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unknown"/>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32" r:id="rId3"/>
    <p:sldMasterId id="2147483744" r:id="rId4"/>
    <p:sldMasterId id="2147483756" r:id="rId5"/>
    <p:sldMasterId id="2147483768" r:id="rId6"/>
    <p:sldMasterId id="2147483780" r:id="rId7"/>
  </p:sldMasterIdLst>
  <p:notesMasterIdLst>
    <p:notesMasterId r:id="rId38"/>
  </p:notesMasterIdLst>
  <p:sldIdLst>
    <p:sldId id="256" r:id="rId8"/>
    <p:sldId id="357" r:id="rId9"/>
    <p:sldId id="358" r:id="rId10"/>
    <p:sldId id="359" r:id="rId11"/>
    <p:sldId id="360" r:id="rId12"/>
    <p:sldId id="361" r:id="rId13"/>
    <p:sldId id="365" r:id="rId14"/>
    <p:sldId id="366" r:id="rId15"/>
    <p:sldId id="387" r:id="rId16"/>
    <p:sldId id="371" r:id="rId17"/>
    <p:sldId id="372" r:id="rId18"/>
    <p:sldId id="373" r:id="rId19"/>
    <p:sldId id="374" r:id="rId20"/>
    <p:sldId id="378" r:id="rId21"/>
    <p:sldId id="379" r:id="rId22"/>
    <p:sldId id="383" r:id="rId23"/>
    <p:sldId id="325" r:id="rId24"/>
    <p:sldId id="380" r:id="rId25"/>
    <p:sldId id="392" r:id="rId26"/>
    <p:sldId id="389" r:id="rId27"/>
    <p:sldId id="390" r:id="rId28"/>
    <p:sldId id="391" r:id="rId29"/>
    <p:sldId id="388" r:id="rId30"/>
    <p:sldId id="375" r:id="rId31"/>
    <p:sldId id="376" r:id="rId32"/>
    <p:sldId id="381" r:id="rId33"/>
    <p:sldId id="382" r:id="rId34"/>
    <p:sldId id="384" r:id="rId35"/>
    <p:sldId id="385" r:id="rId36"/>
    <p:sldId id="386" r:id="rId3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5000" autoAdjust="0"/>
  </p:normalViewPr>
  <p:slideViewPr>
    <p:cSldViewPr>
      <p:cViewPr>
        <p:scale>
          <a:sx n="60" d="100"/>
          <a:sy n="60" d="100"/>
        </p:scale>
        <p:origin x="-1224" y="-234"/>
      </p:cViewPr>
      <p:guideLst>
        <p:guide orient="horz" pos="2160"/>
        <p:guide pos="2880"/>
      </p:guideLst>
    </p:cSldViewPr>
  </p:slideViewPr>
  <p:notesTextViewPr>
    <p:cViewPr>
      <p:scale>
        <a:sx n="1" d="1"/>
        <a:sy n="1" d="1"/>
      </p:scale>
      <p:origin x="0" y="0"/>
    </p:cViewPr>
  </p:notesTextViewPr>
  <p:sorterViewPr>
    <p:cViewPr>
      <p:scale>
        <a:sx n="100" d="100"/>
        <a:sy n="100" d="100"/>
      </p:scale>
      <p:origin x="0" y="7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9CCFD5-A5E6-44CA-8311-63101F118CFE}" type="datetimeFigureOut">
              <a:rPr kumimoji="1" lang="ja-JP" altLang="en-US" smtClean="0"/>
              <a:pPr/>
              <a:t>2013/7/12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9FB701-E755-4155-8F02-CC30C79368B6}" type="slidenum">
              <a:rPr kumimoji="1" lang="ja-JP" altLang="en-US" smtClean="0"/>
              <a:pPr/>
              <a:t>‹#›</a:t>
            </a:fld>
            <a:endParaRPr kumimoji="1" lang="ja-JP" altLang="en-US"/>
          </a:p>
        </p:txBody>
      </p:sp>
    </p:spTree>
    <p:extLst>
      <p:ext uri="{BB962C8B-B14F-4D97-AF65-F5344CB8AC3E}">
        <p14:creationId xmlns:p14="http://schemas.microsoft.com/office/powerpoint/2010/main" val="268050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9BBE9BD-5984-4C6E-A9DD-EB36D17BEA80}" type="slidenum">
              <a:rPr kumimoji="1" lang="ja-JP" altLang="en-US" smtClean="0"/>
              <a:pPr/>
              <a:t>18</a:t>
            </a:fld>
            <a:endParaRPr kumimoji="1" lang="ja-JP" altLang="en-US"/>
          </a:p>
        </p:txBody>
      </p:sp>
    </p:spTree>
    <p:extLst>
      <p:ext uri="{BB962C8B-B14F-4D97-AF65-F5344CB8AC3E}">
        <p14:creationId xmlns:p14="http://schemas.microsoft.com/office/powerpoint/2010/main" val="1664176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xfrm>
            <a:off x="958465" y="686474"/>
            <a:ext cx="4941072" cy="3428114"/>
          </a:xfrm>
          <a:ln/>
        </p:spPr>
      </p:sp>
      <p:sp>
        <p:nvSpPr>
          <p:cNvPr id="481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481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kumimoji="1" b="1">
                <a:solidFill>
                  <a:schemeClr val="bg1"/>
                </a:solidFill>
                <a:latin typeface="Arial" charset="0"/>
                <a:ea typeface="ＭＳ Ｐゴシック" charset="-128"/>
              </a:defRPr>
            </a:lvl1pPr>
            <a:lvl2pPr marL="685817" indent="-263776" defTabSz="914423" eaLnBrk="0" hangingPunct="0">
              <a:defRPr kumimoji="1" b="1">
                <a:solidFill>
                  <a:schemeClr val="bg1"/>
                </a:solidFill>
                <a:latin typeface="Arial" charset="0"/>
                <a:ea typeface="ＭＳ Ｐゴシック" charset="-128"/>
              </a:defRPr>
            </a:lvl2pPr>
            <a:lvl3pPr marL="1055103" indent="-211021" defTabSz="914423" eaLnBrk="0" hangingPunct="0">
              <a:defRPr kumimoji="1" b="1">
                <a:solidFill>
                  <a:schemeClr val="bg1"/>
                </a:solidFill>
                <a:latin typeface="Arial" charset="0"/>
                <a:ea typeface="ＭＳ Ｐゴシック" charset="-128"/>
              </a:defRPr>
            </a:lvl3pPr>
            <a:lvl4pPr marL="1477145" indent="-211021" defTabSz="914423" eaLnBrk="0" hangingPunct="0">
              <a:defRPr kumimoji="1" b="1">
                <a:solidFill>
                  <a:schemeClr val="bg1"/>
                </a:solidFill>
                <a:latin typeface="Arial" charset="0"/>
                <a:ea typeface="ＭＳ Ｐゴシック" charset="-128"/>
              </a:defRPr>
            </a:lvl4pPr>
            <a:lvl5pPr marL="1899186" indent="-211021" defTabSz="914423" eaLnBrk="0" hangingPunct="0">
              <a:defRPr kumimoji="1" b="1">
                <a:solidFill>
                  <a:schemeClr val="bg1"/>
                </a:solidFill>
                <a:latin typeface="Arial" charset="0"/>
                <a:ea typeface="ＭＳ Ｐゴシック" charset="-128"/>
              </a:defRPr>
            </a:lvl5pPr>
            <a:lvl6pPr marL="2321227" indent="-211021" defTabSz="914423" eaLnBrk="0" fontAlgn="base" hangingPunct="0">
              <a:spcBef>
                <a:spcPct val="0"/>
              </a:spcBef>
              <a:spcAft>
                <a:spcPct val="0"/>
              </a:spcAft>
              <a:defRPr kumimoji="1" b="1">
                <a:solidFill>
                  <a:schemeClr val="bg1"/>
                </a:solidFill>
                <a:latin typeface="Arial" charset="0"/>
                <a:ea typeface="ＭＳ Ｐゴシック" charset="-128"/>
              </a:defRPr>
            </a:lvl6pPr>
            <a:lvl7pPr marL="2743269" indent="-211021" defTabSz="914423" eaLnBrk="0" fontAlgn="base" hangingPunct="0">
              <a:spcBef>
                <a:spcPct val="0"/>
              </a:spcBef>
              <a:spcAft>
                <a:spcPct val="0"/>
              </a:spcAft>
              <a:defRPr kumimoji="1" b="1">
                <a:solidFill>
                  <a:schemeClr val="bg1"/>
                </a:solidFill>
                <a:latin typeface="Arial" charset="0"/>
                <a:ea typeface="ＭＳ Ｐゴシック" charset="-128"/>
              </a:defRPr>
            </a:lvl7pPr>
            <a:lvl8pPr marL="3165310" indent="-211021" defTabSz="914423" eaLnBrk="0" fontAlgn="base" hangingPunct="0">
              <a:spcBef>
                <a:spcPct val="0"/>
              </a:spcBef>
              <a:spcAft>
                <a:spcPct val="0"/>
              </a:spcAft>
              <a:defRPr kumimoji="1" b="1">
                <a:solidFill>
                  <a:schemeClr val="bg1"/>
                </a:solidFill>
                <a:latin typeface="Arial" charset="0"/>
                <a:ea typeface="ＭＳ Ｐゴシック" charset="-128"/>
              </a:defRPr>
            </a:lvl8pPr>
            <a:lvl9pPr marL="3587351" indent="-211021" defTabSz="914423" eaLnBrk="0" fontAlgn="base" hangingPunct="0">
              <a:spcBef>
                <a:spcPct val="0"/>
              </a:spcBef>
              <a:spcAft>
                <a:spcPct val="0"/>
              </a:spcAft>
              <a:defRPr kumimoji="1" b="1">
                <a:solidFill>
                  <a:schemeClr val="bg1"/>
                </a:solidFill>
                <a:latin typeface="Arial" charset="0"/>
                <a:ea typeface="ＭＳ Ｐゴシック" charset="-128"/>
              </a:defRPr>
            </a:lvl9pPr>
          </a:lstStyle>
          <a:p>
            <a:pPr eaLnBrk="1" hangingPunct="1"/>
            <a:fld id="{2C979602-029A-4D8E-BD36-707A310207A0}" type="slidenum">
              <a:rPr lang="ja-JP" altLang="en-US" b="0">
                <a:solidFill>
                  <a:prstClr val="black"/>
                </a:solidFill>
              </a:rPr>
              <a:pPr eaLnBrk="1" hangingPunct="1"/>
              <a:t>21</a:t>
            </a:fld>
            <a:endParaRPr lang="ja-JP" altLang="en-US" b="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DE29D41-7D27-4DBD-8AD5-F2556A3FEF0C}" type="datetimeFigureOut">
              <a:rPr kumimoji="1" lang="ja-JP" altLang="en-US" smtClean="0"/>
              <a:pPr/>
              <a:t>2013/7/12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EAF87AA-772C-45C9-B445-4932EA93709D}" type="slidenum">
              <a:rPr kumimoji="1" lang="ja-JP" altLang="en-US" smtClean="0"/>
              <a:pPr/>
              <a:t>‹#›</a:t>
            </a:fld>
            <a:endParaRPr kumimoji="1" lang="ja-JP" altLang="en-US"/>
          </a:p>
        </p:txBody>
      </p:sp>
    </p:spTree>
    <p:extLst>
      <p:ext uri="{BB962C8B-B14F-4D97-AF65-F5344CB8AC3E}">
        <p14:creationId xmlns:p14="http://schemas.microsoft.com/office/powerpoint/2010/main" val="2936251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E29D41-7D27-4DBD-8AD5-F2556A3FEF0C}" type="datetimeFigureOut">
              <a:rPr kumimoji="1" lang="ja-JP" altLang="en-US" smtClean="0"/>
              <a:pPr/>
              <a:t>2013/7/12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EAF87AA-772C-45C9-B445-4932EA93709D}" type="slidenum">
              <a:rPr kumimoji="1" lang="ja-JP" altLang="en-US" smtClean="0"/>
              <a:pPr/>
              <a:t>‹#›</a:t>
            </a:fld>
            <a:endParaRPr kumimoji="1" lang="ja-JP" altLang="en-US"/>
          </a:p>
        </p:txBody>
      </p:sp>
    </p:spTree>
    <p:extLst>
      <p:ext uri="{BB962C8B-B14F-4D97-AF65-F5344CB8AC3E}">
        <p14:creationId xmlns:p14="http://schemas.microsoft.com/office/powerpoint/2010/main" val="2834958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E29D41-7D27-4DBD-8AD5-F2556A3FEF0C}" type="datetimeFigureOut">
              <a:rPr kumimoji="1" lang="ja-JP" altLang="en-US" smtClean="0"/>
              <a:pPr/>
              <a:t>2013/7/12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EAF87AA-772C-45C9-B445-4932EA93709D}" type="slidenum">
              <a:rPr kumimoji="1" lang="ja-JP" altLang="en-US" smtClean="0"/>
              <a:pPr/>
              <a:t>‹#›</a:t>
            </a:fld>
            <a:endParaRPr kumimoji="1" lang="ja-JP" altLang="en-US"/>
          </a:p>
        </p:txBody>
      </p:sp>
    </p:spTree>
    <p:extLst>
      <p:ext uri="{BB962C8B-B14F-4D97-AF65-F5344CB8AC3E}">
        <p14:creationId xmlns:p14="http://schemas.microsoft.com/office/powerpoint/2010/main" val="1625209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38254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0864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81208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1139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1006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45303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22584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16129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E29D41-7D27-4DBD-8AD5-F2556A3FEF0C}" type="datetimeFigureOut">
              <a:rPr kumimoji="1" lang="ja-JP" altLang="en-US" smtClean="0"/>
              <a:pPr/>
              <a:t>2013/7/12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EAF87AA-772C-45C9-B445-4932EA93709D}" type="slidenum">
              <a:rPr kumimoji="1" lang="ja-JP" altLang="en-US" smtClean="0"/>
              <a:pPr/>
              <a:t>‹#›</a:t>
            </a:fld>
            <a:endParaRPr kumimoji="1" lang="ja-JP" altLang="en-US"/>
          </a:p>
        </p:txBody>
      </p:sp>
    </p:spTree>
    <p:extLst>
      <p:ext uri="{BB962C8B-B14F-4D97-AF65-F5344CB8AC3E}">
        <p14:creationId xmlns:p14="http://schemas.microsoft.com/office/powerpoint/2010/main" val="3715021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11448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17588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49435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DE1A0D-5284-4F6F-AF8E-DABD12D3D72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52610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977E29-D303-44F7-A377-0D018C51588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79443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06AE1A-219B-4DF8-8614-A2667970898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91803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83004E-E222-4D56-9711-144E8D1FD51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92995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95AE011-9957-48E7-AEF6-99C5E3E9B35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81101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ACE1670-A53D-4FC4-BA6B-2C66CFF561F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76119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6C25C8-FB88-490F-A9BC-DBD7C6417F7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34296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DE29D41-7D27-4DBD-8AD5-F2556A3FEF0C}" type="datetimeFigureOut">
              <a:rPr kumimoji="1" lang="ja-JP" altLang="en-US" smtClean="0"/>
              <a:pPr/>
              <a:t>2013/7/12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EAF87AA-772C-45C9-B445-4932EA93709D}" type="slidenum">
              <a:rPr kumimoji="1" lang="ja-JP" altLang="en-US" smtClean="0"/>
              <a:pPr/>
              <a:t>‹#›</a:t>
            </a:fld>
            <a:endParaRPr kumimoji="1" lang="ja-JP" altLang="en-US"/>
          </a:p>
        </p:txBody>
      </p:sp>
    </p:spTree>
    <p:extLst>
      <p:ext uri="{BB962C8B-B14F-4D97-AF65-F5344CB8AC3E}">
        <p14:creationId xmlns:p14="http://schemas.microsoft.com/office/powerpoint/2010/main" val="1396772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2DA9BE-DE81-4FEC-ABE6-EF6635099B8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12968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F3DD16-F208-4E13-A450-EDD2DA14E7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624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2FC353-612C-4E5D-9738-B174691EBDB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64373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9"/>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4C199D-13E2-4B49-BE9E-41F91C40C12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80001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56F52E5-3F39-4D66-A83D-93D3C1A3E6FB}"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3DEA9C2-9B99-4BF0-9811-779243E258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4726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56F52E5-3F39-4D66-A83D-93D3C1A3E6FB}"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3DEA9C2-9B99-4BF0-9811-779243E258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50432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B56F52E5-3F39-4D66-A83D-93D3C1A3E6FB}"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3DEA9C2-9B99-4BF0-9811-779243E258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12210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56F52E5-3F39-4D66-A83D-93D3C1A3E6FB}"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3DEA9C2-9B99-4BF0-9811-779243E258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3394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56F52E5-3F39-4D66-A83D-93D3C1A3E6FB}"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53DEA9C2-9B99-4BF0-9811-779243E258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106348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56F52E5-3F39-4D66-A83D-93D3C1A3E6FB}"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53DEA9C2-9B99-4BF0-9811-779243E258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5614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DE29D41-7D27-4DBD-8AD5-F2556A3FEF0C}" type="datetimeFigureOut">
              <a:rPr kumimoji="1" lang="ja-JP" altLang="en-US" smtClean="0"/>
              <a:pPr/>
              <a:t>2013/7/12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EAF87AA-772C-45C9-B445-4932EA93709D}" type="slidenum">
              <a:rPr kumimoji="1" lang="ja-JP" altLang="en-US" smtClean="0"/>
              <a:pPr/>
              <a:t>‹#›</a:t>
            </a:fld>
            <a:endParaRPr kumimoji="1" lang="ja-JP" altLang="en-US"/>
          </a:p>
        </p:txBody>
      </p:sp>
    </p:spTree>
    <p:extLst>
      <p:ext uri="{BB962C8B-B14F-4D97-AF65-F5344CB8AC3E}">
        <p14:creationId xmlns:p14="http://schemas.microsoft.com/office/powerpoint/2010/main" val="37307586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56F52E5-3F39-4D66-A83D-93D3C1A3E6FB}"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53DEA9C2-9B99-4BF0-9811-779243E258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42522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56F52E5-3F39-4D66-A83D-93D3C1A3E6FB}"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3DEA9C2-9B99-4BF0-9811-779243E258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056714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56F52E5-3F39-4D66-A83D-93D3C1A3E6FB}"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3DEA9C2-9B99-4BF0-9811-779243E258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05130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56F52E5-3F39-4D66-A83D-93D3C1A3E6FB}"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3DEA9C2-9B99-4BF0-9811-779243E258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899154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56F52E5-3F39-4D66-A83D-93D3C1A3E6FB}"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3DEA9C2-9B99-4BF0-9811-779243E258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1085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EE166A-4FA8-4FC5-9582-F0A8A51EB7B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40928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8766CB-6128-473B-A2D9-A08B857C31C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26381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527FCA-DF79-45BB-9C2B-B072F0656C2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139158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96585-1F5D-4192-9058-1E0F1612474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159441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E48CF4F-0DBE-4E76-8C85-6F497914061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21855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DE29D41-7D27-4DBD-8AD5-F2556A3FEF0C}" type="datetimeFigureOut">
              <a:rPr kumimoji="1" lang="ja-JP" altLang="en-US" smtClean="0"/>
              <a:pPr/>
              <a:t>2013/7/12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EAF87AA-772C-45C9-B445-4932EA93709D}" type="slidenum">
              <a:rPr kumimoji="1" lang="ja-JP" altLang="en-US" smtClean="0"/>
              <a:pPr/>
              <a:t>‹#›</a:t>
            </a:fld>
            <a:endParaRPr kumimoji="1" lang="ja-JP" altLang="en-US"/>
          </a:p>
        </p:txBody>
      </p:sp>
    </p:spTree>
    <p:extLst>
      <p:ext uri="{BB962C8B-B14F-4D97-AF65-F5344CB8AC3E}">
        <p14:creationId xmlns:p14="http://schemas.microsoft.com/office/powerpoint/2010/main" val="17194283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588848-CDAD-433B-A0FC-1D7095C39D7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031399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031835-4E51-4034-B79D-49D6F7DAAC8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040949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7F7B70-211D-4B10-B519-746754F25C1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795190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85B678-07A9-4C1B-8C99-1E2E62A603A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313499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8DF02-160D-4275-ABF0-C6917B59DCC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244989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C60376-AE16-4939-8531-0783D694B7C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801480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EE166A-4FA8-4FC5-9582-F0A8A51EB7B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40285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8766CB-6128-473B-A2D9-A08B857C31C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499497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527FCA-DF79-45BB-9C2B-B072F0656C2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626302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96585-1F5D-4192-9058-1E0F1612474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32454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DE29D41-7D27-4DBD-8AD5-F2556A3FEF0C}" type="datetimeFigureOut">
              <a:rPr kumimoji="1" lang="ja-JP" altLang="en-US" smtClean="0"/>
              <a:pPr/>
              <a:t>2013/7/12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EAF87AA-772C-45C9-B445-4932EA93709D}" type="slidenum">
              <a:rPr kumimoji="1" lang="ja-JP" altLang="en-US" smtClean="0"/>
              <a:pPr/>
              <a:t>‹#›</a:t>
            </a:fld>
            <a:endParaRPr kumimoji="1" lang="ja-JP" altLang="en-US"/>
          </a:p>
        </p:txBody>
      </p:sp>
    </p:spTree>
    <p:extLst>
      <p:ext uri="{BB962C8B-B14F-4D97-AF65-F5344CB8AC3E}">
        <p14:creationId xmlns:p14="http://schemas.microsoft.com/office/powerpoint/2010/main" val="18245599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E48CF4F-0DBE-4E76-8C85-6F497914061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98357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588848-CDAD-433B-A0FC-1D7095C39D7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779154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031835-4E51-4034-B79D-49D6F7DAAC8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28579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7F7B70-211D-4B10-B519-746754F25C1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951894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85B678-07A9-4C1B-8C99-1E2E62A603A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195784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8DF02-160D-4275-ABF0-C6917B59DCC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14565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C60376-AE16-4939-8531-0783D694B7C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910334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862713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405562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71615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DE29D41-7D27-4DBD-8AD5-F2556A3FEF0C}" type="datetimeFigureOut">
              <a:rPr kumimoji="1" lang="ja-JP" altLang="en-US" smtClean="0"/>
              <a:pPr/>
              <a:t>2013/7/12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EAF87AA-772C-45C9-B445-4932EA93709D}" type="slidenum">
              <a:rPr kumimoji="1" lang="ja-JP" altLang="en-US" smtClean="0"/>
              <a:pPr/>
              <a:t>‹#›</a:t>
            </a:fld>
            <a:endParaRPr kumimoji="1" lang="ja-JP" altLang="en-US"/>
          </a:p>
        </p:txBody>
      </p:sp>
    </p:spTree>
    <p:extLst>
      <p:ext uri="{BB962C8B-B14F-4D97-AF65-F5344CB8AC3E}">
        <p14:creationId xmlns:p14="http://schemas.microsoft.com/office/powerpoint/2010/main" val="11628116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994069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331458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97068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08457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653070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217619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874385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69091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DE29D41-7D27-4DBD-8AD5-F2556A3FEF0C}" type="datetimeFigureOut">
              <a:rPr kumimoji="1" lang="ja-JP" altLang="en-US" smtClean="0"/>
              <a:pPr/>
              <a:t>2013/7/12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EAF87AA-772C-45C9-B445-4932EA93709D}" type="slidenum">
              <a:rPr kumimoji="1" lang="ja-JP" altLang="en-US" smtClean="0"/>
              <a:pPr/>
              <a:t>‹#›</a:t>
            </a:fld>
            <a:endParaRPr kumimoji="1" lang="ja-JP" altLang="en-US"/>
          </a:p>
        </p:txBody>
      </p:sp>
    </p:spTree>
    <p:extLst>
      <p:ext uri="{BB962C8B-B14F-4D97-AF65-F5344CB8AC3E}">
        <p14:creationId xmlns:p14="http://schemas.microsoft.com/office/powerpoint/2010/main" val="4230648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DE29D41-7D27-4DBD-8AD5-F2556A3FEF0C}" type="datetimeFigureOut">
              <a:rPr kumimoji="1" lang="ja-JP" altLang="en-US" smtClean="0"/>
              <a:pPr/>
              <a:t>2013/7/12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EAF87AA-772C-45C9-B445-4932EA93709D}" type="slidenum">
              <a:rPr kumimoji="1" lang="ja-JP" altLang="en-US" smtClean="0"/>
              <a:pPr/>
              <a:t>‹#›</a:t>
            </a:fld>
            <a:endParaRPr kumimoji="1" lang="ja-JP" altLang="en-US"/>
          </a:p>
        </p:txBody>
      </p:sp>
    </p:spTree>
    <p:extLst>
      <p:ext uri="{BB962C8B-B14F-4D97-AF65-F5344CB8AC3E}">
        <p14:creationId xmlns:p14="http://schemas.microsoft.com/office/powerpoint/2010/main" val="3777258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29D41-7D27-4DBD-8AD5-F2556A3FEF0C}" type="datetimeFigureOut">
              <a:rPr kumimoji="1" lang="ja-JP" altLang="en-US" smtClean="0"/>
              <a:pPr/>
              <a:t>2013/7/12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AF87AA-772C-45C9-B445-4932EA93709D}" type="slidenum">
              <a:rPr kumimoji="1" lang="ja-JP" altLang="en-US" smtClean="0"/>
              <a:pPr/>
              <a:t>‹#›</a:t>
            </a:fld>
            <a:endParaRPr kumimoji="1" lang="ja-JP" altLang="en-US"/>
          </a:p>
        </p:txBody>
      </p:sp>
    </p:spTree>
    <p:extLst>
      <p:ext uri="{BB962C8B-B14F-4D97-AF65-F5344CB8AC3E}">
        <p14:creationId xmlns:p14="http://schemas.microsoft.com/office/powerpoint/2010/main" val="356679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323898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Arial"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Arial"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ea typeface="ＭＳ Ｐゴシック" pitchFamily="50" charset="-128"/>
              </a:defRPr>
            </a:lvl1pPr>
          </a:lstStyle>
          <a:p>
            <a:pPr fontAlgn="base">
              <a:spcBef>
                <a:spcPct val="0"/>
              </a:spcBef>
              <a:spcAft>
                <a:spcPct val="0"/>
              </a:spcAft>
              <a:defRPr/>
            </a:pPr>
            <a:fld id="{F367161F-5823-4EF6-8FB6-EBBA88B65456}"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99305710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F52E5-3F39-4D66-A83D-93D3C1A3E6FB}"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EA9C2-9B99-4BF0-9811-779243E258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2732201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Arial"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Arial"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ea typeface="ＭＳ Ｐゴシック" pitchFamily="50" charset="-128"/>
              </a:defRPr>
            </a:lvl1pPr>
          </a:lstStyle>
          <a:p>
            <a:pPr fontAlgn="base">
              <a:spcBef>
                <a:spcPct val="0"/>
              </a:spcBef>
              <a:spcAft>
                <a:spcPct val="0"/>
              </a:spcAft>
              <a:defRPr/>
            </a:pPr>
            <a:fld id="{0BD37CCC-DA92-4A07-A759-B2E476D1A1FF}"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2583749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Arial"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Arial"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ea typeface="ＭＳ Ｐゴシック" pitchFamily="50" charset="-128"/>
              </a:defRPr>
            </a:lvl1pPr>
          </a:lstStyle>
          <a:p>
            <a:pPr fontAlgn="base">
              <a:spcBef>
                <a:spcPct val="0"/>
              </a:spcBef>
              <a:spcAft>
                <a:spcPct val="0"/>
              </a:spcAft>
              <a:defRPr/>
            </a:pPr>
            <a:fld id="{0BD37CCC-DA92-4A07-A759-B2E476D1A1FF}"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43849611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29D41-7D27-4DBD-8AD5-F2556A3FEF0C}" type="datetimeFigureOut">
              <a:rPr lang="ja-JP" altLang="en-US" smtClean="0">
                <a:solidFill>
                  <a:prstClr val="black">
                    <a:tint val="75000"/>
                  </a:prstClr>
                </a:solidFill>
              </a:rPr>
              <a:pPr/>
              <a:t>2013/7/12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AF87AA-772C-45C9-B445-4932EA9370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7979450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jpeg"/><Relationship Id="rId5" Type="http://schemas.openxmlformats.org/officeDocument/2006/relationships/image" Target="../media/image25.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0.png"/><Relationship Id="rId5" Type="http://schemas.openxmlformats.org/officeDocument/2006/relationships/image" Target="../media/image29.gif"/><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jpe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3.wmv"/><Relationship Id="rId7" Type="http://schemas.openxmlformats.org/officeDocument/2006/relationships/image" Target="../media/image35.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4.png"/><Relationship Id="rId5" Type="http://schemas.openxmlformats.org/officeDocument/2006/relationships/slideLayout" Target="../slideLayouts/slideLayout13.xml"/><Relationship Id="rId4" Type="http://schemas.openxmlformats.org/officeDocument/2006/relationships/video" Target="../media/media3.wmv"/></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jpe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4.xml"/><Relationship Id="rId5" Type="http://schemas.openxmlformats.org/officeDocument/2006/relationships/image" Target="../media/image72.emf"/><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4.xml"/><Relationship Id="rId5" Type="http://schemas.openxmlformats.org/officeDocument/2006/relationships/image" Target="../media/image81.jpe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692696"/>
            <a:ext cx="9144000" cy="1800200"/>
          </a:xfrm>
        </p:spPr>
        <p:txBody>
          <a:bodyPr>
            <a:noAutofit/>
          </a:bodyPr>
          <a:lstStyle/>
          <a:p>
            <a:r>
              <a:rPr lang="en-US" altLang="ja-JP" sz="4000" b="1" dirty="0" smtClean="0"/>
              <a:t>Nuclear Astrophysics </a:t>
            </a:r>
            <a:br>
              <a:rPr lang="en-US" altLang="ja-JP" sz="4000" b="1" dirty="0" smtClean="0"/>
            </a:br>
            <a:r>
              <a:rPr lang="en-US" altLang="ja-JP" sz="4000" b="1" dirty="0" smtClean="0"/>
              <a:t>in </a:t>
            </a:r>
            <a:br>
              <a:rPr lang="en-US" altLang="ja-JP" sz="4000" b="1" dirty="0" smtClean="0"/>
            </a:br>
            <a:r>
              <a:rPr lang="en-US" altLang="ja-JP" sz="4000" b="1" dirty="0" smtClean="0"/>
              <a:t>Astrophysical Big Bang Laboratory</a:t>
            </a:r>
            <a:endParaRPr kumimoji="1" lang="ja-JP" altLang="en-US" sz="4000" b="1" dirty="0"/>
          </a:p>
        </p:txBody>
      </p:sp>
      <p:sp>
        <p:nvSpPr>
          <p:cNvPr id="4" name="テキスト ボックス 3"/>
          <p:cNvSpPr txBox="1"/>
          <p:nvPr/>
        </p:nvSpPr>
        <p:spPr>
          <a:xfrm>
            <a:off x="5076056" y="5805264"/>
            <a:ext cx="3504486" cy="707886"/>
          </a:xfrm>
          <a:prstGeom prst="rect">
            <a:avLst/>
          </a:prstGeom>
          <a:noFill/>
        </p:spPr>
        <p:txBody>
          <a:bodyPr wrap="none" rtlCol="0">
            <a:spAutoFit/>
          </a:bodyPr>
          <a:lstStyle/>
          <a:p>
            <a:r>
              <a:rPr lang="en-US" altLang="ja-JP" sz="2000" dirty="0" smtClean="0"/>
              <a:t>                                             </a:t>
            </a:r>
          </a:p>
          <a:p>
            <a:r>
              <a:rPr lang="en-US" altLang="ja-JP" sz="2000" dirty="0" smtClean="0"/>
              <a:t>    RIBF Hall, RIKEN  9</a:t>
            </a:r>
            <a:r>
              <a:rPr lang="en-US" altLang="ja-JP" sz="2000" baseline="30000" dirty="0" smtClean="0"/>
              <a:t>th</a:t>
            </a:r>
            <a:r>
              <a:rPr lang="en-US" altLang="ja-JP" sz="2000" dirty="0" smtClean="0"/>
              <a:t> July </a:t>
            </a:r>
            <a:r>
              <a:rPr kumimoji="1" lang="en-US" altLang="ja-JP" sz="2000" dirty="0" smtClean="0"/>
              <a:t>2013</a:t>
            </a:r>
            <a:endParaRPr kumimoji="1" lang="ja-JP" altLang="en-US" sz="2000" dirty="0"/>
          </a:p>
        </p:txBody>
      </p:sp>
      <p:sp>
        <p:nvSpPr>
          <p:cNvPr id="8" name="テキスト ボックス 7"/>
          <p:cNvSpPr txBox="1"/>
          <p:nvPr/>
        </p:nvSpPr>
        <p:spPr>
          <a:xfrm>
            <a:off x="2771800" y="4581128"/>
            <a:ext cx="4053354" cy="707886"/>
          </a:xfrm>
          <a:prstGeom prst="rect">
            <a:avLst/>
          </a:prstGeom>
          <a:noFill/>
        </p:spPr>
        <p:txBody>
          <a:bodyPr wrap="none" rtlCol="0">
            <a:spAutoFit/>
          </a:bodyPr>
          <a:lstStyle/>
          <a:p>
            <a:r>
              <a:rPr lang="en-US" altLang="ja-JP" sz="4000" dirty="0" err="1" smtClean="0"/>
              <a:t>Shigehiro</a:t>
            </a:r>
            <a:r>
              <a:rPr lang="en-US" altLang="ja-JP" sz="4000" dirty="0" smtClean="0"/>
              <a:t> </a:t>
            </a:r>
            <a:r>
              <a:rPr lang="en-US" altLang="ja-JP" sz="4000" dirty="0" err="1" smtClean="0"/>
              <a:t>Nagataki</a:t>
            </a:r>
            <a:endParaRPr kumimoji="1" lang="ja-JP" altLang="en-US" sz="4000" dirty="0"/>
          </a:p>
        </p:txBody>
      </p:sp>
      <p:pic>
        <p:nvPicPr>
          <p:cNvPr id="3" name="Picture 2" descr="C:\Nagataki\Desktop\2011-2-5\nagataki\research\雑用\理研\Riken-Logo\symbol2_72.gif"/>
          <p:cNvPicPr>
            <a:picLocks noChangeAspect="1" noChangeArrowheads="1"/>
          </p:cNvPicPr>
          <p:nvPr/>
        </p:nvPicPr>
        <p:blipFill>
          <a:blip r:embed="rId2" cstate="print"/>
          <a:srcRect/>
          <a:stretch>
            <a:fillRect/>
          </a:stretch>
        </p:blipFill>
        <p:spPr bwMode="auto">
          <a:xfrm>
            <a:off x="467544" y="3501008"/>
            <a:ext cx="1871425" cy="746946"/>
          </a:xfrm>
          <a:prstGeom prst="rect">
            <a:avLst/>
          </a:prstGeom>
          <a:noFill/>
        </p:spPr>
      </p:pic>
    </p:spTree>
    <p:extLst>
      <p:ext uri="{BB962C8B-B14F-4D97-AF65-F5344CB8AC3E}">
        <p14:creationId xmlns:p14="http://schemas.microsoft.com/office/powerpoint/2010/main" val="2788733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4" descr="C:\Users\nagataki\Desktop\HL_110201nagatak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503765"/>
            <a:ext cx="5832648" cy="435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0" y="274638"/>
            <a:ext cx="9144000" cy="1143000"/>
          </a:xfrm>
        </p:spPr>
        <p:txBody>
          <a:bodyPr>
            <a:normAutofit fontScale="90000"/>
          </a:bodyPr>
          <a:lstStyle/>
          <a:p>
            <a:r>
              <a:rPr lang="en-US" altLang="ja-JP" dirty="0" smtClean="0">
                <a:solidFill>
                  <a:schemeClr val="bg1"/>
                </a:solidFill>
              </a:rPr>
              <a:t>If Betelgeuse will explode as a Gamma-Ray Burst…</a:t>
            </a:r>
            <a:r>
              <a:rPr lang="ja-JP" altLang="en-US" dirty="0" smtClean="0">
                <a:solidFill>
                  <a:schemeClr val="bg1"/>
                </a:solidFill>
              </a:rPr>
              <a:t>　→　</a:t>
            </a:r>
            <a:r>
              <a:rPr lang="en-US" altLang="ja-JP" dirty="0" smtClean="0">
                <a:solidFill>
                  <a:schemeClr val="bg1"/>
                </a:solidFill>
              </a:rPr>
              <a:t>End of Human Beings.</a:t>
            </a:r>
            <a:endParaRPr kumimoji="1" lang="ja-JP" altLang="en-US" dirty="0">
              <a:solidFill>
                <a:schemeClr val="bg1"/>
              </a:solidFill>
            </a:endParaRPr>
          </a:p>
        </p:txBody>
      </p:sp>
      <p:sp>
        <p:nvSpPr>
          <p:cNvPr id="5" name="テキスト ボックス 4"/>
          <p:cNvSpPr txBox="1"/>
          <p:nvPr/>
        </p:nvSpPr>
        <p:spPr>
          <a:xfrm>
            <a:off x="395536" y="1628800"/>
            <a:ext cx="2789546" cy="830997"/>
          </a:xfrm>
          <a:prstGeom prst="rect">
            <a:avLst/>
          </a:prstGeom>
          <a:noFill/>
        </p:spPr>
        <p:txBody>
          <a:bodyPr wrap="none" rtlCol="0">
            <a:spAutoFit/>
          </a:bodyPr>
          <a:lstStyle/>
          <a:p>
            <a:r>
              <a:rPr lang="en-US" altLang="ja-JP" sz="2400" dirty="0" smtClean="0">
                <a:solidFill>
                  <a:schemeClr val="bg1"/>
                </a:solidFill>
              </a:rPr>
              <a:t>Betelgeuse as a GRB.</a:t>
            </a:r>
            <a:endParaRPr kumimoji="1" lang="en-US" altLang="ja-JP" sz="2400" dirty="0" smtClean="0">
              <a:solidFill>
                <a:schemeClr val="bg1"/>
              </a:solidFill>
            </a:endParaRPr>
          </a:p>
          <a:p>
            <a:r>
              <a:rPr lang="ja-JP" altLang="en-US" sz="2400" dirty="0" smtClean="0">
                <a:solidFill>
                  <a:schemeClr val="bg1"/>
                </a:solidFill>
              </a:rPr>
              <a:t>（</a:t>
            </a:r>
            <a:r>
              <a:rPr lang="en-US" altLang="ja-JP" sz="2400" dirty="0" smtClean="0">
                <a:solidFill>
                  <a:schemeClr val="bg1"/>
                </a:solidFill>
              </a:rPr>
              <a:t>Imagination</a:t>
            </a:r>
            <a:r>
              <a:rPr lang="ja-JP" altLang="en-US" sz="2400" dirty="0" smtClean="0">
                <a:solidFill>
                  <a:schemeClr val="bg1"/>
                </a:solidFill>
              </a:rPr>
              <a:t>）</a:t>
            </a:r>
            <a:endParaRPr kumimoji="1" lang="ja-JP" altLang="en-US" sz="2400" dirty="0">
              <a:solidFill>
                <a:schemeClr val="bg1"/>
              </a:solidFill>
            </a:endParaRPr>
          </a:p>
        </p:txBody>
      </p:sp>
      <p:pic>
        <p:nvPicPr>
          <p:cNvPr id="12291" name="Picture 3" descr="C:\Users\Hiro\Pictures\02_02L.jpg"/>
          <p:cNvPicPr>
            <a:picLocks noChangeAspect="1" noChangeArrowheads="1"/>
          </p:cNvPicPr>
          <p:nvPr/>
        </p:nvPicPr>
        <p:blipFill>
          <a:blip r:embed="rId3" cstate="print"/>
          <a:srcRect/>
          <a:stretch>
            <a:fillRect/>
          </a:stretch>
        </p:blipFill>
        <p:spPr bwMode="auto">
          <a:xfrm>
            <a:off x="5940152" y="1628800"/>
            <a:ext cx="1152128" cy="864096"/>
          </a:xfrm>
          <a:prstGeom prst="rect">
            <a:avLst/>
          </a:prstGeom>
          <a:noFill/>
        </p:spPr>
      </p:pic>
      <p:sp>
        <p:nvSpPr>
          <p:cNvPr id="7" name="テキスト ボックス 6"/>
          <p:cNvSpPr txBox="1"/>
          <p:nvPr/>
        </p:nvSpPr>
        <p:spPr>
          <a:xfrm>
            <a:off x="6084957" y="2564904"/>
            <a:ext cx="3175228" cy="3785652"/>
          </a:xfrm>
          <a:prstGeom prst="rect">
            <a:avLst/>
          </a:prstGeom>
          <a:noFill/>
        </p:spPr>
        <p:txBody>
          <a:bodyPr wrap="none" rtlCol="0">
            <a:spAutoFit/>
          </a:bodyPr>
          <a:lstStyle/>
          <a:p>
            <a:r>
              <a:rPr kumimoji="1" lang="en-US" altLang="ja-JP" sz="2000" dirty="0" smtClean="0">
                <a:solidFill>
                  <a:schemeClr val="bg1"/>
                </a:solidFill>
              </a:rPr>
              <a:t>The Ozone layer is destroyed</a:t>
            </a:r>
          </a:p>
          <a:p>
            <a:r>
              <a:rPr lang="en-US" altLang="ja-JP" sz="2000" dirty="0" smtClean="0">
                <a:solidFill>
                  <a:schemeClr val="bg1"/>
                </a:solidFill>
              </a:rPr>
              <a:t>In </a:t>
            </a:r>
            <a:r>
              <a:rPr kumimoji="1" lang="en-US" altLang="ja-JP" sz="2000" dirty="0" smtClean="0">
                <a:solidFill>
                  <a:schemeClr val="bg1"/>
                </a:solidFill>
              </a:rPr>
              <a:t>10</a:t>
            </a:r>
            <a:r>
              <a:rPr lang="ja-JP" altLang="en-US" sz="2000" dirty="0" smtClean="0">
                <a:solidFill>
                  <a:schemeClr val="bg1"/>
                </a:solidFill>
              </a:rPr>
              <a:t> </a:t>
            </a:r>
            <a:r>
              <a:rPr lang="en-US" altLang="ja-JP" sz="2000" dirty="0" smtClean="0">
                <a:solidFill>
                  <a:schemeClr val="bg1"/>
                </a:solidFill>
              </a:rPr>
              <a:t>sec.</a:t>
            </a:r>
            <a:endParaRPr kumimoji="1" lang="en-US" altLang="ja-JP" sz="2000" dirty="0" smtClean="0">
              <a:solidFill>
                <a:schemeClr val="bg1"/>
              </a:solidFill>
            </a:endParaRPr>
          </a:p>
          <a:p>
            <a:endParaRPr lang="en-US" altLang="ja-JP" sz="2000" dirty="0" smtClean="0">
              <a:solidFill>
                <a:schemeClr val="bg1"/>
              </a:solidFill>
            </a:endParaRPr>
          </a:p>
          <a:p>
            <a:endParaRPr lang="en-US" altLang="ja-JP" sz="2000" dirty="0" smtClean="0">
              <a:solidFill>
                <a:schemeClr val="bg1"/>
              </a:solidFill>
            </a:endParaRPr>
          </a:p>
          <a:p>
            <a:r>
              <a:rPr kumimoji="1" lang="en-US" altLang="ja-JP" sz="2000" dirty="0" smtClean="0">
                <a:solidFill>
                  <a:schemeClr val="bg1"/>
                </a:solidFill>
              </a:rPr>
              <a:t>Related with the Extinction</a:t>
            </a:r>
          </a:p>
          <a:p>
            <a:r>
              <a:rPr lang="en-US" altLang="ja-JP" sz="2000" dirty="0" smtClean="0">
                <a:solidFill>
                  <a:schemeClr val="bg1"/>
                </a:solidFill>
              </a:rPr>
              <a:t>Event</a:t>
            </a:r>
            <a:r>
              <a:rPr kumimoji="1" lang="en-US" altLang="ja-JP" sz="2000" dirty="0" smtClean="0">
                <a:solidFill>
                  <a:schemeClr val="bg1"/>
                </a:solidFill>
              </a:rPr>
              <a:t> </a:t>
            </a:r>
            <a:r>
              <a:rPr lang="en-US" altLang="ja-JP" sz="2000" dirty="0" smtClean="0">
                <a:solidFill>
                  <a:schemeClr val="bg1"/>
                </a:solidFill>
              </a:rPr>
              <a:t>on the earth </a:t>
            </a:r>
          </a:p>
          <a:p>
            <a:r>
              <a:rPr kumimoji="1" lang="en-US" altLang="ja-JP" sz="2000" dirty="0" smtClean="0">
                <a:solidFill>
                  <a:schemeClr val="bg1"/>
                </a:solidFill>
              </a:rPr>
              <a:t>Several 100M years ago?</a:t>
            </a:r>
          </a:p>
          <a:p>
            <a:endParaRPr lang="en-US" altLang="ja-JP" sz="2000" dirty="0" smtClean="0">
              <a:solidFill>
                <a:schemeClr val="bg1"/>
              </a:solidFill>
            </a:endParaRPr>
          </a:p>
          <a:p>
            <a:endParaRPr lang="en-US" altLang="ja-JP" sz="2000" dirty="0" smtClean="0">
              <a:solidFill>
                <a:schemeClr val="bg1"/>
              </a:solidFill>
            </a:endParaRPr>
          </a:p>
          <a:p>
            <a:r>
              <a:rPr kumimoji="1" lang="en-US" altLang="ja-JP" sz="2000" dirty="0" smtClean="0">
                <a:solidFill>
                  <a:schemeClr val="bg1"/>
                </a:solidFill>
              </a:rPr>
              <a:t>They can be Origins of Lives</a:t>
            </a:r>
          </a:p>
          <a:p>
            <a:r>
              <a:rPr lang="en-US" altLang="ja-JP" sz="2000" dirty="0" smtClean="0">
                <a:solidFill>
                  <a:schemeClr val="bg1"/>
                </a:solidFill>
              </a:rPr>
              <a:t>As well as causes of Mass</a:t>
            </a:r>
          </a:p>
          <a:p>
            <a:r>
              <a:rPr kumimoji="1" lang="en-US" altLang="ja-JP" sz="2000" dirty="0" smtClean="0">
                <a:solidFill>
                  <a:schemeClr val="bg1"/>
                </a:solidFill>
              </a:rPr>
              <a:t>Extinction.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88640"/>
            <a:ext cx="8964488" cy="1143000"/>
          </a:xfrm>
        </p:spPr>
        <p:txBody>
          <a:bodyPr>
            <a:normAutofit fontScale="90000"/>
          </a:bodyPr>
          <a:lstStyle/>
          <a:p>
            <a:r>
              <a:rPr lang="en-US" altLang="ja-JP" dirty="0" smtClean="0">
                <a:solidFill>
                  <a:schemeClr val="bg1"/>
                </a:solidFill>
              </a:rPr>
              <a:t>Challenge</a:t>
            </a:r>
            <a:r>
              <a:rPr kumimoji="1" lang="ja-JP" altLang="en-US" dirty="0" smtClean="0">
                <a:solidFill>
                  <a:schemeClr val="bg1"/>
                </a:solidFill>
              </a:rPr>
              <a:t>１ </a:t>
            </a:r>
            <a:r>
              <a:rPr kumimoji="1" lang="en-US" altLang="ja-JP" dirty="0" smtClean="0">
                <a:solidFill>
                  <a:schemeClr val="bg1"/>
                </a:solidFill>
              </a:rPr>
              <a:t>of Astrophysical Big Bang Lab</a:t>
            </a:r>
            <a:r>
              <a:rPr kumimoji="1" lang="ja-JP" altLang="en-US" dirty="0" smtClean="0">
                <a:solidFill>
                  <a:schemeClr val="bg1"/>
                </a:solidFill>
              </a:rPr>
              <a:t>：</a:t>
            </a:r>
            <a:r>
              <a:rPr kumimoji="1" lang="en-US" altLang="ja-JP" dirty="0" smtClean="0">
                <a:solidFill>
                  <a:schemeClr val="bg1"/>
                </a:solidFill>
              </a:rPr>
              <a:t/>
            </a:r>
            <a:br>
              <a:rPr kumimoji="1" lang="en-US" altLang="ja-JP" dirty="0" smtClean="0">
                <a:solidFill>
                  <a:schemeClr val="bg1"/>
                </a:solidFill>
              </a:rPr>
            </a:br>
            <a:r>
              <a:rPr kumimoji="1" lang="en-US" altLang="ja-JP" sz="3600" dirty="0" smtClean="0">
                <a:solidFill>
                  <a:schemeClr val="bg1"/>
                </a:solidFill>
              </a:rPr>
              <a:t>Understanding </a:t>
            </a:r>
            <a:r>
              <a:rPr lang="en-US" altLang="ja-JP" sz="3600" dirty="0" smtClean="0">
                <a:solidFill>
                  <a:schemeClr val="bg1"/>
                </a:solidFill>
              </a:rPr>
              <a:t>Explosion Mechanism of </a:t>
            </a:r>
            <a:r>
              <a:rPr lang="en-US" altLang="ja-JP" sz="3600" dirty="0" err="1" smtClean="0">
                <a:solidFill>
                  <a:schemeClr val="bg1"/>
                </a:solidFill>
              </a:rPr>
              <a:t>SNe&amp;GRBs</a:t>
            </a:r>
            <a:endParaRPr kumimoji="1" lang="ja-JP" altLang="en-US" sz="3600" dirty="0">
              <a:solidFill>
                <a:schemeClr val="bg1"/>
              </a:solidFill>
            </a:endParaRPr>
          </a:p>
        </p:txBody>
      </p:sp>
      <p:pic>
        <p:nvPicPr>
          <p:cNvPr id="4" name="Picture 2" descr="C:\Users\Hiro\Desktop\T601-R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268760"/>
            <a:ext cx="4680521" cy="468052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3" cstate="print"/>
          <a:srcRect/>
          <a:stretch>
            <a:fillRect/>
          </a:stretch>
        </p:blipFill>
        <p:spPr bwMode="auto">
          <a:xfrm>
            <a:off x="-1" y="1556792"/>
            <a:ext cx="4545415" cy="3960440"/>
          </a:xfrm>
          <a:prstGeom prst="rect">
            <a:avLst/>
          </a:prstGeom>
          <a:noFill/>
          <a:ln w="9525">
            <a:noFill/>
            <a:miter lim="800000"/>
            <a:headEnd/>
            <a:tailEnd/>
          </a:ln>
        </p:spPr>
      </p:pic>
      <p:sp>
        <p:nvSpPr>
          <p:cNvPr id="6" name="テキスト ボックス 5"/>
          <p:cNvSpPr txBox="1"/>
          <p:nvPr/>
        </p:nvSpPr>
        <p:spPr>
          <a:xfrm>
            <a:off x="0" y="5157192"/>
            <a:ext cx="3946465" cy="1200329"/>
          </a:xfrm>
          <a:prstGeom prst="rect">
            <a:avLst/>
          </a:prstGeom>
          <a:noFill/>
        </p:spPr>
        <p:txBody>
          <a:bodyPr wrap="none" rtlCol="0">
            <a:spAutoFit/>
          </a:bodyPr>
          <a:lstStyle/>
          <a:p>
            <a:r>
              <a:rPr lang="en-US" altLang="ja-JP" dirty="0" smtClean="0">
                <a:solidFill>
                  <a:schemeClr val="bg1"/>
                </a:solidFill>
              </a:rPr>
              <a:t>A Numerical Simulation of a supernova</a:t>
            </a:r>
            <a:r>
              <a:rPr kumimoji="1" lang="ja-JP" altLang="en-US" dirty="0" smtClean="0">
                <a:solidFill>
                  <a:schemeClr val="bg1"/>
                </a:solidFill>
              </a:rPr>
              <a:t>：</a:t>
            </a:r>
            <a:endParaRPr kumimoji="1" lang="en-US" altLang="ja-JP" dirty="0" smtClean="0">
              <a:solidFill>
                <a:schemeClr val="bg1"/>
              </a:solidFill>
            </a:endParaRPr>
          </a:p>
          <a:p>
            <a:r>
              <a:rPr lang="en-US" altLang="ja-JP" dirty="0" smtClean="0">
                <a:solidFill>
                  <a:schemeClr val="bg1"/>
                </a:solidFill>
              </a:rPr>
              <a:t>Color</a:t>
            </a:r>
            <a:r>
              <a:rPr lang="ja-JP" altLang="en-US" dirty="0" smtClean="0">
                <a:solidFill>
                  <a:schemeClr val="bg1"/>
                </a:solidFill>
              </a:rPr>
              <a:t>：</a:t>
            </a:r>
            <a:r>
              <a:rPr lang="en-US" altLang="ja-JP" dirty="0" smtClean="0">
                <a:solidFill>
                  <a:schemeClr val="bg1"/>
                </a:solidFill>
              </a:rPr>
              <a:t>Density. A neutron star is born</a:t>
            </a:r>
          </a:p>
          <a:p>
            <a:r>
              <a:rPr lang="en-US" altLang="ja-JP" dirty="0" smtClean="0">
                <a:solidFill>
                  <a:schemeClr val="bg1"/>
                </a:solidFill>
              </a:rPr>
              <a:t>At the center. Courtesy of </a:t>
            </a:r>
          </a:p>
          <a:p>
            <a:r>
              <a:rPr lang="en-US" altLang="ja-JP" dirty="0" err="1" smtClean="0">
                <a:solidFill>
                  <a:schemeClr val="bg1"/>
                </a:solidFill>
              </a:rPr>
              <a:t>Dr.</a:t>
            </a:r>
            <a:r>
              <a:rPr kumimoji="1" lang="en-US" altLang="ja-JP" dirty="0" err="1" smtClean="0">
                <a:solidFill>
                  <a:schemeClr val="bg1"/>
                </a:solidFill>
              </a:rPr>
              <a:t>Wongwathanarat</a:t>
            </a:r>
            <a:r>
              <a:rPr kumimoji="1" lang="en-US" altLang="ja-JP" dirty="0" smtClean="0">
                <a:solidFill>
                  <a:schemeClr val="bg1"/>
                </a:solidFill>
              </a:rPr>
              <a:t> in MPA.</a:t>
            </a:r>
            <a:endParaRPr kumimoji="1" lang="ja-JP" altLang="en-US" dirty="0">
              <a:solidFill>
                <a:schemeClr val="bg1"/>
              </a:solidFill>
            </a:endParaRPr>
          </a:p>
        </p:txBody>
      </p:sp>
      <p:sp>
        <p:nvSpPr>
          <p:cNvPr id="7" name="テキスト ボックス 6"/>
          <p:cNvSpPr txBox="1"/>
          <p:nvPr/>
        </p:nvSpPr>
        <p:spPr>
          <a:xfrm>
            <a:off x="4283968" y="5657671"/>
            <a:ext cx="4645374" cy="1200329"/>
          </a:xfrm>
          <a:prstGeom prst="rect">
            <a:avLst/>
          </a:prstGeom>
          <a:noFill/>
        </p:spPr>
        <p:txBody>
          <a:bodyPr wrap="none" rtlCol="0">
            <a:spAutoFit/>
          </a:bodyPr>
          <a:lstStyle/>
          <a:p>
            <a:r>
              <a:rPr lang="en-US" altLang="ja-JP" dirty="0" smtClean="0">
                <a:solidFill>
                  <a:schemeClr val="bg1"/>
                </a:solidFill>
              </a:rPr>
              <a:t>A Numerical Simulation of a Gamma-Ray Burst</a:t>
            </a:r>
            <a:r>
              <a:rPr kumimoji="1" lang="ja-JP" altLang="en-US" dirty="0" smtClean="0">
                <a:solidFill>
                  <a:schemeClr val="bg1"/>
                </a:solidFill>
              </a:rPr>
              <a:t>：</a:t>
            </a:r>
            <a:endParaRPr kumimoji="1" lang="en-US" altLang="ja-JP" dirty="0" smtClean="0">
              <a:solidFill>
                <a:schemeClr val="bg1"/>
              </a:solidFill>
            </a:endParaRPr>
          </a:p>
          <a:p>
            <a:r>
              <a:rPr lang="en-US" altLang="ja-JP" dirty="0" smtClean="0">
                <a:solidFill>
                  <a:schemeClr val="bg1"/>
                </a:solidFill>
              </a:rPr>
              <a:t>Color</a:t>
            </a:r>
            <a:r>
              <a:rPr lang="ja-JP" altLang="en-US" dirty="0" smtClean="0">
                <a:solidFill>
                  <a:schemeClr val="bg1"/>
                </a:solidFill>
              </a:rPr>
              <a:t>：</a:t>
            </a:r>
            <a:r>
              <a:rPr lang="en-US" altLang="ja-JP" dirty="0" smtClean="0">
                <a:solidFill>
                  <a:schemeClr val="bg1"/>
                </a:solidFill>
              </a:rPr>
              <a:t>Density.</a:t>
            </a:r>
            <a:r>
              <a:rPr lang="ja-JP" altLang="en-US" dirty="0" smtClean="0">
                <a:solidFill>
                  <a:schemeClr val="bg1"/>
                </a:solidFill>
              </a:rPr>
              <a:t> </a:t>
            </a:r>
            <a:r>
              <a:rPr lang="en-US" altLang="ja-JP" dirty="0" smtClean="0">
                <a:solidFill>
                  <a:schemeClr val="bg1"/>
                </a:solidFill>
              </a:rPr>
              <a:t>White lines</a:t>
            </a:r>
            <a:r>
              <a:rPr lang="ja-JP" altLang="en-US" dirty="0" smtClean="0">
                <a:solidFill>
                  <a:schemeClr val="bg1"/>
                </a:solidFill>
              </a:rPr>
              <a:t>：</a:t>
            </a:r>
            <a:r>
              <a:rPr lang="en-US" altLang="ja-JP" dirty="0" smtClean="0">
                <a:solidFill>
                  <a:schemeClr val="bg1"/>
                </a:solidFill>
              </a:rPr>
              <a:t>Magnetic Fields.</a:t>
            </a:r>
          </a:p>
          <a:p>
            <a:r>
              <a:rPr lang="en-US" altLang="ja-JP" dirty="0" smtClean="0">
                <a:solidFill>
                  <a:schemeClr val="bg1"/>
                </a:solidFill>
              </a:rPr>
              <a:t>A black hole is born at the center. </a:t>
            </a:r>
          </a:p>
          <a:p>
            <a:r>
              <a:rPr lang="en-US" altLang="ja-JP" dirty="0" smtClean="0">
                <a:solidFill>
                  <a:schemeClr val="bg1"/>
                </a:solidFill>
              </a:rPr>
              <a:t>By </a:t>
            </a:r>
            <a:r>
              <a:rPr lang="en-US" altLang="ja-JP" dirty="0">
                <a:solidFill>
                  <a:schemeClr val="bg1"/>
                </a:solidFill>
              </a:rPr>
              <a:t>S</a:t>
            </a:r>
            <a:r>
              <a:rPr lang="en-US" altLang="ja-JP" dirty="0" smtClean="0">
                <a:solidFill>
                  <a:schemeClr val="bg1"/>
                </a:solidFill>
              </a:rPr>
              <a:t>. N.</a:t>
            </a:r>
            <a:endParaRPr kumimoji="1" lang="ja-JP" altLang="en-US" dirty="0">
              <a:solidFill>
                <a:schemeClr val="bg1"/>
              </a:solidFill>
            </a:endParaRPr>
          </a:p>
        </p:txBody>
      </p:sp>
      <p:pic>
        <p:nvPicPr>
          <p:cNvPr id="8" name="Picture 4" descr="http://www.mpa-garching.mpg.de/mpa/institute/members/popups/IMjJovLEybK5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5833428"/>
            <a:ext cx="864096" cy="10245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Hiro\Desktop\2013雑用\AAPPS Bulletin\Photo14\4k_028-c.jpg"/>
          <p:cNvPicPr>
            <a:picLocks noChangeAspect="1" noChangeArrowheads="1"/>
          </p:cNvPicPr>
          <p:nvPr/>
        </p:nvPicPr>
        <p:blipFill>
          <a:blip r:embed="rId5" cstate="print"/>
          <a:srcRect/>
          <a:stretch>
            <a:fillRect/>
          </a:stretch>
        </p:blipFill>
        <p:spPr bwMode="auto">
          <a:xfrm>
            <a:off x="0" y="2204864"/>
            <a:ext cx="9334034" cy="46531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856"/>
            <a:ext cx="9144000" cy="1143000"/>
          </a:xfrm>
        </p:spPr>
        <p:txBody>
          <a:bodyPr>
            <a:normAutofit fontScale="90000"/>
          </a:bodyPr>
          <a:lstStyle/>
          <a:p>
            <a:r>
              <a:rPr lang="en-US" altLang="ja-JP" dirty="0" smtClean="0"/>
              <a:t>Nuclear Physics for the Dynamics</a:t>
            </a:r>
            <a:r>
              <a:rPr kumimoji="1" lang="en-US" altLang="ja-JP" dirty="0" smtClean="0"/>
              <a:t/>
            </a:r>
            <a:br>
              <a:rPr kumimoji="1" lang="en-US" altLang="ja-JP" dirty="0" smtClean="0"/>
            </a:br>
            <a:r>
              <a:rPr lang="ja-JP" altLang="en-US" sz="3100" dirty="0" smtClean="0"/>
              <a:t>～</a:t>
            </a:r>
            <a:r>
              <a:rPr lang="en-US" altLang="ja-JP" sz="3100" dirty="0" smtClean="0"/>
              <a:t>Equation of State in Dense </a:t>
            </a:r>
            <a:r>
              <a:rPr lang="en-US" altLang="ja-JP" sz="3100" dirty="0" err="1" smtClean="0"/>
              <a:t>Matter@Center</a:t>
            </a:r>
            <a:r>
              <a:rPr lang="en-US" altLang="ja-JP" sz="3100" dirty="0" smtClean="0"/>
              <a:t> of </a:t>
            </a:r>
            <a:r>
              <a:rPr lang="en-US" altLang="ja-JP" sz="3100" dirty="0" err="1" smtClean="0"/>
              <a:t>Sne&amp;GRBs</a:t>
            </a:r>
            <a:r>
              <a:rPr lang="ja-JP" altLang="en-US" sz="3100" dirty="0" smtClean="0"/>
              <a:t>～</a:t>
            </a:r>
            <a:endParaRPr kumimoji="1" lang="ja-JP" altLang="en-US" sz="3100"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224466"/>
            <a:ext cx="7488832" cy="563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41113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4664" y="0"/>
            <a:ext cx="8229600" cy="1143000"/>
          </a:xfrm>
        </p:spPr>
        <p:txBody>
          <a:bodyPr>
            <a:noAutofit/>
          </a:bodyPr>
          <a:lstStyle/>
          <a:p>
            <a:r>
              <a:rPr lang="en-US" altLang="ja-JP" sz="3600" dirty="0" smtClean="0"/>
              <a:t>Gravitational Waves</a:t>
            </a:r>
            <a:br>
              <a:rPr lang="en-US" altLang="ja-JP" sz="3600" dirty="0" smtClean="0"/>
            </a:br>
            <a:r>
              <a:rPr lang="en-US" altLang="ja-JP" sz="3600" dirty="0" smtClean="0"/>
              <a:t>&amp; Neutrinos</a:t>
            </a:r>
            <a:endParaRPr kumimoji="1" lang="ja-JP" altLang="en-US" sz="3600" dirty="0"/>
          </a:p>
        </p:txBody>
      </p:sp>
      <p:pic>
        <p:nvPicPr>
          <p:cNvPr id="5" name="Picture 2" descr="C:\Users\Hiro\Desktop\sn87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9447" y="-1"/>
            <a:ext cx="3694553" cy="369455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Hiro\Desktop\sk_build01h-wm.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3656781"/>
            <a:ext cx="4391353" cy="320121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Hiro\Desktop\img_abt_lcg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3694552"/>
            <a:ext cx="5189315" cy="301315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矢印コネクタ 5"/>
          <p:cNvCxnSpPr/>
          <p:nvPr/>
        </p:nvCxnSpPr>
        <p:spPr>
          <a:xfrm flipH="1">
            <a:off x="1547664" y="2032775"/>
            <a:ext cx="5328592" cy="326843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H="1">
            <a:off x="5580112" y="2185174"/>
            <a:ext cx="1470642" cy="43401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5449447" y="1779726"/>
            <a:ext cx="1114408" cy="369332"/>
          </a:xfrm>
          <a:prstGeom prst="rect">
            <a:avLst/>
          </a:prstGeom>
          <a:noFill/>
        </p:spPr>
        <p:txBody>
          <a:bodyPr wrap="none" rtlCol="0">
            <a:spAutoFit/>
          </a:bodyPr>
          <a:lstStyle/>
          <a:p>
            <a:r>
              <a:rPr kumimoji="1" lang="en-US" altLang="ja-JP" dirty="0" smtClean="0">
                <a:solidFill>
                  <a:schemeClr val="bg1"/>
                </a:solidFill>
              </a:rPr>
              <a:t>Neutrinos</a:t>
            </a:r>
            <a:endParaRPr kumimoji="1" lang="ja-JP" altLang="en-US" dirty="0">
              <a:solidFill>
                <a:schemeClr val="bg1"/>
              </a:solidFill>
            </a:endParaRPr>
          </a:p>
        </p:txBody>
      </p:sp>
      <p:sp>
        <p:nvSpPr>
          <p:cNvPr id="12" name="テキスト ボックス 11"/>
          <p:cNvSpPr txBox="1"/>
          <p:nvPr/>
        </p:nvSpPr>
        <p:spPr>
          <a:xfrm>
            <a:off x="7023190" y="2749570"/>
            <a:ext cx="1389419" cy="646331"/>
          </a:xfrm>
          <a:prstGeom prst="rect">
            <a:avLst/>
          </a:prstGeom>
          <a:noFill/>
        </p:spPr>
        <p:txBody>
          <a:bodyPr wrap="none" rtlCol="0">
            <a:spAutoFit/>
          </a:bodyPr>
          <a:lstStyle/>
          <a:p>
            <a:r>
              <a:rPr lang="en-US" altLang="ja-JP" dirty="0" smtClean="0">
                <a:solidFill>
                  <a:schemeClr val="bg1"/>
                </a:solidFill>
              </a:rPr>
              <a:t>Gravitational</a:t>
            </a:r>
          </a:p>
          <a:p>
            <a:r>
              <a:rPr kumimoji="1" lang="en-US" altLang="ja-JP" dirty="0" smtClean="0">
                <a:solidFill>
                  <a:schemeClr val="bg1"/>
                </a:solidFill>
              </a:rPr>
              <a:t>Waves</a:t>
            </a:r>
            <a:endParaRPr kumimoji="1" lang="ja-JP" altLang="en-US" dirty="0">
              <a:solidFill>
                <a:schemeClr val="bg1"/>
              </a:solidFill>
            </a:endParaRPr>
          </a:p>
        </p:txBody>
      </p:sp>
      <p:sp>
        <p:nvSpPr>
          <p:cNvPr id="13" name="テキスト ボックス 12"/>
          <p:cNvSpPr txBox="1"/>
          <p:nvPr/>
        </p:nvSpPr>
        <p:spPr>
          <a:xfrm>
            <a:off x="7817058" y="476672"/>
            <a:ext cx="1040670" cy="369332"/>
          </a:xfrm>
          <a:prstGeom prst="rect">
            <a:avLst/>
          </a:prstGeom>
          <a:noFill/>
        </p:spPr>
        <p:txBody>
          <a:bodyPr wrap="none" rtlCol="0">
            <a:spAutoFit/>
          </a:bodyPr>
          <a:lstStyle/>
          <a:p>
            <a:r>
              <a:rPr kumimoji="1" lang="en-US" altLang="ja-JP" dirty="0" smtClean="0">
                <a:solidFill>
                  <a:schemeClr val="bg1"/>
                </a:solidFill>
              </a:rPr>
              <a:t>SN1987A</a:t>
            </a:r>
            <a:endParaRPr kumimoji="1" lang="ja-JP" altLang="en-US" dirty="0">
              <a:solidFill>
                <a:schemeClr val="bg1"/>
              </a:solidFill>
            </a:endParaRPr>
          </a:p>
        </p:txBody>
      </p:sp>
      <p:pic>
        <p:nvPicPr>
          <p:cNvPr id="14" name="Picture 4" descr="koshiba"/>
          <p:cNvPicPr>
            <a:picLocks noChangeAspect="1" noChangeArrowheads="1"/>
          </p:cNvPicPr>
          <p:nvPr/>
        </p:nvPicPr>
        <p:blipFill>
          <a:blip r:embed="rId5" cstate="print"/>
          <a:srcRect/>
          <a:stretch>
            <a:fillRect/>
          </a:stretch>
        </p:blipFill>
        <p:spPr>
          <a:xfrm>
            <a:off x="92016" y="1124744"/>
            <a:ext cx="2131291" cy="2481140"/>
          </a:xfrm>
          <a:prstGeom prst="rect">
            <a:avLst/>
          </a:prstGeom>
          <a:noFill/>
        </p:spPr>
      </p:pic>
      <p:sp>
        <p:nvSpPr>
          <p:cNvPr id="16" name="テキスト ボックス 15"/>
          <p:cNvSpPr txBox="1"/>
          <p:nvPr/>
        </p:nvSpPr>
        <p:spPr>
          <a:xfrm>
            <a:off x="2223307" y="980728"/>
            <a:ext cx="3226140" cy="2585323"/>
          </a:xfrm>
          <a:prstGeom prst="rect">
            <a:avLst/>
          </a:prstGeom>
          <a:noFill/>
        </p:spPr>
        <p:txBody>
          <a:bodyPr wrap="none" rtlCol="0">
            <a:spAutoFit/>
          </a:bodyPr>
          <a:lstStyle/>
          <a:p>
            <a:r>
              <a:rPr lang="en-US" altLang="ja-JP" dirty="0" smtClean="0"/>
              <a:t>At </a:t>
            </a:r>
            <a:r>
              <a:rPr lang="en-US" altLang="ja-JP" dirty="0" err="1" smtClean="0"/>
              <a:t>Kamioka</a:t>
            </a:r>
            <a:r>
              <a:rPr lang="en-US" altLang="ja-JP" dirty="0" smtClean="0"/>
              <a:t>, a GW detector </a:t>
            </a:r>
          </a:p>
          <a:p>
            <a:r>
              <a:rPr lang="en-US" altLang="ja-JP" dirty="0" smtClean="0"/>
              <a:t>(KAGRA) will Be completed </a:t>
            </a:r>
          </a:p>
          <a:p>
            <a:r>
              <a:rPr lang="en-US" altLang="ja-JP" dirty="0" smtClean="0"/>
              <a:t>in 2017!</a:t>
            </a:r>
          </a:p>
          <a:p>
            <a:endParaRPr lang="en-US" altLang="ja-JP" dirty="0" smtClean="0"/>
          </a:p>
          <a:p>
            <a:r>
              <a:rPr lang="en-US" altLang="ja-JP" dirty="0" smtClean="0"/>
              <a:t>We do theoretical predictions</a:t>
            </a:r>
          </a:p>
          <a:p>
            <a:r>
              <a:rPr lang="en-US" altLang="ja-JP" dirty="0" smtClean="0"/>
              <a:t>On the signals!</a:t>
            </a:r>
            <a:endParaRPr kumimoji="1" lang="en-US" altLang="ja-JP" dirty="0" smtClean="0"/>
          </a:p>
          <a:p>
            <a:endParaRPr lang="en-US" altLang="ja-JP" dirty="0" smtClean="0"/>
          </a:p>
          <a:p>
            <a:r>
              <a:rPr lang="en-US" altLang="ja-JP" dirty="0" smtClean="0"/>
              <a:t>Left</a:t>
            </a:r>
            <a:r>
              <a:rPr lang="ja-JP" altLang="en-US" dirty="0" smtClean="0"/>
              <a:t>：</a:t>
            </a:r>
            <a:r>
              <a:rPr lang="en-US" altLang="ja-JP" dirty="0" smtClean="0"/>
              <a:t>Prof. </a:t>
            </a:r>
            <a:r>
              <a:rPr lang="en-US" altLang="ja-JP" dirty="0" err="1" smtClean="0"/>
              <a:t>Koshiba</a:t>
            </a:r>
            <a:r>
              <a:rPr lang="en-US" altLang="ja-JP" dirty="0" smtClean="0"/>
              <a:t> who detected</a:t>
            </a:r>
            <a:endParaRPr kumimoji="1" lang="en-US" altLang="ja-JP" dirty="0" smtClean="0"/>
          </a:p>
          <a:p>
            <a:r>
              <a:rPr lang="en-US" altLang="ja-JP" dirty="0" smtClean="0"/>
              <a:t>Neutrinos from SN1987A.</a:t>
            </a:r>
            <a:endParaRPr kumimoji="1" lang="ja-JP" altLang="en-US" dirty="0"/>
          </a:p>
        </p:txBody>
      </p:sp>
      <p:sp>
        <p:nvSpPr>
          <p:cNvPr id="17" name="テキスト ボックス 16"/>
          <p:cNvSpPr txBox="1"/>
          <p:nvPr/>
        </p:nvSpPr>
        <p:spPr>
          <a:xfrm>
            <a:off x="2051720" y="6211669"/>
            <a:ext cx="2159309" cy="646331"/>
          </a:xfrm>
          <a:prstGeom prst="rect">
            <a:avLst/>
          </a:prstGeom>
          <a:solidFill>
            <a:schemeClr val="bg1"/>
          </a:solidFill>
        </p:spPr>
        <p:txBody>
          <a:bodyPr wrap="none" rtlCol="0">
            <a:spAutoFit/>
          </a:bodyPr>
          <a:lstStyle/>
          <a:p>
            <a:r>
              <a:rPr lang="en-US" altLang="ja-JP" b="1" dirty="0" smtClean="0">
                <a:solidFill>
                  <a:srgbClr val="FF0000"/>
                </a:solidFill>
              </a:rPr>
              <a:t>Super-</a:t>
            </a:r>
            <a:r>
              <a:rPr lang="en-US" altLang="ja-JP" b="1" dirty="0" err="1" smtClean="0">
                <a:solidFill>
                  <a:srgbClr val="FF0000"/>
                </a:solidFill>
              </a:rPr>
              <a:t>Kamiokande</a:t>
            </a:r>
            <a:endParaRPr kumimoji="1" lang="en-US" altLang="ja-JP" b="1" dirty="0" smtClean="0">
              <a:solidFill>
                <a:srgbClr val="FF0000"/>
              </a:solidFill>
            </a:endParaRPr>
          </a:p>
          <a:p>
            <a:r>
              <a:rPr kumimoji="1" lang="ja-JP" altLang="en-US" b="1" dirty="0" smtClean="0">
                <a:solidFill>
                  <a:srgbClr val="FF0000"/>
                </a:solidFill>
              </a:rPr>
              <a:t>（</a:t>
            </a:r>
            <a:r>
              <a:rPr lang="en-US" altLang="ja-JP" b="1" dirty="0" smtClean="0">
                <a:solidFill>
                  <a:srgbClr val="FF0000"/>
                </a:solidFill>
              </a:rPr>
              <a:t>Neutrino Detector</a:t>
            </a:r>
            <a:r>
              <a:rPr kumimoji="1" lang="ja-JP" altLang="en-US" b="1" dirty="0" smtClean="0">
                <a:solidFill>
                  <a:srgbClr val="FF0000"/>
                </a:solidFill>
              </a:rPr>
              <a:t>）</a:t>
            </a:r>
            <a:endParaRPr kumimoji="1" lang="ja-JP" altLang="en-US" b="1" dirty="0">
              <a:solidFill>
                <a:srgbClr val="FF0000"/>
              </a:solidFill>
            </a:endParaRPr>
          </a:p>
        </p:txBody>
      </p:sp>
      <p:sp>
        <p:nvSpPr>
          <p:cNvPr id="18" name="テキスト ボックス 17"/>
          <p:cNvSpPr txBox="1"/>
          <p:nvPr/>
        </p:nvSpPr>
        <p:spPr>
          <a:xfrm>
            <a:off x="7199785" y="3717032"/>
            <a:ext cx="1944215" cy="646331"/>
          </a:xfrm>
          <a:prstGeom prst="rect">
            <a:avLst/>
          </a:prstGeom>
          <a:solidFill>
            <a:schemeClr val="bg1"/>
          </a:solidFill>
        </p:spPr>
        <p:txBody>
          <a:bodyPr wrap="square" rtlCol="0">
            <a:spAutoFit/>
          </a:bodyPr>
          <a:lstStyle/>
          <a:p>
            <a:pPr algn="ctr"/>
            <a:r>
              <a:rPr lang="en-US" altLang="ja-JP" b="1" dirty="0" smtClean="0">
                <a:solidFill>
                  <a:srgbClr val="FF0000"/>
                </a:solidFill>
              </a:rPr>
              <a:t>KAGRA</a:t>
            </a:r>
            <a:endParaRPr kumimoji="1" lang="en-US" altLang="ja-JP" b="1" dirty="0" smtClean="0">
              <a:solidFill>
                <a:srgbClr val="FF0000"/>
              </a:solidFill>
            </a:endParaRPr>
          </a:p>
          <a:p>
            <a:pPr algn="ctr"/>
            <a:r>
              <a:rPr lang="ja-JP" altLang="en-US" b="1" dirty="0" smtClean="0">
                <a:solidFill>
                  <a:srgbClr val="FF0000"/>
                </a:solidFill>
              </a:rPr>
              <a:t>（</a:t>
            </a:r>
            <a:r>
              <a:rPr lang="en-US" altLang="ja-JP" b="1" dirty="0" smtClean="0">
                <a:solidFill>
                  <a:srgbClr val="FF0000"/>
                </a:solidFill>
              </a:rPr>
              <a:t>GW Detector</a:t>
            </a:r>
            <a:r>
              <a:rPr lang="ja-JP" altLang="en-US" b="1" dirty="0" smtClean="0">
                <a:solidFill>
                  <a:srgbClr val="FF0000"/>
                </a:solidFill>
              </a:rPr>
              <a:t>）</a:t>
            </a:r>
            <a:endParaRPr kumimoji="1" lang="ja-JP" altLang="en-US" b="1" dirty="0">
              <a:solidFill>
                <a:srgbClr val="FF0000"/>
              </a:solidFill>
            </a:endParaRPr>
          </a:p>
        </p:txBody>
      </p:sp>
    </p:spTree>
    <p:extLst>
      <p:ext uri="{BB962C8B-B14F-4D97-AF65-F5344CB8AC3E}">
        <p14:creationId xmlns:p14="http://schemas.microsoft.com/office/powerpoint/2010/main" val="35926606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60648"/>
            <a:ext cx="8640960" cy="1143000"/>
          </a:xfrm>
        </p:spPr>
        <p:txBody>
          <a:bodyPr>
            <a:noAutofit/>
          </a:bodyPr>
          <a:lstStyle/>
          <a:p>
            <a:r>
              <a:rPr kumimoji="1" lang="en-US" altLang="ja-JP" sz="2800" dirty="0" smtClean="0">
                <a:solidFill>
                  <a:schemeClr val="bg1"/>
                </a:solidFill>
              </a:rPr>
              <a:t>The Hyper-</a:t>
            </a:r>
            <a:r>
              <a:rPr kumimoji="1" lang="en-US" altLang="ja-JP" sz="2800" dirty="0" err="1" smtClean="0">
                <a:solidFill>
                  <a:schemeClr val="bg1"/>
                </a:solidFill>
              </a:rPr>
              <a:t>Suprime</a:t>
            </a:r>
            <a:r>
              <a:rPr kumimoji="1" lang="en-US" altLang="ja-JP" sz="2800" dirty="0" smtClean="0">
                <a:solidFill>
                  <a:schemeClr val="bg1"/>
                </a:solidFill>
              </a:rPr>
              <a:t> Camera of Subaru Telescope will see lots of shock breakouts of Supernovae (2014-).</a:t>
            </a:r>
            <a:endParaRPr kumimoji="1" lang="ja-JP" altLang="en-US" sz="2800" dirty="0">
              <a:solidFill>
                <a:schemeClr val="bg1"/>
              </a:solidFill>
            </a:endParaRPr>
          </a:p>
        </p:txBody>
      </p:sp>
      <p:pic>
        <p:nvPicPr>
          <p:cNvPr id="1026" name="Picture 2" descr="C:\Users\Hiro\Desktop\hsccameraassembly.jpg"/>
          <p:cNvPicPr>
            <a:picLocks noChangeAspect="1" noChangeArrowheads="1"/>
          </p:cNvPicPr>
          <p:nvPr/>
        </p:nvPicPr>
        <p:blipFill>
          <a:blip r:embed="rId2" cstate="print"/>
          <a:srcRect/>
          <a:stretch>
            <a:fillRect/>
          </a:stretch>
        </p:blipFill>
        <p:spPr bwMode="auto">
          <a:xfrm>
            <a:off x="7020272" y="4221088"/>
            <a:ext cx="2123728" cy="2829867"/>
          </a:xfrm>
          <a:prstGeom prst="rect">
            <a:avLst/>
          </a:prstGeom>
          <a:noFill/>
        </p:spPr>
      </p:pic>
      <p:pic>
        <p:nvPicPr>
          <p:cNvPr id="1027" name="Picture 3" descr="C:\Users\Hiro\Desktop\MaunaKeaFullMoon-Subaru-Cuillandre-2003.jpg"/>
          <p:cNvPicPr>
            <a:picLocks noChangeAspect="1" noChangeArrowheads="1"/>
          </p:cNvPicPr>
          <p:nvPr/>
        </p:nvPicPr>
        <p:blipFill>
          <a:blip r:embed="rId3" cstate="print"/>
          <a:srcRect/>
          <a:stretch>
            <a:fillRect/>
          </a:stretch>
        </p:blipFill>
        <p:spPr bwMode="auto">
          <a:xfrm>
            <a:off x="6981955" y="2924944"/>
            <a:ext cx="2162045" cy="1440160"/>
          </a:xfrm>
          <a:prstGeom prst="rect">
            <a:avLst/>
          </a:prstGeom>
          <a:noFill/>
        </p:spPr>
      </p:pic>
      <p:pic>
        <p:nvPicPr>
          <p:cNvPr id="1029" name="Picture 5" descr="C:\Users\Hiro\Desktop\farthest-supernova.jpg"/>
          <p:cNvPicPr>
            <a:picLocks noChangeAspect="1" noChangeArrowheads="1"/>
          </p:cNvPicPr>
          <p:nvPr/>
        </p:nvPicPr>
        <p:blipFill>
          <a:blip r:embed="rId4" cstate="print"/>
          <a:srcRect/>
          <a:stretch>
            <a:fillRect/>
          </a:stretch>
        </p:blipFill>
        <p:spPr bwMode="auto">
          <a:xfrm>
            <a:off x="7236296" y="1239274"/>
            <a:ext cx="1907704" cy="1657318"/>
          </a:xfrm>
          <a:prstGeom prst="rect">
            <a:avLst/>
          </a:prstGeom>
          <a:noFill/>
        </p:spPr>
      </p:pic>
      <p:pic>
        <p:nvPicPr>
          <p:cNvPr id="1030" name="Picture 6"/>
          <p:cNvPicPr>
            <a:picLocks noChangeAspect="1" noChangeArrowheads="1"/>
          </p:cNvPicPr>
          <p:nvPr/>
        </p:nvPicPr>
        <p:blipFill>
          <a:blip r:embed="rId5" cstate="print"/>
          <a:srcRect/>
          <a:stretch>
            <a:fillRect/>
          </a:stretch>
        </p:blipFill>
        <p:spPr bwMode="auto">
          <a:xfrm>
            <a:off x="0" y="1556792"/>
            <a:ext cx="7026671" cy="530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60648"/>
            <a:ext cx="8686800" cy="1143000"/>
          </a:xfrm>
        </p:spPr>
        <p:txBody>
          <a:bodyPr>
            <a:normAutofit fontScale="90000"/>
          </a:bodyPr>
          <a:lstStyle/>
          <a:p>
            <a:r>
              <a:rPr kumimoji="1" lang="en-US" altLang="ja-JP" dirty="0" smtClean="0"/>
              <a:t>Theoretical Predictions on a Shock Breakout by </a:t>
            </a:r>
            <a:r>
              <a:rPr kumimoji="1" lang="en-US" altLang="ja-JP" dirty="0" err="1" smtClean="0"/>
              <a:t>Alexey</a:t>
            </a:r>
            <a:r>
              <a:rPr kumimoji="1" lang="en-US" altLang="ja-JP" dirty="0" smtClean="0"/>
              <a:t> </a:t>
            </a:r>
            <a:r>
              <a:rPr kumimoji="1" lang="en-US" altLang="ja-JP" dirty="0" err="1" smtClean="0"/>
              <a:t>Tolstov</a:t>
            </a:r>
            <a:endParaRPr kumimoji="1" lang="ja-JP" altLang="en-US" dirty="0"/>
          </a:p>
        </p:txBody>
      </p:sp>
      <p:pic>
        <p:nvPicPr>
          <p:cNvPr id="4" name="Picture 2"/>
          <p:cNvPicPr>
            <a:picLocks noChangeAspect="1" noChangeArrowheads="1"/>
          </p:cNvPicPr>
          <p:nvPr/>
        </p:nvPicPr>
        <p:blipFill>
          <a:blip r:embed="rId3" cstate="print"/>
          <a:srcRect/>
          <a:stretch>
            <a:fillRect/>
          </a:stretch>
        </p:blipFill>
        <p:spPr bwMode="auto">
          <a:xfrm>
            <a:off x="4716016" y="2204864"/>
            <a:ext cx="3567133" cy="3384376"/>
          </a:xfrm>
          <a:prstGeom prst="rect">
            <a:avLst/>
          </a:prstGeom>
          <a:noFill/>
          <a:ln w="9525">
            <a:noFill/>
            <a:miter lim="800000"/>
            <a:headEnd/>
            <a:tailEnd/>
          </a:ln>
        </p:spPr>
      </p:pic>
      <p:graphicFrame>
        <p:nvGraphicFramePr>
          <p:cNvPr id="2050" name="Object 5"/>
          <p:cNvGraphicFramePr>
            <a:graphicFrameLocks noChangeAspect="1"/>
          </p:cNvGraphicFramePr>
          <p:nvPr/>
        </p:nvGraphicFramePr>
        <p:xfrm>
          <a:off x="0" y="2060848"/>
          <a:ext cx="4462462" cy="3284538"/>
        </p:xfrm>
        <a:graphic>
          <a:graphicData uri="http://schemas.openxmlformats.org/presentationml/2006/ole">
            <mc:AlternateContent xmlns:mc="http://schemas.openxmlformats.org/markup-compatibility/2006">
              <mc:Choice xmlns:v="urn:schemas-microsoft-com:vml" Requires="v">
                <p:oleObj spid="_x0000_s2080" name="Image" r:id="rId4" imgW="3047748" imgH="2243143" progId="">
                  <p:embed/>
                </p:oleObj>
              </mc:Choice>
              <mc:Fallback>
                <p:oleObj name="Image" r:id="rId4" imgW="3047748" imgH="2243143"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60848"/>
                        <a:ext cx="4462462" cy="328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2" descr="Alexey Tolstov"/>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6336" y="836712"/>
            <a:ext cx="1337687" cy="133768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79512" y="5445224"/>
            <a:ext cx="4432304" cy="830997"/>
          </a:xfrm>
          <a:prstGeom prst="rect">
            <a:avLst/>
          </a:prstGeom>
          <a:noFill/>
        </p:spPr>
        <p:txBody>
          <a:bodyPr wrap="none" rtlCol="0">
            <a:spAutoFit/>
          </a:bodyPr>
          <a:lstStyle/>
          <a:p>
            <a:r>
              <a:rPr kumimoji="1" lang="en-US" altLang="ja-JP" sz="2400" dirty="0" smtClean="0"/>
              <a:t>Surface Brightness of a Supernova</a:t>
            </a:r>
          </a:p>
          <a:p>
            <a:r>
              <a:rPr lang="en-US" altLang="ja-JP" sz="2400" dirty="0" smtClean="0"/>
              <a:t>As a function of time.</a:t>
            </a:r>
            <a:endParaRPr kumimoji="1" lang="ja-JP" altLang="en-US" sz="2400" dirty="0"/>
          </a:p>
        </p:txBody>
      </p:sp>
      <p:sp>
        <p:nvSpPr>
          <p:cNvPr id="8" name="テキスト ボックス 7"/>
          <p:cNvSpPr txBox="1"/>
          <p:nvPr/>
        </p:nvSpPr>
        <p:spPr>
          <a:xfrm>
            <a:off x="4860032" y="5733256"/>
            <a:ext cx="3744423" cy="461665"/>
          </a:xfrm>
          <a:prstGeom prst="rect">
            <a:avLst/>
          </a:prstGeom>
          <a:noFill/>
        </p:spPr>
        <p:txBody>
          <a:bodyPr wrap="none" rtlCol="0">
            <a:spAutoFit/>
          </a:bodyPr>
          <a:lstStyle/>
          <a:p>
            <a:r>
              <a:rPr lang="en-US" altLang="ja-JP" sz="2400" dirty="0" smtClean="0"/>
              <a:t>Time Evolution of luminosity</a:t>
            </a:r>
            <a:endParaRPr kumimoji="1" lang="ja-JP" altLang="en-US"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We succeeded to reproduce Gamma-Ray Bursts’ Spectrum well theoretically.</a:t>
            </a:r>
            <a:endParaRPr kumimoji="1" lang="ja-JP" altLang="en-US" dirty="0"/>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3740" y="3717032"/>
            <a:ext cx="234026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descr="C:\Users\Hiro\Desktop\cgro.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987" y="1922463"/>
            <a:ext cx="583077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6" cstate="print"/>
          <a:srcRect/>
          <a:stretch>
            <a:fillRect/>
          </a:stretch>
        </p:blipFill>
        <p:spPr bwMode="auto">
          <a:xfrm>
            <a:off x="2843808" y="1624577"/>
            <a:ext cx="3666060" cy="3986622"/>
          </a:xfrm>
          <a:prstGeom prst="rect">
            <a:avLst/>
          </a:prstGeom>
          <a:noFill/>
          <a:ln w="9525">
            <a:noFill/>
            <a:miter lim="800000"/>
            <a:headEnd/>
            <a:tailEnd/>
          </a:ln>
        </p:spPr>
      </p:pic>
      <p:pic>
        <p:nvPicPr>
          <p:cNvPr id="7" name="Picture 4" descr="C:\Users\nagataki\Desktop\HL_110201nagatak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5857" y="1966847"/>
            <a:ext cx="1603091" cy="119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Users\Hiro\Pictures\02_02L.jpg"/>
          <p:cNvPicPr>
            <a:picLocks noChangeAspect="1" noChangeArrowheads="1"/>
          </p:cNvPicPr>
          <p:nvPr/>
        </p:nvPicPr>
        <p:blipFill>
          <a:blip r:embed="rId8" cstate="print"/>
          <a:srcRect/>
          <a:stretch>
            <a:fillRect/>
          </a:stretch>
        </p:blipFill>
        <p:spPr bwMode="auto">
          <a:xfrm>
            <a:off x="1996323" y="1599243"/>
            <a:ext cx="519675" cy="389756"/>
          </a:xfrm>
          <a:prstGeom prst="rect">
            <a:avLst/>
          </a:prstGeom>
          <a:noFill/>
        </p:spPr>
      </p:pic>
      <p:cxnSp>
        <p:nvCxnSpPr>
          <p:cNvPr id="11" name="直線矢印コネクタ 10"/>
          <p:cNvCxnSpPr/>
          <p:nvPr/>
        </p:nvCxnSpPr>
        <p:spPr>
          <a:xfrm flipV="1">
            <a:off x="7884368" y="2996952"/>
            <a:ext cx="0" cy="64807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5682040" y="3305943"/>
            <a:ext cx="841449" cy="369332"/>
          </a:xfrm>
          <a:prstGeom prst="rect">
            <a:avLst/>
          </a:prstGeom>
          <a:noFill/>
        </p:spPr>
        <p:txBody>
          <a:bodyPr wrap="none" rtlCol="0">
            <a:spAutoFit/>
          </a:bodyPr>
          <a:lstStyle/>
          <a:p>
            <a:r>
              <a:rPr kumimoji="1" lang="en-US" altLang="ja-JP" dirty="0" smtClean="0"/>
              <a:t>Theory</a:t>
            </a:r>
            <a:endParaRPr kumimoji="1" lang="ja-JP" altLang="en-US" dirty="0"/>
          </a:p>
        </p:txBody>
      </p:sp>
      <p:pic>
        <p:nvPicPr>
          <p:cNvPr id="13" name="Picture 2" descr="F:\DCIM\114___12\IMG_168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4288" y="1532528"/>
            <a:ext cx="1536142" cy="115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p:cNvSpPr txBox="1"/>
          <p:nvPr/>
        </p:nvSpPr>
        <p:spPr>
          <a:xfrm>
            <a:off x="7452320" y="2636912"/>
            <a:ext cx="831638" cy="369332"/>
          </a:xfrm>
          <a:prstGeom prst="rect">
            <a:avLst/>
          </a:prstGeom>
          <a:noFill/>
        </p:spPr>
        <p:txBody>
          <a:bodyPr wrap="none" rtlCol="0">
            <a:spAutoFit/>
          </a:bodyPr>
          <a:lstStyle/>
          <a:p>
            <a:r>
              <a:rPr lang="en-US" altLang="ja-JP" dirty="0" smtClean="0"/>
              <a:t>Ito-san</a:t>
            </a:r>
            <a:endParaRPr kumimoji="1" lang="ja-JP" altLang="en-US" dirty="0"/>
          </a:p>
        </p:txBody>
      </p:sp>
      <p:pic>
        <p:nvPicPr>
          <p:cNvPr id="3" name="test_r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820342" y="5610993"/>
            <a:ext cx="4604388" cy="1277398"/>
          </a:xfrm>
          <a:prstGeom prst="rect">
            <a:avLst/>
          </a:prstGeom>
        </p:spPr>
      </p:pic>
      <p:sp>
        <p:nvSpPr>
          <p:cNvPr id="6" name="テキスト ボックス 5"/>
          <p:cNvSpPr txBox="1"/>
          <p:nvPr/>
        </p:nvSpPr>
        <p:spPr>
          <a:xfrm>
            <a:off x="375857" y="5432654"/>
            <a:ext cx="2394695" cy="1200329"/>
          </a:xfrm>
          <a:prstGeom prst="rect">
            <a:avLst/>
          </a:prstGeom>
          <a:noFill/>
        </p:spPr>
        <p:txBody>
          <a:bodyPr wrap="none" rtlCol="0">
            <a:spAutoFit/>
          </a:bodyPr>
          <a:lstStyle/>
          <a:p>
            <a:r>
              <a:rPr kumimoji="1" lang="en-US" altLang="ja-JP" dirty="0" smtClean="0"/>
              <a:t>A (test) Simulation</a:t>
            </a:r>
          </a:p>
          <a:p>
            <a:r>
              <a:rPr lang="en-US" altLang="ja-JP" dirty="0" smtClean="0"/>
              <a:t>By Matsumoto-san</a:t>
            </a:r>
          </a:p>
          <a:p>
            <a:r>
              <a:rPr kumimoji="1" lang="en-US" altLang="ja-JP" dirty="0" smtClean="0"/>
              <a:t>Who will join our group</a:t>
            </a:r>
          </a:p>
          <a:p>
            <a:r>
              <a:rPr lang="en-US" altLang="ja-JP" dirty="0" smtClean="0"/>
              <a:t>From Sep. 2013</a:t>
            </a:r>
            <a:r>
              <a:rPr kumimoji="1" lang="en-US" altLang="ja-JP" dirty="0" smtClean="0"/>
              <a:t> </a:t>
            </a:r>
            <a:endParaRPr kumimoji="1" lang="ja-JP" alt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r-proces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0" y="3717032"/>
            <a:ext cx="5004048" cy="3753036"/>
          </a:xfrm>
          <a:prstGeom prst="rect">
            <a:avLst/>
          </a:prstGeom>
        </p:spPr>
      </p:pic>
      <p:sp>
        <p:nvSpPr>
          <p:cNvPr id="6" name="テキスト ボックス 5"/>
          <p:cNvSpPr txBox="1"/>
          <p:nvPr/>
        </p:nvSpPr>
        <p:spPr>
          <a:xfrm>
            <a:off x="5216183" y="5949280"/>
            <a:ext cx="3851920" cy="646331"/>
          </a:xfrm>
          <a:prstGeom prst="rect">
            <a:avLst/>
          </a:prstGeom>
          <a:noFill/>
        </p:spPr>
        <p:txBody>
          <a:bodyPr wrap="square" rtlCol="0">
            <a:spAutoFit/>
          </a:bodyPr>
          <a:lstStyle/>
          <a:p>
            <a:r>
              <a:rPr lang="en-US" altLang="ja-JP" dirty="0" smtClean="0">
                <a:solidFill>
                  <a:schemeClr val="bg1"/>
                </a:solidFill>
              </a:rPr>
              <a:t>A Numerical Simulation of  </a:t>
            </a:r>
            <a:r>
              <a:rPr kumimoji="1" lang="en-US" altLang="ja-JP" dirty="0" smtClean="0">
                <a:solidFill>
                  <a:schemeClr val="bg1"/>
                </a:solidFill>
              </a:rPr>
              <a:t>r-process</a:t>
            </a:r>
            <a:r>
              <a:rPr lang="ja-JP" altLang="en-US" dirty="0" smtClean="0">
                <a:solidFill>
                  <a:schemeClr val="bg1"/>
                </a:solidFill>
              </a:rPr>
              <a:t> </a:t>
            </a:r>
            <a:r>
              <a:rPr lang="en-US" altLang="ja-JP" dirty="0" err="1" smtClean="0">
                <a:solidFill>
                  <a:schemeClr val="bg1"/>
                </a:solidFill>
              </a:rPr>
              <a:t>Nucleosynthesis</a:t>
            </a:r>
            <a:r>
              <a:rPr lang="en-US" altLang="ja-JP" dirty="0" smtClean="0">
                <a:solidFill>
                  <a:schemeClr val="bg1"/>
                </a:solidFill>
              </a:rPr>
              <a:t>. By Ono-san.</a:t>
            </a:r>
            <a:endParaRPr kumimoji="1" lang="en-US" altLang="ja-JP" dirty="0" smtClean="0">
              <a:solidFill>
                <a:schemeClr val="bg1"/>
              </a:solidFill>
            </a:endParaRPr>
          </a:p>
        </p:txBody>
      </p:sp>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1412776"/>
            <a:ext cx="4261756"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タイトル 1"/>
          <p:cNvSpPr txBox="1">
            <a:spLocks/>
          </p:cNvSpPr>
          <p:nvPr/>
        </p:nvSpPr>
        <p:spPr>
          <a:xfrm>
            <a:off x="179512" y="188640"/>
            <a:ext cx="8964488" cy="1143000"/>
          </a:xfrm>
          <a:prstGeom prst="rect">
            <a:avLst/>
          </a:prstGeom>
        </p:spPr>
        <p:txBody>
          <a:bodyPr vert="horz" lIns="91440" tIns="45720" rIns="91440" bIns="45720" rtlCol="0" anchor="ctr">
            <a:normAutofit fontScale="90000"/>
          </a:bodyPr>
          <a:lstStyle/>
          <a:p>
            <a:pPr lvl="0" algn="ctr">
              <a:spcBef>
                <a:spcPct val="0"/>
              </a:spcBef>
            </a:pPr>
            <a:r>
              <a:rPr kumimoji="1" lang="en-US" altLang="ja-JP" sz="4400" b="0" i="0" u="none" strike="noStrike" kern="1200" cap="none" spc="0" normalizeH="0" baseline="0" noProof="0" dirty="0" smtClean="0">
                <a:ln>
                  <a:noFill/>
                </a:ln>
                <a:solidFill>
                  <a:schemeClr val="bg1"/>
                </a:solidFill>
                <a:effectLst/>
                <a:uLnTx/>
                <a:uFillTx/>
                <a:latin typeface="+mj-lt"/>
                <a:ea typeface="+mj-ea"/>
                <a:cs typeface="+mj-cs"/>
              </a:rPr>
              <a:t>Challenge </a:t>
            </a:r>
            <a:r>
              <a:rPr lang="en-US" altLang="ja-JP" sz="4400" dirty="0" smtClean="0">
                <a:solidFill>
                  <a:schemeClr val="bg1"/>
                </a:solidFill>
                <a:latin typeface="+mj-lt"/>
                <a:ea typeface="+mj-ea"/>
                <a:cs typeface="+mj-cs"/>
              </a:rPr>
              <a:t>2 </a:t>
            </a:r>
            <a:r>
              <a:rPr kumimoji="1" lang="en-US" altLang="ja-JP" sz="4400" b="0" i="0" u="none" strike="noStrike" kern="1200" cap="none" spc="0" normalizeH="0" baseline="0" noProof="0" dirty="0" smtClean="0">
                <a:ln>
                  <a:noFill/>
                </a:ln>
                <a:solidFill>
                  <a:schemeClr val="bg1"/>
                </a:solidFill>
                <a:effectLst/>
                <a:uLnTx/>
                <a:uFillTx/>
                <a:latin typeface="+mj-lt"/>
                <a:ea typeface="+mj-ea"/>
                <a:cs typeface="+mj-cs"/>
              </a:rPr>
              <a:t>of Astrophysical Big Bang Lab</a:t>
            </a:r>
            <a:r>
              <a:rPr kumimoji="1" lang="ja-JP" altLang="en-US" sz="4400" b="0" i="0" u="none" strike="noStrike" kern="1200" cap="none" spc="0" normalizeH="0" baseline="0" noProof="0" dirty="0" smtClean="0">
                <a:ln>
                  <a:noFill/>
                </a:ln>
                <a:solidFill>
                  <a:schemeClr val="bg1"/>
                </a:solidFill>
                <a:effectLst/>
                <a:uLnTx/>
                <a:uFillTx/>
                <a:latin typeface="+mj-lt"/>
                <a:ea typeface="+mj-ea"/>
                <a:cs typeface="+mj-cs"/>
              </a:rPr>
              <a:t>：</a:t>
            </a:r>
            <a:r>
              <a:rPr kumimoji="1" lang="en-US" altLang="ja-JP" sz="4400" b="0" i="0" u="none" strike="noStrike" kern="1200" cap="none" spc="0" normalizeH="0" baseline="0" noProof="0" dirty="0" smtClean="0">
                <a:ln>
                  <a:noFill/>
                </a:ln>
                <a:solidFill>
                  <a:schemeClr val="bg1"/>
                </a:solidFill>
                <a:effectLst/>
                <a:uLnTx/>
                <a:uFillTx/>
                <a:latin typeface="+mj-lt"/>
                <a:ea typeface="+mj-ea"/>
                <a:cs typeface="+mj-cs"/>
              </a:rPr>
              <a:t/>
            </a:r>
            <a:br>
              <a:rPr kumimoji="1" lang="en-US" altLang="ja-JP" sz="4400" b="0" i="0" u="none" strike="noStrike" kern="1200" cap="none" spc="0" normalizeH="0" baseline="0" noProof="0" dirty="0" smtClean="0">
                <a:ln>
                  <a:noFill/>
                </a:ln>
                <a:solidFill>
                  <a:schemeClr val="bg1"/>
                </a:solidFill>
                <a:effectLst/>
                <a:uLnTx/>
                <a:uFillTx/>
                <a:latin typeface="+mj-lt"/>
                <a:ea typeface="+mj-ea"/>
                <a:cs typeface="+mj-cs"/>
              </a:rPr>
            </a:br>
            <a:r>
              <a:rPr lang="en-US" altLang="ja-JP" sz="3200" dirty="0" smtClean="0"/>
              <a:t> </a:t>
            </a:r>
            <a:r>
              <a:rPr lang="en-US" altLang="ja-JP" sz="3200" dirty="0" smtClean="0">
                <a:solidFill>
                  <a:schemeClr val="bg1"/>
                </a:solidFill>
              </a:rPr>
              <a:t>Are they origins of very heavy elements? </a:t>
            </a:r>
            <a:endParaRPr kumimoji="1" lang="ja-JP" altLang="en-US" sz="3600" b="0" i="0" u="none" strike="noStrike" kern="1200" cap="none" spc="0" normalizeH="0" baseline="0" noProof="0" dirty="0">
              <a:ln>
                <a:noFill/>
              </a:ln>
              <a:solidFill>
                <a:schemeClr val="bg1"/>
              </a:solidFill>
              <a:effectLst/>
              <a:uLnTx/>
              <a:uFillTx/>
              <a:latin typeface="+mj-lt"/>
              <a:ea typeface="+mj-ea"/>
              <a:cs typeface="+mj-cs"/>
            </a:endParaRPr>
          </a:p>
        </p:txBody>
      </p:sp>
      <p:sp>
        <p:nvSpPr>
          <p:cNvPr id="18" name="テキスト ボックス 17"/>
          <p:cNvSpPr txBox="1"/>
          <p:nvPr/>
        </p:nvSpPr>
        <p:spPr>
          <a:xfrm>
            <a:off x="5220072" y="1447492"/>
            <a:ext cx="3004027" cy="1200329"/>
          </a:xfrm>
          <a:prstGeom prst="rect">
            <a:avLst/>
          </a:prstGeom>
          <a:noFill/>
        </p:spPr>
        <p:txBody>
          <a:bodyPr wrap="none" rtlCol="0">
            <a:spAutoFit/>
          </a:bodyPr>
          <a:lstStyle/>
          <a:p>
            <a:r>
              <a:rPr kumimoji="1" lang="en-US" altLang="ja-JP" dirty="0" smtClean="0">
                <a:solidFill>
                  <a:schemeClr val="bg1"/>
                </a:solidFill>
              </a:rPr>
              <a:t>High entropy per baryon,</a:t>
            </a:r>
          </a:p>
          <a:p>
            <a:r>
              <a:rPr lang="en-US" altLang="ja-JP" dirty="0" smtClean="0">
                <a:solidFill>
                  <a:schemeClr val="bg1"/>
                </a:solidFill>
              </a:rPr>
              <a:t>Neutron rich, and</a:t>
            </a:r>
          </a:p>
          <a:p>
            <a:r>
              <a:rPr kumimoji="1" lang="en-US" altLang="ja-JP" dirty="0" smtClean="0">
                <a:solidFill>
                  <a:schemeClr val="bg1"/>
                </a:solidFill>
              </a:rPr>
              <a:t>Fast expansion are necessary</a:t>
            </a:r>
          </a:p>
          <a:p>
            <a:r>
              <a:rPr lang="en-US" altLang="ja-JP" dirty="0" smtClean="0">
                <a:solidFill>
                  <a:schemeClr val="bg1"/>
                </a:solidFill>
              </a:rPr>
              <a:t>For r-process </a:t>
            </a:r>
            <a:r>
              <a:rPr lang="en-US" altLang="ja-JP" dirty="0" err="1" smtClean="0">
                <a:solidFill>
                  <a:schemeClr val="bg1"/>
                </a:solidFill>
              </a:rPr>
              <a:t>nucleosynthesis</a:t>
            </a:r>
            <a:r>
              <a:rPr lang="en-US" altLang="ja-JP" dirty="0" smtClean="0">
                <a:solidFill>
                  <a:schemeClr val="bg1"/>
                </a:solidFill>
              </a:rPr>
              <a:t>.</a:t>
            </a:r>
            <a:endParaRPr kumimoji="1" lang="ja-JP" altLang="en-US" dirty="0">
              <a:solidFill>
                <a:schemeClr val="bg1"/>
              </a:solidFill>
            </a:endParaRPr>
          </a:p>
        </p:txBody>
      </p:sp>
      <p:pic>
        <p:nvPicPr>
          <p:cNvPr id="2" name="jet_R51.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216183" y="2707196"/>
            <a:ext cx="4141204" cy="3105903"/>
          </a:xfrm>
          <a:prstGeom prst="rect">
            <a:avLst/>
          </a:prstGeom>
        </p:spPr>
      </p:pic>
    </p:spTree>
    <p:extLst>
      <p:ext uri="{BB962C8B-B14F-4D97-AF65-F5344CB8AC3E}">
        <p14:creationId xmlns:p14="http://schemas.microsoft.com/office/powerpoint/2010/main" val="3907443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 name="Picture 3" descr="C:\Users\Hiro\Desktop\MaunaKeaFullMoon-Subaru-Cuillandre-2003.jpg"/>
          <p:cNvPicPr>
            <a:picLocks noChangeAspect="1" noChangeArrowheads="1"/>
          </p:cNvPicPr>
          <p:nvPr/>
        </p:nvPicPr>
        <p:blipFill>
          <a:blip r:embed="rId3" cstate="print"/>
          <a:srcRect/>
          <a:stretch>
            <a:fillRect/>
          </a:stretch>
        </p:blipFill>
        <p:spPr bwMode="auto">
          <a:xfrm>
            <a:off x="6804248" y="2230508"/>
            <a:ext cx="2339752" cy="1558532"/>
          </a:xfrm>
          <a:prstGeom prst="rect">
            <a:avLst/>
          </a:prstGeom>
          <a:noFill/>
        </p:spPr>
      </p:pic>
      <p:pic>
        <p:nvPicPr>
          <p:cNvPr id="31" name="Picture 2"/>
          <p:cNvPicPr>
            <a:picLocks noChangeAspect="1" noChangeArrowheads="1"/>
          </p:cNvPicPr>
          <p:nvPr/>
        </p:nvPicPr>
        <p:blipFill>
          <a:blip r:embed="rId4" cstate="print"/>
          <a:srcRect/>
          <a:stretch>
            <a:fillRect/>
          </a:stretch>
        </p:blipFill>
        <p:spPr>
          <a:xfrm>
            <a:off x="2836364" y="1484784"/>
            <a:ext cx="4327924" cy="3392206"/>
          </a:xfrm>
          <a:prstGeom prst="rect">
            <a:avLst/>
          </a:prstGeom>
          <a:noFill/>
        </p:spPr>
      </p:pic>
      <p:sp>
        <p:nvSpPr>
          <p:cNvPr id="14" name="星 5 13"/>
          <p:cNvSpPr/>
          <p:nvPr/>
        </p:nvSpPr>
        <p:spPr>
          <a:xfrm>
            <a:off x="1331640" y="2780928"/>
            <a:ext cx="451755" cy="451755"/>
          </a:xfrm>
          <a:prstGeom prst="star5">
            <a:avLst/>
          </a:prstGeom>
          <a:solidFill>
            <a:srgbClr val="FFFF0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a:bodyPr>
          <a:lstStyle/>
          <a:p>
            <a:r>
              <a:rPr lang="en-US" altLang="ja-JP" sz="3200" dirty="0" smtClean="0">
                <a:solidFill>
                  <a:schemeClr val="bg1"/>
                </a:solidFill>
              </a:rPr>
              <a:t>Can we obtain a direct evidence on r-process </a:t>
            </a:r>
            <a:r>
              <a:rPr lang="en-US" altLang="ja-JP" sz="3200" dirty="0" err="1" smtClean="0">
                <a:solidFill>
                  <a:schemeClr val="bg1"/>
                </a:solidFill>
              </a:rPr>
              <a:t>nucleosynthesis</a:t>
            </a:r>
            <a:r>
              <a:rPr lang="en-US" altLang="ja-JP" sz="3200" dirty="0" smtClean="0">
                <a:solidFill>
                  <a:schemeClr val="bg1"/>
                </a:solidFill>
              </a:rPr>
              <a:t> in a jet-induced Supernova?</a:t>
            </a:r>
            <a:endParaRPr kumimoji="1" lang="ja-JP" altLang="en-US" sz="3200" dirty="0">
              <a:solidFill>
                <a:schemeClr val="bg1"/>
              </a:solidFill>
            </a:endParaRPr>
          </a:p>
        </p:txBody>
      </p:sp>
      <p:sp>
        <p:nvSpPr>
          <p:cNvPr id="13" name="テキスト ボックス 12"/>
          <p:cNvSpPr txBox="1"/>
          <p:nvPr/>
        </p:nvSpPr>
        <p:spPr>
          <a:xfrm>
            <a:off x="467544" y="3429000"/>
            <a:ext cx="2554188" cy="400110"/>
          </a:xfrm>
          <a:prstGeom prst="rect">
            <a:avLst/>
          </a:prstGeom>
          <a:noFill/>
        </p:spPr>
        <p:txBody>
          <a:bodyPr wrap="square" rtlCol="0">
            <a:spAutoFit/>
          </a:bodyPr>
          <a:lstStyle/>
          <a:p>
            <a:r>
              <a:rPr lang="en-US" altLang="ja-JP" sz="2000" dirty="0" smtClean="0">
                <a:solidFill>
                  <a:schemeClr val="bg1">
                    <a:lumMod val="95000"/>
                  </a:schemeClr>
                </a:solidFill>
                <a:latin typeface="Segoe UI" pitchFamily="34" charset="0"/>
                <a:ea typeface="HGｺﾞｼｯｸM" pitchFamily="49" charset="-128"/>
                <a:cs typeface="Segoe UI" pitchFamily="34" charset="0"/>
              </a:rPr>
              <a:t>A background Star</a:t>
            </a:r>
            <a:endParaRPr kumimoji="1" lang="en-US" altLang="ja-JP" sz="2000" dirty="0" smtClean="0">
              <a:solidFill>
                <a:schemeClr val="bg1">
                  <a:lumMod val="95000"/>
                </a:schemeClr>
              </a:solidFill>
              <a:latin typeface="Segoe UI" pitchFamily="34" charset="0"/>
              <a:ea typeface="HGｺﾞｼｯｸM" pitchFamily="49" charset="-128"/>
              <a:cs typeface="Segoe UI" pitchFamily="34" charset="0"/>
            </a:endParaRPr>
          </a:p>
        </p:txBody>
      </p:sp>
      <p:cxnSp>
        <p:nvCxnSpPr>
          <p:cNvPr id="16" name="直線矢印コネクタ 15"/>
          <p:cNvCxnSpPr/>
          <p:nvPr/>
        </p:nvCxnSpPr>
        <p:spPr>
          <a:xfrm>
            <a:off x="1979712" y="3068960"/>
            <a:ext cx="5328592" cy="0"/>
          </a:xfrm>
          <a:prstGeom prst="straightConnector1">
            <a:avLst/>
          </a:prstGeom>
          <a:ln w="3810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1475656" y="4437112"/>
            <a:ext cx="4824536" cy="830997"/>
          </a:xfrm>
          <a:prstGeom prst="rect">
            <a:avLst/>
          </a:prstGeom>
          <a:noFill/>
        </p:spPr>
        <p:txBody>
          <a:bodyPr wrap="square" rtlCol="0">
            <a:spAutoFit/>
          </a:bodyPr>
          <a:lstStyle/>
          <a:p>
            <a:r>
              <a:rPr kumimoji="1" lang="en-US" altLang="ja-JP" sz="2400" dirty="0" smtClean="0">
                <a:solidFill>
                  <a:schemeClr val="bg1">
                    <a:lumMod val="95000"/>
                  </a:schemeClr>
                </a:solidFill>
                <a:latin typeface="Segoe UI" pitchFamily="34" charset="0"/>
                <a:ea typeface="HGｺﾞｼｯｸM" pitchFamily="49" charset="-128"/>
                <a:cs typeface="Segoe UI" pitchFamily="34" charset="0"/>
              </a:rPr>
              <a:t>Cassiopeia A (</a:t>
            </a:r>
            <a:r>
              <a:rPr kumimoji="1" lang="ja-JP" altLang="en-US" sz="2400" dirty="0" smtClean="0">
                <a:solidFill>
                  <a:schemeClr val="bg1">
                    <a:lumMod val="95000"/>
                  </a:schemeClr>
                </a:solidFill>
                <a:latin typeface="Segoe UI" pitchFamily="34" charset="0"/>
                <a:ea typeface="HGｺﾞｼｯｸM" pitchFamily="49" charset="-128"/>
                <a:cs typeface="Segoe UI" pitchFamily="34" charset="0"/>
              </a:rPr>
              <a:t>～</a:t>
            </a:r>
            <a:r>
              <a:rPr kumimoji="1" lang="en-US" altLang="ja-JP" sz="2400" dirty="0" smtClean="0">
                <a:solidFill>
                  <a:schemeClr val="bg1">
                    <a:lumMod val="95000"/>
                  </a:schemeClr>
                </a:solidFill>
                <a:latin typeface="Segoe UI" pitchFamily="34" charset="0"/>
                <a:ea typeface="HGｺﾞｼｯｸM" pitchFamily="49" charset="-128"/>
                <a:cs typeface="Segoe UI" pitchFamily="34" charset="0"/>
              </a:rPr>
              <a:t>350yrs old)</a:t>
            </a:r>
          </a:p>
          <a:p>
            <a:r>
              <a:rPr lang="en-US" altLang="ja-JP" sz="2400" dirty="0" smtClean="0">
                <a:solidFill>
                  <a:schemeClr val="bg1">
                    <a:lumMod val="95000"/>
                  </a:schemeClr>
                </a:solidFill>
                <a:latin typeface="Segoe UI" pitchFamily="34" charset="0"/>
                <a:ea typeface="HGｺﾞｼｯｸM" pitchFamily="49" charset="-128"/>
                <a:cs typeface="Segoe UI" pitchFamily="34" charset="0"/>
              </a:rPr>
              <a:t>(a Jet-Like Supernova Remnant)</a:t>
            </a:r>
            <a:endParaRPr kumimoji="1" lang="en-US" altLang="ja-JP" sz="2400" dirty="0" smtClean="0">
              <a:solidFill>
                <a:schemeClr val="bg1">
                  <a:lumMod val="95000"/>
                </a:schemeClr>
              </a:solidFill>
              <a:latin typeface="Segoe UI" pitchFamily="34" charset="0"/>
              <a:ea typeface="HGｺﾞｼｯｸM" pitchFamily="49" charset="-128"/>
              <a:cs typeface="Segoe UI" pitchFamily="34" charset="0"/>
            </a:endParaRPr>
          </a:p>
        </p:txBody>
      </p:sp>
      <p:grpSp>
        <p:nvGrpSpPr>
          <p:cNvPr id="7" name="グループ化 24"/>
          <p:cNvGrpSpPr/>
          <p:nvPr/>
        </p:nvGrpSpPr>
        <p:grpSpPr>
          <a:xfrm>
            <a:off x="6444208" y="4293096"/>
            <a:ext cx="2462838" cy="1618968"/>
            <a:chOff x="5799256" y="2773161"/>
            <a:chExt cx="2677822" cy="1705265"/>
          </a:xfrm>
        </p:grpSpPr>
        <p:cxnSp>
          <p:nvCxnSpPr>
            <p:cNvPr id="21" name="直線矢印コネクタ 20"/>
            <p:cNvCxnSpPr/>
            <p:nvPr/>
          </p:nvCxnSpPr>
          <p:spPr>
            <a:xfrm>
              <a:off x="5799256" y="4262402"/>
              <a:ext cx="2677822" cy="0"/>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V="1">
              <a:off x="6028806" y="2827843"/>
              <a:ext cx="0" cy="1650583"/>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フリーフォーム 22"/>
            <p:cNvSpPr/>
            <p:nvPr/>
          </p:nvSpPr>
          <p:spPr>
            <a:xfrm>
              <a:off x="6319181" y="3243045"/>
              <a:ext cx="1796902" cy="855877"/>
            </a:xfrm>
            <a:custGeom>
              <a:avLst/>
              <a:gdLst>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80484 w 1796902"/>
                <a:gd name="connsiteY5" fmla="*/ 95693 h 861237"/>
                <a:gd name="connsiteX6" fmla="*/ 691116 w 1796902"/>
                <a:gd name="connsiteY6" fmla="*/ 127590 h 861237"/>
                <a:gd name="connsiteX7" fmla="*/ 723014 w 1796902"/>
                <a:gd name="connsiteY7" fmla="*/ 191386 h 861237"/>
                <a:gd name="connsiteX8" fmla="*/ 744279 w 1796902"/>
                <a:gd name="connsiteY8" fmla="*/ 276446 h 861237"/>
                <a:gd name="connsiteX9" fmla="*/ 765544 w 1796902"/>
                <a:gd name="connsiteY9" fmla="*/ 350874 h 861237"/>
                <a:gd name="connsiteX10" fmla="*/ 776177 w 1796902"/>
                <a:gd name="connsiteY10" fmla="*/ 414669 h 861237"/>
                <a:gd name="connsiteX11" fmla="*/ 786809 w 1796902"/>
                <a:gd name="connsiteY11" fmla="*/ 457200 h 861237"/>
                <a:gd name="connsiteX12" fmla="*/ 808074 w 1796902"/>
                <a:gd name="connsiteY12" fmla="*/ 595423 h 861237"/>
                <a:gd name="connsiteX13" fmla="*/ 818707 w 1796902"/>
                <a:gd name="connsiteY13" fmla="*/ 680483 h 861237"/>
                <a:gd name="connsiteX14" fmla="*/ 829340 w 1796902"/>
                <a:gd name="connsiteY14" fmla="*/ 723013 h 861237"/>
                <a:gd name="connsiteX15" fmla="*/ 839972 w 1796902"/>
                <a:gd name="connsiteY15" fmla="*/ 808074 h 861237"/>
                <a:gd name="connsiteX16" fmla="*/ 850605 w 1796902"/>
                <a:gd name="connsiteY16" fmla="*/ 850604 h 861237"/>
                <a:gd name="connsiteX17" fmla="*/ 882502 w 1796902"/>
                <a:gd name="connsiteY17" fmla="*/ 861237 h 861237"/>
                <a:gd name="connsiteX18" fmla="*/ 903768 w 1796902"/>
                <a:gd name="connsiteY18" fmla="*/ 265813 h 861237"/>
                <a:gd name="connsiteX19" fmla="*/ 946298 w 1796902"/>
                <a:gd name="connsiteY19" fmla="*/ 116958 h 861237"/>
                <a:gd name="connsiteX20" fmla="*/ 1052623 w 1796902"/>
                <a:gd name="connsiteY20" fmla="*/ 74427 h 861237"/>
                <a:gd name="connsiteX21" fmla="*/ 1116419 w 1796902"/>
                <a:gd name="connsiteY21" fmla="*/ 53162 h 861237"/>
                <a:gd name="connsiteX22" fmla="*/ 1158949 w 1796902"/>
                <a:gd name="connsiteY22" fmla="*/ 42530 h 861237"/>
                <a:gd name="connsiteX23" fmla="*/ 1190847 w 1796902"/>
                <a:gd name="connsiteY23" fmla="*/ 31897 h 861237"/>
                <a:gd name="connsiteX24" fmla="*/ 1488558 w 1796902"/>
                <a:gd name="connsiteY24" fmla="*/ 10632 h 861237"/>
                <a:gd name="connsiteX25" fmla="*/ 1796902 w 1796902"/>
                <a:gd name="connsiteY25" fmla="*/ 21265 h 861237"/>
                <a:gd name="connsiteX26" fmla="*/ 1796902 w 1796902"/>
                <a:gd name="connsiteY26"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80484 w 1796902"/>
                <a:gd name="connsiteY5" fmla="*/ 95693 h 861237"/>
                <a:gd name="connsiteX6" fmla="*/ 691116 w 1796902"/>
                <a:gd name="connsiteY6" fmla="*/ 127590 h 861237"/>
                <a:gd name="connsiteX7" fmla="*/ 723014 w 1796902"/>
                <a:gd name="connsiteY7" fmla="*/ 191386 h 861237"/>
                <a:gd name="connsiteX8" fmla="*/ 744279 w 1796902"/>
                <a:gd name="connsiteY8" fmla="*/ 276446 h 861237"/>
                <a:gd name="connsiteX9" fmla="*/ 765544 w 1796902"/>
                <a:gd name="connsiteY9" fmla="*/ 350874 h 861237"/>
                <a:gd name="connsiteX10" fmla="*/ 776177 w 1796902"/>
                <a:gd name="connsiteY10" fmla="*/ 414669 h 861237"/>
                <a:gd name="connsiteX11" fmla="*/ 786809 w 1796902"/>
                <a:gd name="connsiteY11" fmla="*/ 457200 h 861237"/>
                <a:gd name="connsiteX12" fmla="*/ 808074 w 1796902"/>
                <a:gd name="connsiteY12" fmla="*/ 595423 h 861237"/>
                <a:gd name="connsiteX13" fmla="*/ 818707 w 1796902"/>
                <a:gd name="connsiteY13" fmla="*/ 680483 h 861237"/>
                <a:gd name="connsiteX14" fmla="*/ 829340 w 1796902"/>
                <a:gd name="connsiteY14" fmla="*/ 723013 h 861237"/>
                <a:gd name="connsiteX15" fmla="*/ 839972 w 1796902"/>
                <a:gd name="connsiteY15" fmla="*/ 808074 h 861237"/>
                <a:gd name="connsiteX16" fmla="*/ 850605 w 1796902"/>
                <a:gd name="connsiteY16" fmla="*/ 850604 h 861237"/>
                <a:gd name="connsiteX17" fmla="*/ 882502 w 1796902"/>
                <a:gd name="connsiteY17" fmla="*/ 861237 h 861237"/>
                <a:gd name="connsiteX18" fmla="*/ 903768 w 1796902"/>
                <a:gd name="connsiteY18" fmla="*/ 265813 h 861237"/>
                <a:gd name="connsiteX19" fmla="*/ 946298 w 1796902"/>
                <a:gd name="connsiteY19" fmla="*/ 116958 h 861237"/>
                <a:gd name="connsiteX20" fmla="*/ 1037551 w 1796902"/>
                <a:gd name="connsiteY20" fmla="*/ 44282 h 861237"/>
                <a:gd name="connsiteX21" fmla="*/ 1116419 w 1796902"/>
                <a:gd name="connsiteY21" fmla="*/ 53162 h 861237"/>
                <a:gd name="connsiteX22" fmla="*/ 1158949 w 1796902"/>
                <a:gd name="connsiteY22" fmla="*/ 42530 h 861237"/>
                <a:gd name="connsiteX23" fmla="*/ 1190847 w 1796902"/>
                <a:gd name="connsiteY23" fmla="*/ 31897 h 861237"/>
                <a:gd name="connsiteX24" fmla="*/ 1488558 w 1796902"/>
                <a:gd name="connsiteY24" fmla="*/ 10632 h 861237"/>
                <a:gd name="connsiteX25" fmla="*/ 1796902 w 1796902"/>
                <a:gd name="connsiteY25" fmla="*/ 21265 h 861237"/>
                <a:gd name="connsiteX26" fmla="*/ 1796902 w 1796902"/>
                <a:gd name="connsiteY26"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80484 w 1796902"/>
                <a:gd name="connsiteY5" fmla="*/ 95693 h 861237"/>
                <a:gd name="connsiteX6" fmla="*/ 691116 w 1796902"/>
                <a:gd name="connsiteY6" fmla="*/ 127590 h 861237"/>
                <a:gd name="connsiteX7" fmla="*/ 723014 w 1796902"/>
                <a:gd name="connsiteY7" fmla="*/ 191386 h 861237"/>
                <a:gd name="connsiteX8" fmla="*/ 744279 w 1796902"/>
                <a:gd name="connsiteY8" fmla="*/ 276446 h 861237"/>
                <a:gd name="connsiteX9" fmla="*/ 765544 w 1796902"/>
                <a:gd name="connsiteY9" fmla="*/ 350874 h 861237"/>
                <a:gd name="connsiteX10" fmla="*/ 776177 w 1796902"/>
                <a:gd name="connsiteY10" fmla="*/ 414669 h 861237"/>
                <a:gd name="connsiteX11" fmla="*/ 786809 w 1796902"/>
                <a:gd name="connsiteY11" fmla="*/ 457200 h 861237"/>
                <a:gd name="connsiteX12" fmla="*/ 808074 w 1796902"/>
                <a:gd name="connsiteY12" fmla="*/ 595423 h 861237"/>
                <a:gd name="connsiteX13" fmla="*/ 818707 w 1796902"/>
                <a:gd name="connsiteY13" fmla="*/ 680483 h 861237"/>
                <a:gd name="connsiteX14" fmla="*/ 829340 w 1796902"/>
                <a:gd name="connsiteY14" fmla="*/ 723013 h 861237"/>
                <a:gd name="connsiteX15" fmla="*/ 839972 w 1796902"/>
                <a:gd name="connsiteY15" fmla="*/ 808074 h 861237"/>
                <a:gd name="connsiteX16" fmla="*/ 850605 w 1796902"/>
                <a:gd name="connsiteY16" fmla="*/ 850604 h 861237"/>
                <a:gd name="connsiteX17" fmla="*/ 882502 w 1796902"/>
                <a:gd name="connsiteY17" fmla="*/ 861237 h 861237"/>
                <a:gd name="connsiteX18" fmla="*/ 903768 w 1796902"/>
                <a:gd name="connsiteY18" fmla="*/ 265813 h 861237"/>
                <a:gd name="connsiteX19" fmla="*/ 946298 w 1796902"/>
                <a:gd name="connsiteY19" fmla="*/ 116958 h 861237"/>
                <a:gd name="connsiteX20" fmla="*/ 1037551 w 1796902"/>
                <a:gd name="connsiteY20" fmla="*/ 44282 h 861237"/>
                <a:gd name="connsiteX21" fmla="*/ 1116419 w 1796902"/>
                <a:gd name="connsiteY21" fmla="*/ 53162 h 861237"/>
                <a:gd name="connsiteX22" fmla="*/ 1158949 w 1796902"/>
                <a:gd name="connsiteY22" fmla="*/ 42530 h 861237"/>
                <a:gd name="connsiteX23" fmla="*/ 1190847 w 1796902"/>
                <a:gd name="connsiteY23" fmla="*/ 31897 h 861237"/>
                <a:gd name="connsiteX24" fmla="*/ 1488558 w 1796902"/>
                <a:gd name="connsiteY24" fmla="*/ 10632 h 861237"/>
                <a:gd name="connsiteX25" fmla="*/ 1796902 w 1796902"/>
                <a:gd name="connsiteY25" fmla="*/ 21265 h 861237"/>
                <a:gd name="connsiteX26" fmla="*/ 1796902 w 1796902"/>
                <a:gd name="connsiteY26"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80484 w 1796902"/>
                <a:gd name="connsiteY5" fmla="*/ 95693 h 861237"/>
                <a:gd name="connsiteX6" fmla="*/ 691116 w 1796902"/>
                <a:gd name="connsiteY6" fmla="*/ 127590 h 861237"/>
                <a:gd name="connsiteX7" fmla="*/ 723014 w 1796902"/>
                <a:gd name="connsiteY7" fmla="*/ 191386 h 861237"/>
                <a:gd name="connsiteX8" fmla="*/ 744279 w 1796902"/>
                <a:gd name="connsiteY8" fmla="*/ 276446 h 861237"/>
                <a:gd name="connsiteX9" fmla="*/ 765544 w 1796902"/>
                <a:gd name="connsiteY9" fmla="*/ 350874 h 861237"/>
                <a:gd name="connsiteX10" fmla="*/ 776177 w 1796902"/>
                <a:gd name="connsiteY10" fmla="*/ 414669 h 861237"/>
                <a:gd name="connsiteX11" fmla="*/ 786809 w 1796902"/>
                <a:gd name="connsiteY11" fmla="*/ 457200 h 861237"/>
                <a:gd name="connsiteX12" fmla="*/ 808074 w 1796902"/>
                <a:gd name="connsiteY12" fmla="*/ 595423 h 861237"/>
                <a:gd name="connsiteX13" fmla="*/ 818707 w 1796902"/>
                <a:gd name="connsiteY13" fmla="*/ 680483 h 861237"/>
                <a:gd name="connsiteX14" fmla="*/ 829340 w 1796902"/>
                <a:gd name="connsiteY14" fmla="*/ 723013 h 861237"/>
                <a:gd name="connsiteX15" fmla="*/ 839972 w 1796902"/>
                <a:gd name="connsiteY15" fmla="*/ 808074 h 861237"/>
                <a:gd name="connsiteX16" fmla="*/ 850605 w 1796902"/>
                <a:gd name="connsiteY16" fmla="*/ 850604 h 861237"/>
                <a:gd name="connsiteX17" fmla="*/ 882502 w 1796902"/>
                <a:gd name="connsiteY17" fmla="*/ 861237 h 861237"/>
                <a:gd name="connsiteX18" fmla="*/ 903768 w 1796902"/>
                <a:gd name="connsiteY18" fmla="*/ 265813 h 861237"/>
                <a:gd name="connsiteX19" fmla="*/ 946298 w 1796902"/>
                <a:gd name="connsiteY19" fmla="*/ 116958 h 861237"/>
                <a:gd name="connsiteX20" fmla="*/ 1037551 w 1796902"/>
                <a:gd name="connsiteY20" fmla="*/ 44282 h 861237"/>
                <a:gd name="connsiteX21" fmla="*/ 1158949 w 1796902"/>
                <a:gd name="connsiteY21" fmla="*/ 42530 h 861237"/>
                <a:gd name="connsiteX22" fmla="*/ 1190847 w 1796902"/>
                <a:gd name="connsiteY22" fmla="*/ 31897 h 861237"/>
                <a:gd name="connsiteX23" fmla="*/ 1488558 w 1796902"/>
                <a:gd name="connsiteY23" fmla="*/ 10632 h 861237"/>
                <a:gd name="connsiteX24" fmla="*/ 1796902 w 1796902"/>
                <a:gd name="connsiteY24" fmla="*/ 21265 h 861237"/>
                <a:gd name="connsiteX25" fmla="*/ 1796902 w 1796902"/>
                <a:gd name="connsiteY25"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80484 w 1796902"/>
                <a:gd name="connsiteY5" fmla="*/ 95693 h 861237"/>
                <a:gd name="connsiteX6" fmla="*/ 691116 w 1796902"/>
                <a:gd name="connsiteY6" fmla="*/ 127590 h 861237"/>
                <a:gd name="connsiteX7" fmla="*/ 723014 w 1796902"/>
                <a:gd name="connsiteY7" fmla="*/ 191386 h 861237"/>
                <a:gd name="connsiteX8" fmla="*/ 744279 w 1796902"/>
                <a:gd name="connsiteY8" fmla="*/ 276446 h 861237"/>
                <a:gd name="connsiteX9" fmla="*/ 765544 w 1796902"/>
                <a:gd name="connsiteY9" fmla="*/ 350874 h 861237"/>
                <a:gd name="connsiteX10" fmla="*/ 776177 w 1796902"/>
                <a:gd name="connsiteY10" fmla="*/ 414669 h 861237"/>
                <a:gd name="connsiteX11" fmla="*/ 786809 w 1796902"/>
                <a:gd name="connsiteY11" fmla="*/ 457200 h 861237"/>
                <a:gd name="connsiteX12" fmla="*/ 808074 w 1796902"/>
                <a:gd name="connsiteY12" fmla="*/ 595423 h 861237"/>
                <a:gd name="connsiteX13" fmla="*/ 818707 w 1796902"/>
                <a:gd name="connsiteY13" fmla="*/ 680483 h 861237"/>
                <a:gd name="connsiteX14" fmla="*/ 829340 w 1796902"/>
                <a:gd name="connsiteY14" fmla="*/ 723013 h 861237"/>
                <a:gd name="connsiteX15" fmla="*/ 839972 w 1796902"/>
                <a:gd name="connsiteY15" fmla="*/ 808074 h 861237"/>
                <a:gd name="connsiteX16" fmla="*/ 850605 w 1796902"/>
                <a:gd name="connsiteY16" fmla="*/ 850604 h 861237"/>
                <a:gd name="connsiteX17" fmla="*/ 882502 w 1796902"/>
                <a:gd name="connsiteY17" fmla="*/ 861237 h 861237"/>
                <a:gd name="connsiteX18" fmla="*/ 903768 w 1796902"/>
                <a:gd name="connsiteY18" fmla="*/ 265813 h 861237"/>
                <a:gd name="connsiteX19" fmla="*/ 946298 w 1796902"/>
                <a:gd name="connsiteY19" fmla="*/ 116958 h 861237"/>
                <a:gd name="connsiteX20" fmla="*/ 1037551 w 1796902"/>
                <a:gd name="connsiteY20" fmla="*/ 44282 h 861237"/>
                <a:gd name="connsiteX21" fmla="*/ 1128804 w 1796902"/>
                <a:gd name="connsiteY21" fmla="*/ 32482 h 861237"/>
                <a:gd name="connsiteX22" fmla="*/ 1190847 w 1796902"/>
                <a:gd name="connsiteY22" fmla="*/ 31897 h 861237"/>
                <a:gd name="connsiteX23" fmla="*/ 1488558 w 1796902"/>
                <a:gd name="connsiteY23" fmla="*/ 10632 h 861237"/>
                <a:gd name="connsiteX24" fmla="*/ 1796902 w 1796902"/>
                <a:gd name="connsiteY24" fmla="*/ 21265 h 861237"/>
                <a:gd name="connsiteX25" fmla="*/ 1796902 w 1796902"/>
                <a:gd name="connsiteY25"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80484 w 1796902"/>
                <a:gd name="connsiteY5" fmla="*/ 95693 h 861237"/>
                <a:gd name="connsiteX6" fmla="*/ 691116 w 1796902"/>
                <a:gd name="connsiteY6" fmla="*/ 127590 h 861237"/>
                <a:gd name="connsiteX7" fmla="*/ 723014 w 1796902"/>
                <a:gd name="connsiteY7" fmla="*/ 191386 h 861237"/>
                <a:gd name="connsiteX8" fmla="*/ 744279 w 1796902"/>
                <a:gd name="connsiteY8" fmla="*/ 276446 h 861237"/>
                <a:gd name="connsiteX9" fmla="*/ 765544 w 1796902"/>
                <a:gd name="connsiteY9" fmla="*/ 350874 h 861237"/>
                <a:gd name="connsiteX10" fmla="*/ 776177 w 1796902"/>
                <a:gd name="connsiteY10" fmla="*/ 414669 h 861237"/>
                <a:gd name="connsiteX11" fmla="*/ 786809 w 1796902"/>
                <a:gd name="connsiteY11" fmla="*/ 457200 h 861237"/>
                <a:gd name="connsiteX12" fmla="*/ 808074 w 1796902"/>
                <a:gd name="connsiteY12" fmla="*/ 595423 h 861237"/>
                <a:gd name="connsiteX13" fmla="*/ 818707 w 1796902"/>
                <a:gd name="connsiteY13" fmla="*/ 680483 h 861237"/>
                <a:gd name="connsiteX14" fmla="*/ 829340 w 1796902"/>
                <a:gd name="connsiteY14" fmla="*/ 723013 h 861237"/>
                <a:gd name="connsiteX15" fmla="*/ 839972 w 1796902"/>
                <a:gd name="connsiteY15" fmla="*/ 808074 h 861237"/>
                <a:gd name="connsiteX16" fmla="*/ 850605 w 1796902"/>
                <a:gd name="connsiteY16" fmla="*/ 850604 h 861237"/>
                <a:gd name="connsiteX17" fmla="*/ 882502 w 1796902"/>
                <a:gd name="connsiteY17" fmla="*/ 861237 h 861237"/>
                <a:gd name="connsiteX18" fmla="*/ 903768 w 1796902"/>
                <a:gd name="connsiteY18" fmla="*/ 265813 h 861237"/>
                <a:gd name="connsiteX19" fmla="*/ 946298 w 1796902"/>
                <a:gd name="connsiteY19" fmla="*/ 116958 h 861237"/>
                <a:gd name="connsiteX20" fmla="*/ 1037551 w 1796902"/>
                <a:gd name="connsiteY20" fmla="*/ 44282 h 861237"/>
                <a:gd name="connsiteX21" fmla="*/ 1128804 w 1796902"/>
                <a:gd name="connsiteY21" fmla="*/ 32482 h 861237"/>
                <a:gd name="connsiteX22" fmla="*/ 1488558 w 1796902"/>
                <a:gd name="connsiteY22" fmla="*/ 10632 h 861237"/>
                <a:gd name="connsiteX23" fmla="*/ 1796902 w 1796902"/>
                <a:gd name="connsiteY23" fmla="*/ 21265 h 861237"/>
                <a:gd name="connsiteX24" fmla="*/ 1796902 w 1796902"/>
                <a:gd name="connsiteY24"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80484 w 1796902"/>
                <a:gd name="connsiteY5" fmla="*/ 95693 h 861237"/>
                <a:gd name="connsiteX6" fmla="*/ 691116 w 1796902"/>
                <a:gd name="connsiteY6" fmla="*/ 127590 h 861237"/>
                <a:gd name="connsiteX7" fmla="*/ 723014 w 1796902"/>
                <a:gd name="connsiteY7" fmla="*/ 191386 h 861237"/>
                <a:gd name="connsiteX8" fmla="*/ 744279 w 1796902"/>
                <a:gd name="connsiteY8" fmla="*/ 276446 h 861237"/>
                <a:gd name="connsiteX9" fmla="*/ 765544 w 1796902"/>
                <a:gd name="connsiteY9" fmla="*/ 350874 h 861237"/>
                <a:gd name="connsiteX10" fmla="*/ 776177 w 1796902"/>
                <a:gd name="connsiteY10" fmla="*/ 414669 h 861237"/>
                <a:gd name="connsiteX11" fmla="*/ 786809 w 1796902"/>
                <a:gd name="connsiteY11" fmla="*/ 457200 h 861237"/>
                <a:gd name="connsiteX12" fmla="*/ 808074 w 1796902"/>
                <a:gd name="connsiteY12" fmla="*/ 595423 h 861237"/>
                <a:gd name="connsiteX13" fmla="*/ 818707 w 1796902"/>
                <a:gd name="connsiteY13" fmla="*/ 680483 h 861237"/>
                <a:gd name="connsiteX14" fmla="*/ 829340 w 1796902"/>
                <a:gd name="connsiteY14" fmla="*/ 723013 h 861237"/>
                <a:gd name="connsiteX15" fmla="*/ 839972 w 1796902"/>
                <a:gd name="connsiteY15" fmla="*/ 808074 h 861237"/>
                <a:gd name="connsiteX16" fmla="*/ 850605 w 1796902"/>
                <a:gd name="connsiteY16" fmla="*/ 850604 h 861237"/>
                <a:gd name="connsiteX17" fmla="*/ 882502 w 1796902"/>
                <a:gd name="connsiteY17" fmla="*/ 861237 h 861237"/>
                <a:gd name="connsiteX18" fmla="*/ 903768 w 1796902"/>
                <a:gd name="connsiteY18" fmla="*/ 265813 h 861237"/>
                <a:gd name="connsiteX19" fmla="*/ 946298 w 1796902"/>
                <a:gd name="connsiteY19" fmla="*/ 116958 h 861237"/>
                <a:gd name="connsiteX20" fmla="*/ 1037551 w 1796902"/>
                <a:gd name="connsiteY20" fmla="*/ 44282 h 861237"/>
                <a:gd name="connsiteX21" fmla="*/ 1128804 w 1796902"/>
                <a:gd name="connsiteY21" fmla="*/ 32482 h 861237"/>
                <a:gd name="connsiteX22" fmla="*/ 1488558 w 1796902"/>
                <a:gd name="connsiteY22" fmla="*/ 10632 h 861237"/>
                <a:gd name="connsiteX23" fmla="*/ 1796902 w 1796902"/>
                <a:gd name="connsiteY23" fmla="*/ 21265 h 861237"/>
                <a:gd name="connsiteX24" fmla="*/ 1796902 w 1796902"/>
                <a:gd name="connsiteY24"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23014 w 1796902"/>
                <a:gd name="connsiteY6" fmla="*/ 191386 h 861237"/>
                <a:gd name="connsiteX7" fmla="*/ 744279 w 1796902"/>
                <a:gd name="connsiteY7" fmla="*/ 276446 h 861237"/>
                <a:gd name="connsiteX8" fmla="*/ 765544 w 1796902"/>
                <a:gd name="connsiteY8" fmla="*/ 350874 h 861237"/>
                <a:gd name="connsiteX9" fmla="*/ 776177 w 1796902"/>
                <a:gd name="connsiteY9" fmla="*/ 414669 h 861237"/>
                <a:gd name="connsiteX10" fmla="*/ 786809 w 1796902"/>
                <a:gd name="connsiteY10" fmla="*/ 457200 h 861237"/>
                <a:gd name="connsiteX11" fmla="*/ 808074 w 1796902"/>
                <a:gd name="connsiteY11" fmla="*/ 595423 h 861237"/>
                <a:gd name="connsiteX12" fmla="*/ 818707 w 1796902"/>
                <a:gd name="connsiteY12" fmla="*/ 680483 h 861237"/>
                <a:gd name="connsiteX13" fmla="*/ 829340 w 1796902"/>
                <a:gd name="connsiteY13" fmla="*/ 723013 h 861237"/>
                <a:gd name="connsiteX14" fmla="*/ 839972 w 1796902"/>
                <a:gd name="connsiteY14" fmla="*/ 808074 h 861237"/>
                <a:gd name="connsiteX15" fmla="*/ 850605 w 1796902"/>
                <a:gd name="connsiteY15" fmla="*/ 850604 h 861237"/>
                <a:gd name="connsiteX16" fmla="*/ 882502 w 1796902"/>
                <a:gd name="connsiteY16" fmla="*/ 861237 h 861237"/>
                <a:gd name="connsiteX17" fmla="*/ 903768 w 1796902"/>
                <a:gd name="connsiteY17" fmla="*/ 265813 h 861237"/>
                <a:gd name="connsiteX18" fmla="*/ 946298 w 1796902"/>
                <a:gd name="connsiteY18" fmla="*/ 116958 h 861237"/>
                <a:gd name="connsiteX19" fmla="*/ 1037551 w 1796902"/>
                <a:gd name="connsiteY19" fmla="*/ 44282 h 861237"/>
                <a:gd name="connsiteX20" fmla="*/ 1128804 w 1796902"/>
                <a:gd name="connsiteY20" fmla="*/ 32482 h 861237"/>
                <a:gd name="connsiteX21" fmla="*/ 1488558 w 1796902"/>
                <a:gd name="connsiteY21" fmla="*/ 10632 h 861237"/>
                <a:gd name="connsiteX22" fmla="*/ 1796902 w 1796902"/>
                <a:gd name="connsiteY22" fmla="*/ 21265 h 861237"/>
                <a:gd name="connsiteX23" fmla="*/ 1796902 w 1796902"/>
                <a:gd name="connsiteY23"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44279 w 1796902"/>
                <a:gd name="connsiteY6" fmla="*/ 276446 h 861237"/>
                <a:gd name="connsiteX7" fmla="*/ 765544 w 1796902"/>
                <a:gd name="connsiteY7" fmla="*/ 350874 h 861237"/>
                <a:gd name="connsiteX8" fmla="*/ 776177 w 1796902"/>
                <a:gd name="connsiteY8" fmla="*/ 414669 h 861237"/>
                <a:gd name="connsiteX9" fmla="*/ 786809 w 1796902"/>
                <a:gd name="connsiteY9" fmla="*/ 457200 h 861237"/>
                <a:gd name="connsiteX10" fmla="*/ 808074 w 1796902"/>
                <a:gd name="connsiteY10" fmla="*/ 595423 h 861237"/>
                <a:gd name="connsiteX11" fmla="*/ 818707 w 1796902"/>
                <a:gd name="connsiteY11" fmla="*/ 680483 h 861237"/>
                <a:gd name="connsiteX12" fmla="*/ 829340 w 1796902"/>
                <a:gd name="connsiteY12" fmla="*/ 723013 h 861237"/>
                <a:gd name="connsiteX13" fmla="*/ 839972 w 1796902"/>
                <a:gd name="connsiteY13" fmla="*/ 808074 h 861237"/>
                <a:gd name="connsiteX14" fmla="*/ 850605 w 1796902"/>
                <a:gd name="connsiteY14" fmla="*/ 850604 h 861237"/>
                <a:gd name="connsiteX15" fmla="*/ 882502 w 1796902"/>
                <a:gd name="connsiteY15" fmla="*/ 861237 h 861237"/>
                <a:gd name="connsiteX16" fmla="*/ 903768 w 1796902"/>
                <a:gd name="connsiteY16" fmla="*/ 265813 h 861237"/>
                <a:gd name="connsiteX17" fmla="*/ 946298 w 1796902"/>
                <a:gd name="connsiteY17" fmla="*/ 116958 h 861237"/>
                <a:gd name="connsiteX18" fmla="*/ 1037551 w 1796902"/>
                <a:gd name="connsiteY18" fmla="*/ 44282 h 861237"/>
                <a:gd name="connsiteX19" fmla="*/ 1128804 w 1796902"/>
                <a:gd name="connsiteY19" fmla="*/ 32482 h 861237"/>
                <a:gd name="connsiteX20" fmla="*/ 1488558 w 1796902"/>
                <a:gd name="connsiteY20" fmla="*/ 10632 h 861237"/>
                <a:gd name="connsiteX21" fmla="*/ 1796902 w 1796902"/>
                <a:gd name="connsiteY21" fmla="*/ 21265 h 861237"/>
                <a:gd name="connsiteX22" fmla="*/ 1796902 w 1796902"/>
                <a:gd name="connsiteY22"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44279 w 1796902"/>
                <a:gd name="connsiteY6" fmla="*/ 276446 h 861237"/>
                <a:gd name="connsiteX7" fmla="*/ 776177 w 1796902"/>
                <a:gd name="connsiteY7" fmla="*/ 414669 h 861237"/>
                <a:gd name="connsiteX8" fmla="*/ 786809 w 1796902"/>
                <a:gd name="connsiteY8" fmla="*/ 457200 h 861237"/>
                <a:gd name="connsiteX9" fmla="*/ 808074 w 1796902"/>
                <a:gd name="connsiteY9" fmla="*/ 595423 h 861237"/>
                <a:gd name="connsiteX10" fmla="*/ 818707 w 1796902"/>
                <a:gd name="connsiteY10" fmla="*/ 680483 h 861237"/>
                <a:gd name="connsiteX11" fmla="*/ 829340 w 1796902"/>
                <a:gd name="connsiteY11" fmla="*/ 723013 h 861237"/>
                <a:gd name="connsiteX12" fmla="*/ 839972 w 1796902"/>
                <a:gd name="connsiteY12" fmla="*/ 808074 h 861237"/>
                <a:gd name="connsiteX13" fmla="*/ 850605 w 1796902"/>
                <a:gd name="connsiteY13" fmla="*/ 850604 h 861237"/>
                <a:gd name="connsiteX14" fmla="*/ 882502 w 1796902"/>
                <a:gd name="connsiteY14" fmla="*/ 861237 h 861237"/>
                <a:gd name="connsiteX15" fmla="*/ 903768 w 1796902"/>
                <a:gd name="connsiteY15" fmla="*/ 265813 h 861237"/>
                <a:gd name="connsiteX16" fmla="*/ 946298 w 1796902"/>
                <a:gd name="connsiteY16" fmla="*/ 116958 h 861237"/>
                <a:gd name="connsiteX17" fmla="*/ 1037551 w 1796902"/>
                <a:gd name="connsiteY17" fmla="*/ 44282 h 861237"/>
                <a:gd name="connsiteX18" fmla="*/ 1128804 w 1796902"/>
                <a:gd name="connsiteY18" fmla="*/ 32482 h 861237"/>
                <a:gd name="connsiteX19" fmla="*/ 1488558 w 1796902"/>
                <a:gd name="connsiteY19" fmla="*/ 10632 h 861237"/>
                <a:gd name="connsiteX20" fmla="*/ 1796902 w 1796902"/>
                <a:gd name="connsiteY20" fmla="*/ 21265 h 861237"/>
                <a:gd name="connsiteX21" fmla="*/ 1796902 w 1796902"/>
                <a:gd name="connsiteY21"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44279 w 1796902"/>
                <a:gd name="connsiteY6" fmla="*/ 276446 h 861237"/>
                <a:gd name="connsiteX7" fmla="*/ 776177 w 1796902"/>
                <a:gd name="connsiteY7" fmla="*/ 414669 h 861237"/>
                <a:gd name="connsiteX8" fmla="*/ 808074 w 1796902"/>
                <a:gd name="connsiteY8" fmla="*/ 595423 h 861237"/>
                <a:gd name="connsiteX9" fmla="*/ 818707 w 1796902"/>
                <a:gd name="connsiteY9" fmla="*/ 680483 h 861237"/>
                <a:gd name="connsiteX10" fmla="*/ 829340 w 1796902"/>
                <a:gd name="connsiteY10" fmla="*/ 723013 h 861237"/>
                <a:gd name="connsiteX11" fmla="*/ 839972 w 1796902"/>
                <a:gd name="connsiteY11" fmla="*/ 808074 h 861237"/>
                <a:gd name="connsiteX12" fmla="*/ 850605 w 1796902"/>
                <a:gd name="connsiteY12" fmla="*/ 850604 h 861237"/>
                <a:gd name="connsiteX13" fmla="*/ 882502 w 1796902"/>
                <a:gd name="connsiteY13" fmla="*/ 861237 h 861237"/>
                <a:gd name="connsiteX14" fmla="*/ 903768 w 1796902"/>
                <a:gd name="connsiteY14" fmla="*/ 265813 h 861237"/>
                <a:gd name="connsiteX15" fmla="*/ 946298 w 1796902"/>
                <a:gd name="connsiteY15" fmla="*/ 116958 h 861237"/>
                <a:gd name="connsiteX16" fmla="*/ 1037551 w 1796902"/>
                <a:gd name="connsiteY16" fmla="*/ 44282 h 861237"/>
                <a:gd name="connsiteX17" fmla="*/ 1128804 w 1796902"/>
                <a:gd name="connsiteY17" fmla="*/ 32482 h 861237"/>
                <a:gd name="connsiteX18" fmla="*/ 1488558 w 1796902"/>
                <a:gd name="connsiteY18" fmla="*/ 10632 h 861237"/>
                <a:gd name="connsiteX19" fmla="*/ 1796902 w 1796902"/>
                <a:gd name="connsiteY19" fmla="*/ 21265 h 861237"/>
                <a:gd name="connsiteX20" fmla="*/ 1796902 w 1796902"/>
                <a:gd name="connsiteY20"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44279 w 1796902"/>
                <a:gd name="connsiteY6" fmla="*/ 276446 h 861237"/>
                <a:gd name="connsiteX7" fmla="*/ 776177 w 1796902"/>
                <a:gd name="connsiteY7" fmla="*/ 414669 h 861237"/>
                <a:gd name="connsiteX8" fmla="*/ 808074 w 1796902"/>
                <a:gd name="connsiteY8" fmla="*/ 595423 h 861237"/>
                <a:gd name="connsiteX9" fmla="*/ 829340 w 1796902"/>
                <a:gd name="connsiteY9" fmla="*/ 723013 h 861237"/>
                <a:gd name="connsiteX10" fmla="*/ 839972 w 1796902"/>
                <a:gd name="connsiteY10" fmla="*/ 808074 h 861237"/>
                <a:gd name="connsiteX11" fmla="*/ 850605 w 1796902"/>
                <a:gd name="connsiteY11" fmla="*/ 850604 h 861237"/>
                <a:gd name="connsiteX12" fmla="*/ 882502 w 1796902"/>
                <a:gd name="connsiteY12" fmla="*/ 861237 h 861237"/>
                <a:gd name="connsiteX13" fmla="*/ 903768 w 1796902"/>
                <a:gd name="connsiteY13" fmla="*/ 265813 h 861237"/>
                <a:gd name="connsiteX14" fmla="*/ 946298 w 1796902"/>
                <a:gd name="connsiteY14" fmla="*/ 116958 h 861237"/>
                <a:gd name="connsiteX15" fmla="*/ 1037551 w 1796902"/>
                <a:gd name="connsiteY15" fmla="*/ 44282 h 861237"/>
                <a:gd name="connsiteX16" fmla="*/ 1128804 w 1796902"/>
                <a:gd name="connsiteY16" fmla="*/ 32482 h 861237"/>
                <a:gd name="connsiteX17" fmla="*/ 1488558 w 1796902"/>
                <a:gd name="connsiteY17" fmla="*/ 10632 h 861237"/>
                <a:gd name="connsiteX18" fmla="*/ 1796902 w 1796902"/>
                <a:gd name="connsiteY18" fmla="*/ 21265 h 861237"/>
                <a:gd name="connsiteX19" fmla="*/ 1796902 w 1796902"/>
                <a:gd name="connsiteY19"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44279 w 1796902"/>
                <a:gd name="connsiteY6" fmla="*/ 276446 h 861237"/>
                <a:gd name="connsiteX7" fmla="*/ 756080 w 1796902"/>
                <a:gd name="connsiteY7" fmla="*/ 444814 h 861237"/>
                <a:gd name="connsiteX8" fmla="*/ 808074 w 1796902"/>
                <a:gd name="connsiteY8" fmla="*/ 595423 h 861237"/>
                <a:gd name="connsiteX9" fmla="*/ 829340 w 1796902"/>
                <a:gd name="connsiteY9" fmla="*/ 723013 h 861237"/>
                <a:gd name="connsiteX10" fmla="*/ 839972 w 1796902"/>
                <a:gd name="connsiteY10" fmla="*/ 808074 h 861237"/>
                <a:gd name="connsiteX11" fmla="*/ 850605 w 1796902"/>
                <a:gd name="connsiteY11" fmla="*/ 850604 h 861237"/>
                <a:gd name="connsiteX12" fmla="*/ 882502 w 1796902"/>
                <a:gd name="connsiteY12" fmla="*/ 861237 h 861237"/>
                <a:gd name="connsiteX13" fmla="*/ 903768 w 1796902"/>
                <a:gd name="connsiteY13" fmla="*/ 265813 h 861237"/>
                <a:gd name="connsiteX14" fmla="*/ 946298 w 1796902"/>
                <a:gd name="connsiteY14" fmla="*/ 116958 h 861237"/>
                <a:gd name="connsiteX15" fmla="*/ 1037551 w 1796902"/>
                <a:gd name="connsiteY15" fmla="*/ 44282 h 861237"/>
                <a:gd name="connsiteX16" fmla="*/ 1128804 w 1796902"/>
                <a:gd name="connsiteY16" fmla="*/ 32482 h 861237"/>
                <a:gd name="connsiteX17" fmla="*/ 1488558 w 1796902"/>
                <a:gd name="connsiteY17" fmla="*/ 10632 h 861237"/>
                <a:gd name="connsiteX18" fmla="*/ 1796902 w 1796902"/>
                <a:gd name="connsiteY18" fmla="*/ 21265 h 861237"/>
                <a:gd name="connsiteX19" fmla="*/ 1796902 w 1796902"/>
                <a:gd name="connsiteY19"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14133 w 1796902"/>
                <a:gd name="connsiteY6" fmla="*/ 281470 h 861237"/>
                <a:gd name="connsiteX7" fmla="*/ 756080 w 1796902"/>
                <a:gd name="connsiteY7" fmla="*/ 444814 h 861237"/>
                <a:gd name="connsiteX8" fmla="*/ 808074 w 1796902"/>
                <a:gd name="connsiteY8" fmla="*/ 595423 h 861237"/>
                <a:gd name="connsiteX9" fmla="*/ 829340 w 1796902"/>
                <a:gd name="connsiteY9" fmla="*/ 723013 h 861237"/>
                <a:gd name="connsiteX10" fmla="*/ 839972 w 1796902"/>
                <a:gd name="connsiteY10" fmla="*/ 808074 h 861237"/>
                <a:gd name="connsiteX11" fmla="*/ 850605 w 1796902"/>
                <a:gd name="connsiteY11" fmla="*/ 850604 h 861237"/>
                <a:gd name="connsiteX12" fmla="*/ 882502 w 1796902"/>
                <a:gd name="connsiteY12" fmla="*/ 861237 h 861237"/>
                <a:gd name="connsiteX13" fmla="*/ 903768 w 1796902"/>
                <a:gd name="connsiteY13" fmla="*/ 265813 h 861237"/>
                <a:gd name="connsiteX14" fmla="*/ 946298 w 1796902"/>
                <a:gd name="connsiteY14" fmla="*/ 116958 h 861237"/>
                <a:gd name="connsiteX15" fmla="*/ 1037551 w 1796902"/>
                <a:gd name="connsiteY15" fmla="*/ 44282 h 861237"/>
                <a:gd name="connsiteX16" fmla="*/ 1128804 w 1796902"/>
                <a:gd name="connsiteY16" fmla="*/ 32482 h 861237"/>
                <a:gd name="connsiteX17" fmla="*/ 1488558 w 1796902"/>
                <a:gd name="connsiteY17" fmla="*/ 10632 h 861237"/>
                <a:gd name="connsiteX18" fmla="*/ 1796902 w 1796902"/>
                <a:gd name="connsiteY18" fmla="*/ 21265 h 861237"/>
                <a:gd name="connsiteX19" fmla="*/ 1796902 w 1796902"/>
                <a:gd name="connsiteY19"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14133 w 1796902"/>
                <a:gd name="connsiteY6" fmla="*/ 281470 h 861237"/>
                <a:gd name="connsiteX7" fmla="*/ 756080 w 1796902"/>
                <a:gd name="connsiteY7" fmla="*/ 444814 h 861237"/>
                <a:gd name="connsiteX8" fmla="*/ 793002 w 1796902"/>
                <a:gd name="connsiteY8" fmla="*/ 615520 h 861237"/>
                <a:gd name="connsiteX9" fmla="*/ 829340 w 1796902"/>
                <a:gd name="connsiteY9" fmla="*/ 723013 h 861237"/>
                <a:gd name="connsiteX10" fmla="*/ 839972 w 1796902"/>
                <a:gd name="connsiteY10" fmla="*/ 808074 h 861237"/>
                <a:gd name="connsiteX11" fmla="*/ 850605 w 1796902"/>
                <a:gd name="connsiteY11" fmla="*/ 850604 h 861237"/>
                <a:gd name="connsiteX12" fmla="*/ 882502 w 1796902"/>
                <a:gd name="connsiteY12" fmla="*/ 861237 h 861237"/>
                <a:gd name="connsiteX13" fmla="*/ 903768 w 1796902"/>
                <a:gd name="connsiteY13" fmla="*/ 265813 h 861237"/>
                <a:gd name="connsiteX14" fmla="*/ 946298 w 1796902"/>
                <a:gd name="connsiteY14" fmla="*/ 116958 h 861237"/>
                <a:gd name="connsiteX15" fmla="*/ 1037551 w 1796902"/>
                <a:gd name="connsiteY15" fmla="*/ 44282 h 861237"/>
                <a:gd name="connsiteX16" fmla="*/ 1128804 w 1796902"/>
                <a:gd name="connsiteY16" fmla="*/ 32482 h 861237"/>
                <a:gd name="connsiteX17" fmla="*/ 1488558 w 1796902"/>
                <a:gd name="connsiteY17" fmla="*/ 10632 h 861237"/>
                <a:gd name="connsiteX18" fmla="*/ 1796902 w 1796902"/>
                <a:gd name="connsiteY18" fmla="*/ 21265 h 861237"/>
                <a:gd name="connsiteX19" fmla="*/ 1796902 w 1796902"/>
                <a:gd name="connsiteY19"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14133 w 1796902"/>
                <a:gd name="connsiteY6" fmla="*/ 281470 h 861237"/>
                <a:gd name="connsiteX7" fmla="*/ 756080 w 1796902"/>
                <a:gd name="connsiteY7" fmla="*/ 444814 h 861237"/>
                <a:gd name="connsiteX8" fmla="*/ 793002 w 1796902"/>
                <a:gd name="connsiteY8" fmla="*/ 615520 h 861237"/>
                <a:gd name="connsiteX9" fmla="*/ 814268 w 1796902"/>
                <a:gd name="connsiteY9" fmla="*/ 733061 h 861237"/>
                <a:gd name="connsiteX10" fmla="*/ 839972 w 1796902"/>
                <a:gd name="connsiteY10" fmla="*/ 808074 h 861237"/>
                <a:gd name="connsiteX11" fmla="*/ 850605 w 1796902"/>
                <a:gd name="connsiteY11" fmla="*/ 850604 h 861237"/>
                <a:gd name="connsiteX12" fmla="*/ 882502 w 1796902"/>
                <a:gd name="connsiteY12" fmla="*/ 861237 h 861237"/>
                <a:gd name="connsiteX13" fmla="*/ 903768 w 1796902"/>
                <a:gd name="connsiteY13" fmla="*/ 265813 h 861237"/>
                <a:gd name="connsiteX14" fmla="*/ 946298 w 1796902"/>
                <a:gd name="connsiteY14" fmla="*/ 116958 h 861237"/>
                <a:gd name="connsiteX15" fmla="*/ 1037551 w 1796902"/>
                <a:gd name="connsiteY15" fmla="*/ 44282 h 861237"/>
                <a:gd name="connsiteX16" fmla="*/ 1128804 w 1796902"/>
                <a:gd name="connsiteY16" fmla="*/ 32482 h 861237"/>
                <a:gd name="connsiteX17" fmla="*/ 1488558 w 1796902"/>
                <a:gd name="connsiteY17" fmla="*/ 10632 h 861237"/>
                <a:gd name="connsiteX18" fmla="*/ 1796902 w 1796902"/>
                <a:gd name="connsiteY18" fmla="*/ 21265 h 861237"/>
                <a:gd name="connsiteX19" fmla="*/ 1796902 w 1796902"/>
                <a:gd name="connsiteY19"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14133 w 1796902"/>
                <a:gd name="connsiteY6" fmla="*/ 281470 h 861237"/>
                <a:gd name="connsiteX7" fmla="*/ 735983 w 1796902"/>
                <a:gd name="connsiteY7" fmla="*/ 459886 h 861237"/>
                <a:gd name="connsiteX8" fmla="*/ 793002 w 1796902"/>
                <a:gd name="connsiteY8" fmla="*/ 615520 h 861237"/>
                <a:gd name="connsiteX9" fmla="*/ 814268 w 1796902"/>
                <a:gd name="connsiteY9" fmla="*/ 733061 h 861237"/>
                <a:gd name="connsiteX10" fmla="*/ 839972 w 1796902"/>
                <a:gd name="connsiteY10" fmla="*/ 808074 h 861237"/>
                <a:gd name="connsiteX11" fmla="*/ 850605 w 1796902"/>
                <a:gd name="connsiteY11" fmla="*/ 850604 h 861237"/>
                <a:gd name="connsiteX12" fmla="*/ 882502 w 1796902"/>
                <a:gd name="connsiteY12" fmla="*/ 861237 h 861237"/>
                <a:gd name="connsiteX13" fmla="*/ 903768 w 1796902"/>
                <a:gd name="connsiteY13" fmla="*/ 265813 h 861237"/>
                <a:gd name="connsiteX14" fmla="*/ 946298 w 1796902"/>
                <a:gd name="connsiteY14" fmla="*/ 116958 h 861237"/>
                <a:gd name="connsiteX15" fmla="*/ 1037551 w 1796902"/>
                <a:gd name="connsiteY15" fmla="*/ 44282 h 861237"/>
                <a:gd name="connsiteX16" fmla="*/ 1128804 w 1796902"/>
                <a:gd name="connsiteY16" fmla="*/ 32482 h 861237"/>
                <a:gd name="connsiteX17" fmla="*/ 1488558 w 1796902"/>
                <a:gd name="connsiteY17" fmla="*/ 10632 h 861237"/>
                <a:gd name="connsiteX18" fmla="*/ 1796902 w 1796902"/>
                <a:gd name="connsiteY18" fmla="*/ 21265 h 861237"/>
                <a:gd name="connsiteX19" fmla="*/ 1796902 w 1796902"/>
                <a:gd name="connsiteY19"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14133 w 1796902"/>
                <a:gd name="connsiteY6" fmla="*/ 281470 h 861237"/>
                <a:gd name="connsiteX7" fmla="*/ 735983 w 1796902"/>
                <a:gd name="connsiteY7" fmla="*/ 459886 h 861237"/>
                <a:gd name="connsiteX8" fmla="*/ 772906 w 1796902"/>
                <a:gd name="connsiteY8" fmla="*/ 645665 h 861237"/>
                <a:gd name="connsiteX9" fmla="*/ 814268 w 1796902"/>
                <a:gd name="connsiteY9" fmla="*/ 733061 h 861237"/>
                <a:gd name="connsiteX10" fmla="*/ 839972 w 1796902"/>
                <a:gd name="connsiteY10" fmla="*/ 808074 h 861237"/>
                <a:gd name="connsiteX11" fmla="*/ 850605 w 1796902"/>
                <a:gd name="connsiteY11" fmla="*/ 850604 h 861237"/>
                <a:gd name="connsiteX12" fmla="*/ 882502 w 1796902"/>
                <a:gd name="connsiteY12" fmla="*/ 861237 h 861237"/>
                <a:gd name="connsiteX13" fmla="*/ 903768 w 1796902"/>
                <a:gd name="connsiteY13" fmla="*/ 265813 h 861237"/>
                <a:gd name="connsiteX14" fmla="*/ 946298 w 1796902"/>
                <a:gd name="connsiteY14" fmla="*/ 116958 h 861237"/>
                <a:gd name="connsiteX15" fmla="*/ 1037551 w 1796902"/>
                <a:gd name="connsiteY15" fmla="*/ 44282 h 861237"/>
                <a:gd name="connsiteX16" fmla="*/ 1128804 w 1796902"/>
                <a:gd name="connsiteY16" fmla="*/ 32482 h 861237"/>
                <a:gd name="connsiteX17" fmla="*/ 1488558 w 1796902"/>
                <a:gd name="connsiteY17" fmla="*/ 10632 h 861237"/>
                <a:gd name="connsiteX18" fmla="*/ 1796902 w 1796902"/>
                <a:gd name="connsiteY18" fmla="*/ 21265 h 861237"/>
                <a:gd name="connsiteX19" fmla="*/ 1796902 w 1796902"/>
                <a:gd name="connsiteY19"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14133 w 1796902"/>
                <a:gd name="connsiteY6" fmla="*/ 281470 h 861237"/>
                <a:gd name="connsiteX7" fmla="*/ 735983 w 1796902"/>
                <a:gd name="connsiteY7" fmla="*/ 459886 h 861237"/>
                <a:gd name="connsiteX8" fmla="*/ 772906 w 1796902"/>
                <a:gd name="connsiteY8" fmla="*/ 645665 h 861237"/>
                <a:gd name="connsiteX9" fmla="*/ 839972 w 1796902"/>
                <a:gd name="connsiteY9" fmla="*/ 808074 h 861237"/>
                <a:gd name="connsiteX10" fmla="*/ 850605 w 1796902"/>
                <a:gd name="connsiteY10" fmla="*/ 850604 h 861237"/>
                <a:gd name="connsiteX11" fmla="*/ 882502 w 1796902"/>
                <a:gd name="connsiteY11" fmla="*/ 861237 h 861237"/>
                <a:gd name="connsiteX12" fmla="*/ 903768 w 1796902"/>
                <a:gd name="connsiteY12" fmla="*/ 265813 h 861237"/>
                <a:gd name="connsiteX13" fmla="*/ 946298 w 1796902"/>
                <a:gd name="connsiteY13" fmla="*/ 116958 h 861237"/>
                <a:gd name="connsiteX14" fmla="*/ 1037551 w 1796902"/>
                <a:gd name="connsiteY14" fmla="*/ 44282 h 861237"/>
                <a:gd name="connsiteX15" fmla="*/ 1128804 w 1796902"/>
                <a:gd name="connsiteY15" fmla="*/ 32482 h 861237"/>
                <a:gd name="connsiteX16" fmla="*/ 1488558 w 1796902"/>
                <a:gd name="connsiteY16" fmla="*/ 10632 h 861237"/>
                <a:gd name="connsiteX17" fmla="*/ 1796902 w 1796902"/>
                <a:gd name="connsiteY17" fmla="*/ 21265 h 861237"/>
                <a:gd name="connsiteX18" fmla="*/ 1796902 w 1796902"/>
                <a:gd name="connsiteY18"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14133 w 1796902"/>
                <a:gd name="connsiteY6" fmla="*/ 281470 h 861237"/>
                <a:gd name="connsiteX7" fmla="*/ 735983 w 1796902"/>
                <a:gd name="connsiteY7" fmla="*/ 459886 h 861237"/>
                <a:gd name="connsiteX8" fmla="*/ 772906 w 1796902"/>
                <a:gd name="connsiteY8" fmla="*/ 645665 h 861237"/>
                <a:gd name="connsiteX9" fmla="*/ 814851 w 1796902"/>
                <a:gd name="connsiteY9" fmla="*/ 798026 h 861237"/>
                <a:gd name="connsiteX10" fmla="*/ 850605 w 1796902"/>
                <a:gd name="connsiteY10" fmla="*/ 850604 h 861237"/>
                <a:gd name="connsiteX11" fmla="*/ 882502 w 1796902"/>
                <a:gd name="connsiteY11" fmla="*/ 861237 h 861237"/>
                <a:gd name="connsiteX12" fmla="*/ 903768 w 1796902"/>
                <a:gd name="connsiteY12" fmla="*/ 265813 h 861237"/>
                <a:gd name="connsiteX13" fmla="*/ 946298 w 1796902"/>
                <a:gd name="connsiteY13" fmla="*/ 116958 h 861237"/>
                <a:gd name="connsiteX14" fmla="*/ 1037551 w 1796902"/>
                <a:gd name="connsiteY14" fmla="*/ 44282 h 861237"/>
                <a:gd name="connsiteX15" fmla="*/ 1128804 w 1796902"/>
                <a:gd name="connsiteY15" fmla="*/ 32482 h 861237"/>
                <a:gd name="connsiteX16" fmla="*/ 1488558 w 1796902"/>
                <a:gd name="connsiteY16" fmla="*/ 10632 h 861237"/>
                <a:gd name="connsiteX17" fmla="*/ 1796902 w 1796902"/>
                <a:gd name="connsiteY17" fmla="*/ 21265 h 861237"/>
                <a:gd name="connsiteX18" fmla="*/ 1796902 w 1796902"/>
                <a:gd name="connsiteY18"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14133 w 1796902"/>
                <a:gd name="connsiteY6" fmla="*/ 281470 h 861237"/>
                <a:gd name="connsiteX7" fmla="*/ 735983 w 1796902"/>
                <a:gd name="connsiteY7" fmla="*/ 459886 h 861237"/>
                <a:gd name="connsiteX8" fmla="*/ 772906 w 1796902"/>
                <a:gd name="connsiteY8" fmla="*/ 645665 h 861237"/>
                <a:gd name="connsiteX9" fmla="*/ 814851 w 1796902"/>
                <a:gd name="connsiteY9" fmla="*/ 798026 h 861237"/>
                <a:gd name="connsiteX10" fmla="*/ 850605 w 1796902"/>
                <a:gd name="connsiteY10" fmla="*/ 850604 h 861237"/>
                <a:gd name="connsiteX11" fmla="*/ 882502 w 1796902"/>
                <a:gd name="connsiteY11" fmla="*/ 861237 h 861237"/>
                <a:gd name="connsiteX12" fmla="*/ 903768 w 1796902"/>
                <a:gd name="connsiteY12" fmla="*/ 265813 h 861237"/>
                <a:gd name="connsiteX13" fmla="*/ 946298 w 1796902"/>
                <a:gd name="connsiteY13" fmla="*/ 116958 h 861237"/>
                <a:gd name="connsiteX14" fmla="*/ 1037551 w 1796902"/>
                <a:gd name="connsiteY14" fmla="*/ 44282 h 861237"/>
                <a:gd name="connsiteX15" fmla="*/ 1128804 w 1796902"/>
                <a:gd name="connsiteY15" fmla="*/ 32482 h 861237"/>
                <a:gd name="connsiteX16" fmla="*/ 1488558 w 1796902"/>
                <a:gd name="connsiteY16" fmla="*/ 10632 h 861237"/>
                <a:gd name="connsiteX17" fmla="*/ 1796902 w 1796902"/>
                <a:gd name="connsiteY17" fmla="*/ 21265 h 861237"/>
                <a:gd name="connsiteX18" fmla="*/ 1796902 w 1796902"/>
                <a:gd name="connsiteY18"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14133 w 1796902"/>
                <a:gd name="connsiteY6" fmla="*/ 281470 h 861237"/>
                <a:gd name="connsiteX7" fmla="*/ 735983 w 1796902"/>
                <a:gd name="connsiteY7" fmla="*/ 459886 h 861237"/>
                <a:gd name="connsiteX8" fmla="*/ 772906 w 1796902"/>
                <a:gd name="connsiteY8" fmla="*/ 645665 h 861237"/>
                <a:gd name="connsiteX9" fmla="*/ 814851 w 1796902"/>
                <a:gd name="connsiteY9" fmla="*/ 798026 h 861237"/>
                <a:gd name="connsiteX10" fmla="*/ 835532 w 1796902"/>
                <a:gd name="connsiteY10" fmla="*/ 855629 h 861237"/>
                <a:gd name="connsiteX11" fmla="*/ 882502 w 1796902"/>
                <a:gd name="connsiteY11" fmla="*/ 861237 h 861237"/>
                <a:gd name="connsiteX12" fmla="*/ 903768 w 1796902"/>
                <a:gd name="connsiteY12" fmla="*/ 265813 h 861237"/>
                <a:gd name="connsiteX13" fmla="*/ 946298 w 1796902"/>
                <a:gd name="connsiteY13" fmla="*/ 116958 h 861237"/>
                <a:gd name="connsiteX14" fmla="*/ 1037551 w 1796902"/>
                <a:gd name="connsiteY14" fmla="*/ 44282 h 861237"/>
                <a:gd name="connsiteX15" fmla="*/ 1128804 w 1796902"/>
                <a:gd name="connsiteY15" fmla="*/ 32482 h 861237"/>
                <a:gd name="connsiteX16" fmla="*/ 1488558 w 1796902"/>
                <a:gd name="connsiteY16" fmla="*/ 10632 h 861237"/>
                <a:gd name="connsiteX17" fmla="*/ 1796902 w 1796902"/>
                <a:gd name="connsiteY17" fmla="*/ 21265 h 861237"/>
                <a:gd name="connsiteX18" fmla="*/ 1796902 w 1796902"/>
                <a:gd name="connsiteY18"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14133 w 1796902"/>
                <a:gd name="connsiteY6" fmla="*/ 281470 h 861237"/>
                <a:gd name="connsiteX7" fmla="*/ 735983 w 1796902"/>
                <a:gd name="connsiteY7" fmla="*/ 459886 h 861237"/>
                <a:gd name="connsiteX8" fmla="*/ 772906 w 1796902"/>
                <a:gd name="connsiteY8" fmla="*/ 645665 h 861237"/>
                <a:gd name="connsiteX9" fmla="*/ 799778 w 1796902"/>
                <a:gd name="connsiteY9" fmla="*/ 808075 h 861237"/>
                <a:gd name="connsiteX10" fmla="*/ 835532 w 1796902"/>
                <a:gd name="connsiteY10" fmla="*/ 855629 h 861237"/>
                <a:gd name="connsiteX11" fmla="*/ 882502 w 1796902"/>
                <a:gd name="connsiteY11" fmla="*/ 861237 h 861237"/>
                <a:gd name="connsiteX12" fmla="*/ 903768 w 1796902"/>
                <a:gd name="connsiteY12" fmla="*/ 265813 h 861237"/>
                <a:gd name="connsiteX13" fmla="*/ 946298 w 1796902"/>
                <a:gd name="connsiteY13" fmla="*/ 116958 h 861237"/>
                <a:gd name="connsiteX14" fmla="*/ 1037551 w 1796902"/>
                <a:gd name="connsiteY14" fmla="*/ 44282 h 861237"/>
                <a:gd name="connsiteX15" fmla="*/ 1128804 w 1796902"/>
                <a:gd name="connsiteY15" fmla="*/ 32482 h 861237"/>
                <a:gd name="connsiteX16" fmla="*/ 1488558 w 1796902"/>
                <a:gd name="connsiteY16" fmla="*/ 10632 h 861237"/>
                <a:gd name="connsiteX17" fmla="*/ 1796902 w 1796902"/>
                <a:gd name="connsiteY17" fmla="*/ 21265 h 861237"/>
                <a:gd name="connsiteX18" fmla="*/ 1796902 w 1796902"/>
                <a:gd name="connsiteY18"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14133 w 1796902"/>
                <a:gd name="connsiteY6" fmla="*/ 281470 h 861237"/>
                <a:gd name="connsiteX7" fmla="*/ 735983 w 1796902"/>
                <a:gd name="connsiteY7" fmla="*/ 459886 h 861237"/>
                <a:gd name="connsiteX8" fmla="*/ 752810 w 1796902"/>
                <a:gd name="connsiteY8" fmla="*/ 645665 h 861237"/>
                <a:gd name="connsiteX9" fmla="*/ 799778 w 1796902"/>
                <a:gd name="connsiteY9" fmla="*/ 808075 h 861237"/>
                <a:gd name="connsiteX10" fmla="*/ 835532 w 1796902"/>
                <a:gd name="connsiteY10" fmla="*/ 855629 h 861237"/>
                <a:gd name="connsiteX11" fmla="*/ 882502 w 1796902"/>
                <a:gd name="connsiteY11" fmla="*/ 861237 h 861237"/>
                <a:gd name="connsiteX12" fmla="*/ 903768 w 1796902"/>
                <a:gd name="connsiteY12" fmla="*/ 265813 h 861237"/>
                <a:gd name="connsiteX13" fmla="*/ 946298 w 1796902"/>
                <a:gd name="connsiteY13" fmla="*/ 116958 h 861237"/>
                <a:gd name="connsiteX14" fmla="*/ 1037551 w 1796902"/>
                <a:gd name="connsiteY14" fmla="*/ 44282 h 861237"/>
                <a:gd name="connsiteX15" fmla="*/ 1128804 w 1796902"/>
                <a:gd name="connsiteY15" fmla="*/ 32482 h 861237"/>
                <a:gd name="connsiteX16" fmla="*/ 1488558 w 1796902"/>
                <a:gd name="connsiteY16" fmla="*/ 10632 h 861237"/>
                <a:gd name="connsiteX17" fmla="*/ 1796902 w 1796902"/>
                <a:gd name="connsiteY17" fmla="*/ 21265 h 861237"/>
                <a:gd name="connsiteX18" fmla="*/ 1796902 w 1796902"/>
                <a:gd name="connsiteY18"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14133 w 1796902"/>
                <a:gd name="connsiteY6" fmla="*/ 281470 h 861237"/>
                <a:gd name="connsiteX7" fmla="*/ 735983 w 1796902"/>
                <a:gd name="connsiteY7" fmla="*/ 459886 h 861237"/>
                <a:gd name="connsiteX8" fmla="*/ 752810 w 1796902"/>
                <a:gd name="connsiteY8" fmla="*/ 645665 h 861237"/>
                <a:gd name="connsiteX9" fmla="*/ 779681 w 1796902"/>
                <a:gd name="connsiteY9" fmla="*/ 798027 h 861237"/>
                <a:gd name="connsiteX10" fmla="*/ 835532 w 1796902"/>
                <a:gd name="connsiteY10" fmla="*/ 855629 h 861237"/>
                <a:gd name="connsiteX11" fmla="*/ 882502 w 1796902"/>
                <a:gd name="connsiteY11" fmla="*/ 861237 h 861237"/>
                <a:gd name="connsiteX12" fmla="*/ 903768 w 1796902"/>
                <a:gd name="connsiteY12" fmla="*/ 265813 h 861237"/>
                <a:gd name="connsiteX13" fmla="*/ 946298 w 1796902"/>
                <a:gd name="connsiteY13" fmla="*/ 116958 h 861237"/>
                <a:gd name="connsiteX14" fmla="*/ 1037551 w 1796902"/>
                <a:gd name="connsiteY14" fmla="*/ 44282 h 861237"/>
                <a:gd name="connsiteX15" fmla="*/ 1128804 w 1796902"/>
                <a:gd name="connsiteY15" fmla="*/ 32482 h 861237"/>
                <a:gd name="connsiteX16" fmla="*/ 1488558 w 1796902"/>
                <a:gd name="connsiteY16" fmla="*/ 10632 h 861237"/>
                <a:gd name="connsiteX17" fmla="*/ 1796902 w 1796902"/>
                <a:gd name="connsiteY17" fmla="*/ 21265 h 861237"/>
                <a:gd name="connsiteX18" fmla="*/ 1796902 w 1796902"/>
                <a:gd name="connsiteY18" fmla="*/ 21265 h 861237"/>
                <a:gd name="connsiteX0" fmla="*/ 0 w 1796902"/>
                <a:gd name="connsiteY0" fmla="*/ 0 h 861237"/>
                <a:gd name="connsiteX1" fmla="*/ 0 w 1796902"/>
                <a:gd name="connsiteY1" fmla="*/ 0 h 861237"/>
                <a:gd name="connsiteX2" fmla="*/ 574158 w 1796902"/>
                <a:gd name="connsiteY2" fmla="*/ 10632 h 861237"/>
                <a:gd name="connsiteX3" fmla="*/ 606056 w 1796902"/>
                <a:gd name="connsiteY3" fmla="*/ 21265 h 861237"/>
                <a:gd name="connsiteX4" fmla="*/ 637954 w 1796902"/>
                <a:gd name="connsiteY4" fmla="*/ 42530 h 861237"/>
                <a:gd name="connsiteX5" fmla="*/ 691116 w 1796902"/>
                <a:gd name="connsiteY5" fmla="*/ 127590 h 861237"/>
                <a:gd name="connsiteX6" fmla="*/ 714133 w 1796902"/>
                <a:gd name="connsiteY6" fmla="*/ 281470 h 861237"/>
                <a:gd name="connsiteX7" fmla="*/ 735983 w 1796902"/>
                <a:gd name="connsiteY7" fmla="*/ 459886 h 861237"/>
                <a:gd name="connsiteX8" fmla="*/ 752810 w 1796902"/>
                <a:gd name="connsiteY8" fmla="*/ 645665 h 861237"/>
                <a:gd name="connsiteX9" fmla="*/ 779681 w 1796902"/>
                <a:gd name="connsiteY9" fmla="*/ 798027 h 861237"/>
                <a:gd name="connsiteX10" fmla="*/ 805387 w 1796902"/>
                <a:gd name="connsiteY10" fmla="*/ 855629 h 861237"/>
                <a:gd name="connsiteX11" fmla="*/ 882502 w 1796902"/>
                <a:gd name="connsiteY11" fmla="*/ 861237 h 861237"/>
                <a:gd name="connsiteX12" fmla="*/ 903768 w 1796902"/>
                <a:gd name="connsiteY12" fmla="*/ 265813 h 861237"/>
                <a:gd name="connsiteX13" fmla="*/ 946298 w 1796902"/>
                <a:gd name="connsiteY13" fmla="*/ 116958 h 861237"/>
                <a:gd name="connsiteX14" fmla="*/ 1037551 w 1796902"/>
                <a:gd name="connsiteY14" fmla="*/ 44282 h 861237"/>
                <a:gd name="connsiteX15" fmla="*/ 1128804 w 1796902"/>
                <a:gd name="connsiteY15" fmla="*/ 32482 h 861237"/>
                <a:gd name="connsiteX16" fmla="*/ 1488558 w 1796902"/>
                <a:gd name="connsiteY16" fmla="*/ 10632 h 861237"/>
                <a:gd name="connsiteX17" fmla="*/ 1796902 w 1796902"/>
                <a:gd name="connsiteY17" fmla="*/ 21265 h 861237"/>
                <a:gd name="connsiteX18" fmla="*/ 1796902 w 1796902"/>
                <a:gd name="connsiteY18" fmla="*/ 21265 h 861237"/>
                <a:gd name="connsiteX0" fmla="*/ 0 w 1796902"/>
                <a:gd name="connsiteY0" fmla="*/ 0 h 856529"/>
                <a:gd name="connsiteX1" fmla="*/ 0 w 1796902"/>
                <a:gd name="connsiteY1" fmla="*/ 0 h 856529"/>
                <a:gd name="connsiteX2" fmla="*/ 574158 w 1796902"/>
                <a:gd name="connsiteY2" fmla="*/ 10632 h 856529"/>
                <a:gd name="connsiteX3" fmla="*/ 606056 w 1796902"/>
                <a:gd name="connsiteY3" fmla="*/ 21265 h 856529"/>
                <a:gd name="connsiteX4" fmla="*/ 637954 w 1796902"/>
                <a:gd name="connsiteY4" fmla="*/ 42530 h 856529"/>
                <a:gd name="connsiteX5" fmla="*/ 691116 w 1796902"/>
                <a:gd name="connsiteY5" fmla="*/ 127590 h 856529"/>
                <a:gd name="connsiteX6" fmla="*/ 714133 w 1796902"/>
                <a:gd name="connsiteY6" fmla="*/ 281470 h 856529"/>
                <a:gd name="connsiteX7" fmla="*/ 735983 w 1796902"/>
                <a:gd name="connsiteY7" fmla="*/ 459886 h 856529"/>
                <a:gd name="connsiteX8" fmla="*/ 752810 w 1796902"/>
                <a:gd name="connsiteY8" fmla="*/ 645665 h 856529"/>
                <a:gd name="connsiteX9" fmla="*/ 779681 w 1796902"/>
                <a:gd name="connsiteY9" fmla="*/ 798027 h 856529"/>
                <a:gd name="connsiteX10" fmla="*/ 805387 w 1796902"/>
                <a:gd name="connsiteY10" fmla="*/ 855629 h 856529"/>
                <a:gd name="connsiteX11" fmla="*/ 882502 w 1796902"/>
                <a:gd name="connsiteY11" fmla="*/ 836116 h 856529"/>
                <a:gd name="connsiteX12" fmla="*/ 903768 w 1796902"/>
                <a:gd name="connsiteY12" fmla="*/ 265813 h 856529"/>
                <a:gd name="connsiteX13" fmla="*/ 946298 w 1796902"/>
                <a:gd name="connsiteY13" fmla="*/ 116958 h 856529"/>
                <a:gd name="connsiteX14" fmla="*/ 1037551 w 1796902"/>
                <a:gd name="connsiteY14" fmla="*/ 44282 h 856529"/>
                <a:gd name="connsiteX15" fmla="*/ 1128804 w 1796902"/>
                <a:gd name="connsiteY15" fmla="*/ 32482 h 856529"/>
                <a:gd name="connsiteX16" fmla="*/ 1488558 w 1796902"/>
                <a:gd name="connsiteY16" fmla="*/ 10632 h 856529"/>
                <a:gd name="connsiteX17" fmla="*/ 1796902 w 1796902"/>
                <a:gd name="connsiteY17" fmla="*/ 21265 h 856529"/>
                <a:gd name="connsiteX18" fmla="*/ 1796902 w 1796902"/>
                <a:gd name="connsiteY18" fmla="*/ 21265 h 856529"/>
                <a:gd name="connsiteX0" fmla="*/ 0 w 1796902"/>
                <a:gd name="connsiteY0" fmla="*/ 0 h 855877"/>
                <a:gd name="connsiteX1" fmla="*/ 0 w 1796902"/>
                <a:gd name="connsiteY1" fmla="*/ 0 h 855877"/>
                <a:gd name="connsiteX2" fmla="*/ 574158 w 1796902"/>
                <a:gd name="connsiteY2" fmla="*/ 10632 h 855877"/>
                <a:gd name="connsiteX3" fmla="*/ 606056 w 1796902"/>
                <a:gd name="connsiteY3" fmla="*/ 21265 h 855877"/>
                <a:gd name="connsiteX4" fmla="*/ 637954 w 1796902"/>
                <a:gd name="connsiteY4" fmla="*/ 42530 h 855877"/>
                <a:gd name="connsiteX5" fmla="*/ 691116 w 1796902"/>
                <a:gd name="connsiteY5" fmla="*/ 127590 h 855877"/>
                <a:gd name="connsiteX6" fmla="*/ 714133 w 1796902"/>
                <a:gd name="connsiteY6" fmla="*/ 281470 h 855877"/>
                <a:gd name="connsiteX7" fmla="*/ 735983 w 1796902"/>
                <a:gd name="connsiteY7" fmla="*/ 459886 h 855877"/>
                <a:gd name="connsiteX8" fmla="*/ 752810 w 1796902"/>
                <a:gd name="connsiteY8" fmla="*/ 645665 h 855877"/>
                <a:gd name="connsiteX9" fmla="*/ 779681 w 1796902"/>
                <a:gd name="connsiteY9" fmla="*/ 798027 h 855877"/>
                <a:gd name="connsiteX10" fmla="*/ 805387 w 1796902"/>
                <a:gd name="connsiteY10" fmla="*/ 855629 h 855877"/>
                <a:gd name="connsiteX11" fmla="*/ 857381 w 1796902"/>
                <a:gd name="connsiteY11" fmla="*/ 821043 h 855877"/>
                <a:gd name="connsiteX12" fmla="*/ 903768 w 1796902"/>
                <a:gd name="connsiteY12" fmla="*/ 265813 h 855877"/>
                <a:gd name="connsiteX13" fmla="*/ 946298 w 1796902"/>
                <a:gd name="connsiteY13" fmla="*/ 116958 h 855877"/>
                <a:gd name="connsiteX14" fmla="*/ 1037551 w 1796902"/>
                <a:gd name="connsiteY14" fmla="*/ 44282 h 855877"/>
                <a:gd name="connsiteX15" fmla="*/ 1128804 w 1796902"/>
                <a:gd name="connsiteY15" fmla="*/ 32482 h 855877"/>
                <a:gd name="connsiteX16" fmla="*/ 1488558 w 1796902"/>
                <a:gd name="connsiteY16" fmla="*/ 10632 h 855877"/>
                <a:gd name="connsiteX17" fmla="*/ 1796902 w 1796902"/>
                <a:gd name="connsiteY17" fmla="*/ 21265 h 855877"/>
                <a:gd name="connsiteX18" fmla="*/ 1796902 w 1796902"/>
                <a:gd name="connsiteY18" fmla="*/ 21265 h 85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6902" h="855877">
                  <a:moveTo>
                    <a:pt x="0" y="0"/>
                  </a:moveTo>
                  <a:lnTo>
                    <a:pt x="0" y="0"/>
                  </a:lnTo>
                  <a:lnTo>
                    <a:pt x="574158" y="10632"/>
                  </a:lnTo>
                  <a:cubicBezTo>
                    <a:pt x="585359" y="11025"/>
                    <a:pt x="596031" y="16253"/>
                    <a:pt x="606056" y="21265"/>
                  </a:cubicBezTo>
                  <a:cubicBezTo>
                    <a:pt x="617486" y="26980"/>
                    <a:pt x="627321" y="35442"/>
                    <a:pt x="637954" y="42530"/>
                  </a:cubicBezTo>
                  <a:cubicBezTo>
                    <a:pt x="652131" y="60251"/>
                    <a:pt x="678420" y="87767"/>
                    <a:pt x="691116" y="127590"/>
                  </a:cubicBezTo>
                  <a:cubicBezTo>
                    <a:pt x="703812" y="167413"/>
                    <a:pt x="706655" y="226087"/>
                    <a:pt x="714133" y="281470"/>
                  </a:cubicBezTo>
                  <a:cubicBezTo>
                    <a:pt x="721611" y="336853"/>
                    <a:pt x="729537" y="399187"/>
                    <a:pt x="735983" y="459886"/>
                  </a:cubicBezTo>
                  <a:cubicBezTo>
                    <a:pt x="742429" y="520585"/>
                    <a:pt x="745527" y="589308"/>
                    <a:pt x="752810" y="645665"/>
                  </a:cubicBezTo>
                  <a:cubicBezTo>
                    <a:pt x="760093" y="702022"/>
                    <a:pt x="770918" y="763033"/>
                    <a:pt x="779681" y="798027"/>
                  </a:cubicBezTo>
                  <a:cubicBezTo>
                    <a:pt x="788444" y="833021"/>
                    <a:pt x="792437" y="851793"/>
                    <a:pt x="805387" y="855629"/>
                  </a:cubicBezTo>
                  <a:cubicBezTo>
                    <a:pt x="818337" y="859465"/>
                    <a:pt x="846749" y="817499"/>
                    <a:pt x="857381" y="821043"/>
                  </a:cubicBezTo>
                  <a:cubicBezTo>
                    <a:pt x="864470" y="622568"/>
                    <a:pt x="888949" y="383161"/>
                    <a:pt x="903768" y="265813"/>
                  </a:cubicBezTo>
                  <a:cubicBezTo>
                    <a:pt x="918588" y="148466"/>
                    <a:pt x="924001" y="153880"/>
                    <a:pt x="946298" y="116958"/>
                  </a:cubicBezTo>
                  <a:cubicBezTo>
                    <a:pt x="968595" y="80036"/>
                    <a:pt x="1007133" y="58361"/>
                    <a:pt x="1037551" y="44282"/>
                  </a:cubicBezTo>
                  <a:cubicBezTo>
                    <a:pt x="1067969" y="30203"/>
                    <a:pt x="1053636" y="38090"/>
                    <a:pt x="1128804" y="32482"/>
                  </a:cubicBezTo>
                  <a:cubicBezTo>
                    <a:pt x="1203972" y="26874"/>
                    <a:pt x="1377208" y="12502"/>
                    <a:pt x="1488558" y="10632"/>
                  </a:cubicBezTo>
                  <a:cubicBezTo>
                    <a:pt x="1599908" y="8763"/>
                    <a:pt x="1651514" y="21265"/>
                    <a:pt x="1796902" y="21265"/>
                  </a:cubicBezTo>
                  <a:lnTo>
                    <a:pt x="1796902" y="21265"/>
                  </a:lnTo>
                </a:path>
              </a:pathLst>
            </a:custGeom>
            <a:noFill/>
            <a:ln>
              <a:solidFill>
                <a:srgbClr val="B1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GｺﾞｼｯｸM" pitchFamily="49" charset="-128"/>
                <a:ea typeface="HGｺﾞｼｯｸM" pitchFamily="49" charset="-128"/>
              </a:endParaRPr>
            </a:p>
          </p:txBody>
        </p:sp>
        <p:sp>
          <p:nvSpPr>
            <p:cNvPr id="24" name="テキスト ボックス 23"/>
            <p:cNvSpPr txBox="1"/>
            <p:nvPr/>
          </p:nvSpPr>
          <p:spPr>
            <a:xfrm>
              <a:off x="6866207" y="2773161"/>
              <a:ext cx="601223" cy="461665"/>
            </a:xfrm>
            <a:prstGeom prst="rect">
              <a:avLst/>
            </a:prstGeom>
            <a:noFill/>
          </p:spPr>
          <p:txBody>
            <a:bodyPr wrap="square" rtlCol="0">
              <a:spAutoFit/>
            </a:bodyPr>
            <a:lstStyle/>
            <a:p>
              <a:pPr algn="ctr"/>
              <a:r>
                <a:rPr kumimoji="1" lang="en-US" altLang="ja-JP" sz="2400" dirty="0" smtClean="0">
                  <a:solidFill>
                    <a:schemeClr val="bg1">
                      <a:lumMod val="95000"/>
                    </a:schemeClr>
                  </a:solidFill>
                  <a:latin typeface="HGｺﾞｼｯｸM" pitchFamily="49" charset="-128"/>
                  <a:ea typeface="HGｺﾞｼｯｸM" pitchFamily="49" charset="-128"/>
                </a:rPr>
                <a:t>Eu</a:t>
              </a:r>
              <a:endParaRPr kumimoji="1" lang="ja-JP" altLang="en-US" sz="2400" dirty="0">
                <a:solidFill>
                  <a:schemeClr val="bg1">
                    <a:lumMod val="95000"/>
                  </a:schemeClr>
                </a:solidFill>
                <a:latin typeface="HGｺﾞｼｯｸM" pitchFamily="49" charset="-128"/>
                <a:ea typeface="HGｺﾞｼｯｸM" pitchFamily="49" charset="-128"/>
              </a:endParaRPr>
            </a:p>
          </p:txBody>
        </p:sp>
      </p:grpSp>
      <p:sp>
        <p:nvSpPr>
          <p:cNvPr id="36" name="テキスト ボックス 35"/>
          <p:cNvSpPr txBox="1"/>
          <p:nvPr/>
        </p:nvSpPr>
        <p:spPr>
          <a:xfrm>
            <a:off x="7164288" y="1916832"/>
            <a:ext cx="1819729" cy="369332"/>
          </a:xfrm>
          <a:prstGeom prst="rect">
            <a:avLst/>
          </a:prstGeom>
          <a:noFill/>
        </p:spPr>
        <p:txBody>
          <a:bodyPr wrap="none" rtlCol="0">
            <a:spAutoFit/>
          </a:bodyPr>
          <a:lstStyle/>
          <a:p>
            <a:r>
              <a:rPr kumimoji="1" lang="en-US" altLang="ja-JP" dirty="0" smtClean="0">
                <a:solidFill>
                  <a:schemeClr val="bg1"/>
                </a:solidFill>
              </a:rPr>
              <a:t>Subaru Telescope</a:t>
            </a:r>
            <a:endParaRPr kumimoji="1" lang="ja-JP" altLang="en-US" dirty="0">
              <a:solidFill>
                <a:schemeClr val="bg1"/>
              </a:solidFill>
            </a:endParaRPr>
          </a:p>
        </p:txBody>
      </p:sp>
      <p:sp>
        <p:nvSpPr>
          <p:cNvPr id="37" name="テキスト ボックス 36"/>
          <p:cNvSpPr txBox="1"/>
          <p:nvPr/>
        </p:nvSpPr>
        <p:spPr>
          <a:xfrm>
            <a:off x="6012160" y="6093296"/>
            <a:ext cx="2889958" cy="646331"/>
          </a:xfrm>
          <a:prstGeom prst="rect">
            <a:avLst/>
          </a:prstGeom>
          <a:noFill/>
        </p:spPr>
        <p:txBody>
          <a:bodyPr wrap="none" rtlCol="0">
            <a:spAutoFit/>
          </a:bodyPr>
          <a:lstStyle/>
          <a:p>
            <a:r>
              <a:rPr kumimoji="1" lang="en-US" altLang="ja-JP" dirty="0" smtClean="0">
                <a:solidFill>
                  <a:schemeClr val="bg1"/>
                </a:solidFill>
              </a:rPr>
              <a:t>We might </a:t>
            </a:r>
            <a:r>
              <a:rPr kumimoji="1" lang="en-US" altLang="ja-JP" smtClean="0">
                <a:solidFill>
                  <a:schemeClr val="bg1"/>
                </a:solidFill>
              </a:rPr>
              <a:t>see absorption</a:t>
            </a:r>
            <a:endParaRPr kumimoji="1" lang="en-US" altLang="ja-JP" dirty="0" smtClean="0">
              <a:solidFill>
                <a:schemeClr val="bg1"/>
              </a:solidFill>
            </a:endParaRPr>
          </a:p>
          <a:p>
            <a:r>
              <a:rPr lang="en-US" altLang="ja-JP" dirty="0" smtClean="0">
                <a:solidFill>
                  <a:schemeClr val="bg1"/>
                </a:solidFill>
              </a:rPr>
              <a:t>Lines by r-process elements.</a:t>
            </a:r>
            <a:r>
              <a:rPr kumimoji="1" lang="en-US" altLang="ja-JP" dirty="0" smtClean="0">
                <a:solidFill>
                  <a:schemeClr val="bg1"/>
                </a:solidFill>
              </a:rPr>
              <a:t> </a:t>
            </a:r>
            <a:endParaRPr kumimoji="1" lang="ja-JP" altLang="en-US" dirty="0">
              <a:solidFill>
                <a:schemeClr val="bg1"/>
              </a:solidFill>
            </a:endParaRPr>
          </a:p>
        </p:txBody>
      </p:sp>
      <p:sp>
        <p:nvSpPr>
          <p:cNvPr id="38" name="テキスト ボックス 37"/>
          <p:cNvSpPr txBox="1"/>
          <p:nvPr/>
        </p:nvSpPr>
        <p:spPr>
          <a:xfrm>
            <a:off x="1259632" y="5805264"/>
            <a:ext cx="3413370" cy="646331"/>
          </a:xfrm>
          <a:prstGeom prst="rect">
            <a:avLst/>
          </a:prstGeom>
          <a:noFill/>
        </p:spPr>
        <p:txBody>
          <a:bodyPr wrap="none" rtlCol="0">
            <a:spAutoFit/>
          </a:bodyPr>
          <a:lstStyle/>
          <a:p>
            <a:r>
              <a:rPr kumimoji="1" lang="en-US" altLang="ja-JP" dirty="0" smtClean="0">
                <a:solidFill>
                  <a:schemeClr val="bg1"/>
                </a:solidFill>
              </a:rPr>
              <a:t>We are writing a proposal for that.</a:t>
            </a:r>
          </a:p>
          <a:p>
            <a:r>
              <a:rPr lang="en-US" altLang="ja-JP" dirty="0" smtClean="0">
                <a:solidFill>
                  <a:schemeClr val="bg1"/>
                </a:solidFill>
              </a:rPr>
              <a:t>PI is Dr. </a:t>
            </a:r>
            <a:r>
              <a:rPr lang="en-US" altLang="ja-JP" dirty="0" err="1" smtClean="0">
                <a:solidFill>
                  <a:schemeClr val="bg1"/>
                </a:solidFill>
              </a:rPr>
              <a:t>Jirong</a:t>
            </a:r>
            <a:r>
              <a:rPr lang="en-US" altLang="ja-JP" dirty="0" smtClean="0">
                <a:solidFill>
                  <a:schemeClr val="bg1"/>
                </a:solidFill>
              </a:rPr>
              <a:t> Mao.</a:t>
            </a:r>
            <a:r>
              <a:rPr kumimoji="1" lang="en-US" altLang="ja-JP" dirty="0" smtClean="0"/>
              <a:t>.</a:t>
            </a:r>
            <a:endParaRPr kumimoji="1" lang="ja-JP" altLang="en-US" dirty="0"/>
          </a:p>
        </p:txBody>
      </p:sp>
      <p:pic>
        <p:nvPicPr>
          <p:cNvPr id="39" name="Picture 2" descr="C:\Users\Hiro\Desktop\Jirong.jpg"/>
          <p:cNvPicPr>
            <a:picLocks noChangeAspect="1" noChangeArrowheads="1"/>
          </p:cNvPicPr>
          <p:nvPr/>
        </p:nvPicPr>
        <p:blipFill>
          <a:blip r:embed="rId5" cstate="print"/>
          <a:srcRect/>
          <a:stretch>
            <a:fillRect/>
          </a:stretch>
        </p:blipFill>
        <p:spPr bwMode="auto">
          <a:xfrm>
            <a:off x="4788024" y="5656102"/>
            <a:ext cx="864096" cy="1201898"/>
          </a:xfrm>
          <a:prstGeom prst="rect">
            <a:avLst/>
          </a:prstGeom>
          <a:noFill/>
        </p:spPr>
      </p:pic>
    </p:spTree>
    <p:extLst>
      <p:ext uri="{BB962C8B-B14F-4D97-AF65-F5344CB8AC3E}">
        <p14:creationId xmlns:p14="http://schemas.microsoft.com/office/powerpoint/2010/main" val="6283183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F</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2050" name="Picture 2" descr="C:\Users\Hiro\Desktop\RIKEN\on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1" y="0"/>
            <a:ext cx="8892480" cy="691493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7046139" y="585554"/>
            <a:ext cx="1928670" cy="646331"/>
          </a:xfrm>
          <a:prstGeom prst="rect">
            <a:avLst/>
          </a:prstGeom>
          <a:noFill/>
        </p:spPr>
        <p:txBody>
          <a:bodyPr wrap="none" rtlCol="0">
            <a:spAutoFit/>
          </a:bodyPr>
          <a:lstStyle/>
          <a:p>
            <a:r>
              <a:rPr lang="en-US" altLang="ja-JP" dirty="0" smtClean="0">
                <a:solidFill>
                  <a:prstClr val="white"/>
                </a:solidFill>
              </a:rPr>
              <a:t>A stellar Structure.</a:t>
            </a:r>
          </a:p>
          <a:p>
            <a:r>
              <a:rPr lang="en-US" altLang="ja-JP" dirty="0" smtClean="0">
                <a:solidFill>
                  <a:prstClr val="white"/>
                </a:solidFill>
              </a:rPr>
              <a:t>From NASA HP</a:t>
            </a:r>
            <a:endParaRPr lang="ja-JP" altLang="en-US" dirty="0">
              <a:solidFill>
                <a:prstClr val="white"/>
              </a:solidFill>
            </a:endParaRPr>
          </a:p>
        </p:txBody>
      </p:sp>
      <p:sp>
        <p:nvSpPr>
          <p:cNvPr id="4" name="テキスト ボックス 3"/>
          <p:cNvSpPr txBox="1"/>
          <p:nvPr/>
        </p:nvSpPr>
        <p:spPr>
          <a:xfrm>
            <a:off x="5589734" y="1810890"/>
            <a:ext cx="3297890" cy="707886"/>
          </a:xfrm>
          <a:prstGeom prst="rect">
            <a:avLst/>
          </a:prstGeom>
          <a:noFill/>
        </p:spPr>
        <p:txBody>
          <a:bodyPr wrap="none" rtlCol="0">
            <a:spAutoFit/>
          </a:bodyPr>
          <a:lstStyle/>
          <a:p>
            <a:r>
              <a:rPr lang="en-US" altLang="ja-JP" sz="2000" dirty="0" smtClean="0">
                <a:solidFill>
                  <a:prstClr val="white"/>
                </a:solidFill>
              </a:rPr>
              <a:t>Heavy Elements are produced</a:t>
            </a:r>
          </a:p>
          <a:p>
            <a:r>
              <a:rPr lang="en-US" altLang="ja-JP" sz="2000" dirty="0" smtClean="0">
                <a:solidFill>
                  <a:prstClr val="white"/>
                </a:solidFill>
              </a:rPr>
              <a:t>In Massive Stars </a:t>
            </a:r>
            <a:endParaRPr lang="ja-JP" altLang="en-US" sz="2000" dirty="0">
              <a:solidFill>
                <a:prstClr val="white"/>
              </a:solidFill>
            </a:endParaRPr>
          </a:p>
        </p:txBody>
      </p:sp>
    </p:spTree>
    <p:extLst>
      <p:ext uri="{BB962C8B-B14F-4D97-AF65-F5344CB8AC3E}">
        <p14:creationId xmlns:p14="http://schemas.microsoft.com/office/powerpoint/2010/main" val="2985037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3074" name="Picture 2" descr="C:\Users\Hiro\Pictures\127911041679616131094.jpg"/>
          <p:cNvPicPr>
            <a:picLocks noChangeAspect="1" noChangeArrowheads="1"/>
          </p:cNvPicPr>
          <p:nvPr/>
        </p:nvPicPr>
        <p:blipFill>
          <a:blip r:embed="rId2" cstate="print"/>
          <a:srcRect/>
          <a:stretch>
            <a:fillRect/>
          </a:stretch>
        </p:blipFill>
        <p:spPr bwMode="auto">
          <a:xfrm>
            <a:off x="-1260648" y="0"/>
            <a:ext cx="12195433"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p:txBody>
          <a:bodyPr/>
          <a:lstStyle/>
          <a:p>
            <a:r>
              <a:rPr lang="en-US" altLang="ja-JP" dirty="0" smtClean="0">
                <a:solidFill>
                  <a:schemeClr val="bg1"/>
                </a:solidFill>
              </a:rPr>
              <a:t>Cassiopeia A : A Strange Guy</a:t>
            </a:r>
            <a:endParaRPr lang="ja-JP" altLang="en-US" dirty="0" smtClean="0">
              <a:solidFill>
                <a:schemeClr val="bg1"/>
              </a:solidFill>
            </a:endParaRPr>
          </a:p>
        </p:txBody>
      </p:sp>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45894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484313"/>
            <a:ext cx="442118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6"/>
          <p:cNvSpPr txBox="1">
            <a:spLocks noChangeArrowheads="1"/>
          </p:cNvSpPr>
          <p:nvPr/>
        </p:nvSpPr>
        <p:spPr bwMode="auto">
          <a:xfrm>
            <a:off x="357188" y="5429250"/>
            <a:ext cx="4357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b="1">
                <a:solidFill>
                  <a:schemeClr val="bg1"/>
                </a:solidFill>
                <a:latin typeface="Arial" charset="0"/>
                <a:ea typeface="ＭＳ Ｐゴシック" charset="-128"/>
              </a:defRPr>
            </a:lvl1pPr>
            <a:lvl2pPr marL="742950" indent="-285750" eaLnBrk="0" hangingPunct="0">
              <a:defRPr kumimoji="1" b="1">
                <a:solidFill>
                  <a:schemeClr val="bg1"/>
                </a:solidFill>
                <a:latin typeface="Arial" charset="0"/>
                <a:ea typeface="ＭＳ Ｐゴシック" charset="-128"/>
              </a:defRPr>
            </a:lvl2pPr>
            <a:lvl3pPr marL="1143000" indent="-228600" eaLnBrk="0" hangingPunct="0">
              <a:defRPr kumimoji="1" b="1">
                <a:solidFill>
                  <a:schemeClr val="bg1"/>
                </a:solidFill>
                <a:latin typeface="Arial" charset="0"/>
                <a:ea typeface="ＭＳ Ｐゴシック" charset="-128"/>
              </a:defRPr>
            </a:lvl3pPr>
            <a:lvl4pPr marL="1600200" indent="-228600" eaLnBrk="0" hangingPunct="0">
              <a:defRPr kumimoji="1" b="1">
                <a:solidFill>
                  <a:schemeClr val="bg1"/>
                </a:solidFill>
                <a:latin typeface="Arial" charset="0"/>
                <a:ea typeface="ＭＳ Ｐゴシック" charset="-128"/>
              </a:defRPr>
            </a:lvl4pPr>
            <a:lvl5pPr marL="2057400" indent="-228600" eaLnBrk="0" hangingPunct="0">
              <a:defRPr kumimoji="1" b="1">
                <a:solidFill>
                  <a:schemeClr val="bg1"/>
                </a:solidFill>
                <a:latin typeface="Arial" charset="0"/>
                <a:ea typeface="ＭＳ Ｐゴシック" charset="-128"/>
              </a:defRPr>
            </a:lvl5pPr>
            <a:lvl6pPr marL="2514600" indent="-228600" eaLnBrk="0" fontAlgn="base" hangingPunct="0">
              <a:spcBef>
                <a:spcPct val="0"/>
              </a:spcBef>
              <a:spcAft>
                <a:spcPct val="0"/>
              </a:spcAft>
              <a:defRPr kumimoji="1" b="1">
                <a:solidFill>
                  <a:schemeClr val="bg1"/>
                </a:solidFill>
                <a:latin typeface="Arial" charset="0"/>
                <a:ea typeface="ＭＳ Ｐゴシック" charset="-128"/>
              </a:defRPr>
            </a:lvl6pPr>
            <a:lvl7pPr marL="2971800" indent="-228600" eaLnBrk="0" fontAlgn="base" hangingPunct="0">
              <a:spcBef>
                <a:spcPct val="0"/>
              </a:spcBef>
              <a:spcAft>
                <a:spcPct val="0"/>
              </a:spcAft>
              <a:defRPr kumimoji="1" b="1">
                <a:solidFill>
                  <a:schemeClr val="bg1"/>
                </a:solidFill>
                <a:latin typeface="Arial" charset="0"/>
                <a:ea typeface="ＭＳ Ｐゴシック" charset="-128"/>
              </a:defRPr>
            </a:lvl7pPr>
            <a:lvl8pPr marL="3429000" indent="-228600" eaLnBrk="0" fontAlgn="base" hangingPunct="0">
              <a:spcBef>
                <a:spcPct val="0"/>
              </a:spcBef>
              <a:spcAft>
                <a:spcPct val="0"/>
              </a:spcAft>
              <a:defRPr kumimoji="1" b="1">
                <a:solidFill>
                  <a:schemeClr val="bg1"/>
                </a:solidFill>
                <a:latin typeface="Arial" charset="0"/>
                <a:ea typeface="ＭＳ Ｐゴシック" charset="-128"/>
              </a:defRPr>
            </a:lvl8pPr>
            <a:lvl9pPr marL="3886200" indent="-228600" eaLnBrk="0" fontAlgn="base" hangingPunct="0">
              <a:spcBef>
                <a:spcPct val="0"/>
              </a:spcBef>
              <a:spcAft>
                <a:spcPct val="0"/>
              </a:spcAft>
              <a:defRPr kumimoji="1" b="1">
                <a:solidFill>
                  <a:schemeClr val="bg1"/>
                </a:solidFill>
                <a:latin typeface="Arial" charset="0"/>
                <a:ea typeface="ＭＳ Ｐゴシック" charset="-128"/>
              </a:defRPr>
            </a:lvl9pPr>
          </a:lstStyle>
          <a:p>
            <a:pPr eaLnBrk="1" fontAlgn="base" hangingPunct="1">
              <a:spcBef>
                <a:spcPct val="0"/>
              </a:spcBef>
              <a:spcAft>
                <a:spcPct val="0"/>
              </a:spcAft>
            </a:pPr>
            <a:r>
              <a:rPr lang="en-US" altLang="ja-JP" dirty="0" smtClean="0">
                <a:solidFill>
                  <a:srgbClr val="FFFFFF"/>
                </a:solidFill>
              </a:rPr>
              <a:t>X-rays (Chandra)</a:t>
            </a:r>
            <a:endParaRPr lang="ja-JP" altLang="en-US" dirty="0" smtClean="0">
              <a:solidFill>
                <a:srgbClr val="FFFFFF"/>
              </a:solidFill>
            </a:endParaRPr>
          </a:p>
          <a:p>
            <a:pPr eaLnBrk="1" fontAlgn="base" hangingPunct="1">
              <a:spcBef>
                <a:spcPct val="0"/>
              </a:spcBef>
              <a:spcAft>
                <a:spcPct val="0"/>
              </a:spcAft>
            </a:pPr>
            <a:r>
              <a:rPr lang="en-US" altLang="ja-JP" dirty="0" smtClean="0">
                <a:solidFill>
                  <a:srgbClr val="FFFFFF"/>
                </a:solidFill>
              </a:rPr>
              <a:t>Blue</a:t>
            </a:r>
            <a:r>
              <a:rPr lang="ja-JP" altLang="en-US" dirty="0" smtClean="0">
                <a:solidFill>
                  <a:srgbClr val="FFFFFF"/>
                </a:solidFill>
              </a:rPr>
              <a:t>：</a:t>
            </a:r>
            <a:r>
              <a:rPr lang="en-US" altLang="ja-JP" dirty="0" smtClean="0">
                <a:solidFill>
                  <a:srgbClr val="FFFFFF"/>
                </a:solidFill>
              </a:rPr>
              <a:t>Fe                         Why are Fe                        </a:t>
            </a:r>
          </a:p>
          <a:p>
            <a:pPr eaLnBrk="1" fontAlgn="base" hangingPunct="1">
              <a:spcBef>
                <a:spcPct val="0"/>
              </a:spcBef>
              <a:spcAft>
                <a:spcPct val="0"/>
              </a:spcAft>
            </a:pPr>
            <a:r>
              <a:rPr lang="en-US" altLang="ja-JP" dirty="0" smtClean="0">
                <a:solidFill>
                  <a:srgbClr val="FFFFFF"/>
                </a:solidFill>
              </a:rPr>
              <a:t> Red: Si                          outside of Si?</a:t>
            </a:r>
            <a:endParaRPr lang="ja-JP" altLang="en-US" dirty="0" smtClean="0">
              <a:solidFill>
                <a:srgbClr val="FFFFFF"/>
              </a:solidFill>
            </a:endParaRPr>
          </a:p>
          <a:p>
            <a:pPr eaLnBrk="1" fontAlgn="base" hangingPunct="1">
              <a:spcBef>
                <a:spcPct val="0"/>
              </a:spcBef>
              <a:spcAft>
                <a:spcPct val="0"/>
              </a:spcAft>
            </a:pPr>
            <a:r>
              <a:rPr lang="en-US" altLang="ja-JP" dirty="0" smtClean="0">
                <a:solidFill>
                  <a:srgbClr val="FFFFFF"/>
                </a:solidFill>
              </a:rPr>
              <a:t>Green</a:t>
            </a:r>
            <a:r>
              <a:rPr lang="ja-JP" altLang="en-US" dirty="0" smtClean="0">
                <a:solidFill>
                  <a:srgbClr val="FFFFFF"/>
                </a:solidFill>
              </a:rPr>
              <a:t>：</a:t>
            </a:r>
            <a:r>
              <a:rPr lang="en-US" altLang="ja-JP" dirty="0" smtClean="0">
                <a:solidFill>
                  <a:srgbClr val="FFFFFF"/>
                </a:solidFill>
              </a:rPr>
              <a:t>Continuum.</a:t>
            </a:r>
          </a:p>
        </p:txBody>
      </p:sp>
      <p:sp>
        <p:nvSpPr>
          <p:cNvPr id="39942" name="Text Box 6"/>
          <p:cNvSpPr txBox="1">
            <a:spLocks noChangeArrowheads="1"/>
          </p:cNvSpPr>
          <p:nvPr/>
        </p:nvSpPr>
        <p:spPr bwMode="auto">
          <a:xfrm>
            <a:off x="5286375" y="5143500"/>
            <a:ext cx="33178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bg1"/>
                </a:solidFill>
                <a:latin typeface="Arial" charset="0"/>
                <a:ea typeface="ＭＳ Ｐゴシック" charset="-128"/>
              </a:defRPr>
            </a:lvl1pPr>
            <a:lvl2pPr marL="742950" indent="-285750" eaLnBrk="0" hangingPunct="0">
              <a:defRPr kumimoji="1" b="1">
                <a:solidFill>
                  <a:schemeClr val="bg1"/>
                </a:solidFill>
                <a:latin typeface="Arial" charset="0"/>
                <a:ea typeface="ＭＳ Ｐゴシック" charset="-128"/>
              </a:defRPr>
            </a:lvl2pPr>
            <a:lvl3pPr marL="1143000" indent="-228600" eaLnBrk="0" hangingPunct="0">
              <a:defRPr kumimoji="1" b="1">
                <a:solidFill>
                  <a:schemeClr val="bg1"/>
                </a:solidFill>
                <a:latin typeface="Arial" charset="0"/>
                <a:ea typeface="ＭＳ Ｐゴシック" charset="-128"/>
              </a:defRPr>
            </a:lvl3pPr>
            <a:lvl4pPr marL="1600200" indent="-228600" eaLnBrk="0" hangingPunct="0">
              <a:defRPr kumimoji="1" b="1">
                <a:solidFill>
                  <a:schemeClr val="bg1"/>
                </a:solidFill>
                <a:latin typeface="Arial" charset="0"/>
                <a:ea typeface="ＭＳ Ｐゴシック" charset="-128"/>
              </a:defRPr>
            </a:lvl4pPr>
            <a:lvl5pPr marL="2057400" indent="-228600" eaLnBrk="0" hangingPunct="0">
              <a:defRPr kumimoji="1" b="1">
                <a:solidFill>
                  <a:schemeClr val="bg1"/>
                </a:solidFill>
                <a:latin typeface="Arial" charset="0"/>
                <a:ea typeface="ＭＳ Ｐゴシック" charset="-128"/>
              </a:defRPr>
            </a:lvl5pPr>
            <a:lvl6pPr marL="2514600" indent="-228600" eaLnBrk="0" fontAlgn="base" hangingPunct="0">
              <a:spcBef>
                <a:spcPct val="0"/>
              </a:spcBef>
              <a:spcAft>
                <a:spcPct val="0"/>
              </a:spcAft>
              <a:defRPr kumimoji="1" b="1">
                <a:solidFill>
                  <a:schemeClr val="bg1"/>
                </a:solidFill>
                <a:latin typeface="Arial" charset="0"/>
                <a:ea typeface="ＭＳ Ｐゴシック" charset="-128"/>
              </a:defRPr>
            </a:lvl6pPr>
            <a:lvl7pPr marL="2971800" indent="-228600" eaLnBrk="0" fontAlgn="base" hangingPunct="0">
              <a:spcBef>
                <a:spcPct val="0"/>
              </a:spcBef>
              <a:spcAft>
                <a:spcPct val="0"/>
              </a:spcAft>
              <a:defRPr kumimoji="1" b="1">
                <a:solidFill>
                  <a:schemeClr val="bg1"/>
                </a:solidFill>
                <a:latin typeface="Arial" charset="0"/>
                <a:ea typeface="ＭＳ Ｐゴシック" charset="-128"/>
              </a:defRPr>
            </a:lvl7pPr>
            <a:lvl8pPr marL="3429000" indent="-228600" eaLnBrk="0" fontAlgn="base" hangingPunct="0">
              <a:spcBef>
                <a:spcPct val="0"/>
              </a:spcBef>
              <a:spcAft>
                <a:spcPct val="0"/>
              </a:spcAft>
              <a:defRPr kumimoji="1" b="1">
                <a:solidFill>
                  <a:schemeClr val="bg1"/>
                </a:solidFill>
                <a:latin typeface="Arial" charset="0"/>
                <a:ea typeface="ＭＳ Ｐゴシック" charset="-128"/>
              </a:defRPr>
            </a:lvl8pPr>
            <a:lvl9pPr marL="3886200" indent="-228600" eaLnBrk="0" fontAlgn="base" hangingPunct="0">
              <a:spcBef>
                <a:spcPct val="0"/>
              </a:spcBef>
              <a:spcAft>
                <a:spcPct val="0"/>
              </a:spcAft>
              <a:defRPr kumimoji="1" b="1">
                <a:solidFill>
                  <a:schemeClr val="bg1"/>
                </a:solidFill>
                <a:latin typeface="Arial" charset="0"/>
                <a:ea typeface="ＭＳ Ｐゴシック" charset="-128"/>
              </a:defRPr>
            </a:lvl9pPr>
          </a:lstStyle>
          <a:p>
            <a:pPr eaLnBrk="1" fontAlgn="base" hangingPunct="1">
              <a:spcBef>
                <a:spcPct val="0"/>
              </a:spcBef>
              <a:spcAft>
                <a:spcPct val="0"/>
              </a:spcAft>
            </a:pPr>
            <a:r>
              <a:rPr lang="en-US" altLang="ja-JP" smtClean="0">
                <a:solidFill>
                  <a:srgbClr val="FFFFFF"/>
                </a:solidFill>
              </a:rPr>
              <a:t>Radio</a:t>
            </a:r>
          </a:p>
          <a:p>
            <a:pPr eaLnBrk="1" fontAlgn="base" hangingPunct="1">
              <a:spcBef>
                <a:spcPct val="0"/>
              </a:spcBef>
              <a:spcAft>
                <a:spcPct val="0"/>
              </a:spcAft>
            </a:pPr>
            <a:endParaRPr lang="en-US" altLang="ja-JP" smtClean="0">
              <a:solidFill>
                <a:srgbClr val="FFFFFF"/>
              </a:solidFill>
            </a:endParaRPr>
          </a:p>
          <a:p>
            <a:pPr eaLnBrk="1" fontAlgn="base" hangingPunct="1">
              <a:spcBef>
                <a:spcPct val="0"/>
              </a:spcBef>
              <a:spcAft>
                <a:spcPct val="0"/>
              </a:spcAft>
            </a:pPr>
            <a:r>
              <a:rPr lang="en-US" altLang="ja-JP" smtClean="0">
                <a:solidFill>
                  <a:srgbClr val="FFFFFF"/>
                </a:solidFill>
              </a:rPr>
              <a:t>Origin of Global Asymmetry:</a:t>
            </a:r>
          </a:p>
          <a:p>
            <a:pPr eaLnBrk="1" fontAlgn="base" hangingPunct="1">
              <a:spcBef>
                <a:spcPct val="0"/>
              </a:spcBef>
              <a:spcAft>
                <a:spcPct val="0"/>
              </a:spcAft>
            </a:pPr>
            <a:r>
              <a:rPr lang="en-US" altLang="ja-JP" smtClean="0">
                <a:solidFill>
                  <a:srgbClr val="FFFFFF"/>
                </a:solidFill>
              </a:rPr>
              <a:t>Jet</a:t>
            </a:r>
            <a:r>
              <a:rPr lang="ja-JP" altLang="en-US" smtClean="0">
                <a:solidFill>
                  <a:srgbClr val="FFFFFF"/>
                </a:solidFill>
              </a:rPr>
              <a:t>？</a:t>
            </a:r>
            <a:endParaRPr lang="en-US" altLang="ja-JP" smtClean="0">
              <a:solidFill>
                <a:srgbClr val="FFFFFF"/>
              </a:solidFill>
            </a:endParaRPr>
          </a:p>
          <a:p>
            <a:pPr eaLnBrk="1" fontAlgn="base" hangingPunct="1">
              <a:spcBef>
                <a:spcPct val="0"/>
              </a:spcBef>
              <a:spcAft>
                <a:spcPct val="0"/>
              </a:spcAft>
            </a:pPr>
            <a:r>
              <a:rPr lang="en-US" altLang="ja-JP" smtClean="0">
                <a:solidFill>
                  <a:srgbClr val="FFFFFF"/>
                </a:solidFill>
              </a:rPr>
              <a:t>Ambient Matter/B-fields</a:t>
            </a:r>
            <a:r>
              <a:rPr lang="ja-JP" altLang="en-US" smtClean="0">
                <a:solidFill>
                  <a:srgbClr val="FFFFFF"/>
                </a:solidFill>
              </a:rPr>
              <a:t>？</a:t>
            </a:r>
            <a:endParaRPr lang="en-US" altLang="ja-JP" smtClean="0">
              <a:solidFill>
                <a:srgbClr val="FFFFFF"/>
              </a:solidFill>
            </a:endParaRPr>
          </a:p>
        </p:txBody>
      </p:sp>
    </p:spTree>
    <p:extLst>
      <p:ext uri="{BB962C8B-B14F-4D97-AF65-F5344CB8AC3E}">
        <p14:creationId xmlns:p14="http://schemas.microsoft.com/office/powerpoint/2010/main" val="11363963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p:txBody>
          <a:bodyPr/>
          <a:lstStyle/>
          <a:p>
            <a:r>
              <a:rPr lang="en-US" altLang="ja-JP" smtClean="0">
                <a:solidFill>
                  <a:schemeClr val="bg1"/>
                </a:solidFill>
              </a:rPr>
              <a:t>3D structure of Cas A</a:t>
            </a:r>
            <a:endParaRPr lang="ja-JP" altLang="en-US" smtClean="0">
              <a:solidFill>
                <a:schemeClr val="bg1"/>
              </a:solidFill>
            </a:endParaRPr>
          </a:p>
        </p:txBody>
      </p:sp>
      <p:pic>
        <p:nvPicPr>
          <p:cNvPr id="40963" name="Picture 2"/>
          <p:cNvPicPr>
            <a:picLocks noChangeAspect="1" noChangeArrowheads="1"/>
          </p:cNvPicPr>
          <p:nvPr/>
        </p:nvPicPr>
        <p:blipFill>
          <a:blip r:embed="rId3">
            <a:extLst>
              <a:ext uri="{28A0092B-C50C-407E-A947-70E740481C1C}">
                <a14:useLocalDpi xmlns:a14="http://schemas.microsoft.com/office/drawing/2010/main" val="0"/>
              </a:ext>
            </a:extLst>
          </a:blip>
          <a:srcRect l="21649" r="19193" b="10468"/>
          <a:stretch>
            <a:fillRect/>
          </a:stretch>
        </p:blipFill>
        <p:spPr bwMode="auto">
          <a:xfrm>
            <a:off x="0" y="2252663"/>
            <a:ext cx="5484813" cy="460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p:nvPr/>
        </p:nvSpPr>
        <p:spPr>
          <a:xfrm>
            <a:off x="395288" y="1557338"/>
            <a:ext cx="3455987" cy="400050"/>
          </a:xfrm>
          <a:prstGeom prst="rect">
            <a:avLst/>
          </a:prstGeom>
          <a:noFill/>
        </p:spPr>
        <p:txBody>
          <a:bodyPr>
            <a:spAutoFit/>
          </a:bodyPr>
          <a:lstStyle/>
          <a:p>
            <a:pPr fontAlgn="base">
              <a:spcBef>
                <a:spcPct val="0"/>
              </a:spcBef>
              <a:spcAft>
                <a:spcPct val="0"/>
              </a:spcAft>
              <a:defRPr/>
            </a:pPr>
            <a:r>
              <a:rPr lang="en-US" altLang="ja-JP" sz="2000" b="1" dirty="0">
                <a:solidFill>
                  <a:srgbClr val="FFFFFF">
                    <a:lumMod val="95000"/>
                  </a:srgbClr>
                </a:solidFill>
              </a:rPr>
              <a:t>Delaney et al. 2010</a:t>
            </a:r>
            <a:endParaRPr lang="ja-JP" altLang="en-US" sz="2000" b="1" dirty="0">
              <a:solidFill>
                <a:srgbClr val="FFFFFF">
                  <a:lumMod val="95000"/>
                </a:srgbClr>
              </a:solidFill>
            </a:endParaRPr>
          </a:p>
        </p:txBody>
      </p:sp>
      <p:sp>
        <p:nvSpPr>
          <p:cNvPr id="8" name="テキスト ボックス 7"/>
          <p:cNvSpPr txBox="1"/>
          <p:nvPr/>
        </p:nvSpPr>
        <p:spPr>
          <a:xfrm>
            <a:off x="5651500" y="2133600"/>
            <a:ext cx="3168650" cy="706438"/>
          </a:xfrm>
          <a:prstGeom prst="rect">
            <a:avLst/>
          </a:prstGeom>
          <a:noFill/>
        </p:spPr>
        <p:txBody>
          <a:bodyPr>
            <a:spAutoFit/>
          </a:bodyPr>
          <a:lstStyle/>
          <a:p>
            <a:pPr fontAlgn="base">
              <a:spcBef>
                <a:spcPct val="0"/>
              </a:spcBef>
              <a:spcAft>
                <a:spcPct val="0"/>
              </a:spcAft>
              <a:defRPr/>
            </a:pPr>
            <a:r>
              <a:rPr lang="en-US" altLang="ja-JP" sz="2000" b="1" dirty="0">
                <a:solidFill>
                  <a:srgbClr val="FFFFFF">
                    <a:lumMod val="95000"/>
                  </a:srgbClr>
                </a:solidFill>
              </a:rPr>
              <a:t>Chandra ‘s X-rays  </a:t>
            </a:r>
          </a:p>
          <a:p>
            <a:pPr fontAlgn="base">
              <a:spcBef>
                <a:spcPct val="0"/>
              </a:spcBef>
              <a:spcAft>
                <a:spcPct val="0"/>
              </a:spcAft>
              <a:defRPr/>
            </a:pPr>
            <a:r>
              <a:rPr lang="en-US" altLang="ja-JP" sz="2000" b="1" dirty="0">
                <a:solidFill>
                  <a:srgbClr val="FFFFFF">
                    <a:lumMod val="95000"/>
                  </a:srgbClr>
                </a:solidFill>
              </a:rPr>
              <a:t>Spitzer ‘s infrared </a:t>
            </a:r>
            <a:endParaRPr lang="ja-JP" altLang="en-US" sz="2000" b="1" dirty="0">
              <a:solidFill>
                <a:srgbClr val="FFFFFF">
                  <a:lumMod val="95000"/>
                </a:srgbClr>
              </a:solidFill>
            </a:endParaRPr>
          </a:p>
        </p:txBody>
      </p:sp>
      <p:grpSp>
        <p:nvGrpSpPr>
          <p:cNvPr id="40966" name="グループ化 4"/>
          <p:cNvGrpSpPr>
            <a:grpSpLocks/>
          </p:cNvGrpSpPr>
          <p:nvPr/>
        </p:nvGrpSpPr>
        <p:grpSpPr bwMode="auto">
          <a:xfrm>
            <a:off x="5580063" y="3860800"/>
            <a:ext cx="3960812" cy="2259013"/>
            <a:chOff x="6157056" y="4051217"/>
            <a:chExt cx="3455504" cy="2258103"/>
          </a:xfrm>
        </p:grpSpPr>
        <p:sp>
          <p:nvSpPr>
            <p:cNvPr id="9" name="テキスト ボックス 8"/>
            <p:cNvSpPr txBox="1"/>
            <p:nvPr/>
          </p:nvSpPr>
          <p:spPr>
            <a:xfrm>
              <a:off x="6157056" y="4051217"/>
              <a:ext cx="1980510" cy="369739"/>
            </a:xfrm>
            <a:prstGeom prst="rect">
              <a:avLst/>
            </a:prstGeom>
            <a:noFill/>
          </p:spPr>
          <p:txBody>
            <a:bodyPr>
              <a:spAutoFit/>
            </a:bodyPr>
            <a:lstStyle/>
            <a:p>
              <a:pPr fontAlgn="base">
                <a:spcBef>
                  <a:spcPct val="0"/>
                </a:spcBef>
                <a:spcAft>
                  <a:spcPct val="0"/>
                </a:spcAft>
                <a:defRPr/>
              </a:pPr>
              <a:r>
                <a:rPr lang="en-US" altLang="ja-JP" b="1" dirty="0">
                  <a:solidFill>
                    <a:srgbClr val="00B050"/>
                  </a:solidFill>
                </a:rPr>
                <a:t>Green</a:t>
              </a:r>
              <a:r>
                <a:rPr lang="en-US" altLang="ja-JP" b="1" dirty="0">
                  <a:solidFill>
                    <a:srgbClr val="FFFFFF">
                      <a:lumMod val="95000"/>
                    </a:srgbClr>
                  </a:solidFill>
                </a:rPr>
                <a:t>:  X-ray Fe-K</a:t>
              </a:r>
              <a:endParaRPr lang="ja-JP" altLang="en-US" b="1" dirty="0">
                <a:solidFill>
                  <a:srgbClr val="FFFFFF">
                    <a:lumMod val="95000"/>
                  </a:srgbClr>
                </a:solidFill>
              </a:endParaRPr>
            </a:p>
          </p:txBody>
        </p:sp>
        <p:sp>
          <p:nvSpPr>
            <p:cNvPr id="10" name="テキスト ボックス 9"/>
            <p:cNvSpPr txBox="1"/>
            <p:nvPr/>
          </p:nvSpPr>
          <p:spPr>
            <a:xfrm>
              <a:off x="6157056" y="4806563"/>
              <a:ext cx="1980510" cy="369739"/>
            </a:xfrm>
            <a:prstGeom prst="rect">
              <a:avLst/>
            </a:prstGeom>
            <a:noFill/>
          </p:spPr>
          <p:txBody>
            <a:bodyPr>
              <a:spAutoFit/>
            </a:bodyPr>
            <a:lstStyle/>
            <a:p>
              <a:pPr fontAlgn="base">
                <a:spcBef>
                  <a:spcPct val="0"/>
                </a:spcBef>
                <a:spcAft>
                  <a:spcPct val="0"/>
                </a:spcAft>
                <a:defRPr/>
              </a:pPr>
              <a:r>
                <a:rPr lang="en-US" altLang="ja-JP" b="1" dirty="0">
                  <a:solidFill>
                    <a:srgbClr val="C00000"/>
                  </a:solidFill>
                </a:rPr>
                <a:t>Red</a:t>
              </a:r>
              <a:r>
                <a:rPr lang="en-US" altLang="ja-JP" b="1" dirty="0">
                  <a:solidFill>
                    <a:srgbClr val="FFFFFF">
                      <a:lumMod val="95000"/>
                    </a:srgbClr>
                  </a:solidFill>
                </a:rPr>
                <a:t>:  IR [</a:t>
              </a:r>
              <a:r>
                <a:rPr lang="en-US" altLang="ja-JP" b="1" dirty="0" err="1">
                  <a:solidFill>
                    <a:srgbClr val="FFFFFF">
                      <a:lumMod val="95000"/>
                    </a:srgbClr>
                  </a:solidFill>
                </a:rPr>
                <a:t>Ar</a:t>
              </a:r>
              <a:r>
                <a:rPr lang="en-US" altLang="ja-JP" b="1" dirty="0">
                  <a:solidFill>
                    <a:srgbClr val="FFFFFF">
                      <a:lumMod val="95000"/>
                    </a:srgbClr>
                  </a:solidFill>
                </a:rPr>
                <a:t> II]</a:t>
              </a:r>
              <a:endParaRPr lang="ja-JP" altLang="en-US" b="1" dirty="0">
                <a:solidFill>
                  <a:srgbClr val="FFFFFF">
                    <a:lumMod val="95000"/>
                  </a:srgbClr>
                </a:solidFill>
              </a:endParaRPr>
            </a:p>
          </p:txBody>
        </p:sp>
        <p:sp>
          <p:nvSpPr>
            <p:cNvPr id="11" name="テキスト ボックス 10"/>
            <p:cNvSpPr txBox="1"/>
            <p:nvPr/>
          </p:nvSpPr>
          <p:spPr>
            <a:xfrm>
              <a:off x="6157056" y="5184235"/>
              <a:ext cx="3455504" cy="369739"/>
            </a:xfrm>
            <a:prstGeom prst="rect">
              <a:avLst/>
            </a:prstGeom>
            <a:noFill/>
          </p:spPr>
          <p:txBody>
            <a:bodyPr>
              <a:spAutoFit/>
            </a:bodyPr>
            <a:lstStyle/>
            <a:p>
              <a:pPr fontAlgn="base">
                <a:spcBef>
                  <a:spcPct val="0"/>
                </a:spcBef>
                <a:spcAft>
                  <a:spcPct val="0"/>
                </a:spcAft>
                <a:defRPr/>
              </a:pPr>
              <a:r>
                <a:rPr lang="en-US" altLang="ja-JP" b="1" dirty="0">
                  <a:solidFill>
                    <a:srgbClr val="1B01B7"/>
                  </a:solidFill>
                </a:rPr>
                <a:t>Blue</a:t>
              </a:r>
              <a:r>
                <a:rPr lang="en-US" altLang="ja-JP" b="1" dirty="0">
                  <a:solidFill>
                    <a:srgbClr val="FFFFFF">
                      <a:lumMod val="95000"/>
                    </a:srgbClr>
                  </a:solidFill>
                </a:rPr>
                <a:t>:  high [Ne II]/[</a:t>
              </a:r>
              <a:r>
                <a:rPr lang="en-US" altLang="ja-JP" b="1" dirty="0" err="1">
                  <a:solidFill>
                    <a:srgbClr val="FFFFFF">
                      <a:lumMod val="95000"/>
                    </a:srgbClr>
                  </a:solidFill>
                </a:rPr>
                <a:t>Ar</a:t>
              </a:r>
              <a:r>
                <a:rPr lang="en-US" altLang="ja-JP" b="1" dirty="0">
                  <a:solidFill>
                    <a:srgbClr val="FFFFFF">
                      <a:lumMod val="95000"/>
                    </a:srgbClr>
                  </a:solidFill>
                </a:rPr>
                <a:t> II] ratio</a:t>
              </a:r>
              <a:endParaRPr lang="ja-JP" altLang="en-US" b="1" dirty="0">
                <a:solidFill>
                  <a:srgbClr val="FFFFFF">
                    <a:lumMod val="95000"/>
                  </a:srgbClr>
                </a:solidFill>
              </a:endParaRPr>
            </a:p>
          </p:txBody>
        </p:sp>
        <p:sp>
          <p:nvSpPr>
            <p:cNvPr id="12" name="テキスト ボックス 11"/>
            <p:cNvSpPr txBox="1"/>
            <p:nvPr/>
          </p:nvSpPr>
          <p:spPr>
            <a:xfrm>
              <a:off x="6157056" y="5939581"/>
              <a:ext cx="3078792" cy="369739"/>
            </a:xfrm>
            <a:prstGeom prst="rect">
              <a:avLst/>
            </a:prstGeom>
            <a:noFill/>
          </p:spPr>
          <p:txBody>
            <a:bodyPr>
              <a:spAutoFit/>
            </a:bodyPr>
            <a:lstStyle/>
            <a:p>
              <a:pPr fontAlgn="base">
                <a:spcBef>
                  <a:spcPct val="0"/>
                </a:spcBef>
                <a:spcAft>
                  <a:spcPct val="0"/>
                </a:spcAft>
                <a:defRPr/>
              </a:pPr>
              <a:r>
                <a:rPr lang="en-US" altLang="ja-JP" b="1" dirty="0">
                  <a:solidFill>
                    <a:srgbClr val="FFD961"/>
                  </a:solidFill>
                </a:rPr>
                <a:t>Yellow</a:t>
              </a:r>
              <a:r>
                <a:rPr lang="en-US" altLang="ja-JP" b="1" dirty="0">
                  <a:solidFill>
                    <a:srgbClr val="FFFFFF">
                      <a:lumMod val="95000"/>
                    </a:srgbClr>
                  </a:solidFill>
                </a:rPr>
                <a:t>:  optical outer </a:t>
              </a:r>
              <a:r>
                <a:rPr lang="en-US" altLang="ja-JP" b="1" dirty="0" err="1">
                  <a:solidFill>
                    <a:srgbClr val="FFFFFF">
                      <a:lumMod val="95000"/>
                    </a:srgbClr>
                  </a:solidFill>
                </a:rPr>
                <a:t>ejecta</a:t>
              </a:r>
              <a:endParaRPr lang="ja-JP" altLang="en-US" b="1" dirty="0">
                <a:solidFill>
                  <a:srgbClr val="FFFFFF">
                    <a:lumMod val="95000"/>
                  </a:srgbClr>
                </a:solidFill>
              </a:endParaRPr>
            </a:p>
          </p:txBody>
        </p:sp>
        <p:sp>
          <p:nvSpPr>
            <p:cNvPr id="13" name="テキスト ボックス 12"/>
            <p:cNvSpPr txBox="1"/>
            <p:nvPr/>
          </p:nvSpPr>
          <p:spPr>
            <a:xfrm>
              <a:off x="6157056" y="5561908"/>
              <a:ext cx="1980510" cy="369739"/>
            </a:xfrm>
            <a:prstGeom prst="rect">
              <a:avLst/>
            </a:prstGeom>
            <a:noFill/>
          </p:spPr>
          <p:txBody>
            <a:bodyPr>
              <a:spAutoFit/>
            </a:bodyPr>
            <a:lstStyle/>
            <a:p>
              <a:pPr fontAlgn="base">
                <a:spcBef>
                  <a:spcPct val="0"/>
                </a:spcBef>
                <a:spcAft>
                  <a:spcPct val="0"/>
                </a:spcAft>
                <a:defRPr/>
              </a:pPr>
              <a:r>
                <a:rPr lang="en-US" altLang="ja-JP" b="1" dirty="0">
                  <a:solidFill>
                    <a:srgbClr val="000000">
                      <a:lumMod val="50000"/>
                      <a:lumOff val="50000"/>
                    </a:srgbClr>
                  </a:solidFill>
                </a:rPr>
                <a:t>Grey</a:t>
              </a:r>
              <a:r>
                <a:rPr lang="en-US" altLang="ja-JP" b="1" dirty="0">
                  <a:solidFill>
                    <a:srgbClr val="FFFFFF">
                      <a:lumMod val="95000"/>
                    </a:srgbClr>
                  </a:solidFill>
                </a:rPr>
                <a:t>:  IR [Si II]</a:t>
              </a:r>
              <a:endParaRPr lang="ja-JP" altLang="en-US" b="1" dirty="0">
                <a:solidFill>
                  <a:srgbClr val="FFFFFF">
                    <a:lumMod val="95000"/>
                  </a:srgbClr>
                </a:solidFill>
              </a:endParaRPr>
            </a:p>
          </p:txBody>
        </p:sp>
        <p:sp>
          <p:nvSpPr>
            <p:cNvPr id="14" name="テキスト ボックス 13"/>
            <p:cNvSpPr txBox="1"/>
            <p:nvPr/>
          </p:nvSpPr>
          <p:spPr>
            <a:xfrm>
              <a:off x="6157056" y="4428890"/>
              <a:ext cx="1980510" cy="369739"/>
            </a:xfrm>
            <a:prstGeom prst="rect">
              <a:avLst/>
            </a:prstGeom>
            <a:noFill/>
          </p:spPr>
          <p:txBody>
            <a:bodyPr>
              <a:spAutoFit/>
            </a:bodyPr>
            <a:lstStyle/>
            <a:p>
              <a:pPr fontAlgn="base">
                <a:spcBef>
                  <a:spcPct val="0"/>
                </a:spcBef>
                <a:spcAft>
                  <a:spcPct val="0"/>
                </a:spcAft>
                <a:defRPr/>
              </a:pPr>
              <a:r>
                <a:rPr lang="en-US" altLang="ja-JP" b="1" dirty="0">
                  <a:solidFill>
                    <a:srgbClr val="FFFFFF">
                      <a:lumMod val="95000"/>
                    </a:srgbClr>
                  </a:solidFill>
                </a:rPr>
                <a:t>Black:  X-ray Si XIII</a:t>
              </a:r>
              <a:endParaRPr lang="ja-JP" altLang="en-US" b="1" dirty="0">
                <a:solidFill>
                  <a:srgbClr val="FFFFFF">
                    <a:lumMod val="95000"/>
                  </a:srgbClr>
                </a:solidFill>
              </a:endParaRPr>
            </a:p>
          </p:txBody>
        </p:sp>
      </p:grpSp>
    </p:spTree>
    <p:extLst>
      <p:ext uri="{BB962C8B-B14F-4D97-AF65-F5344CB8AC3E}">
        <p14:creationId xmlns:p14="http://schemas.microsoft.com/office/powerpoint/2010/main" val="1895918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Hiro\Desktop\snap_dens_level8_re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838" y="0"/>
            <a:ext cx="7727950" cy="71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テキスト ボックス 2"/>
          <p:cNvSpPr txBox="1">
            <a:spLocks noChangeArrowheads="1"/>
          </p:cNvSpPr>
          <p:nvPr/>
        </p:nvSpPr>
        <p:spPr bwMode="auto">
          <a:xfrm>
            <a:off x="193675" y="189547"/>
            <a:ext cx="381386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b="1">
                <a:solidFill>
                  <a:schemeClr val="bg1"/>
                </a:solidFill>
                <a:latin typeface="Arial" charset="0"/>
                <a:ea typeface="ＭＳ Ｐゴシック" charset="-128"/>
              </a:defRPr>
            </a:lvl1pPr>
            <a:lvl2pPr marL="742950" indent="-285750" eaLnBrk="0" hangingPunct="0">
              <a:defRPr kumimoji="1" b="1">
                <a:solidFill>
                  <a:schemeClr val="bg1"/>
                </a:solidFill>
                <a:latin typeface="Arial" charset="0"/>
                <a:ea typeface="ＭＳ Ｐゴシック" charset="-128"/>
              </a:defRPr>
            </a:lvl2pPr>
            <a:lvl3pPr marL="1143000" indent="-228600" eaLnBrk="0" hangingPunct="0">
              <a:defRPr kumimoji="1" b="1">
                <a:solidFill>
                  <a:schemeClr val="bg1"/>
                </a:solidFill>
                <a:latin typeface="Arial" charset="0"/>
                <a:ea typeface="ＭＳ Ｐゴシック" charset="-128"/>
              </a:defRPr>
            </a:lvl3pPr>
            <a:lvl4pPr marL="1600200" indent="-228600" eaLnBrk="0" hangingPunct="0">
              <a:defRPr kumimoji="1" b="1">
                <a:solidFill>
                  <a:schemeClr val="bg1"/>
                </a:solidFill>
                <a:latin typeface="Arial" charset="0"/>
                <a:ea typeface="ＭＳ Ｐゴシック" charset="-128"/>
              </a:defRPr>
            </a:lvl4pPr>
            <a:lvl5pPr marL="2057400" indent="-228600" eaLnBrk="0" hangingPunct="0">
              <a:defRPr kumimoji="1" b="1">
                <a:solidFill>
                  <a:schemeClr val="bg1"/>
                </a:solidFill>
                <a:latin typeface="Arial" charset="0"/>
                <a:ea typeface="ＭＳ Ｐゴシック" charset="-128"/>
              </a:defRPr>
            </a:lvl5pPr>
            <a:lvl6pPr marL="2514600" indent="-228600" eaLnBrk="0" fontAlgn="base" hangingPunct="0">
              <a:spcBef>
                <a:spcPct val="0"/>
              </a:spcBef>
              <a:spcAft>
                <a:spcPct val="0"/>
              </a:spcAft>
              <a:defRPr kumimoji="1" b="1">
                <a:solidFill>
                  <a:schemeClr val="bg1"/>
                </a:solidFill>
                <a:latin typeface="Arial" charset="0"/>
                <a:ea typeface="ＭＳ Ｐゴシック" charset="-128"/>
              </a:defRPr>
            </a:lvl6pPr>
            <a:lvl7pPr marL="2971800" indent="-228600" eaLnBrk="0" fontAlgn="base" hangingPunct="0">
              <a:spcBef>
                <a:spcPct val="0"/>
              </a:spcBef>
              <a:spcAft>
                <a:spcPct val="0"/>
              </a:spcAft>
              <a:defRPr kumimoji="1" b="1">
                <a:solidFill>
                  <a:schemeClr val="bg1"/>
                </a:solidFill>
                <a:latin typeface="Arial" charset="0"/>
                <a:ea typeface="ＭＳ Ｐゴシック" charset="-128"/>
              </a:defRPr>
            </a:lvl7pPr>
            <a:lvl8pPr marL="3429000" indent="-228600" eaLnBrk="0" fontAlgn="base" hangingPunct="0">
              <a:spcBef>
                <a:spcPct val="0"/>
              </a:spcBef>
              <a:spcAft>
                <a:spcPct val="0"/>
              </a:spcAft>
              <a:defRPr kumimoji="1" b="1">
                <a:solidFill>
                  <a:schemeClr val="bg1"/>
                </a:solidFill>
                <a:latin typeface="Arial" charset="0"/>
                <a:ea typeface="ＭＳ Ｐゴシック" charset="-128"/>
              </a:defRPr>
            </a:lvl8pPr>
            <a:lvl9pPr marL="3886200" indent="-228600" eaLnBrk="0" fontAlgn="base" hangingPunct="0">
              <a:spcBef>
                <a:spcPct val="0"/>
              </a:spcBef>
              <a:spcAft>
                <a:spcPct val="0"/>
              </a:spcAft>
              <a:defRPr kumimoji="1" b="1">
                <a:solidFill>
                  <a:schemeClr val="bg1"/>
                </a:solidFill>
                <a:latin typeface="Arial" charset="0"/>
                <a:ea typeface="ＭＳ Ｐゴシック" charset="-128"/>
              </a:defRPr>
            </a:lvl9pPr>
          </a:lstStyle>
          <a:p>
            <a:pPr eaLnBrk="1" fontAlgn="base" hangingPunct="1">
              <a:spcBef>
                <a:spcPct val="0"/>
              </a:spcBef>
              <a:spcAft>
                <a:spcPct val="0"/>
              </a:spcAft>
            </a:pPr>
            <a:r>
              <a:rPr lang="en-US" altLang="ja-JP" dirty="0" smtClean="0">
                <a:solidFill>
                  <a:srgbClr val="FFFFFF"/>
                </a:solidFill>
              </a:rPr>
              <a:t>Explosive </a:t>
            </a:r>
            <a:r>
              <a:rPr lang="en-US" altLang="ja-JP" dirty="0" err="1" smtClean="0">
                <a:solidFill>
                  <a:srgbClr val="FFFFFF"/>
                </a:solidFill>
              </a:rPr>
              <a:t>Nucleosynthesis</a:t>
            </a:r>
            <a:endParaRPr lang="en-US" altLang="ja-JP" dirty="0" smtClean="0">
              <a:solidFill>
                <a:srgbClr val="FFFFFF"/>
              </a:solidFill>
            </a:endParaRPr>
          </a:p>
          <a:p>
            <a:pPr eaLnBrk="1" fontAlgn="base" hangingPunct="1">
              <a:spcBef>
                <a:spcPct val="0"/>
              </a:spcBef>
              <a:spcAft>
                <a:spcPct val="0"/>
              </a:spcAft>
            </a:pPr>
            <a:r>
              <a:rPr lang="en-US" altLang="ja-JP" dirty="0" smtClean="0">
                <a:solidFill>
                  <a:srgbClr val="FFFFFF"/>
                </a:solidFill>
              </a:rPr>
              <a:t>in Jet-Like </a:t>
            </a:r>
            <a:r>
              <a:rPr lang="en-US" altLang="ja-JP" dirty="0" err="1" smtClean="0">
                <a:solidFill>
                  <a:srgbClr val="FFFFFF"/>
                </a:solidFill>
              </a:rPr>
              <a:t>SNe</a:t>
            </a:r>
            <a:r>
              <a:rPr lang="en-US" altLang="ja-JP" dirty="0" smtClean="0">
                <a:solidFill>
                  <a:srgbClr val="FFFFFF"/>
                </a:solidFill>
              </a:rPr>
              <a:t>/GRBs by FLASH.</a:t>
            </a:r>
          </a:p>
          <a:p>
            <a:pPr eaLnBrk="1" fontAlgn="base" hangingPunct="1">
              <a:spcBef>
                <a:spcPct val="0"/>
              </a:spcBef>
              <a:spcAft>
                <a:spcPct val="0"/>
              </a:spcAft>
            </a:pPr>
            <a:r>
              <a:rPr lang="en-US" altLang="ja-JP" dirty="0" smtClean="0">
                <a:solidFill>
                  <a:srgbClr val="FFFFFF"/>
                </a:solidFill>
              </a:rPr>
              <a:t>Do some Instabilities explain</a:t>
            </a:r>
          </a:p>
          <a:p>
            <a:pPr eaLnBrk="1" fontAlgn="base" hangingPunct="1">
              <a:spcBef>
                <a:spcPct val="0"/>
              </a:spcBef>
              <a:spcAft>
                <a:spcPct val="0"/>
              </a:spcAft>
            </a:pPr>
            <a:r>
              <a:rPr lang="en-US" altLang="ja-JP" dirty="0" smtClean="0">
                <a:solidFill>
                  <a:srgbClr val="FFFFFF"/>
                </a:solidFill>
              </a:rPr>
              <a:t>The matter mixing? </a:t>
            </a:r>
          </a:p>
          <a:p>
            <a:pPr eaLnBrk="1" fontAlgn="base" hangingPunct="1">
              <a:spcBef>
                <a:spcPct val="0"/>
              </a:spcBef>
              <a:spcAft>
                <a:spcPct val="0"/>
              </a:spcAft>
            </a:pPr>
            <a:r>
              <a:rPr lang="en-US" altLang="ja-JP" dirty="0" smtClean="0">
                <a:solidFill>
                  <a:srgbClr val="FFFFFF"/>
                </a:solidFill>
              </a:rPr>
              <a:t>Something more are necessary? </a:t>
            </a:r>
          </a:p>
          <a:p>
            <a:pPr eaLnBrk="1" fontAlgn="base" hangingPunct="1">
              <a:spcBef>
                <a:spcPct val="0"/>
              </a:spcBef>
              <a:spcAft>
                <a:spcPct val="0"/>
              </a:spcAft>
            </a:pPr>
            <a:r>
              <a:rPr lang="en-US" altLang="ja-JP" dirty="0" smtClean="0">
                <a:solidFill>
                  <a:srgbClr val="FFFFFF"/>
                </a:solidFill>
              </a:rPr>
              <a:t>Ono, S.N.+ 2013 </a:t>
            </a:r>
            <a:r>
              <a:rPr lang="en-US" altLang="ja-JP" dirty="0" err="1" smtClean="0">
                <a:solidFill>
                  <a:srgbClr val="FFFFFF"/>
                </a:solidFill>
              </a:rPr>
              <a:t>ApJ</a:t>
            </a:r>
            <a:r>
              <a:rPr lang="en-US" altLang="ja-JP" dirty="0" smtClean="0">
                <a:solidFill>
                  <a:srgbClr val="FFFFFF"/>
                </a:solidFill>
              </a:rPr>
              <a:t>. </a:t>
            </a:r>
          </a:p>
        </p:txBody>
      </p:sp>
      <p:pic>
        <p:nvPicPr>
          <p:cNvPr id="41988" name="図 7"/>
          <p:cNvPicPr>
            <a:picLocks noChangeAspect="1"/>
          </p:cNvPicPr>
          <p:nvPr/>
        </p:nvPicPr>
        <p:blipFill>
          <a:blip r:embed="rId3">
            <a:extLst>
              <a:ext uri="{28A0092B-C50C-407E-A947-70E740481C1C}">
                <a14:useLocalDpi xmlns:a14="http://schemas.microsoft.com/office/drawing/2010/main" val="0"/>
              </a:ext>
            </a:extLst>
          </a:blip>
          <a:srcRect l="19884" t="32101" r="64612" b="42151"/>
          <a:stretch>
            <a:fillRect/>
          </a:stretch>
        </p:blipFill>
        <p:spPr bwMode="auto">
          <a:xfrm>
            <a:off x="544512" y="2224087"/>
            <a:ext cx="2459037"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989" name="直線コネクタ 2"/>
          <p:cNvCxnSpPr>
            <a:cxnSpLocks noChangeShapeType="1"/>
          </p:cNvCxnSpPr>
          <p:nvPr/>
        </p:nvCxnSpPr>
        <p:spPr bwMode="auto">
          <a:xfrm>
            <a:off x="3003550" y="2224087"/>
            <a:ext cx="2144713" cy="557213"/>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41990" name="直線コネクタ 4"/>
          <p:cNvCxnSpPr>
            <a:cxnSpLocks noChangeShapeType="1"/>
          </p:cNvCxnSpPr>
          <p:nvPr/>
        </p:nvCxnSpPr>
        <p:spPr bwMode="auto">
          <a:xfrm flipV="1">
            <a:off x="3003550" y="3763964"/>
            <a:ext cx="2144713" cy="2298698"/>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567790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7" name="Picture 3" descr="C:\Nagataki\Presentation\12日本\12-朝日\Nuclei2\HubbleNGC3603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2595" y="1174976"/>
            <a:ext cx="2759949" cy="284243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362661" y="10467"/>
            <a:ext cx="8229600" cy="1143000"/>
          </a:xfrm>
        </p:spPr>
        <p:txBody>
          <a:bodyPr>
            <a:normAutofit/>
          </a:bodyPr>
          <a:lstStyle/>
          <a:p>
            <a:r>
              <a:rPr kumimoji="1" lang="en-US" altLang="ja-JP" dirty="0" smtClean="0">
                <a:solidFill>
                  <a:schemeClr val="bg1"/>
                </a:solidFill>
              </a:rPr>
              <a:t>Cycles of Gas-Stars in the Universe</a:t>
            </a:r>
            <a:endParaRPr kumimoji="1" lang="ja-JP" altLang="en-US" dirty="0">
              <a:solidFill>
                <a:schemeClr val="bg1"/>
              </a:solidFill>
            </a:endParaRPr>
          </a:p>
        </p:txBody>
      </p:sp>
      <p:pic>
        <p:nvPicPr>
          <p:cNvPr id="11266" name="Picture 2" descr="C:\Nagataki\Presentation\12日本\12-朝日\Nuclei2\EsoM42-Orion-Clou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34" y="1022098"/>
            <a:ext cx="2559686" cy="3148185"/>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Nagataki\Presentation\12日本\12-朝日\Nuclei2\crabnebul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4177235"/>
            <a:ext cx="2583294" cy="2570442"/>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267744" y="1183519"/>
            <a:ext cx="723275" cy="523220"/>
          </a:xfrm>
          <a:prstGeom prst="rect">
            <a:avLst/>
          </a:prstGeom>
          <a:noFill/>
        </p:spPr>
        <p:txBody>
          <a:bodyPr wrap="none" rtlCol="0">
            <a:spAutoFit/>
          </a:bodyPr>
          <a:lstStyle/>
          <a:p>
            <a:r>
              <a:rPr lang="en-US" altLang="ja-JP" sz="2800" dirty="0" smtClean="0">
                <a:solidFill>
                  <a:prstClr val="white"/>
                </a:solidFill>
              </a:rPr>
              <a:t>Gas</a:t>
            </a:r>
            <a:endParaRPr lang="ja-JP" altLang="en-US" sz="2800" dirty="0">
              <a:solidFill>
                <a:prstClr val="white"/>
              </a:solidFill>
            </a:endParaRPr>
          </a:p>
        </p:txBody>
      </p:sp>
      <p:sp>
        <p:nvSpPr>
          <p:cNvPr id="5" name="テキスト ボックス 4"/>
          <p:cNvSpPr txBox="1"/>
          <p:nvPr/>
        </p:nvSpPr>
        <p:spPr>
          <a:xfrm>
            <a:off x="8302837" y="1195290"/>
            <a:ext cx="897105" cy="523220"/>
          </a:xfrm>
          <a:prstGeom prst="rect">
            <a:avLst/>
          </a:prstGeom>
          <a:noFill/>
        </p:spPr>
        <p:txBody>
          <a:bodyPr wrap="none" rtlCol="0">
            <a:spAutoFit/>
          </a:bodyPr>
          <a:lstStyle/>
          <a:p>
            <a:r>
              <a:rPr lang="en-US" altLang="ja-JP" sz="2800" dirty="0" smtClean="0">
                <a:solidFill>
                  <a:prstClr val="white"/>
                </a:solidFill>
              </a:rPr>
              <a:t>Stars</a:t>
            </a:r>
            <a:endParaRPr lang="ja-JP" altLang="en-US" sz="2800" dirty="0">
              <a:solidFill>
                <a:prstClr val="white"/>
              </a:solidFill>
            </a:endParaRPr>
          </a:p>
        </p:txBody>
      </p:sp>
      <p:sp>
        <p:nvSpPr>
          <p:cNvPr id="6" name="テキスト ボックス 5"/>
          <p:cNvSpPr txBox="1"/>
          <p:nvPr/>
        </p:nvSpPr>
        <p:spPr>
          <a:xfrm>
            <a:off x="6505958" y="5984963"/>
            <a:ext cx="1735924" cy="954107"/>
          </a:xfrm>
          <a:prstGeom prst="rect">
            <a:avLst/>
          </a:prstGeom>
          <a:noFill/>
        </p:spPr>
        <p:txBody>
          <a:bodyPr wrap="none" rtlCol="0">
            <a:spAutoFit/>
          </a:bodyPr>
          <a:lstStyle/>
          <a:p>
            <a:r>
              <a:rPr lang="en-US" altLang="ja-JP" sz="2800" dirty="0" smtClean="0">
                <a:solidFill>
                  <a:prstClr val="white"/>
                </a:solidFill>
              </a:rPr>
              <a:t>Supernova</a:t>
            </a:r>
          </a:p>
          <a:p>
            <a:r>
              <a:rPr lang="en-US" altLang="ja-JP" sz="2800" dirty="0" smtClean="0">
                <a:solidFill>
                  <a:prstClr val="white"/>
                </a:solidFill>
              </a:rPr>
              <a:t>Explosions</a:t>
            </a:r>
          </a:p>
        </p:txBody>
      </p:sp>
      <p:cxnSp>
        <p:nvCxnSpPr>
          <p:cNvPr id="10" name="直線矢印コネクタ 9"/>
          <p:cNvCxnSpPr/>
          <p:nvPr/>
        </p:nvCxnSpPr>
        <p:spPr>
          <a:xfrm>
            <a:off x="3779912" y="1706738"/>
            <a:ext cx="1291647" cy="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a:off x="6363206" y="4177235"/>
            <a:ext cx="1017106" cy="97995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flipV="1">
            <a:off x="2870974" y="4127075"/>
            <a:ext cx="875997" cy="78821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308972" y="2420888"/>
            <a:ext cx="2244012" cy="1323439"/>
          </a:xfrm>
          <a:prstGeom prst="rect">
            <a:avLst/>
          </a:prstGeom>
          <a:noFill/>
        </p:spPr>
        <p:txBody>
          <a:bodyPr wrap="none" rtlCol="0">
            <a:spAutoFit/>
          </a:bodyPr>
          <a:lstStyle/>
          <a:p>
            <a:r>
              <a:rPr lang="en-US" altLang="ja-JP" sz="2000" dirty="0" smtClean="0">
                <a:solidFill>
                  <a:prstClr val="white"/>
                </a:solidFill>
              </a:rPr>
              <a:t>Through the cycle,</a:t>
            </a:r>
          </a:p>
          <a:p>
            <a:r>
              <a:rPr lang="en-US" altLang="ja-JP" sz="2000" dirty="0" smtClean="0">
                <a:solidFill>
                  <a:prstClr val="white"/>
                </a:solidFill>
              </a:rPr>
              <a:t>Heavy Elements are</a:t>
            </a:r>
          </a:p>
          <a:p>
            <a:r>
              <a:rPr lang="en-US" altLang="ja-JP" sz="2000" dirty="0" smtClean="0">
                <a:solidFill>
                  <a:prstClr val="white"/>
                </a:solidFill>
              </a:rPr>
              <a:t>Increasing in the </a:t>
            </a:r>
          </a:p>
          <a:p>
            <a:r>
              <a:rPr lang="en-US" altLang="ja-JP" sz="2000" dirty="0" smtClean="0">
                <a:solidFill>
                  <a:prstClr val="white"/>
                </a:solidFill>
              </a:rPr>
              <a:t>Universe</a:t>
            </a:r>
          </a:p>
        </p:txBody>
      </p:sp>
      <p:cxnSp>
        <p:nvCxnSpPr>
          <p:cNvPr id="11" name="直線矢印コネクタ 10"/>
          <p:cNvCxnSpPr/>
          <p:nvPr/>
        </p:nvCxnSpPr>
        <p:spPr>
          <a:xfrm flipH="1">
            <a:off x="2276765" y="6166861"/>
            <a:ext cx="1479227"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34" y="4521181"/>
            <a:ext cx="1169987"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515" y="5716170"/>
            <a:ext cx="1158906" cy="92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直線矢印コネクタ 19"/>
          <p:cNvCxnSpPr/>
          <p:nvPr/>
        </p:nvCxnSpPr>
        <p:spPr>
          <a:xfrm flipH="1" flipV="1">
            <a:off x="2038307" y="5068350"/>
            <a:ext cx="1717685" cy="52089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123728" y="4797152"/>
            <a:ext cx="1391599" cy="369332"/>
          </a:xfrm>
          <a:prstGeom prst="rect">
            <a:avLst/>
          </a:prstGeom>
          <a:noFill/>
        </p:spPr>
        <p:txBody>
          <a:bodyPr wrap="none" rtlCol="0">
            <a:spAutoFit/>
          </a:bodyPr>
          <a:lstStyle/>
          <a:p>
            <a:r>
              <a:rPr kumimoji="1" lang="en-US" altLang="ja-JP" dirty="0" smtClean="0">
                <a:solidFill>
                  <a:schemeClr val="bg1"/>
                </a:solidFill>
              </a:rPr>
              <a:t>Neutron Star</a:t>
            </a:r>
            <a:endParaRPr kumimoji="1" lang="ja-JP" altLang="en-US" dirty="0">
              <a:solidFill>
                <a:schemeClr val="bg1"/>
              </a:solidFill>
            </a:endParaRPr>
          </a:p>
        </p:txBody>
      </p:sp>
      <p:sp>
        <p:nvSpPr>
          <p:cNvPr id="23" name="テキスト ボックス 22"/>
          <p:cNvSpPr txBox="1"/>
          <p:nvPr/>
        </p:nvSpPr>
        <p:spPr>
          <a:xfrm>
            <a:off x="2201349" y="6309875"/>
            <a:ext cx="1162498" cy="369332"/>
          </a:xfrm>
          <a:prstGeom prst="rect">
            <a:avLst/>
          </a:prstGeom>
          <a:noFill/>
        </p:spPr>
        <p:txBody>
          <a:bodyPr wrap="none" rtlCol="0">
            <a:spAutoFit/>
          </a:bodyPr>
          <a:lstStyle/>
          <a:p>
            <a:r>
              <a:rPr lang="en-US" altLang="ja-JP" dirty="0" smtClean="0">
                <a:solidFill>
                  <a:schemeClr val="bg1"/>
                </a:solidFill>
              </a:rPr>
              <a:t>Black Hole</a:t>
            </a:r>
            <a:endParaRPr kumimoji="1" lang="ja-JP" altLang="en-US" dirty="0">
              <a:solidFill>
                <a:schemeClr val="bg1"/>
              </a:solidFill>
            </a:endParaRPr>
          </a:p>
        </p:txBody>
      </p:sp>
      <p:cxnSp>
        <p:nvCxnSpPr>
          <p:cNvPr id="24" name="直線矢印コネクタ 23"/>
          <p:cNvCxnSpPr/>
          <p:nvPr/>
        </p:nvCxnSpPr>
        <p:spPr>
          <a:xfrm>
            <a:off x="8108771" y="3436551"/>
            <a:ext cx="465935" cy="74068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2" descr="C:\Users\Hiro\Pictures\20080411_kaguya_01l.jpg"/>
          <p:cNvPicPr>
            <a:picLocks noChangeAspect="1" noChangeArrowheads="1"/>
          </p:cNvPicPr>
          <p:nvPr/>
        </p:nvPicPr>
        <p:blipFill>
          <a:blip r:embed="rId7" cstate="print"/>
          <a:srcRect/>
          <a:stretch>
            <a:fillRect/>
          </a:stretch>
        </p:blipFill>
        <p:spPr bwMode="auto">
          <a:xfrm>
            <a:off x="7755550" y="4287347"/>
            <a:ext cx="1388450" cy="781003"/>
          </a:xfrm>
          <a:prstGeom prst="rect">
            <a:avLst/>
          </a:prstGeom>
          <a:noFill/>
        </p:spPr>
      </p:pic>
      <p:sp>
        <p:nvSpPr>
          <p:cNvPr id="15" name="テキスト ボックス 14"/>
          <p:cNvSpPr txBox="1"/>
          <p:nvPr/>
        </p:nvSpPr>
        <p:spPr>
          <a:xfrm>
            <a:off x="7907319" y="5203995"/>
            <a:ext cx="1084912" cy="369332"/>
          </a:xfrm>
          <a:prstGeom prst="rect">
            <a:avLst/>
          </a:prstGeom>
          <a:noFill/>
        </p:spPr>
        <p:txBody>
          <a:bodyPr wrap="none" rtlCol="0">
            <a:spAutoFit/>
          </a:bodyPr>
          <a:lstStyle/>
          <a:p>
            <a:r>
              <a:rPr kumimoji="1" lang="en-US" altLang="ja-JP" dirty="0" smtClean="0">
                <a:solidFill>
                  <a:schemeClr val="bg1"/>
                </a:solidFill>
              </a:rPr>
              <a:t>The Earth</a:t>
            </a:r>
            <a:endParaRPr kumimoji="1" lang="ja-JP" altLang="en-US" dirty="0">
              <a:solidFill>
                <a:schemeClr val="bg1"/>
              </a:solidFill>
            </a:endParaRPr>
          </a:p>
        </p:txBody>
      </p:sp>
    </p:spTree>
    <p:extLst>
      <p:ext uri="{BB962C8B-B14F-4D97-AF65-F5344CB8AC3E}">
        <p14:creationId xmlns:p14="http://schemas.microsoft.com/office/powerpoint/2010/main" val="3846077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normAutofit fontScale="90000"/>
          </a:bodyPr>
          <a:lstStyle/>
          <a:p>
            <a:r>
              <a:rPr lang="en-US" altLang="ja-JP" dirty="0" smtClean="0">
                <a:solidFill>
                  <a:schemeClr val="bg1"/>
                </a:solidFill>
              </a:rPr>
              <a:t>Challenge 3 of Astrophysical Big Bang Lab</a:t>
            </a:r>
            <a:r>
              <a:rPr lang="ja-JP" altLang="en-US" dirty="0" smtClean="0">
                <a:solidFill>
                  <a:schemeClr val="bg1"/>
                </a:solidFill>
              </a:rPr>
              <a:t>： </a:t>
            </a:r>
            <a:r>
              <a:rPr lang="en-US" altLang="ja-JP" sz="3600" dirty="0" smtClean="0">
                <a:solidFill>
                  <a:schemeClr val="bg1"/>
                </a:solidFill>
              </a:rPr>
              <a:t>Are they origins of Very High-Energy Cosmic Rays?</a:t>
            </a:r>
            <a:r>
              <a:rPr lang="ja-JP" altLang="en-US" sz="3600" dirty="0" smtClean="0">
                <a:solidFill>
                  <a:schemeClr val="bg1"/>
                </a:solidFill>
              </a:rPr>
              <a:t> </a:t>
            </a:r>
            <a:r>
              <a:rPr lang="en-US" altLang="ja-JP" sz="3600" dirty="0" smtClean="0">
                <a:solidFill>
                  <a:schemeClr val="bg1"/>
                </a:solidFill>
              </a:rPr>
              <a:t/>
            </a:r>
            <a:br>
              <a:rPr lang="en-US" altLang="ja-JP" sz="3600" dirty="0" smtClean="0">
                <a:solidFill>
                  <a:schemeClr val="bg1"/>
                </a:solidFill>
              </a:rPr>
            </a:br>
            <a:endParaRPr kumimoji="1" lang="ja-JP" altLang="en-US" sz="3600" dirty="0"/>
          </a:p>
        </p:txBody>
      </p:sp>
      <p:pic>
        <p:nvPicPr>
          <p:cNvPr id="5" name="Picture 2" descr="C:\Users\Hiro\Desktop\sn-1006-supernova-remna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8800"/>
            <a:ext cx="5004048" cy="500404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467544" y="1628800"/>
            <a:ext cx="3475952" cy="830997"/>
          </a:xfrm>
          <a:prstGeom prst="rect">
            <a:avLst/>
          </a:prstGeom>
          <a:noFill/>
        </p:spPr>
        <p:txBody>
          <a:bodyPr wrap="none" rtlCol="0">
            <a:spAutoFit/>
          </a:bodyPr>
          <a:lstStyle/>
          <a:p>
            <a:r>
              <a:rPr kumimoji="1" lang="en-US" altLang="ja-JP" sz="2400" dirty="0" smtClean="0">
                <a:solidFill>
                  <a:schemeClr val="bg1"/>
                </a:solidFill>
              </a:rPr>
              <a:t>Supernov</a:t>
            </a:r>
            <a:r>
              <a:rPr lang="en-US" altLang="ja-JP" sz="2400" dirty="0" smtClean="0">
                <a:solidFill>
                  <a:schemeClr val="bg1"/>
                </a:solidFill>
              </a:rPr>
              <a:t>a Remnant </a:t>
            </a:r>
            <a:r>
              <a:rPr kumimoji="1" lang="en-US" altLang="ja-JP" sz="2400" dirty="0" smtClean="0">
                <a:solidFill>
                  <a:schemeClr val="bg1"/>
                </a:solidFill>
              </a:rPr>
              <a:t>1006 </a:t>
            </a:r>
          </a:p>
          <a:p>
            <a:r>
              <a:rPr kumimoji="1" lang="en-US" altLang="ja-JP" sz="2400" dirty="0" smtClean="0">
                <a:solidFill>
                  <a:schemeClr val="bg1"/>
                </a:solidFill>
              </a:rPr>
              <a:t>(A.D.1006)</a:t>
            </a:r>
            <a:endParaRPr kumimoji="1" lang="ja-JP" altLang="en-US" sz="2400" dirty="0">
              <a:solidFill>
                <a:schemeClr val="bg1"/>
              </a:solidFill>
            </a:endParaRP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628800"/>
            <a:ext cx="3312368" cy="3707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1"/>
          <p:cNvSpPr txBox="1"/>
          <p:nvPr/>
        </p:nvSpPr>
        <p:spPr>
          <a:xfrm>
            <a:off x="5796136" y="5445224"/>
            <a:ext cx="2411760" cy="923330"/>
          </a:xfrm>
          <a:prstGeom prst="rect">
            <a:avLst/>
          </a:prstGeom>
          <a:solidFill>
            <a:schemeClr val="bg1"/>
          </a:solidFill>
        </p:spPr>
        <p:txBody>
          <a:bodyPr wrap="square" rtlCol="0">
            <a:spAutoFit/>
          </a:bodyPr>
          <a:lstStyle/>
          <a:p>
            <a:r>
              <a:rPr kumimoji="1" lang="en-US" altLang="ja-JP" dirty="0" smtClean="0"/>
              <a:t>A record on SN1006 in the book </a:t>
            </a:r>
            <a:r>
              <a:rPr kumimoji="1" lang="en-US" altLang="ja-JP" dirty="0" err="1" smtClean="0"/>
              <a:t>Meigetsu-Ki</a:t>
            </a:r>
            <a:r>
              <a:rPr kumimoji="1" lang="en-US" altLang="ja-JP" dirty="0" smtClean="0"/>
              <a:t> by T. Fujiwara.</a:t>
            </a:r>
            <a:endParaRPr lang="en-US" altLang="ja-JP" dirty="0" smtClean="0"/>
          </a:p>
        </p:txBody>
      </p:sp>
      <p:sp>
        <p:nvSpPr>
          <p:cNvPr id="16" name="テキスト ボックス 15"/>
          <p:cNvSpPr txBox="1"/>
          <p:nvPr/>
        </p:nvSpPr>
        <p:spPr>
          <a:xfrm>
            <a:off x="611560" y="2564904"/>
            <a:ext cx="461665" cy="1084592"/>
          </a:xfrm>
          <a:prstGeom prst="rect">
            <a:avLst/>
          </a:prstGeom>
          <a:noFill/>
        </p:spPr>
        <p:txBody>
          <a:bodyPr vert="eaVert" wrap="none" rtlCol="0">
            <a:spAutoFit/>
          </a:bodyPr>
          <a:lstStyle/>
          <a:p>
            <a:r>
              <a:rPr kumimoji="1" lang="ja-JP" altLang="en-US" b="1" dirty="0" smtClean="0"/>
              <a:t>フラックス</a:t>
            </a:r>
            <a:endParaRPr kumimoji="1" lang="ja-JP" altLang="en-US" b="1" dirty="0"/>
          </a:p>
        </p:txBody>
      </p:sp>
      <p:pic>
        <p:nvPicPr>
          <p:cNvPr id="5122" name="Picture 2" descr="C:\Users\Hiro\Desktop\fig4.png"/>
          <p:cNvPicPr>
            <a:picLocks noChangeAspect="1" noChangeArrowheads="1"/>
          </p:cNvPicPr>
          <p:nvPr/>
        </p:nvPicPr>
        <p:blipFill>
          <a:blip r:embed="rId4" cstate="print"/>
          <a:srcRect/>
          <a:stretch>
            <a:fillRect/>
          </a:stretch>
        </p:blipFill>
        <p:spPr bwMode="auto">
          <a:xfrm>
            <a:off x="0" y="5589239"/>
            <a:ext cx="1547664" cy="1027649"/>
          </a:xfrm>
          <a:prstGeom prst="rect">
            <a:avLst/>
          </a:prstGeom>
          <a:noFill/>
        </p:spPr>
      </p:pic>
      <p:sp>
        <p:nvSpPr>
          <p:cNvPr id="18" name="テキスト ボックス 17"/>
          <p:cNvSpPr txBox="1"/>
          <p:nvPr/>
        </p:nvSpPr>
        <p:spPr>
          <a:xfrm>
            <a:off x="1691680" y="6165304"/>
            <a:ext cx="2243948" cy="369332"/>
          </a:xfrm>
          <a:prstGeom prst="rect">
            <a:avLst/>
          </a:prstGeom>
          <a:noFill/>
        </p:spPr>
        <p:txBody>
          <a:bodyPr wrap="none" rtlCol="0">
            <a:spAutoFit/>
          </a:bodyPr>
          <a:lstStyle/>
          <a:p>
            <a:r>
              <a:rPr kumimoji="1" lang="en-US" altLang="ja-JP" dirty="0" smtClean="0">
                <a:solidFill>
                  <a:schemeClr val="bg1"/>
                </a:solidFill>
              </a:rPr>
              <a:t>c.f. Spring-8 in Harima</a:t>
            </a:r>
            <a:endParaRPr kumimoji="1" lang="ja-JP" altLang="en-US" dirty="0">
              <a:solidFill>
                <a:schemeClr val="bg1"/>
              </a:solidFill>
            </a:endParaRPr>
          </a:p>
        </p:txBody>
      </p:sp>
      <p:sp>
        <p:nvSpPr>
          <p:cNvPr id="13" name="テキスト ボックス 12"/>
          <p:cNvSpPr txBox="1"/>
          <p:nvPr/>
        </p:nvSpPr>
        <p:spPr>
          <a:xfrm>
            <a:off x="1115616" y="2420888"/>
            <a:ext cx="3070328" cy="461665"/>
          </a:xfrm>
          <a:prstGeom prst="rect">
            <a:avLst/>
          </a:prstGeom>
          <a:noFill/>
        </p:spPr>
        <p:txBody>
          <a:bodyPr wrap="none" rtlCol="0">
            <a:spAutoFit/>
          </a:bodyPr>
          <a:lstStyle/>
          <a:p>
            <a:r>
              <a:rPr lang="en-US" altLang="ja-JP" sz="2400" dirty="0" smtClean="0">
                <a:solidFill>
                  <a:schemeClr val="bg1"/>
                </a:solidFill>
              </a:rPr>
              <a:t>Blue</a:t>
            </a:r>
            <a:r>
              <a:rPr kumimoji="1" lang="ja-JP" altLang="en-US" sz="2400" dirty="0" smtClean="0">
                <a:solidFill>
                  <a:schemeClr val="bg1"/>
                </a:solidFill>
              </a:rPr>
              <a:t>：</a:t>
            </a:r>
            <a:r>
              <a:rPr kumimoji="1" lang="en-US" altLang="ja-JP" sz="2400" dirty="0" smtClean="0">
                <a:solidFill>
                  <a:schemeClr val="bg1"/>
                </a:solidFill>
              </a:rPr>
              <a:t>X</a:t>
            </a:r>
            <a:r>
              <a:rPr lang="en-US" altLang="ja-JP" sz="2400" dirty="0" smtClean="0">
                <a:solidFill>
                  <a:schemeClr val="bg1"/>
                </a:solidFill>
              </a:rPr>
              <a:t>-ray</a:t>
            </a:r>
            <a:r>
              <a:rPr kumimoji="1" lang="ja-JP" altLang="en-US" sz="2400" dirty="0" smtClean="0">
                <a:solidFill>
                  <a:schemeClr val="bg1"/>
                </a:solidFill>
              </a:rPr>
              <a:t>　</a:t>
            </a:r>
            <a:r>
              <a:rPr kumimoji="1" lang="en-US" altLang="ja-JP" sz="2400" dirty="0" smtClean="0">
                <a:solidFill>
                  <a:schemeClr val="bg1"/>
                </a:solidFill>
              </a:rPr>
              <a:t>Red:</a:t>
            </a:r>
            <a:r>
              <a:rPr lang="ja-JP" altLang="en-US" sz="2400" dirty="0" smtClean="0">
                <a:solidFill>
                  <a:schemeClr val="bg1"/>
                </a:solidFill>
              </a:rPr>
              <a:t> </a:t>
            </a:r>
            <a:r>
              <a:rPr lang="en-US" altLang="ja-JP" sz="2400" dirty="0" smtClean="0">
                <a:solidFill>
                  <a:schemeClr val="bg1"/>
                </a:solidFill>
              </a:rPr>
              <a:t>Radio</a:t>
            </a:r>
            <a:endParaRPr kumimoji="1" lang="ja-JP" altLang="en-US" sz="2400"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600" dirty="0" smtClean="0"/>
              <a:t>Supernova Remnants as Big Accelerators</a:t>
            </a:r>
            <a:endParaRPr lang="en-US" sz="3600" dirty="0"/>
          </a:p>
        </p:txBody>
      </p:sp>
      <p:pic>
        <p:nvPicPr>
          <p:cNvPr id="5" name="Picture 4" descr="tycho_radial_prof.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7944" y="1700808"/>
            <a:ext cx="4863880" cy="3456384"/>
          </a:xfrm>
          <a:prstGeom prst="rect">
            <a:avLst/>
          </a:prstGeom>
        </p:spPr>
      </p:pic>
      <p:pic>
        <p:nvPicPr>
          <p:cNvPr id="11" name="Picture 10" descr="tycho_w2.jpeg"/>
          <p:cNvPicPr>
            <a:picLocks noChangeAspect="1"/>
          </p:cNvPicPr>
          <p:nvPr/>
        </p:nvPicPr>
        <p:blipFill rotWithShape="1">
          <a:blip r:embed="rId3" cstate="print">
            <a:extLst>
              <a:ext uri="{28A0092B-C50C-407E-A947-70E740481C1C}">
                <a14:useLocalDpi xmlns:a14="http://schemas.microsoft.com/office/drawing/2010/main" val="0"/>
              </a:ext>
            </a:extLst>
          </a:blip>
          <a:srcRect l="25837" t="18155" r="24922" b="17082"/>
          <a:stretch/>
        </p:blipFill>
        <p:spPr>
          <a:xfrm>
            <a:off x="6732240" y="5061259"/>
            <a:ext cx="1728192" cy="1796741"/>
          </a:xfrm>
          <a:prstGeom prst="rect">
            <a:avLst/>
          </a:prstGeom>
        </p:spPr>
      </p:pic>
      <p:pic>
        <p:nvPicPr>
          <p:cNvPr id="12" name="Picture 11" descr="tsnr2rad.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5080026"/>
            <a:ext cx="1800199" cy="1777974"/>
          </a:xfrm>
          <a:prstGeom prst="rect">
            <a:avLst/>
          </a:prstGeom>
        </p:spPr>
      </p:pic>
      <p:pic>
        <p:nvPicPr>
          <p:cNvPr id="2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700808"/>
            <a:ext cx="4033376"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84" y="5122625"/>
            <a:ext cx="1800200" cy="173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テキスト ボックス 24"/>
          <p:cNvSpPr txBox="1"/>
          <p:nvPr/>
        </p:nvSpPr>
        <p:spPr>
          <a:xfrm>
            <a:off x="395536" y="980728"/>
            <a:ext cx="7786747" cy="923330"/>
          </a:xfrm>
          <a:prstGeom prst="rect">
            <a:avLst/>
          </a:prstGeom>
          <a:noFill/>
        </p:spPr>
        <p:txBody>
          <a:bodyPr wrap="none" rtlCol="0">
            <a:spAutoFit/>
          </a:bodyPr>
          <a:lstStyle/>
          <a:p>
            <a:r>
              <a:rPr lang="en-US" altLang="ja-JP" dirty="0" smtClean="0"/>
              <a:t>Left</a:t>
            </a:r>
            <a:r>
              <a:rPr lang="ja-JP" altLang="en-US" dirty="0" smtClean="0"/>
              <a:t>： </a:t>
            </a:r>
            <a:r>
              <a:rPr lang="en-US" altLang="ja-JP" dirty="0" smtClean="0"/>
              <a:t>Spectrum of  SNR </a:t>
            </a:r>
            <a:r>
              <a:rPr kumimoji="1" lang="en-US" altLang="ja-JP" dirty="0" smtClean="0"/>
              <a:t>RXJ1713</a:t>
            </a:r>
            <a:r>
              <a:rPr lang="ja-JP" altLang="en-US" dirty="0" smtClean="0"/>
              <a:t> </a:t>
            </a:r>
            <a:r>
              <a:rPr lang="en-US" altLang="ja-JP" dirty="0" smtClean="0"/>
              <a:t>is well reproduced theoretically (CR-NEI-Hydro)! </a:t>
            </a:r>
            <a:endParaRPr kumimoji="1" lang="en-US" altLang="ja-JP" dirty="0" smtClean="0"/>
          </a:p>
          <a:p>
            <a:r>
              <a:rPr lang="en-US" altLang="ja-JP" dirty="0" smtClean="0"/>
              <a:t>Right</a:t>
            </a:r>
            <a:r>
              <a:rPr lang="ja-JP" altLang="en-US" dirty="0" smtClean="0"/>
              <a:t>：</a:t>
            </a:r>
            <a:r>
              <a:rPr lang="en-US" altLang="ja-JP" dirty="0" smtClean="0"/>
              <a:t>Spatial profile of radio and X-rays are well reproduced theoretically!</a:t>
            </a:r>
          </a:p>
          <a:p>
            <a:r>
              <a:rPr lang="en-US" altLang="ja-JP" dirty="0" smtClean="0"/>
              <a:t>By </a:t>
            </a:r>
            <a:r>
              <a:rPr lang="en-US" altLang="ja-JP" dirty="0" err="1" smtClean="0"/>
              <a:t>Shiu</a:t>
            </a:r>
            <a:r>
              <a:rPr lang="en-US" altLang="ja-JP" dirty="0" smtClean="0"/>
              <a:t>-Hang Lee.</a:t>
            </a:r>
            <a:endParaRPr kumimoji="1" lang="ja-JP" altLang="en-US" dirty="0"/>
          </a:p>
        </p:txBody>
      </p:sp>
      <p:sp>
        <p:nvSpPr>
          <p:cNvPr id="26" name="テキスト ボックス 25"/>
          <p:cNvSpPr txBox="1"/>
          <p:nvPr/>
        </p:nvSpPr>
        <p:spPr>
          <a:xfrm>
            <a:off x="2771800" y="5301208"/>
            <a:ext cx="1946430" cy="1200329"/>
          </a:xfrm>
          <a:prstGeom prst="rect">
            <a:avLst/>
          </a:prstGeom>
          <a:noFill/>
        </p:spPr>
        <p:txBody>
          <a:bodyPr wrap="none" rtlCol="0">
            <a:spAutoFit/>
          </a:bodyPr>
          <a:lstStyle/>
          <a:p>
            <a:r>
              <a:rPr lang="en-US" altLang="ja-JP" dirty="0" smtClean="0"/>
              <a:t>Left</a:t>
            </a:r>
            <a:r>
              <a:rPr kumimoji="1" lang="ja-JP" altLang="en-US" dirty="0" smtClean="0"/>
              <a:t>：</a:t>
            </a:r>
            <a:r>
              <a:rPr kumimoji="1" lang="en-US" altLang="ja-JP" dirty="0" smtClean="0"/>
              <a:t>RXJ1713</a:t>
            </a:r>
          </a:p>
          <a:p>
            <a:r>
              <a:rPr lang="en-US" altLang="ja-JP" dirty="0" smtClean="0"/>
              <a:t>Right</a:t>
            </a:r>
            <a:r>
              <a:rPr lang="ja-JP" altLang="en-US" dirty="0" smtClean="0"/>
              <a:t>：</a:t>
            </a:r>
            <a:endParaRPr lang="en-US" altLang="ja-JP" dirty="0" smtClean="0"/>
          </a:p>
          <a:p>
            <a:r>
              <a:rPr lang="en-US" altLang="ja-JP" dirty="0" err="1" smtClean="0"/>
              <a:t>Tycho</a:t>
            </a:r>
            <a:r>
              <a:rPr kumimoji="1" lang="ja-JP" altLang="en-US" dirty="0" smtClean="0"/>
              <a:t>（</a:t>
            </a:r>
            <a:r>
              <a:rPr kumimoji="1" lang="en-US" altLang="ja-JP" dirty="0" err="1" smtClean="0"/>
              <a:t>Raido</a:t>
            </a:r>
            <a:r>
              <a:rPr kumimoji="1" lang="ja-JP" altLang="en-US" dirty="0" smtClean="0"/>
              <a:t>：</a:t>
            </a:r>
            <a:r>
              <a:rPr lang="en-US" altLang="ja-JP" dirty="0" smtClean="0"/>
              <a:t>left</a:t>
            </a:r>
            <a:endParaRPr kumimoji="1" lang="en-US" altLang="ja-JP" dirty="0" smtClean="0"/>
          </a:p>
          <a:p>
            <a:r>
              <a:rPr lang="ja-JP" altLang="en-US" dirty="0" smtClean="0"/>
              <a:t>　　　　</a:t>
            </a:r>
            <a:r>
              <a:rPr lang="en-US" altLang="ja-JP" dirty="0" smtClean="0"/>
              <a:t>X-ray</a:t>
            </a:r>
            <a:r>
              <a:rPr lang="ja-JP" altLang="en-US" dirty="0" smtClean="0"/>
              <a:t>：</a:t>
            </a:r>
            <a:r>
              <a:rPr lang="en-US" altLang="ja-JP" dirty="0" smtClean="0"/>
              <a:t>right</a:t>
            </a:r>
            <a:r>
              <a:rPr kumimoji="1" lang="ja-JP" altLang="en-US" dirty="0" smtClean="0"/>
              <a:t>）</a:t>
            </a:r>
            <a:endParaRPr kumimoji="1" lang="ja-JP" altLang="en-US" dirty="0"/>
          </a:p>
        </p:txBody>
      </p:sp>
      <p:pic>
        <p:nvPicPr>
          <p:cNvPr id="10" name="Picture 4" descr="Lee Herman Shiu Ha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8384" y="980727"/>
            <a:ext cx="936104" cy="936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physics.ncsu.edu/images/elliso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8384" y="2492896"/>
            <a:ext cx="936104" cy="1249975"/>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8107113" y="3789040"/>
            <a:ext cx="1036887" cy="369332"/>
          </a:xfrm>
          <a:prstGeom prst="rect">
            <a:avLst/>
          </a:prstGeom>
          <a:solidFill>
            <a:schemeClr val="bg1"/>
          </a:solidFill>
        </p:spPr>
        <p:txBody>
          <a:bodyPr wrap="none" rtlCol="0">
            <a:spAutoFit/>
          </a:bodyPr>
          <a:lstStyle/>
          <a:p>
            <a:r>
              <a:rPr kumimoji="1" lang="en-US" altLang="ja-JP" dirty="0" smtClean="0"/>
              <a:t>D. Ellison</a:t>
            </a:r>
            <a:endParaRPr kumimoji="1" lang="ja-JP" altLang="en-US" dirty="0"/>
          </a:p>
        </p:txBody>
      </p:sp>
      <p:sp>
        <p:nvSpPr>
          <p:cNvPr id="15" name="テキスト ボックス 14"/>
          <p:cNvSpPr txBox="1"/>
          <p:nvPr/>
        </p:nvSpPr>
        <p:spPr>
          <a:xfrm>
            <a:off x="8172400" y="1988840"/>
            <a:ext cx="823495" cy="369332"/>
          </a:xfrm>
          <a:prstGeom prst="rect">
            <a:avLst/>
          </a:prstGeom>
          <a:solidFill>
            <a:schemeClr val="bg1"/>
          </a:solidFill>
        </p:spPr>
        <p:txBody>
          <a:bodyPr wrap="none" rtlCol="0">
            <a:spAutoFit/>
          </a:bodyPr>
          <a:lstStyle/>
          <a:p>
            <a:r>
              <a:rPr lang="en-US" altLang="ja-JP" dirty="0" smtClean="0"/>
              <a:t>Dr. Lee</a:t>
            </a:r>
            <a:endParaRPr kumimoji="1" lang="ja-JP" altLang="en-US" dirty="0"/>
          </a:p>
        </p:txBody>
      </p:sp>
      <p:sp>
        <p:nvSpPr>
          <p:cNvPr id="3" name="テキスト ボックス 2"/>
          <p:cNvSpPr txBox="1"/>
          <p:nvPr/>
        </p:nvSpPr>
        <p:spPr>
          <a:xfrm>
            <a:off x="5364088" y="3429000"/>
            <a:ext cx="926857" cy="646331"/>
          </a:xfrm>
          <a:prstGeom prst="rect">
            <a:avLst/>
          </a:prstGeom>
          <a:noFill/>
        </p:spPr>
        <p:txBody>
          <a:bodyPr wrap="none" rtlCol="0">
            <a:spAutoFit/>
          </a:bodyPr>
          <a:lstStyle/>
          <a:p>
            <a:r>
              <a:rPr kumimoji="1" lang="en-US" altLang="ja-JP" dirty="0" smtClean="0"/>
              <a:t>Radio &amp;</a:t>
            </a:r>
          </a:p>
          <a:p>
            <a:r>
              <a:rPr lang="en-US" altLang="ja-JP" dirty="0" smtClean="0">
                <a:solidFill>
                  <a:srgbClr val="FF0000"/>
                </a:solidFill>
              </a:rPr>
              <a:t>X-ray</a:t>
            </a:r>
            <a:endParaRPr kumimoji="1" lang="ja-JP" altLang="en-US" dirty="0">
              <a:solidFill>
                <a:srgbClr val="FF0000"/>
              </a:solidFill>
            </a:endParaRPr>
          </a:p>
        </p:txBody>
      </p:sp>
    </p:spTree>
    <p:extLst>
      <p:ext uri="{BB962C8B-B14F-4D97-AF65-F5344CB8AC3E}">
        <p14:creationId xmlns:p14="http://schemas.microsoft.com/office/powerpoint/2010/main" val="2629376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1143000"/>
          </a:xfrm>
        </p:spPr>
        <p:txBody>
          <a:bodyPr>
            <a:normAutofit/>
          </a:bodyPr>
          <a:lstStyle/>
          <a:p>
            <a:r>
              <a:rPr lang="en-US" altLang="ja-JP" sz="3600" dirty="0" smtClean="0">
                <a:solidFill>
                  <a:schemeClr val="bg1"/>
                </a:solidFill>
              </a:rPr>
              <a:t>Morphology of SNRs: </a:t>
            </a:r>
            <a:r>
              <a:rPr lang="en-US" altLang="ja-JP" sz="3600" dirty="0" err="1" smtClean="0">
                <a:solidFill>
                  <a:schemeClr val="bg1"/>
                </a:solidFill>
              </a:rPr>
              <a:t>Obs</a:t>
            </a:r>
            <a:r>
              <a:rPr lang="en-US" altLang="ja-JP" sz="3600" dirty="0" smtClean="0">
                <a:solidFill>
                  <a:schemeClr val="bg1"/>
                </a:solidFill>
              </a:rPr>
              <a:t> </a:t>
            </a:r>
            <a:r>
              <a:rPr lang="en-US" altLang="ja-JP" sz="3600" dirty="0" err="1" smtClean="0">
                <a:solidFill>
                  <a:schemeClr val="bg1"/>
                </a:solidFill>
              </a:rPr>
              <a:t>vs</a:t>
            </a:r>
            <a:r>
              <a:rPr lang="en-US" altLang="ja-JP" sz="3600" dirty="0" smtClean="0">
                <a:solidFill>
                  <a:schemeClr val="bg1"/>
                </a:solidFill>
              </a:rPr>
              <a:t> 3-D Simulations</a:t>
            </a:r>
            <a:endParaRPr kumimoji="1" lang="ja-JP" altLang="en-US" sz="3600" dirty="0">
              <a:solidFill>
                <a:schemeClr val="bg1"/>
              </a:solidFill>
            </a:endParaRPr>
          </a:p>
        </p:txBody>
      </p:sp>
      <p:pic>
        <p:nvPicPr>
          <p:cNvPr id="4099" name="Picture 3"/>
          <p:cNvPicPr>
            <a:picLocks noChangeAspect="1" noChangeArrowheads="1"/>
          </p:cNvPicPr>
          <p:nvPr/>
        </p:nvPicPr>
        <p:blipFill>
          <a:blip r:embed="rId2" cstate="print"/>
          <a:srcRect/>
          <a:stretch>
            <a:fillRect/>
          </a:stretch>
        </p:blipFill>
        <p:spPr bwMode="auto">
          <a:xfrm>
            <a:off x="0" y="2060848"/>
            <a:ext cx="1826544" cy="1872208"/>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0" y="4725144"/>
            <a:ext cx="2051720" cy="1978444"/>
          </a:xfrm>
          <a:prstGeom prst="rect">
            <a:avLst/>
          </a:prstGeom>
          <a:noFill/>
          <a:ln w="9525">
            <a:noFill/>
            <a:miter lim="800000"/>
            <a:headEnd/>
            <a:tailEnd/>
          </a:ln>
        </p:spPr>
      </p:pic>
      <p:pic>
        <p:nvPicPr>
          <p:cNvPr id="4104" name="Picture 8"/>
          <p:cNvPicPr>
            <a:picLocks noChangeAspect="1" noChangeArrowheads="1"/>
          </p:cNvPicPr>
          <p:nvPr/>
        </p:nvPicPr>
        <p:blipFill>
          <a:blip r:embed="rId4" cstate="print"/>
          <a:srcRect/>
          <a:stretch>
            <a:fillRect/>
          </a:stretch>
        </p:blipFill>
        <p:spPr bwMode="auto">
          <a:xfrm>
            <a:off x="3347864" y="4077072"/>
            <a:ext cx="2520280" cy="2531238"/>
          </a:xfrm>
          <a:prstGeom prst="rect">
            <a:avLst/>
          </a:prstGeom>
          <a:noFill/>
          <a:ln w="9525">
            <a:noFill/>
            <a:miter lim="800000"/>
            <a:headEnd/>
            <a:tailEnd/>
          </a:ln>
        </p:spPr>
      </p:pic>
      <p:pic>
        <p:nvPicPr>
          <p:cNvPr id="4106" name="Picture 10"/>
          <p:cNvPicPr>
            <a:picLocks noChangeAspect="1" noChangeArrowheads="1"/>
          </p:cNvPicPr>
          <p:nvPr/>
        </p:nvPicPr>
        <p:blipFill>
          <a:blip r:embed="rId5" cstate="print"/>
          <a:srcRect/>
          <a:stretch>
            <a:fillRect/>
          </a:stretch>
        </p:blipFill>
        <p:spPr bwMode="auto">
          <a:xfrm>
            <a:off x="3203848" y="1556792"/>
            <a:ext cx="2592288" cy="2586629"/>
          </a:xfrm>
          <a:prstGeom prst="rect">
            <a:avLst/>
          </a:prstGeom>
          <a:noFill/>
          <a:ln w="9525">
            <a:noFill/>
            <a:miter lim="800000"/>
            <a:headEnd/>
            <a:tailEnd/>
          </a:ln>
        </p:spPr>
      </p:pic>
      <p:pic>
        <p:nvPicPr>
          <p:cNvPr id="4108" name="Picture 12"/>
          <p:cNvPicPr>
            <a:picLocks noChangeAspect="1" noChangeArrowheads="1"/>
          </p:cNvPicPr>
          <p:nvPr/>
        </p:nvPicPr>
        <p:blipFill>
          <a:blip r:embed="rId6" cstate="print"/>
          <a:srcRect/>
          <a:stretch>
            <a:fillRect/>
          </a:stretch>
        </p:blipFill>
        <p:spPr bwMode="auto">
          <a:xfrm>
            <a:off x="5508104" y="1484784"/>
            <a:ext cx="975108" cy="360040"/>
          </a:xfrm>
          <a:prstGeom prst="rect">
            <a:avLst/>
          </a:prstGeom>
          <a:noFill/>
          <a:ln w="9525">
            <a:noFill/>
            <a:miter lim="800000"/>
            <a:headEnd/>
            <a:tailEnd/>
          </a:ln>
        </p:spPr>
      </p:pic>
      <p:pic>
        <p:nvPicPr>
          <p:cNvPr id="4109" name="Picture 13"/>
          <p:cNvPicPr>
            <a:picLocks noChangeAspect="1" noChangeArrowheads="1"/>
          </p:cNvPicPr>
          <p:nvPr/>
        </p:nvPicPr>
        <p:blipFill>
          <a:blip r:embed="rId7" cstate="print"/>
          <a:srcRect/>
          <a:stretch>
            <a:fillRect/>
          </a:stretch>
        </p:blipFill>
        <p:spPr bwMode="auto">
          <a:xfrm>
            <a:off x="5652120" y="3573016"/>
            <a:ext cx="1008112" cy="326154"/>
          </a:xfrm>
          <a:prstGeom prst="rect">
            <a:avLst/>
          </a:prstGeom>
          <a:noFill/>
          <a:ln w="9525">
            <a:noFill/>
            <a:miter lim="800000"/>
            <a:headEnd/>
            <a:tailEnd/>
          </a:ln>
        </p:spPr>
      </p:pic>
      <p:pic>
        <p:nvPicPr>
          <p:cNvPr id="4110" name="Picture 14"/>
          <p:cNvPicPr>
            <a:picLocks noChangeAspect="1" noChangeArrowheads="1"/>
          </p:cNvPicPr>
          <p:nvPr/>
        </p:nvPicPr>
        <p:blipFill>
          <a:blip r:embed="rId8" cstate="print"/>
          <a:srcRect/>
          <a:stretch>
            <a:fillRect/>
          </a:stretch>
        </p:blipFill>
        <p:spPr bwMode="auto">
          <a:xfrm>
            <a:off x="2555776" y="3501008"/>
            <a:ext cx="888836" cy="339849"/>
          </a:xfrm>
          <a:prstGeom prst="rect">
            <a:avLst/>
          </a:prstGeom>
          <a:noFill/>
          <a:ln w="9525">
            <a:noFill/>
            <a:miter lim="800000"/>
            <a:headEnd/>
            <a:tailEnd/>
          </a:ln>
        </p:spPr>
      </p:pic>
      <p:sp>
        <p:nvSpPr>
          <p:cNvPr id="17" name="テキスト ボックス 16"/>
          <p:cNvSpPr txBox="1"/>
          <p:nvPr/>
        </p:nvSpPr>
        <p:spPr>
          <a:xfrm>
            <a:off x="2699792" y="1484784"/>
            <a:ext cx="547394" cy="369332"/>
          </a:xfrm>
          <a:prstGeom prst="rect">
            <a:avLst/>
          </a:prstGeom>
          <a:solidFill>
            <a:schemeClr val="bg1"/>
          </a:solidFill>
          <a:ln>
            <a:solidFill>
              <a:schemeClr val="bg1"/>
            </a:solidFill>
          </a:ln>
        </p:spPr>
        <p:txBody>
          <a:bodyPr wrap="none" rtlCol="0">
            <a:spAutoFit/>
          </a:bodyPr>
          <a:lstStyle/>
          <a:p>
            <a:r>
              <a:rPr kumimoji="1" lang="en-US" altLang="ja-JP" dirty="0" err="1" smtClean="0"/>
              <a:t>Obs</a:t>
            </a:r>
            <a:endParaRPr kumimoji="1" lang="ja-JP" altLang="en-US" dirty="0"/>
          </a:p>
        </p:txBody>
      </p:sp>
      <p:pic>
        <p:nvPicPr>
          <p:cNvPr id="4111" name="Picture 15"/>
          <p:cNvPicPr>
            <a:picLocks noChangeAspect="1" noChangeArrowheads="1"/>
          </p:cNvPicPr>
          <p:nvPr/>
        </p:nvPicPr>
        <p:blipFill>
          <a:blip r:embed="rId9" cstate="print"/>
          <a:srcRect/>
          <a:stretch>
            <a:fillRect/>
          </a:stretch>
        </p:blipFill>
        <p:spPr bwMode="auto">
          <a:xfrm>
            <a:off x="5724128" y="4365104"/>
            <a:ext cx="900100" cy="288032"/>
          </a:xfrm>
          <a:prstGeom prst="rect">
            <a:avLst/>
          </a:prstGeom>
          <a:noFill/>
          <a:ln w="9525">
            <a:noFill/>
            <a:miter lim="800000"/>
            <a:headEnd/>
            <a:tailEnd/>
          </a:ln>
        </p:spPr>
      </p:pic>
      <p:pic>
        <p:nvPicPr>
          <p:cNvPr id="4112" name="Picture 16"/>
          <p:cNvPicPr>
            <a:picLocks noChangeAspect="1" noChangeArrowheads="1"/>
          </p:cNvPicPr>
          <p:nvPr/>
        </p:nvPicPr>
        <p:blipFill>
          <a:blip r:embed="rId10" cstate="print"/>
          <a:srcRect/>
          <a:stretch>
            <a:fillRect/>
          </a:stretch>
        </p:blipFill>
        <p:spPr bwMode="auto">
          <a:xfrm>
            <a:off x="5724128" y="6093296"/>
            <a:ext cx="1108922" cy="360040"/>
          </a:xfrm>
          <a:prstGeom prst="rect">
            <a:avLst/>
          </a:prstGeom>
          <a:noFill/>
          <a:ln w="9525">
            <a:noFill/>
            <a:miter lim="800000"/>
            <a:headEnd/>
            <a:tailEnd/>
          </a:ln>
        </p:spPr>
      </p:pic>
      <p:pic>
        <p:nvPicPr>
          <p:cNvPr id="4113" name="Picture 17"/>
          <p:cNvPicPr>
            <a:picLocks noChangeAspect="1" noChangeArrowheads="1"/>
          </p:cNvPicPr>
          <p:nvPr/>
        </p:nvPicPr>
        <p:blipFill>
          <a:blip r:embed="rId11" cstate="print"/>
          <a:srcRect/>
          <a:stretch>
            <a:fillRect/>
          </a:stretch>
        </p:blipFill>
        <p:spPr bwMode="auto">
          <a:xfrm>
            <a:off x="2555776" y="6093296"/>
            <a:ext cx="873249" cy="291083"/>
          </a:xfrm>
          <a:prstGeom prst="rect">
            <a:avLst/>
          </a:prstGeom>
          <a:noFill/>
          <a:ln w="9525">
            <a:noFill/>
            <a:miter lim="800000"/>
            <a:headEnd/>
            <a:tailEnd/>
          </a:ln>
        </p:spPr>
      </p:pic>
      <p:sp>
        <p:nvSpPr>
          <p:cNvPr id="21" name="テキスト ボックス 20"/>
          <p:cNvSpPr txBox="1"/>
          <p:nvPr/>
        </p:nvSpPr>
        <p:spPr>
          <a:xfrm>
            <a:off x="2843808" y="4365104"/>
            <a:ext cx="547394" cy="369332"/>
          </a:xfrm>
          <a:prstGeom prst="rect">
            <a:avLst/>
          </a:prstGeom>
          <a:solidFill>
            <a:schemeClr val="bg1"/>
          </a:solidFill>
          <a:ln>
            <a:solidFill>
              <a:schemeClr val="bg1"/>
            </a:solidFill>
          </a:ln>
        </p:spPr>
        <p:txBody>
          <a:bodyPr wrap="none" rtlCol="0">
            <a:spAutoFit/>
          </a:bodyPr>
          <a:lstStyle/>
          <a:p>
            <a:r>
              <a:rPr kumimoji="1" lang="en-US" altLang="ja-JP" dirty="0" err="1" smtClean="0"/>
              <a:t>Obs</a:t>
            </a:r>
            <a:endParaRPr kumimoji="1" lang="ja-JP" altLang="en-US" dirty="0"/>
          </a:p>
        </p:txBody>
      </p:sp>
      <p:sp>
        <p:nvSpPr>
          <p:cNvPr id="22" name="テキスト ボックス 21"/>
          <p:cNvSpPr txBox="1"/>
          <p:nvPr/>
        </p:nvSpPr>
        <p:spPr>
          <a:xfrm>
            <a:off x="467544" y="1484784"/>
            <a:ext cx="1646028" cy="369332"/>
          </a:xfrm>
          <a:prstGeom prst="rect">
            <a:avLst/>
          </a:prstGeom>
          <a:noFill/>
        </p:spPr>
        <p:txBody>
          <a:bodyPr wrap="none" rtlCol="0">
            <a:spAutoFit/>
          </a:bodyPr>
          <a:lstStyle/>
          <a:p>
            <a:r>
              <a:rPr kumimoji="1" lang="en-US" altLang="ja-JP" dirty="0" err="1" smtClean="0">
                <a:solidFill>
                  <a:schemeClr val="bg1"/>
                </a:solidFill>
              </a:rPr>
              <a:t>Tycho</a:t>
            </a:r>
            <a:r>
              <a:rPr kumimoji="1" lang="en-US" altLang="ja-JP" dirty="0" smtClean="0">
                <a:solidFill>
                  <a:schemeClr val="bg1"/>
                </a:solidFill>
              </a:rPr>
              <a:t> (SN1572)</a:t>
            </a:r>
            <a:endParaRPr kumimoji="1" lang="ja-JP" altLang="en-US" dirty="0">
              <a:solidFill>
                <a:schemeClr val="bg1"/>
              </a:solidFill>
            </a:endParaRPr>
          </a:p>
        </p:txBody>
      </p:sp>
      <p:sp>
        <p:nvSpPr>
          <p:cNvPr id="23" name="テキスト ボックス 22"/>
          <p:cNvSpPr txBox="1"/>
          <p:nvPr/>
        </p:nvSpPr>
        <p:spPr>
          <a:xfrm>
            <a:off x="323528" y="4293096"/>
            <a:ext cx="907621" cy="369332"/>
          </a:xfrm>
          <a:prstGeom prst="rect">
            <a:avLst/>
          </a:prstGeom>
          <a:noFill/>
        </p:spPr>
        <p:txBody>
          <a:bodyPr wrap="none" rtlCol="0">
            <a:spAutoFit/>
          </a:bodyPr>
          <a:lstStyle/>
          <a:p>
            <a:r>
              <a:rPr kumimoji="1" lang="en-US" altLang="ja-JP" dirty="0" smtClean="0">
                <a:solidFill>
                  <a:schemeClr val="bg1"/>
                </a:solidFill>
              </a:rPr>
              <a:t>SN1006</a:t>
            </a:r>
            <a:endParaRPr kumimoji="1" lang="ja-JP" altLang="en-US" dirty="0">
              <a:solidFill>
                <a:schemeClr val="bg1"/>
              </a:solidFill>
            </a:endParaRPr>
          </a:p>
        </p:txBody>
      </p:sp>
      <p:pic>
        <p:nvPicPr>
          <p:cNvPr id="24" name="Picture 2" descr="C:\Users\masaomi\Dropbox\カメラアップロード\2013-07-01 18.12.48.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60233" y="1340768"/>
            <a:ext cx="2483768" cy="1862826"/>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5724128" y="908720"/>
            <a:ext cx="2966581" cy="369332"/>
          </a:xfrm>
          <a:prstGeom prst="rect">
            <a:avLst/>
          </a:prstGeom>
          <a:noFill/>
        </p:spPr>
        <p:txBody>
          <a:bodyPr wrap="none" rtlCol="0">
            <a:spAutoFit/>
          </a:bodyPr>
          <a:lstStyle/>
          <a:p>
            <a:r>
              <a:rPr kumimoji="1" lang="en-US" altLang="ja-JP" dirty="0" smtClean="0">
                <a:solidFill>
                  <a:schemeClr val="bg1"/>
                </a:solidFill>
              </a:rPr>
              <a:t>By Don Warren and J. </a:t>
            </a:r>
            <a:r>
              <a:rPr kumimoji="1" lang="en-US" altLang="ja-JP" dirty="0" err="1" smtClean="0">
                <a:solidFill>
                  <a:schemeClr val="bg1"/>
                </a:solidFill>
              </a:rPr>
              <a:t>Blondin</a:t>
            </a:r>
            <a:endParaRPr kumimoji="1" lang="ja-JP" altLang="en-US" dirty="0">
              <a:solidFill>
                <a:schemeClr val="bg1"/>
              </a:solidFill>
            </a:endParaRPr>
          </a:p>
        </p:txBody>
      </p:sp>
      <p:sp>
        <p:nvSpPr>
          <p:cNvPr id="26" name="テキスト ボックス 25"/>
          <p:cNvSpPr txBox="1"/>
          <p:nvPr/>
        </p:nvSpPr>
        <p:spPr>
          <a:xfrm>
            <a:off x="7092280" y="3356992"/>
            <a:ext cx="1819729" cy="369332"/>
          </a:xfrm>
          <a:prstGeom prst="rect">
            <a:avLst/>
          </a:prstGeom>
          <a:noFill/>
        </p:spPr>
        <p:txBody>
          <a:bodyPr wrap="none" rtlCol="0">
            <a:spAutoFit/>
          </a:bodyPr>
          <a:lstStyle/>
          <a:p>
            <a:r>
              <a:rPr kumimoji="1" lang="en-US" altLang="ja-JP" dirty="0" smtClean="0">
                <a:solidFill>
                  <a:schemeClr val="bg1"/>
                </a:solidFill>
              </a:rPr>
              <a:t>Don and Ono-san</a:t>
            </a:r>
            <a:endParaRPr kumimoji="1" lang="ja-JP" altLang="en-US" dirty="0">
              <a:solidFill>
                <a:schemeClr val="bg1"/>
              </a:solidFill>
            </a:endParaRPr>
          </a:p>
        </p:txBody>
      </p:sp>
      <p:sp>
        <p:nvSpPr>
          <p:cNvPr id="27" name="テキスト ボックス 26"/>
          <p:cNvSpPr txBox="1"/>
          <p:nvPr/>
        </p:nvSpPr>
        <p:spPr>
          <a:xfrm>
            <a:off x="6876256" y="4437112"/>
            <a:ext cx="2268250" cy="1754326"/>
          </a:xfrm>
          <a:prstGeom prst="rect">
            <a:avLst/>
          </a:prstGeom>
          <a:noFill/>
        </p:spPr>
        <p:txBody>
          <a:bodyPr wrap="none" rtlCol="0">
            <a:spAutoFit/>
          </a:bodyPr>
          <a:lstStyle/>
          <a:p>
            <a:r>
              <a:rPr kumimoji="1" lang="en-US" altLang="ja-JP" dirty="0" smtClean="0">
                <a:solidFill>
                  <a:schemeClr val="bg1"/>
                </a:solidFill>
              </a:rPr>
              <a:t>γ</a:t>
            </a:r>
            <a:r>
              <a:rPr kumimoji="1" lang="ja-JP" altLang="en-US" dirty="0" smtClean="0">
                <a:solidFill>
                  <a:schemeClr val="bg1"/>
                </a:solidFill>
              </a:rPr>
              <a:t>：</a:t>
            </a:r>
            <a:r>
              <a:rPr kumimoji="1" lang="en-US" altLang="ja-JP" dirty="0" smtClean="0">
                <a:solidFill>
                  <a:schemeClr val="bg1"/>
                </a:solidFill>
              </a:rPr>
              <a:t>adiabatic Index</a:t>
            </a:r>
          </a:p>
          <a:p>
            <a:r>
              <a:rPr lang="en-US" altLang="ja-JP" dirty="0" smtClean="0">
                <a:solidFill>
                  <a:schemeClr val="bg1"/>
                </a:solidFill>
              </a:rPr>
              <a:t>t: characteristic age.</a:t>
            </a:r>
          </a:p>
          <a:p>
            <a:endParaRPr kumimoji="1" lang="en-US" altLang="ja-JP" dirty="0" smtClean="0">
              <a:solidFill>
                <a:schemeClr val="bg1"/>
              </a:solidFill>
            </a:endParaRPr>
          </a:p>
          <a:p>
            <a:r>
              <a:rPr lang="en-US" altLang="ja-JP" dirty="0" smtClean="0">
                <a:solidFill>
                  <a:schemeClr val="bg1"/>
                </a:solidFill>
              </a:rPr>
              <a:t>SN1006 is dynamically</a:t>
            </a:r>
          </a:p>
          <a:p>
            <a:r>
              <a:rPr kumimoji="1" lang="en-US" altLang="ja-JP" dirty="0" smtClean="0">
                <a:solidFill>
                  <a:schemeClr val="bg1"/>
                </a:solidFill>
              </a:rPr>
              <a:t>Young and producing</a:t>
            </a:r>
          </a:p>
          <a:p>
            <a:r>
              <a:rPr lang="en-US" altLang="ja-JP" dirty="0" smtClean="0">
                <a:solidFill>
                  <a:schemeClr val="bg1"/>
                </a:solidFill>
              </a:rPr>
              <a:t>CRs efficiently at FS.</a:t>
            </a:r>
            <a:endParaRPr kumimoji="1" lang="ja-JP" altLang="en-US"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C:\Users\Hiro\Desktop\3d_snr_ono_120827\3d_dens_tran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10416"/>
            <a:ext cx="5049999" cy="410038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iro\Desktop\3d_snr_ono_120827\3d_mag_lin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4257" y="3573016"/>
            <a:ext cx="4587652" cy="37170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Hiro\Desktop\3d_snr_ono_120827\2d_mag_vec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771408"/>
            <a:ext cx="3676023" cy="297840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0" y="-171400"/>
            <a:ext cx="9144000" cy="1143000"/>
          </a:xfrm>
        </p:spPr>
        <p:txBody>
          <a:bodyPr/>
          <a:lstStyle/>
          <a:p>
            <a:r>
              <a:rPr lang="en-US" altLang="ja-JP" sz="2800" dirty="0" smtClean="0">
                <a:solidFill>
                  <a:schemeClr val="bg1"/>
                </a:solidFill>
              </a:rPr>
              <a:t>3-Dimensional Simulations of Supernova Remnants</a:t>
            </a:r>
            <a:endParaRPr kumimoji="1" lang="ja-JP" altLang="en-US" sz="2800" dirty="0">
              <a:solidFill>
                <a:schemeClr val="bg1"/>
              </a:solidFill>
            </a:endParaRPr>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42" y="3717033"/>
            <a:ext cx="4245123" cy="3163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0" y="2564904"/>
            <a:ext cx="1018227" cy="369332"/>
          </a:xfrm>
          <a:prstGeom prst="rect">
            <a:avLst/>
          </a:prstGeom>
          <a:noFill/>
        </p:spPr>
        <p:txBody>
          <a:bodyPr wrap="none" rtlCol="0">
            <a:spAutoFit/>
          </a:bodyPr>
          <a:lstStyle/>
          <a:p>
            <a:pPr fontAlgn="base">
              <a:spcBef>
                <a:spcPct val="0"/>
              </a:spcBef>
              <a:spcAft>
                <a:spcPct val="0"/>
              </a:spcAft>
            </a:pPr>
            <a:r>
              <a:rPr lang="en-US" altLang="ja-JP" b="1" dirty="0" smtClean="0">
                <a:solidFill>
                  <a:srgbClr val="FFFFFF"/>
                </a:solidFill>
              </a:rPr>
              <a:t>Density</a:t>
            </a:r>
            <a:endParaRPr lang="ja-JP" altLang="en-US" b="1" dirty="0">
              <a:solidFill>
                <a:srgbClr val="FFFFFF"/>
              </a:solidFill>
            </a:endParaRPr>
          </a:p>
        </p:txBody>
      </p:sp>
      <p:sp>
        <p:nvSpPr>
          <p:cNvPr id="4" name="テキスト ボックス 3"/>
          <p:cNvSpPr txBox="1"/>
          <p:nvPr/>
        </p:nvSpPr>
        <p:spPr>
          <a:xfrm>
            <a:off x="7434064" y="3515050"/>
            <a:ext cx="1765227" cy="923330"/>
          </a:xfrm>
          <a:prstGeom prst="rect">
            <a:avLst/>
          </a:prstGeom>
          <a:noFill/>
        </p:spPr>
        <p:txBody>
          <a:bodyPr wrap="none" rtlCol="0">
            <a:spAutoFit/>
          </a:bodyPr>
          <a:lstStyle/>
          <a:p>
            <a:pPr fontAlgn="base">
              <a:spcBef>
                <a:spcPct val="0"/>
              </a:spcBef>
              <a:spcAft>
                <a:spcPct val="0"/>
              </a:spcAft>
            </a:pPr>
            <a:r>
              <a:rPr lang="en-US" altLang="ja-JP" b="1" dirty="0" smtClean="0">
                <a:solidFill>
                  <a:srgbClr val="FFFFFF"/>
                </a:solidFill>
              </a:rPr>
              <a:t>B-filed</a:t>
            </a:r>
            <a:r>
              <a:rPr lang="ja-JP" altLang="en-US" b="1" dirty="0" smtClean="0">
                <a:solidFill>
                  <a:srgbClr val="FFFFFF"/>
                </a:solidFill>
              </a:rPr>
              <a:t>（</a:t>
            </a:r>
            <a:r>
              <a:rPr lang="en-US" altLang="ja-JP" b="1" dirty="0" smtClean="0">
                <a:solidFill>
                  <a:srgbClr val="FFFFFF"/>
                </a:solidFill>
              </a:rPr>
              <a:t>White</a:t>
            </a:r>
            <a:r>
              <a:rPr lang="ja-JP" altLang="en-US" b="1" dirty="0" smtClean="0">
                <a:solidFill>
                  <a:srgbClr val="FFFFFF"/>
                </a:solidFill>
              </a:rPr>
              <a:t>）</a:t>
            </a:r>
            <a:endParaRPr lang="en-US" altLang="ja-JP" b="1" dirty="0" smtClean="0">
              <a:solidFill>
                <a:srgbClr val="FFFFFF"/>
              </a:solidFill>
            </a:endParaRPr>
          </a:p>
          <a:p>
            <a:pPr fontAlgn="base">
              <a:spcBef>
                <a:spcPct val="0"/>
              </a:spcBef>
              <a:spcAft>
                <a:spcPct val="0"/>
              </a:spcAft>
            </a:pPr>
            <a:r>
              <a:rPr lang="en-US" altLang="ja-JP" b="1" dirty="0" err="1" smtClean="0">
                <a:solidFill>
                  <a:srgbClr val="FFFFFF"/>
                </a:solidFill>
              </a:rPr>
              <a:t>Amp.Of</a:t>
            </a:r>
            <a:r>
              <a:rPr lang="en-US" altLang="ja-JP" b="1" dirty="0" smtClean="0">
                <a:solidFill>
                  <a:srgbClr val="FFFFFF"/>
                </a:solidFill>
              </a:rPr>
              <a:t> </a:t>
            </a:r>
          </a:p>
          <a:p>
            <a:pPr fontAlgn="base">
              <a:spcBef>
                <a:spcPct val="0"/>
              </a:spcBef>
              <a:spcAft>
                <a:spcPct val="0"/>
              </a:spcAft>
            </a:pPr>
            <a:r>
              <a:rPr lang="en-US" altLang="ja-JP" b="1" dirty="0" smtClean="0">
                <a:solidFill>
                  <a:srgbClr val="FFFFFF"/>
                </a:solidFill>
              </a:rPr>
              <a:t>B-field( Color)</a:t>
            </a:r>
            <a:endParaRPr lang="ja-JP" altLang="en-US" b="1" dirty="0">
              <a:solidFill>
                <a:srgbClr val="FFFFFF"/>
              </a:solidFill>
            </a:endParaRPr>
          </a:p>
        </p:txBody>
      </p:sp>
      <p:sp>
        <p:nvSpPr>
          <p:cNvPr id="5" name="正方形/長方形 4"/>
          <p:cNvSpPr/>
          <p:nvPr/>
        </p:nvSpPr>
        <p:spPr bwMode="auto">
          <a:xfrm>
            <a:off x="6732240" y="4509120"/>
            <a:ext cx="432048" cy="36004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ja-JP" altLang="en-US" b="1" smtClean="0">
              <a:solidFill>
                <a:srgbClr val="FFFFFF"/>
              </a:solidFill>
            </a:endParaRPr>
          </a:p>
        </p:txBody>
      </p:sp>
      <p:cxnSp>
        <p:nvCxnSpPr>
          <p:cNvPr id="7" name="直線コネクタ 6"/>
          <p:cNvCxnSpPr/>
          <p:nvPr/>
        </p:nvCxnSpPr>
        <p:spPr bwMode="auto">
          <a:xfrm flipH="1" flipV="1">
            <a:off x="6156176" y="2934236"/>
            <a:ext cx="576064" cy="157488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直線コネクタ 8"/>
          <p:cNvCxnSpPr/>
          <p:nvPr/>
        </p:nvCxnSpPr>
        <p:spPr bwMode="auto">
          <a:xfrm flipH="1" flipV="1">
            <a:off x="3851920" y="3815611"/>
            <a:ext cx="432048" cy="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直線コネクタ 11"/>
          <p:cNvCxnSpPr/>
          <p:nvPr/>
        </p:nvCxnSpPr>
        <p:spPr bwMode="auto">
          <a:xfrm flipV="1">
            <a:off x="7164288" y="2564904"/>
            <a:ext cx="1558795" cy="1944216"/>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4" name="直線コネクタ 13"/>
          <p:cNvCxnSpPr/>
          <p:nvPr/>
        </p:nvCxnSpPr>
        <p:spPr bwMode="auto">
          <a:xfrm flipH="1" flipV="1">
            <a:off x="6012160" y="2564904"/>
            <a:ext cx="720080" cy="19978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7" name="テキスト ボックス 16"/>
          <p:cNvSpPr txBox="1"/>
          <p:nvPr/>
        </p:nvSpPr>
        <p:spPr>
          <a:xfrm>
            <a:off x="5580112" y="1052736"/>
            <a:ext cx="3707904" cy="369332"/>
          </a:xfrm>
          <a:prstGeom prst="rect">
            <a:avLst/>
          </a:prstGeom>
          <a:noFill/>
        </p:spPr>
        <p:txBody>
          <a:bodyPr wrap="square" rtlCol="0">
            <a:spAutoFit/>
          </a:bodyPr>
          <a:lstStyle/>
          <a:p>
            <a:pPr fontAlgn="base">
              <a:spcBef>
                <a:spcPct val="0"/>
              </a:spcBef>
              <a:spcAft>
                <a:spcPct val="0"/>
              </a:spcAft>
            </a:pPr>
            <a:r>
              <a:rPr lang="en-US" altLang="ja-JP" b="1" dirty="0" smtClean="0">
                <a:solidFill>
                  <a:srgbClr val="FFFFFF"/>
                </a:solidFill>
              </a:rPr>
              <a:t>Amplified up to 50 micro-G</a:t>
            </a:r>
          </a:p>
        </p:txBody>
      </p:sp>
      <p:sp>
        <p:nvSpPr>
          <p:cNvPr id="18" name="テキスト ボックス 17"/>
          <p:cNvSpPr txBox="1"/>
          <p:nvPr/>
        </p:nvSpPr>
        <p:spPr>
          <a:xfrm>
            <a:off x="2555776" y="5013176"/>
            <a:ext cx="1665841" cy="369332"/>
          </a:xfrm>
          <a:prstGeom prst="rect">
            <a:avLst/>
          </a:prstGeom>
          <a:noFill/>
        </p:spPr>
        <p:txBody>
          <a:bodyPr wrap="none" rtlCol="0">
            <a:spAutoFit/>
          </a:bodyPr>
          <a:lstStyle/>
          <a:p>
            <a:pPr fontAlgn="base">
              <a:spcBef>
                <a:spcPct val="0"/>
              </a:spcBef>
              <a:spcAft>
                <a:spcPct val="0"/>
              </a:spcAft>
            </a:pPr>
            <a:r>
              <a:rPr lang="en-US" altLang="ja-JP" b="1" dirty="0" smtClean="0">
                <a:solidFill>
                  <a:srgbClr val="000000"/>
                </a:solidFill>
              </a:rPr>
              <a:t>Uchiyama+07</a:t>
            </a:r>
            <a:endParaRPr lang="ja-JP" altLang="en-US" b="1" dirty="0">
              <a:solidFill>
                <a:srgbClr val="000000"/>
              </a:solidFill>
            </a:endParaRPr>
          </a:p>
        </p:txBody>
      </p:sp>
      <p:sp>
        <p:nvSpPr>
          <p:cNvPr id="19" name="テキスト ボックス 18"/>
          <p:cNvSpPr txBox="1"/>
          <p:nvPr/>
        </p:nvSpPr>
        <p:spPr>
          <a:xfrm>
            <a:off x="1618058" y="6417083"/>
            <a:ext cx="3746030" cy="369332"/>
          </a:xfrm>
          <a:prstGeom prst="rect">
            <a:avLst/>
          </a:prstGeom>
          <a:noFill/>
        </p:spPr>
        <p:txBody>
          <a:bodyPr wrap="square" rtlCol="0">
            <a:spAutoFit/>
          </a:bodyPr>
          <a:lstStyle/>
          <a:p>
            <a:pPr fontAlgn="base">
              <a:spcBef>
                <a:spcPct val="0"/>
              </a:spcBef>
              <a:spcAft>
                <a:spcPct val="0"/>
              </a:spcAft>
            </a:pPr>
            <a:r>
              <a:rPr lang="en-US" altLang="ja-JP" b="1" dirty="0" err="1" smtClean="0">
                <a:solidFill>
                  <a:srgbClr val="000000"/>
                </a:solidFill>
              </a:rPr>
              <a:t>Obs</a:t>
            </a:r>
            <a:r>
              <a:rPr lang="en-US" altLang="ja-JP" b="1" dirty="0" smtClean="0">
                <a:solidFill>
                  <a:srgbClr val="000000"/>
                </a:solidFill>
              </a:rPr>
              <a:t>: 100</a:t>
            </a:r>
            <a:r>
              <a:rPr lang="ja-JP" altLang="en-US" b="1" dirty="0" smtClean="0">
                <a:solidFill>
                  <a:srgbClr val="000000"/>
                </a:solidFill>
              </a:rPr>
              <a:t> </a:t>
            </a:r>
            <a:r>
              <a:rPr lang="en-US" altLang="ja-JP" b="1" dirty="0">
                <a:solidFill>
                  <a:srgbClr val="000000"/>
                </a:solidFill>
              </a:rPr>
              <a:t> </a:t>
            </a:r>
            <a:r>
              <a:rPr lang="en-US" altLang="ja-JP" b="1" dirty="0" smtClean="0">
                <a:solidFill>
                  <a:srgbClr val="000000"/>
                </a:solidFill>
              </a:rPr>
              <a:t>micro-G</a:t>
            </a:r>
            <a:endParaRPr lang="ja-JP" altLang="en-US" b="1" dirty="0">
              <a:solidFill>
                <a:srgbClr val="000000"/>
              </a:solidFill>
            </a:endParaRPr>
          </a:p>
        </p:txBody>
      </p:sp>
      <p:sp>
        <p:nvSpPr>
          <p:cNvPr id="20" name="テキスト ボックス 19"/>
          <p:cNvSpPr txBox="1"/>
          <p:nvPr/>
        </p:nvSpPr>
        <p:spPr>
          <a:xfrm>
            <a:off x="6201403" y="586742"/>
            <a:ext cx="2775119" cy="369332"/>
          </a:xfrm>
          <a:prstGeom prst="rect">
            <a:avLst/>
          </a:prstGeom>
          <a:noFill/>
        </p:spPr>
        <p:txBody>
          <a:bodyPr wrap="none" rtlCol="0">
            <a:spAutoFit/>
          </a:bodyPr>
          <a:lstStyle/>
          <a:p>
            <a:pPr fontAlgn="base">
              <a:spcBef>
                <a:spcPct val="0"/>
              </a:spcBef>
              <a:spcAft>
                <a:spcPct val="0"/>
              </a:spcAft>
            </a:pPr>
            <a:r>
              <a:rPr lang="en-US" altLang="ja-JP" b="1" dirty="0" smtClean="0">
                <a:solidFill>
                  <a:srgbClr val="FFFFFF"/>
                </a:solidFill>
              </a:rPr>
              <a:t>Ono et al. 2013, in prep.</a:t>
            </a:r>
            <a:endParaRPr lang="ja-JP" altLang="en-US" b="1" dirty="0">
              <a:solidFill>
                <a:srgbClr val="FFFFFF"/>
              </a:solidFill>
            </a:endParaRPr>
          </a:p>
        </p:txBody>
      </p:sp>
      <p:cxnSp>
        <p:nvCxnSpPr>
          <p:cNvPr id="21" name="直線矢印コネクタ 20"/>
          <p:cNvCxnSpPr/>
          <p:nvPr/>
        </p:nvCxnSpPr>
        <p:spPr>
          <a:xfrm>
            <a:off x="2627784" y="3284984"/>
            <a:ext cx="1462475" cy="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4139952" y="3068960"/>
            <a:ext cx="1635384" cy="369332"/>
          </a:xfrm>
          <a:prstGeom prst="rect">
            <a:avLst/>
          </a:prstGeom>
          <a:noFill/>
        </p:spPr>
        <p:txBody>
          <a:bodyPr wrap="none" rtlCol="0">
            <a:spAutoFit/>
          </a:bodyPr>
          <a:lstStyle/>
          <a:p>
            <a:pPr fontAlgn="base">
              <a:spcBef>
                <a:spcPct val="0"/>
              </a:spcBef>
              <a:spcAft>
                <a:spcPct val="0"/>
              </a:spcAft>
            </a:pPr>
            <a:r>
              <a:rPr lang="ja-JP" altLang="en-US" b="1" dirty="0" smtClean="0">
                <a:solidFill>
                  <a:srgbClr val="FFFFFF"/>
                </a:solidFill>
              </a:rPr>
              <a:t>～</a:t>
            </a:r>
            <a:r>
              <a:rPr lang="en-US" altLang="ja-JP" b="1" dirty="0" smtClean="0">
                <a:solidFill>
                  <a:srgbClr val="FFFFFF"/>
                </a:solidFill>
              </a:rPr>
              <a:t>3</a:t>
            </a:r>
            <a:r>
              <a:rPr lang="ja-JP" altLang="en-US" b="1" dirty="0">
                <a:solidFill>
                  <a:srgbClr val="FFFFFF"/>
                </a:solidFill>
              </a:rPr>
              <a:t> </a:t>
            </a:r>
            <a:r>
              <a:rPr lang="en-US" altLang="ja-JP" b="1" dirty="0" smtClean="0">
                <a:solidFill>
                  <a:srgbClr val="FFFFFF"/>
                </a:solidFill>
              </a:rPr>
              <a:t>light year</a:t>
            </a:r>
            <a:endParaRPr lang="ja-JP" altLang="en-US" b="1" dirty="0">
              <a:solidFill>
                <a:srgbClr val="FFFFFF"/>
              </a:solidFill>
            </a:endParaRPr>
          </a:p>
        </p:txBody>
      </p:sp>
      <p:sp>
        <p:nvSpPr>
          <p:cNvPr id="23" name="テキスト ボックス 22"/>
          <p:cNvSpPr txBox="1"/>
          <p:nvPr/>
        </p:nvSpPr>
        <p:spPr>
          <a:xfrm>
            <a:off x="1547664" y="5085184"/>
            <a:ext cx="1133644" cy="369332"/>
          </a:xfrm>
          <a:prstGeom prst="rect">
            <a:avLst/>
          </a:prstGeom>
          <a:noFill/>
        </p:spPr>
        <p:txBody>
          <a:bodyPr wrap="none" rtlCol="0">
            <a:spAutoFit/>
          </a:bodyPr>
          <a:lstStyle/>
          <a:p>
            <a:r>
              <a:rPr lang="en-US" altLang="ja-JP" dirty="0" smtClean="0"/>
              <a:t>RXJ1713</a:t>
            </a:r>
            <a:endParaRPr kumimoji="1" lang="ja-JP" altLang="en-US" dirty="0"/>
          </a:p>
        </p:txBody>
      </p:sp>
    </p:spTree>
    <p:extLst>
      <p:ext uri="{BB962C8B-B14F-4D97-AF65-F5344CB8AC3E}">
        <p14:creationId xmlns:p14="http://schemas.microsoft.com/office/powerpoint/2010/main" val="35856324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74638"/>
            <a:ext cx="9036496" cy="1143000"/>
          </a:xfrm>
        </p:spPr>
        <p:txBody>
          <a:bodyPr/>
          <a:lstStyle/>
          <a:p>
            <a:r>
              <a:rPr kumimoji="1" lang="en-US" altLang="ja-JP" sz="4000" dirty="0" smtClean="0"/>
              <a:t>Composition of Ultra-High-Energy CRs</a:t>
            </a:r>
            <a:endParaRPr kumimoji="1" lang="ja-JP" altLang="en-US" sz="40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72816"/>
            <a:ext cx="3893090" cy="4299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C:\Users\Hiro\Desktop\R0010652-2.jpg"/>
          <p:cNvPicPr>
            <a:picLocks noChangeAspect="1" noChangeArrowheads="1"/>
          </p:cNvPicPr>
          <p:nvPr/>
        </p:nvPicPr>
        <p:blipFill>
          <a:blip r:embed="rId3" cstate="print"/>
          <a:srcRect/>
          <a:stretch>
            <a:fillRect/>
          </a:stretch>
        </p:blipFill>
        <p:spPr bwMode="auto">
          <a:xfrm>
            <a:off x="3995936" y="4365104"/>
            <a:ext cx="1872208" cy="1404156"/>
          </a:xfrm>
          <a:prstGeom prst="rect">
            <a:avLst/>
          </a:prstGeom>
          <a:noFill/>
        </p:spPr>
      </p:pic>
      <p:pic>
        <p:nvPicPr>
          <p:cNvPr id="7171" name="Picture 3" descr="C:\Users\Hiro\Desktop\600px-Taplogo.png"/>
          <p:cNvPicPr>
            <a:picLocks noChangeAspect="1" noChangeArrowheads="1"/>
          </p:cNvPicPr>
          <p:nvPr/>
        </p:nvPicPr>
        <p:blipFill>
          <a:blip r:embed="rId4" cstate="print"/>
          <a:srcRect/>
          <a:stretch>
            <a:fillRect/>
          </a:stretch>
        </p:blipFill>
        <p:spPr bwMode="auto">
          <a:xfrm>
            <a:off x="6588224" y="4365104"/>
            <a:ext cx="1440160" cy="1440160"/>
          </a:xfrm>
          <a:prstGeom prst="rect">
            <a:avLst/>
          </a:prstGeom>
          <a:noFill/>
        </p:spPr>
      </p:pic>
      <p:pic>
        <p:nvPicPr>
          <p:cNvPr id="7172" name="Picture 4" descr="C:\Users\Hiro\Desktop\20081117_pierre_auger_obser.jpg"/>
          <p:cNvPicPr>
            <a:picLocks noChangeAspect="1" noChangeArrowheads="1"/>
          </p:cNvPicPr>
          <p:nvPr/>
        </p:nvPicPr>
        <p:blipFill>
          <a:blip r:embed="rId5" cstate="print"/>
          <a:srcRect/>
          <a:stretch>
            <a:fillRect/>
          </a:stretch>
        </p:blipFill>
        <p:spPr bwMode="auto">
          <a:xfrm>
            <a:off x="4067944" y="1844824"/>
            <a:ext cx="1612460" cy="1633959"/>
          </a:xfrm>
          <a:prstGeom prst="rect">
            <a:avLst/>
          </a:prstGeom>
          <a:noFill/>
        </p:spPr>
      </p:pic>
      <p:pic>
        <p:nvPicPr>
          <p:cNvPr id="7173" name="Picture 5" descr="C:\Users\Hiro\Desktop\main_03.jpg"/>
          <p:cNvPicPr>
            <a:picLocks noChangeAspect="1" noChangeArrowheads="1"/>
          </p:cNvPicPr>
          <p:nvPr/>
        </p:nvPicPr>
        <p:blipFill>
          <a:blip r:embed="rId6" cstate="print"/>
          <a:srcRect/>
          <a:stretch>
            <a:fillRect/>
          </a:stretch>
        </p:blipFill>
        <p:spPr bwMode="auto">
          <a:xfrm>
            <a:off x="5940152" y="1844824"/>
            <a:ext cx="2486171" cy="1152128"/>
          </a:xfrm>
          <a:prstGeom prst="rect">
            <a:avLst/>
          </a:prstGeom>
          <a:noFill/>
        </p:spPr>
      </p:pic>
      <p:sp>
        <p:nvSpPr>
          <p:cNvPr id="9" name="テキスト ボックス 8"/>
          <p:cNvSpPr txBox="1"/>
          <p:nvPr/>
        </p:nvSpPr>
        <p:spPr>
          <a:xfrm>
            <a:off x="5907216" y="3140968"/>
            <a:ext cx="3236784" cy="369332"/>
          </a:xfrm>
          <a:prstGeom prst="rect">
            <a:avLst/>
          </a:prstGeom>
          <a:noFill/>
        </p:spPr>
        <p:txBody>
          <a:bodyPr wrap="none" rtlCol="0">
            <a:spAutoFit/>
          </a:bodyPr>
          <a:lstStyle/>
          <a:p>
            <a:r>
              <a:rPr kumimoji="1" lang="en-US" altLang="ja-JP" dirty="0" smtClean="0"/>
              <a:t>UHECRs are Iron-Dominated.</a:t>
            </a:r>
            <a:endParaRPr kumimoji="1" lang="ja-JP" altLang="en-US" dirty="0"/>
          </a:p>
        </p:txBody>
      </p:sp>
      <p:sp>
        <p:nvSpPr>
          <p:cNvPr id="10" name="テキスト ボックス 9"/>
          <p:cNvSpPr txBox="1"/>
          <p:nvPr/>
        </p:nvSpPr>
        <p:spPr>
          <a:xfrm>
            <a:off x="5364088" y="6093296"/>
            <a:ext cx="3518912" cy="369332"/>
          </a:xfrm>
          <a:prstGeom prst="rect">
            <a:avLst/>
          </a:prstGeom>
          <a:noFill/>
        </p:spPr>
        <p:txBody>
          <a:bodyPr wrap="none" rtlCol="0">
            <a:spAutoFit/>
          </a:bodyPr>
          <a:lstStyle/>
          <a:p>
            <a:r>
              <a:rPr kumimoji="1" lang="en-US" altLang="ja-JP" dirty="0" smtClean="0"/>
              <a:t>UHECRs are Proton-Dominated.</a:t>
            </a:r>
            <a:endParaRPr kumimoji="1" lang="ja-JP" altLang="en-US" dirty="0"/>
          </a:p>
        </p:txBody>
      </p:sp>
      <p:sp>
        <p:nvSpPr>
          <p:cNvPr id="11" name="テキスト ボックス 10"/>
          <p:cNvSpPr txBox="1"/>
          <p:nvPr/>
        </p:nvSpPr>
        <p:spPr>
          <a:xfrm>
            <a:off x="6372200" y="3861048"/>
            <a:ext cx="492443" cy="369332"/>
          </a:xfrm>
          <a:prstGeom prst="rect">
            <a:avLst/>
          </a:prstGeom>
          <a:noFill/>
        </p:spPr>
        <p:txBody>
          <a:bodyPr wrap="none" rtlCol="0">
            <a:spAutoFit/>
          </a:bodyPr>
          <a:lstStyle/>
          <a:p>
            <a:r>
              <a:rPr kumimoji="1" lang="en-US" altLang="ja-JP" dirty="0" smtClean="0"/>
              <a:t>VS</a:t>
            </a:r>
            <a:endParaRPr kumimoji="1" lang="ja-JP"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0"/>
            <a:ext cx="9036496" cy="1143000"/>
          </a:xfrm>
        </p:spPr>
        <p:txBody>
          <a:bodyPr/>
          <a:lstStyle/>
          <a:p>
            <a:r>
              <a:rPr lang="en-US" altLang="ja-JP" dirty="0" smtClean="0"/>
              <a:t>UHECRs are coming from GRBs?</a:t>
            </a:r>
            <a:endParaRPr kumimoji="1" lang="ja-JP" alt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124744"/>
            <a:ext cx="3547887" cy="3527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268760"/>
            <a:ext cx="4487655"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4415398" y="4149080"/>
            <a:ext cx="4728602" cy="646331"/>
          </a:xfrm>
          <a:prstGeom prst="rect">
            <a:avLst/>
          </a:prstGeom>
          <a:noFill/>
        </p:spPr>
        <p:txBody>
          <a:bodyPr wrap="none" rtlCol="0">
            <a:spAutoFit/>
          </a:bodyPr>
          <a:lstStyle/>
          <a:p>
            <a:r>
              <a:rPr lang="en-US" altLang="ja-JP" dirty="0" smtClean="0"/>
              <a:t>UHECRs are from Past GRBs in Milky Way?</a:t>
            </a:r>
          </a:p>
          <a:p>
            <a:r>
              <a:rPr kumimoji="1" lang="en-US" altLang="ja-JP" dirty="0" err="1" smtClean="0"/>
              <a:t>Calvez</a:t>
            </a:r>
            <a:r>
              <a:rPr kumimoji="1" lang="en-US" altLang="ja-JP" dirty="0" smtClean="0"/>
              <a:t>, </a:t>
            </a:r>
            <a:r>
              <a:rPr kumimoji="1" lang="en-US" altLang="ja-JP" dirty="0" err="1" smtClean="0"/>
              <a:t>Kusenko</a:t>
            </a:r>
            <a:r>
              <a:rPr kumimoji="1" lang="en-US" altLang="ja-JP" dirty="0" smtClean="0"/>
              <a:t>, S.N.  PRL 2010</a:t>
            </a:r>
            <a:endParaRPr kumimoji="1" lang="ja-JP" altLang="en-US" dirty="0"/>
          </a:p>
        </p:txBody>
      </p:sp>
      <p:pic>
        <p:nvPicPr>
          <p:cNvPr id="8194" name="Picture 2"/>
          <p:cNvPicPr>
            <a:picLocks noChangeAspect="1" noChangeArrowheads="1"/>
          </p:cNvPicPr>
          <p:nvPr/>
        </p:nvPicPr>
        <p:blipFill>
          <a:blip r:embed="rId4" cstate="print"/>
          <a:srcRect/>
          <a:stretch>
            <a:fillRect/>
          </a:stretch>
        </p:blipFill>
        <p:spPr bwMode="auto">
          <a:xfrm>
            <a:off x="323528" y="5085184"/>
            <a:ext cx="1159715" cy="1455812"/>
          </a:xfrm>
          <a:prstGeom prst="rect">
            <a:avLst/>
          </a:prstGeom>
          <a:noFill/>
          <a:ln w="9525">
            <a:noFill/>
            <a:miter lim="800000"/>
            <a:headEnd/>
            <a:tailEnd/>
          </a:ln>
        </p:spPr>
      </p:pic>
      <p:sp>
        <p:nvSpPr>
          <p:cNvPr id="8" name="テキスト ボックス 7"/>
          <p:cNvSpPr txBox="1"/>
          <p:nvPr/>
        </p:nvSpPr>
        <p:spPr>
          <a:xfrm>
            <a:off x="1475656" y="5229200"/>
            <a:ext cx="3313792" cy="923330"/>
          </a:xfrm>
          <a:prstGeom prst="rect">
            <a:avLst/>
          </a:prstGeom>
          <a:noFill/>
        </p:spPr>
        <p:txBody>
          <a:bodyPr wrap="none" rtlCol="0">
            <a:spAutoFit/>
          </a:bodyPr>
          <a:lstStyle/>
          <a:p>
            <a:r>
              <a:rPr kumimoji="1" lang="en-US" altLang="ja-JP" dirty="0" smtClean="0"/>
              <a:t>Propagation of </a:t>
            </a:r>
          </a:p>
          <a:p>
            <a:r>
              <a:rPr lang="en-US" altLang="ja-JP" dirty="0" smtClean="0"/>
              <a:t>UHE-Iron in Milky Way</a:t>
            </a:r>
          </a:p>
          <a:p>
            <a:r>
              <a:rPr kumimoji="1" lang="en-US" altLang="ja-JP" dirty="0" smtClean="0"/>
              <a:t>By </a:t>
            </a:r>
            <a:r>
              <a:rPr kumimoji="1" lang="en-US" altLang="ja-JP" dirty="0" err="1" smtClean="0"/>
              <a:t>Arjen</a:t>
            </a:r>
            <a:r>
              <a:rPr kumimoji="1" lang="en-US" altLang="ja-JP" dirty="0" smtClean="0"/>
              <a:t> van </a:t>
            </a:r>
            <a:r>
              <a:rPr kumimoji="1" lang="en-US" altLang="ja-JP" dirty="0" err="1" smtClean="0"/>
              <a:t>Vliet</a:t>
            </a:r>
            <a:r>
              <a:rPr lang="en-US" altLang="ja-JP" dirty="0" smtClean="0"/>
              <a:t> in Hamburg.</a:t>
            </a:r>
            <a:endParaRPr kumimoji="1" lang="ja-JP" altLang="en-US" dirty="0"/>
          </a:p>
        </p:txBody>
      </p:sp>
      <p:pic>
        <p:nvPicPr>
          <p:cNvPr id="8195" name="Picture 3" descr="C:\Users\Hiro\Desktop\DSC05708.jpg"/>
          <p:cNvPicPr>
            <a:picLocks noChangeAspect="1" noChangeArrowheads="1"/>
          </p:cNvPicPr>
          <p:nvPr/>
        </p:nvPicPr>
        <p:blipFill>
          <a:blip r:embed="rId5" cstate="print"/>
          <a:srcRect/>
          <a:stretch>
            <a:fillRect/>
          </a:stretch>
        </p:blipFill>
        <p:spPr bwMode="auto">
          <a:xfrm>
            <a:off x="5004048" y="5085184"/>
            <a:ext cx="1943272" cy="1296144"/>
          </a:xfrm>
          <a:prstGeom prst="rect">
            <a:avLst/>
          </a:prstGeom>
          <a:noFill/>
        </p:spPr>
      </p:pic>
      <p:sp>
        <p:nvSpPr>
          <p:cNvPr id="10" name="テキスト ボックス 9"/>
          <p:cNvSpPr txBox="1"/>
          <p:nvPr/>
        </p:nvSpPr>
        <p:spPr>
          <a:xfrm>
            <a:off x="7164288" y="5373216"/>
            <a:ext cx="1697901" cy="646331"/>
          </a:xfrm>
          <a:prstGeom prst="rect">
            <a:avLst/>
          </a:prstGeom>
          <a:noFill/>
        </p:spPr>
        <p:txBody>
          <a:bodyPr wrap="none" rtlCol="0">
            <a:spAutoFit/>
          </a:bodyPr>
          <a:lstStyle/>
          <a:p>
            <a:r>
              <a:rPr kumimoji="1" lang="en-US" altLang="ja-JP" dirty="0" smtClean="0"/>
              <a:t>Prof. </a:t>
            </a:r>
            <a:r>
              <a:rPr kumimoji="1" lang="en-US" altLang="ja-JP" dirty="0" err="1" smtClean="0"/>
              <a:t>Kusenko</a:t>
            </a:r>
            <a:r>
              <a:rPr kumimoji="1" lang="en-US" altLang="ja-JP" dirty="0" smtClean="0"/>
              <a:t>,</a:t>
            </a:r>
          </a:p>
          <a:p>
            <a:r>
              <a:rPr lang="en-US" altLang="ja-JP" dirty="0" smtClean="0"/>
              <a:t>UCLA.</a:t>
            </a:r>
            <a:endParaRPr kumimoji="1" lang="ja-JP"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4099" name="Picture 3" descr="C:\Users\Hiro\Pictures\andromeda2.jpg"/>
          <p:cNvPicPr>
            <a:picLocks noChangeAspect="1" noChangeArrowheads="1"/>
          </p:cNvPicPr>
          <p:nvPr/>
        </p:nvPicPr>
        <p:blipFill>
          <a:blip r:embed="rId2" cstate="print"/>
          <a:srcRect/>
          <a:stretch>
            <a:fillRect/>
          </a:stretch>
        </p:blipFill>
        <p:spPr bwMode="auto">
          <a:xfrm>
            <a:off x="-392825" y="0"/>
            <a:ext cx="10443655" cy="6858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8229600" cy="1143000"/>
          </a:xfrm>
        </p:spPr>
        <p:txBody>
          <a:bodyPr>
            <a:normAutofit fontScale="90000"/>
          </a:bodyPr>
          <a:lstStyle/>
          <a:p>
            <a:r>
              <a:rPr lang="en-US" altLang="ja-JP" dirty="0" smtClean="0"/>
              <a:t>Summary: Nuclear Astrophysics in </a:t>
            </a:r>
            <a:br>
              <a:rPr lang="en-US" altLang="ja-JP" dirty="0" smtClean="0"/>
            </a:br>
            <a:r>
              <a:rPr lang="en-US" altLang="ja-JP" dirty="0" smtClean="0"/>
              <a:t>Astrophysical Big Bang Laboratory</a:t>
            </a:r>
            <a:endParaRPr kumimoji="1" lang="ja-JP" altLang="en-US" dirty="0"/>
          </a:p>
        </p:txBody>
      </p:sp>
      <p:sp>
        <p:nvSpPr>
          <p:cNvPr id="3" name="コンテンツ プレースホルダー 2"/>
          <p:cNvSpPr>
            <a:spLocks noGrp="1"/>
          </p:cNvSpPr>
          <p:nvPr>
            <p:ph idx="1"/>
          </p:nvPr>
        </p:nvSpPr>
        <p:spPr>
          <a:xfrm>
            <a:off x="323528" y="1628800"/>
            <a:ext cx="8640960" cy="4752528"/>
          </a:xfrm>
        </p:spPr>
        <p:txBody>
          <a:bodyPr>
            <a:normAutofit/>
          </a:bodyPr>
          <a:lstStyle/>
          <a:p>
            <a:r>
              <a:rPr lang="en-US" altLang="ja-JP" dirty="0" smtClean="0"/>
              <a:t>Theoretical Studies on </a:t>
            </a:r>
            <a:r>
              <a:rPr lang="en-US" altLang="ja-JP" dirty="0" err="1" smtClean="0"/>
              <a:t>SNe</a:t>
            </a:r>
            <a:r>
              <a:rPr lang="en-US" altLang="ja-JP" dirty="0" smtClean="0"/>
              <a:t> and GRBs are done.  </a:t>
            </a:r>
            <a:endParaRPr kumimoji="1" lang="en-US" altLang="ja-JP" dirty="0" smtClean="0"/>
          </a:p>
          <a:p>
            <a:r>
              <a:rPr lang="en-US" altLang="ja-JP" dirty="0" smtClean="0"/>
              <a:t>Explosion Mechanisms.</a:t>
            </a:r>
          </a:p>
          <a:p>
            <a:r>
              <a:rPr lang="en-US" altLang="ja-JP" dirty="0" smtClean="0"/>
              <a:t>Explosive </a:t>
            </a:r>
            <a:r>
              <a:rPr lang="en-US" altLang="ja-JP" dirty="0" err="1" smtClean="0"/>
              <a:t>Nucleosynthesis</a:t>
            </a:r>
            <a:r>
              <a:rPr lang="en-US" altLang="ja-JP" dirty="0" smtClean="0"/>
              <a:t>.</a:t>
            </a:r>
            <a:endParaRPr kumimoji="1" lang="en-US" altLang="ja-JP" dirty="0" smtClean="0"/>
          </a:p>
          <a:p>
            <a:r>
              <a:rPr lang="en-US" altLang="ja-JP" dirty="0" smtClean="0"/>
              <a:t>Production of Cosmic Rays. </a:t>
            </a:r>
            <a:endParaRPr kumimoji="1" lang="en-US" altLang="ja-JP" dirty="0" smtClean="0"/>
          </a:p>
          <a:p>
            <a:pPr lvl="0"/>
            <a:r>
              <a:rPr lang="en-US" altLang="ja-JP" dirty="0" smtClean="0">
                <a:solidFill>
                  <a:prstClr val="black"/>
                </a:solidFill>
              </a:rPr>
              <a:t>Nuclear Physics plays important roles in these fields.</a:t>
            </a:r>
          </a:p>
          <a:p>
            <a:pPr lvl="0"/>
            <a:r>
              <a:rPr kumimoji="1" lang="en-US" altLang="ja-JP" dirty="0" smtClean="0">
                <a:solidFill>
                  <a:prstClr val="black"/>
                </a:solidFill>
              </a:rPr>
              <a:t>Communications and Collaborations with us are highly welcome!</a:t>
            </a:r>
            <a:endParaRPr kumimoji="1" lang="en-US" altLang="ja-JP" dirty="0" smtClean="0"/>
          </a:p>
          <a:p>
            <a:endParaRPr kumimoji="1" lang="ja-JP" altLang="en-US" dirty="0"/>
          </a:p>
        </p:txBody>
      </p:sp>
    </p:spTree>
    <p:extLst>
      <p:ext uri="{BB962C8B-B14F-4D97-AF65-F5344CB8AC3E}">
        <p14:creationId xmlns:p14="http://schemas.microsoft.com/office/powerpoint/2010/main" val="32740219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5123" name="Picture 3" descr="C:\Users\Hiro\Pictures\img_435426_8005629_1.jpg"/>
          <p:cNvPicPr>
            <a:picLocks noChangeAspect="1" noChangeArrowheads="1"/>
          </p:cNvPicPr>
          <p:nvPr/>
        </p:nvPicPr>
        <p:blipFill>
          <a:blip r:embed="rId2" cstate="print"/>
          <a:srcRect/>
          <a:stretch>
            <a:fillRect/>
          </a:stretch>
        </p:blipFill>
        <p:spPr bwMode="auto">
          <a:xfrm>
            <a:off x="0" y="-963488"/>
            <a:ext cx="9144000" cy="9144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6146" name="Picture 2" descr="C:\Users\Hiro\Pictures\20080411_kaguya_01l.jpg"/>
          <p:cNvPicPr>
            <a:picLocks noChangeAspect="1" noChangeArrowheads="1"/>
          </p:cNvPicPr>
          <p:nvPr/>
        </p:nvPicPr>
        <p:blipFill>
          <a:blip r:embed="rId2" cstate="print"/>
          <a:srcRect/>
          <a:stretch>
            <a:fillRect/>
          </a:stretch>
        </p:blipFill>
        <p:spPr bwMode="auto">
          <a:xfrm>
            <a:off x="-1476672" y="0"/>
            <a:ext cx="12192001" cy="6858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1143000"/>
          </a:xfrm>
        </p:spPr>
        <p:txBody>
          <a:bodyPr>
            <a:normAutofit/>
          </a:bodyPr>
          <a:lstStyle/>
          <a:p>
            <a:r>
              <a:rPr kumimoji="1" lang="en-US" altLang="ja-JP" sz="4800" dirty="0" smtClean="0"/>
              <a:t>What is Astrophysics?</a:t>
            </a:r>
            <a:endParaRPr kumimoji="1" lang="ja-JP" altLang="en-US" sz="4800" dirty="0"/>
          </a:p>
        </p:txBody>
      </p:sp>
      <p:sp>
        <p:nvSpPr>
          <p:cNvPr id="3" name="コンテンツ プレースホルダ 2"/>
          <p:cNvSpPr>
            <a:spLocks noGrp="1"/>
          </p:cNvSpPr>
          <p:nvPr>
            <p:ph idx="1"/>
          </p:nvPr>
        </p:nvSpPr>
        <p:spPr>
          <a:xfrm>
            <a:off x="179512" y="1772816"/>
            <a:ext cx="8964488" cy="5085184"/>
          </a:xfrm>
        </p:spPr>
        <p:txBody>
          <a:bodyPr>
            <a:normAutofit fontScale="92500" lnSpcReduction="10000"/>
          </a:bodyPr>
          <a:lstStyle/>
          <a:p>
            <a:r>
              <a:rPr lang="en-US" altLang="ja-JP" dirty="0" smtClean="0">
                <a:latin typeface="ＭＳ 明朝" pitchFamily="17" charset="-128"/>
                <a:ea typeface="ＭＳ 明朝" pitchFamily="17" charset="-128"/>
              </a:rPr>
              <a:t>The Universe itself is mysterious. When we see the universe, we cannot help but to feel mysteries. In the universe, there are also mysterious phenomena and objects. When we face on these things, we cannot help but to think these are far beyond human knowledge. However, we, </a:t>
            </a:r>
            <a:r>
              <a:rPr lang="en-US" altLang="ja-JP" dirty="0" smtClean="0">
                <a:solidFill>
                  <a:srgbClr val="FF0000"/>
                </a:solidFill>
                <a:latin typeface="ＭＳ 明朝" pitchFamily="17" charset="-128"/>
                <a:ea typeface="ＭＳ 明朝" pitchFamily="17" charset="-128"/>
              </a:rPr>
              <a:t>Astrophysicists, do not regard them as too mysterious or far beyond human knowledge. Rather, we try to understand them by human intelligence. This is called as Astrophysics.</a:t>
            </a:r>
            <a:endParaRPr kumimoji="1" lang="ja-JP" altLang="en-US" dirty="0">
              <a:solidFill>
                <a:srgbClr val="FF0000"/>
              </a:solidFill>
              <a:latin typeface="ＭＳ 明朝" pitchFamily="17" charset="-128"/>
              <a:ea typeface="ＭＳ 明朝" pitchFamily="17" charset="-128"/>
            </a:endParaRPr>
          </a:p>
        </p:txBody>
      </p:sp>
      <p:sp>
        <p:nvSpPr>
          <p:cNvPr id="4" name="テキスト ボックス 3"/>
          <p:cNvSpPr txBox="1"/>
          <p:nvPr/>
        </p:nvSpPr>
        <p:spPr>
          <a:xfrm>
            <a:off x="2627784" y="908720"/>
            <a:ext cx="3960440" cy="584775"/>
          </a:xfrm>
          <a:prstGeom prst="rect">
            <a:avLst/>
          </a:prstGeom>
          <a:noFill/>
        </p:spPr>
        <p:txBody>
          <a:bodyPr wrap="square" rtlCol="0">
            <a:spAutoFit/>
          </a:bodyPr>
          <a:lstStyle/>
          <a:p>
            <a:pPr lvl="0">
              <a:spcBef>
                <a:spcPct val="20000"/>
              </a:spcBef>
            </a:pPr>
            <a:r>
              <a:rPr lang="ja-JP" altLang="en-US" sz="3200" dirty="0" smtClean="0">
                <a:solidFill>
                  <a:prstClr val="black"/>
                </a:solidFill>
                <a:latin typeface="Century"/>
                <a:ea typeface="ＭＳ 明朝"/>
                <a:cs typeface="Times New Roman"/>
              </a:rPr>
              <a:t>（</a:t>
            </a:r>
            <a:r>
              <a:rPr lang="en-US" altLang="ja-JP" sz="3200" dirty="0" smtClean="0">
                <a:solidFill>
                  <a:prstClr val="black"/>
                </a:solidFill>
                <a:latin typeface="Century"/>
                <a:ea typeface="ＭＳ 明朝"/>
                <a:cs typeface="Times New Roman"/>
              </a:rPr>
              <a:t>From my HP</a:t>
            </a:r>
            <a:r>
              <a:rPr lang="ja-JP" altLang="en-US" sz="3200" dirty="0" smtClean="0">
                <a:solidFill>
                  <a:prstClr val="black"/>
                </a:solidFill>
                <a:latin typeface="Century"/>
                <a:ea typeface="ＭＳ 明朝"/>
                <a:cs typeface="Times New Roman"/>
              </a:rPr>
              <a:t>）</a:t>
            </a:r>
            <a:endParaRPr lang="ja-JP" altLang="en-US" sz="3200" dirty="0">
              <a:solidFill>
                <a:prstClr val="black"/>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60648"/>
            <a:ext cx="9144000" cy="1143000"/>
          </a:xfrm>
        </p:spPr>
        <p:txBody>
          <a:bodyPr>
            <a:normAutofit fontScale="90000"/>
          </a:bodyPr>
          <a:lstStyle/>
          <a:p>
            <a:r>
              <a:rPr kumimoji="1" lang="en-US" altLang="ja-JP" dirty="0" smtClean="0"/>
              <a:t>Main Topics of Astrophysical Big Bang Lab.</a:t>
            </a:r>
            <a:br>
              <a:rPr kumimoji="1" lang="en-US" altLang="ja-JP" dirty="0" smtClean="0"/>
            </a:br>
            <a:r>
              <a:rPr lang="ja-JP" altLang="en-US" sz="2700" dirty="0" smtClean="0"/>
              <a:t>～</a:t>
            </a:r>
            <a:r>
              <a:rPr lang="en-US" altLang="ja-JP" sz="2700" dirty="0" smtClean="0"/>
              <a:t>Toward Understanding Supernovae and Gamma-Ray Bursts</a:t>
            </a:r>
            <a:r>
              <a:rPr lang="ja-JP" altLang="en-US" sz="2700" dirty="0" smtClean="0"/>
              <a:t>～</a:t>
            </a:r>
            <a:endParaRPr kumimoji="1" lang="ja-JP" altLang="en-US" sz="2700" dirty="0"/>
          </a:p>
        </p:txBody>
      </p:sp>
      <p:sp>
        <p:nvSpPr>
          <p:cNvPr id="3" name="コンテンツ プレースホルダ 2"/>
          <p:cNvSpPr>
            <a:spLocks noGrp="1"/>
          </p:cNvSpPr>
          <p:nvPr>
            <p:ph idx="1"/>
          </p:nvPr>
        </p:nvSpPr>
        <p:spPr>
          <a:xfrm>
            <a:off x="0" y="1700808"/>
            <a:ext cx="8892480" cy="4525963"/>
          </a:xfrm>
        </p:spPr>
        <p:txBody>
          <a:bodyPr>
            <a:normAutofit fontScale="92500" lnSpcReduction="20000"/>
          </a:bodyPr>
          <a:lstStyle/>
          <a:p>
            <a:r>
              <a:rPr lang="en-US" altLang="ja-JP" dirty="0" smtClean="0"/>
              <a:t>How do the biggest explosions in the universe happen?</a:t>
            </a:r>
            <a:r>
              <a:rPr lang="ja-JP" altLang="en-US" dirty="0" smtClean="0"/>
              <a:t>　（</a:t>
            </a:r>
            <a:r>
              <a:rPr lang="en-US" altLang="ja-JP" dirty="0" smtClean="0"/>
              <a:t>Large-Scale Numerical Simulations, Nuclear Physics in Dense Matter, Gravitational Waves, Neutrinos</a:t>
            </a:r>
            <a:r>
              <a:rPr lang="ja-JP" altLang="en-US" dirty="0" smtClean="0"/>
              <a:t>）</a:t>
            </a:r>
            <a:endParaRPr lang="en-US" altLang="ja-JP" dirty="0" smtClean="0"/>
          </a:p>
          <a:p>
            <a:pPr>
              <a:buNone/>
            </a:pPr>
            <a:endParaRPr lang="en-US" altLang="ja-JP" dirty="0" smtClean="0"/>
          </a:p>
          <a:p>
            <a:r>
              <a:rPr lang="en-US" altLang="ja-JP" dirty="0" smtClean="0"/>
              <a:t>Are they origins of very heavy elements? </a:t>
            </a:r>
            <a:r>
              <a:rPr lang="ja-JP" altLang="en-US" dirty="0" smtClean="0"/>
              <a:t>（</a:t>
            </a:r>
            <a:r>
              <a:rPr lang="en-US" altLang="ja-JP" dirty="0" smtClean="0"/>
              <a:t>r-process</a:t>
            </a:r>
            <a:r>
              <a:rPr lang="ja-JP" altLang="en-US" dirty="0" smtClean="0"/>
              <a:t> </a:t>
            </a:r>
            <a:r>
              <a:rPr lang="en-US" altLang="ja-JP" dirty="0" err="1" smtClean="0"/>
              <a:t>nucleosynthesis</a:t>
            </a:r>
            <a:r>
              <a:rPr lang="en-US" altLang="ja-JP" dirty="0" smtClean="0"/>
              <a:t>, Origins of Planets and Lives</a:t>
            </a:r>
            <a:r>
              <a:rPr lang="ja-JP" altLang="en-US" dirty="0" smtClean="0"/>
              <a:t>）</a:t>
            </a:r>
            <a:endParaRPr lang="en-US" altLang="ja-JP" dirty="0" smtClean="0"/>
          </a:p>
          <a:p>
            <a:pPr>
              <a:buNone/>
            </a:pPr>
            <a:endParaRPr lang="en-US" altLang="ja-JP" dirty="0" smtClean="0"/>
          </a:p>
          <a:p>
            <a:r>
              <a:rPr lang="en-US" altLang="ja-JP" dirty="0" smtClean="0"/>
              <a:t>Are they origins of Very High-Energy Cosmic Rays?</a:t>
            </a:r>
            <a:r>
              <a:rPr lang="ja-JP" altLang="en-US" dirty="0" smtClean="0"/>
              <a:t> （</a:t>
            </a:r>
            <a:r>
              <a:rPr lang="en-US" altLang="ja-JP" dirty="0" smtClean="0"/>
              <a:t>Particle Physics,</a:t>
            </a:r>
            <a:r>
              <a:rPr lang="ja-JP" altLang="en-US" dirty="0" err="1" smtClean="0"/>
              <a:t> </a:t>
            </a:r>
            <a:r>
              <a:rPr lang="en-US" altLang="ja-JP" dirty="0" err="1" smtClean="0"/>
              <a:t>Astro</a:t>
            </a:r>
            <a:r>
              <a:rPr lang="en-US" altLang="ja-JP" dirty="0" smtClean="0"/>
              <a:t>-H</a:t>
            </a:r>
            <a:r>
              <a:rPr lang="ja-JP" altLang="en-US" dirty="0" smtClean="0"/>
              <a:t>・</a:t>
            </a:r>
            <a:r>
              <a:rPr lang="en-US" altLang="ja-JP" dirty="0" smtClean="0"/>
              <a:t>JEM-EUSO</a:t>
            </a:r>
            <a:r>
              <a:rPr lang="ja-JP" altLang="en-US" dirty="0" smtClean="0"/>
              <a:t>）</a:t>
            </a:r>
            <a:endParaRPr lang="en-US" altLang="ja-JP"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0" y="188640"/>
            <a:ext cx="9144000" cy="1143000"/>
          </a:xfrm>
        </p:spPr>
        <p:txBody>
          <a:bodyPr>
            <a:normAutofit fontScale="90000"/>
          </a:bodyPr>
          <a:lstStyle/>
          <a:p>
            <a:r>
              <a:rPr lang="en-US" altLang="ja-JP" dirty="0" smtClean="0">
                <a:solidFill>
                  <a:schemeClr val="bg1"/>
                </a:solidFill>
              </a:rPr>
              <a:t>A Supernova that may happen tomorrow</a:t>
            </a:r>
            <a:br>
              <a:rPr lang="en-US" altLang="ja-JP" dirty="0" smtClean="0">
                <a:solidFill>
                  <a:schemeClr val="bg1"/>
                </a:solidFill>
              </a:rPr>
            </a:br>
            <a:r>
              <a:rPr lang="ja-JP" altLang="en-US" dirty="0" smtClean="0">
                <a:solidFill>
                  <a:schemeClr val="bg1"/>
                </a:solidFill>
              </a:rPr>
              <a:t>～</a:t>
            </a:r>
            <a:r>
              <a:rPr lang="en-US" altLang="ja-JP" dirty="0" smtClean="0">
                <a:solidFill>
                  <a:schemeClr val="bg1"/>
                </a:solidFill>
              </a:rPr>
              <a:t>Betelgeuse</a:t>
            </a:r>
            <a:r>
              <a:rPr lang="ja-JP" altLang="en-US" dirty="0" smtClean="0">
                <a:solidFill>
                  <a:schemeClr val="bg1"/>
                </a:solidFill>
              </a:rPr>
              <a:t>～</a:t>
            </a:r>
            <a:endParaRPr kumimoji="1" lang="ja-JP" altLang="en-US" dirty="0">
              <a:solidFill>
                <a:schemeClr val="bg1"/>
              </a:solidFill>
            </a:endParaRPr>
          </a:p>
        </p:txBody>
      </p:sp>
      <p:pic>
        <p:nvPicPr>
          <p:cNvPr id="7170" name="Picture 2" descr="C:\Users\Hiro\Pictures\星座.png"/>
          <p:cNvPicPr>
            <a:picLocks noChangeAspect="1" noChangeArrowheads="1"/>
          </p:cNvPicPr>
          <p:nvPr/>
        </p:nvPicPr>
        <p:blipFill>
          <a:blip r:embed="rId2" cstate="print"/>
          <a:srcRect/>
          <a:stretch>
            <a:fillRect/>
          </a:stretch>
        </p:blipFill>
        <p:spPr bwMode="auto">
          <a:xfrm>
            <a:off x="5292080" y="1340768"/>
            <a:ext cx="3024336" cy="5212154"/>
          </a:xfrm>
          <a:prstGeom prst="rect">
            <a:avLst/>
          </a:prstGeom>
          <a:noFill/>
        </p:spPr>
      </p:pic>
      <p:pic>
        <p:nvPicPr>
          <p:cNvPr id="7171" name="Picture 3" descr="C:\Users\Hiro\Pictures\Betelgeuse_position_in_Orion-hubble.png"/>
          <p:cNvPicPr>
            <a:picLocks noChangeAspect="1" noChangeArrowheads="1"/>
          </p:cNvPicPr>
          <p:nvPr/>
        </p:nvPicPr>
        <p:blipFill>
          <a:blip r:embed="rId3" cstate="print"/>
          <a:srcRect/>
          <a:stretch>
            <a:fillRect/>
          </a:stretch>
        </p:blipFill>
        <p:spPr bwMode="auto">
          <a:xfrm>
            <a:off x="827584" y="1484784"/>
            <a:ext cx="3379862" cy="4900028"/>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normAutofit fontScale="90000"/>
          </a:bodyPr>
          <a:lstStyle/>
          <a:p>
            <a:r>
              <a:rPr lang="en-US" altLang="ja-JP" dirty="0" smtClean="0">
                <a:solidFill>
                  <a:schemeClr val="bg1"/>
                </a:solidFill>
              </a:rPr>
              <a:t>Human beings experienced such a great sky-show in the past!</a:t>
            </a:r>
            <a:r>
              <a:rPr lang="en-US" altLang="ja-JP" sz="3600" dirty="0" smtClean="0">
                <a:solidFill>
                  <a:schemeClr val="bg1"/>
                </a:solidFill>
              </a:rPr>
              <a:t/>
            </a:r>
            <a:br>
              <a:rPr lang="en-US" altLang="ja-JP" sz="3600" dirty="0" smtClean="0">
                <a:solidFill>
                  <a:schemeClr val="bg1"/>
                </a:solidFill>
              </a:rPr>
            </a:br>
            <a:endParaRPr kumimoji="1" lang="ja-JP" altLang="en-US" sz="3600" dirty="0"/>
          </a:p>
        </p:txBody>
      </p:sp>
      <p:pic>
        <p:nvPicPr>
          <p:cNvPr id="5" name="Picture 2" descr="C:\Users\Hiro\Desktop\sn-1006-supernova-remna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8800"/>
            <a:ext cx="5004048" cy="500404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467544" y="1628800"/>
            <a:ext cx="3475952" cy="830997"/>
          </a:xfrm>
          <a:prstGeom prst="rect">
            <a:avLst/>
          </a:prstGeom>
          <a:noFill/>
        </p:spPr>
        <p:txBody>
          <a:bodyPr wrap="none" rtlCol="0">
            <a:spAutoFit/>
          </a:bodyPr>
          <a:lstStyle/>
          <a:p>
            <a:r>
              <a:rPr lang="en-US" altLang="ja-JP" sz="2400" dirty="0" smtClean="0">
                <a:solidFill>
                  <a:prstClr val="white"/>
                </a:solidFill>
              </a:rPr>
              <a:t>Supernova Remnant 1006 </a:t>
            </a:r>
          </a:p>
          <a:p>
            <a:r>
              <a:rPr lang="en-US" altLang="ja-JP" sz="2400" dirty="0" smtClean="0">
                <a:solidFill>
                  <a:prstClr val="white"/>
                </a:solidFill>
              </a:rPr>
              <a:t>(A.D.1006)</a:t>
            </a:r>
            <a:endParaRPr lang="ja-JP" altLang="en-US" sz="2400" dirty="0">
              <a:solidFill>
                <a:prstClr val="white"/>
              </a:solidFill>
            </a:endParaRP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628800"/>
            <a:ext cx="3312368" cy="3707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1"/>
          <p:cNvSpPr txBox="1"/>
          <p:nvPr/>
        </p:nvSpPr>
        <p:spPr>
          <a:xfrm>
            <a:off x="5796136" y="5445224"/>
            <a:ext cx="2411760" cy="923330"/>
          </a:xfrm>
          <a:prstGeom prst="rect">
            <a:avLst/>
          </a:prstGeom>
          <a:solidFill>
            <a:schemeClr val="bg1"/>
          </a:solidFill>
        </p:spPr>
        <p:txBody>
          <a:bodyPr wrap="square" rtlCol="0">
            <a:spAutoFit/>
          </a:bodyPr>
          <a:lstStyle/>
          <a:p>
            <a:r>
              <a:rPr lang="en-US" altLang="ja-JP" dirty="0" smtClean="0">
                <a:solidFill>
                  <a:prstClr val="black"/>
                </a:solidFill>
              </a:rPr>
              <a:t>A record on SN1006 in </a:t>
            </a:r>
            <a:r>
              <a:rPr lang="en-US" altLang="ja-JP" dirty="0" err="1" smtClean="0">
                <a:solidFill>
                  <a:prstClr val="black"/>
                </a:solidFill>
              </a:rPr>
              <a:t>Meigetsu</a:t>
            </a:r>
            <a:r>
              <a:rPr lang="en-US" altLang="ja-JP" dirty="0" smtClean="0">
                <a:solidFill>
                  <a:prstClr val="black"/>
                </a:solidFill>
              </a:rPr>
              <a:t>-Ki by </a:t>
            </a:r>
          </a:p>
          <a:p>
            <a:r>
              <a:rPr lang="en-US" altLang="ja-JP" dirty="0" smtClean="0">
                <a:solidFill>
                  <a:prstClr val="black"/>
                </a:solidFill>
              </a:rPr>
              <a:t>T. Fujiwara.</a:t>
            </a:r>
          </a:p>
        </p:txBody>
      </p:sp>
      <p:sp>
        <p:nvSpPr>
          <p:cNvPr id="16" name="テキスト ボックス 15"/>
          <p:cNvSpPr txBox="1"/>
          <p:nvPr/>
        </p:nvSpPr>
        <p:spPr>
          <a:xfrm>
            <a:off x="611560" y="2564904"/>
            <a:ext cx="461665" cy="1084592"/>
          </a:xfrm>
          <a:prstGeom prst="rect">
            <a:avLst/>
          </a:prstGeom>
          <a:noFill/>
        </p:spPr>
        <p:txBody>
          <a:bodyPr vert="eaVert" wrap="none" rtlCol="0">
            <a:spAutoFit/>
          </a:bodyPr>
          <a:lstStyle/>
          <a:p>
            <a:r>
              <a:rPr lang="ja-JP" altLang="en-US" b="1" dirty="0" smtClean="0">
                <a:solidFill>
                  <a:prstClr val="black"/>
                </a:solidFill>
              </a:rPr>
              <a:t>フラックス</a:t>
            </a:r>
            <a:endParaRPr lang="ja-JP" altLang="en-US" b="1" dirty="0">
              <a:solidFill>
                <a:prstClr val="black"/>
              </a:solidFill>
            </a:endParaRPr>
          </a:p>
        </p:txBody>
      </p:sp>
      <p:sp>
        <p:nvSpPr>
          <p:cNvPr id="8" name="テキスト ボックス 7"/>
          <p:cNvSpPr txBox="1"/>
          <p:nvPr/>
        </p:nvSpPr>
        <p:spPr>
          <a:xfrm>
            <a:off x="900477" y="6137721"/>
            <a:ext cx="3070328" cy="461665"/>
          </a:xfrm>
          <a:prstGeom prst="rect">
            <a:avLst/>
          </a:prstGeom>
          <a:noFill/>
        </p:spPr>
        <p:txBody>
          <a:bodyPr wrap="none" rtlCol="0">
            <a:spAutoFit/>
          </a:bodyPr>
          <a:lstStyle/>
          <a:p>
            <a:r>
              <a:rPr lang="en-US" altLang="ja-JP" sz="2400" dirty="0" smtClean="0">
                <a:solidFill>
                  <a:schemeClr val="bg1"/>
                </a:solidFill>
              </a:rPr>
              <a:t>Blue</a:t>
            </a:r>
            <a:r>
              <a:rPr kumimoji="1" lang="ja-JP" altLang="en-US" sz="2400" dirty="0" smtClean="0">
                <a:solidFill>
                  <a:schemeClr val="bg1"/>
                </a:solidFill>
              </a:rPr>
              <a:t>：</a:t>
            </a:r>
            <a:r>
              <a:rPr kumimoji="1" lang="en-US" altLang="ja-JP" sz="2400" dirty="0" smtClean="0">
                <a:solidFill>
                  <a:schemeClr val="bg1"/>
                </a:solidFill>
              </a:rPr>
              <a:t>X</a:t>
            </a:r>
            <a:r>
              <a:rPr lang="en-US" altLang="ja-JP" sz="2400" dirty="0" smtClean="0">
                <a:solidFill>
                  <a:schemeClr val="bg1"/>
                </a:solidFill>
              </a:rPr>
              <a:t>-ray</a:t>
            </a:r>
            <a:r>
              <a:rPr kumimoji="1" lang="ja-JP" altLang="en-US" sz="2400" dirty="0" smtClean="0">
                <a:solidFill>
                  <a:schemeClr val="bg1"/>
                </a:solidFill>
              </a:rPr>
              <a:t>　</a:t>
            </a:r>
            <a:r>
              <a:rPr kumimoji="1" lang="en-US" altLang="ja-JP" sz="2400" dirty="0" smtClean="0">
                <a:solidFill>
                  <a:schemeClr val="bg1"/>
                </a:solidFill>
              </a:rPr>
              <a:t>Red:</a:t>
            </a:r>
            <a:r>
              <a:rPr lang="ja-JP" altLang="en-US" sz="2400" dirty="0" smtClean="0">
                <a:solidFill>
                  <a:schemeClr val="bg1"/>
                </a:solidFill>
              </a:rPr>
              <a:t> </a:t>
            </a:r>
            <a:r>
              <a:rPr lang="en-US" altLang="ja-JP" sz="2400" dirty="0" smtClean="0">
                <a:solidFill>
                  <a:schemeClr val="bg1"/>
                </a:solidFill>
              </a:rPr>
              <a:t>Radio</a:t>
            </a:r>
            <a:endParaRPr kumimoji="1" lang="ja-JP" altLang="en-US" sz="2400"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bg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bg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bg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bg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bg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bg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2208</TotalTime>
  <Words>951</Words>
  <Application>Microsoft Office PowerPoint</Application>
  <PresentationFormat>画面に合わせる (4:3)</PresentationFormat>
  <Paragraphs>199</Paragraphs>
  <Slides>30</Slides>
  <Notes>2</Notes>
  <HiddenSlides>0</HiddenSlides>
  <MMClips>3</MMClips>
  <ScaleCrop>false</ScaleCrop>
  <HeadingPairs>
    <vt:vector size="6" baseType="variant">
      <vt:variant>
        <vt:lpstr>テーマ</vt:lpstr>
      </vt:variant>
      <vt:variant>
        <vt:i4>7</vt:i4>
      </vt:variant>
      <vt:variant>
        <vt:lpstr>埋め込まれた OLE サーバー</vt:lpstr>
      </vt:variant>
      <vt:variant>
        <vt:i4>1</vt:i4>
      </vt:variant>
      <vt:variant>
        <vt:lpstr>スライド タイトル</vt:lpstr>
      </vt:variant>
      <vt:variant>
        <vt:i4>30</vt:i4>
      </vt:variant>
    </vt:vector>
  </HeadingPairs>
  <TitlesOfParts>
    <vt:vector size="38" baseType="lpstr">
      <vt:lpstr>Office ​​テーマ</vt:lpstr>
      <vt:lpstr>4_Office ​​テーマ</vt:lpstr>
      <vt:lpstr>15_標準デザイン</vt:lpstr>
      <vt:lpstr>1_Office ​​テーマ</vt:lpstr>
      <vt:lpstr>標準デザイン</vt:lpstr>
      <vt:lpstr>1_標準デザイン</vt:lpstr>
      <vt:lpstr>2_Office ​​テーマ</vt:lpstr>
      <vt:lpstr>Image</vt:lpstr>
      <vt:lpstr>Nuclear Astrophysics  in  Astrophysical Big Bang Laboratory</vt:lpstr>
      <vt:lpstr>PowerPoint プレゼンテーション</vt:lpstr>
      <vt:lpstr>PowerPoint プレゼンテーション</vt:lpstr>
      <vt:lpstr>PowerPoint プレゼンテーション</vt:lpstr>
      <vt:lpstr>PowerPoint プレゼンテーション</vt:lpstr>
      <vt:lpstr>What is Astrophysics?</vt:lpstr>
      <vt:lpstr>Main Topics of Astrophysical Big Bang Lab. ～Toward Understanding Supernovae and Gamma-Ray Bursts～</vt:lpstr>
      <vt:lpstr>A Supernova that may happen tomorrow ～Betelgeuse～</vt:lpstr>
      <vt:lpstr>Human beings experienced such a great sky-show in the past! </vt:lpstr>
      <vt:lpstr>If Betelgeuse will explode as a Gamma-Ray Burst…　→　End of Human Beings.</vt:lpstr>
      <vt:lpstr>Challenge１ of Astrophysical Big Bang Lab： Understanding Explosion Mechanism of SNe&amp;GRBs</vt:lpstr>
      <vt:lpstr>Nuclear Physics for the Dynamics ～Equation of State in Dense Matter@Center of Sne&amp;GRBs～</vt:lpstr>
      <vt:lpstr>Gravitational Waves &amp; Neutrinos</vt:lpstr>
      <vt:lpstr>The Hyper-Suprime Camera of Subaru Telescope will see lots of shock breakouts of Supernovae (2014-).</vt:lpstr>
      <vt:lpstr>Theoretical Predictions on a Shock Breakout by Alexey Tolstov</vt:lpstr>
      <vt:lpstr>We succeeded to reproduce Gamma-Ray Bursts’ Spectrum well theoretically.</vt:lpstr>
      <vt:lpstr>PowerPoint プレゼンテーション</vt:lpstr>
      <vt:lpstr>Can we obtain a direct evidence on r-process nucleosynthesis in a jet-induced Supernova?</vt:lpstr>
      <vt:lpstr>F</vt:lpstr>
      <vt:lpstr>Cassiopeia A : A Strange Guy</vt:lpstr>
      <vt:lpstr>3D structure of Cas A</vt:lpstr>
      <vt:lpstr>PowerPoint プレゼンテーション</vt:lpstr>
      <vt:lpstr>Cycles of Gas-Stars in the Universe</vt:lpstr>
      <vt:lpstr>Challenge 3 of Astrophysical Big Bang Lab： Are they origins of Very High-Energy Cosmic Rays?  </vt:lpstr>
      <vt:lpstr>Supernova Remnants as Big Accelerators</vt:lpstr>
      <vt:lpstr>Morphology of SNRs: Obs vs 3-D Simulations</vt:lpstr>
      <vt:lpstr>3-Dimensional Simulations of Supernova Remnants</vt:lpstr>
      <vt:lpstr>Composition of Ultra-High-Energy CRs</vt:lpstr>
      <vt:lpstr>UHECRs are coming from GRBs?</vt:lpstr>
      <vt:lpstr>Summary: Nuclear Astrophysics in  Astrophysical Big Bang Laboratory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Hiro</dc:creator>
  <cp:lastModifiedBy>Hiro</cp:lastModifiedBy>
  <cp:revision>399</cp:revision>
  <dcterms:created xsi:type="dcterms:W3CDTF">2012-02-29T23:02:06Z</dcterms:created>
  <dcterms:modified xsi:type="dcterms:W3CDTF">2013-07-11T21:18:05Z</dcterms:modified>
</cp:coreProperties>
</file>