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50" r:id="rId2"/>
    <p:sldId id="347" r:id="rId3"/>
    <p:sldId id="266" r:id="rId4"/>
    <p:sldId id="267" r:id="rId5"/>
    <p:sldId id="268" r:id="rId6"/>
    <p:sldId id="348" r:id="rId7"/>
    <p:sldId id="346" r:id="rId8"/>
    <p:sldId id="325" r:id="rId9"/>
    <p:sldId id="269" r:id="rId10"/>
    <p:sldId id="270" r:id="rId11"/>
    <p:sldId id="273" r:id="rId12"/>
    <p:sldId id="274" r:id="rId13"/>
    <p:sldId id="275" r:id="rId14"/>
    <p:sldId id="258" r:id="rId15"/>
    <p:sldId id="259" r:id="rId16"/>
    <p:sldId id="260" r:id="rId17"/>
    <p:sldId id="261" r:id="rId18"/>
    <p:sldId id="262" r:id="rId19"/>
    <p:sldId id="276" r:id="rId20"/>
    <p:sldId id="263" r:id="rId21"/>
    <p:sldId id="327" r:id="rId22"/>
    <p:sldId id="278" r:id="rId23"/>
    <p:sldId id="264" r:id="rId24"/>
    <p:sldId id="277" r:id="rId25"/>
    <p:sldId id="279" r:id="rId26"/>
    <p:sldId id="345" r:id="rId27"/>
    <p:sldId id="326" r:id="rId28"/>
    <p:sldId id="343" r:id="rId29"/>
    <p:sldId id="344" r:id="rId30"/>
    <p:sldId id="280" r:id="rId31"/>
    <p:sldId id="281" r:id="rId32"/>
    <p:sldId id="282" r:id="rId33"/>
    <p:sldId id="283" r:id="rId34"/>
    <p:sldId id="284" r:id="rId35"/>
    <p:sldId id="285" r:id="rId36"/>
    <p:sldId id="328" r:id="rId37"/>
    <p:sldId id="286" r:id="rId38"/>
    <p:sldId id="287" r:id="rId39"/>
    <p:sldId id="288" r:id="rId40"/>
    <p:sldId id="349" r:id="rId41"/>
    <p:sldId id="289" r:id="rId42"/>
    <p:sldId id="290" r:id="rId43"/>
    <p:sldId id="351" r:id="rId44"/>
    <p:sldId id="352" r:id="rId45"/>
    <p:sldId id="353" r:id="rId46"/>
    <p:sldId id="294" r:id="rId47"/>
    <p:sldId id="322" r:id="rId48"/>
    <p:sldId id="323" r:id="rId49"/>
    <p:sldId id="324" r:id="rId5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11" Type="http://schemas.openxmlformats.org/officeDocument/2006/relationships/image" Target="../media/image21.wmf"/><Relationship Id="rId5" Type="http://schemas.openxmlformats.org/officeDocument/2006/relationships/image" Target="../media/image15.wmf"/><Relationship Id="rId10" Type="http://schemas.openxmlformats.org/officeDocument/2006/relationships/image" Target="../media/image20.wmf"/><Relationship Id="rId4" Type="http://schemas.openxmlformats.org/officeDocument/2006/relationships/image" Target="../media/image14.wmf"/><Relationship Id="rId9"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FB5EB-DF1E-4A13-9736-37FEF311F9A7}" type="datetimeFigureOut">
              <a:rPr kumimoji="1" lang="ja-JP" altLang="en-US" smtClean="0"/>
              <a:t>2013/1/15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47B608-C46C-476E-9A8F-D1D321315616}" type="slidenum">
              <a:rPr kumimoji="1" lang="ja-JP" altLang="en-US" smtClean="0"/>
              <a:t>‹#›</a:t>
            </a:fld>
            <a:endParaRPr kumimoji="1" lang="ja-JP" altLang="en-US"/>
          </a:p>
        </p:txBody>
      </p:sp>
    </p:spTree>
    <p:extLst>
      <p:ext uri="{BB962C8B-B14F-4D97-AF65-F5344CB8AC3E}">
        <p14:creationId xmlns:p14="http://schemas.microsoft.com/office/powerpoint/2010/main" val="20483237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a:ln/>
        </p:spPr>
      </p:sp>
      <p:sp>
        <p:nvSpPr>
          <p:cNvPr id="51203" name="ノート プレースホルダ 2"/>
          <p:cNvSpPr>
            <a:spLocks noGrp="1"/>
          </p:cNvSpPr>
          <p:nvPr>
            <p:ph type="body" idx="1"/>
          </p:nvPr>
        </p:nvSpPr>
        <p:spPr>
          <a:noFill/>
          <a:ln/>
        </p:spPr>
        <p:txBody>
          <a:bodyPr/>
          <a:lstStyle/>
          <a:p>
            <a:pPr eaLnBrk="1" hangingPunct="1"/>
            <a:endParaRPr lang="ja-JP" altLang="en-US" smtClean="0"/>
          </a:p>
        </p:txBody>
      </p:sp>
      <p:sp>
        <p:nvSpPr>
          <p:cNvPr id="51204" name="スライド番号プレースホルダ 3"/>
          <p:cNvSpPr>
            <a:spLocks noGrp="1"/>
          </p:cNvSpPr>
          <p:nvPr>
            <p:ph type="sldNum" sz="quarter" idx="5"/>
          </p:nvPr>
        </p:nvSpPr>
        <p:spPr>
          <a:noFill/>
        </p:spPr>
        <p:txBody>
          <a:bodyPr/>
          <a:lstStyle/>
          <a:p>
            <a:fld id="{03C1037D-248F-4BA0-91CF-535936849AE2}" type="slidenum">
              <a:rPr lang="ja-JP" altLang="en-US" smtClean="0"/>
              <a:pPr/>
              <a:t>11</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435EAE2-2DC0-460A-A81D-D9DB3CD2EA5E}" type="slidenum">
              <a:rPr lang="en-US" altLang="ja-JP" smtClean="0">
                <a:latin typeface="Arial" pitchFamily="34" charset="0"/>
              </a:rPr>
              <a:pPr/>
              <a:t>33</a:t>
            </a:fld>
            <a:endParaRPr lang="en-US" altLang="ja-JP"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C1593E4-B1B2-4FE8-BBB9-6B29661ED3DF}" type="slidenum">
              <a:rPr lang="en-US" altLang="ja-JP" smtClean="0">
                <a:latin typeface="Arial" pitchFamily="34" charset="0"/>
              </a:rPr>
              <a:pPr/>
              <a:t>35</a:t>
            </a:fld>
            <a:endParaRPr lang="en-US" altLang="ja-JP" smtClean="0">
              <a:latin typeface="Arial" pitchFamily="34" charset="0"/>
            </a:endParaRPr>
          </a:p>
        </p:txBody>
      </p:sp>
      <p:sp>
        <p:nvSpPr>
          <p:cNvPr id="100355" name="Rectangle 2"/>
          <p:cNvSpPr>
            <a:spLocks noGrp="1" noRot="1" noChangeAspect="1" noChangeArrowheads="1" noTextEdit="1"/>
          </p:cNvSpPr>
          <p:nvPr>
            <p:ph type="sldImg"/>
          </p:nvPr>
        </p:nvSpPr>
        <p:spPr>
          <a:xfrm>
            <a:off x="1147763" y="687388"/>
            <a:ext cx="4570412" cy="3427412"/>
          </a:xfrm>
          <a:ln/>
        </p:spPr>
      </p:sp>
      <p:sp>
        <p:nvSpPr>
          <p:cNvPr id="100356" name="Rectangle 3"/>
          <p:cNvSpPr>
            <a:spLocks noGrp="1" noChangeArrowheads="1"/>
          </p:cNvSpPr>
          <p:nvPr>
            <p:ph type="body" idx="1"/>
          </p:nvPr>
        </p:nvSpPr>
        <p:spPr>
          <a:xfrm>
            <a:off x="683960" y="4342939"/>
            <a:ext cx="5490081" cy="4113169"/>
          </a:xfrm>
          <a:noFill/>
          <a:ln/>
        </p:spPr>
        <p:txBody>
          <a:bodyPr/>
          <a:lstStyle/>
          <a:p>
            <a:pPr eaLnBrk="1" hangingPunct="1"/>
            <a:r>
              <a:rPr lang="en-US" altLang="ja-JP" smtClean="0">
                <a:latin typeface="Arial" pitchFamily="34" charset="0"/>
              </a:rPr>
              <a:t>This is the observed chain.</a:t>
            </a:r>
          </a:p>
          <a:p>
            <a:pPr eaLnBrk="1" hangingPunct="1"/>
            <a:r>
              <a:rPr lang="en-US" altLang="ja-JP" smtClean="0">
                <a:latin typeface="Arial" pitchFamily="34" charset="0"/>
              </a:rPr>
              <a:t>The decay chain consist of 4 alpha decays and ended by spontaneous fission of Db262.</a:t>
            </a:r>
          </a:p>
          <a:p>
            <a:pPr eaLnBrk="1" hangingPunct="1"/>
            <a:r>
              <a:rPr lang="en-US" altLang="ja-JP" smtClean="0">
                <a:latin typeface="Arial" pitchFamily="34" charset="0"/>
              </a:rPr>
              <a:t>The production cross section of this specific event is deduced to be 55 fb.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EA072F7-8CE3-438A-BD4C-8ABA8F618BC8}" type="slidenum">
              <a:rPr lang="en-US" altLang="ja-JP" smtClean="0">
                <a:latin typeface="Arial" pitchFamily="34" charset="0"/>
              </a:rPr>
              <a:pPr/>
              <a:t>38</a:t>
            </a:fld>
            <a:endParaRPr lang="en-US" altLang="ja-JP"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EA072F7-8CE3-438A-BD4C-8ABA8F618BC8}" type="slidenum">
              <a:rPr lang="en-US" altLang="ja-JP" smtClean="0">
                <a:latin typeface="Arial" pitchFamily="34" charset="0"/>
              </a:rPr>
              <a:pPr/>
              <a:t>39</a:t>
            </a:fld>
            <a:endParaRPr lang="en-US" altLang="ja-JP"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7960A79-18E5-4455-8A20-A814E68A5630}" type="slidenum">
              <a:rPr kumimoji="1" lang="ja-JP" altLang="en-US" smtClean="0"/>
              <a:t>41</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7960A79-18E5-4455-8A20-A814E68A5630}" type="slidenum">
              <a:rPr kumimoji="1" lang="ja-JP" altLang="en-US" smtClean="0"/>
              <a:t>42</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5EF03E7-7A94-4D97-AF75-E361BCDF5826}" type="slidenum">
              <a:rPr lang="en-US" altLang="ja-JP" smtClean="0"/>
              <a:pPr/>
              <a:t>46</a:t>
            </a:fld>
            <a:endParaRPr lang="en-US" altLang="ja-JP"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a:ln/>
        </p:spPr>
      </p:sp>
      <p:sp>
        <p:nvSpPr>
          <p:cNvPr id="52227" name="ノート プレースホルダ 2"/>
          <p:cNvSpPr>
            <a:spLocks noGrp="1"/>
          </p:cNvSpPr>
          <p:nvPr>
            <p:ph type="body" idx="1"/>
          </p:nvPr>
        </p:nvSpPr>
        <p:spPr>
          <a:noFill/>
          <a:ln/>
        </p:spPr>
        <p:txBody>
          <a:bodyPr/>
          <a:lstStyle/>
          <a:p>
            <a:pPr eaLnBrk="1" hangingPunct="1"/>
            <a:endParaRPr lang="ja-JP" altLang="en-US" smtClean="0"/>
          </a:p>
        </p:txBody>
      </p:sp>
      <p:sp>
        <p:nvSpPr>
          <p:cNvPr id="52228" name="スライド番号プレースホルダ 3"/>
          <p:cNvSpPr>
            <a:spLocks noGrp="1"/>
          </p:cNvSpPr>
          <p:nvPr>
            <p:ph type="sldNum" sz="quarter" idx="5"/>
          </p:nvPr>
        </p:nvSpPr>
        <p:spPr>
          <a:noFill/>
        </p:spPr>
        <p:txBody>
          <a:bodyPr/>
          <a:lstStyle/>
          <a:p>
            <a:fld id="{3D67C143-30EF-4122-AB5B-69EFE950DC77}" type="slidenum">
              <a:rPr lang="ja-JP" altLang="en-US" smtClean="0"/>
              <a:pPr/>
              <a:t>12</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B88A1F5-B402-476B-80A8-E63BCFD97DAC}" type="slidenum">
              <a:rPr lang="en-US" altLang="ja-JP" smtClean="0">
                <a:latin typeface="Arial" pitchFamily="34" charset="0"/>
              </a:rPr>
              <a:pPr/>
              <a:t>21</a:t>
            </a:fld>
            <a:endParaRPr lang="en-US" altLang="ja-JP"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66D5B41-8375-4CD5-B752-176D03D3C029}" type="slidenum">
              <a:rPr lang="en-US" altLang="ja-JP" smtClean="0"/>
              <a:pPr/>
              <a:t>22</a:t>
            </a:fld>
            <a:endParaRPr lang="en-US" altLang="ja-JP" smtClean="0"/>
          </a:p>
        </p:txBody>
      </p:sp>
      <p:sp>
        <p:nvSpPr>
          <p:cNvPr id="53251" name="Rectangle 2"/>
          <p:cNvSpPr>
            <a:spLocks noGrp="1" noRot="1" noChangeAspect="1" noChangeArrowheads="1" noTextEdit="1"/>
          </p:cNvSpPr>
          <p:nvPr>
            <p:ph type="sldImg"/>
          </p:nvPr>
        </p:nvSpPr>
        <p:spPr>
          <a:xfrm>
            <a:off x="1146175" y="687388"/>
            <a:ext cx="4570413" cy="3427412"/>
          </a:xfrm>
          <a:ln/>
        </p:spPr>
      </p:sp>
      <p:sp>
        <p:nvSpPr>
          <p:cNvPr id="53252" name="Rectangle 3"/>
          <p:cNvSpPr>
            <a:spLocks noGrp="1" noChangeArrowheads="1"/>
          </p:cNvSpPr>
          <p:nvPr>
            <p:ph type="body" idx="1"/>
          </p:nvPr>
        </p:nvSpPr>
        <p:spPr>
          <a:xfrm>
            <a:off x="682427" y="4342939"/>
            <a:ext cx="5493148" cy="4113169"/>
          </a:xfrm>
          <a:noFill/>
          <a:ln/>
        </p:spPr>
        <p:txBody>
          <a:bodyPr/>
          <a:lstStyle/>
          <a:p>
            <a:pPr eaLnBrk="1" hangingPunct="1"/>
            <a:r>
              <a:rPr lang="en-US" altLang="ja-JP" smtClean="0"/>
              <a:t>The observed chain is locating here.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6565C92-FDEF-4252-A67B-568B1C0D4D2A}" type="slidenum">
              <a:rPr lang="en-US" altLang="ja-JP" smtClean="0">
                <a:latin typeface="Arial" pitchFamily="34" charset="0"/>
              </a:rPr>
              <a:pPr/>
              <a:t>23</a:t>
            </a:fld>
            <a:endParaRPr lang="en-US" altLang="ja-JP"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D17BB45-D13E-4290-A12C-60CAAB60FB79}" type="slidenum">
              <a:rPr lang="en-US" altLang="ja-JP" smtClean="0">
                <a:latin typeface="Arial" pitchFamily="34" charset="0"/>
              </a:rPr>
              <a:pPr/>
              <a:t>24</a:t>
            </a:fld>
            <a:endParaRPr lang="en-US" altLang="ja-JP" smtClean="0">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805DFDD-9EB0-459C-ADA0-A2195C64D427}" type="slidenum">
              <a:rPr lang="en-US" altLang="ja-JP" smtClean="0">
                <a:latin typeface="Arial" pitchFamily="34" charset="0"/>
              </a:rPr>
              <a:pPr/>
              <a:t>25</a:t>
            </a:fld>
            <a:endParaRPr lang="en-US" altLang="ja-JP"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685817" indent="-263776" eaLnBrk="0" hangingPunct="0">
              <a:defRPr kumimoji="1">
                <a:solidFill>
                  <a:schemeClr val="tx1"/>
                </a:solidFill>
                <a:latin typeface="Arial" pitchFamily="34" charset="0"/>
                <a:ea typeface="ＭＳ Ｐゴシック" pitchFamily="50" charset="-128"/>
              </a:defRPr>
            </a:lvl2pPr>
            <a:lvl3pPr marL="1055103" indent="-211021" eaLnBrk="0" hangingPunct="0">
              <a:defRPr kumimoji="1">
                <a:solidFill>
                  <a:schemeClr val="tx1"/>
                </a:solidFill>
                <a:latin typeface="Arial" pitchFamily="34" charset="0"/>
                <a:ea typeface="ＭＳ Ｐゴシック" pitchFamily="50" charset="-128"/>
              </a:defRPr>
            </a:lvl3pPr>
            <a:lvl4pPr marL="1477145" indent="-211021" eaLnBrk="0" hangingPunct="0">
              <a:defRPr kumimoji="1">
                <a:solidFill>
                  <a:schemeClr val="tx1"/>
                </a:solidFill>
                <a:latin typeface="Arial" pitchFamily="34" charset="0"/>
                <a:ea typeface="ＭＳ Ｐゴシック" pitchFamily="50" charset="-128"/>
              </a:defRPr>
            </a:lvl4pPr>
            <a:lvl5pPr marL="1899186" indent="-211021" eaLnBrk="0" hangingPunct="0">
              <a:defRPr kumimoji="1">
                <a:solidFill>
                  <a:schemeClr val="tx1"/>
                </a:solidFill>
                <a:latin typeface="Arial" pitchFamily="34" charset="0"/>
                <a:ea typeface="ＭＳ Ｐゴシック" pitchFamily="50" charset="-128"/>
              </a:defRPr>
            </a:lvl5pPr>
            <a:lvl6pPr marL="2321227" indent="-211021"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743269" indent="-211021"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165310" indent="-211021"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587351" indent="-211021"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F31BA6B-FF89-4CD4-BA1C-0880C26C591F}" type="slidenum">
              <a:rPr lang="en-US" altLang="ja-JP" smtClean="0"/>
              <a:pPr eaLnBrk="1" hangingPunct="1"/>
              <a:t>26</a:t>
            </a:fld>
            <a:endParaRPr lang="en-US" altLang="ja-JP"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1282AED-5FA4-4E5C-9D65-02D4BFE9B289}" type="slidenum">
              <a:rPr lang="en-US" altLang="ja-JP" smtClean="0">
                <a:latin typeface="Arial" pitchFamily="34" charset="0"/>
              </a:rPr>
              <a:pPr/>
              <a:t>30</a:t>
            </a:fld>
            <a:endParaRPr lang="en-US" altLang="ja-JP" smtClean="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378946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326281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412537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6400800"/>
            <a:ext cx="681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8"/>
          <p:cNvSpPr>
            <a:spLocks noChangeShapeType="1"/>
          </p:cNvSpPr>
          <p:nvPr/>
        </p:nvSpPr>
        <p:spPr bwMode="auto">
          <a:xfrm flipH="1" flipV="1">
            <a:off x="0" y="6553200"/>
            <a:ext cx="800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Line 32"/>
          <p:cNvSpPr>
            <a:spLocks noChangeShapeType="1"/>
          </p:cNvSpPr>
          <p:nvPr/>
        </p:nvSpPr>
        <p:spPr bwMode="auto">
          <a:xfrm flipH="1" flipV="1">
            <a:off x="8802688" y="6553200"/>
            <a:ext cx="341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02" name="Rectangle 30"/>
          <p:cNvSpPr>
            <a:spLocks noGrp="1" noChangeArrowheads="1"/>
          </p:cNvSpPr>
          <p:nvPr>
            <p:ph type="ctrTitle" sz="quarter"/>
          </p:nvPr>
        </p:nvSpPr>
        <p:spPr>
          <a:xfrm>
            <a:off x="0" y="0"/>
            <a:ext cx="9144000" cy="1143000"/>
          </a:xfrm>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smtClean="0"/>
              <a:t>Click to edit Master title style</a:t>
            </a:r>
          </a:p>
        </p:txBody>
      </p:sp>
      <p:sp>
        <p:nvSpPr>
          <p:cNvPr id="6" name="Rectangle 31"/>
          <p:cNvSpPr>
            <a:spLocks noGrp="1" noChangeArrowheads="1"/>
          </p:cNvSpPr>
          <p:nvPr>
            <p:ph type="ftr" sz="quarter" idx="10"/>
          </p:nvPr>
        </p:nvSpPr>
        <p:spPr/>
        <p:txBody>
          <a:bodyPr/>
          <a:lstStyle>
            <a:lvl1pPr>
              <a:defRPr/>
            </a:lvl1pPr>
          </a:lstStyle>
          <a:p>
            <a:r>
              <a:rPr lang="en-US" altLang="ja-JP" smtClean="0"/>
              <a:t>RIBF SEMINAR</a:t>
            </a:r>
            <a:endParaRPr lang="en-US"/>
          </a:p>
        </p:txBody>
      </p:sp>
    </p:spTree>
    <p:extLst>
      <p:ext uri="{BB962C8B-B14F-4D97-AF65-F5344CB8AC3E}">
        <p14:creationId xmlns:p14="http://schemas.microsoft.com/office/powerpoint/2010/main" val="159703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241246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79164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2013/1/15</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RIBF SEMINAR</a:t>
            </a:r>
            <a:endParaRPr kumimoji="1" lang="ja-JP" altLang="en-US"/>
          </a:p>
        </p:txBody>
      </p:sp>
      <p:sp>
        <p:nvSpPr>
          <p:cNvPr id="7" name="スライド番号プレースホルダー 6"/>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197616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2013/1/15</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RIBF SEMINAR</a:t>
            </a:r>
            <a:endParaRPr kumimoji="1" lang="ja-JP" altLang="en-US"/>
          </a:p>
        </p:txBody>
      </p:sp>
      <p:sp>
        <p:nvSpPr>
          <p:cNvPr id="9" name="スライド番号プレースホルダー 8"/>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201252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
        <p:nvSpPr>
          <p:cNvPr id="5" name="スライド番号プレースホルダー 4"/>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135458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
        <p:nvSpPr>
          <p:cNvPr id="4" name="スライド番号プレースホルダー 3"/>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2377719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2013/1/15</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RIBF SEMINAR</a:t>
            </a:r>
            <a:endParaRPr kumimoji="1" lang="ja-JP" altLang="en-US"/>
          </a:p>
        </p:txBody>
      </p:sp>
      <p:sp>
        <p:nvSpPr>
          <p:cNvPr id="7" name="スライド番号プレースホルダー 6"/>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2727781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2013/1/15</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RIBF SEMINAR</a:t>
            </a:r>
            <a:endParaRPr kumimoji="1" lang="ja-JP" altLang="en-US"/>
          </a:p>
        </p:txBody>
      </p:sp>
      <p:sp>
        <p:nvSpPr>
          <p:cNvPr id="7" name="スライド番号プレースホルダー 6"/>
          <p:cNvSpPr>
            <a:spLocks noGrp="1"/>
          </p:cNvSpPr>
          <p:nvPr>
            <p:ph type="sldNum" sz="quarter" idx="12"/>
          </p:nvPr>
        </p:nvSpPr>
        <p:spPr/>
        <p:txBody>
          <a:body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4008827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2013/1/15</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BA9A6-F1C9-4068-B733-4F5F84CC6748}" type="slidenum">
              <a:rPr kumimoji="1" lang="ja-JP" altLang="en-US" smtClean="0"/>
              <a:t>‹#›</a:t>
            </a:fld>
            <a:endParaRPr kumimoji="1" lang="ja-JP" altLang="en-US"/>
          </a:p>
        </p:txBody>
      </p:sp>
    </p:spTree>
    <p:extLst>
      <p:ext uri="{BB962C8B-B14F-4D97-AF65-F5344CB8AC3E}">
        <p14:creationId xmlns:p14="http://schemas.microsoft.com/office/powerpoint/2010/main" val="1710452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39.png"/><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Microsoft_Excel_97-2003_______3.xls"/><Relationship Id="rId13" Type="http://schemas.openxmlformats.org/officeDocument/2006/relationships/oleObject" Target="../embeddings/Microsoft_Excel_97-2003_______5.xls"/><Relationship Id="rId3" Type="http://schemas.openxmlformats.org/officeDocument/2006/relationships/notesSlide" Target="../notesSlides/notesSlide12.xml"/><Relationship Id="rId7" Type="http://schemas.openxmlformats.org/officeDocument/2006/relationships/oleObject" Target="../embeddings/oleObject17.bin"/><Relationship Id="rId12" Type="http://schemas.openxmlformats.org/officeDocument/2006/relationships/oleObject" Target="../embeddings/oleObject19.bin"/><Relationship Id="rId2" Type="http://schemas.openxmlformats.org/officeDocument/2006/relationships/slideLayout" Target="../slideLayouts/slideLayout1.xml"/><Relationship Id="rId16" Type="http://schemas.openxmlformats.org/officeDocument/2006/relationships/image" Target="../media/image47.emf"/><Relationship Id="rId1" Type="http://schemas.openxmlformats.org/officeDocument/2006/relationships/vmlDrawing" Target="../drawings/vmlDrawing6.vml"/><Relationship Id="rId6" Type="http://schemas.openxmlformats.org/officeDocument/2006/relationships/image" Target="../media/image45.emf"/><Relationship Id="rId11" Type="http://schemas.openxmlformats.org/officeDocument/2006/relationships/image" Target="../media/image46.emf"/><Relationship Id="rId5" Type="http://schemas.openxmlformats.org/officeDocument/2006/relationships/oleObject" Target="../embeddings/Microsoft_Excel_97-2003_______2.xls"/><Relationship Id="rId15" Type="http://schemas.openxmlformats.org/officeDocument/2006/relationships/oleObject" Target="../embeddings/Microsoft_Excel_97-2003_______6.xls"/><Relationship Id="rId10" Type="http://schemas.openxmlformats.org/officeDocument/2006/relationships/oleObject" Target="../embeddings/Microsoft_Excel_97-2003_______4.xls"/><Relationship Id="rId4" Type="http://schemas.openxmlformats.org/officeDocument/2006/relationships/oleObject" Target="../embeddings/oleObject16.bin"/><Relationship Id="rId9" Type="http://schemas.openxmlformats.org/officeDocument/2006/relationships/oleObject" Target="../embeddings/oleObject18.bin"/><Relationship Id="rId14" Type="http://schemas.openxmlformats.org/officeDocument/2006/relationships/oleObject" Target="../embeddings/oleObject20.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Microsoft_Excel_97-2003_______8.xls"/><Relationship Id="rId13" Type="http://schemas.openxmlformats.org/officeDocument/2006/relationships/oleObject" Target="../embeddings/Microsoft_Excel_97-2003_______10.xls"/><Relationship Id="rId3" Type="http://schemas.openxmlformats.org/officeDocument/2006/relationships/notesSlide" Target="../notesSlides/notesSlide13.xml"/><Relationship Id="rId7" Type="http://schemas.openxmlformats.org/officeDocument/2006/relationships/oleObject" Target="../embeddings/oleObject22.bin"/><Relationship Id="rId12" Type="http://schemas.openxmlformats.org/officeDocument/2006/relationships/oleObject" Target="../embeddings/oleObject24.bin"/><Relationship Id="rId2" Type="http://schemas.openxmlformats.org/officeDocument/2006/relationships/slideLayout" Target="../slideLayouts/slideLayout1.xml"/><Relationship Id="rId16" Type="http://schemas.openxmlformats.org/officeDocument/2006/relationships/image" Target="../media/image47.emf"/><Relationship Id="rId1" Type="http://schemas.openxmlformats.org/officeDocument/2006/relationships/vmlDrawing" Target="../drawings/vmlDrawing7.vml"/><Relationship Id="rId6" Type="http://schemas.openxmlformats.org/officeDocument/2006/relationships/image" Target="../media/image45.emf"/><Relationship Id="rId11" Type="http://schemas.openxmlformats.org/officeDocument/2006/relationships/image" Target="../media/image46.emf"/><Relationship Id="rId5" Type="http://schemas.openxmlformats.org/officeDocument/2006/relationships/oleObject" Target="../embeddings/Microsoft_Excel_97-2003_______7.xls"/><Relationship Id="rId15" Type="http://schemas.openxmlformats.org/officeDocument/2006/relationships/oleObject" Target="../embeddings/Microsoft_Excel_97-2003_______11.xls"/><Relationship Id="rId10" Type="http://schemas.openxmlformats.org/officeDocument/2006/relationships/oleObject" Target="../embeddings/Microsoft_Excel_97-2003_______9.xls"/><Relationship Id="rId4" Type="http://schemas.openxmlformats.org/officeDocument/2006/relationships/oleObject" Target="../embeddings/oleObject21.bin"/><Relationship Id="rId9" Type="http://schemas.openxmlformats.org/officeDocument/2006/relationships/oleObject" Target="../embeddings/oleObject23.bin"/><Relationship Id="rId14" Type="http://schemas.openxmlformats.org/officeDocument/2006/relationships/oleObject" Target="../embeddings/oleObject25.bin"/></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51.png"/><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8.wmf"/><Relationship Id="rId5" Type="http://schemas.openxmlformats.org/officeDocument/2006/relationships/oleObject" Target="../embeddings/oleObject26.bin"/><Relationship Id="rId10" Type="http://schemas.openxmlformats.org/officeDocument/2006/relationships/image" Target="../media/image50.wmf"/><Relationship Id="rId4" Type="http://schemas.openxmlformats.org/officeDocument/2006/relationships/image" Target="../media/image52.png"/><Relationship Id="rId9" Type="http://schemas.openxmlformats.org/officeDocument/2006/relationships/oleObject" Target="../embeddings/oleObject28.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16.xml"/><Relationship Id="rId7"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3.emf"/><Relationship Id="rId5" Type="http://schemas.openxmlformats.org/officeDocument/2006/relationships/oleObject" Target="../embeddings/Microsoft_Excel_97-2003_______12.xls"/><Relationship Id="rId4" Type="http://schemas.openxmlformats.org/officeDocument/2006/relationships/oleObject" Target="../embeddings/oleObject29.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Microsoft_Excel_97-2003_______1.xls"/></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8.bin"/><Relationship Id="rId18" Type="http://schemas.openxmlformats.org/officeDocument/2006/relationships/image" Target="../media/image18.wmf"/><Relationship Id="rId3" Type="http://schemas.openxmlformats.org/officeDocument/2006/relationships/oleObject" Target="../embeddings/oleObject3.bin"/><Relationship Id="rId21" Type="http://schemas.openxmlformats.org/officeDocument/2006/relationships/oleObject" Target="../embeddings/oleObject12.bin"/><Relationship Id="rId7" Type="http://schemas.openxmlformats.org/officeDocument/2006/relationships/oleObject" Target="../embeddings/oleObject5.bin"/><Relationship Id="rId12" Type="http://schemas.openxmlformats.org/officeDocument/2006/relationships/image" Target="../media/image15.wmf"/><Relationship Id="rId17" Type="http://schemas.openxmlformats.org/officeDocument/2006/relationships/oleObject" Target="../embeddings/oleObject10.bin"/><Relationship Id="rId2" Type="http://schemas.openxmlformats.org/officeDocument/2006/relationships/slideLayout" Target="../slideLayouts/slideLayout7.xml"/><Relationship Id="rId16" Type="http://schemas.openxmlformats.org/officeDocument/2006/relationships/image" Target="../media/image17.wmf"/><Relationship Id="rId20" Type="http://schemas.openxmlformats.org/officeDocument/2006/relationships/image" Target="../media/image19.wmf"/><Relationship Id="rId1" Type="http://schemas.openxmlformats.org/officeDocument/2006/relationships/vmlDrawing" Target="../drawings/vmlDrawing3.vml"/><Relationship Id="rId6" Type="http://schemas.openxmlformats.org/officeDocument/2006/relationships/image" Target="../media/image12.wmf"/><Relationship Id="rId11" Type="http://schemas.openxmlformats.org/officeDocument/2006/relationships/oleObject" Target="../embeddings/oleObject7.bin"/><Relationship Id="rId24" Type="http://schemas.openxmlformats.org/officeDocument/2006/relationships/image" Target="../media/image21.wmf"/><Relationship Id="rId5" Type="http://schemas.openxmlformats.org/officeDocument/2006/relationships/oleObject" Target="../embeddings/oleObject4.bin"/><Relationship Id="rId15" Type="http://schemas.openxmlformats.org/officeDocument/2006/relationships/oleObject" Target="../embeddings/oleObject9.bin"/><Relationship Id="rId23" Type="http://schemas.openxmlformats.org/officeDocument/2006/relationships/oleObject" Target="../embeddings/oleObject13.bin"/><Relationship Id="rId10" Type="http://schemas.openxmlformats.org/officeDocument/2006/relationships/image" Target="../media/image14.wmf"/><Relationship Id="rId19" Type="http://schemas.openxmlformats.org/officeDocument/2006/relationships/oleObject" Target="../embeddings/oleObject11.bin"/><Relationship Id="rId4" Type="http://schemas.openxmlformats.org/officeDocument/2006/relationships/image" Target="../media/image11.wmf"/><Relationship Id="rId9" Type="http://schemas.openxmlformats.org/officeDocument/2006/relationships/oleObject" Target="../embeddings/oleObject6.bin"/><Relationship Id="rId14" Type="http://schemas.openxmlformats.org/officeDocument/2006/relationships/image" Target="../media/image16.wmf"/><Relationship Id="rId22" Type="http://schemas.openxmlformats.org/officeDocument/2006/relationships/image" Target="../media/image20.wmf"/></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96023" y="44624"/>
            <a:ext cx="8596457" cy="1938992"/>
          </a:xfrm>
          <a:prstGeom prst="rect">
            <a:avLst/>
          </a:prstGeom>
          <a:noFill/>
        </p:spPr>
        <p:txBody>
          <a:bodyPr wrap="none" rtlCol="0">
            <a:spAutoFit/>
          </a:bodyPr>
          <a:lstStyle/>
          <a:p>
            <a:pPr algn="ctr"/>
            <a:r>
              <a:rPr lang="en-US" altLang="ja-JP" sz="2000" dirty="0" smtClean="0"/>
              <a:t>New Result in Production and Decay of an Isotope, </a:t>
            </a:r>
            <a:r>
              <a:rPr lang="en-US" altLang="ja-JP" sz="2000" baseline="30000" dirty="0" smtClean="0"/>
              <a:t>278</a:t>
            </a:r>
            <a:r>
              <a:rPr lang="en-US" altLang="ja-JP" sz="2000" dirty="0" smtClean="0"/>
              <a:t>113, of the 113</a:t>
            </a:r>
            <a:r>
              <a:rPr lang="en-US" altLang="ja-JP" sz="2000" baseline="30000" dirty="0" smtClean="0"/>
              <a:t>th</a:t>
            </a:r>
            <a:r>
              <a:rPr lang="en-US" altLang="ja-JP" sz="2000" dirty="0" smtClean="0"/>
              <a:t> Element </a:t>
            </a:r>
            <a:endParaRPr lang="en-US" altLang="ja-JP" sz="2000" dirty="0"/>
          </a:p>
          <a:p>
            <a:pPr algn="ctr"/>
            <a:endParaRPr kumimoji="1" lang="en-US" altLang="ja-JP" sz="2000" dirty="0" smtClean="0"/>
          </a:p>
          <a:p>
            <a:pPr algn="ctr"/>
            <a:r>
              <a:rPr lang="en-US" altLang="ja-JP" sz="2000" dirty="0" smtClean="0"/>
              <a:t>Kosuke Morita</a:t>
            </a:r>
          </a:p>
          <a:p>
            <a:pPr algn="ctr"/>
            <a:endParaRPr lang="en-US" altLang="ja-JP" sz="2000" dirty="0" smtClean="0"/>
          </a:p>
          <a:p>
            <a:pPr algn="ctr"/>
            <a:r>
              <a:rPr kumimoji="1" lang="en-US" altLang="ja-JP" sz="2000" dirty="0" smtClean="0"/>
              <a:t>Superheavy Element Laboratory</a:t>
            </a:r>
          </a:p>
          <a:p>
            <a:pPr algn="ctr"/>
            <a:r>
              <a:rPr lang="en-US" altLang="ja-JP" sz="2000" dirty="0" smtClean="0"/>
              <a:t>RIKEN </a:t>
            </a:r>
            <a:r>
              <a:rPr lang="en-US" altLang="ja-JP" sz="2000" dirty="0" err="1" smtClean="0"/>
              <a:t>Nishina</a:t>
            </a:r>
            <a:r>
              <a:rPr lang="en-US" altLang="ja-JP" sz="2000" dirty="0" smtClean="0"/>
              <a:t> Center for Accelerator-Based Science, RIKEN</a:t>
            </a:r>
            <a:endParaRPr kumimoji="1" lang="ja-JP" altLang="en-US" sz="2000" dirty="0"/>
          </a:p>
        </p:txBody>
      </p:sp>
      <p:sp>
        <p:nvSpPr>
          <p:cNvPr id="5" name="スライド番号プレースホルダ 4"/>
          <p:cNvSpPr>
            <a:spLocks noGrp="1"/>
          </p:cNvSpPr>
          <p:nvPr>
            <p:ph type="sldNum" sz="quarter" idx="12"/>
          </p:nvPr>
        </p:nvSpPr>
        <p:spPr/>
        <p:txBody>
          <a:bodyPr/>
          <a:lstStyle/>
          <a:p>
            <a:fld id="{8152426B-D146-4845-B4EA-5544AFDE7064}" type="slidenum">
              <a:rPr kumimoji="1" lang="ja-JP" altLang="en-US" smtClean="0"/>
              <a:pPr/>
              <a:t>1</a:t>
            </a:fld>
            <a:endParaRPr kumimoji="1" lang="ja-JP" altLang="en-US"/>
          </a:p>
        </p:txBody>
      </p:sp>
      <p:pic>
        <p:nvPicPr>
          <p:cNvPr id="385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748" y="1941312"/>
            <a:ext cx="8748000" cy="298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5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56" y="4892910"/>
            <a:ext cx="8100000" cy="203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611462" y="5053285"/>
            <a:ext cx="60486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574160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HE0002"/>
          <p:cNvPicPr>
            <a:picLocks noChangeAspect="1" noChangeArrowheads="1"/>
          </p:cNvPicPr>
          <p:nvPr/>
        </p:nvPicPr>
        <p:blipFill>
          <a:blip r:embed="rId2" cstate="print"/>
          <a:srcRect/>
          <a:stretch>
            <a:fillRect/>
          </a:stretch>
        </p:blipFill>
        <p:spPr bwMode="auto">
          <a:xfrm>
            <a:off x="1660871" y="922064"/>
            <a:ext cx="6156119" cy="4451152"/>
          </a:xfrm>
          <a:prstGeom prst="rect">
            <a:avLst/>
          </a:prstGeom>
          <a:noFill/>
          <a:ln w="9525">
            <a:noFill/>
            <a:miter lim="800000"/>
            <a:headEnd/>
            <a:tailEnd/>
          </a:ln>
        </p:spPr>
      </p:pic>
      <p:sp>
        <p:nvSpPr>
          <p:cNvPr id="3" name="テキスト ボックス 2"/>
          <p:cNvSpPr txBox="1"/>
          <p:nvPr/>
        </p:nvSpPr>
        <p:spPr>
          <a:xfrm>
            <a:off x="1763688" y="476672"/>
            <a:ext cx="2113271" cy="369332"/>
          </a:xfrm>
          <a:prstGeom prst="rect">
            <a:avLst/>
          </a:prstGeom>
          <a:noFill/>
        </p:spPr>
        <p:txBody>
          <a:bodyPr wrap="none" rtlCol="0">
            <a:spAutoFit/>
          </a:bodyPr>
          <a:lstStyle/>
          <a:p>
            <a:r>
              <a:rPr kumimoji="1" lang="en-US" altLang="ja-JP" dirty="0" smtClean="0"/>
              <a:t>Superheavy Element</a:t>
            </a:r>
            <a:endParaRPr kumimoji="1" lang="ja-JP" altLang="en-US" dirty="0"/>
          </a:p>
        </p:txBody>
      </p:sp>
      <p:cxnSp>
        <p:nvCxnSpPr>
          <p:cNvPr id="5" name="直線コネクタ 4"/>
          <p:cNvCxnSpPr/>
          <p:nvPr/>
        </p:nvCxnSpPr>
        <p:spPr>
          <a:xfrm>
            <a:off x="2462143" y="2081651"/>
            <a:ext cx="3492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6" name="スライド番号プレースホルダ 5"/>
          <p:cNvSpPr>
            <a:spLocks noGrp="1"/>
          </p:cNvSpPr>
          <p:nvPr>
            <p:ph type="sldNum" sz="quarter" idx="12"/>
          </p:nvPr>
        </p:nvSpPr>
        <p:spPr/>
        <p:txBody>
          <a:bodyPr/>
          <a:lstStyle/>
          <a:p>
            <a:fld id="{8152426B-D146-4845-B4EA-5544AFDE7064}" type="slidenum">
              <a:rPr kumimoji="1" lang="ja-JP" altLang="en-US" smtClean="0"/>
              <a:pPr/>
              <a:t>10</a:t>
            </a:fld>
            <a:endParaRPr kumimoji="1" lang="ja-JP" altLang="en-US"/>
          </a:p>
        </p:txBody>
      </p:sp>
      <p:sp>
        <p:nvSpPr>
          <p:cNvPr id="7" name="テキスト ボックス 6"/>
          <p:cNvSpPr txBox="1"/>
          <p:nvPr/>
        </p:nvSpPr>
        <p:spPr>
          <a:xfrm>
            <a:off x="4997165" y="672951"/>
            <a:ext cx="2743187" cy="307777"/>
          </a:xfrm>
          <a:prstGeom prst="rect">
            <a:avLst/>
          </a:prstGeom>
          <a:noFill/>
        </p:spPr>
        <p:txBody>
          <a:bodyPr wrap="none" rtlCol="0">
            <a:spAutoFit/>
          </a:bodyPr>
          <a:lstStyle/>
          <a:p>
            <a:r>
              <a:rPr kumimoji="1" lang="en-US" altLang="ja-JP" sz="1400" dirty="0" smtClean="0"/>
              <a:t>age of the universe </a:t>
            </a:r>
            <a:r>
              <a:rPr kumimoji="1" lang="ja-JP" altLang="en-US" sz="1400" dirty="0" smtClean="0"/>
              <a:t>～　</a:t>
            </a:r>
            <a:r>
              <a:rPr kumimoji="1" lang="en-US" altLang="ja-JP" sz="1400" dirty="0" smtClean="0"/>
              <a:t>4.3x10</a:t>
            </a:r>
            <a:r>
              <a:rPr kumimoji="1" lang="en-US" altLang="ja-JP" sz="1400" baseline="30000" dirty="0" smtClean="0"/>
              <a:t>17</a:t>
            </a:r>
            <a:r>
              <a:rPr kumimoji="1" lang="en-US" altLang="ja-JP" sz="1400" dirty="0" smtClean="0"/>
              <a:t> s</a:t>
            </a:r>
            <a:endParaRPr kumimoji="1" lang="ja-JP" altLang="en-US" sz="1400" dirty="0"/>
          </a:p>
        </p:txBody>
      </p:sp>
      <p:cxnSp>
        <p:nvCxnSpPr>
          <p:cNvPr id="8" name="直線コネクタ 7"/>
          <p:cNvCxnSpPr/>
          <p:nvPr/>
        </p:nvCxnSpPr>
        <p:spPr>
          <a:xfrm>
            <a:off x="4536384" y="844027"/>
            <a:ext cx="468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9" name="フッター プレースホルダー 8"/>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2351204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スライド番号プレースホルダ 3"/>
          <p:cNvSpPr>
            <a:spLocks noGrp="1"/>
          </p:cNvSpPr>
          <p:nvPr>
            <p:ph type="sldNum" sz="quarter" idx="12"/>
          </p:nvPr>
        </p:nvSpPr>
        <p:spPr>
          <a:noFill/>
        </p:spPr>
        <p:txBody>
          <a:bodyPr/>
          <a:lstStyle/>
          <a:p>
            <a:fld id="{497F567A-5970-43E1-9034-623E9CE51DE7}" type="slidenum">
              <a:rPr lang="en-US" altLang="ja-JP" smtClean="0"/>
              <a:pPr/>
              <a:t>11</a:t>
            </a:fld>
            <a:endParaRPr lang="en-US" altLang="ja-JP" smtClean="0"/>
          </a:p>
        </p:txBody>
      </p:sp>
      <p:pic>
        <p:nvPicPr>
          <p:cNvPr id="15365" name="Picture 3"/>
          <p:cNvPicPr>
            <a:picLocks noChangeAspect="1" noChangeArrowheads="1"/>
          </p:cNvPicPr>
          <p:nvPr/>
        </p:nvPicPr>
        <p:blipFill>
          <a:blip r:embed="rId3" cstate="print"/>
          <a:srcRect/>
          <a:stretch>
            <a:fillRect/>
          </a:stretch>
        </p:blipFill>
        <p:spPr bwMode="auto">
          <a:xfrm>
            <a:off x="292100" y="558800"/>
            <a:ext cx="8815388" cy="4706938"/>
          </a:xfrm>
          <a:prstGeom prst="rect">
            <a:avLst/>
          </a:prstGeom>
          <a:noFill/>
          <a:ln w="9525">
            <a:noFill/>
            <a:miter lim="800000"/>
            <a:headEnd/>
            <a:tailEnd/>
          </a:ln>
        </p:spPr>
      </p:pic>
      <p:cxnSp>
        <p:nvCxnSpPr>
          <p:cNvPr id="8" name="直線コネクタ 7"/>
          <p:cNvCxnSpPr/>
          <p:nvPr/>
        </p:nvCxnSpPr>
        <p:spPr>
          <a:xfrm>
            <a:off x="-36513" y="360680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36513" y="386873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6513" y="415290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6513" y="442277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6513" y="470058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6513" y="4970463"/>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6513" y="524192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6513" y="332898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6513" y="3059113"/>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6513" y="278923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6513" y="2511425"/>
            <a:ext cx="9144001" cy="1588"/>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6513" y="2235200"/>
            <a:ext cx="9144001" cy="1588"/>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6513" y="197167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6513" y="170180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6513" y="141605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6513" y="114617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6513" y="874713"/>
            <a:ext cx="9144001"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6513" y="588963"/>
            <a:ext cx="9144001"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2028031" y="2917032"/>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a:off x="-1759744"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1475581"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rot="5400000">
            <a:off x="-1210469"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rot="5400000">
            <a:off x="-935831"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5400000">
            <a:off x="-654844"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5400000">
            <a:off x="-386556"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a:off x="-108744"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rot="5400000">
            <a:off x="161131" y="2917032"/>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rot="5400000">
            <a:off x="429419" y="2915444"/>
            <a:ext cx="4714875"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rot="5400000">
            <a:off x="713581" y="2915444"/>
            <a:ext cx="4714875" cy="1588"/>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rot="5400000">
            <a:off x="978694"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5400000">
            <a:off x="1253331"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5400000">
            <a:off x="153431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rot="5400000">
            <a:off x="180260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5400000">
            <a:off x="208041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5400000">
            <a:off x="2351881" y="2917032"/>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5400000">
            <a:off x="262175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5400000">
            <a:off x="2904331"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5400000">
            <a:off x="3169444"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rot="5400000">
            <a:off x="34456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5400000">
            <a:off x="37250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5400000">
            <a:off x="3929856" y="2856707"/>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5400000">
            <a:off x="427275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rot="5400000">
            <a:off x="4536281" y="2917032"/>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rot="5400000">
            <a:off x="48045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5400000">
            <a:off x="5088731"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rot="5400000">
            <a:off x="5353844"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rot="5400000">
            <a:off x="56300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rot="5400000">
            <a:off x="59094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617775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5400000">
            <a:off x="6455569" y="2915444"/>
            <a:ext cx="4714875"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5400000">
            <a:off x="6725444" y="2915444"/>
            <a:ext cx="4714875"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55563" y="59848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18" name="テキスト ボックス 71"/>
          <p:cNvSpPr txBox="1">
            <a:spLocks noChangeArrowheads="1"/>
          </p:cNvSpPr>
          <p:nvPr/>
        </p:nvSpPr>
        <p:spPr bwMode="auto">
          <a:xfrm>
            <a:off x="-15875" y="608013"/>
            <a:ext cx="419100" cy="261937"/>
          </a:xfrm>
          <a:prstGeom prst="rect">
            <a:avLst/>
          </a:prstGeom>
          <a:noFill/>
          <a:ln w="9525">
            <a:noFill/>
            <a:miter lim="800000"/>
            <a:headEnd/>
            <a:tailEnd/>
          </a:ln>
        </p:spPr>
        <p:txBody>
          <a:bodyPr wrap="none">
            <a:spAutoFit/>
          </a:bodyPr>
          <a:lstStyle/>
          <a:p>
            <a:pPr algn="ctr"/>
            <a:r>
              <a:rPr lang="en-US" altLang="ja-JP" sz="1100" b="1"/>
              <a:t>120</a:t>
            </a:r>
            <a:endParaRPr lang="ja-JP" altLang="en-US" sz="1100" b="1"/>
          </a:p>
        </p:txBody>
      </p:sp>
      <p:sp>
        <p:nvSpPr>
          <p:cNvPr id="73" name="正方形/長方形 72"/>
          <p:cNvSpPr/>
          <p:nvPr/>
        </p:nvSpPr>
        <p:spPr>
          <a:xfrm>
            <a:off x="55563" y="871538"/>
            <a:ext cx="269875" cy="271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20" name="テキスト ボックス 73"/>
          <p:cNvSpPr txBox="1">
            <a:spLocks noChangeArrowheads="1"/>
          </p:cNvSpPr>
          <p:nvPr/>
        </p:nvSpPr>
        <p:spPr bwMode="auto">
          <a:xfrm>
            <a:off x="-15875" y="882650"/>
            <a:ext cx="419100" cy="261938"/>
          </a:xfrm>
          <a:prstGeom prst="rect">
            <a:avLst/>
          </a:prstGeom>
          <a:noFill/>
          <a:ln w="9525">
            <a:noFill/>
            <a:miter lim="800000"/>
            <a:headEnd/>
            <a:tailEnd/>
          </a:ln>
        </p:spPr>
        <p:txBody>
          <a:bodyPr wrap="none">
            <a:spAutoFit/>
          </a:bodyPr>
          <a:lstStyle/>
          <a:p>
            <a:pPr algn="ctr"/>
            <a:r>
              <a:rPr lang="en-US" altLang="ja-JP" sz="1100" b="1"/>
              <a:t>119</a:t>
            </a:r>
            <a:endParaRPr lang="ja-JP" altLang="en-US" sz="1100" b="1"/>
          </a:p>
        </p:txBody>
      </p:sp>
      <p:sp>
        <p:nvSpPr>
          <p:cNvPr id="75" name="正方形/長方形 74"/>
          <p:cNvSpPr/>
          <p:nvPr/>
        </p:nvSpPr>
        <p:spPr>
          <a:xfrm>
            <a:off x="55563" y="11461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22" name="テキスト ボックス 75"/>
          <p:cNvSpPr txBox="1">
            <a:spLocks noChangeArrowheads="1"/>
          </p:cNvSpPr>
          <p:nvPr/>
        </p:nvSpPr>
        <p:spPr bwMode="auto">
          <a:xfrm>
            <a:off x="-15875" y="1157288"/>
            <a:ext cx="419100" cy="261937"/>
          </a:xfrm>
          <a:prstGeom prst="rect">
            <a:avLst/>
          </a:prstGeom>
          <a:noFill/>
          <a:ln w="9525">
            <a:noFill/>
            <a:miter lim="800000"/>
            <a:headEnd/>
            <a:tailEnd/>
          </a:ln>
        </p:spPr>
        <p:txBody>
          <a:bodyPr wrap="none">
            <a:spAutoFit/>
          </a:bodyPr>
          <a:lstStyle/>
          <a:p>
            <a:pPr algn="ctr"/>
            <a:r>
              <a:rPr lang="en-US" altLang="ja-JP" sz="1100" b="1"/>
              <a:t>118</a:t>
            </a:r>
            <a:endParaRPr lang="ja-JP" altLang="en-US" sz="1100" b="1"/>
          </a:p>
        </p:txBody>
      </p:sp>
      <p:sp>
        <p:nvSpPr>
          <p:cNvPr id="77" name="正方形/長方形 76"/>
          <p:cNvSpPr/>
          <p:nvPr/>
        </p:nvSpPr>
        <p:spPr>
          <a:xfrm>
            <a:off x="52388" y="142398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24" name="テキスト ボックス 77"/>
          <p:cNvSpPr txBox="1">
            <a:spLocks noChangeArrowheads="1"/>
          </p:cNvSpPr>
          <p:nvPr/>
        </p:nvSpPr>
        <p:spPr bwMode="auto">
          <a:xfrm>
            <a:off x="-20638" y="1435100"/>
            <a:ext cx="420688" cy="260350"/>
          </a:xfrm>
          <a:prstGeom prst="rect">
            <a:avLst/>
          </a:prstGeom>
          <a:noFill/>
          <a:ln w="9525">
            <a:noFill/>
            <a:miter lim="800000"/>
            <a:headEnd/>
            <a:tailEnd/>
          </a:ln>
        </p:spPr>
        <p:txBody>
          <a:bodyPr wrap="none">
            <a:spAutoFit/>
          </a:bodyPr>
          <a:lstStyle/>
          <a:p>
            <a:pPr algn="ctr"/>
            <a:r>
              <a:rPr lang="en-US" altLang="ja-JP" sz="1100" b="1"/>
              <a:t>117</a:t>
            </a:r>
            <a:endParaRPr lang="ja-JP" altLang="en-US" sz="1100" b="1"/>
          </a:p>
        </p:txBody>
      </p:sp>
      <p:sp>
        <p:nvSpPr>
          <p:cNvPr id="79" name="正方形/長方形 78"/>
          <p:cNvSpPr/>
          <p:nvPr/>
        </p:nvSpPr>
        <p:spPr>
          <a:xfrm>
            <a:off x="52388" y="170180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26" name="テキスト ボックス 79"/>
          <p:cNvSpPr txBox="1">
            <a:spLocks noChangeArrowheads="1"/>
          </p:cNvSpPr>
          <p:nvPr/>
        </p:nvSpPr>
        <p:spPr bwMode="auto">
          <a:xfrm>
            <a:off x="-20638" y="1712913"/>
            <a:ext cx="420688" cy="260350"/>
          </a:xfrm>
          <a:prstGeom prst="rect">
            <a:avLst/>
          </a:prstGeom>
          <a:noFill/>
          <a:ln w="9525">
            <a:noFill/>
            <a:miter lim="800000"/>
            <a:headEnd/>
            <a:tailEnd/>
          </a:ln>
        </p:spPr>
        <p:txBody>
          <a:bodyPr wrap="none">
            <a:spAutoFit/>
          </a:bodyPr>
          <a:lstStyle/>
          <a:p>
            <a:pPr algn="ctr"/>
            <a:r>
              <a:rPr lang="en-US" altLang="ja-JP" sz="1100" b="1"/>
              <a:t>116</a:t>
            </a:r>
            <a:endParaRPr lang="ja-JP" altLang="en-US" sz="1100" b="1"/>
          </a:p>
        </p:txBody>
      </p:sp>
      <p:sp>
        <p:nvSpPr>
          <p:cNvPr id="81" name="正方形/長方形 80"/>
          <p:cNvSpPr/>
          <p:nvPr/>
        </p:nvSpPr>
        <p:spPr>
          <a:xfrm>
            <a:off x="55563" y="19716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28" name="テキスト ボックス 81"/>
          <p:cNvSpPr txBox="1">
            <a:spLocks noChangeArrowheads="1"/>
          </p:cNvSpPr>
          <p:nvPr/>
        </p:nvSpPr>
        <p:spPr bwMode="auto">
          <a:xfrm>
            <a:off x="-17463" y="1982788"/>
            <a:ext cx="420688" cy="260350"/>
          </a:xfrm>
          <a:prstGeom prst="rect">
            <a:avLst/>
          </a:prstGeom>
          <a:noFill/>
          <a:ln w="9525">
            <a:noFill/>
            <a:miter lim="800000"/>
            <a:headEnd/>
            <a:tailEnd/>
          </a:ln>
        </p:spPr>
        <p:txBody>
          <a:bodyPr wrap="none">
            <a:spAutoFit/>
          </a:bodyPr>
          <a:lstStyle/>
          <a:p>
            <a:pPr algn="ctr"/>
            <a:r>
              <a:rPr lang="en-US" altLang="ja-JP" sz="1100" b="1"/>
              <a:t>115</a:t>
            </a:r>
            <a:endParaRPr lang="ja-JP" altLang="en-US" sz="1100" b="1"/>
          </a:p>
        </p:txBody>
      </p:sp>
      <p:sp>
        <p:nvSpPr>
          <p:cNvPr id="83" name="正方形/長方形 82"/>
          <p:cNvSpPr/>
          <p:nvPr/>
        </p:nvSpPr>
        <p:spPr>
          <a:xfrm>
            <a:off x="55563" y="224155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30" name="テキスト ボックス 83"/>
          <p:cNvSpPr txBox="1">
            <a:spLocks noChangeArrowheads="1"/>
          </p:cNvSpPr>
          <p:nvPr/>
        </p:nvSpPr>
        <p:spPr bwMode="auto">
          <a:xfrm>
            <a:off x="-15875" y="2252663"/>
            <a:ext cx="419100" cy="261937"/>
          </a:xfrm>
          <a:prstGeom prst="rect">
            <a:avLst/>
          </a:prstGeom>
          <a:noFill/>
          <a:ln w="9525">
            <a:noFill/>
            <a:miter lim="800000"/>
            <a:headEnd/>
            <a:tailEnd/>
          </a:ln>
        </p:spPr>
        <p:txBody>
          <a:bodyPr wrap="none">
            <a:spAutoFit/>
          </a:bodyPr>
          <a:lstStyle/>
          <a:p>
            <a:pPr algn="ctr"/>
            <a:r>
              <a:rPr lang="en-US" altLang="ja-JP" sz="1100" b="1"/>
              <a:t>114</a:t>
            </a:r>
            <a:endParaRPr lang="ja-JP" altLang="en-US" sz="1100" b="1"/>
          </a:p>
        </p:txBody>
      </p:sp>
      <p:sp>
        <p:nvSpPr>
          <p:cNvPr id="85" name="正方形/長方形 84"/>
          <p:cNvSpPr/>
          <p:nvPr/>
        </p:nvSpPr>
        <p:spPr>
          <a:xfrm>
            <a:off x="55563" y="251618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32" name="テキスト ボックス 85"/>
          <p:cNvSpPr txBox="1">
            <a:spLocks noChangeArrowheads="1"/>
          </p:cNvSpPr>
          <p:nvPr/>
        </p:nvSpPr>
        <p:spPr bwMode="auto">
          <a:xfrm>
            <a:off x="-17463" y="2525713"/>
            <a:ext cx="420688" cy="261937"/>
          </a:xfrm>
          <a:prstGeom prst="rect">
            <a:avLst/>
          </a:prstGeom>
          <a:noFill/>
          <a:ln w="9525">
            <a:noFill/>
            <a:miter lim="800000"/>
            <a:headEnd/>
            <a:tailEnd/>
          </a:ln>
        </p:spPr>
        <p:txBody>
          <a:bodyPr wrap="none">
            <a:spAutoFit/>
          </a:bodyPr>
          <a:lstStyle/>
          <a:p>
            <a:pPr algn="ctr"/>
            <a:r>
              <a:rPr lang="en-US" altLang="ja-JP" sz="1100" b="1"/>
              <a:t>113</a:t>
            </a:r>
            <a:endParaRPr lang="ja-JP" altLang="en-US" sz="1100" b="1"/>
          </a:p>
        </p:txBody>
      </p:sp>
      <p:sp>
        <p:nvSpPr>
          <p:cNvPr id="87" name="正方形/長方形 86"/>
          <p:cNvSpPr/>
          <p:nvPr/>
        </p:nvSpPr>
        <p:spPr>
          <a:xfrm>
            <a:off x="60325" y="27844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34" name="テキスト ボックス 87"/>
          <p:cNvSpPr txBox="1">
            <a:spLocks noChangeArrowheads="1"/>
          </p:cNvSpPr>
          <p:nvPr/>
        </p:nvSpPr>
        <p:spPr bwMode="auto">
          <a:xfrm>
            <a:off x="-12700" y="2795588"/>
            <a:ext cx="420688" cy="261937"/>
          </a:xfrm>
          <a:prstGeom prst="rect">
            <a:avLst/>
          </a:prstGeom>
          <a:noFill/>
          <a:ln w="9525">
            <a:noFill/>
            <a:miter lim="800000"/>
            <a:headEnd/>
            <a:tailEnd/>
          </a:ln>
        </p:spPr>
        <p:txBody>
          <a:bodyPr wrap="none">
            <a:spAutoFit/>
          </a:bodyPr>
          <a:lstStyle/>
          <a:p>
            <a:pPr algn="ctr"/>
            <a:r>
              <a:rPr lang="en-US" altLang="ja-JP" sz="1100" b="1"/>
              <a:t>112</a:t>
            </a:r>
            <a:endParaRPr lang="ja-JP" altLang="en-US" sz="1100" b="1"/>
          </a:p>
        </p:txBody>
      </p:sp>
      <p:sp>
        <p:nvSpPr>
          <p:cNvPr id="89" name="正方形/長方形 88"/>
          <p:cNvSpPr/>
          <p:nvPr/>
        </p:nvSpPr>
        <p:spPr>
          <a:xfrm>
            <a:off x="60325" y="3046413"/>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36" name="テキスト ボックス 89"/>
          <p:cNvSpPr txBox="1">
            <a:spLocks noChangeArrowheads="1"/>
          </p:cNvSpPr>
          <p:nvPr/>
        </p:nvSpPr>
        <p:spPr bwMode="auto">
          <a:xfrm>
            <a:off x="15875" y="3054350"/>
            <a:ext cx="373063" cy="260350"/>
          </a:xfrm>
          <a:prstGeom prst="rect">
            <a:avLst/>
          </a:prstGeom>
          <a:noFill/>
          <a:ln w="9525">
            <a:noFill/>
            <a:miter lim="800000"/>
            <a:headEnd/>
            <a:tailEnd/>
          </a:ln>
        </p:spPr>
        <p:txBody>
          <a:bodyPr wrap="none">
            <a:spAutoFit/>
          </a:bodyPr>
          <a:lstStyle/>
          <a:p>
            <a:pPr algn="ctr"/>
            <a:r>
              <a:rPr lang="en-US" altLang="ja-JP" sz="1100" b="1"/>
              <a:t>Rg</a:t>
            </a:r>
            <a:endParaRPr lang="ja-JP" altLang="en-US" sz="1100" b="1"/>
          </a:p>
        </p:txBody>
      </p:sp>
      <p:sp>
        <p:nvSpPr>
          <p:cNvPr id="91" name="正方形/長方形 90"/>
          <p:cNvSpPr/>
          <p:nvPr/>
        </p:nvSpPr>
        <p:spPr>
          <a:xfrm>
            <a:off x="60325" y="3325813"/>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38" name="テキスト ボックス 91"/>
          <p:cNvSpPr txBox="1">
            <a:spLocks noChangeArrowheads="1"/>
          </p:cNvSpPr>
          <p:nvPr/>
        </p:nvSpPr>
        <p:spPr bwMode="auto">
          <a:xfrm>
            <a:off x="23813" y="3332163"/>
            <a:ext cx="365125" cy="261937"/>
          </a:xfrm>
          <a:prstGeom prst="rect">
            <a:avLst/>
          </a:prstGeom>
          <a:noFill/>
          <a:ln w="9525">
            <a:noFill/>
            <a:miter lim="800000"/>
            <a:headEnd/>
            <a:tailEnd/>
          </a:ln>
        </p:spPr>
        <p:txBody>
          <a:bodyPr wrap="none">
            <a:spAutoFit/>
          </a:bodyPr>
          <a:lstStyle/>
          <a:p>
            <a:pPr algn="ctr"/>
            <a:r>
              <a:rPr lang="en-US" altLang="ja-JP" sz="1100" b="1"/>
              <a:t>Ds</a:t>
            </a:r>
            <a:endParaRPr lang="ja-JP" altLang="en-US" sz="1100" b="1"/>
          </a:p>
        </p:txBody>
      </p:sp>
      <p:sp>
        <p:nvSpPr>
          <p:cNvPr id="93" name="正方形/長方形 92"/>
          <p:cNvSpPr/>
          <p:nvPr/>
        </p:nvSpPr>
        <p:spPr>
          <a:xfrm>
            <a:off x="55563" y="360203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40" name="テキスト ボックス 93"/>
          <p:cNvSpPr txBox="1">
            <a:spLocks noChangeArrowheads="1"/>
          </p:cNvSpPr>
          <p:nvPr/>
        </p:nvSpPr>
        <p:spPr bwMode="auto">
          <a:xfrm>
            <a:off x="19050" y="3608388"/>
            <a:ext cx="349250" cy="261937"/>
          </a:xfrm>
          <a:prstGeom prst="rect">
            <a:avLst/>
          </a:prstGeom>
          <a:noFill/>
          <a:ln w="9525">
            <a:noFill/>
            <a:miter lim="800000"/>
            <a:headEnd/>
            <a:tailEnd/>
          </a:ln>
        </p:spPr>
        <p:txBody>
          <a:bodyPr wrap="none">
            <a:spAutoFit/>
          </a:bodyPr>
          <a:lstStyle/>
          <a:p>
            <a:pPr algn="ctr"/>
            <a:r>
              <a:rPr lang="en-US" altLang="ja-JP" sz="1100" b="1"/>
              <a:t>Mt</a:t>
            </a:r>
            <a:endParaRPr lang="ja-JP" altLang="en-US" sz="1100" b="1"/>
          </a:p>
        </p:txBody>
      </p:sp>
      <p:sp>
        <p:nvSpPr>
          <p:cNvPr id="95" name="正方形/長方形 94"/>
          <p:cNvSpPr/>
          <p:nvPr/>
        </p:nvSpPr>
        <p:spPr>
          <a:xfrm>
            <a:off x="55563" y="38766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42" name="テキスト ボックス 95"/>
          <p:cNvSpPr txBox="1">
            <a:spLocks noChangeArrowheads="1"/>
          </p:cNvSpPr>
          <p:nvPr/>
        </p:nvSpPr>
        <p:spPr bwMode="auto">
          <a:xfrm>
            <a:off x="23813" y="3886200"/>
            <a:ext cx="365125" cy="261938"/>
          </a:xfrm>
          <a:prstGeom prst="rect">
            <a:avLst/>
          </a:prstGeom>
          <a:noFill/>
          <a:ln w="9525">
            <a:noFill/>
            <a:miter lim="800000"/>
            <a:headEnd/>
            <a:tailEnd/>
          </a:ln>
        </p:spPr>
        <p:txBody>
          <a:bodyPr wrap="none">
            <a:spAutoFit/>
          </a:bodyPr>
          <a:lstStyle/>
          <a:p>
            <a:pPr algn="ctr"/>
            <a:r>
              <a:rPr lang="en-US" altLang="ja-JP" sz="1100" b="1"/>
              <a:t>Hs</a:t>
            </a:r>
            <a:endParaRPr lang="ja-JP" altLang="en-US" sz="1100" b="1"/>
          </a:p>
        </p:txBody>
      </p:sp>
      <p:sp>
        <p:nvSpPr>
          <p:cNvPr id="97" name="正方形/長方形 96"/>
          <p:cNvSpPr/>
          <p:nvPr/>
        </p:nvSpPr>
        <p:spPr>
          <a:xfrm>
            <a:off x="60325" y="414655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44" name="テキスト ボックス 97"/>
          <p:cNvSpPr txBox="1">
            <a:spLocks noChangeArrowheads="1"/>
          </p:cNvSpPr>
          <p:nvPr/>
        </p:nvSpPr>
        <p:spPr bwMode="auto">
          <a:xfrm>
            <a:off x="19050" y="4152900"/>
            <a:ext cx="374650" cy="261938"/>
          </a:xfrm>
          <a:prstGeom prst="rect">
            <a:avLst/>
          </a:prstGeom>
          <a:noFill/>
          <a:ln w="9525">
            <a:noFill/>
            <a:miter lim="800000"/>
            <a:headEnd/>
            <a:tailEnd/>
          </a:ln>
        </p:spPr>
        <p:txBody>
          <a:bodyPr wrap="none">
            <a:spAutoFit/>
          </a:bodyPr>
          <a:lstStyle/>
          <a:p>
            <a:pPr algn="ctr"/>
            <a:r>
              <a:rPr lang="en-US" altLang="ja-JP" sz="1100" b="1"/>
              <a:t>Bh</a:t>
            </a:r>
            <a:endParaRPr lang="ja-JP" altLang="en-US" sz="1100" b="1"/>
          </a:p>
        </p:txBody>
      </p:sp>
      <p:sp>
        <p:nvSpPr>
          <p:cNvPr id="99" name="正方形/長方形 98"/>
          <p:cNvSpPr/>
          <p:nvPr/>
        </p:nvSpPr>
        <p:spPr>
          <a:xfrm>
            <a:off x="60325" y="4424363"/>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46" name="テキスト ボックス 99"/>
          <p:cNvSpPr txBox="1">
            <a:spLocks noChangeArrowheads="1"/>
          </p:cNvSpPr>
          <p:nvPr/>
        </p:nvSpPr>
        <p:spPr bwMode="auto">
          <a:xfrm>
            <a:off x="26988" y="4435475"/>
            <a:ext cx="366712" cy="261938"/>
          </a:xfrm>
          <a:prstGeom prst="rect">
            <a:avLst/>
          </a:prstGeom>
          <a:noFill/>
          <a:ln w="9525">
            <a:noFill/>
            <a:miter lim="800000"/>
            <a:headEnd/>
            <a:tailEnd/>
          </a:ln>
        </p:spPr>
        <p:txBody>
          <a:bodyPr wrap="none">
            <a:spAutoFit/>
          </a:bodyPr>
          <a:lstStyle/>
          <a:p>
            <a:pPr algn="ctr"/>
            <a:r>
              <a:rPr lang="en-US" altLang="ja-JP" sz="1100" b="1"/>
              <a:t>Sg</a:t>
            </a:r>
            <a:endParaRPr lang="ja-JP" altLang="en-US" sz="1100" b="1"/>
          </a:p>
        </p:txBody>
      </p:sp>
      <p:sp>
        <p:nvSpPr>
          <p:cNvPr id="101" name="正方形/長方形 100"/>
          <p:cNvSpPr/>
          <p:nvPr/>
        </p:nvSpPr>
        <p:spPr>
          <a:xfrm>
            <a:off x="60325" y="47021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48" name="テキスト ボックス 101"/>
          <p:cNvSpPr txBox="1">
            <a:spLocks noChangeArrowheads="1"/>
          </p:cNvSpPr>
          <p:nvPr/>
        </p:nvSpPr>
        <p:spPr bwMode="auto">
          <a:xfrm>
            <a:off x="26988" y="4713288"/>
            <a:ext cx="374650" cy="260350"/>
          </a:xfrm>
          <a:prstGeom prst="rect">
            <a:avLst/>
          </a:prstGeom>
          <a:noFill/>
          <a:ln w="9525">
            <a:noFill/>
            <a:miter lim="800000"/>
            <a:headEnd/>
            <a:tailEnd/>
          </a:ln>
        </p:spPr>
        <p:txBody>
          <a:bodyPr wrap="none">
            <a:spAutoFit/>
          </a:bodyPr>
          <a:lstStyle/>
          <a:p>
            <a:pPr algn="ctr"/>
            <a:r>
              <a:rPr lang="en-US" altLang="ja-JP" sz="1100" b="1"/>
              <a:t>Db</a:t>
            </a:r>
            <a:endParaRPr lang="ja-JP" altLang="en-US" sz="1100" b="1"/>
          </a:p>
        </p:txBody>
      </p:sp>
      <p:sp>
        <p:nvSpPr>
          <p:cNvPr id="103" name="正方形/長方形 102"/>
          <p:cNvSpPr/>
          <p:nvPr/>
        </p:nvSpPr>
        <p:spPr>
          <a:xfrm>
            <a:off x="60325" y="497205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5450" name="テキスト ボックス 103"/>
          <p:cNvSpPr txBox="1">
            <a:spLocks noChangeArrowheads="1"/>
          </p:cNvSpPr>
          <p:nvPr/>
        </p:nvSpPr>
        <p:spPr bwMode="auto">
          <a:xfrm>
            <a:off x="34925" y="4983163"/>
            <a:ext cx="334963" cy="260350"/>
          </a:xfrm>
          <a:prstGeom prst="rect">
            <a:avLst/>
          </a:prstGeom>
          <a:noFill/>
          <a:ln w="9525">
            <a:noFill/>
            <a:miter lim="800000"/>
            <a:headEnd/>
            <a:tailEnd/>
          </a:ln>
        </p:spPr>
        <p:txBody>
          <a:bodyPr wrap="none">
            <a:spAutoFit/>
          </a:bodyPr>
          <a:lstStyle/>
          <a:p>
            <a:pPr algn="ctr"/>
            <a:r>
              <a:rPr lang="en-US" altLang="ja-JP" sz="1100" b="1"/>
              <a:t>Rf</a:t>
            </a:r>
            <a:endParaRPr lang="ja-JP" altLang="en-US" sz="1100" b="1"/>
          </a:p>
        </p:txBody>
      </p:sp>
      <p:sp>
        <p:nvSpPr>
          <p:cNvPr id="15451" name="テキスト ボックス 125"/>
          <p:cNvSpPr txBox="1">
            <a:spLocks noChangeArrowheads="1"/>
          </p:cNvSpPr>
          <p:nvPr/>
        </p:nvSpPr>
        <p:spPr bwMode="auto">
          <a:xfrm>
            <a:off x="2720975" y="5238750"/>
            <a:ext cx="420688" cy="261938"/>
          </a:xfrm>
          <a:prstGeom prst="rect">
            <a:avLst/>
          </a:prstGeom>
          <a:noFill/>
          <a:ln w="9525">
            <a:noFill/>
            <a:miter lim="800000"/>
            <a:headEnd/>
            <a:tailEnd/>
          </a:ln>
        </p:spPr>
        <p:txBody>
          <a:bodyPr wrap="none">
            <a:spAutoFit/>
          </a:bodyPr>
          <a:lstStyle/>
          <a:p>
            <a:r>
              <a:rPr lang="en-US" altLang="ja-JP" sz="1100" b="1"/>
              <a:t>162</a:t>
            </a:r>
            <a:endParaRPr lang="ja-JP" altLang="en-US" sz="1100" b="1"/>
          </a:p>
        </p:txBody>
      </p:sp>
      <p:sp>
        <p:nvSpPr>
          <p:cNvPr id="15452" name="テキスト ボックス 125"/>
          <p:cNvSpPr txBox="1">
            <a:spLocks noChangeArrowheads="1"/>
          </p:cNvSpPr>
          <p:nvPr/>
        </p:nvSpPr>
        <p:spPr bwMode="auto">
          <a:xfrm>
            <a:off x="8736013" y="5227638"/>
            <a:ext cx="420687" cy="260350"/>
          </a:xfrm>
          <a:prstGeom prst="rect">
            <a:avLst/>
          </a:prstGeom>
          <a:noFill/>
          <a:ln w="9525">
            <a:noFill/>
            <a:miter lim="800000"/>
            <a:headEnd/>
            <a:tailEnd/>
          </a:ln>
        </p:spPr>
        <p:txBody>
          <a:bodyPr wrap="none">
            <a:spAutoFit/>
          </a:bodyPr>
          <a:lstStyle/>
          <a:p>
            <a:r>
              <a:rPr lang="en-US" altLang="ja-JP" sz="1100" b="1"/>
              <a:t>184</a:t>
            </a:r>
            <a:endParaRPr lang="ja-JP" altLang="en-US" sz="1100" b="1"/>
          </a:p>
        </p:txBody>
      </p:sp>
      <p:grpSp>
        <p:nvGrpSpPr>
          <p:cNvPr id="2" name="グループ化 159"/>
          <p:cNvGrpSpPr>
            <a:grpSpLocks/>
          </p:cNvGrpSpPr>
          <p:nvPr/>
        </p:nvGrpSpPr>
        <p:grpSpPr bwMode="auto">
          <a:xfrm>
            <a:off x="271463" y="3605213"/>
            <a:ext cx="1787525" cy="1638300"/>
            <a:chOff x="307975" y="3046413"/>
            <a:chExt cx="1788036" cy="1639439"/>
          </a:xfrm>
        </p:grpSpPr>
        <p:sp>
          <p:nvSpPr>
            <p:cNvPr id="15468" name="テキスト ボックス 125"/>
            <p:cNvSpPr txBox="1">
              <a:spLocks noChangeArrowheads="1"/>
            </p:cNvSpPr>
            <p:nvPr/>
          </p:nvSpPr>
          <p:spPr bwMode="auto">
            <a:xfrm>
              <a:off x="1675703" y="4418245"/>
              <a:ext cx="420308" cy="261610"/>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05" name="正方形/長方形 104"/>
            <p:cNvSpPr>
              <a:spLocks noChangeAspect="1"/>
            </p:cNvSpPr>
            <p:nvPr/>
          </p:nvSpPr>
          <p:spPr>
            <a:xfrm>
              <a:off x="1464005" y="3046413"/>
              <a:ext cx="262012" cy="26211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70" name="テキスト ボックス 107"/>
            <p:cNvSpPr txBox="1">
              <a:spLocks noChangeArrowheads="1"/>
            </p:cNvSpPr>
            <p:nvPr/>
          </p:nvSpPr>
          <p:spPr bwMode="auto">
            <a:xfrm>
              <a:off x="1395413" y="3049588"/>
              <a:ext cx="420687" cy="261937"/>
            </a:xfrm>
            <a:prstGeom prst="rect">
              <a:avLst/>
            </a:prstGeom>
            <a:noFill/>
            <a:ln w="9525">
              <a:noFill/>
              <a:miter lim="800000"/>
              <a:headEnd/>
              <a:tailEnd/>
            </a:ln>
          </p:spPr>
          <p:txBody>
            <a:bodyPr wrap="none">
              <a:spAutoFit/>
            </a:bodyPr>
            <a:lstStyle/>
            <a:p>
              <a:r>
                <a:rPr lang="en-US" altLang="ja-JP" sz="1100" b="1"/>
                <a:t>266</a:t>
              </a:r>
              <a:endParaRPr lang="ja-JP" altLang="en-US" sz="1100" b="1"/>
            </a:p>
          </p:txBody>
        </p:sp>
        <p:sp>
          <p:nvSpPr>
            <p:cNvPr id="109" name="正方形/長方形 108"/>
            <p:cNvSpPr>
              <a:spLocks noChangeAspect="1"/>
            </p:cNvSpPr>
            <p:nvPr/>
          </p:nvSpPr>
          <p:spPr>
            <a:xfrm>
              <a:off x="1465593" y="3318064"/>
              <a:ext cx="263600" cy="26212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72" name="テキスト ボックス 109"/>
            <p:cNvSpPr txBox="1">
              <a:spLocks noChangeArrowheads="1"/>
            </p:cNvSpPr>
            <p:nvPr/>
          </p:nvSpPr>
          <p:spPr bwMode="auto">
            <a:xfrm>
              <a:off x="1393825" y="3321050"/>
              <a:ext cx="419100" cy="261938"/>
            </a:xfrm>
            <a:prstGeom prst="rect">
              <a:avLst/>
            </a:prstGeom>
            <a:noFill/>
            <a:ln w="9525">
              <a:noFill/>
              <a:miter lim="800000"/>
              <a:headEnd/>
              <a:tailEnd/>
            </a:ln>
          </p:spPr>
          <p:txBody>
            <a:bodyPr wrap="none">
              <a:spAutoFit/>
            </a:bodyPr>
            <a:lstStyle/>
            <a:p>
              <a:r>
                <a:rPr lang="en-US" altLang="ja-JP" sz="1100" b="1"/>
                <a:t>265</a:t>
              </a:r>
              <a:endParaRPr lang="ja-JP" altLang="en-US" sz="1100" b="1"/>
            </a:p>
          </p:txBody>
        </p:sp>
        <p:sp>
          <p:nvSpPr>
            <p:cNvPr id="111" name="正方形/長方形 110"/>
            <p:cNvSpPr>
              <a:spLocks noChangeAspect="1"/>
            </p:cNvSpPr>
            <p:nvPr/>
          </p:nvSpPr>
          <p:spPr>
            <a:xfrm>
              <a:off x="1192465" y="3318064"/>
              <a:ext cx="263600"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74" name="テキスト ボックス 111"/>
            <p:cNvSpPr txBox="1">
              <a:spLocks noChangeArrowheads="1"/>
            </p:cNvSpPr>
            <p:nvPr/>
          </p:nvSpPr>
          <p:spPr bwMode="auto">
            <a:xfrm>
              <a:off x="1120775" y="3322638"/>
              <a:ext cx="420688" cy="261937"/>
            </a:xfrm>
            <a:prstGeom prst="rect">
              <a:avLst/>
            </a:prstGeom>
            <a:noFill/>
            <a:ln w="9525">
              <a:noFill/>
              <a:miter lim="800000"/>
              <a:headEnd/>
              <a:tailEnd/>
            </a:ln>
          </p:spPr>
          <p:txBody>
            <a:bodyPr wrap="none">
              <a:spAutoFit/>
            </a:bodyPr>
            <a:lstStyle/>
            <a:p>
              <a:r>
                <a:rPr lang="en-US" altLang="ja-JP" sz="1100" b="1"/>
                <a:t>264</a:t>
              </a:r>
              <a:endParaRPr lang="ja-JP" altLang="en-US" sz="1100" b="1"/>
            </a:p>
          </p:txBody>
        </p:sp>
        <p:sp>
          <p:nvSpPr>
            <p:cNvPr id="113" name="正方形/長方形 112"/>
            <p:cNvSpPr>
              <a:spLocks noChangeAspect="1"/>
            </p:cNvSpPr>
            <p:nvPr/>
          </p:nvSpPr>
          <p:spPr>
            <a:xfrm>
              <a:off x="920925" y="3594481"/>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76" name="テキスト ボックス 113"/>
            <p:cNvSpPr txBox="1">
              <a:spLocks noChangeArrowheads="1"/>
            </p:cNvSpPr>
            <p:nvPr/>
          </p:nvSpPr>
          <p:spPr bwMode="auto">
            <a:xfrm>
              <a:off x="847725" y="3594100"/>
              <a:ext cx="420688" cy="261938"/>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15" name="正方形/長方形 114"/>
            <p:cNvSpPr>
              <a:spLocks noChangeAspect="1"/>
            </p:cNvSpPr>
            <p:nvPr/>
          </p:nvSpPr>
          <p:spPr>
            <a:xfrm>
              <a:off x="920925" y="3872487"/>
              <a:ext cx="262012" cy="26211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78" name="テキスト ボックス 115"/>
            <p:cNvSpPr txBox="1">
              <a:spLocks noChangeArrowheads="1"/>
            </p:cNvSpPr>
            <p:nvPr/>
          </p:nvSpPr>
          <p:spPr bwMode="auto">
            <a:xfrm>
              <a:off x="847725" y="3870325"/>
              <a:ext cx="420688" cy="261938"/>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sp>
          <p:nvSpPr>
            <p:cNvPr id="117" name="正方形/長方形 116"/>
            <p:cNvSpPr>
              <a:spLocks noChangeAspect="1"/>
            </p:cNvSpPr>
            <p:nvPr/>
          </p:nvSpPr>
          <p:spPr>
            <a:xfrm>
              <a:off x="647797" y="3594481"/>
              <a:ext cx="263600"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80" name="テキスト ボックス 117"/>
            <p:cNvSpPr txBox="1">
              <a:spLocks noChangeArrowheads="1"/>
            </p:cNvSpPr>
            <p:nvPr/>
          </p:nvSpPr>
          <p:spPr bwMode="auto">
            <a:xfrm>
              <a:off x="576263" y="3594100"/>
              <a:ext cx="420687" cy="261938"/>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sp>
          <p:nvSpPr>
            <p:cNvPr id="119" name="正方形/長方形 118"/>
            <p:cNvSpPr>
              <a:spLocks noChangeAspect="1"/>
            </p:cNvSpPr>
            <p:nvPr/>
          </p:nvSpPr>
          <p:spPr>
            <a:xfrm>
              <a:off x="647797" y="3872487"/>
              <a:ext cx="263600"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82" name="テキスト ボックス 119"/>
            <p:cNvSpPr txBox="1">
              <a:spLocks noChangeArrowheads="1"/>
            </p:cNvSpPr>
            <p:nvPr/>
          </p:nvSpPr>
          <p:spPr bwMode="auto">
            <a:xfrm>
              <a:off x="576263" y="3871913"/>
              <a:ext cx="420687" cy="261937"/>
            </a:xfrm>
            <a:prstGeom prst="rect">
              <a:avLst/>
            </a:prstGeom>
            <a:noFill/>
            <a:ln w="9525">
              <a:noFill/>
              <a:miter lim="800000"/>
              <a:headEnd/>
              <a:tailEnd/>
            </a:ln>
          </p:spPr>
          <p:txBody>
            <a:bodyPr wrap="none">
              <a:spAutoFit/>
            </a:bodyPr>
            <a:lstStyle/>
            <a:p>
              <a:r>
                <a:rPr lang="en-US" altLang="ja-JP" sz="1100" b="1"/>
                <a:t>260</a:t>
              </a:r>
              <a:endParaRPr lang="ja-JP" altLang="en-US" sz="1100" b="1"/>
            </a:p>
          </p:txBody>
        </p:sp>
        <p:sp>
          <p:nvSpPr>
            <p:cNvPr id="121" name="正方形/長方形 120"/>
            <p:cNvSpPr>
              <a:spLocks noChangeAspect="1"/>
            </p:cNvSpPr>
            <p:nvPr/>
          </p:nvSpPr>
          <p:spPr>
            <a:xfrm>
              <a:off x="381021" y="3867721"/>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84" name="テキスト ボックス 121"/>
            <p:cNvSpPr txBox="1">
              <a:spLocks noChangeArrowheads="1"/>
            </p:cNvSpPr>
            <p:nvPr/>
          </p:nvSpPr>
          <p:spPr bwMode="auto">
            <a:xfrm>
              <a:off x="307975" y="3867150"/>
              <a:ext cx="420688" cy="260350"/>
            </a:xfrm>
            <a:prstGeom prst="rect">
              <a:avLst/>
            </a:prstGeom>
            <a:noFill/>
            <a:ln w="9525">
              <a:noFill/>
              <a:miter lim="800000"/>
              <a:headEnd/>
              <a:tailEnd/>
            </a:ln>
          </p:spPr>
          <p:txBody>
            <a:bodyPr wrap="none">
              <a:spAutoFit/>
            </a:bodyPr>
            <a:lstStyle/>
            <a:p>
              <a:r>
                <a:rPr lang="en-US" altLang="ja-JP" sz="1100" b="1"/>
                <a:t>259</a:t>
              </a:r>
              <a:endParaRPr lang="ja-JP" altLang="en-US" sz="1100" b="1"/>
            </a:p>
          </p:txBody>
        </p:sp>
        <p:sp>
          <p:nvSpPr>
            <p:cNvPr id="123" name="正方形/長方形 122"/>
            <p:cNvSpPr>
              <a:spLocks noChangeAspect="1"/>
            </p:cNvSpPr>
            <p:nvPr/>
          </p:nvSpPr>
          <p:spPr>
            <a:xfrm>
              <a:off x="381021" y="4144138"/>
              <a:ext cx="262012" cy="26212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86" name="テキスト ボックス 123"/>
            <p:cNvSpPr txBox="1">
              <a:spLocks noChangeArrowheads="1"/>
            </p:cNvSpPr>
            <p:nvPr/>
          </p:nvSpPr>
          <p:spPr bwMode="auto">
            <a:xfrm>
              <a:off x="307975" y="4143375"/>
              <a:ext cx="420688" cy="261938"/>
            </a:xfrm>
            <a:prstGeom prst="rect">
              <a:avLst/>
            </a:prstGeom>
            <a:noFill/>
            <a:ln w="9525">
              <a:noFill/>
              <a:miter lim="800000"/>
              <a:headEnd/>
              <a:tailEnd/>
            </a:ln>
          </p:spPr>
          <p:txBody>
            <a:bodyPr wrap="none">
              <a:spAutoFit/>
            </a:bodyPr>
            <a:lstStyle/>
            <a:p>
              <a:r>
                <a:rPr lang="en-US" altLang="ja-JP" sz="1100" b="1"/>
                <a:t>258</a:t>
              </a:r>
              <a:endParaRPr lang="ja-JP" altLang="en-US" sz="1100" b="1"/>
            </a:p>
          </p:txBody>
        </p:sp>
        <p:sp>
          <p:nvSpPr>
            <p:cNvPr id="125" name="正方形/長方形 124"/>
            <p:cNvSpPr>
              <a:spLocks noChangeAspect="1"/>
            </p:cNvSpPr>
            <p:nvPr/>
          </p:nvSpPr>
          <p:spPr>
            <a:xfrm>
              <a:off x="381021" y="4415789"/>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88" name="テキスト ボックス 125"/>
            <p:cNvSpPr txBox="1">
              <a:spLocks noChangeArrowheads="1"/>
            </p:cNvSpPr>
            <p:nvPr/>
          </p:nvSpPr>
          <p:spPr bwMode="auto">
            <a:xfrm>
              <a:off x="307975" y="4416425"/>
              <a:ext cx="420688" cy="260350"/>
            </a:xfrm>
            <a:prstGeom prst="rect">
              <a:avLst/>
            </a:prstGeom>
            <a:noFill/>
            <a:ln w="9525">
              <a:noFill/>
              <a:miter lim="800000"/>
              <a:headEnd/>
              <a:tailEnd/>
            </a:ln>
          </p:spPr>
          <p:txBody>
            <a:bodyPr wrap="none">
              <a:spAutoFit/>
            </a:bodyPr>
            <a:lstStyle/>
            <a:p>
              <a:r>
                <a:rPr lang="en-US" altLang="ja-JP" sz="1100" b="1"/>
                <a:t>257</a:t>
              </a:r>
              <a:endParaRPr lang="ja-JP" altLang="en-US" sz="1100" b="1"/>
            </a:p>
          </p:txBody>
        </p:sp>
        <p:sp>
          <p:nvSpPr>
            <p:cNvPr id="112" name="正方形/長方形 111"/>
            <p:cNvSpPr>
              <a:spLocks noChangeAspect="1"/>
            </p:cNvSpPr>
            <p:nvPr/>
          </p:nvSpPr>
          <p:spPr>
            <a:xfrm>
              <a:off x="655736" y="4422144"/>
              <a:ext cx="262013" cy="263708"/>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90" name="テキスト ボックス 125"/>
            <p:cNvSpPr txBox="1">
              <a:spLocks noChangeArrowheads="1"/>
            </p:cNvSpPr>
            <p:nvPr/>
          </p:nvSpPr>
          <p:spPr bwMode="auto">
            <a:xfrm>
              <a:off x="583041" y="4421874"/>
              <a:ext cx="420308" cy="261610"/>
            </a:xfrm>
            <a:prstGeom prst="rect">
              <a:avLst/>
            </a:prstGeom>
            <a:noFill/>
            <a:ln w="9525">
              <a:noFill/>
              <a:miter lim="800000"/>
              <a:headEnd/>
              <a:tailEnd/>
            </a:ln>
          </p:spPr>
          <p:txBody>
            <a:bodyPr wrap="none">
              <a:spAutoFit/>
            </a:bodyPr>
            <a:lstStyle/>
            <a:p>
              <a:r>
                <a:rPr lang="en-US" altLang="ja-JP" sz="1100" b="1"/>
                <a:t>258</a:t>
              </a:r>
              <a:endParaRPr lang="ja-JP" altLang="en-US" sz="1100" b="1"/>
            </a:p>
          </p:txBody>
        </p:sp>
        <p:sp>
          <p:nvSpPr>
            <p:cNvPr id="118" name="正方形/長方形 117"/>
            <p:cNvSpPr>
              <a:spLocks noChangeAspect="1"/>
            </p:cNvSpPr>
            <p:nvPr/>
          </p:nvSpPr>
          <p:spPr>
            <a:xfrm>
              <a:off x="1195641" y="4422144"/>
              <a:ext cx="262013" cy="263708"/>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92" name="テキスト ボックス 125"/>
            <p:cNvSpPr txBox="1">
              <a:spLocks noChangeArrowheads="1"/>
            </p:cNvSpPr>
            <p:nvPr/>
          </p:nvSpPr>
          <p:spPr bwMode="auto">
            <a:xfrm>
              <a:off x="1122264" y="4421874"/>
              <a:ext cx="420308" cy="261610"/>
            </a:xfrm>
            <a:prstGeom prst="rect">
              <a:avLst/>
            </a:prstGeom>
            <a:noFill/>
            <a:ln w="9525">
              <a:noFill/>
              <a:miter lim="800000"/>
              <a:headEnd/>
              <a:tailEnd/>
            </a:ln>
          </p:spPr>
          <p:txBody>
            <a:bodyPr wrap="none">
              <a:spAutoFit/>
            </a:bodyPr>
            <a:lstStyle/>
            <a:p>
              <a:r>
                <a:rPr lang="en-US" altLang="ja-JP" sz="1100" b="1"/>
                <a:t>260</a:t>
              </a:r>
              <a:endParaRPr lang="ja-JP" altLang="en-US" sz="1100" b="1"/>
            </a:p>
          </p:txBody>
        </p:sp>
        <p:sp>
          <p:nvSpPr>
            <p:cNvPr id="122" name="正方形/長方形 121"/>
            <p:cNvSpPr>
              <a:spLocks noChangeAspect="1"/>
            </p:cNvSpPr>
            <p:nvPr/>
          </p:nvSpPr>
          <p:spPr>
            <a:xfrm>
              <a:off x="1748249" y="4418967"/>
              <a:ext cx="262013" cy="262119"/>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26" name="正方形/長方形 125"/>
            <p:cNvSpPr>
              <a:spLocks noChangeAspect="1"/>
            </p:cNvSpPr>
            <p:nvPr/>
          </p:nvSpPr>
          <p:spPr>
            <a:xfrm>
              <a:off x="927277" y="4422144"/>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95" name="テキスト ボックス 125"/>
            <p:cNvSpPr txBox="1">
              <a:spLocks noChangeArrowheads="1"/>
            </p:cNvSpPr>
            <p:nvPr/>
          </p:nvSpPr>
          <p:spPr bwMode="auto">
            <a:xfrm>
              <a:off x="854277" y="4421874"/>
              <a:ext cx="420308" cy="261610"/>
            </a:xfrm>
            <a:prstGeom prst="rect">
              <a:avLst/>
            </a:prstGeom>
            <a:noFill/>
            <a:ln w="9525">
              <a:noFill/>
              <a:miter lim="800000"/>
              <a:headEnd/>
              <a:tailEnd/>
            </a:ln>
          </p:spPr>
          <p:txBody>
            <a:bodyPr wrap="none">
              <a:spAutoFit/>
            </a:bodyPr>
            <a:lstStyle/>
            <a:p>
              <a:r>
                <a:rPr lang="en-US" altLang="ja-JP" sz="1100" b="1"/>
                <a:t>259</a:t>
              </a:r>
              <a:endParaRPr lang="ja-JP" altLang="en-US" sz="1100" b="1"/>
            </a:p>
          </p:txBody>
        </p:sp>
        <p:sp>
          <p:nvSpPr>
            <p:cNvPr id="128" name="正方形/長方形 127"/>
            <p:cNvSpPr>
              <a:spLocks noChangeAspect="1"/>
            </p:cNvSpPr>
            <p:nvPr/>
          </p:nvSpPr>
          <p:spPr>
            <a:xfrm>
              <a:off x="1473533" y="4422144"/>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32" name="正方形/長方形 131"/>
            <p:cNvSpPr>
              <a:spLocks noChangeAspect="1"/>
            </p:cNvSpPr>
            <p:nvPr/>
          </p:nvSpPr>
          <p:spPr>
            <a:xfrm>
              <a:off x="1468769" y="3870898"/>
              <a:ext cx="262013"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35" name="直角三角形 134"/>
            <p:cNvSpPr/>
            <p:nvPr/>
          </p:nvSpPr>
          <p:spPr>
            <a:xfrm flipH="1">
              <a:off x="1475121" y="3872487"/>
              <a:ext cx="252485" cy="250999"/>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6" name="正方形/長方形 135"/>
            <p:cNvSpPr>
              <a:spLocks noChangeAspect="1"/>
            </p:cNvSpPr>
            <p:nvPr/>
          </p:nvSpPr>
          <p:spPr>
            <a:xfrm>
              <a:off x="1471945" y="4147315"/>
              <a:ext cx="262013"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38" name="正方形/長方形 137"/>
            <p:cNvSpPr>
              <a:spLocks noChangeAspect="1"/>
            </p:cNvSpPr>
            <p:nvPr/>
          </p:nvSpPr>
          <p:spPr>
            <a:xfrm>
              <a:off x="1195641" y="4144138"/>
              <a:ext cx="262013" cy="26212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40" name="正方形/長方形 139"/>
            <p:cNvSpPr>
              <a:spLocks noChangeAspect="1"/>
            </p:cNvSpPr>
            <p:nvPr/>
          </p:nvSpPr>
          <p:spPr>
            <a:xfrm>
              <a:off x="922513" y="4147315"/>
              <a:ext cx="262013"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502" name="テキスト ボックス 125"/>
            <p:cNvSpPr txBox="1">
              <a:spLocks noChangeArrowheads="1"/>
            </p:cNvSpPr>
            <p:nvPr/>
          </p:nvSpPr>
          <p:spPr bwMode="auto">
            <a:xfrm>
              <a:off x="849966" y="4147009"/>
              <a:ext cx="420308" cy="261610"/>
            </a:xfrm>
            <a:prstGeom prst="rect">
              <a:avLst/>
            </a:prstGeom>
            <a:noFill/>
            <a:ln w="9525">
              <a:noFill/>
              <a:miter lim="800000"/>
              <a:headEnd/>
              <a:tailEnd/>
            </a:ln>
          </p:spPr>
          <p:txBody>
            <a:bodyPr wrap="none">
              <a:spAutoFit/>
            </a:bodyPr>
            <a:lstStyle/>
            <a:p>
              <a:r>
                <a:rPr lang="en-US" altLang="ja-JP" sz="1100" b="1"/>
                <a:t>260</a:t>
              </a:r>
              <a:endParaRPr lang="ja-JP" altLang="en-US" sz="1100" b="1"/>
            </a:p>
          </p:txBody>
        </p:sp>
        <p:sp>
          <p:nvSpPr>
            <p:cNvPr id="142" name="直角三角形 141"/>
            <p:cNvSpPr/>
            <p:nvPr/>
          </p:nvSpPr>
          <p:spPr>
            <a:xfrm flipH="1">
              <a:off x="1479885" y="4152081"/>
              <a:ext cx="250897" cy="250999"/>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 name="直角三角形 142"/>
            <p:cNvSpPr/>
            <p:nvPr/>
          </p:nvSpPr>
          <p:spPr>
            <a:xfrm flipH="1">
              <a:off x="1205168" y="4152081"/>
              <a:ext cx="250897" cy="250999"/>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505" name="テキスト ボックス 125"/>
            <p:cNvSpPr txBox="1">
              <a:spLocks noChangeArrowheads="1"/>
            </p:cNvSpPr>
            <p:nvPr/>
          </p:nvSpPr>
          <p:spPr bwMode="auto">
            <a:xfrm>
              <a:off x="1122344" y="4143380"/>
              <a:ext cx="420308" cy="261610"/>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sp>
          <p:nvSpPr>
            <p:cNvPr id="15506" name="テキスト ボックス 125"/>
            <p:cNvSpPr txBox="1">
              <a:spLocks noChangeArrowheads="1"/>
            </p:cNvSpPr>
            <p:nvPr/>
          </p:nvSpPr>
          <p:spPr bwMode="auto">
            <a:xfrm>
              <a:off x="1399696" y="4147009"/>
              <a:ext cx="420308" cy="261610"/>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5507" name="テキスト ボックス 125"/>
            <p:cNvSpPr txBox="1">
              <a:spLocks noChangeArrowheads="1"/>
            </p:cNvSpPr>
            <p:nvPr/>
          </p:nvSpPr>
          <p:spPr bwMode="auto">
            <a:xfrm>
              <a:off x="1399696" y="3868515"/>
              <a:ext cx="420308" cy="261610"/>
            </a:xfrm>
            <a:prstGeom prst="rect">
              <a:avLst/>
            </a:prstGeom>
            <a:noFill/>
            <a:ln w="9525">
              <a:noFill/>
              <a:miter lim="800000"/>
              <a:headEnd/>
              <a:tailEnd/>
            </a:ln>
          </p:spPr>
          <p:txBody>
            <a:bodyPr wrap="none">
              <a:spAutoFit/>
            </a:bodyPr>
            <a:lstStyle/>
            <a:p>
              <a:r>
                <a:rPr lang="en-US" altLang="ja-JP" sz="1100" b="1"/>
                <a:t>263</a:t>
              </a:r>
              <a:endParaRPr lang="ja-JP" altLang="en-US" sz="1100" b="1"/>
            </a:p>
          </p:txBody>
        </p:sp>
        <p:sp>
          <p:nvSpPr>
            <p:cNvPr id="15508" name="テキスト ボックス 125"/>
            <p:cNvSpPr txBox="1">
              <a:spLocks noChangeArrowheads="1"/>
            </p:cNvSpPr>
            <p:nvPr/>
          </p:nvSpPr>
          <p:spPr bwMode="auto">
            <a:xfrm>
              <a:off x="1665056" y="4422954"/>
              <a:ext cx="420308" cy="261610"/>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5509" name="テキスト ボックス 125"/>
            <p:cNvSpPr txBox="1">
              <a:spLocks noChangeArrowheads="1"/>
            </p:cNvSpPr>
            <p:nvPr/>
          </p:nvSpPr>
          <p:spPr bwMode="auto">
            <a:xfrm>
              <a:off x="1400838" y="4422327"/>
              <a:ext cx="420308" cy="261610"/>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grpSp>
      <p:pic>
        <p:nvPicPr>
          <p:cNvPr id="15454" name="Picture 111"/>
          <p:cNvPicPr>
            <a:picLocks noChangeAspect="1" noChangeArrowheads="1"/>
          </p:cNvPicPr>
          <p:nvPr/>
        </p:nvPicPr>
        <p:blipFill>
          <a:blip r:embed="rId4" cstate="print"/>
          <a:srcRect/>
          <a:stretch>
            <a:fillRect/>
          </a:stretch>
        </p:blipFill>
        <p:spPr bwMode="auto">
          <a:xfrm>
            <a:off x="6257925" y="5461000"/>
            <a:ext cx="2457450" cy="825500"/>
          </a:xfrm>
          <a:prstGeom prst="rect">
            <a:avLst/>
          </a:prstGeom>
          <a:noFill/>
          <a:ln w="9525">
            <a:noFill/>
            <a:miter lim="800000"/>
            <a:headEnd/>
            <a:tailEnd/>
          </a:ln>
        </p:spPr>
      </p:pic>
      <p:sp>
        <p:nvSpPr>
          <p:cNvPr id="320" name="正方形/長方形 319"/>
          <p:cNvSpPr>
            <a:spLocks noChangeAspect="1"/>
          </p:cNvSpPr>
          <p:nvPr/>
        </p:nvSpPr>
        <p:spPr>
          <a:xfrm>
            <a:off x="8816975" y="2230438"/>
            <a:ext cx="261938"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56" name="テキスト ボックス 125"/>
          <p:cNvSpPr txBox="1">
            <a:spLocks noChangeArrowheads="1"/>
          </p:cNvSpPr>
          <p:nvPr/>
        </p:nvSpPr>
        <p:spPr bwMode="auto">
          <a:xfrm>
            <a:off x="8709025" y="2230438"/>
            <a:ext cx="476250" cy="261937"/>
          </a:xfrm>
          <a:prstGeom prst="rect">
            <a:avLst/>
          </a:prstGeom>
          <a:noFill/>
          <a:ln w="9525">
            <a:noFill/>
            <a:miter lim="800000"/>
            <a:headEnd/>
            <a:tailEnd/>
          </a:ln>
        </p:spPr>
        <p:txBody>
          <a:bodyPr wrap="none">
            <a:spAutoFit/>
          </a:bodyPr>
          <a:lstStyle/>
          <a:p>
            <a:r>
              <a:rPr lang="en-US" altLang="ja-JP" sz="1100" b="1"/>
              <a:t>SHE</a:t>
            </a:r>
            <a:endParaRPr lang="ja-JP" altLang="en-US" sz="1100" b="1"/>
          </a:p>
        </p:txBody>
      </p:sp>
      <p:sp>
        <p:nvSpPr>
          <p:cNvPr id="327" name="正方形/長方形 326"/>
          <p:cNvSpPr/>
          <p:nvPr/>
        </p:nvSpPr>
        <p:spPr>
          <a:xfrm>
            <a:off x="3714750" y="5472113"/>
            <a:ext cx="2357438" cy="1071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1" name="正方形/長方形 310"/>
          <p:cNvSpPr>
            <a:spLocks noChangeAspect="1"/>
          </p:cNvSpPr>
          <p:nvPr/>
        </p:nvSpPr>
        <p:spPr>
          <a:xfrm>
            <a:off x="3857625" y="5880100"/>
            <a:ext cx="261938" cy="263525"/>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59" name="テキスト ボックス 125"/>
          <p:cNvSpPr txBox="1">
            <a:spLocks noChangeArrowheads="1"/>
          </p:cNvSpPr>
          <p:nvPr/>
        </p:nvSpPr>
        <p:spPr bwMode="auto">
          <a:xfrm>
            <a:off x="3835400" y="5880100"/>
            <a:ext cx="287338" cy="261938"/>
          </a:xfrm>
          <a:prstGeom prst="rect">
            <a:avLst/>
          </a:prstGeom>
          <a:noFill/>
          <a:ln w="9525">
            <a:noFill/>
            <a:miter lim="800000"/>
            <a:headEnd/>
            <a:tailEnd/>
          </a:ln>
        </p:spPr>
        <p:txBody>
          <a:bodyPr wrap="none">
            <a:spAutoFit/>
          </a:bodyPr>
          <a:lstStyle/>
          <a:p>
            <a:r>
              <a:rPr lang="en-US" altLang="ja-JP" sz="1100" b="1"/>
              <a:t>A</a:t>
            </a:r>
            <a:endParaRPr lang="ja-JP" altLang="en-US" sz="1100" b="1"/>
          </a:p>
        </p:txBody>
      </p:sp>
      <p:sp>
        <p:nvSpPr>
          <p:cNvPr id="313" name="正方形/長方形 312"/>
          <p:cNvSpPr>
            <a:spLocks noChangeAspect="1"/>
          </p:cNvSpPr>
          <p:nvPr/>
        </p:nvSpPr>
        <p:spPr>
          <a:xfrm>
            <a:off x="3857625" y="5522913"/>
            <a:ext cx="261938"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61" name="テキスト ボックス 125"/>
          <p:cNvSpPr txBox="1">
            <a:spLocks noChangeArrowheads="1"/>
          </p:cNvSpPr>
          <p:nvPr/>
        </p:nvSpPr>
        <p:spPr bwMode="auto">
          <a:xfrm>
            <a:off x="3846513" y="5522913"/>
            <a:ext cx="287337" cy="261937"/>
          </a:xfrm>
          <a:prstGeom prst="rect">
            <a:avLst/>
          </a:prstGeom>
          <a:noFill/>
          <a:ln w="9525">
            <a:noFill/>
            <a:miter lim="800000"/>
            <a:headEnd/>
            <a:tailEnd/>
          </a:ln>
        </p:spPr>
        <p:txBody>
          <a:bodyPr wrap="none">
            <a:spAutoFit/>
          </a:bodyPr>
          <a:lstStyle/>
          <a:p>
            <a:r>
              <a:rPr lang="en-US" altLang="ja-JP" sz="1100" b="1"/>
              <a:t>A</a:t>
            </a:r>
            <a:endParaRPr lang="ja-JP" altLang="en-US" sz="1100" b="1"/>
          </a:p>
        </p:txBody>
      </p:sp>
      <p:sp>
        <p:nvSpPr>
          <p:cNvPr id="317" name="正方形/長方形 316"/>
          <p:cNvSpPr>
            <a:spLocks noChangeAspect="1"/>
          </p:cNvSpPr>
          <p:nvPr/>
        </p:nvSpPr>
        <p:spPr>
          <a:xfrm>
            <a:off x="3857625" y="6232525"/>
            <a:ext cx="261938" cy="263525"/>
          </a:xfrm>
          <a:prstGeom prst="rect">
            <a:avLst/>
          </a:prstGeom>
          <a:solidFill>
            <a:srgbClr val="EE50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5463" name="テキスト ボックス 125"/>
          <p:cNvSpPr txBox="1">
            <a:spLocks noChangeArrowheads="1"/>
          </p:cNvSpPr>
          <p:nvPr/>
        </p:nvSpPr>
        <p:spPr bwMode="auto">
          <a:xfrm>
            <a:off x="3848100" y="6232525"/>
            <a:ext cx="287338" cy="260350"/>
          </a:xfrm>
          <a:prstGeom prst="rect">
            <a:avLst/>
          </a:prstGeom>
          <a:noFill/>
          <a:ln w="9525">
            <a:noFill/>
            <a:miter lim="800000"/>
            <a:headEnd/>
            <a:tailEnd/>
          </a:ln>
        </p:spPr>
        <p:txBody>
          <a:bodyPr wrap="none">
            <a:spAutoFit/>
          </a:bodyPr>
          <a:lstStyle/>
          <a:p>
            <a:r>
              <a:rPr lang="en-US" altLang="ja-JP" sz="1100" b="1"/>
              <a:t>A</a:t>
            </a:r>
            <a:endParaRPr lang="ja-JP" altLang="en-US" sz="1100" b="1"/>
          </a:p>
        </p:txBody>
      </p:sp>
      <p:sp>
        <p:nvSpPr>
          <p:cNvPr id="15464" name="テキスト ボックス 323"/>
          <p:cNvSpPr txBox="1">
            <a:spLocks noChangeArrowheads="1"/>
          </p:cNvSpPr>
          <p:nvPr/>
        </p:nvSpPr>
        <p:spPr bwMode="auto">
          <a:xfrm>
            <a:off x="4117975" y="5480050"/>
            <a:ext cx="835025" cy="307975"/>
          </a:xfrm>
          <a:prstGeom prst="rect">
            <a:avLst/>
          </a:prstGeom>
          <a:noFill/>
          <a:ln w="9525">
            <a:noFill/>
            <a:miter lim="800000"/>
            <a:headEnd/>
            <a:tailEnd/>
          </a:ln>
        </p:spPr>
        <p:txBody>
          <a:bodyPr wrap="none">
            <a:spAutoFit/>
          </a:bodyPr>
          <a:lstStyle/>
          <a:p>
            <a:r>
              <a:rPr lang="en-US" altLang="ja-JP" sz="1400">
                <a:latin typeface="Symbol" pitchFamily="18" charset="2"/>
              </a:rPr>
              <a:t>a</a:t>
            </a:r>
            <a:r>
              <a:rPr lang="en-US" altLang="ja-JP" sz="1400"/>
              <a:t>-decay</a:t>
            </a:r>
            <a:endParaRPr lang="ja-JP" altLang="en-US" sz="1400"/>
          </a:p>
        </p:txBody>
      </p:sp>
      <p:sp>
        <p:nvSpPr>
          <p:cNvPr id="15465" name="テキスト ボックス 324"/>
          <p:cNvSpPr txBox="1">
            <a:spLocks noChangeArrowheads="1"/>
          </p:cNvSpPr>
          <p:nvPr/>
        </p:nvSpPr>
        <p:spPr bwMode="auto">
          <a:xfrm>
            <a:off x="4116388" y="5835650"/>
            <a:ext cx="1797050" cy="307975"/>
          </a:xfrm>
          <a:prstGeom prst="rect">
            <a:avLst/>
          </a:prstGeom>
          <a:noFill/>
          <a:ln w="9525">
            <a:noFill/>
            <a:miter lim="800000"/>
            <a:headEnd/>
            <a:tailEnd/>
          </a:ln>
        </p:spPr>
        <p:txBody>
          <a:bodyPr wrap="none">
            <a:spAutoFit/>
          </a:bodyPr>
          <a:lstStyle/>
          <a:p>
            <a:r>
              <a:rPr lang="en-US" altLang="ja-JP" sz="1400"/>
              <a:t>Spontaneous fission</a:t>
            </a:r>
            <a:endParaRPr lang="ja-JP" altLang="en-US" sz="1400"/>
          </a:p>
        </p:txBody>
      </p:sp>
      <p:sp>
        <p:nvSpPr>
          <p:cNvPr id="15466" name="テキスト ボックス 325"/>
          <p:cNvSpPr txBox="1">
            <a:spLocks noChangeArrowheads="1"/>
          </p:cNvSpPr>
          <p:nvPr/>
        </p:nvSpPr>
        <p:spPr bwMode="auto">
          <a:xfrm>
            <a:off x="4125913" y="6192838"/>
            <a:ext cx="1422400" cy="307975"/>
          </a:xfrm>
          <a:prstGeom prst="rect">
            <a:avLst/>
          </a:prstGeom>
          <a:noFill/>
          <a:ln w="9525">
            <a:noFill/>
            <a:miter lim="800000"/>
            <a:headEnd/>
            <a:tailEnd/>
          </a:ln>
        </p:spPr>
        <p:txBody>
          <a:bodyPr wrap="none">
            <a:spAutoFit/>
          </a:bodyPr>
          <a:lstStyle/>
          <a:p>
            <a:r>
              <a:rPr lang="en-US" altLang="ja-JP" sz="1400">
                <a:latin typeface="Symbol" pitchFamily="18" charset="2"/>
              </a:rPr>
              <a:t>b</a:t>
            </a:r>
            <a:r>
              <a:rPr lang="en-US" altLang="ja-JP" sz="1400" baseline="30000"/>
              <a:t>+</a:t>
            </a:r>
            <a:r>
              <a:rPr lang="en-US" altLang="ja-JP" sz="1400"/>
              <a:t> or EC decay</a:t>
            </a:r>
            <a:endParaRPr lang="ja-JP" altLang="en-US" sz="1400"/>
          </a:p>
        </p:txBody>
      </p:sp>
      <p:sp>
        <p:nvSpPr>
          <p:cNvPr id="328" name="テキスト ボックス 327"/>
          <p:cNvSpPr txBox="1"/>
          <p:nvPr/>
        </p:nvSpPr>
        <p:spPr>
          <a:xfrm>
            <a:off x="5068888" y="66675"/>
            <a:ext cx="3582987" cy="369888"/>
          </a:xfrm>
          <a:prstGeom prst="rect">
            <a:avLst/>
          </a:prstGeom>
          <a:solidFill>
            <a:schemeClr val="bg1"/>
          </a:solidFill>
          <a:ln w="38100">
            <a:solidFill>
              <a:schemeClr val="accent2">
                <a:lumMod val="60000"/>
                <a:lumOff val="40000"/>
              </a:schemeClr>
            </a:solidFill>
          </a:ln>
        </p:spPr>
        <p:txBody>
          <a:bodyPr wrap="none">
            <a:spAutoFit/>
          </a:bodyPr>
          <a:lstStyle/>
          <a:p>
            <a:pPr>
              <a:defRPr/>
            </a:pPr>
            <a:r>
              <a:rPr lang="en-US" altLang="ja-JP" dirty="0">
                <a:ea typeface="ＭＳ Ｐゴシック" pitchFamily="-26" charset="-128"/>
              </a:rPr>
              <a:t>one end of nuclear chart</a:t>
            </a:r>
            <a:r>
              <a:rPr lang="ja-JP" altLang="en-US" dirty="0">
                <a:ea typeface="ＭＳ Ｐゴシック" pitchFamily="-26" charset="-128"/>
              </a:rPr>
              <a:t> </a:t>
            </a:r>
            <a:r>
              <a:rPr lang="en-US" altLang="ja-JP" dirty="0">
                <a:ea typeface="ＭＳ Ｐゴシック" pitchFamily="-26" charset="-128"/>
              </a:rPr>
              <a:t>’84</a:t>
            </a:r>
            <a:r>
              <a:rPr lang="ja-JP" altLang="en-US" dirty="0">
                <a:ea typeface="ＭＳ Ｐゴシック" pitchFamily="-26" charset="-128"/>
              </a:rPr>
              <a:t>－</a:t>
            </a:r>
            <a:r>
              <a:rPr lang="en-US" altLang="ja-JP" dirty="0">
                <a:ea typeface="ＭＳ Ｐゴシック" pitchFamily="-26" charset="-128"/>
              </a:rPr>
              <a:t>’94</a:t>
            </a:r>
            <a:endParaRPr lang="ja-JP" altLang="en-US" dirty="0">
              <a:ea typeface="ＭＳ Ｐゴシック" pitchFamily="-26" charset="-128"/>
            </a:endParaRPr>
          </a:p>
        </p:txBody>
      </p:sp>
      <p:sp>
        <p:nvSpPr>
          <p:cNvPr id="3" name="日付プレースホルダー 2"/>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831638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スライド番号プレースホルダ 3"/>
          <p:cNvSpPr>
            <a:spLocks noGrp="1"/>
          </p:cNvSpPr>
          <p:nvPr>
            <p:ph type="sldNum" sz="quarter" idx="12"/>
          </p:nvPr>
        </p:nvSpPr>
        <p:spPr>
          <a:noFill/>
        </p:spPr>
        <p:txBody>
          <a:bodyPr/>
          <a:lstStyle/>
          <a:p>
            <a:fld id="{E2CA1406-CD04-4912-B78A-E7FFE6FF0224}" type="slidenum">
              <a:rPr lang="en-US" altLang="ja-JP" smtClean="0"/>
              <a:pPr/>
              <a:t>12</a:t>
            </a:fld>
            <a:endParaRPr lang="en-US" altLang="ja-JP" smtClean="0"/>
          </a:p>
        </p:txBody>
      </p:sp>
      <p:pic>
        <p:nvPicPr>
          <p:cNvPr id="16389" name="Picture 3"/>
          <p:cNvPicPr>
            <a:picLocks noChangeAspect="1" noChangeArrowheads="1"/>
          </p:cNvPicPr>
          <p:nvPr/>
        </p:nvPicPr>
        <p:blipFill>
          <a:blip r:embed="rId3" cstate="print"/>
          <a:srcRect/>
          <a:stretch>
            <a:fillRect/>
          </a:stretch>
        </p:blipFill>
        <p:spPr bwMode="auto">
          <a:xfrm>
            <a:off x="292100" y="558800"/>
            <a:ext cx="8815388" cy="4706938"/>
          </a:xfrm>
          <a:prstGeom prst="rect">
            <a:avLst/>
          </a:prstGeom>
          <a:noFill/>
          <a:ln w="9525">
            <a:noFill/>
            <a:miter lim="800000"/>
            <a:headEnd/>
            <a:tailEnd/>
          </a:ln>
        </p:spPr>
      </p:pic>
      <p:cxnSp>
        <p:nvCxnSpPr>
          <p:cNvPr id="8" name="直線コネクタ 7"/>
          <p:cNvCxnSpPr/>
          <p:nvPr/>
        </p:nvCxnSpPr>
        <p:spPr>
          <a:xfrm>
            <a:off x="-36513" y="360680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36513" y="386873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6513" y="415290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6513" y="442277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6513" y="470058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6513" y="4970463"/>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6513" y="524192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6513" y="332898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6513" y="3059113"/>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6513" y="2789238"/>
            <a:ext cx="9144001" cy="1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6513" y="2511425"/>
            <a:ext cx="9144001" cy="1588"/>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6513" y="2235200"/>
            <a:ext cx="9144001" cy="1588"/>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6513" y="197167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6513" y="170180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6513" y="1416050"/>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36513" y="1146175"/>
            <a:ext cx="9144001"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6513" y="874713"/>
            <a:ext cx="9144001"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6513" y="588963"/>
            <a:ext cx="9144001"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2028031" y="2917032"/>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a:off x="-1759744"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1475581"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rot="5400000">
            <a:off x="-1210469"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rot="5400000">
            <a:off x="-935831"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5400000">
            <a:off x="-654844"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5400000">
            <a:off x="-386556"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a:off x="-108744"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rot="5400000">
            <a:off x="161131" y="2917032"/>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rot="5400000">
            <a:off x="429419" y="2915444"/>
            <a:ext cx="4714875"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rot="5400000">
            <a:off x="713581" y="2915444"/>
            <a:ext cx="4714875" cy="1588"/>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rot="5400000">
            <a:off x="978694"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5400000">
            <a:off x="1253331"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5400000">
            <a:off x="153431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rot="5400000">
            <a:off x="180260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5400000">
            <a:off x="208041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5400000">
            <a:off x="2351881" y="2917032"/>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5400000">
            <a:off x="262175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5400000">
            <a:off x="2904331"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5400000">
            <a:off x="3169444"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rot="5400000">
            <a:off x="34456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5400000">
            <a:off x="37250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5400000">
            <a:off x="399335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5400000">
            <a:off x="427275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rot="5400000">
            <a:off x="4536281" y="2917032"/>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rot="5400000">
            <a:off x="48045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5400000">
            <a:off x="5088731"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rot="5400000">
            <a:off x="5353844"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rot="5400000">
            <a:off x="56300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rot="5400000">
            <a:off x="5909469" y="2915444"/>
            <a:ext cx="47148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6177756" y="2915444"/>
            <a:ext cx="4714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5400000">
            <a:off x="6455569" y="2915444"/>
            <a:ext cx="4714875"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5400000">
            <a:off x="6725444" y="2915444"/>
            <a:ext cx="4714875" cy="1587"/>
          </a:xfrm>
          <a:prstGeom prst="line">
            <a:avLst/>
          </a:prstGeom>
          <a:ln w="12700">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55563" y="59848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42" name="テキスト ボックス 71"/>
          <p:cNvSpPr txBox="1">
            <a:spLocks noChangeArrowheads="1"/>
          </p:cNvSpPr>
          <p:nvPr/>
        </p:nvSpPr>
        <p:spPr bwMode="auto">
          <a:xfrm>
            <a:off x="-15875" y="608013"/>
            <a:ext cx="419100" cy="261937"/>
          </a:xfrm>
          <a:prstGeom prst="rect">
            <a:avLst/>
          </a:prstGeom>
          <a:noFill/>
          <a:ln w="9525">
            <a:noFill/>
            <a:miter lim="800000"/>
            <a:headEnd/>
            <a:tailEnd/>
          </a:ln>
        </p:spPr>
        <p:txBody>
          <a:bodyPr wrap="none">
            <a:spAutoFit/>
          </a:bodyPr>
          <a:lstStyle/>
          <a:p>
            <a:pPr algn="ctr"/>
            <a:r>
              <a:rPr lang="en-US" altLang="ja-JP" sz="1100" b="1"/>
              <a:t>120</a:t>
            </a:r>
            <a:endParaRPr lang="ja-JP" altLang="en-US" sz="1100" b="1"/>
          </a:p>
        </p:txBody>
      </p:sp>
      <p:sp>
        <p:nvSpPr>
          <p:cNvPr id="73" name="正方形/長方形 72"/>
          <p:cNvSpPr/>
          <p:nvPr/>
        </p:nvSpPr>
        <p:spPr>
          <a:xfrm>
            <a:off x="55563" y="871538"/>
            <a:ext cx="269875" cy="271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44" name="テキスト ボックス 73"/>
          <p:cNvSpPr txBox="1">
            <a:spLocks noChangeArrowheads="1"/>
          </p:cNvSpPr>
          <p:nvPr/>
        </p:nvSpPr>
        <p:spPr bwMode="auto">
          <a:xfrm>
            <a:off x="-15875" y="882650"/>
            <a:ext cx="419100" cy="261938"/>
          </a:xfrm>
          <a:prstGeom prst="rect">
            <a:avLst/>
          </a:prstGeom>
          <a:noFill/>
          <a:ln w="9525">
            <a:noFill/>
            <a:miter lim="800000"/>
            <a:headEnd/>
            <a:tailEnd/>
          </a:ln>
        </p:spPr>
        <p:txBody>
          <a:bodyPr wrap="none">
            <a:spAutoFit/>
          </a:bodyPr>
          <a:lstStyle/>
          <a:p>
            <a:pPr algn="ctr"/>
            <a:r>
              <a:rPr lang="en-US" altLang="ja-JP" sz="1100" b="1"/>
              <a:t>119</a:t>
            </a:r>
            <a:endParaRPr lang="ja-JP" altLang="en-US" sz="1100" b="1"/>
          </a:p>
        </p:txBody>
      </p:sp>
      <p:sp>
        <p:nvSpPr>
          <p:cNvPr id="75" name="正方形/長方形 74"/>
          <p:cNvSpPr/>
          <p:nvPr/>
        </p:nvSpPr>
        <p:spPr>
          <a:xfrm>
            <a:off x="55563" y="11461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46" name="テキスト ボックス 75"/>
          <p:cNvSpPr txBox="1">
            <a:spLocks noChangeArrowheads="1"/>
          </p:cNvSpPr>
          <p:nvPr/>
        </p:nvSpPr>
        <p:spPr bwMode="auto">
          <a:xfrm>
            <a:off x="-15875" y="1157288"/>
            <a:ext cx="419100" cy="261937"/>
          </a:xfrm>
          <a:prstGeom prst="rect">
            <a:avLst/>
          </a:prstGeom>
          <a:noFill/>
          <a:ln w="9525">
            <a:noFill/>
            <a:miter lim="800000"/>
            <a:headEnd/>
            <a:tailEnd/>
          </a:ln>
        </p:spPr>
        <p:txBody>
          <a:bodyPr wrap="none">
            <a:spAutoFit/>
          </a:bodyPr>
          <a:lstStyle/>
          <a:p>
            <a:pPr algn="ctr"/>
            <a:r>
              <a:rPr lang="en-US" altLang="ja-JP" sz="1100" b="1"/>
              <a:t>118</a:t>
            </a:r>
            <a:endParaRPr lang="ja-JP" altLang="en-US" sz="1100" b="1"/>
          </a:p>
        </p:txBody>
      </p:sp>
      <p:sp>
        <p:nvSpPr>
          <p:cNvPr id="77" name="正方形/長方形 76"/>
          <p:cNvSpPr/>
          <p:nvPr/>
        </p:nvSpPr>
        <p:spPr>
          <a:xfrm>
            <a:off x="52388" y="142398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48" name="テキスト ボックス 77"/>
          <p:cNvSpPr txBox="1">
            <a:spLocks noChangeArrowheads="1"/>
          </p:cNvSpPr>
          <p:nvPr/>
        </p:nvSpPr>
        <p:spPr bwMode="auto">
          <a:xfrm>
            <a:off x="-20638" y="1435100"/>
            <a:ext cx="420688" cy="260350"/>
          </a:xfrm>
          <a:prstGeom prst="rect">
            <a:avLst/>
          </a:prstGeom>
          <a:noFill/>
          <a:ln w="9525">
            <a:noFill/>
            <a:miter lim="800000"/>
            <a:headEnd/>
            <a:tailEnd/>
          </a:ln>
        </p:spPr>
        <p:txBody>
          <a:bodyPr wrap="none">
            <a:spAutoFit/>
          </a:bodyPr>
          <a:lstStyle/>
          <a:p>
            <a:pPr algn="ctr"/>
            <a:r>
              <a:rPr lang="en-US" altLang="ja-JP" sz="1100" b="1"/>
              <a:t>117</a:t>
            </a:r>
            <a:endParaRPr lang="ja-JP" altLang="en-US" sz="1100" b="1"/>
          </a:p>
        </p:txBody>
      </p:sp>
      <p:sp>
        <p:nvSpPr>
          <p:cNvPr id="79" name="正方形/長方形 78"/>
          <p:cNvSpPr/>
          <p:nvPr/>
        </p:nvSpPr>
        <p:spPr>
          <a:xfrm>
            <a:off x="52388" y="170180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50" name="テキスト ボックス 79"/>
          <p:cNvSpPr txBox="1">
            <a:spLocks noChangeArrowheads="1"/>
          </p:cNvSpPr>
          <p:nvPr/>
        </p:nvSpPr>
        <p:spPr bwMode="auto">
          <a:xfrm>
            <a:off x="-20638" y="1712913"/>
            <a:ext cx="420688" cy="260350"/>
          </a:xfrm>
          <a:prstGeom prst="rect">
            <a:avLst/>
          </a:prstGeom>
          <a:noFill/>
          <a:ln w="9525">
            <a:noFill/>
            <a:miter lim="800000"/>
            <a:headEnd/>
            <a:tailEnd/>
          </a:ln>
        </p:spPr>
        <p:txBody>
          <a:bodyPr wrap="none">
            <a:spAutoFit/>
          </a:bodyPr>
          <a:lstStyle/>
          <a:p>
            <a:pPr algn="ctr"/>
            <a:r>
              <a:rPr lang="en-US" altLang="ja-JP" sz="1100" b="1"/>
              <a:t>116</a:t>
            </a:r>
            <a:endParaRPr lang="ja-JP" altLang="en-US" sz="1100" b="1"/>
          </a:p>
        </p:txBody>
      </p:sp>
      <p:sp>
        <p:nvSpPr>
          <p:cNvPr id="81" name="正方形/長方形 80"/>
          <p:cNvSpPr/>
          <p:nvPr/>
        </p:nvSpPr>
        <p:spPr>
          <a:xfrm>
            <a:off x="55563" y="19716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52" name="テキスト ボックス 81"/>
          <p:cNvSpPr txBox="1">
            <a:spLocks noChangeArrowheads="1"/>
          </p:cNvSpPr>
          <p:nvPr/>
        </p:nvSpPr>
        <p:spPr bwMode="auto">
          <a:xfrm>
            <a:off x="-17463" y="1982788"/>
            <a:ext cx="420688" cy="260350"/>
          </a:xfrm>
          <a:prstGeom prst="rect">
            <a:avLst/>
          </a:prstGeom>
          <a:noFill/>
          <a:ln w="9525">
            <a:noFill/>
            <a:miter lim="800000"/>
            <a:headEnd/>
            <a:tailEnd/>
          </a:ln>
        </p:spPr>
        <p:txBody>
          <a:bodyPr wrap="none">
            <a:spAutoFit/>
          </a:bodyPr>
          <a:lstStyle/>
          <a:p>
            <a:pPr algn="ctr"/>
            <a:r>
              <a:rPr lang="en-US" altLang="ja-JP" sz="1100" b="1"/>
              <a:t>115</a:t>
            </a:r>
            <a:endParaRPr lang="ja-JP" altLang="en-US" sz="1100" b="1"/>
          </a:p>
        </p:txBody>
      </p:sp>
      <p:sp>
        <p:nvSpPr>
          <p:cNvPr id="83" name="正方形/長方形 82"/>
          <p:cNvSpPr/>
          <p:nvPr/>
        </p:nvSpPr>
        <p:spPr>
          <a:xfrm>
            <a:off x="55563" y="224155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54" name="テキスト ボックス 83"/>
          <p:cNvSpPr txBox="1">
            <a:spLocks noChangeArrowheads="1"/>
          </p:cNvSpPr>
          <p:nvPr/>
        </p:nvSpPr>
        <p:spPr bwMode="auto">
          <a:xfrm>
            <a:off x="-15875" y="2252663"/>
            <a:ext cx="419100" cy="261937"/>
          </a:xfrm>
          <a:prstGeom prst="rect">
            <a:avLst/>
          </a:prstGeom>
          <a:noFill/>
          <a:ln w="9525">
            <a:noFill/>
            <a:miter lim="800000"/>
            <a:headEnd/>
            <a:tailEnd/>
          </a:ln>
        </p:spPr>
        <p:txBody>
          <a:bodyPr wrap="none">
            <a:spAutoFit/>
          </a:bodyPr>
          <a:lstStyle/>
          <a:p>
            <a:pPr algn="ctr"/>
            <a:r>
              <a:rPr lang="en-US" altLang="ja-JP" sz="1100" b="1"/>
              <a:t>114</a:t>
            </a:r>
            <a:endParaRPr lang="ja-JP" altLang="en-US" sz="1100" b="1"/>
          </a:p>
        </p:txBody>
      </p:sp>
      <p:sp>
        <p:nvSpPr>
          <p:cNvPr id="85" name="正方形/長方形 84"/>
          <p:cNvSpPr/>
          <p:nvPr/>
        </p:nvSpPr>
        <p:spPr>
          <a:xfrm>
            <a:off x="55563" y="251618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56" name="テキスト ボックス 85"/>
          <p:cNvSpPr txBox="1">
            <a:spLocks noChangeArrowheads="1"/>
          </p:cNvSpPr>
          <p:nvPr/>
        </p:nvSpPr>
        <p:spPr bwMode="auto">
          <a:xfrm>
            <a:off x="-17463" y="2525713"/>
            <a:ext cx="420688" cy="261937"/>
          </a:xfrm>
          <a:prstGeom prst="rect">
            <a:avLst/>
          </a:prstGeom>
          <a:noFill/>
          <a:ln w="9525">
            <a:noFill/>
            <a:miter lim="800000"/>
            <a:headEnd/>
            <a:tailEnd/>
          </a:ln>
        </p:spPr>
        <p:txBody>
          <a:bodyPr wrap="none">
            <a:spAutoFit/>
          </a:bodyPr>
          <a:lstStyle/>
          <a:p>
            <a:pPr algn="ctr"/>
            <a:r>
              <a:rPr lang="en-US" altLang="ja-JP" sz="1100" b="1"/>
              <a:t>113</a:t>
            </a:r>
            <a:endParaRPr lang="ja-JP" altLang="en-US" sz="1100" b="1"/>
          </a:p>
        </p:txBody>
      </p:sp>
      <p:sp>
        <p:nvSpPr>
          <p:cNvPr id="87" name="正方形/長方形 86"/>
          <p:cNvSpPr/>
          <p:nvPr/>
        </p:nvSpPr>
        <p:spPr>
          <a:xfrm>
            <a:off x="60325" y="27844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58" name="テキスト ボックス 87"/>
          <p:cNvSpPr txBox="1">
            <a:spLocks noChangeArrowheads="1"/>
          </p:cNvSpPr>
          <p:nvPr/>
        </p:nvSpPr>
        <p:spPr bwMode="auto">
          <a:xfrm>
            <a:off x="-12700" y="2795588"/>
            <a:ext cx="420688" cy="261937"/>
          </a:xfrm>
          <a:prstGeom prst="rect">
            <a:avLst/>
          </a:prstGeom>
          <a:noFill/>
          <a:ln w="9525">
            <a:noFill/>
            <a:miter lim="800000"/>
            <a:headEnd/>
            <a:tailEnd/>
          </a:ln>
        </p:spPr>
        <p:txBody>
          <a:bodyPr wrap="none">
            <a:spAutoFit/>
          </a:bodyPr>
          <a:lstStyle/>
          <a:p>
            <a:pPr algn="ctr"/>
            <a:r>
              <a:rPr lang="en-US" altLang="ja-JP" sz="1100" b="1"/>
              <a:t>112</a:t>
            </a:r>
            <a:endParaRPr lang="ja-JP" altLang="en-US" sz="1100" b="1"/>
          </a:p>
        </p:txBody>
      </p:sp>
      <p:sp>
        <p:nvSpPr>
          <p:cNvPr id="89" name="正方形/長方形 88"/>
          <p:cNvSpPr/>
          <p:nvPr/>
        </p:nvSpPr>
        <p:spPr>
          <a:xfrm>
            <a:off x="60325" y="3046413"/>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60" name="テキスト ボックス 89"/>
          <p:cNvSpPr txBox="1">
            <a:spLocks noChangeArrowheads="1"/>
          </p:cNvSpPr>
          <p:nvPr/>
        </p:nvSpPr>
        <p:spPr bwMode="auto">
          <a:xfrm>
            <a:off x="15875" y="3054350"/>
            <a:ext cx="373063" cy="260350"/>
          </a:xfrm>
          <a:prstGeom prst="rect">
            <a:avLst/>
          </a:prstGeom>
          <a:noFill/>
          <a:ln w="9525">
            <a:noFill/>
            <a:miter lim="800000"/>
            <a:headEnd/>
            <a:tailEnd/>
          </a:ln>
        </p:spPr>
        <p:txBody>
          <a:bodyPr wrap="none">
            <a:spAutoFit/>
          </a:bodyPr>
          <a:lstStyle/>
          <a:p>
            <a:pPr algn="ctr"/>
            <a:r>
              <a:rPr lang="en-US" altLang="ja-JP" sz="1100" b="1"/>
              <a:t>Rg</a:t>
            </a:r>
            <a:endParaRPr lang="ja-JP" altLang="en-US" sz="1100" b="1"/>
          </a:p>
        </p:txBody>
      </p:sp>
      <p:sp>
        <p:nvSpPr>
          <p:cNvPr id="91" name="正方形/長方形 90"/>
          <p:cNvSpPr/>
          <p:nvPr/>
        </p:nvSpPr>
        <p:spPr>
          <a:xfrm>
            <a:off x="60325" y="3325813"/>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62" name="テキスト ボックス 91"/>
          <p:cNvSpPr txBox="1">
            <a:spLocks noChangeArrowheads="1"/>
          </p:cNvSpPr>
          <p:nvPr/>
        </p:nvSpPr>
        <p:spPr bwMode="auto">
          <a:xfrm>
            <a:off x="23813" y="3332163"/>
            <a:ext cx="365125" cy="261937"/>
          </a:xfrm>
          <a:prstGeom prst="rect">
            <a:avLst/>
          </a:prstGeom>
          <a:noFill/>
          <a:ln w="9525">
            <a:noFill/>
            <a:miter lim="800000"/>
            <a:headEnd/>
            <a:tailEnd/>
          </a:ln>
        </p:spPr>
        <p:txBody>
          <a:bodyPr wrap="none">
            <a:spAutoFit/>
          </a:bodyPr>
          <a:lstStyle/>
          <a:p>
            <a:pPr algn="ctr"/>
            <a:r>
              <a:rPr lang="en-US" altLang="ja-JP" sz="1100" b="1"/>
              <a:t>Ds</a:t>
            </a:r>
            <a:endParaRPr lang="ja-JP" altLang="en-US" sz="1100" b="1"/>
          </a:p>
        </p:txBody>
      </p:sp>
      <p:sp>
        <p:nvSpPr>
          <p:cNvPr id="93" name="正方形/長方形 92"/>
          <p:cNvSpPr/>
          <p:nvPr/>
        </p:nvSpPr>
        <p:spPr>
          <a:xfrm>
            <a:off x="55563" y="3602038"/>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64" name="テキスト ボックス 93"/>
          <p:cNvSpPr txBox="1">
            <a:spLocks noChangeArrowheads="1"/>
          </p:cNvSpPr>
          <p:nvPr/>
        </p:nvSpPr>
        <p:spPr bwMode="auto">
          <a:xfrm>
            <a:off x="19050" y="3608388"/>
            <a:ext cx="349250" cy="261937"/>
          </a:xfrm>
          <a:prstGeom prst="rect">
            <a:avLst/>
          </a:prstGeom>
          <a:noFill/>
          <a:ln w="9525">
            <a:noFill/>
            <a:miter lim="800000"/>
            <a:headEnd/>
            <a:tailEnd/>
          </a:ln>
        </p:spPr>
        <p:txBody>
          <a:bodyPr wrap="none">
            <a:spAutoFit/>
          </a:bodyPr>
          <a:lstStyle/>
          <a:p>
            <a:pPr algn="ctr"/>
            <a:r>
              <a:rPr lang="en-US" altLang="ja-JP" sz="1100" b="1"/>
              <a:t>Mt</a:t>
            </a:r>
            <a:endParaRPr lang="ja-JP" altLang="en-US" sz="1100" b="1"/>
          </a:p>
        </p:txBody>
      </p:sp>
      <p:sp>
        <p:nvSpPr>
          <p:cNvPr id="95" name="正方形/長方形 94"/>
          <p:cNvSpPr/>
          <p:nvPr/>
        </p:nvSpPr>
        <p:spPr>
          <a:xfrm>
            <a:off x="55563" y="38766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66" name="テキスト ボックス 95"/>
          <p:cNvSpPr txBox="1">
            <a:spLocks noChangeArrowheads="1"/>
          </p:cNvSpPr>
          <p:nvPr/>
        </p:nvSpPr>
        <p:spPr bwMode="auto">
          <a:xfrm>
            <a:off x="23813" y="3886200"/>
            <a:ext cx="365125" cy="261938"/>
          </a:xfrm>
          <a:prstGeom prst="rect">
            <a:avLst/>
          </a:prstGeom>
          <a:noFill/>
          <a:ln w="9525">
            <a:noFill/>
            <a:miter lim="800000"/>
            <a:headEnd/>
            <a:tailEnd/>
          </a:ln>
        </p:spPr>
        <p:txBody>
          <a:bodyPr wrap="none">
            <a:spAutoFit/>
          </a:bodyPr>
          <a:lstStyle/>
          <a:p>
            <a:pPr algn="ctr"/>
            <a:r>
              <a:rPr lang="en-US" altLang="ja-JP" sz="1100" b="1"/>
              <a:t>Hs</a:t>
            </a:r>
            <a:endParaRPr lang="ja-JP" altLang="en-US" sz="1100" b="1"/>
          </a:p>
        </p:txBody>
      </p:sp>
      <p:sp>
        <p:nvSpPr>
          <p:cNvPr id="97" name="正方形/長方形 96"/>
          <p:cNvSpPr/>
          <p:nvPr/>
        </p:nvSpPr>
        <p:spPr>
          <a:xfrm>
            <a:off x="60325" y="414655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68" name="テキスト ボックス 97"/>
          <p:cNvSpPr txBox="1">
            <a:spLocks noChangeArrowheads="1"/>
          </p:cNvSpPr>
          <p:nvPr/>
        </p:nvSpPr>
        <p:spPr bwMode="auto">
          <a:xfrm>
            <a:off x="19050" y="4152900"/>
            <a:ext cx="374650" cy="261938"/>
          </a:xfrm>
          <a:prstGeom prst="rect">
            <a:avLst/>
          </a:prstGeom>
          <a:noFill/>
          <a:ln w="9525">
            <a:noFill/>
            <a:miter lim="800000"/>
            <a:headEnd/>
            <a:tailEnd/>
          </a:ln>
        </p:spPr>
        <p:txBody>
          <a:bodyPr wrap="none">
            <a:spAutoFit/>
          </a:bodyPr>
          <a:lstStyle/>
          <a:p>
            <a:pPr algn="ctr"/>
            <a:r>
              <a:rPr lang="en-US" altLang="ja-JP" sz="1100" b="1"/>
              <a:t>Bh</a:t>
            </a:r>
            <a:endParaRPr lang="ja-JP" altLang="en-US" sz="1100" b="1"/>
          </a:p>
        </p:txBody>
      </p:sp>
      <p:sp>
        <p:nvSpPr>
          <p:cNvPr id="99" name="正方形/長方形 98"/>
          <p:cNvSpPr/>
          <p:nvPr/>
        </p:nvSpPr>
        <p:spPr>
          <a:xfrm>
            <a:off x="60325" y="4424363"/>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70" name="テキスト ボックス 99"/>
          <p:cNvSpPr txBox="1">
            <a:spLocks noChangeArrowheads="1"/>
          </p:cNvSpPr>
          <p:nvPr/>
        </p:nvSpPr>
        <p:spPr bwMode="auto">
          <a:xfrm>
            <a:off x="26988" y="4435475"/>
            <a:ext cx="366712" cy="261938"/>
          </a:xfrm>
          <a:prstGeom prst="rect">
            <a:avLst/>
          </a:prstGeom>
          <a:noFill/>
          <a:ln w="9525">
            <a:noFill/>
            <a:miter lim="800000"/>
            <a:headEnd/>
            <a:tailEnd/>
          </a:ln>
        </p:spPr>
        <p:txBody>
          <a:bodyPr wrap="none">
            <a:spAutoFit/>
          </a:bodyPr>
          <a:lstStyle/>
          <a:p>
            <a:pPr algn="ctr"/>
            <a:r>
              <a:rPr lang="en-US" altLang="ja-JP" sz="1100" b="1"/>
              <a:t>Sg</a:t>
            </a:r>
            <a:endParaRPr lang="ja-JP" altLang="en-US" sz="1100" b="1"/>
          </a:p>
        </p:txBody>
      </p:sp>
      <p:sp>
        <p:nvSpPr>
          <p:cNvPr id="101" name="正方形/長方形 100"/>
          <p:cNvSpPr/>
          <p:nvPr/>
        </p:nvSpPr>
        <p:spPr>
          <a:xfrm>
            <a:off x="60325" y="4702175"/>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72" name="テキスト ボックス 101"/>
          <p:cNvSpPr txBox="1">
            <a:spLocks noChangeArrowheads="1"/>
          </p:cNvSpPr>
          <p:nvPr/>
        </p:nvSpPr>
        <p:spPr bwMode="auto">
          <a:xfrm>
            <a:off x="26988" y="4713288"/>
            <a:ext cx="374650" cy="260350"/>
          </a:xfrm>
          <a:prstGeom prst="rect">
            <a:avLst/>
          </a:prstGeom>
          <a:noFill/>
          <a:ln w="9525">
            <a:noFill/>
            <a:miter lim="800000"/>
            <a:headEnd/>
            <a:tailEnd/>
          </a:ln>
        </p:spPr>
        <p:txBody>
          <a:bodyPr wrap="none">
            <a:spAutoFit/>
          </a:bodyPr>
          <a:lstStyle/>
          <a:p>
            <a:pPr algn="ctr"/>
            <a:r>
              <a:rPr lang="en-US" altLang="ja-JP" sz="1100" b="1"/>
              <a:t>Db</a:t>
            </a:r>
            <a:endParaRPr lang="ja-JP" altLang="en-US" sz="1100" b="1"/>
          </a:p>
        </p:txBody>
      </p:sp>
      <p:sp>
        <p:nvSpPr>
          <p:cNvPr id="103" name="正方形/長方形 102"/>
          <p:cNvSpPr/>
          <p:nvPr/>
        </p:nvSpPr>
        <p:spPr>
          <a:xfrm>
            <a:off x="60325" y="4972050"/>
            <a:ext cx="269875" cy="269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b="1" dirty="0"/>
          </a:p>
        </p:txBody>
      </p:sp>
      <p:sp>
        <p:nvSpPr>
          <p:cNvPr id="16474" name="テキスト ボックス 103"/>
          <p:cNvSpPr txBox="1">
            <a:spLocks noChangeArrowheads="1"/>
          </p:cNvSpPr>
          <p:nvPr/>
        </p:nvSpPr>
        <p:spPr bwMode="auto">
          <a:xfrm>
            <a:off x="34925" y="4983163"/>
            <a:ext cx="334963" cy="260350"/>
          </a:xfrm>
          <a:prstGeom prst="rect">
            <a:avLst/>
          </a:prstGeom>
          <a:noFill/>
          <a:ln w="9525">
            <a:noFill/>
            <a:miter lim="800000"/>
            <a:headEnd/>
            <a:tailEnd/>
          </a:ln>
        </p:spPr>
        <p:txBody>
          <a:bodyPr wrap="none">
            <a:spAutoFit/>
          </a:bodyPr>
          <a:lstStyle/>
          <a:p>
            <a:pPr algn="ctr"/>
            <a:r>
              <a:rPr lang="en-US" altLang="ja-JP" sz="1100" b="1"/>
              <a:t>Rf</a:t>
            </a:r>
            <a:endParaRPr lang="ja-JP" altLang="en-US" sz="1100" b="1"/>
          </a:p>
        </p:txBody>
      </p:sp>
      <p:sp>
        <p:nvSpPr>
          <p:cNvPr id="16475" name="テキスト ボックス 125"/>
          <p:cNvSpPr txBox="1">
            <a:spLocks noChangeArrowheads="1"/>
          </p:cNvSpPr>
          <p:nvPr/>
        </p:nvSpPr>
        <p:spPr bwMode="auto">
          <a:xfrm>
            <a:off x="2720975" y="5238750"/>
            <a:ext cx="420688" cy="261938"/>
          </a:xfrm>
          <a:prstGeom prst="rect">
            <a:avLst/>
          </a:prstGeom>
          <a:noFill/>
          <a:ln w="9525">
            <a:noFill/>
            <a:miter lim="800000"/>
            <a:headEnd/>
            <a:tailEnd/>
          </a:ln>
        </p:spPr>
        <p:txBody>
          <a:bodyPr wrap="none">
            <a:spAutoFit/>
          </a:bodyPr>
          <a:lstStyle/>
          <a:p>
            <a:r>
              <a:rPr lang="en-US" altLang="ja-JP" sz="1100" b="1"/>
              <a:t>162</a:t>
            </a:r>
            <a:endParaRPr lang="ja-JP" altLang="en-US" sz="1100" b="1"/>
          </a:p>
        </p:txBody>
      </p:sp>
      <p:sp>
        <p:nvSpPr>
          <p:cNvPr id="16476" name="テキスト ボックス 125"/>
          <p:cNvSpPr txBox="1">
            <a:spLocks noChangeArrowheads="1"/>
          </p:cNvSpPr>
          <p:nvPr/>
        </p:nvSpPr>
        <p:spPr bwMode="auto">
          <a:xfrm>
            <a:off x="8736013" y="5227638"/>
            <a:ext cx="420687" cy="260350"/>
          </a:xfrm>
          <a:prstGeom prst="rect">
            <a:avLst/>
          </a:prstGeom>
          <a:noFill/>
          <a:ln w="9525">
            <a:noFill/>
            <a:miter lim="800000"/>
            <a:headEnd/>
            <a:tailEnd/>
          </a:ln>
        </p:spPr>
        <p:txBody>
          <a:bodyPr wrap="none">
            <a:spAutoFit/>
          </a:bodyPr>
          <a:lstStyle/>
          <a:p>
            <a:r>
              <a:rPr lang="en-US" altLang="ja-JP" sz="1100" b="1"/>
              <a:t>184</a:t>
            </a:r>
            <a:endParaRPr lang="ja-JP" altLang="en-US" sz="1100" b="1"/>
          </a:p>
        </p:txBody>
      </p:sp>
      <p:grpSp>
        <p:nvGrpSpPr>
          <p:cNvPr id="2" name="グループ化 159"/>
          <p:cNvGrpSpPr>
            <a:grpSpLocks/>
          </p:cNvGrpSpPr>
          <p:nvPr/>
        </p:nvGrpSpPr>
        <p:grpSpPr bwMode="auto">
          <a:xfrm>
            <a:off x="271463" y="3605213"/>
            <a:ext cx="1787525" cy="1638300"/>
            <a:chOff x="307975" y="3046413"/>
            <a:chExt cx="1788036" cy="1639439"/>
          </a:xfrm>
        </p:grpSpPr>
        <p:sp>
          <p:nvSpPr>
            <p:cNvPr id="16625" name="テキスト ボックス 125"/>
            <p:cNvSpPr txBox="1">
              <a:spLocks noChangeArrowheads="1"/>
            </p:cNvSpPr>
            <p:nvPr/>
          </p:nvSpPr>
          <p:spPr bwMode="auto">
            <a:xfrm>
              <a:off x="1675703" y="4418245"/>
              <a:ext cx="420308" cy="261610"/>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05" name="正方形/長方形 104"/>
            <p:cNvSpPr>
              <a:spLocks noChangeAspect="1"/>
            </p:cNvSpPr>
            <p:nvPr/>
          </p:nvSpPr>
          <p:spPr>
            <a:xfrm>
              <a:off x="1464005" y="3046413"/>
              <a:ext cx="262012" cy="26211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27" name="テキスト ボックス 107"/>
            <p:cNvSpPr txBox="1">
              <a:spLocks noChangeArrowheads="1"/>
            </p:cNvSpPr>
            <p:nvPr/>
          </p:nvSpPr>
          <p:spPr bwMode="auto">
            <a:xfrm>
              <a:off x="1395413" y="3049588"/>
              <a:ext cx="420687" cy="261937"/>
            </a:xfrm>
            <a:prstGeom prst="rect">
              <a:avLst/>
            </a:prstGeom>
            <a:noFill/>
            <a:ln w="9525">
              <a:noFill/>
              <a:miter lim="800000"/>
              <a:headEnd/>
              <a:tailEnd/>
            </a:ln>
          </p:spPr>
          <p:txBody>
            <a:bodyPr wrap="none">
              <a:spAutoFit/>
            </a:bodyPr>
            <a:lstStyle/>
            <a:p>
              <a:r>
                <a:rPr lang="en-US" altLang="ja-JP" sz="1100" b="1"/>
                <a:t>266</a:t>
              </a:r>
              <a:endParaRPr lang="ja-JP" altLang="en-US" sz="1100" b="1"/>
            </a:p>
          </p:txBody>
        </p:sp>
        <p:sp>
          <p:nvSpPr>
            <p:cNvPr id="109" name="正方形/長方形 108"/>
            <p:cNvSpPr>
              <a:spLocks noChangeAspect="1"/>
            </p:cNvSpPr>
            <p:nvPr/>
          </p:nvSpPr>
          <p:spPr>
            <a:xfrm>
              <a:off x="1465593" y="3318064"/>
              <a:ext cx="263600" cy="26212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29" name="テキスト ボックス 109"/>
            <p:cNvSpPr txBox="1">
              <a:spLocks noChangeArrowheads="1"/>
            </p:cNvSpPr>
            <p:nvPr/>
          </p:nvSpPr>
          <p:spPr bwMode="auto">
            <a:xfrm>
              <a:off x="1393825" y="3321050"/>
              <a:ext cx="419100" cy="261938"/>
            </a:xfrm>
            <a:prstGeom prst="rect">
              <a:avLst/>
            </a:prstGeom>
            <a:noFill/>
            <a:ln w="9525">
              <a:noFill/>
              <a:miter lim="800000"/>
              <a:headEnd/>
              <a:tailEnd/>
            </a:ln>
          </p:spPr>
          <p:txBody>
            <a:bodyPr wrap="none">
              <a:spAutoFit/>
            </a:bodyPr>
            <a:lstStyle/>
            <a:p>
              <a:r>
                <a:rPr lang="en-US" altLang="ja-JP" sz="1100" b="1"/>
                <a:t>265</a:t>
              </a:r>
              <a:endParaRPr lang="ja-JP" altLang="en-US" sz="1100" b="1"/>
            </a:p>
          </p:txBody>
        </p:sp>
        <p:sp>
          <p:nvSpPr>
            <p:cNvPr id="111" name="正方形/長方形 110"/>
            <p:cNvSpPr>
              <a:spLocks noChangeAspect="1"/>
            </p:cNvSpPr>
            <p:nvPr/>
          </p:nvSpPr>
          <p:spPr>
            <a:xfrm>
              <a:off x="1192465" y="3318064"/>
              <a:ext cx="263600"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31" name="テキスト ボックス 111"/>
            <p:cNvSpPr txBox="1">
              <a:spLocks noChangeArrowheads="1"/>
            </p:cNvSpPr>
            <p:nvPr/>
          </p:nvSpPr>
          <p:spPr bwMode="auto">
            <a:xfrm>
              <a:off x="1120775" y="3322638"/>
              <a:ext cx="420688" cy="261937"/>
            </a:xfrm>
            <a:prstGeom prst="rect">
              <a:avLst/>
            </a:prstGeom>
            <a:noFill/>
            <a:ln w="9525">
              <a:noFill/>
              <a:miter lim="800000"/>
              <a:headEnd/>
              <a:tailEnd/>
            </a:ln>
          </p:spPr>
          <p:txBody>
            <a:bodyPr wrap="none">
              <a:spAutoFit/>
            </a:bodyPr>
            <a:lstStyle/>
            <a:p>
              <a:r>
                <a:rPr lang="en-US" altLang="ja-JP" sz="1100" b="1"/>
                <a:t>264</a:t>
              </a:r>
              <a:endParaRPr lang="ja-JP" altLang="en-US" sz="1100" b="1"/>
            </a:p>
          </p:txBody>
        </p:sp>
        <p:sp>
          <p:nvSpPr>
            <p:cNvPr id="113" name="正方形/長方形 112"/>
            <p:cNvSpPr>
              <a:spLocks noChangeAspect="1"/>
            </p:cNvSpPr>
            <p:nvPr/>
          </p:nvSpPr>
          <p:spPr>
            <a:xfrm>
              <a:off x="920925" y="3594481"/>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33" name="テキスト ボックス 113"/>
            <p:cNvSpPr txBox="1">
              <a:spLocks noChangeArrowheads="1"/>
            </p:cNvSpPr>
            <p:nvPr/>
          </p:nvSpPr>
          <p:spPr bwMode="auto">
            <a:xfrm>
              <a:off x="847725" y="3594100"/>
              <a:ext cx="420688" cy="261938"/>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15" name="正方形/長方形 114"/>
            <p:cNvSpPr>
              <a:spLocks noChangeAspect="1"/>
            </p:cNvSpPr>
            <p:nvPr/>
          </p:nvSpPr>
          <p:spPr>
            <a:xfrm>
              <a:off x="920925" y="3872487"/>
              <a:ext cx="262012" cy="26211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35" name="テキスト ボックス 115"/>
            <p:cNvSpPr txBox="1">
              <a:spLocks noChangeArrowheads="1"/>
            </p:cNvSpPr>
            <p:nvPr/>
          </p:nvSpPr>
          <p:spPr bwMode="auto">
            <a:xfrm>
              <a:off x="847725" y="3870325"/>
              <a:ext cx="420688" cy="261938"/>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sp>
          <p:nvSpPr>
            <p:cNvPr id="117" name="正方形/長方形 116"/>
            <p:cNvSpPr>
              <a:spLocks noChangeAspect="1"/>
            </p:cNvSpPr>
            <p:nvPr/>
          </p:nvSpPr>
          <p:spPr>
            <a:xfrm>
              <a:off x="647797" y="3594481"/>
              <a:ext cx="263600"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37" name="テキスト ボックス 117"/>
            <p:cNvSpPr txBox="1">
              <a:spLocks noChangeArrowheads="1"/>
            </p:cNvSpPr>
            <p:nvPr/>
          </p:nvSpPr>
          <p:spPr bwMode="auto">
            <a:xfrm>
              <a:off x="576263" y="3594100"/>
              <a:ext cx="420687" cy="261938"/>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sp>
          <p:nvSpPr>
            <p:cNvPr id="119" name="正方形/長方形 118"/>
            <p:cNvSpPr>
              <a:spLocks noChangeAspect="1"/>
            </p:cNvSpPr>
            <p:nvPr/>
          </p:nvSpPr>
          <p:spPr>
            <a:xfrm>
              <a:off x="647797" y="3872487"/>
              <a:ext cx="263600"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39" name="テキスト ボックス 119"/>
            <p:cNvSpPr txBox="1">
              <a:spLocks noChangeArrowheads="1"/>
            </p:cNvSpPr>
            <p:nvPr/>
          </p:nvSpPr>
          <p:spPr bwMode="auto">
            <a:xfrm>
              <a:off x="576263" y="3871913"/>
              <a:ext cx="420687" cy="261937"/>
            </a:xfrm>
            <a:prstGeom prst="rect">
              <a:avLst/>
            </a:prstGeom>
            <a:noFill/>
            <a:ln w="9525">
              <a:noFill/>
              <a:miter lim="800000"/>
              <a:headEnd/>
              <a:tailEnd/>
            </a:ln>
          </p:spPr>
          <p:txBody>
            <a:bodyPr wrap="none">
              <a:spAutoFit/>
            </a:bodyPr>
            <a:lstStyle/>
            <a:p>
              <a:r>
                <a:rPr lang="en-US" altLang="ja-JP" sz="1100" b="1"/>
                <a:t>260</a:t>
              </a:r>
              <a:endParaRPr lang="ja-JP" altLang="en-US" sz="1100" b="1"/>
            </a:p>
          </p:txBody>
        </p:sp>
        <p:sp>
          <p:nvSpPr>
            <p:cNvPr id="121" name="正方形/長方形 120"/>
            <p:cNvSpPr>
              <a:spLocks noChangeAspect="1"/>
            </p:cNvSpPr>
            <p:nvPr/>
          </p:nvSpPr>
          <p:spPr>
            <a:xfrm>
              <a:off x="381021" y="3867721"/>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41" name="テキスト ボックス 121"/>
            <p:cNvSpPr txBox="1">
              <a:spLocks noChangeArrowheads="1"/>
            </p:cNvSpPr>
            <p:nvPr/>
          </p:nvSpPr>
          <p:spPr bwMode="auto">
            <a:xfrm>
              <a:off x="307975" y="3867150"/>
              <a:ext cx="420688" cy="260350"/>
            </a:xfrm>
            <a:prstGeom prst="rect">
              <a:avLst/>
            </a:prstGeom>
            <a:noFill/>
            <a:ln w="9525">
              <a:noFill/>
              <a:miter lim="800000"/>
              <a:headEnd/>
              <a:tailEnd/>
            </a:ln>
          </p:spPr>
          <p:txBody>
            <a:bodyPr wrap="none">
              <a:spAutoFit/>
            </a:bodyPr>
            <a:lstStyle/>
            <a:p>
              <a:r>
                <a:rPr lang="en-US" altLang="ja-JP" sz="1100" b="1"/>
                <a:t>259</a:t>
              </a:r>
              <a:endParaRPr lang="ja-JP" altLang="en-US" sz="1100" b="1"/>
            </a:p>
          </p:txBody>
        </p:sp>
        <p:sp>
          <p:nvSpPr>
            <p:cNvPr id="123" name="正方形/長方形 122"/>
            <p:cNvSpPr>
              <a:spLocks noChangeAspect="1"/>
            </p:cNvSpPr>
            <p:nvPr/>
          </p:nvSpPr>
          <p:spPr>
            <a:xfrm>
              <a:off x="381021" y="4144138"/>
              <a:ext cx="262012" cy="26212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43" name="テキスト ボックス 123"/>
            <p:cNvSpPr txBox="1">
              <a:spLocks noChangeArrowheads="1"/>
            </p:cNvSpPr>
            <p:nvPr/>
          </p:nvSpPr>
          <p:spPr bwMode="auto">
            <a:xfrm>
              <a:off x="307975" y="4143375"/>
              <a:ext cx="420688" cy="261938"/>
            </a:xfrm>
            <a:prstGeom prst="rect">
              <a:avLst/>
            </a:prstGeom>
            <a:noFill/>
            <a:ln w="9525">
              <a:noFill/>
              <a:miter lim="800000"/>
              <a:headEnd/>
              <a:tailEnd/>
            </a:ln>
          </p:spPr>
          <p:txBody>
            <a:bodyPr wrap="none">
              <a:spAutoFit/>
            </a:bodyPr>
            <a:lstStyle/>
            <a:p>
              <a:r>
                <a:rPr lang="en-US" altLang="ja-JP" sz="1100" b="1"/>
                <a:t>258</a:t>
              </a:r>
              <a:endParaRPr lang="ja-JP" altLang="en-US" sz="1100" b="1"/>
            </a:p>
          </p:txBody>
        </p:sp>
        <p:sp>
          <p:nvSpPr>
            <p:cNvPr id="125" name="正方形/長方形 124"/>
            <p:cNvSpPr>
              <a:spLocks noChangeAspect="1"/>
            </p:cNvSpPr>
            <p:nvPr/>
          </p:nvSpPr>
          <p:spPr>
            <a:xfrm>
              <a:off x="381021" y="4415789"/>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45" name="テキスト ボックス 125"/>
            <p:cNvSpPr txBox="1">
              <a:spLocks noChangeArrowheads="1"/>
            </p:cNvSpPr>
            <p:nvPr/>
          </p:nvSpPr>
          <p:spPr bwMode="auto">
            <a:xfrm>
              <a:off x="307975" y="4416425"/>
              <a:ext cx="420688" cy="260350"/>
            </a:xfrm>
            <a:prstGeom prst="rect">
              <a:avLst/>
            </a:prstGeom>
            <a:noFill/>
            <a:ln w="9525">
              <a:noFill/>
              <a:miter lim="800000"/>
              <a:headEnd/>
              <a:tailEnd/>
            </a:ln>
          </p:spPr>
          <p:txBody>
            <a:bodyPr wrap="none">
              <a:spAutoFit/>
            </a:bodyPr>
            <a:lstStyle/>
            <a:p>
              <a:r>
                <a:rPr lang="en-US" altLang="ja-JP" sz="1100" b="1"/>
                <a:t>257</a:t>
              </a:r>
              <a:endParaRPr lang="ja-JP" altLang="en-US" sz="1100" b="1"/>
            </a:p>
          </p:txBody>
        </p:sp>
        <p:sp>
          <p:nvSpPr>
            <p:cNvPr id="112" name="正方形/長方形 111"/>
            <p:cNvSpPr>
              <a:spLocks noChangeAspect="1"/>
            </p:cNvSpPr>
            <p:nvPr/>
          </p:nvSpPr>
          <p:spPr>
            <a:xfrm>
              <a:off x="655736" y="4422144"/>
              <a:ext cx="262013" cy="263708"/>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47" name="テキスト ボックス 125"/>
            <p:cNvSpPr txBox="1">
              <a:spLocks noChangeArrowheads="1"/>
            </p:cNvSpPr>
            <p:nvPr/>
          </p:nvSpPr>
          <p:spPr bwMode="auto">
            <a:xfrm>
              <a:off x="583041" y="4421874"/>
              <a:ext cx="420308" cy="261610"/>
            </a:xfrm>
            <a:prstGeom prst="rect">
              <a:avLst/>
            </a:prstGeom>
            <a:noFill/>
            <a:ln w="9525">
              <a:noFill/>
              <a:miter lim="800000"/>
              <a:headEnd/>
              <a:tailEnd/>
            </a:ln>
          </p:spPr>
          <p:txBody>
            <a:bodyPr wrap="none">
              <a:spAutoFit/>
            </a:bodyPr>
            <a:lstStyle/>
            <a:p>
              <a:r>
                <a:rPr lang="en-US" altLang="ja-JP" sz="1100" b="1"/>
                <a:t>258</a:t>
              </a:r>
              <a:endParaRPr lang="ja-JP" altLang="en-US" sz="1100" b="1"/>
            </a:p>
          </p:txBody>
        </p:sp>
        <p:sp>
          <p:nvSpPr>
            <p:cNvPr id="118" name="正方形/長方形 117"/>
            <p:cNvSpPr>
              <a:spLocks noChangeAspect="1"/>
            </p:cNvSpPr>
            <p:nvPr/>
          </p:nvSpPr>
          <p:spPr>
            <a:xfrm>
              <a:off x="1195641" y="4422144"/>
              <a:ext cx="262013" cy="263708"/>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49" name="テキスト ボックス 125"/>
            <p:cNvSpPr txBox="1">
              <a:spLocks noChangeArrowheads="1"/>
            </p:cNvSpPr>
            <p:nvPr/>
          </p:nvSpPr>
          <p:spPr bwMode="auto">
            <a:xfrm>
              <a:off x="1122264" y="4421874"/>
              <a:ext cx="420308" cy="261610"/>
            </a:xfrm>
            <a:prstGeom prst="rect">
              <a:avLst/>
            </a:prstGeom>
            <a:noFill/>
            <a:ln w="9525">
              <a:noFill/>
              <a:miter lim="800000"/>
              <a:headEnd/>
              <a:tailEnd/>
            </a:ln>
          </p:spPr>
          <p:txBody>
            <a:bodyPr wrap="none">
              <a:spAutoFit/>
            </a:bodyPr>
            <a:lstStyle/>
            <a:p>
              <a:r>
                <a:rPr lang="en-US" altLang="ja-JP" sz="1100" b="1"/>
                <a:t>260</a:t>
              </a:r>
              <a:endParaRPr lang="ja-JP" altLang="en-US" sz="1100" b="1"/>
            </a:p>
          </p:txBody>
        </p:sp>
        <p:sp>
          <p:nvSpPr>
            <p:cNvPr id="122" name="正方形/長方形 121"/>
            <p:cNvSpPr>
              <a:spLocks noChangeAspect="1"/>
            </p:cNvSpPr>
            <p:nvPr/>
          </p:nvSpPr>
          <p:spPr>
            <a:xfrm>
              <a:off x="1748249" y="4418967"/>
              <a:ext cx="262013" cy="262119"/>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26" name="正方形/長方形 125"/>
            <p:cNvSpPr>
              <a:spLocks noChangeAspect="1"/>
            </p:cNvSpPr>
            <p:nvPr/>
          </p:nvSpPr>
          <p:spPr>
            <a:xfrm>
              <a:off x="927277" y="4422144"/>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52" name="テキスト ボックス 125"/>
            <p:cNvSpPr txBox="1">
              <a:spLocks noChangeArrowheads="1"/>
            </p:cNvSpPr>
            <p:nvPr/>
          </p:nvSpPr>
          <p:spPr bwMode="auto">
            <a:xfrm>
              <a:off x="854277" y="4421874"/>
              <a:ext cx="420308" cy="261610"/>
            </a:xfrm>
            <a:prstGeom prst="rect">
              <a:avLst/>
            </a:prstGeom>
            <a:noFill/>
            <a:ln w="9525">
              <a:noFill/>
              <a:miter lim="800000"/>
              <a:headEnd/>
              <a:tailEnd/>
            </a:ln>
          </p:spPr>
          <p:txBody>
            <a:bodyPr wrap="none">
              <a:spAutoFit/>
            </a:bodyPr>
            <a:lstStyle/>
            <a:p>
              <a:r>
                <a:rPr lang="en-US" altLang="ja-JP" sz="1100" b="1"/>
                <a:t>259</a:t>
              </a:r>
              <a:endParaRPr lang="ja-JP" altLang="en-US" sz="1100" b="1"/>
            </a:p>
          </p:txBody>
        </p:sp>
        <p:sp>
          <p:nvSpPr>
            <p:cNvPr id="128" name="正方形/長方形 127"/>
            <p:cNvSpPr>
              <a:spLocks noChangeAspect="1"/>
            </p:cNvSpPr>
            <p:nvPr/>
          </p:nvSpPr>
          <p:spPr>
            <a:xfrm>
              <a:off x="1473533" y="4422144"/>
              <a:ext cx="262012"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32" name="正方形/長方形 131"/>
            <p:cNvSpPr>
              <a:spLocks noChangeAspect="1"/>
            </p:cNvSpPr>
            <p:nvPr/>
          </p:nvSpPr>
          <p:spPr>
            <a:xfrm>
              <a:off x="1468769" y="3870898"/>
              <a:ext cx="262013"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35" name="直角三角形 134"/>
            <p:cNvSpPr/>
            <p:nvPr/>
          </p:nvSpPr>
          <p:spPr>
            <a:xfrm flipH="1">
              <a:off x="1475121" y="3872487"/>
              <a:ext cx="252485" cy="250999"/>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6" name="正方形/長方形 135"/>
            <p:cNvSpPr>
              <a:spLocks noChangeAspect="1"/>
            </p:cNvSpPr>
            <p:nvPr/>
          </p:nvSpPr>
          <p:spPr>
            <a:xfrm>
              <a:off x="1471945" y="4147315"/>
              <a:ext cx="262013"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38" name="正方形/長方形 137"/>
            <p:cNvSpPr>
              <a:spLocks noChangeAspect="1"/>
            </p:cNvSpPr>
            <p:nvPr/>
          </p:nvSpPr>
          <p:spPr>
            <a:xfrm>
              <a:off x="1195641" y="4144138"/>
              <a:ext cx="262013" cy="26212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40" name="正方形/長方形 139"/>
            <p:cNvSpPr>
              <a:spLocks noChangeAspect="1"/>
            </p:cNvSpPr>
            <p:nvPr/>
          </p:nvSpPr>
          <p:spPr>
            <a:xfrm>
              <a:off x="922513" y="4147315"/>
              <a:ext cx="262013" cy="26370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59" name="テキスト ボックス 125"/>
            <p:cNvSpPr txBox="1">
              <a:spLocks noChangeArrowheads="1"/>
            </p:cNvSpPr>
            <p:nvPr/>
          </p:nvSpPr>
          <p:spPr bwMode="auto">
            <a:xfrm>
              <a:off x="849966" y="4147009"/>
              <a:ext cx="420308" cy="261610"/>
            </a:xfrm>
            <a:prstGeom prst="rect">
              <a:avLst/>
            </a:prstGeom>
            <a:noFill/>
            <a:ln w="9525">
              <a:noFill/>
              <a:miter lim="800000"/>
              <a:headEnd/>
              <a:tailEnd/>
            </a:ln>
          </p:spPr>
          <p:txBody>
            <a:bodyPr wrap="none">
              <a:spAutoFit/>
            </a:bodyPr>
            <a:lstStyle/>
            <a:p>
              <a:r>
                <a:rPr lang="en-US" altLang="ja-JP" sz="1100" b="1"/>
                <a:t>260</a:t>
              </a:r>
              <a:endParaRPr lang="ja-JP" altLang="en-US" sz="1100" b="1"/>
            </a:p>
          </p:txBody>
        </p:sp>
        <p:sp>
          <p:nvSpPr>
            <p:cNvPr id="142" name="直角三角形 141"/>
            <p:cNvSpPr/>
            <p:nvPr/>
          </p:nvSpPr>
          <p:spPr>
            <a:xfrm flipH="1">
              <a:off x="1479885" y="4152081"/>
              <a:ext cx="250897" cy="250999"/>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 name="直角三角形 142"/>
            <p:cNvSpPr/>
            <p:nvPr/>
          </p:nvSpPr>
          <p:spPr>
            <a:xfrm flipH="1">
              <a:off x="1205168" y="4152081"/>
              <a:ext cx="250897" cy="250999"/>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662" name="テキスト ボックス 125"/>
            <p:cNvSpPr txBox="1">
              <a:spLocks noChangeArrowheads="1"/>
            </p:cNvSpPr>
            <p:nvPr/>
          </p:nvSpPr>
          <p:spPr bwMode="auto">
            <a:xfrm>
              <a:off x="1122344" y="4143380"/>
              <a:ext cx="420308" cy="261610"/>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sp>
          <p:nvSpPr>
            <p:cNvPr id="16663" name="テキスト ボックス 125"/>
            <p:cNvSpPr txBox="1">
              <a:spLocks noChangeArrowheads="1"/>
            </p:cNvSpPr>
            <p:nvPr/>
          </p:nvSpPr>
          <p:spPr bwMode="auto">
            <a:xfrm>
              <a:off x="1399696" y="4147009"/>
              <a:ext cx="420308" cy="261610"/>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6664" name="テキスト ボックス 125"/>
            <p:cNvSpPr txBox="1">
              <a:spLocks noChangeArrowheads="1"/>
            </p:cNvSpPr>
            <p:nvPr/>
          </p:nvSpPr>
          <p:spPr bwMode="auto">
            <a:xfrm>
              <a:off x="1399696" y="3868515"/>
              <a:ext cx="420308" cy="261610"/>
            </a:xfrm>
            <a:prstGeom prst="rect">
              <a:avLst/>
            </a:prstGeom>
            <a:noFill/>
            <a:ln w="9525">
              <a:noFill/>
              <a:miter lim="800000"/>
              <a:headEnd/>
              <a:tailEnd/>
            </a:ln>
          </p:spPr>
          <p:txBody>
            <a:bodyPr wrap="none">
              <a:spAutoFit/>
            </a:bodyPr>
            <a:lstStyle/>
            <a:p>
              <a:r>
                <a:rPr lang="en-US" altLang="ja-JP" sz="1100" b="1"/>
                <a:t>263</a:t>
              </a:r>
              <a:endParaRPr lang="ja-JP" altLang="en-US" sz="1100" b="1"/>
            </a:p>
          </p:txBody>
        </p:sp>
        <p:sp>
          <p:nvSpPr>
            <p:cNvPr id="16665" name="テキスト ボックス 125"/>
            <p:cNvSpPr txBox="1">
              <a:spLocks noChangeArrowheads="1"/>
            </p:cNvSpPr>
            <p:nvPr/>
          </p:nvSpPr>
          <p:spPr bwMode="auto">
            <a:xfrm>
              <a:off x="1665056" y="4422954"/>
              <a:ext cx="420308" cy="261610"/>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6666" name="テキスト ボックス 125"/>
            <p:cNvSpPr txBox="1">
              <a:spLocks noChangeArrowheads="1"/>
            </p:cNvSpPr>
            <p:nvPr/>
          </p:nvSpPr>
          <p:spPr bwMode="auto">
            <a:xfrm>
              <a:off x="1400838" y="4422327"/>
              <a:ext cx="420308" cy="261610"/>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grpSp>
      <p:grpSp>
        <p:nvGrpSpPr>
          <p:cNvPr id="3" name="グループ化 220"/>
          <p:cNvGrpSpPr>
            <a:grpSpLocks/>
          </p:cNvGrpSpPr>
          <p:nvPr/>
        </p:nvGrpSpPr>
        <p:grpSpPr bwMode="auto">
          <a:xfrm>
            <a:off x="544513" y="2517775"/>
            <a:ext cx="3427412" cy="2724150"/>
            <a:chOff x="580868" y="1960122"/>
            <a:chExt cx="3426968" cy="2724356"/>
          </a:xfrm>
        </p:grpSpPr>
        <p:sp>
          <p:nvSpPr>
            <p:cNvPr id="161" name="正方形/長方形 160"/>
            <p:cNvSpPr>
              <a:spLocks noChangeAspect="1"/>
            </p:cNvSpPr>
            <p:nvPr/>
          </p:nvSpPr>
          <p:spPr>
            <a:xfrm>
              <a:off x="2015782" y="4419346"/>
              <a:ext cx="261903" cy="263545"/>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71" name="テキスト ボックス 125"/>
            <p:cNvSpPr txBox="1">
              <a:spLocks noChangeArrowheads="1"/>
            </p:cNvSpPr>
            <p:nvPr/>
          </p:nvSpPr>
          <p:spPr bwMode="auto">
            <a:xfrm>
              <a:off x="1943378" y="4419736"/>
              <a:ext cx="420308" cy="261610"/>
            </a:xfrm>
            <a:prstGeom prst="rect">
              <a:avLst/>
            </a:prstGeom>
            <a:noFill/>
            <a:ln w="9525">
              <a:noFill/>
              <a:miter lim="800000"/>
              <a:headEnd/>
              <a:tailEnd/>
            </a:ln>
          </p:spPr>
          <p:txBody>
            <a:bodyPr wrap="none">
              <a:spAutoFit/>
            </a:bodyPr>
            <a:lstStyle/>
            <a:p>
              <a:r>
                <a:rPr lang="en-US" altLang="ja-JP" sz="1100" b="1"/>
                <a:t>263</a:t>
              </a:r>
              <a:endParaRPr lang="ja-JP" altLang="en-US" sz="1100" b="1"/>
            </a:p>
          </p:txBody>
        </p:sp>
        <p:sp>
          <p:nvSpPr>
            <p:cNvPr id="163" name="正方形/長方形 162"/>
            <p:cNvSpPr>
              <a:spLocks noChangeAspect="1"/>
            </p:cNvSpPr>
            <p:nvPr/>
          </p:nvSpPr>
          <p:spPr>
            <a:xfrm>
              <a:off x="2017369" y="3873205"/>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73" name="テキスト ボックス 125"/>
            <p:cNvSpPr txBox="1">
              <a:spLocks noChangeArrowheads="1"/>
            </p:cNvSpPr>
            <p:nvPr/>
          </p:nvSpPr>
          <p:spPr bwMode="auto">
            <a:xfrm>
              <a:off x="1944454" y="3873591"/>
              <a:ext cx="420308" cy="261610"/>
            </a:xfrm>
            <a:prstGeom prst="rect">
              <a:avLst/>
            </a:prstGeom>
            <a:noFill/>
            <a:ln w="9525">
              <a:noFill/>
              <a:miter lim="800000"/>
              <a:headEnd/>
              <a:tailEnd/>
            </a:ln>
          </p:spPr>
          <p:txBody>
            <a:bodyPr wrap="none">
              <a:spAutoFit/>
            </a:bodyPr>
            <a:lstStyle/>
            <a:p>
              <a:r>
                <a:rPr lang="en-US" altLang="ja-JP" sz="1100" b="1"/>
                <a:t>265</a:t>
              </a:r>
              <a:endParaRPr lang="ja-JP" altLang="en-US" sz="1100" b="1"/>
            </a:p>
          </p:txBody>
        </p:sp>
        <p:sp>
          <p:nvSpPr>
            <p:cNvPr id="165" name="正方形/長方形 164"/>
            <p:cNvSpPr>
              <a:spLocks noChangeAspect="1"/>
            </p:cNvSpPr>
            <p:nvPr/>
          </p:nvSpPr>
          <p:spPr>
            <a:xfrm>
              <a:off x="2291971" y="3873205"/>
              <a:ext cx="263491"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75" name="テキスト ボックス 125"/>
            <p:cNvSpPr txBox="1">
              <a:spLocks noChangeArrowheads="1"/>
            </p:cNvSpPr>
            <p:nvPr/>
          </p:nvSpPr>
          <p:spPr bwMode="auto">
            <a:xfrm>
              <a:off x="2219734" y="3873591"/>
              <a:ext cx="420308" cy="261610"/>
            </a:xfrm>
            <a:prstGeom prst="rect">
              <a:avLst/>
            </a:prstGeom>
            <a:noFill/>
            <a:ln w="9525">
              <a:noFill/>
              <a:miter lim="800000"/>
              <a:headEnd/>
              <a:tailEnd/>
            </a:ln>
          </p:spPr>
          <p:txBody>
            <a:bodyPr wrap="none">
              <a:spAutoFit/>
            </a:bodyPr>
            <a:lstStyle/>
            <a:p>
              <a:r>
                <a:rPr lang="en-US" altLang="ja-JP" sz="1100" b="1"/>
                <a:t>266</a:t>
              </a:r>
              <a:endParaRPr lang="ja-JP" altLang="en-US" sz="1100" b="1"/>
            </a:p>
          </p:txBody>
        </p:sp>
        <p:sp>
          <p:nvSpPr>
            <p:cNvPr id="167" name="正方形/長方形 166"/>
            <p:cNvSpPr>
              <a:spLocks noChangeAspect="1"/>
            </p:cNvSpPr>
            <p:nvPr/>
          </p:nvSpPr>
          <p:spPr>
            <a:xfrm>
              <a:off x="2290384" y="3596959"/>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77" name="テキスト ボックス 125"/>
            <p:cNvSpPr txBox="1">
              <a:spLocks noChangeArrowheads="1"/>
            </p:cNvSpPr>
            <p:nvPr/>
          </p:nvSpPr>
          <p:spPr bwMode="auto">
            <a:xfrm>
              <a:off x="2217678" y="3596932"/>
              <a:ext cx="420308" cy="261610"/>
            </a:xfrm>
            <a:prstGeom prst="rect">
              <a:avLst/>
            </a:prstGeom>
            <a:noFill/>
            <a:ln w="9525">
              <a:noFill/>
              <a:miter lim="800000"/>
              <a:headEnd/>
              <a:tailEnd/>
            </a:ln>
          </p:spPr>
          <p:txBody>
            <a:bodyPr wrap="none">
              <a:spAutoFit/>
            </a:bodyPr>
            <a:lstStyle/>
            <a:p>
              <a:r>
                <a:rPr lang="en-US" altLang="ja-JP" sz="1100" b="1"/>
                <a:t>267</a:t>
              </a:r>
              <a:endParaRPr lang="ja-JP" altLang="en-US" sz="1100" b="1"/>
            </a:p>
          </p:txBody>
        </p:sp>
        <p:sp>
          <p:nvSpPr>
            <p:cNvPr id="169" name="正方形/長方形 168"/>
            <p:cNvSpPr>
              <a:spLocks noChangeAspect="1"/>
            </p:cNvSpPr>
            <p:nvPr/>
          </p:nvSpPr>
          <p:spPr>
            <a:xfrm>
              <a:off x="2020543" y="3596959"/>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79" name="テキスト ボックス 125"/>
            <p:cNvSpPr txBox="1">
              <a:spLocks noChangeArrowheads="1"/>
            </p:cNvSpPr>
            <p:nvPr/>
          </p:nvSpPr>
          <p:spPr bwMode="auto">
            <a:xfrm>
              <a:off x="1947586" y="3596932"/>
              <a:ext cx="420308" cy="261610"/>
            </a:xfrm>
            <a:prstGeom prst="rect">
              <a:avLst/>
            </a:prstGeom>
            <a:noFill/>
            <a:ln w="9525">
              <a:noFill/>
              <a:miter lim="800000"/>
              <a:headEnd/>
              <a:tailEnd/>
            </a:ln>
          </p:spPr>
          <p:txBody>
            <a:bodyPr wrap="none">
              <a:spAutoFit/>
            </a:bodyPr>
            <a:lstStyle/>
            <a:p>
              <a:r>
                <a:rPr lang="en-US" altLang="ja-JP" sz="1100" b="1"/>
                <a:t>266</a:t>
              </a:r>
              <a:endParaRPr lang="ja-JP" altLang="en-US" sz="1100" b="1"/>
            </a:p>
          </p:txBody>
        </p:sp>
        <p:sp>
          <p:nvSpPr>
            <p:cNvPr id="171" name="正方形/長方形 170"/>
            <p:cNvSpPr>
              <a:spLocks noChangeAspect="1"/>
            </p:cNvSpPr>
            <p:nvPr/>
          </p:nvSpPr>
          <p:spPr>
            <a:xfrm>
              <a:off x="653884" y="4146275"/>
              <a:ext cx="261903"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81" name="テキスト ボックス 125"/>
            <p:cNvSpPr txBox="1">
              <a:spLocks noChangeArrowheads="1"/>
            </p:cNvSpPr>
            <p:nvPr/>
          </p:nvSpPr>
          <p:spPr bwMode="auto">
            <a:xfrm>
              <a:off x="580868" y="4146512"/>
              <a:ext cx="420308" cy="261610"/>
            </a:xfrm>
            <a:prstGeom prst="rect">
              <a:avLst/>
            </a:prstGeom>
            <a:noFill/>
            <a:ln w="9525">
              <a:noFill/>
              <a:miter lim="800000"/>
              <a:headEnd/>
              <a:tailEnd/>
            </a:ln>
          </p:spPr>
          <p:txBody>
            <a:bodyPr wrap="none">
              <a:spAutoFit/>
            </a:bodyPr>
            <a:lstStyle/>
            <a:p>
              <a:r>
                <a:rPr lang="en-US" altLang="ja-JP" sz="1100" b="1"/>
                <a:t>259</a:t>
              </a:r>
              <a:endParaRPr lang="ja-JP" altLang="en-US" sz="1100" b="1"/>
            </a:p>
          </p:txBody>
        </p:sp>
        <p:sp>
          <p:nvSpPr>
            <p:cNvPr id="173" name="正方形/長方形 172"/>
            <p:cNvSpPr>
              <a:spLocks noChangeAspect="1"/>
            </p:cNvSpPr>
            <p:nvPr/>
          </p:nvSpPr>
          <p:spPr>
            <a:xfrm>
              <a:off x="1471340" y="3593784"/>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83" name="テキスト ボックス 125"/>
            <p:cNvSpPr txBox="1">
              <a:spLocks noChangeArrowheads="1"/>
            </p:cNvSpPr>
            <p:nvPr/>
          </p:nvSpPr>
          <p:spPr bwMode="auto">
            <a:xfrm>
              <a:off x="1398006" y="3593800"/>
              <a:ext cx="420308" cy="261610"/>
            </a:xfrm>
            <a:prstGeom prst="rect">
              <a:avLst/>
            </a:prstGeom>
            <a:noFill/>
            <a:ln w="9525">
              <a:noFill/>
              <a:miter lim="800000"/>
              <a:headEnd/>
              <a:tailEnd/>
            </a:ln>
          </p:spPr>
          <p:txBody>
            <a:bodyPr wrap="none">
              <a:spAutoFit/>
            </a:bodyPr>
            <a:lstStyle/>
            <a:p>
              <a:r>
                <a:rPr lang="en-US" altLang="ja-JP" sz="1100" b="1"/>
                <a:t>264</a:t>
              </a:r>
              <a:endParaRPr lang="ja-JP" altLang="en-US" sz="1100" b="1"/>
            </a:p>
          </p:txBody>
        </p:sp>
        <p:sp>
          <p:nvSpPr>
            <p:cNvPr id="175" name="正方形/長方形 174"/>
            <p:cNvSpPr>
              <a:spLocks noChangeAspect="1"/>
            </p:cNvSpPr>
            <p:nvPr/>
          </p:nvSpPr>
          <p:spPr>
            <a:xfrm>
              <a:off x="2017369" y="2782509"/>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85" name="テキスト ボックス 125"/>
            <p:cNvSpPr txBox="1">
              <a:spLocks noChangeArrowheads="1"/>
            </p:cNvSpPr>
            <p:nvPr/>
          </p:nvSpPr>
          <p:spPr bwMode="auto">
            <a:xfrm>
              <a:off x="1944454" y="2782926"/>
              <a:ext cx="420308" cy="261610"/>
            </a:xfrm>
            <a:prstGeom prst="rect">
              <a:avLst/>
            </a:prstGeom>
            <a:noFill/>
            <a:ln w="9525">
              <a:noFill/>
              <a:miter lim="800000"/>
              <a:headEnd/>
              <a:tailEnd/>
            </a:ln>
          </p:spPr>
          <p:txBody>
            <a:bodyPr wrap="none">
              <a:spAutoFit/>
            </a:bodyPr>
            <a:lstStyle/>
            <a:p>
              <a:r>
                <a:rPr lang="en-US" altLang="ja-JP" sz="1100" b="1"/>
                <a:t>269</a:t>
              </a:r>
              <a:endParaRPr lang="ja-JP" altLang="en-US" sz="1100" b="1"/>
            </a:p>
          </p:txBody>
        </p:sp>
        <p:sp>
          <p:nvSpPr>
            <p:cNvPr id="181" name="正方形/長方形 180"/>
            <p:cNvSpPr>
              <a:spLocks noChangeAspect="1"/>
            </p:cNvSpPr>
            <p:nvPr/>
          </p:nvSpPr>
          <p:spPr>
            <a:xfrm>
              <a:off x="2287209" y="2782509"/>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87" name="テキスト ボックス 125"/>
            <p:cNvSpPr txBox="1">
              <a:spLocks noChangeArrowheads="1"/>
            </p:cNvSpPr>
            <p:nvPr/>
          </p:nvSpPr>
          <p:spPr bwMode="auto">
            <a:xfrm>
              <a:off x="2214546" y="2782926"/>
              <a:ext cx="420308" cy="261610"/>
            </a:xfrm>
            <a:prstGeom prst="rect">
              <a:avLst/>
            </a:prstGeom>
            <a:noFill/>
            <a:ln w="9525">
              <a:noFill/>
              <a:miter lim="800000"/>
              <a:headEnd/>
              <a:tailEnd/>
            </a:ln>
          </p:spPr>
          <p:txBody>
            <a:bodyPr wrap="none">
              <a:spAutoFit/>
            </a:bodyPr>
            <a:lstStyle/>
            <a:p>
              <a:r>
                <a:rPr lang="en-US" altLang="ja-JP" sz="1100" b="1"/>
                <a:t>270</a:t>
              </a:r>
              <a:endParaRPr lang="ja-JP" altLang="en-US" sz="1100" b="1"/>
            </a:p>
          </p:txBody>
        </p:sp>
        <p:sp>
          <p:nvSpPr>
            <p:cNvPr id="183" name="正方形/長方形 182"/>
            <p:cNvSpPr>
              <a:spLocks noChangeAspect="1"/>
            </p:cNvSpPr>
            <p:nvPr/>
          </p:nvSpPr>
          <p:spPr>
            <a:xfrm>
              <a:off x="2560224" y="2782509"/>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89" name="テキスト ボックス 125"/>
            <p:cNvSpPr txBox="1">
              <a:spLocks noChangeArrowheads="1"/>
            </p:cNvSpPr>
            <p:nvPr/>
          </p:nvSpPr>
          <p:spPr bwMode="auto">
            <a:xfrm>
              <a:off x="2486694" y="2782926"/>
              <a:ext cx="420308" cy="261610"/>
            </a:xfrm>
            <a:prstGeom prst="rect">
              <a:avLst/>
            </a:prstGeom>
            <a:noFill/>
            <a:ln w="9525">
              <a:noFill/>
              <a:miter lim="800000"/>
              <a:headEnd/>
              <a:tailEnd/>
            </a:ln>
          </p:spPr>
          <p:txBody>
            <a:bodyPr wrap="none">
              <a:spAutoFit/>
            </a:bodyPr>
            <a:lstStyle/>
            <a:p>
              <a:r>
                <a:rPr lang="en-US" altLang="ja-JP" sz="1100" b="1"/>
                <a:t>271</a:t>
              </a:r>
              <a:endParaRPr lang="ja-JP" altLang="en-US" sz="1100" b="1"/>
            </a:p>
          </p:txBody>
        </p:sp>
        <p:sp>
          <p:nvSpPr>
            <p:cNvPr id="185" name="正方形/長方形 184"/>
            <p:cNvSpPr>
              <a:spLocks noChangeAspect="1"/>
            </p:cNvSpPr>
            <p:nvPr/>
          </p:nvSpPr>
          <p:spPr>
            <a:xfrm>
              <a:off x="2020543" y="3323888"/>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91" name="テキスト ボックス 125"/>
            <p:cNvSpPr txBox="1">
              <a:spLocks noChangeArrowheads="1"/>
            </p:cNvSpPr>
            <p:nvPr/>
          </p:nvSpPr>
          <p:spPr bwMode="auto">
            <a:xfrm>
              <a:off x="1947586" y="3324011"/>
              <a:ext cx="420308" cy="261610"/>
            </a:xfrm>
            <a:prstGeom prst="rect">
              <a:avLst/>
            </a:prstGeom>
            <a:noFill/>
            <a:ln w="9525">
              <a:noFill/>
              <a:miter lim="800000"/>
              <a:headEnd/>
              <a:tailEnd/>
            </a:ln>
          </p:spPr>
          <p:txBody>
            <a:bodyPr wrap="none">
              <a:spAutoFit/>
            </a:bodyPr>
            <a:lstStyle/>
            <a:p>
              <a:r>
                <a:rPr lang="en-US" altLang="ja-JP" sz="1100" b="1"/>
                <a:t>267</a:t>
              </a:r>
              <a:endParaRPr lang="ja-JP" altLang="en-US" sz="1100" b="1"/>
            </a:p>
          </p:txBody>
        </p:sp>
        <p:sp>
          <p:nvSpPr>
            <p:cNvPr id="187" name="正方形/長方形 186"/>
            <p:cNvSpPr>
              <a:spLocks noChangeAspect="1"/>
            </p:cNvSpPr>
            <p:nvPr/>
          </p:nvSpPr>
          <p:spPr>
            <a:xfrm>
              <a:off x="1744354" y="3323888"/>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93" name="テキスト ボックス 125"/>
            <p:cNvSpPr txBox="1">
              <a:spLocks noChangeArrowheads="1"/>
            </p:cNvSpPr>
            <p:nvPr/>
          </p:nvSpPr>
          <p:spPr bwMode="auto">
            <a:xfrm>
              <a:off x="1671230" y="3323708"/>
              <a:ext cx="420308" cy="261610"/>
            </a:xfrm>
            <a:prstGeom prst="rect">
              <a:avLst/>
            </a:prstGeom>
            <a:noFill/>
            <a:ln w="9525">
              <a:noFill/>
              <a:miter lim="800000"/>
              <a:headEnd/>
              <a:tailEnd/>
            </a:ln>
          </p:spPr>
          <p:txBody>
            <a:bodyPr wrap="none">
              <a:spAutoFit/>
            </a:bodyPr>
            <a:lstStyle/>
            <a:p>
              <a:r>
                <a:rPr lang="en-US" altLang="ja-JP" sz="1100" b="1"/>
                <a:t>266</a:t>
              </a:r>
              <a:endParaRPr lang="ja-JP" altLang="en-US" sz="1100" b="1"/>
            </a:p>
          </p:txBody>
        </p:sp>
        <p:sp>
          <p:nvSpPr>
            <p:cNvPr id="189" name="正方形/長方形 188"/>
            <p:cNvSpPr>
              <a:spLocks noChangeAspect="1"/>
            </p:cNvSpPr>
            <p:nvPr/>
          </p:nvSpPr>
          <p:spPr>
            <a:xfrm>
              <a:off x="1196738" y="3876380"/>
              <a:ext cx="261903" cy="263545"/>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95" name="テキスト ボックス 125"/>
            <p:cNvSpPr txBox="1">
              <a:spLocks noChangeArrowheads="1"/>
            </p:cNvSpPr>
            <p:nvPr/>
          </p:nvSpPr>
          <p:spPr bwMode="auto">
            <a:xfrm>
              <a:off x="1124184" y="3876723"/>
              <a:ext cx="420308" cy="261610"/>
            </a:xfrm>
            <a:prstGeom prst="rect">
              <a:avLst/>
            </a:prstGeom>
            <a:noFill/>
            <a:ln w="9525">
              <a:noFill/>
              <a:miter lim="800000"/>
              <a:headEnd/>
              <a:tailEnd/>
            </a:ln>
          </p:spPr>
          <p:txBody>
            <a:bodyPr wrap="none">
              <a:spAutoFit/>
            </a:bodyPr>
            <a:lstStyle/>
            <a:p>
              <a:r>
                <a:rPr lang="en-US" altLang="ja-JP" sz="1100" b="1"/>
                <a:t>262</a:t>
              </a:r>
              <a:endParaRPr lang="ja-JP" altLang="en-US" sz="1100" b="1"/>
            </a:p>
          </p:txBody>
        </p:sp>
        <p:sp>
          <p:nvSpPr>
            <p:cNvPr id="191" name="正方形/長方形 190"/>
            <p:cNvSpPr>
              <a:spLocks noChangeAspect="1"/>
            </p:cNvSpPr>
            <p:nvPr/>
          </p:nvSpPr>
          <p:spPr>
            <a:xfrm>
              <a:off x="2560224" y="2509439"/>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97" name="テキスト ボックス 125"/>
            <p:cNvSpPr txBox="1">
              <a:spLocks noChangeArrowheads="1"/>
            </p:cNvSpPr>
            <p:nvPr/>
          </p:nvSpPr>
          <p:spPr bwMode="auto">
            <a:xfrm>
              <a:off x="2487770" y="2509702"/>
              <a:ext cx="420308" cy="261610"/>
            </a:xfrm>
            <a:prstGeom prst="rect">
              <a:avLst/>
            </a:prstGeom>
            <a:noFill/>
            <a:ln w="9525">
              <a:noFill/>
              <a:miter lim="800000"/>
              <a:headEnd/>
              <a:tailEnd/>
            </a:ln>
          </p:spPr>
          <p:txBody>
            <a:bodyPr wrap="none">
              <a:spAutoFit/>
            </a:bodyPr>
            <a:lstStyle/>
            <a:p>
              <a:r>
                <a:rPr lang="en-US" altLang="ja-JP" sz="1100" b="1"/>
                <a:t>272</a:t>
              </a:r>
              <a:endParaRPr lang="ja-JP" altLang="en-US" sz="1100" b="1"/>
            </a:p>
          </p:txBody>
        </p:sp>
        <p:sp>
          <p:nvSpPr>
            <p:cNvPr id="193" name="正方形/長方形 192"/>
            <p:cNvSpPr>
              <a:spLocks noChangeAspect="1"/>
            </p:cNvSpPr>
            <p:nvPr/>
          </p:nvSpPr>
          <p:spPr>
            <a:xfrm>
              <a:off x="2020543" y="3057168"/>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99" name="テキスト ボックス 125"/>
            <p:cNvSpPr txBox="1">
              <a:spLocks noChangeArrowheads="1"/>
            </p:cNvSpPr>
            <p:nvPr/>
          </p:nvSpPr>
          <p:spPr bwMode="auto">
            <a:xfrm>
              <a:off x="1947586" y="3056453"/>
              <a:ext cx="420308" cy="261610"/>
            </a:xfrm>
            <a:prstGeom prst="rect">
              <a:avLst/>
            </a:prstGeom>
            <a:noFill/>
            <a:ln w="9525">
              <a:noFill/>
              <a:miter lim="800000"/>
              <a:headEnd/>
              <a:tailEnd/>
            </a:ln>
          </p:spPr>
          <p:txBody>
            <a:bodyPr wrap="none">
              <a:spAutoFit/>
            </a:bodyPr>
            <a:lstStyle/>
            <a:p>
              <a:r>
                <a:rPr lang="en-US" altLang="ja-JP" sz="1100" b="1"/>
                <a:t>268</a:t>
              </a:r>
              <a:endParaRPr lang="ja-JP" altLang="en-US" sz="1100" b="1"/>
            </a:p>
          </p:txBody>
        </p:sp>
        <p:sp>
          <p:nvSpPr>
            <p:cNvPr id="195" name="正方形/長方形 194"/>
            <p:cNvSpPr>
              <a:spLocks noChangeAspect="1"/>
            </p:cNvSpPr>
            <p:nvPr/>
          </p:nvSpPr>
          <p:spPr>
            <a:xfrm>
              <a:off x="2563398" y="3323888"/>
              <a:ext cx="261904" cy="26195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01" name="テキスト ボックス 125"/>
            <p:cNvSpPr txBox="1">
              <a:spLocks noChangeArrowheads="1"/>
            </p:cNvSpPr>
            <p:nvPr/>
          </p:nvSpPr>
          <p:spPr bwMode="auto">
            <a:xfrm>
              <a:off x="2489826" y="3323110"/>
              <a:ext cx="420308" cy="261610"/>
            </a:xfrm>
            <a:prstGeom prst="rect">
              <a:avLst/>
            </a:prstGeom>
            <a:noFill/>
            <a:ln w="9525">
              <a:noFill/>
              <a:miter lim="800000"/>
              <a:headEnd/>
              <a:tailEnd/>
            </a:ln>
          </p:spPr>
          <p:txBody>
            <a:bodyPr wrap="none">
              <a:spAutoFit/>
            </a:bodyPr>
            <a:lstStyle/>
            <a:p>
              <a:r>
                <a:rPr lang="en-US" altLang="ja-JP" sz="1100" b="1"/>
                <a:t>269</a:t>
              </a:r>
              <a:endParaRPr lang="ja-JP" altLang="en-US" sz="1100" b="1"/>
            </a:p>
          </p:txBody>
        </p:sp>
        <p:sp>
          <p:nvSpPr>
            <p:cNvPr id="197" name="正方形/長方形 196"/>
            <p:cNvSpPr>
              <a:spLocks noChangeAspect="1"/>
            </p:cNvSpPr>
            <p:nvPr/>
          </p:nvSpPr>
          <p:spPr>
            <a:xfrm>
              <a:off x="2836413" y="3320713"/>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03" name="テキスト ボックス 125"/>
            <p:cNvSpPr txBox="1">
              <a:spLocks noChangeArrowheads="1"/>
            </p:cNvSpPr>
            <p:nvPr/>
          </p:nvSpPr>
          <p:spPr bwMode="auto">
            <a:xfrm>
              <a:off x="2763050" y="3320576"/>
              <a:ext cx="420308" cy="261610"/>
            </a:xfrm>
            <a:prstGeom prst="rect">
              <a:avLst/>
            </a:prstGeom>
            <a:noFill/>
            <a:ln w="9525">
              <a:noFill/>
              <a:miter lim="800000"/>
              <a:headEnd/>
              <a:tailEnd/>
            </a:ln>
          </p:spPr>
          <p:txBody>
            <a:bodyPr wrap="none">
              <a:spAutoFit/>
            </a:bodyPr>
            <a:lstStyle/>
            <a:p>
              <a:r>
                <a:rPr lang="en-US" altLang="ja-JP" sz="1100" b="1"/>
                <a:t>270</a:t>
              </a:r>
              <a:endParaRPr lang="ja-JP" altLang="en-US" sz="1100" b="1"/>
            </a:p>
          </p:txBody>
        </p:sp>
        <p:sp>
          <p:nvSpPr>
            <p:cNvPr id="199" name="正方形/長方形 198"/>
            <p:cNvSpPr>
              <a:spLocks noChangeAspect="1"/>
            </p:cNvSpPr>
            <p:nvPr/>
          </p:nvSpPr>
          <p:spPr>
            <a:xfrm>
              <a:off x="3109427" y="3320713"/>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05" name="テキスト ボックス 125"/>
            <p:cNvSpPr txBox="1">
              <a:spLocks noChangeArrowheads="1"/>
            </p:cNvSpPr>
            <p:nvPr/>
          </p:nvSpPr>
          <p:spPr bwMode="auto">
            <a:xfrm>
              <a:off x="3036872" y="3320576"/>
              <a:ext cx="420308" cy="261610"/>
            </a:xfrm>
            <a:prstGeom prst="rect">
              <a:avLst/>
            </a:prstGeom>
            <a:noFill/>
            <a:ln w="9525">
              <a:noFill/>
              <a:miter lim="800000"/>
              <a:headEnd/>
              <a:tailEnd/>
            </a:ln>
          </p:spPr>
          <p:txBody>
            <a:bodyPr wrap="none">
              <a:spAutoFit/>
            </a:bodyPr>
            <a:lstStyle/>
            <a:p>
              <a:r>
                <a:rPr lang="en-US" altLang="ja-JP" sz="1100" b="1"/>
                <a:t>271</a:t>
              </a:r>
              <a:endParaRPr lang="ja-JP" altLang="en-US" sz="1100" b="1"/>
            </a:p>
          </p:txBody>
        </p:sp>
        <p:sp>
          <p:nvSpPr>
            <p:cNvPr id="201" name="正方形/長方形 200"/>
            <p:cNvSpPr>
              <a:spLocks noChangeAspect="1"/>
            </p:cNvSpPr>
            <p:nvPr/>
          </p:nvSpPr>
          <p:spPr>
            <a:xfrm>
              <a:off x="3660219" y="2233193"/>
              <a:ext cx="261903"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07" name="テキスト ボックス 125"/>
            <p:cNvSpPr txBox="1">
              <a:spLocks noChangeArrowheads="1"/>
            </p:cNvSpPr>
            <p:nvPr/>
          </p:nvSpPr>
          <p:spPr bwMode="auto">
            <a:xfrm>
              <a:off x="3586452" y="2233346"/>
              <a:ext cx="420308" cy="261610"/>
            </a:xfrm>
            <a:prstGeom prst="rect">
              <a:avLst/>
            </a:prstGeom>
            <a:noFill/>
            <a:ln w="9525">
              <a:noFill/>
              <a:miter lim="800000"/>
              <a:headEnd/>
              <a:tailEnd/>
            </a:ln>
          </p:spPr>
          <p:txBody>
            <a:bodyPr wrap="none">
              <a:spAutoFit/>
            </a:bodyPr>
            <a:lstStyle/>
            <a:p>
              <a:r>
                <a:rPr lang="en-US" altLang="ja-JP" sz="1100" b="1"/>
                <a:t>277</a:t>
              </a:r>
              <a:endParaRPr lang="ja-JP" altLang="en-US" sz="1100" b="1"/>
            </a:p>
          </p:txBody>
        </p:sp>
        <p:sp>
          <p:nvSpPr>
            <p:cNvPr id="203" name="正方形/長方形 202"/>
            <p:cNvSpPr>
              <a:spLocks noChangeAspect="1"/>
            </p:cNvSpPr>
            <p:nvPr/>
          </p:nvSpPr>
          <p:spPr>
            <a:xfrm>
              <a:off x="3660219" y="1960122"/>
              <a:ext cx="261903"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09" name="テキスト ボックス 125"/>
            <p:cNvSpPr txBox="1">
              <a:spLocks noChangeArrowheads="1"/>
            </p:cNvSpPr>
            <p:nvPr/>
          </p:nvSpPr>
          <p:spPr bwMode="auto">
            <a:xfrm>
              <a:off x="3587528" y="1960122"/>
              <a:ext cx="420308" cy="261610"/>
            </a:xfrm>
            <a:prstGeom prst="rect">
              <a:avLst/>
            </a:prstGeom>
            <a:noFill/>
            <a:ln w="9525">
              <a:noFill/>
              <a:miter lim="800000"/>
              <a:headEnd/>
              <a:tailEnd/>
            </a:ln>
          </p:spPr>
          <p:txBody>
            <a:bodyPr wrap="none">
              <a:spAutoFit/>
            </a:bodyPr>
            <a:lstStyle/>
            <a:p>
              <a:r>
                <a:rPr lang="en-US" altLang="ja-JP" sz="1100" b="1"/>
                <a:t>278</a:t>
              </a:r>
              <a:endParaRPr lang="ja-JP" altLang="en-US" sz="1100" b="1"/>
            </a:p>
          </p:txBody>
        </p:sp>
        <p:sp>
          <p:nvSpPr>
            <p:cNvPr id="205" name="正方形/長方形 204"/>
            <p:cNvSpPr>
              <a:spLocks noChangeAspect="1"/>
            </p:cNvSpPr>
            <p:nvPr/>
          </p:nvSpPr>
          <p:spPr>
            <a:xfrm>
              <a:off x="3111015" y="2780922"/>
              <a:ext cx="261903"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11" name="テキスト ボックス 125"/>
            <p:cNvSpPr txBox="1">
              <a:spLocks noChangeArrowheads="1"/>
            </p:cNvSpPr>
            <p:nvPr/>
          </p:nvSpPr>
          <p:spPr bwMode="auto">
            <a:xfrm>
              <a:off x="3037948" y="2780695"/>
              <a:ext cx="420308" cy="261610"/>
            </a:xfrm>
            <a:prstGeom prst="rect">
              <a:avLst/>
            </a:prstGeom>
            <a:noFill/>
            <a:ln w="9525">
              <a:noFill/>
              <a:miter lim="800000"/>
              <a:headEnd/>
              <a:tailEnd/>
            </a:ln>
          </p:spPr>
          <p:txBody>
            <a:bodyPr wrap="none">
              <a:spAutoFit/>
            </a:bodyPr>
            <a:lstStyle/>
            <a:p>
              <a:r>
                <a:rPr lang="en-US" altLang="ja-JP" sz="1100" b="1"/>
                <a:t>273</a:t>
              </a:r>
              <a:endParaRPr lang="ja-JP" altLang="en-US" sz="1100" b="1"/>
            </a:p>
          </p:txBody>
        </p:sp>
        <p:sp>
          <p:nvSpPr>
            <p:cNvPr id="207" name="正方形/長方形 206"/>
            <p:cNvSpPr>
              <a:spLocks noChangeAspect="1"/>
            </p:cNvSpPr>
            <p:nvPr/>
          </p:nvSpPr>
          <p:spPr>
            <a:xfrm>
              <a:off x="3112602" y="2507851"/>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13" name="テキスト ボックス 125"/>
            <p:cNvSpPr txBox="1">
              <a:spLocks noChangeArrowheads="1"/>
            </p:cNvSpPr>
            <p:nvPr/>
          </p:nvSpPr>
          <p:spPr bwMode="auto">
            <a:xfrm>
              <a:off x="3039024" y="2507471"/>
              <a:ext cx="420308" cy="261610"/>
            </a:xfrm>
            <a:prstGeom prst="rect">
              <a:avLst/>
            </a:prstGeom>
            <a:noFill/>
            <a:ln w="9525">
              <a:noFill/>
              <a:miter lim="800000"/>
              <a:headEnd/>
              <a:tailEnd/>
            </a:ln>
          </p:spPr>
          <p:txBody>
            <a:bodyPr wrap="none">
              <a:spAutoFit/>
            </a:bodyPr>
            <a:lstStyle/>
            <a:p>
              <a:r>
                <a:rPr lang="en-US" altLang="ja-JP" sz="1100" b="1"/>
                <a:t>274</a:t>
              </a:r>
              <a:endParaRPr lang="ja-JP" altLang="en-US" sz="1100" b="1"/>
            </a:p>
          </p:txBody>
        </p:sp>
        <p:sp>
          <p:nvSpPr>
            <p:cNvPr id="209" name="正方形/長方形 208"/>
            <p:cNvSpPr>
              <a:spLocks noChangeAspect="1"/>
            </p:cNvSpPr>
            <p:nvPr/>
          </p:nvSpPr>
          <p:spPr>
            <a:xfrm>
              <a:off x="2561811" y="3055580"/>
              <a:ext cx="261903"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211" name="直角三角形 210"/>
            <p:cNvSpPr/>
            <p:nvPr/>
          </p:nvSpPr>
          <p:spPr>
            <a:xfrm flipH="1">
              <a:off x="1480863" y="4425696"/>
              <a:ext cx="252380" cy="252431"/>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616" name="テキスト ボックス 125"/>
            <p:cNvSpPr txBox="1">
              <a:spLocks noChangeArrowheads="1"/>
            </p:cNvSpPr>
            <p:nvPr/>
          </p:nvSpPr>
          <p:spPr bwMode="auto">
            <a:xfrm>
              <a:off x="1403672" y="4422868"/>
              <a:ext cx="420308" cy="261610"/>
            </a:xfrm>
            <a:prstGeom prst="rect">
              <a:avLst/>
            </a:prstGeom>
            <a:noFill/>
            <a:ln w="9525">
              <a:noFill/>
              <a:miter lim="800000"/>
              <a:headEnd/>
              <a:tailEnd/>
            </a:ln>
          </p:spPr>
          <p:txBody>
            <a:bodyPr wrap="none">
              <a:spAutoFit/>
            </a:bodyPr>
            <a:lstStyle/>
            <a:p>
              <a:r>
                <a:rPr lang="en-US" altLang="ja-JP" sz="1100" b="1"/>
                <a:t>261</a:t>
              </a:r>
              <a:endParaRPr lang="ja-JP" altLang="en-US" sz="1100" b="1"/>
            </a:p>
          </p:txBody>
        </p:sp>
        <p:sp>
          <p:nvSpPr>
            <p:cNvPr id="16617" name="テキスト ボックス 125"/>
            <p:cNvSpPr txBox="1">
              <a:spLocks noChangeArrowheads="1"/>
            </p:cNvSpPr>
            <p:nvPr/>
          </p:nvSpPr>
          <p:spPr bwMode="auto">
            <a:xfrm>
              <a:off x="2481506" y="3059880"/>
              <a:ext cx="420308" cy="261610"/>
            </a:xfrm>
            <a:prstGeom prst="rect">
              <a:avLst/>
            </a:prstGeom>
            <a:noFill/>
            <a:ln w="9525">
              <a:noFill/>
              <a:miter lim="800000"/>
              <a:headEnd/>
              <a:tailEnd/>
            </a:ln>
          </p:spPr>
          <p:txBody>
            <a:bodyPr wrap="none">
              <a:spAutoFit/>
            </a:bodyPr>
            <a:lstStyle/>
            <a:p>
              <a:r>
                <a:rPr lang="en-US" altLang="ja-JP" sz="1100" b="1"/>
                <a:t>270</a:t>
              </a:r>
              <a:endParaRPr lang="ja-JP" altLang="en-US" sz="1100" b="1"/>
            </a:p>
          </p:txBody>
        </p:sp>
        <p:sp>
          <p:nvSpPr>
            <p:cNvPr id="214" name="正方形/長方形 213"/>
            <p:cNvSpPr>
              <a:spLocks noChangeAspect="1"/>
            </p:cNvSpPr>
            <p:nvPr/>
          </p:nvSpPr>
          <p:spPr>
            <a:xfrm>
              <a:off x="1747529" y="3596959"/>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19" name="テキスト ボックス 125"/>
            <p:cNvSpPr txBox="1">
              <a:spLocks noChangeArrowheads="1"/>
            </p:cNvSpPr>
            <p:nvPr/>
          </p:nvSpPr>
          <p:spPr bwMode="auto">
            <a:xfrm>
              <a:off x="1674362" y="3597235"/>
              <a:ext cx="420308" cy="261610"/>
            </a:xfrm>
            <a:prstGeom prst="rect">
              <a:avLst/>
            </a:prstGeom>
            <a:noFill/>
            <a:ln w="9525">
              <a:noFill/>
              <a:miter lim="800000"/>
              <a:headEnd/>
              <a:tailEnd/>
            </a:ln>
          </p:spPr>
          <p:txBody>
            <a:bodyPr wrap="none">
              <a:spAutoFit/>
            </a:bodyPr>
            <a:lstStyle/>
            <a:p>
              <a:r>
                <a:rPr lang="en-US" altLang="ja-JP" sz="1100" b="1"/>
                <a:t>265</a:t>
              </a:r>
              <a:endParaRPr lang="ja-JP" altLang="en-US" sz="1100" b="1"/>
            </a:p>
          </p:txBody>
        </p:sp>
        <p:sp>
          <p:nvSpPr>
            <p:cNvPr id="216" name="正方形/長方形 215"/>
            <p:cNvSpPr>
              <a:spLocks noChangeAspect="1"/>
            </p:cNvSpPr>
            <p:nvPr/>
          </p:nvSpPr>
          <p:spPr>
            <a:xfrm>
              <a:off x="1741180" y="4149451"/>
              <a:ext cx="261904" cy="26354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217" name="直角三角形 216"/>
            <p:cNvSpPr/>
            <p:nvPr/>
          </p:nvSpPr>
          <p:spPr>
            <a:xfrm flipH="1">
              <a:off x="1747529" y="4154213"/>
              <a:ext cx="252380" cy="2524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622" name="テキスト ボックス 125"/>
            <p:cNvSpPr txBox="1">
              <a:spLocks noChangeArrowheads="1"/>
            </p:cNvSpPr>
            <p:nvPr/>
          </p:nvSpPr>
          <p:spPr bwMode="auto">
            <a:xfrm>
              <a:off x="1668098" y="4149947"/>
              <a:ext cx="420308" cy="261610"/>
            </a:xfrm>
            <a:prstGeom prst="rect">
              <a:avLst/>
            </a:prstGeom>
            <a:noFill/>
            <a:ln w="9525">
              <a:noFill/>
              <a:miter lim="800000"/>
              <a:headEnd/>
              <a:tailEnd/>
            </a:ln>
          </p:spPr>
          <p:txBody>
            <a:bodyPr wrap="none">
              <a:spAutoFit/>
            </a:bodyPr>
            <a:lstStyle/>
            <a:p>
              <a:r>
                <a:rPr lang="en-US" altLang="ja-JP" sz="1100" b="1"/>
                <a:t>263</a:t>
              </a:r>
              <a:endParaRPr lang="ja-JP" altLang="en-US" sz="1100" b="1"/>
            </a:p>
          </p:txBody>
        </p:sp>
        <p:sp>
          <p:nvSpPr>
            <p:cNvPr id="219" name="正方形/長方形 218"/>
            <p:cNvSpPr>
              <a:spLocks noChangeAspect="1"/>
            </p:cNvSpPr>
            <p:nvPr/>
          </p:nvSpPr>
          <p:spPr>
            <a:xfrm>
              <a:off x="1745942" y="3871617"/>
              <a:ext cx="261903" cy="263545"/>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624" name="テキスト ボックス 125"/>
            <p:cNvSpPr txBox="1">
              <a:spLocks noChangeArrowheads="1"/>
            </p:cNvSpPr>
            <p:nvPr/>
          </p:nvSpPr>
          <p:spPr bwMode="auto">
            <a:xfrm>
              <a:off x="1672600" y="3871588"/>
              <a:ext cx="420308" cy="261610"/>
            </a:xfrm>
            <a:prstGeom prst="rect">
              <a:avLst/>
            </a:prstGeom>
            <a:noFill/>
            <a:ln w="9525">
              <a:noFill/>
              <a:miter lim="800000"/>
              <a:headEnd/>
              <a:tailEnd/>
            </a:ln>
          </p:spPr>
          <p:txBody>
            <a:bodyPr wrap="none">
              <a:spAutoFit/>
            </a:bodyPr>
            <a:lstStyle/>
            <a:p>
              <a:r>
                <a:rPr lang="en-US" altLang="ja-JP" sz="1100" b="1"/>
                <a:t>264</a:t>
              </a:r>
              <a:endParaRPr lang="ja-JP" altLang="en-US" sz="1100" b="1"/>
            </a:p>
          </p:txBody>
        </p:sp>
      </p:grpSp>
      <p:grpSp>
        <p:nvGrpSpPr>
          <p:cNvPr id="4" name="グループ化 318"/>
          <p:cNvGrpSpPr>
            <a:grpSpLocks/>
          </p:cNvGrpSpPr>
          <p:nvPr/>
        </p:nvGrpSpPr>
        <p:grpSpPr bwMode="auto">
          <a:xfrm>
            <a:off x="2728913" y="1141413"/>
            <a:ext cx="4521200" cy="4100512"/>
            <a:chOff x="2765267" y="582700"/>
            <a:chExt cx="4521377" cy="4101173"/>
          </a:xfrm>
        </p:grpSpPr>
        <p:sp>
          <p:nvSpPr>
            <p:cNvPr id="222" name="正方形/長方形 221"/>
            <p:cNvSpPr>
              <a:spLocks noChangeAspect="1"/>
            </p:cNvSpPr>
            <p:nvPr/>
          </p:nvSpPr>
          <p:spPr>
            <a:xfrm>
              <a:off x="2838295" y="4144036"/>
              <a:ext cx="261947" cy="263567"/>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497" name="テキスト ボックス 125"/>
            <p:cNvSpPr txBox="1">
              <a:spLocks noChangeArrowheads="1"/>
            </p:cNvSpPr>
            <p:nvPr/>
          </p:nvSpPr>
          <p:spPr bwMode="auto">
            <a:xfrm>
              <a:off x="2765267" y="4143380"/>
              <a:ext cx="420308" cy="261610"/>
            </a:xfrm>
            <a:prstGeom prst="rect">
              <a:avLst/>
            </a:prstGeom>
            <a:noFill/>
            <a:ln w="9525">
              <a:noFill/>
              <a:miter lim="800000"/>
              <a:headEnd/>
              <a:tailEnd/>
            </a:ln>
          </p:spPr>
          <p:txBody>
            <a:bodyPr wrap="none">
              <a:spAutoFit/>
            </a:bodyPr>
            <a:lstStyle/>
            <a:p>
              <a:r>
                <a:rPr lang="en-US" altLang="ja-JP" sz="1100" b="1"/>
                <a:t>267</a:t>
              </a:r>
              <a:endParaRPr lang="ja-JP" altLang="en-US" sz="1100" b="1"/>
            </a:p>
          </p:txBody>
        </p:sp>
        <p:sp>
          <p:nvSpPr>
            <p:cNvPr id="224" name="正方形/長方形 223"/>
            <p:cNvSpPr>
              <a:spLocks noChangeAspect="1"/>
            </p:cNvSpPr>
            <p:nvPr/>
          </p:nvSpPr>
          <p:spPr>
            <a:xfrm>
              <a:off x="3112943" y="4420306"/>
              <a:ext cx="261948" cy="263567"/>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499" name="テキスト ボックス 125"/>
            <p:cNvSpPr txBox="1">
              <a:spLocks noChangeArrowheads="1"/>
            </p:cNvSpPr>
            <p:nvPr/>
          </p:nvSpPr>
          <p:spPr bwMode="auto">
            <a:xfrm>
              <a:off x="3039799" y="4420348"/>
              <a:ext cx="420308" cy="261610"/>
            </a:xfrm>
            <a:prstGeom prst="rect">
              <a:avLst/>
            </a:prstGeom>
            <a:noFill/>
            <a:ln w="9525">
              <a:noFill/>
              <a:miter lim="800000"/>
              <a:headEnd/>
              <a:tailEnd/>
            </a:ln>
          </p:spPr>
          <p:txBody>
            <a:bodyPr wrap="none">
              <a:spAutoFit/>
            </a:bodyPr>
            <a:lstStyle/>
            <a:p>
              <a:r>
                <a:rPr lang="en-US" altLang="ja-JP" sz="1100" b="1"/>
                <a:t>267</a:t>
              </a:r>
              <a:endParaRPr lang="ja-JP" altLang="en-US" sz="1100" b="1"/>
            </a:p>
          </p:txBody>
        </p:sp>
        <p:sp>
          <p:nvSpPr>
            <p:cNvPr id="226" name="正方形/長方形 225"/>
            <p:cNvSpPr>
              <a:spLocks noChangeAspect="1"/>
            </p:cNvSpPr>
            <p:nvPr/>
          </p:nvSpPr>
          <p:spPr>
            <a:xfrm>
              <a:off x="3387591" y="4420306"/>
              <a:ext cx="261947" cy="263567"/>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01" name="テキスト ボックス 125"/>
            <p:cNvSpPr txBox="1">
              <a:spLocks noChangeArrowheads="1"/>
            </p:cNvSpPr>
            <p:nvPr/>
          </p:nvSpPr>
          <p:spPr bwMode="auto">
            <a:xfrm>
              <a:off x="3314227" y="4420348"/>
              <a:ext cx="420308" cy="261610"/>
            </a:xfrm>
            <a:prstGeom prst="rect">
              <a:avLst/>
            </a:prstGeom>
            <a:noFill/>
            <a:ln w="9525">
              <a:noFill/>
              <a:miter lim="800000"/>
              <a:headEnd/>
              <a:tailEnd/>
            </a:ln>
          </p:spPr>
          <p:txBody>
            <a:bodyPr wrap="none">
              <a:spAutoFit/>
            </a:bodyPr>
            <a:lstStyle/>
            <a:p>
              <a:r>
                <a:rPr lang="en-US" altLang="ja-JP" sz="1100" b="1"/>
                <a:t>268</a:t>
              </a:r>
              <a:endParaRPr lang="ja-JP" altLang="en-US" sz="1100" b="1"/>
            </a:p>
          </p:txBody>
        </p:sp>
        <p:sp>
          <p:nvSpPr>
            <p:cNvPr id="230" name="正方形/長方形 229"/>
            <p:cNvSpPr>
              <a:spLocks noChangeAspect="1"/>
            </p:cNvSpPr>
            <p:nvPr/>
          </p:nvSpPr>
          <p:spPr>
            <a:xfrm>
              <a:off x="3111356" y="4148800"/>
              <a:ext cx="261947" cy="263567"/>
            </a:xfrm>
            <a:prstGeom prst="rect">
              <a:avLst/>
            </a:prstGeom>
            <a:solidFill>
              <a:srgbClr val="EE50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03" name="テキスト ボックス 125"/>
            <p:cNvSpPr txBox="1">
              <a:spLocks noChangeArrowheads="1"/>
            </p:cNvSpPr>
            <p:nvPr/>
          </p:nvSpPr>
          <p:spPr bwMode="auto">
            <a:xfrm>
              <a:off x="3038142" y="4148990"/>
              <a:ext cx="420308" cy="261610"/>
            </a:xfrm>
            <a:prstGeom prst="rect">
              <a:avLst/>
            </a:prstGeom>
            <a:noFill/>
            <a:ln w="9525">
              <a:noFill/>
              <a:miter lim="800000"/>
              <a:headEnd/>
              <a:tailEnd/>
            </a:ln>
          </p:spPr>
          <p:txBody>
            <a:bodyPr wrap="none">
              <a:spAutoFit/>
            </a:bodyPr>
            <a:lstStyle/>
            <a:p>
              <a:r>
                <a:rPr lang="en-US" altLang="ja-JP" sz="1100" b="1"/>
                <a:t>268</a:t>
              </a:r>
              <a:endParaRPr lang="ja-JP" altLang="en-US" sz="1100" b="1"/>
            </a:p>
          </p:txBody>
        </p:sp>
        <p:sp>
          <p:nvSpPr>
            <p:cNvPr id="232" name="正方形/長方形 231"/>
            <p:cNvSpPr>
              <a:spLocks noChangeAspect="1"/>
            </p:cNvSpPr>
            <p:nvPr/>
          </p:nvSpPr>
          <p:spPr>
            <a:xfrm>
              <a:off x="3389178" y="3596261"/>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05" name="テキスト ボックス 125"/>
            <p:cNvSpPr txBox="1">
              <a:spLocks noChangeArrowheads="1"/>
            </p:cNvSpPr>
            <p:nvPr/>
          </p:nvSpPr>
          <p:spPr bwMode="auto">
            <a:xfrm>
              <a:off x="3316782" y="3596942"/>
              <a:ext cx="420308" cy="261610"/>
            </a:xfrm>
            <a:prstGeom prst="rect">
              <a:avLst/>
            </a:prstGeom>
            <a:noFill/>
            <a:ln w="9525">
              <a:noFill/>
              <a:miter lim="800000"/>
              <a:headEnd/>
              <a:tailEnd/>
            </a:ln>
          </p:spPr>
          <p:txBody>
            <a:bodyPr wrap="none">
              <a:spAutoFit/>
            </a:bodyPr>
            <a:lstStyle/>
            <a:p>
              <a:r>
                <a:rPr lang="en-US" altLang="ja-JP" sz="1100" b="1"/>
                <a:t>271</a:t>
              </a:r>
              <a:endParaRPr lang="ja-JP" altLang="en-US" sz="1100" b="1"/>
            </a:p>
          </p:txBody>
        </p:sp>
        <p:sp>
          <p:nvSpPr>
            <p:cNvPr id="234" name="正方形/長方形 233"/>
            <p:cNvSpPr>
              <a:spLocks noChangeAspect="1"/>
            </p:cNvSpPr>
            <p:nvPr/>
          </p:nvSpPr>
          <p:spPr>
            <a:xfrm>
              <a:off x="3659064" y="3597848"/>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07" name="テキスト ボックス 125"/>
            <p:cNvSpPr txBox="1">
              <a:spLocks noChangeArrowheads="1"/>
            </p:cNvSpPr>
            <p:nvPr/>
          </p:nvSpPr>
          <p:spPr bwMode="auto">
            <a:xfrm>
              <a:off x="3585798" y="3597198"/>
              <a:ext cx="420308" cy="261610"/>
            </a:xfrm>
            <a:prstGeom prst="rect">
              <a:avLst/>
            </a:prstGeom>
            <a:noFill/>
            <a:ln w="9525">
              <a:noFill/>
              <a:miter lim="800000"/>
              <a:headEnd/>
              <a:tailEnd/>
            </a:ln>
          </p:spPr>
          <p:txBody>
            <a:bodyPr wrap="none">
              <a:spAutoFit/>
            </a:bodyPr>
            <a:lstStyle/>
            <a:p>
              <a:r>
                <a:rPr lang="en-US" altLang="ja-JP" sz="1100" b="1"/>
                <a:t>272</a:t>
              </a:r>
              <a:endParaRPr lang="ja-JP" altLang="en-US" sz="1100" b="1"/>
            </a:p>
          </p:txBody>
        </p:sp>
        <p:sp>
          <p:nvSpPr>
            <p:cNvPr id="236" name="正方形/長方形 235"/>
            <p:cNvSpPr>
              <a:spLocks noChangeAspect="1"/>
            </p:cNvSpPr>
            <p:nvPr/>
          </p:nvSpPr>
          <p:spPr>
            <a:xfrm>
              <a:off x="3657477" y="3869355"/>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241" name="直角三角形 240"/>
            <p:cNvSpPr/>
            <p:nvPr/>
          </p:nvSpPr>
          <p:spPr>
            <a:xfrm flipH="1">
              <a:off x="3665414" y="3945567"/>
              <a:ext cx="252423" cy="181004"/>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510" name="テキスト ボックス 125"/>
            <p:cNvSpPr txBox="1">
              <a:spLocks noChangeArrowheads="1"/>
            </p:cNvSpPr>
            <p:nvPr/>
          </p:nvSpPr>
          <p:spPr bwMode="auto">
            <a:xfrm>
              <a:off x="3584306" y="3868635"/>
              <a:ext cx="420308" cy="261610"/>
            </a:xfrm>
            <a:prstGeom prst="rect">
              <a:avLst/>
            </a:prstGeom>
            <a:noFill/>
            <a:ln w="9525">
              <a:noFill/>
              <a:miter lim="800000"/>
              <a:headEnd/>
              <a:tailEnd/>
            </a:ln>
          </p:spPr>
          <p:txBody>
            <a:bodyPr wrap="none">
              <a:spAutoFit/>
            </a:bodyPr>
            <a:lstStyle/>
            <a:p>
              <a:r>
                <a:rPr lang="en-US" altLang="ja-JP" sz="1100" b="1"/>
                <a:t>271</a:t>
              </a:r>
              <a:endParaRPr lang="ja-JP" altLang="en-US" sz="1100" b="1"/>
            </a:p>
          </p:txBody>
        </p:sp>
        <p:sp>
          <p:nvSpPr>
            <p:cNvPr id="242" name="正方形/長方形 241"/>
            <p:cNvSpPr>
              <a:spLocks noChangeAspect="1"/>
            </p:cNvSpPr>
            <p:nvPr/>
          </p:nvSpPr>
          <p:spPr>
            <a:xfrm>
              <a:off x="3933713" y="3050073"/>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12" name="テキスト ボックス 125"/>
            <p:cNvSpPr txBox="1">
              <a:spLocks noChangeArrowheads="1"/>
            </p:cNvSpPr>
            <p:nvPr/>
          </p:nvSpPr>
          <p:spPr bwMode="auto">
            <a:xfrm>
              <a:off x="3860236" y="3049370"/>
              <a:ext cx="420308" cy="261610"/>
            </a:xfrm>
            <a:prstGeom prst="rect">
              <a:avLst/>
            </a:prstGeom>
            <a:noFill/>
            <a:ln w="9525">
              <a:noFill/>
              <a:miter lim="800000"/>
              <a:headEnd/>
              <a:tailEnd/>
            </a:ln>
          </p:spPr>
          <p:txBody>
            <a:bodyPr wrap="none">
              <a:spAutoFit/>
            </a:bodyPr>
            <a:lstStyle/>
            <a:p>
              <a:r>
                <a:rPr lang="en-US" altLang="ja-JP" sz="1100" b="1"/>
                <a:t>275</a:t>
              </a:r>
              <a:endParaRPr lang="ja-JP" altLang="en-US" sz="1100" b="1"/>
            </a:p>
          </p:txBody>
        </p:sp>
        <p:sp>
          <p:nvSpPr>
            <p:cNvPr id="244" name="正方形/長方形 243"/>
            <p:cNvSpPr>
              <a:spLocks noChangeAspect="1"/>
            </p:cNvSpPr>
            <p:nvPr/>
          </p:nvSpPr>
          <p:spPr>
            <a:xfrm>
              <a:off x="4202010" y="3050073"/>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14" name="テキスト ボックス 125"/>
            <p:cNvSpPr txBox="1">
              <a:spLocks noChangeArrowheads="1"/>
            </p:cNvSpPr>
            <p:nvPr/>
          </p:nvSpPr>
          <p:spPr bwMode="auto">
            <a:xfrm>
              <a:off x="4129252" y="3049626"/>
              <a:ext cx="420308" cy="261610"/>
            </a:xfrm>
            <a:prstGeom prst="rect">
              <a:avLst/>
            </a:prstGeom>
            <a:noFill/>
            <a:ln w="9525">
              <a:noFill/>
              <a:miter lim="800000"/>
              <a:headEnd/>
              <a:tailEnd/>
            </a:ln>
          </p:spPr>
          <p:txBody>
            <a:bodyPr wrap="none">
              <a:spAutoFit/>
            </a:bodyPr>
            <a:lstStyle/>
            <a:p>
              <a:r>
                <a:rPr lang="en-US" altLang="ja-JP" sz="1100" b="1"/>
                <a:t>276</a:t>
              </a:r>
              <a:endParaRPr lang="ja-JP" altLang="en-US" sz="1100" b="1"/>
            </a:p>
          </p:txBody>
        </p:sp>
        <p:sp>
          <p:nvSpPr>
            <p:cNvPr id="246" name="正方形/長方形 245"/>
            <p:cNvSpPr>
              <a:spLocks noChangeAspect="1"/>
            </p:cNvSpPr>
            <p:nvPr/>
          </p:nvSpPr>
          <p:spPr>
            <a:xfrm>
              <a:off x="4200423" y="3321578"/>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16" name="テキスト ボックス 125"/>
            <p:cNvSpPr txBox="1">
              <a:spLocks noChangeArrowheads="1"/>
            </p:cNvSpPr>
            <p:nvPr/>
          </p:nvSpPr>
          <p:spPr bwMode="auto">
            <a:xfrm>
              <a:off x="4127760" y="3321063"/>
              <a:ext cx="420308" cy="261610"/>
            </a:xfrm>
            <a:prstGeom prst="rect">
              <a:avLst/>
            </a:prstGeom>
            <a:noFill/>
            <a:ln w="9525">
              <a:noFill/>
              <a:miter lim="800000"/>
              <a:headEnd/>
              <a:tailEnd/>
            </a:ln>
          </p:spPr>
          <p:txBody>
            <a:bodyPr wrap="none">
              <a:spAutoFit/>
            </a:bodyPr>
            <a:lstStyle/>
            <a:p>
              <a:r>
                <a:rPr lang="en-US" altLang="ja-JP" sz="1100" b="1"/>
                <a:t>275</a:t>
              </a:r>
              <a:endParaRPr lang="ja-JP" altLang="en-US" sz="1100" b="1"/>
            </a:p>
          </p:txBody>
        </p:sp>
        <p:sp>
          <p:nvSpPr>
            <p:cNvPr id="248" name="正方形/長方形 247"/>
            <p:cNvSpPr>
              <a:spLocks noChangeAspect="1"/>
            </p:cNvSpPr>
            <p:nvPr/>
          </p:nvSpPr>
          <p:spPr>
            <a:xfrm>
              <a:off x="4479834" y="2505472"/>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18" name="テキスト ボックス 125"/>
            <p:cNvSpPr txBox="1">
              <a:spLocks noChangeArrowheads="1"/>
            </p:cNvSpPr>
            <p:nvPr/>
          </p:nvSpPr>
          <p:spPr bwMode="auto">
            <a:xfrm>
              <a:off x="4406684" y="2505916"/>
              <a:ext cx="420308" cy="261610"/>
            </a:xfrm>
            <a:prstGeom prst="rect">
              <a:avLst/>
            </a:prstGeom>
            <a:noFill/>
            <a:ln w="9525">
              <a:noFill/>
              <a:miter lim="800000"/>
              <a:headEnd/>
              <a:tailEnd/>
            </a:ln>
          </p:spPr>
          <p:txBody>
            <a:bodyPr wrap="none">
              <a:spAutoFit/>
            </a:bodyPr>
            <a:lstStyle/>
            <a:p>
              <a:r>
                <a:rPr lang="en-US" altLang="ja-JP" sz="1100" b="1"/>
                <a:t>279</a:t>
              </a:r>
              <a:endParaRPr lang="ja-JP" altLang="en-US" sz="1100" b="1"/>
            </a:p>
          </p:txBody>
        </p:sp>
        <p:sp>
          <p:nvSpPr>
            <p:cNvPr id="250" name="正方形/長方形 249"/>
            <p:cNvSpPr>
              <a:spLocks noChangeAspect="1"/>
            </p:cNvSpPr>
            <p:nvPr/>
          </p:nvSpPr>
          <p:spPr>
            <a:xfrm>
              <a:off x="4748132" y="2505472"/>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20" name="テキスト ボックス 125"/>
            <p:cNvSpPr txBox="1">
              <a:spLocks noChangeArrowheads="1"/>
            </p:cNvSpPr>
            <p:nvPr/>
          </p:nvSpPr>
          <p:spPr bwMode="auto">
            <a:xfrm>
              <a:off x="4675700" y="2506172"/>
              <a:ext cx="420308" cy="261610"/>
            </a:xfrm>
            <a:prstGeom prst="rect">
              <a:avLst/>
            </a:prstGeom>
            <a:noFill/>
            <a:ln w="9525">
              <a:noFill/>
              <a:miter lim="800000"/>
              <a:headEnd/>
              <a:tailEnd/>
            </a:ln>
          </p:spPr>
          <p:txBody>
            <a:bodyPr wrap="none">
              <a:spAutoFit/>
            </a:bodyPr>
            <a:lstStyle/>
            <a:p>
              <a:r>
                <a:rPr lang="en-US" altLang="ja-JP" sz="1100" b="1"/>
                <a:t>280</a:t>
              </a:r>
              <a:endParaRPr lang="ja-JP" altLang="en-US" sz="1100" b="1"/>
            </a:p>
          </p:txBody>
        </p:sp>
        <p:sp>
          <p:nvSpPr>
            <p:cNvPr id="252" name="正方形/長方形 251"/>
            <p:cNvSpPr>
              <a:spLocks noChangeAspect="1"/>
            </p:cNvSpPr>
            <p:nvPr/>
          </p:nvSpPr>
          <p:spPr>
            <a:xfrm>
              <a:off x="4746545" y="2776979"/>
              <a:ext cx="261947" cy="263567"/>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22" name="テキスト ボックス 125"/>
            <p:cNvSpPr txBox="1">
              <a:spLocks noChangeArrowheads="1"/>
            </p:cNvSpPr>
            <p:nvPr/>
          </p:nvSpPr>
          <p:spPr bwMode="auto">
            <a:xfrm>
              <a:off x="4674208" y="2777609"/>
              <a:ext cx="420308" cy="261610"/>
            </a:xfrm>
            <a:prstGeom prst="rect">
              <a:avLst/>
            </a:prstGeom>
            <a:noFill/>
            <a:ln w="9525">
              <a:noFill/>
              <a:miter lim="800000"/>
              <a:headEnd/>
              <a:tailEnd/>
            </a:ln>
          </p:spPr>
          <p:txBody>
            <a:bodyPr wrap="none">
              <a:spAutoFit/>
            </a:bodyPr>
            <a:lstStyle/>
            <a:p>
              <a:r>
                <a:rPr lang="en-US" altLang="ja-JP" sz="1100" b="1"/>
                <a:t>279</a:t>
              </a:r>
              <a:endParaRPr lang="ja-JP" altLang="en-US" sz="1100" b="1"/>
            </a:p>
          </p:txBody>
        </p:sp>
        <p:sp>
          <p:nvSpPr>
            <p:cNvPr id="254" name="正方形/長方形 253"/>
            <p:cNvSpPr>
              <a:spLocks noChangeAspect="1"/>
            </p:cNvSpPr>
            <p:nvPr/>
          </p:nvSpPr>
          <p:spPr>
            <a:xfrm>
              <a:off x="5027543" y="3313640"/>
              <a:ext cx="261948" cy="263567"/>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24" name="テキスト ボックス 125"/>
            <p:cNvSpPr txBox="1">
              <a:spLocks noChangeArrowheads="1"/>
            </p:cNvSpPr>
            <p:nvPr/>
          </p:nvSpPr>
          <p:spPr bwMode="auto">
            <a:xfrm>
              <a:off x="4954340" y="3313961"/>
              <a:ext cx="420308" cy="261610"/>
            </a:xfrm>
            <a:prstGeom prst="rect">
              <a:avLst/>
            </a:prstGeom>
            <a:noFill/>
            <a:ln w="9525">
              <a:noFill/>
              <a:miter lim="800000"/>
              <a:headEnd/>
              <a:tailEnd/>
            </a:ln>
          </p:spPr>
          <p:txBody>
            <a:bodyPr wrap="none">
              <a:spAutoFit/>
            </a:bodyPr>
            <a:lstStyle/>
            <a:p>
              <a:r>
                <a:rPr lang="en-US" altLang="ja-JP" sz="1100" b="1"/>
                <a:t>278</a:t>
              </a:r>
              <a:endParaRPr lang="ja-JP" altLang="en-US" sz="1100" b="1"/>
            </a:p>
          </p:txBody>
        </p:sp>
        <p:sp>
          <p:nvSpPr>
            <p:cNvPr id="256" name="正方形/長方形 255"/>
            <p:cNvSpPr>
              <a:spLocks noChangeAspect="1"/>
            </p:cNvSpPr>
            <p:nvPr/>
          </p:nvSpPr>
          <p:spPr>
            <a:xfrm>
              <a:off x="5297428" y="2784917"/>
              <a:ext cx="261948" cy="263567"/>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26" name="テキスト ボックス 125"/>
            <p:cNvSpPr txBox="1">
              <a:spLocks noChangeArrowheads="1"/>
            </p:cNvSpPr>
            <p:nvPr/>
          </p:nvSpPr>
          <p:spPr bwMode="auto">
            <a:xfrm>
              <a:off x="5224754" y="2784566"/>
              <a:ext cx="420308" cy="261610"/>
            </a:xfrm>
            <a:prstGeom prst="rect">
              <a:avLst/>
            </a:prstGeom>
            <a:noFill/>
            <a:ln w="9525">
              <a:noFill/>
              <a:miter lim="800000"/>
              <a:headEnd/>
              <a:tailEnd/>
            </a:ln>
          </p:spPr>
          <p:txBody>
            <a:bodyPr wrap="none">
              <a:spAutoFit/>
            </a:bodyPr>
            <a:lstStyle/>
            <a:p>
              <a:r>
                <a:rPr lang="en-US" altLang="ja-JP" sz="1100" b="1"/>
                <a:t>281</a:t>
              </a:r>
              <a:endParaRPr lang="ja-JP" altLang="en-US" sz="1100" b="1"/>
            </a:p>
          </p:txBody>
        </p:sp>
        <p:sp>
          <p:nvSpPr>
            <p:cNvPr id="258" name="正方形/長方形 257"/>
            <p:cNvSpPr>
              <a:spLocks noChangeAspect="1"/>
            </p:cNvSpPr>
            <p:nvPr/>
          </p:nvSpPr>
          <p:spPr>
            <a:xfrm>
              <a:off x="5572077" y="2230791"/>
              <a:ext cx="261947" cy="263567"/>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28" name="テキスト ボックス 125"/>
            <p:cNvSpPr txBox="1">
              <a:spLocks noChangeArrowheads="1"/>
            </p:cNvSpPr>
            <p:nvPr/>
          </p:nvSpPr>
          <p:spPr bwMode="auto">
            <a:xfrm>
              <a:off x="5499286" y="2231384"/>
              <a:ext cx="420308" cy="261610"/>
            </a:xfrm>
            <a:prstGeom prst="rect">
              <a:avLst/>
            </a:prstGeom>
            <a:noFill/>
            <a:ln w="9525">
              <a:noFill/>
              <a:miter lim="800000"/>
              <a:headEnd/>
              <a:tailEnd/>
            </a:ln>
          </p:spPr>
          <p:txBody>
            <a:bodyPr wrap="none">
              <a:spAutoFit/>
            </a:bodyPr>
            <a:lstStyle/>
            <a:p>
              <a:r>
                <a:rPr lang="en-US" altLang="ja-JP" sz="1100" b="1"/>
                <a:t>284</a:t>
              </a:r>
              <a:endParaRPr lang="ja-JP" altLang="en-US" sz="1100" b="1"/>
            </a:p>
          </p:txBody>
        </p:sp>
        <p:sp>
          <p:nvSpPr>
            <p:cNvPr id="260" name="正方形/長方形 259"/>
            <p:cNvSpPr>
              <a:spLocks noChangeAspect="1"/>
            </p:cNvSpPr>
            <p:nvPr/>
          </p:nvSpPr>
          <p:spPr>
            <a:xfrm>
              <a:off x="5845138" y="2230791"/>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30" name="テキスト ボックス 125"/>
            <p:cNvSpPr txBox="1">
              <a:spLocks noChangeArrowheads="1"/>
            </p:cNvSpPr>
            <p:nvPr/>
          </p:nvSpPr>
          <p:spPr bwMode="auto">
            <a:xfrm>
              <a:off x="5772232" y="2230915"/>
              <a:ext cx="420308" cy="261610"/>
            </a:xfrm>
            <a:prstGeom prst="rect">
              <a:avLst/>
            </a:prstGeom>
            <a:noFill/>
            <a:ln w="9525">
              <a:noFill/>
              <a:miter lim="800000"/>
              <a:headEnd/>
              <a:tailEnd/>
            </a:ln>
          </p:spPr>
          <p:txBody>
            <a:bodyPr wrap="none">
              <a:spAutoFit/>
            </a:bodyPr>
            <a:lstStyle/>
            <a:p>
              <a:r>
                <a:rPr lang="en-US" altLang="ja-JP" sz="1100" b="1"/>
                <a:t>285</a:t>
              </a:r>
              <a:endParaRPr lang="ja-JP" altLang="en-US" sz="1100" b="1"/>
            </a:p>
          </p:txBody>
        </p:sp>
        <p:sp>
          <p:nvSpPr>
            <p:cNvPr id="262" name="正方形/長方形 261"/>
            <p:cNvSpPr>
              <a:spLocks noChangeAspect="1"/>
            </p:cNvSpPr>
            <p:nvPr/>
          </p:nvSpPr>
          <p:spPr>
            <a:xfrm>
              <a:off x="6115023" y="2230791"/>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32" name="テキスト ボックス 125"/>
            <p:cNvSpPr txBox="1">
              <a:spLocks noChangeArrowheads="1"/>
            </p:cNvSpPr>
            <p:nvPr/>
          </p:nvSpPr>
          <p:spPr bwMode="auto">
            <a:xfrm>
              <a:off x="6041248" y="2231171"/>
              <a:ext cx="420308" cy="261610"/>
            </a:xfrm>
            <a:prstGeom prst="rect">
              <a:avLst/>
            </a:prstGeom>
            <a:noFill/>
            <a:ln w="9525">
              <a:noFill/>
              <a:miter lim="800000"/>
              <a:headEnd/>
              <a:tailEnd/>
            </a:ln>
          </p:spPr>
          <p:txBody>
            <a:bodyPr wrap="none">
              <a:spAutoFit/>
            </a:bodyPr>
            <a:lstStyle/>
            <a:p>
              <a:r>
                <a:rPr lang="en-US" altLang="ja-JP" sz="1100" b="1"/>
                <a:t>286</a:t>
              </a:r>
              <a:endParaRPr lang="ja-JP" altLang="en-US" sz="1100" b="1"/>
            </a:p>
          </p:txBody>
        </p:sp>
        <p:sp>
          <p:nvSpPr>
            <p:cNvPr id="264" name="正方形/長方形 263"/>
            <p:cNvSpPr>
              <a:spLocks noChangeAspect="1"/>
            </p:cNvSpPr>
            <p:nvPr/>
          </p:nvSpPr>
          <p:spPr>
            <a:xfrm>
              <a:off x="5568902" y="2781741"/>
              <a:ext cx="260360"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34" name="テキスト ボックス 125"/>
            <p:cNvSpPr txBox="1">
              <a:spLocks noChangeArrowheads="1"/>
            </p:cNvSpPr>
            <p:nvPr/>
          </p:nvSpPr>
          <p:spPr bwMode="auto">
            <a:xfrm>
              <a:off x="5495084" y="2781940"/>
              <a:ext cx="420308" cy="261610"/>
            </a:xfrm>
            <a:prstGeom prst="rect">
              <a:avLst/>
            </a:prstGeom>
            <a:noFill/>
            <a:ln w="9525">
              <a:noFill/>
              <a:miter lim="800000"/>
              <a:headEnd/>
              <a:tailEnd/>
            </a:ln>
          </p:spPr>
          <p:txBody>
            <a:bodyPr wrap="none">
              <a:spAutoFit/>
            </a:bodyPr>
            <a:lstStyle/>
            <a:p>
              <a:r>
                <a:rPr lang="en-US" altLang="ja-JP" sz="1100" b="1"/>
                <a:t>282</a:t>
              </a:r>
              <a:endParaRPr lang="ja-JP" altLang="en-US" sz="1100" b="1"/>
            </a:p>
          </p:txBody>
        </p:sp>
        <p:sp>
          <p:nvSpPr>
            <p:cNvPr id="266" name="正方形/長方形 265"/>
            <p:cNvSpPr>
              <a:spLocks noChangeAspect="1"/>
            </p:cNvSpPr>
            <p:nvPr/>
          </p:nvSpPr>
          <p:spPr>
            <a:xfrm>
              <a:off x="5022780" y="2241904"/>
              <a:ext cx="261947" cy="26198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36" name="テキスト ボックス 125"/>
            <p:cNvSpPr txBox="1">
              <a:spLocks noChangeArrowheads="1"/>
            </p:cNvSpPr>
            <p:nvPr/>
          </p:nvSpPr>
          <p:spPr bwMode="auto">
            <a:xfrm>
              <a:off x="4950138" y="2241112"/>
              <a:ext cx="420308" cy="261610"/>
            </a:xfrm>
            <a:prstGeom prst="rect">
              <a:avLst/>
            </a:prstGeom>
            <a:noFill/>
            <a:ln w="9525">
              <a:noFill/>
              <a:miter lim="800000"/>
              <a:headEnd/>
              <a:tailEnd/>
            </a:ln>
          </p:spPr>
          <p:txBody>
            <a:bodyPr wrap="none">
              <a:spAutoFit/>
            </a:bodyPr>
            <a:lstStyle/>
            <a:p>
              <a:r>
                <a:rPr lang="en-US" altLang="ja-JP" sz="1100" b="1"/>
                <a:t>282</a:t>
              </a:r>
              <a:endParaRPr lang="ja-JP" altLang="en-US" sz="1100" b="1"/>
            </a:p>
          </p:txBody>
        </p:sp>
        <p:sp>
          <p:nvSpPr>
            <p:cNvPr id="268" name="正方形/長方形 267"/>
            <p:cNvSpPr>
              <a:spLocks noChangeAspect="1"/>
            </p:cNvSpPr>
            <p:nvPr/>
          </p:nvSpPr>
          <p:spPr>
            <a:xfrm>
              <a:off x="5024367" y="1962459"/>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38" name="テキスト ボックス 125"/>
            <p:cNvSpPr txBox="1">
              <a:spLocks noChangeArrowheads="1"/>
            </p:cNvSpPr>
            <p:nvPr/>
          </p:nvSpPr>
          <p:spPr bwMode="auto">
            <a:xfrm>
              <a:off x="4951630" y="1961993"/>
              <a:ext cx="420308" cy="261610"/>
            </a:xfrm>
            <a:prstGeom prst="rect">
              <a:avLst/>
            </a:prstGeom>
            <a:noFill/>
            <a:ln w="9525">
              <a:noFill/>
              <a:miter lim="800000"/>
              <a:headEnd/>
              <a:tailEnd/>
            </a:ln>
          </p:spPr>
          <p:txBody>
            <a:bodyPr wrap="none">
              <a:spAutoFit/>
            </a:bodyPr>
            <a:lstStyle/>
            <a:p>
              <a:r>
                <a:rPr lang="en-US" altLang="ja-JP" sz="1100" b="1"/>
                <a:t>283</a:t>
              </a:r>
              <a:endParaRPr lang="ja-JP" altLang="en-US" sz="1100" b="1"/>
            </a:p>
          </p:txBody>
        </p:sp>
        <p:sp>
          <p:nvSpPr>
            <p:cNvPr id="270" name="正方形/長方形 269"/>
            <p:cNvSpPr>
              <a:spLocks noChangeAspect="1"/>
            </p:cNvSpPr>
            <p:nvPr/>
          </p:nvSpPr>
          <p:spPr>
            <a:xfrm>
              <a:off x="5294253" y="1962459"/>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40" name="テキスト ボックス 125"/>
            <p:cNvSpPr txBox="1">
              <a:spLocks noChangeArrowheads="1"/>
            </p:cNvSpPr>
            <p:nvPr/>
          </p:nvSpPr>
          <p:spPr bwMode="auto">
            <a:xfrm>
              <a:off x="5220646" y="1962249"/>
              <a:ext cx="420308" cy="261610"/>
            </a:xfrm>
            <a:prstGeom prst="rect">
              <a:avLst/>
            </a:prstGeom>
            <a:noFill/>
            <a:ln w="9525">
              <a:noFill/>
              <a:miter lim="800000"/>
              <a:headEnd/>
              <a:tailEnd/>
            </a:ln>
          </p:spPr>
          <p:txBody>
            <a:bodyPr wrap="none">
              <a:spAutoFit/>
            </a:bodyPr>
            <a:lstStyle/>
            <a:p>
              <a:r>
                <a:rPr lang="en-US" altLang="ja-JP" sz="1100" b="1"/>
                <a:t>284</a:t>
              </a:r>
              <a:endParaRPr lang="ja-JP" altLang="en-US" sz="1100" b="1"/>
            </a:p>
          </p:txBody>
        </p:sp>
        <p:sp>
          <p:nvSpPr>
            <p:cNvPr id="278" name="正方形/長方形 277"/>
            <p:cNvSpPr>
              <a:spLocks noChangeAspect="1"/>
            </p:cNvSpPr>
            <p:nvPr/>
          </p:nvSpPr>
          <p:spPr>
            <a:xfrm>
              <a:off x="5295841" y="2237142"/>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279" name="正方形/長方形 278"/>
            <p:cNvSpPr>
              <a:spLocks/>
            </p:cNvSpPr>
            <p:nvPr/>
          </p:nvSpPr>
          <p:spPr>
            <a:xfrm>
              <a:off x="5424433" y="2237142"/>
              <a:ext cx="128593" cy="263567"/>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43" name="テキスト ボックス 125"/>
            <p:cNvSpPr txBox="1">
              <a:spLocks noChangeArrowheads="1"/>
            </p:cNvSpPr>
            <p:nvPr/>
          </p:nvSpPr>
          <p:spPr bwMode="auto">
            <a:xfrm>
              <a:off x="5223262" y="2231384"/>
              <a:ext cx="420308" cy="261610"/>
            </a:xfrm>
            <a:prstGeom prst="rect">
              <a:avLst/>
            </a:prstGeom>
            <a:noFill/>
            <a:ln w="9525">
              <a:noFill/>
              <a:miter lim="800000"/>
              <a:headEnd/>
              <a:tailEnd/>
            </a:ln>
          </p:spPr>
          <p:txBody>
            <a:bodyPr wrap="none">
              <a:spAutoFit/>
            </a:bodyPr>
            <a:lstStyle/>
            <a:p>
              <a:r>
                <a:rPr lang="en-US" altLang="ja-JP" sz="1100" b="1"/>
                <a:t>283</a:t>
              </a:r>
              <a:endParaRPr lang="ja-JP" altLang="en-US" sz="1100" b="1"/>
            </a:p>
          </p:txBody>
        </p:sp>
        <p:sp>
          <p:nvSpPr>
            <p:cNvPr id="285" name="正方形/長方形 284"/>
            <p:cNvSpPr>
              <a:spLocks noChangeAspect="1"/>
            </p:cNvSpPr>
            <p:nvPr/>
          </p:nvSpPr>
          <p:spPr>
            <a:xfrm>
              <a:off x="5853075" y="1681427"/>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45" name="テキスト ボックス 125"/>
            <p:cNvSpPr txBox="1">
              <a:spLocks noChangeArrowheads="1"/>
            </p:cNvSpPr>
            <p:nvPr/>
          </p:nvSpPr>
          <p:spPr bwMode="auto">
            <a:xfrm>
              <a:off x="5779334" y="1681851"/>
              <a:ext cx="420308" cy="261610"/>
            </a:xfrm>
            <a:prstGeom prst="rect">
              <a:avLst/>
            </a:prstGeom>
            <a:noFill/>
            <a:ln w="9525">
              <a:noFill/>
              <a:miter lim="800000"/>
              <a:headEnd/>
              <a:tailEnd/>
            </a:ln>
          </p:spPr>
          <p:txBody>
            <a:bodyPr wrap="none">
              <a:spAutoFit/>
            </a:bodyPr>
            <a:lstStyle/>
            <a:p>
              <a:r>
                <a:rPr lang="en-US" altLang="ja-JP" sz="1100" b="1"/>
                <a:t>287</a:t>
              </a:r>
              <a:endParaRPr lang="ja-JP" altLang="en-US" sz="1100" b="1"/>
            </a:p>
          </p:txBody>
        </p:sp>
        <p:sp>
          <p:nvSpPr>
            <p:cNvPr id="287" name="正方形/長方形 286"/>
            <p:cNvSpPr>
              <a:spLocks noChangeAspect="1"/>
            </p:cNvSpPr>
            <p:nvPr/>
          </p:nvSpPr>
          <p:spPr>
            <a:xfrm>
              <a:off x="6121373" y="1681427"/>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47" name="テキスト ボックス 125"/>
            <p:cNvSpPr txBox="1">
              <a:spLocks noChangeArrowheads="1"/>
            </p:cNvSpPr>
            <p:nvPr/>
          </p:nvSpPr>
          <p:spPr bwMode="auto">
            <a:xfrm>
              <a:off x="6048350" y="1682107"/>
              <a:ext cx="420308" cy="261610"/>
            </a:xfrm>
            <a:prstGeom prst="rect">
              <a:avLst/>
            </a:prstGeom>
            <a:noFill/>
            <a:ln w="9525">
              <a:noFill/>
              <a:miter lim="800000"/>
              <a:headEnd/>
              <a:tailEnd/>
            </a:ln>
          </p:spPr>
          <p:txBody>
            <a:bodyPr wrap="none">
              <a:spAutoFit/>
            </a:bodyPr>
            <a:lstStyle/>
            <a:p>
              <a:r>
                <a:rPr lang="en-US" altLang="ja-JP" sz="1100" b="1"/>
                <a:t>288</a:t>
              </a:r>
              <a:endParaRPr lang="ja-JP" altLang="en-US" sz="1100" b="1"/>
            </a:p>
          </p:txBody>
        </p:sp>
        <p:sp>
          <p:nvSpPr>
            <p:cNvPr id="289" name="正方形/長方形 288"/>
            <p:cNvSpPr>
              <a:spLocks noChangeAspect="1"/>
            </p:cNvSpPr>
            <p:nvPr/>
          </p:nvSpPr>
          <p:spPr>
            <a:xfrm>
              <a:off x="6396021" y="1686190"/>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49" name="テキスト ボックス 125"/>
            <p:cNvSpPr txBox="1">
              <a:spLocks noChangeArrowheads="1"/>
            </p:cNvSpPr>
            <p:nvPr/>
          </p:nvSpPr>
          <p:spPr bwMode="auto">
            <a:xfrm>
              <a:off x="6322788" y="1686438"/>
              <a:ext cx="420308" cy="261610"/>
            </a:xfrm>
            <a:prstGeom prst="rect">
              <a:avLst/>
            </a:prstGeom>
            <a:noFill/>
            <a:ln w="9525">
              <a:noFill/>
              <a:miter lim="800000"/>
              <a:headEnd/>
              <a:tailEnd/>
            </a:ln>
          </p:spPr>
          <p:txBody>
            <a:bodyPr wrap="none">
              <a:spAutoFit/>
            </a:bodyPr>
            <a:lstStyle/>
            <a:p>
              <a:r>
                <a:rPr lang="en-US" altLang="ja-JP" sz="1100" b="1"/>
                <a:t>289</a:t>
              </a:r>
              <a:endParaRPr lang="ja-JP" altLang="en-US" sz="1100" b="1"/>
            </a:p>
          </p:txBody>
        </p:sp>
        <p:sp>
          <p:nvSpPr>
            <p:cNvPr id="291" name="正方形/長方形 290"/>
            <p:cNvSpPr>
              <a:spLocks noChangeAspect="1"/>
            </p:cNvSpPr>
            <p:nvPr/>
          </p:nvSpPr>
          <p:spPr>
            <a:xfrm>
              <a:off x="6664320" y="1686190"/>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51" name="テキスト ボックス 125"/>
            <p:cNvSpPr txBox="1">
              <a:spLocks noChangeArrowheads="1"/>
            </p:cNvSpPr>
            <p:nvPr/>
          </p:nvSpPr>
          <p:spPr bwMode="auto">
            <a:xfrm>
              <a:off x="6591804" y="1686694"/>
              <a:ext cx="420308" cy="261610"/>
            </a:xfrm>
            <a:prstGeom prst="rect">
              <a:avLst/>
            </a:prstGeom>
            <a:noFill/>
            <a:ln w="9525">
              <a:noFill/>
              <a:miter lim="800000"/>
              <a:headEnd/>
              <a:tailEnd/>
            </a:ln>
          </p:spPr>
          <p:txBody>
            <a:bodyPr wrap="none">
              <a:spAutoFit/>
            </a:bodyPr>
            <a:lstStyle/>
            <a:p>
              <a:r>
                <a:rPr lang="en-US" altLang="ja-JP" sz="1100" b="1"/>
                <a:t>290</a:t>
              </a:r>
              <a:endParaRPr lang="ja-JP" altLang="en-US" sz="1100" b="1"/>
            </a:p>
          </p:txBody>
        </p:sp>
        <p:sp>
          <p:nvSpPr>
            <p:cNvPr id="293" name="正方形/長方形 292"/>
            <p:cNvSpPr>
              <a:spLocks noChangeAspect="1"/>
            </p:cNvSpPr>
            <p:nvPr/>
          </p:nvSpPr>
          <p:spPr>
            <a:xfrm>
              <a:off x="5578427" y="1681427"/>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294" name="直角三角形 293"/>
            <p:cNvSpPr/>
            <p:nvPr/>
          </p:nvSpPr>
          <p:spPr>
            <a:xfrm flipH="1">
              <a:off x="5586364" y="1757639"/>
              <a:ext cx="252423" cy="181004"/>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554" name="テキスト ボックス 125"/>
            <p:cNvSpPr txBox="1">
              <a:spLocks noChangeArrowheads="1"/>
            </p:cNvSpPr>
            <p:nvPr/>
          </p:nvSpPr>
          <p:spPr bwMode="auto">
            <a:xfrm>
              <a:off x="5504896" y="1680828"/>
              <a:ext cx="420308" cy="261610"/>
            </a:xfrm>
            <a:prstGeom prst="rect">
              <a:avLst/>
            </a:prstGeom>
            <a:noFill/>
            <a:ln w="9525">
              <a:noFill/>
              <a:miter lim="800000"/>
              <a:headEnd/>
              <a:tailEnd/>
            </a:ln>
          </p:spPr>
          <p:txBody>
            <a:bodyPr wrap="none">
              <a:spAutoFit/>
            </a:bodyPr>
            <a:lstStyle/>
            <a:p>
              <a:r>
                <a:rPr lang="en-US" altLang="ja-JP" sz="1100" b="1"/>
                <a:t>286</a:t>
              </a:r>
              <a:endParaRPr lang="ja-JP" altLang="en-US" sz="1100" b="1"/>
            </a:p>
          </p:txBody>
        </p:sp>
        <p:sp>
          <p:nvSpPr>
            <p:cNvPr id="296" name="正方形/長方形 295"/>
            <p:cNvSpPr>
              <a:spLocks noChangeAspect="1"/>
            </p:cNvSpPr>
            <p:nvPr/>
          </p:nvSpPr>
          <p:spPr>
            <a:xfrm>
              <a:off x="5581602" y="1416271"/>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56" name="テキスト ボックス 125"/>
            <p:cNvSpPr txBox="1">
              <a:spLocks noChangeArrowheads="1"/>
            </p:cNvSpPr>
            <p:nvPr/>
          </p:nvSpPr>
          <p:spPr bwMode="auto">
            <a:xfrm>
              <a:off x="5508920" y="1417047"/>
              <a:ext cx="420308" cy="261610"/>
            </a:xfrm>
            <a:prstGeom prst="rect">
              <a:avLst/>
            </a:prstGeom>
            <a:noFill/>
            <a:ln w="9525">
              <a:noFill/>
              <a:miter lim="800000"/>
              <a:headEnd/>
              <a:tailEnd/>
            </a:ln>
          </p:spPr>
          <p:txBody>
            <a:bodyPr wrap="none">
              <a:spAutoFit/>
            </a:bodyPr>
            <a:lstStyle/>
            <a:p>
              <a:r>
                <a:rPr lang="en-US" altLang="ja-JP" sz="1100" b="1"/>
                <a:t>287</a:t>
              </a:r>
              <a:endParaRPr lang="ja-JP" altLang="en-US" sz="1100" b="1"/>
            </a:p>
          </p:txBody>
        </p:sp>
        <p:sp>
          <p:nvSpPr>
            <p:cNvPr id="298" name="正方形/長方形 297"/>
            <p:cNvSpPr>
              <a:spLocks noChangeAspect="1"/>
            </p:cNvSpPr>
            <p:nvPr/>
          </p:nvSpPr>
          <p:spPr>
            <a:xfrm>
              <a:off x="5851488" y="1417860"/>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58" name="テキスト ボックス 125"/>
            <p:cNvSpPr txBox="1">
              <a:spLocks noChangeArrowheads="1"/>
            </p:cNvSpPr>
            <p:nvPr/>
          </p:nvSpPr>
          <p:spPr bwMode="auto">
            <a:xfrm>
              <a:off x="5777936" y="1417303"/>
              <a:ext cx="420308" cy="261610"/>
            </a:xfrm>
            <a:prstGeom prst="rect">
              <a:avLst/>
            </a:prstGeom>
            <a:noFill/>
            <a:ln w="9525">
              <a:noFill/>
              <a:miter lim="800000"/>
              <a:headEnd/>
              <a:tailEnd/>
            </a:ln>
          </p:spPr>
          <p:txBody>
            <a:bodyPr wrap="none">
              <a:spAutoFit/>
            </a:bodyPr>
            <a:lstStyle/>
            <a:p>
              <a:r>
                <a:rPr lang="en-US" altLang="ja-JP" sz="1100" b="1"/>
                <a:t>288</a:t>
              </a:r>
              <a:endParaRPr lang="ja-JP" altLang="en-US" sz="1100" b="1"/>
            </a:p>
          </p:txBody>
        </p:sp>
        <p:sp>
          <p:nvSpPr>
            <p:cNvPr id="300" name="正方形/長方形 299"/>
            <p:cNvSpPr>
              <a:spLocks noChangeAspect="1"/>
            </p:cNvSpPr>
            <p:nvPr/>
          </p:nvSpPr>
          <p:spPr>
            <a:xfrm>
              <a:off x="6126136" y="1143177"/>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60" name="テキスト ボックス 125"/>
            <p:cNvSpPr txBox="1">
              <a:spLocks noChangeArrowheads="1"/>
            </p:cNvSpPr>
            <p:nvPr/>
          </p:nvSpPr>
          <p:spPr bwMode="auto">
            <a:xfrm>
              <a:off x="6053866" y="1142984"/>
              <a:ext cx="420308" cy="261610"/>
            </a:xfrm>
            <a:prstGeom prst="rect">
              <a:avLst/>
            </a:prstGeom>
            <a:noFill/>
            <a:ln w="9525">
              <a:noFill/>
              <a:miter lim="800000"/>
              <a:headEnd/>
              <a:tailEnd/>
            </a:ln>
          </p:spPr>
          <p:txBody>
            <a:bodyPr wrap="none">
              <a:spAutoFit/>
            </a:bodyPr>
            <a:lstStyle/>
            <a:p>
              <a:r>
                <a:rPr lang="en-US" altLang="ja-JP" sz="1100" b="1"/>
                <a:t>290</a:t>
              </a:r>
              <a:endParaRPr lang="ja-JP" altLang="en-US" sz="1100" b="1"/>
            </a:p>
          </p:txBody>
        </p:sp>
        <p:sp>
          <p:nvSpPr>
            <p:cNvPr id="302" name="正方形/長方形 301"/>
            <p:cNvSpPr>
              <a:spLocks noChangeAspect="1"/>
            </p:cNvSpPr>
            <p:nvPr/>
          </p:nvSpPr>
          <p:spPr>
            <a:xfrm>
              <a:off x="6396021" y="1143177"/>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62" name="テキスト ボックス 125"/>
            <p:cNvSpPr txBox="1">
              <a:spLocks noChangeArrowheads="1"/>
            </p:cNvSpPr>
            <p:nvPr/>
          </p:nvSpPr>
          <p:spPr bwMode="auto">
            <a:xfrm>
              <a:off x="6322882" y="1143240"/>
              <a:ext cx="420308" cy="261610"/>
            </a:xfrm>
            <a:prstGeom prst="rect">
              <a:avLst/>
            </a:prstGeom>
            <a:noFill/>
            <a:ln w="9525">
              <a:noFill/>
              <a:miter lim="800000"/>
              <a:headEnd/>
              <a:tailEnd/>
            </a:ln>
          </p:spPr>
          <p:txBody>
            <a:bodyPr wrap="none">
              <a:spAutoFit/>
            </a:bodyPr>
            <a:lstStyle/>
            <a:p>
              <a:r>
                <a:rPr lang="en-US" altLang="ja-JP" sz="1100" b="1"/>
                <a:t>291</a:t>
              </a:r>
              <a:endParaRPr lang="ja-JP" altLang="en-US" sz="1100" b="1"/>
            </a:p>
          </p:txBody>
        </p:sp>
        <p:sp>
          <p:nvSpPr>
            <p:cNvPr id="304" name="正方形/長方形 303"/>
            <p:cNvSpPr>
              <a:spLocks noChangeAspect="1"/>
            </p:cNvSpPr>
            <p:nvPr/>
          </p:nvSpPr>
          <p:spPr>
            <a:xfrm>
              <a:off x="6670670" y="1147941"/>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64" name="テキスト ボックス 125"/>
            <p:cNvSpPr txBox="1">
              <a:spLocks noChangeArrowheads="1"/>
            </p:cNvSpPr>
            <p:nvPr/>
          </p:nvSpPr>
          <p:spPr bwMode="auto">
            <a:xfrm>
              <a:off x="6597320" y="1147571"/>
              <a:ext cx="420308" cy="261610"/>
            </a:xfrm>
            <a:prstGeom prst="rect">
              <a:avLst/>
            </a:prstGeom>
            <a:noFill/>
            <a:ln w="9525">
              <a:noFill/>
              <a:miter lim="800000"/>
              <a:headEnd/>
              <a:tailEnd/>
            </a:ln>
          </p:spPr>
          <p:txBody>
            <a:bodyPr wrap="none">
              <a:spAutoFit/>
            </a:bodyPr>
            <a:lstStyle/>
            <a:p>
              <a:r>
                <a:rPr lang="en-US" altLang="ja-JP" sz="1100" b="1"/>
                <a:t>292</a:t>
              </a:r>
              <a:endParaRPr lang="ja-JP" altLang="en-US" sz="1100" b="1"/>
            </a:p>
          </p:txBody>
        </p:sp>
        <p:sp>
          <p:nvSpPr>
            <p:cNvPr id="306" name="正方形/長方形 305"/>
            <p:cNvSpPr>
              <a:spLocks noChangeAspect="1"/>
            </p:cNvSpPr>
            <p:nvPr/>
          </p:nvSpPr>
          <p:spPr>
            <a:xfrm>
              <a:off x="6938967" y="1147941"/>
              <a:ext cx="261948"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566" name="テキスト ボックス 125"/>
            <p:cNvSpPr txBox="1">
              <a:spLocks noChangeArrowheads="1"/>
            </p:cNvSpPr>
            <p:nvPr/>
          </p:nvSpPr>
          <p:spPr bwMode="auto">
            <a:xfrm>
              <a:off x="6866336" y="1147827"/>
              <a:ext cx="420308" cy="261610"/>
            </a:xfrm>
            <a:prstGeom prst="rect">
              <a:avLst/>
            </a:prstGeom>
            <a:noFill/>
            <a:ln w="9525">
              <a:noFill/>
              <a:miter lim="800000"/>
              <a:headEnd/>
              <a:tailEnd/>
            </a:ln>
          </p:spPr>
          <p:txBody>
            <a:bodyPr wrap="none">
              <a:spAutoFit/>
            </a:bodyPr>
            <a:lstStyle/>
            <a:p>
              <a:r>
                <a:rPr lang="en-US" altLang="ja-JP" sz="1100" b="1"/>
                <a:t>293</a:t>
              </a:r>
              <a:endParaRPr lang="ja-JP" altLang="en-US" sz="1100" b="1"/>
            </a:p>
          </p:txBody>
        </p:sp>
        <p:sp>
          <p:nvSpPr>
            <p:cNvPr id="308" name="正方形/長方形 307"/>
            <p:cNvSpPr>
              <a:spLocks noChangeAspect="1"/>
            </p:cNvSpPr>
            <p:nvPr/>
          </p:nvSpPr>
          <p:spPr>
            <a:xfrm>
              <a:off x="6664320" y="582700"/>
              <a:ext cx="261947" cy="26356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09" name="直角三角形 308"/>
            <p:cNvSpPr/>
            <p:nvPr/>
          </p:nvSpPr>
          <p:spPr>
            <a:xfrm flipH="1">
              <a:off x="6673845" y="660500"/>
              <a:ext cx="250835" cy="179417"/>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569" name="テキスト ボックス 125"/>
            <p:cNvSpPr txBox="1">
              <a:spLocks noChangeArrowheads="1"/>
            </p:cNvSpPr>
            <p:nvPr/>
          </p:nvSpPr>
          <p:spPr bwMode="auto">
            <a:xfrm>
              <a:off x="6591804" y="582700"/>
              <a:ext cx="420308" cy="261610"/>
            </a:xfrm>
            <a:prstGeom prst="rect">
              <a:avLst/>
            </a:prstGeom>
            <a:noFill/>
            <a:ln w="9525">
              <a:noFill/>
              <a:miter lim="800000"/>
              <a:headEnd/>
              <a:tailEnd/>
            </a:ln>
          </p:spPr>
          <p:txBody>
            <a:bodyPr wrap="none">
              <a:spAutoFit/>
            </a:bodyPr>
            <a:lstStyle/>
            <a:p>
              <a:r>
                <a:rPr lang="en-US" altLang="ja-JP" sz="1100" b="1"/>
                <a:t>294</a:t>
              </a:r>
              <a:endParaRPr lang="ja-JP" altLang="en-US" sz="1100" b="1"/>
            </a:p>
          </p:txBody>
        </p:sp>
      </p:grpSp>
      <p:pic>
        <p:nvPicPr>
          <p:cNvPr id="16480" name="Picture 111"/>
          <p:cNvPicPr>
            <a:picLocks noChangeAspect="1" noChangeArrowheads="1"/>
          </p:cNvPicPr>
          <p:nvPr/>
        </p:nvPicPr>
        <p:blipFill>
          <a:blip r:embed="rId4" cstate="print"/>
          <a:srcRect/>
          <a:stretch>
            <a:fillRect/>
          </a:stretch>
        </p:blipFill>
        <p:spPr bwMode="auto">
          <a:xfrm>
            <a:off x="6257925" y="5461000"/>
            <a:ext cx="2457450" cy="825500"/>
          </a:xfrm>
          <a:prstGeom prst="rect">
            <a:avLst/>
          </a:prstGeom>
          <a:noFill/>
          <a:ln w="9525">
            <a:noFill/>
            <a:miter lim="800000"/>
            <a:headEnd/>
            <a:tailEnd/>
          </a:ln>
        </p:spPr>
      </p:pic>
      <p:sp>
        <p:nvSpPr>
          <p:cNvPr id="320" name="正方形/長方形 319"/>
          <p:cNvSpPr>
            <a:spLocks noChangeAspect="1"/>
          </p:cNvSpPr>
          <p:nvPr/>
        </p:nvSpPr>
        <p:spPr>
          <a:xfrm>
            <a:off x="8816975" y="2230438"/>
            <a:ext cx="261938"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482" name="テキスト ボックス 125"/>
          <p:cNvSpPr txBox="1">
            <a:spLocks noChangeArrowheads="1"/>
          </p:cNvSpPr>
          <p:nvPr/>
        </p:nvSpPr>
        <p:spPr bwMode="auto">
          <a:xfrm>
            <a:off x="8709025" y="2230438"/>
            <a:ext cx="476250" cy="261937"/>
          </a:xfrm>
          <a:prstGeom prst="rect">
            <a:avLst/>
          </a:prstGeom>
          <a:noFill/>
          <a:ln w="9525">
            <a:noFill/>
            <a:miter lim="800000"/>
            <a:headEnd/>
            <a:tailEnd/>
          </a:ln>
        </p:spPr>
        <p:txBody>
          <a:bodyPr wrap="none">
            <a:spAutoFit/>
          </a:bodyPr>
          <a:lstStyle/>
          <a:p>
            <a:r>
              <a:rPr lang="en-US" altLang="ja-JP" sz="1100" b="1"/>
              <a:t>SHE</a:t>
            </a:r>
            <a:endParaRPr lang="ja-JP" altLang="en-US" sz="1100" b="1"/>
          </a:p>
        </p:txBody>
      </p:sp>
      <p:sp>
        <p:nvSpPr>
          <p:cNvPr id="327" name="正方形/長方形 326"/>
          <p:cNvSpPr/>
          <p:nvPr/>
        </p:nvSpPr>
        <p:spPr>
          <a:xfrm>
            <a:off x="3714750" y="5472113"/>
            <a:ext cx="2357438" cy="1071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1" name="正方形/長方形 310"/>
          <p:cNvSpPr>
            <a:spLocks noChangeAspect="1"/>
          </p:cNvSpPr>
          <p:nvPr/>
        </p:nvSpPr>
        <p:spPr>
          <a:xfrm>
            <a:off x="3857625" y="5880100"/>
            <a:ext cx="261938" cy="263525"/>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485" name="テキスト ボックス 125"/>
          <p:cNvSpPr txBox="1">
            <a:spLocks noChangeArrowheads="1"/>
          </p:cNvSpPr>
          <p:nvPr/>
        </p:nvSpPr>
        <p:spPr bwMode="auto">
          <a:xfrm>
            <a:off x="3835400" y="5880100"/>
            <a:ext cx="287338" cy="261938"/>
          </a:xfrm>
          <a:prstGeom prst="rect">
            <a:avLst/>
          </a:prstGeom>
          <a:noFill/>
          <a:ln w="9525">
            <a:noFill/>
            <a:miter lim="800000"/>
            <a:headEnd/>
            <a:tailEnd/>
          </a:ln>
        </p:spPr>
        <p:txBody>
          <a:bodyPr wrap="none">
            <a:spAutoFit/>
          </a:bodyPr>
          <a:lstStyle/>
          <a:p>
            <a:r>
              <a:rPr lang="en-US" altLang="ja-JP" sz="1100" b="1"/>
              <a:t>A</a:t>
            </a:r>
            <a:endParaRPr lang="ja-JP" altLang="en-US" sz="1100" b="1"/>
          </a:p>
        </p:txBody>
      </p:sp>
      <p:sp>
        <p:nvSpPr>
          <p:cNvPr id="313" name="正方形/長方形 312"/>
          <p:cNvSpPr>
            <a:spLocks noChangeAspect="1"/>
          </p:cNvSpPr>
          <p:nvPr/>
        </p:nvSpPr>
        <p:spPr>
          <a:xfrm>
            <a:off x="3857625" y="5522913"/>
            <a:ext cx="261938"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487" name="テキスト ボックス 125"/>
          <p:cNvSpPr txBox="1">
            <a:spLocks noChangeArrowheads="1"/>
          </p:cNvSpPr>
          <p:nvPr/>
        </p:nvSpPr>
        <p:spPr bwMode="auto">
          <a:xfrm>
            <a:off x="3846513" y="5522913"/>
            <a:ext cx="287337" cy="261937"/>
          </a:xfrm>
          <a:prstGeom prst="rect">
            <a:avLst/>
          </a:prstGeom>
          <a:noFill/>
          <a:ln w="9525">
            <a:noFill/>
            <a:miter lim="800000"/>
            <a:headEnd/>
            <a:tailEnd/>
          </a:ln>
        </p:spPr>
        <p:txBody>
          <a:bodyPr wrap="none">
            <a:spAutoFit/>
          </a:bodyPr>
          <a:lstStyle/>
          <a:p>
            <a:r>
              <a:rPr lang="en-US" altLang="ja-JP" sz="1100" b="1"/>
              <a:t>A</a:t>
            </a:r>
            <a:endParaRPr lang="ja-JP" altLang="en-US" sz="1100" b="1"/>
          </a:p>
        </p:txBody>
      </p:sp>
      <p:sp>
        <p:nvSpPr>
          <p:cNvPr id="317" name="正方形/長方形 316"/>
          <p:cNvSpPr>
            <a:spLocks noChangeAspect="1"/>
          </p:cNvSpPr>
          <p:nvPr/>
        </p:nvSpPr>
        <p:spPr>
          <a:xfrm>
            <a:off x="3857625" y="6232525"/>
            <a:ext cx="261938" cy="263525"/>
          </a:xfrm>
          <a:prstGeom prst="rect">
            <a:avLst/>
          </a:prstGeom>
          <a:solidFill>
            <a:srgbClr val="EE50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489" name="テキスト ボックス 125"/>
          <p:cNvSpPr txBox="1">
            <a:spLocks noChangeArrowheads="1"/>
          </p:cNvSpPr>
          <p:nvPr/>
        </p:nvSpPr>
        <p:spPr bwMode="auto">
          <a:xfrm>
            <a:off x="3848100" y="6232525"/>
            <a:ext cx="287338" cy="260350"/>
          </a:xfrm>
          <a:prstGeom prst="rect">
            <a:avLst/>
          </a:prstGeom>
          <a:noFill/>
          <a:ln w="9525">
            <a:noFill/>
            <a:miter lim="800000"/>
            <a:headEnd/>
            <a:tailEnd/>
          </a:ln>
        </p:spPr>
        <p:txBody>
          <a:bodyPr wrap="none">
            <a:spAutoFit/>
          </a:bodyPr>
          <a:lstStyle/>
          <a:p>
            <a:r>
              <a:rPr lang="en-US" altLang="ja-JP" sz="1100" b="1"/>
              <a:t>A</a:t>
            </a:r>
            <a:endParaRPr lang="ja-JP" altLang="en-US" sz="1100" b="1"/>
          </a:p>
        </p:txBody>
      </p:sp>
      <p:sp>
        <p:nvSpPr>
          <p:cNvPr id="16490" name="テキスト ボックス 323"/>
          <p:cNvSpPr txBox="1">
            <a:spLocks noChangeArrowheads="1"/>
          </p:cNvSpPr>
          <p:nvPr/>
        </p:nvSpPr>
        <p:spPr bwMode="auto">
          <a:xfrm>
            <a:off x="4117975" y="5480050"/>
            <a:ext cx="835025" cy="307975"/>
          </a:xfrm>
          <a:prstGeom prst="rect">
            <a:avLst/>
          </a:prstGeom>
          <a:noFill/>
          <a:ln w="9525">
            <a:noFill/>
            <a:miter lim="800000"/>
            <a:headEnd/>
            <a:tailEnd/>
          </a:ln>
        </p:spPr>
        <p:txBody>
          <a:bodyPr wrap="none">
            <a:spAutoFit/>
          </a:bodyPr>
          <a:lstStyle/>
          <a:p>
            <a:r>
              <a:rPr lang="en-US" altLang="ja-JP" sz="1400">
                <a:latin typeface="Symbol" pitchFamily="18" charset="2"/>
              </a:rPr>
              <a:t>a</a:t>
            </a:r>
            <a:r>
              <a:rPr lang="en-US" altLang="ja-JP" sz="1400"/>
              <a:t>-decay</a:t>
            </a:r>
            <a:endParaRPr lang="ja-JP" altLang="en-US" sz="1400"/>
          </a:p>
        </p:txBody>
      </p:sp>
      <p:sp>
        <p:nvSpPr>
          <p:cNvPr id="16491" name="テキスト ボックス 324"/>
          <p:cNvSpPr txBox="1">
            <a:spLocks noChangeArrowheads="1"/>
          </p:cNvSpPr>
          <p:nvPr/>
        </p:nvSpPr>
        <p:spPr bwMode="auto">
          <a:xfrm>
            <a:off x="4116388" y="5835650"/>
            <a:ext cx="1797050" cy="307975"/>
          </a:xfrm>
          <a:prstGeom prst="rect">
            <a:avLst/>
          </a:prstGeom>
          <a:noFill/>
          <a:ln w="9525">
            <a:noFill/>
            <a:miter lim="800000"/>
            <a:headEnd/>
            <a:tailEnd/>
          </a:ln>
        </p:spPr>
        <p:txBody>
          <a:bodyPr wrap="none">
            <a:spAutoFit/>
          </a:bodyPr>
          <a:lstStyle/>
          <a:p>
            <a:r>
              <a:rPr lang="en-US" altLang="ja-JP" sz="1400"/>
              <a:t>Spontaneous fission</a:t>
            </a:r>
            <a:endParaRPr lang="ja-JP" altLang="en-US" sz="1400"/>
          </a:p>
        </p:txBody>
      </p:sp>
      <p:sp>
        <p:nvSpPr>
          <p:cNvPr id="16492" name="テキスト ボックス 325"/>
          <p:cNvSpPr txBox="1">
            <a:spLocks noChangeArrowheads="1"/>
          </p:cNvSpPr>
          <p:nvPr/>
        </p:nvSpPr>
        <p:spPr bwMode="auto">
          <a:xfrm>
            <a:off x="4125913" y="6192838"/>
            <a:ext cx="1422400" cy="307975"/>
          </a:xfrm>
          <a:prstGeom prst="rect">
            <a:avLst/>
          </a:prstGeom>
          <a:noFill/>
          <a:ln w="9525">
            <a:noFill/>
            <a:miter lim="800000"/>
            <a:headEnd/>
            <a:tailEnd/>
          </a:ln>
        </p:spPr>
        <p:txBody>
          <a:bodyPr wrap="none">
            <a:spAutoFit/>
          </a:bodyPr>
          <a:lstStyle/>
          <a:p>
            <a:r>
              <a:rPr lang="en-US" altLang="ja-JP" sz="1400">
                <a:latin typeface="Symbol" pitchFamily="18" charset="2"/>
              </a:rPr>
              <a:t>b</a:t>
            </a:r>
            <a:r>
              <a:rPr lang="en-US" altLang="ja-JP" sz="1400" baseline="30000"/>
              <a:t>+</a:t>
            </a:r>
            <a:r>
              <a:rPr lang="en-US" altLang="ja-JP" sz="1400"/>
              <a:t> or EC decay</a:t>
            </a:r>
            <a:endParaRPr lang="ja-JP" altLang="en-US" sz="1400"/>
          </a:p>
        </p:txBody>
      </p:sp>
      <p:sp>
        <p:nvSpPr>
          <p:cNvPr id="328" name="テキスト ボックス 327"/>
          <p:cNvSpPr txBox="1"/>
          <p:nvPr/>
        </p:nvSpPr>
        <p:spPr>
          <a:xfrm>
            <a:off x="4786313" y="66675"/>
            <a:ext cx="3378200" cy="369888"/>
          </a:xfrm>
          <a:prstGeom prst="rect">
            <a:avLst/>
          </a:prstGeom>
          <a:solidFill>
            <a:schemeClr val="bg1"/>
          </a:solidFill>
          <a:ln w="38100">
            <a:solidFill>
              <a:schemeClr val="accent2">
                <a:lumMod val="60000"/>
                <a:lumOff val="40000"/>
              </a:schemeClr>
            </a:solidFill>
          </a:ln>
        </p:spPr>
        <p:txBody>
          <a:bodyPr wrap="none">
            <a:spAutoFit/>
          </a:bodyPr>
          <a:lstStyle/>
          <a:p>
            <a:pPr>
              <a:defRPr/>
            </a:pPr>
            <a:r>
              <a:rPr lang="en-US" altLang="ja-JP" dirty="0">
                <a:ea typeface="ＭＳ Ｐゴシック" pitchFamily="-26" charset="-128"/>
              </a:rPr>
              <a:t>one end of nuclear chart</a:t>
            </a:r>
            <a:r>
              <a:rPr lang="ja-JP" altLang="en-US" dirty="0">
                <a:ea typeface="ＭＳ Ｐゴシック" pitchFamily="-26" charset="-128"/>
              </a:rPr>
              <a:t> </a:t>
            </a:r>
            <a:r>
              <a:rPr lang="en-US" altLang="ja-JP" dirty="0">
                <a:ea typeface="ＭＳ Ｐゴシック" pitchFamily="-26" charset="-128"/>
              </a:rPr>
              <a:t>2009</a:t>
            </a:r>
            <a:endParaRPr lang="ja-JP" altLang="en-US" dirty="0">
              <a:ea typeface="ＭＳ Ｐゴシック" pitchFamily="-26" charset="-128"/>
            </a:endParaRPr>
          </a:p>
        </p:txBody>
      </p:sp>
      <p:sp>
        <p:nvSpPr>
          <p:cNvPr id="390" name="正方形/長方形 389"/>
          <p:cNvSpPr>
            <a:spLocks noChangeAspect="1"/>
          </p:cNvSpPr>
          <p:nvPr/>
        </p:nvSpPr>
        <p:spPr>
          <a:xfrm>
            <a:off x="882650" y="3884613"/>
            <a:ext cx="261938" cy="263525"/>
          </a:xfrm>
          <a:prstGeom prst="rect">
            <a:avLst/>
          </a:prstGeom>
          <a:solidFill>
            <a:srgbClr val="FFFF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16495" name="テキスト ボックス 125"/>
          <p:cNvSpPr txBox="1">
            <a:spLocks noChangeArrowheads="1"/>
          </p:cNvSpPr>
          <p:nvPr/>
        </p:nvSpPr>
        <p:spPr bwMode="auto">
          <a:xfrm>
            <a:off x="806450" y="3887788"/>
            <a:ext cx="420688" cy="261937"/>
          </a:xfrm>
          <a:prstGeom prst="rect">
            <a:avLst/>
          </a:prstGeom>
          <a:noFill/>
          <a:ln w="9525">
            <a:noFill/>
            <a:miter lim="800000"/>
            <a:headEnd/>
            <a:tailEnd/>
          </a:ln>
        </p:spPr>
        <p:txBody>
          <a:bodyPr wrap="none">
            <a:spAutoFit/>
          </a:bodyPr>
          <a:lstStyle/>
          <a:p>
            <a:r>
              <a:rPr lang="en-US" altLang="ja-JP" sz="1100" b="1"/>
              <a:t>263</a:t>
            </a:r>
            <a:endParaRPr lang="ja-JP" altLang="en-US" sz="1100" b="1"/>
          </a:p>
        </p:txBody>
      </p:sp>
      <p:grpSp>
        <p:nvGrpSpPr>
          <p:cNvPr id="5" name="グループ化 282"/>
          <p:cNvGrpSpPr/>
          <p:nvPr/>
        </p:nvGrpSpPr>
        <p:grpSpPr>
          <a:xfrm>
            <a:off x="3555431" y="1426803"/>
            <a:ext cx="3690077" cy="3537459"/>
            <a:chOff x="3555431" y="1426803"/>
            <a:chExt cx="3690077" cy="3537459"/>
          </a:xfrm>
        </p:grpSpPr>
        <p:grpSp>
          <p:nvGrpSpPr>
            <p:cNvPr id="6" name="グループ化 111"/>
            <p:cNvGrpSpPr/>
            <p:nvPr/>
          </p:nvGrpSpPr>
          <p:grpSpPr>
            <a:xfrm>
              <a:off x="4645268" y="3605383"/>
              <a:ext cx="420308" cy="263525"/>
              <a:chOff x="4645268" y="3605383"/>
              <a:chExt cx="420308" cy="263525"/>
            </a:xfrm>
          </p:grpSpPr>
          <p:sp>
            <p:nvSpPr>
              <p:cNvPr id="331" name="正方形/長方形 330"/>
              <p:cNvSpPr>
                <a:spLocks noChangeAspect="1"/>
              </p:cNvSpPr>
              <p:nvPr/>
            </p:nvSpPr>
            <p:spPr bwMode="auto">
              <a:xfrm>
                <a:off x="4715545" y="3605383"/>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32" name="テキスト ボックス 125"/>
              <p:cNvSpPr txBox="1">
                <a:spLocks noChangeArrowheads="1"/>
              </p:cNvSpPr>
              <p:nvPr/>
            </p:nvSpPr>
            <p:spPr bwMode="auto">
              <a:xfrm>
                <a:off x="4645268" y="3606794"/>
                <a:ext cx="420308" cy="261610"/>
              </a:xfrm>
              <a:prstGeom prst="rect">
                <a:avLst/>
              </a:prstGeom>
              <a:noFill/>
              <a:ln w="9525">
                <a:noFill/>
                <a:miter lim="800000"/>
                <a:headEnd/>
                <a:tailEnd/>
              </a:ln>
            </p:spPr>
            <p:txBody>
              <a:bodyPr wrap="none">
                <a:spAutoFit/>
              </a:bodyPr>
              <a:lstStyle/>
              <a:p>
                <a:r>
                  <a:rPr lang="en-US" altLang="ja-JP" sz="1100" b="1" dirty="0" smtClean="0"/>
                  <a:t>278</a:t>
                </a:r>
                <a:endParaRPr lang="ja-JP" altLang="en-US" sz="1100" b="1" dirty="0"/>
              </a:p>
            </p:txBody>
          </p:sp>
        </p:grpSp>
        <p:grpSp>
          <p:nvGrpSpPr>
            <p:cNvPr id="7" name="グループ化 112"/>
            <p:cNvGrpSpPr/>
            <p:nvPr/>
          </p:nvGrpSpPr>
          <p:grpSpPr>
            <a:xfrm>
              <a:off x="4098032" y="4152627"/>
              <a:ext cx="420308" cy="263525"/>
              <a:chOff x="4098032" y="4152627"/>
              <a:chExt cx="420308" cy="263525"/>
            </a:xfrm>
          </p:grpSpPr>
          <p:sp>
            <p:nvSpPr>
              <p:cNvPr id="329" name="正方形/長方形 328"/>
              <p:cNvSpPr>
                <a:spLocks noChangeAspect="1"/>
              </p:cNvSpPr>
              <p:nvPr/>
            </p:nvSpPr>
            <p:spPr bwMode="auto">
              <a:xfrm>
                <a:off x="4168309" y="4152627"/>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30" name="テキスト ボックス 125"/>
              <p:cNvSpPr txBox="1">
                <a:spLocks noChangeArrowheads="1"/>
              </p:cNvSpPr>
              <p:nvPr/>
            </p:nvSpPr>
            <p:spPr bwMode="auto">
              <a:xfrm>
                <a:off x="4098032" y="4154038"/>
                <a:ext cx="420308" cy="261610"/>
              </a:xfrm>
              <a:prstGeom prst="rect">
                <a:avLst/>
              </a:prstGeom>
              <a:noFill/>
              <a:ln w="9525">
                <a:noFill/>
                <a:miter lim="800000"/>
                <a:headEnd/>
                <a:tailEnd/>
              </a:ln>
            </p:spPr>
            <p:txBody>
              <a:bodyPr wrap="none">
                <a:spAutoFit/>
              </a:bodyPr>
              <a:lstStyle/>
              <a:p>
                <a:r>
                  <a:rPr lang="en-US" altLang="ja-JP" sz="1100" b="1" dirty="0" smtClean="0"/>
                  <a:t>274</a:t>
                </a:r>
                <a:endParaRPr lang="ja-JP" altLang="en-US" sz="1100" b="1" dirty="0"/>
              </a:p>
            </p:txBody>
          </p:sp>
        </p:grpSp>
        <p:grpSp>
          <p:nvGrpSpPr>
            <p:cNvPr id="26" name="グループ化 113"/>
            <p:cNvGrpSpPr/>
            <p:nvPr/>
          </p:nvGrpSpPr>
          <p:grpSpPr>
            <a:xfrm>
              <a:off x="3555431" y="4700737"/>
              <a:ext cx="420292" cy="263525"/>
              <a:chOff x="3555431" y="4700737"/>
              <a:chExt cx="420292" cy="263525"/>
            </a:xfrm>
          </p:grpSpPr>
          <p:sp>
            <p:nvSpPr>
              <p:cNvPr id="325" name="正方形/長方形 324"/>
              <p:cNvSpPr>
                <a:spLocks noChangeAspect="1"/>
              </p:cNvSpPr>
              <p:nvPr/>
            </p:nvSpPr>
            <p:spPr bwMode="auto">
              <a:xfrm>
                <a:off x="3628631" y="4700737"/>
                <a:ext cx="261938" cy="263525"/>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26" name="テキスト ボックス 125"/>
              <p:cNvSpPr txBox="1">
                <a:spLocks noChangeArrowheads="1"/>
              </p:cNvSpPr>
              <p:nvPr/>
            </p:nvSpPr>
            <p:spPr bwMode="auto">
              <a:xfrm>
                <a:off x="3555431" y="4701058"/>
                <a:ext cx="420292" cy="261568"/>
              </a:xfrm>
              <a:prstGeom prst="rect">
                <a:avLst/>
              </a:prstGeom>
              <a:noFill/>
              <a:ln w="9525">
                <a:noFill/>
                <a:miter lim="800000"/>
                <a:headEnd/>
                <a:tailEnd/>
              </a:ln>
            </p:spPr>
            <p:txBody>
              <a:bodyPr wrap="none">
                <a:spAutoFit/>
              </a:bodyPr>
              <a:lstStyle/>
              <a:p>
                <a:r>
                  <a:rPr lang="en-US" altLang="ja-JP" sz="1100" b="1" dirty="0" smtClean="0"/>
                  <a:t>270</a:t>
                </a:r>
                <a:endParaRPr lang="ja-JP" altLang="en-US" sz="1100" b="1" dirty="0"/>
              </a:p>
            </p:txBody>
          </p:sp>
        </p:grpSp>
        <p:grpSp>
          <p:nvGrpSpPr>
            <p:cNvPr id="59" name="グループ化 107"/>
            <p:cNvGrpSpPr/>
            <p:nvPr/>
          </p:nvGrpSpPr>
          <p:grpSpPr>
            <a:xfrm>
              <a:off x="6558080" y="1426803"/>
              <a:ext cx="687428" cy="266242"/>
              <a:chOff x="6558080" y="1426803"/>
              <a:chExt cx="687428" cy="266242"/>
            </a:xfrm>
          </p:grpSpPr>
          <p:sp>
            <p:nvSpPr>
              <p:cNvPr id="321" name="正方形/長方形 320"/>
              <p:cNvSpPr>
                <a:spLocks noChangeAspect="1"/>
              </p:cNvSpPr>
              <p:nvPr/>
            </p:nvSpPr>
            <p:spPr bwMode="auto">
              <a:xfrm>
                <a:off x="6895493" y="1426803"/>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22" name="テキスト ボックス 125"/>
              <p:cNvSpPr txBox="1">
                <a:spLocks noChangeArrowheads="1"/>
              </p:cNvSpPr>
              <p:nvPr/>
            </p:nvSpPr>
            <p:spPr bwMode="auto">
              <a:xfrm>
                <a:off x="6825216" y="1428214"/>
                <a:ext cx="420292" cy="261568"/>
              </a:xfrm>
              <a:prstGeom prst="rect">
                <a:avLst/>
              </a:prstGeom>
              <a:noFill/>
              <a:ln w="9525">
                <a:noFill/>
                <a:miter lim="800000"/>
                <a:headEnd/>
                <a:tailEnd/>
              </a:ln>
            </p:spPr>
            <p:txBody>
              <a:bodyPr wrap="none">
                <a:spAutoFit/>
              </a:bodyPr>
              <a:lstStyle/>
              <a:p>
                <a:r>
                  <a:rPr lang="en-US" altLang="ja-JP" sz="1100" b="1" dirty="0"/>
                  <a:t>294</a:t>
                </a:r>
                <a:endParaRPr lang="ja-JP" altLang="en-US" sz="1100" b="1" dirty="0"/>
              </a:p>
            </p:txBody>
          </p:sp>
          <p:sp>
            <p:nvSpPr>
              <p:cNvPr id="323" name="正方形/長方形 322"/>
              <p:cNvSpPr>
                <a:spLocks noChangeAspect="1"/>
              </p:cNvSpPr>
              <p:nvPr/>
            </p:nvSpPr>
            <p:spPr bwMode="auto">
              <a:xfrm>
                <a:off x="6628357" y="1429520"/>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24" name="テキスト ボックス 125"/>
              <p:cNvSpPr txBox="1">
                <a:spLocks noChangeArrowheads="1"/>
              </p:cNvSpPr>
              <p:nvPr/>
            </p:nvSpPr>
            <p:spPr bwMode="auto">
              <a:xfrm>
                <a:off x="6558080" y="1430931"/>
                <a:ext cx="420292" cy="261568"/>
              </a:xfrm>
              <a:prstGeom prst="rect">
                <a:avLst/>
              </a:prstGeom>
              <a:noFill/>
              <a:ln w="9525">
                <a:noFill/>
                <a:miter lim="800000"/>
                <a:headEnd/>
                <a:tailEnd/>
              </a:ln>
            </p:spPr>
            <p:txBody>
              <a:bodyPr wrap="none">
                <a:spAutoFit/>
              </a:bodyPr>
              <a:lstStyle/>
              <a:p>
                <a:r>
                  <a:rPr lang="en-US" altLang="ja-JP" sz="1100" b="1" dirty="0" smtClean="0"/>
                  <a:t>293</a:t>
                </a:r>
                <a:endParaRPr lang="ja-JP" altLang="en-US" sz="1100" b="1" dirty="0"/>
              </a:p>
            </p:txBody>
          </p:sp>
        </p:grpSp>
        <p:grpSp>
          <p:nvGrpSpPr>
            <p:cNvPr id="60" name="グループ化 108"/>
            <p:cNvGrpSpPr/>
            <p:nvPr/>
          </p:nvGrpSpPr>
          <p:grpSpPr>
            <a:xfrm>
              <a:off x="6018892" y="1971483"/>
              <a:ext cx="693740" cy="265162"/>
              <a:chOff x="6018892" y="1971483"/>
              <a:chExt cx="693740" cy="265162"/>
            </a:xfrm>
          </p:grpSpPr>
          <p:sp>
            <p:nvSpPr>
              <p:cNvPr id="315" name="正方形/長方形 314"/>
              <p:cNvSpPr>
                <a:spLocks noChangeAspect="1"/>
              </p:cNvSpPr>
              <p:nvPr/>
            </p:nvSpPr>
            <p:spPr bwMode="auto">
              <a:xfrm>
                <a:off x="6362617" y="1973120"/>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16" name="テキスト ボックス 125"/>
              <p:cNvSpPr txBox="1">
                <a:spLocks noChangeArrowheads="1"/>
              </p:cNvSpPr>
              <p:nvPr/>
            </p:nvSpPr>
            <p:spPr bwMode="auto">
              <a:xfrm>
                <a:off x="6292340" y="1974531"/>
                <a:ext cx="420292" cy="261568"/>
              </a:xfrm>
              <a:prstGeom prst="rect">
                <a:avLst/>
              </a:prstGeom>
              <a:noFill/>
              <a:ln w="9525">
                <a:noFill/>
                <a:miter lim="800000"/>
                <a:headEnd/>
                <a:tailEnd/>
              </a:ln>
            </p:spPr>
            <p:txBody>
              <a:bodyPr wrap="none">
                <a:spAutoFit/>
              </a:bodyPr>
              <a:lstStyle/>
              <a:p>
                <a:r>
                  <a:rPr lang="en-US" altLang="ja-JP" sz="1100" b="1" dirty="0" smtClean="0"/>
                  <a:t>290</a:t>
                </a:r>
                <a:endParaRPr lang="ja-JP" altLang="en-US" sz="1100" b="1" dirty="0"/>
              </a:p>
            </p:txBody>
          </p:sp>
          <p:sp>
            <p:nvSpPr>
              <p:cNvPr id="318" name="正方形/長方形 317"/>
              <p:cNvSpPr>
                <a:spLocks noChangeAspect="1"/>
              </p:cNvSpPr>
              <p:nvPr/>
            </p:nvSpPr>
            <p:spPr bwMode="auto">
              <a:xfrm>
                <a:off x="6089169" y="1971483"/>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19" name="テキスト ボックス 125"/>
              <p:cNvSpPr txBox="1">
                <a:spLocks noChangeArrowheads="1"/>
              </p:cNvSpPr>
              <p:nvPr/>
            </p:nvSpPr>
            <p:spPr bwMode="auto">
              <a:xfrm>
                <a:off x="6018892" y="1972894"/>
                <a:ext cx="420308" cy="261610"/>
              </a:xfrm>
              <a:prstGeom prst="rect">
                <a:avLst/>
              </a:prstGeom>
              <a:noFill/>
              <a:ln w="9525">
                <a:noFill/>
                <a:miter lim="800000"/>
                <a:headEnd/>
                <a:tailEnd/>
              </a:ln>
            </p:spPr>
            <p:txBody>
              <a:bodyPr wrap="none">
                <a:spAutoFit/>
              </a:bodyPr>
              <a:lstStyle/>
              <a:p>
                <a:r>
                  <a:rPr lang="en-US" altLang="ja-JP" sz="1100" b="1" dirty="0" smtClean="0"/>
                  <a:t>289</a:t>
                </a:r>
                <a:endParaRPr lang="ja-JP" altLang="en-US" sz="1100" b="1" dirty="0"/>
              </a:p>
            </p:txBody>
          </p:sp>
        </p:grpSp>
        <p:grpSp>
          <p:nvGrpSpPr>
            <p:cNvPr id="61" name="グループ化 109"/>
            <p:cNvGrpSpPr/>
            <p:nvPr/>
          </p:nvGrpSpPr>
          <p:grpSpPr>
            <a:xfrm>
              <a:off x="5466240" y="2517403"/>
              <a:ext cx="699156" cy="263525"/>
              <a:chOff x="5466240" y="2517403"/>
              <a:chExt cx="699156" cy="263525"/>
            </a:xfrm>
          </p:grpSpPr>
          <p:sp>
            <p:nvSpPr>
              <p:cNvPr id="307" name="正方形/長方形 306"/>
              <p:cNvSpPr>
                <a:spLocks noChangeAspect="1"/>
              </p:cNvSpPr>
              <p:nvPr/>
            </p:nvSpPr>
            <p:spPr bwMode="auto">
              <a:xfrm>
                <a:off x="5815365" y="2517403"/>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10" name="テキスト ボックス 125"/>
              <p:cNvSpPr txBox="1">
                <a:spLocks noChangeArrowheads="1"/>
              </p:cNvSpPr>
              <p:nvPr/>
            </p:nvSpPr>
            <p:spPr bwMode="auto">
              <a:xfrm>
                <a:off x="5745088" y="2518814"/>
                <a:ext cx="420308" cy="261610"/>
              </a:xfrm>
              <a:prstGeom prst="rect">
                <a:avLst/>
              </a:prstGeom>
              <a:noFill/>
              <a:ln w="9525">
                <a:noFill/>
                <a:miter lim="800000"/>
                <a:headEnd/>
                <a:tailEnd/>
              </a:ln>
            </p:spPr>
            <p:txBody>
              <a:bodyPr wrap="none">
                <a:spAutoFit/>
              </a:bodyPr>
              <a:lstStyle/>
              <a:p>
                <a:r>
                  <a:rPr lang="en-US" altLang="ja-JP" sz="1100" b="1" dirty="0" smtClean="0"/>
                  <a:t>286</a:t>
                </a:r>
                <a:endParaRPr lang="ja-JP" altLang="en-US" sz="1100" b="1" dirty="0"/>
              </a:p>
            </p:txBody>
          </p:sp>
          <p:sp>
            <p:nvSpPr>
              <p:cNvPr id="312" name="正方形/長方形 311"/>
              <p:cNvSpPr>
                <a:spLocks noChangeAspect="1"/>
              </p:cNvSpPr>
              <p:nvPr/>
            </p:nvSpPr>
            <p:spPr bwMode="auto">
              <a:xfrm>
                <a:off x="5536517" y="2517403"/>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14" name="テキスト ボックス 125"/>
              <p:cNvSpPr txBox="1">
                <a:spLocks noChangeArrowheads="1"/>
              </p:cNvSpPr>
              <p:nvPr/>
            </p:nvSpPr>
            <p:spPr bwMode="auto">
              <a:xfrm>
                <a:off x="5466240" y="2518814"/>
                <a:ext cx="420308" cy="261610"/>
              </a:xfrm>
              <a:prstGeom prst="rect">
                <a:avLst/>
              </a:prstGeom>
              <a:noFill/>
              <a:ln w="9525">
                <a:noFill/>
                <a:miter lim="800000"/>
                <a:headEnd/>
                <a:tailEnd/>
              </a:ln>
            </p:spPr>
            <p:txBody>
              <a:bodyPr wrap="none">
                <a:spAutoFit/>
              </a:bodyPr>
              <a:lstStyle/>
              <a:p>
                <a:r>
                  <a:rPr lang="en-US" altLang="ja-JP" sz="1100" b="1" dirty="0" smtClean="0"/>
                  <a:t>285</a:t>
                </a:r>
                <a:endParaRPr lang="ja-JP" altLang="en-US" sz="1100" b="1" dirty="0"/>
              </a:p>
            </p:txBody>
          </p:sp>
        </p:grpSp>
        <p:grpSp>
          <p:nvGrpSpPr>
            <p:cNvPr id="62" name="グループ化 110"/>
            <p:cNvGrpSpPr/>
            <p:nvPr/>
          </p:nvGrpSpPr>
          <p:grpSpPr>
            <a:xfrm>
              <a:off x="4916968" y="3068960"/>
              <a:ext cx="699832" cy="267072"/>
              <a:chOff x="4916968" y="3068960"/>
              <a:chExt cx="699832" cy="267072"/>
            </a:xfrm>
          </p:grpSpPr>
          <p:sp>
            <p:nvSpPr>
              <p:cNvPr id="299" name="正方形/長方形 298"/>
              <p:cNvSpPr>
                <a:spLocks noChangeAspect="1"/>
              </p:cNvSpPr>
              <p:nvPr/>
            </p:nvSpPr>
            <p:spPr bwMode="auto">
              <a:xfrm>
                <a:off x="5266769" y="3072507"/>
                <a:ext cx="261937" cy="263525"/>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01" name="テキスト ボックス 125"/>
              <p:cNvSpPr txBox="1">
                <a:spLocks noChangeArrowheads="1"/>
              </p:cNvSpPr>
              <p:nvPr/>
            </p:nvSpPr>
            <p:spPr bwMode="auto">
              <a:xfrm>
                <a:off x="5196492" y="3073918"/>
                <a:ext cx="420308" cy="261610"/>
              </a:xfrm>
              <a:prstGeom prst="rect">
                <a:avLst/>
              </a:prstGeom>
              <a:noFill/>
              <a:ln w="9525">
                <a:noFill/>
                <a:miter lim="800000"/>
                <a:headEnd/>
                <a:tailEnd/>
              </a:ln>
            </p:spPr>
            <p:txBody>
              <a:bodyPr wrap="none">
                <a:spAutoFit/>
              </a:bodyPr>
              <a:lstStyle/>
              <a:p>
                <a:r>
                  <a:rPr lang="en-US" altLang="ja-JP" sz="1100" b="1" dirty="0" smtClean="0"/>
                  <a:t>282</a:t>
                </a:r>
                <a:endParaRPr lang="ja-JP" altLang="en-US" sz="1100" b="1" dirty="0"/>
              </a:p>
            </p:txBody>
          </p:sp>
          <p:sp>
            <p:nvSpPr>
              <p:cNvPr id="303" name="正方形/長方形 302"/>
              <p:cNvSpPr>
                <a:spLocks noChangeAspect="1"/>
              </p:cNvSpPr>
              <p:nvPr/>
            </p:nvSpPr>
            <p:spPr bwMode="auto">
              <a:xfrm>
                <a:off x="4989639" y="3069311"/>
                <a:ext cx="261938" cy="263525"/>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00" dirty="0"/>
              </a:p>
            </p:txBody>
          </p:sp>
          <p:sp>
            <p:nvSpPr>
              <p:cNvPr id="305" name="テキスト ボックス 125"/>
              <p:cNvSpPr txBox="1">
                <a:spLocks noChangeArrowheads="1"/>
              </p:cNvSpPr>
              <p:nvPr/>
            </p:nvSpPr>
            <p:spPr bwMode="auto">
              <a:xfrm>
                <a:off x="4916968" y="3068960"/>
                <a:ext cx="420292" cy="261568"/>
              </a:xfrm>
              <a:prstGeom prst="rect">
                <a:avLst/>
              </a:prstGeom>
              <a:noFill/>
              <a:ln w="9525">
                <a:noFill/>
                <a:miter lim="800000"/>
                <a:headEnd/>
                <a:tailEnd/>
              </a:ln>
            </p:spPr>
            <p:txBody>
              <a:bodyPr wrap="none">
                <a:spAutoFit/>
              </a:bodyPr>
              <a:lstStyle/>
              <a:p>
                <a:r>
                  <a:rPr lang="en-US" altLang="ja-JP" sz="1100" b="1"/>
                  <a:t>281</a:t>
                </a:r>
                <a:endParaRPr lang="ja-JP" altLang="en-US" sz="1100" b="1"/>
              </a:p>
            </p:txBody>
          </p:sp>
        </p:grpSp>
      </p:grpSp>
      <p:sp>
        <p:nvSpPr>
          <p:cNvPr id="333" name="テキスト ボックス 332"/>
          <p:cNvSpPr txBox="1"/>
          <p:nvPr/>
        </p:nvSpPr>
        <p:spPr>
          <a:xfrm>
            <a:off x="4869557" y="54149"/>
            <a:ext cx="3249608" cy="369332"/>
          </a:xfrm>
          <a:prstGeom prst="rect">
            <a:avLst/>
          </a:prstGeom>
          <a:solidFill>
            <a:schemeClr val="bg1"/>
          </a:solidFill>
          <a:ln w="38100">
            <a:solidFill>
              <a:schemeClr val="accent2">
                <a:lumMod val="60000"/>
                <a:lumOff val="40000"/>
              </a:schemeClr>
            </a:solidFill>
          </a:ln>
        </p:spPr>
        <p:txBody>
          <a:bodyPr wrap="none">
            <a:spAutoFit/>
          </a:bodyPr>
          <a:lstStyle/>
          <a:p>
            <a:pPr>
              <a:defRPr/>
            </a:pPr>
            <a:r>
              <a:rPr lang="en-US" altLang="ja-JP" dirty="0">
                <a:ea typeface="ＭＳ Ｐゴシック" pitchFamily="-26" charset="-128"/>
              </a:rPr>
              <a:t>one end of nuclear chart</a:t>
            </a:r>
            <a:r>
              <a:rPr lang="ja-JP" altLang="en-US" dirty="0">
                <a:ea typeface="ＭＳ Ｐゴシック" pitchFamily="-26" charset="-128"/>
              </a:rPr>
              <a:t> </a:t>
            </a:r>
            <a:r>
              <a:rPr lang="en-US" altLang="ja-JP" dirty="0" smtClean="0">
                <a:ea typeface="ＭＳ Ｐゴシック" pitchFamily="-26" charset="-128"/>
              </a:rPr>
              <a:t>2010</a:t>
            </a:r>
            <a:endParaRPr lang="ja-JP" altLang="en-US" dirty="0">
              <a:ea typeface="ＭＳ Ｐゴシック" pitchFamily="-26" charset="-128"/>
            </a:endParaRPr>
          </a:p>
        </p:txBody>
      </p:sp>
      <p:sp>
        <p:nvSpPr>
          <p:cNvPr id="63" name="日付プレースホルダー 62"/>
          <p:cNvSpPr>
            <a:spLocks noGrp="1"/>
          </p:cNvSpPr>
          <p:nvPr>
            <p:ph type="dt" sz="half" idx="10"/>
          </p:nvPr>
        </p:nvSpPr>
        <p:spPr/>
        <p:txBody>
          <a:bodyPr/>
          <a:lstStyle/>
          <a:p>
            <a:r>
              <a:rPr kumimoji="1" lang="en-US" altLang="ja-JP" smtClean="0"/>
              <a:t>2013/1/15</a:t>
            </a:r>
            <a:endParaRPr kumimoji="1" lang="ja-JP" altLang="en-US"/>
          </a:p>
        </p:txBody>
      </p:sp>
      <p:sp>
        <p:nvSpPr>
          <p:cNvPr id="64" name="フッター プレースホルダー 6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214753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checkerboard(across)">
                                      <p:cBhvr>
                                        <p:cTn id="7" dur="5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2"/>
          <p:cNvSpPr txBox="1">
            <a:spLocks noChangeArrowheads="1"/>
          </p:cNvSpPr>
          <p:nvPr/>
        </p:nvSpPr>
        <p:spPr bwMode="auto">
          <a:xfrm>
            <a:off x="1270000" y="357188"/>
            <a:ext cx="6699250" cy="457200"/>
          </a:xfrm>
          <a:prstGeom prst="rect">
            <a:avLst/>
          </a:prstGeom>
          <a:solidFill>
            <a:srgbClr val="FFC000"/>
          </a:solidFill>
          <a:ln w="9525" algn="ctr">
            <a:noFill/>
            <a:miter lim="800000"/>
            <a:headEnd/>
            <a:tailEnd/>
          </a:ln>
        </p:spPr>
        <p:txBody>
          <a:bodyPr>
            <a:spAutoFit/>
          </a:bodyPr>
          <a:lstStyle/>
          <a:p>
            <a:r>
              <a:rPr lang="en-US" altLang="ja-JP" sz="2400">
                <a:latin typeface="Times New Roman" pitchFamily="18" charset="0"/>
              </a:rPr>
              <a:t>Main Limitations of Various Approaches to SHE</a:t>
            </a:r>
          </a:p>
        </p:txBody>
      </p:sp>
      <p:graphicFrame>
        <p:nvGraphicFramePr>
          <p:cNvPr id="6" name="Group 3"/>
          <p:cNvGraphicFramePr>
            <a:graphicFrameLocks noGrp="1"/>
          </p:cNvGraphicFramePr>
          <p:nvPr/>
        </p:nvGraphicFramePr>
        <p:xfrm>
          <a:off x="0" y="1203325"/>
          <a:ext cx="9144000" cy="4011168"/>
        </p:xfrm>
        <a:graphic>
          <a:graphicData uri="http://schemas.openxmlformats.org/drawingml/2006/table">
            <a:tbl>
              <a:tblPr/>
              <a:tblGrid>
                <a:gridCol w="1674448"/>
                <a:gridCol w="1033610"/>
                <a:gridCol w="2677049"/>
                <a:gridCol w="609829"/>
                <a:gridCol w="620166"/>
                <a:gridCol w="2528898"/>
              </a:tblGrid>
              <a:tr h="2159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Reaction Mode</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Proj. (Aproj)</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Limitation</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Heaviest Nuclide</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comment</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(Z)</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(N)</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multiple</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n-capture</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n</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SF* of Fm isotopes</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157</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maybe possible in nature (r-process)</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hot fusion</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ja-JP" sz="1600" b="0" i="0" u="none" strike="noStrike" cap="none" normalizeH="0" baseline="0" dirty="0" err="1" smtClean="0">
                          <a:ln>
                            <a:noFill/>
                          </a:ln>
                          <a:solidFill>
                            <a:schemeClr val="tx1"/>
                          </a:solidFill>
                          <a:effectLst/>
                          <a:latin typeface="Arial" pitchFamily="34" charset="0"/>
                          <a:ea typeface="ＭＳ Ｐゴシック" pitchFamily="50" charset="-128"/>
                        </a:rPr>
                        <a:t>HI,xn</a:t>
                      </a: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);x=3-6</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Ucn</a:t>
                      </a: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≥40 </a:t>
                      </a:r>
                      <a:r>
                        <a:rPr kumimoji="1" lang="en-US" altLang="ja-JP" sz="1600" b="0" i="0" u="none" strike="noStrike" cap="none" normalizeH="0" baseline="0" dirty="0" err="1" smtClean="0">
                          <a:ln>
                            <a:noFill/>
                          </a:ln>
                          <a:solidFill>
                            <a:schemeClr val="tx1"/>
                          </a:solidFill>
                          <a:effectLst/>
                          <a:latin typeface="Arial" pitchFamily="34" charset="0"/>
                          <a:ea typeface="ＭＳ Ｐゴシック" pitchFamily="50" charset="-128"/>
                          <a:cs typeface="Times New Roman" pitchFamily="18" charset="0"/>
                        </a:rPr>
                        <a:t>MeV</a:t>
                      </a:r>
                      <a:endPar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cs typeface="Times New Roman" pitchFamily="18" charset="0"/>
                        </a:rPr>
                        <a:t>≤</a:t>
                      </a: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34</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&amp;48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small survival prob.</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ja-JP" sz="1600" b="0" i="0" u="none" strike="noStrike" cap="none" normalizeH="0" baseline="0" dirty="0" err="1" smtClean="0">
                          <a:ln>
                            <a:noFill/>
                          </a:ln>
                          <a:solidFill>
                            <a:schemeClr val="tx1"/>
                          </a:solidFill>
                          <a:effectLst/>
                          <a:latin typeface="Symbol" pitchFamily="18" charset="2"/>
                          <a:ea typeface="ＭＳ Ｐゴシック" pitchFamily="50" charset="-128"/>
                        </a:rPr>
                        <a:t>G</a:t>
                      </a:r>
                      <a:r>
                        <a:rPr kumimoji="1" lang="en-US" altLang="ja-JP" sz="1600" b="0" i="0" u="none" strike="noStrike" cap="none" normalizeH="0" baseline="-25000" dirty="0" err="1" smtClean="0">
                          <a:ln>
                            <a:noFill/>
                          </a:ln>
                          <a:solidFill>
                            <a:schemeClr val="tx1"/>
                          </a:solidFill>
                          <a:effectLst/>
                          <a:latin typeface="Arial" pitchFamily="34" charset="0"/>
                          <a:ea typeface="ＭＳ Ｐゴシック" pitchFamily="50" charset="-128"/>
                        </a:rPr>
                        <a:t>n</a:t>
                      </a: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ja-JP" sz="1600" b="0" i="0" u="none" strike="noStrike" cap="none" normalizeH="0" baseline="0" dirty="0" err="1" smtClean="0">
                          <a:ln>
                            <a:noFill/>
                          </a:ln>
                          <a:solidFill>
                            <a:schemeClr val="tx1"/>
                          </a:solidFill>
                          <a:effectLst/>
                          <a:latin typeface="Symbol" pitchFamily="18" charset="2"/>
                          <a:ea typeface="ＭＳ Ｐゴシック" pitchFamily="50" charset="-128"/>
                        </a:rPr>
                        <a:t>G</a:t>
                      </a:r>
                      <a:r>
                        <a:rPr kumimoji="1" lang="en-US" altLang="ja-JP" sz="1600" b="0" i="0" u="none" strike="noStrike" cap="none" normalizeH="0" baseline="-25000" dirty="0" err="1" smtClean="0">
                          <a:ln>
                            <a:noFill/>
                          </a:ln>
                          <a:solidFill>
                            <a:schemeClr val="tx1"/>
                          </a:solidFill>
                          <a:effectLst/>
                          <a:latin typeface="Arial" pitchFamily="34" charset="0"/>
                          <a:ea typeface="ＭＳ Ｐゴシック" pitchFamily="50" charset="-128"/>
                        </a:rPr>
                        <a:t>f</a:t>
                      </a: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 very small)</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118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176</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N-rich beam often improves.</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(cf. </a:t>
                      </a:r>
                      <a:r>
                        <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rPr>
                        <a:t>48</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Ca;warm fusion)</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cold fusion</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(HI,xn);x=1,2</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Ucn </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≤20 MeV</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50-70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small fusion prob.</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(dynamical hindrance of fusion?)</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113</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pitchFamily="50" charset="-128"/>
                        </a:rPr>
                        <a:t>165</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transfer</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reaction</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cs typeface="Times New Roman" pitchFamily="18" charset="0"/>
                        </a:rPr>
                        <a:t>≤</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22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lack of target heavier than </a:t>
                      </a:r>
                      <a:r>
                        <a:rPr kumimoji="1" lang="en-US" altLang="ja-JP" sz="1600" b="0" i="0" u="none" strike="noStrike" cap="none" normalizeH="0" baseline="30000" smtClean="0">
                          <a:ln>
                            <a:noFill/>
                          </a:ln>
                          <a:solidFill>
                            <a:schemeClr val="tx1"/>
                          </a:solidFill>
                          <a:effectLst/>
                          <a:latin typeface="Arial" pitchFamily="34" charset="0"/>
                          <a:ea typeface="ＭＳ Ｐゴシック" pitchFamily="50" charset="-128"/>
                        </a:rPr>
                        <a:t>254</a:t>
                      </a: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Es**</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103</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chemeClr val="tx1"/>
                          </a:solidFill>
                          <a:effectLst/>
                          <a:latin typeface="Arial" pitchFamily="34" charset="0"/>
                          <a:ea typeface="ＭＳ Ｐゴシック" pitchFamily="50" charset="-128"/>
                        </a:rPr>
                        <a:t>159</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20" name="Text Box 51"/>
          <p:cNvSpPr txBox="1">
            <a:spLocks noChangeArrowheads="1"/>
          </p:cNvSpPr>
          <p:nvPr/>
        </p:nvSpPr>
        <p:spPr bwMode="auto">
          <a:xfrm>
            <a:off x="285750" y="5419725"/>
            <a:ext cx="5672138" cy="366713"/>
          </a:xfrm>
          <a:prstGeom prst="rect">
            <a:avLst/>
          </a:prstGeom>
          <a:noFill/>
          <a:ln w="9525" algn="ctr">
            <a:noFill/>
            <a:miter lim="800000"/>
            <a:headEnd/>
            <a:tailEnd/>
          </a:ln>
        </p:spPr>
        <p:txBody>
          <a:bodyPr>
            <a:spAutoFit/>
          </a:bodyPr>
          <a:lstStyle/>
          <a:p>
            <a:r>
              <a:rPr lang="en-US" altLang="ja-JP">
                <a:latin typeface="Times New Roman" pitchFamily="18" charset="0"/>
              </a:rPr>
              <a:t>*SF: spontaneous fission. cf. T</a:t>
            </a:r>
            <a:r>
              <a:rPr lang="en-US" altLang="ja-JP" baseline="-25000">
                <a:latin typeface="Times New Roman" pitchFamily="18" charset="0"/>
              </a:rPr>
              <a:t>1/2</a:t>
            </a:r>
            <a:r>
              <a:rPr lang="en-US" altLang="ja-JP">
                <a:latin typeface="Times New Roman" pitchFamily="18" charset="0"/>
              </a:rPr>
              <a:t> of </a:t>
            </a:r>
            <a:r>
              <a:rPr lang="en-US" altLang="ja-JP" baseline="30000">
                <a:latin typeface="Times New Roman" pitchFamily="18" charset="0"/>
              </a:rPr>
              <a:t>258</a:t>
            </a:r>
            <a:r>
              <a:rPr lang="en-US" altLang="ja-JP">
                <a:latin typeface="Times New Roman" pitchFamily="18" charset="0"/>
              </a:rPr>
              <a:t>Fm</a:t>
            </a:r>
            <a:r>
              <a:rPr lang="en-US" altLang="ja-JP" baseline="-25000">
                <a:latin typeface="Times New Roman" pitchFamily="18" charset="0"/>
              </a:rPr>
              <a:t>158</a:t>
            </a:r>
            <a:r>
              <a:rPr lang="en-US" altLang="ja-JP">
                <a:latin typeface="Times New Roman" pitchFamily="18" charset="0"/>
              </a:rPr>
              <a:t>  </a:t>
            </a:r>
            <a:r>
              <a:rPr lang="en-US" altLang="ja-JP">
                <a:cs typeface="Arial" pitchFamily="34" charset="0"/>
              </a:rPr>
              <a:t>≈ </a:t>
            </a:r>
            <a:r>
              <a:rPr lang="en-US" altLang="ja-JP">
                <a:latin typeface="Times New Roman" pitchFamily="18" charset="0"/>
              </a:rPr>
              <a:t>400 </a:t>
            </a:r>
            <a:r>
              <a:rPr lang="en-US" altLang="ja-JP">
                <a:latin typeface="Symbol" pitchFamily="18" charset="2"/>
              </a:rPr>
              <a:t>m</a:t>
            </a:r>
            <a:r>
              <a:rPr lang="en-US" altLang="ja-JP">
                <a:latin typeface="Times New Roman" pitchFamily="18" charset="0"/>
              </a:rPr>
              <a:t>s.</a:t>
            </a:r>
          </a:p>
        </p:txBody>
      </p:sp>
      <p:sp>
        <p:nvSpPr>
          <p:cNvPr id="24621" name="Text Box 52"/>
          <p:cNvSpPr txBox="1">
            <a:spLocks noChangeArrowheads="1"/>
          </p:cNvSpPr>
          <p:nvPr/>
        </p:nvSpPr>
        <p:spPr bwMode="auto">
          <a:xfrm>
            <a:off x="284163" y="5780088"/>
            <a:ext cx="3168650" cy="366712"/>
          </a:xfrm>
          <a:prstGeom prst="rect">
            <a:avLst/>
          </a:prstGeom>
          <a:noFill/>
          <a:ln w="9525" algn="ctr">
            <a:noFill/>
            <a:miter lim="800000"/>
            <a:headEnd/>
            <a:tailEnd/>
          </a:ln>
        </p:spPr>
        <p:txBody>
          <a:bodyPr>
            <a:spAutoFit/>
          </a:bodyPr>
          <a:lstStyle/>
          <a:p>
            <a:r>
              <a:rPr lang="en-US" altLang="ja-JP">
                <a:latin typeface="Times New Roman" pitchFamily="18" charset="0"/>
              </a:rPr>
              <a:t>**</a:t>
            </a:r>
            <a:r>
              <a:rPr lang="en-US" altLang="ja-JP" baseline="30000">
                <a:latin typeface="Times New Roman" pitchFamily="18" charset="0"/>
              </a:rPr>
              <a:t>254</a:t>
            </a:r>
            <a:r>
              <a:rPr lang="en-US" altLang="ja-JP">
                <a:latin typeface="Times New Roman" pitchFamily="18" charset="0"/>
              </a:rPr>
              <a:t>Es(Z=99): T</a:t>
            </a:r>
            <a:r>
              <a:rPr lang="en-US" altLang="ja-JP" baseline="-25000">
                <a:latin typeface="Times New Roman" pitchFamily="18" charset="0"/>
              </a:rPr>
              <a:t>1/2</a:t>
            </a:r>
            <a:r>
              <a:rPr lang="en-US" altLang="ja-JP">
                <a:latin typeface="Times New Roman" pitchFamily="18" charset="0"/>
              </a:rPr>
              <a:t> </a:t>
            </a:r>
            <a:r>
              <a:rPr lang="en-US" altLang="ja-JP">
                <a:cs typeface="Arial" pitchFamily="34" charset="0"/>
              </a:rPr>
              <a:t>≈ </a:t>
            </a:r>
            <a:r>
              <a:rPr lang="en-US" altLang="ja-JP">
                <a:latin typeface="Times New Roman" pitchFamily="18" charset="0"/>
              </a:rPr>
              <a:t>276 day</a:t>
            </a:r>
          </a:p>
        </p:txBody>
      </p:sp>
      <p:sp>
        <p:nvSpPr>
          <p:cNvPr id="7" name="スライド番号プレースホルダ 6"/>
          <p:cNvSpPr>
            <a:spLocks noGrp="1"/>
          </p:cNvSpPr>
          <p:nvPr>
            <p:ph type="sldNum" sz="quarter" idx="12"/>
          </p:nvPr>
        </p:nvSpPr>
        <p:spPr/>
        <p:txBody>
          <a:bodyPr/>
          <a:lstStyle/>
          <a:p>
            <a:fld id="{8152426B-D146-4845-B4EA-5544AFDE7064}" type="slidenum">
              <a:rPr kumimoji="1" lang="ja-JP" altLang="en-US" smtClean="0"/>
              <a:pPr/>
              <a:t>13</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2722766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882581" y="33868"/>
            <a:ext cx="4790313" cy="6789420"/>
          </a:xfrm>
          <a:prstGeom prst="rect">
            <a:avLst/>
          </a:prstGeom>
          <a:noFill/>
          <a:ln w="9525">
            <a:noFill/>
            <a:miter lim="800000"/>
            <a:headEnd/>
            <a:tailEnd/>
          </a:ln>
        </p:spPr>
      </p:pic>
      <p:sp>
        <p:nvSpPr>
          <p:cNvPr id="3" name="テキスト ボックス 2"/>
          <p:cNvSpPr txBox="1"/>
          <p:nvPr/>
        </p:nvSpPr>
        <p:spPr>
          <a:xfrm>
            <a:off x="2688133" y="107340"/>
            <a:ext cx="3018903" cy="369332"/>
          </a:xfrm>
          <a:prstGeom prst="rect">
            <a:avLst/>
          </a:prstGeom>
          <a:solidFill>
            <a:srgbClr val="FFFF00"/>
          </a:solidFill>
        </p:spPr>
        <p:txBody>
          <a:bodyPr wrap="none" rtlCol="0">
            <a:spAutoFit/>
          </a:bodyPr>
          <a:lstStyle/>
          <a:p>
            <a:r>
              <a:rPr lang="en-US" altLang="ja-JP" dirty="0" smtClean="0"/>
              <a:t>Ring Cyclotron pamphlet 1986</a:t>
            </a:r>
            <a:endParaRPr kumimoji="1" lang="ja-JP" altLang="en-US" dirty="0"/>
          </a:p>
        </p:txBody>
      </p:sp>
      <p:sp>
        <p:nvSpPr>
          <p:cNvPr id="4" name="テキスト ボックス 3"/>
          <p:cNvSpPr txBox="1"/>
          <p:nvPr/>
        </p:nvSpPr>
        <p:spPr>
          <a:xfrm>
            <a:off x="6805051" y="116632"/>
            <a:ext cx="2159437" cy="369332"/>
          </a:xfrm>
          <a:prstGeom prst="rect">
            <a:avLst/>
          </a:prstGeom>
          <a:solidFill>
            <a:srgbClr val="FFFF00"/>
          </a:solidFill>
        </p:spPr>
        <p:txBody>
          <a:bodyPr wrap="none" rtlCol="0">
            <a:spAutoFit/>
          </a:bodyPr>
          <a:lstStyle/>
          <a:p>
            <a:r>
              <a:rPr lang="en-US" altLang="ja-JP" dirty="0" smtClean="0"/>
              <a:t>First Beam Dec. 1986</a:t>
            </a:r>
            <a:endParaRPr kumimoji="1" lang="ja-JP" altLang="en-US" dirty="0"/>
          </a:p>
        </p:txBody>
      </p:sp>
      <p:sp>
        <p:nvSpPr>
          <p:cNvPr id="5" name="スライド番号プレースホルダ 4"/>
          <p:cNvSpPr>
            <a:spLocks noGrp="1"/>
          </p:cNvSpPr>
          <p:nvPr>
            <p:ph type="sldNum" sz="quarter" idx="12"/>
          </p:nvPr>
        </p:nvSpPr>
        <p:spPr/>
        <p:txBody>
          <a:bodyPr/>
          <a:lstStyle/>
          <a:p>
            <a:fld id="{8152426B-D146-4845-B4EA-5544AFDE7064}" type="slidenum">
              <a:rPr kumimoji="1" lang="ja-JP" altLang="en-US" smtClean="0"/>
              <a:pPr/>
              <a:t>14</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13755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229784"/>
            <a:ext cx="9144000" cy="6439576"/>
          </a:xfrm>
          <a:prstGeom prst="rect">
            <a:avLst/>
          </a:prstGeom>
          <a:noFill/>
          <a:ln w="9525">
            <a:noFill/>
            <a:miter lim="800000"/>
            <a:headEnd/>
            <a:tailEnd/>
          </a:ln>
        </p:spPr>
      </p:pic>
      <p:sp>
        <p:nvSpPr>
          <p:cNvPr id="3" name="テキスト ボックス 2"/>
          <p:cNvSpPr txBox="1"/>
          <p:nvPr/>
        </p:nvSpPr>
        <p:spPr>
          <a:xfrm>
            <a:off x="3059832" y="53170"/>
            <a:ext cx="3018903" cy="369332"/>
          </a:xfrm>
          <a:prstGeom prst="rect">
            <a:avLst/>
          </a:prstGeom>
          <a:solidFill>
            <a:srgbClr val="FFFF00"/>
          </a:solidFill>
        </p:spPr>
        <p:txBody>
          <a:bodyPr wrap="none" rtlCol="0">
            <a:spAutoFit/>
          </a:bodyPr>
          <a:lstStyle/>
          <a:p>
            <a:r>
              <a:rPr lang="en-US" altLang="ja-JP" dirty="0" smtClean="0"/>
              <a:t>Ring Cyclotron pamphlet 1986</a:t>
            </a:r>
            <a:endParaRPr kumimoji="1" lang="ja-JP" altLang="en-US" dirty="0"/>
          </a:p>
        </p:txBody>
      </p:sp>
      <p:pic>
        <p:nvPicPr>
          <p:cNvPr id="233473" name="Picture 1" descr="C:\Users\Morita\Pictures\02-l2.jpg"/>
          <p:cNvPicPr>
            <a:picLocks noChangeAspect="1" noChangeArrowheads="1"/>
          </p:cNvPicPr>
          <p:nvPr/>
        </p:nvPicPr>
        <p:blipFill>
          <a:blip r:embed="rId3" cstate="print"/>
          <a:srcRect/>
          <a:stretch>
            <a:fillRect/>
          </a:stretch>
        </p:blipFill>
        <p:spPr bwMode="auto">
          <a:xfrm>
            <a:off x="251520" y="3483336"/>
            <a:ext cx="4140000" cy="3105000"/>
          </a:xfrm>
          <a:prstGeom prst="rect">
            <a:avLst/>
          </a:prstGeom>
          <a:noFill/>
        </p:spPr>
      </p:pic>
      <p:pic>
        <p:nvPicPr>
          <p:cNvPr id="5" name="Picture 2" descr="C:\Users\Morita\Pictures\4gou.jpg"/>
          <p:cNvPicPr>
            <a:picLocks noChangeAspect="1" noChangeArrowheads="1"/>
          </p:cNvPicPr>
          <p:nvPr/>
        </p:nvPicPr>
        <p:blipFill>
          <a:blip r:embed="rId4" cstate="print"/>
          <a:srcRect/>
          <a:stretch>
            <a:fillRect/>
          </a:stretch>
        </p:blipFill>
        <p:spPr bwMode="auto">
          <a:xfrm>
            <a:off x="4499992" y="3501008"/>
            <a:ext cx="4354346" cy="3096000"/>
          </a:xfrm>
          <a:prstGeom prst="rect">
            <a:avLst/>
          </a:prstGeom>
          <a:noFill/>
        </p:spPr>
      </p:pic>
      <p:sp>
        <p:nvSpPr>
          <p:cNvPr id="6" name="スライド番号プレースホルダ 5"/>
          <p:cNvSpPr>
            <a:spLocks noGrp="1"/>
          </p:cNvSpPr>
          <p:nvPr>
            <p:ph type="sldNum" sz="quarter" idx="12"/>
          </p:nvPr>
        </p:nvSpPr>
        <p:spPr/>
        <p:txBody>
          <a:bodyPr/>
          <a:lstStyle/>
          <a:p>
            <a:fld id="{8152426B-D146-4845-B4EA-5544AFDE7064}" type="slidenum">
              <a:rPr kumimoji="1" lang="ja-JP" altLang="en-US" smtClean="0"/>
              <a:pPr/>
              <a:t>15</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2276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3473"/>
                                        </p:tgtEl>
                                        <p:attrNameLst>
                                          <p:attrName>style.visibility</p:attrName>
                                        </p:attrNameLst>
                                      </p:cBhvr>
                                      <p:to>
                                        <p:strVal val="visible"/>
                                      </p:to>
                                    </p:set>
                                    <p:anim calcmode="lin" valueType="num">
                                      <p:cBhvr additive="base">
                                        <p:cTn id="7" dur="500" fill="hold"/>
                                        <p:tgtEl>
                                          <p:spTgt spid="233473"/>
                                        </p:tgtEl>
                                        <p:attrNameLst>
                                          <p:attrName>ppt_x</p:attrName>
                                        </p:attrNameLst>
                                      </p:cBhvr>
                                      <p:tavLst>
                                        <p:tav tm="0">
                                          <p:val>
                                            <p:strVal val="#ppt_x"/>
                                          </p:val>
                                        </p:tav>
                                        <p:tav tm="100000">
                                          <p:val>
                                            <p:strVal val="#ppt_x"/>
                                          </p:val>
                                        </p:tav>
                                      </p:tavLst>
                                    </p:anim>
                                    <p:anim calcmode="lin" valueType="num">
                                      <p:cBhvr additive="base">
                                        <p:cTn id="8" dur="500" fill="hold"/>
                                        <p:tgtEl>
                                          <p:spTgt spid="2334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3" y="218368"/>
            <a:ext cx="9144000" cy="6450992"/>
          </a:xfrm>
          <a:prstGeom prst="rect">
            <a:avLst/>
          </a:prstGeom>
          <a:noFill/>
          <a:ln w="9525">
            <a:noFill/>
            <a:miter lim="800000"/>
            <a:headEnd/>
            <a:tailEnd/>
          </a:ln>
        </p:spPr>
      </p:pic>
      <p:sp>
        <p:nvSpPr>
          <p:cNvPr id="3" name="テキスト ボックス 2"/>
          <p:cNvSpPr txBox="1"/>
          <p:nvPr/>
        </p:nvSpPr>
        <p:spPr>
          <a:xfrm>
            <a:off x="3059832" y="6800"/>
            <a:ext cx="3018903" cy="369332"/>
          </a:xfrm>
          <a:prstGeom prst="rect">
            <a:avLst/>
          </a:prstGeom>
          <a:solidFill>
            <a:srgbClr val="FFFF00"/>
          </a:solidFill>
        </p:spPr>
        <p:txBody>
          <a:bodyPr wrap="none" rtlCol="0">
            <a:spAutoFit/>
          </a:bodyPr>
          <a:lstStyle/>
          <a:p>
            <a:r>
              <a:rPr lang="en-US" altLang="ja-JP" dirty="0" smtClean="0"/>
              <a:t>Ring Cyclotron pamphlet 1990</a:t>
            </a:r>
            <a:endParaRPr kumimoji="1" lang="ja-JP" altLang="en-US" dirty="0"/>
          </a:p>
        </p:txBody>
      </p:sp>
      <p:pic>
        <p:nvPicPr>
          <p:cNvPr id="6" name="Picture 2" descr="http://www.rarf.riken.go.jp/rarf/exp/e1/e1-1.gif"/>
          <p:cNvPicPr>
            <a:picLocks noChangeAspect="1" noChangeArrowheads="1"/>
          </p:cNvPicPr>
          <p:nvPr/>
        </p:nvPicPr>
        <p:blipFill>
          <a:blip r:embed="rId3" cstate="print"/>
          <a:srcRect/>
          <a:stretch>
            <a:fillRect/>
          </a:stretch>
        </p:blipFill>
        <p:spPr bwMode="auto">
          <a:xfrm>
            <a:off x="4500488" y="3356992"/>
            <a:ext cx="4464000" cy="3230407"/>
          </a:xfrm>
          <a:prstGeom prst="rect">
            <a:avLst/>
          </a:prstGeom>
          <a:noFill/>
        </p:spPr>
      </p:pic>
      <p:sp>
        <p:nvSpPr>
          <p:cNvPr id="5" name="テキスト ボックス 4"/>
          <p:cNvSpPr txBox="1"/>
          <p:nvPr/>
        </p:nvSpPr>
        <p:spPr>
          <a:xfrm>
            <a:off x="4534283" y="3455976"/>
            <a:ext cx="1454244" cy="369332"/>
          </a:xfrm>
          <a:prstGeom prst="rect">
            <a:avLst/>
          </a:prstGeom>
          <a:solidFill>
            <a:schemeClr val="accent5">
              <a:lumMod val="20000"/>
              <a:lumOff val="80000"/>
            </a:schemeClr>
          </a:solidFill>
        </p:spPr>
        <p:txBody>
          <a:bodyPr wrap="none" rtlCol="0">
            <a:spAutoFit/>
          </a:bodyPr>
          <a:lstStyle/>
          <a:p>
            <a:r>
              <a:rPr kumimoji="1" lang="en-US" altLang="ja-JP" dirty="0" smtClean="0"/>
              <a:t>GARIS/</a:t>
            </a:r>
            <a:r>
              <a:rPr kumimoji="1" lang="en-US" altLang="ja-JP" dirty="0" err="1" smtClean="0"/>
              <a:t>IGiSOL</a:t>
            </a:r>
            <a:endParaRPr kumimoji="1" lang="ja-JP" altLang="en-US" dirty="0"/>
          </a:p>
        </p:txBody>
      </p:sp>
      <p:sp>
        <p:nvSpPr>
          <p:cNvPr id="7" name="テキスト ボックス 6"/>
          <p:cNvSpPr txBox="1"/>
          <p:nvPr/>
        </p:nvSpPr>
        <p:spPr>
          <a:xfrm>
            <a:off x="4932040" y="1268760"/>
            <a:ext cx="591829" cy="369332"/>
          </a:xfrm>
          <a:prstGeom prst="rect">
            <a:avLst/>
          </a:prstGeom>
          <a:solidFill>
            <a:schemeClr val="accent5">
              <a:lumMod val="20000"/>
              <a:lumOff val="80000"/>
            </a:schemeClr>
          </a:solidFill>
        </p:spPr>
        <p:txBody>
          <a:bodyPr wrap="none" rtlCol="0">
            <a:spAutoFit/>
          </a:bodyPr>
          <a:lstStyle/>
          <a:p>
            <a:r>
              <a:rPr lang="en-US" altLang="ja-JP" dirty="0" smtClean="0"/>
              <a:t>RIPS</a:t>
            </a:r>
            <a:endParaRPr kumimoji="1" lang="ja-JP" altLang="en-US" dirty="0"/>
          </a:p>
        </p:txBody>
      </p:sp>
      <p:sp>
        <p:nvSpPr>
          <p:cNvPr id="8" name="スライド番号プレースホルダ 7"/>
          <p:cNvSpPr>
            <a:spLocks noGrp="1"/>
          </p:cNvSpPr>
          <p:nvPr>
            <p:ph type="sldNum" sz="quarter" idx="12"/>
          </p:nvPr>
        </p:nvSpPr>
        <p:spPr/>
        <p:txBody>
          <a:bodyPr/>
          <a:lstStyle/>
          <a:p>
            <a:fld id="{8152426B-D146-4845-B4EA-5544AFDE7064}" type="slidenum">
              <a:rPr kumimoji="1" lang="ja-JP" altLang="en-US" smtClean="0"/>
              <a:pPr/>
              <a:t>16</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868039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ARF パネル A4"/>
          <p:cNvPicPr>
            <a:picLocks noChangeAspect="1" noChangeArrowheads="1"/>
          </p:cNvPicPr>
          <p:nvPr/>
        </p:nvPicPr>
        <p:blipFill>
          <a:blip r:embed="rId2" cstate="print"/>
          <a:srcRect/>
          <a:stretch>
            <a:fillRect/>
          </a:stretch>
        </p:blipFill>
        <p:spPr bwMode="auto">
          <a:xfrm>
            <a:off x="0" y="195263"/>
            <a:ext cx="9144000" cy="6467475"/>
          </a:xfrm>
          <a:prstGeom prst="rect">
            <a:avLst/>
          </a:prstGeom>
          <a:noFill/>
        </p:spPr>
      </p:pic>
      <p:sp>
        <p:nvSpPr>
          <p:cNvPr id="3" name="スライド番号プレースホルダ 2"/>
          <p:cNvSpPr>
            <a:spLocks noGrp="1"/>
          </p:cNvSpPr>
          <p:nvPr>
            <p:ph type="sldNum" sz="quarter" idx="12"/>
          </p:nvPr>
        </p:nvSpPr>
        <p:spPr/>
        <p:txBody>
          <a:bodyPr/>
          <a:lstStyle/>
          <a:p>
            <a:fld id="{8152426B-D146-4845-B4EA-5544AFDE7064}" type="slidenum">
              <a:rPr kumimoji="1" lang="ja-JP" altLang="en-US" smtClean="0"/>
              <a:pPr/>
              <a:t>17</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969561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nvGraphicFramePr>
        <p:xfrm>
          <a:off x="-1809750" y="-3352800"/>
          <a:ext cx="12172950" cy="11811000"/>
        </p:xfrm>
        <a:graphic>
          <a:graphicData uri="http://schemas.openxmlformats.org/presentationml/2006/ole">
            <mc:AlternateContent xmlns:mc="http://schemas.openxmlformats.org/markup-compatibility/2006">
              <mc:Choice xmlns:v="urn:schemas-microsoft-com:vml" Requires="v">
                <p:oleObj spid="_x0000_s3087" name="CorelDRAW" r:id="rId3" imgW="12509280" imgH="12138120" progId="">
                  <p:embed/>
                </p:oleObj>
              </mc:Choice>
              <mc:Fallback>
                <p:oleObj name="CorelDRAW" r:id="rId3" imgW="12509280" imgH="121381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3352800"/>
                        <a:ext cx="12172950" cy="1181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スライド番号プレースホルダ 2"/>
          <p:cNvSpPr>
            <a:spLocks noGrp="1"/>
          </p:cNvSpPr>
          <p:nvPr>
            <p:ph type="sldNum" sz="quarter" idx="12"/>
          </p:nvPr>
        </p:nvSpPr>
        <p:spPr/>
        <p:txBody>
          <a:bodyPr/>
          <a:lstStyle/>
          <a:p>
            <a:fld id="{8152426B-D146-4845-B4EA-5544AFDE7064}" type="slidenum">
              <a:rPr kumimoji="1" lang="ja-JP" altLang="en-US" smtClean="0"/>
              <a:pPr/>
              <a:t>18</a:t>
            </a:fld>
            <a:endParaRPr kumimoji="1" lang="ja-JP" altLang="en-US"/>
          </a:p>
        </p:txBody>
      </p:sp>
      <p:sp>
        <p:nvSpPr>
          <p:cNvPr id="5" name="テキスト ボックス 4"/>
          <p:cNvSpPr txBox="1"/>
          <p:nvPr/>
        </p:nvSpPr>
        <p:spPr>
          <a:xfrm>
            <a:off x="395536" y="3203684"/>
            <a:ext cx="652743" cy="369332"/>
          </a:xfrm>
          <a:prstGeom prst="rect">
            <a:avLst/>
          </a:prstGeom>
          <a:solidFill>
            <a:srgbClr val="FFFF00"/>
          </a:solidFill>
        </p:spPr>
        <p:txBody>
          <a:bodyPr wrap="none" rtlCol="0">
            <a:spAutoFit/>
          </a:bodyPr>
          <a:lstStyle/>
          <a:p>
            <a:r>
              <a:rPr kumimoji="1" lang="en-US" altLang="ja-JP" b="1" dirty="0" smtClean="0"/>
              <a:t>2000</a:t>
            </a:r>
            <a:endParaRPr kumimoji="1" lang="ja-JP" altLang="en-US" b="1" dirty="0"/>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2764505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図 3" descr="RIBF鳥瞰図081125改.png"/>
          <p:cNvPicPr>
            <a:picLocks noChangeAspect="1"/>
          </p:cNvPicPr>
          <p:nvPr/>
        </p:nvPicPr>
        <p:blipFill>
          <a:blip r:embed="rId2" cstate="print"/>
          <a:srcRect/>
          <a:stretch>
            <a:fillRect/>
          </a:stretch>
        </p:blipFill>
        <p:spPr bwMode="auto">
          <a:xfrm>
            <a:off x="0" y="1435100"/>
            <a:ext cx="9144000" cy="3984625"/>
          </a:xfrm>
          <a:prstGeom prst="rect">
            <a:avLst/>
          </a:prstGeom>
          <a:noFill/>
          <a:ln w="9525">
            <a:noFill/>
            <a:miter lim="800000"/>
            <a:headEnd/>
            <a:tailEnd/>
          </a:ln>
        </p:spPr>
      </p:pic>
      <p:sp>
        <p:nvSpPr>
          <p:cNvPr id="3" name="正方形/長方形 2"/>
          <p:cNvSpPr/>
          <p:nvPr/>
        </p:nvSpPr>
        <p:spPr>
          <a:xfrm rot="20160000">
            <a:off x="3439545" y="2639327"/>
            <a:ext cx="1440160" cy="25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779912" y="2976192"/>
            <a:ext cx="360040"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3707904" y="3048200"/>
            <a:ext cx="360040"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211960" y="3110916"/>
            <a:ext cx="1662635" cy="369332"/>
          </a:xfrm>
          <a:prstGeom prst="rect">
            <a:avLst/>
          </a:prstGeom>
          <a:solidFill>
            <a:schemeClr val="bg1"/>
          </a:solidFill>
        </p:spPr>
        <p:txBody>
          <a:bodyPr wrap="none" rtlCol="0">
            <a:spAutoFit/>
          </a:bodyPr>
          <a:lstStyle/>
          <a:p>
            <a:r>
              <a:rPr lang="en-US" altLang="ja-JP" b="1" dirty="0" smtClean="0"/>
              <a:t>GARIS, GARIS-II</a:t>
            </a:r>
            <a:endParaRPr kumimoji="1" lang="ja-JP" altLang="en-US" b="1" dirty="0"/>
          </a:p>
        </p:txBody>
      </p:sp>
      <p:sp>
        <p:nvSpPr>
          <p:cNvPr id="7" name="円/楕円 6"/>
          <p:cNvSpPr/>
          <p:nvPr/>
        </p:nvSpPr>
        <p:spPr>
          <a:xfrm>
            <a:off x="2123728" y="2976192"/>
            <a:ext cx="360040"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101783" y="3277669"/>
            <a:ext cx="360040"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3932312" y="2832176"/>
            <a:ext cx="360040"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243630" y="2838656"/>
            <a:ext cx="404278" cy="369332"/>
          </a:xfrm>
          <a:prstGeom prst="rect">
            <a:avLst/>
          </a:prstGeom>
          <a:noFill/>
        </p:spPr>
        <p:txBody>
          <a:bodyPr wrap="none" rtlCol="0">
            <a:spAutoFit/>
          </a:bodyPr>
          <a:lstStyle/>
          <a:p>
            <a:r>
              <a:rPr lang="en-US" altLang="ja-JP" b="1" dirty="0" smtClean="0"/>
              <a:t>CL</a:t>
            </a:r>
            <a:endParaRPr kumimoji="1" lang="ja-JP" altLang="en-US" b="1" dirty="0"/>
          </a:p>
        </p:txBody>
      </p:sp>
      <p:sp>
        <p:nvSpPr>
          <p:cNvPr id="12" name="テキスト ボックス 1"/>
          <p:cNvSpPr txBox="1">
            <a:spLocks noChangeArrowheads="1"/>
          </p:cNvSpPr>
          <p:nvPr/>
        </p:nvSpPr>
        <p:spPr bwMode="auto">
          <a:xfrm>
            <a:off x="1357313" y="500063"/>
            <a:ext cx="4549775" cy="400050"/>
          </a:xfrm>
          <a:prstGeom prst="rect">
            <a:avLst/>
          </a:prstGeom>
          <a:noFill/>
          <a:ln w="9525">
            <a:noFill/>
            <a:miter lim="800000"/>
            <a:headEnd/>
            <a:tailEnd/>
          </a:ln>
        </p:spPr>
        <p:txBody>
          <a:bodyPr wrap="none">
            <a:spAutoFit/>
          </a:bodyPr>
          <a:lstStyle/>
          <a:p>
            <a:r>
              <a:rPr lang="en-US" altLang="ja-JP" sz="2000" b="1" dirty="0">
                <a:latin typeface="Calibri" pitchFamily="34" charset="0"/>
              </a:rPr>
              <a:t>Superheavy Element Study at RIKEN RIBF</a:t>
            </a:r>
            <a:endParaRPr lang="ja-JP" altLang="en-US" sz="2000" b="1" dirty="0">
              <a:latin typeface="Calibri" pitchFamily="34" charset="0"/>
            </a:endParaRPr>
          </a:p>
        </p:txBody>
      </p:sp>
      <p:sp>
        <p:nvSpPr>
          <p:cNvPr id="13" name="テキスト ボックス 2"/>
          <p:cNvSpPr txBox="1">
            <a:spLocks noChangeArrowheads="1"/>
          </p:cNvSpPr>
          <p:nvPr/>
        </p:nvSpPr>
        <p:spPr bwMode="auto">
          <a:xfrm>
            <a:off x="1428750" y="1143000"/>
            <a:ext cx="2089150" cy="369888"/>
          </a:xfrm>
          <a:prstGeom prst="rect">
            <a:avLst/>
          </a:prstGeom>
          <a:noFill/>
          <a:ln w="9525">
            <a:noFill/>
            <a:miter lim="800000"/>
            <a:headEnd/>
            <a:tailEnd/>
          </a:ln>
        </p:spPr>
        <p:txBody>
          <a:bodyPr wrap="none">
            <a:spAutoFit/>
          </a:bodyPr>
          <a:lstStyle/>
          <a:p>
            <a:r>
              <a:rPr lang="en-US" altLang="ja-JP">
                <a:latin typeface="Calibri" pitchFamily="34" charset="0"/>
              </a:rPr>
              <a:t>Experimental setups</a:t>
            </a:r>
            <a:endParaRPr lang="ja-JP" altLang="en-US">
              <a:latin typeface="Calibri" pitchFamily="34" charset="0"/>
            </a:endParaRPr>
          </a:p>
        </p:txBody>
      </p:sp>
      <p:sp>
        <p:nvSpPr>
          <p:cNvPr id="14" name="テキスト ボックス 13"/>
          <p:cNvSpPr txBox="1"/>
          <p:nvPr/>
        </p:nvSpPr>
        <p:spPr>
          <a:xfrm>
            <a:off x="2627784" y="2204864"/>
            <a:ext cx="982961" cy="369332"/>
          </a:xfrm>
          <a:prstGeom prst="rect">
            <a:avLst/>
          </a:prstGeom>
          <a:noFill/>
        </p:spPr>
        <p:txBody>
          <a:bodyPr wrap="none" rtlCol="0">
            <a:spAutoFit/>
          </a:bodyPr>
          <a:lstStyle/>
          <a:p>
            <a:r>
              <a:rPr lang="en-US" altLang="ja-JP" b="1" dirty="0" smtClean="0"/>
              <a:t>Hot Lab.</a:t>
            </a:r>
            <a:endParaRPr kumimoji="1" lang="ja-JP" altLang="en-US" b="1" dirty="0"/>
          </a:p>
        </p:txBody>
      </p:sp>
      <p:cxnSp>
        <p:nvCxnSpPr>
          <p:cNvPr id="16" name="直線コネクタ 15"/>
          <p:cNvCxnSpPr>
            <a:stCxn id="7" idx="7"/>
          </p:cNvCxnSpPr>
          <p:nvPr/>
        </p:nvCxnSpPr>
        <p:spPr>
          <a:xfrm flipV="1">
            <a:off x="2431041" y="2564904"/>
            <a:ext cx="484775" cy="464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14"/>
          <p:cNvSpPr>
            <a:spLocks noGrp="1"/>
          </p:cNvSpPr>
          <p:nvPr>
            <p:ph type="sldNum" sz="quarter" idx="12"/>
          </p:nvPr>
        </p:nvSpPr>
        <p:spPr/>
        <p:txBody>
          <a:bodyPr/>
          <a:lstStyle/>
          <a:p>
            <a:fld id="{8152426B-D146-4845-B4EA-5544AFDE7064}" type="slidenum">
              <a:rPr kumimoji="1" lang="ja-JP" altLang="en-US" smtClean="0"/>
              <a:pPr/>
              <a:t>19</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953648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smtClean="0"/>
              <a:t>2013/1/15</a:t>
            </a:r>
            <a:endParaRPr kumimoji="1" lang="ja-JP" altLang="en-US"/>
          </a:p>
        </p:txBody>
      </p:sp>
      <p:sp>
        <p:nvSpPr>
          <p:cNvPr id="4" name="スライド番号プレースホルダ 3"/>
          <p:cNvSpPr>
            <a:spLocks noGrp="1"/>
          </p:cNvSpPr>
          <p:nvPr>
            <p:ph type="sldNum" sz="quarter" idx="12"/>
          </p:nvPr>
        </p:nvSpPr>
        <p:spPr/>
        <p:txBody>
          <a:bodyPr/>
          <a:lstStyle/>
          <a:p>
            <a:fld id="{596F3A7F-5E54-4477-88E8-1410831F0F23}" type="slidenum">
              <a:rPr kumimoji="1" lang="ja-JP" altLang="en-US" smtClean="0"/>
              <a:pPr/>
              <a:t>2</a:t>
            </a:fld>
            <a:endParaRPr kumimoji="1" lang="ja-JP" altLang="en-US"/>
          </a:p>
        </p:txBody>
      </p:sp>
      <p:pic>
        <p:nvPicPr>
          <p:cNvPr id="5" name="図 4" descr="元素はどこまで知られているか？.bmp"/>
          <p:cNvPicPr>
            <a:picLocks noChangeAspect="1"/>
          </p:cNvPicPr>
          <p:nvPr/>
        </p:nvPicPr>
        <p:blipFill>
          <a:blip r:embed="rId2" cstate="print"/>
          <a:stretch>
            <a:fillRect/>
          </a:stretch>
        </p:blipFill>
        <p:spPr>
          <a:xfrm>
            <a:off x="571" y="428"/>
            <a:ext cx="9142858" cy="6857143"/>
          </a:xfrm>
          <a:prstGeom prst="rect">
            <a:avLst/>
          </a:prstGeom>
        </p:spPr>
      </p:pic>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47105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827088" y="1557338"/>
            <a:ext cx="8080375" cy="3368675"/>
            <a:chOff x="488" y="237"/>
            <a:chExt cx="5090" cy="2122"/>
          </a:xfrm>
        </p:grpSpPr>
        <p:pic>
          <p:nvPicPr>
            <p:cNvPr id="4102" name="Picture 6"/>
            <p:cNvPicPr>
              <a:picLocks noChangeAspect="1" noChangeArrowheads="1"/>
            </p:cNvPicPr>
            <p:nvPr/>
          </p:nvPicPr>
          <p:blipFill>
            <a:blip r:embed="rId2" cstate="print"/>
            <a:srcRect/>
            <a:stretch>
              <a:fillRect/>
            </a:stretch>
          </p:blipFill>
          <p:spPr bwMode="auto">
            <a:xfrm>
              <a:off x="488" y="300"/>
              <a:ext cx="4924" cy="1892"/>
            </a:xfrm>
            <a:prstGeom prst="rect">
              <a:avLst/>
            </a:prstGeom>
            <a:noFill/>
            <a:ln w="9525">
              <a:noFill/>
              <a:miter lim="800000"/>
              <a:headEnd/>
              <a:tailEnd/>
            </a:ln>
            <a:effectLst/>
          </p:spPr>
        </p:pic>
        <p:sp>
          <p:nvSpPr>
            <p:cNvPr id="4103" name="Rectangle 7"/>
            <p:cNvSpPr>
              <a:spLocks noChangeArrowheads="1"/>
            </p:cNvSpPr>
            <p:nvPr/>
          </p:nvSpPr>
          <p:spPr bwMode="auto">
            <a:xfrm>
              <a:off x="1858" y="1452"/>
              <a:ext cx="3720" cy="907"/>
            </a:xfrm>
            <a:prstGeom prst="rect">
              <a:avLst/>
            </a:prstGeom>
            <a:solidFill>
              <a:schemeClr val="bg1"/>
            </a:solidFill>
            <a:ln w="9525">
              <a:noFill/>
              <a:miter lim="800000"/>
              <a:headEnd/>
              <a:tailEnd/>
            </a:ln>
            <a:effectLst/>
          </p:spPr>
          <p:txBody>
            <a:bodyPr wrap="none" anchor="ctr"/>
            <a:lstStyle/>
            <a:p>
              <a:endParaRPr lang="ja-JP" altLang="en-US"/>
            </a:p>
          </p:txBody>
        </p:sp>
        <p:sp>
          <p:nvSpPr>
            <p:cNvPr id="4104" name="Rectangle 8"/>
            <p:cNvSpPr>
              <a:spLocks noChangeArrowheads="1"/>
            </p:cNvSpPr>
            <p:nvPr/>
          </p:nvSpPr>
          <p:spPr bwMode="auto">
            <a:xfrm>
              <a:off x="896" y="2121"/>
              <a:ext cx="499" cy="181"/>
            </a:xfrm>
            <a:prstGeom prst="rect">
              <a:avLst/>
            </a:prstGeom>
            <a:solidFill>
              <a:schemeClr val="bg1"/>
            </a:solidFill>
            <a:ln w="9525">
              <a:noFill/>
              <a:miter lim="800000"/>
              <a:headEnd/>
              <a:tailEnd/>
            </a:ln>
            <a:effectLst/>
          </p:spPr>
          <p:txBody>
            <a:bodyPr wrap="none" anchor="ctr"/>
            <a:lstStyle/>
            <a:p>
              <a:endParaRPr lang="ja-JP" altLang="en-US"/>
            </a:p>
          </p:txBody>
        </p:sp>
        <p:sp>
          <p:nvSpPr>
            <p:cNvPr id="4105" name="Rectangle 9"/>
            <p:cNvSpPr>
              <a:spLocks noChangeArrowheads="1"/>
            </p:cNvSpPr>
            <p:nvPr/>
          </p:nvSpPr>
          <p:spPr bwMode="auto">
            <a:xfrm>
              <a:off x="1427" y="1776"/>
              <a:ext cx="45" cy="136"/>
            </a:xfrm>
            <a:prstGeom prst="rect">
              <a:avLst/>
            </a:prstGeom>
            <a:solidFill>
              <a:schemeClr val="bg1"/>
            </a:solidFill>
            <a:ln w="9525">
              <a:noFill/>
              <a:miter lim="800000"/>
              <a:headEnd/>
              <a:tailEnd/>
            </a:ln>
            <a:effectLst/>
          </p:spPr>
          <p:txBody>
            <a:bodyPr wrap="none" anchor="ctr"/>
            <a:lstStyle/>
            <a:p>
              <a:endParaRPr lang="ja-JP" altLang="en-US"/>
            </a:p>
          </p:txBody>
        </p:sp>
        <p:sp>
          <p:nvSpPr>
            <p:cNvPr id="4106" name="Rectangle 10"/>
            <p:cNvSpPr>
              <a:spLocks noChangeArrowheads="1"/>
            </p:cNvSpPr>
            <p:nvPr/>
          </p:nvSpPr>
          <p:spPr bwMode="auto">
            <a:xfrm>
              <a:off x="970" y="1947"/>
              <a:ext cx="181" cy="113"/>
            </a:xfrm>
            <a:prstGeom prst="rect">
              <a:avLst/>
            </a:prstGeom>
            <a:solidFill>
              <a:schemeClr val="bg1"/>
            </a:solidFill>
            <a:ln w="9525">
              <a:noFill/>
              <a:miter lim="800000"/>
              <a:headEnd/>
              <a:tailEnd/>
            </a:ln>
            <a:effectLst/>
          </p:spPr>
          <p:txBody>
            <a:bodyPr wrap="none" anchor="ctr"/>
            <a:lstStyle/>
            <a:p>
              <a:endParaRPr lang="ja-JP" altLang="en-US"/>
            </a:p>
          </p:txBody>
        </p:sp>
        <p:sp>
          <p:nvSpPr>
            <p:cNvPr id="4107" name="Rectangle 11"/>
            <p:cNvSpPr>
              <a:spLocks noChangeArrowheads="1"/>
            </p:cNvSpPr>
            <p:nvPr/>
          </p:nvSpPr>
          <p:spPr bwMode="auto">
            <a:xfrm>
              <a:off x="1393" y="1975"/>
              <a:ext cx="46" cy="90"/>
            </a:xfrm>
            <a:prstGeom prst="rect">
              <a:avLst/>
            </a:prstGeom>
            <a:solidFill>
              <a:schemeClr val="bg1"/>
            </a:solidFill>
            <a:ln w="9525">
              <a:noFill/>
              <a:miter lim="800000"/>
              <a:headEnd/>
              <a:tailEnd/>
            </a:ln>
            <a:effectLst/>
          </p:spPr>
          <p:txBody>
            <a:bodyPr wrap="none" anchor="ctr"/>
            <a:lstStyle/>
            <a:p>
              <a:endParaRPr lang="ja-JP" altLang="en-US"/>
            </a:p>
          </p:txBody>
        </p:sp>
        <p:sp>
          <p:nvSpPr>
            <p:cNvPr id="4108" name="Rectangle 12"/>
            <p:cNvSpPr>
              <a:spLocks noChangeArrowheads="1"/>
            </p:cNvSpPr>
            <p:nvPr/>
          </p:nvSpPr>
          <p:spPr bwMode="auto">
            <a:xfrm>
              <a:off x="3391" y="237"/>
              <a:ext cx="816" cy="272"/>
            </a:xfrm>
            <a:prstGeom prst="rect">
              <a:avLst/>
            </a:prstGeom>
            <a:solidFill>
              <a:schemeClr val="bg1"/>
            </a:solidFill>
            <a:ln w="9525">
              <a:noFill/>
              <a:miter lim="800000"/>
              <a:headEnd/>
              <a:tailEnd/>
            </a:ln>
            <a:effectLst/>
          </p:spPr>
          <p:txBody>
            <a:bodyPr wrap="none" anchor="ctr"/>
            <a:lstStyle/>
            <a:p>
              <a:endParaRPr lang="ja-JP" altLang="en-US"/>
            </a:p>
          </p:txBody>
        </p:sp>
        <p:sp>
          <p:nvSpPr>
            <p:cNvPr id="4109" name="Rectangle 13"/>
            <p:cNvSpPr>
              <a:spLocks noChangeArrowheads="1"/>
            </p:cNvSpPr>
            <p:nvPr/>
          </p:nvSpPr>
          <p:spPr bwMode="auto">
            <a:xfrm>
              <a:off x="1419" y="375"/>
              <a:ext cx="182" cy="136"/>
            </a:xfrm>
            <a:prstGeom prst="rect">
              <a:avLst/>
            </a:prstGeom>
            <a:solidFill>
              <a:schemeClr val="bg1"/>
            </a:solidFill>
            <a:ln w="9525">
              <a:noFill/>
              <a:miter lim="800000"/>
              <a:headEnd/>
              <a:tailEnd/>
            </a:ln>
            <a:effectLst/>
          </p:spPr>
          <p:txBody>
            <a:bodyPr wrap="none" anchor="ctr"/>
            <a:lstStyle/>
            <a:p>
              <a:endParaRPr lang="ja-JP" altLang="en-US"/>
            </a:p>
          </p:txBody>
        </p:sp>
        <p:sp>
          <p:nvSpPr>
            <p:cNvPr id="4110" name="Rectangle 14"/>
            <p:cNvSpPr>
              <a:spLocks noChangeArrowheads="1"/>
            </p:cNvSpPr>
            <p:nvPr/>
          </p:nvSpPr>
          <p:spPr bwMode="auto">
            <a:xfrm>
              <a:off x="1766" y="622"/>
              <a:ext cx="272" cy="136"/>
            </a:xfrm>
            <a:prstGeom prst="rect">
              <a:avLst/>
            </a:prstGeom>
            <a:solidFill>
              <a:schemeClr val="bg1"/>
            </a:solidFill>
            <a:ln w="9525">
              <a:noFill/>
              <a:miter lim="800000"/>
              <a:headEnd/>
              <a:tailEnd/>
            </a:ln>
            <a:effectLst/>
          </p:spPr>
          <p:txBody>
            <a:bodyPr wrap="none" anchor="ctr"/>
            <a:lstStyle/>
            <a:p>
              <a:endParaRPr lang="ja-JP" altLang="en-US"/>
            </a:p>
          </p:txBody>
        </p:sp>
        <p:sp>
          <p:nvSpPr>
            <p:cNvPr id="4111" name="Rectangle 15"/>
            <p:cNvSpPr>
              <a:spLocks noChangeArrowheads="1"/>
            </p:cNvSpPr>
            <p:nvPr/>
          </p:nvSpPr>
          <p:spPr bwMode="auto">
            <a:xfrm>
              <a:off x="3884" y="618"/>
              <a:ext cx="907" cy="136"/>
            </a:xfrm>
            <a:prstGeom prst="rect">
              <a:avLst/>
            </a:prstGeom>
            <a:solidFill>
              <a:schemeClr val="bg1"/>
            </a:solidFill>
            <a:ln w="9525">
              <a:noFill/>
              <a:miter lim="800000"/>
              <a:headEnd/>
              <a:tailEnd/>
            </a:ln>
            <a:effectLst/>
          </p:spPr>
          <p:txBody>
            <a:bodyPr wrap="none" anchor="ctr"/>
            <a:lstStyle/>
            <a:p>
              <a:endParaRPr lang="ja-JP" altLang="en-US"/>
            </a:p>
          </p:txBody>
        </p:sp>
        <p:sp>
          <p:nvSpPr>
            <p:cNvPr id="4112" name="Rectangle 16"/>
            <p:cNvSpPr>
              <a:spLocks noChangeArrowheads="1"/>
            </p:cNvSpPr>
            <p:nvPr/>
          </p:nvSpPr>
          <p:spPr bwMode="auto">
            <a:xfrm>
              <a:off x="4740" y="1071"/>
              <a:ext cx="136" cy="182"/>
            </a:xfrm>
            <a:prstGeom prst="rect">
              <a:avLst/>
            </a:prstGeom>
            <a:solidFill>
              <a:schemeClr val="bg1"/>
            </a:solidFill>
            <a:ln w="9525">
              <a:noFill/>
              <a:miter lim="800000"/>
              <a:headEnd/>
              <a:tailEnd/>
            </a:ln>
            <a:effectLst/>
          </p:spPr>
          <p:txBody>
            <a:bodyPr wrap="none" anchor="ctr"/>
            <a:lstStyle/>
            <a:p>
              <a:endParaRPr lang="ja-JP" altLang="en-US"/>
            </a:p>
          </p:txBody>
        </p:sp>
        <p:sp>
          <p:nvSpPr>
            <p:cNvPr id="4113" name="Rectangle 17"/>
            <p:cNvSpPr>
              <a:spLocks noChangeArrowheads="1"/>
            </p:cNvSpPr>
            <p:nvPr/>
          </p:nvSpPr>
          <p:spPr bwMode="auto">
            <a:xfrm>
              <a:off x="4868" y="1105"/>
              <a:ext cx="136" cy="182"/>
            </a:xfrm>
            <a:prstGeom prst="rect">
              <a:avLst/>
            </a:prstGeom>
            <a:solidFill>
              <a:schemeClr val="bg1"/>
            </a:solidFill>
            <a:ln w="9525">
              <a:noFill/>
              <a:miter lim="800000"/>
              <a:headEnd/>
              <a:tailEnd/>
            </a:ln>
            <a:effectLst/>
          </p:spPr>
          <p:txBody>
            <a:bodyPr wrap="none" anchor="ctr"/>
            <a:lstStyle/>
            <a:p>
              <a:endParaRPr lang="ja-JP" altLang="en-US"/>
            </a:p>
          </p:txBody>
        </p:sp>
        <p:sp>
          <p:nvSpPr>
            <p:cNvPr id="4114" name="Rectangle 18"/>
            <p:cNvSpPr>
              <a:spLocks noChangeArrowheads="1"/>
            </p:cNvSpPr>
            <p:nvPr/>
          </p:nvSpPr>
          <p:spPr bwMode="auto">
            <a:xfrm>
              <a:off x="2381" y="618"/>
              <a:ext cx="1225" cy="181"/>
            </a:xfrm>
            <a:prstGeom prst="rect">
              <a:avLst/>
            </a:prstGeom>
            <a:solidFill>
              <a:schemeClr val="bg1"/>
            </a:solidFill>
            <a:ln w="9525">
              <a:noFill/>
              <a:miter lim="800000"/>
              <a:headEnd/>
              <a:tailEnd/>
            </a:ln>
            <a:effectLst/>
          </p:spPr>
          <p:txBody>
            <a:bodyPr wrap="none" anchor="ctr"/>
            <a:lstStyle/>
            <a:p>
              <a:endParaRPr lang="ja-JP" altLang="en-US"/>
            </a:p>
          </p:txBody>
        </p:sp>
      </p:grpSp>
      <p:sp>
        <p:nvSpPr>
          <p:cNvPr id="4115" name="Text Box 19"/>
          <p:cNvSpPr txBox="1">
            <a:spLocks noChangeArrowheads="1"/>
          </p:cNvSpPr>
          <p:nvPr/>
        </p:nvSpPr>
        <p:spPr bwMode="auto">
          <a:xfrm>
            <a:off x="4000500" y="4149725"/>
            <a:ext cx="1795463" cy="396875"/>
          </a:xfrm>
          <a:prstGeom prst="rect">
            <a:avLst/>
          </a:prstGeom>
          <a:noFill/>
          <a:ln w="9525">
            <a:noFill/>
            <a:miter lim="800000"/>
            <a:headEnd/>
            <a:tailEnd/>
          </a:ln>
          <a:effectLst/>
        </p:spPr>
        <p:txBody>
          <a:bodyPr wrap="none">
            <a:spAutoFit/>
          </a:bodyPr>
          <a:lstStyle/>
          <a:p>
            <a:r>
              <a:rPr lang="en-US" altLang="ja-JP" sz="2000"/>
              <a:t>RILAC Facility</a:t>
            </a:r>
          </a:p>
        </p:txBody>
      </p:sp>
      <p:sp>
        <p:nvSpPr>
          <p:cNvPr id="4116" name="Text Box 20"/>
          <p:cNvSpPr txBox="1">
            <a:spLocks noChangeArrowheads="1"/>
          </p:cNvSpPr>
          <p:nvPr/>
        </p:nvSpPr>
        <p:spPr bwMode="auto">
          <a:xfrm>
            <a:off x="6588125" y="4171950"/>
            <a:ext cx="2339975" cy="336550"/>
          </a:xfrm>
          <a:prstGeom prst="rect">
            <a:avLst/>
          </a:prstGeom>
          <a:noFill/>
          <a:ln w="9525">
            <a:noFill/>
            <a:miter lim="800000"/>
            <a:headEnd/>
            <a:tailEnd/>
          </a:ln>
          <a:effectLst/>
        </p:spPr>
        <p:txBody>
          <a:bodyPr wrap="none">
            <a:spAutoFit/>
          </a:bodyPr>
          <a:lstStyle/>
          <a:p>
            <a:r>
              <a:rPr lang="en-US" altLang="ja-JP" sz="1600"/>
              <a:t>18GHz ECR Ion Source</a:t>
            </a:r>
          </a:p>
        </p:txBody>
      </p:sp>
      <p:sp>
        <p:nvSpPr>
          <p:cNvPr id="4117" name="Text Box 21"/>
          <p:cNvSpPr txBox="1">
            <a:spLocks noChangeArrowheads="1"/>
          </p:cNvSpPr>
          <p:nvPr/>
        </p:nvSpPr>
        <p:spPr bwMode="auto">
          <a:xfrm>
            <a:off x="6792913" y="3716338"/>
            <a:ext cx="1165225" cy="336550"/>
          </a:xfrm>
          <a:prstGeom prst="rect">
            <a:avLst/>
          </a:prstGeom>
          <a:noFill/>
          <a:ln w="9525">
            <a:noFill/>
            <a:miter lim="800000"/>
            <a:headEnd/>
            <a:tailEnd/>
          </a:ln>
          <a:effectLst/>
        </p:spPr>
        <p:txBody>
          <a:bodyPr wrap="none">
            <a:spAutoFit/>
          </a:bodyPr>
          <a:lstStyle/>
          <a:p>
            <a:r>
              <a:rPr lang="en-US" altLang="ja-JP" sz="1600"/>
              <a:t>RFQ-Linac</a:t>
            </a:r>
          </a:p>
        </p:txBody>
      </p:sp>
      <p:sp>
        <p:nvSpPr>
          <p:cNvPr id="4118" name="Text Box 22"/>
          <p:cNvSpPr txBox="1">
            <a:spLocks noChangeArrowheads="1"/>
          </p:cNvSpPr>
          <p:nvPr/>
        </p:nvSpPr>
        <p:spPr bwMode="auto">
          <a:xfrm>
            <a:off x="2195513" y="1123950"/>
            <a:ext cx="1774825" cy="336550"/>
          </a:xfrm>
          <a:prstGeom prst="rect">
            <a:avLst/>
          </a:prstGeom>
          <a:noFill/>
          <a:ln w="9525">
            <a:noFill/>
            <a:miter lim="800000"/>
            <a:headEnd/>
            <a:tailEnd/>
          </a:ln>
          <a:effectLst/>
        </p:spPr>
        <p:txBody>
          <a:bodyPr wrap="none">
            <a:spAutoFit/>
          </a:bodyPr>
          <a:lstStyle/>
          <a:p>
            <a:r>
              <a:rPr lang="en-US" altLang="ja-JP" sz="1600"/>
              <a:t>CSM</a:t>
            </a:r>
            <a:r>
              <a:rPr lang="ja-JP" altLang="en-US" sz="1600"/>
              <a:t>　</a:t>
            </a:r>
            <a:r>
              <a:rPr lang="en-US" altLang="ja-JP" sz="1600"/>
              <a:t>Acc. Tanks</a:t>
            </a:r>
          </a:p>
        </p:txBody>
      </p:sp>
      <p:sp>
        <p:nvSpPr>
          <p:cNvPr id="4119" name="AutoShape 23"/>
          <p:cNvSpPr>
            <a:spLocks/>
          </p:cNvSpPr>
          <p:nvPr/>
        </p:nvSpPr>
        <p:spPr bwMode="auto">
          <a:xfrm rot="5400000">
            <a:off x="2736056" y="1088232"/>
            <a:ext cx="358775" cy="1296988"/>
          </a:xfrm>
          <a:prstGeom prst="leftBrace">
            <a:avLst>
              <a:gd name="adj1" fmla="val 21272"/>
              <a:gd name="adj2" fmla="val 50000"/>
            </a:avLst>
          </a:prstGeom>
          <a:noFill/>
          <a:ln w="9525">
            <a:solidFill>
              <a:schemeClr val="tx1"/>
            </a:solidFill>
            <a:round/>
            <a:headEnd/>
            <a:tailEnd/>
          </a:ln>
          <a:effectLst/>
        </p:spPr>
        <p:txBody>
          <a:bodyPr wrap="none" anchor="ctr"/>
          <a:lstStyle/>
          <a:p>
            <a:endParaRPr lang="ja-JP" altLang="en-US"/>
          </a:p>
        </p:txBody>
      </p:sp>
      <p:sp>
        <p:nvSpPr>
          <p:cNvPr id="4120" name="Line 24"/>
          <p:cNvSpPr>
            <a:spLocks noChangeShapeType="1"/>
          </p:cNvSpPr>
          <p:nvPr/>
        </p:nvSpPr>
        <p:spPr bwMode="auto">
          <a:xfrm flipV="1">
            <a:off x="7524750" y="2924175"/>
            <a:ext cx="287338" cy="792163"/>
          </a:xfrm>
          <a:prstGeom prst="line">
            <a:avLst/>
          </a:prstGeom>
          <a:noFill/>
          <a:ln w="9525">
            <a:solidFill>
              <a:schemeClr val="tx1"/>
            </a:solidFill>
            <a:round/>
            <a:headEnd/>
            <a:tailEnd type="triangle" w="med" len="med"/>
          </a:ln>
          <a:effectLst/>
        </p:spPr>
        <p:txBody>
          <a:bodyPr/>
          <a:lstStyle/>
          <a:p>
            <a:endParaRPr lang="ja-JP" altLang="en-US"/>
          </a:p>
        </p:txBody>
      </p:sp>
      <p:sp>
        <p:nvSpPr>
          <p:cNvPr id="4121" name="Line 25"/>
          <p:cNvSpPr>
            <a:spLocks noChangeShapeType="1"/>
          </p:cNvSpPr>
          <p:nvPr/>
        </p:nvSpPr>
        <p:spPr bwMode="auto">
          <a:xfrm flipV="1">
            <a:off x="8101013" y="3213100"/>
            <a:ext cx="287337" cy="1008063"/>
          </a:xfrm>
          <a:prstGeom prst="line">
            <a:avLst/>
          </a:prstGeom>
          <a:noFill/>
          <a:ln w="9525">
            <a:solidFill>
              <a:schemeClr val="tx1"/>
            </a:solidFill>
            <a:round/>
            <a:headEnd/>
            <a:tailEnd type="triangle" w="med" len="med"/>
          </a:ln>
          <a:effectLst/>
        </p:spPr>
        <p:txBody>
          <a:bodyPr/>
          <a:lstStyle/>
          <a:p>
            <a:endParaRPr lang="ja-JP" altLang="en-US"/>
          </a:p>
        </p:txBody>
      </p:sp>
      <p:sp>
        <p:nvSpPr>
          <p:cNvPr id="4122" name="AutoShape 26"/>
          <p:cNvSpPr>
            <a:spLocks/>
          </p:cNvSpPr>
          <p:nvPr/>
        </p:nvSpPr>
        <p:spPr bwMode="auto">
          <a:xfrm rot="5400000">
            <a:off x="5508625" y="115888"/>
            <a:ext cx="358775" cy="3241675"/>
          </a:xfrm>
          <a:prstGeom prst="leftBrace">
            <a:avLst>
              <a:gd name="adj1" fmla="val 16356"/>
              <a:gd name="adj2" fmla="val 50000"/>
            </a:avLst>
          </a:prstGeom>
          <a:noFill/>
          <a:ln w="9525">
            <a:solidFill>
              <a:schemeClr val="tx1"/>
            </a:solidFill>
            <a:round/>
            <a:headEnd/>
            <a:tailEnd/>
          </a:ln>
          <a:effectLst/>
        </p:spPr>
        <p:txBody>
          <a:bodyPr wrap="none" anchor="ctr"/>
          <a:lstStyle/>
          <a:p>
            <a:endParaRPr lang="ja-JP" altLang="en-US"/>
          </a:p>
        </p:txBody>
      </p:sp>
      <p:sp>
        <p:nvSpPr>
          <p:cNvPr id="4123" name="Text Box 27"/>
          <p:cNvSpPr txBox="1">
            <a:spLocks noChangeArrowheads="1"/>
          </p:cNvSpPr>
          <p:nvPr/>
        </p:nvSpPr>
        <p:spPr bwMode="auto">
          <a:xfrm>
            <a:off x="5051425" y="1147763"/>
            <a:ext cx="1843088" cy="336550"/>
          </a:xfrm>
          <a:prstGeom prst="rect">
            <a:avLst/>
          </a:prstGeom>
          <a:noFill/>
          <a:ln w="9525">
            <a:noFill/>
            <a:miter lim="800000"/>
            <a:headEnd/>
            <a:tailEnd/>
          </a:ln>
          <a:effectLst/>
        </p:spPr>
        <p:txBody>
          <a:bodyPr wrap="none">
            <a:spAutoFit/>
          </a:bodyPr>
          <a:lstStyle/>
          <a:p>
            <a:r>
              <a:rPr kumimoji="0" lang="en-US" altLang="ja-JP" sz="1600"/>
              <a:t>RILAC Acc. Tanks</a:t>
            </a:r>
            <a:endParaRPr lang="en-US" altLang="ja-JP" sz="1600"/>
          </a:p>
        </p:txBody>
      </p:sp>
      <p:sp>
        <p:nvSpPr>
          <p:cNvPr id="4124" name="Text Box 28"/>
          <p:cNvSpPr txBox="1">
            <a:spLocks noChangeArrowheads="1"/>
          </p:cNvSpPr>
          <p:nvPr/>
        </p:nvSpPr>
        <p:spPr bwMode="auto">
          <a:xfrm>
            <a:off x="793750" y="4071938"/>
            <a:ext cx="815975" cy="336550"/>
          </a:xfrm>
          <a:prstGeom prst="rect">
            <a:avLst/>
          </a:prstGeom>
          <a:solidFill>
            <a:schemeClr val="accent1"/>
          </a:solidFill>
          <a:ln w="9525">
            <a:noFill/>
            <a:miter lim="800000"/>
            <a:headEnd/>
            <a:tailEnd/>
          </a:ln>
          <a:effectLst/>
        </p:spPr>
        <p:txBody>
          <a:bodyPr wrap="none">
            <a:spAutoFit/>
          </a:bodyPr>
          <a:lstStyle/>
          <a:p>
            <a:r>
              <a:rPr lang="en-US" altLang="ja-JP" sz="1600"/>
              <a:t>GARIS</a:t>
            </a:r>
          </a:p>
        </p:txBody>
      </p:sp>
      <p:sp>
        <p:nvSpPr>
          <p:cNvPr id="4125" name="Text Box 29"/>
          <p:cNvSpPr txBox="1">
            <a:spLocks noChangeArrowheads="1"/>
          </p:cNvSpPr>
          <p:nvPr/>
        </p:nvSpPr>
        <p:spPr bwMode="auto">
          <a:xfrm>
            <a:off x="1239838" y="663575"/>
            <a:ext cx="1617662" cy="336550"/>
          </a:xfrm>
          <a:prstGeom prst="rect">
            <a:avLst/>
          </a:prstGeom>
          <a:noFill/>
          <a:ln w="9525">
            <a:noFill/>
            <a:miter lim="800000"/>
            <a:headEnd/>
            <a:tailEnd/>
          </a:ln>
          <a:effectLst/>
        </p:spPr>
        <p:txBody>
          <a:bodyPr wrap="none">
            <a:spAutoFit/>
          </a:bodyPr>
          <a:lstStyle/>
          <a:p>
            <a:r>
              <a:rPr lang="en-US" altLang="ja-JP" sz="1600"/>
              <a:t>CSM Dec. Tank</a:t>
            </a:r>
          </a:p>
        </p:txBody>
      </p:sp>
      <p:sp>
        <p:nvSpPr>
          <p:cNvPr id="4126" name="Line 30"/>
          <p:cNvSpPr>
            <a:spLocks noChangeShapeType="1"/>
          </p:cNvSpPr>
          <p:nvPr/>
        </p:nvSpPr>
        <p:spPr bwMode="auto">
          <a:xfrm flipH="1">
            <a:off x="1447800" y="990600"/>
            <a:ext cx="287338" cy="1079500"/>
          </a:xfrm>
          <a:prstGeom prst="line">
            <a:avLst/>
          </a:prstGeom>
          <a:noFill/>
          <a:ln w="9525">
            <a:solidFill>
              <a:schemeClr val="tx1"/>
            </a:solidFill>
            <a:round/>
            <a:headEnd/>
            <a:tailEnd type="triangle" w="med" len="med"/>
          </a:ln>
          <a:effectLst/>
        </p:spPr>
        <p:txBody>
          <a:bodyPr/>
          <a:lstStyle/>
          <a:p>
            <a:endParaRPr lang="ja-JP" altLang="en-US"/>
          </a:p>
        </p:txBody>
      </p:sp>
      <p:sp>
        <p:nvSpPr>
          <p:cNvPr id="28" name="スライド番号プレースホルダ 27"/>
          <p:cNvSpPr>
            <a:spLocks noGrp="1"/>
          </p:cNvSpPr>
          <p:nvPr>
            <p:ph type="sldNum" sz="quarter" idx="12"/>
          </p:nvPr>
        </p:nvSpPr>
        <p:spPr/>
        <p:txBody>
          <a:bodyPr/>
          <a:lstStyle/>
          <a:p>
            <a:fld id="{8152426B-D146-4845-B4EA-5544AFDE7064}" type="slidenum">
              <a:rPr kumimoji="1" lang="ja-JP" altLang="en-US" smtClean="0"/>
              <a:pPr/>
              <a:t>20</a:t>
            </a:fld>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422055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日付プレースホルダ 1"/>
          <p:cNvSpPr>
            <a:spLocks noGrp="1"/>
          </p:cNvSpPr>
          <p:nvPr>
            <p:ph type="dt" sz="quarter" idx="10"/>
          </p:nvPr>
        </p:nvSpPr>
        <p:spPr>
          <a:noFill/>
        </p:spPr>
        <p:txBody>
          <a:bodyPr/>
          <a:lstStyle/>
          <a:p>
            <a:r>
              <a:rPr lang="en-US" altLang="ja-JP" smtClean="0">
                <a:latin typeface="Arial" pitchFamily="34" charset="0"/>
              </a:rPr>
              <a:t>2013/1/15</a:t>
            </a:r>
          </a:p>
        </p:txBody>
      </p:sp>
      <p:sp>
        <p:nvSpPr>
          <p:cNvPr id="27651" name="フッター プレースホルダ 2"/>
          <p:cNvSpPr>
            <a:spLocks noGrp="1"/>
          </p:cNvSpPr>
          <p:nvPr>
            <p:ph type="ftr" sz="quarter" idx="11"/>
          </p:nvPr>
        </p:nvSpPr>
        <p:spPr>
          <a:noFill/>
        </p:spPr>
        <p:txBody>
          <a:bodyPr/>
          <a:lstStyle/>
          <a:p>
            <a:r>
              <a:rPr lang="en-US" altLang="zh-TW" smtClean="0">
                <a:latin typeface="Arial" pitchFamily="34" charset="0"/>
              </a:rPr>
              <a:t>RIBF SEMINAR</a:t>
            </a:r>
            <a:endParaRPr lang="en-US" altLang="ja-JP" smtClean="0">
              <a:latin typeface="Arial" pitchFamily="34" charset="0"/>
            </a:endParaRPr>
          </a:p>
        </p:txBody>
      </p:sp>
      <p:sp>
        <p:nvSpPr>
          <p:cNvPr id="27652" name="スライド番号プレースホルダ 3"/>
          <p:cNvSpPr>
            <a:spLocks noGrp="1"/>
          </p:cNvSpPr>
          <p:nvPr>
            <p:ph type="sldNum" sz="quarter" idx="12"/>
          </p:nvPr>
        </p:nvSpPr>
        <p:spPr>
          <a:noFill/>
        </p:spPr>
        <p:txBody>
          <a:bodyPr/>
          <a:lstStyle/>
          <a:p>
            <a:fld id="{A54964F1-0559-45A2-B5A1-C9A87A74E792}" type="slidenum">
              <a:rPr lang="en-US" altLang="ja-JP" smtClean="0">
                <a:latin typeface="Arial" pitchFamily="34" charset="0"/>
              </a:rPr>
              <a:pPr/>
              <a:t>21</a:t>
            </a:fld>
            <a:endParaRPr lang="en-US" altLang="ja-JP" smtClean="0">
              <a:latin typeface="Arial" pitchFamily="34" charset="0"/>
            </a:endParaRPr>
          </a:p>
        </p:txBody>
      </p:sp>
      <p:sp>
        <p:nvSpPr>
          <p:cNvPr id="27653" name="Rectangle 2"/>
          <p:cNvSpPr>
            <a:spLocks noChangeArrowheads="1"/>
          </p:cNvSpPr>
          <p:nvPr/>
        </p:nvSpPr>
        <p:spPr bwMode="auto">
          <a:xfrm>
            <a:off x="69850" y="115888"/>
            <a:ext cx="9036050" cy="6626225"/>
          </a:xfrm>
          <a:prstGeom prst="rect">
            <a:avLst/>
          </a:prstGeom>
          <a:solidFill>
            <a:srgbClr val="FFFF00">
              <a:alpha val="89803"/>
            </a:srgbClr>
          </a:solidFill>
          <a:ln w="9525">
            <a:noFill/>
            <a:miter lim="800000"/>
            <a:headEnd/>
            <a:tailEnd/>
          </a:ln>
        </p:spPr>
        <p:txBody>
          <a:bodyPr wrap="none" anchor="ctr"/>
          <a:lstStyle/>
          <a:p>
            <a:endParaRPr lang="ja-JP" altLang="en-US"/>
          </a:p>
        </p:txBody>
      </p:sp>
      <p:sp>
        <p:nvSpPr>
          <p:cNvPr id="27654" name="Text Box 3"/>
          <p:cNvSpPr txBox="1">
            <a:spLocks noChangeArrowheads="1"/>
          </p:cNvSpPr>
          <p:nvPr/>
        </p:nvSpPr>
        <p:spPr bwMode="auto">
          <a:xfrm>
            <a:off x="6083300" y="411163"/>
            <a:ext cx="2592388" cy="1069975"/>
          </a:xfrm>
          <a:prstGeom prst="rect">
            <a:avLst/>
          </a:prstGeom>
          <a:solidFill>
            <a:srgbClr val="FFFFCC"/>
          </a:solidFill>
          <a:ln w="9525">
            <a:noFill/>
            <a:miter lim="800000"/>
            <a:headEnd/>
            <a:tailEnd/>
          </a:ln>
        </p:spPr>
        <p:txBody>
          <a:bodyPr wrap="none">
            <a:spAutoFit/>
          </a:bodyPr>
          <a:lstStyle/>
          <a:p>
            <a:pPr algn="r"/>
            <a:r>
              <a:rPr lang="en-US" altLang="ja-JP" sz="1600"/>
              <a:t>select the nuclei of our</a:t>
            </a:r>
          </a:p>
          <a:p>
            <a:pPr algn="r"/>
            <a:r>
              <a:rPr lang="en-US" altLang="ja-JP" sz="1600"/>
              <a:t>interest from the unwanted</a:t>
            </a:r>
          </a:p>
          <a:p>
            <a:pPr algn="r"/>
            <a:r>
              <a:rPr lang="en-US" altLang="ja-JP" sz="1600"/>
              <a:t>then transport to the</a:t>
            </a:r>
          </a:p>
          <a:p>
            <a:pPr algn="r"/>
            <a:r>
              <a:rPr lang="en-US" altLang="ja-JP" sz="1600"/>
              <a:t>detector chamber</a:t>
            </a:r>
          </a:p>
        </p:txBody>
      </p:sp>
      <p:sp>
        <p:nvSpPr>
          <p:cNvPr id="27655" name="Rectangle 4"/>
          <p:cNvSpPr>
            <a:spLocks noChangeArrowheads="1"/>
          </p:cNvSpPr>
          <p:nvPr/>
        </p:nvSpPr>
        <p:spPr bwMode="auto">
          <a:xfrm rot="-3377238">
            <a:off x="7524750" y="2563813"/>
            <a:ext cx="863600" cy="1441450"/>
          </a:xfrm>
          <a:prstGeom prst="rect">
            <a:avLst/>
          </a:prstGeom>
          <a:solidFill>
            <a:srgbClr val="FFFF99"/>
          </a:solidFill>
          <a:ln w="9525">
            <a:solidFill>
              <a:schemeClr val="tx1"/>
            </a:solidFill>
            <a:miter lim="800000"/>
            <a:headEnd/>
            <a:tailEnd/>
          </a:ln>
        </p:spPr>
        <p:txBody>
          <a:bodyPr wrap="none" anchor="ctr"/>
          <a:lstStyle/>
          <a:p>
            <a:endParaRPr lang="ja-JP" altLang="en-US"/>
          </a:p>
        </p:txBody>
      </p:sp>
      <p:sp>
        <p:nvSpPr>
          <p:cNvPr id="27656" name="Oval 5"/>
          <p:cNvSpPr>
            <a:spLocks noChangeArrowheads="1"/>
          </p:cNvSpPr>
          <p:nvPr/>
        </p:nvSpPr>
        <p:spPr bwMode="auto">
          <a:xfrm rot="1466734">
            <a:off x="6588125" y="1555750"/>
            <a:ext cx="503238" cy="1728788"/>
          </a:xfrm>
          <a:prstGeom prst="ellipse">
            <a:avLst/>
          </a:prstGeom>
          <a:solidFill>
            <a:srgbClr val="CCFFCC"/>
          </a:solidFill>
          <a:ln w="9525">
            <a:solidFill>
              <a:schemeClr val="tx1"/>
            </a:solidFill>
            <a:round/>
            <a:headEnd/>
            <a:tailEnd/>
          </a:ln>
        </p:spPr>
        <p:txBody>
          <a:bodyPr wrap="none" anchor="ctr"/>
          <a:lstStyle/>
          <a:p>
            <a:endParaRPr lang="ja-JP" altLang="en-US"/>
          </a:p>
        </p:txBody>
      </p:sp>
      <p:sp>
        <p:nvSpPr>
          <p:cNvPr id="27657" name="Text Box 6"/>
          <p:cNvSpPr txBox="1">
            <a:spLocks noChangeArrowheads="1"/>
          </p:cNvSpPr>
          <p:nvPr/>
        </p:nvSpPr>
        <p:spPr bwMode="auto">
          <a:xfrm>
            <a:off x="519113" y="207963"/>
            <a:ext cx="2795587" cy="457200"/>
          </a:xfrm>
          <a:prstGeom prst="rect">
            <a:avLst/>
          </a:prstGeom>
          <a:noFill/>
          <a:ln w="9525">
            <a:noFill/>
            <a:miter lim="800000"/>
            <a:headEnd/>
            <a:tailEnd/>
          </a:ln>
        </p:spPr>
        <p:txBody>
          <a:bodyPr wrap="none">
            <a:spAutoFit/>
          </a:bodyPr>
          <a:lstStyle/>
          <a:p>
            <a:r>
              <a:rPr lang="en-US" altLang="ja-JP" sz="2400"/>
              <a:t>Experimental setup</a:t>
            </a:r>
          </a:p>
        </p:txBody>
      </p:sp>
      <p:sp>
        <p:nvSpPr>
          <p:cNvPr id="27658" name="Line 7"/>
          <p:cNvSpPr>
            <a:spLocks noChangeShapeType="1"/>
          </p:cNvSpPr>
          <p:nvPr/>
        </p:nvSpPr>
        <p:spPr bwMode="auto">
          <a:xfrm>
            <a:off x="3419475" y="908050"/>
            <a:ext cx="0" cy="1441450"/>
          </a:xfrm>
          <a:prstGeom prst="line">
            <a:avLst/>
          </a:prstGeom>
          <a:noFill/>
          <a:ln w="28575">
            <a:solidFill>
              <a:schemeClr val="tx1"/>
            </a:solidFill>
            <a:round/>
            <a:headEnd/>
            <a:tailEnd/>
          </a:ln>
        </p:spPr>
        <p:txBody>
          <a:bodyPr/>
          <a:lstStyle/>
          <a:p>
            <a:endParaRPr lang="ja-JP" altLang="en-US"/>
          </a:p>
        </p:txBody>
      </p:sp>
      <p:sp>
        <p:nvSpPr>
          <p:cNvPr id="27659" name="Text Box 8"/>
          <p:cNvSpPr txBox="1">
            <a:spLocks noChangeArrowheads="1"/>
          </p:cNvSpPr>
          <p:nvPr/>
        </p:nvSpPr>
        <p:spPr bwMode="auto">
          <a:xfrm>
            <a:off x="2527300" y="2498725"/>
            <a:ext cx="1784350" cy="366713"/>
          </a:xfrm>
          <a:prstGeom prst="rect">
            <a:avLst/>
          </a:prstGeom>
          <a:noFill/>
          <a:ln w="9525">
            <a:noFill/>
            <a:miter lim="800000"/>
            <a:headEnd/>
            <a:tailEnd/>
          </a:ln>
        </p:spPr>
        <p:txBody>
          <a:bodyPr wrap="none">
            <a:spAutoFit/>
          </a:bodyPr>
          <a:lstStyle/>
          <a:p>
            <a:r>
              <a:rPr lang="ja-JP" altLang="en-US"/>
              <a:t>標的（金属薄膜）</a:t>
            </a:r>
          </a:p>
        </p:txBody>
      </p:sp>
      <p:sp>
        <p:nvSpPr>
          <p:cNvPr id="27660" name="Line 9"/>
          <p:cNvSpPr>
            <a:spLocks noChangeShapeType="1"/>
          </p:cNvSpPr>
          <p:nvPr/>
        </p:nvSpPr>
        <p:spPr bwMode="auto">
          <a:xfrm>
            <a:off x="1122363" y="1628775"/>
            <a:ext cx="3665537" cy="0"/>
          </a:xfrm>
          <a:prstGeom prst="line">
            <a:avLst/>
          </a:prstGeom>
          <a:noFill/>
          <a:ln w="28575">
            <a:solidFill>
              <a:srgbClr val="FF0000"/>
            </a:solidFill>
            <a:round/>
            <a:headEnd/>
            <a:tailEnd type="triangle" w="med" len="med"/>
          </a:ln>
        </p:spPr>
        <p:txBody>
          <a:bodyPr/>
          <a:lstStyle/>
          <a:p>
            <a:endParaRPr lang="ja-JP" altLang="en-US"/>
          </a:p>
        </p:txBody>
      </p:sp>
      <p:sp>
        <p:nvSpPr>
          <p:cNvPr id="27661" name="Text Box 10"/>
          <p:cNvSpPr txBox="1">
            <a:spLocks noChangeArrowheads="1"/>
          </p:cNvSpPr>
          <p:nvPr/>
        </p:nvSpPr>
        <p:spPr bwMode="auto">
          <a:xfrm>
            <a:off x="852488" y="922338"/>
            <a:ext cx="1974850" cy="641350"/>
          </a:xfrm>
          <a:prstGeom prst="rect">
            <a:avLst/>
          </a:prstGeom>
          <a:noFill/>
          <a:ln w="9525">
            <a:noFill/>
            <a:miter lim="800000"/>
            <a:headEnd/>
            <a:tailEnd/>
          </a:ln>
        </p:spPr>
        <p:txBody>
          <a:bodyPr wrap="none">
            <a:spAutoFit/>
          </a:bodyPr>
          <a:lstStyle/>
          <a:p>
            <a:pPr algn="ctr"/>
            <a:r>
              <a:rPr lang="en-US" altLang="ja-JP"/>
              <a:t>incident ion beam</a:t>
            </a:r>
          </a:p>
          <a:p>
            <a:pPr algn="ctr"/>
            <a:r>
              <a:rPr lang="ja-JP" altLang="en-US"/>
              <a:t>（粒子の流れ）</a:t>
            </a:r>
          </a:p>
        </p:txBody>
      </p:sp>
      <p:sp>
        <p:nvSpPr>
          <p:cNvPr id="27662" name="Rectangle 11"/>
          <p:cNvSpPr>
            <a:spLocks noChangeArrowheads="1"/>
          </p:cNvSpPr>
          <p:nvPr/>
        </p:nvSpPr>
        <p:spPr bwMode="auto">
          <a:xfrm>
            <a:off x="395288" y="5805488"/>
            <a:ext cx="647700" cy="719137"/>
          </a:xfrm>
          <a:prstGeom prst="rect">
            <a:avLst/>
          </a:prstGeom>
          <a:solidFill>
            <a:srgbClr val="FF99CC"/>
          </a:solidFill>
          <a:ln w="9525">
            <a:solidFill>
              <a:schemeClr val="tx1"/>
            </a:solidFill>
            <a:miter lim="800000"/>
            <a:headEnd/>
            <a:tailEnd/>
          </a:ln>
        </p:spPr>
        <p:txBody>
          <a:bodyPr wrap="none" anchor="ctr"/>
          <a:lstStyle/>
          <a:p>
            <a:endParaRPr lang="ja-JP" altLang="en-US"/>
          </a:p>
        </p:txBody>
      </p:sp>
      <p:sp>
        <p:nvSpPr>
          <p:cNvPr id="27663" name="Text Box 12"/>
          <p:cNvSpPr txBox="1">
            <a:spLocks noChangeArrowheads="1"/>
          </p:cNvSpPr>
          <p:nvPr/>
        </p:nvSpPr>
        <p:spPr bwMode="auto">
          <a:xfrm>
            <a:off x="1119188" y="5983288"/>
            <a:ext cx="1011237" cy="366712"/>
          </a:xfrm>
          <a:prstGeom prst="rect">
            <a:avLst/>
          </a:prstGeom>
          <a:noFill/>
          <a:ln w="9525">
            <a:noFill/>
            <a:miter lim="800000"/>
            <a:headEnd/>
            <a:tailEnd/>
          </a:ln>
        </p:spPr>
        <p:txBody>
          <a:bodyPr wrap="none">
            <a:spAutoFit/>
          </a:bodyPr>
          <a:lstStyle/>
          <a:p>
            <a:r>
              <a:rPr lang="ja-JP" altLang="en-US"/>
              <a:t>イオン源</a:t>
            </a:r>
          </a:p>
        </p:txBody>
      </p:sp>
      <p:sp>
        <p:nvSpPr>
          <p:cNvPr id="27664" name="Rectangle 13"/>
          <p:cNvSpPr>
            <a:spLocks noChangeArrowheads="1"/>
          </p:cNvSpPr>
          <p:nvPr/>
        </p:nvSpPr>
        <p:spPr bwMode="auto">
          <a:xfrm>
            <a:off x="250825" y="2493963"/>
            <a:ext cx="1008063" cy="2879725"/>
          </a:xfrm>
          <a:prstGeom prst="rect">
            <a:avLst/>
          </a:prstGeom>
          <a:solidFill>
            <a:srgbClr val="CCFFFF"/>
          </a:solidFill>
          <a:ln w="9525">
            <a:solidFill>
              <a:schemeClr val="tx1"/>
            </a:solidFill>
            <a:miter lim="800000"/>
            <a:headEnd/>
            <a:tailEnd/>
          </a:ln>
        </p:spPr>
        <p:txBody>
          <a:bodyPr wrap="none" anchor="ctr"/>
          <a:lstStyle/>
          <a:p>
            <a:endParaRPr lang="ja-JP" altLang="en-US"/>
          </a:p>
        </p:txBody>
      </p:sp>
      <p:sp>
        <p:nvSpPr>
          <p:cNvPr id="27665" name="Line 14"/>
          <p:cNvSpPr>
            <a:spLocks noChangeShapeType="1"/>
          </p:cNvSpPr>
          <p:nvPr/>
        </p:nvSpPr>
        <p:spPr bwMode="auto">
          <a:xfrm>
            <a:off x="755650" y="1970088"/>
            <a:ext cx="0" cy="4249737"/>
          </a:xfrm>
          <a:prstGeom prst="line">
            <a:avLst/>
          </a:prstGeom>
          <a:noFill/>
          <a:ln w="28575">
            <a:solidFill>
              <a:srgbClr val="FF0000"/>
            </a:solidFill>
            <a:round/>
            <a:headEnd/>
            <a:tailEnd/>
          </a:ln>
        </p:spPr>
        <p:txBody>
          <a:bodyPr/>
          <a:lstStyle/>
          <a:p>
            <a:endParaRPr lang="ja-JP" altLang="en-US"/>
          </a:p>
        </p:txBody>
      </p:sp>
      <p:sp>
        <p:nvSpPr>
          <p:cNvPr id="27666" name="Arc 15"/>
          <p:cNvSpPr>
            <a:spLocks/>
          </p:cNvSpPr>
          <p:nvPr/>
        </p:nvSpPr>
        <p:spPr bwMode="auto">
          <a:xfrm rot="-5400000">
            <a:off x="755650" y="1628775"/>
            <a:ext cx="360363" cy="360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endParaRPr lang="ja-JP" altLang="en-US"/>
          </a:p>
        </p:txBody>
      </p:sp>
      <p:sp>
        <p:nvSpPr>
          <p:cNvPr id="27667" name="Text Box 16"/>
          <p:cNvSpPr txBox="1">
            <a:spLocks noChangeArrowheads="1"/>
          </p:cNvSpPr>
          <p:nvPr/>
        </p:nvSpPr>
        <p:spPr bwMode="auto">
          <a:xfrm>
            <a:off x="1311275" y="3867150"/>
            <a:ext cx="869950" cy="366713"/>
          </a:xfrm>
          <a:prstGeom prst="rect">
            <a:avLst/>
          </a:prstGeom>
          <a:noFill/>
          <a:ln w="9525">
            <a:noFill/>
            <a:miter lim="800000"/>
            <a:headEnd/>
            <a:tailEnd/>
          </a:ln>
        </p:spPr>
        <p:txBody>
          <a:bodyPr wrap="none">
            <a:spAutoFit/>
          </a:bodyPr>
          <a:lstStyle/>
          <a:p>
            <a:r>
              <a:rPr lang="ja-JP" altLang="en-US"/>
              <a:t>加速器</a:t>
            </a:r>
          </a:p>
        </p:txBody>
      </p:sp>
      <p:sp>
        <p:nvSpPr>
          <p:cNvPr id="27668" name="AutoShape 17"/>
          <p:cNvSpPr>
            <a:spLocks noChangeArrowheads="1"/>
          </p:cNvSpPr>
          <p:nvPr/>
        </p:nvSpPr>
        <p:spPr bwMode="auto">
          <a:xfrm>
            <a:off x="611188" y="6064250"/>
            <a:ext cx="287337" cy="288925"/>
          </a:xfrm>
          <a:prstGeom prst="irregularSeal1">
            <a:avLst/>
          </a:prstGeom>
          <a:solidFill>
            <a:srgbClr val="FF0000"/>
          </a:solidFill>
          <a:ln w="9525">
            <a:noFill/>
            <a:miter lim="800000"/>
            <a:headEnd/>
            <a:tailEnd/>
          </a:ln>
        </p:spPr>
        <p:txBody>
          <a:bodyPr wrap="none" anchor="ctr"/>
          <a:lstStyle/>
          <a:p>
            <a:endParaRPr lang="ja-JP" altLang="en-US"/>
          </a:p>
        </p:txBody>
      </p:sp>
      <p:sp>
        <p:nvSpPr>
          <p:cNvPr id="27669" name="Rectangle 18"/>
          <p:cNvSpPr>
            <a:spLocks noChangeArrowheads="1"/>
          </p:cNvSpPr>
          <p:nvPr/>
        </p:nvSpPr>
        <p:spPr bwMode="auto">
          <a:xfrm rot="1361230">
            <a:off x="4643438" y="765175"/>
            <a:ext cx="1655762" cy="2736850"/>
          </a:xfrm>
          <a:prstGeom prst="rect">
            <a:avLst/>
          </a:prstGeom>
          <a:solidFill>
            <a:srgbClr val="CCFFCC"/>
          </a:solidFill>
          <a:ln w="9525">
            <a:solidFill>
              <a:schemeClr val="tx1"/>
            </a:solidFill>
            <a:miter lim="800000"/>
            <a:headEnd/>
            <a:tailEnd/>
          </a:ln>
        </p:spPr>
        <p:txBody>
          <a:bodyPr wrap="none" anchor="ctr"/>
          <a:lstStyle/>
          <a:p>
            <a:endParaRPr lang="ja-JP" altLang="en-US"/>
          </a:p>
        </p:txBody>
      </p:sp>
      <p:sp>
        <p:nvSpPr>
          <p:cNvPr id="27670" name="Arc 19"/>
          <p:cNvSpPr>
            <a:spLocks/>
          </p:cNvSpPr>
          <p:nvPr/>
        </p:nvSpPr>
        <p:spPr bwMode="auto">
          <a:xfrm>
            <a:off x="4787900" y="1628775"/>
            <a:ext cx="1341438" cy="1368425"/>
          </a:xfrm>
          <a:custGeom>
            <a:avLst/>
            <a:gdLst>
              <a:gd name="T0" fmla="*/ 0 w 21173"/>
              <a:gd name="T1" fmla="*/ 0 h 21600"/>
              <a:gd name="T2" fmla="*/ 2147483647 w 21173"/>
              <a:gd name="T3" fmla="*/ 2147483647 h 21600"/>
              <a:gd name="T4" fmla="*/ 0 w 21173"/>
              <a:gd name="T5" fmla="*/ 2147483647 h 21600"/>
              <a:gd name="T6" fmla="*/ 0 60000 65536"/>
              <a:gd name="T7" fmla="*/ 0 60000 65536"/>
              <a:gd name="T8" fmla="*/ 0 60000 65536"/>
              <a:gd name="T9" fmla="*/ 0 w 21173"/>
              <a:gd name="T10" fmla="*/ 0 h 21600"/>
              <a:gd name="T11" fmla="*/ 21173 w 21173"/>
              <a:gd name="T12" fmla="*/ 21600 h 21600"/>
            </a:gdLst>
            <a:ahLst/>
            <a:cxnLst>
              <a:cxn ang="T6">
                <a:pos x="T0" y="T1"/>
              </a:cxn>
              <a:cxn ang="T7">
                <a:pos x="T2" y="T3"/>
              </a:cxn>
              <a:cxn ang="T8">
                <a:pos x="T4" y="T5"/>
              </a:cxn>
            </a:cxnLst>
            <a:rect l="T9" t="T10" r="T11" b="T12"/>
            <a:pathLst>
              <a:path w="21173" h="21600" fill="none" extrusionOk="0">
                <a:moveTo>
                  <a:pt x="-1" y="0"/>
                </a:moveTo>
                <a:cubicBezTo>
                  <a:pt x="10281" y="0"/>
                  <a:pt x="19137" y="7246"/>
                  <a:pt x="21172" y="17324"/>
                </a:cubicBezTo>
              </a:path>
              <a:path w="21173" h="21600" stroke="0" extrusionOk="0">
                <a:moveTo>
                  <a:pt x="-1" y="0"/>
                </a:moveTo>
                <a:cubicBezTo>
                  <a:pt x="10281" y="0"/>
                  <a:pt x="19137" y="7246"/>
                  <a:pt x="21172" y="17324"/>
                </a:cubicBezTo>
                <a:lnTo>
                  <a:pt x="0" y="21600"/>
                </a:lnTo>
                <a:close/>
              </a:path>
            </a:pathLst>
          </a:custGeom>
          <a:noFill/>
          <a:ln w="28575">
            <a:solidFill>
              <a:srgbClr val="FF0000"/>
            </a:solidFill>
            <a:round/>
            <a:headEnd/>
            <a:tailEnd type="triangle" w="med" len="med"/>
          </a:ln>
        </p:spPr>
        <p:txBody>
          <a:bodyPr wrap="none" anchor="ctr"/>
          <a:lstStyle/>
          <a:p>
            <a:endParaRPr lang="ja-JP" altLang="en-US"/>
          </a:p>
        </p:txBody>
      </p:sp>
      <p:sp>
        <p:nvSpPr>
          <p:cNvPr id="27671" name="Line 20"/>
          <p:cNvSpPr>
            <a:spLocks noChangeShapeType="1"/>
          </p:cNvSpPr>
          <p:nvPr/>
        </p:nvSpPr>
        <p:spPr bwMode="auto">
          <a:xfrm flipV="1">
            <a:off x="3419475" y="1484313"/>
            <a:ext cx="1439863" cy="144462"/>
          </a:xfrm>
          <a:prstGeom prst="line">
            <a:avLst/>
          </a:prstGeom>
          <a:noFill/>
          <a:ln w="9525">
            <a:solidFill>
              <a:srgbClr val="0066FF"/>
            </a:solidFill>
            <a:round/>
            <a:headEnd/>
            <a:tailEnd type="triangle" w="med" len="med"/>
          </a:ln>
        </p:spPr>
        <p:txBody>
          <a:bodyPr/>
          <a:lstStyle/>
          <a:p>
            <a:endParaRPr lang="ja-JP" altLang="en-US"/>
          </a:p>
        </p:txBody>
      </p:sp>
      <p:sp>
        <p:nvSpPr>
          <p:cNvPr id="27672" name="Arc 21"/>
          <p:cNvSpPr>
            <a:spLocks/>
          </p:cNvSpPr>
          <p:nvPr/>
        </p:nvSpPr>
        <p:spPr bwMode="auto">
          <a:xfrm rot="-384578">
            <a:off x="5008563" y="1390650"/>
            <a:ext cx="1600200" cy="2808288"/>
          </a:xfrm>
          <a:custGeom>
            <a:avLst/>
            <a:gdLst>
              <a:gd name="T0" fmla="*/ 0 w 12310"/>
              <a:gd name="T1" fmla="*/ 0 h 21600"/>
              <a:gd name="T2" fmla="*/ 2147483647 w 12310"/>
              <a:gd name="T3" fmla="*/ 2147483647 h 21600"/>
              <a:gd name="T4" fmla="*/ 0 w 12310"/>
              <a:gd name="T5" fmla="*/ 2147483647 h 21600"/>
              <a:gd name="T6" fmla="*/ 0 60000 65536"/>
              <a:gd name="T7" fmla="*/ 0 60000 65536"/>
              <a:gd name="T8" fmla="*/ 0 60000 65536"/>
              <a:gd name="T9" fmla="*/ 0 w 12310"/>
              <a:gd name="T10" fmla="*/ 0 h 21600"/>
              <a:gd name="T11" fmla="*/ 12310 w 12310"/>
              <a:gd name="T12" fmla="*/ 21600 h 21600"/>
            </a:gdLst>
            <a:ahLst/>
            <a:cxnLst>
              <a:cxn ang="T6">
                <a:pos x="T0" y="T1"/>
              </a:cxn>
              <a:cxn ang="T7">
                <a:pos x="T2" y="T3"/>
              </a:cxn>
              <a:cxn ang="T8">
                <a:pos x="T4" y="T5"/>
              </a:cxn>
            </a:cxnLst>
            <a:rect l="T9" t="T10" r="T11" b="T12"/>
            <a:pathLst>
              <a:path w="12310" h="21600" fill="none" extrusionOk="0">
                <a:moveTo>
                  <a:pt x="-1" y="0"/>
                </a:moveTo>
                <a:cubicBezTo>
                  <a:pt x="4399" y="0"/>
                  <a:pt x="8694" y="1343"/>
                  <a:pt x="12309" y="3851"/>
                </a:cubicBezTo>
              </a:path>
              <a:path w="12310" h="21600" stroke="0" extrusionOk="0">
                <a:moveTo>
                  <a:pt x="-1" y="0"/>
                </a:moveTo>
                <a:cubicBezTo>
                  <a:pt x="4399" y="0"/>
                  <a:pt x="8694" y="1343"/>
                  <a:pt x="12309" y="3851"/>
                </a:cubicBezTo>
                <a:lnTo>
                  <a:pt x="0" y="21600"/>
                </a:lnTo>
                <a:close/>
              </a:path>
            </a:pathLst>
          </a:custGeom>
          <a:noFill/>
          <a:ln w="9525">
            <a:solidFill>
              <a:srgbClr val="0066FF"/>
            </a:solidFill>
            <a:round/>
            <a:headEnd/>
            <a:tailEnd/>
          </a:ln>
        </p:spPr>
        <p:txBody>
          <a:bodyPr wrap="none" anchor="ctr"/>
          <a:lstStyle/>
          <a:p>
            <a:endParaRPr lang="ja-JP" altLang="en-US"/>
          </a:p>
        </p:txBody>
      </p:sp>
      <p:sp>
        <p:nvSpPr>
          <p:cNvPr id="27673" name="Line 22"/>
          <p:cNvSpPr>
            <a:spLocks noChangeShapeType="1"/>
          </p:cNvSpPr>
          <p:nvPr/>
        </p:nvSpPr>
        <p:spPr bwMode="auto">
          <a:xfrm>
            <a:off x="6507163" y="1811338"/>
            <a:ext cx="441325" cy="249237"/>
          </a:xfrm>
          <a:prstGeom prst="line">
            <a:avLst/>
          </a:prstGeom>
          <a:noFill/>
          <a:ln w="9525">
            <a:solidFill>
              <a:srgbClr val="0066FF"/>
            </a:solidFill>
            <a:round/>
            <a:headEnd/>
            <a:tailEnd/>
          </a:ln>
        </p:spPr>
        <p:txBody>
          <a:bodyPr/>
          <a:lstStyle/>
          <a:p>
            <a:endParaRPr lang="ja-JP" altLang="en-US"/>
          </a:p>
        </p:txBody>
      </p:sp>
      <p:sp>
        <p:nvSpPr>
          <p:cNvPr id="27674" name="Line 23"/>
          <p:cNvSpPr>
            <a:spLocks noChangeShapeType="1"/>
          </p:cNvSpPr>
          <p:nvPr/>
        </p:nvSpPr>
        <p:spPr bwMode="auto">
          <a:xfrm>
            <a:off x="3419475" y="1628775"/>
            <a:ext cx="1368425" cy="71438"/>
          </a:xfrm>
          <a:prstGeom prst="line">
            <a:avLst/>
          </a:prstGeom>
          <a:noFill/>
          <a:ln w="9525">
            <a:solidFill>
              <a:srgbClr val="0066FF"/>
            </a:solidFill>
            <a:round/>
            <a:headEnd/>
            <a:tailEnd type="triangle" w="med" len="med"/>
          </a:ln>
        </p:spPr>
        <p:txBody>
          <a:bodyPr/>
          <a:lstStyle/>
          <a:p>
            <a:endParaRPr lang="ja-JP" altLang="en-US"/>
          </a:p>
        </p:txBody>
      </p:sp>
      <p:sp>
        <p:nvSpPr>
          <p:cNvPr id="27675" name="Arc 24"/>
          <p:cNvSpPr>
            <a:spLocks/>
          </p:cNvSpPr>
          <p:nvPr/>
        </p:nvSpPr>
        <p:spPr bwMode="auto">
          <a:xfrm rot="190789">
            <a:off x="4708525" y="1738313"/>
            <a:ext cx="1524000" cy="2232025"/>
          </a:xfrm>
          <a:custGeom>
            <a:avLst/>
            <a:gdLst>
              <a:gd name="T0" fmla="*/ 0 w 14754"/>
              <a:gd name="T1" fmla="*/ 0 h 21600"/>
              <a:gd name="T2" fmla="*/ 2147483647 w 14754"/>
              <a:gd name="T3" fmla="*/ 2147483647 h 21600"/>
              <a:gd name="T4" fmla="*/ 0 w 14754"/>
              <a:gd name="T5" fmla="*/ 2147483647 h 21600"/>
              <a:gd name="T6" fmla="*/ 0 60000 65536"/>
              <a:gd name="T7" fmla="*/ 0 60000 65536"/>
              <a:gd name="T8" fmla="*/ 0 60000 65536"/>
              <a:gd name="T9" fmla="*/ 0 w 14754"/>
              <a:gd name="T10" fmla="*/ 0 h 21600"/>
              <a:gd name="T11" fmla="*/ 14754 w 14754"/>
              <a:gd name="T12" fmla="*/ 21600 h 21600"/>
            </a:gdLst>
            <a:ahLst/>
            <a:cxnLst>
              <a:cxn ang="T6">
                <a:pos x="T0" y="T1"/>
              </a:cxn>
              <a:cxn ang="T7">
                <a:pos x="T2" y="T3"/>
              </a:cxn>
              <a:cxn ang="T8">
                <a:pos x="T4" y="T5"/>
              </a:cxn>
            </a:cxnLst>
            <a:rect l="T9" t="T10" r="T11" b="T12"/>
            <a:pathLst>
              <a:path w="14754" h="21600" fill="none" extrusionOk="0">
                <a:moveTo>
                  <a:pt x="-1" y="0"/>
                </a:moveTo>
                <a:cubicBezTo>
                  <a:pt x="5478" y="0"/>
                  <a:pt x="10752" y="2081"/>
                  <a:pt x="14753" y="5824"/>
                </a:cubicBezTo>
              </a:path>
              <a:path w="14754" h="21600" stroke="0" extrusionOk="0">
                <a:moveTo>
                  <a:pt x="-1" y="0"/>
                </a:moveTo>
                <a:cubicBezTo>
                  <a:pt x="5478" y="0"/>
                  <a:pt x="10752" y="2081"/>
                  <a:pt x="14753" y="5824"/>
                </a:cubicBezTo>
                <a:lnTo>
                  <a:pt x="0" y="21600"/>
                </a:lnTo>
                <a:close/>
              </a:path>
            </a:pathLst>
          </a:custGeom>
          <a:noFill/>
          <a:ln w="9525">
            <a:solidFill>
              <a:srgbClr val="0066FF"/>
            </a:solidFill>
            <a:round/>
            <a:headEnd/>
            <a:tailEnd/>
          </a:ln>
        </p:spPr>
        <p:txBody>
          <a:bodyPr wrap="none" anchor="ctr"/>
          <a:lstStyle/>
          <a:p>
            <a:endParaRPr lang="ja-JP" altLang="en-US"/>
          </a:p>
        </p:txBody>
      </p:sp>
      <p:sp>
        <p:nvSpPr>
          <p:cNvPr id="27676" name="Line 25"/>
          <p:cNvSpPr>
            <a:spLocks noChangeShapeType="1"/>
          </p:cNvSpPr>
          <p:nvPr/>
        </p:nvSpPr>
        <p:spPr bwMode="auto">
          <a:xfrm>
            <a:off x="6262688" y="2387600"/>
            <a:ext cx="396875" cy="465138"/>
          </a:xfrm>
          <a:prstGeom prst="line">
            <a:avLst/>
          </a:prstGeom>
          <a:noFill/>
          <a:ln w="9525">
            <a:solidFill>
              <a:srgbClr val="0066FF"/>
            </a:solidFill>
            <a:round/>
            <a:headEnd/>
            <a:tailEnd/>
          </a:ln>
        </p:spPr>
        <p:txBody>
          <a:bodyPr/>
          <a:lstStyle/>
          <a:p>
            <a:endParaRPr lang="ja-JP" altLang="en-US"/>
          </a:p>
        </p:txBody>
      </p:sp>
      <p:sp>
        <p:nvSpPr>
          <p:cNvPr id="27677" name="Line 26"/>
          <p:cNvSpPr>
            <a:spLocks noChangeShapeType="1"/>
          </p:cNvSpPr>
          <p:nvPr/>
        </p:nvSpPr>
        <p:spPr bwMode="auto">
          <a:xfrm>
            <a:off x="6948488" y="2060575"/>
            <a:ext cx="1223962" cy="1368425"/>
          </a:xfrm>
          <a:prstGeom prst="line">
            <a:avLst/>
          </a:prstGeom>
          <a:noFill/>
          <a:ln w="9525">
            <a:solidFill>
              <a:srgbClr val="0066FF"/>
            </a:solidFill>
            <a:round/>
            <a:headEnd/>
            <a:tailEnd type="triangle" w="med" len="med"/>
          </a:ln>
        </p:spPr>
        <p:txBody>
          <a:bodyPr/>
          <a:lstStyle/>
          <a:p>
            <a:endParaRPr lang="ja-JP" altLang="en-US"/>
          </a:p>
        </p:txBody>
      </p:sp>
      <p:sp>
        <p:nvSpPr>
          <p:cNvPr id="27678" name="Line 27"/>
          <p:cNvSpPr>
            <a:spLocks noChangeShapeType="1"/>
          </p:cNvSpPr>
          <p:nvPr/>
        </p:nvSpPr>
        <p:spPr bwMode="auto">
          <a:xfrm>
            <a:off x="6659563" y="2852738"/>
            <a:ext cx="1512887" cy="576262"/>
          </a:xfrm>
          <a:prstGeom prst="line">
            <a:avLst/>
          </a:prstGeom>
          <a:noFill/>
          <a:ln w="9525">
            <a:solidFill>
              <a:srgbClr val="0066FF"/>
            </a:solidFill>
            <a:round/>
            <a:headEnd/>
            <a:tailEnd type="triangle" w="med" len="med"/>
          </a:ln>
        </p:spPr>
        <p:txBody>
          <a:bodyPr/>
          <a:lstStyle/>
          <a:p>
            <a:endParaRPr lang="ja-JP" altLang="en-US"/>
          </a:p>
        </p:txBody>
      </p:sp>
      <p:sp>
        <p:nvSpPr>
          <p:cNvPr id="27679" name="Line 28"/>
          <p:cNvSpPr>
            <a:spLocks noChangeShapeType="1"/>
          </p:cNvSpPr>
          <p:nvPr/>
        </p:nvSpPr>
        <p:spPr bwMode="auto">
          <a:xfrm flipH="1">
            <a:off x="7997825" y="3195638"/>
            <a:ext cx="358775" cy="504825"/>
          </a:xfrm>
          <a:prstGeom prst="line">
            <a:avLst/>
          </a:prstGeom>
          <a:noFill/>
          <a:ln w="76200">
            <a:solidFill>
              <a:srgbClr val="FF0000"/>
            </a:solidFill>
            <a:round/>
            <a:headEnd/>
            <a:tailEnd/>
          </a:ln>
        </p:spPr>
        <p:txBody>
          <a:bodyPr/>
          <a:lstStyle/>
          <a:p>
            <a:endParaRPr lang="ja-JP" altLang="en-US"/>
          </a:p>
        </p:txBody>
      </p:sp>
      <p:sp>
        <p:nvSpPr>
          <p:cNvPr id="27680" name="Text Box 29"/>
          <p:cNvSpPr txBox="1">
            <a:spLocks noChangeArrowheads="1"/>
          </p:cNvSpPr>
          <p:nvPr/>
        </p:nvSpPr>
        <p:spPr bwMode="auto">
          <a:xfrm>
            <a:off x="6156325" y="58738"/>
            <a:ext cx="2216150" cy="366712"/>
          </a:xfrm>
          <a:prstGeom prst="rect">
            <a:avLst/>
          </a:prstGeom>
          <a:noFill/>
          <a:ln w="9525">
            <a:noFill/>
            <a:miter lim="800000"/>
            <a:headEnd/>
            <a:tailEnd/>
          </a:ln>
        </p:spPr>
        <p:txBody>
          <a:bodyPr wrap="none">
            <a:spAutoFit/>
          </a:bodyPr>
          <a:lstStyle/>
          <a:p>
            <a:r>
              <a:rPr lang="ja-JP" altLang="en-US"/>
              <a:t>分離装置</a:t>
            </a:r>
            <a:r>
              <a:rPr lang="en-US" altLang="ja-JP"/>
              <a:t>(separator)</a:t>
            </a:r>
          </a:p>
        </p:txBody>
      </p:sp>
      <p:sp>
        <p:nvSpPr>
          <p:cNvPr id="27681" name="Text Box 30"/>
          <p:cNvSpPr txBox="1">
            <a:spLocks noChangeArrowheads="1"/>
          </p:cNvSpPr>
          <p:nvPr/>
        </p:nvSpPr>
        <p:spPr bwMode="auto">
          <a:xfrm>
            <a:off x="6804025" y="4024313"/>
            <a:ext cx="1962150" cy="366712"/>
          </a:xfrm>
          <a:prstGeom prst="rect">
            <a:avLst/>
          </a:prstGeom>
          <a:noFill/>
          <a:ln w="9525">
            <a:noFill/>
            <a:miter lim="800000"/>
            <a:headEnd/>
            <a:tailEnd/>
          </a:ln>
        </p:spPr>
        <p:txBody>
          <a:bodyPr wrap="none">
            <a:spAutoFit/>
          </a:bodyPr>
          <a:lstStyle/>
          <a:p>
            <a:r>
              <a:rPr lang="ja-JP" altLang="en-US"/>
              <a:t>検出器</a:t>
            </a:r>
            <a:r>
              <a:rPr lang="en-US" altLang="ja-JP"/>
              <a:t>(detectors)</a:t>
            </a:r>
          </a:p>
        </p:txBody>
      </p:sp>
      <p:sp>
        <p:nvSpPr>
          <p:cNvPr id="27682" name="AutoShape 31"/>
          <p:cNvSpPr>
            <a:spLocks noChangeArrowheads="1"/>
          </p:cNvSpPr>
          <p:nvPr/>
        </p:nvSpPr>
        <p:spPr bwMode="auto">
          <a:xfrm>
            <a:off x="3276600" y="1485900"/>
            <a:ext cx="287338" cy="287338"/>
          </a:xfrm>
          <a:prstGeom prst="irregularSeal1">
            <a:avLst/>
          </a:prstGeom>
          <a:solidFill>
            <a:srgbClr val="FF0000"/>
          </a:solidFill>
          <a:ln w="9525">
            <a:noFill/>
            <a:miter lim="800000"/>
            <a:headEnd/>
            <a:tailEnd/>
          </a:ln>
        </p:spPr>
        <p:txBody>
          <a:bodyPr wrap="none" anchor="ctr"/>
          <a:lstStyle/>
          <a:p>
            <a:endParaRPr lang="ja-JP" altLang="en-US"/>
          </a:p>
        </p:txBody>
      </p:sp>
      <p:sp>
        <p:nvSpPr>
          <p:cNvPr id="27683" name="Text Box 32"/>
          <p:cNvSpPr txBox="1">
            <a:spLocks noChangeArrowheads="1"/>
          </p:cNvSpPr>
          <p:nvPr/>
        </p:nvSpPr>
        <p:spPr bwMode="auto">
          <a:xfrm>
            <a:off x="3903663" y="207963"/>
            <a:ext cx="1543050" cy="366712"/>
          </a:xfrm>
          <a:prstGeom prst="rect">
            <a:avLst/>
          </a:prstGeom>
          <a:noFill/>
          <a:ln w="9525">
            <a:noFill/>
            <a:miter lim="800000"/>
            <a:headEnd/>
            <a:tailEnd/>
          </a:ln>
        </p:spPr>
        <p:txBody>
          <a:bodyPr wrap="none">
            <a:spAutoFit/>
          </a:bodyPr>
          <a:lstStyle/>
          <a:p>
            <a:r>
              <a:rPr lang="en-US" altLang="ja-JP">
                <a:solidFill>
                  <a:srgbClr val="FF0000"/>
                </a:solidFill>
              </a:rPr>
              <a:t>nucl. reaction</a:t>
            </a:r>
          </a:p>
        </p:txBody>
      </p:sp>
      <p:sp>
        <p:nvSpPr>
          <p:cNvPr id="27684" name="Oval 33"/>
          <p:cNvSpPr>
            <a:spLocks noChangeArrowheads="1"/>
          </p:cNvSpPr>
          <p:nvPr/>
        </p:nvSpPr>
        <p:spPr bwMode="auto">
          <a:xfrm>
            <a:off x="3092450" y="1301750"/>
            <a:ext cx="647700" cy="647700"/>
          </a:xfrm>
          <a:prstGeom prst="ellipse">
            <a:avLst/>
          </a:prstGeom>
          <a:noFill/>
          <a:ln w="3175">
            <a:solidFill>
              <a:schemeClr val="tx1"/>
            </a:solidFill>
            <a:prstDash val="dash"/>
            <a:round/>
            <a:headEnd/>
            <a:tailEnd/>
          </a:ln>
        </p:spPr>
        <p:txBody>
          <a:bodyPr wrap="none" anchor="ctr"/>
          <a:lstStyle/>
          <a:p>
            <a:endParaRPr lang="ja-JP" altLang="en-US"/>
          </a:p>
        </p:txBody>
      </p:sp>
      <p:sp>
        <p:nvSpPr>
          <p:cNvPr id="27685" name="Line 34"/>
          <p:cNvSpPr>
            <a:spLocks noChangeShapeType="1"/>
          </p:cNvSpPr>
          <p:nvPr/>
        </p:nvSpPr>
        <p:spPr bwMode="auto">
          <a:xfrm>
            <a:off x="3995738" y="549275"/>
            <a:ext cx="720725" cy="0"/>
          </a:xfrm>
          <a:prstGeom prst="line">
            <a:avLst/>
          </a:prstGeom>
          <a:noFill/>
          <a:ln w="9525">
            <a:solidFill>
              <a:schemeClr val="tx1"/>
            </a:solidFill>
            <a:round/>
            <a:headEnd/>
            <a:tailEnd/>
          </a:ln>
        </p:spPr>
        <p:txBody>
          <a:bodyPr/>
          <a:lstStyle/>
          <a:p>
            <a:endParaRPr lang="ja-JP" altLang="en-US"/>
          </a:p>
        </p:txBody>
      </p:sp>
      <p:sp>
        <p:nvSpPr>
          <p:cNvPr id="27686" name="Line 35"/>
          <p:cNvSpPr>
            <a:spLocks noChangeShapeType="1"/>
          </p:cNvSpPr>
          <p:nvPr/>
        </p:nvSpPr>
        <p:spPr bwMode="auto">
          <a:xfrm flipH="1">
            <a:off x="3563938" y="549275"/>
            <a:ext cx="431800" cy="792163"/>
          </a:xfrm>
          <a:prstGeom prst="line">
            <a:avLst/>
          </a:prstGeom>
          <a:noFill/>
          <a:ln w="9525">
            <a:solidFill>
              <a:schemeClr val="tx1"/>
            </a:solidFill>
            <a:round/>
            <a:headEnd/>
            <a:tailEnd type="triangle" w="med" len="med"/>
          </a:ln>
        </p:spPr>
        <p:txBody>
          <a:bodyPr/>
          <a:lstStyle/>
          <a:p>
            <a:endParaRPr lang="ja-JP" altLang="en-US"/>
          </a:p>
        </p:txBody>
      </p:sp>
      <p:sp>
        <p:nvSpPr>
          <p:cNvPr id="27687" name="Text Box 36"/>
          <p:cNvSpPr txBox="1">
            <a:spLocks noChangeArrowheads="1"/>
          </p:cNvSpPr>
          <p:nvPr/>
        </p:nvSpPr>
        <p:spPr bwMode="auto">
          <a:xfrm>
            <a:off x="2124075" y="6032500"/>
            <a:ext cx="3497263" cy="336550"/>
          </a:xfrm>
          <a:prstGeom prst="rect">
            <a:avLst/>
          </a:prstGeom>
          <a:solidFill>
            <a:srgbClr val="FFFFCC"/>
          </a:solidFill>
          <a:ln w="9525">
            <a:noFill/>
            <a:miter lim="800000"/>
            <a:headEnd/>
            <a:tailEnd/>
          </a:ln>
        </p:spPr>
        <p:txBody>
          <a:bodyPr wrap="none">
            <a:spAutoFit/>
          </a:bodyPr>
          <a:lstStyle/>
          <a:p>
            <a:r>
              <a:rPr lang="en-US" altLang="ja-JP" sz="1600"/>
              <a:t>remove electrons from neutral atoms</a:t>
            </a:r>
          </a:p>
        </p:txBody>
      </p:sp>
      <p:sp>
        <p:nvSpPr>
          <p:cNvPr id="27688" name="Text Box 37"/>
          <p:cNvSpPr txBox="1">
            <a:spLocks noChangeArrowheads="1"/>
          </p:cNvSpPr>
          <p:nvPr/>
        </p:nvSpPr>
        <p:spPr bwMode="auto">
          <a:xfrm>
            <a:off x="1403350" y="4303713"/>
            <a:ext cx="3219450" cy="336550"/>
          </a:xfrm>
          <a:prstGeom prst="rect">
            <a:avLst/>
          </a:prstGeom>
          <a:solidFill>
            <a:srgbClr val="FFFFCC"/>
          </a:solidFill>
          <a:ln w="9525">
            <a:noFill/>
            <a:miter lim="800000"/>
            <a:headEnd/>
            <a:tailEnd/>
          </a:ln>
        </p:spPr>
        <p:txBody>
          <a:bodyPr wrap="none">
            <a:spAutoFit/>
          </a:bodyPr>
          <a:lstStyle/>
          <a:p>
            <a:r>
              <a:rPr lang="en-US" altLang="ja-JP" sz="1600"/>
              <a:t>accelerate ions using electric field</a:t>
            </a:r>
          </a:p>
        </p:txBody>
      </p:sp>
      <p:sp>
        <p:nvSpPr>
          <p:cNvPr id="27689" name="Text Box 38"/>
          <p:cNvSpPr txBox="1">
            <a:spLocks noChangeArrowheads="1"/>
          </p:cNvSpPr>
          <p:nvPr/>
        </p:nvSpPr>
        <p:spPr bwMode="auto">
          <a:xfrm>
            <a:off x="5795963" y="4376738"/>
            <a:ext cx="3346450" cy="1069975"/>
          </a:xfrm>
          <a:prstGeom prst="rect">
            <a:avLst/>
          </a:prstGeom>
          <a:solidFill>
            <a:srgbClr val="FFFFCC"/>
          </a:solidFill>
          <a:ln w="9525">
            <a:noFill/>
            <a:miter lim="800000"/>
            <a:headEnd/>
            <a:tailEnd/>
          </a:ln>
        </p:spPr>
        <p:txBody>
          <a:bodyPr wrap="none">
            <a:spAutoFit/>
          </a:bodyPr>
          <a:lstStyle/>
          <a:p>
            <a:r>
              <a:rPr lang="en-US" altLang="ja-JP" sz="1600"/>
              <a:t>information of energies or positions</a:t>
            </a:r>
          </a:p>
          <a:p>
            <a:r>
              <a:rPr lang="en-US" altLang="ja-JP" sz="1600"/>
              <a:t>of incoming ions and their decay</a:t>
            </a:r>
          </a:p>
          <a:p>
            <a:r>
              <a:rPr lang="en-US" altLang="ja-JP" sz="1600"/>
              <a:t>particles are transform to electric </a:t>
            </a:r>
          </a:p>
          <a:p>
            <a:r>
              <a:rPr lang="en-US" altLang="ja-JP" sz="1600"/>
              <a:t>signal</a:t>
            </a:r>
          </a:p>
        </p:txBody>
      </p:sp>
      <p:sp>
        <p:nvSpPr>
          <p:cNvPr id="27690" name="Line 39"/>
          <p:cNvSpPr>
            <a:spLocks noChangeShapeType="1"/>
          </p:cNvSpPr>
          <p:nvPr/>
        </p:nvSpPr>
        <p:spPr bwMode="auto">
          <a:xfrm flipV="1">
            <a:off x="5988050" y="2565400"/>
            <a:ext cx="239713" cy="527050"/>
          </a:xfrm>
          <a:prstGeom prst="line">
            <a:avLst/>
          </a:prstGeom>
          <a:noFill/>
          <a:ln w="76200">
            <a:solidFill>
              <a:schemeClr val="tx1"/>
            </a:solidFill>
            <a:round/>
            <a:headEnd/>
            <a:tailEnd/>
          </a:ln>
        </p:spPr>
        <p:txBody>
          <a:bodyPr/>
          <a:lstStyle/>
          <a:p>
            <a:endParaRPr lang="ja-JP" altLang="en-US"/>
          </a:p>
        </p:txBody>
      </p:sp>
      <p:sp>
        <p:nvSpPr>
          <p:cNvPr id="2" name="Text Box 40"/>
          <p:cNvSpPr txBox="1">
            <a:spLocks noChangeArrowheads="1"/>
          </p:cNvSpPr>
          <p:nvPr/>
        </p:nvSpPr>
        <p:spPr bwMode="auto">
          <a:xfrm>
            <a:off x="2124075" y="6446838"/>
            <a:ext cx="2571750" cy="366712"/>
          </a:xfrm>
          <a:prstGeom prst="rect">
            <a:avLst/>
          </a:prstGeom>
          <a:solidFill>
            <a:srgbClr val="FFA16D"/>
          </a:solidFill>
          <a:ln w="9525">
            <a:noFill/>
            <a:miter lim="800000"/>
            <a:headEnd/>
            <a:tailEnd/>
          </a:ln>
        </p:spPr>
        <p:txBody>
          <a:bodyPr wrap="none">
            <a:spAutoFit/>
          </a:bodyPr>
          <a:lstStyle/>
          <a:p>
            <a:r>
              <a:rPr lang="en-US" altLang="ja-JP"/>
              <a:t>18GHz ECR ion-source</a:t>
            </a:r>
          </a:p>
        </p:txBody>
      </p:sp>
      <p:sp>
        <p:nvSpPr>
          <p:cNvPr id="3" name="Text Box 41"/>
          <p:cNvSpPr txBox="1">
            <a:spLocks noChangeArrowheads="1"/>
          </p:cNvSpPr>
          <p:nvPr/>
        </p:nvSpPr>
        <p:spPr bwMode="auto">
          <a:xfrm>
            <a:off x="7092950" y="6107113"/>
            <a:ext cx="1377950" cy="366712"/>
          </a:xfrm>
          <a:prstGeom prst="rect">
            <a:avLst/>
          </a:prstGeom>
          <a:solidFill>
            <a:srgbClr val="FFA16D"/>
          </a:solidFill>
          <a:ln w="9525">
            <a:noFill/>
            <a:miter lim="800000"/>
            <a:headEnd/>
            <a:tailEnd/>
          </a:ln>
        </p:spPr>
        <p:txBody>
          <a:bodyPr wrap="none">
            <a:spAutoFit/>
          </a:bodyPr>
          <a:lstStyle/>
          <a:p>
            <a:r>
              <a:rPr lang="ja-JP" altLang="en-US"/>
              <a:t>理研</a:t>
            </a:r>
            <a:r>
              <a:rPr lang="en-US" altLang="ja-JP"/>
              <a:t>original</a:t>
            </a:r>
          </a:p>
        </p:txBody>
      </p:sp>
      <p:sp>
        <p:nvSpPr>
          <p:cNvPr id="4" name="Text Box 42"/>
          <p:cNvSpPr txBox="1">
            <a:spLocks noChangeArrowheads="1"/>
          </p:cNvSpPr>
          <p:nvPr/>
        </p:nvSpPr>
        <p:spPr bwMode="auto">
          <a:xfrm>
            <a:off x="1384300" y="4646613"/>
            <a:ext cx="1289050" cy="366712"/>
          </a:xfrm>
          <a:prstGeom prst="rect">
            <a:avLst/>
          </a:prstGeom>
          <a:solidFill>
            <a:srgbClr val="FFA16D"/>
          </a:solidFill>
          <a:ln w="9525">
            <a:noFill/>
            <a:miter lim="800000"/>
            <a:headEnd/>
            <a:tailEnd/>
          </a:ln>
        </p:spPr>
        <p:txBody>
          <a:bodyPr wrap="none">
            <a:spAutoFit/>
          </a:bodyPr>
          <a:lstStyle/>
          <a:p>
            <a:r>
              <a:rPr lang="en-US" altLang="ja-JP"/>
              <a:t>RFQ-Linac</a:t>
            </a:r>
          </a:p>
        </p:txBody>
      </p:sp>
      <p:sp>
        <p:nvSpPr>
          <p:cNvPr id="21547" name="Text Box 43"/>
          <p:cNvSpPr txBox="1">
            <a:spLocks noChangeArrowheads="1"/>
          </p:cNvSpPr>
          <p:nvPr/>
        </p:nvSpPr>
        <p:spPr bwMode="auto">
          <a:xfrm>
            <a:off x="7637463" y="1549400"/>
            <a:ext cx="895350" cy="366713"/>
          </a:xfrm>
          <a:prstGeom prst="rect">
            <a:avLst/>
          </a:prstGeom>
          <a:solidFill>
            <a:srgbClr val="FFA16D"/>
          </a:solidFill>
          <a:ln w="9525">
            <a:noFill/>
            <a:miter lim="800000"/>
            <a:headEnd/>
            <a:tailEnd/>
          </a:ln>
        </p:spPr>
        <p:txBody>
          <a:bodyPr wrap="none">
            <a:spAutoFit/>
          </a:bodyPr>
          <a:lstStyle/>
          <a:p>
            <a:r>
              <a:rPr lang="en-US" altLang="ja-JP"/>
              <a:t>GARIS</a:t>
            </a:r>
          </a:p>
        </p:txBody>
      </p:sp>
      <p:pic>
        <p:nvPicPr>
          <p:cNvPr id="21548" name="Picture 44" descr="周波数可変型RFQ－Linac"/>
          <p:cNvPicPr>
            <a:picLocks noChangeAspect="1" noChangeArrowheads="1"/>
          </p:cNvPicPr>
          <p:nvPr/>
        </p:nvPicPr>
        <p:blipFill>
          <a:blip r:embed="rId3" cstate="print"/>
          <a:srcRect/>
          <a:stretch>
            <a:fillRect/>
          </a:stretch>
        </p:blipFill>
        <p:spPr bwMode="auto">
          <a:xfrm>
            <a:off x="179388" y="333375"/>
            <a:ext cx="4679950" cy="3248025"/>
          </a:xfrm>
          <a:prstGeom prst="rect">
            <a:avLst/>
          </a:prstGeom>
          <a:noFill/>
          <a:ln w="9525">
            <a:noFill/>
            <a:miter lim="800000"/>
            <a:headEnd/>
            <a:tailEnd/>
          </a:ln>
        </p:spPr>
      </p:pic>
      <p:pic>
        <p:nvPicPr>
          <p:cNvPr id="21549" name="Picture 45" descr="18gecr_p1"/>
          <p:cNvPicPr>
            <a:picLocks noChangeAspect="1" noChangeArrowheads="1"/>
          </p:cNvPicPr>
          <p:nvPr/>
        </p:nvPicPr>
        <p:blipFill>
          <a:blip r:embed="rId4" cstate="print"/>
          <a:srcRect/>
          <a:stretch>
            <a:fillRect/>
          </a:stretch>
        </p:blipFill>
        <p:spPr bwMode="auto">
          <a:xfrm>
            <a:off x="179388" y="2492375"/>
            <a:ext cx="4519612" cy="3392488"/>
          </a:xfrm>
          <a:prstGeom prst="rect">
            <a:avLst/>
          </a:prstGeom>
          <a:noFill/>
          <a:ln w="9525">
            <a:noFill/>
            <a:miter lim="800000"/>
            <a:headEnd/>
            <a:tailEnd/>
          </a:ln>
        </p:spPr>
      </p:pic>
      <p:pic>
        <p:nvPicPr>
          <p:cNvPr id="21550" name="Picture 46" descr="linac010426_2"/>
          <p:cNvPicPr>
            <a:picLocks noChangeAspect="1" noChangeArrowheads="1"/>
          </p:cNvPicPr>
          <p:nvPr/>
        </p:nvPicPr>
        <p:blipFill>
          <a:blip r:embed="rId5" cstate="print"/>
          <a:srcRect/>
          <a:stretch>
            <a:fillRect/>
          </a:stretch>
        </p:blipFill>
        <p:spPr bwMode="auto">
          <a:xfrm>
            <a:off x="1476375" y="333375"/>
            <a:ext cx="4714875" cy="6286500"/>
          </a:xfrm>
          <a:prstGeom prst="rect">
            <a:avLst/>
          </a:prstGeom>
          <a:noFill/>
          <a:ln w="9525">
            <a:noFill/>
            <a:miter lim="800000"/>
            <a:headEnd/>
            <a:tailEnd/>
          </a:ln>
        </p:spPr>
      </p:pic>
    </p:spTree>
    <p:extLst>
      <p:ext uri="{BB962C8B-B14F-4D97-AF65-F5344CB8AC3E}">
        <p14:creationId xmlns:p14="http://schemas.microsoft.com/office/powerpoint/2010/main" val="420891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547"/>
                                        </p:tgtEl>
                                        <p:attrNameLst>
                                          <p:attrName>style.visibility</p:attrName>
                                        </p:attrNameLst>
                                      </p:cBhvr>
                                      <p:to>
                                        <p:strVal val="visible"/>
                                      </p:to>
                                    </p:set>
                                    <p:anim calcmode="lin" valueType="num">
                                      <p:cBhvr additive="base">
                                        <p:cTn id="23" dur="500" fill="hold"/>
                                        <p:tgtEl>
                                          <p:spTgt spid="21547"/>
                                        </p:tgtEl>
                                        <p:attrNameLst>
                                          <p:attrName>ppt_x</p:attrName>
                                        </p:attrNameLst>
                                      </p:cBhvr>
                                      <p:tavLst>
                                        <p:tav tm="0">
                                          <p:val>
                                            <p:strVal val="#ppt_x"/>
                                          </p:val>
                                        </p:tav>
                                        <p:tav tm="100000">
                                          <p:val>
                                            <p:strVal val="#ppt_x"/>
                                          </p:val>
                                        </p:tav>
                                      </p:tavLst>
                                    </p:anim>
                                    <p:anim calcmode="lin" valueType="num">
                                      <p:cBhvr additive="base">
                                        <p:cTn id="24" dur="500" fill="hold"/>
                                        <p:tgtEl>
                                          <p:spTgt spid="2154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549"/>
                                        </p:tgtEl>
                                        <p:attrNameLst>
                                          <p:attrName>style.visibility</p:attrName>
                                        </p:attrNameLst>
                                      </p:cBhvr>
                                      <p:to>
                                        <p:strVal val="visible"/>
                                      </p:to>
                                    </p:set>
                                    <p:anim calcmode="lin" valueType="num">
                                      <p:cBhvr additive="base">
                                        <p:cTn id="29" dur="500" fill="hold"/>
                                        <p:tgtEl>
                                          <p:spTgt spid="21549"/>
                                        </p:tgtEl>
                                        <p:attrNameLst>
                                          <p:attrName>ppt_x</p:attrName>
                                        </p:attrNameLst>
                                      </p:cBhvr>
                                      <p:tavLst>
                                        <p:tav tm="0">
                                          <p:val>
                                            <p:strVal val="#ppt_x"/>
                                          </p:val>
                                        </p:tav>
                                        <p:tav tm="100000">
                                          <p:val>
                                            <p:strVal val="#ppt_x"/>
                                          </p:val>
                                        </p:tav>
                                      </p:tavLst>
                                    </p:anim>
                                    <p:anim calcmode="lin" valueType="num">
                                      <p:cBhvr additive="base">
                                        <p:cTn id="30" dur="500" fill="hold"/>
                                        <p:tgtEl>
                                          <p:spTgt spid="2154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1549"/>
                                        </p:tgtEl>
                                        <p:attrNameLst>
                                          <p:attrName>ppt_x</p:attrName>
                                        </p:attrNameLst>
                                      </p:cBhvr>
                                      <p:tavLst>
                                        <p:tav tm="0">
                                          <p:val>
                                            <p:strVal val="ppt_x"/>
                                          </p:val>
                                        </p:tav>
                                        <p:tav tm="100000">
                                          <p:val>
                                            <p:strVal val="ppt_x"/>
                                          </p:val>
                                        </p:tav>
                                      </p:tavLst>
                                    </p:anim>
                                    <p:anim calcmode="lin" valueType="num">
                                      <p:cBhvr additive="base">
                                        <p:cTn id="35" dur="500"/>
                                        <p:tgtEl>
                                          <p:spTgt spid="21549"/>
                                        </p:tgtEl>
                                        <p:attrNameLst>
                                          <p:attrName>ppt_y</p:attrName>
                                        </p:attrNameLst>
                                      </p:cBhvr>
                                      <p:tavLst>
                                        <p:tav tm="0">
                                          <p:val>
                                            <p:strVal val="ppt_y"/>
                                          </p:val>
                                        </p:tav>
                                        <p:tav tm="100000">
                                          <p:val>
                                            <p:strVal val="1+ppt_h/2"/>
                                          </p:val>
                                        </p:tav>
                                      </p:tavLst>
                                    </p:anim>
                                    <p:set>
                                      <p:cBhvr>
                                        <p:cTn id="36" dur="1" fill="hold">
                                          <p:stCondLst>
                                            <p:cond delay="499"/>
                                          </p:stCondLst>
                                        </p:cTn>
                                        <p:tgtEl>
                                          <p:spTgt spid="215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548"/>
                                        </p:tgtEl>
                                        <p:attrNameLst>
                                          <p:attrName>style.visibility</p:attrName>
                                        </p:attrNameLst>
                                      </p:cBhvr>
                                      <p:to>
                                        <p:strVal val="visible"/>
                                      </p:to>
                                    </p:set>
                                    <p:anim calcmode="lin" valueType="num">
                                      <p:cBhvr additive="base">
                                        <p:cTn id="41" dur="500" fill="hold"/>
                                        <p:tgtEl>
                                          <p:spTgt spid="21548"/>
                                        </p:tgtEl>
                                        <p:attrNameLst>
                                          <p:attrName>ppt_x</p:attrName>
                                        </p:attrNameLst>
                                      </p:cBhvr>
                                      <p:tavLst>
                                        <p:tav tm="0">
                                          <p:val>
                                            <p:strVal val="#ppt_x"/>
                                          </p:val>
                                        </p:tav>
                                        <p:tav tm="100000">
                                          <p:val>
                                            <p:strVal val="#ppt_x"/>
                                          </p:val>
                                        </p:tav>
                                      </p:tavLst>
                                    </p:anim>
                                    <p:anim calcmode="lin" valueType="num">
                                      <p:cBhvr additive="base">
                                        <p:cTn id="42" dur="500" fill="hold"/>
                                        <p:tgtEl>
                                          <p:spTgt spid="2154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21548"/>
                                        </p:tgtEl>
                                        <p:attrNameLst>
                                          <p:attrName>ppt_x</p:attrName>
                                        </p:attrNameLst>
                                      </p:cBhvr>
                                      <p:tavLst>
                                        <p:tav tm="0">
                                          <p:val>
                                            <p:strVal val="ppt_x"/>
                                          </p:val>
                                        </p:tav>
                                        <p:tav tm="100000">
                                          <p:val>
                                            <p:strVal val="ppt_x"/>
                                          </p:val>
                                        </p:tav>
                                      </p:tavLst>
                                    </p:anim>
                                    <p:anim calcmode="lin" valueType="num">
                                      <p:cBhvr additive="base">
                                        <p:cTn id="47" dur="500"/>
                                        <p:tgtEl>
                                          <p:spTgt spid="21548"/>
                                        </p:tgtEl>
                                        <p:attrNameLst>
                                          <p:attrName>ppt_y</p:attrName>
                                        </p:attrNameLst>
                                      </p:cBhvr>
                                      <p:tavLst>
                                        <p:tav tm="0">
                                          <p:val>
                                            <p:strVal val="ppt_y"/>
                                          </p:val>
                                        </p:tav>
                                        <p:tav tm="100000">
                                          <p:val>
                                            <p:strVal val="1+ppt_h/2"/>
                                          </p:val>
                                        </p:tav>
                                      </p:tavLst>
                                    </p:anim>
                                    <p:set>
                                      <p:cBhvr>
                                        <p:cTn id="48" dur="1" fill="hold">
                                          <p:stCondLst>
                                            <p:cond delay="499"/>
                                          </p:stCondLst>
                                        </p:cTn>
                                        <p:tgtEl>
                                          <p:spTgt spid="215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1550"/>
                                        </p:tgtEl>
                                        <p:attrNameLst>
                                          <p:attrName>style.visibility</p:attrName>
                                        </p:attrNameLst>
                                      </p:cBhvr>
                                      <p:to>
                                        <p:strVal val="visible"/>
                                      </p:to>
                                    </p:set>
                                    <p:anim calcmode="lin" valueType="num">
                                      <p:cBhvr additive="base">
                                        <p:cTn id="53" dur="500" fill="hold"/>
                                        <p:tgtEl>
                                          <p:spTgt spid="21550"/>
                                        </p:tgtEl>
                                        <p:attrNameLst>
                                          <p:attrName>ppt_x</p:attrName>
                                        </p:attrNameLst>
                                      </p:cBhvr>
                                      <p:tavLst>
                                        <p:tav tm="0">
                                          <p:val>
                                            <p:strVal val="#ppt_x"/>
                                          </p:val>
                                        </p:tav>
                                        <p:tav tm="100000">
                                          <p:val>
                                            <p:strVal val="#ppt_x"/>
                                          </p:val>
                                        </p:tav>
                                      </p:tavLst>
                                    </p:anim>
                                    <p:anim calcmode="lin" valueType="num">
                                      <p:cBhvr additive="base">
                                        <p:cTn id="54" dur="500" fill="hold"/>
                                        <p:tgtEl>
                                          <p:spTgt spid="2155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1550"/>
                                        </p:tgtEl>
                                        <p:attrNameLst>
                                          <p:attrName>ppt_x</p:attrName>
                                        </p:attrNameLst>
                                      </p:cBhvr>
                                      <p:tavLst>
                                        <p:tav tm="0">
                                          <p:val>
                                            <p:strVal val="ppt_x"/>
                                          </p:val>
                                        </p:tav>
                                        <p:tav tm="100000">
                                          <p:val>
                                            <p:strVal val="ppt_x"/>
                                          </p:val>
                                        </p:tav>
                                      </p:tavLst>
                                    </p:anim>
                                    <p:anim calcmode="lin" valueType="num">
                                      <p:cBhvr additive="base">
                                        <p:cTn id="59" dur="500"/>
                                        <p:tgtEl>
                                          <p:spTgt spid="21550"/>
                                        </p:tgtEl>
                                        <p:attrNameLst>
                                          <p:attrName>ppt_y</p:attrName>
                                        </p:attrNameLst>
                                      </p:cBhvr>
                                      <p:tavLst>
                                        <p:tav tm="0">
                                          <p:val>
                                            <p:strVal val="ppt_y"/>
                                          </p:val>
                                        </p:tav>
                                        <p:tav tm="100000">
                                          <p:val>
                                            <p:strVal val="1+ppt_h/2"/>
                                          </p:val>
                                        </p:tav>
                                      </p:tavLst>
                                    </p:anim>
                                    <p:set>
                                      <p:cBhvr>
                                        <p:cTn id="60" dur="1" fill="hold">
                                          <p:stCondLst>
                                            <p:cond delay="499"/>
                                          </p:stCondLst>
                                        </p:cTn>
                                        <p:tgtEl>
                                          <p:spTgt spid="21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15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スライド番号プレースホルダ 3"/>
          <p:cNvSpPr>
            <a:spLocks noGrp="1"/>
          </p:cNvSpPr>
          <p:nvPr>
            <p:ph type="sldNum" sz="quarter" idx="12"/>
          </p:nvPr>
        </p:nvSpPr>
        <p:spPr>
          <a:noFill/>
        </p:spPr>
        <p:txBody>
          <a:bodyPr/>
          <a:lstStyle/>
          <a:p>
            <a:fld id="{23A84871-DB94-40B1-8BBE-7E54D8182F71}" type="slidenum">
              <a:rPr lang="en-US" altLang="ja-JP" smtClean="0"/>
              <a:pPr/>
              <a:t>22</a:t>
            </a:fld>
            <a:endParaRPr lang="en-US" altLang="ja-JP" smtClean="0"/>
          </a:p>
        </p:txBody>
      </p:sp>
      <p:sp>
        <p:nvSpPr>
          <p:cNvPr id="18437" name="Rectangle 2"/>
          <p:cNvSpPr>
            <a:spLocks noChangeArrowheads="1"/>
          </p:cNvSpPr>
          <p:nvPr/>
        </p:nvSpPr>
        <p:spPr bwMode="auto">
          <a:xfrm>
            <a:off x="1652588" y="400843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38" name="Rectangle 3"/>
          <p:cNvSpPr>
            <a:spLocks noChangeArrowheads="1"/>
          </p:cNvSpPr>
          <p:nvPr/>
        </p:nvSpPr>
        <p:spPr bwMode="auto">
          <a:xfrm>
            <a:off x="6027738" y="1290638"/>
            <a:ext cx="257175" cy="247650"/>
          </a:xfrm>
          <a:prstGeom prst="rect">
            <a:avLst/>
          </a:prstGeom>
          <a:noFill/>
          <a:ln w="3175">
            <a:solidFill>
              <a:schemeClr val="tx1"/>
            </a:solidFill>
            <a:miter lim="800000"/>
            <a:headEnd/>
            <a:tailEnd/>
          </a:ln>
        </p:spPr>
        <p:txBody>
          <a:bodyPr wrap="none" anchor="ctr"/>
          <a:lstStyle/>
          <a:p>
            <a:pPr algn="ctr"/>
            <a:r>
              <a:rPr lang="en-US" altLang="ja-JP" sz="1400"/>
              <a:t>116</a:t>
            </a:r>
          </a:p>
        </p:txBody>
      </p:sp>
      <p:sp>
        <p:nvSpPr>
          <p:cNvPr id="18439" name="Rectangle 4"/>
          <p:cNvSpPr>
            <a:spLocks noChangeArrowheads="1"/>
          </p:cNvSpPr>
          <p:nvPr/>
        </p:nvSpPr>
        <p:spPr bwMode="auto">
          <a:xfrm>
            <a:off x="6283325" y="1290638"/>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40" name="Rectangle 5"/>
          <p:cNvSpPr>
            <a:spLocks noChangeArrowheads="1"/>
          </p:cNvSpPr>
          <p:nvPr/>
        </p:nvSpPr>
        <p:spPr bwMode="auto">
          <a:xfrm>
            <a:off x="6540500" y="1290638"/>
            <a:ext cx="258763" cy="247650"/>
          </a:xfrm>
          <a:prstGeom prst="rect">
            <a:avLst/>
          </a:prstGeom>
          <a:noFill/>
          <a:ln w="12700">
            <a:solidFill>
              <a:schemeClr val="tx1"/>
            </a:solidFill>
            <a:prstDash val="dash"/>
            <a:miter lim="800000"/>
            <a:headEnd/>
            <a:tailEnd/>
          </a:ln>
        </p:spPr>
        <p:txBody>
          <a:bodyPr wrap="none" anchor="ctr"/>
          <a:lstStyle/>
          <a:p>
            <a:endParaRPr lang="ja-JP" altLang="en-US"/>
          </a:p>
        </p:txBody>
      </p:sp>
      <p:sp>
        <p:nvSpPr>
          <p:cNvPr id="18441" name="Rectangle 6"/>
          <p:cNvSpPr>
            <a:spLocks noChangeArrowheads="1"/>
          </p:cNvSpPr>
          <p:nvPr/>
        </p:nvSpPr>
        <p:spPr bwMode="auto">
          <a:xfrm>
            <a:off x="6799263" y="1290638"/>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442" name="Rectangle 7"/>
          <p:cNvSpPr>
            <a:spLocks noChangeArrowheads="1"/>
          </p:cNvSpPr>
          <p:nvPr/>
        </p:nvSpPr>
        <p:spPr bwMode="auto">
          <a:xfrm>
            <a:off x="7058025" y="1290638"/>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443" name="Rectangle 8"/>
          <p:cNvSpPr>
            <a:spLocks noChangeArrowheads="1"/>
          </p:cNvSpPr>
          <p:nvPr/>
        </p:nvSpPr>
        <p:spPr bwMode="auto">
          <a:xfrm>
            <a:off x="7315200" y="129063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44" name="Rectangle 9"/>
          <p:cNvSpPr>
            <a:spLocks noChangeArrowheads="1"/>
          </p:cNvSpPr>
          <p:nvPr/>
        </p:nvSpPr>
        <p:spPr bwMode="auto">
          <a:xfrm>
            <a:off x="5513388" y="1538288"/>
            <a:ext cx="258762" cy="249237"/>
          </a:xfrm>
          <a:prstGeom prst="rect">
            <a:avLst/>
          </a:prstGeom>
          <a:noFill/>
          <a:ln w="3175">
            <a:solidFill>
              <a:schemeClr val="tx1"/>
            </a:solidFill>
            <a:miter lim="800000"/>
            <a:headEnd/>
            <a:tailEnd/>
          </a:ln>
        </p:spPr>
        <p:txBody>
          <a:bodyPr wrap="none" anchor="ctr"/>
          <a:lstStyle/>
          <a:p>
            <a:pPr algn="ctr"/>
            <a:r>
              <a:rPr lang="en-US" altLang="ja-JP" sz="1400"/>
              <a:t>115</a:t>
            </a:r>
          </a:p>
        </p:txBody>
      </p:sp>
      <p:sp>
        <p:nvSpPr>
          <p:cNvPr id="18445" name="Rectangle 10"/>
          <p:cNvSpPr>
            <a:spLocks noChangeArrowheads="1"/>
          </p:cNvSpPr>
          <p:nvPr/>
        </p:nvSpPr>
        <p:spPr bwMode="auto">
          <a:xfrm>
            <a:off x="5772150" y="1538288"/>
            <a:ext cx="257175" cy="249237"/>
          </a:xfrm>
          <a:prstGeom prst="rect">
            <a:avLst/>
          </a:prstGeom>
          <a:noFill/>
          <a:ln w="3175">
            <a:solidFill>
              <a:schemeClr val="tx1"/>
            </a:solidFill>
            <a:miter lim="800000"/>
            <a:headEnd/>
            <a:tailEnd/>
          </a:ln>
        </p:spPr>
        <p:txBody>
          <a:bodyPr wrap="none" anchor="ctr"/>
          <a:lstStyle/>
          <a:p>
            <a:endParaRPr lang="ja-JP" altLang="en-US"/>
          </a:p>
        </p:txBody>
      </p:sp>
      <p:sp>
        <p:nvSpPr>
          <p:cNvPr id="18446" name="Rectangle 11"/>
          <p:cNvSpPr>
            <a:spLocks noChangeArrowheads="1"/>
          </p:cNvSpPr>
          <p:nvPr/>
        </p:nvSpPr>
        <p:spPr bwMode="auto">
          <a:xfrm>
            <a:off x="6027738" y="1538288"/>
            <a:ext cx="257175" cy="249237"/>
          </a:xfrm>
          <a:prstGeom prst="rect">
            <a:avLst/>
          </a:prstGeom>
          <a:noFill/>
          <a:ln w="3175">
            <a:solidFill>
              <a:schemeClr val="tx1"/>
            </a:solidFill>
            <a:miter lim="800000"/>
            <a:headEnd/>
            <a:tailEnd/>
          </a:ln>
        </p:spPr>
        <p:txBody>
          <a:bodyPr wrap="none" anchor="ctr"/>
          <a:lstStyle/>
          <a:p>
            <a:endParaRPr lang="ja-JP" altLang="en-US"/>
          </a:p>
        </p:txBody>
      </p:sp>
      <p:sp>
        <p:nvSpPr>
          <p:cNvPr id="18447" name="Rectangle 12"/>
          <p:cNvSpPr>
            <a:spLocks noChangeArrowheads="1"/>
          </p:cNvSpPr>
          <p:nvPr/>
        </p:nvSpPr>
        <p:spPr bwMode="auto">
          <a:xfrm>
            <a:off x="6283325" y="1538288"/>
            <a:ext cx="258763"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48" name="Rectangle 13"/>
          <p:cNvSpPr>
            <a:spLocks noChangeArrowheads="1"/>
          </p:cNvSpPr>
          <p:nvPr/>
        </p:nvSpPr>
        <p:spPr bwMode="auto">
          <a:xfrm>
            <a:off x="6540500" y="1538288"/>
            <a:ext cx="258763"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49" name="Rectangle 14"/>
          <p:cNvSpPr>
            <a:spLocks noChangeArrowheads="1"/>
          </p:cNvSpPr>
          <p:nvPr/>
        </p:nvSpPr>
        <p:spPr bwMode="auto">
          <a:xfrm>
            <a:off x="5513388" y="1787525"/>
            <a:ext cx="258762" cy="247650"/>
          </a:xfrm>
          <a:prstGeom prst="rect">
            <a:avLst/>
          </a:prstGeom>
          <a:noFill/>
          <a:ln w="3175">
            <a:solidFill>
              <a:schemeClr val="tx1"/>
            </a:solidFill>
            <a:miter lim="800000"/>
            <a:headEnd/>
            <a:tailEnd/>
          </a:ln>
        </p:spPr>
        <p:txBody>
          <a:bodyPr wrap="none" anchor="ctr"/>
          <a:lstStyle/>
          <a:p>
            <a:pPr algn="ctr"/>
            <a:r>
              <a:rPr lang="en-US" altLang="ja-JP" sz="1400"/>
              <a:t>114</a:t>
            </a:r>
          </a:p>
        </p:txBody>
      </p:sp>
      <p:sp>
        <p:nvSpPr>
          <p:cNvPr id="18450" name="Rectangle 15"/>
          <p:cNvSpPr>
            <a:spLocks noChangeArrowheads="1"/>
          </p:cNvSpPr>
          <p:nvPr/>
        </p:nvSpPr>
        <p:spPr bwMode="auto">
          <a:xfrm>
            <a:off x="5772150" y="1787525"/>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451" name="Rectangle 16"/>
          <p:cNvSpPr>
            <a:spLocks noChangeArrowheads="1"/>
          </p:cNvSpPr>
          <p:nvPr/>
        </p:nvSpPr>
        <p:spPr bwMode="auto">
          <a:xfrm>
            <a:off x="6027738" y="1787525"/>
            <a:ext cx="257175" cy="247650"/>
          </a:xfrm>
          <a:prstGeom prst="rect">
            <a:avLst/>
          </a:prstGeom>
          <a:noFill/>
          <a:ln w="12700">
            <a:solidFill>
              <a:schemeClr val="tx1"/>
            </a:solidFill>
            <a:prstDash val="dash"/>
            <a:miter lim="800000"/>
            <a:headEnd/>
            <a:tailEnd/>
          </a:ln>
        </p:spPr>
        <p:txBody>
          <a:bodyPr wrap="none" anchor="ctr"/>
          <a:lstStyle/>
          <a:p>
            <a:endParaRPr lang="ja-JP" altLang="en-US"/>
          </a:p>
        </p:txBody>
      </p:sp>
      <p:sp>
        <p:nvSpPr>
          <p:cNvPr id="18452" name="Rectangle 17"/>
          <p:cNvSpPr>
            <a:spLocks noChangeArrowheads="1"/>
          </p:cNvSpPr>
          <p:nvPr/>
        </p:nvSpPr>
        <p:spPr bwMode="auto">
          <a:xfrm>
            <a:off x="6283325" y="1787525"/>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53" name="Rectangle 18"/>
          <p:cNvSpPr>
            <a:spLocks noChangeArrowheads="1"/>
          </p:cNvSpPr>
          <p:nvPr/>
        </p:nvSpPr>
        <p:spPr bwMode="auto">
          <a:xfrm>
            <a:off x="6540500" y="1787525"/>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54" name="Rectangle 19"/>
          <p:cNvSpPr>
            <a:spLocks noChangeArrowheads="1"/>
          </p:cNvSpPr>
          <p:nvPr/>
        </p:nvSpPr>
        <p:spPr bwMode="auto">
          <a:xfrm>
            <a:off x="6799263" y="178752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55" name="Rectangle 20"/>
          <p:cNvSpPr>
            <a:spLocks noChangeArrowheads="1"/>
          </p:cNvSpPr>
          <p:nvPr/>
        </p:nvSpPr>
        <p:spPr bwMode="auto">
          <a:xfrm>
            <a:off x="7058025" y="1787525"/>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56" name="Rectangle 21"/>
          <p:cNvSpPr>
            <a:spLocks noChangeArrowheads="1"/>
          </p:cNvSpPr>
          <p:nvPr/>
        </p:nvSpPr>
        <p:spPr bwMode="auto">
          <a:xfrm>
            <a:off x="3968750" y="2035175"/>
            <a:ext cx="257175" cy="247650"/>
          </a:xfrm>
          <a:prstGeom prst="rect">
            <a:avLst/>
          </a:prstGeom>
          <a:noFill/>
          <a:ln w="3175">
            <a:solidFill>
              <a:schemeClr val="tx1"/>
            </a:solidFill>
            <a:miter lim="800000"/>
            <a:headEnd/>
            <a:tailEnd/>
          </a:ln>
        </p:spPr>
        <p:txBody>
          <a:bodyPr wrap="none" anchor="ctr"/>
          <a:lstStyle/>
          <a:p>
            <a:pPr algn="ctr"/>
            <a:r>
              <a:rPr lang="en-US" altLang="ja-JP" sz="1400"/>
              <a:t>113</a:t>
            </a:r>
          </a:p>
        </p:txBody>
      </p:sp>
      <p:sp>
        <p:nvSpPr>
          <p:cNvPr id="18457" name="Rectangle 22"/>
          <p:cNvSpPr>
            <a:spLocks noChangeArrowheads="1"/>
          </p:cNvSpPr>
          <p:nvPr/>
        </p:nvSpPr>
        <p:spPr bwMode="auto">
          <a:xfrm>
            <a:off x="4225925" y="2035175"/>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58" name="Rectangle 23"/>
          <p:cNvSpPr>
            <a:spLocks noChangeArrowheads="1"/>
          </p:cNvSpPr>
          <p:nvPr/>
        </p:nvSpPr>
        <p:spPr bwMode="auto">
          <a:xfrm>
            <a:off x="4740275" y="2035175"/>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59" name="Rectangle 24"/>
          <p:cNvSpPr>
            <a:spLocks noChangeArrowheads="1"/>
          </p:cNvSpPr>
          <p:nvPr/>
        </p:nvSpPr>
        <p:spPr bwMode="auto">
          <a:xfrm>
            <a:off x="4997450" y="2035175"/>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460" name="Rectangle 25"/>
          <p:cNvSpPr>
            <a:spLocks noChangeArrowheads="1"/>
          </p:cNvSpPr>
          <p:nvPr/>
        </p:nvSpPr>
        <p:spPr bwMode="auto">
          <a:xfrm>
            <a:off x="5254625" y="2035175"/>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61" name="Rectangle 26"/>
          <p:cNvSpPr>
            <a:spLocks noChangeArrowheads="1"/>
          </p:cNvSpPr>
          <p:nvPr/>
        </p:nvSpPr>
        <p:spPr bwMode="auto">
          <a:xfrm>
            <a:off x="5513388" y="2035175"/>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462" name="Rectangle 27"/>
          <p:cNvSpPr>
            <a:spLocks noChangeArrowheads="1"/>
          </p:cNvSpPr>
          <p:nvPr/>
        </p:nvSpPr>
        <p:spPr bwMode="auto">
          <a:xfrm>
            <a:off x="5772150" y="2035175"/>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63" name="Rectangle 28"/>
          <p:cNvSpPr>
            <a:spLocks noChangeArrowheads="1"/>
          </p:cNvSpPr>
          <p:nvPr/>
        </p:nvSpPr>
        <p:spPr bwMode="auto">
          <a:xfrm>
            <a:off x="6027738" y="2035175"/>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64" name="Rectangle 29"/>
          <p:cNvSpPr>
            <a:spLocks noChangeArrowheads="1"/>
          </p:cNvSpPr>
          <p:nvPr/>
        </p:nvSpPr>
        <p:spPr bwMode="auto">
          <a:xfrm>
            <a:off x="2940050" y="2279650"/>
            <a:ext cx="258763" cy="247650"/>
          </a:xfrm>
          <a:prstGeom prst="rect">
            <a:avLst/>
          </a:prstGeom>
          <a:noFill/>
          <a:ln w="3175">
            <a:solidFill>
              <a:schemeClr val="tx1"/>
            </a:solidFill>
            <a:miter lim="800000"/>
            <a:headEnd/>
            <a:tailEnd/>
          </a:ln>
        </p:spPr>
        <p:txBody>
          <a:bodyPr wrap="none" anchor="ctr"/>
          <a:lstStyle/>
          <a:p>
            <a:pPr algn="ctr"/>
            <a:r>
              <a:rPr lang="en-US" altLang="ja-JP" sz="1400"/>
              <a:t>112</a:t>
            </a:r>
          </a:p>
        </p:txBody>
      </p:sp>
      <p:sp>
        <p:nvSpPr>
          <p:cNvPr id="18465" name="Rectangle 30"/>
          <p:cNvSpPr>
            <a:spLocks noChangeArrowheads="1"/>
          </p:cNvSpPr>
          <p:nvPr/>
        </p:nvSpPr>
        <p:spPr bwMode="auto">
          <a:xfrm>
            <a:off x="3195638" y="22796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466" name="Rectangle 31"/>
          <p:cNvSpPr>
            <a:spLocks noChangeArrowheads="1"/>
          </p:cNvSpPr>
          <p:nvPr/>
        </p:nvSpPr>
        <p:spPr bwMode="auto">
          <a:xfrm>
            <a:off x="3452813" y="22796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467" name="Rectangle 32"/>
          <p:cNvSpPr>
            <a:spLocks noChangeArrowheads="1"/>
          </p:cNvSpPr>
          <p:nvPr/>
        </p:nvSpPr>
        <p:spPr bwMode="auto">
          <a:xfrm>
            <a:off x="3709988" y="22796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468" name="Rectangle 33"/>
          <p:cNvSpPr>
            <a:spLocks noChangeArrowheads="1"/>
          </p:cNvSpPr>
          <p:nvPr/>
        </p:nvSpPr>
        <p:spPr bwMode="auto">
          <a:xfrm>
            <a:off x="3968750" y="227965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469" name="Rectangle 34"/>
          <p:cNvSpPr>
            <a:spLocks noChangeArrowheads="1"/>
          </p:cNvSpPr>
          <p:nvPr/>
        </p:nvSpPr>
        <p:spPr bwMode="auto">
          <a:xfrm>
            <a:off x="4225925" y="22796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70" name="Rectangle 35"/>
          <p:cNvSpPr>
            <a:spLocks noChangeArrowheads="1"/>
          </p:cNvSpPr>
          <p:nvPr/>
        </p:nvSpPr>
        <p:spPr bwMode="auto">
          <a:xfrm>
            <a:off x="4484688" y="227965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71" name="Rectangle 36"/>
          <p:cNvSpPr>
            <a:spLocks noChangeArrowheads="1"/>
          </p:cNvSpPr>
          <p:nvPr/>
        </p:nvSpPr>
        <p:spPr bwMode="auto">
          <a:xfrm>
            <a:off x="4740275" y="22796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72" name="Rectangle 37"/>
          <p:cNvSpPr>
            <a:spLocks noChangeArrowheads="1"/>
          </p:cNvSpPr>
          <p:nvPr/>
        </p:nvSpPr>
        <p:spPr bwMode="auto">
          <a:xfrm>
            <a:off x="4997450" y="227965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473" name="Rectangle 38"/>
          <p:cNvSpPr>
            <a:spLocks noChangeArrowheads="1"/>
          </p:cNvSpPr>
          <p:nvPr/>
        </p:nvSpPr>
        <p:spPr bwMode="auto">
          <a:xfrm>
            <a:off x="5254625" y="22796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74" name="Rectangle 39"/>
          <p:cNvSpPr>
            <a:spLocks noChangeArrowheads="1"/>
          </p:cNvSpPr>
          <p:nvPr/>
        </p:nvSpPr>
        <p:spPr bwMode="auto">
          <a:xfrm>
            <a:off x="5513388" y="2279650"/>
            <a:ext cx="258762" cy="247650"/>
          </a:xfrm>
          <a:prstGeom prst="rect">
            <a:avLst/>
          </a:prstGeom>
          <a:noFill/>
          <a:ln w="12700">
            <a:solidFill>
              <a:schemeClr val="tx1"/>
            </a:solidFill>
            <a:prstDash val="dash"/>
            <a:miter lim="800000"/>
            <a:headEnd/>
            <a:tailEnd/>
          </a:ln>
        </p:spPr>
        <p:txBody>
          <a:bodyPr wrap="none" anchor="ctr"/>
          <a:lstStyle/>
          <a:p>
            <a:endParaRPr lang="ja-JP" altLang="en-US"/>
          </a:p>
        </p:txBody>
      </p:sp>
      <p:sp>
        <p:nvSpPr>
          <p:cNvPr id="18475" name="Rectangle 40"/>
          <p:cNvSpPr>
            <a:spLocks noChangeArrowheads="1"/>
          </p:cNvSpPr>
          <p:nvPr/>
        </p:nvSpPr>
        <p:spPr bwMode="auto">
          <a:xfrm>
            <a:off x="5772150" y="227965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476" name="Rectangle 41"/>
          <p:cNvSpPr>
            <a:spLocks noChangeArrowheads="1"/>
          </p:cNvSpPr>
          <p:nvPr/>
        </p:nvSpPr>
        <p:spPr bwMode="auto">
          <a:xfrm>
            <a:off x="6027738" y="2279650"/>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477" name="Rectangle 42"/>
          <p:cNvSpPr>
            <a:spLocks noChangeArrowheads="1"/>
          </p:cNvSpPr>
          <p:nvPr/>
        </p:nvSpPr>
        <p:spPr bwMode="auto">
          <a:xfrm>
            <a:off x="6283325" y="227965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78" name="Rectangle 43"/>
          <p:cNvSpPr>
            <a:spLocks noChangeArrowheads="1"/>
          </p:cNvSpPr>
          <p:nvPr/>
        </p:nvSpPr>
        <p:spPr bwMode="auto">
          <a:xfrm>
            <a:off x="6540500" y="227965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79" name="Rectangle 44"/>
          <p:cNvSpPr>
            <a:spLocks noChangeArrowheads="1"/>
          </p:cNvSpPr>
          <p:nvPr/>
        </p:nvSpPr>
        <p:spPr bwMode="auto">
          <a:xfrm>
            <a:off x="1908175" y="2525713"/>
            <a:ext cx="258763" cy="249237"/>
          </a:xfrm>
          <a:prstGeom prst="rect">
            <a:avLst/>
          </a:prstGeom>
          <a:noFill/>
          <a:ln w="3175">
            <a:solidFill>
              <a:schemeClr val="tx1"/>
            </a:solidFill>
            <a:miter lim="800000"/>
            <a:headEnd/>
            <a:tailEnd/>
          </a:ln>
        </p:spPr>
        <p:txBody>
          <a:bodyPr wrap="none" anchor="ctr"/>
          <a:lstStyle/>
          <a:p>
            <a:pPr algn="ctr"/>
            <a:r>
              <a:rPr lang="en-US" altLang="ja-JP" sz="1400"/>
              <a:t>111</a:t>
            </a:r>
          </a:p>
        </p:txBody>
      </p:sp>
      <p:sp>
        <p:nvSpPr>
          <p:cNvPr id="18480" name="Rectangle 45"/>
          <p:cNvSpPr>
            <a:spLocks noChangeArrowheads="1"/>
          </p:cNvSpPr>
          <p:nvPr/>
        </p:nvSpPr>
        <p:spPr bwMode="auto">
          <a:xfrm>
            <a:off x="2165350" y="2525713"/>
            <a:ext cx="258763" cy="249237"/>
          </a:xfrm>
          <a:prstGeom prst="rect">
            <a:avLst/>
          </a:prstGeom>
          <a:noFill/>
          <a:ln w="3175">
            <a:solidFill>
              <a:schemeClr val="tx1"/>
            </a:solidFill>
            <a:miter lim="800000"/>
            <a:headEnd/>
            <a:tailEnd/>
          </a:ln>
        </p:spPr>
        <p:txBody>
          <a:bodyPr wrap="none" anchor="ctr"/>
          <a:lstStyle/>
          <a:p>
            <a:endParaRPr lang="ja-JP" altLang="en-US"/>
          </a:p>
        </p:txBody>
      </p:sp>
      <p:sp>
        <p:nvSpPr>
          <p:cNvPr id="18481" name="Rectangle 46"/>
          <p:cNvSpPr>
            <a:spLocks noChangeArrowheads="1"/>
          </p:cNvSpPr>
          <p:nvPr/>
        </p:nvSpPr>
        <p:spPr bwMode="auto">
          <a:xfrm>
            <a:off x="2424113" y="2525713"/>
            <a:ext cx="258762" cy="249237"/>
          </a:xfrm>
          <a:prstGeom prst="rect">
            <a:avLst/>
          </a:prstGeom>
          <a:noFill/>
          <a:ln w="3175">
            <a:solidFill>
              <a:schemeClr val="tx1"/>
            </a:solidFill>
            <a:miter lim="800000"/>
            <a:headEnd/>
            <a:tailEnd/>
          </a:ln>
        </p:spPr>
        <p:txBody>
          <a:bodyPr wrap="none" anchor="ctr"/>
          <a:lstStyle/>
          <a:p>
            <a:endParaRPr lang="ja-JP" altLang="en-US"/>
          </a:p>
        </p:txBody>
      </p:sp>
      <p:sp>
        <p:nvSpPr>
          <p:cNvPr id="18482" name="Rectangle 47"/>
          <p:cNvSpPr>
            <a:spLocks noChangeArrowheads="1"/>
          </p:cNvSpPr>
          <p:nvPr/>
        </p:nvSpPr>
        <p:spPr bwMode="auto">
          <a:xfrm>
            <a:off x="2682875" y="2525713"/>
            <a:ext cx="257175" cy="249237"/>
          </a:xfrm>
          <a:prstGeom prst="rect">
            <a:avLst/>
          </a:prstGeom>
          <a:noFill/>
          <a:ln w="3175">
            <a:solidFill>
              <a:schemeClr val="tx1"/>
            </a:solidFill>
            <a:miter lim="800000"/>
            <a:headEnd/>
            <a:tailEnd/>
          </a:ln>
        </p:spPr>
        <p:txBody>
          <a:bodyPr wrap="none" anchor="ctr"/>
          <a:lstStyle/>
          <a:p>
            <a:endParaRPr lang="ja-JP" altLang="en-US"/>
          </a:p>
        </p:txBody>
      </p:sp>
      <p:sp>
        <p:nvSpPr>
          <p:cNvPr id="18483" name="Rectangle 48"/>
          <p:cNvSpPr>
            <a:spLocks noChangeArrowheads="1"/>
          </p:cNvSpPr>
          <p:nvPr/>
        </p:nvSpPr>
        <p:spPr bwMode="auto">
          <a:xfrm>
            <a:off x="2940050" y="2525713"/>
            <a:ext cx="258763" cy="249237"/>
          </a:xfrm>
          <a:prstGeom prst="rect">
            <a:avLst/>
          </a:prstGeom>
          <a:noFill/>
          <a:ln w="3175">
            <a:solidFill>
              <a:schemeClr val="tx1"/>
            </a:solidFill>
            <a:miter lim="800000"/>
            <a:headEnd/>
            <a:tailEnd/>
          </a:ln>
        </p:spPr>
        <p:txBody>
          <a:bodyPr wrap="none" anchor="ctr"/>
          <a:lstStyle/>
          <a:p>
            <a:endParaRPr lang="ja-JP" altLang="en-US"/>
          </a:p>
        </p:txBody>
      </p:sp>
      <p:sp>
        <p:nvSpPr>
          <p:cNvPr id="18484" name="Rectangle 49"/>
          <p:cNvSpPr>
            <a:spLocks noChangeArrowheads="1"/>
          </p:cNvSpPr>
          <p:nvPr/>
        </p:nvSpPr>
        <p:spPr bwMode="auto">
          <a:xfrm>
            <a:off x="3195638" y="2525713"/>
            <a:ext cx="258762" cy="249237"/>
          </a:xfrm>
          <a:prstGeom prst="rect">
            <a:avLst/>
          </a:prstGeom>
          <a:noFill/>
          <a:ln w="3175">
            <a:solidFill>
              <a:schemeClr val="tx1"/>
            </a:solidFill>
            <a:miter lim="800000"/>
            <a:headEnd/>
            <a:tailEnd/>
          </a:ln>
        </p:spPr>
        <p:txBody>
          <a:bodyPr wrap="none" anchor="ctr"/>
          <a:lstStyle/>
          <a:p>
            <a:endParaRPr lang="ja-JP" altLang="en-US"/>
          </a:p>
        </p:txBody>
      </p:sp>
      <p:sp>
        <p:nvSpPr>
          <p:cNvPr id="18485" name="Rectangle 50"/>
          <p:cNvSpPr>
            <a:spLocks noChangeArrowheads="1"/>
          </p:cNvSpPr>
          <p:nvPr/>
        </p:nvSpPr>
        <p:spPr bwMode="auto">
          <a:xfrm>
            <a:off x="3452813" y="2525713"/>
            <a:ext cx="258762"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86" name="Rectangle 51"/>
          <p:cNvSpPr>
            <a:spLocks noChangeArrowheads="1"/>
          </p:cNvSpPr>
          <p:nvPr/>
        </p:nvSpPr>
        <p:spPr bwMode="auto">
          <a:xfrm>
            <a:off x="3709988" y="2525713"/>
            <a:ext cx="258762" cy="249237"/>
          </a:xfrm>
          <a:prstGeom prst="rect">
            <a:avLst/>
          </a:prstGeom>
          <a:noFill/>
          <a:ln w="3175">
            <a:solidFill>
              <a:schemeClr val="tx1"/>
            </a:solidFill>
            <a:miter lim="800000"/>
            <a:headEnd/>
            <a:tailEnd/>
          </a:ln>
        </p:spPr>
        <p:txBody>
          <a:bodyPr wrap="none" anchor="ctr"/>
          <a:lstStyle/>
          <a:p>
            <a:endParaRPr lang="ja-JP" altLang="en-US"/>
          </a:p>
        </p:txBody>
      </p:sp>
      <p:sp>
        <p:nvSpPr>
          <p:cNvPr id="18487" name="Rectangle 52"/>
          <p:cNvSpPr>
            <a:spLocks noChangeArrowheads="1"/>
          </p:cNvSpPr>
          <p:nvPr/>
        </p:nvSpPr>
        <p:spPr bwMode="auto">
          <a:xfrm>
            <a:off x="4225925" y="2525713"/>
            <a:ext cx="258763" cy="249237"/>
          </a:xfrm>
          <a:prstGeom prst="rect">
            <a:avLst/>
          </a:prstGeom>
          <a:noFill/>
          <a:ln w="3175">
            <a:solidFill>
              <a:schemeClr val="tx1"/>
            </a:solidFill>
            <a:miter lim="800000"/>
            <a:headEnd/>
            <a:tailEnd/>
          </a:ln>
        </p:spPr>
        <p:txBody>
          <a:bodyPr wrap="none" anchor="ctr"/>
          <a:lstStyle/>
          <a:p>
            <a:endParaRPr lang="ja-JP" altLang="en-US"/>
          </a:p>
        </p:txBody>
      </p:sp>
      <p:sp>
        <p:nvSpPr>
          <p:cNvPr id="18488" name="Rectangle 53"/>
          <p:cNvSpPr>
            <a:spLocks noChangeArrowheads="1"/>
          </p:cNvSpPr>
          <p:nvPr/>
        </p:nvSpPr>
        <p:spPr bwMode="auto">
          <a:xfrm>
            <a:off x="4484688" y="2525713"/>
            <a:ext cx="258762" cy="249237"/>
          </a:xfrm>
          <a:prstGeom prst="rect">
            <a:avLst/>
          </a:prstGeom>
          <a:noFill/>
          <a:ln w="3175">
            <a:solidFill>
              <a:schemeClr val="tx1"/>
            </a:solidFill>
            <a:miter lim="800000"/>
            <a:headEnd/>
            <a:tailEnd/>
          </a:ln>
        </p:spPr>
        <p:txBody>
          <a:bodyPr wrap="none" anchor="ctr"/>
          <a:lstStyle/>
          <a:p>
            <a:endParaRPr lang="ja-JP" altLang="en-US"/>
          </a:p>
        </p:txBody>
      </p:sp>
      <p:sp>
        <p:nvSpPr>
          <p:cNvPr id="18489" name="Rectangle 54"/>
          <p:cNvSpPr>
            <a:spLocks noChangeArrowheads="1"/>
          </p:cNvSpPr>
          <p:nvPr/>
        </p:nvSpPr>
        <p:spPr bwMode="auto">
          <a:xfrm>
            <a:off x="4740275" y="2525713"/>
            <a:ext cx="258763" cy="249237"/>
          </a:xfrm>
          <a:prstGeom prst="rect">
            <a:avLst/>
          </a:prstGeom>
          <a:noFill/>
          <a:ln w="3175">
            <a:solidFill>
              <a:schemeClr val="tx1"/>
            </a:solidFill>
            <a:miter lim="800000"/>
            <a:headEnd/>
            <a:tailEnd/>
          </a:ln>
        </p:spPr>
        <p:txBody>
          <a:bodyPr wrap="none" anchor="ctr"/>
          <a:lstStyle/>
          <a:p>
            <a:endParaRPr lang="ja-JP" altLang="en-US"/>
          </a:p>
        </p:txBody>
      </p:sp>
      <p:sp>
        <p:nvSpPr>
          <p:cNvPr id="18490" name="Rectangle 55"/>
          <p:cNvSpPr>
            <a:spLocks noChangeArrowheads="1"/>
          </p:cNvSpPr>
          <p:nvPr/>
        </p:nvSpPr>
        <p:spPr bwMode="auto">
          <a:xfrm>
            <a:off x="4997450" y="2525713"/>
            <a:ext cx="257175" cy="249237"/>
          </a:xfrm>
          <a:prstGeom prst="rect">
            <a:avLst/>
          </a:prstGeom>
          <a:noFill/>
          <a:ln w="3175">
            <a:solidFill>
              <a:schemeClr val="tx1"/>
            </a:solidFill>
            <a:miter lim="800000"/>
            <a:headEnd/>
            <a:tailEnd/>
          </a:ln>
        </p:spPr>
        <p:txBody>
          <a:bodyPr wrap="none" anchor="ctr"/>
          <a:lstStyle/>
          <a:p>
            <a:endParaRPr lang="ja-JP" altLang="en-US"/>
          </a:p>
        </p:txBody>
      </p:sp>
      <p:sp>
        <p:nvSpPr>
          <p:cNvPr id="18491" name="Rectangle 56"/>
          <p:cNvSpPr>
            <a:spLocks noChangeArrowheads="1"/>
          </p:cNvSpPr>
          <p:nvPr/>
        </p:nvSpPr>
        <p:spPr bwMode="auto">
          <a:xfrm>
            <a:off x="5254625" y="2525713"/>
            <a:ext cx="258763"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92" name="Rectangle 57"/>
          <p:cNvSpPr>
            <a:spLocks noChangeArrowheads="1"/>
          </p:cNvSpPr>
          <p:nvPr/>
        </p:nvSpPr>
        <p:spPr bwMode="auto">
          <a:xfrm>
            <a:off x="5513388" y="2525713"/>
            <a:ext cx="258762"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493" name="Rectangle 58"/>
          <p:cNvSpPr>
            <a:spLocks noChangeArrowheads="1"/>
          </p:cNvSpPr>
          <p:nvPr/>
        </p:nvSpPr>
        <p:spPr bwMode="auto">
          <a:xfrm>
            <a:off x="5772150" y="2525713"/>
            <a:ext cx="257175" cy="249237"/>
          </a:xfrm>
          <a:prstGeom prst="rect">
            <a:avLst/>
          </a:prstGeom>
          <a:noFill/>
          <a:ln w="3175">
            <a:solidFill>
              <a:schemeClr val="tx1"/>
            </a:solidFill>
            <a:miter lim="800000"/>
            <a:headEnd/>
            <a:tailEnd/>
          </a:ln>
        </p:spPr>
        <p:txBody>
          <a:bodyPr wrap="none" anchor="ctr"/>
          <a:lstStyle/>
          <a:p>
            <a:endParaRPr lang="ja-JP" altLang="en-US"/>
          </a:p>
        </p:txBody>
      </p:sp>
      <p:sp>
        <p:nvSpPr>
          <p:cNvPr id="18494" name="Rectangle 59"/>
          <p:cNvSpPr>
            <a:spLocks noChangeArrowheads="1"/>
          </p:cNvSpPr>
          <p:nvPr/>
        </p:nvSpPr>
        <p:spPr bwMode="auto">
          <a:xfrm>
            <a:off x="6027738" y="2525713"/>
            <a:ext cx="257175" cy="249237"/>
          </a:xfrm>
          <a:prstGeom prst="rect">
            <a:avLst/>
          </a:prstGeom>
          <a:noFill/>
          <a:ln w="3175">
            <a:solidFill>
              <a:schemeClr val="tx1"/>
            </a:solidFill>
            <a:miter lim="800000"/>
            <a:headEnd/>
            <a:tailEnd/>
          </a:ln>
        </p:spPr>
        <p:txBody>
          <a:bodyPr wrap="none" anchor="ctr"/>
          <a:lstStyle/>
          <a:p>
            <a:endParaRPr lang="ja-JP" altLang="en-US"/>
          </a:p>
        </p:txBody>
      </p:sp>
      <p:sp>
        <p:nvSpPr>
          <p:cNvPr id="18495" name="Rectangle 60"/>
          <p:cNvSpPr>
            <a:spLocks noChangeArrowheads="1"/>
          </p:cNvSpPr>
          <p:nvPr/>
        </p:nvSpPr>
        <p:spPr bwMode="auto">
          <a:xfrm>
            <a:off x="1908175" y="2774950"/>
            <a:ext cx="258763" cy="247650"/>
          </a:xfrm>
          <a:prstGeom prst="rect">
            <a:avLst/>
          </a:prstGeom>
          <a:noFill/>
          <a:ln w="3175">
            <a:solidFill>
              <a:schemeClr val="tx1"/>
            </a:solidFill>
            <a:miter lim="800000"/>
            <a:headEnd/>
            <a:tailEnd/>
          </a:ln>
        </p:spPr>
        <p:txBody>
          <a:bodyPr wrap="none" anchor="ctr"/>
          <a:lstStyle/>
          <a:p>
            <a:pPr algn="ctr"/>
            <a:r>
              <a:rPr lang="en-US" altLang="ja-JP" sz="1600"/>
              <a:t>Ds</a:t>
            </a:r>
          </a:p>
        </p:txBody>
      </p:sp>
      <p:sp>
        <p:nvSpPr>
          <p:cNvPr id="18496" name="Rectangle 61"/>
          <p:cNvSpPr>
            <a:spLocks noChangeArrowheads="1"/>
          </p:cNvSpPr>
          <p:nvPr/>
        </p:nvSpPr>
        <p:spPr bwMode="auto">
          <a:xfrm>
            <a:off x="2165350" y="27749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497" name="Rectangle 62"/>
          <p:cNvSpPr>
            <a:spLocks noChangeArrowheads="1"/>
          </p:cNvSpPr>
          <p:nvPr/>
        </p:nvSpPr>
        <p:spPr bwMode="auto">
          <a:xfrm>
            <a:off x="2424113" y="27749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498" name="Rectangle 63"/>
          <p:cNvSpPr>
            <a:spLocks noChangeArrowheads="1"/>
          </p:cNvSpPr>
          <p:nvPr/>
        </p:nvSpPr>
        <p:spPr bwMode="auto">
          <a:xfrm>
            <a:off x="2682875" y="277495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499" name="Rectangle 64"/>
          <p:cNvSpPr>
            <a:spLocks noChangeArrowheads="1"/>
          </p:cNvSpPr>
          <p:nvPr/>
        </p:nvSpPr>
        <p:spPr bwMode="auto">
          <a:xfrm>
            <a:off x="2940050" y="277495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00" name="Rectangle 65"/>
          <p:cNvSpPr>
            <a:spLocks noChangeArrowheads="1"/>
          </p:cNvSpPr>
          <p:nvPr/>
        </p:nvSpPr>
        <p:spPr bwMode="auto">
          <a:xfrm>
            <a:off x="3195638" y="277495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01" name="Rectangle 66"/>
          <p:cNvSpPr>
            <a:spLocks noChangeArrowheads="1"/>
          </p:cNvSpPr>
          <p:nvPr/>
        </p:nvSpPr>
        <p:spPr bwMode="auto">
          <a:xfrm>
            <a:off x="3452813" y="277495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02" name="Rectangle 67"/>
          <p:cNvSpPr>
            <a:spLocks noChangeArrowheads="1"/>
          </p:cNvSpPr>
          <p:nvPr/>
        </p:nvSpPr>
        <p:spPr bwMode="auto">
          <a:xfrm>
            <a:off x="3709988" y="27749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03" name="Rectangle 68"/>
          <p:cNvSpPr>
            <a:spLocks noChangeArrowheads="1"/>
          </p:cNvSpPr>
          <p:nvPr/>
        </p:nvSpPr>
        <p:spPr bwMode="auto">
          <a:xfrm>
            <a:off x="3968750" y="2774950"/>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04" name="Rectangle 69"/>
          <p:cNvSpPr>
            <a:spLocks noChangeArrowheads="1"/>
          </p:cNvSpPr>
          <p:nvPr/>
        </p:nvSpPr>
        <p:spPr bwMode="auto">
          <a:xfrm>
            <a:off x="4225925" y="27749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05" name="Rectangle 70"/>
          <p:cNvSpPr>
            <a:spLocks noChangeArrowheads="1"/>
          </p:cNvSpPr>
          <p:nvPr/>
        </p:nvSpPr>
        <p:spPr bwMode="auto">
          <a:xfrm>
            <a:off x="4484688" y="27749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06" name="Rectangle 71"/>
          <p:cNvSpPr>
            <a:spLocks noChangeArrowheads="1"/>
          </p:cNvSpPr>
          <p:nvPr/>
        </p:nvSpPr>
        <p:spPr bwMode="auto">
          <a:xfrm>
            <a:off x="4740275" y="27749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07" name="Rectangle 72"/>
          <p:cNvSpPr>
            <a:spLocks noChangeArrowheads="1"/>
          </p:cNvSpPr>
          <p:nvPr/>
        </p:nvSpPr>
        <p:spPr bwMode="auto">
          <a:xfrm>
            <a:off x="4997450" y="2774950"/>
            <a:ext cx="257175" cy="247650"/>
          </a:xfrm>
          <a:prstGeom prst="rect">
            <a:avLst/>
          </a:prstGeom>
          <a:noFill/>
          <a:ln w="12700">
            <a:solidFill>
              <a:schemeClr val="tx1"/>
            </a:solidFill>
            <a:prstDash val="dash"/>
            <a:miter lim="800000"/>
            <a:headEnd/>
            <a:tailEnd/>
          </a:ln>
        </p:spPr>
        <p:txBody>
          <a:bodyPr wrap="none" anchor="ctr"/>
          <a:lstStyle/>
          <a:p>
            <a:endParaRPr lang="ja-JP" altLang="en-US"/>
          </a:p>
        </p:txBody>
      </p:sp>
      <p:sp>
        <p:nvSpPr>
          <p:cNvPr id="18508" name="Rectangle 73"/>
          <p:cNvSpPr>
            <a:spLocks noChangeArrowheads="1"/>
          </p:cNvSpPr>
          <p:nvPr/>
        </p:nvSpPr>
        <p:spPr bwMode="auto">
          <a:xfrm>
            <a:off x="5254625" y="27749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09" name="Rectangle 74"/>
          <p:cNvSpPr>
            <a:spLocks noChangeArrowheads="1"/>
          </p:cNvSpPr>
          <p:nvPr/>
        </p:nvSpPr>
        <p:spPr bwMode="auto">
          <a:xfrm>
            <a:off x="5513388" y="27749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10" name="Rectangle 75"/>
          <p:cNvSpPr>
            <a:spLocks noChangeArrowheads="1"/>
          </p:cNvSpPr>
          <p:nvPr/>
        </p:nvSpPr>
        <p:spPr bwMode="auto">
          <a:xfrm>
            <a:off x="5772150" y="2774950"/>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11" name="Rectangle 76"/>
          <p:cNvSpPr>
            <a:spLocks noChangeArrowheads="1"/>
          </p:cNvSpPr>
          <p:nvPr/>
        </p:nvSpPr>
        <p:spPr bwMode="auto">
          <a:xfrm>
            <a:off x="6027738" y="2774950"/>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12" name="Rectangle 77"/>
          <p:cNvSpPr>
            <a:spLocks noChangeArrowheads="1"/>
          </p:cNvSpPr>
          <p:nvPr/>
        </p:nvSpPr>
        <p:spPr bwMode="auto">
          <a:xfrm>
            <a:off x="1395413" y="3022600"/>
            <a:ext cx="257175" cy="247650"/>
          </a:xfrm>
          <a:prstGeom prst="rect">
            <a:avLst/>
          </a:prstGeom>
          <a:noFill/>
          <a:ln w="3175">
            <a:solidFill>
              <a:schemeClr val="tx1"/>
            </a:solidFill>
            <a:miter lim="800000"/>
            <a:headEnd/>
            <a:tailEnd/>
          </a:ln>
        </p:spPr>
        <p:txBody>
          <a:bodyPr wrap="none" anchor="ctr"/>
          <a:lstStyle/>
          <a:p>
            <a:pPr algn="ctr"/>
            <a:r>
              <a:rPr lang="en-US" altLang="ja-JP" sz="1600"/>
              <a:t>Mt</a:t>
            </a:r>
          </a:p>
        </p:txBody>
      </p:sp>
      <p:sp>
        <p:nvSpPr>
          <p:cNvPr id="18513" name="Rectangle 78"/>
          <p:cNvSpPr>
            <a:spLocks noChangeArrowheads="1"/>
          </p:cNvSpPr>
          <p:nvPr/>
        </p:nvSpPr>
        <p:spPr bwMode="auto">
          <a:xfrm>
            <a:off x="1652588" y="302260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14" name="Rectangle 79"/>
          <p:cNvSpPr>
            <a:spLocks noChangeArrowheads="1"/>
          </p:cNvSpPr>
          <p:nvPr/>
        </p:nvSpPr>
        <p:spPr bwMode="auto">
          <a:xfrm>
            <a:off x="1908175" y="302260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15" name="Rectangle 80"/>
          <p:cNvSpPr>
            <a:spLocks noChangeArrowheads="1"/>
          </p:cNvSpPr>
          <p:nvPr/>
        </p:nvSpPr>
        <p:spPr bwMode="auto">
          <a:xfrm>
            <a:off x="2165350" y="302260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16" name="Rectangle 81"/>
          <p:cNvSpPr>
            <a:spLocks noChangeArrowheads="1"/>
          </p:cNvSpPr>
          <p:nvPr/>
        </p:nvSpPr>
        <p:spPr bwMode="auto">
          <a:xfrm>
            <a:off x="2424113" y="302260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17" name="Rectangle 82"/>
          <p:cNvSpPr>
            <a:spLocks noChangeArrowheads="1"/>
          </p:cNvSpPr>
          <p:nvPr/>
        </p:nvSpPr>
        <p:spPr bwMode="auto">
          <a:xfrm>
            <a:off x="2682875" y="302260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18" name="Rectangle 83"/>
          <p:cNvSpPr>
            <a:spLocks noChangeArrowheads="1"/>
          </p:cNvSpPr>
          <p:nvPr/>
        </p:nvSpPr>
        <p:spPr bwMode="auto">
          <a:xfrm>
            <a:off x="2940050" y="302260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19" name="Rectangle 84"/>
          <p:cNvSpPr>
            <a:spLocks noChangeArrowheads="1"/>
          </p:cNvSpPr>
          <p:nvPr/>
        </p:nvSpPr>
        <p:spPr bwMode="auto">
          <a:xfrm>
            <a:off x="3709988" y="302260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20" name="Rectangle 85"/>
          <p:cNvSpPr>
            <a:spLocks noChangeArrowheads="1"/>
          </p:cNvSpPr>
          <p:nvPr/>
        </p:nvSpPr>
        <p:spPr bwMode="auto">
          <a:xfrm>
            <a:off x="3968750" y="302260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21" name="Rectangle 86"/>
          <p:cNvSpPr>
            <a:spLocks noChangeArrowheads="1"/>
          </p:cNvSpPr>
          <p:nvPr/>
        </p:nvSpPr>
        <p:spPr bwMode="auto">
          <a:xfrm>
            <a:off x="4225925" y="302260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22" name="Rectangle 87"/>
          <p:cNvSpPr>
            <a:spLocks noChangeArrowheads="1"/>
          </p:cNvSpPr>
          <p:nvPr/>
        </p:nvSpPr>
        <p:spPr bwMode="auto">
          <a:xfrm>
            <a:off x="4484688" y="302260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23" name="Rectangle 88"/>
          <p:cNvSpPr>
            <a:spLocks noChangeArrowheads="1"/>
          </p:cNvSpPr>
          <p:nvPr/>
        </p:nvSpPr>
        <p:spPr bwMode="auto">
          <a:xfrm>
            <a:off x="4740275" y="302260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24" name="Rectangle 89"/>
          <p:cNvSpPr>
            <a:spLocks noChangeArrowheads="1"/>
          </p:cNvSpPr>
          <p:nvPr/>
        </p:nvSpPr>
        <p:spPr bwMode="auto">
          <a:xfrm>
            <a:off x="4997450" y="3022600"/>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25" name="Rectangle 90"/>
          <p:cNvSpPr>
            <a:spLocks noChangeArrowheads="1"/>
          </p:cNvSpPr>
          <p:nvPr/>
        </p:nvSpPr>
        <p:spPr bwMode="auto">
          <a:xfrm>
            <a:off x="877888" y="3270250"/>
            <a:ext cx="258762" cy="247650"/>
          </a:xfrm>
          <a:prstGeom prst="rect">
            <a:avLst/>
          </a:prstGeom>
          <a:noFill/>
          <a:ln w="3175">
            <a:solidFill>
              <a:schemeClr val="tx1"/>
            </a:solidFill>
            <a:miter lim="800000"/>
            <a:headEnd/>
            <a:tailEnd/>
          </a:ln>
        </p:spPr>
        <p:txBody>
          <a:bodyPr wrap="none" anchor="ctr"/>
          <a:lstStyle/>
          <a:p>
            <a:pPr algn="ctr"/>
            <a:r>
              <a:rPr lang="en-US" altLang="ja-JP" sz="1600"/>
              <a:t>Hs</a:t>
            </a:r>
          </a:p>
        </p:txBody>
      </p:sp>
      <p:sp>
        <p:nvSpPr>
          <p:cNvPr id="18526" name="Rectangle 91"/>
          <p:cNvSpPr>
            <a:spLocks noChangeArrowheads="1"/>
          </p:cNvSpPr>
          <p:nvPr/>
        </p:nvSpPr>
        <p:spPr bwMode="auto">
          <a:xfrm>
            <a:off x="1136650" y="32702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27" name="Rectangle 92"/>
          <p:cNvSpPr>
            <a:spLocks noChangeArrowheads="1"/>
          </p:cNvSpPr>
          <p:nvPr/>
        </p:nvSpPr>
        <p:spPr bwMode="auto">
          <a:xfrm>
            <a:off x="1395413" y="327025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28" name="Rectangle 93"/>
          <p:cNvSpPr>
            <a:spLocks noChangeArrowheads="1"/>
          </p:cNvSpPr>
          <p:nvPr/>
        </p:nvSpPr>
        <p:spPr bwMode="auto">
          <a:xfrm>
            <a:off x="1652588" y="32702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29" name="Rectangle 94"/>
          <p:cNvSpPr>
            <a:spLocks noChangeArrowheads="1"/>
          </p:cNvSpPr>
          <p:nvPr/>
        </p:nvSpPr>
        <p:spPr bwMode="auto">
          <a:xfrm>
            <a:off x="1908175" y="32702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30" name="Rectangle 95"/>
          <p:cNvSpPr>
            <a:spLocks noChangeArrowheads="1"/>
          </p:cNvSpPr>
          <p:nvPr/>
        </p:nvSpPr>
        <p:spPr bwMode="auto">
          <a:xfrm>
            <a:off x="2165350" y="327025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31" name="Rectangle 96"/>
          <p:cNvSpPr>
            <a:spLocks noChangeArrowheads="1"/>
          </p:cNvSpPr>
          <p:nvPr/>
        </p:nvSpPr>
        <p:spPr bwMode="auto">
          <a:xfrm>
            <a:off x="2424113" y="327025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32" name="Rectangle 97"/>
          <p:cNvSpPr>
            <a:spLocks noChangeArrowheads="1"/>
          </p:cNvSpPr>
          <p:nvPr/>
        </p:nvSpPr>
        <p:spPr bwMode="auto">
          <a:xfrm>
            <a:off x="2682875" y="3270250"/>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33" name="Rectangle 98"/>
          <p:cNvSpPr>
            <a:spLocks noChangeArrowheads="1"/>
          </p:cNvSpPr>
          <p:nvPr/>
        </p:nvSpPr>
        <p:spPr bwMode="auto">
          <a:xfrm>
            <a:off x="2940050" y="327025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34" name="Rectangle 99"/>
          <p:cNvSpPr>
            <a:spLocks noChangeArrowheads="1"/>
          </p:cNvSpPr>
          <p:nvPr/>
        </p:nvSpPr>
        <p:spPr bwMode="auto">
          <a:xfrm>
            <a:off x="3195638" y="32702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35" name="Rectangle 100"/>
          <p:cNvSpPr>
            <a:spLocks noChangeArrowheads="1"/>
          </p:cNvSpPr>
          <p:nvPr/>
        </p:nvSpPr>
        <p:spPr bwMode="auto">
          <a:xfrm>
            <a:off x="3452813" y="327025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36" name="Rectangle 101"/>
          <p:cNvSpPr>
            <a:spLocks noChangeArrowheads="1"/>
          </p:cNvSpPr>
          <p:nvPr/>
        </p:nvSpPr>
        <p:spPr bwMode="auto">
          <a:xfrm>
            <a:off x="3709988" y="327025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37" name="Rectangle 102"/>
          <p:cNvSpPr>
            <a:spLocks noChangeArrowheads="1"/>
          </p:cNvSpPr>
          <p:nvPr/>
        </p:nvSpPr>
        <p:spPr bwMode="auto">
          <a:xfrm>
            <a:off x="3968750" y="327025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38" name="Rectangle 103"/>
          <p:cNvSpPr>
            <a:spLocks noChangeArrowheads="1"/>
          </p:cNvSpPr>
          <p:nvPr/>
        </p:nvSpPr>
        <p:spPr bwMode="auto">
          <a:xfrm>
            <a:off x="4225925" y="32702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39" name="Rectangle 104"/>
          <p:cNvSpPr>
            <a:spLocks noChangeArrowheads="1"/>
          </p:cNvSpPr>
          <p:nvPr/>
        </p:nvSpPr>
        <p:spPr bwMode="auto">
          <a:xfrm>
            <a:off x="4484688" y="3270250"/>
            <a:ext cx="258762" cy="247650"/>
          </a:xfrm>
          <a:prstGeom prst="rect">
            <a:avLst/>
          </a:prstGeom>
          <a:noFill/>
          <a:ln w="12700">
            <a:solidFill>
              <a:schemeClr val="tx1"/>
            </a:solidFill>
            <a:prstDash val="dash"/>
            <a:miter lim="800000"/>
            <a:headEnd/>
            <a:tailEnd/>
          </a:ln>
        </p:spPr>
        <p:txBody>
          <a:bodyPr wrap="none" anchor="ctr"/>
          <a:lstStyle/>
          <a:p>
            <a:endParaRPr lang="ja-JP" altLang="en-US"/>
          </a:p>
        </p:txBody>
      </p:sp>
      <p:sp>
        <p:nvSpPr>
          <p:cNvPr id="18540" name="Rectangle 105"/>
          <p:cNvSpPr>
            <a:spLocks noChangeArrowheads="1"/>
          </p:cNvSpPr>
          <p:nvPr/>
        </p:nvSpPr>
        <p:spPr bwMode="auto">
          <a:xfrm>
            <a:off x="4740275" y="32702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41" name="Rectangle 106"/>
          <p:cNvSpPr>
            <a:spLocks noChangeArrowheads="1"/>
          </p:cNvSpPr>
          <p:nvPr/>
        </p:nvSpPr>
        <p:spPr bwMode="auto">
          <a:xfrm>
            <a:off x="4997450" y="3270250"/>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42" name="Rectangle 107"/>
          <p:cNvSpPr>
            <a:spLocks noChangeArrowheads="1"/>
          </p:cNvSpPr>
          <p:nvPr/>
        </p:nvSpPr>
        <p:spPr bwMode="auto">
          <a:xfrm>
            <a:off x="5254625" y="3270250"/>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43" name="Rectangle 108"/>
          <p:cNvSpPr>
            <a:spLocks noChangeArrowheads="1"/>
          </p:cNvSpPr>
          <p:nvPr/>
        </p:nvSpPr>
        <p:spPr bwMode="auto">
          <a:xfrm>
            <a:off x="5513388" y="3270250"/>
            <a:ext cx="258762"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44" name="Rectangle 109"/>
          <p:cNvSpPr>
            <a:spLocks noChangeArrowheads="1"/>
          </p:cNvSpPr>
          <p:nvPr/>
        </p:nvSpPr>
        <p:spPr bwMode="auto">
          <a:xfrm>
            <a:off x="622300" y="3514725"/>
            <a:ext cx="257175" cy="247650"/>
          </a:xfrm>
          <a:prstGeom prst="rect">
            <a:avLst/>
          </a:prstGeom>
          <a:noFill/>
          <a:ln w="3175">
            <a:solidFill>
              <a:schemeClr val="tx1"/>
            </a:solidFill>
            <a:miter lim="800000"/>
            <a:headEnd/>
            <a:tailEnd/>
          </a:ln>
        </p:spPr>
        <p:txBody>
          <a:bodyPr wrap="none" anchor="ctr"/>
          <a:lstStyle/>
          <a:p>
            <a:pPr algn="ctr"/>
            <a:r>
              <a:rPr lang="en-US" altLang="ja-JP" sz="1600"/>
              <a:t>Bh</a:t>
            </a:r>
          </a:p>
        </p:txBody>
      </p:sp>
      <p:sp>
        <p:nvSpPr>
          <p:cNvPr id="18545" name="Rectangle 110"/>
          <p:cNvSpPr>
            <a:spLocks noChangeArrowheads="1"/>
          </p:cNvSpPr>
          <p:nvPr/>
        </p:nvSpPr>
        <p:spPr bwMode="auto">
          <a:xfrm>
            <a:off x="877888" y="3514725"/>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46" name="Rectangle 111"/>
          <p:cNvSpPr>
            <a:spLocks noChangeArrowheads="1"/>
          </p:cNvSpPr>
          <p:nvPr/>
        </p:nvSpPr>
        <p:spPr bwMode="auto">
          <a:xfrm>
            <a:off x="1136650" y="3514725"/>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47" name="Rectangle 112"/>
          <p:cNvSpPr>
            <a:spLocks noChangeArrowheads="1"/>
          </p:cNvSpPr>
          <p:nvPr/>
        </p:nvSpPr>
        <p:spPr bwMode="auto">
          <a:xfrm>
            <a:off x="1395413" y="3514725"/>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48" name="Rectangle 113"/>
          <p:cNvSpPr>
            <a:spLocks noChangeArrowheads="1"/>
          </p:cNvSpPr>
          <p:nvPr/>
        </p:nvSpPr>
        <p:spPr bwMode="auto">
          <a:xfrm>
            <a:off x="1652588" y="351472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49" name="Rectangle 114"/>
          <p:cNvSpPr>
            <a:spLocks noChangeArrowheads="1"/>
          </p:cNvSpPr>
          <p:nvPr/>
        </p:nvSpPr>
        <p:spPr bwMode="auto">
          <a:xfrm>
            <a:off x="1908175" y="3514725"/>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50" name="Rectangle 115"/>
          <p:cNvSpPr>
            <a:spLocks noChangeArrowheads="1"/>
          </p:cNvSpPr>
          <p:nvPr/>
        </p:nvSpPr>
        <p:spPr bwMode="auto">
          <a:xfrm>
            <a:off x="2165350" y="3514725"/>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51" name="Rectangle 116"/>
          <p:cNvSpPr>
            <a:spLocks noChangeArrowheads="1"/>
          </p:cNvSpPr>
          <p:nvPr/>
        </p:nvSpPr>
        <p:spPr bwMode="auto">
          <a:xfrm>
            <a:off x="2424113" y="351472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52" name="Rectangle 117"/>
          <p:cNvSpPr>
            <a:spLocks noChangeArrowheads="1"/>
          </p:cNvSpPr>
          <p:nvPr/>
        </p:nvSpPr>
        <p:spPr bwMode="auto">
          <a:xfrm>
            <a:off x="2682875" y="3514725"/>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53" name="Rectangle 118"/>
          <p:cNvSpPr>
            <a:spLocks noChangeArrowheads="1"/>
          </p:cNvSpPr>
          <p:nvPr/>
        </p:nvSpPr>
        <p:spPr bwMode="auto">
          <a:xfrm>
            <a:off x="3195638" y="351472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54" name="Rectangle 119"/>
          <p:cNvSpPr>
            <a:spLocks noChangeArrowheads="1"/>
          </p:cNvSpPr>
          <p:nvPr/>
        </p:nvSpPr>
        <p:spPr bwMode="auto">
          <a:xfrm>
            <a:off x="3452813" y="3514725"/>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55" name="Rectangle 120"/>
          <p:cNvSpPr>
            <a:spLocks noChangeArrowheads="1"/>
          </p:cNvSpPr>
          <p:nvPr/>
        </p:nvSpPr>
        <p:spPr bwMode="auto">
          <a:xfrm>
            <a:off x="3709988" y="3514725"/>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56" name="Rectangle 121"/>
          <p:cNvSpPr>
            <a:spLocks noChangeArrowheads="1"/>
          </p:cNvSpPr>
          <p:nvPr/>
        </p:nvSpPr>
        <p:spPr bwMode="auto">
          <a:xfrm>
            <a:off x="3968750" y="3514725"/>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57" name="Rectangle 122"/>
          <p:cNvSpPr>
            <a:spLocks noChangeArrowheads="1"/>
          </p:cNvSpPr>
          <p:nvPr/>
        </p:nvSpPr>
        <p:spPr bwMode="auto">
          <a:xfrm>
            <a:off x="4225925" y="3514725"/>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58" name="Rectangle 123"/>
          <p:cNvSpPr>
            <a:spLocks noChangeArrowheads="1"/>
          </p:cNvSpPr>
          <p:nvPr/>
        </p:nvSpPr>
        <p:spPr bwMode="auto">
          <a:xfrm>
            <a:off x="4484688" y="351472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59" name="Rectangle 124"/>
          <p:cNvSpPr>
            <a:spLocks noChangeArrowheads="1"/>
          </p:cNvSpPr>
          <p:nvPr/>
        </p:nvSpPr>
        <p:spPr bwMode="auto">
          <a:xfrm>
            <a:off x="365125" y="3762375"/>
            <a:ext cx="257175" cy="247650"/>
          </a:xfrm>
          <a:prstGeom prst="rect">
            <a:avLst/>
          </a:prstGeom>
          <a:noFill/>
          <a:ln w="3175">
            <a:solidFill>
              <a:schemeClr val="tx1"/>
            </a:solidFill>
            <a:miter lim="800000"/>
            <a:headEnd/>
            <a:tailEnd/>
          </a:ln>
        </p:spPr>
        <p:txBody>
          <a:bodyPr wrap="none" anchor="ctr"/>
          <a:lstStyle/>
          <a:p>
            <a:pPr algn="ctr"/>
            <a:r>
              <a:rPr lang="en-US" altLang="ja-JP" sz="1600"/>
              <a:t>Sg</a:t>
            </a:r>
          </a:p>
        </p:txBody>
      </p:sp>
      <p:sp>
        <p:nvSpPr>
          <p:cNvPr id="18560" name="Rectangle 125"/>
          <p:cNvSpPr>
            <a:spLocks noChangeArrowheads="1"/>
          </p:cNvSpPr>
          <p:nvPr/>
        </p:nvSpPr>
        <p:spPr bwMode="auto">
          <a:xfrm>
            <a:off x="622300" y="3762375"/>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61" name="Rectangle 126"/>
          <p:cNvSpPr>
            <a:spLocks noChangeArrowheads="1"/>
          </p:cNvSpPr>
          <p:nvPr/>
        </p:nvSpPr>
        <p:spPr bwMode="auto">
          <a:xfrm>
            <a:off x="877888" y="3762375"/>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62" name="Rectangle 127"/>
          <p:cNvSpPr>
            <a:spLocks noChangeArrowheads="1"/>
          </p:cNvSpPr>
          <p:nvPr/>
        </p:nvSpPr>
        <p:spPr bwMode="auto">
          <a:xfrm>
            <a:off x="1136650" y="3762375"/>
            <a:ext cx="258763"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63" name="Rectangle 128"/>
          <p:cNvSpPr>
            <a:spLocks noChangeArrowheads="1"/>
          </p:cNvSpPr>
          <p:nvPr/>
        </p:nvSpPr>
        <p:spPr bwMode="auto">
          <a:xfrm>
            <a:off x="1395413" y="3762375"/>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64" name="Rectangle 129"/>
          <p:cNvSpPr>
            <a:spLocks noChangeArrowheads="1"/>
          </p:cNvSpPr>
          <p:nvPr/>
        </p:nvSpPr>
        <p:spPr bwMode="auto">
          <a:xfrm>
            <a:off x="1652588" y="376237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65" name="Rectangle 130"/>
          <p:cNvSpPr>
            <a:spLocks noChangeArrowheads="1"/>
          </p:cNvSpPr>
          <p:nvPr/>
        </p:nvSpPr>
        <p:spPr bwMode="auto">
          <a:xfrm>
            <a:off x="1908175" y="3762375"/>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66" name="Rectangle 131"/>
          <p:cNvSpPr>
            <a:spLocks noChangeArrowheads="1"/>
          </p:cNvSpPr>
          <p:nvPr/>
        </p:nvSpPr>
        <p:spPr bwMode="auto">
          <a:xfrm>
            <a:off x="2165350" y="3762375"/>
            <a:ext cx="258763"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67" name="Rectangle 132"/>
          <p:cNvSpPr>
            <a:spLocks noChangeArrowheads="1"/>
          </p:cNvSpPr>
          <p:nvPr/>
        </p:nvSpPr>
        <p:spPr bwMode="auto">
          <a:xfrm>
            <a:off x="2424113" y="376237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68" name="Rectangle 133"/>
          <p:cNvSpPr>
            <a:spLocks noChangeArrowheads="1"/>
          </p:cNvSpPr>
          <p:nvPr/>
        </p:nvSpPr>
        <p:spPr bwMode="auto">
          <a:xfrm>
            <a:off x="2682875" y="3762375"/>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69" name="Rectangle 134"/>
          <p:cNvSpPr>
            <a:spLocks noChangeArrowheads="1"/>
          </p:cNvSpPr>
          <p:nvPr/>
        </p:nvSpPr>
        <p:spPr bwMode="auto">
          <a:xfrm>
            <a:off x="2940050" y="3762375"/>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70" name="Rectangle 135"/>
          <p:cNvSpPr>
            <a:spLocks noChangeArrowheads="1"/>
          </p:cNvSpPr>
          <p:nvPr/>
        </p:nvSpPr>
        <p:spPr bwMode="auto">
          <a:xfrm>
            <a:off x="3195638" y="3762375"/>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71" name="Rectangle 136"/>
          <p:cNvSpPr>
            <a:spLocks noChangeArrowheads="1"/>
          </p:cNvSpPr>
          <p:nvPr/>
        </p:nvSpPr>
        <p:spPr bwMode="auto">
          <a:xfrm>
            <a:off x="3452813" y="3762375"/>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72" name="Rectangle 137"/>
          <p:cNvSpPr>
            <a:spLocks noChangeArrowheads="1"/>
          </p:cNvSpPr>
          <p:nvPr/>
        </p:nvSpPr>
        <p:spPr bwMode="auto">
          <a:xfrm>
            <a:off x="3709988" y="3762375"/>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73" name="Rectangle 138"/>
          <p:cNvSpPr>
            <a:spLocks noChangeArrowheads="1"/>
          </p:cNvSpPr>
          <p:nvPr/>
        </p:nvSpPr>
        <p:spPr bwMode="auto">
          <a:xfrm>
            <a:off x="3968750" y="3762375"/>
            <a:ext cx="257175" cy="247650"/>
          </a:xfrm>
          <a:prstGeom prst="rect">
            <a:avLst/>
          </a:prstGeom>
          <a:noFill/>
          <a:ln w="12700">
            <a:solidFill>
              <a:schemeClr val="tx1"/>
            </a:solidFill>
            <a:prstDash val="dash"/>
            <a:miter lim="800000"/>
            <a:headEnd/>
            <a:tailEnd/>
          </a:ln>
        </p:spPr>
        <p:txBody>
          <a:bodyPr wrap="none" anchor="ctr"/>
          <a:lstStyle/>
          <a:p>
            <a:endParaRPr lang="ja-JP" altLang="en-US"/>
          </a:p>
        </p:txBody>
      </p:sp>
      <p:sp>
        <p:nvSpPr>
          <p:cNvPr id="18574" name="Rectangle 139"/>
          <p:cNvSpPr>
            <a:spLocks noChangeArrowheads="1"/>
          </p:cNvSpPr>
          <p:nvPr/>
        </p:nvSpPr>
        <p:spPr bwMode="auto">
          <a:xfrm>
            <a:off x="107950" y="4008438"/>
            <a:ext cx="258763" cy="247650"/>
          </a:xfrm>
          <a:prstGeom prst="rect">
            <a:avLst/>
          </a:prstGeom>
          <a:noFill/>
          <a:ln w="3175">
            <a:solidFill>
              <a:schemeClr val="tx1"/>
            </a:solidFill>
            <a:miter lim="800000"/>
            <a:headEnd/>
            <a:tailEnd/>
          </a:ln>
        </p:spPr>
        <p:txBody>
          <a:bodyPr wrap="none" anchor="ctr"/>
          <a:lstStyle/>
          <a:p>
            <a:pPr algn="ctr"/>
            <a:r>
              <a:rPr lang="en-US" altLang="ja-JP" sz="1600"/>
              <a:t>Db</a:t>
            </a:r>
          </a:p>
        </p:txBody>
      </p:sp>
      <p:sp>
        <p:nvSpPr>
          <p:cNvPr id="18575" name="Rectangle 140"/>
          <p:cNvSpPr>
            <a:spLocks noChangeArrowheads="1"/>
          </p:cNvSpPr>
          <p:nvPr/>
        </p:nvSpPr>
        <p:spPr bwMode="auto">
          <a:xfrm>
            <a:off x="365125" y="4008438"/>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576" name="Rectangle 141"/>
          <p:cNvSpPr>
            <a:spLocks noChangeArrowheads="1"/>
          </p:cNvSpPr>
          <p:nvPr/>
        </p:nvSpPr>
        <p:spPr bwMode="auto">
          <a:xfrm>
            <a:off x="622300" y="4008438"/>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77" name="Rectangle 142"/>
          <p:cNvSpPr>
            <a:spLocks noChangeArrowheads="1"/>
          </p:cNvSpPr>
          <p:nvPr/>
        </p:nvSpPr>
        <p:spPr bwMode="auto">
          <a:xfrm>
            <a:off x="877888" y="400843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78" name="Rectangle 143"/>
          <p:cNvSpPr>
            <a:spLocks noChangeArrowheads="1"/>
          </p:cNvSpPr>
          <p:nvPr/>
        </p:nvSpPr>
        <p:spPr bwMode="auto">
          <a:xfrm>
            <a:off x="1136650" y="400843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79" name="Rectangle 144"/>
          <p:cNvSpPr>
            <a:spLocks noChangeArrowheads="1"/>
          </p:cNvSpPr>
          <p:nvPr/>
        </p:nvSpPr>
        <p:spPr bwMode="auto">
          <a:xfrm>
            <a:off x="1395413" y="4008438"/>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80" name="Rectangle 145"/>
          <p:cNvSpPr>
            <a:spLocks noChangeArrowheads="1"/>
          </p:cNvSpPr>
          <p:nvPr/>
        </p:nvSpPr>
        <p:spPr bwMode="auto">
          <a:xfrm>
            <a:off x="1908175" y="400843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81" name="Rectangle 146"/>
          <p:cNvSpPr>
            <a:spLocks noChangeArrowheads="1"/>
          </p:cNvSpPr>
          <p:nvPr/>
        </p:nvSpPr>
        <p:spPr bwMode="auto">
          <a:xfrm>
            <a:off x="2165350" y="400843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82" name="Rectangle 147"/>
          <p:cNvSpPr>
            <a:spLocks noChangeArrowheads="1"/>
          </p:cNvSpPr>
          <p:nvPr/>
        </p:nvSpPr>
        <p:spPr bwMode="auto">
          <a:xfrm>
            <a:off x="2424113" y="400843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83" name="Rectangle 148"/>
          <p:cNvSpPr>
            <a:spLocks noChangeArrowheads="1"/>
          </p:cNvSpPr>
          <p:nvPr/>
        </p:nvSpPr>
        <p:spPr bwMode="auto">
          <a:xfrm>
            <a:off x="2682875" y="4008438"/>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84" name="Rectangle 149"/>
          <p:cNvSpPr>
            <a:spLocks noChangeArrowheads="1"/>
          </p:cNvSpPr>
          <p:nvPr/>
        </p:nvSpPr>
        <p:spPr bwMode="auto">
          <a:xfrm>
            <a:off x="2940050" y="4008438"/>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585" name="Rectangle 150"/>
          <p:cNvSpPr>
            <a:spLocks noChangeArrowheads="1"/>
          </p:cNvSpPr>
          <p:nvPr/>
        </p:nvSpPr>
        <p:spPr bwMode="auto">
          <a:xfrm>
            <a:off x="3195638" y="4008438"/>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86" name="Rectangle 151"/>
          <p:cNvSpPr>
            <a:spLocks noChangeArrowheads="1"/>
          </p:cNvSpPr>
          <p:nvPr/>
        </p:nvSpPr>
        <p:spPr bwMode="auto">
          <a:xfrm>
            <a:off x="3452813" y="4008438"/>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587" name="Rectangle 152"/>
          <p:cNvSpPr>
            <a:spLocks noChangeArrowheads="1"/>
          </p:cNvSpPr>
          <p:nvPr/>
        </p:nvSpPr>
        <p:spPr bwMode="auto">
          <a:xfrm>
            <a:off x="3709988" y="4008438"/>
            <a:ext cx="258762"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88" name="Rectangle 153"/>
          <p:cNvSpPr>
            <a:spLocks noChangeArrowheads="1"/>
          </p:cNvSpPr>
          <p:nvPr/>
        </p:nvSpPr>
        <p:spPr bwMode="auto">
          <a:xfrm>
            <a:off x="3968750" y="4008438"/>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89" name="Rectangle 154"/>
          <p:cNvSpPr>
            <a:spLocks noChangeArrowheads="1"/>
          </p:cNvSpPr>
          <p:nvPr/>
        </p:nvSpPr>
        <p:spPr bwMode="auto">
          <a:xfrm>
            <a:off x="107950" y="4256088"/>
            <a:ext cx="258763" cy="247650"/>
          </a:xfrm>
          <a:prstGeom prst="rect">
            <a:avLst/>
          </a:prstGeom>
          <a:noFill/>
          <a:ln w="3175">
            <a:solidFill>
              <a:schemeClr val="tx1"/>
            </a:solidFill>
            <a:miter lim="800000"/>
            <a:headEnd/>
            <a:tailEnd/>
          </a:ln>
        </p:spPr>
        <p:txBody>
          <a:bodyPr wrap="none" anchor="ctr"/>
          <a:lstStyle/>
          <a:p>
            <a:pPr algn="ctr"/>
            <a:r>
              <a:rPr lang="en-US" altLang="ja-JP" sz="1600"/>
              <a:t>Rf</a:t>
            </a:r>
          </a:p>
        </p:txBody>
      </p:sp>
      <p:sp>
        <p:nvSpPr>
          <p:cNvPr id="18590" name="Rectangle 155"/>
          <p:cNvSpPr>
            <a:spLocks noChangeArrowheads="1"/>
          </p:cNvSpPr>
          <p:nvPr/>
        </p:nvSpPr>
        <p:spPr bwMode="auto">
          <a:xfrm>
            <a:off x="365125" y="4256088"/>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91" name="Rectangle 156"/>
          <p:cNvSpPr>
            <a:spLocks noChangeArrowheads="1"/>
          </p:cNvSpPr>
          <p:nvPr/>
        </p:nvSpPr>
        <p:spPr bwMode="auto">
          <a:xfrm>
            <a:off x="622300" y="4256088"/>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92" name="Rectangle 157"/>
          <p:cNvSpPr>
            <a:spLocks noChangeArrowheads="1"/>
          </p:cNvSpPr>
          <p:nvPr/>
        </p:nvSpPr>
        <p:spPr bwMode="auto">
          <a:xfrm>
            <a:off x="877888" y="425608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93" name="Rectangle 158"/>
          <p:cNvSpPr>
            <a:spLocks noChangeArrowheads="1"/>
          </p:cNvSpPr>
          <p:nvPr/>
        </p:nvSpPr>
        <p:spPr bwMode="auto">
          <a:xfrm>
            <a:off x="1136650" y="4256088"/>
            <a:ext cx="258763"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94" name="Rectangle 159"/>
          <p:cNvSpPr>
            <a:spLocks noChangeArrowheads="1"/>
          </p:cNvSpPr>
          <p:nvPr/>
        </p:nvSpPr>
        <p:spPr bwMode="auto">
          <a:xfrm>
            <a:off x="1395413" y="4256088"/>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95" name="Rectangle 160"/>
          <p:cNvSpPr>
            <a:spLocks noChangeArrowheads="1"/>
          </p:cNvSpPr>
          <p:nvPr/>
        </p:nvSpPr>
        <p:spPr bwMode="auto">
          <a:xfrm>
            <a:off x="1652588" y="4256088"/>
            <a:ext cx="258762"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96" name="Rectangle 161"/>
          <p:cNvSpPr>
            <a:spLocks noChangeArrowheads="1"/>
          </p:cNvSpPr>
          <p:nvPr/>
        </p:nvSpPr>
        <p:spPr bwMode="auto">
          <a:xfrm>
            <a:off x="1908175" y="425608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97" name="Rectangle 162"/>
          <p:cNvSpPr>
            <a:spLocks noChangeArrowheads="1"/>
          </p:cNvSpPr>
          <p:nvPr/>
        </p:nvSpPr>
        <p:spPr bwMode="auto">
          <a:xfrm>
            <a:off x="2165350" y="4256088"/>
            <a:ext cx="258763"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598" name="Rectangle 163"/>
          <p:cNvSpPr>
            <a:spLocks noChangeArrowheads="1"/>
          </p:cNvSpPr>
          <p:nvPr/>
        </p:nvSpPr>
        <p:spPr bwMode="auto">
          <a:xfrm>
            <a:off x="2424113" y="425608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599" name="Rectangle 164"/>
          <p:cNvSpPr>
            <a:spLocks noChangeArrowheads="1"/>
          </p:cNvSpPr>
          <p:nvPr/>
        </p:nvSpPr>
        <p:spPr bwMode="auto">
          <a:xfrm>
            <a:off x="2682875" y="4256088"/>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00" name="Rectangle 165"/>
          <p:cNvSpPr>
            <a:spLocks noChangeArrowheads="1"/>
          </p:cNvSpPr>
          <p:nvPr/>
        </p:nvSpPr>
        <p:spPr bwMode="auto">
          <a:xfrm>
            <a:off x="2940050" y="4256088"/>
            <a:ext cx="258763" cy="247650"/>
          </a:xfrm>
          <a:prstGeom prst="rect">
            <a:avLst/>
          </a:prstGeom>
          <a:noFill/>
          <a:ln w="3175">
            <a:solidFill>
              <a:schemeClr val="tx1"/>
            </a:solidFill>
            <a:miter lim="800000"/>
            <a:headEnd/>
            <a:tailEnd/>
          </a:ln>
        </p:spPr>
        <p:txBody>
          <a:bodyPr wrap="none" anchor="ctr"/>
          <a:lstStyle/>
          <a:p>
            <a:endParaRPr lang="ja-JP" altLang="en-US"/>
          </a:p>
        </p:txBody>
      </p:sp>
      <p:sp>
        <p:nvSpPr>
          <p:cNvPr id="18601" name="Rectangle 166"/>
          <p:cNvSpPr>
            <a:spLocks noChangeArrowheads="1"/>
          </p:cNvSpPr>
          <p:nvPr/>
        </p:nvSpPr>
        <p:spPr bwMode="auto">
          <a:xfrm>
            <a:off x="3195638" y="4256088"/>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602" name="Rectangle 167"/>
          <p:cNvSpPr>
            <a:spLocks noChangeArrowheads="1"/>
          </p:cNvSpPr>
          <p:nvPr/>
        </p:nvSpPr>
        <p:spPr bwMode="auto">
          <a:xfrm>
            <a:off x="107950" y="4503738"/>
            <a:ext cx="258763" cy="247650"/>
          </a:xfrm>
          <a:prstGeom prst="rect">
            <a:avLst/>
          </a:prstGeom>
          <a:noFill/>
          <a:ln w="3175">
            <a:solidFill>
              <a:schemeClr val="tx1"/>
            </a:solidFill>
            <a:miter lim="800000"/>
            <a:headEnd/>
            <a:tailEnd/>
          </a:ln>
        </p:spPr>
        <p:txBody>
          <a:bodyPr wrap="none" anchor="ctr"/>
          <a:lstStyle/>
          <a:p>
            <a:pPr algn="ctr"/>
            <a:r>
              <a:rPr lang="en-US" altLang="ja-JP" sz="1600"/>
              <a:t>Lr</a:t>
            </a:r>
          </a:p>
        </p:txBody>
      </p:sp>
      <p:sp>
        <p:nvSpPr>
          <p:cNvPr id="18603" name="Rectangle 168"/>
          <p:cNvSpPr>
            <a:spLocks noChangeArrowheads="1"/>
          </p:cNvSpPr>
          <p:nvPr/>
        </p:nvSpPr>
        <p:spPr bwMode="auto">
          <a:xfrm>
            <a:off x="365125" y="4503738"/>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04" name="Rectangle 169"/>
          <p:cNvSpPr>
            <a:spLocks noChangeArrowheads="1"/>
          </p:cNvSpPr>
          <p:nvPr/>
        </p:nvSpPr>
        <p:spPr bwMode="auto">
          <a:xfrm>
            <a:off x="622300" y="4503738"/>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05" name="Rectangle 170"/>
          <p:cNvSpPr>
            <a:spLocks noChangeArrowheads="1"/>
          </p:cNvSpPr>
          <p:nvPr/>
        </p:nvSpPr>
        <p:spPr bwMode="auto">
          <a:xfrm>
            <a:off x="877888" y="450373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06" name="Rectangle 171"/>
          <p:cNvSpPr>
            <a:spLocks noChangeArrowheads="1"/>
          </p:cNvSpPr>
          <p:nvPr/>
        </p:nvSpPr>
        <p:spPr bwMode="auto">
          <a:xfrm>
            <a:off x="1136650" y="450373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07" name="Rectangle 172"/>
          <p:cNvSpPr>
            <a:spLocks noChangeArrowheads="1"/>
          </p:cNvSpPr>
          <p:nvPr/>
        </p:nvSpPr>
        <p:spPr bwMode="auto">
          <a:xfrm>
            <a:off x="1395413" y="4503738"/>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08" name="Rectangle 173"/>
          <p:cNvSpPr>
            <a:spLocks noChangeArrowheads="1"/>
          </p:cNvSpPr>
          <p:nvPr/>
        </p:nvSpPr>
        <p:spPr bwMode="auto">
          <a:xfrm>
            <a:off x="1652588" y="450373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09" name="Rectangle 174"/>
          <p:cNvSpPr>
            <a:spLocks noChangeArrowheads="1"/>
          </p:cNvSpPr>
          <p:nvPr/>
        </p:nvSpPr>
        <p:spPr bwMode="auto">
          <a:xfrm>
            <a:off x="1908175" y="450373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10" name="Rectangle 175"/>
          <p:cNvSpPr>
            <a:spLocks noChangeArrowheads="1"/>
          </p:cNvSpPr>
          <p:nvPr/>
        </p:nvSpPr>
        <p:spPr bwMode="auto">
          <a:xfrm>
            <a:off x="2165350" y="4503738"/>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11" name="Rectangle 176"/>
          <p:cNvSpPr>
            <a:spLocks noChangeArrowheads="1"/>
          </p:cNvSpPr>
          <p:nvPr/>
        </p:nvSpPr>
        <p:spPr bwMode="auto">
          <a:xfrm>
            <a:off x="2424113" y="4503738"/>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12" name="Rectangle 177"/>
          <p:cNvSpPr>
            <a:spLocks noChangeArrowheads="1"/>
          </p:cNvSpPr>
          <p:nvPr/>
        </p:nvSpPr>
        <p:spPr bwMode="auto">
          <a:xfrm>
            <a:off x="2682875" y="4503738"/>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13" name="Rectangle 178"/>
          <p:cNvSpPr>
            <a:spLocks noChangeArrowheads="1"/>
          </p:cNvSpPr>
          <p:nvPr/>
        </p:nvSpPr>
        <p:spPr bwMode="auto">
          <a:xfrm>
            <a:off x="2940050" y="4503738"/>
            <a:ext cx="258763"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14" name="Rectangle 179"/>
          <p:cNvSpPr>
            <a:spLocks noChangeArrowheads="1"/>
          </p:cNvSpPr>
          <p:nvPr/>
        </p:nvSpPr>
        <p:spPr bwMode="auto">
          <a:xfrm>
            <a:off x="3195638" y="4503738"/>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615" name="Rectangle 180"/>
          <p:cNvSpPr>
            <a:spLocks noChangeArrowheads="1"/>
          </p:cNvSpPr>
          <p:nvPr/>
        </p:nvSpPr>
        <p:spPr bwMode="auto">
          <a:xfrm>
            <a:off x="107950" y="4751388"/>
            <a:ext cx="258763" cy="249237"/>
          </a:xfrm>
          <a:prstGeom prst="rect">
            <a:avLst/>
          </a:prstGeom>
          <a:noFill/>
          <a:ln w="3175">
            <a:solidFill>
              <a:schemeClr val="tx1"/>
            </a:solidFill>
            <a:miter lim="800000"/>
            <a:headEnd/>
            <a:tailEnd/>
          </a:ln>
        </p:spPr>
        <p:txBody>
          <a:bodyPr wrap="none" anchor="ctr"/>
          <a:lstStyle/>
          <a:p>
            <a:pPr algn="ctr"/>
            <a:r>
              <a:rPr lang="en-US" altLang="ja-JP" sz="1600"/>
              <a:t>No</a:t>
            </a:r>
          </a:p>
        </p:txBody>
      </p:sp>
      <p:sp>
        <p:nvSpPr>
          <p:cNvPr id="18616" name="Rectangle 181"/>
          <p:cNvSpPr>
            <a:spLocks noChangeArrowheads="1"/>
          </p:cNvSpPr>
          <p:nvPr/>
        </p:nvSpPr>
        <p:spPr bwMode="auto">
          <a:xfrm>
            <a:off x="365125" y="4751388"/>
            <a:ext cx="257175"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17" name="Rectangle 182"/>
          <p:cNvSpPr>
            <a:spLocks noChangeArrowheads="1"/>
          </p:cNvSpPr>
          <p:nvPr/>
        </p:nvSpPr>
        <p:spPr bwMode="auto">
          <a:xfrm>
            <a:off x="622300" y="4751388"/>
            <a:ext cx="257175"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18" name="Rectangle 183"/>
          <p:cNvSpPr>
            <a:spLocks noChangeArrowheads="1"/>
          </p:cNvSpPr>
          <p:nvPr/>
        </p:nvSpPr>
        <p:spPr bwMode="auto">
          <a:xfrm>
            <a:off x="877888" y="4751388"/>
            <a:ext cx="258762"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19" name="Rectangle 184"/>
          <p:cNvSpPr>
            <a:spLocks noChangeArrowheads="1"/>
          </p:cNvSpPr>
          <p:nvPr/>
        </p:nvSpPr>
        <p:spPr bwMode="auto">
          <a:xfrm>
            <a:off x="1136650" y="4751388"/>
            <a:ext cx="258763"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20" name="Rectangle 185"/>
          <p:cNvSpPr>
            <a:spLocks noChangeArrowheads="1"/>
          </p:cNvSpPr>
          <p:nvPr/>
        </p:nvSpPr>
        <p:spPr bwMode="auto">
          <a:xfrm>
            <a:off x="1395413" y="4751388"/>
            <a:ext cx="257175"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21" name="Rectangle 186"/>
          <p:cNvSpPr>
            <a:spLocks noChangeArrowheads="1"/>
          </p:cNvSpPr>
          <p:nvPr/>
        </p:nvSpPr>
        <p:spPr bwMode="auto">
          <a:xfrm>
            <a:off x="1652588" y="4751388"/>
            <a:ext cx="258762"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22" name="Rectangle 187"/>
          <p:cNvSpPr>
            <a:spLocks noChangeArrowheads="1"/>
          </p:cNvSpPr>
          <p:nvPr/>
        </p:nvSpPr>
        <p:spPr bwMode="auto">
          <a:xfrm>
            <a:off x="1908175" y="4751388"/>
            <a:ext cx="258763"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23" name="Rectangle 188"/>
          <p:cNvSpPr>
            <a:spLocks noChangeArrowheads="1"/>
          </p:cNvSpPr>
          <p:nvPr/>
        </p:nvSpPr>
        <p:spPr bwMode="auto">
          <a:xfrm>
            <a:off x="2165350" y="4751388"/>
            <a:ext cx="258763" cy="249237"/>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24" name="Rectangle 189"/>
          <p:cNvSpPr>
            <a:spLocks noChangeArrowheads="1"/>
          </p:cNvSpPr>
          <p:nvPr/>
        </p:nvSpPr>
        <p:spPr bwMode="auto">
          <a:xfrm>
            <a:off x="2424113" y="4751388"/>
            <a:ext cx="258762"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25" name="Rectangle 190"/>
          <p:cNvSpPr>
            <a:spLocks noChangeArrowheads="1"/>
          </p:cNvSpPr>
          <p:nvPr/>
        </p:nvSpPr>
        <p:spPr bwMode="auto">
          <a:xfrm>
            <a:off x="2682875" y="4751388"/>
            <a:ext cx="257175" cy="249237"/>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26" name="Rectangle 191"/>
          <p:cNvSpPr>
            <a:spLocks noChangeArrowheads="1"/>
          </p:cNvSpPr>
          <p:nvPr/>
        </p:nvSpPr>
        <p:spPr bwMode="auto">
          <a:xfrm>
            <a:off x="2940050" y="4751388"/>
            <a:ext cx="258763" cy="249237"/>
          </a:xfrm>
          <a:prstGeom prst="rect">
            <a:avLst/>
          </a:prstGeom>
          <a:noFill/>
          <a:ln w="3175">
            <a:solidFill>
              <a:schemeClr val="tx1"/>
            </a:solidFill>
            <a:miter lim="800000"/>
            <a:headEnd/>
            <a:tailEnd/>
          </a:ln>
        </p:spPr>
        <p:txBody>
          <a:bodyPr wrap="none" anchor="ctr"/>
          <a:lstStyle/>
          <a:p>
            <a:endParaRPr lang="ja-JP" altLang="en-US"/>
          </a:p>
        </p:txBody>
      </p:sp>
      <p:sp>
        <p:nvSpPr>
          <p:cNvPr id="18627" name="Rectangle 192"/>
          <p:cNvSpPr>
            <a:spLocks noChangeArrowheads="1"/>
          </p:cNvSpPr>
          <p:nvPr/>
        </p:nvSpPr>
        <p:spPr bwMode="auto">
          <a:xfrm>
            <a:off x="3195638" y="4751388"/>
            <a:ext cx="258762" cy="249237"/>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28" name="Rectangle 193"/>
          <p:cNvSpPr>
            <a:spLocks noChangeArrowheads="1"/>
          </p:cNvSpPr>
          <p:nvPr/>
        </p:nvSpPr>
        <p:spPr bwMode="auto">
          <a:xfrm>
            <a:off x="107950" y="4997450"/>
            <a:ext cx="258763" cy="247650"/>
          </a:xfrm>
          <a:prstGeom prst="rect">
            <a:avLst/>
          </a:prstGeom>
          <a:noFill/>
          <a:ln w="3175">
            <a:solidFill>
              <a:schemeClr val="tx1"/>
            </a:solidFill>
            <a:miter lim="800000"/>
            <a:headEnd/>
            <a:tailEnd/>
          </a:ln>
        </p:spPr>
        <p:txBody>
          <a:bodyPr wrap="none" anchor="ctr"/>
          <a:lstStyle/>
          <a:p>
            <a:pPr algn="ctr"/>
            <a:r>
              <a:rPr lang="en-US" altLang="ja-JP" sz="1600"/>
              <a:t>Md</a:t>
            </a:r>
          </a:p>
        </p:txBody>
      </p:sp>
      <p:sp>
        <p:nvSpPr>
          <p:cNvPr id="18629" name="Rectangle 194"/>
          <p:cNvSpPr>
            <a:spLocks noChangeArrowheads="1"/>
          </p:cNvSpPr>
          <p:nvPr/>
        </p:nvSpPr>
        <p:spPr bwMode="auto">
          <a:xfrm>
            <a:off x="365125" y="4997450"/>
            <a:ext cx="257175"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30" name="Rectangle 195"/>
          <p:cNvSpPr>
            <a:spLocks noChangeArrowheads="1"/>
          </p:cNvSpPr>
          <p:nvPr/>
        </p:nvSpPr>
        <p:spPr bwMode="auto">
          <a:xfrm>
            <a:off x="622300" y="4997450"/>
            <a:ext cx="257175"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31" name="Rectangle 196"/>
          <p:cNvSpPr>
            <a:spLocks noChangeArrowheads="1"/>
          </p:cNvSpPr>
          <p:nvPr/>
        </p:nvSpPr>
        <p:spPr bwMode="auto">
          <a:xfrm>
            <a:off x="877888" y="499745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32" name="Rectangle 197"/>
          <p:cNvSpPr>
            <a:spLocks noChangeArrowheads="1"/>
          </p:cNvSpPr>
          <p:nvPr/>
        </p:nvSpPr>
        <p:spPr bwMode="auto">
          <a:xfrm>
            <a:off x="1136650" y="4997450"/>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33" name="Rectangle 198"/>
          <p:cNvSpPr>
            <a:spLocks noChangeArrowheads="1"/>
          </p:cNvSpPr>
          <p:nvPr/>
        </p:nvSpPr>
        <p:spPr bwMode="auto">
          <a:xfrm>
            <a:off x="1395413" y="4997450"/>
            <a:ext cx="257175"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34" name="Rectangle 199"/>
          <p:cNvSpPr>
            <a:spLocks noChangeArrowheads="1"/>
          </p:cNvSpPr>
          <p:nvPr/>
        </p:nvSpPr>
        <p:spPr bwMode="auto">
          <a:xfrm>
            <a:off x="1652588" y="4997450"/>
            <a:ext cx="258762"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35" name="Rectangle 200"/>
          <p:cNvSpPr>
            <a:spLocks noChangeArrowheads="1"/>
          </p:cNvSpPr>
          <p:nvPr/>
        </p:nvSpPr>
        <p:spPr bwMode="auto">
          <a:xfrm>
            <a:off x="1908175" y="4997450"/>
            <a:ext cx="258763"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36" name="Rectangle 201"/>
          <p:cNvSpPr>
            <a:spLocks noChangeArrowheads="1"/>
          </p:cNvSpPr>
          <p:nvPr/>
        </p:nvSpPr>
        <p:spPr bwMode="auto">
          <a:xfrm>
            <a:off x="2165350" y="4997450"/>
            <a:ext cx="258763"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37" name="Rectangle 202"/>
          <p:cNvSpPr>
            <a:spLocks noChangeArrowheads="1"/>
          </p:cNvSpPr>
          <p:nvPr/>
        </p:nvSpPr>
        <p:spPr bwMode="auto">
          <a:xfrm>
            <a:off x="2424113" y="4997450"/>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38" name="Rectangle 203"/>
          <p:cNvSpPr>
            <a:spLocks noChangeArrowheads="1"/>
          </p:cNvSpPr>
          <p:nvPr/>
        </p:nvSpPr>
        <p:spPr bwMode="auto">
          <a:xfrm>
            <a:off x="2682875" y="4997450"/>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39" name="Rectangle 204"/>
          <p:cNvSpPr>
            <a:spLocks noChangeArrowheads="1"/>
          </p:cNvSpPr>
          <p:nvPr/>
        </p:nvSpPr>
        <p:spPr bwMode="auto">
          <a:xfrm>
            <a:off x="2940050" y="4997450"/>
            <a:ext cx="258763"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40" name="Rectangle 205"/>
          <p:cNvSpPr>
            <a:spLocks noChangeArrowheads="1"/>
          </p:cNvSpPr>
          <p:nvPr/>
        </p:nvSpPr>
        <p:spPr bwMode="auto">
          <a:xfrm>
            <a:off x="365125" y="5243513"/>
            <a:ext cx="257175"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41" name="Rectangle 206"/>
          <p:cNvSpPr>
            <a:spLocks noChangeArrowheads="1"/>
          </p:cNvSpPr>
          <p:nvPr/>
        </p:nvSpPr>
        <p:spPr bwMode="auto">
          <a:xfrm>
            <a:off x="622300" y="5243513"/>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42" name="Rectangle 207"/>
          <p:cNvSpPr>
            <a:spLocks noChangeArrowheads="1"/>
          </p:cNvSpPr>
          <p:nvPr/>
        </p:nvSpPr>
        <p:spPr bwMode="auto">
          <a:xfrm>
            <a:off x="877888" y="5243513"/>
            <a:ext cx="258762"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43" name="Rectangle 208"/>
          <p:cNvSpPr>
            <a:spLocks noChangeArrowheads="1"/>
          </p:cNvSpPr>
          <p:nvPr/>
        </p:nvSpPr>
        <p:spPr bwMode="auto">
          <a:xfrm>
            <a:off x="1136650" y="5243513"/>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44" name="Rectangle 209"/>
          <p:cNvSpPr>
            <a:spLocks noChangeArrowheads="1"/>
          </p:cNvSpPr>
          <p:nvPr/>
        </p:nvSpPr>
        <p:spPr bwMode="auto">
          <a:xfrm>
            <a:off x="1395413" y="5243513"/>
            <a:ext cx="257175"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45" name="Rectangle 210"/>
          <p:cNvSpPr>
            <a:spLocks noChangeArrowheads="1"/>
          </p:cNvSpPr>
          <p:nvPr/>
        </p:nvSpPr>
        <p:spPr bwMode="auto">
          <a:xfrm>
            <a:off x="1652588" y="5243513"/>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46" name="Rectangle 211"/>
          <p:cNvSpPr>
            <a:spLocks noChangeArrowheads="1"/>
          </p:cNvSpPr>
          <p:nvPr/>
        </p:nvSpPr>
        <p:spPr bwMode="auto">
          <a:xfrm>
            <a:off x="1908175" y="5243513"/>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47" name="Rectangle 212"/>
          <p:cNvSpPr>
            <a:spLocks noChangeArrowheads="1"/>
          </p:cNvSpPr>
          <p:nvPr/>
        </p:nvSpPr>
        <p:spPr bwMode="auto">
          <a:xfrm>
            <a:off x="2165350" y="5243513"/>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48" name="Rectangle 213"/>
          <p:cNvSpPr>
            <a:spLocks noChangeArrowheads="1"/>
          </p:cNvSpPr>
          <p:nvPr/>
        </p:nvSpPr>
        <p:spPr bwMode="auto">
          <a:xfrm>
            <a:off x="2424113" y="5243513"/>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49" name="Rectangle 214"/>
          <p:cNvSpPr>
            <a:spLocks noChangeArrowheads="1"/>
          </p:cNvSpPr>
          <p:nvPr/>
        </p:nvSpPr>
        <p:spPr bwMode="auto">
          <a:xfrm>
            <a:off x="2682875" y="5243513"/>
            <a:ext cx="257175"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50" name="Rectangle 215"/>
          <p:cNvSpPr>
            <a:spLocks noChangeArrowheads="1"/>
          </p:cNvSpPr>
          <p:nvPr/>
        </p:nvSpPr>
        <p:spPr bwMode="auto">
          <a:xfrm>
            <a:off x="2940050" y="5243513"/>
            <a:ext cx="258763"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51" name="Rectangle 216"/>
          <p:cNvSpPr>
            <a:spLocks noChangeArrowheads="1"/>
          </p:cNvSpPr>
          <p:nvPr/>
        </p:nvSpPr>
        <p:spPr bwMode="auto">
          <a:xfrm>
            <a:off x="107950" y="5491163"/>
            <a:ext cx="258763" cy="247650"/>
          </a:xfrm>
          <a:prstGeom prst="rect">
            <a:avLst/>
          </a:prstGeom>
          <a:noFill/>
          <a:ln w="3175">
            <a:solidFill>
              <a:schemeClr val="tx1"/>
            </a:solidFill>
            <a:miter lim="800000"/>
            <a:headEnd/>
            <a:tailEnd/>
          </a:ln>
        </p:spPr>
        <p:txBody>
          <a:bodyPr wrap="none" anchor="ctr"/>
          <a:lstStyle/>
          <a:p>
            <a:pPr algn="ctr"/>
            <a:r>
              <a:rPr lang="en-US" altLang="ja-JP" sz="1600"/>
              <a:t>Es</a:t>
            </a:r>
          </a:p>
        </p:txBody>
      </p:sp>
      <p:sp>
        <p:nvSpPr>
          <p:cNvPr id="18652" name="Rectangle 217"/>
          <p:cNvSpPr>
            <a:spLocks noChangeArrowheads="1"/>
          </p:cNvSpPr>
          <p:nvPr/>
        </p:nvSpPr>
        <p:spPr bwMode="auto">
          <a:xfrm>
            <a:off x="365125" y="5491163"/>
            <a:ext cx="257175"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53" name="Rectangle 218"/>
          <p:cNvSpPr>
            <a:spLocks noChangeArrowheads="1"/>
          </p:cNvSpPr>
          <p:nvPr/>
        </p:nvSpPr>
        <p:spPr bwMode="auto">
          <a:xfrm>
            <a:off x="622300" y="5491163"/>
            <a:ext cx="257175"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54" name="Rectangle 219"/>
          <p:cNvSpPr>
            <a:spLocks noChangeArrowheads="1"/>
          </p:cNvSpPr>
          <p:nvPr/>
        </p:nvSpPr>
        <p:spPr bwMode="auto">
          <a:xfrm>
            <a:off x="877888" y="5491163"/>
            <a:ext cx="258762"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55" name="Rectangle 220"/>
          <p:cNvSpPr>
            <a:spLocks noChangeArrowheads="1"/>
          </p:cNvSpPr>
          <p:nvPr/>
        </p:nvSpPr>
        <p:spPr bwMode="auto">
          <a:xfrm>
            <a:off x="1136650" y="5491163"/>
            <a:ext cx="258763"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56" name="Rectangle 221"/>
          <p:cNvSpPr>
            <a:spLocks noChangeArrowheads="1"/>
          </p:cNvSpPr>
          <p:nvPr/>
        </p:nvSpPr>
        <p:spPr bwMode="auto">
          <a:xfrm>
            <a:off x="1395413" y="5491163"/>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57" name="Rectangle 222"/>
          <p:cNvSpPr>
            <a:spLocks noChangeArrowheads="1"/>
          </p:cNvSpPr>
          <p:nvPr/>
        </p:nvSpPr>
        <p:spPr bwMode="auto">
          <a:xfrm>
            <a:off x="1652588" y="5491163"/>
            <a:ext cx="258762"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58" name="Rectangle 223"/>
          <p:cNvSpPr>
            <a:spLocks noChangeArrowheads="1"/>
          </p:cNvSpPr>
          <p:nvPr/>
        </p:nvSpPr>
        <p:spPr bwMode="auto">
          <a:xfrm>
            <a:off x="1908175" y="5491163"/>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59" name="Rectangle 224"/>
          <p:cNvSpPr>
            <a:spLocks noChangeArrowheads="1"/>
          </p:cNvSpPr>
          <p:nvPr/>
        </p:nvSpPr>
        <p:spPr bwMode="auto">
          <a:xfrm>
            <a:off x="2165350" y="5491163"/>
            <a:ext cx="258763"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60" name="Rectangle 225"/>
          <p:cNvSpPr>
            <a:spLocks noChangeArrowheads="1"/>
          </p:cNvSpPr>
          <p:nvPr/>
        </p:nvSpPr>
        <p:spPr bwMode="auto">
          <a:xfrm>
            <a:off x="2424113" y="5491163"/>
            <a:ext cx="258762" cy="247650"/>
          </a:xfrm>
          <a:prstGeom prst="rect">
            <a:avLst/>
          </a:prstGeom>
          <a:solidFill>
            <a:srgbClr val="00FFFF"/>
          </a:solidFill>
          <a:ln w="3175">
            <a:solidFill>
              <a:schemeClr val="tx1"/>
            </a:solidFill>
            <a:miter lim="800000"/>
            <a:headEnd/>
            <a:tailEnd/>
          </a:ln>
        </p:spPr>
        <p:txBody>
          <a:bodyPr wrap="none" anchor="ctr"/>
          <a:lstStyle/>
          <a:p>
            <a:endParaRPr lang="ja-JP" altLang="en-US"/>
          </a:p>
        </p:txBody>
      </p:sp>
      <p:sp>
        <p:nvSpPr>
          <p:cNvPr id="18661" name="Rectangle 226"/>
          <p:cNvSpPr>
            <a:spLocks noChangeArrowheads="1"/>
          </p:cNvSpPr>
          <p:nvPr/>
        </p:nvSpPr>
        <p:spPr bwMode="auto">
          <a:xfrm>
            <a:off x="2682875" y="5491163"/>
            <a:ext cx="257175" cy="247650"/>
          </a:xfrm>
          <a:prstGeom prst="rect">
            <a:avLst/>
          </a:prstGeom>
          <a:noFill/>
          <a:ln w="3175">
            <a:solidFill>
              <a:schemeClr val="tx1"/>
            </a:solidFill>
            <a:miter lim="800000"/>
            <a:headEnd/>
            <a:tailEnd/>
          </a:ln>
        </p:spPr>
        <p:txBody>
          <a:bodyPr wrap="none" anchor="ctr"/>
          <a:lstStyle/>
          <a:p>
            <a:endParaRPr lang="ja-JP" altLang="en-US"/>
          </a:p>
        </p:txBody>
      </p:sp>
      <p:sp>
        <p:nvSpPr>
          <p:cNvPr id="18662" name="Rectangle 227"/>
          <p:cNvSpPr>
            <a:spLocks noChangeArrowheads="1"/>
          </p:cNvSpPr>
          <p:nvPr/>
        </p:nvSpPr>
        <p:spPr bwMode="auto">
          <a:xfrm>
            <a:off x="107950" y="5738813"/>
            <a:ext cx="258763" cy="249237"/>
          </a:xfrm>
          <a:prstGeom prst="rect">
            <a:avLst/>
          </a:prstGeom>
          <a:noFill/>
          <a:ln w="3175">
            <a:solidFill>
              <a:schemeClr val="tx1"/>
            </a:solidFill>
            <a:miter lim="800000"/>
            <a:headEnd/>
            <a:tailEnd/>
          </a:ln>
        </p:spPr>
        <p:txBody>
          <a:bodyPr wrap="none" anchor="ctr"/>
          <a:lstStyle/>
          <a:p>
            <a:pPr algn="ctr"/>
            <a:r>
              <a:rPr lang="en-US" altLang="ja-JP" sz="1600"/>
              <a:t>Cf</a:t>
            </a:r>
          </a:p>
        </p:txBody>
      </p:sp>
      <p:sp>
        <p:nvSpPr>
          <p:cNvPr id="18663" name="Rectangle 228"/>
          <p:cNvSpPr>
            <a:spLocks noChangeArrowheads="1"/>
          </p:cNvSpPr>
          <p:nvPr/>
        </p:nvSpPr>
        <p:spPr bwMode="auto">
          <a:xfrm>
            <a:off x="365125" y="5738813"/>
            <a:ext cx="257175" cy="249237"/>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664" name="Rectangle 229"/>
          <p:cNvSpPr>
            <a:spLocks noChangeArrowheads="1"/>
          </p:cNvSpPr>
          <p:nvPr/>
        </p:nvSpPr>
        <p:spPr bwMode="auto">
          <a:xfrm>
            <a:off x="622300" y="5738813"/>
            <a:ext cx="257175"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65" name="Rectangle 230"/>
          <p:cNvSpPr>
            <a:spLocks noChangeArrowheads="1"/>
          </p:cNvSpPr>
          <p:nvPr/>
        </p:nvSpPr>
        <p:spPr bwMode="auto">
          <a:xfrm>
            <a:off x="877888" y="5738813"/>
            <a:ext cx="258762"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66" name="Rectangle 231"/>
          <p:cNvSpPr>
            <a:spLocks noChangeArrowheads="1"/>
          </p:cNvSpPr>
          <p:nvPr/>
        </p:nvSpPr>
        <p:spPr bwMode="auto">
          <a:xfrm>
            <a:off x="1136650" y="5738813"/>
            <a:ext cx="258763"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67" name="Rectangle 232"/>
          <p:cNvSpPr>
            <a:spLocks noChangeArrowheads="1"/>
          </p:cNvSpPr>
          <p:nvPr/>
        </p:nvSpPr>
        <p:spPr bwMode="auto">
          <a:xfrm>
            <a:off x="1395413" y="5738813"/>
            <a:ext cx="257175"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68" name="Rectangle 233"/>
          <p:cNvSpPr>
            <a:spLocks noChangeArrowheads="1"/>
          </p:cNvSpPr>
          <p:nvPr/>
        </p:nvSpPr>
        <p:spPr bwMode="auto">
          <a:xfrm>
            <a:off x="1652588" y="5738813"/>
            <a:ext cx="258762" cy="249237"/>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669" name="Rectangle 234"/>
          <p:cNvSpPr>
            <a:spLocks noChangeArrowheads="1"/>
          </p:cNvSpPr>
          <p:nvPr/>
        </p:nvSpPr>
        <p:spPr bwMode="auto">
          <a:xfrm>
            <a:off x="1908175" y="5738813"/>
            <a:ext cx="258763" cy="249237"/>
          </a:xfrm>
          <a:prstGeom prst="rect">
            <a:avLst/>
          </a:prstGeom>
          <a:solidFill>
            <a:srgbClr val="00FFFF"/>
          </a:solidFill>
          <a:ln w="3175">
            <a:solidFill>
              <a:schemeClr val="tx1"/>
            </a:solidFill>
            <a:miter lim="800000"/>
            <a:headEnd/>
            <a:tailEnd/>
          </a:ln>
        </p:spPr>
        <p:txBody>
          <a:bodyPr wrap="none" anchor="ctr"/>
          <a:lstStyle/>
          <a:p>
            <a:endParaRPr lang="ja-JP" altLang="en-US"/>
          </a:p>
        </p:txBody>
      </p:sp>
      <p:sp>
        <p:nvSpPr>
          <p:cNvPr id="18670" name="Rectangle 235"/>
          <p:cNvSpPr>
            <a:spLocks noChangeArrowheads="1"/>
          </p:cNvSpPr>
          <p:nvPr/>
        </p:nvSpPr>
        <p:spPr bwMode="auto">
          <a:xfrm>
            <a:off x="2165350" y="5738813"/>
            <a:ext cx="258763" cy="249237"/>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71" name="Rectangle 236"/>
          <p:cNvSpPr>
            <a:spLocks noChangeArrowheads="1"/>
          </p:cNvSpPr>
          <p:nvPr/>
        </p:nvSpPr>
        <p:spPr bwMode="auto">
          <a:xfrm>
            <a:off x="2424113" y="5738813"/>
            <a:ext cx="258762" cy="249237"/>
          </a:xfrm>
          <a:prstGeom prst="rect">
            <a:avLst/>
          </a:prstGeom>
          <a:solidFill>
            <a:srgbClr val="00FFFF"/>
          </a:solidFill>
          <a:ln w="3175">
            <a:solidFill>
              <a:schemeClr val="tx1"/>
            </a:solidFill>
            <a:miter lim="800000"/>
            <a:headEnd/>
            <a:tailEnd/>
          </a:ln>
        </p:spPr>
        <p:txBody>
          <a:bodyPr wrap="none" anchor="ctr"/>
          <a:lstStyle/>
          <a:p>
            <a:endParaRPr lang="ja-JP" altLang="en-US"/>
          </a:p>
        </p:txBody>
      </p:sp>
      <p:sp>
        <p:nvSpPr>
          <p:cNvPr id="18672" name="Rectangle 237"/>
          <p:cNvSpPr>
            <a:spLocks noChangeArrowheads="1"/>
          </p:cNvSpPr>
          <p:nvPr/>
        </p:nvSpPr>
        <p:spPr bwMode="auto">
          <a:xfrm>
            <a:off x="2682875" y="5738813"/>
            <a:ext cx="257175" cy="249237"/>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673" name="Rectangle 238"/>
          <p:cNvSpPr>
            <a:spLocks noChangeArrowheads="1"/>
          </p:cNvSpPr>
          <p:nvPr/>
        </p:nvSpPr>
        <p:spPr bwMode="auto">
          <a:xfrm>
            <a:off x="107950" y="5246688"/>
            <a:ext cx="258763" cy="247650"/>
          </a:xfrm>
          <a:prstGeom prst="rect">
            <a:avLst/>
          </a:prstGeom>
          <a:noFill/>
          <a:ln w="3175">
            <a:solidFill>
              <a:schemeClr val="tx1"/>
            </a:solidFill>
            <a:miter lim="800000"/>
            <a:headEnd/>
            <a:tailEnd/>
          </a:ln>
        </p:spPr>
        <p:txBody>
          <a:bodyPr wrap="none" anchor="ctr"/>
          <a:lstStyle/>
          <a:p>
            <a:pPr algn="ctr"/>
            <a:r>
              <a:rPr lang="en-US" altLang="ja-JP" sz="1600"/>
              <a:t>Fm</a:t>
            </a:r>
          </a:p>
        </p:txBody>
      </p:sp>
      <p:sp>
        <p:nvSpPr>
          <p:cNvPr id="18674" name="AutoShape 239"/>
          <p:cNvSpPr>
            <a:spLocks noChangeArrowheads="1"/>
          </p:cNvSpPr>
          <p:nvPr/>
        </p:nvSpPr>
        <p:spPr bwMode="auto">
          <a:xfrm flipH="1">
            <a:off x="2168525" y="3270250"/>
            <a:ext cx="257175" cy="247650"/>
          </a:xfrm>
          <a:prstGeom prst="rtTriangle">
            <a:avLst/>
          </a:prstGeom>
          <a:solidFill>
            <a:srgbClr val="00FF00"/>
          </a:solidFill>
          <a:ln w="9525">
            <a:noFill/>
            <a:miter lim="800000"/>
            <a:headEnd/>
            <a:tailEnd/>
          </a:ln>
        </p:spPr>
        <p:txBody>
          <a:bodyPr wrap="none" anchor="ctr"/>
          <a:lstStyle/>
          <a:p>
            <a:endParaRPr lang="ja-JP" altLang="en-US"/>
          </a:p>
        </p:txBody>
      </p:sp>
      <p:sp>
        <p:nvSpPr>
          <p:cNvPr id="18675" name="AutoShape 240"/>
          <p:cNvSpPr>
            <a:spLocks noChangeArrowheads="1"/>
          </p:cNvSpPr>
          <p:nvPr/>
        </p:nvSpPr>
        <p:spPr bwMode="auto">
          <a:xfrm flipH="1">
            <a:off x="1652588" y="3762375"/>
            <a:ext cx="257175" cy="249238"/>
          </a:xfrm>
          <a:prstGeom prst="rtTriangle">
            <a:avLst/>
          </a:prstGeom>
          <a:solidFill>
            <a:srgbClr val="00FF00"/>
          </a:solidFill>
          <a:ln w="9525">
            <a:noFill/>
            <a:miter lim="800000"/>
            <a:headEnd/>
            <a:tailEnd/>
          </a:ln>
        </p:spPr>
        <p:txBody>
          <a:bodyPr wrap="none" anchor="ctr"/>
          <a:lstStyle/>
          <a:p>
            <a:endParaRPr lang="ja-JP" altLang="en-US"/>
          </a:p>
        </p:txBody>
      </p:sp>
      <p:sp>
        <p:nvSpPr>
          <p:cNvPr id="18676" name="AutoShape 241"/>
          <p:cNvSpPr>
            <a:spLocks noChangeArrowheads="1"/>
          </p:cNvSpPr>
          <p:nvPr/>
        </p:nvSpPr>
        <p:spPr bwMode="auto">
          <a:xfrm flipH="1">
            <a:off x="879475" y="4008438"/>
            <a:ext cx="257175" cy="247650"/>
          </a:xfrm>
          <a:prstGeom prst="rtTriangle">
            <a:avLst/>
          </a:prstGeom>
          <a:solidFill>
            <a:srgbClr val="FF6600"/>
          </a:solidFill>
          <a:ln w="9525">
            <a:noFill/>
            <a:miter lim="800000"/>
            <a:headEnd/>
            <a:tailEnd/>
          </a:ln>
        </p:spPr>
        <p:txBody>
          <a:bodyPr wrap="none" anchor="ctr"/>
          <a:lstStyle/>
          <a:p>
            <a:endParaRPr lang="ja-JP" altLang="en-US"/>
          </a:p>
        </p:txBody>
      </p:sp>
      <p:sp>
        <p:nvSpPr>
          <p:cNvPr id="18677" name="AutoShape 242"/>
          <p:cNvSpPr>
            <a:spLocks noChangeArrowheads="1"/>
          </p:cNvSpPr>
          <p:nvPr/>
        </p:nvSpPr>
        <p:spPr bwMode="auto">
          <a:xfrm flipH="1">
            <a:off x="1397000" y="4010025"/>
            <a:ext cx="255588" cy="247650"/>
          </a:xfrm>
          <a:prstGeom prst="rtTriangle">
            <a:avLst/>
          </a:prstGeom>
          <a:solidFill>
            <a:srgbClr val="FF6600"/>
          </a:solidFill>
          <a:ln w="9525">
            <a:noFill/>
            <a:miter lim="800000"/>
            <a:headEnd/>
            <a:tailEnd/>
          </a:ln>
        </p:spPr>
        <p:txBody>
          <a:bodyPr wrap="none" anchor="ctr"/>
          <a:lstStyle/>
          <a:p>
            <a:endParaRPr lang="ja-JP" altLang="en-US"/>
          </a:p>
        </p:txBody>
      </p:sp>
      <p:sp>
        <p:nvSpPr>
          <p:cNvPr id="18678" name="AutoShape 243"/>
          <p:cNvSpPr>
            <a:spLocks noChangeArrowheads="1"/>
          </p:cNvSpPr>
          <p:nvPr/>
        </p:nvSpPr>
        <p:spPr bwMode="auto">
          <a:xfrm flipH="1">
            <a:off x="879475" y="4257675"/>
            <a:ext cx="257175" cy="247650"/>
          </a:xfrm>
          <a:prstGeom prst="rtTriangle">
            <a:avLst/>
          </a:prstGeom>
          <a:solidFill>
            <a:srgbClr val="00FF00"/>
          </a:solidFill>
          <a:ln w="9525">
            <a:noFill/>
            <a:miter lim="800000"/>
            <a:headEnd/>
            <a:tailEnd/>
          </a:ln>
        </p:spPr>
        <p:txBody>
          <a:bodyPr wrap="none" anchor="ctr"/>
          <a:lstStyle/>
          <a:p>
            <a:endParaRPr lang="ja-JP" altLang="en-US"/>
          </a:p>
        </p:txBody>
      </p:sp>
      <p:sp>
        <p:nvSpPr>
          <p:cNvPr id="18679" name="AutoShape 244"/>
          <p:cNvSpPr>
            <a:spLocks noChangeArrowheads="1"/>
          </p:cNvSpPr>
          <p:nvPr/>
        </p:nvSpPr>
        <p:spPr bwMode="auto">
          <a:xfrm flipH="1">
            <a:off x="1457325" y="4318000"/>
            <a:ext cx="193675" cy="185738"/>
          </a:xfrm>
          <a:prstGeom prst="rtTriangle">
            <a:avLst/>
          </a:prstGeom>
          <a:solidFill>
            <a:srgbClr val="FF6600"/>
          </a:solidFill>
          <a:ln w="9525">
            <a:noFill/>
            <a:miter lim="800000"/>
            <a:headEnd/>
            <a:tailEnd/>
          </a:ln>
        </p:spPr>
        <p:txBody>
          <a:bodyPr wrap="none" anchor="ctr"/>
          <a:lstStyle/>
          <a:p>
            <a:endParaRPr lang="ja-JP" altLang="en-US"/>
          </a:p>
        </p:txBody>
      </p:sp>
      <p:sp>
        <p:nvSpPr>
          <p:cNvPr id="18680" name="AutoShape 245"/>
          <p:cNvSpPr>
            <a:spLocks noChangeArrowheads="1"/>
          </p:cNvSpPr>
          <p:nvPr/>
        </p:nvSpPr>
        <p:spPr bwMode="auto">
          <a:xfrm flipH="1">
            <a:off x="1398588" y="4751388"/>
            <a:ext cx="255587" cy="247650"/>
          </a:xfrm>
          <a:prstGeom prst="rtTriangle">
            <a:avLst/>
          </a:prstGeom>
          <a:solidFill>
            <a:srgbClr val="FF6600"/>
          </a:solidFill>
          <a:ln w="9525">
            <a:noFill/>
            <a:miter lim="800000"/>
            <a:headEnd/>
            <a:tailEnd/>
          </a:ln>
        </p:spPr>
        <p:txBody>
          <a:bodyPr wrap="none" anchor="ctr"/>
          <a:lstStyle/>
          <a:p>
            <a:endParaRPr lang="ja-JP" altLang="en-US"/>
          </a:p>
        </p:txBody>
      </p:sp>
      <p:sp>
        <p:nvSpPr>
          <p:cNvPr id="18681" name="AutoShape 246"/>
          <p:cNvSpPr>
            <a:spLocks noChangeArrowheads="1"/>
          </p:cNvSpPr>
          <p:nvPr/>
        </p:nvSpPr>
        <p:spPr bwMode="auto">
          <a:xfrm flipH="1">
            <a:off x="677863" y="4802188"/>
            <a:ext cx="198437" cy="192087"/>
          </a:xfrm>
          <a:prstGeom prst="rtTriangle">
            <a:avLst/>
          </a:prstGeom>
          <a:solidFill>
            <a:srgbClr val="00FF00"/>
          </a:solidFill>
          <a:ln w="9525">
            <a:noFill/>
            <a:miter lim="800000"/>
            <a:headEnd/>
            <a:tailEnd/>
          </a:ln>
        </p:spPr>
        <p:txBody>
          <a:bodyPr wrap="none" anchor="ctr"/>
          <a:lstStyle/>
          <a:p>
            <a:endParaRPr lang="ja-JP" altLang="en-US"/>
          </a:p>
        </p:txBody>
      </p:sp>
      <p:sp>
        <p:nvSpPr>
          <p:cNvPr id="18682" name="AutoShape 247"/>
          <p:cNvSpPr>
            <a:spLocks noChangeArrowheads="1"/>
          </p:cNvSpPr>
          <p:nvPr/>
        </p:nvSpPr>
        <p:spPr bwMode="auto">
          <a:xfrm flipH="1">
            <a:off x="730250" y="4606925"/>
            <a:ext cx="147638" cy="144463"/>
          </a:xfrm>
          <a:prstGeom prst="rtTriangle">
            <a:avLst/>
          </a:prstGeom>
          <a:solidFill>
            <a:srgbClr val="00FF00"/>
          </a:solidFill>
          <a:ln w="9525">
            <a:noFill/>
            <a:miter lim="800000"/>
            <a:headEnd/>
            <a:tailEnd/>
          </a:ln>
        </p:spPr>
        <p:txBody>
          <a:bodyPr wrap="none" anchor="ctr"/>
          <a:lstStyle/>
          <a:p>
            <a:endParaRPr lang="ja-JP" altLang="en-US"/>
          </a:p>
        </p:txBody>
      </p:sp>
      <p:sp>
        <p:nvSpPr>
          <p:cNvPr id="18683" name="AutoShape 248"/>
          <p:cNvSpPr>
            <a:spLocks noChangeArrowheads="1"/>
          </p:cNvSpPr>
          <p:nvPr/>
        </p:nvSpPr>
        <p:spPr bwMode="auto">
          <a:xfrm flipH="1">
            <a:off x="1460500" y="5548313"/>
            <a:ext cx="192088" cy="187325"/>
          </a:xfrm>
          <a:prstGeom prst="rtTriangle">
            <a:avLst/>
          </a:prstGeom>
          <a:solidFill>
            <a:srgbClr val="FF6600"/>
          </a:solidFill>
          <a:ln w="9525">
            <a:noFill/>
            <a:miter lim="800000"/>
            <a:headEnd/>
            <a:tailEnd/>
          </a:ln>
        </p:spPr>
        <p:txBody>
          <a:bodyPr wrap="none" anchor="ctr"/>
          <a:lstStyle/>
          <a:p>
            <a:endParaRPr lang="ja-JP" altLang="en-US"/>
          </a:p>
        </p:txBody>
      </p:sp>
      <p:sp>
        <p:nvSpPr>
          <p:cNvPr id="18684" name="AutoShape 249"/>
          <p:cNvSpPr>
            <a:spLocks noChangeArrowheads="1"/>
          </p:cNvSpPr>
          <p:nvPr/>
        </p:nvSpPr>
        <p:spPr bwMode="auto">
          <a:xfrm flipH="1">
            <a:off x="2162175" y="5487988"/>
            <a:ext cx="257175" cy="247650"/>
          </a:xfrm>
          <a:prstGeom prst="rtTriangle">
            <a:avLst/>
          </a:prstGeom>
          <a:solidFill>
            <a:srgbClr val="00FFFF"/>
          </a:solidFill>
          <a:ln w="9525">
            <a:noFill/>
            <a:miter lim="800000"/>
            <a:headEnd/>
            <a:tailEnd/>
          </a:ln>
        </p:spPr>
        <p:txBody>
          <a:bodyPr wrap="none" anchor="ctr"/>
          <a:lstStyle/>
          <a:p>
            <a:endParaRPr lang="ja-JP" altLang="en-US"/>
          </a:p>
        </p:txBody>
      </p:sp>
      <p:sp>
        <p:nvSpPr>
          <p:cNvPr id="18685" name="AutoShape 250"/>
          <p:cNvSpPr>
            <a:spLocks noChangeArrowheads="1"/>
          </p:cNvSpPr>
          <p:nvPr/>
        </p:nvSpPr>
        <p:spPr bwMode="auto">
          <a:xfrm flipH="1">
            <a:off x="1908175" y="5489575"/>
            <a:ext cx="257175" cy="249238"/>
          </a:xfrm>
          <a:prstGeom prst="rtTriangle">
            <a:avLst/>
          </a:prstGeom>
          <a:solidFill>
            <a:srgbClr val="00FFFF"/>
          </a:solidFill>
          <a:ln w="9525">
            <a:noFill/>
            <a:miter lim="800000"/>
            <a:headEnd/>
            <a:tailEnd/>
          </a:ln>
        </p:spPr>
        <p:txBody>
          <a:bodyPr wrap="none" anchor="ctr"/>
          <a:lstStyle/>
          <a:p>
            <a:endParaRPr lang="ja-JP" altLang="en-US"/>
          </a:p>
        </p:txBody>
      </p:sp>
      <p:sp>
        <p:nvSpPr>
          <p:cNvPr id="18686" name="AutoShape 251"/>
          <p:cNvSpPr>
            <a:spLocks noChangeArrowheads="1"/>
          </p:cNvSpPr>
          <p:nvPr/>
        </p:nvSpPr>
        <p:spPr bwMode="auto">
          <a:xfrm flipH="1">
            <a:off x="2487613" y="5056188"/>
            <a:ext cx="193675" cy="185737"/>
          </a:xfrm>
          <a:prstGeom prst="rtTriangle">
            <a:avLst/>
          </a:prstGeom>
          <a:solidFill>
            <a:srgbClr val="FF6600"/>
          </a:solidFill>
          <a:ln w="9525">
            <a:noFill/>
            <a:miter lim="800000"/>
            <a:headEnd/>
            <a:tailEnd/>
          </a:ln>
        </p:spPr>
        <p:txBody>
          <a:bodyPr wrap="none" anchor="ctr"/>
          <a:lstStyle/>
          <a:p>
            <a:endParaRPr lang="ja-JP" altLang="en-US"/>
          </a:p>
        </p:txBody>
      </p:sp>
      <p:sp>
        <p:nvSpPr>
          <p:cNvPr id="18687" name="AutoShape 252"/>
          <p:cNvSpPr>
            <a:spLocks noChangeArrowheads="1"/>
          </p:cNvSpPr>
          <p:nvPr/>
        </p:nvSpPr>
        <p:spPr bwMode="auto">
          <a:xfrm flipH="1">
            <a:off x="2425700" y="4748213"/>
            <a:ext cx="257175" cy="247650"/>
          </a:xfrm>
          <a:prstGeom prst="rtTriangle">
            <a:avLst/>
          </a:prstGeom>
          <a:solidFill>
            <a:srgbClr val="FF6600"/>
          </a:solidFill>
          <a:ln w="9525">
            <a:noFill/>
            <a:miter lim="800000"/>
            <a:headEnd/>
            <a:tailEnd/>
          </a:ln>
        </p:spPr>
        <p:txBody>
          <a:bodyPr wrap="none" anchor="ctr"/>
          <a:lstStyle/>
          <a:p>
            <a:endParaRPr lang="ja-JP" altLang="en-US"/>
          </a:p>
        </p:txBody>
      </p:sp>
      <p:sp>
        <p:nvSpPr>
          <p:cNvPr id="18688" name="AutoShape 253"/>
          <p:cNvSpPr>
            <a:spLocks noChangeArrowheads="1"/>
          </p:cNvSpPr>
          <p:nvPr/>
        </p:nvSpPr>
        <p:spPr bwMode="auto">
          <a:xfrm flipH="1">
            <a:off x="2479675" y="4549775"/>
            <a:ext cx="203200" cy="196850"/>
          </a:xfrm>
          <a:prstGeom prst="rtTriangle">
            <a:avLst/>
          </a:prstGeom>
          <a:solidFill>
            <a:srgbClr val="FF6600"/>
          </a:solidFill>
          <a:ln w="9525">
            <a:noFill/>
            <a:miter lim="800000"/>
            <a:headEnd/>
            <a:tailEnd/>
          </a:ln>
        </p:spPr>
        <p:txBody>
          <a:bodyPr wrap="none" anchor="ctr"/>
          <a:lstStyle/>
          <a:p>
            <a:endParaRPr lang="ja-JP" altLang="en-US"/>
          </a:p>
        </p:txBody>
      </p:sp>
      <p:sp>
        <p:nvSpPr>
          <p:cNvPr id="18689" name="AutoShape 254"/>
          <p:cNvSpPr>
            <a:spLocks noChangeArrowheads="1"/>
          </p:cNvSpPr>
          <p:nvPr/>
        </p:nvSpPr>
        <p:spPr bwMode="auto">
          <a:xfrm flipH="1">
            <a:off x="2163763" y="4005263"/>
            <a:ext cx="257175" cy="247650"/>
          </a:xfrm>
          <a:prstGeom prst="rtTriangle">
            <a:avLst/>
          </a:prstGeom>
          <a:solidFill>
            <a:srgbClr val="00FF00"/>
          </a:solidFill>
          <a:ln w="9525">
            <a:noFill/>
            <a:miter lim="800000"/>
            <a:headEnd/>
            <a:tailEnd/>
          </a:ln>
        </p:spPr>
        <p:txBody>
          <a:bodyPr wrap="none" anchor="ctr"/>
          <a:lstStyle/>
          <a:p>
            <a:endParaRPr lang="ja-JP" altLang="en-US"/>
          </a:p>
        </p:txBody>
      </p:sp>
      <p:sp>
        <p:nvSpPr>
          <p:cNvPr id="18690" name="AutoShape 255"/>
          <p:cNvSpPr>
            <a:spLocks noChangeArrowheads="1"/>
          </p:cNvSpPr>
          <p:nvPr/>
        </p:nvSpPr>
        <p:spPr bwMode="auto">
          <a:xfrm flipH="1">
            <a:off x="2686050" y="4006850"/>
            <a:ext cx="257175" cy="247650"/>
          </a:xfrm>
          <a:prstGeom prst="rtTriangle">
            <a:avLst/>
          </a:prstGeom>
          <a:solidFill>
            <a:srgbClr val="00FF00"/>
          </a:solidFill>
          <a:ln w="9525">
            <a:noFill/>
            <a:miter lim="800000"/>
            <a:headEnd/>
            <a:tailEnd/>
          </a:ln>
        </p:spPr>
        <p:txBody>
          <a:bodyPr wrap="none" anchor="ctr"/>
          <a:lstStyle/>
          <a:p>
            <a:endParaRPr lang="ja-JP" altLang="en-US"/>
          </a:p>
        </p:txBody>
      </p:sp>
      <p:sp>
        <p:nvSpPr>
          <p:cNvPr id="18691" name="AutoShape 256"/>
          <p:cNvSpPr>
            <a:spLocks noChangeArrowheads="1"/>
          </p:cNvSpPr>
          <p:nvPr/>
        </p:nvSpPr>
        <p:spPr bwMode="auto">
          <a:xfrm flipH="1">
            <a:off x="2476500" y="4306888"/>
            <a:ext cx="204788" cy="196850"/>
          </a:xfrm>
          <a:prstGeom prst="rtTriangle">
            <a:avLst/>
          </a:prstGeom>
          <a:solidFill>
            <a:srgbClr val="00FF00"/>
          </a:solidFill>
          <a:ln w="9525">
            <a:noFill/>
            <a:miter lim="800000"/>
            <a:headEnd/>
            <a:tailEnd/>
          </a:ln>
        </p:spPr>
        <p:txBody>
          <a:bodyPr wrap="none" anchor="ctr"/>
          <a:lstStyle/>
          <a:p>
            <a:endParaRPr lang="ja-JP" altLang="en-US"/>
          </a:p>
        </p:txBody>
      </p:sp>
      <p:sp>
        <p:nvSpPr>
          <p:cNvPr id="18692" name="AutoShape 257"/>
          <p:cNvSpPr>
            <a:spLocks noChangeArrowheads="1"/>
          </p:cNvSpPr>
          <p:nvPr/>
        </p:nvSpPr>
        <p:spPr bwMode="auto">
          <a:xfrm flipH="1">
            <a:off x="941388" y="4810125"/>
            <a:ext cx="192087" cy="187325"/>
          </a:xfrm>
          <a:prstGeom prst="rtTriangle">
            <a:avLst/>
          </a:prstGeom>
          <a:solidFill>
            <a:srgbClr val="FF6600"/>
          </a:solidFill>
          <a:ln w="9525">
            <a:noFill/>
            <a:miter lim="800000"/>
            <a:headEnd/>
            <a:tailEnd/>
          </a:ln>
        </p:spPr>
        <p:txBody>
          <a:bodyPr wrap="none" anchor="ctr"/>
          <a:lstStyle/>
          <a:p>
            <a:endParaRPr lang="ja-JP" altLang="en-US"/>
          </a:p>
        </p:txBody>
      </p:sp>
      <p:sp>
        <p:nvSpPr>
          <p:cNvPr id="18693" name="AutoShape 258"/>
          <p:cNvSpPr>
            <a:spLocks noChangeArrowheads="1"/>
          </p:cNvSpPr>
          <p:nvPr/>
        </p:nvSpPr>
        <p:spPr bwMode="auto">
          <a:xfrm flipH="1">
            <a:off x="942975" y="4560888"/>
            <a:ext cx="193675" cy="187325"/>
          </a:xfrm>
          <a:prstGeom prst="rtTriangle">
            <a:avLst/>
          </a:prstGeom>
          <a:solidFill>
            <a:srgbClr val="FF6600"/>
          </a:solidFill>
          <a:ln w="9525">
            <a:noFill/>
            <a:miter lim="800000"/>
            <a:headEnd/>
            <a:tailEnd/>
          </a:ln>
        </p:spPr>
        <p:txBody>
          <a:bodyPr wrap="none" anchor="ctr"/>
          <a:lstStyle/>
          <a:p>
            <a:endParaRPr lang="ja-JP" altLang="en-US"/>
          </a:p>
        </p:txBody>
      </p:sp>
      <p:sp>
        <p:nvSpPr>
          <p:cNvPr id="18694" name="AutoShape 259"/>
          <p:cNvSpPr>
            <a:spLocks noChangeArrowheads="1"/>
          </p:cNvSpPr>
          <p:nvPr/>
        </p:nvSpPr>
        <p:spPr bwMode="auto">
          <a:xfrm flipH="1">
            <a:off x="879475" y="4994275"/>
            <a:ext cx="257175" cy="247650"/>
          </a:xfrm>
          <a:prstGeom prst="rtTriangle">
            <a:avLst/>
          </a:prstGeom>
          <a:solidFill>
            <a:srgbClr val="FF6600"/>
          </a:solidFill>
          <a:ln w="9525">
            <a:noFill/>
            <a:miter lim="800000"/>
            <a:headEnd/>
            <a:tailEnd/>
          </a:ln>
        </p:spPr>
        <p:txBody>
          <a:bodyPr wrap="none" anchor="ctr"/>
          <a:lstStyle/>
          <a:p>
            <a:endParaRPr lang="ja-JP" altLang="en-US"/>
          </a:p>
        </p:txBody>
      </p:sp>
      <p:sp>
        <p:nvSpPr>
          <p:cNvPr id="18695" name="AutoShape 260"/>
          <p:cNvSpPr>
            <a:spLocks noChangeArrowheads="1"/>
          </p:cNvSpPr>
          <p:nvPr/>
        </p:nvSpPr>
        <p:spPr bwMode="auto">
          <a:xfrm flipH="1">
            <a:off x="1138238" y="5002213"/>
            <a:ext cx="257175" cy="247650"/>
          </a:xfrm>
          <a:prstGeom prst="rtTriangle">
            <a:avLst/>
          </a:prstGeom>
          <a:solidFill>
            <a:srgbClr val="FF6600"/>
          </a:solidFill>
          <a:ln w="9525">
            <a:noFill/>
            <a:miter lim="800000"/>
            <a:headEnd/>
            <a:tailEnd/>
          </a:ln>
        </p:spPr>
        <p:txBody>
          <a:bodyPr wrap="none" anchor="ctr"/>
          <a:lstStyle/>
          <a:p>
            <a:endParaRPr lang="ja-JP" altLang="en-US"/>
          </a:p>
        </p:txBody>
      </p:sp>
      <p:sp>
        <p:nvSpPr>
          <p:cNvPr id="18696" name="AutoShape 261"/>
          <p:cNvSpPr>
            <a:spLocks noChangeArrowheads="1"/>
          </p:cNvSpPr>
          <p:nvPr/>
        </p:nvSpPr>
        <p:spPr bwMode="auto">
          <a:xfrm flipH="1">
            <a:off x="2163763" y="5240338"/>
            <a:ext cx="257175" cy="249237"/>
          </a:xfrm>
          <a:prstGeom prst="rtTriangle">
            <a:avLst/>
          </a:prstGeom>
          <a:solidFill>
            <a:srgbClr val="00FF00"/>
          </a:solidFill>
          <a:ln w="9525">
            <a:noFill/>
            <a:miter lim="800000"/>
            <a:headEnd/>
            <a:tailEnd/>
          </a:ln>
        </p:spPr>
        <p:txBody>
          <a:bodyPr wrap="none" anchor="ctr"/>
          <a:lstStyle/>
          <a:p>
            <a:endParaRPr lang="ja-JP" altLang="en-US"/>
          </a:p>
        </p:txBody>
      </p:sp>
      <p:sp>
        <p:nvSpPr>
          <p:cNvPr id="18697" name="Text Box 262"/>
          <p:cNvSpPr txBox="1">
            <a:spLocks noChangeArrowheads="1"/>
          </p:cNvSpPr>
          <p:nvPr/>
        </p:nvSpPr>
        <p:spPr bwMode="auto">
          <a:xfrm>
            <a:off x="3630613" y="4324350"/>
            <a:ext cx="479425" cy="304800"/>
          </a:xfrm>
          <a:prstGeom prst="rect">
            <a:avLst/>
          </a:prstGeom>
          <a:noFill/>
          <a:ln w="9525">
            <a:noFill/>
            <a:miter lim="800000"/>
            <a:headEnd/>
            <a:tailEnd/>
          </a:ln>
        </p:spPr>
        <p:txBody>
          <a:bodyPr wrap="none">
            <a:spAutoFit/>
          </a:bodyPr>
          <a:lstStyle/>
          <a:p>
            <a:r>
              <a:rPr lang="en-US" altLang="ja-JP" sz="1400"/>
              <a:t>162</a:t>
            </a:r>
          </a:p>
        </p:txBody>
      </p:sp>
      <p:sp>
        <p:nvSpPr>
          <p:cNvPr id="18698" name="Text Box 263"/>
          <p:cNvSpPr txBox="1">
            <a:spLocks noChangeArrowheads="1"/>
          </p:cNvSpPr>
          <p:nvPr/>
        </p:nvSpPr>
        <p:spPr bwMode="auto">
          <a:xfrm>
            <a:off x="1054100" y="5994400"/>
            <a:ext cx="479425" cy="304800"/>
          </a:xfrm>
          <a:prstGeom prst="rect">
            <a:avLst/>
          </a:prstGeom>
          <a:noFill/>
          <a:ln w="9525">
            <a:noFill/>
            <a:miter lim="800000"/>
            <a:headEnd/>
            <a:tailEnd/>
          </a:ln>
        </p:spPr>
        <p:txBody>
          <a:bodyPr wrap="none">
            <a:spAutoFit/>
          </a:bodyPr>
          <a:lstStyle/>
          <a:p>
            <a:r>
              <a:rPr lang="en-US" altLang="ja-JP" sz="1400"/>
              <a:t>152</a:t>
            </a:r>
          </a:p>
        </p:txBody>
      </p:sp>
      <p:sp>
        <p:nvSpPr>
          <p:cNvPr id="18699" name="Rectangle 264"/>
          <p:cNvSpPr>
            <a:spLocks noChangeArrowheads="1"/>
          </p:cNvSpPr>
          <p:nvPr/>
        </p:nvSpPr>
        <p:spPr bwMode="auto">
          <a:xfrm>
            <a:off x="4216400" y="4714875"/>
            <a:ext cx="258763" cy="247650"/>
          </a:xfrm>
          <a:prstGeom prst="rect">
            <a:avLst/>
          </a:prstGeom>
          <a:solidFill>
            <a:srgbClr val="00FF00"/>
          </a:solidFill>
          <a:ln w="3175">
            <a:solidFill>
              <a:schemeClr val="tx1"/>
            </a:solidFill>
            <a:miter lim="800000"/>
            <a:headEnd/>
            <a:tailEnd/>
          </a:ln>
        </p:spPr>
        <p:txBody>
          <a:bodyPr wrap="none" anchor="ctr"/>
          <a:lstStyle/>
          <a:p>
            <a:endParaRPr lang="ja-JP" altLang="en-US"/>
          </a:p>
        </p:txBody>
      </p:sp>
      <p:sp>
        <p:nvSpPr>
          <p:cNvPr id="18700" name="Rectangle 265"/>
          <p:cNvSpPr>
            <a:spLocks noChangeArrowheads="1"/>
          </p:cNvSpPr>
          <p:nvPr/>
        </p:nvSpPr>
        <p:spPr bwMode="auto">
          <a:xfrm>
            <a:off x="4211638" y="4429125"/>
            <a:ext cx="258762" cy="249238"/>
          </a:xfrm>
          <a:prstGeom prst="rect">
            <a:avLst/>
          </a:prstGeom>
          <a:solidFill>
            <a:srgbClr val="F3F365"/>
          </a:solidFill>
          <a:ln w="3175">
            <a:solidFill>
              <a:schemeClr val="tx1"/>
            </a:solidFill>
            <a:miter lim="800000"/>
            <a:headEnd/>
            <a:tailEnd/>
          </a:ln>
        </p:spPr>
        <p:txBody>
          <a:bodyPr wrap="none" anchor="ctr"/>
          <a:lstStyle/>
          <a:p>
            <a:endParaRPr lang="ja-JP" altLang="en-US"/>
          </a:p>
        </p:txBody>
      </p:sp>
      <p:sp>
        <p:nvSpPr>
          <p:cNvPr id="18701" name="Rectangle 266"/>
          <p:cNvSpPr>
            <a:spLocks noChangeArrowheads="1"/>
          </p:cNvSpPr>
          <p:nvPr/>
        </p:nvSpPr>
        <p:spPr bwMode="auto">
          <a:xfrm>
            <a:off x="4219575" y="4991100"/>
            <a:ext cx="258763" cy="247650"/>
          </a:xfrm>
          <a:prstGeom prst="rect">
            <a:avLst/>
          </a:prstGeom>
          <a:solidFill>
            <a:srgbClr val="FF6600"/>
          </a:solidFill>
          <a:ln w="3175">
            <a:solidFill>
              <a:schemeClr val="tx1"/>
            </a:solidFill>
            <a:miter lim="800000"/>
            <a:headEnd/>
            <a:tailEnd/>
          </a:ln>
        </p:spPr>
        <p:txBody>
          <a:bodyPr wrap="none" anchor="ctr"/>
          <a:lstStyle/>
          <a:p>
            <a:endParaRPr lang="ja-JP" altLang="en-US"/>
          </a:p>
        </p:txBody>
      </p:sp>
      <p:sp>
        <p:nvSpPr>
          <p:cNvPr id="18702" name="Rectangle 267"/>
          <p:cNvSpPr>
            <a:spLocks noChangeArrowheads="1"/>
          </p:cNvSpPr>
          <p:nvPr/>
        </p:nvSpPr>
        <p:spPr bwMode="auto">
          <a:xfrm>
            <a:off x="4219575" y="5270500"/>
            <a:ext cx="258763" cy="247650"/>
          </a:xfrm>
          <a:prstGeom prst="rect">
            <a:avLst/>
          </a:prstGeom>
          <a:solidFill>
            <a:srgbClr val="00FFFF"/>
          </a:solidFill>
          <a:ln w="3175">
            <a:solidFill>
              <a:schemeClr val="tx1"/>
            </a:solidFill>
            <a:miter lim="800000"/>
            <a:headEnd/>
            <a:tailEnd/>
          </a:ln>
        </p:spPr>
        <p:txBody>
          <a:bodyPr wrap="none" anchor="ctr"/>
          <a:lstStyle/>
          <a:p>
            <a:endParaRPr lang="ja-JP" altLang="en-US"/>
          </a:p>
        </p:txBody>
      </p:sp>
      <p:sp>
        <p:nvSpPr>
          <p:cNvPr id="18703" name="Text Box 268"/>
          <p:cNvSpPr txBox="1">
            <a:spLocks noChangeArrowheads="1"/>
          </p:cNvSpPr>
          <p:nvPr/>
        </p:nvSpPr>
        <p:spPr bwMode="auto">
          <a:xfrm>
            <a:off x="4589463" y="4359275"/>
            <a:ext cx="328612" cy="366713"/>
          </a:xfrm>
          <a:prstGeom prst="rect">
            <a:avLst/>
          </a:prstGeom>
          <a:noFill/>
          <a:ln w="9525">
            <a:noFill/>
            <a:miter lim="800000"/>
            <a:headEnd/>
            <a:tailEnd/>
          </a:ln>
        </p:spPr>
        <p:txBody>
          <a:bodyPr wrap="none">
            <a:spAutoFit/>
          </a:bodyPr>
          <a:lstStyle/>
          <a:p>
            <a:r>
              <a:rPr lang="en-US" altLang="ja-JP">
                <a:latin typeface="Symbol" pitchFamily="18" charset="2"/>
              </a:rPr>
              <a:t>a</a:t>
            </a:r>
          </a:p>
        </p:txBody>
      </p:sp>
      <p:sp>
        <p:nvSpPr>
          <p:cNvPr id="18704" name="Text Box 269"/>
          <p:cNvSpPr txBox="1">
            <a:spLocks noChangeArrowheads="1"/>
          </p:cNvSpPr>
          <p:nvPr/>
        </p:nvSpPr>
        <p:spPr bwMode="auto">
          <a:xfrm>
            <a:off x="4575175" y="4665663"/>
            <a:ext cx="476250" cy="366712"/>
          </a:xfrm>
          <a:prstGeom prst="rect">
            <a:avLst/>
          </a:prstGeom>
          <a:noFill/>
          <a:ln w="9525">
            <a:noFill/>
            <a:miter lim="800000"/>
            <a:headEnd/>
            <a:tailEnd/>
          </a:ln>
        </p:spPr>
        <p:txBody>
          <a:bodyPr wrap="none">
            <a:spAutoFit/>
          </a:bodyPr>
          <a:lstStyle/>
          <a:p>
            <a:r>
              <a:rPr lang="en-US" altLang="ja-JP"/>
              <a:t>SF</a:t>
            </a:r>
          </a:p>
        </p:txBody>
      </p:sp>
      <p:sp>
        <p:nvSpPr>
          <p:cNvPr id="18705" name="Text Box 270"/>
          <p:cNvSpPr txBox="1">
            <a:spLocks noChangeArrowheads="1"/>
          </p:cNvSpPr>
          <p:nvPr/>
        </p:nvSpPr>
        <p:spPr bwMode="auto">
          <a:xfrm>
            <a:off x="4589463" y="4914900"/>
            <a:ext cx="1090612" cy="366713"/>
          </a:xfrm>
          <a:prstGeom prst="rect">
            <a:avLst/>
          </a:prstGeom>
          <a:noFill/>
          <a:ln w="9525">
            <a:noFill/>
            <a:miter lim="800000"/>
            <a:headEnd/>
            <a:tailEnd/>
          </a:ln>
        </p:spPr>
        <p:txBody>
          <a:bodyPr wrap="none">
            <a:spAutoFit/>
          </a:bodyPr>
          <a:lstStyle/>
          <a:p>
            <a:r>
              <a:rPr lang="en-US" altLang="ja-JP">
                <a:latin typeface="Symbol" pitchFamily="18" charset="2"/>
              </a:rPr>
              <a:t>b</a:t>
            </a:r>
            <a:r>
              <a:rPr lang="en-US" altLang="ja-JP"/>
              <a:t>+ or EC</a:t>
            </a:r>
          </a:p>
        </p:txBody>
      </p:sp>
      <p:sp>
        <p:nvSpPr>
          <p:cNvPr id="18706" name="Text Box 271"/>
          <p:cNvSpPr txBox="1">
            <a:spLocks noChangeArrowheads="1"/>
          </p:cNvSpPr>
          <p:nvPr/>
        </p:nvSpPr>
        <p:spPr bwMode="auto">
          <a:xfrm>
            <a:off x="4589463" y="5222875"/>
            <a:ext cx="385762" cy="366713"/>
          </a:xfrm>
          <a:prstGeom prst="rect">
            <a:avLst/>
          </a:prstGeom>
          <a:noFill/>
          <a:ln w="9525">
            <a:noFill/>
            <a:miter lim="800000"/>
            <a:headEnd/>
            <a:tailEnd/>
          </a:ln>
        </p:spPr>
        <p:txBody>
          <a:bodyPr wrap="none">
            <a:spAutoFit/>
          </a:bodyPr>
          <a:lstStyle/>
          <a:p>
            <a:r>
              <a:rPr lang="en-US" altLang="ja-JP">
                <a:latin typeface="Symbol" pitchFamily="18" charset="2"/>
              </a:rPr>
              <a:t>b</a:t>
            </a:r>
            <a:r>
              <a:rPr lang="en-US" altLang="ja-JP"/>
              <a:t>-</a:t>
            </a:r>
          </a:p>
        </p:txBody>
      </p:sp>
      <p:sp>
        <p:nvSpPr>
          <p:cNvPr id="18707" name="Text Box 272"/>
          <p:cNvSpPr txBox="1">
            <a:spLocks noChangeArrowheads="1"/>
          </p:cNvSpPr>
          <p:nvPr/>
        </p:nvSpPr>
        <p:spPr bwMode="auto">
          <a:xfrm>
            <a:off x="5689600" y="3028950"/>
            <a:ext cx="479425" cy="304800"/>
          </a:xfrm>
          <a:prstGeom prst="rect">
            <a:avLst/>
          </a:prstGeom>
          <a:noFill/>
          <a:ln w="9525">
            <a:noFill/>
            <a:miter lim="800000"/>
            <a:headEnd/>
            <a:tailEnd/>
          </a:ln>
        </p:spPr>
        <p:txBody>
          <a:bodyPr wrap="none">
            <a:spAutoFit/>
          </a:bodyPr>
          <a:lstStyle/>
          <a:p>
            <a:r>
              <a:rPr lang="en-US" altLang="ja-JP" sz="1400"/>
              <a:t>170</a:t>
            </a:r>
          </a:p>
        </p:txBody>
      </p:sp>
      <p:sp>
        <p:nvSpPr>
          <p:cNvPr id="18708" name="Text Box 273"/>
          <p:cNvSpPr txBox="1">
            <a:spLocks noChangeArrowheads="1"/>
          </p:cNvSpPr>
          <p:nvPr/>
        </p:nvSpPr>
        <p:spPr bwMode="auto">
          <a:xfrm>
            <a:off x="7234238" y="1533525"/>
            <a:ext cx="479425" cy="304800"/>
          </a:xfrm>
          <a:prstGeom prst="rect">
            <a:avLst/>
          </a:prstGeom>
          <a:noFill/>
          <a:ln w="9525">
            <a:noFill/>
            <a:miter lim="800000"/>
            <a:headEnd/>
            <a:tailEnd/>
          </a:ln>
        </p:spPr>
        <p:txBody>
          <a:bodyPr wrap="none">
            <a:spAutoFit/>
          </a:bodyPr>
          <a:lstStyle/>
          <a:p>
            <a:r>
              <a:rPr lang="en-US" altLang="ja-JP" sz="1400"/>
              <a:t>176</a:t>
            </a:r>
          </a:p>
        </p:txBody>
      </p:sp>
      <p:sp>
        <p:nvSpPr>
          <p:cNvPr id="18709" name="Rectangle 274"/>
          <p:cNvSpPr>
            <a:spLocks noChangeArrowheads="1"/>
          </p:cNvSpPr>
          <p:nvPr/>
        </p:nvSpPr>
        <p:spPr bwMode="auto">
          <a:xfrm>
            <a:off x="7058025" y="792163"/>
            <a:ext cx="257175" cy="247650"/>
          </a:xfrm>
          <a:prstGeom prst="rect">
            <a:avLst/>
          </a:prstGeom>
          <a:noFill/>
          <a:ln w="12700">
            <a:solidFill>
              <a:schemeClr val="tx1"/>
            </a:solidFill>
            <a:prstDash val="dash"/>
            <a:miter lim="800000"/>
            <a:headEnd/>
            <a:tailEnd/>
          </a:ln>
        </p:spPr>
        <p:txBody>
          <a:bodyPr wrap="none" anchor="ctr"/>
          <a:lstStyle/>
          <a:p>
            <a:endParaRPr lang="ja-JP" altLang="en-US"/>
          </a:p>
        </p:txBody>
      </p:sp>
      <p:sp>
        <p:nvSpPr>
          <p:cNvPr id="18710" name="AutoShape 275"/>
          <p:cNvSpPr>
            <a:spLocks noChangeArrowheads="1"/>
          </p:cNvSpPr>
          <p:nvPr/>
        </p:nvSpPr>
        <p:spPr bwMode="auto">
          <a:xfrm flipH="1">
            <a:off x="2532063" y="3616325"/>
            <a:ext cx="147637" cy="142875"/>
          </a:xfrm>
          <a:prstGeom prst="rtTriangle">
            <a:avLst/>
          </a:prstGeom>
          <a:solidFill>
            <a:srgbClr val="00FF00"/>
          </a:solidFill>
          <a:ln w="9525">
            <a:solidFill>
              <a:srgbClr val="FF0000"/>
            </a:solidFill>
            <a:miter lim="800000"/>
            <a:headEnd/>
            <a:tailEnd/>
          </a:ln>
        </p:spPr>
        <p:txBody>
          <a:bodyPr wrap="none" anchor="ctr"/>
          <a:lstStyle/>
          <a:p>
            <a:endParaRPr lang="ja-JP" altLang="en-US"/>
          </a:p>
        </p:txBody>
      </p:sp>
      <p:sp>
        <p:nvSpPr>
          <p:cNvPr id="18711" name="AutoShape 276"/>
          <p:cNvSpPr>
            <a:spLocks noChangeArrowheads="1"/>
          </p:cNvSpPr>
          <p:nvPr/>
        </p:nvSpPr>
        <p:spPr bwMode="auto">
          <a:xfrm flipH="1">
            <a:off x="2012950" y="4106863"/>
            <a:ext cx="147638" cy="142875"/>
          </a:xfrm>
          <a:prstGeom prst="rtTriangle">
            <a:avLst/>
          </a:prstGeom>
          <a:solidFill>
            <a:srgbClr val="00FF00"/>
          </a:solidFill>
          <a:ln w="9525">
            <a:solidFill>
              <a:srgbClr val="FF0000"/>
            </a:solidFill>
            <a:miter lim="800000"/>
            <a:headEnd/>
            <a:tailEnd/>
          </a:ln>
        </p:spPr>
        <p:txBody>
          <a:bodyPr wrap="none" anchor="ctr"/>
          <a:lstStyle/>
          <a:p>
            <a:endParaRPr lang="ja-JP" altLang="en-US"/>
          </a:p>
        </p:txBody>
      </p:sp>
      <p:sp>
        <p:nvSpPr>
          <p:cNvPr id="18712" name="Text Box 277"/>
          <p:cNvSpPr txBox="1">
            <a:spLocks noChangeArrowheads="1"/>
          </p:cNvSpPr>
          <p:nvPr/>
        </p:nvSpPr>
        <p:spPr bwMode="auto">
          <a:xfrm>
            <a:off x="928688" y="115888"/>
            <a:ext cx="7481887" cy="646112"/>
          </a:xfrm>
          <a:prstGeom prst="rect">
            <a:avLst/>
          </a:prstGeom>
          <a:solidFill>
            <a:srgbClr val="FFC000"/>
          </a:solidFill>
          <a:ln w="9525" algn="ctr">
            <a:noFill/>
            <a:miter lim="800000"/>
            <a:headEnd/>
            <a:tailEnd/>
          </a:ln>
        </p:spPr>
        <p:txBody>
          <a:bodyPr wrap="none">
            <a:spAutoFit/>
          </a:bodyPr>
          <a:lstStyle/>
          <a:p>
            <a:pPr algn="ctr"/>
            <a:r>
              <a:rPr lang="en-US" altLang="ja-JP" sz="3600" b="1" u="sng">
                <a:latin typeface="Times New Roman" pitchFamily="18" charset="0"/>
              </a:rPr>
              <a:t>Reactions studied at RIKEN-GARIS</a:t>
            </a:r>
          </a:p>
        </p:txBody>
      </p:sp>
      <p:sp>
        <p:nvSpPr>
          <p:cNvPr id="18713" name="Rectangle 278"/>
          <p:cNvSpPr>
            <a:spLocks noChangeArrowheads="1"/>
          </p:cNvSpPr>
          <p:nvPr/>
        </p:nvSpPr>
        <p:spPr bwMode="auto">
          <a:xfrm>
            <a:off x="4478338" y="2032000"/>
            <a:ext cx="258762" cy="247650"/>
          </a:xfrm>
          <a:prstGeom prst="rect">
            <a:avLst/>
          </a:prstGeom>
          <a:noFill/>
          <a:ln w="3175">
            <a:solidFill>
              <a:schemeClr val="tx1"/>
            </a:solidFill>
            <a:miter lim="800000"/>
            <a:headEnd/>
            <a:tailEnd/>
          </a:ln>
        </p:spPr>
        <p:txBody>
          <a:bodyPr wrap="none" anchor="ctr"/>
          <a:lstStyle/>
          <a:p>
            <a:endParaRPr lang="ja-JP" altLang="en-US"/>
          </a:p>
        </p:txBody>
      </p:sp>
      <p:sp>
        <p:nvSpPr>
          <p:cNvPr id="18714" name="Rectangle 288"/>
          <p:cNvSpPr>
            <a:spLocks noChangeArrowheads="1"/>
          </p:cNvSpPr>
          <p:nvPr/>
        </p:nvSpPr>
        <p:spPr bwMode="auto">
          <a:xfrm>
            <a:off x="4484688" y="2281238"/>
            <a:ext cx="258762" cy="247650"/>
          </a:xfrm>
          <a:prstGeom prst="rect">
            <a:avLst/>
          </a:prstGeom>
          <a:solidFill>
            <a:schemeClr val="accent2"/>
          </a:solidFill>
          <a:ln w="31750">
            <a:solidFill>
              <a:srgbClr val="FF0000"/>
            </a:solidFill>
            <a:miter lim="800000"/>
            <a:headEnd/>
            <a:tailEnd/>
          </a:ln>
        </p:spPr>
        <p:txBody>
          <a:bodyPr wrap="none" anchor="ctr"/>
          <a:lstStyle/>
          <a:p>
            <a:endParaRPr lang="ja-JP" altLang="en-US"/>
          </a:p>
        </p:txBody>
      </p:sp>
      <p:sp>
        <p:nvSpPr>
          <p:cNvPr id="18715" name="Line 289"/>
          <p:cNvSpPr>
            <a:spLocks noChangeShapeType="1"/>
          </p:cNvSpPr>
          <p:nvPr/>
        </p:nvSpPr>
        <p:spPr bwMode="auto">
          <a:xfrm flipH="1">
            <a:off x="4240213" y="2522538"/>
            <a:ext cx="255587" cy="246062"/>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16" name="Line 290"/>
          <p:cNvSpPr>
            <a:spLocks noChangeShapeType="1"/>
          </p:cNvSpPr>
          <p:nvPr/>
        </p:nvSpPr>
        <p:spPr bwMode="auto">
          <a:xfrm flipH="1">
            <a:off x="3706813" y="3025775"/>
            <a:ext cx="261937" cy="247650"/>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17" name="Line 291"/>
          <p:cNvSpPr>
            <a:spLocks noChangeShapeType="1"/>
          </p:cNvSpPr>
          <p:nvPr/>
        </p:nvSpPr>
        <p:spPr bwMode="auto">
          <a:xfrm flipH="1">
            <a:off x="3192463" y="3506788"/>
            <a:ext cx="255587" cy="246062"/>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18" name="Line 292"/>
          <p:cNvSpPr>
            <a:spLocks noChangeShapeType="1"/>
          </p:cNvSpPr>
          <p:nvPr/>
        </p:nvSpPr>
        <p:spPr bwMode="auto">
          <a:xfrm flipH="1">
            <a:off x="2682875" y="4005263"/>
            <a:ext cx="255588" cy="247650"/>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19" name="Rectangle 293"/>
          <p:cNvSpPr>
            <a:spLocks noChangeArrowheads="1"/>
          </p:cNvSpPr>
          <p:nvPr/>
        </p:nvSpPr>
        <p:spPr bwMode="auto">
          <a:xfrm>
            <a:off x="2425700" y="4240213"/>
            <a:ext cx="257175" cy="247650"/>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20" name="Rectangle 294"/>
          <p:cNvSpPr>
            <a:spLocks noChangeArrowheads="1"/>
          </p:cNvSpPr>
          <p:nvPr/>
        </p:nvSpPr>
        <p:spPr bwMode="auto">
          <a:xfrm>
            <a:off x="2944813" y="3752850"/>
            <a:ext cx="258762" cy="249238"/>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21" name="Rectangle 295"/>
          <p:cNvSpPr>
            <a:spLocks noChangeArrowheads="1"/>
          </p:cNvSpPr>
          <p:nvPr/>
        </p:nvSpPr>
        <p:spPr bwMode="auto">
          <a:xfrm>
            <a:off x="3448050" y="3257550"/>
            <a:ext cx="258763" cy="247650"/>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22" name="Rectangle 296"/>
          <p:cNvSpPr>
            <a:spLocks noChangeArrowheads="1"/>
          </p:cNvSpPr>
          <p:nvPr/>
        </p:nvSpPr>
        <p:spPr bwMode="auto">
          <a:xfrm>
            <a:off x="3976688" y="2767013"/>
            <a:ext cx="258762" cy="247650"/>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23" name="AutoShape 297"/>
          <p:cNvSpPr>
            <a:spLocks noChangeArrowheads="1"/>
          </p:cNvSpPr>
          <p:nvPr/>
        </p:nvSpPr>
        <p:spPr bwMode="auto">
          <a:xfrm>
            <a:off x="7597775" y="1835150"/>
            <a:ext cx="1403350" cy="522288"/>
          </a:xfrm>
          <a:prstGeom prst="wedgeRoundRectCallout">
            <a:avLst>
              <a:gd name="adj1" fmla="val -257801"/>
              <a:gd name="adj2" fmla="val 57620"/>
              <a:gd name="adj3" fmla="val 16667"/>
            </a:avLst>
          </a:prstGeom>
          <a:solidFill>
            <a:srgbClr val="FFFF00">
              <a:alpha val="39999"/>
            </a:srgbClr>
          </a:solidFill>
          <a:ln w="25400" algn="ctr">
            <a:solidFill>
              <a:srgbClr val="339966"/>
            </a:solidFill>
            <a:miter lim="800000"/>
            <a:headEnd/>
            <a:tailEnd/>
          </a:ln>
        </p:spPr>
        <p:txBody>
          <a:bodyPr anchor="ctr"/>
          <a:lstStyle/>
          <a:p>
            <a:pPr algn="ctr"/>
            <a:r>
              <a:rPr lang="en-US" altLang="ja-JP" sz="2000" b="1" baseline="30000" dirty="0">
                <a:latin typeface="Times New Roman" pitchFamily="18" charset="0"/>
              </a:rPr>
              <a:t>277</a:t>
            </a:r>
            <a:r>
              <a:rPr lang="en-US" altLang="ja-JP" sz="2000" b="1" dirty="0">
                <a:latin typeface="Times New Roman" pitchFamily="18" charset="0"/>
              </a:rPr>
              <a:t>112</a:t>
            </a:r>
          </a:p>
          <a:p>
            <a:pPr algn="ctr"/>
            <a:r>
              <a:rPr lang="en-US" altLang="ja-JP" sz="2000" b="1" dirty="0">
                <a:latin typeface="Times New Roman" pitchFamily="18" charset="0"/>
              </a:rPr>
              <a:t> </a:t>
            </a:r>
            <a:r>
              <a:rPr lang="en-US" altLang="ja-JP" sz="2000" b="1" dirty="0" smtClean="0">
                <a:latin typeface="Times New Roman" pitchFamily="18" charset="0"/>
              </a:rPr>
              <a:t>2 </a:t>
            </a:r>
            <a:r>
              <a:rPr lang="en-US" altLang="ja-JP" sz="2000" b="1" dirty="0">
                <a:latin typeface="Times New Roman" pitchFamily="18" charset="0"/>
              </a:rPr>
              <a:t>chains</a:t>
            </a:r>
          </a:p>
        </p:txBody>
      </p:sp>
      <p:sp>
        <p:nvSpPr>
          <p:cNvPr id="18724" name="Rectangle 298"/>
          <p:cNvSpPr>
            <a:spLocks noChangeArrowheads="1"/>
          </p:cNvSpPr>
          <p:nvPr/>
        </p:nvSpPr>
        <p:spPr bwMode="auto">
          <a:xfrm>
            <a:off x="3201988" y="3021013"/>
            <a:ext cx="257175" cy="247650"/>
          </a:xfrm>
          <a:prstGeom prst="rect">
            <a:avLst/>
          </a:prstGeom>
          <a:noFill/>
          <a:ln w="3175">
            <a:solidFill>
              <a:schemeClr val="tx1"/>
            </a:solidFill>
            <a:miter lim="800000"/>
            <a:headEnd/>
            <a:tailEnd/>
          </a:ln>
        </p:spPr>
        <p:txBody>
          <a:bodyPr wrap="none" anchor="ctr"/>
          <a:lstStyle/>
          <a:p>
            <a:endParaRPr lang="ja-JP" altLang="en-US"/>
          </a:p>
        </p:txBody>
      </p:sp>
      <p:grpSp>
        <p:nvGrpSpPr>
          <p:cNvPr id="2" name="Group 299"/>
          <p:cNvGrpSpPr>
            <a:grpSpLocks/>
          </p:cNvGrpSpPr>
          <p:nvPr/>
        </p:nvGrpSpPr>
        <p:grpSpPr bwMode="auto">
          <a:xfrm>
            <a:off x="877888" y="1654175"/>
            <a:ext cx="2836862" cy="3811588"/>
            <a:chOff x="611" y="877"/>
            <a:chExt cx="1999" cy="2799"/>
          </a:xfrm>
        </p:grpSpPr>
        <p:sp>
          <p:nvSpPr>
            <p:cNvPr id="18804" name="Line 300"/>
            <p:cNvSpPr>
              <a:spLocks noChangeShapeType="1"/>
            </p:cNvSpPr>
            <p:nvPr/>
          </p:nvSpPr>
          <p:spPr bwMode="auto">
            <a:xfrm flipH="1">
              <a:off x="2252" y="1882"/>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805" name="Rectangle 301"/>
            <p:cNvSpPr>
              <a:spLocks noChangeArrowheads="1"/>
            </p:cNvSpPr>
            <p:nvPr/>
          </p:nvSpPr>
          <p:spPr bwMode="auto">
            <a:xfrm>
              <a:off x="2428" y="1704"/>
              <a:ext cx="182" cy="182"/>
            </a:xfrm>
            <a:prstGeom prst="rect">
              <a:avLst/>
            </a:prstGeom>
            <a:solidFill>
              <a:schemeClr val="accent2"/>
            </a:solidFill>
            <a:ln w="31750">
              <a:solidFill>
                <a:srgbClr val="FF0000"/>
              </a:solidFill>
              <a:miter lim="800000"/>
              <a:headEnd/>
              <a:tailEnd/>
            </a:ln>
          </p:spPr>
          <p:txBody>
            <a:bodyPr wrap="none" anchor="ctr"/>
            <a:lstStyle/>
            <a:p>
              <a:endParaRPr lang="ja-JP" altLang="en-US"/>
            </a:p>
          </p:txBody>
        </p:sp>
        <p:sp>
          <p:nvSpPr>
            <p:cNvPr id="18806" name="Line 302"/>
            <p:cNvSpPr>
              <a:spLocks noChangeShapeType="1"/>
            </p:cNvSpPr>
            <p:nvPr/>
          </p:nvSpPr>
          <p:spPr bwMode="auto">
            <a:xfrm flipH="1">
              <a:off x="1882" y="2252"/>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807" name="Line 303"/>
            <p:cNvSpPr>
              <a:spLocks noChangeShapeType="1"/>
            </p:cNvSpPr>
            <p:nvPr/>
          </p:nvSpPr>
          <p:spPr bwMode="auto">
            <a:xfrm flipH="1">
              <a:off x="1518" y="2604"/>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808" name="Line 304"/>
            <p:cNvSpPr>
              <a:spLocks noChangeShapeType="1"/>
            </p:cNvSpPr>
            <p:nvPr/>
          </p:nvSpPr>
          <p:spPr bwMode="auto">
            <a:xfrm flipH="1">
              <a:off x="1159" y="2970"/>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809" name="Rectangle 305"/>
            <p:cNvSpPr>
              <a:spLocks noChangeArrowheads="1"/>
            </p:cNvSpPr>
            <p:nvPr/>
          </p:nvSpPr>
          <p:spPr bwMode="auto">
            <a:xfrm>
              <a:off x="977" y="3142"/>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810" name="Rectangle 306"/>
            <p:cNvSpPr>
              <a:spLocks noChangeArrowheads="1"/>
            </p:cNvSpPr>
            <p:nvPr/>
          </p:nvSpPr>
          <p:spPr bwMode="auto">
            <a:xfrm>
              <a:off x="1343" y="278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811" name="Rectangle 307"/>
            <p:cNvSpPr>
              <a:spLocks noChangeArrowheads="1"/>
            </p:cNvSpPr>
            <p:nvPr/>
          </p:nvSpPr>
          <p:spPr bwMode="auto">
            <a:xfrm>
              <a:off x="1698" y="2421"/>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812" name="Rectangle 308"/>
            <p:cNvSpPr>
              <a:spLocks noChangeArrowheads="1"/>
            </p:cNvSpPr>
            <p:nvPr/>
          </p:nvSpPr>
          <p:spPr bwMode="auto">
            <a:xfrm>
              <a:off x="2070" y="2061"/>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813" name="Rectangle 309"/>
            <p:cNvSpPr>
              <a:spLocks noChangeArrowheads="1"/>
            </p:cNvSpPr>
            <p:nvPr/>
          </p:nvSpPr>
          <p:spPr bwMode="auto">
            <a:xfrm>
              <a:off x="611" y="3494"/>
              <a:ext cx="182" cy="182"/>
            </a:xfrm>
            <a:prstGeom prst="rect">
              <a:avLst/>
            </a:prstGeom>
            <a:solidFill>
              <a:schemeClr val="accent2"/>
            </a:solidFill>
            <a:ln w="25400">
              <a:solidFill>
                <a:schemeClr val="accent2"/>
              </a:solidFill>
              <a:miter lim="800000"/>
              <a:headEnd/>
              <a:tailEnd/>
            </a:ln>
          </p:spPr>
          <p:txBody>
            <a:bodyPr wrap="none" anchor="ctr"/>
            <a:lstStyle/>
            <a:p>
              <a:pPr algn="ctr"/>
              <a:endParaRPr lang="ja-JP" altLang="ja-JP" sz="2400">
                <a:solidFill>
                  <a:schemeClr val="accent2"/>
                </a:solidFill>
                <a:latin typeface="Times New Roman" pitchFamily="18" charset="0"/>
              </a:endParaRPr>
            </a:p>
          </p:txBody>
        </p:sp>
        <p:sp>
          <p:nvSpPr>
            <p:cNvPr id="18814" name="AutoShape 310"/>
            <p:cNvSpPr>
              <a:spLocks noChangeArrowheads="1"/>
            </p:cNvSpPr>
            <p:nvPr/>
          </p:nvSpPr>
          <p:spPr bwMode="auto">
            <a:xfrm>
              <a:off x="760" y="877"/>
              <a:ext cx="989" cy="384"/>
            </a:xfrm>
            <a:prstGeom prst="wedgeRoundRectCallout">
              <a:avLst>
                <a:gd name="adj1" fmla="val 117949"/>
                <a:gd name="adj2" fmla="val 171875"/>
                <a:gd name="adj3" fmla="val 16667"/>
              </a:avLst>
            </a:prstGeom>
            <a:solidFill>
              <a:srgbClr val="FFFF00">
                <a:alpha val="39999"/>
              </a:srgbClr>
            </a:solidFill>
            <a:ln w="25400" algn="ctr">
              <a:solidFill>
                <a:srgbClr val="339966"/>
              </a:solidFill>
              <a:miter lim="800000"/>
              <a:headEnd/>
              <a:tailEnd/>
            </a:ln>
          </p:spPr>
          <p:txBody>
            <a:bodyPr anchor="ctr"/>
            <a:lstStyle/>
            <a:p>
              <a:pPr algn="ctr"/>
              <a:r>
                <a:rPr lang="en-US" altLang="ja-JP" sz="2000" b="1" baseline="30000">
                  <a:latin typeface="Times New Roman" pitchFamily="18" charset="0"/>
                </a:rPr>
                <a:t>271</a:t>
              </a:r>
              <a:r>
                <a:rPr lang="en-US" altLang="ja-JP" sz="2000" b="1">
                  <a:latin typeface="Times New Roman" pitchFamily="18" charset="0"/>
                </a:rPr>
                <a:t>Ds </a:t>
              </a:r>
            </a:p>
            <a:p>
              <a:pPr algn="ctr"/>
              <a:r>
                <a:rPr lang="en-US" altLang="ja-JP" sz="2000" b="1">
                  <a:latin typeface="Times New Roman" pitchFamily="18" charset="0"/>
                </a:rPr>
                <a:t>14 chains</a:t>
              </a:r>
            </a:p>
          </p:txBody>
        </p:sp>
        <p:sp>
          <p:nvSpPr>
            <p:cNvPr id="18815" name="Line 311"/>
            <p:cNvSpPr>
              <a:spLocks noChangeShapeType="1"/>
            </p:cNvSpPr>
            <p:nvPr/>
          </p:nvSpPr>
          <p:spPr bwMode="auto">
            <a:xfrm flipH="1">
              <a:off x="793" y="3335"/>
              <a:ext cx="180" cy="181"/>
            </a:xfrm>
            <a:prstGeom prst="line">
              <a:avLst/>
            </a:prstGeom>
            <a:noFill/>
            <a:ln w="28575">
              <a:solidFill>
                <a:srgbClr val="FF0000"/>
              </a:solidFill>
              <a:round/>
              <a:headEnd/>
              <a:tailEnd type="triangle" w="med" len="med"/>
            </a:ln>
          </p:spPr>
          <p:txBody>
            <a:bodyPr wrap="none" anchor="ctr"/>
            <a:lstStyle/>
            <a:p>
              <a:endParaRPr lang="ja-JP" altLang="en-US"/>
            </a:p>
          </p:txBody>
        </p:sp>
      </p:grpSp>
      <p:grpSp>
        <p:nvGrpSpPr>
          <p:cNvPr id="3" name="Group 312"/>
          <p:cNvGrpSpPr>
            <a:grpSpLocks/>
          </p:cNvGrpSpPr>
          <p:nvPr/>
        </p:nvGrpSpPr>
        <p:grpSpPr bwMode="auto">
          <a:xfrm>
            <a:off x="876300" y="1068388"/>
            <a:ext cx="2835275" cy="4151312"/>
            <a:chOff x="609" y="447"/>
            <a:chExt cx="1998" cy="3048"/>
          </a:xfrm>
        </p:grpSpPr>
        <p:sp>
          <p:nvSpPr>
            <p:cNvPr id="18792" name="Rectangle 313"/>
            <p:cNvSpPr>
              <a:spLocks noChangeArrowheads="1"/>
            </p:cNvSpPr>
            <p:nvPr/>
          </p:nvSpPr>
          <p:spPr bwMode="auto">
            <a:xfrm>
              <a:off x="2422" y="1508"/>
              <a:ext cx="182" cy="182"/>
            </a:xfrm>
            <a:prstGeom prst="rect">
              <a:avLst/>
            </a:prstGeom>
            <a:solidFill>
              <a:schemeClr val="accent2"/>
            </a:solidFill>
            <a:ln w="31750">
              <a:solidFill>
                <a:srgbClr val="FF0000"/>
              </a:solidFill>
              <a:miter lim="800000"/>
              <a:headEnd/>
              <a:tailEnd/>
            </a:ln>
          </p:spPr>
          <p:txBody>
            <a:bodyPr wrap="none" anchor="ctr"/>
            <a:lstStyle/>
            <a:p>
              <a:endParaRPr lang="ja-JP" altLang="en-US"/>
            </a:p>
          </p:txBody>
        </p:sp>
        <p:sp>
          <p:nvSpPr>
            <p:cNvPr id="18793" name="Line 314"/>
            <p:cNvSpPr>
              <a:spLocks noChangeShapeType="1"/>
            </p:cNvSpPr>
            <p:nvPr/>
          </p:nvSpPr>
          <p:spPr bwMode="auto">
            <a:xfrm flipH="1">
              <a:off x="2250" y="1685"/>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94" name="Line 315"/>
            <p:cNvSpPr>
              <a:spLocks noChangeShapeType="1"/>
            </p:cNvSpPr>
            <p:nvPr/>
          </p:nvSpPr>
          <p:spPr bwMode="auto">
            <a:xfrm flipH="1">
              <a:off x="1876" y="2056"/>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95" name="Line 316"/>
            <p:cNvSpPr>
              <a:spLocks noChangeShapeType="1"/>
            </p:cNvSpPr>
            <p:nvPr/>
          </p:nvSpPr>
          <p:spPr bwMode="auto">
            <a:xfrm flipH="1">
              <a:off x="1512" y="2408"/>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96" name="Line 317"/>
            <p:cNvSpPr>
              <a:spLocks noChangeShapeType="1"/>
            </p:cNvSpPr>
            <p:nvPr/>
          </p:nvSpPr>
          <p:spPr bwMode="auto">
            <a:xfrm flipH="1">
              <a:off x="1153" y="2774"/>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97" name="Rectangle 318"/>
            <p:cNvSpPr>
              <a:spLocks noChangeArrowheads="1"/>
            </p:cNvSpPr>
            <p:nvPr/>
          </p:nvSpPr>
          <p:spPr bwMode="auto">
            <a:xfrm>
              <a:off x="971" y="2946"/>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98" name="Rectangle 319"/>
            <p:cNvSpPr>
              <a:spLocks noChangeArrowheads="1"/>
            </p:cNvSpPr>
            <p:nvPr/>
          </p:nvSpPr>
          <p:spPr bwMode="auto">
            <a:xfrm>
              <a:off x="1692" y="222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99" name="Rectangle 320"/>
            <p:cNvSpPr>
              <a:spLocks noChangeArrowheads="1"/>
            </p:cNvSpPr>
            <p:nvPr/>
          </p:nvSpPr>
          <p:spPr bwMode="auto">
            <a:xfrm>
              <a:off x="2064" y="186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800" name="AutoShape 321"/>
            <p:cNvSpPr>
              <a:spLocks noChangeArrowheads="1"/>
            </p:cNvSpPr>
            <p:nvPr/>
          </p:nvSpPr>
          <p:spPr bwMode="auto">
            <a:xfrm>
              <a:off x="1618" y="447"/>
              <a:ext cx="989" cy="384"/>
            </a:xfrm>
            <a:prstGeom prst="wedgeRoundRectCallout">
              <a:avLst>
                <a:gd name="adj1" fmla="val 38880"/>
                <a:gd name="adj2" fmla="val 233074"/>
                <a:gd name="adj3" fmla="val 16667"/>
              </a:avLst>
            </a:prstGeom>
            <a:solidFill>
              <a:srgbClr val="FFFF00">
                <a:alpha val="39999"/>
              </a:srgbClr>
            </a:solidFill>
            <a:ln w="25400" algn="ctr">
              <a:solidFill>
                <a:srgbClr val="339966"/>
              </a:solidFill>
              <a:miter lim="800000"/>
              <a:headEnd/>
              <a:tailEnd/>
            </a:ln>
          </p:spPr>
          <p:txBody>
            <a:bodyPr anchor="ctr"/>
            <a:lstStyle/>
            <a:p>
              <a:pPr algn="ctr"/>
              <a:r>
                <a:rPr lang="en-US" altLang="ja-JP" sz="2000" b="1" baseline="30000">
                  <a:latin typeface="Times New Roman" pitchFamily="18" charset="0"/>
                </a:rPr>
                <a:t>272</a:t>
              </a:r>
              <a:r>
                <a:rPr lang="en-US" altLang="ja-JP" sz="2000" b="1">
                  <a:latin typeface="Times New Roman" pitchFamily="18" charset="0"/>
                </a:rPr>
                <a:t>Rg </a:t>
              </a:r>
            </a:p>
            <a:p>
              <a:pPr algn="ctr"/>
              <a:r>
                <a:rPr lang="en-US" altLang="ja-JP" sz="2000" b="1">
                  <a:latin typeface="Times New Roman" pitchFamily="18" charset="0"/>
                </a:rPr>
                <a:t>14 chains</a:t>
              </a:r>
            </a:p>
          </p:txBody>
        </p:sp>
        <p:sp>
          <p:nvSpPr>
            <p:cNvPr id="18801" name="Rectangle 322"/>
            <p:cNvSpPr>
              <a:spLocks noChangeArrowheads="1"/>
            </p:cNvSpPr>
            <p:nvPr/>
          </p:nvSpPr>
          <p:spPr bwMode="auto">
            <a:xfrm>
              <a:off x="609" y="3313"/>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802" name="Line 323"/>
            <p:cNvSpPr>
              <a:spLocks noChangeShapeType="1"/>
            </p:cNvSpPr>
            <p:nvPr/>
          </p:nvSpPr>
          <p:spPr bwMode="auto">
            <a:xfrm flipH="1">
              <a:off x="782" y="3150"/>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803" name="Rectangle 324"/>
            <p:cNvSpPr>
              <a:spLocks noChangeArrowheads="1"/>
            </p:cNvSpPr>
            <p:nvPr/>
          </p:nvSpPr>
          <p:spPr bwMode="auto">
            <a:xfrm>
              <a:off x="1333" y="2587"/>
              <a:ext cx="188"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grpSp>
      <p:grpSp>
        <p:nvGrpSpPr>
          <p:cNvPr id="4" name="Group 325"/>
          <p:cNvGrpSpPr>
            <a:grpSpLocks/>
          </p:cNvGrpSpPr>
          <p:nvPr/>
        </p:nvGrpSpPr>
        <p:grpSpPr bwMode="auto">
          <a:xfrm>
            <a:off x="2422525" y="1130300"/>
            <a:ext cx="2943225" cy="3109913"/>
            <a:chOff x="1699" y="493"/>
            <a:chExt cx="2074" cy="2283"/>
          </a:xfrm>
        </p:grpSpPr>
        <p:sp>
          <p:nvSpPr>
            <p:cNvPr id="18782" name="Rectangle 326"/>
            <p:cNvSpPr>
              <a:spLocks noChangeArrowheads="1"/>
            </p:cNvSpPr>
            <p:nvPr/>
          </p:nvSpPr>
          <p:spPr bwMode="auto">
            <a:xfrm>
              <a:off x="3150" y="1170"/>
              <a:ext cx="182" cy="182"/>
            </a:xfrm>
            <a:prstGeom prst="rect">
              <a:avLst/>
            </a:prstGeom>
            <a:solidFill>
              <a:srgbClr val="FF0000"/>
            </a:solidFill>
            <a:ln w="31750">
              <a:solidFill>
                <a:srgbClr val="008000"/>
              </a:solidFill>
              <a:miter lim="800000"/>
              <a:headEnd/>
              <a:tailEnd/>
            </a:ln>
          </p:spPr>
          <p:txBody>
            <a:bodyPr wrap="none" anchor="ctr"/>
            <a:lstStyle/>
            <a:p>
              <a:endParaRPr lang="ja-JP" altLang="en-US"/>
            </a:p>
          </p:txBody>
        </p:sp>
        <p:sp>
          <p:nvSpPr>
            <p:cNvPr id="18783" name="Line 327"/>
            <p:cNvSpPr>
              <a:spLocks noChangeShapeType="1"/>
            </p:cNvSpPr>
            <p:nvPr/>
          </p:nvSpPr>
          <p:spPr bwMode="auto">
            <a:xfrm flipH="1">
              <a:off x="2972" y="1352"/>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84" name="Line 328"/>
            <p:cNvSpPr>
              <a:spLocks noChangeShapeType="1"/>
            </p:cNvSpPr>
            <p:nvPr/>
          </p:nvSpPr>
          <p:spPr bwMode="auto">
            <a:xfrm flipH="1">
              <a:off x="2604" y="1706"/>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85" name="Line 329"/>
            <p:cNvSpPr>
              <a:spLocks noChangeShapeType="1"/>
            </p:cNvSpPr>
            <p:nvPr/>
          </p:nvSpPr>
          <p:spPr bwMode="auto">
            <a:xfrm flipH="1">
              <a:off x="2248" y="2075"/>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86" name="Line 330"/>
            <p:cNvSpPr>
              <a:spLocks noChangeShapeType="1"/>
            </p:cNvSpPr>
            <p:nvPr/>
          </p:nvSpPr>
          <p:spPr bwMode="auto">
            <a:xfrm flipH="1">
              <a:off x="1874" y="2445"/>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87" name="Rectangle 331"/>
            <p:cNvSpPr>
              <a:spLocks noChangeArrowheads="1"/>
            </p:cNvSpPr>
            <p:nvPr/>
          </p:nvSpPr>
          <p:spPr bwMode="auto">
            <a:xfrm>
              <a:off x="2070" y="2252"/>
              <a:ext cx="182" cy="182"/>
            </a:xfrm>
            <a:prstGeom prst="rect">
              <a:avLst/>
            </a:prstGeom>
            <a:solidFill>
              <a:schemeClr val="accent2"/>
            </a:solidFill>
            <a:ln w="25400">
              <a:solidFill>
                <a:srgbClr val="008000"/>
              </a:solidFill>
              <a:miter lim="800000"/>
              <a:headEnd/>
              <a:tailEnd/>
            </a:ln>
          </p:spPr>
          <p:txBody>
            <a:bodyPr wrap="none" anchor="ctr"/>
            <a:lstStyle/>
            <a:p>
              <a:endParaRPr lang="ja-JP" altLang="en-US"/>
            </a:p>
          </p:txBody>
        </p:sp>
        <p:sp>
          <p:nvSpPr>
            <p:cNvPr id="18788" name="Rectangle 332"/>
            <p:cNvSpPr>
              <a:spLocks noChangeArrowheads="1"/>
            </p:cNvSpPr>
            <p:nvPr/>
          </p:nvSpPr>
          <p:spPr bwMode="auto">
            <a:xfrm>
              <a:off x="2430" y="1882"/>
              <a:ext cx="182" cy="182"/>
            </a:xfrm>
            <a:prstGeom prst="rect">
              <a:avLst/>
            </a:prstGeom>
            <a:solidFill>
              <a:srgbClr val="FF0000"/>
            </a:solidFill>
            <a:ln w="25400">
              <a:solidFill>
                <a:srgbClr val="008000"/>
              </a:solidFill>
              <a:miter lim="800000"/>
              <a:headEnd/>
              <a:tailEnd/>
            </a:ln>
          </p:spPr>
          <p:txBody>
            <a:bodyPr wrap="none" anchor="ctr"/>
            <a:lstStyle/>
            <a:p>
              <a:endParaRPr lang="ja-JP" altLang="en-US"/>
            </a:p>
          </p:txBody>
        </p:sp>
        <p:sp>
          <p:nvSpPr>
            <p:cNvPr id="18789" name="Rectangle 333"/>
            <p:cNvSpPr>
              <a:spLocks noChangeArrowheads="1"/>
            </p:cNvSpPr>
            <p:nvPr/>
          </p:nvSpPr>
          <p:spPr bwMode="auto">
            <a:xfrm>
              <a:off x="2788" y="1520"/>
              <a:ext cx="182" cy="182"/>
            </a:xfrm>
            <a:prstGeom prst="rect">
              <a:avLst/>
            </a:prstGeom>
            <a:solidFill>
              <a:srgbClr val="FF0000"/>
            </a:solidFill>
            <a:ln w="25400">
              <a:solidFill>
                <a:srgbClr val="008000"/>
              </a:solidFill>
              <a:miter lim="800000"/>
              <a:headEnd/>
              <a:tailEnd/>
            </a:ln>
          </p:spPr>
          <p:txBody>
            <a:bodyPr wrap="none" anchor="ctr"/>
            <a:lstStyle/>
            <a:p>
              <a:endParaRPr lang="ja-JP" altLang="en-US"/>
            </a:p>
          </p:txBody>
        </p:sp>
        <p:sp>
          <p:nvSpPr>
            <p:cNvPr id="18790" name="Rectangle 334"/>
            <p:cNvSpPr>
              <a:spLocks noChangeArrowheads="1"/>
            </p:cNvSpPr>
            <p:nvPr/>
          </p:nvSpPr>
          <p:spPr bwMode="auto">
            <a:xfrm>
              <a:off x="1699" y="2594"/>
              <a:ext cx="182" cy="182"/>
            </a:xfrm>
            <a:prstGeom prst="rect">
              <a:avLst/>
            </a:prstGeom>
            <a:solidFill>
              <a:schemeClr val="accent2"/>
            </a:solidFill>
            <a:ln w="25400">
              <a:solidFill>
                <a:srgbClr val="008000"/>
              </a:solidFill>
              <a:miter lim="800000"/>
              <a:headEnd/>
              <a:tailEnd/>
            </a:ln>
          </p:spPr>
          <p:txBody>
            <a:bodyPr wrap="none" anchor="ctr"/>
            <a:lstStyle/>
            <a:p>
              <a:endParaRPr lang="ja-JP" altLang="en-US"/>
            </a:p>
          </p:txBody>
        </p:sp>
        <p:sp>
          <p:nvSpPr>
            <p:cNvPr id="18791" name="AutoShape 335"/>
            <p:cNvSpPr>
              <a:spLocks noChangeArrowheads="1"/>
            </p:cNvSpPr>
            <p:nvPr/>
          </p:nvSpPr>
          <p:spPr bwMode="auto">
            <a:xfrm>
              <a:off x="2784" y="493"/>
              <a:ext cx="989" cy="384"/>
            </a:xfrm>
            <a:prstGeom prst="wedgeRoundRectCallout">
              <a:avLst>
                <a:gd name="adj1" fmla="val -4398"/>
                <a:gd name="adj2" fmla="val 138542"/>
                <a:gd name="adj3" fmla="val 16667"/>
              </a:avLst>
            </a:prstGeom>
            <a:solidFill>
              <a:srgbClr val="FFFF00">
                <a:alpha val="39999"/>
              </a:srgbClr>
            </a:solidFill>
            <a:ln w="38100" algn="ctr">
              <a:solidFill>
                <a:schemeClr val="accent2"/>
              </a:solidFill>
              <a:miter lim="800000"/>
              <a:headEnd/>
              <a:tailEnd/>
            </a:ln>
          </p:spPr>
          <p:txBody>
            <a:bodyPr anchor="ctr"/>
            <a:lstStyle/>
            <a:p>
              <a:pPr algn="ctr"/>
              <a:r>
                <a:rPr lang="en-US" altLang="ja-JP" sz="2800" b="1" baseline="30000">
                  <a:solidFill>
                    <a:schemeClr val="accent2"/>
                  </a:solidFill>
                  <a:latin typeface="Times New Roman" pitchFamily="18" charset="0"/>
                </a:rPr>
                <a:t>278</a:t>
              </a:r>
              <a:r>
                <a:rPr lang="en-US" altLang="ja-JP" sz="2800" b="1">
                  <a:solidFill>
                    <a:schemeClr val="accent2"/>
                  </a:solidFill>
                  <a:latin typeface="Times New Roman" pitchFamily="18" charset="0"/>
                </a:rPr>
                <a:t>113</a:t>
              </a:r>
            </a:p>
          </p:txBody>
        </p:sp>
      </p:grpSp>
      <p:sp>
        <p:nvSpPr>
          <p:cNvPr id="18728" name="Rectangle 336"/>
          <p:cNvSpPr>
            <a:spLocks noChangeArrowheads="1"/>
          </p:cNvSpPr>
          <p:nvPr/>
        </p:nvSpPr>
        <p:spPr bwMode="auto">
          <a:xfrm>
            <a:off x="3492500" y="5781675"/>
            <a:ext cx="257175" cy="247650"/>
          </a:xfrm>
          <a:prstGeom prst="rect">
            <a:avLst/>
          </a:prstGeom>
          <a:solidFill>
            <a:srgbClr val="FF0000"/>
          </a:solidFill>
          <a:ln w="12700">
            <a:solidFill>
              <a:schemeClr val="tx1"/>
            </a:solidFill>
            <a:miter lim="800000"/>
            <a:headEnd/>
            <a:tailEnd/>
          </a:ln>
        </p:spPr>
        <p:txBody>
          <a:bodyPr wrap="none" anchor="ctr"/>
          <a:lstStyle/>
          <a:p>
            <a:pPr algn="ctr"/>
            <a:endParaRPr lang="ja-JP" altLang="ja-JP" sz="2400" b="1">
              <a:solidFill>
                <a:schemeClr val="accent2"/>
              </a:solidFill>
              <a:latin typeface="Times New Roman" pitchFamily="18" charset="0"/>
            </a:endParaRPr>
          </a:p>
        </p:txBody>
      </p:sp>
      <p:sp>
        <p:nvSpPr>
          <p:cNvPr id="18729" name="Text Box 337"/>
          <p:cNvSpPr txBox="1">
            <a:spLocks noChangeArrowheads="1"/>
          </p:cNvSpPr>
          <p:nvPr/>
        </p:nvSpPr>
        <p:spPr bwMode="auto">
          <a:xfrm>
            <a:off x="3757613" y="5708650"/>
            <a:ext cx="938212" cy="457200"/>
          </a:xfrm>
          <a:prstGeom prst="rect">
            <a:avLst/>
          </a:prstGeom>
          <a:noFill/>
          <a:ln w="9525" algn="ctr">
            <a:noFill/>
            <a:miter lim="800000"/>
            <a:headEnd/>
            <a:tailEnd/>
          </a:ln>
        </p:spPr>
        <p:txBody>
          <a:bodyPr wrap="none">
            <a:spAutoFit/>
          </a:bodyPr>
          <a:lstStyle/>
          <a:p>
            <a:pPr algn="ctr"/>
            <a:r>
              <a:rPr lang="en-US" altLang="ja-JP" sz="2400" b="1">
                <a:solidFill>
                  <a:srgbClr val="FF0000"/>
                </a:solidFill>
                <a:latin typeface="Times New Roman" pitchFamily="18" charset="0"/>
              </a:rPr>
              <a:t>New !</a:t>
            </a:r>
          </a:p>
        </p:txBody>
      </p:sp>
      <p:sp>
        <p:nvSpPr>
          <p:cNvPr id="18730" name="Rectangle 339"/>
          <p:cNvSpPr>
            <a:spLocks noChangeArrowheads="1"/>
          </p:cNvSpPr>
          <p:nvPr/>
        </p:nvSpPr>
        <p:spPr bwMode="auto">
          <a:xfrm>
            <a:off x="5516563" y="2038350"/>
            <a:ext cx="257175" cy="247650"/>
          </a:xfrm>
          <a:prstGeom prst="rect">
            <a:avLst/>
          </a:prstGeom>
          <a:solidFill>
            <a:srgbClr val="F3F365"/>
          </a:solidFill>
          <a:ln w="3175">
            <a:solidFill>
              <a:schemeClr val="tx1"/>
            </a:solidFill>
            <a:miter lim="800000"/>
            <a:headEnd/>
            <a:tailEnd/>
          </a:ln>
        </p:spPr>
        <p:txBody>
          <a:bodyPr wrap="none" anchor="ctr"/>
          <a:lstStyle/>
          <a:p>
            <a:endParaRPr lang="ja-JP" altLang="en-US"/>
          </a:p>
        </p:txBody>
      </p:sp>
      <p:graphicFrame>
        <p:nvGraphicFramePr>
          <p:cNvPr id="13687" name="Group 375"/>
          <p:cNvGraphicFramePr>
            <a:graphicFrameLocks noGrp="1"/>
          </p:cNvGraphicFramePr>
          <p:nvPr/>
        </p:nvGraphicFramePr>
        <p:xfrm>
          <a:off x="6511925" y="2643188"/>
          <a:ext cx="2346351" cy="4023360"/>
        </p:xfrm>
        <a:graphic>
          <a:graphicData uri="http://schemas.openxmlformats.org/drawingml/2006/table">
            <a:tbl>
              <a:tblPr/>
              <a:tblGrid>
                <a:gridCol w="2346351"/>
              </a:tblGrid>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208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Pb(</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58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Fe, 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265</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Hs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208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Pb(</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64</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Ni, 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271</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30000" smtClean="0">
                          <a:ln>
                            <a:noFill/>
                          </a:ln>
                          <a:solidFill>
                            <a:schemeClr val="tx1"/>
                          </a:solidFill>
                          <a:effectLst/>
                          <a:latin typeface="Arial" charset="0"/>
                          <a:ea typeface="ＭＳ Ｐゴシック" pitchFamily="50" charset="-128"/>
                        </a:rPr>
                        <a:t>209</a:t>
                      </a:r>
                      <a:r>
                        <a:rPr kumimoji="1" lang="en-US" altLang="ja-JP" sz="1600" b="0" i="0" u="none" strike="noStrike" cap="none" normalizeH="0" baseline="0" smtClean="0">
                          <a:ln>
                            <a:noFill/>
                          </a:ln>
                          <a:solidFill>
                            <a:schemeClr val="tx1"/>
                          </a:solidFill>
                          <a:effectLst/>
                          <a:latin typeface="Arial" charset="0"/>
                          <a:ea typeface="ＭＳ Ｐゴシック" pitchFamily="50" charset="-128"/>
                        </a:rPr>
                        <a:t>Bi(</a:t>
                      </a:r>
                      <a:r>
                        <a:rPr kumimoji="1" lang="en-US" altLang="ja-JP" sz="1600" b="0" i="0" u="none" strike="noStrike" cap="none" normalizeH="0" baseline="30000" smtClean="0">
                          <a:ln>
                            <a:noFill/>
                          </a:ln>
                          <a:solidFill>
                            <a:schemeClr val="tx1"/>
                          </a:solidFill>
                          <a:effectLst/>
                          <a:latin typeface="Arial" charset="0"/>
                          <a:ea typeface="ＭＳ Ｐゴシック" pitchFamily="50" charset="-128"/>
                        </a:rPr>
                        <a:t>64</a:t>
                      </a:r>
                      <a:r>
                        <a:rPr kumimoji="1" lang="en-US" altLang="ja-JP" sz="1600" b="0" i="0" u="none" strike="noStrike" cap="none" normalizeH="0" baseline="0" smtClean="0">
                          <a:ln>
                            <a:noFill/>
                          </a:ln>
                          <a:solidFill>
                            <a:schemeClr val="tx1"/>
                          </a:solidFill>
                          <a:effectLst/>
                          <a:latin typeface="Arial" charset="0"/>
                          <a:ea typeface="ＭＳ Ｐゴシック" pitchFamily="50" charset="-128"/>
                        </a:rPr>
                        <a:t>Ni, n)</a:t>
                      </a:r>
                      <a:r>
                        <a:rPr kumimoji="1" lang="en-US" altLang="ja-JP" sz="1600" b="0" i="0" u="none" strike="noStrike" cap="none" normalizeH="0" baseline="30000" smtClean="0">
                          <a:ln>
                            <a:noFill/>
                          </a:ln>
                          <a:solidFill>
                            <a:schemeClr val="tx1"/>
                          </a:solidFill>
                          <a:effectLst/>
                          <a:latin typeface="Arial" charset="0"/>
                          <a:ea typeface="ＭＳ Ｐゴシック" pitchFamily="50" charset="-128"/>
                        </a:rPr>
                        <a:t>272</a:t>
                      </a:r>
                      <a:r>
                        <a:rPr kumimoji="1" lang="en-US" altLang="ja-JP" sz="1600" b="0" i="0" u="none" strike="noStrike" cap="none" normalizeH="0" baseline="0" smtClean="0">
                          <a:ln>
                            <a:noFill/>
                          </a:ln>
                          <a:solidFill>
                            <a:schemeClr val="tx1"/>
                          </a:solidFill>
                          <a:effectLst/>
                          <a:latin typeface="Arial" charset="0"/>
                          <a:ea typeface="ＭＳ Ｐゴシック" pitchFamily="50" charset="-128"/>
                        </a:rPr>
                        <a:t>Rg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208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Pb(</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70</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Zn, 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277</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Cn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209</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Bi(</a:t>
                      </a: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70</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Zn, n)</a:t>
                      </a: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278</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113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207</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Pb(</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58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Fe, 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264</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Hs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206</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Pb(</a:t>
                      </a: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58</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Fe, n)</a:t>
                      </a: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263</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Hs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208</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Pb(</a:t>
                      </a: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56</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Fe, n)</a:t>
                      </a:r>
                      <a:r>
                        <a:rPr kumimoji="1" lang="en-US" altLang="ja-JP" sz="1600" b="0" i="0" u="none" strike="noStrike" cap="none" normalizeH="0" baseline="30000" dirty="0" smtClean="0">
                          <a:ln>
                            <a:noFill/>
                          </a:ln>
                          <a:solidFill>
                            <a:srgbClr val="FF0000"/>
                          </a:solidFill>
                          <a:effectLst/>
                          <a:latin typeface="Arial" charset="0"/>
                          <a:ea typeface="ＭＳ Ｐゴシック" pitchFamily="50" charset="-128"/>
                        </a:rPr>
                        <a:t>263</a:t>
                      </a:r>
                      <a:r>
                        <a:rPr kumimoji="1" lang="en-US" altLang="ja-JP" sz="1600" b="0" i="0" u="none" strike="noStrike" cap="none" normalizeH="0" baseline="0" dirty="0" smtClean="0">
                          <a:ln>
                            <a:noFill/>
                          </a:ln>
                          <a:solidFill>
                            <a:srgbClr val="FF0000"/>
                          </a:solidFill>
                          <a:effectLst/>
                          <a:latin typeface="Arial" charset="0"/>
                          <a:ea typeface="ＭＳ Ｐゴシック" pitchFamily="50" charset="-128"/>
                        </a:rPr>
                        <a:t>Hs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208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Pb(</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58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Fe, 2n)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264</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Hs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248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Cm(</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18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O,5n)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261</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Rf</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248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Cm(</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22</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Ne,5n)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265</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Sg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0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248</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Cm(</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23</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Na,5n)</a:t>
                      </a:r>
                      <a:r>
                        <a:rPr kumimoji="1" lang="en-US" altLang="ja-JP" sz="1600" b="0" i="0" u="none" strike="noStrike" cap="none" normalizeH="0" baseline="30000" dirty="0" smtClean="0">
                          <a:ln>
                            <a:noFill/>
                          </a:ln>
                          <a:solidFill>
                            <a:schemeClr val="tx1"/>
                          </a:solidFill>
                          <a:effectLst/>
                          <a:latin typeface="Arial" charset="0"/>
                          <a:ea typeface="ＭＳ Ｐゴシック" pitchFamily="50" charset="-128"/>
                        </a:rPr>
                        <a:t>266</a:t>
                      </a:r>
                      <a:r>
                        <a:rPr kumimoji="1" lang="en-US" altLang="ja-JP" sz="1600" b="0" i="0" u="none" strike="noStrike" cap="none" normalizeH="0" baseline="0" dirty="0" smtClean="0">
                          <a:ln>
                            <a:noFill/>
                          </a:ln>
                          <a:solidFill>
                            <a:schemeClr val="tx1"/>
                          </a:solidFill>
                          <a:effectLst/>
                          <a:latin typeface="Arial" charset="0"/>
                          <a:ea typeface="ＭＳ Ｐゴシック" pitchFamily="50" charset="-128"/>
                        </a:rPr>
                        <a:t>Bh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5" name="Group 279"/>
          <p:cNvGrpSpPr>
            <a:grpSpLocks/>
          </p:cNvGrpSpPr>
          <p:nvPr/>
        </p:nvGrpSpPr>
        <p:grpSpPr bwMode="auto">
          <a:xfrm>
            <a:off x="363538" y="2293938"/>
            <a:ext cx="2306637" cy="2687637"/>
            <a:chOff x="248" y="1347"/>
            <a:chExt cx="1626" cy="1974"/>
          </a:xfrm>
        </p:grpSpPr>
        <p:sp>
          <p:nvSpPr>
            <p:cNvPr id="18774" name="Line 280"/>
            <p:cNvSpPr>
              <a:spLocks noChangeShapeType="1"/>
            </p:cNvSpPr>
            <p:nvPr/>
          </p:nvSpPr>
          <p:spPr bwMode="auto">
            <a:xfrm flipH="1">
              <a:off x="1146" y="2606"/>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75" name="Rectangle 281"/>
            <p:cNvSpPr>
              <a:spLocks noChangeArrowheads="1"/>
            </p:cNvSpPr>
            <p:nvPr/>
          </p:nvSpPr>
          <p:spPr bwMode="auto">
            <a:xfrm>
              <a:off x="1692" y="2058"/>
              <a:ext cx="182" cy="182"/>
            </a:xfrm>
            <a:prstGeom prst="rect">
              <a:avLst/>
            </a:prstGeom>
            <a:solidFill>
              <a:schemeClr val="accent2"/>
            </a:solidFill>
            <a:ln w="31750">
              <a:solidFill>
                <a:srgbClr val="FF0000"/>
              </a:solidFill>
              <a:miter lim="800000"/>
              <a:headEnd/>
              <a:tailEnd/>
            </a:ln>
          </p:spPr>
          <p:txBody>
            <a:bodyPr wrap="none" anchor="ctr"/>
            <a:lstStyle/>
            <a:p>
              <a:endParaRPr lang="ja-JP" altLang="en-US"/>
            </a:p>
          </p:txBody>
        </p:sp>
        <p:sp>
          <p:nvSpPr>
            <p:cNvPr id="18776" name="Line 282"/>
            <p:cNvSpPr>
              <a:spLocks noChangeShapeType="1"/>
            </p:cNvSpPr>
            <p:nvPr/>
          </p:nvSpPr>
          <p:spPr bwMode="auto">
            <a:xfrm flipH="1">
              <a:off x="1520" y="2235"/>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77" name="Line 283"/>
            <p:cNvSpPr>
              <a:spLocks noChangeShapeType="1"/>
            </p:cNvSpPr>
            <p:nvPr/>
          </p:nvSpPr>
          <p:spPr bwMode="auto">
            <a:xfrm flipH="1">
              <a:off x="782" y="2958"/>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78" name="Rectangle 284"/>
            <p:cNvSpPr>
              <a:spLocks noChangeArrowheads="1"/>
            </p:cNvSpPr>
            <p:nvPr/>
          </p:nvSpPr>
          <p:spPr bwMode="auto">
            <a:xfrm>
              <a:off x="607" y="3139"/>
              <a:ext cx="182" cy="182"/>
            </a:xfrm>
            <a:prstGeom prst="rect">
              <a:avLst/>
            </a:prstGeom>
            <a:solidFill>
              <a:schemeClr val="accent2"/>
            </a:solidFill>
            <a:ln w="25400">
              <a:solidFill>
                <a:schemeClr val="accent2"/>
              </a:solidFill>
              <a:miter lim="800000"/>
              <a:headEnd/>
              <a:tailEnd/>
            </a:ln>
          </p:spPr>
          <p:txBody>
            <a:bodyPr wrap="none" anchor="ctr"/>
            <a:lstStyle/>
            <a:p>
              <a:pPr algn="ctr"/>
              <a:endParaRPr lang="ja-JP" altLang="ja-JP" sz="2400">
                <a:solidFill>
                  <a:schemeClr val="hlink"/>
                </a:solidFill>
                <a:latin typeface="Times New Roman" pitchFamily="18" charset="0"/>
              </a:endParaRPr>
            </a:p>
          </p:txBody>
        </p:sp>
        <p:sp>
          <p:nvSpPr>
            <p:cNvPr id="18779" name="Rectangle 285"/>
            <p:cNvSpPr>
              <a:spLocks noChangeArrowheads="1"/>
            </p:cNvSpPr>
            <p:nvPr/>
          </p:nvSpPr>
          <p:spPr bwMode="auto">
            <a:xfrm>
              <a:off x="962" y="277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80" name="Rectangle 286"/>
            <p:cNvSpPr>
              <a:spLocks noChangeArrowheads="1"/>
            </p:cNvSpPr>
            <p:nvPr/>
          </p:nvSpPr>
          <p:spPr bwMode="auto">
            <a:xfrm>
              <a:off x="1334" y="241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81" name="AutoShape 287"/>
            <p:cNvSpPr>
              <a:spLocks noChangeArrowheads="1"/>
            </p:cNvSpPr>
            <p:nvPr/>
          </p:nvSpPr>
          <p:spPr bwMode="auto">
            <a:xfrm>
              <a:off x="248" y="1347"/>
              <a:ext cx="1154" cy="384"/>
            </a:xfrm>
            <a:prstGeom prst="wedgeRoundRectCallout">
              <a:avLst>
                <a:gd name="adj1" fmla="val 67819"/>
                <a:gd name="adj2" fmla="val 149444"/>
                <a:gd name="adj3" fmla="val 16667"/>
              </a:avLst>
            </a:prstGeom>
            <a:solidFill>
              <a:srgbClr val="FFFF00">
                <a:alpha val="39999"/>
              </a:srgbClr>
            </a:solidFill>
            <a:ln w="25400" algn="ctr">
              <a:solidFill>
                <a:srgbClr val="339966"/>
              </a:solidFill>
              <a:miter lim="800000"/>
              <a:headEnd/>
              <a:tailEnd/>
            </a:ln>
          </p:spPr>
          <p:txBody>
            <a:bodyPr anchor="ctr"/>
            <a:lstStyle/>
            <a:p>
              <a:pPr algn="ctr"/>
              <a:r>
                <a:rPr lang="en-US" altLang="ja-JP" sz="2000" b="1" baseline="30000" dirty="0">
                  <a:latin typeface="Times New Roman" pitchFamily="18" charset="0"/>
                </a:rPr>
                <a:t>263, 264, </a:t>
              </a:r>
              <a:r>
                <a:rPr lang="en-US" altLang="ja-JP" sz="2000" b="1" baseline="30000" dirty="0" smtClean="0">
                  <a:latin typeface="Times New Roman" pitchFamily="18" charset="0"/>
                </a:rPr>
                <a:t>265</a:t>
              </a:r>
              <a:r>
                <a:rPr lang="en-US" altLang="ja-JP" sz="2000" b="1" dirty="0" smtClean="0">
                  <a:latin typeface="Times New Roman" pitchFamily="18" charset="0"/>
                </a:rPr>
                <a:t>Hs</a:t>
              </a:r>
              <a:endParaRPr lang="en-US" altLang="ja-JP" sz="2000" b="1" dirty="0">
                <a:latin typeface="Times New Roman" pitchFamily="18" charset="0"/>
              </a:endParaRPr>
            </a:p>
          </p:txBody>
        </p:sp>
      </p:grpSp>
      <p:grpSp>
        <p:nvGrpSpPr>
          <p:cNvPr id="6" name="Group 279"/>
          <p:cNvGrpSpPr>
            <a:grpSpLocks/>
          </p:cNvGrpSpPr>
          <p:nvPr/>
        </p:nvGrpSpPr>
        <p:grpSpPr bwMode="auto">
          <a:xfrm>
            <a:off x="638175" y="3268663"/>
            <a:ext cx="1797050" cy="1719262"/>
            <a:chOff x="607" y="2058"/>
            <a:chExt cx="1267" cy="1263"/>
          </a:xfrm>
        </p:grpSpPr>
        <p:sp>
          <p:nvSpPr>
            <p:cNvPr id="18767" name="Line 280"/>
            <p:cNvSpPr>
              <a:spLocks noChangeShapeType="1"/>
            </p:cNvSpPr>
            <p:nvPr/>
          </p:nvSpPr>
          <p:spPr bwMode="auto">
            <a:xfrm flipH="1">
              <a:off x="1146" y="2606"/>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68" name="Rectangle 281"/>
            <p:cNvSpPr>
              <a:spLocks noChangeArrowheads="1"/>
            </p:cNvSpPr>
            <p:nvPr/>
          </p:nvSpPr>
          <p:spPr bwMode="auto">
            <a:xfrm>
              <a:off x="1692" y="2058"/>
              <a:ext cx="182" cy="182"/>
            </a:xfrm>
            <a:prstGeom prst="rect">
              <a:avLst/>
            </a:prstGeom>
            <a:solidFill>
              <a:schemeClr val="accent2"/>
            </a:solidFill>
            <a:ln w="31750">
              <a:solidFill>
                <a:srgbClr val="FF0000"/>
              </a:solidFill>
              <a:miter lim="800000"/>
              <a:headEnd/>
              <a:tailEnd/>
            </a:ln>
          </p:spPr>
          <p:txBody>
            <a:bodyPr wrap="none" anchor="ctr"/>
            <a:lstStyle/>
            <a:p>
              <a:endParaRPr lang="ja-JP" altLang="en-US"/>
            </a:p>
          </p:txBody>
        </p:sp>
        <p:sp>
          <p:nvSpPr>
            <p:cNvPr id="18769" name="Line 282"/>
            <p:cNvSpPr>
              <a:spLocks noChangeShapeType="1"/>
            </p:cNvSpPr>
            <p:nvPr/>
          </p:nvSpPr>
          <p:spPr bwMode="auto">
            <a:xfrm flipH="1">
              <a:off x="1520" y="2235"/>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70" name="Line 283"/>
            <p:cNvSpPr>
              <a:spLocks noChangeShapeType="1"/>
            </p:cNvSpPr>
            <p:nvPr/>
          </p:nvSpPr>
          <p:spPr bwMode="auto">
            <a:xfrm flipH="1">
              <a:off x="782" y="2958"/>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71" name="Rectangle 284"/>
            <p:cNvSpPr>
              <a:spLocks noChangeArrowheads="1"/>
            </p:cNvSpPr>
            <p:nvPr/>
          </p:nvSpPr>
          <p:spPr bwMode="auto">
            <a:xfrm>
              <a:off x="607" y="3139"/>
              <a:ext cx="182" cy="182"/>
            </a:xfrm>
            <a:prstGeom prst="rect">
              <a:avLst/>
            </a:prstGeom>
            <a:solidFill>
              <a:schemeClr val="accent2"/>
            </a:solidFill>
            <a:ln w="25400">
              <a:solidFill>
                <a:schemeClr val="accent2"/>
              </a:solidFill>
              <a:miter lim="800000"/>
              <a:headEnd/>
              <a:tailEnd/>
            </a:ln>
          </p:spPr>
          <p:txBody>
            <a:bodyPr wrap="none" anchor="ctr"/>
            <a:lstStyle/>
            <a:p>
              <a:pPr algn="ctr"/>
              <a:endParaRPr lang="ja-JP" altLang="ja-JP" sz="2400">
                <a:solidFill>
                  <a:schemeClr val="hlink"/>
                </a:solidFill>
                <a:latin typeface="Times New Roman" pitchFamily="18" charset="0"/>
              </a:endParaRPr>
            </a:p>
          </p:txBody>
        </p:sp>
        <p:sp>
          <p:nvSpPr>
            <p:cNvPr id="18772" name="Rectangle 285"/>
            <p:cNvSpPr>
              <a:spLocks noChangeArrowheads="1"/>
            </p:cNvSpPr>
            <p:nvPr/>
          </p:nvSpPr>
          <p:spPr bwMode="auto">
            <a:xfrm>
              <a:off x="962" y="277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73" name="Rectangle 286"/>
            <p:cNvSpPr>
              <a:spLocks noChangeArrowheads="1"/>
            </p:cNvSpPr>
            <p:nvPr/>
          </p:nvSpPr>
          <p:spPr bwMode="auto">
            <a:xfrm>
              <a:off x="1334" y="241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grpSp>
      <p:grpSp>
        <p:nvGrpSpPr>
          <p:cNvPr id="7" name="Group 279"/>
          <p:cNvGrpSpPr>
            <a:grpSpLocks/>
          </p:cNvGrpSpPr>
          <p:nvPr/>
        </p:nvGrpSpPr>
        <p:grpSpPr bwMode="auto">
          <a:xfrm>
            <a:off x="379413" y="3273425"/>
            <a:ext cx="1797050" cy="1719263"/>
            <a:chOff x="607" y="2058"/>
            <a:chExt cx="1267" cy="1263"/>
          </a:xfrm>
        </p:grpSpPr>
        <p:sp>
          <p:nvSpPr>
            <p:cNvPr id="18760" name="Line 280"/>
            <p:cNvSpPr>
              <a:spLocks noChangeShapeType="1"/>
            </p:cNvSpPr>
            <p:nvPr/>
          </p:nvSpPr>
          <p:spPr bwMode="auto">
            <a:xfrm flipH="1">
              <a:off x="1146" y="2606"/>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61" name="Rectangle 281"/>
            <p:cNvSpPr>
              <a:spLocks noChangeArrowheads="1"/>
            </p:cNvSpPr>
            <p:nvPr/>
          </p:nvSpPr>
          <p:spPr bwMode="auto">
            <a:xfrm>
              <a:off x="1692" y="2058"/>
              <a:ext cx="182" cy="182"/>
            </a:xfrm>
            <a:prstGeom prst="rect">
              <a:avLst/>
            </a:prstGeom>
            <a:solidFill>
              <a:schemeClr val="accent2"/>
            </a:solidFill>
            <a:ln w="31750">
              <a:solidFill>
                <a:srgbClr val="FF0000"/>
              </a:solidFill>
              <a:miter lim="800000"/>
              <a:headEnd/>
              <a:tailEnd/>
            </a:ln>
          </p:spPr>
          <p:txBody>
            <a:bodyPr wrap="none" anchor="ctr"/>
            <a:lstStyle/>
            <a:p>
              <a:endParaRPr lang="ja-JP" altLang="en-US"/>
            </a:p>
          </p:txBody>
        </p:sp>
        <p:sp>
          <p:nvSpPr>
            <p:cNvPr id="18762" name="Line 282"/>
            <p:cNvSpPr>
              <a:spLocks noChangeShapeType="1"/>
            </p:cNvSpPr>
            <p:nvPr/>
          </p:nvSpPr>
          <p:spPr bwMode="auto">
            <a:xfrm flipH="1">
              <a:off x="1520" y="2235"/>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63" name="Line 283"/>
            <p:cNvSpPr>
              <a:spLocks noChangeShapeType="1"/>
            </p:cNvSpPr>
            <p:nvPr/>
          </p:nvSpPr>
          <p:spPr bwMode="auto">
            <a:xfrm flipH="1">
              <a:off x="782" y="2958"/>
              <a:ext cx="180" cy="181"/>
            </a:xfrm>
            <a:prstGeom prst="line">
              <a:avLst/>
            </a:prstGeom>
            <a:noFill/>
            <a:ln w="28575">
              <a:solidFill>
                <a:srgbClr val="FF0000"/>
              </a:solidFill>
              <a:round/>
              <a:headEnd/>
              <a:tailEnd type="triangle" w="med" len="med"/>
            </a:ln>
          </p:spPr>
          <p:txBody>
            <a:bodyPr wrap="none" anchor="ctr"/>
            <a:lstStyle/>
            <a:p>
              <a:endParaRPr lang="ja-JP" altLang="en-US"/>
            </a:p>
          </p:txBody>
        </p:sp>
        <p:sp>
          <p:nvSpPr>
            <p:cNvPr id="18764" name="Rectangle 284"/>
            <p:cNvSpPr>
              <a:spLocks noChangeArrowheads="1"/>
            </p:cNvSpPr>
            <p:nvPr/>
          </p:nvSpPr>
          <p:spPr bwMode="auto">
            <a:xfrm>
              <a:off x="607" y="3139"/>
              <a:ext cx="182" cy="182"/>
            </a:xfrm>
            <a:prstGeom prst="rect">
              <a:avLst/>
            </a:prstGeom>
            <a:solidFill>
              <a:schemeClr val="accent2"/>
            </a:solidFill>
            <a:ln w="25400">
              <a:solidFill>
                <a:schemeClr val="accent2"/>
              </a:solidFill>
              <a:miter lim="800000"/>
              <a:headEnd/>
              <a:tailEnd/>
            </a:ln>
          </p:spPr>
          <p:txBody>
            <a:bodyPr wrap="none" anchor="ctr"/>
            <a:lstStyle/>
            <a:p>
              <a:pPr algn="ctr"/>
              <a:endParaRPr lang="ja-JP" altLang="ja-JP" sz="2400">
                <a:solidFill>
                  <a:schemeClr val="hlink"/>
                </a:solidFill>
                <a:latin typeface="Times New Roman" pitchFamily="18" charset="0"/>
              </a:endParaRPr>
            </a:p>
          </p:txBody>
        </p:sp>
        <p:sp>
          <p:nvSpPr>
            <p:cNvPr id="18765" name="Rectangle 285"/>
            <p:cNvSpPr>
              <a:spLocks noChangeArrowheads="1"/>
            </p:cNvSpPr>
            <p:nvPr/>
          </p:nvSpPr>
          <p:spPr bwMode="auto">
            <a:xfrm>
              <a:off x="962" y="277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sp>
          <p:nvSpPr>
            <p:cNvPr id="18766" name="Rectangle 286"/>
            <p:cNvSpPr>
              <a:spLocks noChangeArrowheads="1"/>
            </p:cNvSpPr>
            <p:nvPr/>
          </p:nvSpPr>
          <p:spPr bwMode="auto">
            <a:xfrm>
              <a:off x="1334" y="2415"/>
              <a:ext cx="182" cy="182"/>
            </a:xfrm>
            <a:prstGeom prst="rect">
              <a:avLst/>
            </a:prstGeom>
            <a:solidFill>
              <a:schemeClr val="accent2"/>
            </a:solidFill>
            <a:ln w="25400">
              <a:solidFill>
                <a:schemeClr val="accent2"/>
              </a:solidFill>
              <a:miter lim="800000"/>
              <a:headEnd/>
              <a:tailEnd/>
            </a:ln>
          </p:spPr>
          <p:txBody>
            <a:bodyPr wrap="none" anchor="ctr"/>
            <a:lstStyle/>
            <a:p>
              <a:endParaRPr lang="ja-JP" altLang="en-US"/>
            </a:p>
          </p:txBody>
        </p:sp>
      </p:grpSp>
      <p:sp>
        <p:nvSpPr>
          <p:cNvPr id="18758" name="Rectangle 336"/>
          <p:cNvSpPr>
            <a:spLocks noChangeArrowheads="1"/>
          </p:cNvSpPr>
          <p:nvPr/>
        </p:nvSpPr>
        <p:spPr bwMode="auto">
          <a:xfrm>
            <a:off x="1920875" y="3286125"/>
            <a:ext cx="257175" cy="247650"/>
          </a:xfrm>
          <a:prstGeom prst="rect">
            <a:avLst/>
          </a:prstGeom>
          <a:solidFill>
            <a:srgbClr val="FF0000"/>
          </a:solidFill>
          <a:ln w="12700">
            <a:solidFill>
              <a:schemeClr val="tx1"/>
            </a:solidFill>
            <a:miter lim="800000"/>
            <a:headEnd/>
            <a:tailEnd/>
          </a:ln>
        </p:spPr>
        <p:txBody>
          <a:bodyPr wrap="none" anchor="ctr"/>
          <a:lstStyle/>
          <a:p>
            <a:pPr algn="ctr"/>
            <a:endParaRPr lang="ja-JP" altLang="ja-JP" sz="2400" b="1">
              <a:solidFill>
                <a:schemeClr val="accent2"/>
              </a:solidFill>
              <a:latin typeface="Times New Roman" pitchFamily="18" charset="0"/>
            </a:endParaRPr>
          </a:p>
        </p:txBody>
      </p:sp>
      <p:sp>
        <p:nvSpPr>
          <p:cNvPr id="18759" name="AutoShape 287"/>
          <p:cNvSpPr>
            <a:spLocks noChangeArrowheads="1"/>
          </p:cNvSpPr>
          <p:nvPr/>
        </p:nvSpPr>
        <p:spPr bwMode="auto">
          <a:xfrm>
            <a:off x="5095528" y="4130848"/>
            <a:ext cx="988640" cy="522288"/>
          </a:xfrm>
          <a:prstGeom prst="wedgeRoundRectCallout">
            <a:avLst>
              <a:gd name="adj1" fmla="val -298434"/>
              <a:gd name="adj2" fmla="val -2468"/>
              <a:gd name="adj3" fmla="val 16667"/>
            </a:avLst>
          </a:prstGeom>
          <a:solidFill>
            <a:srgbClr val="FFFF00">
              <a:alpha val="39999"/>
            </a:srgbClr>
          </a:solidFill>
          <a:ln w="25400" algn="ctr">
            <a:solidFill>
              <a:srgbClr val="339966"/>
            </a:solidFill>
            <a:miter lim="800000"/>
            <a:headEnd/>
            <a:tailEnd/>
          </a:ln>
        </p:spPr>
        <p:txBody>
          <a:bodyPr/>
          <a:lstStyle/>
          <a:p>
            <a:pPr algn="ctr"/>
            <a:r>
              <a:rPr lang="en-US" altLang="ja-JP" sz="2000" b="1" baseline="30000" dirty="0">
                <a:latin typeface="Times New Roman" pitchFamily="18" charset="0"/>
              </a:rPr>
              <a:t>261</a:t>
            </a:r>
            <a:r>
              <a:rPr lang="en-US" altLang="ja-JP" sz="2000" b="1" dirty="0">
                <a:latin typeface="Times New Roman" pitchFamily="18" charset="0"/>
              </a:rPr>
              <a:t>Rf</a:t>
            </a:r>
          </a:p>
          <a:p>
            <a:pPr algn="ctr"/>
            <a:endParaRPr lang="en-US" altLang="ja-JP" sz="2000" b="1" dirty="0">
              <a:latin typeface="Times New Roman" pitchFamily="18" charset="0"/>
            </a:endParaRPr>
          </a:p>
        </p:txBody>
      </p:sp>
      <p:sp>
        <p:nvSpPr>
          <p:cNvPr id="361" name="AutoShape 287"/>
          <p:cNvSpPr>
            <a:spLocks noChangeArrowheads="1"/>
          </p:cNvSpPr>
          <p:nvPr/>
        </p:nvSpPr>
        <p:spPr bwMode="auto">
          <a:xfrm>
            <a:off x="5247928" y="3573016"/>
            <a:ext cx="988640" cy="522288"/>
          </a:xfrm>
          <a:prstGeom prst="wedgeRoundRectCallout">
            <a:avLst>
              <a:gd name="adj1" fmla="val -261438"/>
              <a:gd name="adj2" fmla="val 9711"/>
              <a:gd name="adj3" fmla="val 16667"/>
            </a:avLst>
          </a:prstGeom>
          <a:solidFill>
            <a:srgbClr val="FFFF00">
              <a:alpha val="39999"/>
            </a:srgbClr>
          </a:solidFill>
          <a:ln w="25400" algn="ctr">
            <a:solidFill>
              <a:srgbClr val="339966"/>
            </a:solidFill>
            <a:miter lim="800000"/>
            <a:headEnd/>
            <a:tailEnd/>
          </a:ln>
        </p:spPr>
        <p:txBody>
          <a:bodyPr/>
          <a:lstStyle/>
          <a:p>
            <a:pPr algn="ctr"/>
            <a:r>
              <a:rPr lang="en-US" altLang="ja-JP" sz="2000" b="1" baseline="30000" dirty="0" smtClean="0">
                <a:latin typeface="Times New Roman" pitchFamily="18" charset="0"/>
              </a:rPr>
              <a:t>265</a:t>
            </a:r>
            <a:r>
              <a:rPr lang="en-US" altLang="ja-JP" sz="2000" b="1" dirty="0" smtClean="0">
                <a:latin typeface="Times New Roman" pitchFamily="18" charset="0"/>
              </a:rPr>
              <a:t>Sg</a:t>
            </a:r>
            <a:endParaRPr lang="en-US" altLang="ja-JP" sz="2000" b="1" dirty="0">
              <a:latin typeface="Times New Roman" pitchFamily="18" charset="0"/>
            </a:endParaRPr>
          </a:p>
          <a:p>
            <a:pPr algn="ctr"/>
            <a:endParaRPr lang="en-US" altLang="ja-JP" sz="2000" b="1" dirty="0">
              <a:latin typeface="Times New Roman" pitchFamily="18" charset="0"/>
            </a:endParaRPr>
          </a:p>
        </p:txBody>
      </p:sp>
      <p:sp>
        <p:nvSpPr>
          <p:cNvPr id="8" name="日付プレースホルダー 7"/>
          <p:cNvSpPr>
            <a:spLocks noGrp="1"/>
          </p:cNvSpPr>
          <p:nvPr>
            <p:ph type="dt" sz="half" idx="10"/>
          </p:nvPr>
        </p:nvSpPr>
        <p:spPr/>
        <p:txBody>
          <a:bodyPr/>
          <a:lstStyle/>
          <a:p>
            <a:r>
              <a:rPr kumimoji="1" lang="en-US" altLang="ja-JP" smtClean="0"/>
              <a:t>2013/1/15</a:t>
            </a:r>
            <a:endParaRPr kumimoji="1" lang="ja-JP" altLang="en-US"/>
          </a:p>
        </p:txBody>
      </p:sp>
      <p:sp>
        <p:nvSpPr>
          <p:cNvPr id="9" name="フッター プレースホルダー 8"/>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473404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スライド番号プレースホルダ 3"/>
          <p:cNvSpPr>
            <a:spLocks noGrp="1"/>
          </p:cNvSpPr>
          <p:nvPr>
            <p:ph type="sldNum" sz="quarter" idx="12"/>
          </p:nvPr>
        </p:nvSpPr>
        <p:spPr>
          <a:noFill/>
        </p:spPr>
        <p:txBody>
          <a:bodyPr/>
          <a:lstStyle/>
          <a:p>
            <a:fld id="{96963A55-678C-4DCD-B0B0-2E48141CC7A4}" type="slidenum">
              <a:rPr lang="en-US" altLang="ja-JP" smtClean="0">
                <a:latin typeface="Arial" pitchFamily="34" charset="0"/>
              </a:rPr>
              <a:pPr/>
              <a:t>23</a:t>
            </a:fld>
            <a:endParaRPr lang="en-US" altLang="ja-JP" smtClean="0">
              <a:latin typeface="Arial" pitchFamily="34" charset="0"/>
            </a:endParaRPr>
          </a:p>
        </p:txBody>
      </p:sp>
      <p:sp>
        <p:nvSpPr>
          <p:cNvPr id="5127" name="Freeform 3" descr="右上がり対角線"/>
          <p:cNvSpPr>
            <a:spLocks/>
          </p:cNvSpPr>
          <p:nvPr/>
        </p:nvSpPr>
        <p:spPr bwMode="auto">
          <a:xfrm>
            <a:off x="1381125" y="4989513"/>
            <a:ext cx="360363" cy="393700"/>
          </a:xfrm>
          <a:custGeom>
            <a:avLst/>
            <a:gdLst>
              <a:gd name="T0" fmla="*/ 0 w 1067"/>
              <a:gd name="T1" fmla="*/ 2147483647 h 1098"/>
              <a:gd name="T2" fmla="*/ 2147483647 w 1067"/>
              <a:gd name="T3" fmla="*/ 0 h 1098"/>
              <a:gd name="T4" fmla="*/ 2147483647 w 1067"/>
              <a:gd name="T5" fmla="*/ 0 h 1098"/>
              <a:gd name="T6" fmla="*/ 2147483647 w 1067"/>
              <a:gd name="T7" fmla="*/ 2147483647 h 1098"/>
              <a:gd name="T8" fmla="*/ 2147483647 w 1067"/>
              <a:gd name="T9" fmla="*/ 2147483647 h 1098"/>
              <a:gd name="T10" fmla="*/ 2147483647 w 1067"/>
              <a:gd name="T11" fmla="*/ 2147483647 h 1098"/>
              <a:gd name="T12" fmla="*/ 2147483647 w 1067"/>
              <a:gd name="T13" fmla="*/ 2147483647 h 1098"/>
              <a:gd name="T14" fmla="*/ 2147483647 w 1067"/>
              <a:gd name="T15" fmla="*/ 2147483647 h 1098"/>
              <a:gd name="T16" fmla="*/ 0 w 1067"/>
              <a:gd name="T17" fmla="*/ 2147483647 h 10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7"/>
              <a:gd name="T28" fmla="*/ 0 h 1098"/>
              <a:gd name="T29" fmla="*/ 1067 w 1067"/>
              <a:gd name="T30" fmla="*/ 1098 h 10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7" h="1098">
                <a:moveTo>
                  <a:pt x="0" y="728"/>
                </a:moveTo>
                <a:lnTo>
                  <a:pt x="515" y="0"/>
                </a:lnTo>
                <a:lnTo>
                  <a:pt x="840" y="0"/>
                </a:lnTo>
                <a:lnTo>
                  <a:pt x="965" y="179"/>
                </a:lnTo>
                <a:lnTo>
                  <a:pt x="1067" y="179"/>
                </a:lnTo>
                <a:lnTo>
                  <a:pt x="1067" y="1098"/>
                </a:lnTo>
                <a:lnTo>
                  <a:pt x="120" y="1098"/>
                </a:lnTo>
                <a:lnTo>
                  <a:pt x="120" y="909"/>
                </a:lnTo>
                <a:lnTo>
                  <a:pt x="0" y="728"/>
                </a:lnTo>
                <a:close/>
              </a:path>
            </a:pathLst>
          </a:custGeom>
          <a:pattFill prst="ltUpDiag">
            <a:fgClr>
              <a:schemeClr val="accent1"/>
            </a:fgClr>
            <a:bgClr>
              <a:srgbClr val="FFFFFF"/>
            </a:bgClr>
          </a:pattFill>
          <a:ln w="9525">
            <a:noFill/>
            <a:round/>
            <a:headEnd/>
            <a:tailEnd/>
          </a:ln>
        </p:spPr>
        <p:txBody>
          <a:bodyPr/>
          <a:lstStyle/>
          <a:p>
            <a:endParaRPr lang="ja-JP" altLang="en-US"/>
          </a:p>
        </p:txBody>
      </p:sp>
      <p:sp>
        <p:nvSpPr>
          <p:cNvPr id="5128" name="Rectangle 4"/>
          <p:cNvSpPr>
            <a:spLocks noChangeArrowheads="1"/>
          </p:cNvSpPr>
          <p:nvPr/>
        </p:nvSpPr>
        <p:spPr bwMode="auto">
          <a:xfrm>
            <a:off x="1633538" y="2408238"/>
            <a:ext cx="15875" cy="815975"/>
          </a:xfrm>
          <a:prstGeom prst="rect">
            <a:avLst/>
          </a:prstGeom>
          <a:pattFill prst="ltDnDiag">
            <a:fgClr>
              <a:schemeClr val="accent1"/>
            </a:fgClr>
            <a:bgClr>
              <a:schemeClr val="bg1"/>
            </a:bgClr>
          </a:pattFill>
          <a:ln w="9525">
            <a:noFill/>
            <a:miter lim="800000"/>
            <a:headEnd/>
            <a:tailEnd/>
          </a:ln>
        </p:spPr>
        <p:txBody>
          <a:bodyPr wrap="none" anchor="ctr"/>
          <a:lstStyle/>
          <a:p>
            <a:endParaRPr lang="ja-JP" altLang="en-US"/>
          </a:p>
        </p:txBody>
      </p:sp>
      <p:sp>
        <p:nvSpPr>
          <p:cNvPr id="5129" name="Rectangle 5"/>
          <p:cNvSpPr>
            <a:spLocks noChangeArrowheads="1"/>
          </p:cNvSpPr>
          <p:nvPr/>
        </p:nvSpPr>
        <p:spPr bwMode="auto">
          <a:xfrm rot="2700000">
            <a:off x="1392238" y="2006600"/>
            <a:ext cx="122238" cy="77787"/>
          </a:xfrm>
          <a:prstGeom prst="rect">
            <a:avLst/>
          </a:prstGeom>
          <a:pattFill prst="ltDn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130" name="Rectangle 6"/>
          <p:cNvSpPr>
            <a:spLocks noChangeArrowheads="1"/>
          </p:cNvSpPr>
          <p:nvPr/>
        </p:nvSpPr>
        <p:spPr bwMode="auto">
          <a:xfrm rot="2700000">
            <a:off x="1482726" y="2079625"/>
            <a:ext cx="69850" cy="66675"/>
          </a:xfrm>
          <a:prstGeom prst="rect">
            <a:avLst/>
          </a:prstGeom>
          <a:pattFill prst="ltDnDiag">
            <a:fgClr>
              <a:schemeClr val="accent1"/>
            </a:fgClr>
            <a:bgClr>
              <a:schemeClr val="bg1"/>
            </a:bgClr>
          </a:pattFill>
          <a:ln w="9525">
            <a:solidFill>
              <a:schemeClr val="tx1"/>
            </a:solidFill>
            <a:miter lim="800000"/>
            <a:headEnd/>
            <a:tailEnd/>
          </a:ln>
        </p:spPr>
        <p:txBody>
          <a:bodyPr wrap="none" anchor="ctr"/>
          <a:lstStyle/>
          <a:p>
            <a:endParaRPr lang="ja-JP" altLang="en-US"/>
          </a:p>
        </p:txBody>
      </p:sp>
      <p:sp>
        <p:nvSpPr>
          <p:cNvPr id="5131" name="Rectangle 7" descr="右下がり対角線"/>
          <p:cNvSpPr>
            <a:spLocks noChangeArrowheads="1"/>
          </p:cNvSpPr>
          <p:nvPr/>
        </p:nvSpPr>
        <p:spPr bwMode="auto">
          <a:xfrm rot="2700000">
            <a:off x="1537494" y="2124869"/>
            <a:ext cx="163512" cy="400050"/>
          </a:xfrm>
          <a:prstGeom prst="rect">
            <a:avLst/>
          </a:prstGeom>
          <a:pattFill prst="ltDn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132" name="Rectangle 8"/>
          <p:cNvSpPr>
            <a:spLocks noChangeArrowheads="1"/>
          </p:cNvSpPr>
          <p:nvPr/>
        </p:nvSpPr>
        <p:spPr bwMode="auto">
          <a:xfrm>
            <a:off x="4689475" y="2346325"/>
            <a:ext cx="460375" cy="1173163"/>
          </a:xfrm>
          <a:prstGeom prst="rect">
            <a:avLst/>
          </a:prstGeom>
          <a:noFill/>
          <a:ln w="9525">
            <a:solidFill>
              <a:schemeClr val="tx1"/>
            </a:solidFill>
            <a:miter lim="800000"/>
            <a:headEnd/>
            <a:tailEnd/>
          </a:ln>
        </p:spPr>
        <p:txBody>
          <a:bodyPr wrap="none" anchor="ctr"/>
          <a:lstStyle/>
          <a:p>
            <a:endParaRPr lang="ja-JP" altLang="en-US"/>
          </a:p>
        </p:txBody>
      </p:sp>
      <p:sp>
        <p:nvSpPr>
          <p:cNvPr id="5133" name="AutoShape 9"/>
          <p:cNvSpPr>
            <a:spLocks noChangeArrowheads="1"/>
          </p:cNvSpPr>
          <p:nvPr/>
        </p:nvSpPr>
        <p:spPr bwMode="auto">
          <a:xfrm>
            <a:off x="4648200" y="2562225"/>
            <a:ext cx="539750" cy="741363"/>
          </a:xfrm>
          <a:prstGeom prst="roundRect">
            <a:avLst>
              <a:gd name="adj" fmla="val 16667"/>
            </a:avLst>
          </a:prstGeom>
          <a:pattFill prst="pct60">
            <a:fgClr>
              <a:srgbClr val="FF6600"/>
            </a:fgClr>
            <a:bgClr>
              <a:srgbClr val="FFFFFF"/>
            </a:bgClr>
          </a:pattFill>
          <a:ln w="9525">
            <a:solidFill>
              <a:schemeClr val="tx1"/>
            </a:solidFill>
            <a:round/>
            <a:headEnd/>
            <a:tailEnd/>
          </a:ln>
        </p:spPr>
        <p:txBody>
          <a:bodyPr wrap="none" anchor="ctr"/>
          <a:lstStyle/>
          <a:p>
            <a:endParaRPr lang="ja-JP" altLang="en-US"/>
          </a:p>
        </p:txBody>
      </p:sp>
      <p:sp>
        <p:nvSpPr>
          <p:cNvPr id="5134" name="Rectangle 10"/>
          <p:cNvSpPr>
            <a:spLocks noChangeArrowheads="1"/>
          </p:cNvSpPr>
          <p:nvPr/>
        </p:nvSpPr>
        <p:spPr bwMode="auto">
          <a:xfrm>
            <a:off x="4689475" y="2346325"/>
            <a:ext cx="460375" cy="211138"/>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135" name="Rectangle 11"/>
          <p:cNvSpPr>
            <a:spLocks noChangeArrowheads="1"/>
          </p:cNvSpPr>
          <p:nvPr/>
        </p:nvSpPr>
        <p:spPr bwMode="auto">
          <a:xfrm>
            <a:off x="4689475" y="3308350"/>
            <a:ext cx="460375" cy="211138"/>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136" name="AutoShape 12"/>
          <p:cNvSpPr>
            <a:spLocks noChangeArrowheads="1"/>
          </p:cNvSpPr>
          <p:nvPr/>
        </p:nvSpPr>
        <p:spPr bwMode="auto">
          <a:xfrm>
            <a:off x="4762500" y="2684463"/>
            <a:ext cx="314325" cy="496887"/>
          </a:xfrm>
          <a:prstGeom prst="roundRect">
            <a:avLst>
              <a:gd name="adj" fmla="val 11519"/>
            </a:avLst>
          </a:prstGeom>
          <a:pattFill prst="pct30">
            <a:fgClr>
              <a:srgbClr val="00CCFF"/>
            </a:fgClr>
            <a:bgClr>
              <a:srgbClr val="FFFFFF"/>
            </a:bgClr>
          </a:pattFill>
          <a:ln w="9525">
            <a:solidFill>
              <a:schemeClr val="tx1"/>
            </a:solidFill>
            <a:round/>
            <a:headEnd/>
            <a:tailEnd/>
          </a:ln>
        </p:spPr>
        <p:txBody>
          <a:bodyPr wrap="none" anchor="ctr"/>
          <a:lstStyle/>
          <a:p>
            <a:endParaRPr lang="ja-JP" altLang="en-US"/>
          </a:p>
        </p:txBody>
      </p:sp>
      <p:sp>
        <p:nvSpPr>
          <p:cNvPr id="5137" name="AutoShape 13"/>
          <p:cNvSpPr>
            <a:spLocks noChangeArrowheads="1"/>
          </p:cNvSpPr>
          <p:nvPr/>
        </p:nvSpPr>
        <p:spPr bwMode="auto">
          <a:xfrm>
            <a:off x="4765675" y="2689225"/>
            <a:ext cx="307975" cy="488950"/>
          </a:xfrm>
          <a:prstGeom prst="octagon">
            <a:avLst>
              <a:gd name="adj" fmla="val 7940"/>
            </a:avLst>
          </a:prstGeom>
          <a:noFill/>
          <a:ln w="9525">
            <a:solidFill>
              <a:schemeClr val="tx1"/>
            </a:solidFill>
            <a:miter lim="800000"/>
            <a:headEnd/>
            <a:tailEnd/>
          </a:ln>
        </p:spPr>
        <p:txBody>
          <a:bodyPr wrap="none" anchor="ctr"/>
          <a:lstStyle/>
          <a:p>
            <a:endParaRPr lang="ja-JP" altLang="en-US"/>
          </a:p>
        </p:txBody>
      </p:sp>
      <p:sp>
        <p:nvSpPr>
          <p:cNvPr id="5138" name="Rectangle 14"/>
          <p:cNvSpPr>
            <a:spLocks noChangeArrowheads="1"/>
          </p:cNvSpPr>
          <p:nvPr/>
        </p:nvSpPr>
        <p:spPr bwMode="auto">
          <a:xfrm>
            <a:off x="4600575" y="2749550"/>
            <a:ext cx="15875" cy="366713"/>
          </a:xfrm>
          <a:prstGeom prst="rect">
            <a:avLst/>
          </a:prstGeom>
          <a:noFill/>
          <a:ln w="9525">
            <a:solidFill>
              <a:schemeClr val="tx1"/>
            </a:solidFill>
            <a:miter lim="800000"/>
            <a:headEnd/>
            <a:tailEnd/>
          </a:ln>
        </p:spPr>
        <p:txBody>
          <a:bodyPr wrap="none" anchor="ctr"/>
          <a:lstStyle/>
          <a:p>
            <a:endParaRPr lang="ja-JP" altLang="en-US"/>
          </a:p>
        </p:txBody>
      </p:sp>
      <p:sp>
        <p:nvSpPr>
          <p:cNvPr id="5139" name="Rectangle 15"/>
          <p:cNvSpPr>
            <a:spLocks noChangeArrowheads="1"/>
          </p:cNvSpPr>
          <p:nvPr/>
        </p:nvSpPr>
        <p:spPr bwMode="auto">
          <a:xfrm>
            <a:off x="5218113" y="2725738"/>
            <a:ext cx="7937" cy="414337"/>
          </a:xfrm>
          <a:prstGeom prst="rect">
            <a:avLst/>
          </a:prstGeom>
          <a:noFill/>
          <a:ln w="9525">
            <a:solidFill>
              <a:schemeClr val="tx1"/>
            </a:solidFill>
            <a:miter lim="800000"/>
            <a:headEnd/>
            <a:tailEnd/>
          </a:ln>
        </p:spPr>
        <p:txBody>
          <a:bodyPr wrap="none" anchor="ctr"/>
          <a:lstStyle/>
          <a:p>
            <a:endParaRPr lang="ja-JP" altLang="en-US"/>
          </a:p>
        </p:txBody>
      </p:sp>
      <p:sp>
        <p:nvSpPr>
          <p:cNvPr id="5140" name="Line 16"/>
          <p:cNvSpPr>
            <a:spLocks noChangeShapeType="1"/>
          </p:cNvSpPr>
          <p:nvPr/>
        </p:nvSpPr>
        <p:spPr bwMode="auto">
          <a:xfrm>
            <a:off x="4600575" y="2792413"/>
            <a:ext cx="319088" cy="30162"/>
          </a:xfrm>
          <a:prstGeom prst="line">
            <a:avLst/>
          </a:prstGeom>
          <a:noFill/>
          <a:ln w="9525">
            <a:solidFill>
              <a:schemeClr val="tx1"/>
            </a:solidFill>
            <a:round/>
            <a:headEnd/>
            <a:tailEnd/>
          </a:ln>
        </p:spPr>
        <p:txBody>
          <a:bodyPr/>
          <a:lstStyle/>
          <a:p>
            <a:endParaRPr lang="ja-JP" altLang="en-US"/>
          </a:p>
        </p:txBody>
      </p:sp>
      <p:sp>
        <p:nvSpPr>
          <p:cNvPr id="5141" name="Line 17"/>
          <p:cNvSpPr>
            <a:spLocks noChangeShapeType="1"/>
          </p:cNvSpPr>
          <p:nvPr/>
        </p:nvSpPr>
        <p:spPr bwMode="auto">
          <a:xfrm flipV="1">
            <a:off x="4919663" y="2794000"/>
            <a:ext cx="304800" cy="28575"/>
          </a:xfrm>
          <a:prstGeom prst="line">
            <a:avLst/>
          </a:prstGeom>
          <a:noFill/>
          <a:ln w="9525">
            <a:solidFill>
              <a:schemeClr val="tx1"/>
            </a:solidFill>
            <a:round/>
            <a:headEnd/>
            <a:tailEnd/>
          </a:ln>
        </p:spPr>
        <p:txBody>
          <a:bodyPr/>
          <a:lstStyle/>
          <a:p>
            <a:endParaRPr lang="ja-JP" altLang="en-US"/>
          </a:p>
        </p:txBody>
      </p:sp>
      <p:sp>
        <p:nvSpPr>
          <p:cNvPr id="5142" name="Line 18"/>
          <p:cNvSpPr>
            <a:spLocks noChangeShapeType="1"/>
          </p:cNvSpPr>
          <p:nvPr/>
        </p:nvSpPr>
        <p:spPr bwMode="auto">
          <a:xfrm flipV="1">
            <a:off x="4600575" y="3043238"/>
            <a:ext cx="319088" cy="30162"/>
          </a:xfrm>
          <a:prstGeom prst="line">
            <a:avLst/>
          </a:prstGeom>
          <a:noFill/>
          <a:ln w="9525">
            <a:solidFill>
              <a:schemeClr val="tx1"/>
            </a:solidFill>
            <a:round/>
            <a:headEnd/>
            <a:tailEnd/>
          </a:ln>
        </p:spPr>
        <p:txBody>
          <a:bodyPr/>
          <a:lstStyle/>
          <a:p>
            <a:endParaRPr lang="ja-JP" altLang="en-US"/>
          </a:p>
        </p:txBody>
      </p:sp>
      <p:sp>
        <p:nvSpPr>
          <p:cNvPr id="5143" name="Line 19"/>
          <p:cNvSpPr>
            <a:spLocks noChangeShapeType="1"/>
          </p:cNvSpPr>
          <p:nvPr/>
        </p:nvSpPr>
        <p:spPr bwMode="auto">
          <a:xfrm>
            <a:off x="4919663" y="3043238"/>
            <a:ext cx="304800" cy="30162"/>
          </a:xfrm>
          <a:prstGeom prst="line">
            <a:avLst/>
          </a:prstGeom>
          <a:noFill/>
          <a:ln w="9525">
            <a:solidFill>
              <a:schemeClr val="tx1"/>
            </a:solidFill>
            <a:round/>
            <a:headEnd/>
            <a:tailEnd/>
          </a:ln>
        </p:spPr>
        <p:txBody>
          <a:bodyPr/>
          <a:lstStyle/>
          <a:p>
            <a:endParaRPr lang="ja-JP" altLang="en-US"/>
          </a:p>
        </p:txBody>
      </p:sp>
      <p:sp>
        <p:nvSpPr>
          <p:cNvPr id="5144" name="Line 20"/>
          <p:cNvSpPr>
            <a:spLocks noChangeShapeType="1"/>
          </p:cNvSpPr>
          <p:nvPr/>
        </p:nvSpPr>
        <p:spPr bwMode="auto">
          <a:xfrm>
            <a:off x="5226050" y="2773363"/>
            <a:ext cx="19050" cy="0"/>
          </a:xfrm>
          <a:prstGeom prst="line">
            <a:avLst/>
          </a:prstGeom>
          <a:noFill/>
          <a:ln w="9525">
            <a:solidFill>
              <a:schemeClr val="tx1"/>
            </a:solidFill>
            <a:round/>
            <a:headEnd/>
            <a:tailEnd/>
          </a:ln>
        </p:spPr>
        <p:txBody>
          <a:bodyPr/>
          <a:lstStyle/>
          <a:p>
            <a:endParaRPr lang="ja-JP" altLang="en-US"/>
          </a:p>
        </p:txBody>
      </p:sp>
      <p:sp>
        <p:nvSpPr>
          <p:cNvPr id="5145" name="Line 21"/>
          <p:cNvSpPr>
            <a:spLocks noChangeShapeType="1"/>
          </p:cNvSpPr>
          <p:nvPr/>
        </p:nvSpPr>
        <p:spPr bwMode="auto">
          <a:xfrm>
            <a:off x="5226050" y="2952750"/>
            <a:ext cx="19050" cy="0"/>
          </a:xfrm>
          <a:prstGeom prst="line">
            <a:avLst/>
          </a:prstGeom>
          <a:noFill/>
          <a:ln w="9525">
            <a:solidFill>
              <a:schemeClr val="tx1"/>
            </a:solidFill>
            <a:round/>
            <a:headEnd/>
            <a:tailEnd/>
          </a:ln>
        </p:spPr>
        <p:txBody>
          <a:bodyPr/>
          <a:lstStyle/>
          <a:p>
            <a:endParaRPr lang="ja-JP" altLang="en-US"/>
          </a:p>
        </p:txBody>
      </p:sp>
      <p:sp>
        <p:nvSpPr>
          <p:cNvPr id="5146" name="Rectangle 22" descr="右上がり対角線"/>
          <p:cNvSpPr>
            <a:spLocks noChangeArrowheads="1"/>
          </p:cNvSpPr>
          <p:nvPr/>
        </p:nvSpPr>
        <p:spPr bwMode="auto">
          <a:xfrm>
            <a:off x="5227638" y="2774950"/>
            <a:ext cx="19050" cy="177800"/>
          </a:xfrm>
          <a:prstGeom prst="rect">
            <a:avLst/>
          </a:prstGeom>
          <a:pattFill prst="ltUpDiag">
            <a:fgClr>
              <a:schemeClr val="accent1"/>
            </a:fgClr>
            <a:bgClr>
              <a:schemeClr val="bg1"/>
            </a:bgClr>
          </a:pattFill>
          <a:ln w="9525">
            <a:noFill/>
            <a:miter lim="800000"/>
            <a:headEnd/>
            <a:tailEnd/>
          </a:ln>
        </p:spPr>
        <p:txBody>
          <a:bodyPr wrap="none" anchor="ctr"/>
          <a:lstStyle/>
          <a:p>
            <a:endParaRPr lang="ja-JP" altLang="en-US"/>
          </a:p>
        </p:txBody>
      </p:sp>
      <p:sp>
        <p:nvSpPr>
          <p:cNvPr id="5147" name="Freeform 23"/>
          <p:cNvSpPr>
            <a:spLocks/>
          </p:cNvSpPr>
          <p:nvPr/>
        </p:nvSpPr>
        <p:spPr bwMode="auto">
          <a:xfrm>
            <a:off x="4600575" y="2792413"/>
            <a:ext cx="627063" cy="279400"/>
          </a:xfrm>
          <a:custGeom>
            <a:avLst/>
            <a:gdLst>
              <a:gd name="T0" fmla="*/ 2147483647 w 1848"/>
              <a:gd name="T1" fmla="*/ 0 h 776"/>
              <a:gd name="T2" fmla="*/ 2147483647 w 1848"/>
              <a:gd name="T3" fmla="*/ 2147483647 h 776"/>
              <a:gd name="T4" fmla="*/ 2147483647 w 1848"/>
              <a:gd name="T5" fmla="*/ 2147483647 h 776"/>
              <a:gd name="T6" fmla="*/ 2147483647 w 1848"/>
              <a:gd name="T7" fmla="*/ 2147483647 h 776"/>
              <a:gd name="T8" fmla="*/ 2147483647 w 1848"/>
              <a:gd name="T9" fmla="*/ 2147483647 h 776"/>
              <a:gd name="T10" fmla="*/ 0 w 1848"/>
              <a:gd name="T11" fmla="*/ 2147483647 h 776"/>
              <a:gd name="T12" fmla="*/ 2147483647 w 1848"/>
              <a:gd name="T13" fmla="*/ 0 h 776"/>
              <a:gd name="T14" fmla="*/ 0 60000 65536"/>
              <a:gd name="T15" fmla="*/ 0 60000 65536"/>
              <a:gd name="T16" fmla="*/ 0 60000 65536"/>
              <a:gd name="T17" fmla="*/ 0 60000 65536"/>
              <a:gd name="T18" fmla="*/ 0 60000 65536"/>
              <a:gd name="T19" fmla="*/ 0 60000 65536"/>
              <a:gd name="T20" fmla="*/ 0 60000 65536"/>
              <a:gd name="T21" fmla="*/ 0 w 1848"/>
              <a:gd name="T22" fmla="*/ 0 h 776"/>
              <a:gd name="T23" fmla="*/ 1848 w 1848"/>
              <a:gd name="T24" fmla="*/ 776 h 7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8" h="776">
                <a:moveTo>
                  <a:pt x="4" y="0"/>
                </a:moveTo>
                <a:lnTo>
                  <a:pt x="944" y="88"/>
                </a:lnTo>
                <a:lnTo>
                  <a:pt x="1848" y="2"/>
                </a:lnTo>
                <a:lnTo>
                  <a:pt x="1844" y="776"/>
                </a:lnTo>
                <a:lnTo>
                  <a:pt x="942" y="692"/>
                </a:lnTo>
                <a:lnTo>
                  <a:pt x="0" y="776"/>
                </a:lnTo>
                <a:lnTo>
                  <a:pt x="4" y="0"/>
                </a:lnTo>
                <a:close/>
              </a:path>
            </a:pathLst>
          </a:custGeom>
          <a:pattFill prst="ltUpDiag">
            <a:fgClr>
              <a:schemeClr val="accent1"/>
            </a:fgClr>
            <a:bgClr>
              <a:srgbClr val="FFFFFF"/>
            </a:bgClr>
          </a:pattFill>
          <a:ln w="9525">
            <a:noFill/>
            <a:round/>
            <a:headEnd/>
            <a:tailEnd/>
          </a:ln>
        </p:spPr>
        <p:txBody>
          <a:bodyPr/>
          <a:lstStyle/>
          <a:p>
            <a:endParaRPr lang="ja-JP" altLang="en-US"/>
          </a:p>
        </p:txBody>
      </p:sp>
      <p:sp>
        <p:nvSpPr>
          <p:cNvPr id="5148" name="AutoShape 24"/>
          <p:cNvSpPr>
            <a:spLocks noChangeArrowheads="1"/>
          </p:cNvSpPr>
          <p:nvPr/>
        </p:nvSpPr>
        <p:spPr bwMode="auto">
          <a:xfrm>
            <a:off x="4765675" y="2689225"/>
            <a:ext cx="307975" cy="488950"/>
          </a:xfrm>
          <a:prstGeom prst="octagon">
            <a:avLst>
              <a:gd name="adj" fmla="val 7940"/>
            </a:avLst>
          </a:prstGeom>
          <a:noFill/>
          <a:ln w="6350">
            <a:solidFill>
              <a:schemeClr val="tx1"/>
            </a:solidFill>
            <a:prstDash val="dash"/>
            <a:miter lim="800000"/>
            <a:headEnd/>
            <a:tailEnd/>
          </a:ln>
        </p:spPr>
        <p:txBody>
          <a:bodyPr wrap="none" anchor="ctr"/>
          <a:lstStyle/>
          <a:p>
            <a:endParaRPr lang="ja-JP" altLang="en-US"/>
          </a:p>
        </p:txBody>
      </p:sp>
      <p:sp>
        <p:nvSpPr>
          <p:cNvPr id="5149" name="Rectangle 25"/>
          <p:cNvSpPr>
            <a:spLocks noChangeArrowheads="1"/>
          </p:cNvSpPr>
          <p:nvPr/>
        </p:nvSpPr>
        <p:spPr bwMode="auto">
          <a:xfrm>
            <a:off x="5226050" y="2595563"/>
            <a:ext cx="20638" cy="546100"/>
          </a:xfrm>
          <a:prstGeom prst="rect">
            <a:avLst/>
          </a:prstGeom>
          <a:noFill/>
          <a:ln w="9525">
            <a:solidFill>
              <a:schemeClr val="tx1"/>
            </a:solidFill>
            <a:miter lim="800000"/>
            <a:headEnd/>
            <a:tailEnd/>
          </a:ln>
        </p:spPr>
        <p:txBody>
          <a:bodyPr wrap="none" anchor="ctr"/>
          <a:lstStyle/>
          <a:p>
            <a:endParaRPr lang="ja-JP" altLang="en-US"/>
          </a:p>
        </p:txBody>
      </p:sp>
      <p:sp>
        <p:nvSpPr>
          <p:cNvPr id="5150" name="Freeform 26" descr="右上がり対角線"/>
          <p:cNvSpPr>
            <a:spLocks/>
          </p:cNvSpPr>
          <p:nvPr/>
        </p:nvSpPr>
        <p:spPr bwMode="auto">
          <a:xfrm>
            <a:off x="5245100" y="2763838"/>
            <a:ext cx="95250" cy="190500"/>
          </a:xfrm>
          <a:custGeom>
            <a:avLst/>
            <a:gdLst>
              <a:gd name="T0" fmla="*/ 0 w 282"/>
              <a:gd name="T1" fmla="*/ 2147483647 h 532"/>
              <a:gd name="T2" fmla="*/ 2147483647 w 282"/>
              <a:gd name="T3" fmla="*/ 2147483647 h 532"/>
              <a:gd name="T4" fmla="*/ 2147483647 w 282"/>
              <a:gd name="T5" fmla="*/ 0 h 532"/>
              <a:gd name="T6" fmla="*/ 2147483647 w 282"/>
              <a:gd name="T7" fmla="*/ 2147483647 h 532"/>
              <a:gd name="T8" fmla="*/ 2147483647 w 282"/>
              <a:gd name="T9" fmla="*/ 2147483647 h 532"/>
              <a:gd name="T10" fmla="*/ 0 w 282"/>
              <a:gd name="T11" fmla="*/ 2147483647 h 532"/>
              <a:gd name="T12" fmla="*/ 0 w 282"/>
              <a:gd name="T13" fmla="*/ 2147483647 h 532"/>
              <a:gd name="T14" fmla="*/ 0 60000 65536"/>
              <a:gd name="T15" fmla="*/ 0 60000 65536"/>
              <a:gd name="T16" fmla="*/ 0 60000 65536"/>
              <a:gd name="T17" fmla="*/ 0 60000 65536"/>
              <a:gd name="T18" fmla="*/ 0 60000 65536"/>
              <a:gd name="T19" fmla="*/ 0 60000 65536"/>
              <a:gd name="T20" fmla="*/ 0 60000 65536"/>
              <a:gd name="T21" fmla="*/ 0 w 282"/>
              <a:gd name="T22" fmla="*/ 0 h 532"/>
              <a:gd name="T23" fmla="*/ 282 w 282"/>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2" h="532">
                <a:moveTo>
                  <a:pt x="0" y="12"/>
                </a:moveTo>
                <a:lnTo>
                  <a:pt x="128" y="12"/>
                </a:lnTo>
                <a:lnTo>
                  <a:pt x="192" y="0"/>
                </a:lnTo>
                <a:lnTo>
                  <a:pt x="282" y="516"/>
                </a:lnTo>
                <a:lnTo>
                  <a:pt x="215" y="532"/>
                </a:lnTo>
                <a:lnTo>
                  <a:pt x="0" y="532"/>
                </a:lnTo>
                <a:lnTo>
                  <a:pt x="0" y="12"/>
                </a:lnTo>
                <a:close/>
              </a:path>
            </a:pathLst>
          </a:custGeom>
          <a:pattFill prst="ltUpDiag">
            <a:fgClr>
              <a:schemeClr val="accent1"/>
            </a:fgClr>
            <a:bgClr>
              <a:srgbClr val="FFFFFF"/>
            </a:bgClr>
          </a:pattFill>
          <a:ln w="9525">
            <a:noFill/>
            <a:round/>
            <a:headEnd/>
            <a:tailEnd/>
          </a:ln>
        </p:spPr>
        <p:txBody>
          <a:bodyPr/>
          <a:lstStyle/>
          <a:p>
            <a:endParaRPr lang="ja-JP" altLang="en-US"/>
          </a:p>
        </p:txBody>
      </p:sp>
      <p:sp>
        <p:nvSpPr>
          <p:cNvPr id="5151" name="Rectangle 27"/>
          <p:cNvSpPr>
            <a:spLocks noChangeArrowheads="1"/>
          </p:cNvSpPr>
          <p:nvPr/>
        </p:nvSpPr>
        <p:spPr bwMode="auto">
          <a:xfrm>
            <a:off x="5226050" y="2595563"/>
            <a:ext cx="20638" cy="546100"/>
          </a:xfrm>
          <a:prstGeom prst="rect">
            <a:avLst/>
          </a:prstGeom>
          <a:noFill/>
          <a:ln w="9525">
            <a:solidFill>
              <a:schemeClr val="tx1"/>
            </a:solidFill>
            <a:miter lim="800000"/>
            <a:headEnd/>
            <a:tailEnd/>
          </a:ln>
        </p:spPr>
        <p:txBody>
          <a:bodyPr wrap="none" anchor="ctr"/>
          <a:lstStyle/>
          <a:p>
            <a:endParaRPr lang="ja-JP" altLang="en-US"/>
          </a:p>
        </p:txBody>
      </p:sp>
      <p:sp>
        <p:nvSpPr>
          <p:cNvPr id="5152" name="Line 28"/>
          <p:cNvSpPr>
            <a:spLocks noChangeShapeType="1"/>
          </p:cNvSpPr>
          <p:nvPr/>
        </p:nvSpPr>
        <p:spPr bwMode="auto">
          <a:xfrm>
            <a:off x="5226050" y="2773363"/>
            <a:ext cx="19050" cy="0"/>
          </a:xfrm>
          <a:prstGeom prst="line">
            <a:avLst/>
          </a:prstGeom>
          <a:noFill/>
          <a:ln w="9525">
            <a:solidFill>
              <a:schemeClr val="tx1"/>
            </a:solidFill>
            <a:round/>
            <a:headEnd/>
            <a:tailEnd/>
          </a:ln>
        </p:spPr>
        <p:txBody>
          <a:bodyPr/>
          <a:lstStyle/>
          <a:p>
            <a:endParaRPr lang="ja-JP" altLang="en-US"/>
          </a:p>
        </p:txBody>
      </p:sp>
      <p:sp>
        <p:nvSpPr>
          <p:cNvPr id="5153" name="Line 29"/>
          <p:cNvSpPr>
            <a:spLocks noChangeShapeType="1"/>
          </p:cNvSpPr>
          <p:nvPr/>
        </p:nvSpPr>
        <p:spPr bwMode="auto">
          <a:xfrm>
            <a:off x="5226050" y="2952750"/>
            <a:ext cx="19050" cy="0"/>
          </a:xfrm>
          <a:prstGeom prst="line">
            <a:avLst/>
          </a:prstGeom>
          <a:noFill/>
          <a:ln w="9525">
            <a:solidFill>
              <a:schemeClr val="tx1"/>
            </a:solidFill>
            <a:round/>
            <a:headEnd/>
            <a:tailEnd/>
          </a:ln>
        </p:spPr>
        <p:txBody>
          <a:bodyPr/>
          <a:lstStyle/>
          <a:p>
            <a:endParaRPr lang="ja-JP" altLang="en-US"/>
          </a:p>
        </p:txBody>
      </p:sp>
      <p:sp>
        <p:nvSpPr>
          <p:cNvPr id="5154" name="Rectangle 30"/>
          <p:cNvSpPr>
            <a:spLocks noChangeArrowheads="1"/>
          </p:cNvSpPr>
          <p:nvPr/>
        </p:nvSpPr>
        <p:spPr bwMode="auto">
          <a:xfrm rot="-600000">
            <a:off x="5424488" y="2741613"/>
            <a:ext cx="9525" cy="192087"/>
          </a:xfrm>
          <a:prstGeom prst="rect">
            <a:avLst/>
          </a:prstGeom>
          <a:noFill/>
          <a:ln w="9525">
            <a:solidFill>
              <a:schemeClr val="tx1"/>
            </a:solidFill>
            <a:miter lim="800000"/>
            <a:headEnd/>
            <a:tailEnd/>
          </a:ln>
        </p:spPr>
        <p:txBody>
          <a:bodyPr wrap="none" anchor="ctr"/>
          <a:lstStyle/>
          <a:p>
            <a:endParaRPr lang="ja-JP" altLang="en-US"/>
          </a:p>
        </p:txBody>
      </p:sp>
      <p:sp>
        <p:nvSpPr>
          <p:cNvPr id="5155" name="Rectangle 31"/>
          <p:cNvSpPr>
            <a:spLocks noChangeArrowheads="1"/>
          </p:cNvSpPr>
          <p:nvPr/>
        </p:nvSpPr>
        <p:spPr bwMode="auto">
          <a:xfrm rot="-600000">
            <a:off x="5384800" y="2706688"/>
            <a:ext cx="11113" cy="277812"/>
          </a:xfrm>
          <a:prstGeom prst="rect">
            <a:avLst/>
          </a:prstGeom>
          <a:noFill/>
          <a:ln w="9525">
            <a:solidFill>
              <a:schemeClr val="tx1"/>
            </a:solidFill>
            <a:miter lim="800000"/>
            <a:headEnd/>
            <a:tailEnd/>
          </a:ln>
        </p:spPr>
        <p:txBody>
          <a:bodyPr wrap="none" anchor="ctr"/>
          <a:lstStyle/>
          <a:p>
            <a:endParaRPr lang="ja-JP" altLang="en-US"/>
          </a:p>
        </p:txBody>
      </p:sp>
      <p:sp>
        <p:nvSpPr>
          <p:cNvPr id="5156" name="Rectangle 32"/>
          <p:cNvSpPr>
            <a:spLocks noChangeArrowheads="1"/>
          </p:cNvSpPr>
          <p:nvPr/>
        </p:nvSpPr>
        <p:spPr bwMode="auto">
          <a:xfrm rot="-600000">
            <a:off x="5324475" y="2771775"/>
            <a:ext cx="9525" cy="169863"/>
          </a:xfrm>
          <a:prstGeom prst="rect">
            <a:avLst/>
          </a:prstGeom>
          <a:pattFill prst="ltUpDiag">
            <a:fgClr>
              <a:schemeClr val="accent1"/>
            </a:fgClr>
            <a:bgClr>
              <a:srgbClr val="FFFFFF"/>
            </a:bgClr>
          </a:pattFill>
          <a:ln w="9525">
            <a:noFill/>
            <a:miter lim="800000"/>
            <a:headEnd/>
            <a:tailEnd/>
          </a:ln>
        </p:spPr>
        <p:txBody>
          <a:bodyPr wrap="none" anchor="ctr"/>
          <a:lstStyle/>
          <a:p>
            <a:endParaRPr lang="ja-JP" altLang="en-US"/>
          </a:p>
        </p:txBody>
      </p:sp>
      <p:sp>
        <p:nvSpPr>
          <p:cNvPr id="5157" name="Rectangle 33"/>
          <p:cNvSpPr>
            <a:spLocks noChangeArrowheads="1"/>
          </p:cNvSpPr>
          <p:nvPr/>
        </p:nvSpPr>
        <p:spPr bwMode="auto">
          <a:xfrm rot="-600000">
            <a:off x="5324475" y="2735263"/>
            <a:ext cx="9525" cy="244475"/>
          </a:xfrm>
          <a:prstGeom prst="rect">
            <a:avLst/>
          </a:prstGeom>
          <a:noFill/>
          <a:ln w="9525">
            <a:solidFill>
              <a:schemeClr val="tx1"/>
            </a:solidFill>
            <a:miter lim="800000"/>
            <a:headEnd/>
            <a:tailEnd/>
          </a:ln>
        </p:spPr>
        <p:txBody>
          <a:bodyPr wrap="none" anchor="ctr"/>
          <a:lstStyle/>
          <a:p>
            <a:endParaRPr lang="ja-JP" altLang="en-US"/>
          </a:p>
        </p:txBody>
      </p:sp>
      <p:sp>
        <p:nvSpPr>
          <p:cNvPr id="5158" name="Line 34"/>
          <p:cNvSpPr>
            <a:spLocks noChangeShapeType="1"/>
          </p:cNvSpPr>
          <p:nvPr/>
        </p:nvSpPr>
        <p:spPr bwMode="auto">
          <a:xfrm rot="-600000">
            <a:off x="5310188" y="2771775"/>
            <a:ext cx="11112" cy="0"/>
          </a:xfrm>
          <a:prstGeom prst="line">
            <a:avLst/>
          </a:prstGeom>
          <a:noFill/>
          <a:ln w="9525">
            <a:solidFill>
              <a:schemeClr val="tx1"/>
            </a:solidFill>
            <a:round/>
            <a:headEnd/>
            <a:tailEnd/>
          </a:ln>
        </p:spPr>
        <p:txBody>
          <a:bodyPr/>
          <a:lstStyle/>
          <a:p>
            <a:endParaRPr lang="ja-JP" altLang="en-US"/>
          </a:p>
        </p:txBody>
      </p:sp>
      <p:sp>
        <p:nvSpPr>
          <p:cNvPr id="5159" name="Line 35"/>
          <p:cNvSpPr>
            <a:spLocks noChangeShapeType="1"/>
          </p:cNvSpPr>
          <p:nvPr/>
        </p:nvSpPr>
        <p:spPr bwMode="auto">
          <a:xfrm rot="-600000">
            <a:off x="5338763" y="2940050"/>
            <a:ext cx="9525" cy="0"/>
          </a:xfrm>
          <a:prstGeom prst="line">
            <a:avLst/>
          </a:prstGeom>
          <a:noFill/>
          <a:ln w="9525">
            <a:solidFill>
              <a:schemeClr val="tx1"/>
            </a:solidFill>
            <a:round/>
            <a:headEnd/>
            <a:tailEnd/>
          </a:ln>
        </p:spPr>
        <p:txBody>
          <a:bodyPr/>
          <a:lstStyle/>
          <a:p>
            <a:endParaRPr lang="ja-JP" altLang="en-US"/>
          </a:p>
        </p:txBody>
      </p:sp>
      <p:sp>
        <p:nvSpPr>
          <p:cNvPr id="5160" name="Rectangle 36"/>
          <p:cNvSpPr>
            <a:spLocks noChangeArrowheads="1"/>
          </p:cNvSpPr>
          <p:nvPr/>
        </p:nvSpPr>
        <p:spPr bwMode="auto">
          <a:xfrm rot="-600000">
            <a:off x="5375275" y="2760663"/>
            <a:ext cx="7938" cy="171450"/>
          </a:xfrm>
          <a:prstGeom prst="rect">
            <a:avLst/>
          </a:prstGeom>
          <a:pattFill prst="ltUpDiag">
            <a:fgClr>
              <a:schemeClr val="accent1"/>
            </a:fgClr>
            <a:bgClr>
              <a:srgbClr val="FFFFFF"/>
            </a:bgClr>
          </a:pattFill>
          <a:ln w="9525">
            <a:noFill/>
            <a:miter lim="800000"/>
            <a:headEnd/>
            <a:tailEnd/>
          </a:ln>
        </p:spPr>
        <p:txBody>
          <a:bodyPr wrap="none" anchor="ctr"/>
          <a:lstStyle/>
          <a:p>
            <a:endParaRPr lang="ja-JP" altLang="en-US"/>
          </a:p>
        </p:txBody>
      </p:sp>
      <p:sp>
        <p:nvSpPr>
          <p:cNvPr id="5161" name="Rectangle 37"/>
          <p:cNvSpPr>
            <a:spLocks noChangeArrowheads="1"/>
          </p:cNvSpPr>
          <p:nvPr/>
        </p:nvSpPr>
        <p:spPr bwMode="auto">
          <a:xfrm rot="-600000">
            <a:off x="5375275" y="2724150"/>
            <a:ext cx="9525" cy="244475"/>
          </a:xfrm>
          <a:prstGeom prst="rect">
            <a:avLst/>
          </a:prstGeom>
          <a:noFill/>
          <a:ln w="9525">
            <a:solidFill>
              <a:schemeClr val="tx1"/>
            </a:solidFill>
            <a:miter lim="800000"/>
            <a:headEnd/>
            <a:tailEnd/>
          </a:ln>
        </p:spPr>
        <p:txBody>
          <a:bodyPr wrap="none" anchor="ctr"/>
          <a:lstStyle/>
          <a:p>
            <a:endParaRPr lang="ja-JP" altLang="en-US"/>
          </a:p>
        </p:txBody>
      </p:sp>
      <p:sp>
        <p:nvSpPr>
          <p:cNvPr id="5162" name="Line 38"/>
          <p:cNvSpPr>
            <a:spLocks noChangeShapeType="1"/>
          </p:cNvSpPr>
          <p:nvPr/>
        </p:nvSpPr>
        <p:spPr bwMode="auto">
          <a:xfrm rot="-600000">
            <a:off x="5362575" y="2762250"/>
            <a:ext cx="7938" cy="0"/>
          </a:xfrm>
          <a:prstGeom prst="line">
            <a:avLst/>
          </a:prstGeom>
          <a:noFill/>
          <a:ln w="9525">
            <a:solidFill>
              <a:schemeClr val="tx1"/>
            </a:solidFill>
            <a:round/>
            <a:headEnd/>
            <a:tailEnd/>
          </a:ln>
        </p:spPr>
        <p:txBody>
          <a:bodyPr/>
          <a:lstStyle/>
          <a:p>
            <a:endParaRPr lang="ja-JP" altLang="en-US"/>
          </a:p>
        </p:txBody>
      </p:sp>
      <p:sp>
        <p:nvSpPr>
          <p:cNvPr id="5163" name="Line 39"/>
          <p:cNvSpPr>
            <a:spLocks noChangeShapeType="1"/>
          </p:cNvSpPr>
          <p:nvPr/>
        </p:nvSpPr>
        <p:spPr bwMode="auto">
          <a:xfrm rot="-600000">
            <a:off x="5389563" y="2930525"/>
            <a:ext cx="9525" cy="0"/>
          </a:xfrm>
          <a:prstGeom prst="line">
            <a:avLst/>
          </a:prstGeom>
          <a:noFill/>
          <a:ln w="9525">
            <a:solidFill>
              <a:schemeClr val="tx1"/>
            </a:solidFill>
            <a:round/>
            <a:headEnd/>
            <a:tailEnd/>
          </a:ln>
        </p:spPr>
        <p:txBody>
          <a:bodyPr/>
          <a:lstStyle/>
          <a:p>
            <a:endParaRPr lang="ja-JP" altLang="en-US"/>
          </a:p>
        </p:txBody>
      </p:sp>
      <p:sp>
        <p:nvSpPr>
          <p:cNvPr id="5164" name="Rectangle 40"/>
          <p:cNvSpPr>
            <a:spLocks noChangeArrowheads="1"/>
          </p:cNvSpPr>
          <p:nvPr/>
        </p:nvSpPr>
        <p:spPr bwMode="auto">
          <a:xfrm rot="-600000">
            <a:off x="5334000" y="2760663"/>
            <a:ext cx="42863" cy="184150"/>
          </a:xfrm>
          <a:prstGeom prst="rect">
            <a:avLst/>
          </a:prstGeom>
          <a:noFill/>
          <a:ln w="9525">
            <a:solidFill>
              <a:schemeClr val="tx1"/>
            </a:solidFill>
            <a:miter lim="800000"/>
            <a:headEnd/>
            <a:tailEnd/>
          </a:ln>
        </p:spPr>
        <p:txBody>
          <a:bodyPr wrap="none" anchor="ctr"/>
          <a:lstStyle/>
          <a:p>
            <a:endParaRPr lang="ja-JP" altLang="en-US"/>
          </a:p>
        </p:txBody>
      </p:sp>
      <p:sp>
        <p:nvSpPr>
          <p:cNvPr id="5165" name="Rectangle 41"/>
          <p:cNvSpPr>
            <a:spLocks noChangeArrowheads="1"/>
          </p:cNvSpPr>
          <p:nvPr/>
        </p:nvSpPr>
        <p:spPr bwMode="auto">
          <a:xfrm rot="-600000">
            <a:off x="5384800" y="2768600"/>
            <a:ext cx="49213" cy="147638"/>
          </a:xfrm>
          <a:prstGeom prst="rect">
            <a:avLst/>
          </a:prstGeom>
          <a:pattFill prst="ltUpDiag">
            <a:fgClr>
              <a:schemeClr val="accent1"/>
            </a:fgClr>
            <a:bgClr>
              <a:schemeClr val="bg1"/>
            </a:bgClr>
          </a:pattFill>
          <a:ln w="9525">
            <a:solidFill>
              <a:schemeClr val="tx1"/>
            </a:solidFill>
            <a:miter lim="800000"/>
            <a:headEnd/>
            <a:tailEnd/>
          </a:ln>
        </p:spPr>
        <p:txBody>
          <a:bodyPr wrap="none" anchor="ctr"/>
          <a:lstStyle/>
          <a:p>
            <a:endParaRPr lang="ja-JP" altLang="en-US"/>
          </a:p>
        </p:txBody>
      </p:sp>
      <p:sp>
        <p:nvSpPr>
          <p:cNvPr id="5166" name="Rectangle 42"/>
          <p:cNvSpPr>
            <a:spLocks noChangeArrowheads="1"/>
          </p:cNvSpPr>
          <p:nvPr/>
        </p:nvSpPr>
        <p:spPr bwMode="auto">
          <a:xfrm rot="-600000">
            <a:off x="5434013" y="2740025"/>
            <a:ext cx="7937" cy="192088"/>
          </a:xfrm>
          <a:prstGeom prst="rect">
            <a:avLst/>
          </a:prstGeom>
          <a:noFill/>
          <a:ln w="9525">
            <a:solidFill>
              <a:schemeClr val="tx1"/>
            </a:solidFill>
            <a:miter lim="800000"/>
            <a:headEnd/>
            <a:tailEnd/>
          </a:ln>
        </p:spPr>
        <p:txBody>
          <a:bodyPr wrap="none" anchor="ctr"/>
          <a:lstStyle/>
          <a:p>
            <a:endParaRPr lang="ja-JP" altLang="en-US"/>
          </a:p>
        </p:txBody>
      </p:sp>
      <p:sp>
        <p:nvSpPr>
          <p:cNvPr id="5167" name="Rectangle 43"/>
          <p:cNvSpPr>
            <a:spLocks noChangeArrowheads="1"/>
          </p:cNvSpPr>
          <p:nvPr/>
        </p:nvSpPr>
        <p:spPr bwMode="auto">
          <a:xfrm rot="-600000">
            <a:off x="5438775" y="2635250"/>
            <a:ext cx="576263" cy="293688"/>
          </a:xfrm>
          <a:prstGeom prst="rect">
            <a:avLst/>
          </a:prstGeom>
          <a:noFill/>
          <a:ln w="9525">
            <a:solidFill>
              <a:schemeClr val="tx1"/>
            </a:solidFill>
            <a:miter lim="800000"/>
            <a:headEnd/>
            <a:tailEnd/>
          </a:ln>
        </p:spPr>
        <p:txBody>
          <a:bodyPr wrap="none" anchor="ctr"/>
          <a:lstStyle/>
          <a:p>
            <a:endParaRPr lang="ja-JP" altLang="en-US"/>
          </a:p>
        </p:txBody>
      </p:sp>
      <p:sp>
        <p:nvSpPr>
          <p:cNvPr id="5168" name="Rectangle 44"/>
          <p:cNvSpPr>
            <a:spLocks noChangeArrowheads="1"/>
          </p:cNvSpPr>
          <p:nvPr/>
        </p:nvSpPr>
        <p:spPr bwMode="auto">
          <a:xfrm rot="-600000">
            <a:off x="5734050" y="2741613"/>
            <a:ext cx="61913" cy="65087"/>
          </a:xfrm>
          <a:prstGeom prst="rect">
            <a:avLst/>
          </a:prstGeom>
          <a:solidFill>
            <a:srgbClr val="FFCC00"/>
          </a:solidFill>
          <a:ln w="9525">
            <a:solidFill>
              <a:schemeClr val="tx1"/>
            </a:solidFill>
            <a:miter lim="800000"/>
            <a:headEnd/>
            <a:tailEnd/>
          </a:ln>
        </p:spPr>
        <p:txBody>
          <a:bodyPr wrap="none" anchor="ctr"/>
          <a:lstStyle/>
          <a:p>
            <a:endParaRPr lang="ja-JP" altLang="en-US"/>
          </a:p>
        </p:txBody>
      </p:sp>
      <p:sp>
        <p:nvSpPr>
          <p:cNvPr id="5169" name="Freeform 45"/>
          <p:cNvSpPr>
            <a:spLocks/>
          </p:cNvSpPr>
          <p:nvPr/>
        </p:nvSpPr>
        <p:spPr bwMode="auto">
          <a:xfrm>
            <a:off x="5246688" y="2763838"/>
            <a:ext cx="63500" cy="4762"/>
          </a:xfrm>
          <a:custGeom>
            <a:avLst/>
            <a:gdLst>
              <a:gd name="T0" fmla="*/ 0 w 190"/>
              <a:gd name="T1" fmla="*/ 2147483647 h 13"/>
              <a:gd name="T2" fmla="*/ 2147483647 w 190"/>
              <a:gd name="T3" fmla="*/ 2147483647 h 13"/>
              <a:gd name="T4" fmla="*/ 2147483647 w 190"/>
              <a:gd name="T5" fmla="*/ 0 h 13"/>
              <a:gd name="T6" fmla="*/ 0 60000 65536"/>
              <a:gd name="T7" fmla="*/ 0 60000 65536"/>
              <a:gd name="T8" fmla="*/ 0 60000 65536"/>
              <a:gd name="T9" fmla="*/ 0 w 190"/>
              <a:gd name="T10" fmla="*/ 0 h 13"/>
              <a:gd name="T11" fmla="*/ 190 w 190"/>
              <a:gd name="T12" fmla="*/ 13 h 13"/>
            </a:gdLst>
            <a:ahLst/>
            <a:cxnLst>
              <a:cxn ang="T6">
                <a:pos x="T0" y="T1"/>
              </a:cxn>
              <a:cxn ang="T7">
                <a:pos x="T2" y="T3"/>
              </a:cxn>
              <a:cxn ang="T8">
                <a:pos x="T4" y="T5"/>
              </a:cxn>
            </a:cxnLst>
            <a:rect l="T9" t="T10" r="T11" b="T12"/>
            <a:pathLst>
              <a:path w="190" h="13">
                <a:moveTo>
                  <a:pt x="0" y="13"/>
                </a:moveTo>
                <a:lnTo>
                  <a:pt x="139" y="13"/>
                </a:lnTo>
                <a:lnTo>
                  <a:pt x="190" y="0"/>
                </a:lnTo>
              </a:path>
            </a:pathLst>
          </a:custGeom>
          <a:noFill/>
          <a:ln w="9525">
            <a:solidFill>
              <a:schemeClr val="tx1"/>
            </a:solidFill>
            <a:prstDash val="dash"/>
            <a:round/>
            <a:headEnd/>
            <a:tailEnd/>
          </a:ln>
        </p:spPr>
        <p:txBody>
          <a:bodyPr/>
          <a:lstStyle/>
          <a:p>
            <a:endParaRPr lang="ja-JP" altLang="en-US"/>
          </a:p>
        </p:txBody>
      </p:sp>
      <p:sp>
        <p:nvSpPr>
          <p:cNvPr id="5170" name="Freeform 46"/>
          <p:cNvSpPr>
            <a:spLocks/>
          </p:cNvSpPr>
          <p:nvPr/>
        </p:nvSpPr>
        <p:spPr bwMode="auto">
          <a:xfrm>
            <a:off x="5246688" y="2949575"/>
            <a:ext cx="93662" cy="4763"/>
          </a:xfrm>
          <a:custGeom>
            <a:avLst/>
            <a:gdLst>
              <a:gd name="T0" fmla="*/ 0 w 280"/>
              <a:gd name="T1" fmla="*/ 2147483647 h 16"/>
              <a:gd name="T2" fmla="*/ 2147483647 w 280"/>
              <a:gd name="T3" fmla="*/ 2147483647 h 16"/>
              <a:gd name="T4" fmla="*/ 2147483647 w 280"/>
              <a:gd name="T5" fmla="*/ 0 h 16"/>
              <a:gd name="T6" fmla="*/ 0 60000 65536"/>
              <a:gd name="T7" fmla="*/ 0 60000 65536"/>
              <a:gd name="T8" fmla="*/ 0 60000 65536"/>
              <a:gd name="T9" fmla="*/ 0 w 280"/>
              <a:gd name="T10" fmla="*/ 0 h 16"/>
              <a:gd name="T11" fmla="*/ 280 w 280"/>
              <a:gd name="T12" fmla="*/ 16 h 16"/>
            </a:gdLst>
            <a:ahLst/>
            <a:cxnLst>
              <a:cxn ang="T6">
                <a:pos x="T0" y="T1"/>
              </a:cxn>
              <a:cxn ang="T7">
                <a:pos x="T2" y="T3"/>
              </a:cxn>
              <a:cxn ang="T8">
                <a:pos x="T4" y="T5"/>
              </a:cxn>
            </a:cxnLst>
            <a:rect l="T9" t="T10" r="T11" b="T12"/>
            <a:pathLst>
              <a:path w="280" h="16">
                <a:moveTo>
                  <a:pt x="0" y="16"/>
                </a:moveTo>
                <a:lnTo>
                  <a:pt x="208" y="16"/>
                </a:lnTo>
                <a:lnTo>
                  <a:pt x="280" y="0"/>
                </a:lnTo>
              </a:path>
            </a:pathLst>
          </a:custGeom>
          <a:noFill/>
          <a:ln w="9525">
            <a:solidFill>
              <a:schemeClr val="tx1"/>
            </a:solidFill>
            <a:prstDash val="dash"/>
            <a:round/>
            <a:headEnd/>
            <a:tailEnd/>
          </a:ln>
        </p:spPr>
        <p:txBody>
          <a:bodyPr/>
          <a:lstStyle/>
          <a:p>
            <a:endParaRPr lang="ja-JP" altLang="en-US"/>
          </a:p>
        </p:txBody>
      </p:sp>
      <p:sp>
        <p:nvSpPr>
          <p:cNvPr id="5171" name="Rectangle 47"/>
          <p:cNvSpPr>
            <a:spLocks noChangeArrowheads="1"/>
          </p:cNvSpPr>
          <p:nvPr/>
        </p:nvSpPr>
        <p:spPr bwMode="auto">
          <a:xfrm rot="-600000">
            <a:off x="5334000" y="2778125"/>
            <a:ext cx="42863" cy="146050"/>
          </a:xfrm>
          <a:prstGeom prst="rect">
            <a:avLst/>
          </a:prstGeom>
          <a:pattFill prst="ltUpDiag">
            <a:fgClr>
              <a:schemeClr val="accent1"/>
            </a:fgClr>
            <a:bgClr>
              <a:srgbClr val="FFFFFF"/>
            </a:bgClr>
          </a:pattFill>
          <a:ln w="9525">
            <a:noFill/>
            <a:miter lim="800000"/>
            <a:headEnd/>
            <a:tailEnd/>
          </a:ln>
        </p:spPr>
        <p:txBody>
          <a:bodyPr wrap="none" anchor="ctr"/>
          <a:lstStyle/>
          <a:p>
            <a:endParaRPr lang="ja-JP" altLang="en-US"/>
          </a:p>
        </p:txBody>
      </p:sp>
      <p:sp>
        <p:nvSpPr>
          <p:cNvPr id="5172" name="Rectangle 48"/>
          <p:cNvSpPr>
            <a:spLocks noChangeArrowheads="1"/>
          </p:cNvSpPr>
          <p:nvPr/>
        </p:nvSpPr>
        <p:spPr bwMode="auto">
          <a:xfrm rot="-600000">
            <a:off x="5314950" y="2773363"/>
            <a:ext cx="9525" cy="169862"/>
          </a:xfrm>
          <a:prstGeom prst="rect">
            <a:avLst/>
          </a:prstGeom>
          <a:pattFill prst="ltUpDiag">
            <a:fgClr>
              <a:schemeClr val="accent1"/>
            </a:fgClr>
            <a:bgClr>
              <a:srgbClr val="FFFFFF"/>
            </a:bgClr>
          </a:pattFill>
          <a:ln w="9525">
            <a:noFill/>
            <a:miter lim="800000"/>
            <a:headEnd/>
            <a:tailEnd/>
          </a:ln>
        </p:spPr>
        <p:txBody>
          <a:bodyPr wrap="none" anchor="ctr"/>
          <a:lstStyle/>
          <a:p>
            <a:endParaRPr lang="ja-JP" altLang="en-US"/>
          </a:p>
        </p:txBody>
      </p:sp>
      <p:sp>
        <p:nvSpPr>
          <p:cNvPr id="5173" name="Rectangle 49"/>
          <p:cNvSpPr>
            <a:spLocks noChangeArrowheads="1"/>
          </p:cNvSpPr>
          <p:nvPr/>
        </p:nvSpPr>
        <p:spPr bwMode="auto">
          <a:xfrm rot="-600000">
            <a:off x="5314950" y="2736850"/>
            <a:ext cx="9525" cy="244475"/>
          </a:xfrm>
          <a:prstGeom prst="rect">
            <a:avLst/>
          </a:prstGeom>
          <a:noFill/>
          <a:ln w="9525">
            <a:solidFill>
              <a:schemeClr val="tx1"/>
            </a:solidFill>
            <a:miter lim="800000"/>
            <a:headEnd/>
            <a:tailEnd/>
          </a:ln>
        </p:spPr>
        <p:txBody>
          <a:bodyPr wrap="none" anchor="ctr"/>
          <a:lstStyle/>
          <a:p>
            <a:endParaRPr lang="ja-JP" altLang="en-US"/>
          </a:p>
        </p:txBody>
      </p:sp>
      <p:sp>
        <p:nvSpPr>
          <p:cNvPr id="5174" name="Line 50"/>
          <p:cNvSpPr>
            <a:spLocks noChangeShapeType="1"/>
          </p:cNvSpPr>
          <p:nvPr/>
        </p:nvSpPr>
        <p:spPr bwMode="auto">
          <a:xfrm rot="-600000">
            <a:off x="5302250" y="2773363"/>
            <a:ext cx="7938" cy="0"/>
          </a:xfrm>
          <a:prstGeom prst="line">
            <a:avLst/>
          </a:prstGeom>
          <a:noFill/>
          <a:ln w="9525">
            <a:solidFill>
              <a:schemeClr val="tx1"/>
            </a:solidFill>
            <a:round/>
            <a:headEnd/>
            <a:tailEnd/>
          </a:ln>
        </p:spPr>
        <p:txBody>
          <a:bodyPr/>
          <a:lstStyle/>
          <a:p>
            <a:endParaRPr lang="ja-JP" altLang="en-US"/>
          </a:p>
        </p:txBody>
      </p:sp>
      <p:sp>
        <p:nvSpPr>
          <p:cNvPr id="5175" name="Line 51"/>
          <p:cNvSpPr>
            <a:spLocks noChangeShapeType="1"/>
          </p:cNvSpPr>
          <p:nvPr/>
        </p:nvSpPr>
        <p:spPr bwMode="auto">
          <a:xfrm rot="-600000">
            <a:off x="5329238" y="2943225"/>
            <a:ext cx="9525" cy="0"/>
          </a:xfrm>
          <a:prstGeom prst="line">
            <a:avLst/>
          </a:prstGeom>
          <a:noFill/>
          <a:ln w="9525">
            <a:solidFill>
              <a:schemeClr val="tx1"/>
            </a:solidFill>
            <a:round/>
            <a:headEnd/>
            <a:tailEnd/>
          </a:ln>
        </p:spPr>
        <p:txBody>
          <a:bodyPr/>
          <a:lstStyle/>
          <a:p>
            <a:endParaRPr lang="ja-JP" altLang="en-US"/>
          </a:p>
        </p:txBody>
      </p:sp>
      <p:sp>
        <p:nvSpPr>
          <p:cNvPr id="5176" name="Line 52"/>
          <p:cNvSpPr>
            <a:spLocks noChangeShapeType="1"/>
          </p:cNvSpPr>
          <p:nvPr/>
        </p:nvSpPr>
        <p:spPr bwMode="auto">
          <a:xfrm>
            <a:off x="5245100" y="2757488"/>
            <a:ext cx="57150" cy="0"/>
          </a:xfrm>
          <a:prstGeom prst="line">
            <a:avLst/>
          </a:prstGeom>
          <a:noFill/>
          <a:ln w="9525">
            <a:solidFill>
              <a:schemeClr val="tx1"/>
            </a:solidFill>
            <a:prstDash val="dash"/>
            <a:round/>
            <a:headEnd/>
            <a:tailEnd/>
          </a:ln>
        </p:spPr>
        <p:txBody>
          <a:bodyPr/>
          <a:lstStyle/>
          <a:p>
            <a:endParaRPr lang="ja-JP" altLang="en-US"/>
          </a:p>
        </p:txBody>
      </p:sp>
      <p:sp>
        <p:nvSpPr>
          <p:cNvPr id="5177" name="Line 53"/>
          <p:cNvSpPr>
            <a:spLocks noChangeShapeType="1"/>
          </p:cNvSpPr>
          <p:nvPr/>
        </p:nvSpPr>
        <p:spPr bwMode="auto">
          <a:xfrm>
            <a:off x="5245100" y="2968625"/>
            <a:ext cx="76200" cy="0"/>
          </a:xfrm>
          <a:prstGeom prst="line">
            <a:avLst/>
          </a:prstGeom>
          <a:noFill/>
          <a:ln w="9525">
            <a:solidFill>
              <a:schemeClr val="tx1"/>
            </a:solidFill>
            <a:prstDash val="dash"/>
            <a:round/>
            <a:headEnd/>
            <a:tailEnd/>
          </a:ln>
        </p:spPr>
        <p:txBody>
          <a:bodyPr/>
          <a:lstStyle/>
          <a:p>
            <a:endParaRPr lang="ja-JP" altLang="en-US"/>
          </a:p>
        </p:txBody>
      </p:sp>
      <p:sp>
        <p:nvSpPr>
          <p:cNvPr id="5178" name="Line 54"/>
          <p:cNvSpPr>
            <a:spLocks noChangeShapeType="1"/>
          </p:cNvSpPr>
          <p:nvPr/>
        </p:nvSpPr>
        <p:spPr bwMode="auto">
          <a:xfrm flipV="1">
            <a:off x="5318125" y="2965450"/>
            <a:ext cx="14288" cy="3175"/>
          </a:xfrm>
          <a:prstGeom prst="line">
            <a:avLst/>
          </a:prstGeom>
          <a:noFill/>
          <a:ln w="9525">
            <a:solidFill>
              <a:schemeClr val="tx1"/>
            </a:solidFill>
            <a:prstDash val="dash"/>
            <a:round/>
            <a:headEnd/>
            <a:tailEnd/>
          </a:ln>
        </p:spPr>
        <p:txBody>
          <a:bodyPr/>
          <a:lstStyle/>
          <a:p>
            <a:endParaRPr lang="ja-JP" altLang="en-US"/>
          </a:p>
        </p:txBody>
      </p:sp>
      <p:sp>
        <p:nvSpPr>
          <p:cNvPr id="5179" name="Rectangle 55"/>
          <p:cNvSpPr>
            <a:spLocks noChangeArrowheads="1"/>
          </p:cNvSpPr>
          <p:nvPr/>
        </p:nvSpPr>
        <p:spPr bwMode="auto">
          <a:xfrm rot="-600000">
            <a:off x="5487988" y="2778125"/>
            <a:ext cx="76200" cy="82550"/>
          </a:xfrm>
          <a:prstGeom prst="rect">
            <a:avLst/>
          </a:prstGeom>
          <a:noFill/>
          <a:ln w="9525">
            <a:solidFill>
              <a:schemeClr val="tx1"/>
            </a:solidFill>
            <a:miter lim="800000"/>
            <a:headEnd/>
            <a:tailEnd/>
          </a:ln>
        </p:spPr>
        <p:txBody>
          <a:bodyPr wrap="none" anchor="ctr"/>
          <a:lstStyle/>
          <a:p>
            <a:endParaRPr lang="ja-JP" altLang="en-US"/>
          </a:p>
        </p:txBody>
      </p:sp>
      <p:sp>
        <p:nvSpPr>
          <p:cNvPr id="5180" name="Rectangle 56"/>
          <p:cNvSpPr>
            <a:spLocks noChangeArrowheads="1"/>
          </p:cNvSpPr>
          <p:nvPr/>
        </p:nvSpPr>
        <p:spPr bwMode="auto">
          <a:xfrm rot="-600000">
            <a:off x="5634038" y="2749550"/>
            <a:ext cx="77787" cy="82550"/>
          </a:xfrm>
          <a:prstGeom prst="rect">
            <a:avLst/>
          </a:prstGeom>
          <a:noFill/>
          <a:ln w="9525">
            <a:solidFill>
              <a:schemeClr val="tx1"/>
            </a:solidFill>
            <a:miter lim="800000"/>
            <a:headEnd/>
            <a:tailEnd/>
          </a:ln>
        </p:spPr>
        <p:txBody>
          <a:bodyPr wrap="none" anchor="ctr"/>
          <a:lstStyle/>
          <a:p>
            <a:endParaRPr lang="ja-JP" altLang="en-US"/>
          </a:p>
        </p:txBody>
      </p:sp>
      <p:sp>
        <p:nvSpPr>
          <p:cNvPr id="5181" name="Line 57"/>
          <p:cNvSpPr>
            <a:spLocks noChangeShapeType="1"/>
          </p:cNvSpPr>
          <p:nvPr/>
        </p:nvSpPr>
        <p:spPr bwMode="auto">
          <a:xfrm rot="21000000" flipH="1">
            <a:off x="5334000" y="2760663"/>
            <a:ext cx="42863" cy="184150"/>
          </a:xfrm>
          <a:prstGeom prst="line">
            <a:avLst/>
          </a:prstGeom>
          <a:noFill/>
          <a:ln w="9525">
            <a:solidFill>
              <a:schemeClr val="tx1"/>
            </a:solidFill>
            <a:round/>
            <a:headEnd/>
            <a:tailEnd/>
          </a:ln>
        </p:spPr>
        <p:txBody>
          <a:bodyPr/>
          <a:lstStyle/>
          <a:p>
            <a:endParaRPr lang="ja-JP" altLang="en-US"/>
          </a:p>
        </p:txBody>
      </p:sp>
      <p:sp>
        <p:nvSpPr>
          <p:cNvPr id="5182" name="Line 58"/>
          <p:cNvSpPr>
            <a:spLocks noChangeShapeType="1"/>
          </p:cNvSpPr>
          <p:nvPr/>
        </p:nvSpPr>
        <p:spPr bwMode="auto">
          <a:xfrm rot="-600000">
            <a:off x="5334000" y="2760663"/>
            <a:ext cx="42863" cy="184150"/>
          </a:xfrm>
          <a:prstGeom prst="line">
            <a:avLst/>
          </a:prstGeom>
          <a:noFill/>
          <a:ln w="9525">
            <a:solidFill>
              <a:schemeClr val="tx1"/>
            </a:solidFill>
            <a:round/>
            <a:headEnd/>
            <a:tailEnd/>
          </a:ln>
        </p:spPr>
        <p:txBody>
          <a:bodyPr/>
          <a:lstStyle/>
          <a:p>
            <a:endParaRPr lang="ja-JP" altLang="en-US"/>
          </a:p>
        </p:txBody>
      </p:sp>
      <p:sp>
        <p:nvSpPr>
          <p:cNvPr id="5183" name="Line 59"/>
          <p:cNvSpPr>
            <a:spLocks noChangeShapeType="1"/>
          </p:cNvSpPr>
          <p:nvPr/>
        </p:nvSpPr>
        <p:spPr bwMode="auto">
          <a:xfrm rot="-600000">
            <a:off x="4873625" y="2809875"/>
            <a:ext cx="1409700" cy="0"/>
          </a:xfrm>
          <a:prstGeom prst="line">
            <a:avLst/>
          </a:prstGeom>
          <a:noFill/>
          <a:ln w="3175">
            <a:solidFill>
              <a:schemeClr val="tx1"/>
            </a:solidFill>
            <a:prstDash val="lgDashDot"/>
            <a:round/>
            <a:headEnd/>
            <a:tailEnd/>
          </a:ln>
        </p:spPr>
        <p:txBody>
          <a:bodyPr/>
          <a:lstStyle/>
          <a:p>
            <a:endParaRPr lang="ja-JP" altLang="en-US"/>
          </a:p>
        </p:txBody>
      </p:sp>
      <p:sp>
        <p:nvSpPr>
          <p:cNvPr id="5184" name="Line 60"/>
          <p:cNvSpPr>
            <a:spLocks noChangeShapeType="1"/>
          </p:cNvSpPr>
          <p:nvPr/>
        </p:nvSpPr>
        <p:spPr bwMode="auto">
          <a:xfrm>
            <a:off x="4584700" y="2933700"/>
            <a:ext cx="334963" cy="0"/>
          </a:xfrm>
          <a:prstGeom prst="line">
            <a:avLst/>
          </a:prstGeom>
          <a:noFill/>
          <a:ln w="3175">
            <a:solidFill>
              <a:schemeClr val="tx1"/>
            </a:solidFill>
            <a:prstDash val="lgDashDot"/>
            <a:round/>
            <a:headEnd/>
            <a:tailEnd/>
          </a:ln>
        </p:spPr>
        <p:txBody>
          <a:bodyPr/>
          <a:lstStyle/>
          <a:p>
            <a:endParaRPr lang="ja-JP" altLang="en-US"/>
          </a:p>
        </p:txBody>
      </p:sp>
      <p:sp>
        <p:nvSpPr>
          <p:cNvPr id="5185" name="Line 61"/>
          <p:cNvSpPr>
            <a:spLocks noChangeShapeType="1"/>
          </p:cNvSpPr>
          <p:nvPr/>
        </p:nvSpPr>
        <p:spPr bwMode="auto">
          <a:xfrm>
            <a:off x="695325" y="1243013"/>
            <a:ext cx="285750" cy="303212"/>
          </a:xfrm>
          <a:prstGeom prst="line">
            <a:avLst/>
          </a:prstGeom>
          <a:noFill/>
          <a:ln w="57150">
            <a:solidFill>
              <a:srgbClr val="FF3300"/>
            </a:solidFill>
            <a:round/>
            <a:headEnd/>
            <a:tailEnd type="triangle" w="med" len="med"/>
          </a:ln>
        </p:spPr>
        <p:txBody>
          <a:bodyPr/>
          <a:lstStyle/>
          <a:p>
            <a:endParaRPr lang="ja-JP" altLang="en-US"/>
          </a:p>
        </p:txBody>
      </p:sp>
      <p:sp>
        <p:nvSpPr>
          <p:cNvPr id="5186" name="Line 62"/>
          <p:cNvSpPr>
            <a:spLocks noChangeAspect="1" noChangeShapeType="1"/>
          </p:cNvSpPr>
          <p:nvPr/>
        </p:nvSpPr>
        <p:spPr bwMode="auto">
          <a:xfrm rot="2700000">
            <a:off x="1431925" y="2544763"/>
            <a:ext cx="619125" cy="584200"/>
          </a:xfrm>
          <a:prstGeom prst="line">
            <a:avLst/>
          </a:prstGeom>
          <a:noFill/>
          <a:ln w="9525">
            <a:solidFill>
              <a:schemeClr val="tx1"/>
            </a:solidFill>
            <a:round/>
            <a:headEnd/>
            <a:tailEnd/>
          </a:ln>
        </p:spPr>
        <p:txBody>
          <a:bodyPr/>
          <a:lstStyle/>
          <a:p>
            <a:endParaRPr lang="ja-JP" altLang="en-US"/>
          </a:p>
        </p:txBody>
      </p:sp>
      <p:sp>
        <p:nvSpPr>
          <p:cNvPr id="5187" name="Line 63"/>
          <p:cNvSpPr>
            <a:spLocks noChangeAspect="1" noChangeShapeType="1"/>
          </p:cNvSpPr>
          <p:nvPr/>
        </p:nvSpPr>
        <p:spPr bwMode="auto">
          <a:xfrm rot="2700000">
            <a:off x="1940719" y="1907381"/>
            <a:ext cx="0" cy="560388"/>
          </a:xfrm>
          <a:prstGeom prst="line">
            <a:avLst/>
          </a:prstGeom>
          <a:noFill/>
          <a:ln w="9525">
            <a:solidFill>
              <a:schemeClr val="tx1"/>
            </a:solidFill>
            <a:round/>
            <a:headEnd/>
            <a:tailEnd/>
          </a:ln>
        </p:spPr>
        <p:txBody>
          <a:bodyPr/>
          <a:lstStyle/>
          <a:p>
            <a:endParaRPr lang="ja-JP" altLang="en-US"/>
          </a:p>
        </p:txBody>
      </p:sp>
      <p:sp>
        <p:nvSpPr>
          <p:cNvPr id="5188" name="Line 64"/>
          <p:cNvSpPr>
            <a:spLocks noChangeAspect="1" noChangeShapeType="1"/>
          </p:cNvSpPr>
          <p:nvPr/>
        </p:nvSpPr>
        <p:spPr bwMode="auto">
          <a:xfrm rot="2700000" flipV="1">
            <a:off x="2122488" y="2022475"/>
            <a:ext cx="566737" cy="196850"/>
          </a:xfrm>
          <a:prstGeom prst="line">
            <a:avLst/>
          </a:prstGeom>
          <a:noFill/>
          <a:ln w="9525">
            <a:solidFill>
              <a:schemeClr val="tx1"/>
            </a:solidFill>
            <a:round/>
            <a:headEnd/>
            <a:tailEnd/>
          </a:ln>
        </p:spPr>
        <p:txBody>
          <a:bodyPr/>
          <a:lstStyle/>
          <a:p>
            <a:endParaRPr lang="ja-JP" altLang="en-US"/>
          </a:p>
        </p:txBody>
      </p:sp>
      <p:sp>
        <p:nvSpPr>
          <p:cNvPr id="5189" name="Line 65"/>
          <p:cNvSpPr>
            <a:spLocks noChangeAspect="1" noChangeShapeType="1"/>
          </p:cNvSpPr>
          <p:nvPr/>
        </p:nvSpPr>
        <p:spPr bwMode="auto">
          <a:xfrm rot="2700000">
            <a:off x="2578100" y="2462213"/>
            <a:ext cx="558800" cy="0"/>
          </a:xfrm>
          <a:prstGeom prst="line">
            <a:avLst/>
          </a:prstGeom>
          <a:noFill/>
          <a:ln w="9525">
            <a:solidFill>
              <a:schemeClr val="tx1"/>
            </a:solidFill>
            <a:round/>
            <a:headEnd/>
            <a:tailEnd/>
          </a:ln>
        </p:spPr>
        <p:txBody>
          <a:bodyPr/>
          <a:lstStyle/>
          <a:p>
            <a:endParaRPr lang="ja-JP" altLang="en-US"/>
          </a:p>
        </p:txBody>
      </p:sp>
      <p:sp>
        <p:nvSpPr>
          <p:cNvPr id="5190" name="Line 66"/>
          <p:cNvSpPr>
            <a:spLocks noChangeAspect="1" noChangeShapeType="1"/>
          </p:cNvSpPr>
          <p:nvPr/>
        </p:nvSpPr>
        <p:spPr bwMode="auto">
          <a:xfrm rot="2700000" flipH="1">
            <a:off x="2487613" y="3416300"/>
            <a:ext cx="460375" cy="487363"/>
          </a:xfrm>
          <a:prstGeom prst="line">
            <a:avLst/>
          </a:prstGeom>
          <a:noFill/>
          <a:ln w="9525">
            <a:solidFill>
              <a:schemeClr val="tx1"/>
            </a:solidFill>
            <a:round/>
            <a:headEnd/>
            <a:tailEnd/>
          </a:ln>
        </p:spPr>
        <p:txBody>
          <a:bodyPr/>
          <a:lstStyle/>
          <a:p>
            <a:endParaRPr lang="ja-JP" altLang="en-US"/>
          </a:p>
        </p:txBody>
      </p:sp>
      <p:sp>
        <p:nvSpPr>
          <p:cNvPr id="5191" name="Line 67"/>
          <p:cNvSpPr>
            <a:spLocks noChangeAspect="1" noChangeShapeType="1"/>
          </p:cNvSpPr>
          <p:nvPr/>
        </p:nvSpPr>
        <p:spPr bwMode="auto">
          <a:xfrm rot="2700000">
            <a:off x="1714500" y="3333751"/>
            <a:ext cx="168275" cy="0"/>
          </a:xfrm>
          <a:prstGeom prst="line">
            <a:avLst/>
          </a:prstGeom>
          <a:noFill/>
          <a:ln w="9525">
            <a:solidFill>
              <a:schemeClr val="tx1"/>
            </a:solidFill>
            <a:round/>
            <a:headEnd/>
            <a:tailEnd/>
          </a:ln>
        </p:spPr>
        <p:txBody>
          <a:bodyPr/>
          <a:lstStyle/>
          <a:p>
            <a:endParaRPr lang="ja-JP" altLang="en-US"/>
          </a:p>
        </p:txBody>
      </p:sp>
      <p:sp>
        <p:nvSpPr>
          <p:cNvPr id="5192" name="Freeform 68"/>
          <p:cNvSpPr>
            <a:spLocks/>
          </p:cNvSpPr>
          <p:nvPr/>
        </p:nvSpPr>
        <p:spPr bwMode="auto">
          <a:xfrm rot="2700000">
            <a:off x="1739107" y="3107531"/>
            <a:ext cx="234950" cy="230187"/>
          </a:xfrm>
          <a:custGeom>
            <a:avLst/>
            <a:gdLst>
              <a:gd name="T0" fmla="*/ 2147483647 w 652"/>
              <a:gd name="T1" fmla="*/ 0 h 675"/>
              <a:gd name="T2" fmla="*/ 2147483647 w 652"/>
              <a:gd name="T3" fmla="*/ 0 h 675"/>
              <a:gd name="T4" fmla="*/ 2147483647 w 652"/>
              <a:gd name="T5" fmla="*/ 2147483647 h 675"/>
              <a:gd name="T6" fmla="*/ 2147483647 w 652"/>
              <a:gd name="T7" fmla="*/ 2147483647 h 675"/>
              <a:gd name="T8" fmla="*/ 0 w 652"/>
              <a:gd name="T9" fmla="*/ 2147483647 h 675"/>
              <a:gd name="T10" fmla="*/ 2147483647 w 652"/>
              <a:gd name="T11" fmla="*/ 0 h 675"/>
              <a:gd name="T12" fmla="*/ 0 60000 65536"/>
              <a:gd name="T13" fmla="*/ 0 60000 65536"/>
              <a:gd name="T14" fmla="*/ 0 60000 65536"/>
              <a:gd name="T15" fmla="*/ 0 60000 65536"/>
              <a:gd name="T16" fmla="*/ 0 60000 65536"/>
              <a:gd name="T17" fmla="*/ 0 60000 65536"/>
              <a:gd name="T18" fmla="*/ 0 w 652"/>
              <a:gd name="T19" fmla="*/ 0 h 675"/>
              <a:gd name="T20" fmla="*/ 652 w 652"/>
              <a:gd name="T21" fmla="*/ 675 h 675"/>
            </a:gdLst>
            <a:ahLst/>
            <a:cxnLst>
              <a:cxn ang="T12">
                <a:pos x="T0" y="T1"/>
              </a:cxn>
              <a:cxn ang="T13">
                <a:pos x="T2" y="T3"/>
              </a:cxn>
              <a:cxn ang="T14">
                <a:pos x="T4" y="T5"/>
              </a:cxn>
              <a:cxn ang="T15">
                <a:pos x="T6" y="T7"/>
              </a:cxn>
              <a:cxn ang="T16">
                <a:pos x="T8" y="T9"/>
              </a:cxn>
              <a:cxn ang="T17">
                <a:pos x="T10" y="T11"/>
              </a:cxn>
            </a:cxnLst>
            <a:rect l="T18" t="T19" r="T20" b="T21"/>
            <a:pathLst>
              <a:path w="652" h="675">
                <a:moveTo>
                  <a:pt x="1" y="0"/>
                </a:moveTo>
                <a:lnTo>
                  <a:pt x="547" y="0"/>
                </a:lnTo>
                <a:lnTo>
                  <a:pt x="652" y="675"/>
                </a:lnTo>
                <a:lnTo>
                  <a:pt x="193" y="675"/>
                </a:lnTo>
                <a:lnTo>
                  <a:pt x="0" y="482"/>
                </a:lnTo>
                <a:lnTo>
                  <a:pt x="1" y="0"/>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193" name="Freeform 69"/>
          <p:cNvSpPr>
            <a:spLocks/>
          </p:cNvSpPr>
          <p:nvPr/>
        </p:nvSpPr>
        <p:spPr bwMode="auto">
          <a:xfrm rot="2700000">
            <a:off x="1896269" y="3194844"/>
            <a:ext cx="150813" cy="257175"/>
          </a:xfrm>
          <a:custGeom>
            <a:avLst/>
            <a:gdLst>
              <a:gd name="T0" fmla="*/ 0 w 421"/>
              <a:gd name="T1" fmla="*/ 2147483647 h 758"/>
              <a:gd name="T2" fmla="*/ 2147483647 w 421"/>
              <a:gd name="T3" fmla="*/ 0 h 758"/>
              <a:gd name="T4" fmla="*/ 2147483647 w 421"/>
              <a:gd name="T5" fmla="*/ 2147483647 h 758"/>
              <a:gd name="T6" fmla="*/ 2147483647 w 421"/>
              <a:gd name="T7" fmla="*/ 2147483647 h 758"/>
              <a:gd name="T8" fmla="*/ 0 w 421"/>
              <a:gd name="T9" fmla="*/ 2147483647 h 758"/>
              <a:gd name="T10" fmla="*/ 0 60000 65536"/>
              <a:gd name="T11" fmla="*/ 0 60000 65536"/>
              <a:gd name="T12" fmla="*/ 0 60000 65536"/>
              <a:gd name="T13" fmla="*/ 0 60000 65536"/>
              <a:gd name="T14" fmla="*/ 0 60000 65536"/>
              <a:gd name="T15" fmla="*/ 0 w 421"/>
              <a:gd name="T16" fmla="*/ 0 h 758"/>
              <a:gd name="T17" fmla="*/ 421 w 421"/>
              <a:gd name="T18" fmla="*/ 758 h 758"/>
            </a:gdLst>
            <a:ahLst/>
            <a:cxnLst>
              <a:cxn ang="T10">
                <a:pos x="T0" y="T1"/>
              </a:cxn>
              <a:cxn ang="T11">
                <a:pos x="T2" y="T3"/>
              </a:cxn>
              <a:cxn ang="T12">
                <a:pos x="T4" y="T5"/>
              </a:cxn>
              <a:cxn ang="T13">
                <a:pos x="T6" y="T7"/>
              </a:cxn>
              <a:cxn ang="T14">
                <a:pos x="T8" y="T9"/>
              </a:cxn>
            </a:cxnLst>
            <a:rect l="T15" t="T16" r="T17" b="T18"/>
            <a:pathLst>
              <a:path w="421" h="758">
                <a:moveTo>
                  <a:pt x="0" y="75"/>
                </a:moveTo>
                <a:lnTo>
                  <a:pt x="187" y="0"/>
                </a:lnTo>
                <a:lnTo>
                  <a:pt x="421" y="644"/>
                </a:lnTo>
                <a:lnTo>
                  <a:pt x="106" y="758"/>
                </a:lnTo>
                <a:lnTo>
                  <a:pt x="0" y="75"/>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194" name="Freeform 70"/>
          <p:cNvSpPr>
            <a:spLocks/>
          </p:cNvSpPr>
          <p:nvPr/>
        </p:nvSpPr>
        <p:spPr bwMode="auto">
          <a:xfrm rot="2700000">
            <a:off x="2423319" y="3240882"/>
            <a:ext cx="617537" cy="622300"/>
          </a:xfrm>
          <a:custGeom>
            <a:avLst/>
            <a:gdLst>
              <a:gd name="T0" fmla="*/ 0 w 1716"/>
              <a:gd name="T1" fmla="*/ 2147483647 h 1836"/>
              <a:gd name="T2" fmla="*/ 2147483647 w 1716"/>
              <a:gd name="T3" fmla="*/ 0 h 1836"/>
              <a:gd name="T4" fmla="*/ 2147483647 w 1716"/>
              <a:gd name="T5" fmla="*/ 2147483647 h 1836"/>
              <a:gd name="T6" fmla="*/ 2147483647 w 1716"/>
              <a:gd name="T7" fmla="*/ 2147483647 h 1836"/>
              <a:gd name="T8" fmla="*/ 0 w 1716"/>
              <a:gd name="T9" fmla="*/ 2147483647 h 1836"/>
              <a:gd name="T10" fmla="*/ 0 60000 65536"/>
              <a:gd name="T11" fmla="*/ 0 60000 65536"/>
              <a:gd name="T12" fmla="*/ 0 60000 65536"/>
              <a:gd name="T13" fmla="*/ 0 60000 65536"/>
              <a:gd name="T14" fmla="*/ 0 60000 65536"/>
              <a:gd name="T15" fmla="*/ 0 w 1716"/>
              <a:gd name="T16" fmla="*/ 0 h 1836"/>
              <a:gd name="T17" fmla="*/ 1716 w 1716"/>
              <a:gd name="T18" fmla="*/ 1836 h 1836"/>
            </a:gdLst>
            <a:ahLst/>
            <a:cxnLst>
              <a:cxn ang="T10">
                <a:pos x="T0" y="T1"/>
              </a:cxn>
              <a:cxn ang="T11">
                <a:pos x="T2" y="T3"/>
              </a:cxn>
              <a:cxn ang="T12">
                <a:pos x="T4" y="T5"/>
              </a:cxn>
              <a:cxn ang="T13">
                <a:pos x="T6" y="T7"/>
              </a:cxn>
              <a:cxn ang="T14">
                <a:pos x="T8" y="T9"/>
              </a:cxn>
            </a:cxnLst>
            <a:rect l="T15" t="T16" r="T17" b="T18"/>
            <a:pathLst>
              <a:path w="1716" h="1836">
                <a:moveTo>
                  <a:pt x="0" y="1248"/>
                </a:moveTo>
                <a:lnTo>
                  <a:pt x="1243" y="0"/>
                </a:lnTo>
                <a:lnTo>
                  <a:pt x="1716" y="473"/>
                </a:lnTo>
                <a:lnTo>
                  <a:pt x="362" y="1836"/>
                </a:lnTo>
                <a:lnTo>
                  <a:pt x="0" y="1248"/>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195" name="Freeform 71"/>
          <p:cNvSpPr>
            <a:spLocks/>
          </p:cNvSpPr>
          <p:nvPr/>
        </p:nvSpPr>
        <p:spPr bwMode="auto">
          <a:xfrm rot="2700000">
            <a:off x="2497138" y="2435225"/>
            <a:ext cx="557212" cy="230188"/>
          </a:xfrm>
          <a:custGeom>
            <a:avLst/>
            <a:gdLst>
              <a:gd name="T0" fmla="*/ 0 w 1550"/>
              <a:gd name="T1" fmla="*/ 0 h 677"/>
              <a:gd name="T2" fmla="*/ 2147483647 w 1550"/>
              <a:gd name="T3" fmla="*/ 0 h 677"/>
              <a:gd name="T4" fmla="*/ 2147483647 w 1550"/>
              <a:gd name="T5" fmla="*/ 2147483647 h 677"/>
              <a:gd name="T6" fmla="*/ 2147483647 w 1550"/>
              <a:gd name="T7" fmla="*/ 2147483647 h 677"/>
              <a:gd name="T8" fmla="*/ 2147483647 w 1550"/>
              <a:gd name="T9" fmla="*/ 2147483647 h 677"/>
              <a:gd name="T10" fmla="*/ 0 w 1550"/>
              <a:gd name="T11" fmla="*/ 0 h 677"/>
              <a:gd name="T12" fmla="*/ 0 60000 65536"/>
              <a:gd name="T13" fmla="*/ 0 60000 65536"/>
              <a:gd name="T14" fmla="*/ 0 60000 65536"/>
              <a:gd name="T15" fmla="*/ 0 60000 65536"/>
              <a:gd name="T16" fmla="*/ 0 60000 65536"/>
              <a:gd name="T17" fmla="*/ 0 60000 65536"/>
              <a:gd name="T18" fmla="*/ 0 w 1550"/>
              <a:gd name="T19" fmla="*/ 0 h 677"/>
              <a:gd name="T20" fmla="*/ 1550 w 1550"/>
              <a:gd name="T21" fmla="*/ 677 h 677"/>
            </a:gdLst>
            <a:ahLst/>
            <a:cxnLst>
              <a:cxn ang="T12">
                <a:pos x="T0" y="T1"/>
              </a:cxn>
              <a:cxn ang="T13">
                <a:pos x="T2" y="T3"/>
              </a:cxn>
              <a:cxn ang="T14">
                <a:pos x="T4" y="T5"/>
              </a:cxn>
              <a:cxn ang="T15">
                <a:pos x="T6" y="T7"/>
              </a:cxn>
              <a:cxn ang="T16">
                <a:pos x="T8" y="T9"/>
              </a:cxn>
              <a:cxn ang="T17">
                <a:pos x="T10" y="T11"/>
              </a:cxn>
            </a:cxnLst>
            <a:rect l="T18" t="T19" r="T20" b="T21"/>
            <a:pathLst>
              <a:path w="1550" h="677">
                <a:moveTo>
                  <a:pt x="0" y="0"/>
                </a:moveTo>
                <a:lnTo>
                  <a:pt x="1550" y="0"/>
                </a:lnTo>
                <a:lnTo>
                  <a:pt x="1550" y="369"/>
                </a:lnTo>
                <a:lnTo>
                  <a:pt x="1242" y="677"/>
                </a:lnTo>
                <a:lnTo>
                  <a:pt x="110" y="677"/>
                </a:lnTo>
                <a:lnTo>
                  <a:pt x="0" y="0"/>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196" name="Freeform 72"/>
          <p:cNvSpPr>
            <a:spLocks/>
          </p:cNvSpPr>
          <p:nvPr/>
        </p:nvSpPr>
        <p:spPr bwMode="auto">
          <a:xfrm rot="2700000">
            <a:off x="2378075" y="2163763"/>
            <a:ext cx="261937" cy="287338"/>
          </a:xfrm>
          <a:custGeom>
            <a:avLst/>
            <a:gdLst>
              <a:gd name="T0" fmla="*/ 0 w 726"/>
              <a:gd name="T1" fmla="*/ 2147483647 h 846"/>
              <a:gd name="T2" fmla="*/ 2147483647 w 726"/>
              <a:gd name="T3" fmla="*/ 0 h 846"/>
              <a:gd name="T4" fmla="*/ 2147483647 w 726"/>
              <a:gd name="T5" fmla="*/ 2147483647 h 846"/>
              <a:gd name="T6" fmla="*/ 2147483647 w 726"/>
              <a:gd name="T7" fmla="*/ 2147483647 h 846"/>
              <a:gd name="T8" fmla="*/ 0 w 726"/>
              <a:gd name="T9" fmla="*/ 2147483647 h 846"/>
              <a:gd name="T10" fmla="*/ 0 60000 65536"/>
              <a:gd name="T11" fmla="*/ 0 60000 65536"/>
              <a:gd name="T12" fmla="*/ 0 60000 65536"/>
              <a:gd name="T13" fmla="*/ 0 60000 65536"/>
              <a:gd name="T14" fmla="*/ 0 60000 65536"/>
              <a:gd name="T15" fmla="*/ 0 w 726"/>
              <a:gd name="T16" fmla="*/ 0 h 846"/>
              <a:gd name="T17" fmla="*/ 726 w 726"/>
              <a:gd name="T18" fmla="*/ 846 h 846"/>
            </a:gdLst>
            <a:ahLst/>
            <a:cxnLst>
              <a:cxn ang="T10">
                <a:pos x="T0" y="T1"/>
              </a:cxn>
              <a:cxn ang="T11">
                <a:pos x="T2" y="T3"/>
              </a:cxn>
              <a:cxn ang="T12">
                <a:pos x="T4" y="T5"/>
              </a:cxn>
              <a:cxn ang="T13">
                <a:pos x="T6" y="T7"/>
              </a:cxn>
              <a:cxn ang="T14">
                <a:pos x="T8" y="T9"/>
              </a:cxn>
            </a:cxnLst>
            <a:rect l="T15" t="T16" r="T17" b="T18"/>
            <a:pathLst>
              <a:path w="726" h="846">
                <a:moveTo>
                  <a:pt x="0" y="204"/>
                </a:moveTo>
                <a:lnTo>
                  <a:pt x="620" y="0"/>
                </a:lnTo>
                <a:lnTo>
                  <a:pt x="726" y="679"/>
                </a:lnTo>
                <a:lnTo>
                  <a:pt x="207" y="846"/>
                </a:lnTo>
                <a:lnTo>
                  <a:pt x="0" y="204"/>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197" name="Freeform 73"/>
          <p:cNvSpPr>
            <a:spLocks/>
          </p:cNvSpPr>
          <p:nvPr/>
        </p:nvSpPr>
        <p:spPr bwMode="auto">
          <a:xfrm rot="2700000">
            <a:off x="2030412" y="2008188"/>
            <a:ext cx="403225" cy="317500"/>
          </a:xfrm>
          <a:custGeom>
            <a:avLst/>
            <a:gdLst>
              <a:gd name="T0" fmla="*/ 0 w 1122"/>
              <a:gd name="T1" fmla="*/ 2147483647 h 939"/>
              <a:gd name="T2" fmla="*/ 2147483647 w 1122"/>
              <a:gd name="T3" fmla="*/ 0 h 939"/>
              <a:gd name="T4" fmla="*/ 2147483647 w 1122"/>
              <a:gd name="T5" fmla="*/ 2147483647 h 939"/>
              <a:gd name="T6" fmla="*/ 2147483647 w 1122"/>
              <a:gd name="T7" fmla="*/ 2147483647 h 939"/>
              <a:gd name="T8" fmla="*/ 0 w 1122"/>
              <a:gd name="T9" fmla="*/ 2147483647 h 939"/>
              <a:gd name="T10" fmla="*/ 0 60000 65536"/>
              <a:gd name="T11" fmla="*/ 0 60000 65536"/>
              <a:gd name="T12" fmla="*/ 0 60000 65536"/>
              <a:gd name="T13" fmla="*/ 0 60000 65536"/>
              <a:gd name="T14" fmla="*/ 0 60000 65536"/>
              <a:gd name="T15" fmla="*/ 0 w 1122"/>
              <a:gd name="T16" fmla="*/ 0 h 939"/>
              <a:gd name="T17" fmla="*/ 1122 w 1122"/>
              <a:gd name="T18" fmla="*/ 939 h 939"/>
            </a:gdLst>
            <a:ahLst/>
            <a:cxnLst>
              <a:cxn ang="T10">
                <a:pos x="T0" y="T1"/>
              </a:cxn>
              <a:cxn ang="T11">
                <a:pos x="T2" y="T3"/>
              </a:cxn>
              <a:cxn ang="T12">
                <a:pos x="T4" y="T5"/>
              </a:cxn>
              <a:cxn ang="T13">
                <a:pos x="T6" y="T7"/>
              </a:cxn>
              <a:cxn ang="T14">
                <a:pos x="T8" y="T9"/>
              </a:cxn>
            </a:cxnLst>
            <a:rect l="T15" t="T16" r="T17" b="T18"/>
            <a:pathLst>
              <a:path w="1122" h="939">
                <a:moveTo>
                  <a:pt x="0" y="295"/>
                </a:moveTo>
                <a:lnTo>
                  <a:pt x="912" y="0"/>
                </a:lnTo>
                <a:lnTo>
                  <a:pt x="1122" y="645"/>
                </a:lnTo>
                <a:lnTo>
                  <a:pt x="206" y="939"/>
                </a:lnTo>
                <a:lnTo>
                  <a:pt x="0" y="295"/>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198" name="Line 74"/>
          <p:cNvSpPr>
            <a:spLocks noChangeShapeType="1"/>
          </p:cNvSpPr>
          <p:nvPr/>
        </p:nvSpPr>
        <p:spPr bwMode="auto">
          <a:xfrm rot="2700000" flipV="1">
            <a:off x="3000375" y="2640013"/>
            <a:ext cx="0" cy="136525"/>
          </a:xfrm>
          <a:prstGeom prst="line">
            <a:avLst/>
          </a:prstGeom>
          <a:noFill/>
          <a:ln w="9525">
            <a:solidFill>
              <a:schemeClr val="tx1"/>
            </a:solidFill>
            <a:round/>
            <a:headEnd/>
            <a:tailEnd/>
          </a:ln>
        </p:spPr>
        <p:txBody>
          <a:bodyPr/>
          <a:lstStyle/>
          <a:p>
            <a:endParaRPr lang="ja-JP" altLang="en-US"/>
          </a:p>
        </p:txBody>
      </p:sp>
      <p:sp>
        <p:nvSpPr>
          <p:cNvPr id="5199" name="Line 75"/>
          <p:cNvSpPr>
            <a:spLocks noChangeShapeType="1"/>
          </p:cNvSpPr>
          <p:nvPr/>
        </p:nvSpPr>
        <p:spPr bwMode="auto">
          <a:xfrm rot="2700000" flipV="1">
            <a:off x="2828925" y="2698750"/>
            <a:ext cx="106363" cy="112713"/>
          </a:xfrm>
          <a:prstGeom prst="line">
            <a:avLst/>
          </a:prstGeom>
          <a:noFill/>
          <a:ln w="9525">
            <a:solidFill>
              <a:schemeClr val="tx1"/>
            </a:solidFill>
            <a:round/>
            <a:headEnd/>
            <a:tailEnd/>
          </a:ln>
        </p:spPr>
        <p:txBody>
          <a:bodyPr/>
          <a:lstStyle/>
          <a:p>
            <a:endParaRPr lang="ja-JP" altLang="en-US"/>
          </a:p>
        </p:txBody>
      </p:sp>
      <p:sp>
        <p:nvSpPr>
          <p:cNvPr id="5200" name="Line 76"/>
          <p:cNvSpPr>
            <a:spLocks noChangeShapeType="1"/>
          </p:cNvSpPr>
          <p:nvPr/>
        </p:nvSpPr>
        <p:spPr bwMode="auto">
          <a:xfrm rot="1620000">
            <a:off x="2006600" y="2332038"/>
            <a:ext cx="557213" cy="0"/>
          </a:xfrm>
          <a:prstGeom prst="line">
            <a:avLst/>
          </a:prstGeom>
          <a:noFill/>
          <a:ln w="9525">
            <a:solidFill>
              <a:schemeClr val="tx1"/>
            </a:solidFill>
            <a:round/>
            <a:headEnd/>
            <a:tailEnd/>
          </a:ln>
        </p:spPr>
        <p:txBody>
          <a:bodyPr/>
          <a:lstStyle/>
          <a:p>
            <a:endParaRPr lang="ja-JP" altLang="en-US"/>
          </a:p>
        </p:txBody>
      </p:sp>
      <p:sp>
        <p:nvSpPr>
          <p:cNvPr id="5201" name="Line 77"/>
          <p:cNvSpPr>
            <a:spLocks noChangeShapeType="1"/>
          </p:cNvSpPr>
          <p:nvPr/>
        </p:nvSpPr>
        <p:spPr bwMode="auto">
          <a:xfrm rot="2160000">
            <a:off x="2601913" y="2243138"/>
            <a:ext cx="0" cy="249237"/>
          </a:xfrm>
          <a:prstGeom prst="line">
            <a:avLst/>
          </a:prstGeom>
          <a:noFill/>
          <a:ln w="9525">
            <a:solidFill>
              <a:schemeClr val="tx1"/>
            </a:solidFill>
            <a:round/>
            <a:headEnd/>
            <a:tailEnd/>
          </a:ln>
        </p:spPr>
        <p:txBody>
          <a:bodyPr/>
          <a:lstStyle/>
          <a:p>
            <a:endParaRPr lang="ja-JP" altLang="en-US"/>
          </a:p>
        </p:txBody>
      </p:sp>
      <p:sp>
        <p:nvSpPr>
          <p:cNvPr id="5202" name="Line 78"/>
          <p:cNvSpPr>
            <a:spLocks noChangeShapeType="1"/>
          </p:cNvSpPr>
          <p:nvPr/>
        </p:nvSpPr>
        <p:spPr bwMode="auto">
          <a:xfrm rot="1620000">
            <a:off x="2087563" y="1965325"/>
            <a:ext cx="0" cy="244475"/>
          </a:xfrm>
          <a:prstGeom prst="line">
            <a:avLst/>
          </a:prstGeom>
          <a:noFill/>
          <a:ln w="9525">
            <a:solidFill>
              <a:schemeClr val="tx1"/>
            </a:solidFill>
            <a:round/>
            <a:headEnd/>
            <a:tailEnd/>
          </a:ln>
        </p:spPr>
        <p:txBody>
          <a:bodyPr/>
          <a:lstStyle/>
          <a:p>
            <a:endParaRPr lang="ja-JP" altLang="en-US"/>
          </a:p>
        </p:txBody>
      </p:sp>
      <p:sp>
        <p:nvSpPr>
          <p:cNvPr id="5203" name="Line 79"/>
          <p:cNvSpPr>
            <a:spLocks noChangeShapeType="1"/>
          </p:cNvSpPr>
          <p:nvPr/>
        </p:nvSpPr>
        <p:spPr bwMode="auto">
          <a:xfrm rot="7020000">
            <a:off x="2298700" y="2268538"/>
            <a:ext cx="244475" cy="0"/>
          </a:xfrm>
          <a:prstGeom prst="line">
            <a:avLst/>
          </a:prstGeom>
          <a:noFill/>
          <a:ln w="9525">
            <a:solidFill>
              <a:schemeClr val="tx1"/>
            </a:solidFill>
            <a:round/>
            <a:headEnd/>
            <a:tailEnd/>
          </a:ln>
        </p:spPr>
        <p:txBody>
          <a:bodyPr/>
          <a:lstStyle/>
          <a:p>
            <a:endParaRPr lang="ja-JP" altLang="en-US"/>
          </a:p>
        </p:txBody>
      </p:sp>
      <p:sp>
        <p:nvSpPr>
          <p:cNvPr id="5204" name="Line 80"/>
          <p:cNvSpPr>
            <a:spLocks noChangeShapeType="1"/>
          </p:cNvSpPr>
          <p:nvPr/>
        </p:nvSpPr>
        <p:spPr bwMode="auto">
          <a:xfrm rot="7020000">
            <a:off x="2257425" y="2246313"/>
            <a:ext cx="244475" cy="0"/>
          </a:xfrm>
          <a:prstGeom prst="line">
            <a:avLst/>
          </a:prstGeom>
          <a:noFill/>
          <a:ln w="9525">
            <a:solidFill>
              <a:schemeClr val="tx1"/>
            </a:solidFill>
            <a:round/>
            <a:headEnd/>
            <a:tailEnd/>
          </a:ln>
        </p:spPr>
        <p:txBody>
          <a:bodyPr/>
          <a:lstStyle/>
          <a:p>
            <a:endParaRPr lang="ja-JP" altLang="en-US"/>
          </a:p>
        </p:txBody>
      </p:sp>
      <p:sp>
        <p:nvSpPr>
          <p:cNvPr id="5205" name="Line 81"/>
          <p:cNvSpPr>
            <a:spLocks noChangeShapeType="1"/>
          </p:cNvSpPr>
          <p:nvPr/>
        </p:nvSpPr>
        <p:spPr bwMode="auto">
          <a:xfrm rot="2700000" flipV="1">
            <a:off x="1800225" y="3025775"/>
            <a:ext cx="0" cy="176213"/>
          </a:xfrm>
          <a:prstGeom prst="line">
            <a:avLst/>
          </a:prstGeom>
          <a:noFill/>
          <a:ln w="9525">
            <a:solidFill>
              <a:schemeClr val="tx1"/>
            </a:solidFill>
            <a:round/>
            <a:headEnd/>
            <a:tailEnd/>
          </a:ln>
        </p:spPr>
        <p:txBody>
          <a:bodyPr/>
          <a:lstStyle/>
          <a:p>
            <a:endParaRPr lang="ja-JP" altLang="en-US"/>
          </a:p>
        </p:txBody>
      </p:sp>
      <p:sp>
        <p:nvSpPr>
          <p:cNvPr id="5206" name="Line 82"/>
          <p:cNvSpPr>
            <a:spLocks noChangeShapeType="1"/>
          </p:cNvSpPr>
          <p:nvPr/>
        </p:nvSpPr>
        <p:spPr bwMode="auto">
          <a:xfrm rot="2700000">
            <a:off x="1905001" y="3175000"/>
            <a:ext cx="38100" cy="231775"/>
          </a:xfrm>
          <a:prstGeom prst="line">
            <a:avLst/>
          </a:prstGeom>
          <a:noFill/>
          <a:ln w="9525">
            <a:solidFill>
              <a:schemeClr val="tx1"/>
            </a:solidFill>
            <a:round/>
            <a:headEnd/>
            <a:tailEnd/>
          </a:ln>
        </p:spPr>
        <p:txBody>
          <a:bodyPr/>
          <a:lstStyle/>
          <a:p>
            <a:endParaRPr lang="ja-JP" altLang="en-US"/>
          </a:p>
        </p:txBody>
      </p:sp>
      <p:sp>
        <p:nvSpPr>
          <p:cNvPr id="5207" name="Line 83"/>
          <p:cNvSpPr>
            <a:spLocks noChangeShapeType="1"/>
          </p:cNvSpPr>
          <p:nvPr/>
        </p:nvSpPr>
        <p:spPr bwMode="auto">
          <a:xfrm rot="2700000" flipH="1">
            <a:off x="2533650" y="3190875"/>
            <a:ext cx="422275" cy="447675"/>
          </a:xfrm>
          <a:prstGeom prst="line">
            <a:avLst/>
          </a:prstGeom>
          <a:noFill/>
          <a:ln w="9525">
            <a:solidFill>
              <a:schemeClr val="tx1"/>
            </a:solidFill>
            <a:round/>
            <a:headEnd/>
            <a:tailEnd/>
          </a:ln>
        </p:spPr>
        <p:txBody>
          <a:bodyPr/>
          <a:lstStyle/>
          <a:p>
            <a:endParaRPr lang="ja-JP" altLang="en-US"/>
          </a:p>
        </p:txBody>
      </p:sp>
      <p:sp>
        <p:nvSpPr>
          <p:cNvPr id="5208" name="Freeform 84"/>
          <p:cNvSpPr>
            <a:spLocks/>
          </p:cNvSpPr>
          <p:nvPr/>
        </p:nvSpPr>
        <p:spPr bwMode="auto">
          <a:xfrm rot="2700000">
            <a:off x="1546225" y="2466976"/>
            <a:ext cx="1563687" cy="849312"/>
          </a:xfrm>
          <a:custGeom>
            <a:avLst/>
            <a:gdLst>
              <a:gd name="T0" fmla="*/ 2147483647 w 4350"/>
              <a:gd name="T1" fmla="*/ 2147483647 h 2508"/>
              <a:gd name="T2" fmla="*/ 2147483647 w 4350"/>
              <a:gd name="T3" fmla="*/ 2147483647 h 2508"/>
              <a:gd name="T4" fmla="*/ 2147483647 w 4350"/>
              <a:gd name="T5" fmla="*/ 0 h 2508"/>
              <a:gd name="T6" fmla="*/ 2147483647 w 4350"/>
              <a:gd name="T7" fmla="*/ 0 h 2508"/>
              <a:gd name="T8" fmla="*/ 2147483647 w 4350"/>
              <a:gd name="T9" fmla="*/ 0 h 2508"/>
              <a:gd name="T10" fmla="*/ 2147483647 w 4350"/>
              <a:gd name="T11" fmla="*/ 2147483647 h 2508"/>
              <a:gd name="T12" fmla="*/ 2147483647 w 4350"/>
              <a:gd name="T13" fmla="*/ 2147483647 h 2508"/>
              <a:gd name="T14" fmla="*/ 2147483647 w 4350"/>
              <a:gd name="T15" fmla="*/ 2147483647 h 2508"/>
              <a:gd name="T16" fmla="*/ 2147483647 w 4350"/>
              <a:gd name="T17" fmla="*/ 2147483647 h 2508"/>
              <a:gd name="T18" fmla="*/ 2147483647 w 4350"/>
              <a:gd name="T19" fmla="*/ 2147483647 h 2508"/>
              <a:gd name="T20" fmla="*/ 2147483647 w 4350"/>
              <a:gd name="T21" fmla="*/ 2147483647 h 2508"/>
              <a:gd name="T22" fmla="*/ 2147483647 w 4350"/>
              <a:gd name="T23" fmla="*/ 2147483647 h 2508"/>
              <a:gd name="T24" fmla="*/ 2147483647 w 4350"/>
              <a:gd name="T25" fmla="*/ 2147483647 h 2508"/>
              <a:gd name="T26" fmla="*/ 2147483647 w 4350"/>
              <a:gd name="T27" fmla="*/ 2147483647 h 2508"/>
              <a:gd name="T28" fmla="*/ 2147483647 w 4350"/>
              <a:gd name="T29" fmla="*/ 2147483647 h 2508"/>
              <a:gd name="T30" fmla="*/ 2147483647 w 4350"/>
              <a:gd name="T31" fmla="*/ 2147483647 h 2508"/>
              <a:gd name="T32" fmla="*/ 2147483647 w 4350"/>
              <a:gd name="T33" fmla="*/ 2147483647 h 2508"/>
              <a:gd name="T34" fmla="*/ 2147483647 w 4350"/>
              <a:gd name="T35" fmla="*/ 2147483647 h 2508"/>
              <a:gd name="T36" fmla="*/ 2147483647 w 4350"/>
              <a:gd name="T37" fmla="*/ 2147483647 h 2508"/>
              <a:gd name="T38" fmla="*/ 2147483647 w 4350"/>
              <a:gd name="T39" fmla="*/ 2147483647 h 2508"/>
              <a:gd name="T40" fmla="*/ 2147483647 w 4350"/>
              <a:gd name="T41" fmla="*/ 2147483647 h 2508"/>
              <a:gd name="T42" fmla="*/ 2147483647 w 4350"/>
              <a:gd name="T43" fmla="*/ 2147483647 h 2508"/>
              <a:gd name="T44" fmla="*/ 2147483647 w 4350"/>
              <a:gd name="T45" fmla="*/ 2147483647 h 2508"/>
              <a:gd name="T46" fmla="*/ 2147483647 w 4350"/>
              <a:gd name="T47" fmla="*/ 2147483647 h 2508"/>
              <a:gd name="T48" fmla="*/ 2147483647 w 4350"/>
              <a:gd name="T49" fmla="*/ 2147483647 h 2508"/>
              <a:gd name="T50" fmla="*/ 2147483647 w 4350"/>
              <a:gd name="T51" fmla="*/ 2147483647 h 2508"/>
              <a:gd name="T52" fmla="*/ 2147483647 w 4350"/>
              <a:gd name="T53" fmla="*/ 2147483647 h 2508"/>
              <a:gd name="T54" fmla="*/ 2147483647 w 4350"/>
              <a:gd name="T55" fmla="*/ 2147483647 h 2508"/>
              <a:gd name="T56" fmla="*/ 2147483647 w 4350"/>
              <a:gd name="T57" fmla="*/ 2147483647 h 2508"/>
              <a:gd name="T58" fmla="*/ 2147483647 w 4350"/>
              <a:gd name="T59" fmla="*/ 2147483647 h 2508"/>
              <a:gd name="T60" fmla="*/ 2147483647 w 4350"/>
              <a:gd name="T61" fmla="*/ 2147483647 h 2508"/>
              <a:gd name="T62" fmla="*/ 2147483647 w 4350"/>
              <a:gd name="T63" fmla="*/ 2147483647 h 2508"/>
              <a:gd name="T64" fmla="*/ 2147483647 w 4350"/>
              <a:gd name="T65" fmla="*/ 2147483647 h 2508"/>
              <a:gd name="T66" fmla="*/ 2147483647 w 4350"/>
              <a:gd name="T67" fmla="*/ 2147483647 h 2508"/>
              <a:gd name="T68" fmla="*/ 2147483647 w 4350"/>
              <a:gd name="T69" fmla="*/ 2147483647 h 2508"/>
              <a:gd name="T70" fmla="*/ 2147483647 w 4350"/>
              <a:gd name="T71" fmla="*/ 2147483647 h 2508"/>
              <a:gd name="T72" fmla="*/ 0 w 4350"/>
              <a:gd name="T73" fmla="*/ 2147483647 h 2508"/>
              <a:gd name="T74" fmla="*/ 0 w 4350"/>
              <a:gd name="T75" fmla="*/ 2147483647 h 2508"/>
              <a:gd name="T76" fmla="*/ 2147483647 w 4350"/>
              <a:gd name="T77" fmla="*/ 2147483647 h 2508"/>
              <a:gd name="T78" fmla="*/ 2147483647 w 4350"/>
              <a:gd name="T79" fmla="*/ 2147483647 h 2508"/>
              <a:gd name="T80" fmla="*/ 2147483647 w 4350"/>
              <a:gd name="T81" fmla="*/ 2147483647 h 2508"/>
              <a:gd name="T82" fmla="*/ 2147483647 w 4350"/>
              <a:gd name="T83" fmla="*/ 2147483647 h 2508"/>
              <a:gd name="T84" fmla="*/ 2147483647 w 4350"/>
              <a:gd name="T85" fmla="*/ 2147483647 h 25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50"/>
              <a:gd name="T130" fmla="*/ 0 h 2508"/>
              <a:gd name="T131" fmla="*/ 4350 w 4350"/>
              <a:gd name="T132" fmla="*/ 2508 h 25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50" h="2508">
                <a:moveTo>
                  <a:pt x="1452" y="96"/>
                </a:moveTo>
                <a:lnTo>
                  <a:pt x="1716" y="36"/>
                </a:lnTo>
                <a:lnTo>
                  <a:pt x="1956" y="0"/>
                </a:lnTo>
                <a:lnTo>
                  <a:pt x="2400" y="0"/>
                </a:lnTo>
                <a:lnTo>
                  <a:pt x="2880" y="0"/>
                </a:lnTo>
                <a:lnTo>
                  <a:pt x="3036" y="12"/>
                </a:lnTo>
                <a:lnTo>
                  <a:pt x="3342" y="36"/>
                </a:lnTo>
                <a:lnTo>
                  <a:pt x="3588" y="60"/>
                </a:lnTo>
                <a:lnTo>
                  <a:pt x="3876" y="120"/>
                </a:lnTo>
                <a:lnTo>
                  <a:pt x="4110" y="228"/>
                </a:lnTo>
                <a:lnTo>
                  <a:pt x="4230" y="360"/>
                </a:lnTo>
                <a:lnTo>
                  <a:pt x="4314" y="492"/>
                </a:lnTo>
                <a:lnTo>
                  <a:pt x="4350" y="672"/>
                </a:lnTo>
                <a:lnTo>
                  <a:pt x="4326" y="894"/>
                </a:lnTo>
                <a:lnTo>
                  <a:pt x="4290" y="1062"/>
                </a:lnTo>
                <a:lnTo>
                  <a:pt x="4224" y="1224"/>
                </a:lnTo>
                <a:lnTo>
                  <a:pt x="4116" y="1338"/>
                </a:lnTo>
                <a:lnTo>
                  <a:pt x="3876" y="1566"/>
                </a:lnTo>
                <a:lnTo>
                  <a:pt x="3708" y="1728"/>
                </a:lnTo>
                <a:lnTo>
                  <a:pt x="3570" y="1854"/>
                </a:lnTo>
                <a:lnTo>
                  <a:pt x="3414" y="1968"/>
                </a:lnTo>
                <a:lnTo>
                  <a:pt x="3216" y="2082"/>
                </a:lnTo>
                <a:lnTo>
                  <a:pt x="3018" y="2166"/>
                </a:lnTo>
                <a:lnTo>
                  <a:pt x="2796" y="2244"/>
                </a:lnTo>
                <a:lnTo>
                  <a:pt x="2568" y="2310"/>
                </a:lnTo>
                <a:lnTo>
                  <a:pt x="2214" y="2430"/>
                </a:lnTo>
                <a:lnTo>
                  <a:pt x="1890" y="2490"/>
                </a:lnTo>
                <a:lnTo>
                  <a:pt x="1506" y="2508"/>
                </a:lnTo>
                <a:lnTo>
                  <a:pt x="1362" y="2502"/>
                </a:lnTo>
                <a:lnTo>
                  <a:pt x="1170" y="2472"/>
                </a:lnTo>
                <a:lnTo>
                  <a:pt x="960" y="2412"/>
                </a:lnTo>
                <a:lnTo>
                  <a:pt x="804" y="2298"/>
                </a:lnTo>
                <a:lnTo>
                  <a:pt x="630" y="2106"/>
                </a:lnTo>
                <a:lnTo>
                  <a:pt x="396" y="1848"/>
                </a:lnTo>
                <a:lnTo>
                  <a:pt x="156" y="1536"/>
                </a:lnTo>
                <a:lnTo>
                  <a:pt x="30" y="1332"/>
                </a:lnTo>
                <a:lnTo>
                  <a:pt x="0" y="1158"/>
                </a:lnTo>
                <a:lnTo>
                  <a:pt x="0" y="960"/>
                </a:lnTo>
                <a:lnTo>
                  <a:pt x="42" y="768"/>
                </a:lnTo>
                <a:lnTo>
                  <a:pt x="144" y="630"/>
                </a:lnTo>
                <a:lnTo>
                  <a:pt x="306" y="492"/>
                </a:lnTo>
                <a:lnTo>
                  <a:pt x="558" y="396"/>
                </a:lnTo>
                <a:lnTo>
                  <a:pt x="1452" y="96"/>
                </a:lnTo>
                <a:close/>
              </a:path>
            </a:pathLst>
          </a:custGeom>
          <a:pattFill prst="pct60">
            <a:fgClr>
              <a:srgbClr val="FF6600"/>
            </a:fgClr>
            <a:bgClr>
              <a:srgbClr val="FFFFFF"/>
            </a:bgClr>
          </a:pattFill>
          <a:ln w="9525">
            <a:solidFill>
              <a:schemeClr val="tx1"/>
            </a:solidFill>
            <a:round/>
            <a:headEnd/>
            <a:tailEnd/>
          </a:ln>
        </p:spPr>
        <p:txBody>
          <a:bodyPr/>
          <a:lstStyle/>
          <a:p>
            <a:endParaRPr lang="ja-JP" altLang="en-US"/>
          </a:p>
        </p:txBody>
      </p:sp>
      <p:sp>
        <p:nvSpPr>
          <p:cNvPr id="5209" name="Line 85"/>
          <p:cNvSpPr>
            <a:spLocks noChangeAspect="1" noChangeShapeType="1"/>
          </p:cNvSpPr>
          <p:nvPr/>
        </p:nvSpPr>
        <p:spPr bwMode="auto">
          <a:xfrm rot="2700000">
            <a:off x="1225550" y="2316163"/>
            <a:ext cx="965200" cy="0"/>
          </a:xfrm>
          <a:prstGeom prst="line">
            <a:avLst/>
          </a:prstGeom>
          <a:noFill/>
          <a:ln w="9525">
            <a:solidFill>
              <a:schemeClr val="tx1"/>
            </a:solidFill>
            <a:prstDash val="lgDashDot"/>
            <a:round/>
            <a:headEnd/>
            <a:tailEnd/>
          </a:ln>
        </p:spPr>
        <p:txBody>
          <a:bodyPr/>
          <a:lstStyle/>
          <a:p>
            <a:endParaRPr lang="ja-JP" altLang="en-US"/>
          </a:p>
        </p:txBody>
      </p:sp>
      <p:sp>
        <p:nvSpPr>
          <p:cNvPr id="5210" name="Rectangle 86"/>
          <p:cNvSpPr>
            <a:spLocks noChangeArrowheads="1"/>
          </p:cNvSpPr>
          <p:nvPr/>
        </p:nvSpPr>
        <p:spPr bwMode="auto">
          <a:xfrm rot="2700000">
            <a:off x="1558925" y="2200275"/>
            <a:ext cx="1588" cy="26193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5211" name="Line 87"/>
          <p:cNvSpPr>
            <a:spLocks noChangeShapeType="1"/>
          </p:cNvSpPr>
          <p:nvPr/>
        </p:nvSpPr>
        <p:spPr bwMode="auto">
          <a:xfrm rot="2700000">
            <a:off x="1477962" y="2330451"/>
            <a:ext cx="161925" cy="0"/>
          </a:xfrm>
          <a:prstGeom prst="line">
            <a:avLst/>
          </a:prstGeom>
          <a:noFill/>
          <a:ln w="3175">
            <a:solidFill>
              <a:schemeClr val="tx1"/>
            </a:solidFill>
            <a:prstDash val="lgDashDot"/>
            <a:round/>
            <a:headEnd/>
            <a:tailEnd/>
          </a:ln>
        </p:spPr>
        <p:txBody>
          <a:bodyPr/>
          <a:lstStyle/>
          <a:p>
            <a:endParaRPr lang="ja-JP" altLang="en-US"/>
          </a:p>
        </p:txBody>
      </p:sp>
      <p:sp>
        <p:nvSpPr>
          <p:cNvPr id="5212" name="Line 88"/>
          <p:cNvSpPr>
            <a:spLocks noChangeShapeType="1"/>
          </p:cNvSpPr>
          <p:nvPr/>
        </p:nvSpPr>
        <p:spPr bwMode="auto">
          <a:xfrm rot="5400000">
            <a:off x="1239837" y="2816226"/>
            <a:ext cx="815975" cy="0"/>
          </a:xfrm>
          <a:prstGeom prst="line">
            <a:avLst/>
          </a:prstGeom>
          <a:noFill/>
          <a:ln w="9525">
            <a:solidFill>
              <a:schemeClr val="tx1"/>
            </a:solidFill>
            <a:round/>
            <a:headEnd/>
            <a:tailEnd/>
          </a:ln>
        </p:spPr>
        <p:txBody>
          <a:bodyPr/>
          <a:lstStyle/>
          <a:p>
            <a:endParaRPr lang="ja-JP" altLang="en-US"/>
          </a:p>
        </p:txBody>
      </p:sp>
      <p:sp>
        <p:nvSpPr>
          <p:cNvPr id="5213" name="Line 89"/>
          <p:cNvSpPr>
            <a:spLocks noChangeShapeType="1"/>
          </p:cNvSpPr>
          <p:nvPr/>
        </p:nvSpPr>
        <p:spPr bwMode="auto">
          <a:xfrm rot="5400000">
            <a:off x="1231900" y="2822575"/>
            <a:ext cx="800100" cy="0"/>
          </a:xfrm>
          <a:prstGeom prst="line">
            <a:avLst/>
          </a:prstGeom>
          <a:noFill/>
          <a:ln w="9525">
            <a:solidFill>
              <a:schemeClr val="tx1"/>
            </a:solidFill>
            <a:round/>
            <a:headEnd/>
            <a:tailEnd/>
          </a:ln>
        </p:spPr>
        <p:txBody>
          <a:bodyPr/>
          <a:lstStyle/>
          <a:p>
            <a:endParaRPr lang="ja-JP" altLang="en-US"/>
          </a:p>
        </p:txBody>
      </p:sp>
      <p:sp>
        <p:nvSpPr>
          <p:cNvPr id="5214" name="Rectangle 90"/>
          <p:cNvSpPr>
            <a:spLocks noChangeArrowheads="1"/>
          </p:cNvSpPr>
          <p:nvPr/>
        </p:nvSpPr>
        <p:spPr bwMode="auto">
          <a:xfrm rot="5400000">
            <a:off x="1620838" y="3205163"/>
            <a:ext cx="39687" cy="77787"/>
          </a:xfrm>
          <a:prstGeom prst="rect">
            <a:avLst/>
          </a:prstGeom>
          <a:pattFill prst="ltUp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215" name="Rectangle 91"/>
          <p:cNvSpPr>
            <a:spLocks noChangeArrowheads="1"/>
          </p:cNvSpPr>
          <p:nvPr/>
        </p:nvSpPr>
        <p:spPr bwMode="auto">
          <a:xfrm rot="2700000">
            <a:off x="1577181" y="2191544"/>
            <a:ext cx="42863" cy="15875"/>
          </a:xfrm>
          <a:prstGeom prst="rect">
            <a:avLst/>
          </a:prstGeom>
          <a:pattFill prst="ltDn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216" name="Rectangle 92"/>
          <p:cNvSpPr>
            <a:spLocks noChangeArrowheads="1"/>
          </p:cNvSpPr>
          <p:nvPr/>
        </p:nvSpPr>
        <p:spPr bwMode="auto">
          <a:xfrm rot="2700000">
            <a:off x="1581150" y="2168525"/>
            <a:ext cx="4763" cy="30163"/>
          </a:xfrm>
          <a:prstGeom prst="rect">
            <a:avLst/>
          </a:prstGeom>
          <a:solidFill>
            <a:schemeClr val="accent1">
              <a:alpha val="50195"/>
            </a:schemeClr>
          </a:solidFill>
          <a:ln w="9525">
            <a:solidFill>
              <a:schemeClr val="tx1"/>
            </a:solidFill>
            <a:miter lim="800000"/>
            <a:headEnd/>
            <a:tailEnd/>
          </a:ln>
        </p:spPr>
        <p:txBody>
          <a:bodyPr wrap="none" anchor="ctr"/>
          <a:lstStyle/>
          <a:p>
            <a:endParaRPr lang="ja-JP" altLang="en-US"/>
          </a:p>
        </p:txBody>
      </p:sp>
      <p:sp>
        <p:nvSpPr>
          <p:cNvPr id="5217" name="Rectangle 93"/>
          <p:cNvSpPr>
            <a:spLocks noChangeArrowheads="1"/>
          </p:cNvSpPr>
          <p:nvPr/>
        </p:nvSpPr>
        <p:spPr bwMode="auto">
          <a:xfrm rot="2700000">
            <a:off x="1485900" y="2012950"/>
            <a:ext cx="9525" cy="142875"/>
          </a:xfrm>
          <a:prstGeom prst="rect">
            <a:avLst/>
          </a:prstGeom>
          <a:noFill/>
          <a:ln w="9525">
            <a:solidFill>
              <a:schemeClr val="tx1"/>
            </a:solidFill>
            <a:miter lim="800000"/>
            <a:headEnd/>
            <a:tailEnd/>
          </a:ln>
        </p:spPr>
        <p:txBody>
          <a:bodyPr wrap="none" anchor="ctr"/>
          <a:lstStyle/>
          <a:p>
            <a:endParaRPr lang="ja-JP" altLang="en-US"/>
          </a:p>
        </p:txBody>
      </p:sp>
      <p:sp>
        <p:nvSpPr>
          <p:cNvPr id="5218" name="Rectangle 94"/>
          <p:cNvSpPr>
            <a:spLocks noChangeArrowheads="1"/>
          </p:cNvSpPr>
          <p:nvPr/>
        </p:nvSpPr>
        <p:spPr bwMode="auto">
          <a:xfrm rot="2700000">
            <a:off x="1410494" y="1932781"/>
            <a:ext cx="9525" cy="144463"/>
          </a:xfrm>
          <a:prstGeom prst="rect">
            <a:avLst/>
          </a:prstGeom>
          <a:noFill/>
          <a:ln w="9525">
            <a:solidFill>
              <a:schemeClr val="tx1"/>
            </a:solidFill>
            <a:miter lim="800000"/>
            <a:headEnd/>
            <a:tailEnd/>
          </a:ln>
        </p:spPr>
        <p:txBody>
          <a:bodyPr wrap="none" anchor="ctr"/>
          <a:lstStyle/>
          <a:p>
            <a:endParaRPr lang="ja-JP" altLang="en-US"/>
          </a:p>
        </p:txBody>
      </p:sp>
      <p:sp>
        <p:nvSpPr>
          <p:cNvPr id="5219" name="Rectangle 95"/>
          <p:cNvSpPr>
            <a:spLocks noChangeArrowheads="1"/>
          </p:cNvSpPr>
          <p:nvPr/>
        </p:nvSpPr>
        <p:spPr bwMode="auto">
          <a:xfrm rot="2700000">
            <a:off x="1403350" y="1925638"/>
            <a:ext cx="9525" cy="142875"/>
          </a:xfrm>
          <a:prstGeom prst="rect">
            <a:avLst/>
          </a:prstGeom>
          <a:noFill/>
          <a:ln w="9525">
            <a:solidFill>
              <a:schemeClr val="tx1"/>
            </a:solidFill>
            <a:miter lim="800000"/>
            <a:headEnd/>
            <a:tailEnd/>
          </a:ln>
        </p:spPr>
        <p:txBody>
          <a:bodyPr wrap="none" anchor="ctr"/>
          <a:lstStyle/>
          <a:p>
            <a:endParaRPr lang="ja-JP" altLang="en-US"/>
          </a:p>
        </p:txBody>
      </p:sp>
      <p:sp>
        <p:nvSpPr>
          <p:cNvPr id="5220" name="Rectangle 96"/>
          <p:cNvSpPr>
            <a:spLocks noChangeArrowheads="1"/>
          </p:cNvSpPr>
          <p:nvPr/>
        </p:nvSpPr>
        <p:spPr bwMode="auto">
          <a:xfrm rot="2700000">
            <a:off x="1328738" y="1846263"/>
            <a:ext cx="9525" cy="142875"/>
          </a:xfrm>
          <a:prstGeom prst="rect">
            <a:avLst/>
          </a:prstGeom>
          <a:noFill/>
          <a:ln w="9525">
            <a:solidFill>
              <a:schemeClr val="tx1"/>
            </a:solidFill>
            <a:miter lim="800000"/>
            <a:headEnd/>
            <a:tailEnd/>
          </a:ln>
        </p:spPr>
        <p:txBody>
          <a:bodyPr wrap="none" anchor="ctr"/>
          <a:lstStyle/>
          <a:p>
            <a:endParaRPr lang="ja-JP" altLang="en-US"/>
          </a:p>
        </p:txBody>
      </p:sp>
      <p:sp>
        <p:nvSpPr>
          <p:cNvPr id="5221" name="Rectangle 97"/>
          <p:cNvSpPr>
            <a:spLocks noChangeArrowheads="1"/>
          </p:cNvSpPr>
          <p:nvPr/>
        </p:nvSpPr>
        <p:spPr bwMode="auto">
          <a:xfrm rot="2700000">
            <a:off x="1309688" y="1919288"/>
            <a:ext cx="122237" cy="77787"/>
          </a:xfrm>
          <a:prstGeom prst="rect">
            <a:avLst/>
          </a:prstGeom>
          <a:pattFill prst="pct25">
            <a:fgClr>
              <a:schemeClr val="accent1"/>
            </a:fgClr>
            <a:bgClr>
              <a:srgbClr val="FFFFFF"/>
            </a:bgClr>
          </a:pattFill>
          <a:ln w="9525">
            <a:solidFill>
              <a:schemeClr val="tx1"/>
            </a:solidFill>
            <a:miter lim="800000"/>
            <a:headEnd/>
            <a:tailEnd/>
          </a:ln>
        </p:spPr>
        <p:txBody>
          <a:bodyPr wrap="none" anchor="ctr"/>
          <a:lstStyle/>
          <a:p>
            <a:endParaRPr lang="ja-JP" altLang="en-US"/>
          </a:p>
        </p:txBody>
      </p:sp>
      <p:grpSp>
        <p:nvGrpSpPr>
          <p:cNvPr id="2" name="Group 98"/>
          <p:cNvGrpSpPr>
            <a:grpSpLocks/>
          </p:cNvGrpSpPr>
          <p:nvPr/>
        </p:nvGrpSpPr>
        <p:grpSpPr bwMode="auto">
          <a:xfrm rot="2700000">
            <a:off x="1228725" y="1800226"/>
            <a:ext cx="122237" cy="144462"/>
            <a:chOff x="9702" y="11127"/>
            <a:chExt cx="340" cy="422"/>
          </a:xfrm>
        </p:grpSpPr>
        <p:sp>
          <p:nvSpPr>
            <p:cNvPr id="5661" name="Rectangle 99"/>
            <p:cNvSpPr>
              <a:spLocks noChangeArrowheads="1"/>
            </p:cNvSpPr>
            <p:nvPr/>
          </p:nvSpPr>
          <p:spPr bwMode="auto">
            <a:xfrm>
              <a:off x="10013" y="11127"/>
              <a:ext cx="27" cy="422"/>
            </a:xfrm>
            <a:prstGeom prst="rect">
              <a:avLst/>
            </a:prstGeom>
            <a:noFill/>
            <a:ln w="9525">
              <a:solidFill>
                <a:schemeClr val="tx1"/>
              </a:solidFill>
              <a:miter lim="800000"/>
              <a:headEnd/>
              <a:tailEnd/>
            </a:ln>
          </p:spPr>
          <p:txBody>
            <a:bodyPr wrap="none" anchor="ctr"/>
            <a:lstStyle/>
            <a:p>
              <a:endParaRPr lang="ja-JP" altLang="en-US"/>
            </a:p>
          </p:txBody>
        </p:sp>
        <p:sp>
          <p:nvSpPr>
            <p:cNvPr id="5662" name="Rectangle 100"/>
            <p:cNvSpPr>
              <a:spLocks noChangeArrowheads="1"/>
            </p:cNvSpPr>
            <p:nvPr/>
          </p:nvSpPr>
          <p:spPr bwMode="auto">
            <a:xfrm>
              <a:off x="9702" y="11127"/>
              <a:ext cx="27" cy="422"/>
            </a:xfrm>
            <a:prstGeom prst="rect">
              <a:avLst/>
            </a:prstGeom>
            <a:noFill/>
            <a:ln w="9525">
              <a:solidFill>
                <a:schemeClr val="tx1"/>
              </a:solidFill>
              <a:miter lim="800000"/>
              <a:headEnd/>
              <a:tailEnd/>
            </a:ln>
          </p:spPr>
          <p:txBody>
            <a:bodyPr wrap="none" anchor="ctr"/>
            <a:lstStyle/>
            <a:p>
              <a:endParaRPr lang="ja-JP" altLang="en-US"/>
            </a:p>
          </p:txBody>
        </p:sp>
        <p:sp>
          <p:nvSpPr>
            <p:cNvPr id="5663" name="Rectangle 101"/>
            <p:cNvSpPr>
              <a:spLocks noChangeArrowheads="1"/>
            </p:cNvSpPr>
            <p:nvPr/>
          </p:nvSpPr>
          <p:spPr bwMode="auto">
            <a:xfrm>
              <a:off x="9702" y="11224"/>
              <a:ext cx="340" cy="227"/>
            </a:xfrm>
            <a:prstGeom prst="rect">
              <a:avLst/>
            </a:prstGeom>
            <a:solidFill>
              <a:schemeClr val="accent1">
                <a:alpha val="20000"/>
              </a:schemeClr>
            </a:solidFill>
            <a:ln w="9525">
              <a:solidFill>
                <a:schemeClr val="tx1"/>
              </a:solidFill>
              <a:miter lim="800000"/>
              <a:headEnd/>
              <a:tailEnd/>
            </a:ln>
          </p:spPr>
          <p:txBody>
            <a:bodyPr wrap="none" anchor="ctr"/>
            <a:lstStyle/>
            <a:p>
              <a:endParaRPr lang="ja-JP" altLang="en-US"/>
            </a:p>
          </p:txBody>
        </p:sp>
      </p:grpSp>
      <p:sp>
        <p:nvSpPr>
          <p:cNvPr id="5223" name="Rectangle 102"/>
          <p:cNvSpPr>
            <a:spLocks noChangeArrowheads="1"/>
          </p:cNvSpPr>
          <p:nvPr/>
        </p:nvSpPr>
        <p:spPr bwMode="auto">
          <a:xfrm rot="2700000">
            <a:off x="1239837" y="1752601"/>
            <a:ext cx="11113" cy="144462"/>
          </a:xfrm>
          <a:prstGeom prst="rect">
            <a:avLst/>
          </a:prstGeom>
          <a:noFill/>
          <a:ln w="9525">
            <a:solidFill>
              <a:schemeClr val="tx1"/>
            </a:solidFill>
            <a:miter lim="800000"/>
            <a:headEnd/>
            <a:tailEnd/>
          </a:ln>
        </p:spPr>
        <p:txBody>
          <a:bodyPr wrap="none" anchor="ctr"/>
          <a:lstStyle/>
          <a:p>
            <a:endParaRPr lang="ja-JP" altLang="en-US"/>
          </a:p>
        </p:txBody>
      </p:sp>
      <p:sp>
        <p:nvSpPr>
          <p:cNvPr id="5224" name="Rectangle 103"/>
          <p:cNvSpPr>
            <a:spLocks noChangeArrowheads="1"/>
          </p:cNvSpPr>
          <p:nvPr/>
        </p:nvSpPr>
        <p:spPr bwMode="auto">
          <a:xfrm rot="2700000">
            <a:off x="1166019" y="1674019"/>
            <a:ext cx="9525" cy="144463"/>
          </a:xfrm>
          <a:prstGeom prst="rect">
            <a:avLst/>
          </a:prstGeom>
          <a:noFill/>
          <a:ln w="9525">
            <a:solidFill>
              <a:schemeClr val="tx1"/>
            </a:solidFill>
            <a:miter lim="800000"/>
            <a:headEnd/>
            <a:tailEnd/>
          </a:ln>
        </p:spPr>
        <p:txBody>
          <a:bodyPr wrap="none" anchor="ctr"/>
          <a:lstStyle/>
          <a:p>
            <a:endParaRPr lang="ja-JP" altLang="en-US"/>
          </a:p>
        </p:txBody>
      </p:sp>
      <p:sp>
        <p:nvSpPr>
          <p:cNvPr id="5225" name="Rectangle 104"/>
          <p:cNvSpPr>
            <a:spLocks noChangeArrowheads="1"/>
          </p:cNvSpPr>
          <p:nvPr/>
        </p:nvSpPr>
        <p:spPr bwMode="auto">
          <a:xfrm rot="2700000">
            <a:off x="1147763" y="1746250"/>
            <a:ext cx="122238" cy="77787"/>
          </a:xfrm>
          <a:prstGeom prst="rect">
            <a:avLst/>
          </a:prstGeom>
          <a:noFill/>
          <a:ln w="9525">
            <a:solidFill>
              <a:schemeClr val="tx1"/>
            </a:solidFill>
            <a:miter lim="800000"/>
            <a:headEnd/>
            <a:tailEnd/>
          </a:ln>
        </p:spPr>
        <p:txBody>
          <a:bodyPr wrap="none" anchor="ctr"/>
          <a:lstStyle/>
          <a:p>
            <a:endParaRPr lang="ja-JP" altLang="en-US"/>
          </a:p>
        </p:txBody>
      </p:sp>
      <p:sp>
        <p:nvSpPr>
          <p:cNvPr id="5226" name="Line 105"/>
          <p:cNvSpPr>
            <a:spLocks noChangeShapeType="1"/>
          </p:cNvSpPr>
          <p:nvPr/>
        </p:nvSpPr>
        <p:spPr bwMode="auto">
          <a:xfrm rot="2700000">
            <a:off x="1219200" y="1822450"/>
            <a:ext cx="69850" cy="0"/>
          </a:xfrm>
          <a:prstGeom prst="line">
            <a:avLst/>
          </a:prstGeom>
          <a:noFill/>
          <a:ln w="9525">
            <a:solidFill>
              <a:schemeClr val="tx1"/>
            </a:solidFill>
            <a:round/>
            <a:headEnd/>
            <a:tailEnd/>
          </a:ln>
        </p:spPr>
        <p:txBody>
          <a:bodyPr/>
          <a:lstStyle/>
          <a:p>
            <a:endParaRPr lang="ja-JP" altLang="en-US"/>
          </a:p>
        </p:txBody>
      </p:sp>
      <p:sp>
        <p:nvSpPr>
          <p:cNvPr id="5227" name="Line 106"/>
          <p:cNvSpPr>
            <a:spLocks noChangeShapeType="1"/>
          </p:cNvSpPr>
          <p:nvPr/>
        </p:nvSpPr>
        <p:spPr bwMode="auto">
          <a:xfrm rot="2700000">
            <a:off x="1209675" y="1835150"/>
            <a:ext cx="69850" cy="0"/>
          </a:xfrm>
          <a:prstGeom prst="line">
            <a:avLst/>
          </a:prstGeom>
          <a:noFill/>
          <a:ln w="9525">
            <a:solidFill>
              <a:schemeClr val="tx1"/>
            </a:solidFill>
            <a:round/>
            <a:headEnd/>
            <a:tailEnd/>
          </a:ln>
        </p:spPr>
        <p:txBody>
          <a:bodyPr/>
          <a:lstStyle/>
          <a:p>
            <a:endParaRPr lang="ja-JP" altLang="en-US"/>
          </a:p>
        </p:txBody>
      </p:sp>
      <p:sp>
        <p:nvSpPr>
          <p:cNvPr id="5228" name="Line 107"/>
          <p:cNvSpPr>
            <a:spLocks noChangeShapeType="1"/>
          </p:cNvSpPr>
          <p:nvPr/>
        </p:nvSpPr>
        <p:spPr bwMode="auto">
          <a:xfrm rot="2700000">
            <a:off x="1301750" y="1909763"/>
            <a:ext cx="69850" cy="0"/>
          </a:xfrm>
          <a:prstGeom prst="line">
            <a:avLst/>
          </a:prstGeom>
          <a:noFill/>
          <a:ln w="9525">
            <a:solidFill>
              <a:schemeClr val="tx1"/>
            </a:solidFill>
            <a:round/>
            <a:headEnd/>
            <a:tailEnd/>
          </a:ln>
        </p:spPr>
        <p:txBody>
          <a:bodyPr/>
          <a:lstStyle/>
          <a:p>
            <a:endParaRPr lang="ja-JP" altLang="en-US"/>
          </a:p>
        </p:txBody>
      </p:sp>
      <p:sp>
        <p:nvSpPr>
          <p:cNvPr id="5229" name="Line 108"/>
          <p:cNvSpPr>
            <a:spLocks noChangeShapeType="1"/>
          </p:cNvSpPr>
          <p:nvPr/>
        </p:nvSpPr>
        <p:spPr bwMode="auto">
          <a:xfrm rot="2700000">
            <a:off x="1289050" y="1920875"/>
            <a:ext cx="69850" cy="0"/>
          </a:xfrm>
          <a:prstGeom prst="line">
            <a:avLst/>
          </a:prstGeom>
          <a:noFill/>
          <a:ln w="9525">
            <a:solidFill>
              <a:schemeClr val="tx1"/>
            </a:solidFill>
            <a:round/>
            <a:headEnd/>
            <a:tailEnd/>
          </a:ln>
        </p:spPr>
        <p:txBody>
          <a:bodyPr/>
          <a:lstStyle/>
          <a:p>
            <a:endParaRPr lang="ja-JP" altLang="en-US"/>
          </a:p>
        </p:txBody>
      </p:sp>
      <p:sp>
        <p:nvSpPr>
          <p:cNvPr id="5230" name="Line 109"/>
          <p:cNvSpPr>
            <a:spLocks noChangeShapeType="1"/>
          </p:cNvSpPr>
          <p:nvPr/>
        </p:nvSpPr>
        <p:spPr bwMode="auto">
          <a:xfrm rot="2700000">
            <a:off x="1381919" y="1996282"/>
            <a:ext cx="71437" cy="0"/>
          </a:xfrm>
          <a:prstGeom prst="line">
            <a:avLst/>
          </a:prstGeom>
          <a:noFill/>
          <a:ln w="9525">
            <a:solidFill>
              <a:schemeClr val="tx1"/>
            </a:solidFill>
            <a:round/>
            <a:headEnd/>
            <a:tailEnd/>
          </a:ln>
        </p:spPr>
        <p:txBody>
          <a:bodyPr/>
          <a:lstStyle/>
          <a:p>
            <a:endParaRPr lang="ja-JP" altLang="en-US"/>
          </a:p>
        </p:txBody>
      </p:sp>
      <p:sp>
        <p:nvSpPr>
          <p:cNvPr id="5231" name="Line 110"/>
          <p:cNvSpPr>
            <a:spLocks noChangeShapeType="1"/>
          </p:cNvSpPr>
          <p:nvPr/>
        </p:nvSpPr>
        <p:spPr bwMode="auto">
          <a:xfrm rot="2700000">
            <a:off x="1371600" y="2008188"/>
            <a:ext cx="69850" cy="0"/>
          </a:xfrm>
          <a:prstGeom prst="line">
            <a:avLst/>
          </a:prstGeom>
          <a:noFill/>
          <a:ln w="9525">
            <a:solidFill>
              <a:schemeClr val="tx1"/>
            </a:solidFill>
            <a:round/>
            <a:headEnd/>
            <a:tailEnd/>
          </a:ln>
        </p:spPr>
        <p:txBody>
          <a:bodyPr/>
          <a:lstStyle/>
          <a:p>
            <a:endParaRPr lang="ja-JP" altLang="en-US"/>
          </a:p>
        </p:txBody>
      </p:sp>
      <p:sp>
        <p:nvSpPr>
          <p:cNvPr id="5232" name="Line 111"/>
          <p:cNvSpPr>
            <a:spLocks noChangeShapeType="1"/>
          </p:cNvSpPr>
          <p:nvPr/>
        </p:nvSpPr>
        <p:spPr bwMode="auto">
          <a:xfrm rot="2700000">
            <a:off x="1463675" y="2082800"/>
            <a:ext cx="69850" cy="0"/>
          </a:xfrm>
          <a:prstGeom prst="line">
            <a:avLst/>
          </a:prstGeom>
          <a:noFill/>
          <a:ln w="9525">
            <a:solidFill>
              <a:schemeClr val="tx1"/>
            </a:solidFill>
            <a:round/>
            <a:headEnd/>
            <a:tailEnd/>
          </a:ln>
        </p:spPr>
        <p:txBody>
          <a:bodyPr/>
          <a:lstStyle/>
          <a:p>
            <a:endParaRPr lang="ja-JP" altLang="en-US"/>
          </a:p>
        </p:txBody>
      </p:sp>
      <p:sp>
        <p:nvSpPr>
          <p:cNvPr id="5233" name="Line 112"/>
          <p:cNvSpPr>
            <a:spLocks noChangeShapeType="1"/>
          </p:cNvSpPr>
          <p:nvPr/>
        </p:nvSpPr>
        <p:spPr bwMode="auto">
          <a:xfrm rot="2700000">
            <a:off x="1452563" y="2093913"/>
            <a:ext cx="69850" cy="0"/>
          </a:xfrm>
          <a:prstGeom prst="line">
            <a:avLst/>
          </a:prstGeom>
          <a:noFill/>
          <a:ln w="9525">
            <a:solidFill>
              <a:schemeClr val="tx1"/>
            </a:solidFill>
            <a:round/>
            <a:headEnd/>
            <a:tailEnd/>
          </a:ln>
        </p:spPr>
        <p:txBody>
          <a:bodyPr/>
          <a:lstStyle/>
          <a:p>
            <a:endParaRPr lang="ja-JP" altLang="en-US"/>
          </a:p>
        </p:txBody>
      </p:sp>
      <p:sp>
        <p:nvSpPr>
          <p:cNvPr id="5234" name="Rectangle 113"/>
          <p:cNvSpPr>
            <a:spLocks noChangeArrowheads="1"/>
          </p:cNvSpPr>
          <p:nvPr/>
        </p:nvSpPr>
        <p:spPr bwMode="auto">
          <a:xfrm rot="2700000">
            <a:off x="1560513" y="2147888"/>
            <a:ext cx="4762" cy="30162"/>
          </a:xfrm>
          <a:prstGeom prst="rect">
            <a:avLst/>
          </a:prstGeom>
          <a:solidFill>
            <a:schemeClr val="accent1">
              <a:alpha val="50195"/>
            </a:schemeClr>
          </a:solidFill>
          <a:ln w="9525">
            <a:solidFill>
              <a:schemeClr val="tx1"/>
            </a:solidFill>
            <a:miter lim="800000"/>
            <a:headEnd/>
            <a:tailEnd/>
          </a:ln>
        </p:spPr>
        <p:txBody>
          <a:bodyPr wrap="none" anchor="ctr"/>
          <a:lstStyle/>
          <a:p>
            <a:endParaRPr lang="ja-JP" altLang="en-US"/>
          </a:p>
        </p:txBody>
      </p:sp>
      <p:sp>
        <p:nvSpPr>
          <p:cNvPr id="5235" name="Rectangle 114"/>
          <p:cNvSpPr>
            <a:spLocks noChangeArrowheads="1"/>
          </p:cNvSpPr>
          <p:nvPr/>
        </p:nvSpPr>
        <p:spPr bwMode="auto">
          <a:xfrm rot="2700000">
            <a:off x="1538288" y="2079625"/>
            <a:ext cx="9525" cy="123825"/>
          </a:xfrm>
          <a:prstGeom prst="rect">
            <a:avLst/>
          </a:prstGeom>
          <a:noFill/>
          <a:ln w="9525">
            <a:solidFill>
              <a:schemeClr val="tx1"/>
            </a:solidFill>
            <a:miter lim="800000"/>
            <a:headEnd/>
            <a:tailEnd/>
          </a:ln>
        </p:spPr>
        <p:txBody>
          <a:bodyPr wrap="none" anchor="ctr"/>
          <a:lstStyle/>
          <a:p>
            <a:endParaRPr lang="ja-JP" altLang="en-US"/>
          </a:p>
        </p:txBody>
      </p:sp>
      <p:sp>
        <p:nvSpPr>
          <p:cNvPr id="5236" name="Rectangle 115"/>
          <p:cNvSpPr>
            <a:spLocks noChangeArrowheads="1"/>
          </p:cNvSpPr>
          <p:nvPr/>
        </p:nvSpPr>
        <p:spPr bwMode="auto">
          <a:xfrm rot="2700000">
            <a:off x="1531938" y="2073275"/>
            <a:ext cx="11112" cy="122238"/>
          </a:xfrm>
          <a:prstGeom prst="rect">
            <a:avLst/>
          </a:prstGeom>
          <a:noFill/>
          <a:ln w="9525">
            <a:solidFill>
              <a:schemeClr val="tx1"/>
            </a:solidFill>
            <a:miter lim="800000"/>
            <a:headEnd/>
            <a:tailEnd/>
          </a:ln>
        </p:spPr>
        <p:txBody>
          <a:bodyPr wrap="none" anchor="ctr"/>
          <a:lstStyle/>
          <a:p>
            <a:endParaRPr lang="ja-JP" altLang="en-US"/>
          </a:p>
        </p:txBody>
      </p:sp>
      <p:sp>
        <p:nvSpPr>
          <p:cNvPr id="5237" name="Rectangle 116"/>
          <p:cNvSpPr>
            <a:spLocks noChangeArrowheads="1"/>
          </p:cNvSpPr>
          <p:nvPr/>
        </p:nvSpPr>
        <p:spPr bwMode="auto">
          <a:xfrm rot="2700000">
            <a:off x="1535113" y="2143125"/>
            <a:ext cx="33338" cy="14287"/>
          </a:xfrm>
          <a:prstGeom prst="rect">
            <a:avLst/>
          </a:prstGeom>
          <a:pattFill prst="ltDn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238" name="Rectangle 117"/>
          <p:cNvSpPr>
            <a:spLocks noChangeArrowheads="1"/>
          </p:cNvSpPr>
          <p:nvPr/>
        </p:nvSpPr>
        <p:spPr bwMode="auto">
          <a:xfrm rot="2700000">
            <a:off x="1561307" y="2145506"/>
            <a:ext cx="25400" cy="55563"/>
          </a:xfrm>
          <a:prstGeom prst="rect">
            <a:avLst/>
          </a:prstGeom>
          <a:noFill/>
          <a:ln w="9525">
            <a:solidFill>
              <a:schemeClr val="tx1"/>
            </a:solidFill>
            <a:miter lim="800000"/>
            <a:headEnd/>
            <a:tailEnd/>
          </a:ln>
        </p:spPr>
        <p:txBody>
          <a:bodyPr wrap="none" anchor="ctr"/>
          <a:lstStyle/>
          <a:p>
            <a:endParaRPr lang="ja-JP" altLang="en-US"/>
          </a:p>
        </p:txBody>
      </p:sp>
      <p:sp>
        <p:nvSpPr>
          <p:cNvPr id="5239" name="Line 118"/>
          <p:cNvSpPr>
            <a:spLocks noChangeShapeType="1"/>
          </p:cNvSpPr>
          <p:nvPr/>
        </p:nvSpPr>
        <p:spPr bwMode="auto">
          <a:xfrm rot="2700000" flipH="1">
            <a:off x="1562100" y="2144713"/>
            <a:ext cx="23813" cy="58737"/>
          </a:xfrm>
          <a:prstGeom prst="line">
            <a:avLst/>
          </a:prstGeom>
          <a:noFill/>
          <a:ln w="9525">
            <a:solidFill>
              <a:schemeClr val="tx1"/>
            </a:solidFill>
            <a:round/>
            <a:headEnd/>
            <a:tailEnd/>
          </a:ln>
        </p:spPr>
        <p:txBody>
          <a:bodyPr/>
          <a:lstStyle/>
          <a:p>
            <a:endParaRPr lang="ja-JP" altLang="en-US"/>
          </a:p>
        </p:txBody>
      </p:sp>
      <p:sp>
        <p:nvSpPr>
          <p:cNvPr id="5240" name="Line 119"/>
          <p:cNvSpPr>
            <a:spLocks noChangeShapeType="1"/>
          </p:cNvSpPr>
          <p:nvPr/>
        </p:nvSpPr>
        <p:spPr bwMode="auto">
          <a:xfrm rot="2700000">
            <a:off x="1561307" y="2145506"/>
            <a:ext cx="25400" cy="55563"/>
          </a:xfrm>
          <a:prstGeom prst="line">
            <a:avLst/>
          </a:prstGeom>
          <a:noFill/>
          <a:ln w="9525">
            <a:solidFill>
              <a:schemeClr val="tx1"/>
            </a:solidFill>
            <a:round/>
            <a:headEnd/>
            <a:tailEnd/>
          </a:ln>
        </p:spPr>
        <p:txBody>
          <a:bodyPr/>
          <a:lstStyle/>
          <a:p>
            <a:endParaRPr lang="ja-JP" altLang="en-US"/>
          </a:p>
        </p:txBody>
      </p:sp>
      <p:sp>
        <p:nvSpPr>
          <p:cNvPr id="5241" name="Rectangle 120"/>
          <p:cNvSpPr>
            <a:spLocks noChangeArrowheads="1"/>
          </p:cNvSpPr>
          <p:nvPr/>
        </p:nvSpPr>
        <p:spPr bwMode="auto">
          <a:xfrm rot="2700000">
            <a:off x="1492250" y="2020888"/>
            <a:ext cx="9525" cy="142875"/>
          </a:xfrm>
          <a:prstGeom prst="rect">
            <a:avLst/>
          </a:prstGeom>
          <a:noFill/>
          <a:ln w="9525">
            <a:solidFill>
              <a:schemeClr val="tx1"/>
            </a:solidFill>
            <a:miter lim="800000"/>
            <a:headEnd/>
            <a:tailEnd/>
          </a:ln>
        </p:spPr>
        <p:txBody>
          <a:bodyPr wrap="none" anchor="ctr"/>
          <a:lstStyle/>
          <a:p>
            <a:endParaRPr lang="ja-JP" altLang="en-US"/>
          </a:p>
        </p:txBody>
      </p:sp>
      <p:grpSp>
        <p:nvGrpSpPr>
          <p:cNvPr id="3" name="Group 121"/>
          <p:cNvGrpSpPr>
            <a:grpSpLocks/>
          </p:cNvGrpSpPr>
          <p:nvPr/>
        </p:nvGrpSpPr>
        <p:grpSpPr bwMode="auto">
          <a:xfrm rot="2700000">
            <a:off x="917575" y="1552575"/>
            <a:ext cx="298450" cy="171450"/>
            <a:chOff x="8530" y="11090"/>
            <a:chExt cx="831" cy="500"/>
          </a:xfrm>
        </p:grpSpPr>
        <p:sp>
          <p:nvSpPr>
            <p:cNvPr id="5657" name="Rectangle 122"/>
            <p:cNvSpPr>
              <a:spLocks noChangeArrowheads="1"/>
            </p:cNvSpPr>
            <p:nvPr/>
          </p:nvSpPr>
          <p:spPr bwMode="auto">
            <a:xfrm>
              <a:off x="9334" y="11124"/>
              <a:ext cx="27" cy="422"/>
            </a:xfrm>
            <a:prstGeom prst="rect">
              <a:avLst/>
            </a:prstGeom>
            <a:noFill/>
            <a:ln w="9525">
              <a:solidFill>
                <a:schemeClr val="tx1"/>
              </a:solidFill>
              <a:miter lim="800000"/>
              <a:headEnd/>
              <a:tailEnd/>
            </a:ln>
          </p:spPr>
          <p:txBody>
            <a:bodyPr wrap="none" anchor="ctr"/>
            <a:lstStyle/>
            <a:p>
              <a:endParaRPr lang="ja-JP" altLang="en-US"/>
            </a:p>
          </p:txBody>
        </p:sp>
        <p:sp>
          <p:nvSpPr>
            <p:cNvPr id="5658" name="Line 123"/>
            <p:cNvSpPr>
              <a:spLocks noChangeShapeType="1"/>
            </p:cNvSpPr>
            <p:nvPr/>
          </p:nvSpPr>
          <p:spPr bwMode="auto">
            <a:xfrm>
              <a:off x="8586" y="11299"/>
              <a:ext cx="775" cy="0"/>
            </a:xfrm>
            <a:prstGeom prst="line">
              <a:avLst/>
            </a:prstGeom>
            <a:noFill/>
            <a:ln w="9525">
              <a:solidFill>
                <a:schemeClr val="tx1"/>
              </a:solidFill>
              <a:round/>
              <a:headEnd/>
              <a:tailEnd/>
            </a:ln>
          </p:spPr>
          <p:txBody>
            <a:bodyPr/>
            <a:lstStyle/>
            <a:p>
              <a:endParaRPr lang="ja-JP" altLang="en-US"/>
            </a:p>
          </p:txBody>
        </p:sp>
        <p:sp>
          <p:nvSpPr>
            <p:cNvPr id="5659" name="Line 124"/>
            <p:cNvSpPr>
              <a:spLocks noChangeShapeType="1"/>
            </p:cNvSpPr>
            <p:nvPr/>
          </p:nvSpPr>
          <p:spPr bwMode="auto">
            <a:xfrm>
              <a:off x="8642" y="11367"/>
              <a:ext cx="719" cy="0"/>
            </a:xfrm>
            <a:prstGeom prst="line">
              <a:avLst/>
            </a:prstGeom>
            <a:noFill/>
            <a:ln w="9525">
              <a:solidFill>
                <a:schemeClr val="tx1"/>
              </a:solidFill>
              <a:round/>
              <a:headEnd/>
              <a:tailEnd/>
            </a:ln>
          </p:spPr>
          <p:txBody>
            <a:bodyPr/>
            <a:lstStyle/>
            <a:p>
              <a:endParaRPr lang="ja-JP" altLang="en-US"/>
            </a:p>
          </p:txBody>
        </p:sp>
        <p:sp>
          <p:nvSpPr>
            <p:cNvPr id="5660" name="Freeform 125"/>
            <p:cNvSpPr>
              <a:spLocks/>
            </p:cNvSpPr>
            <p:nvPr/>
          </p:nvSpPr>
          <p:spPr bwMode="auto">
            <a:xfrm>
              <a:off x="8530" y="11090"/>
              <a:ext cx="149" cy="500"/>
            </a:xfrm>
            <a:custGeom>
              <a:avLst/>
              <a:gdLst>
                <a:gd name="T0" fmla="*/ 146 w 149"/>
                <a:gd name="T1" fmla="*/ 0 h 500"/>
                <a:gd name="T2" fmla="*/ 0 w 149"/>
                <a:gd name="T3" fmla="*/ 116 h 500"/>
                <a:gd name="T4" fmla="*/ 148 w 149"/>
                <a:gd name="T5" fmla="*/ 348 h 500"/>
                <a:gd name="T6" fmla="*/ 4 w 149"/>
                <a:gd name="T7" fmla="*/ 500 h 500"/>
                <a:gd name="T8" fmla="*/ 0 60000 65536"/>
                <a:gd name="T9" fmla="*/ 0 60000 65536"/>
                <a:gd name="T10" fmla="*/ 0 60000 65536"/>
                <a:gd name="T11" fmla="*/ 0 60000 65536"/>
                <a:gd name="T12" fmla="*/ 0 w 149"/>
                <a:gd name="T13" fmla="*/ 0 h 500"/>
                <a:gd name="T14" fmla="*/ 149 w 149"/>
                <a:gd name="T15" fmla="*/ 500 h 500"/>
              </a:gdLst>
              <a:ahLst/>
              <a:cxnLst>
                <a:cxn ang="T8">
                  <a:pos x="T0" y="T1"/>
                </a:cxn>
                <a:cxn ang="T9">
                  <a:pos x="T2" y="T3"/>
                </a:cxn>
                <a:cxn ang="T10">
                  <a:pos x="T4" y="T5"/>
                </a:cxn>
                <a:cxn ang="T11">
                  <a:pos x="T6" y="T7"/>
                </a:cxn>
              </a:cxnLst>
              <a:rect l="T12" t="T13" r="T14" b="T15"/>
              <a:pathLst>
                <a:path w="149" h="500">
                  <a:moveTo>
                    <a:pt x="146" y="0"/>
                  </a:moveTo>
                  <a:cubicBezTo>
                    <a:pt x="73" y="29"/>
                    <a:pt x="0" y="58"/>
                    <a:pt x="0" y="116"/>
                  </a:cubicBezTo>
                  <a:cubicBezTo>
                    <a:pt x="0" y="174"/>
                    <a:pt x="147" y="284"/>
                    <a:pt x="148" y="348"/>
                  </a:cubicBezTo>
                  <a:cubicBezTo>
                    <a:pt x="149" y="412"/>
                    <a:pt x="76" y="456"/>
                    <a:pt x="4" y="500"/>
                  </a:cubicBezTo>
                </a:path>
              </a:pathLst>
            </a:custGeom>
            <a:noFill/>
            <a:ln w="9525">
              <a:solidFill>
                <a:schemeClr val="tx1"/>
              </a:solidFill>
              <a:round/>
              <a:headEnd/>
              <a:tailEnd/>
            </a:ln>
          </p:spPr>
          <p:txBody>
            <a:bodyPr/>
            <a:lstStyle/>
            <a:p>
              <a:endParaRPr lang="ja-JP" altLang="en-US"/>
            </a:p>
          </p:txBody>
        </p:sp>
      </p:grpSp>
      <p:sp>
        <p:nvSpPr>
          <p:cNvPr id="5243" name="Text Box 126"/>
          <p:cNvSpPr txBox="1">
            <a:spLocks noChangeArrowheads="1"/>
          </p:cNvSpPr>
          <p:nvPr/>
        </p:nvSpPr>
        <p:spPr bwMode="auto">
          <a:xfrm rot="2700000">
            <a:off x="681038" y="1208088"/>
            <a:ext cx="390525" cy="174625"/>
          </a:xfrm>
          <a:prstGeom prst="rect">
            <a:avLst/>
          </a:prstGeom>
          <a:noFill/>
          <a:ln w="9525">
            <a:noFill/>
            <a:miter lim="800000"/>
            <a:headEnd/>
            <a:tailEnd/>
          </a:ln>
        </p:spPr>
        <p:txBody>
          <a:bodyPr wrap="none" lIns="20967" tIns="10484" rIns="20967" bIns="10484">
            <a:spAutoFit/>
          </a:bodyPr>
          <a:lstStyle/>
          <a:p>
            <a:pPr defTabSz="957263"/>
            <a:r>
              <a:rPr lang="en-US" altLang="ja-JP" sz="1100"/>
              <a:t>beam</a:t>
            </a:r>
          </a:p>
        </p:txBody>
      </p:sp>
      <p:sp>
        <p:nvSpPr>
          <p:cNvPr id="5244" name="Text Box 127"/>
          <p:cNvSpPr txBox="1">
            <a:spLocks noChangeArrowheads="1"/>
          </p:cNvSpPr>
          <p:nvPr/>
        </p:nvSpPr>
        <p:spPr bwMode="auto">
          <a:xfrm>
            <a:off x="1317625" y="1343025"/>
            <a:ext cx="1628775" cy="190500"/>
          </a:xfrm>
          <a:prstGeom prst="rect">
            <a:avLst/>
          </a:prstGeom>
          <a:noFill/>
          <a:ln w="9525">
            <a:noFill/>
            <a:miter lim="800000"/>
            <a:headEnd/>
            <a:tailEnd/>
          </a:ln>
        </p:spPr>
        <p:txBody>
          <a:bodyPr wrap="none" lIns="20967" tIns="10484" rIns="20967" bIns="10484">
            <a:spAutoFit/>
          </a:bodyPr>
          <a:lstStyle/>
          <a:p>
            <a:pPr defTabSz="957263"/>
            <a:r>
              <a:rPr lang="en-US" altLang="ja-JP" sz="1100"/>
              <a:t>Differential pumping section</a:t>
            </a:r>
          </a:p>
        </p:txBody>
      </p:sp>
      <p:sp>
        <p:nvSpPr>
          <p:cNvPr id="5245" name="AutoShape 128"/>
          <p:cNvSpPr>
            <a:spLocks/>
          </p:cNvSpPr>
          <p:nvPr/>
        </p:nvSpPr>
        <p:spPr bwMode="auto">
          <a:xfrm rot="8100000">
            <a:off x="1414463" y="1552575"/>
            <a:ext cx="76200" cy="530225"/>
          </a:xfrm>
          <a:prstGeom prst="leftBrace">
            <a:avLst>
              <a:gd name="adj1" fmla="val 57986"/>
              <a:gd name="adj2" fmla="val 50000"/>
            </a:avLst>
          </a:prstGeom>
          <a:noFill/>
          <a:ln w="38100">
            <a:solidFill>
              <a:schemeClr val="tx1"/>
            </a:solidFill>
            <a:round/>
            <a:headEnd/>
            <a:tailEnd/>
          </a:ln>
        </p:spPr>
        <p:txBody>
          <a:bodyPr wrap="none" anchor="ctr"/>
          <a:lstStyle/>
          <a:p>
            <a:endParaRPr lang="ja-JP" altLang="en-US"/>
          </a:p>
        </p:txBody>
      </p:sp>
      <p:sp>
        <p:nvSpPr>
          <p:cNvPr id="5246" name="Line 129"/>
          <p:cNvSpPr>
            <a:spLocks noChangeShapeType="1"/>
          </p:cNvSpPr>
          <p:nvPr/>
        </p:nvSpPr>
        <p:spPr bwMode="auto">
          <a:xfrm flipH="1">
            <a:off x="1479550" y="1539875"/>
            <a:ext cx="233363" cy="247650"/>
          </a:xfrm>
          <a:prstGeom prst="line">
            <a:avLst/>
          </a:prstGeom>
          <a:noFill/>
          <a:ln w="38100">
            <a:solidFill>
              <a:schemeClr val="tx1"/>
            </a:solidFill>
            <a:round/>
            <a:headEnd/>
            <a:tailEnd type="triangle" w="med" len="med"/>
          </a:ln>
        </p:spPr>
        <p:txBody>
          <a:bodyPr/>
          <a:lstStyle/>
          <a:p>
            <a:endParaRPr lang="ja-JP" altLang="en-US"/>
          </a:p>
        </p:txBody>
      </p:sp>
      <p:sp>
        <p:nvSpPr>
          <p:cNvPr id="5247" name="Line 130"/>
          <p:cNvSpPr>
            <a:spLocks noChangeShapeType="1"/>
          </p:cNvSpPr>
          <p:nvPr/>
        </p:nvSpPr>
        <p:spPr bwMode="auto">
          <a:xfrm>
            <a:off x="1343025" y="1524000"/>
            <a:ext cx="1604963" cy="0"/>
          </a:xfrm>
          <a:prstGeom prst="line">
            <a:avLst/>
          </a:prstGeom>
          <a:noFill/>
          <a:ln w="12700">
            <a:solidFill>
              <a:schemeClr val="tx1"/>
            </a:solidFill>
            <a:round/>
            <a:headEnd/>
            <a:tailEnd/>
          </a:ln>
        </p:spPr>
        <p:txBody>
          <a:bodyPr/>
          <a:lstStyle/>
          <a:p>
            <a:endParaRPr lang="ja-JP" altLang="en-US"/>
          </a:p>
        </p:txBody>
      </p:sp>
      <p:sp>
        <p:nvSpPr>
          <p:cNvPr id="5248" name="Freeform 131"/>
          <p:cNvSpPr>
            <a:spLocks/>
          </p:cNvSpPr>
          <p:nvPr/>
        </p:nvSpPr>
        <p:spPr bwMode="auto">
          <a:xfrm rot="2700000">
            <a:off x="1896269" y="3194844"/>
            <a:ext cx="150813" cy="257175"/>
          </a:xfrm>
          <a:custGeom>
            <a:avLst/>
            <a:gdLst>
              <a:gd name="T0" fmla="*/ 0 w 421"/>
              <a:gd name="T1" fmla="*/ 2147483647 h 758"/>
              <a:gd name="T2" fmla="*/ 2147483647 w 421"/>
              <a:gd name="T3" fmla="*/ 0 h 758"/>
              <a:gd name="T4" fmla="*/ 2147483647 w 421"/>
              <a:gd name="T5" fmla="*/ 2147483647 h 758"/>
              <a:gd name="T6" fmla="*/ 2147483647 w 421"/>
              <a:gd name="T7" fmla="*/ 2147483647 h 758"/>
              <a:gd name="T8" fmla="*/ 0 w 421"/>
              <a:gd name="T9" fmla="*/ 2147483647 h 758"/>
              <a:gd name="T10" fmla="*/ 0 60000 65536"/>
              <a:gd name="T11" fmla="*/ 0 60000 65536"/>
              <a:gd name="T12" fmla="*/ 0 60000 65536"/>
              <a:gd name="T13" fmla="*/ 0 60000 65536"/>
              <a:gd name="T14" fmla="*/ 0 60000 65536"/>
              <a:gd name="T15" fmla="*/ 0 w 421"/>
              <a:gd name="T16" fmla="*/ 0 h 758"/>
              <a:gd name="T17" fmla="*/ 421 w 421"/>
              <a:gd name="T18" fmla="*/ 758 h 758"/>
            </a:gdLst>
            <a:ahLst/>
            <a:cxnLst>
              <a:cxn ang="T10">
                <a:pos x="T0" y="T1"/>
              </a:cxn>
              <a:cxn ang="T11">
                <a:pos x="T2" y="T3"/>
              </a:cxn>
              <a:cxn ang="T12">
                <a:pos x="T4" y="T5"/>
              </a:cxn>
              <a:cxn ang="T13">
                <a:pos x="T6" y="T7"/>
              </a:cxn>
              <a:cxn ang="T14">
                <a:pos x="T8" y="T9"/>
              </a:cxn>
            </a:cxnLst>
            <a:rect l="T15" t="T16" r="T17" b="T18"/>
            <a:pathLst>
              <a:path w="421" h="758">
                <a:moveTo>
                  <a:pt x="0" y="75"/>
                </a:moveTo>
                <a:lnTo>
                  <a:pt x="187" y="0"/>
                </a:lnTo>
                <a:lnTo>
                  <a:pt x="421" y="644"/>
                </a:lnTo>
                <a:lnTo>
                  <a:pt x="106" y="758"/>
                </a:lnTo>
                <a:lnTo>
                  <a:pt x="0" y="75"/>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249" name="Freeform 132"/>
          <p:cNvSpPr>
            <a:spLocks/>
          </p:cNvSpPr>
          <p:nvPr/>
        </p:nvSpPr>
        <p:spPr bwMode="auto">
          <a:xfrm rot="2700000">
            <a:off x="2042319" y="3309144"/>
            <a:ext cx="450850" cy="325438"/>
          </a:xfrm>
          <a:custGeom>
            <a:avLst/>
            <a:gdLst>
              <a:gd name="T0" fmla="*/ 0 w 1254"/>
              <a:gd name="T1" fmla="*/ 2147483647 h 959"/>
              <a:gd name="T2" fmla="*/ 2147483647 w 1254"/>
              <a:gd name="T3" fmla="*/ 0 h 959"/>
              <a:gd name="T4" fmla="*/ 2147483647 w 1254"/>
              <a:gd name="T5" fmla="*/ 2147483647 h 959"/>
              <a:gd name="T6" fmla="*/ 2147483647 w 1254"/>
              <a:gd name="T7" fmla="*/ 2147483647 h 959"/>
              <a:gd name="T8" fmla="*/ 0 w 1254"/>
              <a:gd name="T9" fmla="*/ 2147483647 h 959"/>
              <a:gd name="T10" fmla="*/ 0 60000 65536"/>
              <a:gd name="T11" fmla="*/ 0 60000 65536"/>
              <a:gd name="T12" fmla="*/ 0 60000 65536"/>
              <a:gd name="T13" fmla="*/ 0 60000 65536"/>
              <a:gd name="T14" fmla="*/ 0 60000 65536"/>
              <a:gd name="T15" fmla="*/ 0 w 1254"/>
              <a:gd name="T16" fmla="*/ 0 h 959"/>
              <a:gd name="T17" fmla="*/ 1254 w 1254"/>
              <a:gd name="T18" fmla="*/ 959 h 959"/>
            </a:gdLst>
            <a:ahLst/>
            <a:cxnLst>
              <a:cxn ang="T10">
                <a:pos x="T0" y="T1"/>
              </a:cxn>
              <a:cxn ang="T11">
                <a:pos x="T2" y="T3"/>
              </a:cxn>
              <a:cxn ang="T12">
                <a:pos x="T4" y="T5"/>
              </a:cxn>
              <a:cxn ang="T13">
                <a:pos x="T6" y="T7"/>
              </a:cxn>
              <a:cxn ang="T14">
                <a:pos x="T8" y="T9"/>
              </a:cxn>
            </a:cxnLst>
            <a:rect l="T15" t="T16" r="T17" b="T18"/>
            <a:pathLst>
              <a:path w="1254" h="959">
                <a:moveTo>
                  <a:pt x="0" y="323"/>
                </a:moveTo>
                <a:lnTo>
                  <a:pt x="885" y="0"/>
                </a:lnTo>
                <a:lnTo>
                  <a:pt x="1254" y="593"/>
                </a:lnTo>
                <a:lnTo>
                  <a:pt x="231" y="959"/>
                </a:lnTo>
                <a:lnTo>
                  <a:pt x="0" y="323"/>
                </a:lnTo>
                <a:close/>
              </a:path>
            </a:pathLst>
          </a:custGeom>
          <a:pattFill prst="dkUpDiag">
            <a:fgClr>
              <a:srgbClr val="FFCC00"/>
            </a:fgClr>
            <a:bgClr>
              <a:srgbClr val="FFFFFF"/>
            </a:bgClr>
          </a:pattFill>
          <a:ln w="9525">
            <a:noFill/>
            <a:round/>
            <a:headEnd/>
            <a:tailEnd/>
          </a:ln>
        </p:spPr>
        <p:txBody>
          <a:bodyPr/>
          <a:lstStyle/>
          <a:p>
            <a:endParaRPr lang="ja-JP" altLang="en-US"/>
          </a:p>
        </p:txBody>
      </p:sp>
      <p:sp>
        <p:nvSpPr>
          <p:cNvPr id="5250" name="Line 133"/>
          <p:cNvSpPr>
            <a:spLocks noChangeShapeType="1"/>
          </p:cNvSpPr>
          <p:nvPr/>
        </p:nvSpPr>
        <p:spPr bwMode="auto">
          <a:xfrm rot="6900000">
            <a:off x="1984375" y="3384551"/>
            <a:ext cx="244475" cy="0"/>
          </a:xfrm>
          <a:prstGeom prst="line">
            <a:avLst/>
          </a:prstGeom>
          <a:noFill/>
          <a:ln w="9525">
            <a:solidFill>
              <a:schemeClr val="tx1"/>
            </a:solidFill>
            <a:round/>
            <a:headEnd/>
            <a:tailEnd/>
          </a:ln>
        </p:spPr>
        <p:txBody>
          <a:bodyPr/>
          <a:lstStyle/>
          <a:p>
            <a:endParaRPr lang="ja-JP" altLang="en-US"/>
          </a:p>
        </p:txBody>
      </p:sp>
      <p:sp>
        <p:nvSpPr>
          <p:cNvPr id="5251" name="Line 134"/>
          <p:cNvSpPr>
            <a:spLocks noChangeShapeType="1"/>
          </p:cNvSpPr>
          <p:nvPr/>
        </p:nvSpPr>
        <p:spPr bwMode="auto">
          <a:xfrm rot="1500000">
            <a:off x="1970088" y="3303588"/>
            <a:ext cx="498475" cy="0"/>
          </a:xfrm>
          <a:prstGeom prst="line">
            <a:avLst/>
          </a:prstGeom>
          <a:noFill/>
          <a:ln w="9525">
            <a:solidFill>
              <a:schemeClr val="tx1"/>
            </a:solidFill>
            <a:round/>
            <a:headEnd/>
            <a:tailEnd/>
          </a:ln>
        </p:spPr>
        <p:txBody>
          <a:bodyPr/>
          <a:lstStyle/>
          <a:p>
            <a:endParaRPr lang="ja-JP" altLang="en-US"/>
          </a:p>
        </p:txBody>
      </p:sp>
      <p:sp>
        <p:nvSpPr>
          <p:cNvPr id="5252" name="Line 135"/>
          <p:cNvSpPr>
            <a:spLocks noChangeShapeType="1"/>
          </p:cNvSpPr>
          <p:nvPr/>
        </p:nvSpPr>
        <p:spPr bwMode="auto">
          <a:xfrm rot="6900000">
            <a:off x="1887537" y="3335338"/>
            <a:ext cx="244475" cy="0"/>
          </a:xfrm>
          <a:prstGeom prst="line">
            <a:avLst/>
          </a:prstGeom>
          <a:noFill/>
          <a:ln w="9525">
            <a:solidFill>
              <a:schemeClr val="tx1"/>
            </a:solidFill>
            <a:round/>
            <a:headEnd/>
            <a:tailEnd/>
          </a:ln>
        </p:spPr>
        <p:txBody>
          <a:bodyPr/>
          <a:lstStyle/>
          <a:p>
            <a:endParaRPr lang="ja-JP" altLang="en-US"/>
          </a:p>
        </p:txBody>
      </p:sp>
      <p:sp>
        <p:nvSpPr>
          <p:cNvPr id="5253" name="Line 136"/>
          <p:cNvSpPr>
            <a:spLocks noChangeShapeType="1"/>
          </p:cNvSpPr>
          <p:nvPr/>
        </p:nvSpPr>
        <p:spPr bwMode="auto">
          <a:xfrm rot="2700000">
            <a:off x="1827212" y="3124201"/>
            <a:ext cx="200025" cy="0"/>
          </a:xfrm>
          <a:prstGeom prst="line">
            <a:avLst/>
          </a:prstGeom>
          <a:noFill/>
          <a:ln w="9525">
            <a:solidFill>
              <a:schemeClr val="tx1"/>
            </a:solidFill>
            <a:round/>
            <a:headEnd/>
            <a:tailEnd/>
          </a:ln>
        </p:spPr>
        <p:txBody>
          <a:bodyPr/>
          <a:lstStyle/>
          <a:p>
            <a:endParaRPr lang="ja-JP" altLang="en-US"/>
          </a:p>
        </p:txBody>
      </p:sp>
      <p:sp>
        <p:nvSpPr>
          <p:cNvPr id="5254" name="Line 137"/>
          <p:cNvSpPr>
            <a:spLocks noChangeShapeType="1"/>
          </p:cNvSpPr>
          <p:nvPr/>
        </p:nvSpPr>
        <p:spPr bwMode="auto">
          <a:xfrm rot="2760000">
            <a:off x="2352675" y="3438525"/>
            <a:ext cx="134938" cy="198438"/>
          </a:xfrm>
          <a:prstGeom prst="line">
            <a:avLst/>
          </a:prstGeom>
          <a:noFill/>
          <a:ln w="9525">
            <a:solidFill>
              <a:schemeClr val="tx1"/>
            </a:solidFill>
            <a:round/>
            <a:headEnd/>
            <a:tailEnd/>
          </a:ln>
        </p:spPr>
        <p:txBody>
          <a:bodyPr/>
          <a:lstStyle/>
          <a:p>
            <a:endParaRPr lang="ja-JP" altLang="en-US"/>
          </a:p>
        </p:txBody>
      </p:sp>
      <p:sp>
        <p:nvSpPr>
          <p:cNvPr id="5255" name="Line 138"/>
          <p:cNvSpPr>
            <a:spLocks noChangeAspect="1" noChangeShapeType="1"/>
          </p:cNvSpPr>
          <p:nvPr/>
        </p:nvSpPr>
        <p:spPr bwMode="auto">
          <a:xfrm rot="1500000">
            <a:off x="1827213" y="3527425"/>
            <a:ext cx="595312" cy="0"/>
          </a:xfrm>
          <a:prstGeom prst="line">
            <a:avLst/>
          </a:prstGeom>
          <a:noFill/>
          <a:ln w="9525">
            <a:solidFill>
              <a:schemeClr val="tx1"/>
            </a:solidFill>
            <a:round/>
            <a:headEnd/>
            <a:tailEnd/>
          </a:ln>
        </p:spPr>
        <p:txBody>
          <a:bodyPr/>
          <a:lstStyle/>
          <a:p>
            <a:endParaRPr lang="ja-JP" altLang="en-US"/>
          </a:p>
        </p:txBody>
      </p:sp>
      <p:sp>
        <p:nvSpPr>
          <p:cNvPr id="5256" name="Line 139"/>
          <p:cNvSpPr>
            <a:spLocks noChangeShapeType="1"/>
          </p:cNvSpPr>
          <p:nvPr/>
        </p:nvSpPr>
        <p:spPr bwMode="auto">
          <a:xfrm rot="2700000">
            <a:off x="2466975" y="2609850"/>
            <a:ext cx="406400" cy="0"/>
          </a:xfrm>
          <a:prstGeom prst="line">
            <a:avLst/>
          </a:prstGeom>
          <a:noFill/>
          <a:ln w="9525">
            <a:solidFill>
              <a:schemeClr val="tx1"/>
            </a:solidFill>
            <a:round/>
            <a:headEnd/>
            <a:tailEnd/>
          </a:ln>
        </p:spPr>
        <p:txBody>
          <a:bodyPr/>
          <a:lstStyle/>
          <a:p>
            <a:endParaRPr lang="ja-JP" altLang="en-US"/>
          </a:p>
        </p:txBody>
      </p:sp>
      <p:sp>
        <p:nvSpPr>
          <p:cNvPr id="5257" name="Line 140"/>
          <p:cNvSpPr>
            <a:spLocks noChangeAspect="1" noChangeShapeType="1"/>
          </p:cNvSpPr>
          <p:nvPr/>
        </p:nvSpPr>
        <p:spPr bwMode="auto">
          <a:xfrm rot="2700000">
            <a:off x="2690812" y="2827338"/>
            <a:ext cx="708025" cy="666750"/>
          </a:xfrm>
          <a:prstGeom prst="line">
            <a:avLst/>
          </a:prstGeom>
          <a:noFill/>
          <a:ln w="9525">
            <a:solidFill>
              <a:schemeClr val="tx1"/>
            </a:solidFill>
            <a:round/>
            <a:headEnd/>
            <a:tailEnd/>
          </a:ln>
        </p:spPr>
        <p:txBody>
          <a:bodyPr/>
          <a:lstStyle/>
          <a:p>
            <a:endParaRPr lang="ja-JP" altLang="en-US"/>
          </a:p>
        </p:txBody>
      </p:sp>
      <p:sp>
        <p:nvSpPr>
          <p:cNvPr id="5258" name="Freeform 141"/>
          <p:cNvSpPr>
            <a:spLocks/>
          </p:cNvSpPr>
          <p:nvPr/>
        </p:nvSpPr>
        <p:spPr bwMode="auto">
          <a:xfrm>
            <a:off x="1714500" y="2343150"/>
            <a:ext cx="1381125" cy="1182688"/>
          </a:xfrm>
          <a:custGeom>
            <a:avLst/>
            <a:gdLst>
              <a:gd name="T0" fmla="*/ 0 w 4075"/>
              <a:gd name="T1" fmla="*/ 2147483647 h 3288"/>
              <a:gd name="T2" fmla="*/ 2147483647 w 4075"/>
              <a:gd name="T3" fmla="*/ 2147483647 h 3288"/>
              <a:gd name="T4" fmla="*/ 2147483647 w 4075"/>
              <a:gd name="T5" fmla="*/ 2147483647 h 3288"/>
              <a:gd name="T6" fmla="*/ 2147483647 w 4075"/>
              <a:gd name="T7" fmla="*/ 2147483647 h 3288"/>
              <a:gd name="T8" fmla="*/ 2147483647 w 4075"/>
              <a:gd name="T9" fmla="*/ 2147483647 h 3288"/>
              <a:gd name="T10" fmla="*/ 2147483647 w 4075"/>
              <a:gd name="T11" fmla="*/ 2147483647 h 3288"/>
              <a:gd name="T12" fmla="*/ 2147483647 w 4075"/>
              <a:gd name="T13" fmla="*/ 2147483647 h 3288"/>
              <a:gd name="T14" fmla="*/ 2147483647 w 4075"/>
              <a:gd name="T15" fmla="*/ 0 h 3288"/>
              <a:gd name="T16" fmla="*/ 2147483647 w 4075"/>
              <a:gd name="T17" fmla="*/ 2147483647 h 3288"/>
              <a:gd name="T18" fmla="*/ 2147483647 w 4075"/>
              <a:gd name="T19" fmla="*/ 2147483647 h 3288"/>
              <a:gd name="T20" fmla="*/ 2147483647 w 4075"/>
              <a:gd name="T21" fmla="*/ 2147483647 h 3288"/>
              <a:gd name="T22" fmla="*/ 2147483647 w 4075"/>
              <a:gd name="T23" fmla="*/ 2147483647 h 3288"/>
              <a:gd name="T24" fmla="*/ 2147483647 w 4075"/>
              <a:gd name="T25" fmla="*/ 2147483647 h 3288"/>
              <a:gd name="T26" fmla="*/ 2147483647 w 4075"/>
              <a:gd name="T27" fmla="*/ 2147483647 h 3288"/>
              <a:gd name="T28" fmla="*/ 2147483647 w 4075"/>
              <a:gd name="T29" fmla="*/ 2147483647 h 3288"/>
              <a:gd name="T30" fmla="*/ 2147483647 w 4075"/>
              <a:gd name="T31" fmla="*/ 2147483647 h 3288"/>
              <a:gd name="T32" fmla="*/ 2147483647 w 4075"/>
              <a:gd name="T33" fmla="*/ 2147483647 h 3288"/>
              <a:gd name="T34" fmla="*/ 2147483647 w 4075"/>
              <a:gd name="T35" fmla="*/ 2147483647 h 3288"/>
              <a:gd name="T36" fmla="*/ 2147483647 w 4075"/>
              <a:gd name="T37" fmla="*/ 2147483647 h 3288"/>
              <a:gd name="T38" fmla="*/ 2147483647 w 4075"/>
              <a:gd name="T39" fmla="*/ 2147483647 h 3288"/>
              <a:gd name="T40" fmla="*/ 2147483647 w 4075"/>
              <a:gd name="T41" fmla="*/ 2147483647 h 3288"/>
              <a:gd name="T42" fmla="*/ 0 w 4075"/>
              <a:gd name="T43" fmla="*/ 2147483647 h 3288"/>
              <a:gd name="T44" fmla="*/ 0 w 4075"/>
              <a:gd name="T45" fmla="*/ 2147483647 h 3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75"/>
              <a:gd name="T70" fmla="*/ 0 h 3288"/>
              <a:gd name="T71" fmla="*/ 4075 w 4075"/>
              <a:gd name="T72" fmla="*/ 3288 h 32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75" h="3288">
                <a:moveTo>
                  <a:pt x="0" y="722"/>
                </a:moveTo>
                <a:lnTo>
                  <a:pt x="206" y="722"/>
                </a:lnTo>
                <a:lnTo>
                  <a:pt x="206" y="666"/>
                </a:lnTo>
                <a:lnTo>
                  <a:pt x="335" y="537"/>
                </a:lnTo>
                <a:lnTo>
                  <a:pt x="213" y="408"/>
                </a:lnTo>
                <a:lnTo>
                  <a:pt x="481" y="148"/>
                </a:lnTo>
                <a:lnTo>
                  <a:pt x="606" y="273"/>
                </a:lnTo>
                <a:lnTo>
                  <a:pt x="868" y="0"/>
                </a:lnTo>
                <a:lnTo>
                  <a:pt x="2179" y="679"/>
                </a:lnTo>
                <a:lnTo>
                  <a:pt x="2678" y="1169"/>
                </a:lnTo>
                <a:lnTo>
                  <a:pt x="4075" y="1169"/>
                </a:lnTo>
                <a:lnTo>
                  <a:pt x="4075" y="2110"/>
                </a:lnTo>
                <a:lnTo>
                  <a:pt x="3795" y="2115"/>
                </a:lnTo>
                <a:lnTo>
                  <a:pt x="3378" y="2536"/>
                </a:lnTo>
                <a:lnTo>
                  <a:pt x="1629" y="2545"/>
                </a:lnTo>
                <a:lnTo>
                  <a:pt x="1384" y="2291"/>
                </a:lnTo>
                <a:lnTo>
                  <a:pt x="928" y="3288"/>
                </a:lnTo>
                <a:lnTo>
                  <a:pt x="709" y="3176"/>
                </a:lnTo>
                <a:lnTo>
                  <a:pt x="1208" y="2106"/>
                </a:lnTo>
                <a:lnTo>
                  <a:pt x="202" y="1105"/>
                </a:lnTo>
                <a:lnTo>
                  <a:pt x="202" y="963"/>
                </a:lnTo>
                <a:lnTo>
                  <a:pt x="0" y="958"/>
                </a:lnTo>
                <a:lnTo>
                  <a:pt x="0" y="722"/>
                </a:lnTo>
                <a:close/>
              </a:path>
            </a:pathLst>
          </a:custGeom>
          <a:pattFill prst="ltUpDiag">
            <a:fgClr>
              <a:schemeClr val="accent1"/>
            </a:fgClr>
            <a:bgClr>
              <a:srgbClr val="FFFFFF"/>
            </a:bgClr>
          </a:pattFill>
          <a:ln w="9525">
            <a:noFill/>
            <a:round/>
            <a:headEnd/>
            <a:tailEnd/>
          </a:ln>
        </p:spPr>
        <p:txBody>
          <a:bodyPr/>
          <a:lstStyle/>
          <a:p>
            <a:endParaRPr lang="ja-JP" altLang="en-US"/>
          </a:p>
        </p:txBody>
      </p:sp>
      <p:sp>
        <p:nvSpPr>
          <p:cNvPr id="5259" name="Freeform 142"/>
          <p:cNvSpPr>
            <a:spLocks/>
          </p:cNvSpPr>
          <p:nvPr/>
        </p:nvSpPr>
        <p:spPr bwMode="auto">
          <a:xfrm rot="2700000">
            <a:off x="1738313" y="2644775"/>
            <a:ext cx="1184275" cy="498475"/>
          </a:xfrm>
          <a:custGeom>
            <a:avLst/>
            <a:gdLst>
              <a:gd name="T0" fmla="*/ 2147483647 w 3294"/>
              <a:gd name="T1" fmla="*/ 0 h 1470"/>
              <a:gd name="T2" fmla="*/ 2147483647 w 3294"/>
              <a:gd name="T3" fmla="*/ 0 h 1470"/>
              <a:gd name="T4" fmla="*/ 2147483647 w 3294"/>
              <a:gd name="T5" fmla="*/ 2147483647 h 1470"/>
              <a:gd name="T6" fmla="*/ 2147483647 w 3294"/>
              <a:gd name="T7" fmla="*/ 2147483647 h 1470"/>
              <a:gd name="T8" fmla="*/ 2147483647 w 3294"/>
              <a:gd name="T9" fmla="*/ 2147483647 h 1470"/>
              <a:gd name="T10" fmla="*/ 2147483647 w 3294"/>
              <a:gd name="T11" fmla="*/ 2147483647 h 1470"/>
              <a:gd name="T12" fmla="*/ 2147483647 w 3294"/>
              <a:gd name="T13" fmla="*/ 2147483647 h 1470"/>
              <a:gd name="T14" fmla="*/ 2147483647 w 3294"/>
              <a:gd name="T15" fmla="*/ 2147483647 h 1470"/>
              <a:gd name="T16" fmla="*/ 2147483647 w 3294"/>
              <a:gd name="T17" fmla="*/ 2147483647 h 1470"/>
              <a:gd name="T18" fmla="*/ 2147483647 w 3294"/>
              <a:gd name="T19" fmla="*/ 2147483647 h 1470"/>
              <a:gd name="T20" fmla="*/ 2147483647 w 3294"/>
              <a:gd name="T21" fmla="*/ 2147483647 h 1470"/>
              <a:gd name="T22" fmla="*/ 2147483647 w 3294"/>
              <a:gd name="T23" fmla="*/ 2147483647 h 1470"/>
              <a:gd name="T24" fmla="*/ 2147483647 w 3294"/>
              <a:gd name="T25" fmla="*/ 2147483647 h 1470"/>
              <a:gd name="T26" fmla="*/ 2147483647 w 3294"/>
              <a:gd name="T27" fmla="*/ 2147483647 h 1470"/>
              <a:gd name="T28" fmla="*/ 2147483647 w 3294"/>
              <a:gd name="T29" fmla="*/ 2147483647 h 1470"/>
              <a:gd name="T30" fmla="*/ 2147483647 w 3294"/>
              <a:gd name="T31" fmla="*/ 2147483647 h 1470"/>
              <a:gd name="T32" fmla="*/ 2147483647 w 3294"/>
              <a:gd name="T33" fmla="*/ 2147483647 h 1470"/>
              <a:gd name="T34" fmla="*/ 2147483647 w 3294"/>
              <a:gd name="T35" fmla="*/ 2147483647 h 1470"/>
              <a:gd name="T36" fmla="*/ 2147483647 w 3294"/>
              <a:gd name="T37" fmla="*/ 2147483647 h 1470"/>
              <a:gd name="T38" fmla="*/ 2147483647 w 3294"/>
              <a:gd name="T39" fmla="*/ 2147483647 h 1470"/>
              <a:gd name="T40" fmla="*/ 2147483647 w 3294"/>
              <a:gd name="T41" fmla="*/ 2147483647 h 1470"/>
              <a:gd name="T42" fmla="*/ 2147483647 w 3294"/>
              <a:gd name="T43" fmla="*/ 2147483647 h 1470"/>
              <a:gd name="T44" fmla="*/ 2147483647 w 3294"/>
              <a:gd name="T45" fmla="*/ 2147483647 h 1470"/>
              <a:gd name="T46" fmla="*/ 2147483647 w 3294"/>
              <a:gd name="T47" fmla="*/ 2147483647 h 1470"/>
              <a:gd name="T48" fmla="*/ 2147483647 w 3294"/>
              <a:gd name="T49" fmla="*/ 2147483647 h 1470"/>
              <a:gd name="T50" fmla="*/ 2147483647 w 3294"/>
              <a:gd name="T51" fmla="*/ 2147483647 h 1470"/>
              <a:gd name="T52" fmla="*/ 2147483647 w 3294"/>
              <a:gd name="T53" fmla="*/ 2147483647 h 1470"/>
              <a:gd name="T54" fmla="*/ 2147483647 w 3294"/>
              <a:gd name="T55" fmla="*/ 2147483647 h 1470"/>
              <a:gd name="T56" fmla="*/ 0 w 3294"/>
              <a:gd name="T57" fmla="*/ 2147483647 h 1470"/>
              <a:gd name="T58" fmla="*/ 0 w 3294"/>
              <a:gd name="T59" fmla="*/ 2147483647 h 1470"/>
              <a:gd name="T60" fmla="*/ 2147483647 w 3294"/>
              <a:gd name="T61" fmla="*/ 2147483647 h 1470"/>
              <a:gd name="T62" fmla="*/ 2147483647 w 3294"/>
              <a:gd name="T63" fmla="*/ 2147483647 h 1470"/>
              <a:gd name="T64" fmla="*/ 2147483647 w 3294"/>
              <a:gd name="T65" fmla="*/ 0 h 1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4"/>
              <a:gd name="T100" fmla="*/ 0 h 1470"/>
              <a:gd name="T101" fmla="*/ 3294 w 3294"/>
              <a:gd name="T102" fmla="*/ 1470 h 14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4" h="1470">
                <a:moveTo>
                  <a:pt x="1344" y="0"/>
                </a:moveTo>
                <a:lnTo>
                  <a:pt x="2460" y="0"/>
                </a:lnTo>
                <a:lnTo>
                  <a:pt x="2706" y="12"/>
                </a:lnTo>
                <a:lnTo>
                  <a:pt x="2898" y="36"/>
                </a:lnTo>
                <a:lnTo>
                  <a:pt x="3018" y="60"/>
                </a:lnTo>
                <a:lnTo>
                  <a:pt x="3126" y="84"/>
                </a:lnTo>
                <a:lnTo>
                  <a:pt x="3222" y="126"/>
                </a:lnTo>
                <a:lnTo>
                  <a:pt x="3276" y="186"/>
                </a:lnTo>
                <a:lnTo>
                  <a:pt x="3294" y="252"/>
                </a:lnTo>
                <a:lnTo>
                  <a:pt x="3294" y="300"/>
                </a:lnTo>
                <a:lnTo>
                  <a:pt x="3264" y="378"/>
                </a:lnTo>
                <a:lnTo>
                  <a:pt x="3168" y="480"/>
                </a:lnTo>
                <a:lnTo>
                  <a:pt x="3096" y="558"/>
                </a:lnTo>
                <a:lnTo>
                  <a:pt x="3000" y="648"/>
                </a:lnTo>
                <a:lnTo>
                  <a:pt x="2856" y="774"/>
                </a:lnTo>
                <a:lnTo>
                  <a:pt x="2724" y="870"/>
                </a:lnTo>
                <a:lnTo>
                  <a:pt x="2592" y="960"/>
                </a:lnTo>
                <a:lnTo>
                  <a:pt x="2454" y="1044"/>
                </a:lnTo>
                <a:lnTo>
                  <a:pt x="2274" y="1140"/>
                </a:lnTo>
                <a:lnTo>
                  <a:pt x="2118" y="1212"/>
                </a:lnTo>
                <a:lnTo>
                  <a:pt x="1926" y="1290"/>
                </a:lnTo>
                <a:lnTo>
                  <a:pt x="1614" y="1380"/>
                </a:lnTo>
                <a:lnTo>
                  <a:pt x="1302" y="1440"/>
                </a:lnTo>
                <a:lnTo>
                  <a:pt x="1110" y="1470"/>
                </a:lnTo>
                <a:lnTo>
                  <a:pt x="888" y="1470"/>
                </a:lnTo>
                <a:lnTo>
                  <a:pt x="798" y="1464"/>
                </a:lnTo>
                <a:lnTo>
                  <a:pt x="744" y="1410"/>
                </a:lnTo>
                <a:lnTo>
                  <a:pt x="36" y="702"/>
                </a:lnTo>
                <a:lnTo>
                  <a:pt x="0" y="636"/>
                </a:lnTo>
                <a:lnTo>
                  <a:pt x="0" y="570"/>
                </a:lnTo>
                <a:lnTo>
                  <a:pt x="18" y="504"/>
                </a:lnTo>
                <a:lnTo>
                  <a:pt x="78" y="420"/>
                </a:lnTo>
                <a:lnTo>
                  <a:pt x="1344" y="0"/>
                </a:lnTo>
                <a:close/>
              </a:path>
            </a:pathLst>
          </a:custGeom>
          <a:pattFill prst="pct30">
            <a:fgClr>
              <a:srgbClr val="00CCFF">
                <a:alpha val="89803"/>
              </a:srgbClr>
            </a:fgClr>
            <a:bgClr>
              <a:srgbClr val="FFFFFF">
                <a:alpha val="89803"/>
              </a:srgbClr>
            </a:bgClr>
          </a:pattFill>
          <a:ln w="9525">
            <a:solidFill>
              <a:schemeClr val="tx1"/>
            </a:solidFill>
            <a:prstDash val="dash"/>
            <a:round/>
            <a:headEnd/>
            <a:tailEnd/>
          </a:ln>
        </p:spPr>
        <p:txBody>
          <a:bodyPr/>
          <a:lstStyle/>
          <a:p>
            <a:endParaRPr lang="ja-JP" altLang="en-US"/>
          </a:p>
        </p:txBody>
      </p:sp>
      <p:grpSp>
        <p:nvGrpSpPr>
          <p:cNvPr id="4" name="Group 143"/>
          <p:cNvGrpSpPr>
            <a:grpSpLocks/>
          </p:cNvGrpSpPr>
          <p:nvPr/>
        </p:nvGrpSpPr>
        <p:grpSpPr bwMode="auto">
          <a:xfrm>
            <a:off x="1779588" y="2217738"/>
            <a:ext cx="1257300" cy="1295400"/>
            <a:chOff x="5248" y="6166"/>
            <a:chExt cx="3706" cy="3606"/>
          </a:xfrm>
        </p:grpSpPr>
        <p:sp>
          <p:nvSpPr>
            <p:cNvPr id="5640" name="Line 144" descr="60%"/>
            <p:cNvSpPr>
              <a:spLocks noChangeShapeType="1"/>
            </p:cNvSpPr>
            <p:nvPr/>
          </p:nvSpPr>
          <p:spPr bwMode="auto">
            <a:xfrm rot="2700000" flipH="1" flipV="1">
              <a:off x="5434" y="7075"/>
              <a:ext cx="680" cy="680"/>
            </a:xfrm>
            <a:prstGeom prst="line">
              <a:avLst/>
            </a:prstGeom>
            <a:noFill/>
            <a:ln w="9525">
              <a:solidFill>
                <a:schemeClr val="tx1"/>
              </a:solidFill>
              <a:round/>
              <a:headEnd/>
              <a:tailEnd/>
            </a:ln>
          </p:spPr>
          <p:txBody>
            <a:bodyPr/>
            <a:lstStyle/>
            <a:p>
              <a:endParaRPr lang="ja-JP" altLang="en-US"/>
            </a:p>
          </p:txBody>
        </p:sp>
        <p:sp>
          <p:nvSpPr>
            <p:cNvPr id="5641" name="Line 145" descr="60%"/>
            <p:cNvSpPr>
              <a:spLocks noChangeShapeType="1"/>
            </p:cNvSpPr>
            <p:nvPr/>
          </p:nvSpPr>
          <p:spPr bwMode="auto">
            <a:xfrm rot="1620000">
              <a:off x="5962" y="7119"/>
              <a:ext cx="1235" cy="0"/>
            </a:xfrm>
            <a:prstGeom prst="line">
              <a:avLst/>
            </a:prstGeom>
            <a:noFill/>
            <a:ln w="9525">
              <a:solidFill>
                <a:schemeClr val="tx1"/>
              </a:solidFill>
              <a:round/>
              <a:headEnd/>
              <a:tailEnd/>
            </a:ln>
          </p:spPr>
          <p:txBody>
            <a:bodyPr/>
            <a:lstStyle/>
            <a:p>
              <a:endParaRPr lang="ja-JP" altLang="en-US"/>
            </a:p>
          </p:txBody>
        </p:sp>
        <p:sp>
          <p:nvSpPr>
            <p:cNvPr id="5642" name="Line 146" descr="60%"/>
            <p:cNvSpPr>
              <a:spLocks noChangeShapeType="1"/>
            </p:cNvSpPr>
            <p:nvPr/>
          </p:nvSpPr>
          <p:spPr bwMode="auto">
            <a:xfrm rot="2700000">
              <a:off x="7084" y="7507"/>
              <a:ext cx="306" cy="0"/>
            </a:xfrm>
            <a:prstGeom prst="line">
              <a:avLst/>
            </a:prstGeom>
            <a:noFill/>
            <a:ln w="9525">
              <a:solidFill>
                <a:schemeClr val="tx1"/>
              </a:solidFill>
              <a:round/>
              <a:headEnd/>
              <a:tailEnd/>
            </a:ln>
          </p:spPr>
          <p:txBody>
            <a:bodyPr/>
            <a:lstStyle/>
            <a:p>
              <a:endParaRPr lang="ja-JP" altLang="en-US"/>
            </a:p>
          </p:txBody>
        </p:sp>
        <p:sp>
          <p:nvSpPr>
            <p:cNvPr id="5643" name="Arc 147"/>
            <p:cNvSpPr>
              <a:spLocks/>
            </p:cNvSpPr>
            <p:nvPr/>
          </p:nvSpPr>
          <p:spPr bwMode="auto">
            <a:xfrm rot="1620000" flipH="1">
              <a:off x="5895" y="6812"/>
              <a:ext cx="113" cy="197"/>
            </a:xfrm>
            <a:custGeom>
              <a:avLst/>
              <a:gdLst>
                <a:gd name="T0" fmla="*/ 0 w 21600"/>
                <a:gd name="T1" fmla="*/ 0 h 37681"/>
                <a:gd name="T2" fmla="*/ 0 w 21600"/>
                <a:gd name="T3" fmla="*/ 0 h 37681"/>
                <a:gd name="T4" fmla="*/ 0 w 21600"/>
                <a:gd name="T5" fmla="*/ 0 h 37681"/>
                <a:gd name="T6" fmla="*/ 0 60000 65536"/>
                <a:gd name="T7" fmla="*/ 0 60000 65536"/>
                <a:gd name="T8" fmla="*/ 0 60000 65536"/>
                <a:gd name="T9" fmla="*/ 0 w 21600"/>
                <a:gd name="T10" fmla="*/ 0 h 37681"/>
                <a:gd name="T11" fmla="*/ 21600 w 21600"/>
                <a:gd name="T12" fmla="*/ 37681 h 37681"/>
              </a:gdLst>
              <a:ahLst/>
              <a:cxnLst>
                <a:cxn ang="T6">
                  <a:pos x="T0" y="T1"/>
                </a:cxn>
                <a:cxn ang="T7">
                  <a:pos x="T2" y="T3"/>
                </a:cxn>
                <a:cxn ang="T8">
                  <a:pos x="T4" y="T5"/>
                </a:cxn>
              </a:cxnLst>
              <a:rect l="T9" t="T10" r="T11" b="T12"/>
              <a:pathLst>
                <a:path w="21600" h="37681" fill="none" extrusionOk="0">
                  <a:moveTo>
                    <a:pt x="-1" y="0"/>
                  </a:moveTo>
                  <a:cubicBezTo>
                    <a:pt x="11929" y="0"/>
                    <a:pt x="21600" y="9670"/>
                    <a:pt x="21600" y="21600"/>
                  </a:cubicBezTo>
                  <a:cubicBezTo>
                    <a:pt x="21600" y="27736"/>
                    <a:pt x="18989" y="33583"/>
                    <a:pt x="14420" y="37680"/>
                  </a:cubicBezTo>
                </a:path>
                <a:path w="21600" h="37681" stroke="0" extrusionOk="0">
                  <a:moveTo>
                    <a:pt x="-1" y="0"/>
                  </a:moveTo>
                  <a:cubicBezTo>
                    <a:pt x="11929" y="0"/>
                    <a:pt x="21600" y="9670"/>
                    <a:pt x="21600" y="21600"/>
                  </a:cubicBezTo>
                  <a:cubicBezTo>
                    <a:pt x="21600" y="27736"/>
                    <a:pt x="18989" y="33583"/>
                    <a:pt x="14420" y="3768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644" name="Arc 148"/>
            <p:cNvSpPr>
              <a:spLocks/>
            </p:cNvSpPr>
            <p:nvPr/>
          </p:nvSpPr>
          <p:spPr bwMode="auto">
            <a:xfrm rot="2700000">
              <a:off x="5233" y="6951"/>
              <a:ext cx="877" cy="848"/>
            </a:xfrm>
            <a:custGeom>
              <a:avLst/>
              <a:gdLst>
                <a:gd name="T0" fmla="*/ 0 w 20880"/>
                <a:gd name="T1" fmla="*/ 0 h 20194"/>
                <a:gd name="T2" fmla="*/ 0 w 20880"/>
                <a:gd name="T3" fmla="*/ 0 h 20194"/>
                <a:gd name="T4" fmla="*/ 0 w 20880"/>
                <a:gd name="T5" fmla="*/ 0 h 20194"/>
                <a:gd name="T6" fmla="*/ 0 60000 65536"/>
                <a:gd name="T7" fmla="*/ 0 60000 65536"/>
                <a:gd name="T8" fmla="*/ 0 60000 65536"/>
                <a:gd name="T9" fmla="*/ 0 w 20880"/>
                <a:gd name="T10" fmla="*/ 0 h 20194"/>
                <a:gd name="T11" fmla="*/ 20880 w 20880"/>
                <a:gd name="T12" fmla="*/ 20194 h 20194"/>
              </a:gdLst>
              <a:ahLst/>
              <a:cxnLst>
                <a:cxn ang="T6">
                  <a:pos x="T0" y="T1"/>
                </a:cxn>
                <a:cxn ang="T7">
                  <a:pos x="T2" y="T3"/>
                </a:cxn>
                <a:cxn ang="T8">
                  <a:pos x="T4" y="T5"/>
                </a:cxn>
              </a:cxnLst>
              <a:rect l="T9" t="T10" r="T11" b="T12"/>
              <a:pathLst>
                <a:path w="20880" h="20194" fill="none" extrusionOk="0">
                  <a:moveTo>
                    <a:pt x="7665" y="-1"/>
                  </a:moveTo>
                  <a:cubicBezTo>
                    <a:pt x="14176" y="2471"/>
                    <a:pt x="19096" y="7931"/>
                    <a:pt x="20880" y="14663"/>
                  </a:cubicBezTo>
                </a:path>
                <a:path w="20880" h="20194" stroke="0" extrusionOk="0">
                  <a:moveTo>
                    <a:pt x="7665" y="-1"/>
                  </a:moveTo>
                  <a:cubicBezTo>
                    <a:pt x="14176" y="2471"/>
                    <a:pt x="19096" y="7931"/>
                    <a:pt x="20880" y="14663"/>
                  </a:cubicBezTo>
                  <a:lnTo>
                    <a:pt x="0" y="20194"/>
                  </a:lnTo>
                  <a:close/>
                </a:path>
              </a:pathLst>
            </a:custGeom>
            <a:noFill/>
            <a:ln w="9525">
              <a:solidFill>
                <a:schemeClr val="tx1"/>
              </a:solidFill>
              <a:round/>
              <a:headEnd/>
              <a:tailEnd/>
            </a:ln>
          </p:spPr>
          <p:txBody>
            <a:bodyPr wrap="none" anchor="ctr"/>
            <a:lstStyle/>
            <a:p>
              <a:endParaRPr lang="ja-JP" altLang="en-US"/>
            </a:p>
          </p:txBody>
        </p:sp>
        <p:sp>
          <p:nvSpPr>
            <p:cNvPr id="5645" name="Arc 149"/>
            <p:cNvSpPr>
              <a:spLocks/>
            </p:cNvSpPr>
            <p:nvPr/>
          </p:nvSpPr>
          <p:spPr bwMode="auto">
            <a:xfrm rot="2700000" flipV="1">
              <a:off x="6609" y="6166"/>
              <a:ext cx="2298" cy="3060"/>
            </a:xfrm>
            <a:custGeom>
              <a:avLst/>
              <a:gdLst>
                <a:gd name="T0" fmla="*/ 0 w 16226"/>
                <a:gd name="T1" fmla="*/ 0 h 21600"/>
                <a:gd name="T2" fmla="*/ 0 w 16226"/>
                <a:gd name="T3" fmla="*/ 0 h 21600"/>
                <a:gd name="T4" fmla="*/ 0 w 16226"/>
                <a:gd name="T5" fmla="*/ 0 h 21600"/>
                <a:gd name="T6" fmla="*/ 0 60000 65536"/>
                <a:gd name="T7" fmla="*/ 0 60000 65536"/>
                <a:gd name="T8" fmla="*/ 0 60000 65536"/>
                <a:gd name="T9" fmla="*/ 0 w 16226"/>
                <a:gd name="T10" fmla="*/ 0 h 21600"/>
                <a:gd name="T11" fmla="*/ 16226 w 16226"/>
                <a:gd name="T12" fmla="*/ 21600 h 21600"/>
              </a:gdLst>
              <a:ahLst/>
              <a:cxnLst>
                <a:cxn ang="T6">
                  <a:pos x="T0" y="T1"/>
                </a:cxn>
                <a:cxn ang="T7">
                  <a:pos x="T2" y="T3"/>
                </a:cxn>
                <a:cxn ang="T8">
                  <a:pos x="T4" y="T5"/>
                </a:cxn>
              </a:cxnLst>
              <a:rect l="T9" t="T10" r="T11" b="T12"/>
              <a:pathLst>
                <a:path w="16226" h="21600" fill="none" extrusionOk="0">
                  <a:moveTo>
                    <a:pt x="0" y="0"/>
                  </a:moveTo>
                  <a:cubicBezTo>
                    <a:pt x="23" y="0"/>
                    <a:pt x="47" y="-1"/>
                    <a:pt x="71" y="0"/>
                  </a:cubicBezTo>
                  <a:cubicBezTo>
                    <a:pt x="6246" y="0"/>
                    <a:pt x="12126" y="2643"/>
                    <a:pt x="16225" y="7262"/>
                  </a:cubicBezTo>
                </a:path>
                <a:path w="16226" h="21600" stroke="0" extrusionOk="0">
                  <a:moveTo>
                    <a:pt x="0" y="0"/>
                  </a:moveTo>
                  <a:cubicBezTo>
                    <a:pt x="23" y="0"/>
                    <a:pt x="47" y="-1"/>
                    <a:pt x="71" y="0"/>
                  </a:cubicBezTo>
                  <a:cubicBezTo>
                    <a:pt x="6246" y="0"/>
                    <a:pt x="12126" y="2643"/>
                    <a:pt x="16225" y="7262"/>
                  </a:cubicBezTo>
                  <a:lnTo>
                    <a:pt x="71" y="21600"/>
                  </a:lnTo>
                  <a:close/>
                </a:path>
              </a:pathLst>
            </a:custGeom>
            <a:noFill/>
            <a:ln w="9525">
              <a:solidFill>
                <a:schemeClr val="tx1"/>
              </a:solidFill>
              <a:round/>
              <a:headEnd/>
              <a:tailEnd/>
            </a:ln>
          </p:spPr>
          <p:txBody>
            <a:bodyPr wrap="none" anchor="ctr"/>
            <a:lstStyle/>
            <a:p>
              <a:endParaRPr lang="ja-JP" altLang="en-US"/>
            </a:p>
          </p:txBody>
        </p:sp>
        <p:sp>
          <p:nvSpPr>
            <p:cNvPr id="5646" name="Arc 150"/>
            <p:cNvSpPr>
              <a:spLocks noChangeAspect="1"/>
            </p:cNvSpPr>
            <p:nvPr/>
          </p:nvSpPr>
          <p:spPr bwMode="auto">
            <a:xfrm rot="2700000" flipH="1" flipV="1">
              <a:off x="5807" y="7828"/>
              <a:ext cx="110" cy="113"/>
            </a:xfrm>
            <a:custGeom>
              <a:avLst/>
              <a:gdLst>
                <a:gd name="T0" fmla="*/ 0 w 20966"/>
                <a:gd name="T1" fmla="*/ 0 h 21600"/>
                <a:gd name="T2" fmla="*/ 0 w 20966"/>
                <a:gd name="T3" fmla="*/ 0 h 21600"/>
                <a:gd name="T4" fmla="*/ 0 w 20966"/>
                <a:gd name="T5" fmla="*/ 0 h 21600"/>
                <a:gd name="T6" fmla="*/ 0 60000 65536"/>
                <a:gd name="T7" fmla="*/ 0 60000 65536"/>
                <a:gd name="T8" fmla="*/ 0 60000 65536"/>
                <a:gd name="T9" fmla="*/ 0 w 20966"/>
                <a:gd name="T10" fmla="*/ 0 h 21600"/>
                <a:gd name="T11" fmla="*/ 20966 w 20966"/>
                <a:gd name="T12" fmla="*/ 21600 h 21600"/>
              </a:gdLst>
              <a:ahLst/>
              <a:cxnLst>
                <a:cxn ang="T6">
                  <a:pos x="T0" y="T1"/>
                </a:cxn>
                <a:cxn ang="T7">
                  <a:pos x="T2" y="T3"/>
                </a:cxn>
                <a:cxn ang="T8">
                  <a:pos x="T4" y="T5"/>
                </a:cxn>
              </a:cxnLst>
              <a:rect l="T9" t="T10" r="T11" b="T12"/>
              <a:pathLst>
                <a:path w="20966" h="21600" fill="none" extrusionOk="0">
                  <a:moveTo>
                    <a:pt x="-1" y="0"/>
                  </a:moveTo>
                  <a:cubicBezTo>
                    <a:pt x="9928" y="0"/>
                    <a:pt x="18578" y="6768"/>
                    <a:pt x="20966" y="16405"/>
                  </a:cubicBezTo>
                </a:path>
                <a:path w="20966" h="21600" stroke="0" extrusionOk="0">
                  <a:moveTo>
                    <a:pt x="-1" y="0"/>
                  </a:moveTo>
                  <a:cubicBezTo>
                    <a:pt x="9928" y="0"/>
                    <a:pt x="18578" y="6768"/>
                    <a:pt x="20966" y="16405"/>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647" name="Arc 151"/>
            <p:cNvSpPr>
              <a:spLocks noChangeAspect="1"/>
            </p:cNvSpPr>
            <p:nvPr/>
          </p:nvSpPr>
          <p:spPr bwMode="auto">
            <a:xfrm rot="2700000">
              <a:off x="8201" y="8686"/>
              <a:ext cx="113" cy="181"/>
            </a:xfrm>
            <a:custGeom>
              <a:avLst/>
              <a:gdLst>
                <a:gd name="T0" fmla="*/ 0 w 21600"/>
                <a:gd name="T1" fmla="*/ 0 h 34666"/>
                <a:gd name="T2" fmla="*/ 0 w 21600"/>
                <a:gd name="T3" fmla="*/ 0 h 34666"/>
                <a:gd name="T4" fmla="*/ 0 w 21600"/>
                <a:gd name="T5" fmla="*/ 0 h 34666"/>
                <a:gd name="T6" fmla="*/ 0 60000 65536"/>
                <a:gd name="T7" fmla="*/ 0 60000 65536"/>
                <a:gd name="T8" fmla="*/ 0 60000 65536"/>
                <a:gd name="T9" fmla="*/ 0 w 21600"/>
                <a:gd name="T10" fmla="*/ 0 h 34666"/>
                <a:gd name="T11" fmla="*/ 21600 w 21600"/>
                <a:gd name="T12" fmla="*/ 34666 h 34666"/>
              </a:gdLst>
              <a:ahLst/>
              <a:cxnLst>
                <a:cxn ang="T6">
                  <a:pos x="T0" y="T1"/>
                </a:cxn>
                <a:cxn ang="T7">
                  <a:pos x="T2" y="T3"/>
                </a:cxn>
                <a:cxn ang="T8">
                  <a:pos x="T4" y="T5"/>
                </a:cxn>
              </a:cxnLst>
              <a:rect l="T9" t="T10" r="T11" b="T12"/>
              <a:pathLst>
                <a:path w="21600" h="34666" fill="none" extrusionOk="0">
                  <a:moveTo>
                    <a:pt x="4605" y="-1"/>
                  </a:moveTo>
                  <a:cubicBezTo>
                    <a:pt x="14526" y="2164"/>
                    <a:pt x="21600" y="10948"/>
                    <a:pt x="21600" y="21103"/>
                  </a:cubicBezTo>
                  <a:cubicBezTo>
                    <a:pt x="21600" y="26038"/>
                    <a:pt x="19909" y="30825"/>
                    <a:pt x="16810" y="34666"/>
                  </a:cubicBezTo>
                </a:path>
                <a:path w="21600" h="34666" stroke="0" extrusionOk="0">
                  <a:moveTo>
                    <a:pt x="4605" y="-1"/>
                  </a:moveTo>
                  <a:cubicBezTo>
                    <a:pt x="14526" y="2164"/>
                    <a:pt x="21600" y="10948"/>
                    <a:pt x="21600" y="21103"/>
                  </a:cubicBezTo>
                  <a:cubicBezTo>
                    <a:pt x="21600" y="26038"/>
                    <a:pt x="19909" y="30825"/>
                    <a:pt x="16810" y="34666"/>
                  </a:cubicBezTo>
                  <a:lnTo>
                    <a:pt x="0" y="21103"/>
                  </a:lnTo>
                  <a:close/>
                </a:path>
              </a:pathLst>
            </a:custGeom>
            <a:noFill/>
            <a:ln w="9525">
              <a:solidFill>
                <a:schemeClr val="tx1"/>
              </a:solidFill>
              <a:round/>
              <a:headEnd/>
              <a:tailEnd/>
            </a:ln>
          </p:spPr>
          <p:txBody>
            <a:bodyPr wrap="none" anchor="ctr"/>
            <a:lstStyle/>
            <a:p>
              <a:endParaRPr lang="ja-JP" altLang="en-US"/>
            </a:p>
          </p:txBody>
        </p:sp>
        <p:sp>
          <p:nvSpPr>
            <p:cNvPr id="5648" name="Arc 152"/>
            <p:cNvSpPr>
              <a:spLocks noChangeAspect="1"/>
            </p:cNvSpPr>
            <p:nvPr/>
          </p:nvSpPr>
          <p:spPr bwMode="auto">
            <a:xfrm rot="2700000">
              <a:off x="6327" y="7789"/>
              <a:ext cx="1246" cy="2720"/>
            </a:xfrm>
            <a:custGeom>
              <a:avLst/>
              <a:gdLst>
                <a:gd name="T0" fmla="*/ 0 w 9891"/>
                <a:gd name="T1" fmla="*/ 0 h 21600"/>
                <a:gd name="T2" fmla="*/ 0 w 9891"/>
                <a:gd name="T3" fmla="*/ 0 h 21600"/>
                <a:gd name="T4" fmla="*/ 0 w 9891"/>
                <a:gd name="T5" fmla="*/ 0 h 21600"/>
                <a:gd name="T6" fmla="*/ 0 60000 65536"/>
                <a:gd name="T7" fmla="*/ 0 60000 65536"/>
                <a:gd name="T8" fmla="*/ 0 60000 65536"/>
                <a:gd name="T9" fmla="*/ 0 w 9891"/>
                <a:gd name="T10" fmla="*/ 0 h 21600"/>
                <a:gd name="T11" fmla="*/ 9891 w 9891"/>
                <a:gd name="T12" fmla="*/ 21600 h 21600"/>
              </a:gdLst>
              <a:ahLst/>
              <a:cxnLst>
                <a:cxn ang="T6">
                  <a:pos x="T0" y="T1"/>
                </a:cxn>
                <a:cxn ang="T7">
                  <a:pos x="T2" y="T3"/>
                </a:cxn>
                <a:cxn ang="T8">
                  <a:pos x="T4" y="T5"/>
                </a:cxn>
              </a:cxnLst>
              <a:rect l="T9" t="T10" r="T11" b="T12"/>
              <a:pathLst>
                <a:path w="9891" h="21600" fill="none" extrusionOk="0">
                  <a:moveTo>
                    <a:pt x="-1" y="520"/>
                  </a:moveTo>
                  <a:cubicBezTo>
                    <a:pt x="1547" y="174"/>
                    <a:pt x="3128" y="-1"/>
                    <a:pt x="4715" y="0"/>
                  </a:cubicBezTo>
                  <a:cubicBezTo>
                    <a:pt x="6459" y="0"/>
                    <a:pt x="8197" y="211"/>
                    <a:pt x="9890" y="629"/>
                  </a:cubicBezTo>
                </a:path>
                <a:path w="9891" h="21600" stroke="0" extrusionOk="0">
                  <a:moveTo>
                    <a:pt x="-1" y="520"/>
                  </a:moveTo>
                  <a:cubicBezTo>
                    <a:pt x="1547" y="174"/>
                    <a:pt x="3128" y="-1"/>
                    <a:pt x="4715" y="0"/>
                  </a:cubicBezTo>
                  <a:cubicBezTo>
                    <a:pt x="6459" y="0"/>
                    <a:pt x="8197" y="211"/>
                    <a:pt x="9890" y="629"/>
                  </a:cubicBezTo>
                  <a:lnTo>
                    <a:pt x="4715" y="21600"/>
                  </a:lnTo>
                  <a:close/>
                </a:path>
              </a:pathLst>
            </a:custGeom>
            <a:noFill/>
            <a:ln w="9525">
              <a:solidFill>
                <a:schemeClr val="tx1"/>
              </a:solidFill>
              <a:round/>
              <a:headEnd/>
              <a:tailEnd/>
            </a:ln>
          </p:spPr>
          <p:txBody>
            <a:bodyPr wrap="none" anchor="ctr"/>
            <a:lstStyle/>
            <a:p>
              <a:endParaRPr lang="ja-JP" altLang="en-US"/>
            </a:p>
          </p:txBody>
        </p:sp>
        <p:sp>
          <p:nvSpPr>
            <p:cNvPr id="5649" name="Arc 153"/>
            <p:cNvSpPr>
              <a:spLocks/>
            </p:cNvSpPr>
            <p:nvPr/>
          </p:nvSpPr>
          <p:spPr bwMode="auto">
            <a:xfrm rot="2700000" flipV="1">
              <a:off x="7322" y="7573"/>
              <a:ext cx="192" cy="181"/>
            </a:xfrm>
            <a:custGeom>
              <a:avLst/>
              <a:gdLst>
                <a:gd name="T0" fmla="*/ 0 w 22863"/>
                <a:gd name="T1" fmla="*/ 0 h 21600"/>
                <a:gd name="T2" fmla="*/ 0 w 22863"/>
                <a:gd name="T3" fmla="*/ 0 h 21600"/>
                <a:gd name="T4" fmla="*/ 0 w 22863"/>
                <a:gd name="T5" fmla="*/ 0 h 21600"/>
                <a:gd name="T6" fmla="*/ 0 60000 65536"/>
                <a:gd name="T7" fmla="*/ 0 60000 65536"/>
                <a:gd name="T8" fmla="*/ 0 60000 65536"/>
                <a:gd name="T9" fmla="*/ 0 w 22863"/>
                <a:gd name="T10" fmla="*/ 0 h 21600"/>
                <a:gd name="T11" fmla="*/ 22863 w 22863"/>
                <a:gd name="T12" fmla="*/ 21600 h 21600"/>
              </a:gdLst>
              <a:ahLst/>
              <a:cxnLst>
                <a:cxn ang="T6">
                  <a:pos x="T0" y="T1"/>
                </a:cxn>
                <a:cxn ang="T7">
                  <a:pos x="T2" y="T3"/>
                </a:cxn>
                <a:cxn ang="T8">
                  <a:pos x="T4" y="T5"/>
                </a:cxn>
              </a:cxnLst>
              <a:rect l="T9" t="T10" r="T11" b="T12"/>
              <a:pathLst>
                <a:path w="22863" h="21600" fill="none" extrusionOk="0">
                  <a:moveTo>
                    <a:pt x="0" y="8988"/>
                  </a:moveTo>
                  <a:cubicBezTo>
                    <a:pt x="4058" y="3345"/>
                    <a:pt x="10585" y="-1"/>
                    <a:pt x="17536" y="0"/>
                  </a:cubicBezTo>
                  <a:cubicBezTo>
                    <a:pt x="19332" y="0"/>
                    <a:pt x="21121" y="224"/>
                    <a:pt x="22862" y="667"/>
                  </a:cubicBezTo>
                </a:path>
                <a:path w="22863" h="21600" stroke="0" extrusionOk="0">
                  <a:moveTo>
                    <a:pt x="0" y="8988"/>
                  </a:moveTo>
                  <a:cubicBezTo>
                    <a:pt x="4058" y="3345"/>
                    <a:pt x="10585" y="-1"/>
                    <a:pt x="17536" y="0"/>
                  </a:cubicBezTo>
                  <a:cubicBezTo>
                    <a:pt x="19332" y="0"/>
                    <a:pt x="21121" y="224"/>
                    <a:pt x="22862" y="667"/>
                  </a:cubicBezTo>
                  <a:lnTo>
                    <a:pt x="17536" y="21600"/>
                  </a:lnTo>
                  <a:close/>
                </a:path>
              </a:pathLst>
            </a:custGeom>
            <a:noFill/>
            <a:ln w="9525">
              <a:solidFill>
                <a:schemeClr val="tx1"/>
              </a:solidFill>
              <a:round/>
              <a:headEnd/>
              <a:tailEnd/>
            </a:ln>
          </p:spPr>
          <p:txBody>
            <a:bodyPr wrap="none" anchor="ctr"/>
            <a:lstStyle/>
            <a:p>
              <a:endParaRPr lang="ja-JP" altLang="en-US"/>
            </a:p>
          </p:txBody>
        </p:sp>
        <p:sp>
          <p:nvSpPr>
            <p:cNvPr id="5650" name="Arc 154"/>
            <p:cNvSpPr>
              <a:spLocks noChangeAspect="1"/>
            </p:cNvSpPr>
            <p:nvPr/>
          </p:nvSpPr>
          <p:spPr bwMode="auto">
            <a:xfrm rot="2700000">
              <a:off x="6846" y="7962"/>
              <a:ext cx="724" cy="2788"/>
            </a:xfrm>
            <a:custGeom>
              <a:avLst/>
              <a:gdLst>
                <a:gd name="T0" fmla="*/ 0 w 5610"/>
                <a:gd name="T1" fmla="*/ 0 h 21600"/>
                <a:gd name="T2" fmla="*/ 0 w 5610"/>
                <a:gd name="T3" fmla="*/ 0 h 21600"/>
                <a:gd name="T4" fmla="*/ 0 w 5610"/>
                <a:gd name="T5" fmla="*/ 0 h 21600"/>
                <a:gd name="T6" fmla="*/ 0 60000 65536"/>
                <a:gd name="T7" fmla="*/ 0 60000 65536"/>
                <a:gd name="T8" fmla="*/ 0 60000 65536"/>
                <a:gd name="T9" fmla="*/ 0 w 5610"/>
                <a:gd name="T10" fmla="*/ 0 h 21600"/>
                <a:gd name="T11" fmla="*/ 5610 w 5610"/>
                <a:gd name="T12" fmla="*/ 21600 h 21600"/>
              </a:gdLst>
              <a:ahLst/>
              <a:cxnLst>
                <a:cxn ang="T6">
                  <a:pos x="T0" y="T1"/>
                </a:cxn>
                <a:cxn ang="T7">
                  <a:pos x="T2" y="T3"/>
                </a:cxn>
                <a:cxn ang="T8">
                  <a:pos x="T4" y="T5"/>
                </a:cxn>
              </a:cxnLst>
              <a:rect l="T9" t="T10" r="T11" b="T12"/>
              <a:pathLst>
                <a:path w="5610" h="21600" fill="none" extrusionOk="0">
                  <a:moveTo>
                    <a:pt x="-1" y="0"/>
                  </a:moveTo>
                  <a:cubicBezTo>
                    <a:pt x="1894" y="0"/>
                    <a:pt x="3780" y="249"/>
                    <a:pt x="5609" y="741"/>
                  </a:cubicBezTo>
                </a:path>
                <a:path w="5610" h="21600" stroke="0" extrusionOk="0">
                  <a:moveTo>
                    <a:pt x="-1" y="0"/>
                  </a:moveTo>
                  <a:cubicBezTo>
                    <a:pt x="1894" y="0"/>
                    <a:pt x="3780" y="249"/>
                    <a:pt x="5609" y="741"/>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651" name="Line 155" descr="60%"/>
            <p:cNvSpPr>
              <a:spLocks noChangeShapeType="1"/>
            </p:cNvSpPr>
            <p:nvPr/>
          </p:nvSpPr>
          <p:spPr bwMode="auto">
            <a:xfrm rot="2700000">
              <a:off x="7006" y="7728"/>
              <a:ext cx="1093" cy="0"/>
            </a:xfrm>
            <a:prstGeom prst="line">
              <a:avLst/>
            </a:prstGeom>
            <a:noFill/>
            <a:ln w="9525">
              <a:solidFill>
                <a:schemeClr val="tx1"/>
              </a:solidFill>
              <a:round/>
              <a:headEnd/>
              <a:tailEnd/>
            </a:ln>
          </p:spPr>
          <p:txBody>
            <a:bodyPr/>
            <a:lstStyle/>
            <a:p>
              <a:endParaRPr lang="ja-JP" altLang="en-US"/>
            </a:p>
          </p:txBody>
        </p:sp>
        <p:sp>
          <p:nvSpPr>
            <p:cNvPr id="5652" name="Arc 156"/>
            <p:cNvSpPr>
              <a:spLocks noChangeAspect="1"/>
            </p:cNvSpPr>
            <p:nvPr/>
          </p:nvSpPr>
          <p:spPr bwMode="auto">
            <a:xfrm rot="2700000" flipV="1">
              <a:off x="6582" y="6190"/>
              <a:ext cx="2372" cy="3128"/>
            </a:xfrm>
            <a:custGeom>
              <a:avLst/>
              <a:gdLst>
                <a:gd name="T0" fmla="*/ 0 w 16378"/>
                <a:gd name="T1" fmla="*/ 0 h 21600"/>
                <a:gd name="T2" fmla="*/ 0 w 16378"/>
                <a:gd name="T3" fmla="*/ 0 h 21600"/>
                <a:gd name="T4" fmla="*/ 0 w 16378"/>
                <a:gd name="T5" fmla="*/ 0 h 21600"/>
                <a:gd name="T6" fmla="*/ 0 60000 65536"/>
                <a:gd name="T7" fmla="*/ 0 60000 65536"/>
                <a:gd name="T8" fmla="*/ 0 60000 65536"/>
                <a:gd name="T9" fmla="*/ 0 w 16378"/>
                <a:gd name="T10" fmla="*/ 0 h 21600"/>
                <a:gd name="T11" fmla="*/ 16378 w 16378"/>
                <a:gd name="T12" fmla="*/ 21600 h 21600"/>
              </a:gdLst>
              <a:ahLst/>
              <a:cxnLst>
                <a:cxn ang="T6">
                  <a:pos x="T0" y="T1"/>
                </a:cxn>
                <a:cxn ang="T7">
                  <a:pos x="T2" y="T3"/>
                </a:cxn>
                <a:cxn ang="T8">
                  <a:pos x="T4" y="T5"/>
                </a:cxn>
              </a:cxnLst>
              <a:rect l="T9" t="T10" r="T11" b="T12"/>
              <a:pathLst>
                <a:path w="16378" h="21600" fill="none" extrusionOk="0">
                  <a:moveTo>
                    <a:pt x="-1" y="0"/>
                  </a:moveTo>
                  <a:cubicBezTo>
                    <a:pt x="6293" y="0"/>
                    <a:pt x="12274" y="2745"/>
                    <a:pt x="16377" y="7517"/>
                  </a:cubicBezTo>
                </a:path>
                <a:path w="16378" h="21600" stroke="0" extrusionOk="0">
                  <a:moveTo>
                    <a:pt x="-1" y="0"/>
                  </a:moveTo>
                  <a:cubicBezTo>
                    <a:pt x="6293" y="0"/>
                    <a:pt x="12274" y="2745"/>
                    <a:pt x="16377" y="7517"/>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653" name="Line 157" descr="60%"/>
            <p:cNvSpPr>
              <a:spLocks noChangeShapeType="1"/>
            </p:cNvSpPr>
            <p:nvPr/>
          </p:nvSpPr>
          <p:spPr bwMode="auto">
            <a:xfrm rot="1620000">
              <a:off x="5975" y="7053"/>
              <a:ext cx="1254" cy="0"/>
            </a:xfrm>
            <a:prstGeom prst="line">
              <a:avLst/>
            </a:prstGeom>
            <a:noFill/>
            <a:ln w="9525">
              <a:solidFill>
                <a:schemeClr val="tx1"/>
              </a:solidFill>
              <a:round/>
              <a:headEnd/>
              <a:tailEnd/>
            </a:ln>
          </p:spPr>
          <p:txBody>
            <a:bodyPr/>
            <a:lstStyle/>
            <a:p>
              <a:endParaRPr lang="ja-JP" altLang="en-US"/>
            </a:p>
          </p:txBody>
        </p:sp>
        <p:sp>
          <p:nvSpPr>
            <p:cNvPr id="5654" name="Arc 158"/>
            <p:cNvSpPr>
              <a:spLocks noChangeAspect="1"/>
            </p:cNvSpPr>
            <p:nvPr/>
          </p:nvSpPr>
          <p:spPr bwMode="auto">
            <a:xfrm rot="2700000" flipH="1">
              <a:off x="5816" y="6699"/>
              <a:ext cx="181" cy="300"/>
            </a:xfrm>
            <a:custGeom>
              <a:avLst/>
              <a:gdLst>
                <a:gd name="T0" fmla="*/ 0 w 21600"/>
                <a:gd name="T1" fmla="*/ 0 h 35870"/>
                <a:gd name="T2" fmla="*/ 0 w 21600"/>
                <a:gd name="T3" fmla="*/ 0 h 35870"/>
                <a:gd name="T4" fmla="*/ 0 w 21600"/>
                <a:gd name="T5" fmla="*/ 0 h 35870"/>
                <a:gd name="T6" fmla="*/ 0 60000 65536"/>
                <a:gd name="T7" fmla="*/ 0 60000 65536"/>
                <a:gd name="T8" fmla="*/ 0 60000 65536"/>
                <a:gd name="T9" fmla="*/ 0 w 21600"/>
                <a:gd name="T10" fmla="*/ 0 h 35870"/>
                <a:gd name="T11" fmla="*/ 21600 w 21600"/>
                <a:gd name="T12" fmla="*/ 35870 h 35870"/>
              </a:gdLst>
              <a:ahLst/>
              <a:cxnLst>
                <a:cxn ang="T6">
                  <a:pos x="T0" y="T1"/>
                </a:cxn>
                <a:cxn ang="T7">
                  <a:pos x="T2" y="T3"/>
                </a:cxn>
                <a:cxn ang="T8">
                  <a:pos x="T4" y="T5"/>
                </a:cxn>
              </a:cxnLst>
              <a:rect l="T9" t="T10" r="T11" b="T12"/>
              <a:pathLst>
                <a:path w="21600" h="35870" fill="none" extrusionOk="0">
                  <a:moveTo>
                    <a:pt x="6686" y="0"/>
                  </a:moveTo>
                  <a:cubicBezTo>
                    <a:pt x="15580" y="2895"/>
                    <a:pt x="21600" y="11186"/>
                    <a:pt x="21600" y="20539"/>
                  </a:cubicBezTo>
                  <a:cubicBezTo>
                    <a:pt x="21600" y="26296"/>
                    <a:pt x="19301" y="31814"/>
                    <a:pt x="15215" y="35870"/>
                  </a:cubicBezTo>
                </a:path>
                <a:path w="21600" h="35870" stroke="0" extrusionOk="0">
                  <a:moveTo>
                    <a:pt x="6686" y="0"/>
                  </a:moveTo>
                  <a:cubicBezTo>
                    <a:pt x="15580" y="2895"/>
                    <a:pt x="21600" y="11186"/>
                    <a:pt x="21600" y="20539"/>
                  </a:cubicBezTo>
                  <a:cubicBezTo>
                    <a:pt x="21600" y="26296"/>
                    <a:pt x="19301" y="31814"/>
                    <a:pt x="15215" y="35870"/>
                  </a:cubicBezTo>
                  <a:lnTo>
                    <a:pt x="0" y="20539"/>
                  </a:lnTo>
                  <a:close/>
                </a:path>
              </a:pathLst>
            </a:custGeom>
            <a:noFill/>
            <a:ln w="9525">
              <a:solidFill>
                <a:schemeClr val="tx1"/>
              </a:solidFill>
              <a:round/>
              <a:headEnd/>
              <a:tailEnd/>
            </a:ln>
          </p:spPr>
          <p:txBody>
            <a:bodyPr wrap="none" anchor="ctr"/>
            <a:lstStyle/>
            <a:p>
              <a:endParaRPr lang="ja-JP" altLang="en-US"/>
            </a:p>
          </p:txBody>
        </p:sp>
        <p:sp>
          <p:nvSpPr>
            <p:cNvPr id="5655" name="Arc 159"/>
            <p:cNvSpPr>
              <a:spLocks noChangeAspect="1"/>
            </p:cNvSpPr>
            <p:nvPr/>
          </p:nvSpPr>
          <p:spPr bwMode="auto">
            <a:xfrm rot="2700000" flipH="1" flipV="1">
              <a:off x="5781" y="7821"/>
              <a:ext cx="128" cy="181"/>
            </a:xfrm>
            <a:custGeom>
              <a:avLst/>
              <a:gdLst>
                <a:gd name="T0" fmla="*/ 0 w 15273"/>
                <a:gd name="T1" fmla="*/ 0 h 21600"/>
                <a:gd name="T2" fmla="*/ 0 w 15273"/>
                <a:gd name="T3" fmla="*/ 0 h 21600"/>
                <a:gd name="T4" fmla="*/ 0 w 15273"/>
                <a:gd name="T5" fmla="*/ 0 h 21600"/>
                <a:gd name="T6" fmla="*/ 0 60000 65536"/>
                <a:gd name="T7" fmla="*/ 0 60000 65536"/>
                <a:gd name="T8" fmla="*/ 0 60000 65536"/>
                <a:gd name="T9" fmla="*/ 0 w 15273"/>
                <a:gd name="T10" fmla="*/ 0 h 21600"/>
                <a:gd name="T11" fmla="*/ 15273 w 15273"/>
                <a:gd name="T12" fmla="*/ 21600 h 21600"/>
              </a:gdLst>
              <a:ahLst/>
              <a:cxnLst>
                <a:cxn ang="T6">
                  <a:pos x="T0" y="T1"/>
                </a:cxn>
                <a:cxn ang="T7">
                  <a:pos x="T2" y="T3"/>
                </a:cxn>
                <a:cxn ang="T8">
                  <a:pos x="T4" y="T5"/>
                </a:cxn>
              </a:cxnLst>
              <a:rect l="T9" t="T10" r="T11" b="T12"/>
              <a:pathLst>
                <a:path w="15273" h="21600" fill="none" extrusionOk="0">
                  <a:moveTo>
                    <a:pt x="-1" y="0"/>
                  </a:moveTo>
                  <a:cubicBezTo>
                    <a:pt x="5728" y="0"/>
                    <a:pt x="11222" y="2275"/>
                    <a:pt x="15273" y="6325"/>
                  </a:cubicBezTo>
                </a:path>
                <a:path w="15273" h="21600" stroke="0" extrusionOk="0">
                  <a:moveTo>
                    <a:pt x="-1" y="0"/>
                  </a:moveTo>
                  <a:cubicBezTo>
                    <a:pt x="5728" y="0"/>
                    <a:pt x="11222" y="2275"/>
                    <a:pt x="15273" y="6325"/>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656" name="Arc 160"/>
            <p:cNvSpPr>
              <a:spLocks noChangeAspect="1"/>
            </p:cNvSpPr>
            <p:nvPr/>
          </p:nvSpPr>
          <p:spPr bwMode="auto">
            <a:xfrm rot="2700000">
              <a:off x="8238" y="8684"/>
              <a:ext cx="159" cy="245"/>
            </a:xfrm>
            <a:custGeom>
              <a:avLst/>
              <a:gdLst>
                <a:gd name="T0" fmla="*/ 0 w 21600"/>
                <a:gd name="T1" fmla="*/ 0 h 33331"/>
                <a:gd name="T2" fmla="*/ 0 w 21600"/>
                <a:gd name="T3" fmla="*/ 0 h 33331"/>
                <a:gd name="T4" fmla="*/ 0 w 21600"/>
                <a:gd name="T5" fmla="*/ 0 h 33331"/>
                <a:gd name="T6" fmla="*/ 0 60000 65536"/>
                <a:gd name="T7" fmla="*/ 0 60000 65536"/>
                <a:gd name="T8" fmla="*/ 0 60000 65536"/>
                <a:gd name="T9" fmla="*/ 0 w 21600"/>
                <a:gd name="T10" fmla="*/ 0 h 33331"/>
                <a:gd name="T11" fmla="*/ 21600 w 21600"/>
                <a:gd name="T12" fmla="*/ 33331 h 33331"/>
              </a:gdLst>
              <a:ahLst/>
              <a:cxnLst>
                <a:cxn ang="T6">
                  <a:pos x="T0" y="T1"/>
                </a:cxn>
                <a:cxn ang="T7">
                  <a:pos x="T2" y="T3"/>
                </a:cxn>
                <a:cxn ang="T8">
                  <a:pos x="T4" y="T5"/>
                </a:cxn>
              </a:cxnLst>
              <a:rect l="T9" t="T10" r="T11" b="T12"/>
              <a:pathLst>
                <a:path w="21600" h="33331" fill="none" extrusionOk="0">
                  <a:moveTo>
                    <a:pt x="6305" y="-1"/>
                  </a:moveTo>
                  <a:cubicBezTo>
                    <a:pt x="15392" y="2773"/>
                    <a:pt x="21600" y="11158"/>
                    <a:pt x="21600" y="20659"/>
                  </a:cubicBezTo>
                  <a:cubicBezTo>
                    <a:pt x="21600" y="25210"/>
                    <a:pt x="20162" y="29644"/>
                    <a:pt x="17492" y="33330"/>
                  </a:cubicBezTo>
                </a:path>
                <a:path w="21600" h="33331" stroke="0" extrusionOk="0">
                  <a:moveTo>
                    <a:pt x="6305" y="-1"/>
                  </a:moveTo>
                  <a:cubicBezTo>
                    <a:pt x="15392" y="2773"/>
                    <a:pt x="21600" y="11158"/>
                    <a:pt x="21600" y="20659"/>
                  </a:cubicBezTo>
                  <a:cubicBezTo>
                    <a:pt x="21600" y="25210"/>
                    <a:pt x="20162" y="29644"/>
                    <a:pt x="17492" y="33330"/>
                  </a:cubicBezTo>
                  <a:lnTo>
                    <a:pt x="0" y="20659"/>
                  </a:lnTo>
                  <a:close/>
                </a:path>
              </a:pathLst>
            </a:custGeom>
            <a:noFill/>
            <a:ln w="9525">
              <a:solidFill>
                <a:schemeClr val="tx1"/>
              </a:solidFill>
              <a:round/>
              <a:headEnd/>
              <a:tailEnd/>
            </a:ln>
          </p:spPr>
          <p:txBody>
            <a:bodyPr wrap="none" anchor="ctr"/>
            <a:lstStyle/>
            <a:p>
              <a:endParaRPr lang="ja-JP" altLang="en-US"/>
            </a:p>
          </p:txBody>
        </p:sp>
      </p:grpSp>
      <p:sp>
        <p:nvSpPr>
          <p:cNvPr id="5261" name="Line 161"/>
          <p:cNvSpPr>
            <a:spLocks noChangeShapeType="1"/>
          </p:cNvSpPr>
          <p:nvPr/>
        </p:nvSpPr>
        <p:spPr bwMode="auto">
          <a:xfrm rot="2700000">
            <a:off x="1728788" y="2609850"/>
            <a:ext cx="114300" cy="107950"/>
          </a:xfrm>
          <a:prstGeom prst="line">
            <a:avLst/>
          </a:prstGeom>
          <a:noFill/>
          <a:ln w="9525">
            <a:solidFill>
              <a:schemeClr val="tx1"/>
            </a:solidFill>
            <a:round/>
            <a:headEnd/>
            <a:tailEnd/>
          </a:ln>
        </p:spPr>
        <p:txBody>
          <a:bodyPr/>
          <a:lstStyle/>
          <a:p>
            <a:endParaRPr lang="ja-JP" altLang="en-US"/>
          </a:p>
        </p:txBody>
      </p:sp>
      <p:sp>
        <p:nvSpPr>
          <p:cNvPr id="5262" name="Line 162"/>
          <p:cNvSpPr>
            <a:spLocks noChangeShapeType="1"/>
          </p:cNvSpPr>
          <p:nvPr/>
        </p:nvSpPr>
        <p:spPr bwMode="auto">
          <a:xfrm rot="2700000">
            <a:off x="1897857" y="2304256"/>
            <a:ext cx="0" cy="319087"/>
          </a:xfrm>
          <a:prstGeom prst="line">
            <a:avLst/>
          </a:prstGeom>
          <a:noFill/>
          <a:ln w="9525">
            <a:solidFill>
              <a:schemeClr val="tx1"/>
            </a:solidFill>
            <a:round/>
            <a:headEnd/>
            <a:tailEnd/>
          </a:ln>
        </p:spPr>
        <p:txBody>
          <a:bodyPr/>
          <a:lstStyle/>
          <a:p>
            <a:endParaRPr lang="ja-JP" altLang="en-US"/>
          </a:p>
        </p:txBody>
      </p:sp>
      <p:sp>
        <p:nvSpPr>
          <p:cNvPr id="5263" name="Line 163"/>
          <p:cNvSpPr>
            <a:spLocks noChangeShapeType="1"/>
          </p:cNvSpPr>
          <p:nvPr/>
        </p:nvSpPr>
        <p:spPr bwMode="auto">
          <a:xfrm rot="2700000" flipV="1">
            <a:off x="1993900" y="2382838"/>
            <a:ext cx="476250" cy="163512"/>
          </a:xfrm>
          <a:prstGeom prst="line">
            <a:avLst/>
          </a:prstGeom>
          <a:noFill/>
          <a:ln w="9525">
            <a:solidFill>
              <a:schemeClr val="tx1"/>
            </a:solidFill>
            <a:round/>
            <a:headEnd/>
            <a:tailEnd/>
          </a:ln>
        </p:spPr>
        <p:txBody>
          <a:bodyPr/>
          <a:lstStyle/>
          <a:p>
            <a:endParaRPr lang="ja-JP" altLang="en-US"/>
          </a:p>
        </p:txBody>
      </p:sp>
      <p:sp>
        <p:nvSpPr>
          <p:cNvPr id="5264" name="Line 164"/>
          <p:cNvSpPr>
            <a:spLocks noChangeShapeType="1"/>
          </p:cNvSpPr>
          <p:nvPr/>
        </p:nvSpPr>
        <p:spPr bwMode="auto">
          <a:xfrm rot="2700000" flipV="1">
            <a:off x="2355850" y="3038475"/>
            <a:ext cx="415925" cy="442913"/>
          </a:xfrm>
          <a:prstGeom prst="line">
            <a:avLst/>
          </a:prstGeom>
          <a:noFill/>
          <a:ln w="9525">
            <a:solidFill>
              <a:schemeClr val="tx1"/>
            </a:solidFill>
            <a:round/>
            <a:headEnd/>
            <a:tailEnd/>
          </a:ln>
        </p:spPr>
        <p:txBody>
          <a:bodyPr/>
          <a:lstStyle/>
          <a:p>
            <a:endParaRPr lang="ja-JP" altLang="en-US"/>
          </a:p>
        </p:txBody>
      </p:sp>
      <p:sp>
        <p:nvSpPr>
          <p:cNvPr id="5265" name="Line 165"/>
          <p:cNvSpPr>
            <a:spLocks noChangeShapeType="1"/>
          </p:cNvSpPr>
          <p:nvPr/>
        </p:nvSpPr>
        <p:spPr bwMode="auto">
          <a:xfrm rot="2700000">
            <a:off x="1664493" y="3002757"/>
            <a:ext cx="728663" cy="0"/>
          </a:xfrm>
          <a:prstGeom prst="line">
            <a:avLst/>
          </a:prstGeom>
          <a:noFill/>
          <a:ln w="9525">
            <a:solidFill>
              <a:schemeClr val="tx1"/>
            </a:solidFill>
            <a:round/>
            <a:headEnd/>
            <a:tailEnd/>
          </a:ln>
        </p:spPr>
        <p:txBody>
          <a:bodyPr/>
          <a:lstStyle/>
          <a:p>
            <a:endParaRPr lang="ja-JP" altLang="en-US"/>
          </a:p>
        </p:txBody>
      </p:sp>
      <p:grpSp>
        <p:nvGrpSpPr>
          <p:cNvPr id="5" name="Group 166"/>
          <p:cNvGrpSpPr>
            <a:grpSpLocks/>
          </p:cNvGrpSpPr>
          <p:nvPr/>
        </p:nvGrpSpPr>
        <p:grpSpPr bwMode="auto">
          <a:xfrm>
            <a:off x="3084513" y="2200275"/>
            <a:ext cx="1516062" cy="1468438"/>
            <a:chOff x="9095" y="6120"/>
            <a:chExt cx="4473" cy="4084"/>
          </a:xfrm>
        </p:grpSpPr>
        <p:sp>
          <p:nvSpPr>
            <p:cNvPr id="5586" name="Rectangle 167"/>
            <p:cNvSpPr>
              <a:spLocks noChangeArrowheads="1"/>
            </p:cNvSpPr>
            <p:nvPr/>
          </p:nvSpPr>
          <p:spPr bwMode="auto">
            <a:xfrm>
              <a:off x="13148" y="6653"/>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587" name="Rectangle 168"/>
            <p:cNvSpPr>
              <a:spLocks noChangeArrowheads="1"/>
            </p:cNvSpPr>
            <p:nvPr/>
          </p:nvSpPr>
          <p:spPr bwMode="auto">
            <a:xfrm>
              <a:off x="11974" y="6653"/>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588" name="Rectangle 169"/>
            <p:cNvSpPr>
              <a:spLocks noChangeAspect="1" noChangeArrowheads="1"/>
            </p:cNvSpPr>
            <p:nvPr/>
          </p:nvSpPr>
          <p:spPr bwMode="auto">
            <a:xfrm>
              <a:off x="12015" y="6120"/>
              <a:ext cx="1134" cy="4080"/>
            </a:xfrm>
            <a:prstGeom prst="rect">
              <a:avLst/>
            </a:prstGeom>
            <a:noFill/>
            <a:ln w="9525">
              <a:solidFill>
                <a:schemeClr val="tx1"/>
              </a:solidFill>
              <a:miter lim="800000"/>
              <a:headEnd/>
              <a:tailEnd/>
            </a:ln>
          </p:spPr>
          <p:txBody>
            <a:bodyPr wrap="none" anchor="ctr"/>
            <a:lstStyle/>
            <a:p>
              <a:endParaRPr lang="ja-JP" altLang="en-US"/>
            </a:p>
          </p:txBody>
        </p:sp>
        <p:sp>
          <p:nvSpPr>
            <p:cNvPr id="5589" name="Rectangle 170"/>
            <p:cNvSpPr>
              <a:spLocks noChangeArrowheads="1"/>
            </p:cNvSpPr>
            <p:nvPr/>
          </p:nvSpPr>
          <p:spPr bwMode="auto">
            <a:xfrm>
              <a:off x="11674" y="6654"/>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590" name="Rectangle 171"/>
            <p:cNvSpPr>
              <a:spLocks noChangeArrowheads="1"/>
            </p:cNvSpPr>
            <p:nvPr/>
          </p:nvSpPr>
          <p:spPr bwMode="auto">
            <a:xfrm>
              <a:off x="13448" y="6652"/>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591" name="AutoShape 172"/>
            <p:cNvSpPr>
              <a:spLocks noChangeArrowheads="1"/>
            </p:cNvSpPr>
            <p:nvPr/>
          </p:nvSpPr>
          <p:spPr bwMode="auto">
            <a:xfrm>
              <a:off x="11717" y="6992"/>
              <a:ext cx="1735" cy="1169"/>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592" name="Rectangle 173"/>
            <p:cNvSpPr>
              <a:spLocks noChangeArrowheads="1"/>
            </p:cNvSpPr>
            <p:nvPr/>
          </p:nvSpPr>
          <p:spPr bwMode="auto">
            <a:xfrm>
              <a:off x="12015" y="6120"/>
              <a:ext cx="1134" cy="613"/>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593" name="Rectangle 174"/>
            <p:cNvSpPr>
              <a:spLocks noChangeArrowheads="1"/>
            </p:cNvSpPr>
            <p:nvPr/>
          </p:nvSpPr>
          <p:spPr bwMode="auto">
            <a:xfrm>
              <a:off x="12015" y="6733"/>
              <a:ext cx="1133" cy="259"/>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594" name="Rectangle 175" descr="30%"/>
            <p:cNvSpPr>
              <a:spLocks noChangeArrowheads="1"/>
            </p:cNvSpPr>
            <p:nvPr/>
          </p:nvSpPr>
          <p:spPr bwMode="auto">
            <a:xfrm>
              <a:off x="12014" y="7536"/>
              <a:ext cx="1133" cy="521"/>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sp>
          <p:nvSpPr>
            <p:cNvPr id="5595" name="AutoShape 176"/>
            <p:cNvSpPr>
              <a:spLocks noChangeArrowheads="1"/>
            </p:cNvSpPr>
            <p:nvPr/>
          </p:nvSpPr>
          <p:spPr bwMode="auto">
            <a:xfrm flipV="1">
              <a:off x="11717" y="8161"/>
              <a:ext cx="1735" cy="1169"/>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596" name="Rectangle 177"/>
            <p:cNvSpPr>
              <a:spLocks noChangeArrowheads="1"/>
            </p:cNvSpPr>
            <p:nvPr/>
          </p:nvSpPr>
          <p:spPr bwMode="auto">
            <a:xfrm flipV="1">
              <a:off x="12015" y="9589"/>
              <a:ext cx="1134" cy="613"/>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597" name="Rectangle 178"/>
            <p:cNvSpPr>
              <a:spLocks noChangeArrowheads="1"/>
            </p:cNvSpPr>
            <p:nvPr/>
          </p:nvSpPr>
          <p:spPr bwMode="auto">
            <a:xfrm flipV="1">
              <a:off x="12015" y="9330"/>
              <a:ext cx="1133" cy="259"/>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598" name="Rectangle 179" descr="30%"/>
            <p:cNvSpPr>
              <a:spLocks noChangeArrowheads="1"/>
            </p:cNvSpPr>
            <p:nvPr/>
          </p:nvSpPr>
          <p:spPr bwMode="auto">
            <a:xfrm flipV="1">
              <a:off x="12014" y="8265"/>
              <a:ext cx="1133" cy="521"/>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sp>
          <p:nvSpPr>
            <p:cNvPr id="5599" name="Rectangle 180"/>
            <p:cNvSpPr>
              <a:spLocks noChangeArrowheads="1"/>
            </p:cNvSpPr>
            <p:nvPr/>
          </p:nvSpPr>
          <p:spPr bwMode="auto">
            <a:xfrm>
              <a:off x="10837" y="6655"/>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600" name="Rectangle 181"/>
            <p:cNvSpPr>
              <a:spLocks noChangeArrowheads="1"/>
            </p:cNvSpPr>
            <p:nvPr/>
          </p:nvSpPr>
          <p:spPr bwMode="auto">
            <a:xfrm>
              <a:off x="9663" y="6655"/>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601" name="Rectangle 182"/>
            <p:cNvSpPr>
              <a:spLocks noChangeAspect="1" noChangeArrowheads="1"/>
            </p:cNvSpPr>
            <p:nvPr/>
          </p:nvSpPr>
          <p:spPr bwMode="auto">
            <a:xfrm>
              <a:off x="9704" y="6122"/>
              <a:ext cx="1134" cy="4080"/>
            </a:xfrm>
            <a:prstGeom prst="rect">
              <a:avLst/>
            </a:prstGeom>
            <a:noFill/>
            <a:ln w="9525">
              <a:solidFill>
                <a:schemeClr val="tx1"/>
              </a:solidFill>
              <a:miter lim="800000"/>
              <a:headEnd/>
              <a:tailEnd/>
            </a:ln>
          </p:spPr>
          <p:txBody>
            <a:bodyPr wrap="none" anchor="ctr"/>
            <a:lstStyle/>
            <a:p>
              <a:endParaRPr lang="ja-JP" altLang="en-US"/>
            </a:p>
          </p:txBody>
        </p:sp>
        <p:sp>
          <p:nvSpPr>
            <p:cNvPr id="5602" name="Rectangle 183"/>
            <p:cNvSpPr>
              <a:spLocks noChangeArrowheads="1"/>
            </p:cNvSpPr>
            <p:nvPr/>
          </p:nvSpPr>
          <p:spPr bwMode="auto">
            <a:xfrm>
              <a:off x="9363" y="6656"/>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603" name="Rectangle 184"/>
            <p:cNvSpPr>
              <a:spLocks noChangeArrowheads="1"/>
            </p:cNvSpPr>
            <p:nvPr/>
          </p:nvSpPr>
          <p:spPr bwMode="auto">
            <a:xfrm>
              <a:off x="11137" y="6654"/>
              <a:ext cx="41" cy="301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604" name="AutoShape 185"/>
            <p:cNvSpPr>
              <a:spLocks noChangeArrowheads="1"/>
            </p:cNvSpPr>
            <p:nvPr/>
          </p:nvSpPr>
          <p:spPr bwMode="auto">
            <a:xfrm>
              <a:off x="9406" y="6994"/>
              <a:ext cx="1735" cy="1169"/>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605" name="Rectangle 186"/>
            <p:cNvSpPr>
              <a:spLocks noChangeArrowheads="1"/>
            </p:cNvSpPr>
            <p:nvPr/>
          </p:nvSpPr>
          <p:spPr bwMode="auto">
            <a:xfrm>
              <a:off x="9704" y="6122"/>
              <a:ext cx="1134" cy="613"/>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606" name="Rectangle 187"/>
            <p:cNvSpPr>
              <a:spLocks noChangeArrowheads="1"/>
            </p:cNvSpPr>
            <p:nvPr/>
          </p:nvSpPr>
          <p:spPr bwMode="auto">
            <a:xfrm>
              <a:off x="9704" y="6735"/>
              <a:ext cx="1133" cy="259"/>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607" name="Rectangle 188" descr="30%"/>
            <p:cNvSpPr>
              <a:spLocks noChangeArrowheads="1"/>
            </p:cNvSpPr>
            <p:nvPr/>
          </p:nvSpPr>
          <p:spPr bwMode="auto">
            <a:xfrm>
              <a:off x="9703" y="7538"/>
              <a:ext cx="1133" cy="521"/>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sp>
          <p:nvSpPr>
            <p:cNvPr id="5608" name="AutoShape 189"/>
            <p:cNvSpPr>
              <a:spLocks noChangeArrowheads="1"/>
            </p:cNvSpPr>
            <p:nvPr/>
          </p:nvSpPr>
          <p:spPr bwMode="auto">
            <a:xfrm flipV="1">
              <a:off x="9406" y="8163"/>
              <a:ext cx="1735" cy="1169"/>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609" name="Rectangle 190"/>
            <p:cNvSpPr>
              <a:spLocks noChangeArrowheads="1"/>
            </p:cNvSpPr>
            <p:nvPr/>
          </p:nvSpPr>
          <p:spPr bwMode="auto">
            <a:xfrm flipV="1">
              <a:off x="9704" y="9591"/>
              <a:ext cx="1134" cy="613"/>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610" name="Rectangle 191"/>
            <p:cNvSpPr>
              <a:spLocks noChangeArrowheads="1"/>
            </p:cNvSpPr>
            <p:nvPr/>
          </p:nvSpPr>
          <p:spPr bwMode="auto">
            <a:xfrm flipV="1">
              <a:off x="9704" y="9332"/>
              <a:ext cx="1133" cy="259"/>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611" name="Rectangle 192" descr="30%"/>
            <p:cNvSpPr>
              <a:spLocks noChangeArrowheads="1"/>
            </p:cNvSpPr>
            <p:nvPr/>
          </p:nvSpPr>
          <p:spPr bwMode="auto">
            <a:xfrm flipV="1">
              <a:off x="9703" y="8267"/>
              <a:ext cx="1133" cy="521"/>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grpSp>
          <p:nvGrpSpPr>
            <p:cNvPr id="6" name="Group 193"/>
            <p:cNvGrpSpPr>
              <a:grpSpLocks/>
            </p:cNvGrpSpPr>
            <p:nvPr/>
          </p:nvGrpSpPr>
          <p:grpSpPr bwMode="auto">
            <a:xfrm>
              <a:off x="9485" y="7249"/>
              <a:ext cx="3863" cy="914"/>
              <a:chOff x="9485" y="7249"/>
              <a:chExt cx="3863" cy="914"/>
            </a:xfrm>
          </p:grpSpPr>
          <p:grpSp>
            <p:nvGrpSpPr>
              <p:cNvPr id="7" name="Group 194"/>
              <p:cNvGrpSpPr>
                <a:grpSpLocks/>
              </p:cNvGrpSpPr>
              <p:nvPr/>
            </p:nvGrpSpPr>
            <p:grpSpPr bwMode="auto">
              <a:xfrm>
                <a:off x="11800" y="7249"/>
                <a:ext cx="1548" cy="913"/>
                <a:chOff x="11800" y="7249"/>
                <a:chExt cx="1548" cy="913"/>
              </a:xfrm>
            </p:grpSpPr>
            <p:sp>
              <p:nvSpPr>
                <p:cNvPr id="5638" name="AutoShape 195"/>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639" name="AutoShape 196"/>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nvGrpSpPr>
              <p:cNvPr id="8" name="Group 197"/>
              <p:cNvGrpSpPr>
                <a:grpSpLocks/>
              </p:cNvGrpSpPr>
              <p:nvPr/>
            </p:nvGrpSpPr>
            <p:grpSpPr bwMode="auto">
              <a:xfrm>
                <a:off x="9485" y="7250"/>
                <a:ext cx="1548" cy="913"/>
                <a:chOff x="11800" y="7249"/>
                <a:chExt cx="1548" cy="913"/>
              </a:xfrm>
            </p:grpSpPr>
            <p:sp>
              <p:nvSpPr>
                <p:cNvPr id="5636" name="AutoShape 198"/>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637" name="AutoShape 199"/>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grpSp>
          <p:nvGrpSpPr>
            <p:cNvPr id="9" name="Group 200"/>
            <p:cNvGrpSpPr>
              <a:grpSpLocks/>
            </p:cNvGrpSpPr>
            <p:nvPr/>
          </p:nvGrpSpPr>
          <p:grpSpPr bwMode="auto">
            <a:xfrm flipV="1">
              <a:off x="9490" y="8162"/>
              <a:ext cx="3863" cy="914"/>
              <a:chOff x="9485" y="7249"/>
              <a:chExt cx="3863" cy="914"/>
            </a:xfrm>
          </p:grpSpPr>
          <p:grpSp>
            <p:nvGrpSpPr>
              <p:cNvPr id="10" name="Group 201"/>
              <p:cNvGrpSpPr>
                <a:grpSpLocks/>
              </p:cNvGrpSpPr>
              <p:nvPr/>
            </p:nvGrpSpPr>
            <p:grpSpPr bwMode="auto">
              <a:xfrm>
                <a:off x="11800" y="7249"/>
                <a:ext cx="1548" cy="913"/>
                <a:chOff x="11800" y="7249"/>
                <a:chExt cx="1548" cy="913"/>
              </a:xfrm>
            </p:grpSpPr>
            <p:sp>
              <p:nvSpPr>
                <p:cNvPr id="5632" name="AutoShape 202"/>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633" name="AutoShape 203"/>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nvGrpSpPr>
              <p:cNvPr id="11" name="Group 204"/>
              <p:cNvGrpSpPr>
                <a:grpSpLocks/>
              </p:cNvGrpSpPr>
              <p:nvPr/>
            </p:nvGrpSpPr>
            <p:grpSpPr bwMode="auto">
              <a:xfrm>
                <a:off x="9485" y="7250"/>
                <a:ext cx="1548" cy="913"/>
                <a:chOff x="11800" y="7249"/>
                <a:chExt cx="1548" cy="913"/>
              </a:xfrm>
            </p:grpSpPr>
            <p:sp>
              <p:nvSpPr>
                <p:cNvPr id="5630" name="AutoShape 205"/>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631" name="AutoShape 206"/>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sp>
          <p:nvSpPr>
            <p:cNvPr id="5614" name="Rectangle 207"/>
            <p:cNvSpPr>
              <a:spLocks noChangeArrowheads="1"/>
            </p:cNvSpPr>
            <p:nvPr/>
          </p:nvSpPr>
          <p:spPr bwMode="auto">
            <a:xfrm>
              <a:off x="9136" y="7681"/>
              <a:ext cx="4432" cy="952"/>
            </a:xfrm>
            <a:prstGeom prst="rect">
              <a:avLst/>
            </a:prstGeom>
            <a:pattFill prst="ltUp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615" name="Line 208"/>
            <p:cNvSpPr>
              <a:spLocks noChangeShapeType="1"/>
            </p:cNvSpPr>
            <p:nvPr/>
          </p:nvSpPr>
          <p:spPr bwMode="auto">
            <a:xfrm rot="5400000">
              <a:off x="8502" y="8159"/>
              <a:ext cx="1270" cy="0"/>
            </a:xfrm>
            <a:prstGeom prst="line">
              <a:avLst/>
            </a:prstGeom>
            <a:noFill/>
            <a:ln w="9525">
              <a:solidFill>
                <a:schemeClr val="tx1"/>
              </a:solidFill>
              <a:round/>
              <a:headEnd/>
              <a:tailEnd/>
            </a:ln>
          </p:spPr>
          <p:txBody>
            <a:bodyPr/>
            <a:lstStyle/>
            <a:p>
              <a:endParaRPr lang="ja-JP" altLang="en-US"/>
            </a:p>
          </p:txBody>
        </p:sp>
        <p:sp>
          <p:nvSpPr>
            <p:cNvPr id="5616" name="Rectangle 209"/>
            <p:cNvSpPr>
              <a:spLocks noChangeArrowheads="1"/>
            </p:cNvSpPr>
            <p:nvPr/>
          </p:nvSpPr>
          <p:spPr bwMode="auto">
            <a:xfrm>
              <a:off x="9136" y="7524"/>
              <a:ext cx="45" cy="1270"/>
            </a:xfrm>
            <a:prstGeom prst="rect">
              <a:avLst/>
            </a:prstGeom>
            <a:noFill/>
            <a:ln w="9525">
              <a:solidFill>
                <a:schemeClr val="tx1"/>
              </a:solidFill>
              <a:miter lim="800000"/>
              <a:headEnd/>
              <a:tailEnd/>
            </a:ln>
          </p:spPr>
          <p:txBody>
            <a:bodyPr wrap="none" anchor="ctr"/>
            <a:lstStyle/>
            <a:p>
              <a:endParaRPr lang="ja-JP" altLang="en-US"/>
            </a:p>
          </p:txBody>
        </p:sp>
        <p:sp>
          <p:nvSpPr>
            <p:cNvPr id="5617" name="Rectangle 210"/>
            <p:cNvSpPr>
              <a:spLocks noChangeArrowheads="1"/>
            </p:cNvSpPr>
            <p:nvPr/>
          </p:nvSpPr>
          <p:spPr bwMode="auto">
            <a:xfrm>
              <a:off x="12013" y="7535"/>
              <a:ext cx="1133" cy="521"/>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618" name="Rectangle 211"/>
            <p:cNvSpPr>
              <a:spLocks noChangeArrowheads="1"/>
            </p:cNvSpPr>
            <p:nvPr/>
          </p:nvSpPr>
          <p:spPr bwMode="auto">
            <a:xfrm>
              <a:off x="12012" y="8266"/>
              <a:ext cx="1133" cy="521"/>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619" name="Rectangle 212"/>
            <p:cNvSpPr>
              <a:spLocks noChangeArrowheads="1"/>
            </p:cNvSpPr>
            <p:nvPr/>
          </p:nvSpPr>
          <p:spPr bwMode="auto">
            <a:xfrm>
              <a:off x="9702" y="7537"/>
              <a:ext cx="1133" cy="521"/>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620" name="Rectangle 213"/>
            <p:cNvSpPr>
              <a:spLocks noChangeArrowheads="1"/>
            </p:cNvSpPr>
            <p:nvPr/>
          </p:nvSpPr>
          <p:spPr bwMode="auto">
            <a:xfrm>
              <a:off x="9702" y="8265"/>
              <a:ext cx="1133" cy="521"/>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621" name="Rectangle 214"/>
            <p:cNvSpPr>
              <a:spLocks noChangeArrowheads="1"/>
            </p:cNvSpPr>
            <p:nvPr/>
          </p:nvSpPr>
          <p:spPr bwMode="auto">
            <a:xfrm>
              <a:off x="13523" y="7647"/>
              <a:ext cx="45" cy="1020"/>
            </a:xfrm>
            <a:prstGeom prst="rect">
              <a:avLst/>
            </a:prstGeom>
            <a:noFill/>
            <a:ln w="9525">
              <a:solidFill>
                <a:schemeClr val="tx1"/>
              </a:solidFill>
              <a:miter lim="800000"/>
              <a:headEnd/>
              <a:tailEnd/>
            </a:ln>
          </p:spPr>
          <p:txBody>
            <a:bodyPr wrap="none" anchor="ctr"/>
            <a:lstStyle/>
            <a:p>
              <a:endParaRPr lang="ja-JP" altLang="en-US"/>
            </a:p>
          </p:txBody>
        </p:sp>
        <p:sp>
          <p:nvSpPr>
            <p:cNvPr id="5622" name="Line 215"/>
            <p:cNvSpPr>
              <a:spLocks noChangeShapeType="1"/>
            </p:cNvSpPr>
            <p:nvPr/>
          </p:nvSpPr>
          <p:spPr bwMode="auto">
            <a:xfrm>
              <a:off x="9136" y="8161"/>
              <a:ext cx="4387" cy="0"/>
            </a:xfrm>
            <a:prstGeom prst="line">
              <a:avLst/>
            </a:prstGeom>
            <a:noFill/>
            <a:ln w="9525">
              <a:solidFill>
                <a:schemeClr val="tx1"/>
              </a:solidFill>
              <a:round/>
              <a:headEnd/>
              <a:tailEnd/>
            </a:ln>
          </p:spPr>
          <p:txBody>
            <a:bodyPr/>
            <a:lstStyle/>
            <a:p>
              <a:endParaRPr lang="ja-JP" altLang="en-US"/>
            </a:p>
          </p:txBody>
        </p:sp>
        <p:sp>
          <p:nvSpPr>
            <p:cNvPr id="5623" name="Line 216"/>
            <p:cNvSpPr>
              <a:spLocks noChangeShapeType="1"/>
            </p:cNvSpPr>
            <p:nvPr/>
          </p:nvSpPr>
          <p:spPr bwMode="auto">
            <a:xfrm rot="5400000">
              <a:off x="8502" y="8159"/>
              <a:ext cx="1270" cy="0"/>
            </a:xfrm>
            <a:prstGeom prst="line">
              <a:avLst/>
            </a:prstGeom>
            <a:noFill/>
            <a:ln w="9525">
              <a:solidFill>
                <a:schemeClr val="tx1"/>
              </a:solidFill>
              <a:round/>
              <a:headEnd/>
              <a:tailEnd/>
            </a:ln>
          </p:spPr>
          <p:txBody>
            <a:bodyPr/>
            <a:lstStyle/>
            <a:p>
              <a:endParaRPr lang="ja-JP" altLang="en-US"/>
            </a:p>
          </p:txBody>
        </p:sp>
        <p:sp>
          <p:nvSpPr>
            <p:cNvPr id="5624" name="Line 217"/>
            <p:cNvSpPr>
              <a:spLocks noChangeShapeType="1"/>
            </p:cNvSpPr>
            <p:nvPr/>
          </p:nvSpPr>
          <p:spPr bwMode="auto">
            <a:xfrm rot="5400000">
              <a:off x="8506" y="8160"/>
              <a:ext cx="1270" cy="0"/>
            </a:xfrm>
            <a:prstGeom prst="line">
              <a:avLst/>
            </a:prstGeom>
            <a:noFill/>
            <a:ln w="9525">
              <a:solidFill>
                <a:schemeClr val="tx1"/>
              </a:solidFill>
              <a:round/>
              <a:headEnd/>
              <a:tailEnd/>
            </a:ln>
          </p:spPr>
          <p:txBody>
            <a:bodyPr/>
            <a:lstStyle/>
            <a:p>
              <a:endParaRPr lang="ja-JP" altLang="en-US"/>
            </a:p>
          </p:txBody>
        </p:sp>
        <p:sp>
          <p:nvSpPr>
            <p:cNvPr id="5625" name="Line 218"/>
            <p:cNvSpPr>
              <a:spLocks noChangeShapeType="1"/>
            </p:cNvSpPr>
            <p:nvPr/>
          </p:nvSpPr>
          <p:spPr bwMode="auto">
            <a:xfrm rot="5400000">
              <a:off x="8462" y="8159"/>
              <a:ext cx="1270" cy="0"/>
            </a:xfrm>
            <a:prstGeom prst="line">
              <a:avLst/>
            </a:prstGeom>
            <a:noFill/>
            <a:ln w="9525">
              <a:solidFill>
                <a:schemeClr val="tx1"/>
              </a:solidFill>
              <a:round/>
              <a:headEnd/>
              <a:tailEnd/>
            </a:ln>
          </p:spPr>
          <p:txBody>
            <a:bodyPr/>
            <a:lstStyle/>
            <a:p>
              <a:endParaRPr lang="ja-JP" altLang="en-US"/>
            </a:p>
          </p:txBody>
        </p:sp>
        <p:sp>
          <p:nvSpPr>
            <p:cNvPr id="5626" name="Line 219"/>
            <p:cNvSpPr>
              <a:spLocks noChangeShapeType="1"/>
            </p:cNvSpPr>
            <p:nvPr/>
          </p:nvSpPr>
          <p:spPr bwMode="auto">
            <a:xfrm rot="5400000">
              <a:off x="9118" y="7501"/>
              <a:ext cx="0" cy="45"/>
            </a:xfrm>
            <a:prstGeom prst="line">
              <a:avLst/>
            </a:prstGeom>
            <a:noFill/>
            <a:ln w="9525">
              <a:solidFill>
                <a:schemeClr val="tx1"/>
              </a:solidFill>
              <a:round/>
              <a:headEnd/>
              <a:tailEnd/>
            </a:ln>
          </p:spPr>
          <p:txBody>
            <a:bodyPr/>
            <a:lstStyle/>
            <a:p>
              <a:endParaRPr lang="ja-JP" altLang="en-US"/>
            </a:p>
          </p:txBody>
        </p:sp>
        <p:sp>
          <p:nvSpPr>
            <p:cNvPr id="5627" name="Line 220"/>
            <p:cNvSpPr>
              <a:spLocks noChangeShapeType="1"/>
            </p:cNvSpPr>
            <p:nvPr/>
          </p:nvSpPr>
          <p:spPr bwMode="auto">
            <a:xfrm rot="5400000">
              <a:off x="9119" y="8771"/>
              <a:ext cx="0" cy="45"/>
            </a:xfrm>
            <a:prstGeom prst="line">
              <a:avLst/>
            </a:prstGeom>
            <a:noFill/>
            <a:ln w="9525">
              <a:solidFill>
                <a:schemeClr val="tx1"/>
              </a:solidFill>
              <a:round/>
              <a:headEnd/>
              <a:tailEnd/>
            </a:ln>
          </p:spPr>
          <p:txBody>
            <a:bodyPr/>
            <a:lstStyle/>
            <a:p>
              <a:endParaRPr lang="ja-JP" altLang="en-US"/>
            </a:p>
          </p:txBody>
        </p:sp>
      </p:grpSp>
      <p:sp>
        <p:nvSpPr>
          <p:cNvPr id="5267" name="Line 221"/>
          <p:cNvSpPr>
            <a:spLocks noChangeShapeType="1"/>
          </p:cNvSpPr>
          <p:nvPr/>
        </p:nvSpPr>
        <p:spPr bwMode="auto">
          <a:xfrm rot="2700000" flipV="1">
            <a:off x="2932113" y="3071813"/>
            <a:ext cx="0" cy="220662"/>
          </a:xfrm>
          <a:prstGeom prst="line">
            <a:avLst/>
          </a:prstGeom>
          <a:noFill/>
          <a:ln w="9525">
            <a:solidFill>
              <a:schemeClr val="tx1"/>
            </a:solidFill>
            <a:round/>
            <a:headEnd/>
            <a:tailEnd/>
          </a:ln>
        </p:spPr>
        <p:txBody>
          <a:bodyPr/>
          <a:lstStyle/>
          <a:p>
            <a:endParaRPr lang="ja-JP" altLang="en-US"/>
          </a:p>
        </p:txBody>
      </p:sp>
      <p:sp>
        <p:nvSpPr>
          <p:cNvPr id="5268" name="Line 222"/>
          <p:cNvSpPr>
            <a:spLocks noChangeShapeType="1"/>
          </p:cNvSpPr>
          <p:nvPr/>
        </p:nvSpPr>
        <p:spPr bwMode="auto">
          <a:xfrm rot="2700000" flipV="1">
            <a:off x="3019425" y="3068638"/>
            <a:ext cx="66675" cy="69850"/>
          </a:xfrm>
          <a:prstGeom prst="line">
            <a:avLst/>
          </a:prstGeom>
          <a:noFill/>
          <a:ln w="9525">
            <a:solidFill>
              <a:schemeClr val="tx1"/>
            </a:solidFill>
            <a:round/>
            <a:headEnd/>
            <a:tailEnd/>
          </a:ln>
        </p:spPr>
        <p:txBody>
          <a:bodyPr/>
          <a:lstStyle/>
          <a:p>
            <a:endParaRPr lang="ja-JP" altLang="en-US"/>
          </a:p>
        </p:txBody>
      </p:sp>
      <p:sp>
        <p:nvSpPr>
          <p:cNvPr id="5269" name="Line 223"/>
          <p:cNvSpPr>
            <a:spLocks noChangeShapeType="1"/>
          </p:cNvSpPr>
          <p:nvPr/>
        </p:nvSpPr>
        <p:spPr bwMode="auto">
          <a:xfrm rot="2700000" flipH="1">
            <a:off x="2692400" y="2582863"/>
            <a:ext cx="336550" cy="358775"/>
          </a:xfrm>
          <a:prstGeom prst="line">
            <a:avLst/>
          </a:prstGeom>
          <a:noFill/>
          <a:ln w="9525">
            <a:solidFill>
              <a:schemeClr val="tx1"/>
            </a:solidFill>
            <a:round/>
            <a:headEnd/>
            <a:tailEnd/>
          </a:ln>
        </p:spPr>
        <p:txBody>
          <a:bodyPr/>
          <a:lstStyle/>
          <a:p>
            <a:endParaRPr lang="ja-JP" altLang="en-US"/>
          </a:p>
        </p:txBody>
      </p:sp>
      <p:sp>
        <p:nvSpPr>
          <p:cNvPr id="5270" name="Line 224"/>
          <p:cNvSpPr>
            <a:spLocks noChangeShapeType="1"/>
          </p:cNvSpPr>
          <p:nvPr/>
        </p:nvSpPr>
        <p:spPr bwMode="auto">
          <a:xfrm rot="2700000">
            <a:off x="2414587" y="2673351"/>
            <a:ext cx="250825" cy="0"/>
          </a:xfrm>
          <a:prstGeom prst="line">
            <a:avLst/>
          </a:prstGeom>
          <a:noFill/>
          <a:ln w="9525">
            <a:solidFill>
              <a:schemeClr val="tx1"/>
            </a:solidFill>
            <a:round/>
            <a:headEnd/>
            <a:tailEnd/>
          </a:ln>
        </p:spPr>
        <p:txBody>
          <a:bodyPr/>
          <a:lstStyle/>
          <a:p>
            <a:endParaRPr lang="ja-JP" altLang="en-US"/>
          </a:p>
        </p:txBody>
      </p:sp>
      <p:sp>
        <p:nvSpPr>
          <p:cNvPr id="5271" name="Line 225"/>
          <p:cNvSpPr>
            <a:spLocks noChangeShapeType="1"/>
          </p:cNvSpPr>
          <p:nvPr/>
        </p:nvSpPr>
        <p:spPr bwMode="auto">
          <a:xfrm rot="6900000">
            <a:off x="1994694" y="3434557"/>
            <a:ext cx="0" cy="144462"/>
          </a:xfrm>
          <a:prstGeom prst="line">
            <a:avLst/>
          </a:prstGeom>
          <a:noFill/>
          <a:ln w="9525">
            <a:solidFill>
              <a:schemeClr val="tx1"/>
            </a:solidFill>
            <a:round/>
            <a:headEnd/>
            <a:tailEnd/>
          </a:ln>
        </p:spPr>
        <p:txBody>
          <a:bodyPr/>
          <a:lstStyle/>
          <a:p>
            <a:endParaRPr lang="ja-JP" altLang="en-US"/>
          </a:p>
        </p:txBody>
      </p:sp>
      <p:sp>
        <p:nvSpPr>
          <p:cNvPr id="5272" name="Line 226"/>
          <p:cNvSpPr>
            <a:spLocks noChangeShapeType="1"/>
          </p:cNvSpPr>
          <p:nvPr/>
        </p:nvSpPr>
        <p:spPr bwMode="auto">
          <a:xfrm rot="6900000">
            <a:off x="1999457" y="3425031"/>
            <a:ext cx="0" cy="141287"/>
          </a:xfrm>
          <a:prstGeom prst="line">
            <a:avLst/>
          </a:prstGeom>
          <a:noFill/>
          <a:ln w="9525">
            <a:solidFill>
              <a:schemeClr val="tx1"/>
            </a:solidFill>
            <a:round/>
            <a:headEnd/>
            <a:tailEnd/>
          </a:ln>
        </p:spPr>
        <p:txBody>
          <a:bodyPr/>
          <a:lstStyle/>
          <a:p>
            <a:endParaRPr lang="ja-JP" altLang="en-US"/>
          </a:p>
        </p:txBody>
      </p:sp>
      <p:sp>
        <p:nvSpPr>
          <p:cNvPr id="5273" name="Line 227"/>
          <p:cNvSpPr>
            <a:spLocks noChangeShapeType="1"/>
          </p:cNvSpPr>
          <p:nvPr/>
        </p:nvSpPr>
        <p:spPr bwMode="auto">
          <a:xfrm rot="6900000">
            <a:off x="2055019" y="3532982"/>
            <a:ext cx="14287" cy="0"/>
          </a:xfrm>
          <a:prstGeom prst="line">
            <a:avLst/>
          </a:prstGeom>
          <a:noFill/>
          <a:ln w="9525">
            <a:solidFill>
              <a:schemeClr val="tx1"/>
            </a:solidFill>
            <a:round/>
            <a:headEnd/>
            <a:tailEnd/>
          </a:ln>
        </p:spPr>
        <p:txBody>
          <a:bodyPr/>
          <a:lstStyle/>
          <a:p>
            <a:endParaRPr lang="ja-JP" altLang="en-US"/>
          </a:p>
        </p:txBody>
      </p:sp>
      <p:sp>
        <p:nvSpPr>
          <p:cNvPr id="5274" name="Line 228"/>
          <p:cNvSpPr>
            <a:spLocks noChangeShapeType="1"/>
          </p:cNvSpPr>
          <p:nvPr/>
        </p:nvSpPr>
        <p:spPr bwMode="auto">
          <a:xfrm rot="6900000">
            <a:off x="1925638" y="3468688"/>
            <a:ext cx="12700" cy="0"/>
          </a:xfrm>
          <a:prstGeom prst="line">
            <a:avLst/>
          </a:prstGeom>
          <a:noFill/>
          <a:ln w="9525">
            <a:solidFill>
              <a:schemeClr val="tx1"/>
            </a:solidFill>
            <a:round/>
            <a:headEnd/>
            <a:tailEnd/>
          </a:ln>
        </p:spPr>
        <p:txBody>
          <a:bodyPr/>
          <a:lstStyle/>
          <a:p>
            <a:endParaRPr lang="ja-JP" altLang="en-US"/>
          </a:p>
        </p:txBody>
      </p:sp>
      <p:sp>
        <p:nvSpPr>
          <p:cNvPr id="5275" name="Line 229"/>
          <p:cNvSpPr>
            <a:spLocks noChangeShapeType="1"/>
          </p:cNvSpPr>
          <p:nvPr/>
        </p:nvSpPr>
        <p:spPr bwMode="auto">
          <a:xfrm rot="6900000" flipV="1">
            <a:off x="1915319" y="3348832"/>
            <a:ext cx="388937" cy="0"/>
          </a:xfrm>
          <a:prstGeom prst="line">
            <a:avLst/>
          </a:prstGeom>
          <a:noFill/>
          <a:ln w="9525">
            <a:solidFill>
              <a:schemeClr val="tx1"/>
            </a:solidFill>
            <a:round/>
            <a:headEnd/>
            <a:tailEnd/>
          </a:ln>
        </p:spPr>
        <p:txBody>
          <a:bodyPr/>
          <a:lstStyle/>
          <a:p>
            <a:endParaRPr lang="ja-JP" altLang="en-US"/>
          </a:p>
        </p:txBody>
      </p:sp>
      <p:sp>
        <p:nvSpPr>
          <p:cNvPr id="5276" name="Line 230"/>
          <p:cNvSpPr>
            <a:spLocks noChangeShapeType="1"/>
          </p:cNvSpPr>
          <p:nvPr/>
        </p:nvSpPr>
        <p:spPr bwMode="auto">
          <a:xfrm rot="6900000" flipV="1">
            <a:off x="1828800" y="3295651"/>
            <a:ext cx="422275" cy="0"/>
          </a:xfrm>
          <a:prstGeom prst="line">
            <a:avLst/>
          </a:prstGeom>
          <a:noFill/>
          <a:ln w="9525">
            <a:solidFill>
              <a:schemeClr val="tx1"/>
            </a:solidFill>
            <a:round/>
            <a:headEnd/>
            <a:tailEnd/>
          </a:ln>
        </p:spPr>
        <p:txBody>
          <a:bodyPr/>
          <a:lstStyle/>
          <a:p>
            <a:endParaRPr lang="ja-JP" altLang="en-US"/>
          </a:p>
        </p:txBody>
      </p:sp>
      <p:sp>
        <p:nvSpPr>
          <p:cNvPr id="5277" name="Line 231"/>
          <p:cNvSpPr>
            <a:spLocks noChangeShapeType="1"/>
          </p:cNvSpPr>
          <p:nvPr/>
        </p:nvSpPr>
        <p:spPr bwMode="auto">
          <a:xfrm rot="7020000">
            <a:off x="2166144" y="2594769"/>
            <a:ext cx="198438" cy="0"/>
          </a:xfrm>
          <a:prstGeom prst="line">
            <a:avLst/>
          </a:prstGeom>
          <a:noFill/>
          <a:ln w="9525">
            <a:solidFill>
              <a:schemeClr val="tx1"/>
            </a:solidFill>
            <a:round/>
            <a:headEnd/>
            <a:tailEnd/>
          </a:ln>
        </p:spPr>
        <p:txBody>
          <a:bodyPr/>
          <a:lstStyle/>
          <a:p>
            <a:endParaRPr lang="ja-JP" altLang="en-US"/>
          </a:p>
        </p:txBody>
      </p:sp>
      <p:sp>
        <p:nvSpPr>
          <p:cNvPr id="5278" name="Line 232"/>
          <p:cNvSpPr>
            <a:spLocks noChangeShapeType="1"/>
          </p:cNvSpPr>
          <p:nvPr/>
        </p:nvSpPr>
        <p:spPr bwMode="auto">
          <a:xfrm rot="7020000">
            <a:off x="2124869" y="2572544"/>
            <a:ext cx="198438" cy="0"/>
          </a:xfrm>
          <a:prstGeom prst="line">
            <a:avLst/>
          </a:prstGeom>
          <a:noFill/>
          <a:ln w="9525">
            <a:solidFill>
              <a:schemeClr val="tx1"/>
            </a:solidFill>
            <a:round/>
            <a:headEnd/>
            <a:tailEnd/>
          </a:ln>
        </p:spPr>
        <p:txBody>
          <a:bodyPr/>
          <a:lstStyle/>
          <a:p>
            <a:endParaRPr lang="ja-JP" altLang="en-US"/>
          </a:p>
        </p:txBody>
      </p:sp>
      <p:sp>
        <p:nvSpPr>
          <p:cNvPr id="5279" name="Line 233"/>
          <p:cNvSpPr>
            <a:spLocks noChangeShapeType="1"/>
          </p:cNvSpPr>
          <p:nvPr/>
        </p:nvSpPr>
        <p:spPr bwMode="auto">
          <a:xfrm rot="7020000">
            <a:off x="2202657" y="2648744"/>
            <a:ext cx="0" cy="46037"/>
          </a:xfrm>
          <a:prstGeom prst="line">
            <a:avLst/>
          </a:prstGeom>
          <a:noFill/>
          <a:ln w="9525">
            <a:solidFill>
              <a:schemeClr val="tx1"/>
            </a:solidFill>
            <a:round/>
            <a:headEnd/>
            <a:tailEnd/>
          </a:ln>
        </p:spPr>
        <p:txBody>
          <a:bodyPr/>
          <a:lstStyle/>
          <a:p>
            <a:endParaRPr lang="ja-JP" altLang="en-US"/>
          </a:p>
        </p:txBody>
      </p:sp>
      <p:sp>
        <p:nvSpPr>
          <p:cNvPr id="5280" name="Line 234"/>
          <p:cNvSpPr>
            <a:spLocks noChangeShapeType="1"/>
          </p:cNvSpPr>
          <p:nvPr/>
        </p:nvSpPr>
        <p:spPr bwMode="auto">
          <a:xfrm>
            <a:off x="1716088" y="2570163"/>
            <a:ext cx="0" cy="152400"/>
          </a:xfrm>
          <a:prstGeom prst="line">
            <a:avLst/>
          </a:prstGeom>
          <a:noFill/>
          <a:ln w="9525">
            <a:solidFill>
              <a:schemeClr val="tx1"/>
            </a:solidFill>
            <a:round/>
            <a:headEnd/>
            <a:tailEnd/>
          </a:ln>
        </p:spPr>
        <p:txBody>
          <a:bodyPr/>
          <a:lstStyle/>
          <a:p>
            <a:endParaRPr lang="ja-JP" altLang="en-US"/>
          </a:p>
        </p:txBody>
      </p:sp>
      <p:sp>
        <p:nvSpPr>
          <p:cNvPr id="5281" name="Line 235"/>
          <p:cNvSpPr>
            <a:spLocks noChangeShapeType="1"/>
          </p:cNvSpPr>
          <p:nvPr/>
        </p:nvSpPr>
        <p:spPr bwMode="auto">
          <a:xfrm>
            <a:off x="1728788" y="2570163"/>
            <a:ext cx="0" cy="152400"/>
          </a:xfrm>
          <a:prstGeom prst="line">
            <a:avLst/>
          </a:prstGeom>
          <a:noFill/>
          <a:ln w="9525">
            <a:solidFill>
              <a:schemeClr val="tx1"/>
            </a:solidFill>
            <a:round/>
            <a:headEnd/>
            <a:tailEnd/>
          </a:ln>
        </p:spPr>
        <p:txBody>
          <a:bodyPr/>
          <a:lstStyle/>
          <a:p>
            <a:endParaRPr lang="ja-JP" altLang="en-US"/>
          </a:p>
        </p:txBody>
      </p:sp>
      <p:sp>
        <p:nvSpPr>
          <p:cNvPr id="5282" name="Line 236"/>
          <p:cNvSpPr>
            <a:spLocks noChangeShapeType="1"/>
          </p:cNvSpPr>
          <p:nvPr/>
        </p:nvSpPr>
        <p:spPr bwMode="auto">
          <a:xfrm>
            <a:off x="1716088" y="2570163"/>
            <a:ext cx="12700" cy="0"/>
          </a:xfrm>
          <a:prstGeom prst="line">
            <a:avLst/>
          </a:prstGeom>
          <a:noFill/>
          <a:ln w="9525">
            <a:solidFill>
              <a:schemeClr val="tx1"/>
            </a:solidFill>
            <a:round/>
            <a:headEnd/>
            <a:tailEnd/>
          </a:ln>
        </p:spPr>
        <p:txBody>
          <a:bodyPr/>
          <a:lstStyle/>
          <a:p>
            <a:endParaRPr lang="ja-JP" altLang="en-US"/>
          </a:p>
        </p:txBody>
      </p:sp>
      <p:sp>
        <p:nvSpPr>
          <p:cNvPr id="5283" name="Line 237"/>
          <p:cNvSpPr>
            <a:spLocks noChangeShapeType="1"/>
          </p:cNvSpPr>
          <p:nvPr/>
        </p:nvSpPr>
        <p:spPr bwMode="auto">
          <a:xfrm>
            <a:off x="1716088" y="2722563"/>
            <a:ext cx="12700" cy="0"/>
          </a:xfrm>
          <a:prstGeom prst="line">
            <a:avLst/>
          </a:prstGeom>
          <a:noFill/>
          <a:ln w="9525">
            <a:solidFill>
              <a:schemeClr val="tx1"/>
            </a:solidFill>
            <a:round/>
            <a:headEnd/>
            <a:tailEnd/>
          </a:ln>
        </p:spPr>
        <p:txBody>
          <a:bodyPr/>
          <a:lstStyle/>
          <a:p>
            <a:endParaRPr lang="ja-JP" altLang="en-US"/>
          </a:p>
        </p:txBody>
      </p:sp>
      <p:sp>
        <p:nvSpPr>
          <p:cNvPr id="5284" name="Line 238"/>
          <p:cNvSpPr>
            <a:spLocks noChangeShapeType="1"/>
          </p:cNvSpPr>
          <p:nvPr/>
        </p:nvSpPr>
        <p:spPr bwMode="auto">
          <a:xfrm>
            <a:off x="1717675" y="2601913"/>
            <a:ext cx="66675" cy="0"/>
          </a:xfrm>
          <a:prstGeom prst="line">
            <a:avLst/>
          </a:prstGeom>
          <a:noFill/>
          <a:ln w="9525">
            <a:solidFill>
              <a:schemeClr val="tx1"/>
            </a:solidFill>
            <a:round/>
            <a:headEnd/>
            <a:tailEnd/>
          </a:ln>
        </p:spPr>
        <p:txBody>
          <a:bodyPr/>
          <a:lstStyle/>
          <a:p>
            <a:endParaRPr lang="ja-JP" altLang="en-US"/>
          </a:p>
        </p:txBody>
      </p:sp>
      <p:sp>
        <p:nvSpPr>
          <p:cNvPr id="5285" name="Line 239"/>
          <p:cNvSpPr>
            <a:spLocks noChangeShapeType="1"/>
          </p:cNvSpPr>
          <p:nvPr/>
        </p:nvSpPr>
        <p:spPr bwMode="auto">
          <a:xfrm>
            <a:off x="1716088" y="2690813"/>
            <a:ext cx="69850" cy="0"/>
          </a:xfrm>
          <a:prstGeom prst="line">
            <a:avLst/>
          </a:prstGeom>
          <a:noFill/>
          <a:ln w="9525">
            <a:solidFill>
              <a:schemeClr val="tx1"/>
            </a:solidFill>
            <a:round/>
            <a:headEnd/>
            <a:tailEnd/>
          </a:ln>
        </p:spPr>
        <p:txBody>
          <a:bodyPr/>
          <a:lstStyle/>
          <a:p>
            <a:endParaRPr lang="ja-JP" altLang="en-US"/>
          </a:p>
        </p:txBody>
      </p:sp>
      <p:sp>
        <p:nvSpPr>
          <p:cNvPr id="5286" name="Line 240"/>
          <p:cNvSpPr>
            <a:spLocks noChangeShapeType="1"/>
          </p:cNvSpPr>
          <p:nvPr/>
        </p:nvSpPr>
        <p:spPr bwMode="auto">
          <a:xfrm>
            <a:off x="1704975" y="2570163"/>
            <a:ext cx="0" cy="152400"/>
          </a:xfrm>
          <a:prstGeom prst="line">
            <a:avLst/>
          </a:prstGeom>
          <a:noFill/>
          <a:ln w="9525">
            <a:solidFill>
              <a:schemeClr val="tx1"/>
            </a:solidFill>
            <a:round/>
            <a:headEnd/>
            <a:tailEnd/>
          </a:ln>
        </p:spPr>
        <p:txBody>
          <a:bodyPr/>
          <a:lstStyle/>
          <a:p>
            <a:endParaRPr lang="ja-JP" altLang="en-US"/>
          </a:p>
        </p:txBody>
      </p:sp>
      <p:sp>
        <p:nvSpPr>
          <p:cNvPr id="5287" name="Line 241"/>
          <p:cNvSpPr>
            <a:spLocks noChangeShapeType="1"/>
          </p:cNvSpPr>
          <p:nvPr/>
        </p:nvSpPr>
        <p:spPr bwMode="auto">
          <a:xfrm>
            <a:off x="1716088" y="2570163"/>
            <a:ext cx="0" cy="152400"/>
          </a:xfrm>
          <a:prstGeom prst="line">
            <a:avLst/>
          </a:prstGeom>
          <a:noFill/>
          <a:ln w="9525">
            <a:solidFill>
              <a:schemeClr val="tx1"/>
            </a:solidFill>
            <a:round/>
            <a:headEnd/>
            <a:tailEnd/>
          </a:ln>
        </p:spPr>
        <p:txBody>
          <a:bodyPr/>
          <a:lstStyle/>
          <a:p>
            <a:endParaRPr lang="ja-JP" altLang="en-US"/>
          </a:p>
        </p:txBody>
      </p:sp>
      <p:sp>
        <p:nvSpPr>
          <p:cNvPr id="5288" name="Line 242"/>
          <p:cNvSpPr>
            <a:spLocks noChangeShapeType="1"/>
          </p:cNvSpPr>
          <p:nvPr/>
        </p:nvSpPr>
        <p:spPr bwMode="auto">
          <a:xfrm>
            <a:off x="1704975" y="2570163"/>
            <a:ext cx="11113" cy="0"/>
          </a:xfrm>
          <a:prstGeom prst="line">
            <a:avLst/>
          </a:prstGeom>
          <a:noFill/>
          <a:ln w="9525">
            <a:solidFill>
              <a:schemeClr val="tx1"/>
            </a:solidFill>
            <a:round/>
            <a:headEnd/>
            <a:tailEnd/>
          </a:ln>
        </p:spPr>
        <p:txBody>
          <a:bodyPr/>
          <a:lstStyle/>
          <a:p>
            <a:endParaRPr lang="ja-JP" altLang="en-US"/>
          </a:p>
        </p:txBody>
      </p:sp>
      <p:sp>
        <p:nvSpPr>
          <p:cNvPr id="5289" name="Line 243"/>
          <p:cNvSpPr>
            <a:spLocks noChangeShapeType="1"/>
          </p:cNvSpPr>
          <p:nvPr/>
        </p:nvSpPr>
        <p:spPr bwMode="auto">
          <a:xfrm>
            <a:off x="1704975" y="2722563"/>
            <a:ext cx="11113" cy="0"/>
          </a:xfrm>
          <a:prstGeom prst="line">
            <a:avLst/>
          </a:prstGeom>
          <a:noFill/>
          <a:ln w="9525">
            <a:solidFill>
              <a:schemeClr val="tx1"/>
            </a:solidFill>
            <a:round/>
            <a:headEnd/>
            <a:tailEnd/>
          </a:ln>
        </p:spPr>
        <p:txBody>
          <a:bodyPr/>
          <a:lstStyle/>
          <a:p>
            <a:endParaRPr lang="ja-JP" altLang="en-US"/>
          </a:p>
        </p:txBody>
      </p:sp>
      <p:sp>
        <p:nvSpPr>
          <p:cNvPr id="5290" name="Line 244"/>
          <p:cNvSpPr>
            <a:spLocks noChangeShapeType="1"/>
          </p:cNvSpPr>
          <p:nvPr/>
        </p:nvSpPr>
        <p:spPr bwMode="auto">
          <a:xfrm rot="6900000">
            <a:off x="1994694" y="3436144"/>
            <a:ext cx="0" cy="144462"/>
          </a:xfrm>
          <a:prstGeom prst="line">
            <a:avLst/>
          </a:prstGeom>
          <a:noFill/>
          <a:ln w="9525">
            <a:solidFill>
              <a:schemeClr val="tx1"/>
            </a:solidFill>
            <a:round/>
            <a:headEnd/>
            <a:tailEnd/>
          </a:ln>
        </p:spPr>
        <p:txBody>
          <a:bodyPr/>
          <a:lstStyle/>
          <a:p>
            <a:endParaRPr lang="ja-JP" altLang="en-US"/>
          </a:p>
        </p:txBody>
      </p:sp>
      <p:sp>
        <p:nvSpPr>
          <p:cNvPr id="5291" name="Line 245"/>
          <p:cNvSpPr>
            <a:spLocks noChangeShapeType="1"/>
          </p:cNvSpPr>
          <p:nvPr/>
        </p:nvSpPr>
        <p:spPr bwMode="auto">
          <a:xfrm rot="6900000">
            <a:off x="1989138" y="3448050"/>
            <a:ext cx="0" cy="142875"/>
          </a:xfrm>
          <a:prstGeom prst="line">
            <a:avLst/>
          </a:prstGeom>
          <a:noFill/>
          <a:ln w="9525">
            <a:solidFill>
              <a:schemeClr val="tx1"/>
            </a:solidFill>
            <a:round/>
            <a:headEnd/>
            <a:tailEnd/>
          </a:ln>
        </p:spPr>
        <p:txBody>
          <a:bodyPr/>
          <a:lstStyle/>
          <a:p>
            <a:endParaRPr lang="ja-JP" altLang="en-US"/>
          </a:p>
        </p:txBody>
      </p:sp>
      <p:sp>
        <p:nvSpPr>
          <p:cNvPr id="5292" name="Line 246"/>
          <p:cNvSpPr>
            <a:spLocks noChangeShapeType="1"/>
          </p:cNvSpPr>
          <p:nvPr/>
        </p:nvSpPr>
        <p:spPr bwMode="auto">
          <a:xfrm rot="6900000">
            <a:off x="2048669" y="3545682"/>
            <a:ext cx="14287" cy="0"/>
          </a:xfrm>
          <a:prstGeom prst="line">
            <a:avLst/>
          </a:prstGeom>
          <a:noFill/>
          <a:ln w="9525">
            <a:solidFill>
              <a:schemeClr val="tx1"/>
            </a:solidFill>
            <a:round/>
            <a:headEnd/>
            <a:tailEnd/>
          </a:ln>
        </p:spPr>
        <p:txBody>
          <a:bodyPr/>
          <a:lstStyle/>
          <a:p>
            <a:endParaRPr lang="ja-JP" altLang="en-US"/>
          </a:p>
        </p:txBody>
      </p:sp>
      <p:sp>
        <p:nvSpPr>
          <p:cNvPr id="5293" name="Line 247"/>
          <p:cNvSpPr>
            <a:spLocks noChangeShapeType="1"/>
          </p:cNvSpPr>
          <p:nvPr/>
        </p:nvSpPr>
        <p:spPr bwMode="auto">
          <a:xfrm rot="6900000">
            <a:off x="1920875" y="3481388"/>
            <a:ext cx="12700" cy="0"/>
          </a:xfrm>
          <a:prstGeom prst="line">
            <a:avLst/>
          </a:prstGeom>
          <a:noFill/>
          <a:ln w="9525">
            <a:solidFill>
              <a:schemeClr val="tx1"/>
            </a:solidFill>
            <a:round/>
            <a:headEnd/>
            <a:tailEnd/>
          </a:ln>
        </p:spPr>
        <p:txBody>
          <a:bodyPr/>
          <a:lstStyle/>
          <a:p>
            <a:endParaRPr lang="ja-JP" altLang="en-US"/>
          </a:p>
        </p:txBody>
      </p:sp>
      <p:sp>
        <p:nvSpPr>
          <p:cNvPr id="5294" name="Line 248"/>
          <p:cNvSpPr>
            <a:spLocks noChangeShapeType="1"/>
          </p:cNvSpPr>
          <p:nvPr/>
        </p:nvSpPr>
        <p:spPr bwMode="auto">
          <a:xfrm rot="2700000">
            <a:off x="1867694" y="2416969"/>
            <a:ext cx="61912" cy="0"/>
          </a:xfrm>
          <a:prstGeom prst="line">
            <a:avLst/>
          </a:prstGeom>
          <a:noFill/>
          <a:ln w="9525">
            <a:solidFill>
              <a:schemeClr val="tx1"/>
            </a:solidFill>
            <a:round/>
            <a:headEnd/>
            <a:tailEnd/>
          </a:ln>
        </p:spPr>
        <p:txBody>
          <a:bodyPr/>
          <a:lstStyle/>
          <a:p>
            <a:endParaRPr lang="ja-JP" altLang="en-US"/>
          </a:p>
        </p:txBody>
      </p:sp>
      <p:sp>
        <p:nvSpPr>
          <p:cNvPr id="5295" name="Line 249"/>
          <p:cNvSpPr>
            <a:spLocks noChangeShapeType="1"/>
          </p:cNvSpPr>
          <p:nvPr/>
        </p:nvSpPr>
        <p:spPr bwMode="auto">
          <a:xfrm rot="2700000">
            <a:off x="1779587" y="2514601"/>
            <a:ext cx="60325" cy="0"/>
          </a:xfrm>
          <a:prstGeom prst="line">
            <a:avLst/>
          </a:prstGeom>
          <a:noFill/>
          <a:ln w="9525">
            <a:solidFill>
              <a:schemeClr val="tx1"/>
            </a:solidFill>
            <a:round/>
            <a:headEnd/>
            <a:tailEnd/>
          </a:ln>
        </p:spPr>
        <p:txBody>
          <a:bodyPr/>
          <a:lstStyle/>
          <a:p>
            <a:endParaRPr lang="ja-JP" altLang="en-US"/>
          </a:p>
        </p:txBody>
      </p:sp>
      <p:sp>
        <p:nvSpPr>
          <p:cNvPr id="5296" name="Line 250"/>
          <p:cNvSpPr>
            <a:spLocks noChangeShapeType="1"/>
          </p:cNvSpPr>
          <p:nvPr/>
        </p:nvSpPr>
        <p:spPr bwMode="auto">
          <a:xfrm rot="-2700000">
            <a:off x="1851025" y="2757488"/>
            <a:ext cx="0" cy="152400"/>
          </a:xfrm>
          <a:prstGeom prst="line">
            <a:avLst/>
          </a:prstGeom>
          <a:noFill/>
          <a:ln w="9525">
            <a:solidFill>
              <a:schemeClr val="tx1"/>
            </a:solidFill>
            <a:round/>
            <a:headEnd/>
            <a:tailEnd/>
          </a:ln>
        </p:spPr>
        <p:txBody>
          <a:bodyPr/>
          <a:lstStyle/>
          <a:p>
            <a:endParaRPr lang="ja-JP" altLang="en-US"/>
          </a:p>
        </p:txBody>
      </p:sp>
      <p:sp>
        <p:nvSpPr>
          <p:cNvPr id="5297" name="Line 251"/>
          <p:cNvSpPr>
            <a:spLocks noChangeShapeType="1"/>
          </p:cNvSpPr>
          <p:nvPr/>
        </p:nvSpPr>
        <p:spPr bwMode="auto">
          <a:xfrm rot="-2700000">
            <a:off x="1858963" y="2747963"/>
            <a:ext cx="0" cy="152400"/>
          </a:xfrm>
          <a:prstGeom prst="line">
            <a:avLst/>
          </a:prstGeom>
          <a:noFill/>
          <a:ln w="9525">
            <a:solidFill>
              <a:schemeClr val="tx1"/>
            </a:solidFill>
            <a:round/>
            <a:headEnd/>
            <a:tailEnd/>
          </a:ln>
        </p:spPr>
        <p:txBody>
          <a:bodyPr/>
          <a:lstStyle/>
          <a:p>
            <a:endParaRPr lang="ja-JP" altLang="en-US"/>
          </a:p>
        </p:txBody>
      </p:sp>
      <p:sp>
        <p:nvSpPr>
          <p:cNvPr id="5298" name="Line 252"/>
          <p:cNvSpPr>
            <a:spLocks noChangeShapeType="1"/>
          </p:cNvSpPr>
          <p:nvPr/>
        </p:nvSpPr>
        <p:spPr bwMode="auto">
          <a:xfrm rot="-2700000">
            <a:off x="1798638" y="2774950"/>
            <a:ext cx="11112" cy="0"/>
          </a:xfrm>
          <a:prstGeom prst="line">
            <a:avLst/>
          </a:prstGeom>
          <a:noFill/>
          <a:ln w="9525">
            <a:solidFill>
              <a:schemeClr val="tx1"/>
            </a:solidFill>
            <a:round/>
            <a:headEnd/>
            <a:tailEnd/>
          </a:ln>
        </p:spPr>
        <p:txBody>
          <a:bodyPr/>
          <a:lstStyle/>
          <a:p>
            <a:endParaRPr lang="ja-JP" altLang="en-US"/>
          </a:p>
        </p:txBody>
      </p:sp>
      <p:sp>
        <p:nvSpPr>
          <p:cNvPr id="5299" name="Line 253"/>
          <p:cNvSpPr>
            <a:spLocks noChangeShapeType="1"/>
          </p:cNvSpPr>
          <p:nvPr/>
        </p:nvSpPr>
        <p:spPr bwMode="auto">
          <a:xfrm rot="-2700000">
            <a:off x="1898650" y="2882900"/>
            <a:ext cx="12700" cy="0"/>
          </a:xfrm>
          <a:prstGeom prst="line">
            <a:avLst/>
          </a:prstGeom>
          <a:noFill/>
          <a:ln w="9525">
            <a:solidFill>
              <a:schemeClr val="tx1"/>
            </a:solidFill>
            <a:round/>
            <a:headEnd/>
            <a:tailEnd/>
          </a:ln>
        </p:spPr>
        <p:txBody>
          <a:bodyPr/>
          <a:lstStyle/>
          <a:p>
            <a:endParaRPr lang="ja-JP" altLang="en-US"/>
          </a:p>
        </p:txBody>
      </p:sp>
      <p:sp>
        <p:nvSpPr>
          <p:cNvPr id="5300" name="Arc 254"/>
          <p:cNvSpPr>
            <a:spLocks noChangeAspect="1"/>
          </p:cNvSpPr>
          <p:nvPr/>
        </p:nvSpPr>
        <p:spPr bwMode="auto">
          <a:xfrm rot="2700000" flipV="1">
            <a:off x="2255838" y="2055813"/>
            <a:ext cx="649287" cy="979487"/>
          </a:xfrm>
          <a:custGeom>
            <a:avLst/>
            <a:gdLst>
              <a:gd name="T0" fmla="*/ 0 w 15245"/>
              <a:gd name="T1" fmla="*/ 0 h 21600"/>
              <a:gd name="T2" fmla="*/ 2147483647 w 15245"/>
              <a:gd name="T3" fmla="*/ 2147483647 h 21600"/>
              <a:gd name="T4" fmla="*/ 0 w 15245"/>
              <a:gd name="T5" fmla="*/ 2147483647 h 21600"/>
              <a:gd name="T6" fmla="*/ 0 60000 65536"/>
              <a:gd name="T7" fmla="*/ 0 60000 65536"/>
              <a:gd name="T8" fmla="*/ 0 60000 65536"/>
              <a:gd name="T9" fmla="*/ 0 w 15245"/>
              <a:gd name="T10" fmla="*/ 0 h 21600"/>
              <a:gd name="T11" fmla="*/ 15245 w 15245"/>
              <a:gd name="T12" fmla="*/ 21600 h 21600"/>
            </a:gdLst>
            <a:ahLst/>
            <a:cxnLst>
              <a:cxn ang="T6">
                <a:pos x="T0" y="T1"/>
              </a:cxn>
              <a:cxn ang="T7">
                <a:pos x="T2" y="T3"/>
              </a:cxn>
              <a:cxn ang="T8">
                <a:pos x="T4" y="T5"/>
              </a:cxn>
            </a:cxnLst>
            <a:rect l="T9" t="T10" r="T11" b="T12"/>
            <a:pathLst>
              <a:path w="15245" h="21600" fill="none" extrusionOk="0">
                <a:moveTo>
                  <a:pt x="-1" y="0"/>
                </a:moveTo>
                <a:cubicBezTo>
                  <a:pt x="5714" y="0"/>
                  <a:pt x="11196" y="2264"/>
                  <a:pt x="15244" y="6298"/>
                </a:cubicBezTo>
              </a:path>
              <a:path w="15245" h="21600" stroke="0" extrusionOk="0">
                <a:moveTo>
                  <a:pt x="-1" y="0"/>
                </a:moveTo>
                <a:cubicBezTo>
                  <a:pt x="5714" y="0"/>
                  <a:pt x="11196" y="2264"/>
                  <a:pt x="15244" y="6298"/>
                </a:cubicBezTo>
                <a:lnTo>
                  <a:pt x="0" y="21600"/>
                </a:lnTo>
                <a:close/>
              </a:path>
            </a:pathLst>
          </a:custGeom>
          <a:noFill/>
          <a:ln w="9525">
            <a:solidFill>
              <a:schemeClr val="tx1"/>
            </a:solidFill>
            <a:prstDash val="lgDashDot"/>
            <a:round/>
            <a:headEnd/>
            <a:tailEnd/>
          </a:ln>
        </p:spPr>
        <p:txBody>
          <a:bodyPr wrap="none" anchor="ctr"/>
          <a:lstStyle/>
          <a:p>
            <a:endParaRPr lang="ja-JP" altLang="en-US"/>
          </a:p>
        </p:txBody>
      </p:sp>
      <p:sp>
        <p:nvSpPr>
          <p:cNvPr id="5301" name="Rectangle 255"/>
          <p:cNvSpPr>
            <a:spLocks noChangeArrowheads="1"/>
          </p:cNvSpPr>
          <p:nvPr/>
        </p:nvSpPr>
        <p:spPr bwMode="auto">
          <a:xfrm rot="-2700000">
            <a:off x="1744663" y="2443163"/>
            <a:ext cx="182562" cy="17462"/>
          </a:xfrm>
          <a:prstGeom prst="rect">
            <a:avLst/>
          </a:prstGeom>
          <a:solidFill>
            <a:schemeClr val="bg1"/>
          </a:solidFill>
          <a:ln w="9525">
            <a:solidFill>
              <a:schemeClr val="tx1"/>
            </a:solidFill>
            <a:miter lim="800000"/>
            <a:headEnd/>
            <a:tailEnd/>
          </a:ln>
        </p:spPr>
        <p:txBody>
          <a:bodyPr wrap="none" anchor="ctr"/>
          <a:lstStyle/>
          <a:p>
            <a:endParaRPr lang="ja-JP" altLang="en-US"/>
          </a:p>
        </p:txBody>
      </p:sp>
      <p:grpSp>
        <p:nvGrpSpPr>
          <p:cNvPr id="12" name="Group 256"/>
          <p:cNvGrpSpPr>
            <a:grpSpLocks/>
          </p:cNvGrpSpPr>
          <p:nvPr/>
        </p:nvGrpSpPr>
        <p:grpSpPr bwMode="auto">
          <a:xfrm>
            <a:off x="1684338" y="2295525"/>
            <a:ext cx="233362" cy="163513"/>
            <a:chOff x="4967" y="6385"/>
            <a:chExt cx="689" cy="456"/>
          </a:xfrm>
        </p:grpSpPr>
        <p:sp>
          <p:nvSpPr>
            <p:cNvPr id="5576" name="Rectangle 257"/>
            <p:cNvSpPr>
              <a:spLocks noChangeArrowheads="1"/>
            </p:cNvSpPr>
            <p:nvPr/>
          </p:nvSpPr>
          <p:spPr bwMode="auto">
            <a:xfrm rot="2700000">
              <a:off x="5205" y="6440"/>
              <a:ext cx="27" cy="363"/>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577" name="Rectangle 258"/>
            <p:cNvSpPr>
              <a:spLocks noChangeArrowheads="1"/>
            </p:cNvSpPr>
            <p:nvPr/>
          </p:nvSpPr>
          <p:spPr bwMode="auto">
            <a:xfrm rot="2700000">
              <a:off x="5135" y="6370"/>
              <a:ext cx="27" cy="363"/>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578" name="Rectangle 259"/>
            <p:cNvSpPr>
              <a:spLocks noChangeArrowheads="1"/>
            </p:cNvSpPr>
            <p:nvPr/>
          </p:nvSpPr>
          <p:spPr bwMode="auto">
            <a:xfrm rot="2700000">
              <a:off x="5353" y="6590"/>
              <a:ext cx="32" cy="363"/>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579" name="Rectangle 260"/>
            <p:cNvSpPr>
              <a:spLocks noChangeArrowheads="1"/>
            </p:cNvSpPr>
            <p:nvPr/>
          </p:nvSpPr>
          <p:spPr bwMode="auto">
            <a:xfrm rot="2700000">
              <a:off x="5377" y="6527"/>
              <a:ext cx="27" cy="530"/>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580" name="Rectangle 261" descr="右下がり対角線"/>
            <p:cNvSpPr>
              <a:spLocks noChangeArrowheads="1"/>
            </p:cNvSpPr>
            <p:nvPr/>
          </p:nvSpPr>
          <p:spPr bwMode="auto">
            <a:xfrm rot="2700000">
              <a:off x="5169" y="6626"/>
              <a:ext cx="268" cy="162"/>
            </a:xfrm>
            <a:prstGeom prst="rect">
              <a:avLst/>
            </a:prstGeom>
            <a:pattFill prst="ltDnDiag">
              <a:fgClr>
                <a:schemeClr val="accent1"/>
              </a:fgClr>
              <a:bgClr>
                <a:srgbClr val="FFFFFF"/>
              </a:bgClr>
            </a:pattFill>
            <a:ln w="9525">
              <a:solidFill>
                <a:schemeClr val="tx1"/>
              </a:solidFill>
              <a:prstDash val="dash"/>
              <a:miter lim="800000"/>
              <a:headEnd/>
              <a:tailEnd/>
            </a:ln>
          </p:spPr>
          <p:txBody>
            <a:bodyPr wrap="none" anchor="ctr"/>
            <a:lstStyle/>
            <a:p>
              <a:endParaRPr lang="ja-JP" altLang="en-US"/>
            </a:p>
          </p:txBody>
        </p:sp>
        <p:sp>
          <p:nvSpPr>
            <p:cNvPr id="5581" name="Rectangle 262" descr="右下がり対角線"/>
            <p:cNvSpPr>
              <a:spLocks noChangeArrowheads="1"/>
            </p:cNvSpPr>
            <p:nvPr/>
          </p:nvSpPr>
          <p:spPr bwMode="auto">
            <a:xfrm rot="2700000">
              <a:off x="5062" y="6435"/>
              <a:ext cx="113" cy="172"/>
            </a:xfrm>
            <a:prstGeom prst="rect">
              <a:avLst/>
            </a:prstGeom>
            <a:pattFill prst="ltDn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582" name="Rectangle 263"/>
            <p:cNvSpPr>
              <a:spLocks noChangeArrowheads="1"/>
            </p:cNvSpPr>
            <p:nvPr/>
          </p:nvSpPr>
          <p:spPr bwMode="auto">
            <a:xfrm rot="2700000">
              <a:off x="5171" y="6611"/>
              <a:ext cx="268" cy="192"/>
            </a:xfrm>
            <a:prstGeom prst="rect">
              <a:avLst/>
            </a:prstGeom>
            <a:noFill/>
            <a:ln w="9525">
              <a:solidFill>
                <a:schemeClr val="tx1"/>
              </a:solidFill>
              <a:prstDash val="dash"/>
              <a:miter lim="800000"/>
              <a:headEnd/>
              <a:tailEnd/>
            </a:ln>
          </p:spPr>
          <p:txBody>
            <a:bodyPr wrap="none" anchor="ctr"/>
            <a:lstStyle/>
            <a:p>
              <a:endParaRPr lang="ja-JP" altLang="en-US"/>
            </a:p>
          </p:txBody>
        </p:sp>
        <p:sp>
          <p:nvSpPr>
            <p:cNvPr id="5583" name="Rectangle 264"/>
            <p:cNvSpPr>
              <a:spLocks noChangeArrowheads="1"/>
            </p:cNvSpPr>
            <p:nvPr/>
          </p:nvSpPr>
          <p:spPr bwMode="auto">
            <a:xfrm rot="2700000">
              <a:off x="5147" y="6385"/>
              <a:ext cx="71" cy="405"/>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584" name="Line 265"/>
            <p:cNvSpPr>
              <a:spLocks noChangeShapeType="1"/>
            </p:cNvSpPr>
            <p:nvPr/>
          </p:nvSpPr>
          <p:spPr bwMode="auto">
            <a:xfrm rot="2700000" flipH="1">
              <a:off x="5147" y="6385"/>
              <a:ext cx="71" cy="405"/>
            </a:xfrm>
            <a:prstGeom prst="line">
              <a:avLst/>
            </a:prstGeom>
            <a:noFill/>
            <a:ln w="9525">
              <a:solidFill>
                <a:schemeClr val="tx1"/>
              </a:solidFill>
              <a:round/>
              <a:headEnd/>
              <a:tailEnd/>
            </a:ln>
          </p:spPr>
          <p:txBody>
            <a:bodyPr/>
            <a:lstStyle/>
            <a:p>
              <a:endParaRPr lang="ja-JP" altLang="en-US"/>
            </a:p>
          </p:txBody>
        </p:sp>
        <p:sp>
          <p:nvSpPr>
            <p:cNvPr id="5585" name="Line 266"/>
            <p:cNvSpPr>
              <a:spLocks noChangeShapeType="1"/>
            </p:cNvSpPr>
            <p:nvPr/>
          </p:nvSpPr>
          <p:spPr bwMode="auto">
            <a:xfrm rot="2700000">
              <a:off x="5147" y="6385"/>
              <a:ext cx="71" cy="405"/>
            </a:xfrm>
            <a:prstGeom prst="line">
              <a:avLst/>
            </a:prstGeom>
            <a:noFill/>
            <a:ln w="9525">
              <a:solidFill>
                <a:schemeClr val="tx1"/>
              </a:solidFill>
              <a:round/>
              <a:headEnd/>
              <a:tailEnd/>
            </a:ln>
          </p:spPr>
          <p:txBody>
            <a:bodyPr/>
            <a:lstStyle/>
            <a:p>
              <a:endParaRPr lang="ja-JP" altLang="en-US"/>
            </a:p>
          </p:txBody>
        </p:sp>
      </p:grpSp>
      <p:sp>
        <p:nvSpPr>
          <p:cNvPr id="5303" name="Line 267"/>
          <p:cNvSpPr>
            <a:spLocks noChangeShapeType="1"/>
          </p:cNvSpPr>
          <p:nvPr/>
        </p:nvSpPr>
        <p:spPr bwMode="auto">
          <a:xfrm rot="2700000">
            <a:off x="572294" y="2039144"/>
            <a:ext cx="1747838" cy="0"/>
          </a:xfrm>
          <a:prstGeom prst="line">
            <a:avLst/>
          </a:prstGeom>
          <a:noFill/>
          <a:ln w="3175">
            <a:solidFill>
              <a:schemeClr val="tx1"/>
            </a:solidFill>
            <a:prstDash val="lgDashDot"/>
            <a:round/>
            <a:headEnd/>
            <a:tailEnd/>
          </a:ln>
        </p:spPr>
        <p:txBody>
          <a:bodyPr/>
          <a:lstStyle/>
          <a:p>
            <a:endParaRPr lang="ja-JP" altLang="en-US"/>
          </a:p>
        </p:txBody>
      </p:sp>
      <p:sp>
        <p:nvSpPr>
          <p:cNvPr id="5304" name="Freeform 268"/>
          <p:cNvSpPr>
            <a:spLocks/>
          </p:cNvSpPr>
          <p:nvPr/>
        </p:nvSpPr>
        <p:spPr bwMode="auto">
          <a:xfrm rot="2700000">
            <a:off x="1546225" y="2465388"/>
            <a:ext cx="1565275" cy="850900"/>
          </a:xfrm>
          <a:custGeom>
            <a:avLst/>
            <a:gdLst>
              <a:gd name="T0" fmla="*/ 2147483647 w 4350"/>
              <a:gd name="T1" fmla="*/ 2147483647 h 2508"/>
              <a:gd name="T2" fmla="*/ 2147483647 w 4350"/>
              <a:gd name="T3" fmla="*/ 2147483647 h 2508"/>
              <a:gd name="T4" fmla="*/ 2147483647 w 4350"/>
              <a:gd name="T5" fmla="*/ 0 h 2508"/>
              <a:gd name="T6" fmla="*/ 2147483647 w 4350"/>
              <a:gd name="T7" fmla="*/ 0 h 2508"/>
              <a:gd name="T8" fmla="*/ 2147483647 w 4350"/>
              <a:gd name="T9" fmla="*/ 0 h 2508"/>
              <a:gd name="T10" fmla="*/ 2147483647 w 4350"/>
              <a:gd name="T11" fmla="*/ 2147483647 h 2508"/>
              <a:gd name="T12" fmla="*/ 2147483647 w 4350"/>
              <a:gd name="T13" fmla="*/ 2147483647 h 2508"/>
              <a:gd name="T14" fmla="*/ 2147483647 w 4350"/>
              <a:gd name="T15" fmla="*/ 2147483647 h 2508"/>
              <a:gd name="T16" fmla="*/ 2147483647 w 4350"/>
              <a:gd name="T17" fmla="*/ 2147483647 h 2508"/>
              <a:gd name="T18" fmla="*/ 2147483647 w 4350"/>
              <a:gd name="T19" fmla="*/ 2147483647 h 2508"/>
              <a:gd name="T20" fmla="*/ 2147483647 w 4350"/>
              <a:gd name="T21" fmla="*/ 2147483647 h 2508"/>
              <a:gd name="T22" fmla="*/ 2147483647 w 4350"/>
              <a:gd name="T23" fmla="*/ 2147483647 h 2508"/>
              <a:gd name="T24" fmla="*/ 2147483647 w 4350"/>
              <a:gd name="T25" fmla="*/ 2147483647 h 2508"/>
              <a:gd name="T26" fmla="*/ 2147483647 w 4350"/>
              <a:gd name="T27" fmla="*/ 2147483647 h 2508"/>
              <a:gd name="T28" fmla="*/ 2147483647 w 4350"/>
              <a:gd name="T29" fmla="*/ 2147483647 h 2508"/>
              <a:gd name="T30" fmla="*/ 2147483647 w 4350"/>
              <a:gd name="T31" fmla="*/ 2147483647 h 2508"/>
              <a:gd name="T32" fmla="*/ 2147483647 w 4350"/>
              <a:gd name="T33" fmla="*/ 2147483647 h 2508"/>
              <a:gd name="T34" fmla="*/ 2147483647 w 4350"/>
              <a:gd name="T35" fmla="*/ 2147483647 h 2508"/>
              <a:gd name="T36" fmla="*/ 2147483647 w 4350"/>
              <a:gd name="T37" fmla="*/ 2147483647 h 2508"/>
              <a:gd name="T38" fmla="*/ 2147483647 w 4350"/>
              <a:gd name="T39" fmla="*/ 2147483647 h 2508"/>
              <a:gd name="T40" fmla="*/ 2147483647 w 4350"/>
              <a:gd name="T41" fmla="*/ 2147483647 h 2508"/>
              <a:gd name="T42" fmla="*/ 2147483647 w 4350"/>
              <a:gd name="T43" fmla="*/ 2147483647 h 2508"/>
              <a:gd name="T44" fmla="*/ 2147483647 w 4350"/>
              <a:gd name="T45" fmla="*/ 2147483647 h 2508"/>
              <a:gd name="T46" fmla="*/ 2147483647 w 4350"/>
              <a:gd name="T47" fmla="*/ 2147483647 h 2508"/>
              <a:gd name="T48" fmla="*/ 2147483647 w 4350"/>
              <a:gd name="T49" fmla="*/ 2147483647 h 2508"/>
              <a:gd name="T50" fmla="*/ 2147483647 w 4350"/>
              <a:gd name="T51" fmla="*/ 2147483647 h 2508"/>
              <a:gd name="T52" fmla="*/ 2147483647 w 4350"/>
              <a:gd name="T53" fmla="*/ 2147483647 h 2508"/>
              <a:gd name="T54" fmla="*/ 2147483647 w 4350"/>
              <a:gd name="T55" fmla="*/ 2147483647 h 2508"/>
              <a:gd name="T56" fmla="*/ 2147483647 w 4350"/>
              <a:gd name="T57" fmla="*/ 2147483647 h 2508"/>
              <a:gd name="T58" fmla="*/ 2147483647 w 4350"/>
              <a:gd name="T59" fmla="*/ 2147483647 h 2508"/>
              <a:gd name="T60" fmla="*/ 2147483647 w 4350"/>
              <a:gd name="T61" fmla="*/ 2147483647 h 2508"/>
              <a:gd name="T62" fmla="*/ 2147483647 w 4350"/>
              <a:gd name="T63" fmla="*/ 2147483647 h 2508"/>
              <a:gd name="T64" fmla="*/ 2147483647 w 4350"/>
              <a:gd name="T65" fmla="*/ 2147483647 h 2508"/>
              <a:gd name="T66" fmla="*/ 2147483647 w 4350"/>
              <a:gd name="T67" fmla="*/ 2147483647 h 2508"/>
              <a:gd name="T68" fmla="*/ 2147483647 w 4350"/>
              <a:gd name="T69" fmla="*/ 2147483647 h 2508"/>
              <a:gd name="T70" fmla="*/ 2147483647 w 4350"/>
              <a:gd name="T71" fmla="*/ 2147483647 h 2508"/>
              <a:gd name="T72" fmla="*/ 0 w 4350"/>
              <a:gd name="T73" fmla="*/ 2147483647 h 2508"/>
              <a:gd name="T74" fmla="*/ 0 w 4350"/>
              <a:gd name="T75" fmla="*/ 2147483647 h 2508"/>
              <a:gd name="T76" fmla="*/ 2147483647 w 4350"/>
              <a:gd name="T77" fmla="*/ 2147483647 h 2508"/>
              <a:gd name="T78" fmla="*/ 2147483647 w 4350"/>
              <a:gd name="T79" fmla="*/ 2147483647 h 2508"/>
              <a:gd name="T80" fmla="*/ 2147483647 w 4350"/>
              <a:gd name="T81" fmla="*/ 2147483647 h 2508"/>
              <a:gd name="T82" fmla="*/ 2147483647 w 4350"/>
              <a:gd name="T83" fmla="*/ 2147483647 h 2508"/>
              <a:gd name="T84" fmla="*/ 2147483647 w 4350"/>
              <a:gd name="T85" fmla="*/ 2147483647 h 25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50"/>
              <a:gd name="T130" fmla="*/ 0 h 2508"/>
              <a:gd name="T131" fmla="*/ 4350 w 4350"/>
              <a:gd name="T132" fmla="*/ 2508 h 25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50" h="2508">
                <a:moveTo>
                  <a:pt x="1452" y="96"/>
                </a:moveTo>
                <a:lnTo>
                  <a:pt x="1716" y="36"/>
                </a:lnTo>
                <a:lnTo>
                  <a:pt x="1956" y="0"/>
                </a:lnTo>
                <a:lnTo>
                  <a:pt x="2400" y="0"/>
                </a:lnTo>
                <a:lnTo>
                  <a:pt x="2880" y="0"/>
                </a:lnTo>
                <a:lnTo>
                  <a:pt x="3036" y="12"/>
                </a:lnTo>
                <a:lnTo>
                  <a:pt x="3342" y="36"/>
                </a:lnTo>
                <a:lnTo>
                  <a:pt x="3588" y="60"/>
                </a:lnTo>
                <a:lnTo>
                  <a:pt x="3876" y="120"/>
                </a:lnTo>
                <a:lnTo>
                  <a:pt x="4110" y="228"/>
                </a:lnTo>
                <a:lnTo>
                  <a:pt x="4230" y="360"/>
                </a:lnTo>
                <a:lnTo>
                  <a:pt x="4314" y="492"/>
                </a:lnTo>
                <a:lnTo>
                  <a:pt x="4350" y="672"/>
                </a:lnTo>
                <a:lnTo>
                  <a:pt x="4326" y="894"/>
                </a:lnTo>
                <a:lnTo>
                  <a:pt x="4290" y="1062"/>
                </a:lnTo>
                <a:lnTo>
                  <a:pt x="4224" y="1224"/>
                </a:lnTo>
                <a:lnTo>
                  <a:pt x="4116" y="1338"/>
                </a:lnTo>
                <a:lnTo>
                  <a:pt x="3876" y="1566"/>
                </a:lnTo>
                <a:lnTo>
                  <a:pt x="3708" y="1728"/>
                </a:lnTo>
                <a:lnTo>
                  <a:pt x="3570" y="1854"/>
                </a:lnTo>
                <a:lnTo>
                  <a:pt x="3414" y="1968"/>
                </a:lnTo>
                <a:lnTo>
                  <a:pt x="3216" y="2082"/>
                </a:lnTo>
                <a:lnTo>
                  <a:pt x="3018" y="2166"/>
                </a:lnTo>
                <a:lnTo>
                  <a:pt x="2796" y="2244"/>
                </a:lnTo>
                <a:lnTo>
                  <a:pt x="2568" y="2310"/>
                </a:lnTo>
                <a:lnTo>
                  <a:pt x="2214" y="2430"/>
                </a:lnTo>
                <a:lnTo>
                  <a:pt x="1890" y="2490"/>
                </a:lnTo>
                <a:lnTo>
                  <a:pt x="1506" y="2508"/>
                </a:lnTo>
                <a:lnTo>
                  <a:pt x="1362" y="2502"/>
                </a:lnTo>
                <a:lnTo>
                  <a:pt x="1170" y="2472"/>
                </a:lnTo>
                <a:lnTo>
                  <a:pt x="960" y="2412"/>
                </a:lnTo>
                <a:lnTo>
                  <a:pt x="804" y="2298"/>
                </a:lnTo>
                <a:lnTo>
                  <a:pt x="630" y="2106"/>
                </a:lnTo>
                <a:lnTo>
                  <a:pt x="396" y="1848"/>
                </a:lnTo>
                <a:lnTo>
                  <a:pt x="156" y="1536"/>
                </a:lnTo>
                <a:lnTo>
                  <a:pt x="30" y="1332"/>
                </a:lnTo>
                <a:lnTo>
                  <a:pt x="0" y="1158"/>
                </a:lnTo>
                <a:lnTo>
                  <a:pt x="0" y="960"/>
                </a:lnTo>
                <a:lnTo>
                  <a:pt x="42" y="768"/>
                </a:lnTo>
                <a:lnTo>
                  <a:pt x="144" y="630"/>
                </a:lnTo>
                <a:lnTo>
                  <a:pt x="306" y="492"/>
                </a:lnTo>
                <a:lnTo>
                  <a:pt x="558" y="396"/>
                </a:lnTo>
                <a:lnTo>
                  <a:pt x="1452" y="96"/>
                </a:lnTo>
                <a:close/>
              </a:path>
            </a:pathLst>
          </a:custGeom>
          <a:noFill/>
          <a:ln w="6350">
            <a:solidFill>
              <a:schemeClr val="tx1"/>
            </a:solidFill>
            <a:prstDash val="dash"/>
            <a:round/>
            <a:headEnd/>
            <a:tailEnd/>
          </a:ln>
        </p:spPr>
        <p:txBody>
          <a:bodyPr/>
          <a:lstStyle/>
          <a:p>
            <a:endParaRPr lang="ja-JP" altLang="en-US"/>
          </a:p>
        </p:txBody>
      </p:sp>
      <p:sp>
        <p:nvSpPr>
          <p:cNvPr id="5305" name="Line 269"/>
          <p:cNvSpPr>
            <a:spLocks noChangeAspect="1" noChangeShapeType="1"/>
          </p:cNvSpPr>
          <p:nvPr/>
        </p:nvSpPr>
        <p:spPr bwMode="auto">
          <a:xfrm rot="2700000">
            <a:off x="2249488" y="1806575"/>
            <a:ext cx="0" cy="1203325"/>
          </a:xfrm>
          <a:prstGeom prst="line">
            <a:avLst/>
          </a:prstGeom>
          <a:noFill/>
          <a:ln w="3175">
            <a:solidFill>
              <a:schemeClr val="tx1"/>
            </a:solidFill>
            <a:prstDash val="lgDashDot"/>
            <a:round/>
            <a:headEnd/>
            <a:tailEnd/>
          </a:ln>
        </p:spPr>
        <p:txBody>
          <a:bodyPr/>
          <a:lstStyle/>
          <a:p>
            <a:endParaRPr lang="ja-JP" altLang="en-US"/>
          </a:p>
        </p:txBody>
      </p:sp>
      <p:sp>
        <p:nvSpPr>
          <p:cNvPr id="5306" name="Line 270"/>
          <p:cNvSpPr>
            <a:spLocks noChangeAspect="1" noChangeShapeType="1"/>
          </p:cNvSpPr>
          <p:nvPr/>
        </p:nvSpPr>
        <p:spPr bwMode="auto">
          <a:xfrm rot="2700000">
            <a:off x="2315369" y="2126457"/>
            <a:ext cx="717550" cy="677862"/>
          </a:xfrm>
          <a:prstGeom prst="line">
            <a:avLst/>
          </a:prstGeom>
          <a:noFill/>
          <a:ln w="3175">
            <a:solidFill>
              <a:schemeClr val="tx1"/>
            </a:solidFill>
            <a:prstDash val="lgDashDot"/>
            <a:round/>
            <a:headEnd/>
            <a:tailEnd/>
          </a:ln>
        </p:spPr>
        <p:txBody>
          <a:bodyPr/>
          <a:lstStyle/>
          <a:p>
            <a:endParaRPr lang="ja-JP" altLang="en-US"/>
          </a:p>
        </p:txBody>
      </p:sp>
      <p:sp>
        <p:nvSpPr>
          <p:cNvPr id="5307" name="Line 271"/>
          <p:cNvSpPr>
            <a:spLocks noChangeShapeType="1"/>
          </p:cNvSpPr>
          <p:nvPr/>
        </p:nvSpPr>
        <p:spPr bwMode="auto">
          <a:xfrm>
            <a:off x="2670175" y="2933700"/>
            <a:ext cx="444500" cy="0"/>
          </a:xfrm>
          <a:prstGeom prst="line">
            <a:avLst/>
          </a:prstGeom>
          <a:noFill/>
          <a:ln w="3175">
            <a:solidFill>
              <a:schemeClr val="tx1"/>
            </a:solidFill>
            <a:prstDash val="lgDashDot"/>
            <a:round/>
            <a:headEnd/>
            <a:tailEnd/>
          </a:ln>
        </p:spPr>
        <p:txBody>
          <a:bodyPr/>
          <a:lstStyle/>
          <a:p>
            <a:endParaRPr lang="ja-JP" altLang="en-US"/>
          </a:p>
        </p:txBody>
      </p:sp>
      <p:sp>
        <p:nvSpPr>
          <p:cNvPr id="5308" name="Rectangle 272"/>
          <p:cNvSpPr>
            <a:spLocks noChangeArrowheads="1"/>
          </p:cNvSpPr>
          <p:nvPr/>
        </p:nvSpPr>
        <p:spPr bwMode="auto">
          <a:xfrm>
            <a:off x="4459288" y="4673600"/>
            <a:ext cx="12700" cy="1084263"/>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09" name="Rectangle 273"/>
          <p:cNvSpPr>
            <a:spLocks noChangeArrowheads="1"/>
          </p:cNvSpPr>
          <p:nvPr/>
        </p:nvSpPr>
        <p:spPr bwMode="auto">
          <a:xfrm>
            <a:off x="4060825" y="4673600"/>
            <a:ext cx="14288" cy="1084263"/>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10" name="Rectangle 274"/>
          <p:cNvSpPr>
            <a:spLocks noChangeAspect="1" noChangeArrowheads="1"/>
          </p:cNvSpPr>
          <p:nvPr/>
        </p:nvSpPr>
        <p:spPr bwMode="auto">
          <a:xfrm>
            <a:off x="4075113" y="4483100"/>
            <a:ext cx="384175" cy="1466850"/>
          </a:xfrm>
          <a:prstGeom prst="rect">
            <a:avLst/>
          </a:prstGeom>
          <a:noFill/>
          <a:ln w="9525">
            <a:solidFill>
              <a:schemeClr val="tx1"/>
            </a:solidFill>
            <a:miter lim="800000"/>
            <a:headEnd/>
            <a:tailEnd/>
          </a:ln>
        </p:spPr>
        <p:txBody>
          <a:bodyPr wrap="none" anchor="ctr"/>
          <a:lstStyle/>
          <a:p>
            <a:endParaRPr lang="ja-JP" altLang="en-US"/>
          </a:p>
        </p:txBody>
      </p:sp>
      <p:sp>
        <p:nvSpPr>
          <p:cNvPr id="5311" name="Rectangle 275"/>
          <p:cNvSpPr>
            <a:spLocks noChangeArrowheads="1"/>
          </p:cNvSpPr>
          <p:nvPr/>
        </p:nvSpPr>
        <p:spPr bwMode="auto">
          <a:xfrm>
            <a:off x="3959225" y="4675188"/>
            <a:ext cx="12700" cy="108267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12" name="Rectangle 276"/>
          <p:cNvSpPr>
            <a:spLocks noChangeArrowheads="1"/>
          </p:cNvSpPr>
          <p:nvPr/>
        </p:nvSpPr>
        <p:spPr bwMode="auto">
          <a:xfrm>
            <a:off x="4560888" y="4673600"/>
            <a:ext cx="14287" cy="1084263"/>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13" name="AutoShape 277"/>
          <p:cNvSpPr>
            <a:spLocks noChangeArrowheads="1"/>
          </p:cNvSpPr>
          <p:nvPr/>
        </p:nvSpPr>
        <p:spPr bwMode="auto">
          <a:xfrm>
            <a:off x="3973513" y="4795838"/>
            <a:ext cx="588962" cy="420687"/>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314" name="Rectangle 278"/>
          <p:cNvSpPr>
            <a:spLocks noChangeArrowheads="1"/>
          </p:cNvSpPr>
          <p:nvPr/>
        </p:nvSpPr>
        <p:spPr bwMode="auto">
          <a:xfrm>
            <a:off x="4075113" y="4483100"/>
            <a:ext cx="384175" cy="219075"/>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15" name="Rectangle 279"/>
          <p:cNvSpPr>
            <a:spLocks noChangeArrowheads="1"/>
          </p:cNvSpPr>
          <p:nvPr/>
        </p:nvSpPr>
        <p:spPr bwMode="auto">
          <a:xfrm>
            <a:off x="4075113" y="4702175"/>
            <a:ext cx="384175" cy="93663"/>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16" name="Rectangle 280" descr="30%"/>
          <p:cNvSpPr>
            <a:spLocks noChangeArrowheads="1"/>
          </p:cNvSpPr>
          <p:nvPr/>
        </p:nvSpPr>
        <p:spPr bwMode="auto">
          <a:xfrm>
            <a:off x="4073525" y="4991100"/>
            <a:ext cx="384175" cy="187325"/>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sp>
        <p:nvSpPr>
          <p:cNvPr id="5317" name="AutoShape 281"/>
          <p:cNvSpPr>
            <a:spLocks noChangeArrowheads="1"/>
          </p:cNvSpPr>
          <p:nvPr/>
        </p:nvSpPr>
        <p:spPr bwMode="auto">
          <a:xfrm flipV="1">
            <a:off x="3973513" y="5216525"/>
            <a:ext cx="588962" cy="420688"/>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318" name="Rectangle 282"/>
          <p:cNvSpPr>
            <a:spLocks noChangeArrowheads="1"/>
          </p:cNvSpPr>
          <p:nvPr/>
        </p:nvSpPr>
        <p:spPr bwMode="auto">
          <a:xfrm flipV="1">
            <a:off x="4075113" y="5729288"/>
            <a:ext cx="384175" cy="220662"/>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19" name="Rectangle 283"/>
          <p:cNvSpPr>
            <a:spLocks noChangeArrowheads="1"/>
          </p:cNvSpPr>
          <p:nvPr/>
        </p:nvSpPr>
        <p:spPr bwMode="auto">
          <a:xfrm flipV="1">
            <a:off x="4075113" y="5637213"/>
            <a:ext cx="384175" cy="92075"/>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20" name="Rectangle 284" descr="30%"/>
          <p:cNvSpPr>
            <a:spLocks noChangeArrowheads="1"/>
          </p:cNvSpPr>
          <p:nvPr/>
        </p:nvSpPr>
        <p:spPr bwMode="auto">
          <a:xfrm flipV="1">
            <a:off x="4073525" y="5253038"/>
            <a:ext cx="384175" cy="187325"/>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sp>
        <p:nvSpPr>
          <p:cNvPr id="5321" name="Rectangle 285"/>
          <p:cNvSpPr>
            <a:spLocks noChangeArrowheads="1"/>
          </p:cNvSpPr>
          <p:nvPr/>
        </p:nvSpPr>
        <p:spPr bwMode="auto">
          <a:xfrm>
            <a:off x="3675063" y="4675188"/>
            <a:ext cx="12700" cy="1084262"/>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22" name="Rectangle 286"/>
          <p:cNvSpPr>
            <a:spLocks noChangeArrowheads="1"/>
          </p:cNvSpPr>
          <p:nvPr/>
        </p:nvSpPr>
        <p:spPr bwMode="auto">
          <a:xfrm>
            <a:off x="3276600" y="4675188"/>
            <a:ext cx="14288" cy="1084262"/>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23" name="Rectangle 287"/>
          <p:cNvSpPr>
            <a:spLocks noChangeAspect="1" noChangeArrowheads="1"/>
          </p:cNvSpPr>
          <p:nvPr/>
        </p:nvSpPr>
        <p:spPr bwMode="auto">
          <a:xfrm>
            <a:off x="3290888" y="4483100"/>
            <a:ext cx="384175" cy="1466850"/>
          </a:xfrm>
          <a:prstGeom prst="rect">
            <a:avLst/>
          </a:prstGeom>
          <a:noFill/>
          <a:ln w="9525">
            <a:solidFill>
              <a:schemeClr val="tx1"/>
            </a:solidFill>
            <a:miter lim="800000"/>
            <a:headEnd/>
            <a:tailEnd/>
          </a:ln>
        </p:spPr>
        <p:txBody>
          <a:bodyPr wrap="none" anchor="ctr"/>
          <a:lstStyle/>
          <a:p>
            <a:endParaRPr lang="ja-JP" altLang="en-US"/>
          </a:p>
        </p:txBody>
      </p:sp>
      <p:sp>
        <p:nvSpPr>
          <p:cNvPr id="5324" name="Rectangle 288"/>
          <p:cNvSpPr>
            <a:spLocks noChangeArrowheads="1"/>
          </p:cNvSpPr>
          <p:nvPr/>
        </p:nvSpPr>
        <p:spPr bwMode="auto">
          <a:xfrm>
            <a:off x="3175000" y="4675188"/>
            <a:ext cx="14288" cy="1084262"/>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25" name="Rectangle 289"/>
          <p:cNvSpPr>
            <a:spLocks noChangeArrowheads="1"/>
          </p:cNvSpPr>
          <p:nvPr/>
        </p:nvSpPr>
        <p:spPr bwMode="auto">
          <a:xfrm>
            <a:off x="3776663" y="4675188"/>
            <a:ext cx="14287" cy="108267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26" name="AutoShape 290"/>
          <p:cNvSpPr>
            <a:spLocks noChangeArrowheads="1"/>
          </p:cNvSpPr>
          <p:nvPr/>
        </p:nvSpPr>
        <p:spPr bwMode="auto">
          <a:xfrm>
            <a:off x="3190875" y="4797425"/>
            <a:ext cx="587375" cy="419100"/>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327" name="Rectangle 291"/>
          <p:cNvSpPr>
            <a:spLocks noChangeArrowheads="1"/>
          </p:cNvSpPr>
          <p:nvPr/>
        </p:nvSpPr>
        <p:spPr bwMode="auto">
          <a:xfrm>
            <a:off x="3290888" y="4483100"/>
            <a:ext cx="384175" cy="220663"/>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28" name="Rectangle 292"/>
          <p:cNvSpPr>
            <a:spLocks noChangeArrowheads="1"/>
          </p:cNvSpPr>
          <p:nvPr/>
        </p:nvSpPr>
        <p:spPr bwMode="auto">
          <a:xfrm>
            <a:off x="3290888" y="4703763"/>
            <a:ext cx="384175" cy="93662"/>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29" name="Rectangle 293" descr="30%"/>
          <p:cNvSpPr>
            <a:spLocks noChangeArrowheads="1"/>
          </p:cNvSpPr>
          <p:nvPr/>
        </p:nvSpPr>
        <p:spPr bwMode="auto">
          <a:xfrm>
            <a:off x="3290888" y="4992688"/>
            <a:ext cx="384175" cy="187325"/>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sp>
        <p:nvSpPr>
          <p:cNvPr id="5330" name="AutoShape 294"/>
          <p:cNvSpPr>
            <a:spLocks noChangeArrowheads="1"/>
          </p:cNvSpPr>
          <p:nvPr/>
        </p:nvSpPr>
        <p:spPr bwMode="auto">
          <a:xfrm flipV="1">
            <a:off x="3190875" y="5216525"/>
            <a:ext cx="587375" cy="420688"/>
          </a:xfrm>
          <a:prstGeom prst="roundRect">
            <a:avLst>
              <a:gd name="adj" fmla="val 23694"/>
            </a:avLst>
          </a:prstGeom>
          <a:pattFill prst="pct60">
            <a:fgClr>
              <a:srgbClr val="FF6600"/>
            </a:fgClr>
            <a:bgClr>
              <a:srgbClr val="FFFFFF"/>
            </a:bgClr>
          </a:pattFill>
          <a:ln w="3175">
            <a:solidFill>
              <a:schemeClr val="tx1"/>
            </a:solidFill>
            <a:round/>
            <a:headEnd/>
            <a:tailEnd/>
          </a:ln>
        </p:spPr>
        <p:txBody>
          <a:bodyPr wrap="none" anchor="ctr"/>
          <a:lstStyle/>
          <a:p>
            <a:endParaRPr lang="ja-JP" altLang="en-US"/>
          </a:p>
        </p:txBody>
      </p:sp>
      <p:sp>
        <p:nvSpPr>
          <p:cNvPr id="5331" name="Rectangle 295"/>
          <p:cNvSpPr>
            <a:spLocks noChangeArrowheads="1"/>
          </p:cNvSpPr>
          <p:nvPr/>
        </p:nvSpPr>
        <p:spPr bwMode="auto">
          <a:xfrm flipV="1">
            <a:off x="3290888" y="5730875"/>
            <a:ext cx="384175" cy="220663"/>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32" name="Rectangle 296"/>
          <p:cNvSpPr>
            <a:spLocks noChangeArrowheads="1"/>
          </p:cNvSpPr>
          <p:nvPr/>
        </p:nvSpPr>
        <p:spPr bwMode="auto">
          <a:xfrm flipV="1">
            <a:off x="3290888" y="5637213"/>
            <a:ext cx="384175" cy="93662"/>
          </a:xfrm>
          <a:prstGeom prst="rect">
            <a:avLst/>
          </a:prstGeom>
          <a:pattFill prst="dkDnDiag">
            <a:fgClr>
              <a:srgbClr val="FFCC00"/>
            </a:fgClr>
            <a:bgClr>
              <a:schemeClr val="bg1"/>
            </a:bgClr>
          </a:pattFill>
          <a:ln w="9525">
            <a:solidFill>
              <a:schemeClr val="tx1"/>
            </a:solidFill>
            <a:miter lim="800000"/>
            <a:headEnd/>
            <a:tailEnd/>
          </a:ln>
        </p:spPr>
        <p:txBody>
          <a:bodyPr wrap="none" anchor="ctr"/>
          <a:lstStyle/>
          <a:p>
            <a:endParaRPr lang="ja-JP" altLang="en-US"/>
          </a:p>
        </p:txBody>
      </p:sp>
      <p:sp>
        <p:nvSpPr>
          <p:cNvPr id="5333" name="Rectangle 297" descr="30%"/>
          <p:cNvSpPr>
            <a:spLocks noChangeArrowheads="1"/>
          </p:cNvSpPr>
          <p:nvPr/>
        </p:nvSpPr>
        <p:spPr bwMode="auto">
          <a:xfrm flipV="1">
            <a:off x="3290888" y="5254625"/>
            <a:ext cx="384175" cy="187325"/>
          </a:xfrm>
          <a:prstGeom prst="rect">
            <a:avLst/>
          </a:prstGeom>
          <a:pattFill prst="pct30">
            <a:fgClr>
              <a:srgbClr val="00CCFF"/>
            </a:fgClr>
            <a:bgClr>
              <a:schemeClr val="bg1"/>
            </a:bgClr>
          </a:pattFill>
          <a:ln w="9525">
            <a:solidFill>
              <a:schemeClr val="tx1"/>
            </a:solidFill>
            <a:miter lim="800000"/>
            <a:headEnd/>
            <a:tailEnd/>
          </a:ln>
        </p:spPr>
        <p:txBody>
          <a:bodyPr wrap="none" anchor="ctr"/>
          <a:lstStyle/>
          <a:p>
            <a:endParaRPr lang="ja-JP" altLang="en-US"/>
          </a:p>
        </p:txBody>
      </p:sp>
      <p:grpSp>
        <p:nvGrpSpPr>
          <p:cNvPr id="13" name="Group 298"/>
          <p:cNvGrpSpPr>
            <a:grpSpLocks/>
          </p:cNvGrpSpPr>
          <p:nvPr/>
        </p:nvGrpSpPr>
        <p:grpSpPr bwMode="auto">
          <a:xfrm>
            <a:off x="3216275" y="4887913"/>
            <a:ext cx="1309688" cy="328612"/>
            <a:chOff x="9485" y="7249"/>
            <a:chExt cx="3863" cy="914"/>
          </a:xfrm>
        </p:grpSpPr>
        <p:grpSp>
          <p:nvGrpSpPr>
            <p:cNvPr id="14" name="Group 299"/>
            <p:cNvGrpSpPr>
              <a:grpSpLocks/>
            </p:cNvGrpSpPr>
            <p:nvPr/>
          </p:nvGrpSpPr>
          <p:grpSpPr bwMode="auto">
            <a:xfrm>
              <a:off x="11800" y="7249"/>
              <a:ext cx="1548" cy="913"/>
              <a:chOff x="11800" y="7249"/>
              <a:chExt cx="1548" cy="913"/>
            </a:xfrm>
          </p:grpSpPr>
          <p:sp>
            <p:nvSpPr>
              <p:cNvPr id="5574" name="AutoShape 300"/>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575" name="AutoShape 301"/>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nvGrpSpPr>
            <p:cNvPr id="15" name="Group 302"/>
            <p:cNvGrpSpPr>
              <a:grpSpLocks/>
            </p:cNvGrpSpPr>
            <p:nvPr/>
          </p:nvGrpSpPr>
          <p:grpSpPr bwMode="auto">
            <a:xfrm>
              <a:off x="9485" y="7250"/>
              <a:ext cx="1548" cy="913"/>
              <a:chOff x="11800" y="7249"/>
              <a:chExt cx="1548" cy="913"/>
            </a:xfrm>
          </p:grpSpPr>
          <p:sp>
            <p:nvSpPr>
              <p:cNvPr id="5572" name="AutoShape 303"/>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573" name="AutoShape 304"/>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grpSp>
        <p:nvGrpSpPr>
          <p:cNvPr id="16" name="Group 305"/>
          <p:cNvGrpSpPr>
            <a:grpSpLocks/>
          </p:cNvGrpSpPr>
          <p:nvPr/>
        </p:nvGrpSpPr>
        <p:grpSpPr bwMode="auto">
          <a:xfrm flipV="1">
            <a:off x="3217863" y="5216525"/>
            <a:ext cx="1309687" cy="328613"/>
            <a:chOff x="9485" y="7249"/>
            <a:chExt cx="3863" cy="914"/>
          </a:xfrm>
        </p:grpSpPr>
        <p:grpSp>
          <p:nvGrpSpPr>
            <p:cNvPr id="17" name="Group 306"/>
            <p:cNvGrpSpPr>
              <a:grpSpLocks/>
            </p:cNvGrpSpPr>
            <p:nvPr/>
          </p:nvGrpSpPr>
          <p:grpSpPr bwMode="auto">
            <a:xfrm>
              <a:off x="11800" y="7249"/>
              <a:ext cx="1548" cy="913"/>
              <a:chOff x="11800" y="7249"/>
              <a:chExt cx="1548" cy="913"/>
            </a:xfrm>
          </p:grpSpPr>
          <p:sp>
            <p:nvSpPr>
              <p:cNvPr id="5568" name="AutoShape 307"/>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569" name="AutoShape 308"/>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nvGrpSpPr>
            <p:cNvPr id="18" name="Group 309"/>
            <p:cNvGrpSpPr>
              <a:grpSpLocks/>
            </p:cNvGrpSpPr>
            <p:nvPr/>
          </p:nvGrpSpPr>
          <p:grpSpPr bwMode="auto">
            <a:xfrm>
              <a:off x="9485" y="7250"/>
              <a:ext cx="1548" cy="913"/>
              <a:chOff x="11800" y="7249"/>
              <a:chExt cx="1548" cy="913"/>
            </a:xfrm>
          </p:grpSpPr>
          <p:sp>
            <p:nvSpPr>
              <p:cNvPr id="5566" name="AutoShape 310"/>
              <p:cNvSpPr>
                <a:spLocks noChangeArrowheads="1"/>
              </p:cNvSpPr>
              <p:nvPr/>
            </p:nvSpPr>
            <p:spPr bwMode="auto">
              <a:xfrm>
                <a:off x="11891" y="7426"/>
                <a:ext cx="1381" cy="735"/>
              </a:xfrm>
              <a:prstGeom prst="roundRect">
                <a:avLst>
                  <a:gd name="adj" fmla="val 16667"/>
                </a:avLst>
              </a:prstGeom>
              <a:noFill/>
              <a:ln w="9525">
                <a:solidFill>
                  <a:schemeClr val="tx1"/>
                </a:solidFill>
                <a:round/>
                <a:headEnd/>
                <a:tailEnd/>
              </a:ln>
            </p:spPr>
            <p:txBody>
              <a:bodyPr wrap="none" anchor="ctr"/>
              <a:lstStyle/>
              <a:p>
                <a:endParaRPr lang="ja-JP" altLang="en-US"/>
              </a:p>
            </p:txBody>
          </p:sp>
          <p:sp>
            <p:nvSpPr>
              <p:cNvPr id="5567" name="AutoShape 311"/>
              <p:cNvSpPr>
                <a:spLocks noChangeArrowheads="1"/>
              </p:cNvSpPr>
              <p:nvPr/>
            </p:nvSpPr>
            <p:spPr bwMode="auto">
              <a:xfrm>
                <a:off x="11800" y="7249"/>
                <a:ext cx="1548" cy="913"/>
              </a:xfrm>
              <a:prstGeom prst="roundRect">
                <a:avLst>
                  <a:gd name="adj" fmla="val 22866"/>
                </a:avLst>
              </a:prstGeom>
              <a:noFill/>
              <a:ln w="9525">
                <a:solidFill>
                  <a:schemeClr val="tx1"/>
                </a:solidFill>
                <a:round/>
                <a:headEnd/>
                <a:tailEnd/>
              </a:ln>
            </p:spPr>
            <p:txBody>
              <a:bodyPr wrap="none" anchor="ctr"/>
              <a:lstStyle/>
              <a:p>
                <a:endParaRPr lang="ja-JP" altLang="en-US"/>
              </a:p>
            </p:txBody>
          </p:sp>
        </p:grpSp>
      </p:grpSp>
      <p:sp>
        <p:nvSpPr>
          <p:cNvPr id="5336" name="Rectangle 312"/>
          <p:cNvSpPr>
            <a:spLocks noChangeArrowheads="1"/>
          </p:cNvSpPr>
          <p:nvPr/>
        </p:nvSpPr>
        <p:spPr bwMode="auto">
          <a:xfrm>
            <a:off x="3097213" y="5043488"/>
            <a:ext cx="1503362" cy="342900"/>
          </a:xfrm>
          <a:prstGeom prst="rect">
            <a:avLst/>
          </a:prstGeom>
          <a:pattFill prst="ltUp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337" name="Line 313"/>
          <p:cNvSpPr>
            <a:spLocks noChangeShapeType="1"/>
          </p:cNvSpPr>
          <p:nvPr/>
        </p:nvSpPr>
        <p:spPr bwMode="auto">
          <a:xfrm rot="5400000">
            <a:off x="2870993" y="5215732"/>
            <a:ext cx="455613" cy="0"/>
          </a:xfrm>
          <a:prstGeom prst="line">
            <a:avLst/>
          </a:prstGeom>
          <a:noFill/>
          <a:ln w="9525">
            <a:solidFill>
              <a:schemeClr val="tx1"/>
            </a:solidFill>
            <a:round/>
            <a:headEnd/>
            <a:tailEnd/>
          </a:ln>
        </p:spPr>
        <p:txBody>
          <a:bodyPr/>
          <a:lstStyle/>
          <a:p>
            <a:endParaRPr lang="ja-JP" altLang="en-US"/>
          </a:p>
        </p:txBody>
      </p:sp>
      <p:sp>
        <p:nvSpPr>
          <p:cNvPr id="5338" name="Rectangle 314"/>
          <p:cNvSpPr>
            <a:spLocks noChangeArrowheads="1"/>
          </p:cNvSpPr>
          <p:nvPr/>
        </p:nvSpPr>
        <p:spPr bwMode="auto">
          <a:xfrm>
            <a:off x="3097213" y="4987925"/>
            <a:ext cx="17462" cy="455613"/>
          </a:xfrm>
          <a:prstGeom prst="rect">
            <a:avLst/>
          </a:prstGeom>
          <a:noFill/>
          <a:ln w="9525">
            <a:solidFill>
              <a:schemeClr val="tx1"/>
            </a:solidFill>
            <a:miter lim="800000"/>
            <a:headEnd/>
            <a:tailEnd/>
          </a:ln>
        </p:spPr>
        <p:txBody>
          <a:bodyPr wrap="none" anchor="ctr"/>
          <a:lstStyle/>
          <a:p>
            <a:endParaRPr lang="ja-JP" altLang="en-US"/>
          </a:p>
        </p:txBody>
      </p:sp>
      <p:sp>
        <p:nvSpPr>
          <p:cNvPr id="5339" name="Rectangle 315"/>
          <p:cNvSpPr>
            <a:spLocks noChangeArrowheads="1"/>
          </p:cNvSpPr>
          <p:nvPr/>
        </p:nvSpPr>
        <p:spPr bwMode="auto">
          <a:xfrm>
            <a:off x="4073525" y="4991100"/>
            <a:ext cx="384175" cy="187325"/>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340" name="Rectangle 316"/>
          <p:cNvSpPr>
            <a:spLocks noChangeArrowheads="1"/>
          </p:cNvSpPr>
          <p:nvPr/>
        </p:nvSpPr>
        <p:spPr bwMode="auto">
          <a:xfrm>
            <a:off x="4073525" y="5254625"/>
            <a:ext cx="384175" cy="187325"/>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341" name="Rectangle 317"/>
          <p:cNvSpPr>
            <a:spLocks noChangeArrowheads="1"/>
          </p:cNvSpPr>
          <p:nvPr/>
        </p:nvSpPr>
        <p:spPr bwMode="auto">
          <a:xfrm>
            <a:off x="3289300" y="4992688"/>
            <a:ext cx="384175" cy="187325"/>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342" name="Rectangle 318"/>
          <p:cNvSpPr>
            <a:spLocks noChangeArrowheads="1"/>
          </p:cNvSpPr>
          <p:nvPr/>
        </p:nvSpPr>
        <p:spPr bwMode="auto">
          <a:xfrm>
            <a:off x="3289300" y="5253038"/>
            <a:ext cx="384175" cy="187325"/>
          </a:xfrm>
          <a:prstGeom prst="rect">
            <a:avLst/>
          </a:prstGeom>
          <a:noFill/>
          <a:ln w="6350">
            <a:solidFill>
              <a:schemeClr val="tx1"/>
            </a:solidFill>
            <a:prstDash val="dash"/>
            <a:miter lim="800000"/>
            <a:headEnd/>
            <a:tailEnd/>
          </a:ln>
        </p:spPr>
        <p:txBody>
          <a:bodyPr wrap="none" anchor="ctr"/>
          <a:lstStyle/>
          <a:p>
            <a:endParaRPr lang="ja-JP" altLang="en-US"/>
          </a:p>
        </p:txBody>
      </p:sp>
      <p:sp>
        <p:nvSpPr>
          <p:cNvPr id="5343" name="Rectangle 319"/>
          <p:cNvSpPr>
            <a:spLocks noChangeArrowheads="1"/>
          </p:cNvSpPr>
          <p:nvPr/>
        </p:nvSpPr>
        <p:spPr bwMode="auto">
          <a:xfrm>
            <a:off x="4584700" y="5030788"/>
            <a:ext cx="15875" cy="366712"/>
          </a:xfrm>
          <a:prstGeom prst="rect">
            <a:avLst/>
          </a:prstGeom>
          <a:noFill/>
          <a:ln w="9525">
            <a:solidFill>
              <a:schemeClr val="tx1"/>
            </a:solidFill>
            <a:miter lim="800000"/>
            <a:headEnd/>
            <a:tailEnd/>
          </a:ln>
        </p:spPr>
        <p:txBody>
          <a:bodyPr wrap="none" anchor="ctr"/>
          <a:lstStyle/>
          <a:p>
            <a:endParaRPr lang="ja-JP" altLang="en-US"/>
          </a:p>
        </p:txBody>
      </p:sp>
      <p:sp>
        <p:nvSpPr>
          <p:cNvPr id="5344" name="Line 320"/>
          <p:cNvSpPr>
            <a:spLocks noChangeShapeType="1"/>
          </p:cNvSpPr>
          <p:nvPr/>
        </p:nvSpPr>
        <p:spPr bwMode="auto">
          <a:xfrm>
            <a:off x="3097213" y="5216525"/>
            <a:ext cx="1487487" cy="0"/>
          </a:xfrm>
          <a:prstGeom prst="line">
            <a:avLst/>
          </a:prstGeom>
          <a:noFill/>
          <a:ln w="9525">
            <a:solidFill>
              <a:schemeClr val="tx1"/>
            </a:solidFill>
            <a:round/>
            <a:headEnd/>
            <a:tailEnd/>
          </a:ln>
        </p:spPr>
        <p:txBody>
          <a:bodyPr/>
          <a:lstStyle/>
          <a:p>
            <a:endParaRPr lang="ja-JP" altLang="en-US"/>
          </a:p>
        </p:txBody>
      </p:sp>
      <p:sp>
        <p:nvSpPr>
          <p:cNvPr id="5345" name="AutoShape 321" descr="60%"/>
          <p:cNvSpPr>
            <a:spLocks noChangeArrowheads="1"/>
          </p:cNvSpPr>
          <p:nvPr/>
        </p:nvSpPr>
        <p:spPr bwMode="auto">
          <a:xfrm>
            <a:off x="4648200" y="4911725"/>
            <a:ext cx="539750" cy="225425"/>
          </a:xfrm>
          <a:prstGeom prst="roundRect">
            <a:avLst>
              <a:gd name="adj" fmla="val 5264"/>
            </a:avLst>
          </a:prstGeom>
          <a:pattFill prst="pct60">
            <a:fgClr>
              <a:srgbClr val="FF6600"/>
            </a:fgClr>
            <a:bgClr>
              <a:srgbClr val="FFFFFF"/>
            </a:bgClr>
          </a:pattFill>
          <a:ln w="9525">
            <a:solidFill>
              <a:schemeClr val="tx1"/>
            </a:solidFill>
            <a:round/>
            <a:headEnd/>
            <a:tailEnd/>
          </a:ln>
        </p:spPr>
        <p:txBody>
          <a:bodyPr wrap="none" anchor="ctr"/>
          <a:lstStyle/>
          <a:p>
            <a:endParaRPr lang="ja-JP" altLang="en-US"/>
          </a:p>
        </p:txBody>
      </p:sp>
      <p:sp>
        <p:nvSpPr>
          <p:cNvPr id="5346" name="Rectangle 322"/>
          <p:cNvSpPr>
            <a:spLocks noChangeArrowheads="1"/>
          </p:cNvSpPr>
          <p:nvPr/>
        </p:nvSpPr>
        <p:spPr bwMode="auto">
          <a:xfrm>
            <a:off x="4689475" y="4699000"/>
            <a:ext cx="460375" cy="1033463"/>
          </a:xfrm>
          <a:prstGeom prst="rect">
            <a:avLst/>
          </a:prstGeom>
          <a:noFill/>
          <a:ln w="9525">
            <a:solidFill>
              <a:schemeClr val="tx1"/>
            </a:solidFill>
            <a:miter lim="800000"/>
            <a:headEnd/>
            <a:tailEnd/>
          </a:ln>
        </p:spPr>
        <p:txBody>
          <a:bodyPr wrap="none" anchor="ctr"/>
          <a:lstStyle/>
          <a:p>
            <a:endParaRPr lang="ja-JP" altLang="en-US"/>
          </a:p>
        </p:txBody>
      </p:sp>
      <p:sp>
        <p:nvSpPr>
          <p:cNvPr id="5347" name="Freeform 323" descr="右上がり対角線 (反転)"/>
          <p:cNvSpPr>
            <a:spLocks/>
          </p:cNvSpPr>
          <p:nvPr/>
        </p:nvSpPr>
        <p:spPr bwMode="auto">
          <a:xfrm>
            <a:off x="4689475" y="4699000"/>
            <a:ext cx="460375" cy="225425"/>
          </a:xfrm>
          <a:custGeom>
            <a:avLst/>
            <a:gdLst>
              <a:gd name="T0" fmla="*/ 2147483647 w 1362"/>
              <a:gd name="T1" fmla="*/ 0 h 633"/>
              <a:gd name="T2" fmla="*/ 2147483647 w 1362"/>
              <a:gd name="T3" fmla="*/ 0 h 633"/>
              <a:gd name="T4" fmla="*/ 2147483647 w 1362"/>
              <a:gd name="T5" fmla="*/ 2147483647 h 633"/>
              <a:gd name="T6" fmla="*/ 2147483647 w 1362"/>
              <a:gd name="T7" fmla="*/ 2147483647 h 633"/>
              <a:gd name="T8" fmla="*/ 2147483647 w 1362"/>
              <a:gd name="T9" fmla="*/ 2147483647 h 633"/>
              <a:gd name="T10" fmla="*/ 2147483647 w 1362"/>
              <a:gd name="T11" fmla="*/ 2147483647 h 633"/>
              <a:gd name="T12" fmla="*/ 2147483647 w 1362"/>
              <a:gd name="T13" fmla="*/ 2147483647 h 633"/>
              <a:gd name="T14" fmla="*/ 0 w 1362"/>
              <a:gd name="T15" fmla="*/ 2147483647 h 633"/>
              <a:gd name="T16" fmla="*/ 2147483647 w 1362"/>
              <a:gd name="T17" fmla="*/ 0 h 6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2"/>
              <a:gd name="T28" fmla="*/ 0 h 633"/>
              <a:gd name="T29" fmla="*/ 1362 w 1362"/>
              <a:gd name="T30" fmla="*/ 633 h 6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2" h="633">
                <a:moveTo>
                  <a:pt x="3" y="0"/>
                </a:moveTo>
                <a:lnTo>
                  <a:pt x="1362" y="0"/>
                </a:lnTo>
                <a:lnTo>
                  <a:pt x="1362" y="589"/>
                </a:lnTo>
                <a:lnTo>
                  <a:pt x="1134" y="589"/>
                </a:lnTo>
                <a:lnTo>
                  <a:pt x="1134" y="633"/>
                </a:lnTo>
                <a:lnTo>
                  <a:pt x="230" y="633"/>
                </a:lnTo>
                <a:lnTo>
                  <a:pt x="230" y="589"/>
                </a:lnTo>
                <a:lnTo>
                  <a:pt x="0" y="589"/>
                </a:lnTo>
                <a:lnTo>
                  <a:pt x="3" y="0"/>
                </a:lnTo>
                <a:close/>
              </a:path>
            </a:pathLst>
          </a:custGeom>
          <a:pattFill prst="dkUpDiag">
            <a:fgClr>
              <a:srgbClr val="FFCC00"/>
            </a:fgClr>
            <a:bgClr>
              <a:srgbClr val="FFFFFF"/>
            </a:bgClr>
          </a:pattFill>
          <a:ln w="9525">
            <a:solidFill>
              <a:schemeClr val="tx1"/>
            </a:solidFill>
            <a:round/>
            <a:headEnd/>
            <a:tailEnd/>
          </a:ln>
        </p:spPr>
        <p:txBody>
          <a:bodyPr/>
          <a:lstStyle/>
          <a:p>
            <a:endParaRPr lang="ja-JP" altLang="en-US"/>
          </a:p>
        </p:txBody>
      </p:sp>
      <p:sp>
        <p:nvSpPr>
          <p:cNvPr id="5348" name="Freeform 324" descr="30%"/>
          <p:cNvSpPr>
            <a:spLocks/>
          </p:cNvSpPr>
          <p:nvPr/>
        </p:nvSpPr>
        <p:spPr bwMode="auto">
          <a:xfrm>
            <a:off x="4765675" y="4924425"/>
            <a:ext cx="307975" cy="225425"/>
          </a:xfrm>
          <a:custGeom>
            <a:avLst/>
            <a:gdLst>
              <a:gd name="T0" fmla="*/ 0 w 903"/>
              <a:gd name="T1" fmla="*/ 0 h 627"/>
              <a:gd name="T2" fmla="*/ 2147483647 w 903"/>
              <a:gd name="T3" fmla="*/ 0 h 627"/>
              <a:gd name="T4" fmla="*/ 2147483647 w 903"/>
              <a:gd name="T5" fmla="*/ 2147483647 h 627"/>
              <a:gd name="T6" fmla="*/ 2147483647 w 903"/>
              <a:gd name="T7" fmla="*/ 2147483647 h 627"/>
              <a:gd name="T8" fmla="*/ 2147483647 w 903"/>
              <a:gd name="T9" fmla="*/ 2147483647 h 627"/>
              <a:gd name="T10" fmla="*/ 0 w 903"/>
              <a:gd name="T11" fmla="*/ 2147483647 h 627"/>
              <a:gd name="T12" fmla="*/ 0 w 903"/>
              <a:gd name="T13" fmla="*/ 0 h 627"/>
              <a:gd name="T14" fmla="*/ 0 60000 65536"/>
              <a:gd name="T15" fmla="*/ 0 60000 65536"/>
              <a:gd name="T16" fmla="*/ 0 60000 65536"/>
              <a:gd name="T17" fmla="*/ 0 60000 65536"/>
              <a:gd name="T18" fmla="*/ 0 60000 65536"/>
              <a:gd name="T19" fmla="*/ 0 60000 65536"/>
              <a:gd name="T20" fmla="*/ 0 60000 65536"/>
              <a:gd name="T21" fmla="*/ 0 w 903"/>
              <a:gd name="T22" fmla="*/ 0 h 627"/>
              <a:gd name="T23" fmla="*/ 903 w 903"/>
              <a:gd name="T24" fmla="*/ 627 h 6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3" h="627">
                <a:moveTo>
                  <a:pt x="0" y="0"/>
                </a:moveTo>
                <a:lnTo>
                  <a:pt x="903" y="0"/>
                </a:lnTo>
                <a:lnTo>
                  <a:pt x="903" y="600"/>
                </a:lnTo>
                <a:lnTo>
                  <a:pt x="876" y="627"/>
                </a:lnTo>
                <a:lnTo>
                  <a:pt x="21" y="627"/>
                </a:lnTo>
                <a:lnTo>
                  <a:pt x="0" y="606"/>
                </a:lnTo>
                <a:lnTo>
                  <a:pt x="0" y="0"/>
                </a:lnTo>
                <a:close/>
              </a:path>
            </a:pathLst>
          </a:custGeom>
          <a:pattFill prst="pct30">
            <a:fgClr>
              <a:srgbClr val="00CCFF"/>
            </a:fgClr>
            <a:bgClr>
              <a:srgbClr val="FFFFFF"/>
            </a:bgClr>
          </a:pattFill>
          <a:ln w="9525">
            <a:solidFill>
              <a:schemeClr val="tx1"/>
            </a:solidFill>
            <a:round/>
            <a:headEnd/>
            <a:tailEnd/>
          </a:ln>
        </p:spPr>
        <p:txBody>
          <a:bodyPr/>
          <a:lstStyle/>
          <a:p>
            <a:endParaRPr lang="ja-JP" altLang="en-US"/>
          </a:p>
        </p:txBody>
      </p:sp>
      <p:sp>
        <p:nvSpPr>
          <p:cNvPr id="5349" name="Line 325"/>
          <p:cNvSpPr>
            <a:spLocks noChangeShapeType="1"/>
          </p:cNvSpPr>
          <p:nvPr/>
        </p:nvSpPr>
        <p:spPr bwMode="auto">
          <a:xfrm>
            <a:off x="4765675" y="5141913"/>
            <a:ext cx="307975" cy="0"/>
          </a:xfrm>
          <a:prstGeom prst="line">
            <a:avLst/>
          </a:prstGeom>
          <a:noFill/>
          <a:ln w="9525">
            <a:solidFill>
              <a:schemeClr val="tx1"/>
            </a:solidFill>
            <a:round/>
            <a:headEnd/>
            <a:tailEnd/>
          </a:ln>
        </p:spPr>
        <p:txBody>
          <a:bodyPr/>
          <a:lstStyle/>
          <a:p>
            <a:endParaRPr lang="ja-JP" altLang="en-US"/>
          </a:p>
        </p:txBody>
      </p:sp>
      <p:sp>
        <p:nvSpPr>
          <p:cNvPr id="5350" name="AutoShape 326" descr="60%"/>
          <p:cNvSpPr>
            <a:spLocks noChangeArrowheads="1"/>
          </p:cNvSpPr>
          <p:nvPr/>
        </p:nvSpPr>
        <p:spPr bwMode="auto">
          <a:xfrm flipV="1">
            <a:off x="4648200" y="5294313"/>
            <a:ext cx="539750" cy="225425"/>
          </a:xfrm>
          <a:prstGeom prst="roundRect">
            <a:avLst>
              <a:gd name="adj" fmla="val 5264"/>
            </a:avLst>
          </a:prstGeom>
          <a:pattFill prst="pct60">
            <a:fgClr>
              <a:srgbClr val="FF6600"/>
            </a:fgClr>
            <a:bgClr>
              <a:srgbClr val="FFFFFF"/>
            </a:bgClr>
          </a:pattFill>
          <a:ln w="9525">
            <a:solidFill>
              <a:schemeClr val="tx1"/>
            </a:solidFill>
            <a:round/>
            <a:headEnd/>
            <a:tailEnd/>
          </a:ln>
        </p:spPr>
        <p:txBody>
          <a:bodyPr wrap="none" anchor="ctr"/>
          <a:lstStyle/>
          <a:p>
            <a:endParaRPr lang="ja-JP" altLang="en-US"/>
          </a:p>
        </p:txBody>
      </p:sp>
      <p:sp>
        <p:nvSpPr>
          <p:cNvPr id="5351" name="Freeform 327" descr="右上がり対角線 (反転)"/>
          <p:cNvSpPr>
            <a:spLocks/>
          </p:cNvSpPr>
          <p:nvPr/>
        </p:nvSpPr>
        <p:spPr bwMode="auto">
          <a:xfrm flipV="1">
            <a:off x="4689475" y="5507038"/>
            <a:ext cx="460375" cy="225425"/>
          </a:xfrm>
          <a:custGeom>
            <a:avLst/>
            <a:gdLst>
              <a:gd name="T0" fmla="*/ 2147483647 w 1362"/>
              <a:gd name="T1" fmla="*/ 0 h 633"/>
              <a:gd name="T2" fmla="*/ 2147483647 w 1362"/>
              <a:gd name="T3" fmla="*/ 0 h 633"/>
              <a:gd name="T4" fmla="*/ 2147483647 w 1362"/>
              <a:gd name="T5" fmla="*/ 2147483647 h 633"/>
              <a:gd name="T6" fmla="*/ 2147483647 w 1362"/>
              <a:gd name="T7" fmla="*/ 2147483647 h 633"/>
              <a:gd name="T8" fmla="*/ 2147483647 w 1362"/>
              <a:gd name="T9" fmla="*/ 2147483647 h 633"/>
              <a:gd name="T10" fmla="*/ 2147483647 w 1362"/>
              <a:gd name="T11" fmla="*/ 2147483647 h 633"/>
              <a:gd name="T12" fmla="*/ 2147483647 w 1362"/>
              <a:gd name="T13" fmla="*/ 2147483647 h 633"/>
              <a:gd name="T14" fmla="*/ 0 w 1362"/>
              <a:gd name="T15" fmla="*/ 2147483647 h 633"/>
              <a:gd name="T16" fmla="*/ 2147483647 w 1362"/>
              <a:gd name="T17" fmla="*/ 0 h 6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2"/>
              <a:gd name="T28" fmla="*/ 0 h 633"/>
              <a:gd name="T29" fmla="*/ 1362 w 1362"/>
              <a:gd name="T30" fmla="*/ 633 h 6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2" h="633">
                <a:moveTo>
                  <a:pt x="3" y="0"/>
                </a:moveTo>
                <a:lnTo>
                  <a:pt x="1362" y="0"/>
                </a:lnTo>
                <a:lnTo>
                  <a:pt x="1362" y="589"/>
                </a:lnTo>
                <a:lnTo>
                  <a:pt x="1134" y="589"/>
                </a:lnTo>
                <a:lnTo>
                  <a:pt x="1134" y="633"/>
                </a:lnTo>
                <a:lnTo>
                  <a:pt x="230" y="633"/>
                </a:lnTo>
                <a:lnTo>
                  <a:pt x="230" y="589"/>
                </a:lnTo>
                <a:lnTo>
                  <a:pt x="0" y="589"/>
                </a:lnTo>
                <a:lnTo>
                  <a:pt x="3" y="0"/>
                </a:lnTo>
                <a:close/>
              </a:path>
            </a:pathLst>
          </a:custGeom>
          <a:pattFill prst="dkUpDiag">
            <a:fgClr>
              <a:srgbClr val="FFCC00"/>
            </a:fgClr>
            <a:bgClr>
              <a:srgbClr val="FFFFFF"/>
            </a:bgClr>
          </a:pattFill>
          <a:ln w="9525">
            <a:solidFill>
              <a:schemeClr val="tx1"/>
            </a:solidFill>
            <a:round/>
            <a:headEnd/>
            <a:tailEnd/>
          </a:ln>
        </p:spPr>
        <p:txBody>
          <a:bodyPr/>
          <a:lstStyle/>
          <a:p>
            <a:endParaRPr lang="ja-JP" altLang="en-US"/>
          </a:p>
        </p:txBody>
      </p:sp>
      <p:sp>
        <p:nvSpPr>
          <p:cNvPr id="5352" name="Freeform 328" descr="30%"/>
          <p:cNvSpPr>
            <a:spLocks/>
          </p:cNvSpPr>
          <p:nvPr/>
        </p:nvSpPr>
        <p:spPr bwMode="auto">
          <a:xfrm flipV="1">
            <a:off x="4765675" y="5281613"/>
            <a:ext cx="307975" cy="225425"/>
          </a:xfrm>
          <a:custGeom>
            <a:avLst/>
            <a:gdLst>
              <a:gd name="T0" fmla="*/ 0 w 903"/>
              <a:gd name="T1" fmla="*/ 0 h 627"/>
              <a:gd name="T2" fmla="*/ 2147483647 w 903"/>
              <a:gd name="T3" fmla="*/ 0 h 627"/>
              <a:gd name="T4" fmla="*/ 2147483647 w 903"/>
              <a:gd name="T5" fmla="*/ 2147483647 h 627"/>
              <a:gd name="T6" fmla="*/ 2147483647 w 903"/>
              <a:gd name="T7" fmla="*/ 2147483647 h 627"/>
              <a:gd name="T8" fmla="*/ 2147483647 w 903"/>
              <a:gd name="T9" fmla="*/ 2147483647 h 627"/>
              <a:gd name="T10" fmla="*/ 0 w 903"/>
              <a:gd name="T11" fmla="*/ 2147483647 h 627"/>
              <a:gd name="T12" fmla="*/ 0 w 903"/>
              <a:gd name="T13" fmla="*/ 0 h 627"/>
              <a:gd name="T14" fmla="*/ 0 60000 65536"/>
              <a:gd name="T15" fmla="*/ 0 60000 65536"/>
              <a:gd name="T16" fmla="*/ 0 60000 65536"/>
              <a:gd name="T17" fmla="*/ 0 60000 65536"/>
              <a:gd name="T18" fmla="*/ 0 60000 65536"/>
              <a:gd name="T19" fmla="*/ 0 60000 65536"/>
              <a:gd name="T20" fmla="*/ 0 60000 65536"/>
              <a:gd name="T21" fmla="*/ 0 w 903"/>
              <a:gd name="T22" fmla="*/ 0 h 627"/>
              <a:gd name="T23" fmla="*/ 903 w 903"/>
              <a:gd name="T24" fmla="*/ 627 h 6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3" h="627">
                <a:moveTo>
                  <a:pt x="0" y="0"/>
                </a:moveTo>
                <a:lnTo>
                  <a:pt x="903" y="0"/>
                </a:lnTo>
                <a:lnTo>
                  <a:pt x="903" y="600"/>
                </a:lnTo>
                <a:lnTo>
                  <a:pt x="876" y="627"/>
                </a:lnTo>
                <a:lnTo>
                  <a:pt x="21" y="627"/>
                </a:lnTo>
                <a:lnTo>
                  <a:pt x="0" y="606"/>
                </a:lnTo>
                <a:lnTo>
                  <a:pt x="0" y="0"/>
                </a:lnTo>
                <a:close/>
              </a:path>
            </a:pathLst>
          </a:custGeom>
          <a:pattFill prst="pct30">
            <a:fgClr>
              <a:srgbClr val="00CCFF"/>
            </a:fgClr>
            <a:bgClr>
              <a:srgbClr val="FFFFFF"/>
            </a:bgClr>
          </a:pattFill>
          <a:ln w="9525">
            <a:solidFill>
              <a:schemeClr val="tx1"/>
            </a:solidFill>
            <a:round/>
            <a:headEnd/>
            <a:tailEnd/>
          </a:ln>
        </p:spPr>
        <p:txBody>
          <a:bodyPr/>
          <a:lstStyle/>
          <a:p>
            <a:endParaRPr lang="ja-JP" altLang="en-US"/>
          </a:p>
        </p:txBody>
      </p:sp>
      <p:sp>
        <p:nvSpPr>
          <p:cNvPr id="5353" name="Line 329"/>
          <p:cNvSpPr>
            <a:spLocks noChangeShapeType="1"/>
          </p:cNvSpPr>
          <p:nvPr/>
        </p:nvSpPr>
        <p:spPr bwMode="auto">
          <a:xfrm flipV="1">
            <a:off x="4765675" y="5289550"/>
            <a:ext cx="307975" cy="0"/>
          </a:xfrm>
          <a:prstGeom prst="line">
            <a:avLst/>
          </a:prstGeom>
          <a:noFill/>
          <a:ln w="9525">
            <a:solidFill>
              <a:schemeClr val="tx1"/>
            </a:solidFill>
            <a:round/>
            <a:headEnd/>
            <a:tailEnd/>
          </a:ln>
        </p:spPr>
        <p:txBody>
          <a:bodyPr/>
          <a:lstStyle/>
          <a:p>
            <a:endParaRPr lang="ja-JP" altLang="en-US"/>
          </a:p>
        </p:txBody>
      </p:sp>
      <p:sp>
        <p:nvSpPr>
          <p:cNvPr id="5354" name="Rectangle 330"/>
          <p:cNvSpPr>
            <a:spLocks noChangeArrowheads="1"/>
          </p:cNvSpPr>
          <p:nvPr/>
        </p:nvSpPr>
        <p:spPr bwMode="auto">
          <a:xfrm>
            <a:off x="5219700" y="5081588"/>
            <a:ext cx="9525" cy="269875"/>
          </a:xfrm>
          <a:prstGeom prst="rect">
            <a:avLst/>
          </a:prstGeom>
          <a:noFill/>
          <a:ln w="9525">
            <a:solidFill>
              <a:schemeClr val="tx1"/>
            </a:solidFill>
            <a:miter lim="800000"/>
            <a:headEnd/>
            <a:tailEnd/>
          </a:ln>
        </p:spPr>
        <p:txBody>
          <a:bodyPr wrap="none" anchor="ctr"/>
          <a:lstStyle/>
          <a:p>
            <a:endParaRPr lang="ja-JP" altLang="en-US"/>
          </a:p>
        </p:txBody>
      </p:sp>
      <p:sp>
        <p:nvSpPr>
          <p:cNvPr id="5355" name="Rectangle 331" descr="右上がり対角線"/>
          <p:cNvSpPr>
            <a:spLocks noChangeArrowheads="1"/>
          </p:cNvSpPr>
          <p:nvPr/>
        </p:nvSpPr>
        <p:spPr bwMode="auto">
          <a:xfrm>
            <a:off x="4600575" y="5151438"/>
            <a:ext cx="628650" cy="130175"/>
          </a:xfrm>
          <a:prstGeom prst="rect">
            <a:avLst/>
          </a:prstGeom>
          <a:pattFill prst="ltUp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356" name="Rectangle 332"/>
          <p:cNvSpPr>
            <a:spLocks noChangeArrowheads="1"/>
          </p:cNvSpPr>
          <p:nvPr/>
        </p:nvSpPr>
        <p:spPr bwMode="auto">
          <a:xfrm>
            <a:off x="4600575" y="5033963"/>
            <a:ext cx="15875" cy="366712"/>
          </a:xfrm>
          <a:prstGeom prst="rect">
            <a:avLst/>
          </a:prstGeom>
          <a:noFill/>
          <a:ln w="9525">
            <a:solidFill>
              <a:schemeClr val="tx1"/>
            </a:solidFill>
            <a:miter lim="800000"/>
            <a:headEnd/>
            <a:tailEnd/>
          </a:ln>
        </p:spPr>
        <p:txBody>
          <a:bodyPr wrap="none" anchor="ctr"/>
          <a:lstStyle/>
          <a:p>
            <a:endParaRPr lang="ja-JP" altLang="en-US"/>
          </a:p>
        </p:txBody>
      </p:sp>
      <p:sp>
        <p:nvSpPr>
          <p:cNvPr id="5357" name="Line 333"/>
          <p:cNvSpPr>
            <a:spLocks noChangeShapeType="1"/>
          </p:cNvSpPr>
          <p:nvPr/>
        </p:nvSpPr>
        <p:spPr bwMode="auto">
          <a:xfrm>
            <a:off x="1554163" y="4987925"/>
            <a:ext cx="44450" cy="65088"/>
          </a:xfrm>
          <a:prstGeom prst="line">
            <a:avLst/>
          </a:prstGeom>
          <a:noFill/>
          <a:ln w="9525">
            <a:solidFill>
              <a:schemeClr val="tx1"/>
            </a:solidFill>
            <a:round/>
            <a:headEnd/>
            <a:tailEnd/>
          </a:ln>
        </p:spPr>
        <p:txBody>
          <a:bodyPr/>
          <a:lstStyle/>
          <a:p>
            <a:endParaRPr lang="ja-JP" altLang="en-US"/>
          </a:p>
        </p:txBody>
      </p:sp>
      <p:sp>
        <p:nvSpPr>
          <p:cNvPr id="5358" name="Rectangle 334" descr="右下がり対角線 (反転)"/>
          <p:cNvSpPr>
            <a:spLocks noChangeArrowheads="1"/>
          </p:cNvSpPr>
          <p:nvPr/>
        </p:nvSpPr>
        <p:spPr bwMode="auto">
          <a:xfrm>
            <a:off x="1741488" y="4618038"/>
            <a:ext cx="1300162" cy="1196975"/>
          </a:xfrm>
          <a:prstGeom prst="rect">
            <a:avLst/>
          </a:prstGeom>
          <a:pattFill prst="dkDnDiag">
            <a:fgClr>
              <a:srgbClr val="FFCC00"/>
            </a:fgClr>
            <a:bgClr>
              <a:srgbClr val="FFFFFF"/>
            </a:bgClr>
          </a:pattFill>
          <a:ln w="9525">
            <a:solidFill>
              <a:schemeClr val="tx1"/>
            </a:solidFill>
            <a:miter lim="800000"/>
            <a:headEnd/>
            <a:tailEnd/>
          </a:ln>
        </p:spPr>
        <p:txBody>
          <a:bodyPr wrap="none" anchor="ctr"/>
          <a:lstStyle/>
          <a:p>
            <a:endParaRPr lang="ja-JP" altLang="en-US"/>
          </a:p>
        </p:txBody>
      </p:sp>
      <p:sp>
        <p:nvSpPr>
          <p:cNvPr id="5359" name="AutoShape 335" descr="60%"/>
          <p:cNvSpPr>
            <a:spLocks noChangeArrowheads="1"/>
          </p:cNvSpPr>
          <p:nvPr/>
        </p:nvSpPr>
        <p:spPr bwMode="auto">
          <a:xfrm>
            <a:off x="1747838" y="4862513"/>
            <a:ext cx="1290637" cy="171450"/>
          </a:xfrm>
          <a:prstGeom prst="roundRect">
            <a:avLst>
              <a:gd name="adj" fmla="val 16667"/>
            </a:avLst>
          </a:prstGeom>
          <a:pattFill prst="pct60">
            <a:fgClr>
              <a:srgbClr val="FF6600"/>
            </a:fgClr>
            <a:bgClr>
              <a:srgbClr val="FFFFFF"/>
            </a:bgClr>
          </a:pattFill>
          <a:ln w="9525">
            <a:solidFill>
              <a:schemeClr val="tx1"/>
            </a:solidFill>
            <a:round/>
            <a:headEnd/>
            <a:tailEnd/>
          </a:ln>
        </p:spPr>
        <p:txBody>
          <a:bodyPr wrap="none" anchor="ctr"/>
          <a:lstStyle/>
          <a:p>
            <a:endParaRPr lang="ja-JP" altLang="en-US"/>
          </a:p>
        </p:txBody>
      </p:sp>
      <p:sp>
        <p:nvSpPr>
          <p:cNvPr id="5360" name="AutoShape 336" descr="60%"/>
          <p:cNvSpPr>
            <a:spLocks noChangeArrowheads="1"/>
          </p:cNvSpPr>
          <p:nvPr/>
        </p:nvSpPr>
        <p:spPr bwMode="auto">
          <a:xfrm>
            <a:off x="1749425" y="5400675"/>
            <a:ext cx="1290638" cy="171450"/>
          </a:xfrm>
          <a:prstGeom prst="roundRect">
            <a:avLst>
              <a:gd name="adj" fmla="val 16667"/>
            </a:avLst>
          </a:prstGeom>
          <a:pattFill prst="pct60">
            <a:fgClr>
              <a:srgbClr val="FF6600"/>
            </a:fgClr>
            <a:bgClr>
              <a:srgbClr val="FFFFFF"/>
            </a:bgClr>
          </a:pattFill>
          <a:ln w="9525">
            <a:solidFill>
              <a:schemeClr val="tx1"/>
            </a:solidFill>
            <a:round/>
            <a:headEnd/>
            <a:tailEnd/>
          </a:ln>
        </p:spPr>
        <p:txBody>
          <a:bodyPr wrap="none" anchor="ctr"/>
          <a:lstStyle/>
          <a:p>
            <a:endParaRPr lang="ja-JP" altLang="en-US"/>
          </a:p>
        </p:txBody>
      </p:sp>
      <p:sp>
        <p:nvSpPr>
          <p:cNvPr id="5361" name="Line 337"/>
          <p:cNvSpPr>
            <a:spLocks noChangeShapeType="1"/>
          </p:cNvSpPr>
          <p:nvPr/>
        </p:nvSpPr>
        <p:spPr bwMode="auto">
          <a:xfrm flipH="1">
            <a:off x="1422400" y="5053013"/>
            <a:ext cx="176213" cy="263525"/>
          </a:xfrm>
          <a:prstGeom prst="line">
            <a:avLst/>
          </a:prstGeom>
          <a:noFill/>
          <a:ln w="9525">
            <a:solidFill>
              <a:schemeClr val="tx1"/>
            </a:solidFill>
            <a:round/>
            <a:headEnd/>
            <a:tailEnd/>
          </a:ln>
        </p:spPr>
        <p:txBody>
          <a:bodyPr/>
          <a:lstStyle/>
          <a:p>
            <a:endParaRPr lang="ja-JP" altLang="en-US"/>
          </a:p>
        </p:txBody>
      </p:sp>
      <p:sp>
        <p:nvSpPr>
          <p:cNvPr id="5362" name="Line 338"/>
          <p:cNvSpPr>
            <a:spLocks noChangeShapeType="1"/>
          </p:cNvSpPr>
          <p:nvPr/>
        </p:nvSpPr>
        <p:spPr bwMode="auto">
          <a:xfrm>
            <a:off x="2392363" y="4618038"/>
            <a:ext cx="0" cy="244475"/>
          </a:xfrm>
          <a:prstGeom prst="line">
            <a:avLst/>
          </a:prstGeom>
          <a:noFill/>
          <a:ln w="9525">
            <a:solidFill>
              <a:schemeClr val="tx1"/>
            </a:solidFill>
            <a:round/>
            <a:headEnd/>
            <a:tailEnd/>
          </a:ln>
        </p:spPr>
        <p:txBody>
          <a:bodyPr/>
          <a:lstStyle/>
          <a:p>
            <a:endParaRPr lang="ja-JP" altLang="en-US"/>
          </a:p>
        </p:txBody>
      </p:sp>
      <p:sp>
        <p:nvSpPr>
          <p:cNvPr id="5363" name="Line 339"/>
          <p:cNvSpPr>
            <a:spLocks noChangeShapeType="1"/>
          </p:cNvSpPr>
          <p:nvPr/>
        </p:nvSpPr>
        <p:spPr bwMode="auto">
          <a:xfrm>
            <a:off x="1854200" y="4618038"/>
            <a:ext cx="0" cy="244475"/>
          </a:xfrm>
          <a:prstGeom prst="line">
            <a:avLst/>
          </a:prstGeom>
          <a:noFill/>
          <a:ln w="9525">
            <a:solidFill>
              <a:schemeClr val="tx1"/>
            </a:solidFill>
            <a:round/>
            <a:headEnd/>
            <a:tailEnd/>
          </a:ln>
        </p:spPr>
        <p:txBody>
          <a:bodyPr/>
          <a:lstStyle/>
          <a:p>
            <a:endParaRPr lang="ja-JP" altLang="en-US"/>
          </a:p>
        </p:txBody>
      </p:sp>
      <p:sp>
        <p:nvSpPr>
          <p:cNvPr id="5364" name="Line 340"/>
          <p:cNvSpPr>
            <a:spLocks noChangeShapeType="1"/>
          </p:cNvSpPr>
          <p:nvPr/>
        </p:nvSpPr>
        <p:spPr bwMode="auto">
          <a:xfrm>
            <a:off x="1741488" y="4862513"/>
            <a:ext cx="1300162" cy="0"/>
          </a:xfrm>
          <a:prstGeom prst="line">
            <a:avLst/>
          </a:prstGeom>
          <a:noFill/>
          <a:ln w="9525">
            <a:solidFill>
              <a:schemeClr val="tx1"/>
            </a:solidFill>
            <a:round/>
            <a:headEnd/>
            <a:tailEnd/>
          </a:ln>
        </p:spPr>
        <p:txBody>
          <a:bodyPr/>
          <a:lstStyle/>
          <a:p>
            <a:endParaRPr lang="ja-JP" altLang="en-US"/>
          </a:p>
        </p:txBody>
      </p:sp>
      <p:sp>
        <p:nvSpPr>
          <p:cNvPr id="5365" name="Line 341"/>
          <p:cNvSpPr>
            <a:spLocks noChangeShapeType="1"/>
          </p:cNvSpPr>
          <p:nvPr/>
        </p:nvSpPr>
        <p:spPr bwMode="auto">
          <a:xfrm>
            <a:off x="1741488" y="5570538"/>
            <a:ext cx="1300162" cy="0"/>
          </a:xfrm>
          <a:prstGeom prst="line">
            <a:avLst/>
          </a:prstGeom>
          <a:noFill/>
          <a:ln w="9525">
            <a:solidFill>
              <a:schemeClr val="tx1"/>
            </a:solidFill>
            <a:round/>
            <a:headEnd/>
            <a:tailEnd/>
          </a:ln>
        </p:spPr>
        <p:txBody>
          <a:bodyPr/>
          <a:lstStyle/>
          <a:p>
            <a:endParaRPr lang="ja-JP" altLang="en-US"/>
          </a:p>
        </p:txBody>
      </p:sp>
      <p:sp>
        <p:nvSpPr>
          <p:cNvPr id="5366" name="Line 342"/>
          <p:cNvSpPr>
            <a:spLocks noChangeShapeType="1"/>
          </p:cNvSpPr>
          <p:nvPr/>
        </p:nvSpPr>
        <p:spPr bwMode="auto">
          <a:xfrm>
            <a:off x="2392363" y="5570538"/>
            <a:ext cx="0" cy="244475"/>
          </a:xfrm>
          <a:prstGeom prst="line">
            <a:avLst/>
          </a:prstGeom>
          <a:noFill/>
          <a:ln w="9525">
            <a:solidFill>
              <a:schemeClr val="tx1"/>
            </a:solidFill>
            <a:round/>
            <a:headEnd/>
            <a:tailEnd/>
          </a:ln>
        </p:spPr>
        <p:txBody>
          <a:bodyPr/>
          <a:lstStyle/>
          <a:p>
            <a:endParaRPr lang="ja-JP" altLang="en-US"/>
          </a:p>
        </p:txBody>
      </p:sp>
      <p:sp>
        <p:nvSpPr>
          <p:cNvPr id="5367" name="Rectangle 343"/>
          <p:cNvSpPr>
            <a:spLocks noChangeArrowheads="1"/>
          </p:cNvSpPr>
          <p:nvPr/>
        </p:nvSpPr>
        <p:spPr bwMode="auto">
          <a:xfrm>
            <a:off x="3081338" y="5037138"/>
            <a:ext cx="15875" cy="358775"/>
          </a:xfrm>
          <a:prstGeom prst="rect">
            <a:avLst/>
          </a:prstGeom>
          <a:noFill/>
          <a:ln w="9525">
            <a:solidFill>
              <a:schemeClr val="tx1"/>
            </a:solidFill>
            <a:miter lim="800000"/>
            <a:headEnd/>
            <a:tailEnd/>
          </a:ln>
        </p:spPr>
        <p:txBody>
          <a:bodyPr wrap="none" anchor="ctr"/>
          <a:lstStyle/>
          <a:p>
            <a:endParaRPr lang="ja-JP" altLang="en-US"/>
          </a:p>
        </p:txBody>
      </p:sp>
      <p:sp>
        <p:nvSpPr>
          <p:cNvPr id="5368" name="Line 344"/>
          <p:cNvSpPr>
            <a:spLocks noChangeShapeType="1"/>
          </p:cNvSpPr>
          <p:nvPr/>
        </p:nvSpPr>
        <p:spPr bwMode="auto">
          <a:xfrm>
            <a:off x="1854200" y="5570538"/>
            <a:ext cx="0" cy="244475"/>
          </a:xfrm>
          <a:prstGeom prst="line">
            <a:avLst/>
          </a:prstGeom>
          <a:noFill/>
          <a:ln w="9525">
            <a:solidFill>
              <a:schemeClr val="tx1"/>
            </a:solidFill>
            <a:round/>
            <a:headEnd/>
            <a:tailEnd/>
          </a:ln>
        </p:spPr>
        <p:txBody>
          <a:bodyPr/>
          <a:lstStyle/>
          <a:p>
            <a:endParaRPr lang="ja-JP" altLang="en-US"/>
          </a:p>
        </p:txBody>
      </p:sp>
      <p:grpSp>
        <p:nvGrpSpPr>
          <p:cNvPr id="19" name="Group 345"/>
          <p:cNvGrpSpPr>
            <a:grpSpLocks/>
          </p:cNvGrpSpPr>
          <p:nvPr/>
        </p:nvGrpSpPr>
        <p:grpSpPr bwMode="auto">
          <a:xfrm>
            <a:off x="1454150" y="5078413"/>
            <a:ext cx="209550" cy="277812"/>
            <a:chOff x="4494" y="13216"/>
            <a:chExt cx="619" cy="771"/>
          </a:xfrm>
        </p:grpSpPr>
        <p:sp>
          <p:nvSpPr>
            <p:cNvPr id="5553" name="Oval 346"/>
            <p:cNvSpPr>
              <a:spLocks noChangeArrowheads="1"/>
            </p:cNvSpPr>
            <p:nvPr/>
          </p:nvSpPr>
          <p:spPr bwMode="auto">
            <a:xfrm>
              <a:off x="4534" y="13216"/>
              <a:ext cx="543" cy="771"/>
            </a:xfrm>
            <a:prstGeom prst="ellipse">
              <a:avLst/>
            </a:prstGeom>
            <a:solidFill>
              <a:srgbClr val="00FFFF"/>
            </a:solidFill>
            <a:ln w="9525">
              <a:solidFill>
                <a:schemeClr val="tx1"/>
              </a:solidFill>
              <a:round/>
              <a:headEnd/>
              <a:tailEnd/>
            </a:ln>
          </p:spPr>
          <p:txBody>
            <a:bodyPr wrap="none" anchor="ctr"/>
            <a:lstStyle/>
            <a:p>
              <a:endParaRPr lang="ja-JP" altLang="en-US"/>
            </a:p>
          </p:txBody>
        </p:sp>
        <p:sp>
          <p:nvSpPr>
            <p:cNvPr id="5554" name="Line 347"/>
            <p:cNvSpPr>
              <a:spLocks noChangeShapeType="1"/>
            </p:cNvSpPr>
            <p:nvPr/>
          </p:nvSpPr>
          <p:spPr bwMode="auto">
            <a:xfrm flipH="1">
              <a:off x="4805" y="13216"/>
              <a:ext cx="0" cy="771"/>
            </a:xfrm>
            <a:prstGeom prst="line">
              <a:avLst/>
            </a:prstGeom>
            <a:noFill/>
            <a:ln w="9525">
              <a:solidFill>
                <a:schemeClr val="tx1"/>
              </a:solidFill>
              <a:round/>
              <a:headEnd/>
              <a:tailEnd/>
            </a:ln>
          </p:spPr>
          <p:txBody>
            <a:bodyPr/>
            <a:lstStyle/>
            <a:p>
              <a:endParaRPr lang="ja-JP" altLang="en-US"/>
            </a:p>
          </p:txBody>
        </p:sp>
        <p:sp>
          <p:nvSpPr>
            <p:cNvPr id="5555" name="Line 348"/>
            <p:cNvSpPr>
              <a:spLocks noChangeShapeType="1"/>
            </p:cNvSpPr>
            <p:nvPr/>
          </p:nvSpPr>
          <p:spPr bwMode="auto">
            <a:xfrm rot="1320000" flipH="1">
              <a:off x="4802" y="13237"/>
              <a:ext cx="0" cy="725"/>
            </a:xfrm>
            <a:prstGeom prst="line">
              <a:avLst/>
            </a:prstGeom>
            <a:noFill/>
            <a:ln w="9525">
              <a:solidFill>
                <a:schemeClr val="tx1"/>
              </a:solidFill>
              <a:round/>
              <a:headEnd/>
              <a:tailEnd/>
            </a:ln>
          </p:spPr>
          <p:txBody>
            <a:bodyPr/>
            <a:lstStyle/>
            <a:p>
              <a:endParaRPr lang="ja-JP" altLang="en-US"/>
            </a:p>
          </p:txBody>
        </p:sp>
        <p:sp>
          <p:nvSpPr>
            <p:cNvPr id="5556" name="Line 349"/>
            <p:cNvSpPr>
              <a:spLocks noChangeShapeType="1"/>
            </p:cNvSpPr>
            <p:nvPr/>
          </p:nvSpPr>
          <p:spPr bwMode="auto">
            <a:xfrm rot="2700000" flipH="1">
              <a:off x="4805" y="13288"/>
              <a:ext cx="0" cy="623"/>
            </a:xfrm>
            <a:prstGeom prst="line">
              <a:avLst/>
            </a:prstGeom>
            <a:noFill/>
            <a:ln w="9525">
              <a:solidFill>
                <a:schemeClr val="tx1"/>
              </a:solidFill>
              <a:round/>
              <a:headEnd/>
              <a:tailEnd/>
            </a:ln>
          </p:spPr>
          <p:txBody>
            <a:bodyPr/>
            <a:lstStyle/>
            <a:p>
              <a:endParaRPr lang="ja-JP" altLang="en-US"/>
            </a:p>
          </p:txBody>
        </p:sp>
        <p:sp>
          <p:nvSpPr>
            <p:cNvPr id="5557" name="Line 350"/>
            <p:cNvSpPr>
              <a:spLocks noChangeShapeType="1"/>
            </p:cNvSpPr>
            <p:nvPr/>
          </p:nvSpPr>
          <p:spPr bwMode="auto">
            <a:xfrm rot="4020000" flipH="1">
              <a:off x="4804" y="13321"/>
              <a:ext cx="0" cy="562"/>
            </a:xfrm>
            <a:prstGeom prst="line">
              <a:avLst/>
            </a:prstGeom>
            <a:noFill/>
            <a:ln w="9525">
              <a:solidFill>
                <a:schemeClr val="tx1"/>
              </a:solidFill>
              <a:round/>
              <a:headEnd/>
              <a:tailEnd/>
            </a:ln>
          </p:spPr>
          <p:txBody>
            <a:bodyPr/>
            <a:lstStyle/>
            <a:p>
              <a:endParaRPr lang="ja-JP" altLang="en-US"/>
            </a:p>
          </p:txBody>
        </p:sp>
        <p:sp>
          <p:nvSpPr>
            <p:cNvPr id="5558" name="Line 351"/>
            <p:cNvSpPr>
              <a:spLocks noChangeShapeType="1"/>
            </p:cNvSpPr>
            <p:nvPr/>
          </p:nvSpPr>
          <p:spPr bwMode="auto">
            <a:xfrm rot="5400000" flipH="1">
              <a:off x="4805" y="13330"/>
              <a:ext cx="0" cy="543"/>
            </a:xfrm>
            <a:prstGeom prst="line">
              <a:avLst/>
            </a:prstGeom>
            <a:noFill/>
            <a:ln w="9525">
              <a:solidFill>
                <a:schemeClr val="tx1"/>
              </a:solidFill>
              <a:round/>
              <a:headEnd/>
              <a:tailEnd/>
            </a:ln>
          </p:spPr>
          <p:txBody>
            <a:bodyPr/>
            <a:lstStyle/>
            <a:p>
              <a:endParaRPr lang="ja-JP" altLang="en-US"/>
            </a:p>
          </p:txBody>
        </p:sp>
        <p:sp>
          <p:nvSpPr>
            <p:cNvPr id="5559" name="Line 352"/>
            <p:cNvSpPr>
              <a:spLocks noChangeShapeType="1"/>
            </p:cNvSpPr>
            <p:nvPr/>
          </p:nvSpPr>
          <p:spPr bwMode="auto">
            <a:xfrm rot="6720000" flipH="1">
              <a:off x="4807" y="13323"/>
              <a:ext cx="0" cy="562"/>
            </a:xfrm>
            <a:prstGeom prst="line">
              <a:avLst/>
            </a:prstGeom>
            <a:noFill/>
            <a:ln w="9525">
              <a:solidFill>
                <a:schemeClr val="tx1"/>
              </a:solidFill>
              <a:round/>
              <a:headEnd/>
              <a:tailEnd/>
            </a:ln>
          </p:spPr>
          <p:txBody>
            <a:bodyPr/>
            <a:lstStyle/>
            <a:p>
              <a:endParaRPr lang="ja-JP" altLang="en-US"/>
            </a:p>
          </p:txBody>
        </p:sp>
        <p:sp>
          <p:nvSpPr>
            <p:cNvPr id="5560" name="Line 353"/>
            <p:cNvSpPr>
              <a:spLocks noChangeShapeType="1"/>
            </p:cNvSpPr>
            <p:nvPr/>
          </p:nvSpPr>
          <p:spPr bwMode="auto">
            <a:xfrm rot="8100000" flipH="1">
              <a:off x="4804" y="13293"/>
              <a:ext cx="0" cy="619"/>
            </a:xfrm>
            <a:prstGeom prst="line">
              <a:avLst/>
            </a:prstGeom>
            <a:noFill/>
            <a:ln w="9525">
              <a:solidFill>
                <a:schemeClr val="tx1"/>
              </a:solidFill>
              <a:round/>
              <a:headEnd/>
              <a:tailEnd/>
            </a:ln>
          </p:spPr>
          <p:txBody>
            <a:bodyPr/>
            <a:lstStyle/>
            <a:p>
              <a:endParaRPr lang="ja-JP" altLang="en-US"/>
            </a:p>
          </p:txBody>
        </p:sp>
        <p:sp>
          <p:nvSpPr>
            <p:cNvPr id="5561" name="Line 354"/>
            <p:cNvSpPr>
              <a:spLocks noChangeShapeType="1"/>
            </p:cNvSpPr>
            <p:nvPr/>
          </p:nvSpPr>
          <p:spPr bwMode="auto">
            <a:xfrm rot="9420000" flipH="1">
              <a:off x="4804" y="13245"/>
              <a:ext cx="0" cy="716"/>
            </a:xfrm>
            <a:prstGeom prst="line">
              <a:avLst/>
            </a:prstGeom>
            <a:noFill/>
            <a:ln w="9525">
              <a:solidFill>
                <a:schemeClr val="tx1"/>
              </a:solidFill>
              <a:round/>
              <a:headEnd/>
              <a:tailEnd/>
            </a:ln>
          </p:spPr>
          <p:txBody>
            <a:bodyPr/>
            <a:lstStyle/>
            <a:p>
              <a:endParaRPr lang="ja-JP" altLang="en-US"/>
            </a:p>
          </p:txBody>
        </p:sp>
        <p:sp>
          <p:nvSpPr>
            <p:cNvPr id="5562" name="Oval 355"/>
            <p:cNvSpPr>
              <a:spLocks noChangeArrowheads="1"/>
            </p:cNvSpPr>
            <p:nvPr/>
          </p:nvSpPr>
          <p:spPr bwMode="auto">
            <a:xfrm>
              <a:off x="4565" y="13261"/>
              <a:ext cx="480" cy="680"/>
            </a:xfrm>
            <a:prstGeom prst="ellipse">
              <a:avLst/>
            </a:prstGeom>
            <a:noFill/>
            <a:ln w="3175">
              <a:solidFill>
                <a:schemeClr val="tx1"/>
              </a:solidFill>
              <a:prstDash val="lgDashDot"/>
              <a:round/>
              <a:headEnd/>
              <a:tailEnd/>
            </a:ln>
          </p:spPr>
          <p:txBody>
            <a:bodyPr wrap="none" anchor="ctr"/>
            <a:lstStyle/>
            <a:p>
              <a:endParaRPr lang="ja-JP" altLang="en-US"/>
            </a:p>
          </p:txBody>
        </p:sp>
        <p:sp>
          <p:nvSpPr>
            <p:cNvPr id="5563" name="Oval 356"/>
            <p:cNvSpPr>
              <a:spLocks noChangeArrowheads="1"/>
            </p:cNvSpPr>
            <p:nvPr/>
          </p:nvSpPr>
          <p:spPr bwMode="auto">
            <a:xfrm>
              <a:off x="4597" y="13307"/>
              <a:ext cx="415" cy="589"/>
            </a:xfrm>
            <a:prstGeom prst="ellipse">
              <a:avLst/>
            </a:prstGeom>
            <a:solidFill>
              <a:schemeClr val="accent1">
                <a:alpha val="89803"/>
              </a:schemeClr>
            </a:solidFill>
            <a:ln w="9525">
              <a:solidFill>
                <a:schemeClr val="tx1"/>
              </a:solidFill>
              <a:round/>
              <a:headEnd/>
              <a:tailEnd/>
            </a:ln>
          </p:spPr>
          <p:txBody>
            <a:bodyPr wrap="none" anchor="ctr"/>
            <a:lstStyle/>
            <a:p>
              <a:endParaRPr lang="ja-JP" altLang="en-US"/>
            </a:p>
          </p:txBody>
        </p:sp>
      </p:grpSp>
      <p:sp>
        <p:nvSpPr>
          <p:cNvPr id="5370" name="Oval 357"/>
          <p:cNvSpPr>
            <a:spLocks noChangeArrowheads="1"/>
          </p:cNvSpPr>
          <p:nvPr/>
        </p:nvSpPr>
        <p:spPr bwMode="auto">
          <a:xfrm>
            <a:off x="1546225" y="5195888"/>
            <a:ext cx="25400" cy="41275"/>
          </a:xfrm>
          <a:prstGeom prst="ellipse">
            <a:avLst/>
          </a:prstGeom>
          <a:solidFill>
            <a:srgbClr val="808080"/>
          </a:solidFill>
          <a:ln w="9525">
            <a:solidFill>
              <a:schemeClr val="tx1"/>
            </a:solidFill>
            <a:round/>
            <a:headEnd/>
            <a:tailEnd/>
          </a:ln>
        </p:spPr>
        <p:txBody>
          <a:bodyPr wrap="none" anchor="ctr"/>
          <a:lstStyle/>
          <a:p>
            <a:endParaRPr lang="ja-JP" altLang="en-US"/>
          </a:p>
        </p:txBody>
      </p:sp>
      <p:sp>
        <p:nvSpPr>
          <p:cNvPr id="5371" name="Line 358"/>
          <p:cNvSpPr>
            <a:spLocks noChangeShapeType="1"/>
          </p:cNvSpPr>
          <p:nvPr/>
        </p:nvSpPr>
        <p:spPr bwMode="auto">
          <a:xfrm>
            <a:off x="1598613" y="5053013"/>
            <a:ext cx="142875" cy="0"/>
          </a:xfrm>
          <a:prstGeom prst="line">
            <a:avLst/>
          </a:prstGeom>
          <a:noFill/>
          <a:ln w="9525">
            <a:solidFill>
              <a:schemeClr val="tx1"/>
            </a:solidFill>
            <a:round/>
            <a:headEnd/>
            <a:tailEnd/>
          </a:ln>
        </p:spPr>
        <p:txBody>
          <a:bodyPr/>
          <a:lstStyle/>
          <a:p>
            <a:endParaRPr lang="ja-JP" altLang="en-US"/>
          </a:p>
        </p:txBody>
      </p:sp>
      <p:sp>
        <p:nvSpPr>
          <p:cNvPr id="5372" name="Line 359"/>
          <p:cNvSpPr>
            <a:spLocks noChangeShapeType="1"/>
          </p:cNvSpPr>
          <p:nvPr/>
        </p:nvSpPr>
        <p:spPr bwMode="auto">
          <a:xfrm>
            <a:off x="1379538" y="5251450"/>
            <a:ext cx="42862" cy="65088"/>
          </a:xfrm>
          <a:prstGeom prst="line">
            <a:avLst/>
          </a:prstGeom>
          <a:noFill/>
          <a:ln w="9525">
            <a:solidFill>
              <a:schemeClr val="tx1"/>
            </a:solidFill>
            <a:round/>
            <a:headEnd/>
            <a:tailEnd/>
          </a:ln>
        </p:spPr>
        <p:txBody>
          <a:bodyPr/>
          <a:lstStyle/>
          <a:p>
            <a:endParaRPr lang="ja-JP" altLang="en-US"/>
          </a:p>
        </p:txBody>
      </p:sp>
      <p:sp>
        <p:nvSpPr>
          <p:cNvPr id="5373" name="Line 360"/>
          <p:cNvSpPr>
            <a:spLocks noChangeShapeType="1"/>
          </p:cNvSpPr>
          <p:nvPr/>
        </p:nvSpPr>
        <p:spPr bwMode="auto">
          <a:xfrm>
            <a:off x="1487488" y="5251450"/>
            <a:ext cx="44450" cy="65088"/>
          </a:xfrm>
          <a:prstGeom prst="line">
            <a:avLst/>
          </a:prstGeom>
          <a:noFill/>
          <a:ln w="9525">
            <a:solidFill>
              <a:schemeClr val="tx1"/>
            </a:solidFill>
            <a:round/>
            <a:headEnd/>
            <a:tailEnd/>
          </a:ln>
        </p:spPr>
        <p:txBody>
          <a:bodyPr/>
          <a:lstStyle/>
          <a:p>
            <a:endParaRPr lang="ja-JP" altLang="en-US"/>
          </a:p>
        </p:txBody>
      </p:sp>
      <p:sp>
        <p:nvSpPr>
          <p:cNvPr id="5374" name="Rectangle 361"/>
          <p:cNvSpPr>
            <a:spLocks noChangeArrowheads="1"/>
          </p:cNvSpPr>
          <p:nvPr/>
        </p:nvSpPr>
        <p:spPr bwMode="auto">
          <a:xfrm>
            <a:off x="1704975" y="5140325"/>
            <a:ext cx="9525" cy="152400"/>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375" name="Rectangle 362"/>
          <p:cNvSpPr>
            <a:spLocks noChangeArrowheads="1"/>
          </p:cNvSpPr>
          <p:nvPr/>
        </p:nvSpPr>
        <p:spPr bwMode="auto">
          <a:xfrm>
            <a:off x="1714500" y="5140325"/>
            <a:ext cx="9525" cy="150813"/>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376" name="Line 363"/>
          <p:cNvSpPr>
            <a:spLocks noChangeShapeType="1"/>
          </p:cNvSpPr>
          <p:nvPr/>
        </p:nvSpPr>
        <p:spPr bwMode="auto">
          <a:xfrm flipV="1">
            <a:off x="1704975" y="5291138"/>
            <a:ext cx="0" cy="92075"/>
          </a:xfrm>
          <a:prstGeom prst="line">
            <a:avLst/>
          </a:prstGeom>
          <a:noFill/>
          <a:ln w="9525">
            <a:solidFill>
              <a:schemeClr val="tx1"/>
            </a:solidFill>
            <a:round/>
            <a:headEnd/>
            <a:tailEnd/>
          </a:ln>
        </p:spPr>
        <p:txBody>
          <a:bodyPr/>
          <a:lstStyle/>
          <a:p>
            <a:endParaRPr lang="ja-JP" altLang="en-US"/>
          </a:p>
        </p:txBody>
      </p:sp>
      <p:sp>
        <p:nvSpPr>
          <p:cNvPr id="5377" name="Rectangle 364" descr="右上がり対角線"/>
          <p:cNvSpPr>
            <a:spLocks noChangeArrowheads="1"/>
          </p:cNvSpPr>
          <p:nvPr/>
        </p:nvSpPr>
        <p:spPr bwMode="auto">
          <a:xfrm>
            <a:off x="1714500" y="5172075"/>
            <a:ext cx="69850" cy="88900"/>
          </a:xfrm>
          <a:prstGeom prst="rect">
            <a:avLst/>
          </a:prstGeom>
          <a:pattFill prst="ltUpDiag">
            <a:fgClr>
              <a:schemeClr val="accent1"/>
            </a:fgClr>
            <a:bgClr>
              <a:schemeClr val="bg1"/>
            </a:bgClr>
          </a:pattFill>
          <a:ln w="9525">
            <a:noFill/>
            <a:miter lim="800000"/>
            <a:headEnd/>
            <a:tailEnd/>
          </a:ln>
        </p:spPr>
        <p:txBody>
          <a:bodyPr wrap="none" anchor="ctr"/>
          <a:lstStyle/>
          <a:p>
            <a:endParaRPr lang="ja-JP" altLang="en-US"/>
          </a:p>
        </p:txBody>
      </p:sp>
      <p:sp>
        <p:nvSpPr>
          <p:cNvPr id="5378" name="Line 365"/>
          <p:cNvSpPr>
            <a:spLocks noChangeShapeType="1"/>
          </p:cNvSpPr>
          <p:nvPr/>
        </p:nvSpPr>
        <p:spPr bwMode="auto">
          <a:xfrm>
            <a:off x="1716088" y="5172075"/>
            <a:ext cx="66675" cy="0"/>
          </a:xfrm>
          <a:prstGeom prst="line">
            <a:avLst/>
          </a:prstGeom>
          <a:noFill/>
          <a:ln w="9525">
            <a:solidFill>
              <a:schemeClr val="tx1"/>
            </a:solidFill>
            <a:round/>
            <a:headEnd/>
            <a:tailEnd/>
          </a:ln>
        </p:spPr>
        <p:txBody>
          <a:bodyPr/>
          <a:lstStyle/>
          <a:p>
            <a:endParaRPr lang="ja-JP" altLang="en-US"/>
          </a:p>
        </p:txBody>
      </p:sp>
      <p:sp>
        <p:nvSpPr>
          <p:cNvPr id="5379" name="Line 366"/>
          <p:cNvSpPr>
            <a:spLocks noChangeShapeType="1"/>
          </p:cNvSpPr>
          <p:nvPr/>
        </p:nvSpPr>
        <p:spPr bwMode="auto">
          <a:xfrm>
            <a:off x="1714500" y="5260975"/>
            <a:ext cx="68263" cy="0"/>
          </a:xfrm>
          <a:prstGeom prst="line">
            <a:avLst/>
          </a:prstGeom>
          <a:noFill/>
          <a:ln w="9525">
            <a:solidFill>
              <a:schemeClr val="tx1"/>
            </a:solidFill>
            <a:round/>
            <a:headEnd/>
            <a:tailEnd/>
          </a:ln>
        </p:spPr>
        <p:txBody>
          <a:bodyPr/>
          <a:lstStyle/>
          <a:p>
            <a:endParaRPr lang="ja-JP" altLang="en-US"/>
          </a:p>
        </p:txBody>
      </p:sp>
      <p:sp>
        <p:nvSpPr>
          <p:cNvPr id="5380" name="Line 367"/>
          <p:cNvSpPr>
            <a:spLocks noChangeShapeType="1"/>
          </p:cNvSpPr>
          <p:nvPr/>
        </p:nvSpPr>
        <p:spPr bwMode="auto">
          <a:xfrm>
            <a:off x="1422400" y="5316538"/>
            <a:ext cx="109538" cy="0"/>
          </a:xfrm>
          <a:prstGeom prst="line">
            <a:avLst/>
          </a:prstGeom>
          <a:noFill/>
          <a:ln w="9525">
            <a:solidFill>
              <a:schemeClr val="tx1"/>
            </a:solidFill>
            <a:round/>
            <a:headEnd/>
            <a:tailEnd/>
          </a:ln>
        </p:spPr>
        <p:txBody>
          <a:bodyPr/>
          <a:lstStyle/>
          <a:p>
            <a:endParaRPr lang="ja-JP" altLang="en-US"/>
          </a:p>
        </p:txBody>
      </p:sp>
      <p:sp>
        <p:nvSpPr>
          <p:cNvPr id="5381" name="Line 368"/>
          <p:cNvSpPr>
            <a:spLocks noChangeShapeType="1"/>
          </p:cNvSpPr>
          <p:nvPr/>
        </p:nvSpPr>
        <p:spPr bwMode="auto">
          <a:xfrm flipV="1">
            <a:off x="1531938" y="5316538"/>
            <a:ext cx="0" cy="66675"/>
          </a:xfrm>
          <a:prstGeom prst="line">
            <a:avLst/>
          </a:prstGeom>
          <a:noFill/>
          <a:ln w="9525">
            <a:solidFill>
              <a:schemeClr val="tx1"/>
            </a:solidFill>
            <a:round/>
            <a:headEnd/>
            <a:tailEnd/>
          </a:ln>
        </p:spPr>
        <p:txBody>
          <a:bodyPr/>
          <a:lstStyle/>
          <a:p>
            <a:endParaRPr lang="ja-JP" altLang="en-US"/>
          </a:p>
        </p:txBody>
      </p:sp>
      <p:sp>
        <p:nvSpPr>
          <p:cNvPr id="5382" name="Line 369"/>
          <p:cNvSpPr>
            <a:spLocks noChangeShapeType="1"/>
          </p:cNvSpPr>
          <p:nvPr/>
        </p:nvSpPr>
        <p:spPr bwMode="auto">
          <a:xfrm flipV="1">
            <a:off x="1422400" y="5316538"/>
            <a:ext cx="0" cy="66675"/>
          </a:xfrm>
          <a:prstGeom prst="line">
            <a:avLst/>
          </a:prstGeom>
          <a:noFill/>
          <a:ln w="9525">
            <a:solidFill>
              <a:schemeClr val="tx1"/>
            </a:solidFill>
            <a:round/>
            <a:headEnd/>
            <a:tailEnd/>
          </a:ln>
        </p:spPr>
        <p:txBody>
          <a:bodyPr/>
          <a:lstStyle/>
          <a:p>
            <a:endParaRPr lang="ja-JP" altLang="en-US"/>
          </a:p>
        </p:txBody>
      </p:sp>
      <p:sp>
        <p:nvSpPr>
          <p:cNvPr id="5383" name="Line 370"/>
          <p:cNvSpPr>
            <a:spLocks noChangeShapeType="1"/>
          </p:cNvSpPr>
          <p:nvPr/>
        </p:nvSpPr>
        <p:spPr bwMode="auto">
          <a:xfrm>
            <a:off x="1422400" y="5383213"/>
            <a:ext cx="319088" cy="0"/>
          </a:xfrm>
          <a:prstGeom prst="line">
            <a:avLst/>
          </a:prstGeom>
          <a:noFill/>
          <a:ln w="9525">
            <a:solidFill>
              <a:schemeClr val="tx1"/>
            </a:solidFill>
            <a:round/>
            <a:headEnd/>
            <a:tailEnd/>
          </a:ln>
        </p:spPr>
        <p:txBody>
          <a:bodyPr/>
          <a:lstStyle/>
          <a:p>
            <a:endParaRPr lang="ja-JP" altLang="en-US"/>
          </a:p>
        </p:txBody>
      </p:sp>
      <p:sp>
        <p:nvSpPr>
          <p:cNvPr id="5384" name="Rectangle 371" descr="右上がり対角線 (反転)"/>
          <p:cNvSpPr>
            <a:spLocks noChangeArrowheads="1"/>
          </p:cNvSpPr>
          <p:nvPr/>
        </p:nvSpPr>
        <p:spPr bwMode="auto">
          <a:xfrm>
            <a:off x="1782763" y="5073650"/>
            <a:ext cx="1314450" cy="285750"/>
          </a:xfrm>
          <a:prstGeom prst="rect">
            <a:avLst/>
          </a:prstGeom>
          <a:pattFill prst="dkUpDiag">
            <a:fgClr>
              <a:schemeClr val="accent1"/>
            </a:fgClr>
            <a:bgClr>
              <a:srgbClr val="FFFFFF"/>
            </a:bgClr>
          </a:pattFill>
          <a:ln w="9525">
            <a:solidFill>
              <a:schemeClr val="tx1"/>
            </a:solidFill>
            <a:miter lim="800000"/>
            <a:headEnd/>
            <a:tailEnd/>
          </a:ln>
        </p:spPr>
        <p:txBody>
          <a:bodyPr wrap="none" anchor="ctr"/>
          <a:lstStyle/>
          <a:p>
            <a:endParaRPr lang="ja-JP" altLang="en-US"/>
          </a:p>
        </p:txBody>
      </p:sp>
      <p:sp>
        <p:nvSpPr>
          <p:cNvPr id="5385" name="Line 372"/>
          <p:cNvSpPr>
            <a:spLocks noChangeShapeType="1"/>
          </p:cNvSpPr>
          <p:nvPr/>
        </p:nvSpPr>
        <p:spPr bwMode="auto">
          <a:xfrm flipH="1">
            <a:off x="1531938" y="5053013"/>
            <a:ext cx="174625" cy="263525"/>
          </a:xfrm>
          <a:prstGeom prst="line">
            <a:avLst/>
          </a:prstGeom>
          <a:noFill/>
          <a:ln w="9525">
            <a:solidFill>
              <a:schemeClr val="tx1"/>
            </a:solidFill>
            <a:round/>
            <a:headEnd/>
            <a:tailEnd/>
          </a:ln>
        </p:spPr>
        <p:txBody>
          <a:bodyPr/>
          <a:lstStyle/>
          <a:p>
            <a:endParaRPr lang="ja-JP" altLang="en-US"/>
          </a:p>
        </p:txBody>
      </p:sp>
      <p:sp>
        <p:nvSpPr>
          <p:cNvPr id="5386" name="Line 373"/>
          <p:cNvSpPr>
            <a:spLocks noChangeShapeType="1"/>
          </p:cNvSpPr>
          <p:nvPr/>
        </p:nvSpPr>
        <p:spPr bwMode="auto">
          <a:xfrm flipV="1">
            <a:off x="1704975" y="5053013"/>
            <a:ext cx="0" cy="87312"/>
          </a:xfrm>
          <a:prstGeom prst="line">
            <a:avLst/>
          </a:prstGeom>
          <a:noFill/>
          <a:ln w="9525">
            <a:solidFill>
              <a:schemeClr val="tx1"/>
            </a:solidFill>
            <a:round/>
            <a:headEnd/>
            <a:tailEnd/>
          </a:ln>
        </p:spPr>
        <p:txBody>
          <a:bodyPr/>
          <a:lstStyle/>
          <a:p>
            <a:endParaRPr lang="ja-JP" altLang="en-US"/>
          </a:p>
        </p:txBody>
      </p:sp>
      <p:sp>
        <p:nvSpPr>
          <p:cNvPr id="5387" name="Line 374"/>
          <p:cNvSpPr>
            <a:spLocks noChangeShapeType="1"/>
          </p:cNvSpPr>
          <p:nvPr/>
        </p:nvSpPr>
        <p:spPr bwMode="auto">
          <a:xfrm>
            <a:off x="1663700" y="4987925"/>
            <a:ext cx="42863" cy="65088"/>
          </a:xfrm>
          <a:prstGeom prst="line">
            <a:avLst/>
          </a:prstGeom>
          <a:noFill/>
          <a:ln w="9525">
            <a:solidFill>
              <a:schemeClr val="tx1"/>
            </a:solidFill>
            <a:round/>
            <a:headEnd/>
            <a:tailEnd/>
          </a:ln>
        </p:spPr>
        <p:txBody>
          <a:bodyPr/>
          <a:lstStyle/>
          <a:p>
            <a:endParaRPr lang="ja-JP" altLang="en-US"/>
          </a:p>
        </p:txBody>
      </p:sp>
      <p:grpSp>
        <p:nvGrpSpPr>
          <p:cNvPr id="20" name="Group 375"/>
          <p:cNvGrpSpPr>
            <a:grpSpLocks/>
          </p:cNvGrpSpPr>
          <p:nvPr/>
        </p:nvGrpSpPr>
        <p:grpSpPr bwMode="auto">
          <a:xfrm>
            <a:off x="1377950" y="4987925"/>
            <a:ext cx="285750" cy="263525"/>
            <a:chOff x="4965" y="13148"/>
            <a:chExt cx="841" cy="732"/>
          </a:xfrm>
        </p:grpSpPr>
        <p:sp>
          <p:nvSpPr>
            <p:cNvPr id="5549" name="Line 376"/>
            <p:cNvSpPr>
              <a:spLocks noChangeShapeType="1"/>
            </p:cNvSpPr>
            <p:nvPr/>
          </p:nvSpPr>
          <p:spPr bwMode="auto">
            <a:xfrm>
              <a:off x="4965" y="13880"/>
              <a:ext cx="323" cy="0"/>
            </a:xfrm>
            <a:prstGeom prst="line">
              <a:avLst/>
            </a:prstGeom>
            <a:noFill/>
            <a:ln w="9525">
              <a:solidFill>
                <a:schemeClr val="tx1"/>
              </a:solidFill>
              <a:round/>
              <a:headEnd/>
              <a:tailEnd/>
            </a:ln>
          </p:spPr>
          <p:txBody>
            <a:bodyPr/>
            <a:lstStyle/>
            <a:p>
              <a:endParaRPr lang="ja-JP" altLang="en-US"/>
            </a:p>
          </p:txBody>
        </p:sp>
        <p:sp>
          <p:nvSpPr>
            <p:cNvPr id="5550" name="Line 377"/>
            <p:cNvSpPr>
              <a:spLocks noChangeShapeType="1"/>
            </p:cNvSpPr>
            <p:nvPr/>
          </p:nvSpPr>
          <p:spPr bwMode="auto">
            <a:xfrm flipH="1">
              <a:off x="4965" y="13148"/>
              <a:ext cx="520" cy="732"/>
            </a:xfrm>
            <a:prstGeom prst="line">
              <a:avLst/>
            </a:prstGeom>
            <a:noFill/>
            <a:ln w="9525">
              <a:solidFill>
                <a:schemeClr val="tx1"/>
              </a:solidFill>
              <a:round/>
              <a:headEnd/>
              <a:tailEnd/>
            </a:ln>
          </p:spPr>
          <p:txBody>
            <a:bodyPr/>
            <a:lstStyle/>
            <a:p>
              <a:endParaRPr lang="ja-JP" altLang="en-US"/>
            </a:p>
          </p:txBody>
        </p:sp>
        <p:sp>
          <p:nvSpPr>
            <p:cNvPr id="5551" name="Line 378"/>
            <p:cNvSpPr>
              <a:spLocks noChangeShapeType="1"/>
            </p:cNvSpPr>
            <p:nvPr/>
          </p:nvSpPr>
          <p:spPr bwMode="auto">
            <a:xfrm flipH="1">
              <a:off x="5286" y="13148"/>
              <a:ext cx="520" cy="732"/>
            </a:xfrm>
            <a:prstGeom prst="line">
              <a:avLst/>
            </a:prstGeom>
            <a:noFill/>
            <a:ln w="9525">
              <a:solidFill>
                <a:schemeClr val="tx1"/>
              </a:solidFill>
              <a:round/>
              <a:headEnd/>
              <a:tailEnd/>
            </a:ln>
          </p:spPr>
          <p:txBody>
            <a:bodyPr/>
            <a:lstStyle/>
            <a:p>
              <a:endParaRPr lang="ja-JP" altLang="en-US"/>
            </a:p>
          </p:txBody>
        </p:sp>
        <p:sp>
          <p:nvSpPr>
            <p:cNvPr id="5552" name="Line 379"/>
            <p:cNvSpPr>
              <a:spLocks noChangeShapeType="1"/>
            </p:cNvSpPr>
            <p:nvPr/>
          </p:nvSpPr>
          <p:spPr bwMode="auto">
            <a:xfrm>
              <a:off x="5485" y="13148"/>
              <a:ext cx="321" cy="0"/>
            </a:xfrm>
            <a:prstGeom prst="line">
              <a:avLst/>
            </a:prstGeom>
            <a:noFill/>
            <a:ln w="9525">
              <a:solidFill>
                <a:schemeClr val="tx1"/>
              </a:solidFill>
              <a:round/>
              <a:headEnd/>
              <a:tailEnd/>
            </a:ln>
          </p:spPr>
          <p:txBody>
            <a:bodyPr/>
            <a:lstStyle/>
            <a:p>
              <a:endParaRPr lang="ja-JP" altLang="en-US"/>
            </a:p>
          </p:txBody>
        </p:sp>
      </p:grpSp>
      <p:sp>
        <p:nvSpPr>
          <p:cNvPr id="5389" name="Freeform 380" descr="30%"/>
          <p:cNvSpPr>
            <a:spLocks/>
          </p:cNvSpPr>
          <p:nvPr/>
        </p:nvSpPr>
        <p:spPr bwMode="auto">
          <a:xfrm flipV="1">
            <a:off x="1960563" y="5275263"/>
            <a:ext cx="887412" cy="296862"/>
          </a:xfrm>
          <a:custGeom>
            <a:avLst/>
            <a:gdLst>
              <a:gd name="T0" fmla="*/ 0 w 2616"/>
              <a:gd name="T1" fmla="*/ 0 h 828"/>
              <a:gd name="T2" fmla="*/ 0 w 2616"/>
              <a:gd name="T3" fmla="*/ 2147483647 h 828"/>
              <a:gd name="T4" fmla="*/ 2147483647 w 2616"/>
              <a:gd name="T5" fmla="*/ 2147483647 h 828"/>
              <a:gd name="T6" fmla="*/ 2147483647 w 2616"/>
              <a:gd name="T7" fmla="*/ 2147483647 h 828"/>
              <a:gd name="T8" fmla="*/ 2147483647 w 2616"/>
              <a:gd name="T9" fmla="*/ 2147483647 h 828"/>
              <a:gd name="T10" fmla="*/ 2147483647 w 2616"/>
              <a:gd name="T11" fmla="*/ 2147483647 h 828"/>
              <a:gd name="T12" fmla="*/ 2147483647 w 2616"/>
              <a:gd name="T13" fmla="*/ 2147483647 h 828"/>
              <a:gd name="T14" fmla="*/ 2147483647 w 2616"/>
              <a:gd name="T15" fmla="*/ 2147483647 h 828"/>
              <a:gd name="T16" fmla="*/ 2147483647 w 2616"/>
              <a:gd name="T17" fmla="*/ 2147483647 h 828"/>
              <a:gd name="T18" fmla="*/ 2147483647 w 2616"/>
              <a:gd name="T19" fmla="*/ 0 h 828"/>
              <a:gd name="T20" fmla="*/ 0 w 2616"/>
              <a:gd name="T21" fmla="*/ 0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6"/>
              <a:gd name="T34" fmla="*/ 0 h 828"/>
              <a:gd name="T35" fmla="*/ 2616 w 261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6" h="828">
                <a:moveTo>
                  <a:pt x="0" y="0"/>
                </a:moveTo>
                <a:lnTo>
                  <a:pt x="0" y="603"/>
                </a:lnTo>
                <a:lnTo>
                  <a:pt x="39" y="603"/>
                </a:lnTo>
                <a:lnTo>
                  <a:pt x="39" y="768"/>
                </a:lnTo>
                <a:lnTo>
                  <a:pt x="99" y="828"/>
                </a:lnTo>
                <a:lnTo>
                  <a:pt x="2481" y="828"/>
                </a:lnTo>
                <a:lnTo>
                  <a:pt x="2541" y="768"/>
                </a:lnTo>
                <a:lnTo>
                  <a:pt x="2541" y="597"/>
                </a:lnTo>
                <a:lnTo>
                  <a:pt x="2616" y="597"/>
                </a:lnTo>
                <a:lnTo>
                  <a:pt x="2616" y="0"/>
                </a:lnTo>
                <a:lnTo>
                  <a:pt x="0" y="0"/>
                </a:lnTo>
                <a:close/>
              </a:path>
            </a:pathLst>
          </a:custGeom>
          <a:pattFill prst="pct30">
            <a:fgClr>
              <a:srgbClr val="00CCFF"/>
            </a:fgClr>
            <a:bgClr>
              <a:schemeClr val="bg1"/>
            </a:bgClr>
          </a:pattFill>
          <a:ln w="9525">
            <a:solidFill>
              <a:schemeClr val="tx1"/>
            </a:solidFill>
            <a:round/>
            <a:headEnd/>
            <a:tailEnd/>
          </a:ln>
        </p:spPr>
        <p:txBody>
          <a:bodyPr/>
          <a:lstStyle/>
          <a:p>
            <a:endParaRPr lang="ja-JP" altLang="en-US"/>
          </a:p>
        </p:txBody>
      </p:sp>
      <p:sp>
        <p:nvSpPr>
          <p:cNvPr id="5390" name="Freeform 381" descr="30%"/>
          <p:cNvSpPr>
            <a:spLocks/>
          </p:cNvSpPr>
          <p:nvPr/>
        </p:nvSpPr>
        <p:spPr bwMode="auto">
          <a:xfrm>
            <a:off x="1960563" y="4862513"/>
            <a:ext cx="887412" cy="296862"/>
          </a:xfrm>
          <a:custGeom>
            <a:avLst/>
            <a:gdLst>
              <a:gd name="T0" fmla="*/ 0 w 2616"/>
              <a:gd name="T1" fmla="*/ 0 h 828"/>
              <a:gd name="T2" fmla="*/ 0 w 2616"/>
              <a:gd name="T3" fmla="*/ 2147483647 h 828"/>
              <a:gd name="T4" fmla="*/ 2147483647 w 2616"/>
              <a:gd name="T5" fmla="*/ 2147483647 h 828"/>
              <a:gd name="T6" fmla="*/ 2147483647 w 2616"/>
              <a:gd name="T7" fmla="*/ 2147483647 h 828"/>
              <a:gd name="T8" fmla="*/ 2147483647 w 2616"/>
              <a:gd name="T9" fmla="*/ 2147483647 h 828"/>
              <a:gd name="T10" fmla="*/ 2147483647 w 2616"/>
              <a:gd name="T11" fmla="*/ 2147483647 h 828"/>
              <a:gd name="T12" fmla="*/ 2147483647 w 2616"/>
              <a:gd name="T13" fmla="*/ 2147483647 h 828"/>
              <a:gd name="T14" fmla="*/ 2147483647 w 2616"/>
              <a:gd name="T15" fmla="*/ 2147483647 h 828"/>
              <a:gd name="T16" fmla="*/ 2147483647 w 2616"/>
              <a:gd name="T17" fmla="*/ 2147483647 h 828"/>
              <a:gd name="T18" fmla="*/ 2147483647 w 2616"/>
              <a:gd name="T19" fmla="*/ 0 h 828"/>
              <a:gd name="T20" fmla="*/ 0 w 2616"/>
              <a:gd name="T21" fmla="*/ 0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6"/>
              <a:gd name="T34" fmla="*/ 0 h 828"/>
              <a:gd name="T35" fmla="*/ 2616 w 261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6" h="828">
                <a:moveTo>
                  <a:pt x="0" y="0"/>
                </a:moveTo>
                <a:lnTo>
                  <a:pt x="0" y="603"/>
                </a:lnTo>
                <a:lnTo>
                  <a:pt x="39" y="603"/>
                </a:lnTo>
                <a:lnTo>
                  <a:pt x="39" y="768"/>
                </a:lnTo>
                <a:lnTo>
                  <a:pt x="99" y="828"/>
                </a:lnTo>
                <a:lnTo>
                  <a:pt x="2481" y="828"/>
                </a:lnTo>
                <a:lnTo>
                  <a:pt x="2541" y="768"/>
                </a:lnTo>
                <a:lnTo>
                  <a:pt x="2541" y="597"/>
                </a:lnTo>
                <a:lnTo>
                  <a:pt x="2616" y="597"/>
                </a:lnTo>
                <a:lnTo>
                  <a:pt x="2616" y="0"/>
                </a:lnTo>
                <a:lnTo>
                  <a:pt x="0" y="0"/>
                </a:lnTo>
                <a:close/>
              </a:path>
            </a:pathLst>
          </a:custGeom>
          <a:pattFill prst="pct30">
            <a:fgClr>
              <a:srgbClr val="00CCFF"/>
            </a:fgClr>
            <a:bgClr>
              <a:schemeClr val="bg1"/>
            </a:bgClr>
          </a:pattFill>
          <a:ln w="9525">
            <a:solidFill>
              <a:schemeClr val="tx1"/>
            </a:solidFill>
            <a:round/>
            <a:headEnd/>
            <a:tailEnd/>
          </a:ln>
        </p:spPr>
        <p:txBody>
          <a:bodyPr/>
          <a:lstStyle/>
          <a:p>
            <a:endParaRPr lang="ja-JP" altLang="en-US"/>
          </a:p>
        </p:txBody>
      </p:sp>
      <p:sp>
        <p:nvSpPr>
          <p:cNvPr id="5391" name="Line 382"/>
          <p:cNvSpPr>
            <a:spLocks noChangeShapeType="1"/>
          </p:cNvSpPr>
          <p:nvPr/>
        </p:nvSpPr>
        <p:spPr bwMode="auto">
          <a:xfrm>
            <a:off x="1973263" y="5356225"/>
            <a:ext cx="846137" cy="0"/>
          </a:xfrm>
          <a:prstGeom prst="line">
            <a:avLst/>
          </a:prstGeom>
          <a:noFill/>
          <a:ln w="9525">
            <a:solidFill>
              <a:schemeClr val="tx1"/>
            </a:solidFill>
            <a:round/>
            <a:headEnd/>
            <a:tailEnd/>
          </a:ln>
        </p:spPr>
        <p:txBody>
          <a:bodyPr/>
          <a:lstStyle/>
          <a:p>
            <a:endParaRPr lang="ja-JP" altLang="en-US"/>
          </a:p>
        </p:txBody>
      </p:sp>
      <p:sp>
        <p:nvSpPr>
          <p:cNvPr id="5392" name="Line 383"/>
          <p:cNvSpPr>
            <a:spLocks noChangeShapeType="1"/>
          </p:cNvSpPr>
          <p:nvPr/>
        </p:nvSpPr>
        <p:spPr bwMode="auto">
          <a:xfrm>
            <a:off x="1974850" y="5295900"/>
            <a:ext cx="846138" cy="0"/>
          </a:xfrm>
          <a:prstGeom prst="line">
            <a:avLst/>
          </a:prstGeom>
          <a:noFill/>
          <a:ln w="9525">
            <a:solidFill>
              <a:schemeClr val="tx1"/>
            </a:solidFill>
            <a:round/>
            <a:headEnd/>
            <a:tailEnd/>
          </a:ln>
        </p:spPr>
        <p:txBody>
          <a:bodyPr/>
          <a:lstStyle/>
          <a:p>
            <a:endParaRPr lang="ja-JP" altLang="en-US"/>
          </a:p>
        </p:txBody>
      </p:sp>
      <p:sp>
        <p:nvSpPr>
          <p:cNvPr id="5393" name="Line 384"/>
          <p:cNvSpPr>
            <a:spLocks noChangeShapeType="1"/>
          </p:cNvSpPr>
          <p:nvPr/>
        </p:nvSpPr>
        <p:spPr bwMode="auto">
          <a:xfrm>
            <a:off x="1973263" y="5137150"/>
            <a:ext cx="846137" cy="0"/>
          </a:xfrm>
          <a:prstGeom prst="line">
            <a:avLst/>
          </a:prstGeom>
          <a:noFill/>
          <a:ln w="9525">
            <a:solidFill>
              <a:schemeClr val="tx1"/>
            </a:solidFill>
            <a:round/>
            <a:headEnd/>
            <a:tailEnd/>
          </a:ln>
        </p:spPr>
        <p:txBody>
          <a:bodyPr/>
          <a:lstStyle/>
          <a:p>
            <a:endParaRPr lang="ja-JP" altLang="en-US"/>
          </a:p>
        </p:txBody>
      </p:sp>
      <p:sp>
        <p:nvSpPr>
          <p:cNvPr id="5394" name="Line 385"/>
          <p:cNvSpPr>
            <a:spLocks noChangeShapeType="1"/>
          </p:cNvSpPr>
          <p:nvPr/>
        </p:nvSpPr>
        <p:spPr bwMode="auto">
          <a:xfrm>
            <a:off x="1973263" y="5078413"/>
            <a:ext cx="846137" cy="0"/>
          </a:xfrm>
          <a:prstGeom prst="line">
            <a:avLst/>
          </a:prstGeom>
          <a:noFill/>
          <a:ln w="9525">
            <a:solidFill>
              <a:schemeClr val="tx1"/>
            </a:solidFill>
            <a:round/>
            <a:headEnd/>
            <a:tailEnd/>
          </a:ln>
        </p:spPr>
        <p:txBody>
          <a:bodyPr/>
          <a:lstStyle/>
          <a:p>
            <a:endParaRPr lang="ja-JP" altLang="en-US"/>
          </a:p>
        </p:txBody>
      </p:sp>
      <p:grpSp>
        <p:nvGrpSpPr>
          <p:cNvPr id="21" name="Group 386"/>
          <p:cNvGrpSpPr>
            <a:grpSpLocks/>
          </p:cNvGrpSpPr>
          <p:nvPr/>
        </p:nvGrpSpPr>
        <p:grpSpPr bwMode="auto">
          <a:xfrm>
            <a:off x="1747838" y="4862513"/>
            <a:ext cx="1290637" cy="711200"/>
            <a:chOff x="5270" y="13635"/>
            <a:chExt cx="3808" cy="1976"/>
          </a:xfrm>
        </p:grpSpPr>
        <p:sp>
          <p:nvSpPr>
            <p:cNvPr id="5547" name="AutoShape 387"/>
            <p:cNvSpPr>
              <a:spLocks noChangeArrowheads="1"/>
            </p:cNvSpPr>
            <p:nvPr/>
          </p:nvSpPr>
          <p:spPr bwMode="auto">
            <a:xfrm>
              <a:off x="5270" y="13635"/>
              <a:ext cx="3803" cy="477"/>
            </a:xfrm>
            <a:prstGeom prst="roundRect">
              <a:avLst>
                <a:gd name="adj" fmla="val 16667"/>
              </a:avLst>
            </a:prstGeom>
            <a:noFill/>
            <a:ln w="6350">
              <a:solidFill>
                <a:schemeClr val="tx1"/>
              </a:solidFill>
              <a:prstDash val="dash"/>
              <a:round/>
              <a:headEnd/>
              <a:tailEnd/>
            </a:ln>
          </p:spPr>
          <p:txBody>
            <a:bodyPr wrap="none" anchor="ctr"/>
            <a:lstStyle/>
            <a:p>
              <a:endParaRPr lang="ja-JP" altLang="en-US"/>
            </a:p>
          </p:txBody>
        </p:sp>
        <p:sp>
          <p:nvSpPr>
            <p:cNvPr id="5548" name="AutoShape 388"/>
            <p:cNvSpPr>
              <a:spLocks noChangeArrowheads="1"/>
            </p:cNvSpPr>
            <p:nvPr/>
          </p:nvSpPr>
          <p:spPr bwMode="auto">
            <a:xfrm>
              <a:off x="5275" y="15134"/>
              <a:ext cx="3803" cy="477"/>
            </a:xfrm>
            <a:prstGeom prst="roundRect">
              <a:avLst>
                <a:gd name="adj" fmla="val 16667"/>
              </a:avLst>
            </a:prstGeom>
            <a:noFill/>
            <a:ln w="6350">
              <a:solidFill>
                <a:schemeClr val="tx1"/>
              </a:solidFill>
              <a:prstDash val="dash"/>
              <a:round/>
              <a:headEnd/>
              <a:tailEnd/>
            </a:ln>
          </p:spPr>
          <p:txBody>
            <a:bodyPr wrap="none" anchor="ctr"/>
            <a:lstStyle/>
            <a:p>
              <a:endParaRPr lang="ja-JP" altLang="en-US"/>
            </a:p>
          </p:txBody>
        </p:sp>
      </p:grpSp>
      <p:grpSp>
        <p:nvGrpSpPr>
          <p:cNvPr id="22" name="Group 389"/>
          <p:cNvGrpSpPr>
            <a:grpSpLocks/>
          </p:cNvGrpSpPr>
          <p:nvPr/>
        </p:nvGrpSpPr>
        <p:grpSpPr bwMode="auto">
          <a:xfrm>
            <a:off x="503238" y="4878388"/>
            <a:ext cx="5781675" cy="1419225"/>
            <a:chOff x="1484" y="13568"/>
            <a:chExt cx="17052" cy="3949"/>
          </a:xfrm>
        </p:grpSpPr>
        <p:sp>
          <p:nvSpPr>
            <p:cNvPr id="5480" name="Rectangle 390"/>
            <p:cNvSpPr>
              <a:spLocks noChangeArrowheads="1"/>
            </p:cNvSpPr>
            <p:nvPr/>
          </p:nvSpPr>
          <p:spPr bwMode="auto">
            <a:xfrm>
              <a:off x="15984" y="14100"/>
              <a:ext cx="1815" cy="816"/>
            </a:xfrm>
            <a:prstGeom prst="rect">
              <a:avLst/>
            </a:prstGeom>
            <a:noFill/>
            <a:ln w="9525">
              <a:solidFill>
                <a:schemeClr val="tx1"/>
              </a:solidFill>
              <a:miter lim="800000"/>
              <a:headEnd/>
              <a:tailEnd/>
            </a:ln>
          </p:spPr>
          <p:txBody>
            <a:bodyPr wrap="none" anchor="ctr"/>
            <a:lstStyle/>
            <a:p>
              <a:endParaRPr lang="ja-JP" altLang="en-US"/>
            </a:p>
          </p:txBody>
        </p:sp>
        <p:sp>
          <p:nvSpPr>
            <p:cNvPr id="5481" name="Rectangle 391"/>
            <p:cNvSpPr>
              <a:spLocks noChangeArrowheads="1"/>
            </p:cNvSpPr>
            <p:nvPr/>
          </p:nvSpPr>
          <p:spPr bwMode="auto">
            <a:xfrm>
              <a:off x="15941" y="14305"/>
              <a:ext cx="50" cy="409"/>
            </a:xfrm>
            <a:prstGeom prst="rect">
              <a:avLst/>
            </a:prstGeom>
            <a:solidFill>
              <a:schemeClr val="bg1"/>
            </a:solidFill>
            <a:ln w="9525">
              <a:noFill/>
              <a:miter lim="800000"/>
              <a:headEnd/>
              <a:tailEnd/>
            </a:ln>
          </p:spPr>
          <p:txBody>
            <a:bodyPr wrap="none" anchor="ctr"/>
            <a:lstStyle/>
            <a:p>
              <a:endParaRPr lang="ja-JP" altLang="en-US"/>
            </a:p>
          </p:txBody>
        </p:sp>
        <p:grpSp>
          <p:nvGrpSpPr>
            <p:cNvPr id="23" name="Group 392"/>
            <p:cNvGrpSpPr>
              <a:grpSpLocks/>
            </p:cNvGrpSpPr>
            <p:nvPr/>
          </p:nvGrpSpPr>
          <p:grpSpPr bwMode="auto">
            <a:xfrm>
              <a:off x="15948" y="14240"/>
              <a:ext cx="151" cy="536"/>
              <a:chOff x="17787" y="13333"/>
              <a:chExt cx="151" cy="536"/>
            </a:xfrm>
          </p:grpSpPr>
          <p:sp>
            <p:nvSpPr>
              <p:cNvPr id="5540" name="Oval 393"/>
              <p:cNvSpPr>
                <a:spLocks noChangeArrowheads="1"/>
              </p:cNvSpPr>
              <p:nvPr/>
            </p:nvSpPr>
            <p:spPr bwMode="auto">
              <a:xfrm>
                <a:off x="17845" y="13334"/>
                <a:ext cx="93" cy="535"/>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41" name="Line 394"/>
              <p:cNvSpPr>
                <a:spLocks noChangeShapeType="1"/>
              </p:cNvSpPr>
              <p:nvPr/>
            </p:nvSpPr>
            <p:spPr bwMode="auto">
              <a:xfrm>
                <a:off x="17865" y="13868"/>
                <a:ext cx="27" cy="0"/>
              </a:xfrm>
              <a:prstGeom prst="line">
                <a:avLst/>
              </a:prstGeom>
              <a:noFill/>
              <a:ln w="9525">
                <a:solidFill>
                  <a:schemeClr val="tx1"/>
                </a:solidFill>
                <a:round/>
                <a:headEnd/>
                <a:tailEnd/>
              </a:ln>
            </p:spPr>
            <p:txBody>
              <a:bodyPr/>
              <a:lstStyle/>
              <a:p>
                <a:endParaRPr lang="ja-JP" altLang="en-US"/>
              </a:p>
            </p:txBody>
          </p:sp>
          <p:sp>
            <p:nvSpPr>
              <p:cNvPr id="5542" name="Line 395"/>
              <p:cNvSpPr>
                <a:spLocks noChangeShapeType="1"/>
              </p:cNvSpPr>
              <p:nvPr/>
            </p:nvSpPr>
            <p:spPr bwMode="auto">
              <a:xfrm>
                <a:off x="17836" y="13868"/>
                <a:ext cx="27" cy="0"/>
              </a:xfrm>
              <a:prstGeom prst="line">
                <a:avLst/>
              </a:prstGeom>
              <a:noFill/>
              <a:ln w="9525">
                <a:solidFill>
                  <a:schemeClr val="tx1"/>
                </a:solidFill>
                <a:round/>
                <a:headEnd/>
                <a:tailEnd/>
              </a:ln>
            </p:spPr>
            <p:txBody>
              <a:bodyPr/>
              <a:lstStyle/>
              <a:p>
                <a:endParaRPr lang="ja-JP" altLang="en-US"/>
              </a:p>
            </p:txBody>
          </p:sp>
          <p:sp>
            <p:nvSpPr>
              <p:cNvPr id="5543" name="Line 396"/>
              <p:cNvSpPr>
                <a:spLocks noChangeShapeType="1"/>
              </p:cNvSpPr>
              <p:nvPr/>
            </p:nvSpPr>
            <p:spPr bwMode="auto">
              <a:xfrm>
                <a:off x="17862" y="13334"/>
                <a:ext cx="27" cy="0"/>
              </a:xfrm>
              <a:prstGeom prst="line">
                <a:avLst/>
              </a:prstGeom>
              <a:noFill/>
              <a:ln w="9525">
                <a:solidFill>
                  <a:schemeClr val="tx1"/>
                </a:solidFill>
                <a:round/>
                <a:headEnd/>
                <a:tailEnd/>
              </a:ln>
            </p:spPr>
            <p:txBody>
              <a:bodyPr/>
              <a:lstStyle/>
              <a:p>
                <a:endParaRPr lang="ja-JP" altLang="en-US"/>
              </a:p>
            </p:txBody>
          </p:sp>
          <p:sp>
            <p:nvSpPr>
              <p:cNvPr id="5544" name="Line 397"/>
              <p:cNvSpPr>
                <a:spLocks noChangeShapeType="1"/>
              </p:cNvSpPr>
              <p:nvPr/>
            </p:nvSpPr>
            <p:spPr bwMode="auto">
              <a:xfrm>
                <a:off x="17833" y="13334"/>
                <a:ext cx="27" cy="0"/>
              </a:xfrm>
              <a:prstGeom prst="line">
                <a:avLst/>
              </a:prstGeom>
              <a:noFill/>
              <a:ln w="9525">
                <a:solidFill>
                  <a:schemeClr val="tx1"/>
                </a:solidFill>
                <a:round/>
                <a:headEnd/>
                <a:tailEnd/>
              </a:ln>
            </p:spPr>
            <p:txBody>
              <a:bodyPr/>
              <a:lstStyle/>
              <a:p>
                <a:endParaRPr lang="ja-JP" altLang="en-US"/>
              </a:p>
            </p:txBody>
          </p:sp>
          <p:sp>
            <p:nvSpPr>
              <p:cNvPr id="5545" name="Oval 398"/>
              <p:cNvSpPr>
                <a:spLocks noChangeArrowheads="1"/>
              </p:cNvSpPr>
              <p:nvPr/>
            </p:nvSpPr>
            <p:spPr bwMode="auto">
              <a:xfrm>
                <a:off x="17816" y="13333"/>
                <a:ext cx="93" cy="535"/>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46" name="Oval 399"/>
              <p:cNvSpPr>
                <a:spLocks noChangeArrowheads="1"/>
              </p:cNvSpPr>
              <p:nvPr/>
            </p:nvSpPr>
            <p:spPr bwMode="auto">
              <a:xfrm>
                <a:off x="17787" y="13334"/>
                <a:ext cx="93" cy="535"/>
              </a:xfrm>
              <a:prstGeom prst="ellipse">
                <a:avLst/>
              </a:prstGeom>
              <a:solidFill>
                <a:schemeClr val="bg1"/>
              </a:solidFill>
              <a:ln w="9525">
                <a:solidFill>
                  <a:schemeClr val="tx1"/>
                </a:solidFill>
                <a:round/>
                <a:headEnd/>
                <a:tailEnd/>
              </a:ln>
            </p:spPr>
            <p:txBody>
              <a:bodyPr wrap="none" anchor="ctr"/>
              <a:lstStyle/>
              <a:p>
                <a:endParaRPr lang="ja-JP" altLang="en-US"/>
              </a:p>
            </p:txBody>
          </p:sp>
        </p:grpSp>
        <p:sp>
          <p:nvSpPr>
            <p:cNvPr id="5483" name="Rectangle 400"/>
            <p:cNvSpPr>
              <a:spLocks noChangeArrowheads="1"/>
            </p:cNvSpPr>
            <p:nvPr/>
          </p:nvSpPr>
          <p:spPr bwMode="auto">
            <a:xfrm>
              <a:off x="15690" y="13568"/>
              <a:ext cx="120" cy="1270"/>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5484" name="Oval 401"/>
            <p:cNvSpPr>
              <a:spLocks noChangeArrowheads="1"/>
            </p:cNvSpPr>
            <p:nvPr/>
          </p:nvSpPr>
          <p:spPr bwMode="auto">
            <a:xfrm>
              <a:off x="15836" y="14121"/>
              <a:ext cx="140" cy="775"/>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485" name="Line 402"/>
            <p:cNvSpPr>
              <a:spLocks noChangeAspect="1" noChangeShapeType="1"/>
            </p:cNvSpPr>
            <p:nvPr/>
          </p:nvSpPr>
          <p:spPr bwMode="auto">
            <a:xfrm>
              <a:off x="4324" y="16776"/>
              <a:ext cx="12766" cy="0"/>
            </a:xfrm>
            <a:prstGeom prst="line">
              <a:avLst/>
            </a:prstGeom>
            <a:noFill/>
            <a:ln w="3175">
              <a:solidFill>
                <a:schemeClr val="tx1"/>
              </a:solidFill>
              <a:round/>
              <a:headEnd/>
              <a:tailEnd/>
            </a:ln>
          </p:spPr>
          <p:txBody>
            <a:bodyPr/>
            <a:lstStyle/>
            <a:p>
              <a:endParaRPr lang="ja-JP" altLang="en-US"/>
            </a:p>
          </p:txBody>
        </p:sp>
        <p:sp>
          <p:nvSpPr>
            <p:cNvPr id="5486" name="Line 403"/>
            <p:cNvSpPr>
              <a:spLocks noChangeShapeType="1"/>
            </p:cNvSpPr>
            <p:nvPr/>
          </p:nvSpPr>
          <p:spPr bwMode="auto">
            <a:xfrm>
              <a:off x="4327" y="16776"/>
              <a:ext cx="0" cy="680"/>
            </a:xfrm>
            <a:prstGeom prst="line">
              <a:avLst/>
            </a:prstGeom>
            <a:noFill/>
            <a:ln w="9525">
              <a:solidFill>
                <a:schemeClr val="tx1"/>
              </a:solidFill>
              <a:round/>
              <a:headEnd/>
              <a:tailEnd/>
            </a:ln>
          </p:spPr>
          <p:txBody>
            <a:bodyPr/>
            <a:lstStyle/>
            <a:p>
              <a:endParaRPr lang="ja-JP" altLang="en-US"/>
            </a:p>
          </p:txBody>
        </p:sp>
        <p:sp>
          <p:nvSpPr>
            <p:cNvPr id="5487" name="Line 404"/>
            <p:cNvSpPr>
              <a:spLocks noChangeShapeType="1"/>
            </p:cNvSpPr>
            <p:nvPr/>
          </p:nvSpPr>
          <p:spPr bwMode="auto">
            <a:xfrm>
              <a:off x="17092" y="16776"/>
              <a:ext cx="0" cy="680"/>
            </a:xfrm>
            <a:prstGeom prst="line">
              <a:avLst/>
            </a:prstGeom>
            <a:noFill/>
            <a:ln w="9525">
              <a:solidFill>
                <a:schemeClr val="tx1"/>
              </a:solidFill>
              <a:round/>
              <a:headEnd/>
              <a:tailEnd/>
            </a:ln>
          </p:spPr>
          <p:txBody>
            <a:bodyPr/>
            <a:lstStyle/>
            <a:p>
              <a:endParaRPr lang="ja-JP" altLang="en-US"/>
            </a:p>
          </p:txBody>
        </p:sp>
        <p:sp>
          <p:nvSpPr>
            <p:cNvPr id="5488" name="Rectangle 405"/>
            <p:cNvSpPr>
              <a:spLocks noChangeArrowheads="1"/>
            </p:cNvSpPr>
            <p:nvPr/>
          </p:nvSpPr>
          <p:spPr bwMode="auto">
            <a:xfrm>
              <a:off x="15394" y="14134"/>
              <a:ext cx="27" cy="748"/>
            </a:xfrm>
            <a:prstGeom prst="rect">
              <a:avLst/>
            </a:prstGeom>
            <a:noFill/>
            <a:ln w="9525">
              <a:solidFill>
                <a:schemeClr val="tx1"/>
              </a:solidFill>
              <a:miter lim="800000"/>
              <a:headEnd/>
              <a:tailEnd/>
            </a:ln>
          </p:spPr>
          <p:txBody>
            <a:bodyPr wrap="none" anchor="ctr"/>
            <a:lstStyle/>
            <a:p>
              <a:endParaRPr lang="ja-JP" altLang="en-US"/>
            </a:p>
          </p:txBody>
        </p:sp>
        <p:sp>
          <p:nvSpPr>
            <p:cNvPr id="5489" name="Oval 406"/>
            <p:cNvSpPr>
              <a:spLocks noChangeArrowheads="1"/>
            </p:cNvSpPr>
            <p:nvPr/>
          </p:nvSpPr>
          <p:spPr bwMode="auto">
            <a:xfrm>
              <a:off x="15811" y="14120"/>
              <a:ext cx="140" cy="775"/>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490" name="Line 407"/>
            <p:cNvSpPr>
              <a:spLocks noChangeShapeType="1"/>
            </p:cNvSpPr>
            <p:nvPr/>
          </p:nvSpPr>
          <p:spPr bwMode="auto">
            <a:xfrm>
              <a:off x="15882" y="14896"/>
              <a:ext cx="28" cy="0"/>
            </a:xfrm>
            <a:prstGeom prst="line">
              <a:avLst/>
            </a:prstGeom>
            <a:noFill/>
            <a:ln w="9525">
              <a:solidFill>
                <a:schemeClr val="tx1"/>
              </a:solidFill>
              <a:round/>
              <a:headEnd/>
              <a:tailEnd/>
            </a:ln>
          </p:spPr>
          <p:txBody>
            <a:bodyPr/>
            <a:lstStyle/>
            <a:p>
              <a:endParaRPr lang="ja-JP" altLang="en-US"/>
            </a:p>
          </p:txBody>
        </p:sp>
        <p:sp>
          <p:nvSpPr>
            <p:cNvPr id="5491" name="Line 408"/>
            <p:cNvSpPr>
              <a:spLocks noChangeShapeType="1"/>
            </p:cNvSpPr>
            <p:nvPr/>
          </p:nvSpPr>
          <p:spPr bwMode="auto">
            <a:xfrm>
              <a:off x="15880" y="14120"/>
              <a:ext cx="28" cy="0"/>
            </a:xfrm>
            <a:prstGeom prst="line">
              <a:avLst/>
            </a:prstGeom>
            <a:noFill/>
            <a:ln w="9525">
              <a:solidFill>
                <a:schemeClr val="tx1"/>
              </a:solidFill>
              <a:round/>
              <a:headEnd/>
              <a:tailEnd/>
            </a:ln>
          </p:spPr>
          <p:txBody>
            <a:bodyPr/>
            <a:lstStyle/>
            <a:p>
              <a:endParaRPr lang="ja-JP" altLang="en-US"/>
            </a:p>
          </p:txBody>
        </p:sp>
        <p:grpSp>
          <p:nvGrpSpPr>
            <p:cNvPr id="24" name="Group 409"/>
            <p:cNvGrpSpPr>
              <a:grpSpLocks/>
            </p:cNvGrpSpPr>
            <p:nvPr/>
          </p:nvGrpSpPr>
          <p:grpSpPr bwMode="auto">
            <a:xfrm>
              <a:off x="15795" y="14168"/>
              <a:ext cx="144" cy="680"/>
              <a:chOff x="17794" y="13261"/>
              <a:chExt cx="144" cy="680"/>
            </a:xfrm>
          </p:grpSpPr>
          <p:sp>
            <p:nvSpPr>
              <p:cNvPr id="5536" name="Oval 410"/>
              <p:cNvSpPr>
                <a:spLocks noChangeArrowheads="1"/>
              </p:cNvSpPr>
              <p:nvPr/>
            </p:nvSpPr>
            <p:spPr bwMode="auto">
              <a:xfrm>
                <a:off x="17817" y="13262"/>
                <a:ext cx="121" cy="679"/>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37" name="Oval 411"/>
              <p:cNvSpPr>
                <a:spLocks noChangeArrowheads="1"/>
              </p:cNvSpPr>
              <p:nvPr/>
            </p:nvSpPr>
            <p:spPr bwMode="auto">
              <a:xfrm>
                <a:off x="17794" y="13261"/>
                <a:ext cx="121" cy="679"/>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38" name="Line 412"/>
              <p:cNvSpPr>
                <a:spLocks noChangeShapeType="1"/>
              </p:cNvSpPr>
              <p:nvPr/>
            </p:nvSpPr>
            <p:spPr bwMode="auto">
              <a:xfrm>
                <a:off x="17853" y="13940"/>
                <a:ext cx="27" cy="0"/>
              </a:xfrm>
              <a:prstGeom prst="line">
                <a:avLst/>
              </a:prstGeom>
              <a:noFill/>
              <a:ln w="9525">
                <a:solidFill>
                  <a:schemeClr val="tx1"/>
                </a:solidFill>
                <a:round/>
                <a:headEnd/>
                <a:tailEnd/>
              </a:ln>
            </p:spPr>
            <p:txBody>
              <a:bodyPr/>
              <a:lstStyle/>
              <a:p>
                <a:endParaRPr lang="ja-JP" altLang="en-US"/>
              </a:p>
            </p:txBody>
          </p:sp>
          <p:sp>
            <p:nvSpPr>
              <p:cNvPr id="5539" name="Line 413"/>
              <p:cNvSpPr>
                <a:spLocks noChangeShapeType="1"/>
              </p:cNvSpPr>
              <p:nvPr/>
            </p:nvSpPr>
            <p:spPr bwMode="auto">
              <a:xfrm>
                <a:off x="17851" y="13262"/>
                <a:ext cx="27" cy="0"/>
              </a:xfrm>
              <a:prstGeom prst="line">
                <a:avLst/>
              </a:prstGeom>
              <a:noFill/>
              <a:ln w="9525">
                <a:solidFill>
                  <a:schemeClr val="tx1"/>
                </a:solidFill>
                <a:round/>
                <a:headEnd/>
                <a:tailEnd/>
              </a:ln>
            </p:spPr>
            <p:txBody>
              <a:bodyPr/>
              <a:lstStyle/>
              <a:p>
                <a:endParaRPr lang="ja-JP" altLang="en-US"/>
              </a:p>
            </p:txBody>
          </p:sp>
        </p:grpSp>
        <p:sp>
          <p:nvSpPr>
            <p:cNvPr id="5493" name="Rectangle 414"/>
            <p:cNvSpPr>
              <a:spLocks noChangeArrowheads="1"/>
            </p:cNvSpPr>
            <p:nvPr/>
          </p:nvSpPr>
          <p:spPr bwMode="auto">
            <a:xfrm>
              <a:off x="15777" y="13569"/>
              <a:ext cx="120" cy="1270"/>
            </a:xfrm>
            <a:prstGeom prst="rect">
              <a:avLst/>
            </a:prstGeom>
            <a:solidFill>
              <a:schemeClr val="bg1"/>
            </a:solidFill>
            <a:ln w="9525">
              <a:solidFill>
                <a:schemeClr val="tx1"/>
              </a:solidFill>
              <a:miter lim="800000"/>
              <a:headEnd/>
              <a:tailEnd/>
            </a:ln>
          </p:spPr>
          <p:txBody>
            <a:bodyPr wrap="none" anchor="ctr"/>
            <a:lstStyle/>
            <a:p>
              <a:endParaRPr lang="ja-JP" altLang="en-US"/>
            </a:p>
          </p:txBody>
        </p:sp>
        <p:grpSp>
          <p:nvGrpSpPr>
            <p:cNvPr id="25" name="Group 415"/>
            <p:cNvGrpSpPr>
              <a:grpSpLocks/>
            </p:cNvGrpSpPr>
            <p:nvPr/>
          </p:nvGrpSpPr>
          <p:grpSpPr bwMode="auto">
            <a:xfrm>
              <a:off x="15646" y="14169"/>
              <a:ext cx="144" cy="680"/>
              <a:chOff x="17794" y="13261"/>
              <a:chExt cx="144" cy="680"/>
            </a:xfrm>
          </p:grpSpPr>
          <p:sp>
            <p:nvSpPr>
              <p:cNvPr id="5532" name="Oval 416"/>
              <p:cNvSpPr>
                <a:spLocks noChangeArrowheads="1"/>
              </p:cNvSpPr>
              <p:nvPr/>
            </p:nvSpPr>
            <p:spPr bwMode="auto">
              <a:xfrm>
                <a:off x="17817" y="13262"/>
                <a:ext cx="121" cy="679"/>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33" name="Oval 417"/>
              <p:cNvSpPr>
                <a:spLocks noChangeArrowheads="1"/>
              </p:cNvSpPr>
              <p:nvPr/>
            </p:nvSpPr>
            <p:spPr bwMode="auto">
              <a:xfrm>
                <a:off x="17794" y="13261"/>
                <a:ext cx="121" cy="679"/>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34" name="Line 418"/>
              <p:cNvSpPr>
                <a:spLocks noChangeShapeType="1"/>
              </p:cNvSpPr>
              <p:nvPr/>
            </p:nvSpPr>
            <p:spPr bwMode="auto">
              <a:xfrm>
                <a:off x="17853" y="13940"/>
                <a:ext cx="27" cy="0"/>
              </a:xfrm>
              <a:prstGeom prst="line">
                <a:avLst/>
              </a:prstGeom>
              <a:noFill/>
              <a:ln w="9525">
                <a:solidFill>
                  <a:schemeClr val="tx1"/>
                </a:solidFill>
                <a:round/>
                <a:headEnd/>
                <a:tailEnd/>
              </a:ln>
            </p:spPr>
            <p:txBody>
              <a:bodyPr/>
              <a:lstStyle/>
              <a:p>
                <a:endParaRPr lang="ja-JP" altLang="en-US"/>
              </a:p>
            </p:txBody>
          </p:sp>
          <p:sp>
            <p:nvSpPr>
              <p:cNvPr id="5535" name="Line 419"/>
              <p:cNvSpPr>
                <a:spLocks noChangeShapeType="1"/>
              </p:cNvSpPr>
              <p:nvPr/>
            </p:nvSpPr>
            <p:spPr bwMode="auto">
              <a:xfrm>
                <a:off x="17851" y="13262"/>
                <a:ext cx="27" cy="0"/>
              </a:xfrm>
              <a:prstGeom prst="line">
                <a:avLst/>
              </a:prstGeom>
              <a:noFill/>
              <a:ln w="9525">
                <a:solidFill>
                  <a:schemeClr val="tx1"/>
                </a:solidFill>
                <a:round/>
                <a:headEnd/>
                <a:tailEnd/>
              </a:ln>
            </p:spPr>
            <p:txBody>
              <a:bodyPr/>
              <a:lstStyle/>
              <a:p>
                <a:endParaRPr lang="ja-JP" altLang="en-US"/>
              </a:p>
            </p:txBody>
          </p:sp>
        </p:grpSp>
        <p:grpSp>
          <p:nvGrpSpPr>
            <p:cNvPr id="26" name="Group 420"/>
            <p:cNvGrpSpPr>
              <a:grpSpLocks/>
            </p:cNvGrpSpPr>
            <p:nvPr/>
          </p:nvGrpSpPr>
          <p:grpSpPr bwMode="auto">
            <a:xfrm>
              <a:off x="15625" y="14170"/>
              <a:ext cx="144" cy="680"/>
              <a:chOff x="17794" y="13261"/>
              <a:chExt cx="144" cy="680"/>
            </a:xfrm>
          </p:grpSpPr>
          <p:sp>
            <p:nvSpPr>
              <p:cNvPr id="5528" name="Oval 421"/>
              <p:cNvSpPr>
                <a:spLocks noChangeArrowheads="1"/>
              </p:cNvSpPr>
              <p:nvPr/>
            </p:nvSpPr>
            <p:spPr bwMode="auto">
              <a:xfrm>
                <a:off x="17817" y="13262"/>
                <a:ext cx="121" cy="679"/>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29" name="Oval 422"/>
              <p:cNvSpPr>
                <a:spLocks noChangeArrowheads="1"/>
              </p:cNvSpPr>
              <p:nvPr/>
            </p:nvSpPr>
            <p:spPr bwMode="auto">
              <a:xfrm>
                <a:off x="17794" y="13261"/>
                <a:ext cx="121" cy="679"/>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5530" name="Line 423"/>
              <p:cNvSpPr>
                <a:spLocks noChangeShapeType="1"/>
              </p:cNvSpPr>
              <p:nvPr/>
            </p:nvSpPr>
            <p:spPr bwMode="auto">
              <a:xfrm>
                <a:off x="17853" y="13940"/>
                <a:ext cx="27" cy="0"/>
              </a:xfrm>
              <a:prstGeom prst="line">
                <a:avLst/>
              </a:prstGeom>
              <a:noFill/>
              <a:ln w="9525">
                <a:solidFill>
                  <a:schemeClr val="tx1"/>
                </a:solidFill>
                <a:round/>
                <a:headEnd/>
                <a:tailEnd/>
              </a:ln>
            </p:spPr>
            <p:txBody>
              <a:bodyPr/>
              <a:lstStyle/>
              <a:p>
                <a:endParaRPr lang="ja-JP" altLang="en-US"/>
              </a:p>
            </p:txBody>
          </p:sp>
          <p:sp>
            <p:nvSpPr>
              <p:cNvPr id="5531" name="Line 424"/>
              <p:cNvSpPr>
                <a:spLocks noChangeShapeType="1"/>
              </p:cNvSpPr>
              <p:nvPr/>
            </p:nvSpPr>
            <p:spPr bwMode="auto">
              <a:xfrm>
                <a:off x="17851" y="13262"/>
                <a:ext cx="27" cy="0"/>
              </a:xfrm>
              <a:prstGeom prst="line">
                <a:avLst/>
              </a:prstGeom>
              <a:noFill/>
              <a:ln w="9525">
                <a:solidFill>
                  <a:schemeClr val="tx1"/>
                </a:solidFill>
                <a:round/>
                <a:headEnd/>
                <a:tailEnd/>
              </a:ln>
            </p:spPr>
            <p:txBody>
              <a:bodyPr/>
              <a:lstStyle/>
              <a:p>
                <a:endParaRPr lang="ja-JP" altLang="en-US"/>
              </a:p>
            </p:txBody>
          </p:sp>
        </p:grpSp>
        <p:sp>
          <p:nvSpPr>
            <p:cNvPr id="5496" name="Arc 425"/>
            <p:cNvSpPr>
              <a:spLocks/>
            </p:cNvSpPr>
            <p:nvPr/>
          </p:nvSpPr>
          <p:spPr bwMode="auto">
            <a:xfrm>
              <a:off x="15675" y="14288"/>
              <a:ext cx="34"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497" name="Arc 426"/>
            <p:cNvSpPr>
              <a:spLocks/>
            </p:cNvSpPr>
            <p:nvPr/>
          </p:nvSpPr>
          <p:spPr bwMode="auto">
            <a:xfrm flipV="1">
              <a:off x="15676" y="14507"/>
              <a:ext cx="34"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498" name="Rectangle 427"/>
            <p:cNvSpPr>
              <a:spLocks noChangeArrowheads="1"/>
            </p:cNvSpPr>
            <p:nvPr/>
          </p:nvSpPr>
          <p:spPr bwMode="white">
            <a:xfrm>
              <a:off x="15479" y="14288"/>
              <a:ext cx="190" cy="437"/>
            </a:xfrm>
            <a:prstGeom prst="rect">
              <a:avLst/>
            </a:prstGeom>
            <a:solidFill>
              <a:schemeClr val="bg1"/>
            </a:solidFill>
            <a:ln w="9525">
              <a:noFill/>
              <a:miter lim="800000"/>
              <a:headEnd/>
              <a:tailEnd/>
            </a:ln>
          </p:spPr>
          <p:txBody>
            <a:bodyPr wrap="none" anchor="ctr"/>
            <a:lstStyle/>
            <a:p>
              <a:endParaRPr lang="ja-JP" altLang="en-US"/>
            </a:p>
          </p:txBody>
        </p:sp>
        <p:sp>
          <p:nvSpPr>
            <p:cNvPr id="5499" name="Line 428"/>
            <p:cNvSpPr>
              <a:spLocks noChangeShapeType="1"/>
            </p:cNvSpPr>
            <p:nvPr/>
          </p:nvSpPr>
          <p:spPr bwMode="auto">
            <a:xfrm>
              <a:off x="15478" y="14288"/>
              <a:ext cx="191" cy="0"/>
            </a:xfrm>
            <a:prstGeom prst="line">
              <a:avLst/>
            </a:prstGeom>
            <a:noFill/>
            <a:ln w="9525">
              <a:solidFill>
                <a:schemeClr val="tx1"/>
              </a:solidFill>
              <a:round/>
              <a:headEnd/>
              <a:tailEnd/>
            </a:ln>
          </p:spPr>
          <p:txBody>
            <a:bodyPr/>
            <a:lstStyle/>
            <a:p>
              <a:endParaRPr lang="ja-JP" altLang="en-US"/>
            </a:p>
          </p:txBody>
        </p:sp>
        <p:sp>
          <p:nvSpPr>
            <p:cNvPr id="5500" name="Line 429"/>
            <p:cNvSpPr>
              <a:spLocks noChangeShapeType="1"/>
            </p:cNvSpPr>
            <p:nvPr/>
          </p:nvSpPr>
          <p:spPr bwMode="auto">
            <a:xfrm>
              <a:off x="15477" y="14725"/>
              <a:ext cx="196" cy="0"/>
            </a:xfrm>
            <a:prstGeom prst="line">
              <a:avLst/>
            </a:prstGeom>
            <a:noFill/>
            <a:ln w="9525">
              <a:solidFill>
                <a:schemeClr val="tx1"/>
              </a:solidFill>
              <a:round/>
              <a:headEnd/>
              <a:tailEnd/>
            </a:ln>
          </p:spPr>
          <p:txBody>
            <a:bodyPr/>
            <a:lstStyle/>
            <a:p>
              <a:endParaRPr lang="ja-JP" altLang="en-US"/>
            </a:p>
          </p:txBody>
        </p:sp>
        <p:grpSp>
          <p:nvGrpSpPr>
            <p:cNvPr id="27" name="Group 430"/>
            <p:cNvGrpSpPr>
              <a:grpSpLocks/>
            </p:cNvGrpSpPr>
            <p:nvPr/>
          </p:nvGrpSpPr>
          <p:grpSpPr bwMode="auto">
            <a:xfrm>
              <a:off x="15995" y="14305"/>
              <a:ext cx="35" cy="407"/>
              <a:chOff x="17732" y="13398"/>
              <a:chExt cx="35" cy="407"/>
            </a:xfrm>
          </p:grpSpPr>
          <p:sp>
            <p:nvSpPr>
              <p:cNvPr id="5526" name="Arc 431"/>
              <p:cNvSpPr>
                <a:spLocks/>
              </p:cNvSpPr>
              <p:nvPr/>
            </p:nvSpPr>
            <p:spPr bwMode="auto">
              <a:xfrm>
                <a:off x="17733" y="13398"/>
                <a:ext cx="34" cy="2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527" name="Arc 432"/>
              <p:cNvSpPr>
                <a:spLocks/>
              </p:cNvSpPr>
              <p:nvPr/>
            </p:nvSpPr>
            <p:spPr bwMode="auto">
              <a:xfrm flipV="1">
                <a:off x="17732" y="13601"/>
                <a:ext cx="34" cy="2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grpSp>
        <p:sp>
          <p:nvSpPr>
            <p:cNvPr id="5502" name="Line 433"/>
            <p:cNvSpPr>
              <a:spLocks noChangeShapeType="1"/>
            </p:cNvSpPr>
            <p:nvPr/>
          </p:nvSpPr>
          <p:spPr bwMode="auto">
            <a:xfrm>
              <a:off x="15966" y="14304"/>
              <a:ext cx="27" cy="0"/>
            </a:xfrm>
            <a:prstGeom prst="line">
              <a:avLst/>
            </a:prstGeom>
            <a:noFill/>
            <a:ln w="9525">
              <a:solidFill>
                <a:schemeClr val="tx1"/>
              </a:solidFill>
              <a:round/>
              <a:headEnd/>
              <a:tailEnd/>
            </a:ln>
          </p:spPr>
          <p:txBody>
            <a:bodyPr/>
            <a:lstStyle/>
            <a:p>
              <a:endParaRPr lang="ja-JP" altLang="en-US"/>
            </a:p>
          </p:txBody>
        </p:sp>
        <p:sp>
          <p:nvSpPr>
            <p:cNvPr id="5503" name="Line 434"/>
            <p:cNvSpPr>
              <a:spLocks noChangeShapeType="1"/>
            </p:cNvSpPr>
            <p:nvPr/>
          </p:nvSpPr>
          <p:spPr bwMode="auto">
            <a:xfrm>
              <a:off x="15967" y="14713"/>
              <a:ext cx="27" cy="0"/>
            </a:xfrm>
            <a:prstGeom prst="line">
              <a:avLst/>
            </a:prstGeom>
            <a:noFill/>
            <a:ln w="9525">
              <a:solidFill>
                <a:schemeClr val="tx1"/>
              </a:solidFill>
              <a:round/>
              <a:headEnd/>
              <a:tailEnd/>
            </a:ln>
          </p:spPr>
          <p:txBody>
            <a:bodyPr/>
            <a:lstStyle/>
            <a:p>
              <a:endParaRPr lang="ja-JP" altLang="en-US"/>
            </a:p>
          </p:txBody>
        </p:sp>
        <p:sp>
          <p:nvSpPr>
            <p:cNvPr id="5504" name="Line 435"/>
            <p:cNvSpPr>
              <a:spLocks noChangeShapeType="1"/>
            </p:cNvSpPr>
            <p:nvPr/>
          </p:nvSpPr>
          <p:spPr bwMode="auto">
            <a:xfrm>
              <a:off x="16126" y="14100"/>
              <a:ext cx="0" cy="816"/>
            </a:xfrm>
            <a:prstGeom prst="line">
              <a:avLst/>
            </a:prstGeom>
            <a:noFill/>
            <a:ln w="9525">
              <a:solidFill>
                <a:schemeClr val="tx1"/>
              </a:solidFill>
              <a:round/>
              <a:headEnd/>
              <a:tailEnd/>
            </a:ln>
          </p:spPr>
          <p:txBody>
            <a:bodyPr/>
            <a:lstStyle/>
            <a:p>
              <a:endParaRPr lang="ja-JP" altLang="en-US"/>
            </a:p>
          </p:txBody>
        </p:sp>
        <p:sp>
          <p:nvSpPr>
            <p:cNvPr id="5505" name="Rectangle 436"/>
            <p:cNvSpPr>
              <a:spLocks noChangeArrowheads="1"/>
            </p:cNvSpPr>
            <p:nvPr/>
          </p:nvSpPr>
          <p:spPr bwMode="auto">
            <a:xfrm>
              <a:off x="15421" y="14112"/>
              <a:ext cx="57" cy="850"/>
            </a:xfrm>
            <a:prstGeom prst="rect">
              <a:avLst/>
            </a:prstGeom>
            <a:noFill/>
            <a:ln w="9525">
              <a:solidFill>
                <a:schemeClr val="tx1"/>
              </a:solidFill>
              <a:miter lim="800000"/>
              <a:headEnd/>
              <a:tailEnd/>
            </a:ln>
          </p:spPr>
          <p:txBody>
            <a:bodyPr wrap="none" anchor="ctr"/>
            <a:lstStyle/>
            <a:p>
              <a:endParaRPr lang="ja-JP" altLang="en-US"/>
            </a:p>
          </p:txBody>
        </p:sp>
        <p:grpSp>
          <p:nvGrpSpPr>
            <p:cNvPr id="28" name="Group 437"/>
            <p:cNvGrpSpPr>
              <a:grpSpLocks/>
            </p:cNvGrpSpPr>
            <p:nvPr/>
          </p:nvGrpSpPr>
          <p:grpSpPr bwMode="auto">
            <a:xfrm>
              <a:off x="16159" y="14395"/>
              <a:ext cx="269" cy="252"/>
              <a:chOff x="17520" y="13488"/>
              <a:chExt cx="269" cy="252"/>
            </a:xfrm>
          </p:grpSpPr>
          <p:sp>
            <p:nvSpPr>
              <p:cNvPr id="5520" name="Rectangle 438"/>
              <p:cNvSpPr>
                <a:spLocks noChangeArrowheads="1"/>
              </p:cNvSpPr>
              <p:nvPr/>
            </p:nvSpPr>
            <p:spPr bwMode="auto">
              <a:xfrm>
                <a:off x="17521" y="13488"/>
                <a:ext cx="41" cy="227"/>
              </a:xfrm>
              <a:prstGeom prst="rect">
                <a:avLst/>
              </a:prstGeom>
              <a:noFill/>
              <a:ln w="6350">
                <a:solidFill>
                  <a:schemeClr val="tx1"/>
                </a:solidFill>
                <a:miter lim="800000"/>
                <a:headEnd/>
                <a:tailEnd/>
              </a:ln>
            </p:spPr>
            <p:txBody>
              <a:bodyPr wrap="none" anchor="ctr"/>
              <a:lstStyle/>
              <a:p>
                <a:endParaRPr lang="ja-JP" altLang="en-US"/>
              </a:p>
            </p:txBody>
          </p:sp>
          <p:sp>
            <p:nvSpPr>
              <p:cNvPr id="5521" name="AutoShape 439"/>
              <p:cNvSpPr>
                <a:spLocks noChangeArrowheads="1"/>
              </p:cNvSpPr>
              <p:nvPr/>
            </p:nvSpPr>
            <p:spPr bwMode="auto">
              <a:xfrm>
                <a:off x="17562" y="13488"/>
                <a:ext cx="227" cy="227"/>
              </a:xfrm>
              <a:prstGeom prst="rtTriangle">
                <a:avLst/>
              </a:prstGeom>
              <a:noFill/>
              <a:ln w="6350">
                <a:solidFill>
                  <a:schemeClr val="tx1"/>
                </a:solidFill>
                <a:miter lim="800000"/>
                <a:headEnd/>
                <a:tailEnd/>
              </a:ln>
            </p:spPr>
            <p:txBody>
              <a:bodyPr wrap="none" anchor="ctr"/>
              <a:lstStyle/>
              <a:p>
                <a:endParaRPr lang="ja-JP" altLang="en-US"/>
              </a:p>
            </p:txBody>
          </p:sp>
          <p:sp>
            <p:nvSpPr>
              <p:cNvPr id="5522" name="Line 440"/>
              <p:cNvSpPr>
                <a:spLocks noChangeShapeType="1"/>
              </p:cNvSpPr>
              <p:nvPr/>
            </p:nvSpPr>
            <p:spPr bwMode="auto">
              <a:xfrm>
                <a:off x="17562" y="13529"/>
                <a:ext cx="186" cy="186"/>
              </a:xfrm>
              <a:prstGeom prst="line">
                <a:avLst/>
              </a:prstGeom>
              <a:noFill/>
              <a:ln w="6350">
                <a:solidFill>
                  <a:schemeClr val="tx1"/>
                </a:solidFill>
                <a:round/>
                <a:headEnd/>
                <a:tailEnd/>
              </a:ln>
            </p:spPr>
            <p:txBody>
              <a:bodyPr/>
              <a:lstStyle/>
              <a:p>
                <a:endParaRPr lang="ja-JP" altLang="en-US"/>
              </a:p>
            </p:txBody>
          </p:sp>
          <p:sp>
            <p:nvSpPr>
              <p:cNvPr id="5523" name="Line 441"/>
              <p:cNvSpPr>
                <a:spLocks noChangeShapeType="1"/>
              </p:cNvSpPr>
              <p:nvPr/>
            </p:nvSpPr>
            <p:spPr bwMode="auto">
              <a:xfrm>
                <a:off x="17521" y="13727"/>
                <a:ext cx="268" cy="0"/>
              </a:xfrm>
              <a:prstGeom prst="line">
                <a:avLst/>
              </a:prstGeom>
              <a:noFill/>
              <a:ln w="6350">
                <a:solidFill>
                  <a:schemeClr val="tx1"/>
                </a:solidFill>
                <a:round/>
                <a:headEnd/>
                <a:tailEnd/>
              </a:ln>
            </p:spPr>
            <p:txBody>
              <a:bodyPr/>
              <a:lstStyle/>
              <a:p>
                <a:endParaRPr lang="ja-JP" altLang="en-US"/>
              </a:p>
            </p:txBody>
          </p:sp>
          <p:sp>
            <p:nvSpPr>
              <p:cNvPr id="5524" name="Line 442"/>
              <p:cNvSpPr>
                <a:spLocks noChangeShapeType="1"/>
              </p:cNvSpPr>
              <p:nvPr/>
            </p:nvSpPr>
            <p:spPr bwMode="auto">
              <a:xfrm>
                <a:off x="17520" y="13740"/>
                <a:ext cx="268" cy="0"/>
              </a:xfrm>
              <a:prstGeom prst="line">
                <a:avLst/>
              </a:prstGeom>
              <a:noFill/>
              <a:ln w="6350">
                <a:solidFill>
                  <a:schemeClr val="tx1"/>
                </a:solidFill>
                <a:round/>
                <a:headEnd/>
                <a:tailEnd/>
              </a:ln>
            </p:spPr>
            <p:txBody>
              <a:bodyPr/>
              <a:lstStyle/>
              <a:p>
                <a:endParaRPr lang="ja-JP" altLang="en-US"/>
              </a:p>
            </p:txBody>
          </p:sp>
          <p:sp>
            <p:nvSpPr>
              <p:cNvPr id="5525" name="Oval 443"/>
              <p:cNvSpPr>
                <a:spLocks noChangeArrowheads="1"/>
              </p:cNvSpPr>
              <p:nvPr/>
            </p:nvSpPr>
            <p:spPr bwMode="auto">
              <a:xfrm>
                <a:off x="17528" y="13513"/>
                <a:ext cx="27" cy="177"/>
              </a:xfrm>
              <a:prstGeom prst="ellipse">
                <a:avLst/>
              </a:prstGeom>
              <a:noFill/>
              <a:ln w="6350">
                <a:solidFill>
                  <a:schemeClr val="tx1"/>
                </a:solidFill>
                <a:round/>
                <a:headEnd/>
                <a:tailEnd/>
              </a:ln>
            </p:spPr>
            <p:txBody>
              <a:bodyPr wrap="none" anchor="ctr"/>
              <a:lstStyle/>
              <a:p>
                <a:endParaRPr lang="ja-JP" altLang="en-US"/>
              </a:p>
            </p:txBody>
          </p:sp>
        </p:grpSp>
        <p:grpSp>
          <p:nvGrpSpPr>
            <p:cNvPr id="29" name="Group 444"/>
            <p:cNvGrpSpPr>
              <a:grpSpLocks/>
            </p:cNvGrpSpPr>
            <p:nvPr/>
          </p:nvGrpSpPr>
          <p:grpSpPr bwMode="auto">
            <a:xfrm>
              <a:off x="16594" y="14396"/>
              <a:ext cx="269" cy="252"/>
              <a:chOff x="17955" y="13477"/>
              <a:chExt cx="269" cy="252"/>
            </a:xfrm>
          </p:grpSpPr>
          <p:sp>
            <p:nvSpPr>
              <p:cNvPr id="5514" name="Rectangle 445"/>
              <p:cNvSpPr>
                <a:spLocks noChangeArrowheads="1"/>
              </p:cNvSpPr>
              <p:nvPr/>
            </p:nvSpPr>
            <p:spPr bwMode="auto">
              <a:xfrm flipH="1">
                <a:off x="18182" y="13477"/>
                <a:ext cx="41" cy="227"/>
              </a:xfrm>
              <a:prstGeom prst="rect">
                <a:avLst/>
              </a:prstGeom>
              <a:noFill/>
              <a:ln w="6350">
                <a:solidFill>
                  <a:schemeClr val="tx1"/>
                </a:solidFill>
                <a:miter lim="800000"/>
                <a:headEnd/>
                <a:tailEnd/>
              </a:ln>
            </p:spPr>
            <p:txBody>
              <a:bodyPr wrap="none" anchor="ctr"/>
              <a:lstStyle/>
              <a:p>
                <a:endParaRPr lang="ja-JP" altLang="en-US"/>
              </a:p>
            </p:txBody>
          </p:sp>
          <p:sp>
            <p:nvSpPr>
              <p:cNvPr id="5515" name="AutoShape 446"/>
              <p:cNvSpPr>
                <a:spLocks noChangeArrowheads="1"/>
              </p:cNvSpPr>
              <p:nvPr/>
            </p:nvSpPr>
            <p:spPr bwMode="auto">
              <a:xfrm flipH="1">
                <a:off x="17955" y="13477"/>
                <a:ext cx="227" cy="227"/>
              </a:xfrm>
              <a:prstGeom prst="rtTriangle">
                <a:avLst/>
              </a:prstGeom>
              <a:noFill/>
              <a:ln w="6350">
                <a:solidFill>
                  <a:schemeClr val="tx1"/>
                </a:solidFill>
                <a:miter lim="800000"/>
                <a:headEnd/>
                <a:tailEnd/>
              </a:ln>
            </p:spPr>
            <p:txBody>
              <a:bodyPr wrap="none" anchor="ctr"/>
              <a:lstStyle/>
              <a:p>
                <a:endParaRPr lang="ja-JP" altLang="en-US"/>
              </a:p>
            </p:txBody>
          </p:sp>
          <p:sp>
            <p:nvSpPr>
              <p:cNvPr id="5516" name="Line 447"/>
              <p:cNvSpPr>
                <a:spLocks noChangeShapeType="1"/>
              </p:cNvSpPr>
              <p:nvPr/>
            </p:nvSpPr>
            <p:spPr bwMode="auto">
              <a:xfrm flipH="1">
                <a:off x="17996" y="13477"/>
                <a:ext cx="227" cy="227"/>
              </a:xfrm>
              <a:prstGeom prst="line">
                <a:avLst/>
              </a:prstGeom>
              <a:noFill/>
              <a:ln w="6350">
                <a:solidFill>
                  <a:schemeClr val="tx1"/>
                </a:solidFill>
                <a:round/>
                <a:headEnd/>
                <a:tailEnd/>
              </a:ln>
            </p:spPr>
            <p:txBody>
              <a:bodyPr/>
              <a:lstStyle/>
              <a:p>
                <a:endParaRPr lang="ja-JP" altLang="en-US"/>
              </a:p>
            </p:txBody>
          </p:sp>
          <p:sp>
            <p:nvSpPr>
              <p:cNvPr id="5517" name="Line 448"/>
              <p:cNvSpPr>
                <a:spLocks noChangeShapeType="1"/>
              </p:cNvSpPr>
              <p:nvPr/>
            </p:nvSpPr>
            <p:spPr bwMode="auto">
              <a:xfrm flipH="1">
                <a:off x="17955" y="13716"/>
                <a:ext cx="268" cy="0"/>
              </a:xfrm>
              <a:prstGeom prst="line">
                <a:avLst/>
              </a:prstGeom>
              <a:noFill/>
              <a:ln w="6350">
                <a:solidFill>
                  <a:schemeClr val="tx1"/>
                </a:solidFill>
                <a:round/>
                <a:headEnd/>
                <a:tailEnd/>
              </a:ln>
            </p:spPr>
            <p:txBody>
              <a:bodyPr/>
              <a:lstStyle/>
              <a:p>
                <a:endParaRPr lang="ja-JP" altLang="en-US"/>
              </a:p>
            </p:txBody>
          </p:sp>
          <p:sp>
            <p:nvSpPr>
              <p:cNvPr id="5518" name="Line 449"/>
              <p:cNvSpPr>
                <a:spLocks noChangeShapeType="1"/>
              </p:cNvSpPr>
              <p:nvPr/>
            </p:nvSpPr>
            <p:spPr bwMode="auto">
              <a:xfrm flipH="1">
                <a:off x="17956" y="13729"/>
                <a:ext cx="268" cy="0"/>
              </a:xfrm>
              <a:prstGeom prst="line">
                <a:avLst/>
              </a:prstGeom>
              <a:noFill/>
              <a:ln w="6350">
                <a:solidFill>
                  <a:schemeClr val="tx1"/>
                </a:solidFill>
                <a:round/>
                <a:headEnd/>
                <a:tailEnd/>
              </a:ln>
            </p:spPr>
            <p:txBody>
              <a:bodyPr/>
              <a:lstStyle/>
              <a:p>
                <a:endParaRPr lang="ja-JP" altLang="en-US"/>
              </a:p>
            </p:txBody>
          </p:sp>
          <p:sp>
            <p:nvSpPr>
              <p:cNvPr id="5519" name="Oval 450"/>
              <p:cNvSpPr>
                <a:spLocks noChangeArrowheads="1"/>
              </p:cNvSpPr>
              <p:nvPr/>
            </p:nvSpPr>
            <p:spPr bwMode="auto">
              <a:xfrm flipH="1">
                <a:off x="18189" y="13502"/>
                <a:ext cx="27" cy="177"/>
              </a:xfrm>
              <a:prstGeom prst="ellipse">
                <a:avLst/>
              </a:prstGeom>
              <a:noFill/>
              <a:ln w="6350">
                <a:solidFill>
                  <a:schemeClr val="tx1"/>
                </a:solidFill>
                <a:round/>
                <a:headEnd/>
                <a:tailEnd/>
              </a:ln>
            </p:spPr>
            <p:txBody>
              <a:bodyPr wrap="none" anchor="ctr"/>
              <a:lstStyle/>
              <a:p>
                <a:endParaRPr lang="ja-JP" altLang="en-US"/>
              </a:p>
            </p:txBody>
          </p:sp>
        </p:grpSp>
        <p:sp>
          <p:nvSpPr>
            <p:cNvPr id="5508" name="Rectangle 451"/>
            <p:cNvSpPr>
              <a:spLocks noChangeArrowheads="1"/>
            </p:cNvSpPr>
            <p:nvPr/>
          </p:nvSpPr>
          <p:spPr bwMode="auto">
            <a:xfrm>
              <a:off x="16925" y="14418"/>
              <a:ext cx="181" cy="181"/>
            </a:xfrm>
            <a:prstGeom prst="rect">
              <a:avLst/>
            </a:prstGeom>
            <a:solidFill>
              <a:srgbClr val="FFCC00"/>
            </a:solidFill>
            <a:ln w="6350">
              <a:solidFill>
                <a:schemeClr val="tx1"/>
              </a:solidFill>
              <a:miter lim="800000"/>
              <a:headEnd/>
              <a:tailEnd/>
            </a:ln>
          </p:spPr>
          <p:txBody>
            <a:bodyPr wrap="none" anchor="ctr"/>
            <a:lstStyle/>
            <a:p>
              <a:endParaRPr lang="ja-JP" altLang="en-US"/>
            </a:p>
          </p:txBody>
        </p:sp>
        <p:sp>
          <p:nvSpPr>
            <p:cNvPr id="5509" name="Rectangle 452"/>
            <p:cNvSpPr>
              <a:spLocks noChangeArrowheads="1"/>
            </p:cNvSpPr>
            <p:nvPr/>
          </p:nvSpPr>
          <p:spPr bwMode="auto">
            <a:xfrm>
              <a:off x="16894" y="14418"/>
              <a:ext cx="32" cy="181"/>
            </a:xfrm>
            <a:prstGeom prst="rect">
              <a:avLst/>
            </a:prstGeom>
            <a:solidFill>
              <a:srgbClr val="FFCC00"/>
            </a:solidFill>
            <a:ln w="6350">
              <a:solidFill>
                <a:schemeClr val="tx1"/>
              </a:solidFill>
              <a:miter lim="800000"/>
              <a:headEnd/>
              <a:tailEnd/>
            </a:ln>
          </p:spPr>
          <p:txBody>
            <a:bodyPr wrap="none" anchor="ctr"/>
            <a:lstStyle/>
            <a:p>
              <a:endParaRPr lang="ja-JP" altLang="en-US"/>
            </a:p>
          </p:txBody>
        </p:sp>
        <p:sp>
          <p:nvSpPr>
            <p:cNvPr id="5510" name="Rectangle 453"/>
            <p:cNvSpPr>
              <a:spLocks noChangeArrowheads="1"/>
            </p:cNvSpPr>
            <p:nvPr/>
          </p:nvSpPr>
          <p:spPr bwMode="auto">
            <a:xfrm>
              <a:off x="16901" y="14442"/>
              <a:ext cx="18" cy="136"/>
            </a:xfrm>
            <a:prstGeom prst="rect">
              <a:avLst/>
            </a:prstGeom>
            <a:solidFill>
              <a:srgbClr val="FFCC00"/>
            </a:solidFill>
            <a:ln w="6350">
              <a:solidFill>
                <a:schemeClr val="tx1"/>
              </a:solidFill>
              <a:miter lim="800000"/>
              <a:headEnd/>
              <a:tailEnd/>
            </a:ln>
          </p:spPr>
          <p:txBody>
            <a:bodyPr wrap="none" anchor="ctr"/>
            <a:lstStyle/>
            <a:p>
              <a:endParaRPr lang="ja-JP" altLang="en-US"/>
            </a:p>
          </p:txBody>
        </p:sp>
        <p:sp>
          <p:nvSpPr>
            <p:cNvPr id="5511" name="Line 454"/>
            <p:cNvSpPr>
              <a:spLocks noChangeAspect="1" noChangeShapeType="1"/>
            </p:cNvSpPr>
            <p:nvPr/>
          </p:nvSpPr>
          <p:spPr bwMode="auto">
            <a:xfrm>
              <a:off x="1484" y="14509"/>
              <a:ext cx="17052" cy="0"/>
            </a:xfrm>
            <a:prstGeom prst="line">
              <a:avLst/>
            </a:prstGeom>
            <a:noFill/>
            <a:ln w="3175">
              <a:solidFill>
                <a:schemeClr val="tx1"/>
              </a:solidFill>
              <a:prstDash val="lgDashDot"/>
              <a:round/>
              <a:headEnd/>
              <a:tailEnd/>
            </a:ln>
          </p:spPr>
          <p:txBody>
            <a:bodyPr/>
            <a:lstStyle/>
            <a:p>
              <a:endParaRPr lang="ja-JP" altLang="en-US"/>
            </a:p>
          </p:txBody>
        </p:sp>
        <p:sp>
          <p:nvSpPr>
            <p:cNvPr id="5512" name="Line 455"/>
            <p:cNvSpPr>
              <a:spLocks noChangeShapeType="1"/>
            </p:cNvSpPr>
            <p:nvPr/>
          </p:nvSpPr>
          <p:spPr bwMode="auto">
            <a:xfrm>
              <a:off x="17657" y="14100"/>
              <a:ext cx="0" cy="816"/>
            </a:xfrm>
            <a:prstGeom prst="line">
              <a:avLst/>
            </a:prstGeom>
            <a:noFill/>
            <a:ln w="6350">
              <a:solidFill>
                <a:schemeClr val="tx1"/>
              </a:solidFill>
              <a:round/>
              <a:headEnd/>
              <a:tailEnd/>
            </a:ln>
          </p:spPr>
          <p:txBody>
            <a:bodyPr/>
            <a:lstStyle/>
            <a:p>
              <a:endParaRPr lang="ja-JP" altLang="en-US"/>
            </a:p>
          </p:txBody>
        </p:sp>
        <p:sp>
          <p:nvSpPr>
            <p:cNvPr id="5513" name="Rectangle 456"/>
            <p:cNvSpPr>
              <a:spLocks noChangeArrowheads="1"/>
            </p:cNvSpPr>
            <p:nvPr/>
          </p:nvSpPr>
          <p:spPr bwMode="auto">
            <a:xfrm>
              <a:off x="16132" y="14106"/>
              <a:ext cx="1666" cy="807"/>
            </a:xfrm>
            <a:prstGeom prst="rect">
              <a:avLst/>
            </a:prstGeom>
            <a:solidFill>
              <a:schemeClr val="bg1">
                <a:alpha val="39999"/>
              </a:schemeClr>
            </a:solidFill>
            <a:ln w="9525">
              <a:noFill/>
              <a:miter lim="800000"/>
              <a:headEnd/>
              <a:tailEnd/>
            </a:ln>
          </p:spPr>
          <p:txBody>
            <a:bodyPr wrap="none" anchor="ctr"/>
            <a:lstStyle/>
            <a:p>
              <a:endParaRPr lang="ja-JP" altLang="en-US"/>
            </a:p>
          </p:txBody>
        </p:sp>
        <p:graphicFrame>
          <p:nvGraphicFramePr>
            <p:cNvPr id="5122" name="Object 457"/>
            <p:cNvGraphicFramePr>
              <a:graphicFrameLocks noChangeAspect="1"/>
            </p:cNvGraphicFramePr>
            <p:nvPr/>
          </p:nvGraphicFramePr>
          <p:xfrm>
            <a:off x="2626" y="13666"/>
            <a:ext cx="1242" cy="3851"/>
          </p:xfrm>
          <a:graphic>
            <a:graphicData uri="http://schemas.openxmlformats.org/presentationml/2006/ole">
              <mc:AlternateContent xmlns:mc="http://schemas.openxmlformats.org/markup-compatibility/2006">
                <mc:Choice xmlns:v="urn:schemas-microsoft-com:vml" Requires="v">
                  <p:oleObj spid="_x0000_s4111" name="ビットマップ イメージ" r:id="rId4" imgW="2333333" imgH="7238095" progId="PBrush">
                    <p:embed/>
                  </p:oleObj>
                </mc:Choice>
                <mc:Fallback>
                  <p:oleObj name="ビットマップ イメージ" r:id="rId4" imgW="2333333" imgH="723809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 y="13666"/>
                          <a:ext cx="1242" cy="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397" name="Rectangle 458" descr="30%"/>
          <p:cNvSpPr>
            <a:spLocks noChangeArrowheads="1"/>
          </p:cNvSpPr>
          <p:nvPr/>
        </p:nvSpPr>
        <p:spPr bwMode="auto">
          <a:xfrm>
            <a:off x="2540000" y="5175250"/>
            <a:ext cx="415925" cy="82550"/>
          </a:xfrm>
          <a:prstGeom prst="rect">
            <a:avLst/>
          </a:prstGeom>
          <a:pattFill prst="pct30">
            <a:fgClr>
              <a:schemeClr val="tx2"/>
            </a:fgClr>
            <a:bgClr>
              <a:srgbClr val="FFFFFF"/>
            </a:bgClr>
          </a:pattFill>
          <a:ln w="9525">
            <a:solidFill>
              <a:schemeClr val="tx1"/>
            </a:solidFill>
            <a:miter lim="800000"/>
            <a:headEnd/>
            <a:tailEnd/>
          </a:ln>
        </p:spPr>
        <p:txBody>
          <a:bodyPr wrap="none" anchor="ctr"/>
          <a:lstStyle/>
          <a:p>
            <a:endParaRPr lang="ja-JP" altLang="en-US"/>
          </a:p>
        </p:txBody>
      </p:sp>
      <p:sp>
        <p:nvSpPr>
          <p:cNvPr id="5398" name="Line 459"/>
          <p:cNvSpPr>
            <a:spLocks noChangeShapeType="1"/>
          </p:cNvSpPr>
          <p:nvPr/>
        </p:nvSpPr>
        <p:spPr bwMode="auto">
          <a:xfrm>
            <a:off x="1641475" y="5216525"/>
            <a:ext cx="958850" cy="0"/>
          </a:xfrm>
          <a:prstGeom prst="line">
            <a:avLst/>
          </a:prstGeom>
          <a:noFill/>
          <a:ln w="38100">
            <a:solidFill>
              <a:srgbClr val="FF3300"/>
            </a:solidFill>
            <a:round/>
            <a:headEnd/>
            <a:tailEnd type="triangle" w="med" len="med"/>
          </a:ln>
        </p:spPr>
        <p:txBody>
          <a:bodyPr/>
          <a:lstStyle/>
          <a:p>
            <a:endParaRPr lang="ja-JP" altLang="en-US"/>
          </a:p>
        </p:txBody>
      </p:sp>
      <p:graphicFrame>
        <p:nvGraphicFramePr>
          <p:cNvPr id="28108" name="Group 460"/>
          <p:cNvGraphicFramePr>
            <a:graphicFrameLocks noGrp="1"/>
          </p:cNvGraphicFramePr>
          <p:nvPr/>
        </p:nvGraphicFramePr>
        <p:xfrm>
          <a:off x="6392863" y="796925"/>
          <a:ext cx="2506662" cy="2820685"/>
        </p:xfrm>
        <a:graphic>
          <a:graphicData uri="http://schemas.openxmlformats.org/drawingml/2006/table">
            <a:tbl>
              <a:tblPr/>
              <a:tblGrid>
                <a:gridCol w="1668462"/>
                <a:gridCol w="838200"/>
              </a:tblGrid>
              <a:tr h="203200">
                <a:tc gridSpan="2">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D1</a:t>
                      </a:r>
                    </a:p>
                  </a:txBody>
                  <a:tcPr marL="20967" marR="20967" marT="10484" marB="10484"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185738">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Bending angle</a:t>
                      </a:r>
                    </a:p>
                  </a:txBody>
                  <a:tcPr marL="20967" marR="20967" marT="10484" marB="1048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45 degree</a:t>
                      </a:r>
                    </a:p>
                  </a:txBody>
                  <a:tcPr marL="20967" marR="20967" marT="10484" marB="1048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203200">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Pole gap</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150 mm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04788">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Radius of central ray</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1200 mm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01613">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Maximum field</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1.54 T</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203200">
                <a:tc gridSpan="2">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Q1, Q2</a:t>
                      </a:r>
                    </a:p>
                  </a:txBody>
                  <a:tcPr marL="20967" marR="20967" marT="10484" marB="10484"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203200">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Pole length</a:t>
                      </a:r>
                    </a:p>
                  </a:txBody>
                  <a:tcPr marL="20967" marR="20967" marT="10484" marB="1048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500 mm</a:t>
                      </a:r>
                    </a:p>
                  </a:txBody>
                  <a:tcPr marL="20967" marR="20967" marT="10484" marB="1048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203200">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Bore radius</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150 mm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03200">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Maximum field gradient</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5.2 T/m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203200">
                <a:tc gridSpan="2">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D2</a:t>
                      </a:r>
                    </a:p>
                  </a:txBody>
                  <a:tcPr marL="20967" marR="20967" marT="10484" marB="10484"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201613">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Bending angle</a:t>
                      </a:r>
                    </a:p>
                  </a:txBody>
                  <a:tcPr marL="20967" marR="20967" marT="10484" marB="1048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10 degree</a:t>
                      </a:r>
                    </a:p>
                  </a:txBody>
                  <a:tcPr marL="20967" marR="20967" marT="10484" marB="1048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203200">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Pole gap</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160 mm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5263">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Pole length</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400 mm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03200">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Maximum Field</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1.04 T</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8153" name="Group 505"/>
          <p:cNvGraphicFramePr>
            <a:graphicFrameLocks noGrp="1"/>
          </p:cNvGraphicFramePr>
          <p:nvPr/>
        </p:nvGraphicFramePr>
        <p:xfrm>
          <a:off x="6403975" y="4349750"/>
          <a:ext cx="2487613" cy="1320256"/>
        </p:xfrm>
        <a:graphic>
          <a:graphicData uri="http://schemas.openxmlformats.org/drawingml/2006/table">
            <a:tbl>
              <a:tblPr/>
              <a:tblGrid>
                <a:gridCol w="1212850"/>
                <a:gridCol w="447675"/>
                <a:gridCol w="827088"/>
              </a:tblGrid>
              <a:tr h="187325">
                <a:tc rowSpan="2">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Magnification</a:t>
                      </a:r>
                    </a:p>
                  </a:txBody>
                  <a:tcPr marL="20967" marR="20967" marT="10484" marB="1048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X</a:t>
                      </a:r>
                    </a:p>
                  </a:txBody>
                  <a:tcPr marL="20967" marR="20967" marT="10484" marB="1048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-0.76</a:t>
                      </a:r>
                    </a:p>
                  </a:txBody>
                  <a:tcPr marL="20967" marR="20967" marT="10484" marB="1048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187325">
                <a:tc vMerge="1">
                  <a:txBody>
                    <a:bodyPr/>
                    <a:lstStyle/>
                    <a:p>
                      <a:endParaRPr kumimoji="1" lang="ja-JP" altLang="en-US"/>
                    </a:p>
                  </a:txBody>
                  <a:tcPr/>
                </a:tc>
                <a:tc>
                  <a:txBody>
                    <a:bodyPr/>
                    <a:lstStyle/>
                    <a:p>
                      <a:pPr marL="0" marR="0" lvl="0" indent="0" algn="ctr"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Y</a:t>
                      </a:r>
                    </a:p>
                  </a:txBody>
                  <a:tcPr marL="20967" marR="20967" marT="10484" marB="10484" horzOverflow="overflow">
                    <a:lnL>
                      <a:noFill/>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-1.99</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85738">
                <a:tc gridSpan="2">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Dispersion</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kumimoji="1" lang="ja-JP" altLang="en-US"/>
                    </a:p>
                  </a:txBody>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0.97 cm/%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85738">
                <a:tc gridSpan="2">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Total length</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kumimoji="1" lang="ja-JP" altLang="en-US"/>
                    </a:p>
                  </a:txBody>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5760 mm</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87325">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Acceptance</a:t>
                      </a: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Symbol" pitchFamily="18" charset="2"/>
                          <a:ea typeface="ＭＳ Ｐゴシック" pitchFamily="50" charset="-128"/>
                        </a:rPr>
                        <a:t>Dq</a:t>
                      </a:r>
                    </a:p>
                  </a:txBody>
                  <a:tcPr marL="20967" marR="20967" marT="10484" marB="10484" horzOverflow="overflow">
                    <a:lnL>
                      <a:noFill/>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cs typeface="Arial" charset="0"/>
                        </a:rPr>
                        <a:t>±68 mrad</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85738">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smtClean="0">
                        <a:ln>
                          <a:noFill/>
                        </a:ln>
                        <a:solidFill>
                          <a:schemeClr val="tx1"/>
                        </a:solidFill>
                        <a:effectLst/>
                        <a:latin typeface="Arial" charset="0"/>
                        <a:ea typeface="ＭＳ Ｐゴシック" pitchFamily="50" charset="-128"/>
                      </a:endParaRP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Symbol" pitchFamily="18" charset="2"/>
                          <a:ea typeface="ＭＳ Ｐゴシック" pitchFamily="50" charset="-128"/>
                        </a:rPr>
                        <a:t>Df</a:t>
                      </a:r>
                    </a:p>
                  </a:txBody>
                  <a:tcPr marL="20967" marR="20967" marT="10484" marB="10484" horzOverflow="overflow">
                    <a:lnL>
                      <a:noFill/>
                    </a:lnL>
                    <a:lnR>
                      <a:noFill/>
                    </a:lnR>
                    <a:lnT>
                      <a:noFill/>
                    </a:lnT>
                    <a:lnB>
                      <a:noFill/>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cs typeface="Arial" charset="0"/>
                        </a:rPr>
                        <a:t>±57 mrad</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85738">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endParaRPr kumimoji="1" lang="ja-JP" altLang="ja-JP" sz="1100" b="0" i="0" u="none" strike="noStrike" cap="none" normalizeH="0" baseline="0" smtClean="0">
                        <a:ln>
                          <a:noFill/>
                        </a:ln>
                        <a:solidFill>
                          <a:schemeClr val="tx1"/>
                        </a:solidFill>
                        <a:effectLst/>
                        <a:latin typeface="Arial" charset="0"/>
                        <a:ea typeface="ＭＳ Ｐゴシック" pitchFamily="50" charset="-128"/>
                      </a:endParaRPr>
                    </a:p>
                  </a:txBody>
                  <a:tcPr marL="20967" marR="20967" marT="10484" marB="10484"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Symbol" pitchFamily="18" charset="2"/>
                          <a:ea typeface="ＭＳ Ｐゴシック" pitchFamily="50" charset="-128"/>
                        </a:rPr>
                        <a:t>DW</a:t>
                      </a:r>
                    </a:p>
                  </a:txBody>
                  <a:tcPr marL="20967" marR="20967" marT="10484" marB="10484"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12.2 msr</a:t>
                      </a:r>
                    </a:p>
                  </a:txBody>
                  <a:tcPr marL="20967" marR="20967" marT="10484" marB="10484"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8176" name="Group 528"/>
          <p:cNvGraphicFramePr>
            <a:graphicFrameLocks noGrp="1"/>
          </p:cNvGraphicFramePr>
          <p:nvPr/>
        </p:nvGraphicFramePr>
        <p:xfrm>
          <a:off x="307975" y="2449513"/>
          <a:ext cx="1027113" cy="578829"/>
        </p:xfrm>
        <a:graphic>
          <a:graphicData uri="http://schemas.openxmlformats.org/drawingml/2006/table">
            <a:tbl>
              <a:tblPr/>
              <a:tblGrid>
                <a:gridCol w="358775"/>
                <a:gridCol w="668338"/>
              </a:tblGrid>
              <a:tr h="185738">
                <a:tc gridSpan="2">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Rotating Target</a:t>
                      </a:r>
                    </a:p>
                  </a:txBody>
                  <a:tcPr marL="20967" marR="20967" marT="10484" marB="10484"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185738">
                <a:tc>
                  <a:txBody>
                    <a:bodyPr/>
                    <a:lstStyle/>
                    <a:p>
                      <a:pPr marL="0" marR="0" lvl="0" indent="0" algn="ctr"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r</a:t>
                      </a:r>
                    </a:p>
                  </a:txBody>
                  <a:tcPr marL="20967" marR="20967" marT="10484" marB="1048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150 mm</a:t>
                      </a:r>
                    </a:p>
                  </a:txBody>
                  <a:tcPr marL="20967" marR="20967" marT="10484" marB="1048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13">
                <a:tc>
                  <a:txBody>
                    <a:bodyPr/>
                    <a:lstStyle/>
                    <a:p>
                      <a:pPr marL="0" marR="0" lvl="0" indent="0" algn="ctr"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Symbol" pitchFamily="18" charset="2"/>
                          <a:ea typeface="ＭＳ Ｐゴシック" pitchFamily="50" charset="-128"/>
                        </a:rPr>
                        <a:t>w</a:t>
                      </a:r>
                    </a:p>
                  </a:txBody>
                  <a:tcPr marL="20967" marR="20967" marT="10484" marB="1048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57263" rtl="0" eaLnBrk="1" fontAlgn="base" latinLnBrk="0" hangingPunct="1">
                        <a:lnSpc>
                          <a:spcPct val="100000"/>
                        </a:lnSpc>
                        <a:spcBef>
                          <a:spcPct val="20000"/>
                        </a:spcBef>
                        <a:spcAft>
                          <a:spcPct val="0"/>
                        </a:spcAft>
                        <a:buClrTx/>
                        <a:buSzTx/>
                        <a:buFontTx/>
                        <a:buNone/>
                        <a:tabLst/>
                      </a:pPr>
                      <a:r>
                        <a:rPr kumimoji="1" lang="en-US" altLang="ja-JP" sz="1100" b="0" i="0" u="none" strike="noStrike" cap="none" normalizeH="0" baseline="0" smtClean="0">
                          <a:ln>
                            <a:noFill/>
                          </a:ln>
                          <a:solidFill>
                            <a:schemeClr val="tx1"/>
                          </a:solidFill>
                          <a:effectLst/>
                          <a:latin typeface="Arial" charset="0"/>
                          <a:ea typeface="ＭＳ Ｐゴシック" pitchFamily="50" charset="-128"/>
                        </a:rPr>
                        <a:t>2000 rpm</a:t>
                      </a:r>
                    </a:p>
                  </a:txBody>
                  <a:tcPr marL="20967" marR="20967" marT="10484" marB="1048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471" name="Text Box 542"/>
          <p:cNvSpPr txBox="1">
            <a:spLocks noChangeArrowheads="1"/>
          </p:cNvSpPr>
          <p:nvPr/>
        </p:nvSpPr>
        <p:spPr bwMode="auto">
          <a:xfrm>
            <a:off x="1619126" y="797719"/>
            <a:ext cx="4321026" cy="327025"/>
          </a:xfrm>
          <a:prstGeom prst="rect">
            <a:avLst/>
          </a:prstGeom>
          <a:noFill/>
          <a:ln w="9525">
            <a:noFill/>
            <a:miter lim="800000"/>
            <a:headEnd/>
            <a:tailEnd/>
          </a:ln>
        </p:spPr>
        <p:txBody>
          <a:bodyPr wrap="square" lIns="20967" tIns="10484" rIns="20967" bIns="10484">
            <a:spAutoFit/>
          </a:bodyPr>
          <a:lstStyle/>
          <a:p>
            <a:pPr defTabSz="957263"/>
            <a:r>
              <a:rPr lang="en-US" altLang="ja-JP" sz="2000" dirty="0"/>
              <a:t>RIKEN Gas-filled Recoil Separator GARIS</a:t>
            </a:r>
          </a:p>
        </p:txBody>
      </p:sp>
      <p:sp>
        <p:nvSpPr>
          <p:cNvPr id="5472" name="Line 543"/>
          <p:cNvSpPr>
            <a:spLocks noChangeAspect="1" noChangeShapeType="1"/>
          </p:cNvSpPr>
          <p:nvPr/>
        </p:nvSpPr>
        <p:spPr bwMode="auto">
          <a:xfrm>
            <a:off x="695325" y="6276975"/>
            <a:ext cx="6578600" cy="0"/>
          </a:xfrm>
          <a:prstGeom prst="line">
            <a:avLst/>
          </a:prstGeom>
          <a:noFill/>
          <a:ln w="3175">
            <a:solidFill>
              <a:schemeClr val="tx1"/>
            </a:solidFill>
            <a:round/>
            <a:headEnd/>
            <a:tailEnd/>
          </a:ln>
        </p:spPr>
        <p:txBody>
          <a:bodyPr/>
          <a:lstStyle/>
          <a:p>
            <a:endParaRPr lang="ja-JP" altLang="en-US"/>
          </a:p>
        </p:txBody>
      </p:sp>
      <p:sp>
        <p:nvSpPr>
          <p:cNvPr id="5473" name="Text Box 544"/>
          <p:cNvSpPr txBox="1">
            <a:spLocks noChangeArrowheads="1"/>
          </p:cNvSpPr>
          <p:nvPr/>
        </p:nvSpPr>
        <p:spPr bwMode="auto">
          <a:xfrm>
            <a:off x="2300288" y="3921125"/>
            <a:ext cx="2757487" cy="234950"/>
          </a:xfrm>
          <a:prstGeom prst="rect">
            <a:avLst/>
          </a:prstGeom>
          <a:noFill/>
          <a:ln w="9525">
            <a:noFill/>
            <a:miter lim="800000"/>
            <a:headEnd/>
            <a:tailEnd/>
          </a:ln>
        </p:spPr>
        <p:txBody>
          <a:bodyPr wrap="none" lIns="20967" tIns="10484" rIns="20967" bIns="10484">
            <a:spAutoFit/>
          </a:bodyPr>
          <a:lstStyle/>
          <a:p>
            <a:pPr defTabSz="957263"/>
            <a:r>
              <a:rPr lang="en-US" altLang="ja-JP" sz="1400"/>
              <a:t>D1                   Q1            Q2          D2</a:t>
            </a:r>
          </a:p>
        </p:txBody>
      </p:sp>
      <p:sp>
        <p:nvSpPr>
          <p:cNvPr id="5474" name="Oval 545"/>
          <p:cNvSpPr>
            <a:spLocks noChangeArrowheads="1"/>
          </p:cNvSpPr>
          <p:nvPr/>
        </p:nvSpPr>
        <p:spPr bwMode="auto">
          <a:xfrm>
            <a:off x="1827213" y="5148263"/>
            <a:ext cx="90487" cy="136525"/>
          </a:xfrm>
          <a:prstGeom prst="ellipse">
            <a:avLst/>
          </a:prstGeom>
          <a:noFill/>
          <a:ln w="9525">
            <a:solidFill>
              <a:schemeClr val="tx1"/>
            </a:solidFill>
            <a:round/>
            <a:headEnd/>
            <a:tailEnd/>
          </a:ln>
        </p:spPr>
        <p:txBody>
          <a:bodyPr wrap="none" anchor="ctr"/>
          <a:lstStyle/>
          <a:p>
            <a:endParaRPr lang="ja-JP" altLang="en-US"/>
          </a:p>
        </p:txBody>
      </p:sp>
      <p:sp>
        <p:nvSpPr>
          <p:cNvPr id="5475" name="Line 546"/>
          <p:cNvSpPr>
            <a:spLocks noChangeShapeType="1"/>
          </p:cNvSpPr>
          <p:nvPr/>
        </p:nvSpPr>
        <p:spPr bwMode="auto">
          <a:xfrm>
            <a:off x="2540000" y="2690813"/>
            <a:ext cx="79375" cy="84137"/>
          </a:xfrm>
          <a:prstGeom prst="line">
            <a:avLst/>
          </a:prstGeom>
          <a:noFill/>
          <a:ln w="38100">
            <a:solidFill>
              <a:schemeClr val="tx1"/>
            </a:solidFill>
            <a:round/>
            <a:headEnd/>
            <a:tailEnd/>
          </a:ln>
        </p:spPr>
        <p:txBody>
          <a:bodyPr/>
          <a:lstStyle/>
          <a:p>
            <a:endParaRPr lang="ja-JP" altLang="en-US"/>
          </a:p>
        </p:txBody>
      </p:sp>
      <p:sp>
        <p:nvSpPr>
          <p:cNvPr id="5476" name="Line 547"/>
          <p:cNvSpPr>
            <a:spLocks noChangeShapeType="1"/>
          </p:cNvSpPr>
          <p:nvPr/>
        </p:nvSpPr>
        <p:spPr bwMode="auto">
          <a:xfrm>
            <a:off x="2619375" y="2771775"/>
            <a:ext cx="336550" cy="0"/>
          </a:xfrm>
          <a:prstGeom prst="line">
            <a:avLst/>
          </a:prstGeom>
          <a:noFill/>
          <a:ln w="38100">
            <a:solidFill>
              <a:schemeClr val="tx1"/>
            </a:solidFill>
            <a:round/>
            <a:headEnd/>
            <a:tailEnd/>
          </a:ln>
        </p:spPr>
        <p:txBody>
          <a:bodyPr/>
          <a:lstStyle/>
          <a:p>
            <a:endParaRPr lang="ja-JP" altLang="en-US"/>
          </a:p>
        </p:txBody>
      </p:sp>
      <p:grpSp>
        <p:nvGrpSpPr>
          <p:cNvPr id="30" name="Group 548"/>
          <p:cNvGrpSpPr>
            <a:grpSpLocks/>
          </p:cNvGrpSpPr>
          <p:nvPr/>
        </p:nvGrpSpPr>
        <p:grpSpPr bwMode="auto">
          <a:xfrm>
            <a:off x="1641475" y="2244725"/>
            <a:ext cx="942975" cy="649288"/>
            <a:chOff x="4842" y="6242"/>
            <a:chExt cx="2783" cy="1808"/>
          </a:xfrm>
        </p:grpSpPr>
        <p:sp>
          <p:nvSpPr>
            <p:cNvPr id="5478" name="Line 549"/>
            <p:cNvSpPr>
              <a:spLocks noChangeShapeType="1"/>
            </p:cNvSpPr>
            <p:nvPr/>
          </p:nvSpPr>
          <p:spPr bwMode="auto">
            <a:xfrm>
              <a:off x="4842" y="6242"/>
              <a:ext cx="1123" cy="1123"/>
            </a:xfrm>
            <a:prstGeom prst="line">
              <a:avLst/>
            </a:prstGeom>
            <a:noFill/>
            <a:ln w="38100">
              <a:solidFill>
                <a:srgbClr val="FF3300"/>
              </a:solidFill>
              <a:round/>
              <a:headEnd/>
              <a:tailEnd/>
            </a:ln>
          </p:spPr>
          <p:txBody>
            <a:bodyPr/>
            <a:lstStyle/>
            <a:p>
              <a:endParaRPr lang="ja-JP" altLang="en-US"/>
            </a:p>
          </p:txBody>
        </p:sp>
        <p:sp>
          <p:nvSpPr>
            <p:cNvPr id="5479" name="Arc 550"/>
            <p:cNvSpPr>
              <a:spLocks noChangeAspect="1"/>
            </p:cNvSpPr>
            <p:nvPr/>
          </p:nvSpPr>
          <p:spPr bwMode="auto">
            <a:xfrm rot="2700000" flipV="1">
              <a:off x="6272" y="6623"/>
              <a:ext cx="1353" cy="1427"/>
            </a:xfrm>
            <a:custGeom>
              <a:avLst/>
              <a:gdLst>
                <a:gd name="T0" fmla="*/ 0 w 20472"/>
                <a:gd name="T1" fmla="*/ 0 h 21600"/>
                <a:gd name="T2" fmla="*/ 0 w 20472"/>
                <a:gd name="T3" fmla="*/ 0 h 21600"/>
                <a:gd name="T4" fmla="*/ 0 w 20472"/>
                <a:gd name="T5" fmla="*/ 0 h 21600"/>
                <a:gd name="T6" fmla="*/ 0 60000 65536"/>
                <a:gd name="T7" fmla="*/ 0 60000 65536"/>
                <a:gd name="T8" fmla="*/ 0 60000 65536"/>
                <a:gd name="T9" fmla="*/ 0 w 20472"/>
                <a:gd name="T10" fmla="*/ 0 h 21600"/>
                <a:gd name="T11" fmla="*/ 20472 w 20472"/>
                <a:gd name="T12" fmla="*/ 21600 h 21600"/>
              </a:gdLst>
              <a:ahLst/>
              <a:cxnLst>
                <a:cxn ang="T6">
                  <a:pos x="T0" y="T1"/>
                </a:cxn>
                <a:cxn ang="T7">
                  <a:pos x="T2" y="T3"/>
                </a:cxn>
                <a:cxn ang="T8">
                  <a:pos x="T4" y="T5"/>
                </a:cxn>
              </a:cxnLst>
              <a:rect l="T9" t="T10" r="T11" b="T12"/>
              <a:pathLst>
                <a:path w="20472" h="21600" fill="none" extrusionOk="0">
                  <a:moveTo>
                    <a:pt x="-1" y="0"/>
                  </a:moveTo>
                  <a:cubicBezTo>
                    <a:pt x="9274" y="0"/>
                    <a:pt x="17513" y="5920"/>
                    <a:pt x="20471" y="14710"/>
                  </a:cubicBezTo>
                </a:path>
                <a:path w="20472" h="21600" stroke="0" extrusionOk="0">
                  <a:moveTo>
                    <a:pt x="-1" y="0"/>
                  </a:moveTo>
                  <a:cubicBezTo>
                    <a:pt x="9274" y="0"/>
                    <a:pt x="17513" y="5920"/>
                    <a:pt x="20471" y="14710"/>
                  </a:cubicBezTo>
                  <a:lnTo>
                    <a:pt x="0" y="21600"/>
                  </a:lnTo>
                  <a:close/>
                </a:path>
              </a:pathLst>
            </a:custGeom>
            <a:noFill/>
            <a:ln w="38100">
              <a:solidFill>
                <a:srgbClr val="FF3300"/>
              </a:solidFill>
              <a:round/>
              <a:headEnd/>
              <a:tailEnd type="arrow" w="med" len="med"/>
            </a:ln>
          </p:spPr>
          <p:txBody>
            <a:bodyPr wrap="none" anchor="ctr"/>
            <a:lstStyle/>
            <a:p>
              <a:endParaRPr lang="ja-JP" altLang="en-US"/>
            </a:p>
          </p:txBody>
        </p:sp>
      </p:grpSp>
      <p:sp>
        <p:nvSpPr>
          <p:cNvPr id="473" name="テキスト ボックス 472"/>
          <p:cNvSpPr txBox="1"/>
          <p:nvPr/>
        </p:nvSpPr>
        <p:spPr>
          <a:xfrm>
            <a:off x="444137" y="107340"/>
            <a:ext cx="8160311" cy="369332"/>
          </a:xfrm>
          <a:prstGeom prst="rect">
            <a:avLst/>
          </a:prstGeom>
          <a:solidFill>
            <a:schemeClr val="accent6">
              <a:lumMod val="20000"/>
              <a:lumOff val="80000"/>
            </a:schemeClr>
          </a:solidFill>
        </p:spPr>
        <p:txBody>
          <a:bodyPr wrap="none" rtlCol="0">
            <a:spAutoFit/>
          </a:bodyPr>
          <a:lstStyle/>
          <a:p>
            <a:r>
              <a:rPr kumimoji="1" lang="en-US" altLang="ja-JP" dirty="0" smtClean="0"/>
              <a:t>Standard method for heavy element physics: recoil separator + position sensitive FPD</a:t>
            </a:r>
            <a:endParaRPr kumimoji="1" lang="ja-JP" altLang="en-US" dirty="0"/>
          </a:p>
        </p:txBody>
      </p:sp>
      <p:sp>
        <p:nvSpPr>
          <p:cNvPr id="31" name="日付プレースホルダー 30"/>
          <p:cNvSpPr>
            <a:spLocks noGrp="1"/>
          </p:cNvSpPr>
          <p:nvPr>
            <p:ph type="dt" sz="half" idx="10"/>
          </p:nvPr>
        </p:nvSpPr>
        <p:spPr/>
        <p:txBody>
          <a:bodyPr/>
          <a:lstStyle/>
          <a:p>
            <a:r>
              <a:rPr kumimoji="1" lang="en-US" altLang="ja-JP" smtClean="0"/>
              <a:t>2013/1/15</a:t>
            </a:r>
            <a:endParaRPr kumimoji="1" lang="ja-JP" altLang="en-US"/>
          </a:p>
        </p:txBody>
      </p:sp>
      <p:sp>
        <p:nvSpPr>
          <p:cNvPr id="5570" name="フッター プレースホルダー 5569"/>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113745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スライド番号プレースホルダ 6"/>
          <p:cNvSpPr>
            <a:spLocks noGrp="1"/>
          </p:cNvSpPr>
          <p:nvPr>
            <p:ph type="sldNum" sz="quarter" idx="12"/>
          </p:nvPr>
        </p:nvSpPr>
        <p:spPr>
          <a:noFill/>
        </p:spPr>
        <p:txBody>
          <a:bodyPr/>
          <a:lstStyle/>
          <a:p>
            <a:fld id="{8832FA73-712C-4413-A214-6E8B869F810F}" type="slidenum">
              <a:rPr lang="en-US" altLang="ja-JP" smtClean="0">
                <a:latin typeface="Arial" pitchFamily="34" charset="0"/>
              </a:rPr>
              <a:pPr/>
              <a:t>24</a:t>
            </a:fld>
            <a:endParaRPr lang="en-US" altLang="ja-JP" smtClean="0">
              <a:latin typeface="Arial" pitchFamily="34" charset="0"/>
            </a:endParaRPr>
          </a:p>
        </p:txBody>
      </p:sp>
      <p:sp>
        <p:nvSpPr>
          <p:cNvPr id="30725" name="Rectangle 256"/>
          <p:cNvSpPr>
            <a:spLocks noChangeArrowheads="1"/>
          </p:cNvSpPr>
          <p:nvPr/>
        </p:nvSpPr>
        <p:spPr bwMode="auto">
          <a:xfrm>
            <a:off x="1116013" y="0"/>
            <a:ext cx="6551612" cy="3213100"/>
          </a:xfrm>
          <a:prstGeom prst="rect">
            <a:avLst/>
          </a:prstGeom>
          <a:solidFill>
            <a:srgbClr val="FFCC99"/>
          </a:solidFill>
          <a:ln w="9525">
            <a:noFill/>
            <a:miter lim="800000"/>
            <a:headEnd/>
            <a:tailEnd/>
          </a:ln>
        </p:spPr>
        <p:txBody>
          <a:bodyPr wrap="none" anchor="ctr"/>
          <a:lstStyle/>
          <a:p>
            <a:endParaRPr lang="ja-JP" altLang="en-US"/>
          </a:p>
        </p:txBody>
      </p:sp>
      <p:pic>
        <p:nvPicPr>
          <p:cNvPr id="30726" name="Picture 2" descr="DSCF0006"/>
          <p:cNvPicPr>
            <a:picLocks noGrp="1" noChangeAspect="1" noChangeArrowheads="1"/>
          </p:cNvPicPr>
          <p:nvPr>
            <p:ph sz="half" idx="2"/>
          </p:nvPr>
        </p:nvPicPr>
        <p:blipFill>
          <a:blip r:embed="rId3" cstate="print"/>
          <a:srcRect/>
          <a:stretch>
            <a:fillRect/>
          </a:stretch>
        </p:blipFill>
        <p:spPr>
          <a:xfrm>
            <a:off x="4500563" y="3213100"/>
            <a:ext cx="4038600" cy="3028950"/>
          </a:xfrm>
          <a:noFill/>
        </p:spPr>
      </p:pic>
      <p:grpSp>
        <p:nvGrpSpPr>
          <p:cNvPr id="2" name="Group 3"/>
          <p:cNvGrpSpPr>
            <a:grpSpLocks/>
          </p:cNvGrpSpPr>
          <p:nvPr/>
        </p:nvGrpSpPr>
        <p:grpSpPr bwMode="auto">
          <a:xfrm>
            <a:off x="1697038" y="395288"/>
            <a:ext cx="5538787" cy="2889250"/>
            <a:chOff x="696" y="682"/>
            <a:chExt cx="4259" cy="2404"/>
          </a:xfrm>
        </p:grpSpPr>
        <p:sp>
          <p:nvSpPr>
            <p:cNvPr id="30731" name="Line 4"/>
            <p:cNvSpPr>
              <a:spLocks noChangeShapeType="1"/>
            </p:cNvSpPr>
            <p:nvPr/>
          </p:nvSpPr>
          <p:spPr bwMode="auto">
            <a:xfrm flipV="1">
              <a:off x="3697" y="974"/>
              <a:ext cx="552" cy="223"/>
            </a:xfrm>
            <a:prstGeom prst="line">
              <a:avLst/>
            </a:prstGeom>
            <a:noFill/>
            <a:ln w="9525">
              <a:solidFill>
                <a:schemeClr val="tx1"/>
              </a:solidFill>
              <a:round/>
              <a:headEnd/>
              <a:tailEnd/>
            </a:ln>
          </p:spPr>
          <p:txBody>
            <a:bodyPr/>
            <a:lstStyle/>
            <a:p>
              <a:endParaRPr lang="ja-JP" altLang="en-US"/>
            </a:p>
          </p:txBody>
        </p:sp>
        <p:sp>
          <p:nvSpPr>
            <p:cNvPr id="30732" name="Line 5"/>
            <p:cNvSpPr>
              <a:spLocks noChangeShapeType="1"/>
            </p:cNvSpPr>
            <p:nvPr/>
          </p:nvSpPr>
          <p:spPr bwMode="auto">
            <a:xfrm flipV="1">
              <a:off x="3697" y="1720"/>
              <a:ext cx="552" cy="222"/>
            </a:xfrm>
            <a:prstGeom prst="line">
              <a:avLst/>
            </a:prstGeom>
            <a:noFill/>
            <a:ln w="9525">
              <a:solidFill>
                <a:schemeClr val="tx1"/>
              </a:solidFill>
              <a:round/>
              <a:headEnd/>
              <a:tailEnd/>
            </a:ln>
          </p:spPr>
          <p:txBody>
            <a:bodyPr/>
            <a:lstStyle/>
            <a:p>
              <a:endParaRPr lang="ja-JP" altLang="en-US"/>
            </a:p>
          </p:txBody>
        </p:sp>
        <p:sp>
          <p:nvSpPr>
            <p:cNvPr id="30733" name="Line 6"/>
            <p:cNvSpPr>
              <a:spLocks noChangeShapeType="1"/>
            </p:cNvSpPr>
            <p:nvPr/>
          </p:nvSpPr>
          <p:spPr bwMode="auto">
            <a:xfrm flipV="1">
              <a:off x="3038" y="843"/>
              <a:ext cx="553" cy="222"/>
            </a:xfrm>
            <a:prstGeom prst="line">
              <a:avLst/>
            </a:prstGeom>
            <a:noFill/>
            <a:ln w="9525">
              <a:solidFill>
                <a:schemeClr val="tx1"/>
              </a:solidFill>
              <a:round/>
              <a:headEnd/>
              <a:tailEnd/>
            </a:ln>
          </p:spPr>
          <p:txBody>
            <a:bodyPr/>
            <a:lstStyle/>
            <a:p>
              <a:endParaRPr lang="ja-JP" altLang="en-US"/>
            </a:p>
          </p:txBody>
        </p:sp>
        <p:sp>
          <p:nvSpPr>
            <p:cNvPr id="30734" name="Line 7"/>
            <p:cNvSpPr>
              <a:spLocks noChangeShapeType="1"/>
            </p:cNvSpPr>
            <p:nvPr/>
          </p:nvSpPr>
          <p:spPr bwMode="auto">
            <a:xfrm flipV="1">
              <a:off x="3038" y="1587"/>
              <a:ext cx="553" cy="223"/>
            </a:xfrm>
            <a:prstGeom prst="line">
              <a:avLst/>
            </a:prstGeom>
            <a:noFill/>
            <a:ln w="9525">
              <a:solidFill>
                <a:schemeClr val="tx1"/>
              </a:solidFill>
              <a:round/>
              <a:headEnd/>
              <a:tailEnd/>
            </a:ln>
          </p:spPr>
          <p:txBody>
            <a:bodyPr/>
            <a:lstStyle/>
            <a:p>
              <a:endParaRPr lang="ja-JP" altLang="en-US"/>
            </a:p>
          </p:txBody>
        </p:sp>
        <p:sp>
          <p:nvSpPr>
            <p:cNvPr id="30735" name="Line 8"/>
            <p:cNvSpPr>
              <a:spLocks noChangeAspect="1" noChangeShapeType="1"/>
            </p:cNvSpPr>
            <p:nvPr/>
          </p:nvSpPr>
          <p:spPr bwMode="auto">
            <a:xfrm>
              <a:off x="3038" y="1065"/>
              <a:ext cx="658" cy="132"/>
            </a:xfrm>
            <a:prstGeom prst="line">
              <a:avLst/>
            </a:prstGeom>
            <a:noFill/>
            <a:ln w="9525">
              <a:solidFill>
                <a:schemeClr val="tx1"/>
              </a:solidFill>
              <a:round/>
              <a:headEnd/>
              <a:tailEnd/>
            </a:ln>
          </p:spPr>
          <p:txBody>
            <a:bodyPr/>
            <a:lstStyle/>
            <a:p>
              <a:endParaRPr lang="ja-JP" altLang="en-US"/>
            </a:p>
          </p:txBody>
        </p:sp>
        <p:sp>
          <p:nvSpPr>
            <p:cNvPr id="30736" name="Line 9"/>
            <p:cNvSpPr>
              <a:spLocks noChangeAspect="1" noChangeShapeType="1"/>
            </p:cNvSpPr>
            <p:nvPr/>
          </p:nvSpPr>
          <p:spPr bwMode="auto">
            <a:xfrm>
              <a:off x="3590" y="842"/>
              <a:ext cx="658" cy="132"/>
            </a:xfrm>
            <a:prstGeom prst="line">
              <a:avLst/>
            </a:prstGeom>
            <a:noFill/>
            <a:ln w="9525">
              <a:solidFill>
                <a:schemeClr val="tx1"/>
              </a:solidFill>
              <a:round/>
              <a:headEnd/>
              <a:tailEnd/>
            </a:ln>
          </p:spPr>
          <p:txBody>
            <a:bodyPr/>
            <a:lstStyle/>
            <a:p>
              <a:endParaRPr lang="ja-JP" altLang="en-US"/>
            </a:p>
          </p:txBody>
        </p:sp>
        <p:sp>
          <p:nvSpPr>
            <p:cNvPr id="30737" name="Line 10"/>
            <p:cNvSpPr>
              <a:spLocks noChangeShapeType="1"/>
            </p:cNvSpPr>
            <p:nvPr/>
          </p:nvSpPr>
          <p:spPr bwMode="auto">
            <a:xfrm>
              <a:off x="4249" y="978"/>
              <a:ext cx="0" cy="742"/>
            </a:xfrm>
            <a:prstGeom prst="line">
              <a:avLst/>
            </a:prstGeom>
            <a:noFill/>
            <a:ln w="9525">
              <a:solidFill>
                <a:schemeClr val="tx1"/>
              </a:solidFill>
              <a:round/>
              <a:headEnd/>
              <a:tailEnd/>
            </a:ln>
          </p:spPr>
          <p:txBody>
            <a:bodyPr/>
            <a:lstStyle/>
            <a:p>
              <a:endParaRPr lang="ja-JP" altLang="en-US"/>
            </a:p>
          </p:txBody>
        </p:sp>
        <p:sp>
          <p:nvSpPr>
            <p:cNvPr id="30738" name="Line 11"/>
            <p:cNvSpPr>
              <a:spLocks noChangeShapeType="1"/>
            </p:cNvSpPr>
            <p:nvPr/>
          </p:nvSpPr>
          <p:spPr bwMode="auto">
            <a:xfrm flipV="1">
              <a:off x="3697" y="974"/>
              <a:ext cx="552" cy="223"/>
            </a:xfrm>
            <a:prstGeom prst="line">
              <a:avLst/>
            </a:prstGeom>
            <a:noFill/>
            <a:ln w="9525">
              <a:solidFill>
                <a:schemeClr val="tx1"/>
              </a:solidFill>
              <a:round/>
              <a:headEnd/>
              <a:tailEnd/>
            </a:ln>
          </p:spPr>
          <p:txBody>
            <a:bodyPr/>
            <a:lstStyle/>
            <a:p>
              <a:endParaRPr lang="ja-JP" altLang="en-US"/>
            </a:p>
          </p:txBody>
        </p:sp>
        <p:sp>
          <p:nvSpPr>
            <p:cNvPr id="30739" name="Line 12"/>
            <p:cNvSpPr>
              <a:spLocks noChangeShapeType="1"/>
            </p:cNvSpPr>
            <p:nvPr/>
          </p:nvSpPr>
          <p:spPr bwMode="auto">
            <a:xfrm>
              <a:off x="3038" y="1067"/>
              <a:ext cx="0" cy="743"/>
            </a:xfrm>
            <a:prstGeom prst="line">
              <a:avLst/>
            </a:prstGeom>
            <a:noFill/>
            <a:ln w="9525">
              <a:solidFill>
                <a:schemeClr val="tx1"/>
              </a:solidFill>
              <a:round/>
              <a:headEnd/>
              <a:tailEnd/>
            </a:ln>
          </p:spPr>
          <p:txBody>
            <a:bodyPr/>
            <a:lstStyle/>
            <a:p>
              <a:endParaRPr lang="ja-JP" altLang="en-US"/>
            </a:p>
          </p:txBody>
        </p:sp>
        <p:sp>
          <p:nvSpPr>
            <p:cNvPr id="30740" name="Line 13"/>
            <p:cNvSpPr>
              <a:spLocks noChangeShapeType="1"/>
            </p:cNvSpPr>
            <p:nvPr/>
          </p:nvSpPr>
          <p:spPr bwMode="auto">
            <a:xfrm>
              <a:off x="3590" y="843"/>
              <a:ext cx="0" cy="744"/>
            </a:xfrm>
            <a:prstGeom prst="line">
              <a:avLst/>
            </a:prstGeom>
            <a:noFill/>
            <a:ln w="9525">
              <a:solidFill>
                <a:schemeClr val="tx1"/>
              </a:solidFill>
              <a:round/>
              <a:headEnd/>
              <a:tailEnd/>
            </a:ln>
          </p:spPr>
          <p:txBody>
            <a:bodyPr/>
            <a:lstStyle/>
            <a:p>
              <a:endParaRPr lang="ja-JP" altLang="en-US"/>
            </a:p>
          </p:txBody>
        </p:sp>
        <p:sp>
          <p:nvSpPr>
            <p:cNvPr id="30741" name="Line 14"/>
            <p:cNvSpPr>
              <a:spLocks noChangeShapeType="1"/>
            </p:cNvSpPr>
            <p:nvPr/>
          </p:nvSpPr>
          <p:spPr bwMode="auto">
            <a:xfrm flipV="1">
              <a:off x="3038" y="843"/>
              <a:ext cx="553" cy="222"/>
            </a:xfrm>
            <a:prstGeom prst="line">
              <a:avLst/>
            </a:prstGeom>
            <a:noFill/>
            <a:ln w="9525">
              <a:solidFill>
                <a:schemeClr val="tx1"/>
              </a:solidFill>
              <a:round/>
              <a:headEnd/>
              <a:tailEnd/>
            </a:ln>
          </p:spPr>
          <p:txBody>
            <a:bodyPr/>
            <a:lstStyle/>
            <a:p>
              <a:endParaRPr lang="ja-JP" altLang="en-US"/>
            </a:p>
          </p:txBody>
        </p:sp>
        <p:grpSp>
          <p:nvGrpSpPr>
            <p:cNvPr id="3" name="Group 15"/>
            <p:cNvGrpSpPr>
              <a:grpSpLocks/>
            </p:cNvGrpSpPr>
            <p:nvPr/>
          </p:nvGrpSpPr>
          <p:grpSpPr bwMode="auto">
            <a:xfrm>
              <a:off x="3038" y="1587"/>
              <a:ext cx="1211" cy="355"/>
              <a:chOff x="2119" y="2307"/>
              <a:chExt cx="1730" cy="507"/>
            </a:xfrm>
          </p:grpSpPr>
          <p:sp>
            <p:nvSpPr>
              <p:cNvPr id="30976" name="Line 16"/>
              <p:cNvSpPr>
                <a:spLocks noChangeAspect="1" noChangeShapeType="1"/>
              </p:cNvSpPr>
              <p:nvPr/>
            </p:nvSpPr>
            <p:spPr bwMode="auto">
              <a:xfrm>
                <a:off x="2119" y="2626"/>
                <a:ext cx="940" cy="188"/>
              </a:xfrm>
              <a:prstGeom prst="line">
                <a:avLst/>
              </a:prstGeom>
              <a:noFill/>
              <a:ln w="9525">
                <a:solidFill>
                  <a:schemeClr val="tx1"/>
                </a:solidFill>
                <a:round/>
                <a:headEnd/>
                <a:tailEnd/>
              </a:ln>
            </p:spPr>
            <p:txBody>
              <a:bodyPr/>
              <a:lstStyle/>
              <a:p>
                <a:endParaRPr lang="ja-JP" altLang="en-US"/>
              </a:p>
            </p:txBody>
          </p:sp>
          <p:sp>
            <p:nvSpPr>
              <p:cNvPr id="30977" name="Line 17"/>
              <p:cNvSpPr>
                <a:spLocks noChangeAspect="1" noChangeShapeType="1"/>
              </p:cNvSpPr>
              <p:nvPr/>
            </p:nvSpPr>
            <p:spPr bwMode="auto">
              <a:xfrm>
                <a:off x="2908" y="2307"/>
                <a:ext cx="940" cy="188"/>
              </a:xfrm>
              <a:prstGeom prst="line">
                <a:avLst/>
              </a:prstGeom>
              <a:noFill/>
              <a:ln w="9525">
                <a:solidFill>
                  <a:schemeClr val="tx1"/>
                </a:solidFill>
                <a:round/>
                <a:headEnd/>
                <a:tailEnd/>
              </a:ln>
            </p:spPr>
            <p:txBody>
              <a:bodyPr/>
              <a:lstStyle/>
              <a:p>
                <a:endParaRPr lang="ja-JP" altLang="en-US"/>
              </a:p>
            </p:txBody>
          </p:sp>
          <p:sp>
            <p:nvSpPr>
              <p:cNvPr id="30978" name="Line 18"/>
              <p:cNvSpPr>
                <a:spLocks noChangeShapeType="1"/>
              </p:cNvSpPr>
              <p:nvPr/>
            </p:nvSpPr>
            <p:spPr bwMode="auto">
              <a:xfrm flipV="1">
                <a:off x="3060" y="2497"/>
                <a:ext cx="789" cy="317"/>
              </a:xfrm>
              <a:prstGeom prst="line">
                <a:avLst/>
              </a:prstGeom>
              <a:noFill/>
              <a:ln w="9525">
                <a:solidFill>
                  <a:schemeClr val="tx1"/>
                </a:solidFill>
                <a:round/>
                <a:headEnd/>
                <a:tailEnd/>
              </a:ln>
            </p:spPr>
            <p:txBody>
              <a:bodyPr/>
              <a:lstStyle/>
              <a:p>
                <a:endParaRPr lang="ja-JP" altLang="en-US"/>
              </a:p>
            </p:txBody>
          </p:sp>
          <p:sp>
            <p:nvSpPr>
              <p:cNvPr id="30979" name="Line 19"/>
              <p:cNvSpPr>
                <a:spLocks noChangeShapeType="1"/>
              </p:cNvSpPr>
              <p:nvPr/>
            </p:nvSpPr>
            <p:spPr bwMode="auto">
              <a:xfrm flipV="1">
                <a:off x="2119" y="2307"/>
                <a:ext cx="790" cy="319"/>
              </a:xfrm>
              <a:prstGeom prst="line">
                <a:avLst/>
              </a:prstGeom>
              <a:noFill/>
              <a:ln w="9525">
                <a:solidFill>
                  <a:schemeClr val="tx1"/>
                </a:solidFill>
                <a:round/>
                <a:headEnd/>
                <a:tailEnd/>
              </a:ln>
            </p:spPr>
            <p:txBody>
              <a:bodyPr/>
              <a:lstStyle/>
              <a:p>
                <a:endParaRPr lang="ja-JP" altLang="en-US"/>
              </a:p>
            </p:txBody>
          </p:sp>
        </p:grpSp>
        <p:grpSp>
          <p:nvGrpSpPr>
            <p:cNvPr id="4" name="Group 20"/>
            <p:cNvGrpSpPr>
              <a:grpSpLocks/>
            </p:cNvGrpSpPr>
            <p:nvPr/>
          </p:nvGrpSpPr>
          <p:grpSpPr bwMode="auto">
            <a:xfrm>
              <a:off x="3591" y="847"/>
              <a:ext cx="659" cy="880"/>
              <a:chOff x="3910" y="1369"/>
              <a:chExt cx="941" cy="1257"/>
            </a:xfrm>
          </p:grpSpPr>
          <p:grpSp>
            <p:nvGrpSpPr>
              <p:cNvPr id="5" name="Group 21"/>
              <p:cNvGrpSpPr>
                <a:grpSpLocks/>
              </p:cNvGrpSpPr>
              <p:nvPr/>
            </p:nvGrpSpPr>
            <p:grpSpPr bwMode="auto">
              <a:xfrm>
                <a:off x="3910" y="1369"/>
                <a:ext cx="941" cy="1257"/>
                <a:chOff x="453" y="2264"/>
                <a:chExt cx="941" cy="1255"/>
              </a:xfrm>
            </p:grpSpPr>
            <p:sp>
              <p:nvSpPr>
                <p:cNvPr id="30972" name="Line 22"/>
                <p:cNvSpPr>
                  <a:spLocks noChangeAspect="1" noChangeShapeType="1"/>
                </p:cNvSpPr>
                <p:nvPr/>
              </p:nvSpPr>
              <p:spPr bwMode="auto">
                <a:xfrm>
                  <a:off x="453" y="2264"/>
                  <a:ext cx="940" cy="188"/>
                </a:xfrm>
                <a:prstGeom prst="line">
                  <a:avLst/>
                </a:prstGeom>
                <a:noFill/>
                <a:ln w="9525">
                  <a:solidFill>
                    <a:schemeClr val="tx1"/>
                  </a:solidFill>
                  <a:round/>
                  <a:headEnd/>
                  <a:tailEnd/>
                </a:ln>
              </p:spPr>
              <p:txBody>
                <a:bodyPr/>
                <a:lstStyle/>
                <a:p>
                  <a:endParaRPr lang="ja-JP" altLang="en-US"/>
                </a:p>
              </p:txBody>
            </p:sp>
            <p:sp>
              <p:nvSpPr>
                <p:cNvPr id="30973" name="Line 23"/>
                <p:cNvSpPr>
                  <a:spLocks noChangeAspect="1" noChangeShapeType="1"/>
                </p:cNvSpPr>
                <p:nvPr/>
              </p:nvSpPr>
              <p:spPr bwMode="auto">
                <a:xfrm>
                  <a:off x="453" y="3329"/>
                  <a:ext cx="940" cy="188"/>
                </a:xfrm>
                <a:prstGeom prst="line">
                  <a:avLst/>
                </a:prstGeom>
                <a:noFill/>
                <a:ln w="9525">
                  <a:solidFill>
                    <a:schemeClr val="tx1"/>
                  </a:solidFill>
                  <a:round/>
                  <a:headEnd/>
                  <a:tailEnd/>
                </a:ln>
              </p:spPr>
              <p:txBody>
                <a:bodyPr/>
                <a:lstStyle/>
                <a:p>
                  <a:endParaRPr lang="ja-JP" altLang="en-US"/>
                </a:p>
              </p:txBody>
            </p:sp>
            <p:sp>
              <p:nvSpPr>
                <p:cNvPr id="30974" name="Line 24"/>
                <p:cNvSpPr>
                  <a:spLocks noChangeShapeType="1"/>
                </p:cNvSpPr>
                <p:nvPr/>
              </p:nvSpPr>
              <p:spPr bwMode="auto">
                <a:xfrm>
                  <a:off x="453" y="2266"/>
                  <a:ext cx="0" cy="1063"/>
                </a:xfrm>
                <a:prstGeom prst="line">
                  <a:avLst/>
                </a:prstGeom>
                <a:noFill/>
                <a:ln w="9525">
                  <a:solidFill>
                    <a:schemeClr val="tx1"/>
                  </a:solidFill>
                  <a:round/>
                  <a:headEnd/>
                  <a:tailEnd/>
                </a:ln>
              </p:spPr>
              <p:txBody>
                <a:bodyPr/>
                <a:lstStyle/>
                <a:p>
                  <a:endParaRPr lang="ja-JP" altLang="en-US"/>
                </a:p>
              </p:txBody>
            </p:sp>
            <p:sp>
              <p:nvSpPr>
                <p:cNvPr id="30975" name="Line 25"/>
                <p:cNvSpPr>
                  <a:spLocks noChangeShapeType="1"/>
                </p:cNvSpPr>
                <p:nvPr/>
              </p:nvSpPr>
              <p:spPr bwMode="auto">
                <a:xfrm>
                  <a:off x="1394" y="2458"/>
                  <a:ext cx="0" cy="1061"/>
                </a:xfrm>
                <a:prstGeom prst="line">
                  <a:avLst/>
                </a:prstGeom>
                <a:noFill/>
                <a:ln w="9525">
                  <a:solidFill>
                    <a:schemeClr val="tx1"/>
                  </a:solidFill>
                  <a:round/>
                  <a:headEnd/>
                  <a:tailEnd/>
                </a:ln>
              </p:spPr>
              <p:txBody>
                <a:bodyPr/>
                <a:lstStyle/>
                <a:p>
                  <a:endParaRPr lang="ja-JP" altLang="en-US"/>
                </a:p>
              </p:txBody>
            </p:sp>
          </p:grpSp>
          <p:sp>
            <p:nvSpPr>
              <p:cNvPr id="30957" name="Line 26"/>
              <p:cNvSpPr>
                <a:spLocks noChangeShapeType="1"/>
              </p:cNvSpPr>
              <p:nvPr/>
            </p:nvSpPr>
            <p:spPr bwMode="auto">
              <a:xfrm flipH="1">
                <a:off x="4382" y="1464"/>
                <a:ext cx="0" cy="1065"/>
              </a:xfrm>
              <a:prstGeom prst="line">
                <a:avLst/>
              </a:prstGeom>
              <a:noFill/>
              <a:ln w="9525">
                <a:solidFill>
                  <a:schemeClr val="tx1"/>
                </a:solidFill>
                <a:round/>
                <a:headEnd/>
                <a:tailEnd/>
              </a:ln>
            </p:spPr>
            <p:txBody>
              <a:bodyPr/>
              <a:lstStyle/>
              <a:p>
                <a:endParaRPr lang="ja-JP" altLang="en-US"/>
              </a:p>
            </p:txBody>
          </p:sp>
          <p:sp>
            <p:nvSpPr>
              <p:cNvPr id="30958" name="Line 27"/>
              <p:cNvSpPr>
                <a:spLocks noChangeShapeType="1"/>
              </p:cNvSpPr>
              <p:nvPr/>
            </p:nvSpPr>
            <p:spPr bwMode="auto">
              <a:xfrm flipH="1">
                <a:off x="4147" y="1417"/>
                <a:ext cx="0" cy="1065"/>
              </a:xfrm>
              <a:prstGeom prst="line">
                <a:avLst/>
              </a:prstGeom>
              <a:noFill/>
              <a:ln w="9525">
                <a:solidFill>
                  <a:schemeClr val="tx1"/>
                </a:solidFill>
                <a:round/>
                <a:headEnd/>
                <a:tailEnd/>
              </a:ln>
            </p:spPr>
            <p:txBody>
              <a:bodyPr/>
              <a:lstStyle/>
              <a:p>
                <a:endParaRPr lang="ja-JP" altLang="en-US"/>
              </a:p>
            </p:txBody>
          </p:sp>
          <p:sp>
            <p:nvSpPr>
              <p:cNvPr id="30959" name="Line 28"/>
              <p:cNvSpPr>
                <a:spLocks noChangeShapeType="1"/>
              </p:cNvSpPr>
              <p:nvPr/>
            </p:nvSpPr>
            <p:spPr bwMode="auto">
              <a:xfrm flipH="1">
                <a:off x="4613" y="1510"/>
                <a:ext cx="0" cy="1065"/>
              </a:xfrm>
              <a:prstGeom prst="line">
                <a:avLst/>
              </a:prstGeom>
              <a:noFill/>
              <a:ln w="9525">
                <a:solidFill>
                  <a:schemeClr val="tx1"/>
                </a:solidFill>
                <a:round/>
                <a:headEnd/>
                <a:tailEnd/>
              </a:ln>
            </p:spPr>
            <p:txBody>
              <a:bodyPr/>
              <a:lstStyle/>
              <a:p>
                <a:endParaRPr lang="ja-JP" altLang="en-US"/>
              </a:p>
            </p:txBody>
          </p:sp>
          <p:sp>
            <p:nvSpPr>
              <p:cNvPr id="30960" name="Line 29"/>
              <p:cNvSpPr>
                <a:spLocks noChangeShapeType="1"/>
              </p:cNvSpPr>
              <p:nvPr/>
            </p:nvSpPr>
            <p:spPr bwMode="auto">
              <a:xfrm flipH="1">
                <a:off x="4262" y="1438"/>
                <a:ext cx="0" cy="1065"/>
              </a:xfrm>
              <a:prstGeom prst="line">
                <a:avLst/>
              </a:prstGeom>
              <a:noFill/>
              <a:ln w="9525">
                <a:solidFill>
                  <a:schemeClr val="tx1"/>
                </a:solidFill>
                <a:round/>
                <a:headEnd/>
                <a:tailEnd/>
              </a:ln>
            </p:spPr>
            <p:txBody>
              <a:bodyPr/>
              <a:lstStyle/>
              <a:p>
                <a:endParaRPr lang="ja-JP" altLang="en-US"/>
              </a:p>
            </p:txBody>
          </p:sp>
          <p:sp>
            <p:nvSpPr>
              <p:cNvPr id="30961" name="Line 30"/>
              <p:cNvSpPr>
                <a:spLocks noChangeShapeType="1"/>
              </p:cNvSpPr>
              <p:nvPr/>
            </p:nvSpPr>
            <p:spPr bwMode="auto">
              <a:xfrm flipH="1">
                <a:off x="4025" y="1393"/>
                <a:ext cx="0" cy="1065"/>
              </a:xfrm>
              <a:prstGeom prst="line">
                <a:avLst/>
              </a:prstGeom>
              <a:noFill/>
              <a:ln w="9525">
                <a:solidFill>
                  <a:schemeClr val="tx1"/>
                </a:solidFill>
                <a:round/>
                <a:headEnd/>
                <a:tailEnd/>
              </a:ln>
            </p:spPr>
            <p:txBody>
              <a:bodyPr/>
              <a:lstStyle/>
              <a:p>
                <a:endParaRPr lang="ja-JP" altLang="en-US"/>
              </a:p>
            </p:txBody>
          </p:sp>
          <p:sp>
            <p:nvSpPr>
              <p:cNvPr id="30962" name="Line 31"/>
              <p:cNvSpPr>
                <a:spLocks noChangeShapeType="1"/>
              </p:cNvSpPr>
              <p:nvPr/>
            </p:nvSpPr>
            <p:spPr bwMode="auto">
              <a:xfrm flipH="1">
                <a:off x="4494" y="1486"/>
                <a:ext cx="0" cy="1065"/>
              </a:xfrm>
              <a:prstGeom prst="line">
                <a:avLst/>
              </a:prstGeom>
              <a:noFill/>
              <a:ln w="9525">
                <a:solidFill>
                  <a:schemeClr val="tx1"/>
                </a:solidFill>
                <a:round/>
                <a:headEnd/>
                <a:tailEnd/>
              </a:ln>
            </p:spPr>
            <p:txBody>
              <a:bodyPr/>
              <a:lstStyle/>
              <a:p>
                <a:endParaRPr lang="ja-JP" altLang="en-US"/>
              </a:p>
            </p:txBody>
          </p:sp>
          <p:sp>
            <p:nvSpPr>
              <p:cNvPr id="30963" name="Line 32"/>
              <p:cNvSpPr>
                <a:spLocks noChangeShapeType="1"/>
              </p:cNvSpPr>
              <p:nvPr/>
            </p:nvSpPr>
            <p:spPr bwMode="auto">
              <a:xfrm flipH="1">
                <a:off x="4731" y="1533"/>
                <a:ext cx="0" cy="1065"/>
              </a:xfrm>
              <a:prstGeom prst="line">
                <a:avLst/>
              </a:prstGeom>
              <a:noFill/>
              <a:ln w="9525">
                <a:solidFill>
                  <a:schemeClr val="tx1"/>
                </a:solidFill>
                <a:round/>
                <a:headEnd/>
                <a:tailEnd/>
              </a:ln>
            </p:spPr>
            <p:txBody>
              <a:bodyPr/>
              <a:lstStyle/>
              <a:p>
                <a:endParaRPr lang="ja-JP" altLang="en-US"/>
              </a:p>
            </p:txBody>
          </p:sp>
          <p:sp>
            <p:nvSpPr>
              <p:cNvPr id="30964" name="Line 33"/>
              <p:cNvSpPr>
                <a:spLocks noChangeShapeType="1"/>
              </p:cNvSpPr>
              <p:nvPr/>
            </p:nvSpPr>
            <p:spPr bwMode="auto">
              <a:xfrm flipH="1">
                <a:off x="4441" y="1477"/>
                <a:ext cx="0" cy="1065"/>
              </a:xfrm>
              <a:prstGeom prst="line">
                <a:avLst/>
              </a:prstGeom>
              <a:noFill/>
              <a:ln w="9525">
                <a:solidFill>
                  <a:schemeClr val="tx1"/>
                </a:solidFill>
                <a:round/>
                <a:headEnd/>
                <a:tailEnd/>
              </a:ln>
            </p:spPr>
            <p:txBody>
              <a:bodyPr/>
              <a:lstStyle/>
              <a:p>
                <a:endParaRPr lang="ja-JP" altLang="en-US"/>
              </a:p>
            </p:txBody>
          </p:sp>
          <p:sp>
            <p:nvSpPr>
              <p:cNvPr id="30965" name="Line 34"/>
              <p:cNvSpPr>
                <a:spLocks noChangeShapeType="1"/>
              </p:cNvSpPr>
              <p:nvPr/>
            </p:nvSpPr>
            <p:spPr bwMode="auto">
              <a:xfrm flipH="1">
                <a:off x="4206" y="1430"/>
                <a:ext cx="0" cy="1065"/>
              </a:xfrm>
              <a:prstGeom prst="line">
                <a:avLst/>
              </a:prstGeom>
              <a:noFill/>
              <a:ln w="9525">
                <a:solidFill>
                  <a:schemeClr val="tx1"/>
                </a:solidFill>
                <a:round/>
                <a:headEnd/>
                <a:tailEnd/>
              </a:ln>
            </p:spPr>
            <p:txBody>
              <a:bodyPr/>
              <a:lstStyle/>
              <a:p>
                <a:endParaRPr lang="ja-JP" altLang="en-US"/>
              </a:p>
            </p:txBody>
          </p:sp>
          <p:sp>
            <p:nvSpPr>
              <p:cNvPr id="30966" name="Line 35"/>
              <p:cNvSpPr>
                <a:spLocks noChangeShapeType="1"/>
              </p:cNvSpPr>
              <p:nvPr/>
            </p:nvSpPr>
            <p:spPr bwMode="auto">
              <a:xfrm flipH="1">
                <a:off x="4672" y="1523"/>
                <a:ext cx="0" cy="1065"/>
              </a:xfrm>
              <a:prstGeom prst="line">
                <a:avLst/>
              </a:prstGeom>
              <a:noFill/>
              <a:ln w="9525">
                <a:solidFill>
                  <a:schemeClr val="tx1"/>
                </a:solidFill>
                <a:round/>
                <a:headEnd/>
                <a:tailEnd/>
              </a:ln>
            </p:spPr>
            <p:txBody>
              <a:bodyPr/>
              <a:lstStyle/>
              <a:p>
                <a:endParaRPr lang="ja-JP" altLang="en-US"/>
              </a:p>
            </p:txBody>
          </p:sp>
          <p:sp>
            <p:nvSpPr>
              <p:cNvPr id="30967" name="Line 36"/>
              <p:cNvSpPr>
                <a:spLocks noChangeShapeType="1"/>
              </p:cNvSpPr>
              <p:nvPr/>
            </p:nvSpPr>
            <p:spPr bwMode="auto">
              <a:xfrm flipH="1">
                <a:off x="4321" y="1451"/>
                <a:ext cx="0" cy="1065"/>
              </a:xfrm>
              <a:prstGeom prst="line">
                <a:avLst/>
              </a:prstGeom>
              <a:noFill/>
              <a:ln w="9525">
                <a:solidFill>
                  <a:schemeClr val="tx1"/>
                </a:solidFill>
                <a:round/>
                <a:headEnd/>
                <a:tailEnd/>
              </a:ln>
            </p:spPr>
            <p:txBody>
              <a:bodyPr/>
              <a:lstStyle/>
              <a:p>
                <a:endParaRPr lang="ja-JP" altLang="en-US"/>
              </a:p>
            </p:txBody>
          </p:sp>
          <p:sp>
            <p:nvSpPr>
              <p:cNvPr id="30968" name="Line 37"/>
              <p:cNvSpPr>
                <a:spLocks noChangeShapeType="1"/>
              </p:cNvSpPr>
              <p:nvPr/>
            </p:nvSpPr>
            <p:spPr bwMode="auto">
              <a:xfrm flipH="1">
                <a:off x="4084" y="1406"/>
                <a:ext cx="0" cy="1065"/>
              </a:xfrm>
              <a:prstGeom prst="line">
                <a:avLst/>
              </a:prstGeom>
              <a:noFill/>
              <a:ln w="9525">
                <a:solidFill>
                  <a:schemeClr val="tx1"/>
                </a:solidFill>
                <a:round/>
                <a:headEnd/>
                <a:tailEnd/>
              </a:ln>
            </p:spPr>
            <p:txBody>
              <a:bodyPr/>
              <a:lstStyle/>
              <a:p>
                <a:endParaRPr lang="ja-JP" altLang="en-US"/>
              </a:p>
            </p:txBody>
          </p:sp>
          <p:sp>
            <p:nvSpPr>
              <p:cNvPr id="30969" name="Line 38"/>
              <p:cNvSpPr>
                <a:spLocks noChangeShapeType="1"/>
              </p:cNvSpPr>
              <p:nvPr/>
            </p:nvSpPr>
            <p:spPr bwMode="auto">
              <a:xfrm flipH="1">
                <a:off x="4553" y="1499"/>
                <a:ext cx="0" cy="1065"/>
              </a:xfrm>
              <a:prstGeom prst="line">
                <a:avLst/>
              </a:prstGeom>
              <a:noFill/>
              <a:ln w="9525">
                <a:solidFill>
                  <a:schemeClr val="tx1"/>
                </a:solidFill>
                <a:round/>
                <a:headEnd/>
                <a:tailEnd/>
              </a:ln>
            </p:spPr>
            <p:txBody>
              <a:bodyPr/>
              <a:lstStyle/>
              <a:p>
                <a:endParaRPr lang="ja-JP" altLang="en-US"/>
              </a:p>
            </p:txBody>
          </p:sp>
          <p:sp>
            <p:nvSpPr>
              <p:cNvPr id="30970" name="Line 39"/>
              <p:cNvSpPr>
                <a:spLocks noChangeShapeType="1"/>
              </p:cNvSpPr>
              <p:nvPr/>
            </p:nvSpPr>
            <p:spPr bwMode="auto">
              <a:xfrm flipH="1">
                <a:off x="4790" y="1546"/>
                <a:ext cx="0" cy="1065"/>
              </a:xfrm>
              <a:prstGeom prst="line">
                <a:avLst/>
              </a:prstGeom>
              <a:noFill/>
              <a:ln w="9525">
                <a:solidFill>
                  <a:schemeClr val="tx1"/>
                </a:solidFill>
                <a:round/>
                <a:headEnd/>
                <a:tailEnd/>
              </a:ln>
            </p:spPr>
            <p:txBody>
              <a:bodyPr/>
              <a:lstStyle/>
              <a:p>
                <a:endParaRPr lang="ja-JP" altLang="en-US"/>
              </a:p>
            </p:txBody>
          </p:sp>
          <p:sp>
            <p:nvSpPr>
              <p:cNvPr id="30971" name="Line 40"/>
              <p:cNvSpPr>
                <a:spLocks noChangeShapeType="1"/>
              </p:cNvSpPr>
              <p:nvPr/>
            </p:nvSpPr>
            <p:spPr bwMode="auto">
              <a:xfrm flipH="1">
                <a:off x="3967" y="1381"/>
                <a:ext cx="0" cy="1065"/>
              </a:xfrm>
              <a:prstGeom prst="line">
                <a:avLst/>
              </a:prstGeom>
              <a:noFill/>
              <a:ln w="9525">
                <a:solidFill>
                  <a:schemeClr val="tx1"/>
                </a:solidFill>
                <a:round/>
                <a:headEnd/>
                <a:tailEnd/>
              </a:ln>
            </p:spPr>
            <p:txBody>
              <a:bodyPr/>
              <a:lstStyle/>
              <a:p>
                <a:endParaRPr lang="ja-JP" altLang="en-US"/>
              </a:p>
            </p:txBody>
          </p:sp>
        </p:grpSp>
        <p:sp>
          <p:nvSpPr>
            <p:cNvPr id="30744" name="Line 41"/>
            <p:cNvSpPr>
              <a:spLocks noChangeShapeType="1"/>
            </p:cNvSpPr>
            <p:nvPr/>
          </p:nvSpPr>
          <p:spPr bwMode="auto">
            <a:xfrm>
              <a:off x="4359" y="1325"/>
              <a:ext cx="0" cy="744"/>
            </a:xfrm>
            <a:prstGeom prst="line">
              <a:avLst/>
            </a:prstGeom>
            <a:noFill/>
            <a:ln w="9525">
              <a:solidFill>
                <a:schemeClr val="tx1"/>
              </a:solidFill>
              <a:round/>
              <a:headEnd/>
              <a:tailEnd/>
            </a:ln>
          </p:spPr>
          <p:txBody>
            <a:bodyPr/>
            <a:lstStyle/>
            <a:p>
              <a:endParaRPr lang="ja-JP" altLang="en-US"/>
            </a:p>
          </p:txBody>
        </p:sp>
        <p:sp>
          <p:nvSpPr>
            <p:cNvPr id="30745" name="Line 42"/>
            <p:cNvSpPr>
              <a:spLocks noChangeShapeType="1"/>
            </p:cNvSpPr>
            <p:nvPr/>
          </p:nvSpPr>
          <p:spPr bwMode="auto">
            <a:xfrm>
              <a:off x="4911" y="1102"/>
              <a:ext cx="0" cy="744"/>
            </a:xfrm>
            <a:prstGeom prst="line">
              <a:avLst/>
            </a:prstGeom>
            <a:noFill/>
            <a:ln w="9525">
              <a:solidFill>
                <a:schemeClr val="tx1"/>
              </a:solidFill>
              <a:round/>
              <a:headEnd/>
              <a:tailEnd/>
            </a:ln>
          </p:spPr>
          <p:txBody>
            <a:bodyPr/>
            <a:lstStyle/>
            <a:p>
              <a:endParaRPr lang="ja-JP" altLang="en-US"/>
            </a:p>
          </p:txBody>
        </p:sp>
        <p:sp>
          <p:nvSpPr>
            <p:cNvPr id="30746" name="Line 43"/>
            <p:cNvSpPr>
              <a:spLocks noChangeShapeType="1"/>
            </p:cNvSpPr>
            <p:nvPr/>
          </p:nvSpPr>
          <p:spPr bwMode="auto">
            <a:xfrm flipV="1">
              <a:off x="4359" y="1102"/>
              <a:ext cx="553" cy="222"/>
            </a:xfrm>
            <a:prstGeom prst="line">
              <a:avLst/>
            </a:prstGeom>
            <a:noFill/>
            <a:ln w="9525">
              <a:solidFill>
                <a:schemeClr val="tx1"/>
              </a:solidFill>
              <a:round/>
              <a:headEnd/>
              <a:tailEnd/>
            </a:ln>
          </p:spPr>
          <p:txBody>
            <a:bodyPr/>
            <a:lstStyle/>
            <a:p>
              <a:endParaRPr lang="ja-JP" altLang="en-US"/>
            </a:p>
          </p:txBody>
        </p:sp>
        <p:sp>
          <p:nvSpPr>
            <p:cNvPr id="30747" name="Line 44"/>
            <p:cNvSpPr>
              <a:spLocks noChangeShapeType="1"/>
            </p:cNvSpPr>
            <p:nvPr/>
          </p:nvSpPr>
          <p:spPr bwMode="auto">
            <a:xfrm flipV="1">
              <a:off x="4359" y="1846"/>
              <a:ext cx="553" cy="223"/>
            </a:xfrm>
            <a:prstGeom prst="line">
              <a:avLst/>
            </a:prstGeom>
            <a:noFill/>
            <a:ln w="9525">
              <a:solidFill>
                <a:schemeClr val="tx1"/>
              </a:solidFill>
              <a:round/>
              <a:headEnd/>
              <a:tailEnd/>
            </a:ln>
          </p:spPr>
          <p:txBody>
            <a:bodyPr/>
            <a:lstStyle/>
            <a:p>
              <a:endParaRPr lang="ja-JP" altLang="en-US"/>
            </a:p>
          </p:txBody>
        </p:sp>
        <p:grpSp>
          <p:nvGrpSpPr>
            <p:cNvPr id="6" name="Group 45"/>
            <p:cNvGrpSpPr>
              <a:grpSpLocks/>
            </p:cNvGrpSpPr>
            <p:nvPr/>
          </p:nvGrpSpPr>
          <p:grpSpPr bwMode="auto">
            <a:xfrm>
              <a:off x="3038" y="1589"/>
              <a:ext cx="1211" cy="355"/>
              <a:chOff x="2043" y="3021"/>
              <a:chExt cx="1730" cy="507"/>
            </a:xfrm>
          </p:grpSpPr>
          <p:sp>
            <p:nvSpPr>
              <p:cNvPr id="30937" name="Line 46"/>
              <p:cNvSpPr>
                <a:spLocks noChangeAspect="1" noChangeShapeType="1"/>
              </p:cNvSpPr>
              <p:nvPr/>
            </p:nvSpPr>
            <p:spPr bwMode="auto">
              <a:xfrm>
                <a:off x="2043" y="3340"/>
                <a:ext cx="940" cy="188"/>
              </a:xfrm>
              <a:prstGeom prst="line">
                <a:avLst/>
              </a:prstGeom>
              <a:noFill/>
              <a:ln w="9525">
                <a:solidFill>
                  <a:schemeClr val="tx1"/>
                </a:solidFill>
                <a:round/>
                <a:headEnd/>
                <a:tailEnd/>
              </a:ln>
            </p:spPr>
            <p:txBody>
              <a:bodyPr/>
              <a:lstStyle/>
              <a:p>
                <a:endParaRPr lang="ja-JP" altLang="en-US"/>
              </a:p>
            </p:txBody>
          </p:sp>
          <p:sp>
            <p:nvSpPr>
              <p:cNvPr id="30938" name="Line 47"/>
              <p:cNvSpPr>
                <a:spLocks noChangeAspect="1" noChangeShapeType="1"/>
              </p:cNvSpPr>
              <p:nvPr/>
            </p:nvSpPr>
            <p:spPr bwMode="auto">
              <a:xfrm>
                <a:off x="2832" y="3021"/>
                <a:ext cx="940" cy="188"/>
              </a:xfrm>
              <a:prstGeom prst="line">
                <a:avLst/>
              </a:prstGeom>
              <a:noFill/>
              <a:ln w="9525">
                <a:solidFill>
                  <a:schemeClr val="tx1"/>
                </a:solidFill>
                <a:round/>
                <a:headEnd/>
                <a:tailEnd/>
              </a:ln>
            </p:spPr>
            <p:txBody>
              <a:bodyPr/>
              <a:lstStyle/>
              <a:p>
                <a:endParaRPr lang="ja-JP" altLang="en-US"/>
              </a:p>
            </p:txBody>
          </p:sp>
          <p:sp>
            <p:nvSpPr>
              <p:cNvPr id="30939" name="Line 48"/>
              <p:cNvSpPr>
                <a:spLocks noChangeShapeType="1"/>
              </p:cNvSpPr>
              <p:nvPr/>
            </p:nvSpPr>
            <p:spPr bwMode="auto">
              <a:xfrm flipV="1">
                <a:off x="2984" y="3211"/>
                <a:ext cx="789" cy="317"/>
              </a:xfrm>
              <a:prstGeom prst="line">
                <a:avLst/>
              </a:prstGeom>
              <a:noFill/>
              <a:ln w="9525">
                <a:solidFill>
                  <a:schemeClr val="tx1"/>
                </a:solidFill>
                <a:round/>
                <a:headEnd/>
                <a:tailEnd/>
              </a:ln>
            </p:spPr>
            <p:txBody>
              <a:bodyPr/>
              <a:lstStyle/>
              <a:p>
                <a:endParaRPr lang="ja-JP" altLang="en-US"/>
              </a:p>
            </p:txBody>
          </p:sp>
          <p:sp>
            <p:nvSpPr>
              <p:cNvPr id="30940" name="Line 49"/>
              <p:cNvSpPr>
                <a:spLocks noChangeShapeType="1"/>
              </p:cNvSpPr>
              <p:nvPr/>
            </p:nvSpPr>
            <p:spPr bwMode="auto">
              <a:xfrm flipV="1">
                <a:off x="2043" y="3021"/>
                <a:ext cx="790" cy="319"/>
              </a:xfrm>
              <a:prstGeom prst="line">
                <a:avLst/>
              </a:prstGeom>
              <a:noFill/>
              <a:ln w="9525">
                <a:solidFill>
                  <a:schemeClr val="tx1"/>
                </a:solidFill>
                <a:round/>
                <a:headEnd/>
                <a:tailEnd/>
              </a:ln>
            </p:spPr>
            <p:txBody>
              <a:bodyPr/>
              <a:lstStyle/>
              <a:p>
                <a:endParaRPr lang="ja-JP" altLang="en-US"/>
              </a:p>
            </p:txBody>
          </p:sp>
          <p:sp>
            <p:nvSpPr>
              <p:cNvPr id="30941" name="Line 50"/>
              <p:cNvSpPr>
                <a:spLocks noChangeShapeType="1"/>
              </p:cNvSpPr>
              <p:nvPr/>
            </p:nvSpPr>
            <p:spPr bwMode="auto">
              <a:xfrm flipV="1">
                <a:off x="2511" y="3116"/>
                <a:ext cx="789" cy="317"/>
              </a:xfrm>
              <a:prstGeom prst="line">
                <a:avLst/>
              </a:prstGeom>
              <a:noFill/>
              <a:ln w="9525">
                <a:solidFill>
                  <a:schemeClr val="tx1"/>
                </a:solidFill>
                <a:round/>
                <a:headEnd/>
                <a:tailEnd/>
              </a:ln>
            </p:spPr>
            <p:txBody>
              <a:bodyPr/>
              <a:lstStyle/>
              <a:p>
                <a:endParaRPr lang="ja-JP" altLang="en-US"/>
              </a:p>
            </p:txBody>
          </p:sp>
          <p:sp>
            <p:nvSpPr>
              <p:cNvPr id="30942" name="Line 51"/>
              <p:cNvSpPr>
                <a:spLocks noChangeShapeType="1"/>
              </p:cNvSpPr>
              <p:nvPr/>
            </p:nvSpPr>
            <p:spPr bwMode="auto">
              <a:xfrm flipV="1">
                <a:off x="2283" y="3066"/>
                <a:ext cx="789" cy="317"/>
              </a:xfrm>
              <a:prstGeom prst="line">
                <a:avLst/>
              </a:prstGeom>
              <a:noFill/>
              <a:ln w="9525">
                <a:solidFill>
                  <a:schemeClr val="tx1"/>
                </a:solidFill>
                <a:round/>
                <a:headEnd/>
                <a:tailEnd/>
              </a:ln>
            </p:spPr>
            <p:txBody>
              <a:bodyPr/>
              <a:lstStyle/>
              <a:p>
                <a:endParaRPr lang="ja-JP" altLang="en-US"/>
              </a:p>
            </p:txBody>
          </p:sp>
          <p:sp>
            <p:nvSpPr>
              <p:cNvPr id="30943" name="Line 52"/>
              <p:cNvSpPr>
                <a:spLocks noChangeShapeType="1"/>
              </p:cNvSpPr>
              <p:nvPr/>
            </p:nvSpPr>
            <p:spPr bwMode="auto">
              <a:xfrm flipV="1">
                <a:off x="2749" y="3162"/>
                <a:ext cx="789" cy="317"/>
              </a:xfrm>
              <a:prstGeom prst="line">
                <a:avLst/>
              </a:prstGeom>
              <a:noFill/>
              <a:ln w="9525">
                <a:solidFill>
                  <a:schemeClr val="tx1"/>
                </a:solidFill>
                <a:round/>
                <a:headEnd/>
                <a:tailEnd/>
              </a:ln>
            </p:spPr>
            <p:txBody>
              <a:bodyPr/>
              <a:lstStyle/>
              <a:p>
                <a:endParaRPr lang="ja-JP" altLang="en-US"/>
              </a:p>
            </p:txBody>
          </p:sp>
          <p:sp>
            <p:nvSpPr>
              <p:cNvPr id="30944" name="Line 53"/>
              <p:cNvSpPr>
                <a:spLocks noChangeShapeType="1"/>
              </p:cNvSpPr>
              <p:nvPr/>
            </p:nvSpPr>
            <p:spPr bwMode="auto">
              <a:xfrm flipV="1">
                <a:off x="2863" y="3186"/>
                <a:ext cx="789" cy="317"/>
              </a:xfrm>
              <a:prstGeom prst="line">
                <a:avLst/>
              </a:prstGeom>
              <a:noFill/>
              <a:ln w="9525">
                <a:solidFill>
                  <a:schemeClr val="tx1"/>
                </a:solidFill>
                <a:round/>
                <a:headEnd/>
                <a:tailEnd/>
              </a:ln>
            </p:spPr>
            <p:txBody>
              <a:bodyPr/>
              <a:lstStyle/>
              <a:p>
                <a:endParaRPr lang="ja-JP" altLang="en-US"/>
              </a:p>
            </p:txBody>
          </p:sp>
          <p:sp>
            <p:nvSpPr>
              <p:cNvPr id="30945" name="Line 54"/>
              <p:cNvSpPr>
                <a:spLocks noChangeShapeType="1"/>
              </p:cNvSpPr>
              <p:nvPr/>
            </p:nvSpPr>
            <p:spPr bwMode="auto">
              <a:xfrm flipV="1">
                <a:off x="2630" y="3138"/>
                <a:ext cx="789" cy="317"/>
              </a:xfrm>
              <a:prstGeom prst="line">
                <a:avLst/>
              </a:prstGeom>
              <a:noFill/>
              <a:ln w="9525">
                <a:solidFill>
                  <a:schemeClr val="tx1"/>
                </a:solidFill>
                <a:round/>
                <a:headEnd/>
                <a:tailEnd/>
              </a:ln>
            </p:spPr>
            <p:txBody>
              <a:bodyPr/>
              <a:lstStyle/>
              <a:p>
                <a:endParaRPr lang="ja-JP" altLang="en-US"/>
              </a:p>
            </p:txBody>
          </p:sp>
          <p:sp>
            <p:nvSpPr>
              <p:cNvPr id="30946" name="Line 55"/>
              <p:cNvSpPr>
                <a:spLocks noChangeShapeType="1"/>
              </p:cNvSpPr>
              <p:nvPr/>
            </p:nvSpPr>
            <p:spPr bwMode="auto">
              <a:xfrm flipV="1">
                <a:off x="2393" y="3092"/>
                <a:ext cx="789" cy="317"/>
              </a:xfrm>
              <a:prstGeom prst="line">
                <a:avLst/>
              </a:prstGeom>
              <a:noFill/>
              <a:ln w="9525">
                <a:solidFill>
                  <a:schemeClr val="tx1"/>
                </a:solidFill>
                <a:round/>
                <a:headEnd/>
                <a:tailEnd/>
              </a:ln>
            </p:spPr>
            <p:txBody>
              <a:bodyPr/>
              <a:lstStyle/>
              <a:p>
                <a:endParaRPr lang="ja-JP" altLang="en-US"/>
              </a:p>
            </p:txBody>
          </p:sp>
          <p:sp>
            <p:nvSpPr>
              <p:cNvPr id="30947" name="Line 56"/>
              <p:cNvSpPr>
                <a:spLocks noChangeShapeType="1"/>
              </p:cNvSpPr>
              <p:nvPr/>
            </p:nvSpPr>
            <p:spPr bwMode="auto">
              <a:xfrm flipV="1">
                <a:off x="2160" y="3044"/>
                <a:ext cx="789" cy="317"/>
              </a:xfrm>
              <a:prstGeom prst="line">
                <a:avLst/>
              </a:prstGeom>
              <a:noFill/>
              <a:ln w="9525">
                <a:solidFill>
                  <a:schemeClr val="tx1"/>
                </a:solidFill>
                <a:round/>
                <a:headEnd/>
                <a:tailEnd/>
              </a:ln>
            </p:spPr>
            <p:txBody>
              <a:bodyPr/>
              <a:lstStyle/>
              <a:p>
                <a:endParaRPr lang="ja-JP" altLang="en-US"/>
              </a:p>
            </p:txBody>
          </p:sp>
          <p:sp>
            <p:nvSpPr>
              <p:cNvPr id="30948" name="Line 57"/>
              <p:cNvSpPr>
                <a:spLocks noChangeShapeType="1"/>
              </p:cNvSpPr>
              <p:nvPr/>
            </p:nvSpPr>
            <p:spPr bwMode="auto">
              <a:xfrm flipV="1">
                <a:off x="2926" y="3198"/>
                <a:ext cx="789" cy="317"/>
              </a:xfrm>
              <a:prstGeom prst="line">
                <a:avLst/>
              </a:prstGeom>
              <a:noFill/>
              <a:ln w="9525">
                <a:solidFill>
                  <a:schemeClr val="tx1"/>
                </a:solidFill>
                <a:round/>
                <a:headEnd/>
                <a:tailEnd/>
              </a:ln>
            </p:spPr>
            <p:txBody>
              <a:bodyPr/>
              <a:lstStyle/>
              <a:p>
                <a:endParaRPr lang="ja-JP" altLang="en-US"/>
              </a:p>
            </p:txBody>
          </p:sp>
          <p:sp>
            <p:nvSpPr>
              <p:cNvPr id="30949" name="Line 58"/>
              <p:cNvSpPr>
                <a:spLocks noChangeShapeType="1"/>
              </p:cNvSpPr>
              <p:nvPr/>
            </p:nvSpPr>
            <p:spPr bwMode="auto">
              <a:xfrm flipV="1">
                <a:off x="2453" y="3103"/>
                <a:ext cx="789" cy="317"/>
              </a:xfrm>
              <a:prstGeom prst="line">
                <a:avLst/>
              </a:prstGeom>
              <a:noFill/>
              <a:ln w="9525">
                <a:solidFill>
                  <a:schemeClr val="tx1"/>
                </a:solidFill>
                <a:round/>
                <a:headEnd/>
                <a:tailEnd/>
              </a:ln>
            </p:spPr>
            <p:txBody>
              <a:bodyPr/>
              <a:lstStyle/>
              <a:p>
                <a:endParaRPr lang="ja-JP" altLang="en-US"/>
              </a:p>
            </p:txBody>
          </p:sp>
          <p:sp>
            <p:nvSpPr>
              <p:cNvPr id="30950" name="Line 59"/>
              <p:cNvSpPr>
                <a:spLocks noChangeShapeType="1"/>
              </p:cNvSpPr>
              <p:nvPr/>
            </p:nvSpPr>
            <p:spPr bwMode="auto">
              <a:xfrm flipV="1">
                <a:off x="2225" y="3053"/>
                <a:ext cx="789" cy="317"/>
              </a:xfrm>
              <a:prstGeom prst="line">
                <a:avLst/>
              </a:prstGeom>
              <a:noFill/>
              <a:ln w="9525">
                <a:solidFill>
                  <a:schemeClr val="tx1"/>
                </a:solidFill>
                <a:round/>
                <a:headEnd/>
                <a:tailEnd/>
              </a:ln>
            </p:spPr>
            <p:txBody>
              <a:bodyPr/>
              <a:lstStyle/>
              <a:p>
                <a:endParaRPr lang="ja-JP" altLang="en-US"/>
              </a:p>
            </p:txBody>
          </p:sp>
          <p:sp>
            <p:nvSpPr>
              <p:cNvPr id="30951" name="Line 60"/>
              <p:cNvSpPr>
                <a:spLocks noChangeShapeType="1"/>
              </p:cNvSpPr>
              <p:nvPr/>
            </p:nvSpPr>
            <p:spPr bwMode="auto">
              <a:xfrm flipV="1">
                <a:off x="2691" y="3149"/>
                <a:ext cx="789" cy="317"/>
              </a:xfrm>
              <a:prstGeom prst="line">
                <a:avLst/>
              </a:prstGeom>
              <a:noFill/>
              <a:ln w="9525">
                <a:solidFill>
                  <a:schemeClr val="tx1"/>
                </a:solidFill>
                <a:round/>
                <a:headEnd/>
                <a:tailEnd/>
              </a:ln>
            </p:spPr>
            <p:txBody>
              <a:bodyPr/>
              <a:lstStyle/>
              <a:p>
                <a:endParaRPr lang="ja-JP" altLang="en-US"/>
              </a:p>
            </p:txBody>
          </p:sp>
          <p:sp>
            <p:nvSpPr>
              <p:cNvPr id="30952" name="Line 61"/>
              <p:cNvSpPr>
                <a:spLocks noChangeShapeType="1"/>
              </p:cNvSpPr>
              <p:nvPr/>
            </p:nvSpPr>
            <p:spPr bwMode="auto">
              <a:xfrm flipV="1">
                <a:off x="2805" y="3173"/>
                <a:ext cx="789" cy="317"/>
              </a:xfrm>
              <a:prstGeom prst="line">
                <a:avLst/>
              </a:prstGeom>
              <a:noFill/>
              <a:ln w="9525">
                <a:solidFill>
                  <a:schemeClr val="tx1"/>
                </a:solidFill>
                <a:round/>
                <a:headEnd/>
                <a:tailEnd/>
              </a:ln>
            </p:spPr>
            <p:txBody>
              <a:bodyPr/>
              <a:lstStyle/>
              <a:p>
                <a:endParaRPr lang="ja-JP" altLang="en-US"/>
              </a:p>
            </p:txBody>
          </p:sp>
          <p:sp>
            <p:nvSpPr>
              <p:cNvPr id="30953" name="Line 62"/>
              <p:cNvSpPr>
                <a:spLocks noChangeShapeType="1"/>
              </p:cNvSpPr>
              <p:nvPr/>
            </p:nvSpPr>
            <p:spPr bwMode="auto">
              <a:xfrm flipV="1">
                <a:off x="2572" y="3125"/>
                <a:ext cx="789" cy="317"/>
              </a:xfrm>
              <a:prstGeom prst="line">
                <a:avLst/>
              </a:prstGeom>
              <a:noFill/>
              <a:ln w="9525">
                <a:solidFill>
                  <a:schemeClr val="tx1"/>
                </a:solidFill>
                <a:round/>
                <a:headEnd/>
                <a:tailEnd/>
              </a:ln>
            </p:spPr>
            <p:txBody>
              <a:bodyPr/>
              <a:lstStyle/>
              <a:p>
                <a:endParaRPr lang="ja-JP" altLang="en-US"/>
              </a:p>
            </p:txBody>
          </p:sp>
          <p:sp>
            <p:nvSpPr>
              <p:cNvPr id="30954" name="Line 63"/>
              <p:cNvSpPr>
                <a:spLocks noChangeShapeType="1"/>
              </p:cNvSpPr>
              <p:nvPr/>
            </p:nvSpPr>
            <p:spPr bwMode="auto">
              <a:xfrm flipV="1">
                <a:off x="2335" y="3079"/>
                <a:ext cx="789" cy="317"/>
              </a:xfrm>
              <a:prstGeom prst="line">
                <a:avLst/>
              </a:prstGeom>
              <a:noFill/>
              <a:ln w="9525">
                <a:solidFill>
                  <a:schemeClr val="tx1"/>
                </a:solidFill>
                <a:round/>
                <a:headEnd/>
                <a:tailEnd/>
              </a:ln>
            </p:spPr>
            <p:txBody>
              <a:bodyPr/>
              <a:lstStyle/>
              <a:p>
                <a:endParaRPr lang="ja-JP" altLang="en-US"/>
              </a:p>
            </p:txBody>
          </p:sp>
          <p:sp>
            <p:nvSpPr>
              <p:cNvPr id="30955" name="Line 64"/>
              <p:cNvSpPr>
                <a:spLocks noChangeShapeType="1"/>
              </p:cNvSpPr>
              <p:nvPr/>
            </p:nvSpPr>
            <p:spPr bwMode="auto">
              <a:xfrm flipV="1">
                <a:off x="2102" y="3031"/>
                <a:ext cx="789" cy="317"/>
              </a:xfrm>
              <a:prstGeom prst="line">
                <a:avLst/>
              </a:prstGeom>
              <a:noFill/>
              <a:ln w="9525">
                <a:solidFill>
                  <a:schemeClr val="tx1"/>
                </a:solidFill>
                <a:round/>
                <a:headEnd/>
                <a:tailEnd/>
              </a:ln>
            </p:spPr>
            <p:txBody>
              <a:bodyPr/>
              <a:lstStyle/>
              <a:p>
                <a:endParaRPr lang="ja-JP" altLang="en-US"/>
              </a:p>
            </p:txBody>
          </p:sp>
        </p:grpSp>
        <p:grpSp>
          <p:nvGrpSpPr>
            <p:cNvPr id="7" name="Group 65"/>
            <p:cNvGrpSpPr>
              <a:grpSpLocks/>
            </p:cNvGrpSpPr>
            <p:nvPr/>
          </p:nvGrpSpPr>
          <p:grpSpPr bwMode="auto">
            <a:xfrm>
              <a:off x="3038" y="844"/>
              <a:ext cx="558" cy="967"/>
              <a:chOff x="1083" y="2216"/>
              <a:chExt cx="796" cy="1382"/>
            </a:xfrm>
          </p:grpSpPr>
          <p:sp>
            <p:nvSpPr>
              <p:cNvPr id="30918" name="Line 66"/>
              <p:cNvSpPr>
                <a:spLocks noChangeShapeType="1"/>
              </p:cNvSpPr>
              <p:nvPr/>
            </p:nvSpPr>
            <p:spPr bwMode="auto">
              <a:xfrm>
                <a:off x="1086" y="2535"/>
                <a:ext cx="0" cy="1063"/>
              </a:xfrm>
              <a:prstGeom prst="line">
                <a:avLst/>
              </a:prstGeom>
              <a:noFill/>
              <a:ln w="9525">
                <a:solidFill>
                  <a:schemeClr val="tx1"/>
                </a:solidFill>
                <a:round/>
                <a:headEnd/>
                <a:tailEnd/>
              </a:ln>
            </p:spPr>
            <p:txBody>
              <a:bodyPr/>
              <a:lstStyle/>
              <a:p>
                <a:endParaRPr lang="ja-JP" altLang="en-US"/>
              </a:p>
            </p:txBody>
          </p:sp>
          <p:sp>
            <p:nvSpPr>
              <p:cNvPr id="30919" name="Line 67"/>
              <p:cNvSpPr>
                <a:spLocks noChangeShapeType="1"/>
              </p:cNvSpPr>
              <p:nvPr/>
            </p:nvSpPr>
            <p:spPr bwMode="auto">
              <a:xfrm>
                <a:off x="1875" y="2216"/>
                <a:ext cx="0" cy="1063"/>
              </a:xfrm>
              <a:prstGeom prst="line">
                <a:avLst/>
              </a:prstGeom>
              <a:noFill/>
              <a:ln w="9525">
                <a:solidFill>
                  <a:schemeClr val="tx1"/>
                </a:solidFill>
                <a:round/>
                <a:headEnd/>
                <a:tailEnd/>
              </a:ln>
            </p:spPr>
            <p:txBody>
              <a:bodyPr/>
              <a:lstStyle/>
              <a:p>
                <a:endParaRPr lang="ja-JP" altLang="en-US"/>
              </a:p>
            </p:txBody>
          </p:sp>
          <p:sp>
            <p:nvSpPr>
              <p:cNvPr id="30920" name="Line 68"/>
              <p:cNvSpPr>
                <a:spLocks noChangeShapeType="1"/>
              </p:cNvSpPr>
              <p:nvPr/>
            </p:nvSpPr>
            <p:spPr bwMode="auto">
              <a:xfrm flipV="1">
                <a:off x="1086" y="2216"/>
                <a:ext cx="790" cy="317"/>
              </a:xfrm>
              <a:prstGeom prst="line">
                <a:avLst/>
              </a:prstGeom>
              <a:noFill/>
              <a:ln w="9525">
                <a:solidFill>
                  <a:schemeClr val="tx1"/>
                </a:solidFill>
                <a:round/>
                <a:headEnd/>
                <a:tailEnd/>
              </a:ln>
            </p:spPr>
            <p:txBody>
              <a:bodyPr/>
              <a:lstStyle/>
              <a:p>
                <a:endParaRPr lang="ja-JP" altLang="en-US"/>
              </a:p>
            </p:txBody>
          </p:sp>
          <p:sp>
            <p:nvSpPr>
              <p:cNvPr id="30921" name="Line 69"/>
              <p:cNvSpPr>
                <a:spLocks noChangeShapeType="1"/>
              </p:cNvSpPr>
              <p:nvPr/>
            </p:nvSpPr>
            <p:spPr bwMode="auto">
              <a:xfrm flipV="1">
                <a:off x="1086" y="3279"/>
                <a:ext cx="790" cy="319"/>
              </a:xfrm>
              <a:prstGeom prst="line">
                <a:avLst/>
              </a:prstGeom>
              <a:noFill/>
              <a:ln w="9525">
                <a:solidFill>
                  <a:schemeClr val="tx1"/>
                </a:solidFill>
                <a:round/>
                <a:headEnd/>
                <a:tailEnd/>
              </a:ln>
            </p:spPr>
            <p:txBody>
              <a:bodyPr/>
              <a:lstStyle/>
              <a:p>
                <a:endParaRPr lang="ja-JP" altLang="en-US"/>
              </a:p>
            </p:txBody>
          </p:sp>
          <p:sp>
            <p:nvSpPr>
              <p:cNvPr id="30922" name="Line 70"/>
              <p:cNvSpPr>
                <a:spLocks noChangeShapeType="1"/>
              </p:cNvSpPr>
              <p:nvPr/>
            </p:nvSpPr>
            <p:spPr bwMode="auto">
              <a:xfrm flipV="1">
                <a:off x="1086" y="2747"/>
                <a:ext cx="790" cy="319"/>
              </a:xfrm>
              <a:prstGeom prst="line">
                <a:avLst/>
              </a:prstGeom>
              <a:noFill/>
              <a:ln w="9525">
                <a:solidFill>
                  <a:schemeClr val="tx1"/>
                </a:solidFill>
                <a:round/>
                <a:headEnd/>
                <a:tailEnd/>
              </a:ln>
            </p:spPr>
            <p:txBody>
              <a:bodyPr/>
              <a:lstStyle/>
              <a:p>
                <a:endParaRPr lang="ja-JP" altLang="en-US"/>
              </a:p>
            </p:txBody>
          </p:sp>
          <p:sp>
            <p:nvSpPr>
              <p:cNvPr id="30923" name="Line 71"/>
              <p:cNvSpPr>
                <a:spLocks noChangeShapeType="1"/>
              </p:cNvSpPr>
              <p:nvPr/>
            </p:nvSpPr>
            <p:spPr bwMode="auto">
              <a:xfrm flipV="1">
                <a:off x="1087" y="3014"/>
                <a:ext cx="790" cy="319"/>
              </a:xfrm>
              <a:prstGeom prst="line">
                <a:avLst/>
              </a:prstGeom>
              <a:noFill/>
              <a:ln w="9525">
                <a:solidFill>
                  <a:schemeClr val="tx1"/>
                </a:solidFill>
                <a:round/>
                <a:headEnd/>
                <a:tailEnd/>
              </a:ln>
            </p:spPr>
            <p:txBody>
              <a:bodyPr/>
              <a:lstStyle/>
              <a:p>
                <a:endParaRPr lang="ja-JP" altLang="en-US"/>
              </a:p>
            </p:txBody>
          </p:sp>
          <p:sp>
            <p:nvSpPr>
              <p:cNvPr id="30924" name="Line 72"/>
              <p:cNvSpPr>
                <a:spLocks noChangeShapeType="1"/>
              </p:cNvSpPr>
              <p:nvPr/>
            </p:nvSpPr>
            <p:spPr bwMode="auto">
              <a:xfrm flipV="1">
                <a:off x="1085" y="3147"/>
                <a:ext cx="790" cy="319"/>
              </a:xfrm>
              <a:prstGeom prst="line">
                <a:avLst/>
              </a:prstGeom>
              <a:noFill/>
              <a:ln w="9525">
                <a:solidFill>
                  <a:schemeClr val="tx1"/>
                </a:solidFill>
                <a:round/>
                <a:headEnd/>
                <a:tailEnd/>
              </a:ln>
            </p:spPr>
            <p:txBody>
              <a:bodyPr/>
              <a:lstStyle/>
              <a:p>
                <a:endParaRPr lang="ja-JP" altLang="en-US"/>
              </a:p>
            </p:txBody>
          </p:sp>
          <p:sp>
            <p:nvSpPr>
              <p:cNvPr id="30925" name="Line 73"/>
              <p:cNvSpPr>
                <a:spLocks noChangeShapeType="1"/>
              </p:cNvSpPr>
              <p:nvPr/>
            </p:nvSpPr>
            <p:spPr bwMode="auto">
              <a:xfrm flipV="1">
                <a:off x="1085" y="2881"/>
                <a:ext cx="790" cy="319"/>
              </a:xfrm>
              <a:prstGeom prst="line">
                <a:avLst/>
              </a:prstGeom>
              <a:noFill/>
              <a:ln w="9525">
                <a:solidFill>
                  <a:schemeClr val="tx1"/>
                </a:solidFill>
                <a:round/>
                <a:headEnd/>
                <a:tailEnd/>
              </a:ln>
            </p:spPr>
            <p:txBody>
              <a:bodyPr/>
              <a:lstStyle/>
              <a:p>
                <a:endParaRPr lang="ja-JP" altLang="en-US"/>
              </a:p>
            </p:txBody>
          </p:sp>
          <p:sp>
            <p:nvSpPr>
              <p:cNvPr id="30926" name="Line 74"/>
              <p:cNvSpPr>
                <a:spLocks noChangeShapeType="1"/>
              </p:cNvSpPr>
              <p:nvPr/>
            </p:nvSpPr>
            <p:spPr bwMode="auto">
              <a:xfrm flipV="1">
                <a:off x="1085" y="2482"/>
                <a:ext cx="790" cy="319"/>
              </a:xfrm>
              <a:prstGeom prst="line">
                <a:avLst/>
              </a:prstGeom>
              <a:noFill/>
              <a:ln w="9525">
                <a:solidFill>
                  <a:schemeClr val="tx1"/>
                </a:solidFill>
                <a:round/>
                <a:headEnd/>
                <a:tailEnd/>
              </a:ln>
            </p:spPr>
            <p:txBody>
              <a:bodyPr/>
              <a:lstStyle/>
              <a:p>
                <a:endParaRPr lang="ja-JP" altLang="en-US"/>
              </a:p>
            </p:txBody>
          </p:sp>
          <p:sp>
            <p:nvSpPr>
              <p:cNvPr id="30927" name="Line 75"/>
              <p:cNvSpPr>
                <a:spLocks noChangeShapeType="1"/>
              </p:cNvSpPr>
              <p:nvPr/>
            </p:nvSpPr>
            <p:spPr bwMode="auto">
              <a:xfrm flipV="1">
                <a:off x="1083" y="2615"/>
                <a:ext cx="790" cy="319"/>
              </a:xfrm>
              <a:prstGeom prst="line">
                <a:avLst/>
              </a:prstGeom>
              <a:noFill/>
              <a:ln w="9525">
                <a:solidFill>
                  <a:schemeClr val="tx1"/>
                </a:solidFill>
                <a:round/>
                <a:headEnd/>
                <a:tailEnd/>
              </a:ln>
            </p:spPr>
            <p:txBody>
              <a:bodyPr/>
              <a:lstStyle/>
              <a:p>
                <a:endParaRPr lang="ja-JP" altLang="en-US"/>
              </a:p>
            </p:txBody>
          </p:sp>
          <p:sp>
            <p:nvSpPr>
              <p:cNvPr id="30928" name="Line 76"/>
              <p:cNvSpPr>
                <a:spLocks noChangeShapeType="1"/>
              </p:cNvSpPr>
              <p:nvPr/>
            </p:nvSpPr>
            <p:spPr bwMode="auto">
              <a:xfrm flipV="1">
                <a:off x="1083" y="2349"/>
                <a:ext cx="790" cy="319"/>
              </a:xfrm>
              <a:prstGeom prst="line">
                <a:avLst/>
              </a:prstGeom>
              <a:noFill/>
              <a:ln w="9525">
                <a:solidFill>
                  <a:schemeClr val="tx1"/>
                </a:solidFill>
                <a:round/>
                <a:headEnd/>
                <a:tailEnd/>
              </a:ln>
            </p:spPr>
            <p:txBody>
              <a:bodyPr/>
              <a:lstStyle/>
              <a:p>
                <a:endParaRPr lang="ja-JP" altLang="en-US"/>
              </a:p>
            </p:txBody>
          </p:sp>
          <p:sp>
            <p:nvSpPr>
              <p:cNvPr id="30929" name="Line 77"/>
              <p:cNvSpPr>
                <a:spLocks noChangeShapeType="1"/>
              </p:cNvSpPr>
              <p:nvPr/>
            </p:nvSpPr>
            <p:spPr bwMode="auto">
              <a:xfrm flipV="1">
                <a:off x="1088" y="3209"/>
                <a:ext cx="790" cy="319"/>
              </a:xfrm>
              <a:prstGeom prst="line">
                <a:avLst/>
              </a:prstGeom>
              <a:noFill/>
              <a:ln w="9525">
                <a:solidFill>
                  <a:schemeClr val="tx1"/>
                </a:solidFill>
                <a:round/>
                <a:headEnd/>
                <a:tailEnd/>
              </a:ln>
            </p:spPr>
            <p:txBody>
              <a:bodyPr/>
              <a:lstStyle/>
              <a:p>
                <a:endParaRPr lang="ja-JP" altLang="en-US"/>
              </a:p>
            </p:txBody>
          </p:sp>
          <p:sp>
            <p:nvSpPr>
              <p:cNvPr id="30930" name="Line 78"/>
              <p:cNvSpPr>
                <a:spLocks noChangeShapeType="1"/>
              </p:cNvSpPr>
              <p:nvPr/>
            </p:nvSpPr>
            <p:spPr bwMode="auto">
              <a:xfrm flipV="1">
                <a:off x="1088" y="2677"/>
                <a:ext cx="790" cy="319"/>
              </a:xfrm>
              <a:prstGeom prst="line">
                <a:avLst/>
              </a:prstGeom>
              <a:noFill/>
              <a:ln w="9525">
                <a:solidFill>
                  <a:schemeClr val="tx1"/>
                </a:solidFill>
                <a:round/>
                <a:headEnd/>
                <a:tailEnd/>
              </a:ln>
            </p:spPr>
            <p:txBody>
              <a:bodyPr/>
              <a:lstStyle/>
              <a:p>
                <a:endParaRPr lang="ja-JP" altLang="en-US"/>
              </a:p>
            </p:txBody>
          </p:sp>
          <p:sp>
            <p:nvSpPr>
              <p:cNvPr id="30931" name="Line 79"/>
              <p:cNvSpPr>
                <a:spLocks noChangeShapeType="1"/>
              </p:cNvSpPr>
              <p:nvPr/>
            </p:nvSpPr>
            <p:spPr bwMode="auto">
              <a:xfrm flipV="1">
                <a:off x="1089" y="2944"/>
                <a:ext cx="790" cy="319"/>
              </a:xfrm>
              <a:prstGeom prst="line">
                <a:avLst/>
              </a:prstGeom>
              <a:noFill/>
              <a:ln w="9525">
                <a:solidFill>
                  <a:schemeClr val="tx1"/>
                </a:solidFill>
                <a:round/>
                <a:headEnd/>
                <a:tailEnd/>
              </a:ln>
            </p:spPr>
            <p:txBody>
              <a:bodyPr/>
              <a:lstStyle/>
              <a:p>
                <a:endParaRPr lang="ja-JP" altLang="en-US"/>
              </a:p>
            </p:txBody>
          </p:sp>
          <p:sp>
            <p:nvSpPr>
              <p:cNvPr id="30932" name="Line 80"/>
              <p:cNvSpPr>
                <a:spLocks noChangeShapeType="1"/>
              </p:cNvSpPr>
              <p:nvPr/>
            </p:nvSpPr>
            <p:spPr bwMode="auto">
              <a:xfrm flipV="1">
                <a:off x="1087" y="3077"/>
                <a:ext cx="790" cy="319"/>
              </a:xfrm>
              <a:prstGeom prst="line">
                <a:avLst/>
              </a:prstGeom>
              <a:noFill/>
              <a:ln w="9525">
                <a:solidFill>
                  <a:schemeClr val="tx1"/>
                </a:solidFill>
                <a:round/>
                <a:headEnd/>
                <a:tailEnd/>
              </a:ln>
            </p:spPr>
            <p:txBody>
              <a:bodyPr/>
              <a:lstStyle/>
              <a:p>
                <a:endParaRPr lang="ja-JP" altLang="en-US"/>
              </a:p>
            </p:txBody>
          </p:sp>
          <p:sp>
            <p:nvSpPr>
              <p:cNvPr id="30933" name="Line 81"/>
              <p:cNvSpPr>
                <a:spLocks noChangeShapeType="1"/>
              </p:cNvSpPr>
              <p:nvPr/>
            </p:nvSpPr>
            <p:spPr bwMode="auto">
              <a:xfrm flipV="1">
                <a:off x="1087" y="2811"/>
                <a:ext cx="790" cy="319"/>
              </a:xfrm>
              <a:prstGeom prst="line">
                <a:avLst/>
              </a:prstGeom>
              <a:noFill/>
              <a:ln w="9525">
                <a:solidFill>
                  <a:schemeClr val="tx1"/>
                </a:solidFill>
                <a:round/>
                <a:headEnd/>
                <a:tailEnd/>
              </a:ln>
            </p:spPr>
            <p:txBody>
              <a:bodyPr/>
              <a:lstStyle/>
              <a:p>
                <a:endParaRPr lang="ja-JP" altLang="en-US"/>
              </a:p>
            </p:txBody>
          </p:sp>
          <p:sp>
            <p:nvSpPr>
              <p:cNvPr id="30934" name="Line 82"/>
              <p:cNvSpPr>
                <a:spLocks noChangeShapeType="1"/>
              </p:cNvSpPr>
              <p:nvPr/>
            </p:nvSpPr>
            <p:spPr bwMode="auto">
              <a:xfrm flipV="1">
                <a:off x="1087" y="2412"/>
                <a:ext cx="790" cy="319"/>
              </a:xfrm>
              <a:prstGeom prst="line">
                <a:avLst/>
              </a:prstGeom>
              <a:noFill/>
              <a:ln w="9525">
                <a:solidFill>
                  <a:schemeClr val="tx1"/>
                </a:solidFill>
                <a:round/>
                <a:headEnd/>
                <a:tailEnd/>
              </a:ln>
            </p:spPr>
            <p:txBody>
              <a:bodyPr/>
              <a:lstStyle/>
              <a:p>
                <a:endParaRPr lang="ja-JP" altLang="en-US"/>
              </a:p>
            </p:txBody>
          </p:sp>
          <p:sp>
            <p:nvSpPr>
              <p:cNvPr id="30935" name="Line 83"/>
              <p:cNvSpPr>
                <a:spLocks noChangeShapeType="1"/>
              </p:cNvSpPr>
              <p:nvPr/>
            </p:nvSpPr>
            <p:spPr bwMode="auto">
              <a:xfrm flipV="1">
                <a:off x="1085" y="2545"/>
                <a:ext cx="790" cy="319"/>
              </a:xfrm>
              <a:prstGeom prst="line">
                <a:avLst/>
              </a:prstGeom>
              <a:noFill/>
              <a:ln w="9525">
                <a:solidFill>
                  <a:schemeClr val="tx1"/>
                </a:solidFill>
                <a:round/>
                <a:headEnd/>
                <a:tailEnd/>
              </a:ln>
            </p:spPr>
            <p:txBody>
              <a:bodyPr/>
              <a:lstStyle/>
              <a:p>
                <a:endParaRPr lang="ja-JP" altLang="en-US"/>
              </a:p>
            </p:txBody>
          </p:sp>
          <p:sp>
            <p:nvSpPr>
              <p:cNvPr id="30936" name="Line 84"/>
              <p:cNvSpPr>
                <a:spLocks noChangeShapeType="1"/>
              </p:cNvSpPr>
              <p:nvPr/>
            </p:nvSpPr>
            <p:spPr bwMode="auto">
              <a:xfrm flipV="1">
                <a:off x="1085" y="2279"/>
                <a:ext cx="790" cy="319"/>
              </a:xfrm>
              <a:prstGeom prst="line">
                <a:avLst/>
              </a:prstGeom>
              <a:noFill/>
              <a:ln w="9525">
                <a:solidFill>
                  <a:schemeClr val="tx1"/>
                </a:solidFill>
                <a:round/>
                <a:headEnd/>
                <a:tailEnd/>
              </a:ln>
            </p:spPr>
            <p:txBody>
              <a:bodyPr/>
              <a:lstStyle/>
              <a:p>
                <a:endParaRPr lang="ja-JP" altLang="en-US"/>
              </a:p>
            </p:txBody>
          </p:sp>
        </p:grpSp>
        <p:sp>
          <p:nvSpPr>
            <p:cNvPr id="30750" name="Line 85"/>
            <p:cNvSpPr>
              <a:spLocks noChangeAspect="1" noChangeShapeType="1"/>
            </p:cNvSpPr>
            <p:nvPr/>
          </p:nvSpPr>
          <p:spPr bwMode="auto">
            <a:xfrm>
              <a:off x="3697" y="1197"/>
              <a:ext cx="658" cy="131"/>
            </a:xfrm>
            <a:prstGeom prst="line">
              <a:avLst/>
            </a:prstGeom>
            <a:noFill/>
            <a:ln w="3175" cap="rnd">
              <a:solidFill>
                <a:schemeClr val="tx1"/>
              </a:solidFill>
              <a:prstDash val="sysDot"/>
              <a:round/>
              <a:headEnd/>
              <a:tailEnd/>
            </a:ln>
          </p:spPr>
          <p:txBody>
            <a:bodyPr/>
            <a:lstStyle/>
            <a:p>
              <a:endParaRPr lang="ja-JP" altLang="en-US"/>
            </a:p>
          </p:txBody>
        </p:sp>
        <p:sp>
          <p:nvSpPr>
            <p:cNvPr id="30751" name="Freeform 86"/>
            <p:cNvSpPr>
              <a:spLocks/>
            </p:cNvSpPr>
            <p:nvPr/>
          </p:nvSpPr>
          <p:spPr bwMode="auto">
            <a:xfrm>
              <a:off x="3040" y="840"/>
              <a:ext cx="1210" cy="355"/>
            </a:xfrm>
            <a:custGeom>
              <a:avLst/>
              <a:gdLst>
                <a:gd name="T0" fmla="*/ 0 w 1728"/>
                <a:gd name="T1" fmla="*/ 1 h 507"/>
                <a:gd name="T2" fmla="*/ 3 w 1728"/>
                <a:gd name="T3" fmla="*/ 0 h 507"/>
                <a:gd name="T4" fmla="*/ 6 w 1728"/>
                <a:gd name="T5" fmla="*/ 1 h 507"/>
                <a:gd name="T6" fmla="*/ 3 w 1728"/>
                <a:gd name="T7" fmla="*/ 2 h 507"/>
                <a:gd name="T8" fmla="*/ 0 w 1728"/>
                <a:gd name="T9" fmla="*/ 1 h 507"/>
                <a:gd name="T10" fmla="*/ 0 60000 65536"/>
                <a:gd name="T11" fmla="*/ 0 60000 65536"/>
                <a:gd name="T12" fmla="*/ 0 60000 65536"/>
                <a:gd name="T13" fmla="*/ 0 60000 65536"/>
                <a:gd name="T14" fmla="*/ 0 60000 65536"/>
                <a:gd name="T15" fmla="*/ 0 w 1728"/>
                <a:gd name="T16" fmla="*/ 0 h 507"/>
                <a:gd name="T17" fmla="*/ 1728 w 1728"/>
                <a:gd name="T18" fmla="*/ 507 h 507"/>
              </a:gdLst>
              <a:ahLst/>
              <a:cxnLst>
                <a:cxn ang="T10">
                  <a:pos x="T0" y="T1"/>
                </a:cxn>
                <a:cxn ang="T11">
                  <a:pos x="T2" y="T3"/>
                </a:cxn>
                <a:cxn ang="T12">
                  <a:pos x="T4" y="T5"/>
                </a:cxn>
                <a:cxn ang="T13">
                  <a:pos x="T6" y="T7"/>
                </a:cxn>
                <a:cxn ang="T14">
                  <a:pos x="T8" y="T9"/>
                </a:cxn>
              </a:cxnLst>
              <a:rect l="T15" t="T16" r="T17" b="T18"/>
              <a:pathLst>
                <a:path w="1728" h="507">
                  <a:moveTo>
                    <a:pt x="0" y="315"/>
                  </a:moveTo>
                  <a:lnTo>
                    <a:pt x="792" y="0"/>
                  </a:lnTo>
                  <a:lnTo>
                    <a:pt x="1728" y="189"/>
                  </a:lnTo>
                  <a:lnTo>
                    <a:pt x="933" y="507"/>
                  </a:lnTo>
                  <a:lnTo>
                    <a:pt x="0" y="315"/>
                  </a:lnTo>
                  <a:close/>
                </a:path>
              </a:pathLst>
            </a:custGeom>
            <a:solidFill>
              <a:schemeClr val="bg1"/>
            </a:solidFill>
            <a:ln w="9525">
              <a:solidFill>
                <a:schemeClr val="tx1"/>
              </a:solidFill>
              <a:round/>
              <a:headEnd/>
              <a:tailEnd/>
            </a:ln>
          </p:spPr>
          <p:txBody>
            <a:bodyPr/>
            <a:lstStyle/>
            <a:p>
              <a:endParaRPr lang="ja-JP" altLang="en-US"/>
            </a:p>
          </p:txBody>
        </p:sp>
        <p:sp>
          <p:nvSpPr>
            <p:cNvPr id="30752" name="Line 87"/>
            <p:cNvSpPr>
              <a:spLocks noChangeAspect="1" noChangeShapeType="1"/>
            </p:cNvSpPr>
            <p:nvPr/>
          </p:nvSpPr>
          <p:spPr bwMode="auto">
            <a:xfrm>
              <a:off x="4250" y="976"/>
              <a:ext cx="658" cy="131"/>
            </a:xfrm>
            <a:prstGeom prst="line">
              <a:avLst/>
            </a:prstGeom>
            <a:noFill/>
            <a:ln w="3175" cap="rnd">
              <a:solidFill>
                <a:schemeClr val="tx1"/>
              </a:solidFill>
              <a:prstDash val="sysDot"/>
              <a:round/>
              <a:headEnd/>
              <a:tailEnd/>
            </a:ln>
          </p:spPr>
          <p:txBody>
            <a:bodyPr/>
            <a:lstStyle/>
            <a:p>
              <a:endParaRPr lang="ja-JP" altLang="en-US"/>
            </a:p>
          </p:txBody>
        </p:sp>
        <p:sp>
          <p:nvSpPr>
            <p:cNvPr id="30753" name="Line 88"/>
            <p:cNvSpPr>
              <a:spLocks noChangeAspect="1" noChangeShapeType="1"/>
            </p:cNvSpPr>
            <p:nvPr/>
          </p:nvSpPr>
          <p:spPr bwMode="auto">
            <a:xfrm>
              <a:off x="3700" y="1943"/>
              <a:ext cx="658" cy="132"/>
            </a:xfrm>
            <a:prstGeom prst="line">
              <a:avLst/>
            </a:prstGeom>
            <a:noFill/>
            <a:ln w="3175" cap="rnd">
              <a:solidFill>
                <a:schemeClr val="tx1"/>
              </a:solidFill>
              <a:prstDash val="sysDot"/>
              <a:round/>
              <a:headEnd/>
              <a:tailEnd/>
            </a:ln>
          </p:spPr>
          <p:txBody>
            <a:bodyPr/>
            <a:lstStyle/>
            <a:p>
              <a:endParaRPr lang="ja-JP" altLang="en-US"/>
            </a:p>
          </p:txBody>
        </p:sp>
        <p:sp>
          <p:nvSpPr>
            <p:cNvPr id="30754" name="Line 89"/>
            <p:cNvSpPr>
              <a:spLocks noChangeAspect="1" noChangeShapeType="1"/>
            </p:cNvSpPr>
            <p:nvPr/>
          </p:nvSpPr>
          <p:spPr bwMode="auto">
            <a:xfrm>
              <a:off x="4247" y="1722"/>
              <a:ext cx="102" cy="21"/>
            </a:xfrm>
            <a:prstGeom prst="line">
              <a:avLst/>
            </a:prstGeom>
            <a:noFill/>
            <a:ln w="3175" cap="rnd">
              <a:solidFill>
                <a:schemeClr val="tx1"/>
              </a:solidFill>
              <a:prstDash val="sysDot"/>
              <a:round/>
              <a:headEnd/>
              <a:tailEnd/>
            </a:ln>
          </p:spPr>
          <p:txBody>
            <a:bodyPr/>
            <a:lstStyle/>
            <a:p>
              <a:endParaRPr lang="ja-JP" altLang="en-US"/>
            </a:p>
          </p:txBody>
        </p:sp>
        <p:grpSp>
          <p:nvGrpSpPr>
            <p:cNvPr id="8" name="Group 90"/>
            <p:cNvGrpSpPr>
              <a:grpSpLocks/>
            </p:cNvGrpSpPr>
            <p:nvPr/>
          </p:nvGrpSpPr>
          <p:grpSpPr bwMode="auto">
            <a:xfrm>
              <a:off x="1962" y="1253"/>
              <a:ext cx="1267" cy="1120"/>
              <a:chOff x="2543" y="1207"/>
              <a:chExt cx="1810" cy="1600"/>
            </a:xfrm>
          </p:grpSpPr>
          <p:sp>
            <p:nvSpPr>
              <p:cNvPr id="30842" name="Freeform 91"/>
              <p:cNvSpPr>
                <a:spLocks/>
              </p:cNvSpPr>
              <p:nvPr/>
            </p:nvSpPr>
            <p:spPr bwMode="auto">
              <a:xfrm>
                <a:off x="3411" y="1207"/>
                <a:ext cx="942" cy="1162"/>
              </a:xfrm>
              <a:custGeom>
                <a:avLst/>
                <a:gdLst>
                  <a:gd name="T0" fmla="*/ 454 w 942"/>
                  <a:gd name="T1" fmla="*/ 1002 h 1162"/>
                  <a:gd name="T2" fmla="*/ 454 w 942"/>
                  <a:gd name="T3" fmla="*/ 1068 h 1162"/>
                  <a:gd name="T4" fmla="*/ 2 w 942"/>
                  <a:gd name="T5" fmla="*/ 976 h 1162"/>
                  <a:gd name="T6" fmla="*/ 0 w 942"/>
                  <a:gd name="T7" fmla="*/ 0 h 1162"/>
                  <a:gd name="T8" fmla="*/ 938 w 942"/>
                  <a:gd name="T9" fmla="*/ 190 h 1162"/>
                  <a:gd name="T10" fmla="*/ 942 w 942"/>
                  <a:gd name="T11" fmla="*/ 1162 h 1162"/>
                  <a:gd name="T12" fmla="*/ 474 w 942"/>
                  <a:gd name="T13" fmla="*/ 1070 h 1162"/>
                  <a:gd name="T14" fmla="*/ 476 w 942"/>
                  <a:gd name="T15" fmla="*/ 1008 h 1162"/>
                  <a:gd name="T16" fmla="*/ 874 w 942"/>
                  <a:gd name="T17" fmla="*/ 1084 h 1162"/>
                  <a:gd name="T18" fmla="*/ 872 w 942"/>
                  <a:gd name="T19" fmla="*/ 242 h 1162"/>
                  <a:gd name="T20" fmla="*/ 56 w 942"/>
                  <a:gd name="T21" fmla="*/ 84 h 1162"/>
                  <a:gd name="T22" fmla="*/ 60 w 942"/>
                  <a:gd name="T23" fmla="*/ 924 h 1162"/>
                  <a:gd name="T24" fmla="*/ 454 w 942"/>
                  <a:gd name="T25" fmla="*/ 1002 h 1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2"/>
                  <a:gd name="T40" fmla="*/ 0 h 1162"/>
                  <a:gd name="T41" fmla="*/ 942 w 942"/>
                  <a:gd name="T42" fmla="*/ 1162 h 1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2" h="1162">
                    <a:moveTo>
                      <a:pt x="454" y="1002"/>
                    </a:moveTo>
                    <a:lnTo>
                      <a:pt x="454" y="1068"/>
                    </a:lnTo>
                    <a:lnTo>
                      <a:pt x="2" y="976"/>
                    </a:lnTo>
                    <a:lnTo>
                      <a:pt x="0" y="0"/>
                    </a:lnTo>
                    <a:lnTo>
                      <a:pt x="938" y="190"/>
                    </a:lnTo>
                    <a:lnTo>
                      <a:pt x="942" y="1162"/>
                    </a:lnTo>
                    <a:lnTo>
                      <a:pt x="474" y="1070"/>
                    </a:lnTo>
                    <a:lnTo>
                      <a:pt x="476" y="1008"/>
                    </a:lnTo>
                    <a:lnTo>
                      <a:pt x="874" y="1084"/>
                    </a:lnTo>
                    <a:lnTo>
                      <a:pt x="872" y="242"/>
                    </a:lnTo>
                    <a:lnTo>
                      <a:pt x="56" y="84"/>
                    </a:lnTo>
                    <a:lnTo>
                      <a:pt x="60" y="924"/>
                    </a:lnTo>
                    <a:lnTo>
                      <a:pt x="454" y="1002"/>
                    </a:lnTo>
                    <a:close/>
                  </a:path>
                </a:pathLst>
              </a:custGeom>
              <a:solidFill>
                <a:schemeClr val="bg1"/>
              </a:solidFill>
              <a:ln w="9525">
                <a:solidFill>
                  <a:schemeClr val="tx1"/>
                </a:solidFill>
                <a:round/>
                <a:headEnd/>
                <a:tailEnd/>
              </a:ln>
            </p:spPr>
            <p:txBody>
              <a:bodyPr/>
              <a:lstStyle/>
              <a:p>
                <a:endParaRPr lang="ja-JP" altLang="en-US"/>
              </a:p>
            </p:txBody>
          </p:sp>
          <p:grpSp>
            <p:nvGrpSpPr>
              <p:cNvPr id="9" name="Group 92"/>
              <p:cNvGrpSpPr>
                <a:grpSpLocks/>
              </p:cNvGrpSpPr>
              <p:nvPr/>
            </p:nvGrpSpPr>
            <p:grpSpPr bwMode="auto">
              <a:xfrm>
                <a:off x="3335" y="1238"/>
                <a:ext cx="942" cy="1162"/>
                <a:chOff x="1983" y="1587"/>
                <a:chExt cx="942" cy="1162"/>
              </a:xfrm>
            </p:grpSpPr>
            <p:sp>
              <p:nvSpPr>
                <p:cNvPr id="30899" name="Freeform 93"/>
                <p:cNvSpPr>
                  <a:spLocks/>
                </p:cNvSpPr>
                <p:nvPr/>
              </p:nvSpPr>
              <p:spPr bwMode="auto">
                <a:xfrm>
                  <a:off x="1983" y="1587"/>
                  <a:ext cx="942" cy="1162"/>
                </a:xfrm>
                <a:custGeom>
                  <a:avLst/>
                  <a:gdLst>
                    <a:gd name="T0" fmla="*/ 454 w 942"/>
                    <a:gd name="T1" fmla="*/ 1002 h 1162"/>
                    <a:gd name="T2" fmla="*/ 454 w 942"/>
                    <a:gd name="T3" fmla="*/ 1068 h 1162"/>
                    <a:gd name="T4" fmla="*/ 2 w 942"/>
                    <a:gd name="T5" fmla="*/ 976 h 1162"/>
                    <a:gd name="T6" fmla="*/ 0 w 942"/>
                    <a:gd name="T7" fmla="*/ 0 h 1162"/>
                    <a:gd name="T8" fmla="*/ 938 w 942"/>
                    <a:gd name="T9" fmla="*/ 190 h 1162"/>
                    <a:gd name="T10" fmla="*/ 942 w 942"/>
                    <a:gd name="T11" fmla="*/ 1162 h 1162"/>
                    <a:gd name="T12" fmla="*/ 474 w 942"/>
                    <a:gd name="T13" fmla="*/ 1070 h 1162"/>
                    <a:gd name="T14" fmla="*/ 476 w 942"/>
                    <a:gd name="T15" fmla="*/ 1008 h 1162"/>
                    <a:gd name="T16" fmla="*/ 874 w 942"/>
                    <a:gd name="T17" fmla="*/ 1084 h 1162"/>
                    <a:gd name="T18" fmla="*/ 872 w 942"/>
                    <a:gd name="T19" fmla="*/ 242 h 1162"/>
                    <a:gd name="T20" fmla="*/ 56 w 942"/>
                    <a:gd name="T21" fmla="*/ 84 h 1162"/>
                    <a:gd name="T22" fmla="*/ 60 w 942"/>
                    <a:gd name="T23" fmla="*/ 924 h 1162"/>
                    <a:gd name="T24" fmla="*/ 454 w 942"/>
                    <a:gd name="T25" fmla="*/ 1002 h 1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2"/>
                    <a:gd name="T40" fmla="*/ 0 h 1162"/>
                    <a:gd name="T41" fmla="*/ 942 w 942"/>
                    <a:gd name="T42" fmla="*/ 1162 h 1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2" h="1162">
                      <a:moveTo>
                        <a:pt x="454" y="1002"/>
                      </a:moveTo>
                      <a:lnTo>
                        <a:pt x="454" y="1068"/>
                      </a:lnTo>
                      <a:lnTo>
                        <a:pt x="2" y="976"/>
                      </a:lnTo>
                      <a:lnTo>
                        <a:pt x="0" y="0"/>
                      </a:lnTo>
                      <a:lnTo>
                        <a:pt x="938" y="190"/>
                      </a:lnTo>
                      <a:lnTo>
                        <a:pt x="942" y="1162"/>
                      </a:lnTo>
                      <a:lnTo>
                        <a:pt x="474" y="1070"/>
                      </a:lnTo>
                      <a:lnTo>
                        <a:pt x="476" y="1008"/>
                      </a:lnTo>
                      <a:lnTo>
                        <a:pt x="874" y="1084"/>
                      </a:lnTo>
                      <a:lnTo>
                        <a:pt x="872" y="242"/>
                      </a:lnTo>
                      <a:lnTo>
                        <a:pt x="56" y="84"/>
                      </a:lnTo>
                      <a:lnTo>
                        <a:pt x="60" y="924"/>
                      </a:lnTo>
                      <a:lnTo>
                        <a:pt x="454" y="1002"/>
                      </a:lnTo>
                      <a:close/>
                    </a:path>
                  </a:pathLst>
                </a:custGeom>
                <a:solidFill>
                  <a:schemeClr val="bg1"/>
                </a:solidFill>
                <a:ln w="9525">
                  <a:solidFill>
                    <a:schemeClr val="tx1"/>
                  </a:solidFill>
                  <a:round/>
                  <a:headEnd/>
                  <a:tailEnd/>
                </a:ln>
              </p:spPr>
              <p:txBody>
                <a:bodyPr/>
                <a:lstStyle/>
                <a:p>
                  <a:endParaRPr lang="ja-JP" altLang="en-US"/>
                </a:p>
              </p:txBody>
            </p:sp>
            <p:sp>
              <p:nvSpPr>
                <p:cNvPr id="30900" name="Freeform 94"/>
                <p:cNvSpPr>
                  <a:spLocks/>
                </p:cNvSpPr>
                <p:nvPr/>
              </p:nvSpPr>
              <p:spPr bwMode="auto">
                <a:xfrm>
                  <a:off x="2040" y="170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1" name="Freeform 95"/>
                <p:cNvSpPr>
                  <a:spLocks/>
                </p:cNvSpPr>
                <p:nvPr/>
              </p:nvSpPr>
              <p:spPr bwMode="auto">
                <a:xfrm>
                  <a:off x="2040" y="1752"/>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2" name="Freeform 96"/>
                <p:cNvSpPr>
                  <a:spLocks/>
                </p:cNvSpPr>
                <p:nvPr/>
              </p:nvSpPr>
              <p:spPr bwMode="auto">
                <a:xfrm>
                  <a:off x="2040" y="179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3" name="Freeform 97"/>
                <p:cNvSpPr>
                  <a:spLocks/>
                </p:cNvSpPr>
                <p:nvPr/>
              </p:nvSpPr>
              <p:spPr bwMode="auto">
                <a:xfrm>
                  <a:off x="2040" y="1843"/>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4" name="Freeform 98"/>
                <p:cNvSpPr>
                  <a:spLocks/>
                </p:cNvSpPr>
                <p:nvPr/>
              </p:nvSpPr>
              <p:spPr bwMode="auto">
                <a:xfrm>
                  <a:off x="2040" y="1889"/>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5" name="Freeform 99"/>
                <p:cNvSpPr>
                  <a:spLocks/>
                </p:cNvSpPr>
                <p:nvPr/>
              </p:nvSpPr>
              <p:spPr bwMode="auto">
                <a:xfrm>
                  <a:off x="2040" y="1935"/>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6" name="Freeform 100"/>
                <p:cNvSpPr>
                  <a:spLocks/>
                </p:cNvSpPr>
                <p:nvPr/>
              </p:nvSpPr>
              <p:spPr bwMode="auto">
                <a:xfrm>
                  <a:off x="2040" y="1981"/>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7" name="Freeform 101"/>
                <p:cNvSpPr>
                  <a:spLocks/>
                </p:cNvSpPr>
                <p:nvPr/>
              </p:nvSpPr>
              <p:spPr bwMode="auto">
                <a:xfrm>
                  <a:off x="2040" y="202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8" name="Freeform 102"/>
                <p:cNvSpPr>
                  <a:spLocks/>
                </p:cNvSpPr>
                <p:nvPr/>
              </p:nvSpPr>
              <p:spPr bwMode="auto">
                <a:xfrm>
                  <a:off x="2040" y="2073"/>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09" name="Freeform 103"/>
                <p:cNvSpPr>
                  <a:spLocks/>
                </p:cNvSpPr>
                <p:nvPr/>
              </p:nvSpPr>
              <p:spPr bwMode="auto">
                <a:xfrm>
                  <a:off x="2040" y="2119"/>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0" name="Freeform 104"/>
                <p:cNvSpPr>
                  <a:spLocks/>
                </p:cNvSpPr>
                <p:nvPr/>
              </p:nvSpPr>
              <p:spPr bwMode="auto">
                <a:xfrm>
                  <a:off x="2040" y="2165"/>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1" name="Freeform 105"/>
                <p:cNvSpPr>
                  <a:spLocks/>
                </p:cNvSpPr>
                <p:nvPr/>
              </p:nvSpPr>
              <p:spPr bwMode="auto">
                <a:xfrm>
                  <a:off x="2040" y="2211"/>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2" name="Freeform 106"/>
                <p:cNvSpPr>
                  <a:spLocks/>
                </p:cNvSpPr>
                <p:nvPr/>
              </p:nvSpPr>
              <p:spPr bwMode="auto">
                <a:xfrm>
                  <a:off x="2040" y="225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3" name="Freeform 107"/>
                <p:cNvSpPr>
                  <a:spLocks/>
                </p:cNvSpPr>
                <p:nvPr/>
              </p:nvSpPr>
              <p:spPr bwMode="auto">
                <a:xfrm>
                  <a:off x="2040" y="2303"/>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4" name="Freeform 108"/>
                <p:cNvSpPr>
                  <a:spLocks/>
                </p:cNvSpPr>
                <p:nvPr/>
              </p:nvSpPr>
              <p:spPr bwMode="auto">
                <a:xfrm>
                  <a:off x="2040" y="2349"/>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5" name="Freeform 109"/>
                <p:cNvSpPr>
                  <a:spLocks/>
                </p:cNvSpPr>
                <p:nvPr/>
              </p:nvSpPr>
              <p:spPr bwMode="auto">
                <a:xfrm>
                  <a:off x="2040" y="2395"/>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6" name="Freeform 110"/>
                <p:cNvSpPr>
                  <a:spLocks/>
                </p:cNvSpPr>
                <p:nvPr/>
              </p:nvSpPr>
              <p:spPr bwMode="auto">
                <a:xfrm>
                  <a:off x="2040" y="2441"/>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917" name="Freeform 111"/>
                <p:cNvSpPr>
                  <a:spLocks/>
                </p:cNvSpPr>
                <p:nvPr/>
              </p:nvSpPr>
              <p:spPr bwMode="auto">
                <a:xfrm>
                  <a:off x="2040" y="248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grpSp>
          <p:sp>
            <p:nvSpPr>
              <p:cNvPr id="30844" name="Line 112"/>
              <p:cNvSpPr>
                <a:spLocks noChangeAspect="1" noChangeShapeType="1"/>
              </p:cNvSpPr>
              <p:nvPr/>
            </p:nvSpPr>
            <p:spPr bwMode="auto">
              <a:xfrm>
                <a:off x="2547" y="2619"/>
                <a:ext cx="940" cy="188"/>
              </a:xfrm>
              <a:prstGeom prst="line">
                <a:avLst/>
              </a:prstGeom>
              <a:noFill/>
              <a:ln w="9525">
                <a:solidFill>
                  <a:schemeClr val="tx1"/>
                </a:solidFill>
                <a:round/>
                <a:headEnd/>
                <a:tailEnd/>
              </a:ln>
            </p:spPr>
            <p:txBody>
              <a:bodyPr/>
              <a:lstStyle/>
              <a:p>
                <a:endParaRPr lang="ja-JP" altLang="en-US"/>
              </a:p>
            </p:txBody>
          </p:sp>
          <p:sp>
            <p:nvSpPr>
              <p:cNvPr id="30845" name="Line 113"/>
              <p:cNvSpPr>
                <a:spLocks noChangeShapeType="1"/>
              </p:cNvSpPr>
              <p:nvPr/>
            </p:nvSpPr>
            <p:spPr bwMode="auto">
              <a:xfrm>
                <a:off x="2547" y="2506"/>
                <a:ext cx="0" cy="113"/>
              </a:xfrm>
              <a:prstGeom prst="line">
                <a:avLst/>
              </a:prstGeom>
              <a:noFill/>
              <a:ln w="9525">
                <a:solidFill>
                  <a:schemeClr val="tx1"/>
                </a:solidFill>
                <a:round/>
                <a:headEnd/>
                <a:tailEnd/>
              </a:ln>
            </p:spPr>
            <p:txBody>
              <a:bodyPr/>
              <a:lstStyle/>
              <a:p>
                <a:endParaRPr lang="ja-JP" altLang="en-US"/>
              </a:p>
            </p:txBody>
          </p:sp>
          <p:sp>
            <p:nvSpPr>
              <p:cNvPr id="30846" name="Line 114"/>
              <p:cNvSpPr>
                <a:spLocks noChangeAspect="1" noChangeShapeType="1"/>
              </p:cNvSpPr>
              <p:nvPr/>
            </p:nvSpPr>
            <p:spPr bwMode="auto">
              <a:xfrm flipV="1">
                <a:off x="3266" y="1238"/>
                <a:ext cx="68" cy="27"/>
              </a:xfrm>
              <a:prstGeom prst="line">
                <a:avLst/>
              </a:prstGeom>
              <a:noFill/>
              <a:ln w="9525">
                <a:solidFill>
                  <a:schemeClr val="tx1"/>
                </a:solidFill>
                <a:round/>
                <a:headEnd/>
                <a:tailEnd/>
              </a:ln>
            </p:spPr>
            <p:txBody>
              <a:bodyPr/>
              <a:lstStyle/>
              <a:p>
                <a:endParaRPr lang="ja-JP" altLang="en-US"/>
              </a:p>
            </p:txBody>
          </p:sp>
          <p:sp>
            <p:nvSpPr>
              <p:cNvPr id="30847" name="Line 115"/>
              <p:cNvSpPr>
                <a:spLocks noChangeAspect="1" noChangeShapeType="1"/>
              </p:cNvSpPr>
              <p:nvPr/>
            </p:nvSpPr>
            <p:spPr bwMode="auto">
              <a:xfrm flipV="1">
                <a:off x="3343" y="1207"/>
                <a:ext cx="68" cy="27"/>
              </a:xfrm>
              <a:prstGeom prst="line">
                <a:avLst/>
              </a:prstGeom>
              <a:noFill/>
              <a:ln w="9525">
                <a:solidFill>
                  <a:schemeClr val="tx1"/>
                </a:solidFill>
                <a:round/>
                <a:headEnd/>
                <a:tailEnd/>
              </a:ln>
            </p:spPr>
            <p:txBody>
              <a:bodyPr/>
              <a:lstStyle/>
              <a:p>
                <a:endParaRPr lang="ja-JP" altLang="en-US"/>
              </a:p>
            </p:txBody>
          </p:sp>
          <p:sp>
            <p:nvSpPr>
              <p:cNvPr id="30848" name="Line 116"/>
              <p:cNvSpPr>
                <a:spLocks noChangeAspect="1" noChangeShapeType="1"/>
              </p:cNvSpPr>
              <p:nvPr/>
            </p:nvSpPr>
            <p:spPr bwMode="auto">
              <a:xfrm flipV="1">
                <a:off x="4202" y="1425"/>
                <a:ext cx="68" cy="27"/>
              </a:xfrm>
              <a:prstGeom prst="line">
                <a:avLst/>
              </a:prstGeom>
              <a:noFill/>
              <a:ln w="9525">
                <a:solidFill>
                  <a:schemeClr val="tx1"/>
                </a:solidFill>
                <a:round/>
                <a:headEnd/>
                <a:tailEnd/>
              </a:ln>
            </p:spPr>
            <p:txBody>
              <a:bodyPr/>
              <a:lstStyle/>
              <a:p>
                <a:endParaRPr lang="ja-JP" altLang="en-US"/>
              </a:p>
            </p:txBody>
          </p:sp>
          <p:sp>
            <p:nvSpPr>
              <p:cNvPr id="30849" name="Line 117"/>
              <p:cNvSpPr>
                <a:spLocks noChangeAspect="1" noChangeShapeType="1"/>
              </p:cNvSpPr>
              <p:nvPr/>
            </p:nvSpPr>
            <p:spPr bwMode="auto">
              <a:xfrm flipV="1">
                <a:off x="4276" y="1394"/>
                <a:ext cx="68" cy="27"/>
              </a:xfrm>
              <a:prstGeom prst="line">
                <a:avLst/>
              </a:prstGeom>
              <a:noFill/>
              <a:ln w="9525">
                <a:solidFill>
                  <a:schemeClr val="tx1"/>
                </a:solidFill>
                <a:round/>
                <a:headEnd/>
                <a:tailEnd/>
              </a:ln>
            </p:spPr>
            <p:txBody>
              <a:bodyPr/>
              <a:lstStyle/>
              <a:p>
                <a:endParaRPr lang="ja-JP" altLang="en-US"/>
              </a:p>
            </p:txBody>
          </p:sp>
          <p:sp>
            <p:nvSpPr>
              <p:cNvPr id="30850" name="Line 118"/>
              <p:cNvSpPr>
                <a:spLocks noChangeShapeType="1"/>
              </p:cNvSpPr>
              <p:nvPr/>
            </p:nvSpPr>
            <p:spPr bwMode="auto">
              <a:xfrm flipH="1">
                <a:off x="3487" y="2488"/>
                <a:ext cx="791" cy="319"/>
              </a:xfrm>
              <a:prstGeom prst="line">
                <a:avLst/>
              </a:prstGeom>
              <a:noFill/>
              <a:ln w="9525">
                <a:solidFill>
                  <a:schemeClr val="tx1"/>
                </a:solidFill>
                <a:round/>
                <a:headEnd/>
                <a:tailEnd/>
              </a:ln>
            </p:spPr>
            <p:txBody>
              <a:bodyPr/>
              <a:lstStyle/>
              <a:p>
                <a:endParaRPr lang="ja-JP" altLang="en-US"/>
              </a:p>
            </p:txBody>
          </p:sp>
          <p:sp>
            <p:nvSpPr>
              <p:cNvPr id="30851" name="Line 119"/>
              <p:cNvSpPr>
                <a:spLocks noChangeAspect="1" noChangeShapeType="1"/>
              </p:cNvSpPr>
              <p:nvPr/>
            </p:nvSpPr>
            <p:spPr bwMode="auto">
              <a:xfrm>
                <a:off x="2615" y="2499"/>
                <a:ext cx="940" cy="188"/>
              </a:xfrm>
              <a:prstGeom prst="line">
                <a:avLst/>
              </a:prstGeom>
              <a:noFill/>
              <a:ln w="9525">
                <a:solidFill>
                  <a:schemeClr val="tx1"/>
                </a:solidFill>
                <a:round/>
                <a:headEnd/>
                <a:tailEnd/>
              </a:ln>
            </p:spPr>
            <p:txBody>
              <a:bodyPr/>
              <a:lstStyle/>
              <a:p>
                <a:endParaRPr lang="ja-JP" altLang="en-US"/>
              </a:p>
            </p:txBody>
          </p:sp>
          <p:sp>
            <p:nvSpPr>
              <p:cNvPr id="30852" name="Line 120"/>
              <p:cNvSpPr>
                <a:spLocks noChangeAspect="1" noChangeShapeType="1"/>
              </p:cNvSpPr>
              <p:nvPr/>
            </p:nvSpPr>
            <p:spPr bwMode="auto">
              <a:xfrm flipH="1">
                <a:off x="3488" y="2370"/>
                <a:ext cx="856" cy="345"/>
              </a:xfrm>
              <a:prstGeom prst="line">
                <a:avLst/>
              </a:prstGeom>
              <a:noFill/>
              <a:ln w="9525">
                <a:solidFill>
                  <a:schemeClr val="tx1"/>
                </a:solidFill>
                <a:round/>
                <a:headEnd/>
                <a:tailEnd/>
              </a:ln>
            </p:spPr>
            <p:txBody>
              <a:bodyPr/>
              <a:lstStyle/>
              <a:p>
                <a:endParaRPr lang="ja-JP" altLang="en-US"/>
              </a:p>
            </p:txBody>
          </p:sp>
          <p:grpSp>
            <p:nvGrpSpPr>
              <p:cNvPr id="10" name="Group 121"/>
              <p:cNvGrpSpPr>
                <a:grpSpLocks/>
              </p:cNvGrpSpPr>
              <p:nvPr/>
            </p:nvGrpSpPr>
            <p:grpSpPr bwMode="auto">
              <a:xfrm>
                <a:off x="2617" y="2208"/>
                <a:ext cx="1653" cy="479"/>
                <a:chOff x="2079" y="3076"/>
                <a:chExt cx="1653" cy="479"/>
              </a:xfrm>
            </p:grpSpPr>
            <p:sp>
              <p:nvSpPr>
                <p:cNvPr id="30893" name="Freeform 122"/>
                <p:cNvSpPr>
                  <a:spLocks/>
                </p:cNvSpPr>
                <p:nvPr/>
              </p:nvSpPr>
              <p:spPr bwMode="auto">
                <a:xfrm>
                  <a:off x="3019" y="3270"/>
                  <a:ext cx="711" cy="284"/>
                </a:xfrm>
                <a:custGeom>
                  <a:avLst/>
                  <a:gdLst>
                    <a:gd name="T0" fmla="*/ 0 w 711"/>
                    <a:gd name="T1" fmla="*/ 284 h 284"/>
                    <a:gd name="T2" fmla="*/ 711 w 711"/>
                    <a:gd name="T3" fmla="*/ 0 h 284"/>
                    <a:gd name="T4" fmla="*/ 0 60000 65536"/>
                    <a:gd name="T5" fmla="*/ 0 60000 65536"/>
                    <a:gd name="T6" fmla="*/ 0 w 711"/>
                    <a:gd name="T7" fmla="*/ 0 h 284"/>
                    <a:gd name="T8" fmla="*/ 711 w 711"/>
                    <a:gd name="T9" fmla="*/ 284 h 284"/>
                  </a:gdLst>
                  <a:ahLst/>
                  <a:cxnLst>
                    <a:cxn ang="T4">
                      <a:pos x="T0" y="T1"/>
                    </a:cxn>
                    <a:cxn ang="T5">
                      <a:pos x="T2" y="T3"/>
                    </a:cxn>
                  </a:cxnLst>
                  <a:rect l="T6" t="T7" r="T8" b="T9"/>
                  <a:pathLst>
                    <a:path w="711" h="284">
                      <a:moveTo>
                        <a:pt x="0" y="284"/>
                      </a:moveTo>
                      <a:lnTo>
                        <a:pt x="711" y="0"/>
                      </a:lnTo>
                    </a:path>
                  </a:pathLst>
                </a:custGeom>
                <a:noFill/>
                <a:ln w="9525">
                  <a:solidFill>
                    <a:schemeClr val="tx1"/>
                  </a:solidFill>
                  <a:round/>
                  <a:headEnd/>
                  <a:tailEnd/>
                </a:ln>
              </p:spPr>
              <p:txBody>
                <a:bodyPr/>
                <a:lstStyle/>
                <a:p>
                  <a:endParaRPr lang="ja-JP" altLang="en-US"/>
                </a:p>
              </p:txBody>
            </p:sp>
            <p:sp>
              <p:nvSpPr>
                <p:cNvPr id="30894" name="Freeform 123"/>
                <p:cNvSpPr>
                  <a:spLocks/>
                </p:cNvSpPr>
                <p:nvPr/>
              </p:nvSpPr>
              <p:spPr bwMode="auto">
                <a:xfrm>
                  <a:off x="2084" y="3076"/>
                  <a:ext cx="718" cy="290"/>
                </a:xfrm>
                <a:custGeom>
                  <a:avLst/>
                  <a:gdLst>
                    <a:gd name="T0" fmla="*/ 0 w 718"/>
                    <a:gd name="T1" fmla="*/ 290 h 290"/>
                    <a:gd name="T2" fmla="*/ 718 w 718"/>
                    <a:gd name="T3" fmla="*/ 0 h 290"/>
                    <a:gd name="T4" fmla="*/ 0 60000 65536"/>
                    <a:gd name="T5" fmla="*/ 0 60000 65536"/>
                    <a:gd name="T6" fmla="*/ 0 w 718"/>
                    <a:gd name="T7" fmla="*/ 0 h 290"/>
                    <a:gd name="T8" fmla="*/ 718 w 718"/>
                    <a:gd name="T9" fmla="*/ 290 h 290"/>
                  </a:gdLst>
                  <a:ahLst/>
                  <a:cxnLst>
                    <a:cxn ang="T4">
                      <a:pos x="T0" y="T1"/>
                    </a:cxn>
                    <a:cxn ang="T5">
                      <a:pos x="T2" y="T3"/>
                    </a:cxn>
                  </a:cxnLst>
                  <a:rect l="T6" t="T7" r="T8" b="T9"/>
                  <a:pathLst>
                    <a:path w="718" h="290">
                      <a:moveTo>
                        <a:pt x="0" y="290"/>
                      </a:moveTo>
                      <a:lnTo>
                        <a:pt x="718" y="0"/>
                      </a:lnTo>
                    </a:path>
                  </a:pathLst>
                </a:custGeom>
                <a:noFill/>
                <a:ln w="9525">
                  <a:solidFill>
                    <a:schemeClr val="tx1"/>
                  </a:solidFill>
                  <a:round/>
                  <a:headEnd/>
                  <a:tailEnd/>
                </a:ln>
              </p:spPr>
              <p:txBody>
                <a:bodyPr/>
                <a:lstStyle/>
                <a:p>
                  <a:endParaRPr lang="ja-JP" altLang="en-US"/>
                </a:p>
              </p:txBody>
            </p:sp>
            <p:sp>
              <p:nvSpPr>
                <p:cNvPr id="30895" name="Line 124"/>
                <p:cNvSpPr>
                  <a:spLocks noChangeAspect="1" noChangeShapeType="1"/>
                </p:cNvSpPr>
                <p:nvPr/>
              </p:nvSpPr>
              <p:spPr bwMode="auto">
                <a:xfrm>
                  <a:off x="2079" y="3367"/>
                  <a:ext cx="940" cy="188"/>
                </a:xfrm>
                <a:prstGeom prst="line">
                  <a:avLst/>
                </a:prstGeom>
                <a:noFill/>
                <a:ln w="9525">
                  <a:solidFill>
                    <a:schemeClr val="tx1"/>
                  </a:solidFill>
                  <a:round/>
                  <a:headEnd/>
                  <a:tailEnd/>
                </a:ln>
              </p:spPr>
              <p:txBody>
                <a:bodyPr/>
                <a:lstStyle/>
                <a:p>
                  <a:endParaRPr lang="ja-JP" altLang="en-US"/>
                </a:p>
              </p:txBody>
            </p:sp>
            <p:sp>
              <p:nvSpPr>
                <p:cNvPr id="30896" name="Freeform 125"/>
                <p:cNvSpPr>
                  <a:spLocks/>
                </p:cNvSpPr>
                <p:nvPr/>
              </p:nvSpPr>
              <p:spPr bwMode="auto">
                <a:xfrm>
                  <a:off x="2798" y="3078"/>
                  <a:ext cx="934" cy="190"/>
                </a:xfrm>
                <a:custGeom>
                  <a:avLst/>
                  <a:gdLst>
                    <a:gd name="T0" fmla="*/ 0 w 934"/>
                    <a:gd name="T1" fmla="*/ 0 h 190"/>
                    <a:gd name="T2" fmla="*/ 934 w 934"/>
                    <a:gd name="T3" fmla="*/ 190 h 190"/>
                    <a:gd name="T4" fmla="*/ 0 60000 65536"/>
                    <a:gd name="T5" fmla="*/ 0 60000 65536"/>
                    <a:gd name="T6" fmla="*/ 0 w 934"/>
                    <a:gd name="T7" fmla="*/ 0 h 190"/>
                    <a:gd name="T8" fmla="*/ 934 w 934"/>
                    <a:gd name="T9" fmla="*/ 190 h 190"/>
                  </a:gdLst>
                  <a:ahLst/>
                  <a:cxnLst>
                    <a:cxn ang="T4">
                      <a:pos x="T0" y="T1"/>
                    </a:cxn>
                    <a:cxn ang="T5">
                      <a:pos x="T2" y="T3"/>
                    </a:cxn>
                  </a:cxnLst>
                  <a:rect l="T6" t="T7" r="T8" b="T9"/>
                  <a:pathLst>
                    <a:path w="934" h="190">
                      <a:moveTo>
                        <a:pt x="0" y="0"/>
                      </a:moveTo>
                      <a:lnTo>
                        <a:pt x="934" y="190"/>
                      </a:lnTo>
                    </a:path>
                  </a:pathLst>
                </a:custGeom>
                <a:noFill/>
                <a:ln w="9525">
                  <a:solidFill>
                    <a:schemeClr val="tx1"/>
                  </a:solidFill>
                  <a:round/>
                  <a:headEnd/>
                  <a:tailEnd/>
                </a:ln>
              </p:spPr>
              <p:txBody>
                <a:bodyPr/>
                <a:lstStyle/>
                <a:p>
                  <a:endParaRPr lang="ja-JP" altLang="en-US"/>
                </a:p>
              </p:txBody>
            </p:sp>
            <p:sp>
              <p:nvSpPr>
                <p:cNvPr id="30897" name="Oval 126"/>
                <p:cNvSpPr>
                  <a:spLocks noChangeArrowheads="1"/>
                </p:cNvSpPr>
                <p:nvPr/>
              </p:nvSpPr>
              <p:spPr bwMode="auto">
                <a:xfrm>
                  <a:off x="2398" y="3128"/>
                  <a:ext cx="1009" cy="381"/>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30898" name="Oval 127"/>
                <p:cNvSpPr>
                  <a:spLocks noChangeArrowheads="1"/>
                </p:cNvSpPr>
                <p:nvPr/>
              </p:nvSpPr>
              <p:spPr bwMode="auto">
                <a:xfrm>
                  <a:off x="2477" y="3155"/>
                  <a:ext cx="857" cy="324"/>
                </a:xfrm>
                <a:prstGeom prst="ellipse">
                  <a:avLst/>
                </a:prstGeom>
                <a:solidFill>
                  <a:schemeClr val="bg2"/>
                </a:solidFill>
                <a:ln w="9525">
                  <a:solidFill>
                    <a:schemeClr val="tx1"/>
                  </a:solidFill>
                  <a:round/>
                  <a:headEnd/>
                  <a:tailEnd/>
                </a:ln>
              </p:spPr>
              <p:txBody>
                <a:bodyPr wrap="none" anchor="ctr"/>
                <a:lstStyle/>
                <a:p>
                  <a:endParaRPr lang="ja-JP" altLang="en-US"/>
                </a:p>
              </p:txBody>
            </p:sp>
          </p:grpSp>
          <p:grpSp>
            <p:nvGrpSpPr>
              <p:cNvPr id="11" name="Group 128"/>
              <p:cNvGrpSpPr>
                <a:grpSpLocks/>
              </p:cNvGrpSpPr>
              <p:nvPr/>
            </p:nvGrpSpPr>
            <p:grpSpPr bwMode="auto">
              <a:xfrm>
                <a:off x="2613" y="1240"/>
                <a:ext cx="1653" cy="1452"/>
                <a:chOff x="1173" y="658"/>
                <a:chExt cx="1653" cy="1452"/>
              </a:xfrm>
            </p:grpSpPr>
            <p:sp>
              <p:nvSpPr>
                <p:cNvPr id="30876" name="Freeform 129"/>
                <p:cNvSpPr>
                  <a:spLocks/>
                </p:cNvSpPr>
                <p:nvPr/>
              </p:nvSpPr>
              <p:spPr bwMode="auto">
                <a:xfrm>
                  <a:off x="1173" y="658"/>
                  <a:ext cx="1653" cy="1452"/>
                </a:xfrm>
                <a:custGeom>
                  <a:avLst/>
                  <a:gdLst>
                    <a:gd name="T0" fmla="*/ 132 w 1653"/>
                    <a:gd name="T1" fmla="*/ 1167 h 1452"/>
                    <a:gd name="T2" fmla="*/ 0 w 1653"/>
                    <a:gd name="T3" fmla="*/ 1254 h 1452"/>
                    <a:gd name="T4" fmla="*/ 723 w 1653"/>
                    <a:gd name="T5" fmla="*/ 0 h 1452"/>
                    <a:gd name="T6" fmla="*/ 1653 w 1653"/>
                    <a:gd name="T7" fmla="*/ 192 h 1452"/>
                    <a:gd name="T8" fmla="*/ 939 w 1653"/>
                    <a:gd name="T9" fmla="*/ 1452 h 1452"/>
                    <a:gd name="T10" fmla="*/ 6 w 1653"/>
                    <a:gd name="T11" fmla="*/ 1263 h 1452"/>
                    <a:gd name="T12" fmla="*/ 138 w 1653"/>
                    <a:gd name="T13" fmla="*/ 1185 h 1452"/>
                    <a:gd name="T14" fmla="*/ 918 w 1653"/>
                    <a:gd name="T15" fmla="*/ 1338 h 1452"/>
                    <a:gd name="T16" fmla="*/ 1530 w 1653"/>
                    <a:gd name="T17" fmla="*/ 270 h 1452"/>
                    <a:gd name="T18" fmla="*/ 735 w 1653"/>
                    <a:gd name="T19" fmla="*/ 111 h 1452"/>
                    <a:gd name="T20" fmla="*/ 132 w 1653"/>
                    <a:gd name="T21" fmla="*/ 1167 h 1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53"/>
                    <a:gd name="T34" fmla="*/ 0 h 1452"/>
                    <a:gd name="T35" fmla="*/ 1653 w 1653"/>
                    <a:gd name="T36" fmla="*/ 1452 h 1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53" h="1452">
                      <a:moveTo>
                        <a:pt x="132" y="1167"/>
                      </a:moveTo>
                      <a:lnTo>
                        <a:pt x="0" y="1254"/>
                      </a:lnTo>
                      <a:lnTo>
                        <a:pt x="723" y="0"/>
                      </a:lnTo>
                      <a:lnTo>
                        <a:pt x="1653" y="192"/>
                      </a:lnTo>
                      <a:lnTo>
                        <a:pt x="939" y="1452"/>
                      </a:lnTo>
                      <a:lnTo>
                        <a:pt x="6" y="1263"/>
                      </a:lnTo>
                      <a:lnTo>
                        <a:pt x="138" y="1185"/>
                      </a:lnTo>
                      <a:lnTo>
                        <a:pt x="918" y="1338"/>
                      </a:lnTo>
                      <a:lnTo>
                        <a:pt x="1530" y="270"/>
                      </a:lnTo>
                      <a:lnTo>
                        <a:pt x="735" y="111"/>
                      </a:lnTo>
                      <a:lnTo>
                        <a:pt x="132" y="1167"/>
                      </a:lnTo>
                      <a:close/>
                    </a:path>
                  </a:pathLst>
                </a:custGeom>
                <a:solidFill>
                  <a:schemeClr val="bg1"/>
                </a:solidFill>
                <a:ln w="9525">
                  <a:solidFill>
                    <a:schemeClr val="tx1"/>
                  </a:solidFill>
                  <a:round/>
                  <a:headEnd/>
                  <a:tailEnd/>
                </a:ln>
              </p:spPr>
              <p:txBody>
                <a:bodyPr/>
                <a:lstStyle/>
                <a:p>
                  <a:endParaRPr lang="ja-JP" altLang="en-US"/>
                </a:p>
              </p:txBody>
            </p:sp>
            <p:grpSp>
              <p:nvGrpSpPr>
                <p:cNvPr id="12" name="Group 130"/>
                <p:cNvGrpSpPr>
                  <a:grpSpLocks/>
                </p:cNvGrpSpPr>
                <p:nvPr/>
              </p:nvGrpSpPr>
              <p:grpSpPr bwMode="auto">
                <a:xfrm>
                  <a:off x="1308" y="785"/>
                  <a:ext cx="1389" cy="1190"/>
                  <a:chOff x="992" y="720"/>
                  <a:chExt cx="1389" cy="1190"/>
                </a:xfrm>
              </p:grpSpPr>
              <p:sp>
                <p:nvSpPr>
                  <p:cNvPr id="30878" name="Line 131"/>
                  <p:cNvSpPr>
                    <a:spLocks noChangeShapeType="1"/>
                  </p:cNvSpPr>
                  <p:nvPr/>
                </p:nvSpPr>
                <p:spPr bwMode="auto">
                  <a:xfrm>
                    <a:off x="1585" y="720"/>
                    <a:ext cx="796" cy="159"/>
                  </a:xfrm>
                  <a:prstGeom prst="line">
                    <a:avLst/>
                  </a:prstGeom>
                  <a:noFill/>
                  <a:ln w="0">
                    <a:solidFill>
                      <a:schemeClr val="tx1"/>
                    </a:solidFill>
                    <a:round/>
                    <a:headEnd/>
                    <a:tailEnd/>
                  </a:ln>
                </p:spPr>
                <p:txBody>
                  <a:bodyPr/>
                  <a:lstStyle/>
                  <a:p>
                    <a:endParaRPr lang="ja-JP" altLang="en-US"/>
                  </a:p>
                </p:txBody>
              </p:sp>
              <p:sp>
                <p:nvSpPr>
                  <p:cNvPr id="30879" name="Line 132"/>
                  <p:cNvSpPr>
                    <a:spLocks noChangeShapeType="1"/>
                  </p:cNvSpPr>
                  <p:nvPr/>
                </p:nvSpPr>
                <p:spPr bwMode="auto">
                  <a:xfrm>
                    <a:off x="1542" y="793"/>
                    <a:ext cx="796" cy="159"/>
                  </a:xfrm>
                  <a:prstGeom prst="line">
                    <a:avLst/>
                  </a:prstGeom>
                  <a:noFill/>
                  <a:ln w="0">
                    <a:solidFill>
                      <a:schemeClr val="tx1"/>
                    </a:solidFill>
                    <a:round/>
                    <a:headEnd/>
                    <a:tailEnd/>
                  </a:ln>
                </p:spPr>
                <p:txBody>
                  <a:bodyPr/>
                  <a:lstStyle/>
                  <a:p>
                    <a:endParaRPr lang="ja-JP" altLang="en-US"/>
                  </a:p>
                </p:txBody>
              </p:sp>
              <p:sp>
                <p:nvSpPr>
                  <p:cNvPr id="30880" name="Line 133"/>
                  <p:cNvSpPr>
                    <a:spLocks noChangeShapeType="1"/>
                  </p:cNvSpPr>
                  <p:nvPr/>
                </p:nvSpPr>
                <p:spPr bwMode="auto">
                  <a:xfrm>
                    <a:off x="1499" y="866"/>
                    <a:ext cx="796" cy="159"/>
                  </a:xfrm>
                  <a:prstGeom prst="line">
                    <a:avLst/>
                  </a:prstGeom>
                  <a:noFill/>
                  <a:ln w="0">
                    <a:solidFill>
                      <a:schemeClr val="tx1"/>
                    </a:solidFill>
                    <a:round/>
                    <a:headEnd/>
                    <a:tailEnd/>
                  </a:ln>
                </p:spPr>
                <p:txBody>
                  <a:bodyPr/>
                  <a:lstStyle/>
                  <a:p>
                    <a:endParaRPr lang="ja-JP" altLang="en-US"/>
                  </a:p>
                </p:txBody>
              </p:sp>
              <p:sp>
                <p:nvSpPr>
                  <p:cNvPr id="30881" name="Line 134"/>
                  <p:cNvSpPr>
                    <a:spLocks noChangeShapeType="1"/>
                  </p:cNvSpPr>
                  <p:nvPr/>
                </p:nvSpPr>
                <p:spPr bwMode="auto">
                  <a:xfrm>
                    <a:off x="1456" y="939"/>
                    <a:ext cx="796" cy="159"/>
                  </a:xfrm>
                  <a:prstGeom prst="line">
                    <a:avLst/>
                  </a:prstGeom>
                  <a:noFill/>
                  <a:ln w="0">
                    <a:solidFill>
                      <a:schemeClr val="tx1"/>
                    </a:solidFill>
                    <a:round/>
                    <a:headEnd/>
                    <a:tailEnd/>
                  </a:ln>
                </p:spPr>
                <p:txBody>
                  <a:bodyPr/>
                  <a:lstStyle/>
                  <a:p>
                    <a:endParaRPr lang="ja-JP" altLang="en-US"/>
                  </a:p>
                </p:txBody>
              </p:sp>
              <p:sp>
                <p:nvSpPr>
                  <p:cNvPr id="30882" name="Line 135"/>
                  <p:cNvSpPr>
                    <a:spLocks noChangeShapeType="1"/>
                  </p:cNvSpPr>
                  <p:nvPr/>
                </p:nvSpPr>
                <p:spPr bwMode="auto">
                  <a:xfrm>
                    <a:off x="1413" y="1012"/>
                    <a:ext cx="796" cy="159"/>
                  </a:xfrm>
                  <a:prstGeom prst="line">
                    <a:avLst/>
                  </a:prstGeom>
                  <a:noFill/>
                  <a:ln w="0">
                    <a:solidFill>
                      <a:schemeClr val="tx1"/>
                    </a:solidFill>
                    <a:round/>
                    <a:headEnd/>
                    <a:tailEnd/>
                  </a:ln>
                </p:spPr>
                <p:txBody>
                  <a:bodyPr/>
                  <a:lstStyle/>
                  <a:p>
                    <a:endParaRPr lang="ja-JP" altLang="en-US"/>
                  </a:p>
                </p:txBody>
              </p:sp>
              <p:sp>
                <p:nvSpPr>
                  <p:cNvPr id="30883" name="Line 136"/>
                  <p:cNvSpPr>
                    <a:spLocks noChangeShapeType="1"/>
                  </p:cNvSpPr>
                  <p:nvPr/>
                </p:nvSpPr>
                <p:spPr bwMode="auto">
                  <a:xfrm>
                    <a:off x="1370" y="1085"/>
                    <a:ext cx="796" cy="159"/>
                  </a:xfrm>
                  <a:prstGeom prst="line">
                    <a:avLst/>
                  </a:prstGeom>
                  <a:noFill/>
                  <a:ln w="0">
                    <a:solidFill>
                      <a:schemeClr val="tx1"/>
                    </a:solidFill>
                    <a:round/>
                    <a:headEnd/>
                    <a:tailEnd/>
                  </a:ln>
                </p:spPr>
                <p:txBody>
                  <a:bodyPr/>
                  <a:lstStyle/>
                  <a:p>
                    <a:endParaRPr lang="ja-JP" altLang="en-US"/>
                  </a:p>
                </p:txBody>
              </p:sp>
              <p:sp>
                <p:nvSpPr>
                  <p:cNvPr id="30884" name="Line 137"/>
                  <p:cNvSpPr>
                    <a:spLocks noChangeShapeType="1"/>
                  </p:cNvSpPr>
                  <p:nvPr/>
                </p:nvSpPr>
                <p:spPr bwMode="auto">
                  <a:xfrm>
                    <a:off x="1330" y="1158"/>
                    <a:ext cx="796" cy="159"/>
                  </a:xfrm>
                  <a:prstGeom prst="line">
                    <a:avLst/>
                  </a:prstGeom>
                  <a:noFill/>
                  <a:ln w="0">
                    <a:solidFill>
                      <a:schemeClr val="tx1"/>
                    </a:solidFill>
                    <a:round/>
                    <a:headEnd/>
                    <a:tailEnd/>
                  </a:ln>
                </p:spPr>
                <p:txBody>
                  <a:bodyPr/>
                  <a:lstStyle/>
                  <a:p>
                    <a:endParaRPr lang="ja-JP" altLang="en-US"/>
                  </a:p>
                </p:txBody>
              </p:sp>
              <p:sp>
                <p:nvSpPr>
                  <p:cNvPr id="30885" name="Line 138"/>
                  <p:cNvSpPr>
                    <a:spLocks noChangeShapeType="1"/>
                  </p:cNvSpPr>
                  <p:nvPr/>
                </p:nvSpPr>
                <p:spPr bwMode="auto">
                  <a:xfrm>
                    <a:off x="1287" y="1231"/>
                    <a:ext cx="796" cy="159"/>
                  </a:xfrm>
                  <a:prstGeom prst="line">
                    <a:avLst/>
                  </a:prstGeom>
                  <a:noFill/>
                  <a:ln w="0">
                    <a:solidFill>
                      <a:schemeClr val="tx1"/>
                    </a:solidFill>
                    <a:round/>
                    <a:headEnd/>
                    <a:tailEnd/>
                  </a:ln>
                </p:spPr>
                <p:txBody>
                  <a:bodyPr/>
                  <a:lstStyle/>
                  <a:p>
                    <a:endParaRPr lang="ja-JP" altLang="en-US"/>
                  </a:p>
                </p:txBody>
              </p:sp>
              <p:sp>
                <p:nvSpPr>
                  <p:cNvPr id="30886" name="Line 139"/>
                  <p:cNvSpPr>
                    <a:spLocks noChangeShapeType="1"/>
                  </p:cNvSpPr>
                  <p:nvPr/>
                </p:nvSpPr>
                <p:spPr bwMode="auto">
                  <a:xfrm>
                    <a:off x="1244" y="1304"/>
                    <a:ext cx="796" cy="159"/>
                  </a:xfrm>
                  <a:prstGeom prst="line">
                    <a:avLst/>
                  </a:prstGeom>
                  <a:noFill/>
                  <a:ln w="0">
                    <a:solidFill>
                      <a:schemeClr val="tx1"/>
                    </a:solidFill>
                    <a:round/>
                    <a:headEnd/>
                    <a:tailEnd/>
                  </a:ln>
                </p:spPr>
                <p:txBody>
                  <a:bodyPr/>
                  <a:lstStyle/>
                  <a:p>
                    <a:endParaRPr lang="ja-JP" altLang="en-US"/>
                  </a:p>
                </p:txBody>
              </p:sp>
              <p:sp>
                <p:nvSpPr>
                  <p:cNvPr id="30887" name="Line 140"/>
                  <p:cNvSpPr>
                    <a:spLocks noChangeShapeType="1"/>
                  </p:cNvSpPr>
                  <p:nvPr/>
                </p:nvSpPr>
                <p:spPr bwMode="auto">
                  <a:xfrm>
                    <a:off x="1204" y="1377"/>
                    <a:ext cx="796" cy="159"/>
                  </a:xfrm>
                  <a:prstGeom prst="line">
                    <a:avLst/>
                  </a:prstGeom>
                  <a:noFill/>
                  <a:ln w="0">
                    <a:solidFill>
                      <a:schemeClr val="tx1"/>
                    </a:solidFill>
                    <a:round/>
                    <a:headEnd/>
                    <a:tailEnd/>
                  </a:ln>
                </p:spPr>
                <p:txBody>
                  <a:bodyPr/>
                  <a:lstStyle/>
                  <a:p>
                    <a:endParaRPr lang="ja-JP" altLang="en-US"/>
                  </a:p>
                </p:txBody>
              </p:sp>
              <p:sp>
                <p:nvSpPr>
                  <p:cNvPr id="30888" name="Line 141"/>
                  <p:cNvSpPr>
                    <a:spLocks noChangeShapeType="1"/>
                  </p:cNvSpPr>
                  <p:nvPr/>
                </p:nvSpPr>
                <p:spPr bwMode="auto">
                  <a:xfrm>
                    <a:off x="1161" y="1450"/>
                    <a:ext cx="796" cy="159"/>
                  </a:xfrm>
                  <a:prstGeom prst="line">
                    <a:avLst/>
                  </a:prstGeom>
                  <a:noFill/>
                  <a:ln w="0">
                    <a:solidFill>
                      <a:schemeClr val="tx1"/>
                    </a:solidFill>
                    <a:round/>
                    <a:headEnd/>
                    <a:tailEnd/>
                  </a:ln>
                </p:spPr>
                <p:txBody>
                  <a:bodyPr/>
                  <a:lstStyle/>
                  <a:p>
                    <a:endParaRPr lang="ja-JP" altLang="en-US"/>
                  </a:p>
                </p:txBody>
              </p:sp>
              <p:sp>
                <p:nvSpPr>
                  <p:cNvPr id="30889" name="Line 142"/>
                  <p:cNvSpPr>
                    <a:spLocks noChangeShapeType="1"/>
                  </p:cNvSpPr>
                  <p:nvPr/>
                </p:nvSpPr>
                <p:spPr bwMode="auto">
                  <a:xfrm>
                    <a:off x="1118" y="1529"/>
                    <a:ext cx="796" cy="159"/>
                  </a:xfrm>
                  <a:prstGeom prst="line">
                    <a:avLst/>
                  </a:prstGeom>
                  <a:noFill/>
                  <a:ln w="0">
                    <a:solidFill>
                      <a:schemeClr val="tx1"/>
                    </a:solidFill>
                    <a:round/>
                    <a:headEnd/>
                    <a:tailEnd/>
                  </a:ln>
                </p:spPr>
                <p:txBody>
                  <a:bodyPr/>
                  <a:lstStyle/>
                  <a:p>
                    <a:endParaRPr lang="ja-JP" altLang="en-US"/>
                  </a:p>
                </p:txBody>
              </p:sp>
              <p:sp>
                <p:nvSpPr>
                  <p:cNvPr id="30890" name="Line 143"/>
                  <p:cNvSpPr>
                    <a:spLocks noChangeShapeType="1"/>
                  </p:cNvSpPr>
                  <p:nvPr/>
                </p:nvSpPr>
                <p:spPr bwMode="auto">
                  <a:xfrm>
                    <a:off x="1075" y="1602"/>
                    <a:ext cx="796" cy="159"/>
                  </a:xfrm>
                  <a:prstGeom prst="line">
                    <a:avLst/>
                  </a:prstGeom>
                  <a:noFill/>
                  <a:ln w="0">
                    <a:solidFill>
                      <a:schemeClr val="tx1"/>
                    </a:solidFill>
                    <a:round/>
                    <a:headEnd/>
                    <a:tailEnd/>
                  </a:ln>
                </p:spPr>
                <p:txBody>
                  <a:bodyPr/>
                  <a:lstStyle/>
                  <a:p>
                    <a:endParaRPr lang="ja-JP" altLang="en-US"/>
                  </a:p>
                </p:txBody>
              </p:sp>
              <p:sp>
                <p:nvSpPr>
                  <p:cNvPr id="30891" name="Line 144"/>
                  <p:cNvSpPr>
                    <a:spLocks noChangeShapeType="1"/>
                  </p:cNvSpPr>
                  <p:nvPr/>
                </p:nvSpPr>
                <p:spPr bwMode="auto">
                  <a:xfrm>
                    <a:off x="1032" y="1675"/>
                    <a:ext cx="796" cy="159"/>
                  </a:xfrm>
                  <a:prstGeom prst="line">
                    <a:avLst/>
                  </a:prstGeom>
                  <a:noFill/>
                  <a:ln w="0">
                    <a:solidFill>
                      <a:schemeClr val="tx1"/>
                    </a:solidFill>
                    <a:round/>
                    <a:headEnd/>
                    <a:tailEnd/>
                  </a:ln>
                </p:spPr>
                <p:txBody>
                  <a:bodyPr/>
                  <a:lstStyle/>
                  <a:p>
                    <a:endParaRPr lang="ja-JP" altLang="en-US"/>
                  </a:p>
                </p:txBody>
              </p:sp>
              <p:sp>
                <p:nvSpPr>
                  <p:cNvPr id="30892" name="Line 145"/>
                  <p:cNvSpPr>
                    <a:spLocks noChangeShapeType="1"/>
                  </p:cNvSpPr>
                  <p:nvPr/>
                </p:nvSpPr>
                <p:spPr bwMode="auto">
                  <a:xfrm>
                    <a:off x="992" y="1751"/>
                    <a:ext cx="796" cy="159"/>
                  </a:xfrm>
                  <a:prstGeom prst="line">
                    <a:avLst/>
                  </a:prstGeom>
                  <a:noFill/>
                  <a:ln w="0">
                    <a:solidFill>
                      <a:schemeClr val="tx1"/>
                    </a:solidFill>
                    <a:round/>
                    <a:headEnd/>
                    <a:tailEnd/>
                  </a:ln>
                </p:spPr>
                <p:txBody>
                  <a:bodyPr/>
                  <a:lstStyle/>
                  <a:p>
                    <a:endParaRPr lang="ja-JP" altLang="en-US"/>
                  </a:p>
                </p:txBody>
              </p:sp>
            </p:grpSp>
          </p:grpSp>
          <p:grpSp>
            <p:nvGrpSpPr>
              <p:cNvPr id="13" name="Group 146"/>
              <p:cNvGrpSpPr>
                <a:grpSpLocks/>
              </p:cNvGrpSpPr>
              <p:nvPr/>
            </p:nvGrpSpPr>
            <p:grpSpPr bwMode="auto">
              <a:xfrm>
                <a:off x="2543" y="1265"/>
                <a:ext cx="1653" cy="1452"/>
                <a:chOff x="1173" y="658"/>
                <a:chExt cx="1653" cy="1452"/>
              </a:xfrm>
            </p:grpSpPr>
            <p:sp>
              <p:nvSpPr>
                <p:cNvPr id="30859" name="Freeform 147"/>
                <p:cNvSpPr>
                  <a:spLocks/>
                </p:cNvSpPr>
                <p:nvPr/>
              </p:nvSpPr>
              <p:spPr bwMode="auto">
                <a:xfrm>
                  <a:off x="1173" y="658"/>
                  <a:ext cx="1653" cy="1452"/>
                </a:xfrm>
                <a:custGeom>
                  <a:avLst/>
                  <a:gdLst>
                    <a:gd name="T0" fmla="*/ 132 w 1653"/>
                    <a:gd name="T1" fmla="*/ 1167 h 1452"/>
                    <a:gd name="T2" fmla="*/ 0 w 1653"/>
                    <a:gd name="T3" fmla="*/ 1254 h 1452"/>
                    <a:gd name="T4" fmla="*/ 723 w 1653"/>
                    <a:gd name="T5" fmla="*/ 0 h 1452"/>
                    <a:gd name="T6" fmla="*/ 1653 w 1653"/>
                    <a:gd name="T7" fmla="*/ 192 h 1452"/>
                    <a:gd name="T8" fmla="*/ 939 w 1653"/>
                    <a:gd name="T9" fmla="*/ 1452 h 1452"/>
                    <a:gd name="T10" fmla="*/ 6 w 1653"/>
                    <a:gd name="T11" fmla="*/ 1263 h 1452"/>
                    <a:gd name="T12" fmla="*/ 138 w 1653"/>
                    <a:gd name="T13" fmla="*/ 1185 h 1452"/>
                    <a:gd name="T14" fmla="*/ 918 w 1653"/>
                    <a:gd name="T15" fmla="*/ 1338 h 1452"/>
                    <a:gd name="T16" fmla="*/ 1530 w 1653"/>
                    <a:gd name="T17" fmla="*/ 270 h 1452"/>
                    <a:gd name="T18" fmla="*/ 735 w 1653"/>
                    <a:gd name="T19" fmla="*/ 111 h 1452"/>
                    <a:gd name="T20" fmla="*/ 132 w 1653"/>
                    <a:gd name="T21" fmla="*/ 1167 h 1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53"/>
                    <a:gd name="T34" fmla="*/ 0 h 1452"/>
                    <a:gd name="T35" fmla="*/ 1653 w 1653"/>
                    <a:gd name="T36" fmla="*/ 1452 h 1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53" h="1452">
                      <a:moveTo>
                        <a:pt x="132" y="1167"/>
                      </a:moveTo>
                      <a:lnTo>
                        <a:pt x="0" y="1254"/>
                      </a:lnTo>
                      <a:lnTo>
                        <a:pt x="723" y="0"/>
                      </a:lnTo>
                      <a:lnTo>
                        <a:pt x="1653" y="192"/>
                      </a:lnTo>
                      <a:lnTo>
                        <a:pt x="939" y="1452"/>
                      </a:lnTo>
                      <a:lnTo>
                        <a:pt x="6" y="1263"/>
                      </a:lnTo>
                      <a:lnTo>
                        <a:pt x="138" y="1185"/>
                      </a:lnTo>
                      <a:lnTo>
                        <a:pt x="918" y="1338"/>
                      </a:lnTo>
                      <a:lnTo>
                        <a:pt x="1530" y="270"/>
                      </a:lnTo>
                      <a:lnTo>
                        <a:pt x="735" y="111"/>
                      </a:lnTo>
                      <a:lnTo>
                        <a:pt x="132" y="1167"/>
                      </a:lnTo>
                      <a:close/>
                    </a:path>
                  </a:pathLst>
                </a:custGeom>
                <a:solidFill>
                  <a:schemeClr val="bg1"/>
                </a:solidFill>
                <a:ln w="9525">
                  <a:solidFill>
                    <a:schemeClr val="tx1"/>
                  </a:solidFill>
                  <a:round/>
                  <a:headEnd/>
                  <a:tailEnd/>
                </a:ln>
              </p:spPr>
              <p:txBody>
                <a:bodyPr/>
                <a:lstStyle/>
                <a:p>
                  <a:endParaRPr lang="ja-JP" altLang="en-US"/>
                </a:p>
              </p:txBody>
            </p:sp>
            <p:grpSp>
              <p:nvGrpSpPr>
                <p:cNvPr id="14" name="Group 148"/>
                <p:cNvGrpSpPr>
                  <a:grpSpLocks/>
                </p:cNvGrpSpPr>
                <p:nvPr/>
              </p:nvGrpSpPr>
              <p:grpSpPr bwMode="auto">
                <a:xfrm>
                  <a:off x="1308" y="785"/>
                  <a:ext cx="1389" cy="1190"/>
                  <a:chOff x="992" y="720"/>
                  <a:chExt cx="1389" cy="1190"/>
                </a:xfrm>
              </p:grpSpPr>
              <p:sp>
                <p:nvSpPr>
                  <p:cNvPr id="30861" name="Line 149"/>
                  <p:cNvSpPr>
                    <a:spLocks noChangeShapeType="1"/>
                  </p:cNvSpPr>
                  <p:nvPr/>
                </p:nvSpPr>
                <p:spPr bwMode="auto">
                  <a:xfrm>
                    <a:off x="1585" y="720"/>
                    <a:ext cx="796" cy="159"/>
                  </a:xfrm>
                  <a:prstGeom prst="line">
                    <a:avLst/>
                  </a:prstGeom>
                  <a:noFill/>
                  <a:ln w="0">
                    <a:solidFill>
                      <a:schemeClr val="tx1"/>
                    </a:solidFill>
                    <a:round/>
                    <a:headEnd/>
                    <a:tailEnd/>
                  </a:ln>
                </p:spPr>
                <p:txBody>
                  <a:bodyPr/>
                  <a:lstStyle/>
                  <a:p>
                    <a:endParaRPr lang="ja-JP" altLang="en-US"/>
                  </a:p>
                </p:txBody>
              </p:sp>
              <p:sp>
                <p:nvSpPr>
                  <p:cNvPr id="30862" name="Line 150"/>
                  <p:cNvSpPr>
                    <a:spLocks noChangeShapeType="1"/>
                  </p:cNvSpPr>
                  <p:nvPr/>
                </p:nvSpPr>
                <p:spPr bwMode="auto">
                  <a:xfrm>
                    <a:off x="1542" y="793"/>
                    <a:ext cx="796" cy="159"/>
                  </a:xfrm>
                  <a:prstGeom prst="line">
                    <a:avLst/>
                  </a:prstGeom>
                  <a:noFill/>
                  <a:ln w="0">
                    <a:solidFill>
                      <a:schemeClr val="tx1"/>
                    </a:solidFill>
                    <a:round/>
                    <a:headEnd/>
                    <a:tailEnd/>
                  </a:ln>
                </p:spPr>
                <p:txBody>
                  <a:bodyPr/>
                  <a:lstStyle/>
                  <a:p>
                    <a:endParaRPr lang="ja-JP" altLang="en-US"/>
                  </a:p>
                </p:txBody>
              </p:sp>
              <p:sp>
                <p:nvSpPr>
                  <p:cNvPr id="30863" name="Line 151"/>
                  <p:cNvSpPr>
                    <a:spLocks noChangeShapeType="1"/>
                  </p:cNvSpPr>
                  <p:nvPr/>
                </p:nvSpPr>
                <p:spPr bwMode="auto">
                  <a:xfrm>
                    <a:off x="1499" y="866"/>
                    <a:ext cx="796" cy="159"/>
                  </a:xfrm>
                  <a:prstGeom prst="line">
                    <a:avLst/>
                  </a:prstGeom>
                  <a:noFill/>
                  <a:ln w="0">
                    <a:solidFill>
                      <a:schemeClr val="tx1"/>
                    </a:solidFill>
                    <a:round/>
                    <a:headEnd/>
                    <a:tailEnd/>
                  </a:ln>
                </p:spPr>
                <p:txBody>
                  <a:bodyPr/>
                  <a:lstStyle/>
                  <a:p>
                    <a:endParaRPr lang="ja-JP" altLang="en-US"/>
                  </a:p>
                </p:txBody>
              </p:sp>
              <p:sp>
                <p:nvSpPr>
                  <p:cNvPr id="30864" name="Line 152"/>
                  <p:cNvSpPr>
                    <a:spLocks noChangeShapeType="1"/>
                  </p:cNvSpPr>
                  <p:nvPr/>
                </p:nvSpPr>
                <p:spPr bwMode="auto">
                  <a:xfrm>
                    <a:off x="1456" y="939"/>
                    <a:ext cx="796" cy="159"/>
                  </a:xfrm>
                  <a:prstGeom prst="line">
                    <a:avLst/>
                  </a:prstGeom>
                  <a:noFill/>
                  <a:ln w="0">
                    <a:solidFill>
                      <a:schemeClr val="tx1"/>
                    </a:solidFill>
                    <a:round/>
                    <a:headEnd/>
                    <a:tailEnd/>
                  </a:ln>
                </p:spPr>
                <p:txBody>
                  <a:bodyPr/>
                  <a:lstStyle/>
                  <a:p>
                    <a:endParaRPr lang="ja-JP" altLang="en-US"/>
                  </a:p>
                </p:txBody>
              </p:sp>
              <p:sp>
                <p:nvSpPr>
                  <p:cNvPr id="30865" name="Line 153"/>
                  <p:cNvSpPr>
                    <a:spLocks noChangeShapeType="1"/>
                  </p:cNvSpPr>
                  <p:nvPr/>
                </p:nvSpPr>
                <p:spPr bwMode="auto">
                  <a:xfrm>
                    <a:off x="1413" y="1012"/>
                    <a:ext cx="796" cy="159"/>
                  </a:xfrm>
                  <a:prstGeom prst="line">
                    <a:avLst/>
                  </a:prstGeom>
                  <a:noFill/>
                  <a:ln w="0">
                    <a:solidFill>
                      <a:schemeClr val="tx1"/>
                    </a:solidFill>
                    <a:round/>
                    <a:headEnd/>
                    <a:tailEnd/>
                  </a:ln>
                </p:spPr>
                <p:txBody>
                  <a:bodyPr/>
                  <a:lstStyle/>
                  <a:p>
                    <a:endParaRPr lang="ja-JP" altLang="en-US"/>
                  </a:p>
                </p:txBody>
              </p:sp>
              <p:sp>
                <p:nvSpPr>
                  <p:cNvPr id="30866" name="Line 154"/>
                  <p:cNvSpPr>
                    <a:spLocks noChangeShapeType="1"/>
                  </p:cNvSpPr>
                  <p:nvPr/>
                </p:nvSpPr>
                <p:spPr bwMode="auto">
                  <a:xfrm>
                    <a:off x="1370" y="1085"/>
                    <a:ext cx="796" cy="159"/>
                  </a:xfrm>
                  <a:prstGeom prst="line">
                    <a:avLst/>
                  </a:prstGeom>
                  <a:noFill/>
                  <a:ln w="0">
                    <a:solidFill>
                      <a:schemeClr val="tx1"/>
                    </a:solidFill>
                    <a:round/>
                    <a:headEnd/>
                    <a:tailEnd/>
                  </a:ln>
                </p:spPr>
                <p:txBody>
                  <a:bodyPr/>
                  <a:lstStyle/>
                  <a:p>
                    <a:endParaRPr lang="ja-JP" altLang="en-US"/>
                  </a:p>
                </p:txBody>
              </p:sp>
              <p:sp>
                <p:nvSpPr>
                  <p:cNvPr id="30867" name="Line 155"/>
                  <p:cNvSpPr>
                    <a:spLocks noChangeShapeType="1"/>
                  </p:cNvSpPr>
                  <p:nvPr/>
                </p:nvSpPr>
                <p:spPr bwMode="auto">
                  <a:xfrm>
                    <a:off x="1330" y="1158"/>
                    <a:ext cx="796" cy="159"/>
                  </a:xfrm>
                  <a:prstGeom prst="line">
                    <a:avLst/>
                  </a:prstGeom>
                  <a:noFill/>
                  <a:ln w="0">
                    <a:solidFill>
                      <a:schemeClr val="tx1"/>
                    </a:solidFill>
                    <a:round/>
                    <a:headEnd/>
                    <a:tailEnd/>
                  </a:ln>
                </p:spPr>
                <p:txBody>
                  <a:bodyPr/>
                  <a:lstStyle/>
                  <a:p>
                    <a:endParaRPr lang="ja-JP" altLang="en-US"/>
                  </a:p>
                </p:txBody>
              </p:sp>
              <p:sp>
                <p:nvSpPr>
                  <p:cNvPr id="30868" name="Line 156"/>
                  <p:cNvSpPr>
                    <a:spLocks noChangeShapeType="1"/>
                  </p:cNvSpPr>
                  <p:nvPr/>
                </p:nvSpPr>
                <p:spPr bwMode="auto">
                  <a:xfrm>
                    <a:off x="1287" y="1231"/>
                    <a:ext cx="796" cy="159"/>
                  </a:xfrm>
                  <a:prstGeom prst="line">
                    <a:avLst/>
                  </a:prstGeom>
                  <a:noFill/>
                  <a:ln w="0">
                    <a:solidFill>
                      <a:schemeClr val="tx1"/>
                    </a:solidFill>
                    <a:round/>
                    <a:headEnd/>
                    <a:tailEnd/>
                  </a:ln>
                </p:spPr>
                <p:txBody>
                  <a:bodyPr/>
                  <a:lstStyle/>
                  <a:p>
                    <a:endParaRPr lang="ja-JP" altLang="en-US"/>
                  </a:p>
                </p:txBody>
              </p:sp>
              <p:sp>
                <p:nvSpPr>
                  <p:cNvPr id="30869" name="Line 157"/>
                  <p:cNvSpPr>
                    <a:spLocks noChangeShapeType="1"/>
                  </p:cNvSpPr>
                  <p:nvPr/>
                </p:nvSpPr>
                <p:spPr bwMode="auto">
                  <a:xfrm>
                    <a:off x="1244" y="1304"/>
                    <a:ext cx="796" cy="159"/>
                  </a:xfrm>
                  <a:prstGeom prst="line">
                    <a:avLst/>
                  </a:prstGeom>
                  <a:noFill/>
                  <a:ln w="0">
                    <a:solidFill>
                      <a:schemeClr val="tx1"/>
                    </a:solidFill>
                    <a:round/>
                    <a:headEnd/>
                    <a:tailEnd/>
                  </a:ln>
                </p:spPr>
                <p:txBody>
                  <a:bodyPr/>
                  <a:lstStyle/>
                  <a:p>
                    <a:endParaRPr lang="ja-JP" altLang="en-US"/>
                  </a:p>
                </p:txBody>
              </p:sp>
              <p:sp>
                <p:nvSpPr>
                  <p:cNvPr id="30870" name="Line 158"/>
                  <p:cNvSpPr>
                    <a:spLocks noChangeShapeType="1"/>
                  </p:cNvSpPr>
                  <p:nvPr/>
                </p:nvSpPr>
                <p:spPr bwMode="auto">
                  <a:xfrm>
                    <a:off x="1204" y="1377"/>
                    <a:ext cx="796" cy="159"/>
                  </a:xfrm>
                  <a:prstGeom prst="line">
                    <a:avLst/>
                  </a:prstGeom>
                  <a:noFill/>
                  <a:ln w="0">
                    <a:solidFill>
                      <a:schemeClr val="tx1"/>
                    </a:solidFill>
                    <a:round/>
                    <a:headEnd/>
                    <a:tailEnd/>
                  </a:ln>
                </p:spPr>
                <p:txBody>
                  <a:bodyPr/>
                  <a:lstStyle/>
                  <a:p>
                    <a:endParaRPr lang="ja-JP" altLang="en-US"/>
                  </a:p>
                </p:txBody>
              </p:sp>
              <p:sp>
                <p:nvSpPr>
                  <p:cNvPr id="30871" name="Line 159"/>
                  <p:cNvSpPr>
                    <a:spLocks noChangeShapeType="1"/>
                  </p:cNvSpPr>
                  <p:nvPr/>
                </p:nvSpPr>
                <p:spPr bwMode="auto">
                  <a:xfrm>
                    <a:off x="1161" y="1450"/>
                    <a:ext cx="796" cy="159"/>
                  </a:xfrm>
                  <a:prstGeom prst="line">
                    <a:avLst/>
                  </a:prstGeom>
                  <a:noFill/>
                  <a:ln w="0">
                    <a:solidFill>
                      <a:schemeClr val="tx1"/>
                    </a:solidFill>
                    <a:round/>
                    <a:headEnd/>
                    <a:tailEnd/>
                  </a:ln>
                </p:spPr>
                <p:txBody>
                  <a:bodyPr/>
                  <a:lstStyle/>
                  <a:p>
                    <a:endParaRPr lang="ja-JP" altLang="en-US"/>
                  </a:p>
                </p:txBody>
              </p:sp>
              <p:sp>
                <p:nvSpPr>
                  <p:cNvPr id="30872" name="Line 160"/>
                  <p:cNvSpPr>
                    <a:spLocks noChangeShapeType="1"/>
                  </p:cNvSpPr>
                  <p:nvPr/>
                </p:nvSpPr>
                <p:spPr bwMode="auto">
                  <a:xfrm>
                    <a:off x="1118" y="1529"/>
                    <a:ext cx="796" cy="159"/>
                  </a:xfrm>
                  <a:prstGeom prst="line">
                    <a:avLst/>
                  </a:prstGeom>
                  <a:noFill/>
                  <a:ln w="0">
                    <a:solidFill>
                      <a:schemeClr val="tx1"/>
                    </a:solidFill>
                    <a:round/>
                    <a:headEnd/>
                    <a:tailEnd/>
                  </a:ln>
                </p:spPr>
                <p:txBody>
                  <a:bodyPr/>
                  <a:lstStyle/>
                  <a:p>
                    <a:endParaRPr lang="ja-JP" altLang="en-US"/>
                  </a:p>
                </p:txBody>
              </p:sp>
              <p:sp>
                <p:nvSpPr>
                  <p:cNvPr id="30873" name="Line 161"/>
                  <p:cNvSpPr>
                    <a:spLocks noChangeShapeType="1"/>
                  </p:cNvSpPr>
                  <p:nvPr/>
                </p:nvSpPr>
                <p:spPr bwMode="auto">
                  <a:xfrm>
                    <a:off x="1075" y="1602"/>
                    <a:ext cx="796" cy="159"/>
                  </a:xfrm>
                  <a:prstGeom prst="line">
                    <a:avLst/>
                  </a:prstGeom>
                  <a:noFill/>
                  <a:ln w="0">
                    <a:solidFill>
                      <a:schemeClr val="tx1"/>
                    </a:solidFill>
                    <a:round/>
                    <a:headEnd/>
                    <a:tailEnd/>
                  </a:ln>
                </p:spPr>
                <p:txBody>
                  <a:bodyPr/>
                  <a:lstStyle/>
                  <a:p>
                    <a:endParaRPr lang="ja-JP" altLang="en-US"/>
                  </a:p>
                </p:txBody>
              </p:sp>
              <p:sp>
                <p:nvSpPr>
                  <p:cNvPr id="30874" name="Line 162"/>
                  <p:cNvSpPr>
                    <a:spLocks noChangeShapeType="1"/>
                  </p:cNvSpPr>
                  <p:nvPr/>
                </p:nvSpPr>
                <p:spPr bwMode="auto">
                  <a:xfrm>
                    <a:off x="1032" y="1675"/>
                    <a:ext cx="796" cy="159"/>
                  </a:xfrm>
                  <a:prstGeom prst="line">
                    <a:avLst/>
                  </a:prstGeom>
                  <a:noFill/>
                  <a:ln w="0">
                    <a:solidFill>
                      <a:schemeClr val="tx1"/>
                    </a:solidFill>
                    <a:round/>
                    <a:headEnd/>
                    <a:tailEnd/>
                  </a:ln>
                </p:spPr>
                <p:txBody>
                  <a:bodyPr/>
                  <a:lstStyle/>
                  <a:p>
                    <a:endParaRPr lang="ja-JP" altLang="en-US"/>
                  </a:p>
                </p:txBody>
              </p:sp>
              <p:sp>
                <p:nvSpPr>
                  <p:cNvPr id="30875" name="Line 163"/>
                  <p:cNvSpPr>
                    <a:spLocks noChangeShapeType="1"/>
                  </p:cNvSpPr>
                  <p:nvPr/>
                </p:nvSpPr>
                <p:spPr bwMode="auto">
                  <a:xfrm>
                    <a:off x="992" y="1751"/>
                    <a:ext cx="796" cy="159"/>
                  </a:xfrm>
                  <a:prstGeom prst="line">
                    <a:avLst/>
                  </a:prstGeom>
                  <a:noFill/>
                  <a:ln w="0">
                    <a:solidFill>
                      <a:schemeClr val="tx1"/>
                    </a:solidFill>
                    <a:round/>
                    <a:headEnd/>
                    <a:tailEnd/>
                  </a:ln>
                </p:spPr>
                <p:txBody>
                  <a:bodyPr/>
                  <a:lstStyle/>
                  <a:p>
                    <a:endParaRPr lang="ja-JP" altLang="en-US"/>
                  </a:p>
                </p:txBody>
              </p:sp>
            </p:grpSp>
          </p:grpSp>
          <p:sp>
            <p:nvSpPr>
              <p:cNvPr id="30856" name="Line 164"/>
              <p:cNvSpPr>
                <a:spLocks noChangeShapeType="1"/>
              </p:cNvSpPr>
              <p:nvPr/>
            </p:nvSpPr>
            <p:spPr bwMode="auto">
              <a:xfrm>
                <a:off x="4276" y="2335"/>
                <a:ext cx="0" cy="152"/>
              </a:xfrm>
              <a:prstGeom prst="line">
                <a:avLst/>
              </a:prstGeom>
              <a:noFill/>
              <a:ln w="9525">
                <a:solidFill>
                  <a:schemeClr val="tx1"/>
                </a:solidFill>
                <a:round/>
                <a:headEnd/>
                <a:tailEnd/>
              </a:ln>
            </p:spPr>
            <p:txBody>
              <a:bodyPr/>
              <a:lstStyle/>
              <a:p>
                <a:endParaRPr lang="ja-JP" altLang="en-US"/>
              </a:p>
            </p:txBody>
          </p:sp>
          <p:sp>
            <p:nvSpPr>
              <p:cNvPr id="30857" name="Line 165"/>
              <p:cNvSpPr>
                <a:spLocks noChangeAspect="1" noChangeShapeType="1"/>
              </p:cNvSpPr>
              <p:nvPr/>
            </p:nvSpPr>
            <p:spPr bwMode="auto">
              <a:xfrm flipV="1">
                <a:off x="4196" y="1428"/>
                <a:ext cx="68" cy="27"/>
              </a:xfrm>
              <a:prstGeom prst="line">
                <a:avLst/>
              </a:prstGeom>
              <a:noFill/>
              <a:ln w="9525">
                <a:solidFill>
                  <a:schemeClr val="tx1"/>
                </a:solidFill>
                <a:round/>
                <a:headEnd/>
                <a:tailEnd/>
              </a:ln>
            </p:spPr>
            <p:txBody>
              <a:bodyPr/>
              <a:lstStyle/>
              <a:p>
                <a:endParaRPr lang="ja-JP" altLang="en-US"/>
              </a:p>
            </p:txBody>
          </p:sp>
          <p:sp>
            <p:nvSpPr>
              <p:cNvPr id="30858" name="Line 166"/>
              <p:cNvSpPr>
                <a:spLocks noChangeShapeType="1"/>
              </p:cNvSpPr>
              <p:nvPr/>
            </p:nvSpPr>
            <p:spPr bwMode="auto">
              <a:xfrm>
                <a:off x="3483" y="2715"/>
                <a:ext cx="0" cy="92"/>
              </a:xfrm>
              <a:prstGeom prst="line">
                <a:avLst/>
              </a:prstGeom>
              <a:noFill/>
              <a:ln w="9525">
                <a:solidFill>
                  <a:schemeClr val="tx1"/>
                </a:solidFill>
                <a:round/>
                <a:headEnd/>
                <a:tailEnd/>
              </a:ln>
            </p:spPr>
            <p:txBody>
              <a:bodyPr/>
              <a:lstStyle/>
              <a:p>
                <a:endParaRPr lang="ja-JP" altLang="en-US"/>
              </a:p>
            </p:txBody>
          </p:sp>
        </p:grpSp>
        <p:grpSp>
          <p:nvGrpSpPr>
            <p:cNvPr id="15" name="Group 167"/>
            <p:cNvGrpSpPr>
              <a:grpSpLocks/>
            </p:cNvGrpSpPr>
            <p:nvPr/>
          </p:nvGrpSpPr>
          <p:grpSpPr bwMode="auto">
            <a:xfrm>
              <a:off x="1167" y="1767"/>
              <a:ext cx="1263" cy="902"/>
              <a:chOff x="1912" y="1556"/>
              <a:chExt cx="1804" cy="1289"/>
            </a:xfrm>
          </p:grpSpPr>
          <p:grpSp>
            <p:nvGrpSpPr>
              <p:cNvPr id="16" name="Group 168"/>
              <p:cNvGrpSpPr>
                <a:grpSpLocks/>
              </p:cNvGrpSpPr>
              <p:nvPr/>
            </p:nvGrpSpPr>
            <p:grpSpPr bwMode="auto">
              <a:xfrm>
                <a:off x="2056" y="1556"/>
                <a:ext cx="1660" cy="882"/>
                <a:chOff x="3554" y="1262"/>
                <a:chExt cx="1660" cy="882"/>
              </a:xfrm>
            </p:grpSpPr>
            <p:sp>
              <p:nvSpPr>
                <p:cNvPr id="30828" name="Freeform 169"/>
                <p:cNvSpPr>
                  <a:spLocks/>
                </p:cNvSpPr>
                <p:nvPr/>
              </p:nvSpPr>
              <p:spPr bwMode="auto">
                <a:xfrm>
                  <a:off x="3554" y="1262"/>
                  <a:ext cx="1660" cy="882"/>
                </a:xfrm>
                <a:custGeom>
                  <a:avLst/>
                  <a:gdLst>
                    <a:gd name="T0" fmla="*/ 722 w 1660"/>
                    <a:gd name="T1" fmla="*/ 644 h 882"/>
                    <a:gd name="T2" fmla="*/ 706 w 1660"/>
                    <a:gd name="T3" fmla="*/ 678 h 882"/>
                    <a:gd name="T4" fmla="*/ 0 w 1660"/>
                    <a:gd name="T5" fmla="*/ 0 h 882"/>
                    <a:gd name="T6" fmla="*/ 934 w 1660"/>
                    <a:gd name="T7" fmla="*/ 190 h 882"/>
                    <a:gd name="T8" fmla="*/ 1660 w 1660"/>
                    <a:gd name="T9" fmla="*/ 882 h 882"/>
                    <a:gd name="T10" fmla="*/ 718 w 1660"/>
                    <a:gd name="T11" fmla="*/ 686 h 882"/>
                    <a:gd name="T12" fmla="*/ 734 w 1660"/>
                    <a:gd name="T13" fmla="*/ 652 h 882"/>
                    <a:gd name="T14" fmla="*/ 1536 w 1660"/>
                    <a:gd name="T15" fmla="*/ 814 h 882"/>
                    <a:gd name="T16" fmla="*/ 916 w 1660"/>
                    <a:gd name="T17" fmla="*/ 220 h 882"/>
                    <a:gd name="T18" fmla="*/ 112 w 1660"/>
                    <a:gd name="T19" fmla="*/ 60 h 882"/>
                    <a:gd name="T20" fmla="*/ 722 w 1660"/>
                    <a:gd name="T21" fmla="*/ 644 h 8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0"/>
                    <a:gd name="T34" fmla="*/ 0 h 882"/>
                    <a:gd name="T35" fmla="*/ 1660 w 1660"/>
                    <a:gd name="T36" fmla="*/ 882 h 8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0" h="882">
                      <a:moveTo>
                        <a:pt x="722" y="644"/>
                      </a:moveTo>
                      <a:lnTo>
                        <a:pt x="706" y="678"/>
                      </a:lnTo>
                      <a:lnTo>
                        <a:pt x="0" y="0"/>
                      </a:lnTo>
                      <a:lnTo>
                        <a:pt x="934" y="190"/>
                      </a:lnTo>
                      <a:lnTo>
                        <a:pt x="1660" y="882"/>
                      </a:lnTo>
                      <a:lnTo>
                        <a:pt x="718" y="686"/>
                      </a:lnTo>
                      <a:lnTo>
                        <a:pt x="734" y="652"/>
                      </a:lnTo>
                      <a:lnTo>
                        <a:pt x="1536" y="814"/>
                      </a:lnTo>
                      <a:lnTo>
                        <a:pt x="916" y="220"/>
                      </a:lnTo>
                      <a:lnTo>
                        <a:pt x="112" y="60"/>
                      </a:lnTo>
                      <a:lnTo>
                        <a:pt x="722" y="644"/>
                      </a:lnTo>
                      <a:close/>
                    </a:path>
                  </a:pathLst>
                </a:custGeom>
                <a:solidFill>
                  <a:schemeClr val="bg1"/>
                </a:solidFill>
                <a:ln w="9525">
                  <a:solidFill>
                    <a:schemeClr val="tx1"/>
                  </a:solidFill>
                  <a:round/>
                  <a:headEnd/>
                  <a:tailEnd/>
                </a:ln>
              </p:spPr>
              <p:txBody>
                <a:bodyPr/>
                <a:lstStyle/>
                <a:p>
                  <a:endParaRPr lang="ja-JP" altLang="en-US"/>
                </a:p>
              </p:txBody>
            </p:sp>
            <p:grpSp>
              <p:nvGrpSpPr>
                <p:cNvPr id="17" name="Group 170"/>
                <p:cNvGrpSpPr>
                  <a:grpSpLocks/>
                </p:cNvGrpSpPr>
                <p:nvPr/>
              </p:nvGrpSpPr>
              <p:grpSpPr bwMode="auto">
                <a:xfrm>
                  <a:off x="3708" y="1360"/>
                  <a:ext cx="998" cy="346"/>
                  <a:chOff x="3708" y="1360"/>
                  <a:chExt cx="998" cy="346"/>
                </a:xfrm>
              </p:grpSpPr>
              <p:sp>
                <p:nvSpPr>
                  <p:cNvPr id="30837" name="Freeform 171"/>
                  <p:cNvSpPr>
                    <a:spLocks noChangeAspect="1"/>
                  </p:cNvSpPr>
                  <p:nvPr/>
                </p:nvSpPr>
                <p:spPr bwMode="auto">
                  <a:xfrm>
                    <a:off x="3708" y="1360"/>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8" name="Freeform 172"/>
                  <p:cNvSpPr>
                    <a:spLocks noChangeAspect="1"/>
                  </p:cNvSpPr>
                  <p:nvPr/>
                </p:nvSpPr>
                <p:spPr bwMode="auto">
                  <a:xfrm>
                    <a:off x="3753" y="1403"/>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9" name="Freeform 173"/>
                  <p:cNvSpPr>
                    <a:spLocks noChangeAspect="1"/>
                  </p:cNvSpPr>
                  <p:nvPr/>
                </p:nvSpPr>
                <p:spPr bwMode="auto">
                  <a:xfrm>
                    <a:off x="3800" y="1448"/>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40" name="Freeform 174"/>
                  <p:cNvSpPr>
                    <a:spLocks noChangeAspect="1"/>
                  </p:cNvSpPr>
                  <p:nvPr/>
                </p:nvSpPr>
                <p:spPr bwMode="auto">
                  <a:xfrm>
                    <a:off x="3845" y="1493"/>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41" name="Freeform 175"/>
                  <p:cNvSpPr>
                    <a:spLocks noChangeAspect="1"/>
                  </p:cNvSpPr>
                  <p:nvPr/>
                </p:nvSpPr>
                <p:spPr bwMode="auto">
                  <a:xfrm>
                    <a:off x="3898" y="1544"/>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grpSp>
            <p:sp>
              <p:nvSpPr>
                <p:cNvPr id="30830" name="Freeform 176"/>
                <p:cNvSpPr>
                  <a:spLocks noChangeAspect="1"/>
                </p:cNvSpPr>
                <p:nvPr/>
              </p:nvSpPr>
              <p:spPr bwMode="auto">
                <a:xfrm>
                  <a:off x="3949" y="1589"/>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1" name="Freeform 177"/>
                <p:cNvSpPr>
                  <a:spLocks noChangeAspect="1"/>
                </p:cNvSpPr>
                <p:nvPr/>
              </p:nvSpPr>
              <p:spPr bwMode="auto">
                <a:xfrm>
                  <a:off x="3994" y="1632"/>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2" name="Freeform 178"/>
                <p:cNvSpPr>
                  <a:spLocks noChangeAspect="1"/>
                </p:cNvSpPr>
                <p:nvPr/>
              </p:nvSpPr>
              <p:spPr bwMode="auto">
                <a:xfrm>
                  <a:off x="4041" y="1677"/>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3" name="Freeform 179"/>
                <p:cNvSpPr>
                  <a:spLocks noChangeAspect="1"/>
                </p:cNvSpPr>
                <p:nvPr/>
              </p:nvSpPr>
              <p:spPr bwMode="auto">
                <a:xfrm>
                  <a:off x="4086" y="1722"/>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4" name="Freeform 180"/>
                <p:cNvSpPr>
                  <a:spLocks noChangeAspect="1"/>
                </p:cNvSpPr>
                <p:nvPr/>
              </p:nvSpPr>
              <p:spPr bwMode="auto">
                <a:xfrm>
                  <a:off x="4139" y="1773"/>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5" name="Freeform 181"/>
                <p:cNvSpPr>
                  <a:spLocks noChangeAspect="1"/>
                </p:cNvSpPr>
                <p:nvPr/>
              </p:nvSpPr>
              <p:spPr bwMode="auto">
                <a:xfrm>
                  <a:off x="4192" y="1824"/>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36" name="Freeform 182"/>
                <p:cNvSpPr>
                  <a:spLocks noChangeAspect="1"/>
                </p:cNvSpPr>
                <p:nvPr/>
              </p:nvSpPr>
              <p:spPr bwMode="auto">
                <a:xfrm>
                  <a:off x="4245" y="1875"/>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grpSp>
          <p:grpSp>
            <p:nvGrpSpPr>
              <p:cNvPr id="18" name="Group 183"/>
              <p:cNvGrpSpPr>
                <a:grpSpLocks/>
              </p:cNvGrpSpPr>
              <p:nvPr/>
            </p:nvGrpSpPr>
            <p:grpSpPr bwMode="auto">
              <a:xfrm>
                <a:off x="1982" y="1586"/>
                <a:ext cx="1660" cy="882"/>
                <a:chOff x="3554" y="1262"/>
                <a:chExt cx="1660" cy="882"/>
              </a:xfrm>
            </p:grpSpPr>
            <p:sp>
              <p:nvSpPr>
                <p:cNvPr id="30814" name="Freeform 184"/>
                <p:cNvSpPr>
                  <a:spLocks/>
                </p:cNvSpPr>
                <p:nvPr/>
              </p:nvSpPr>
              <p:spPr bwMode="auto">
                <a:xfrm>
                  <a:off x="3554" y="1262"/>
                  <a:ext cx="1660" cy="882"/>
                </a:xfrm>
                <a:custGeom>
                  <a:avLst/>
                  <a:gdLst>
                    <a:gd name="T0" fmla="*/ 722 w 1660"/>
                    <a:gd name="T1" fmla="*/ 644 h 882"/>
                    <a:gd name="T2" fmla="*/ 706 w 1660"/>
                    <a:gd name="T3" fmla="*/ 678 h 882"/>
                    <a:gd name="T4" fmla="*/ 0 w 1660"/>
                    <a:gd name="T5" fmla="*/ 0 h 882"/>
                    <a:gd name="T6" fmla="*/ 934 w 1660"/>
                    <a:gd name="T7" fmla="*/ 190 h 882"/>
                    <a:gd name="T8" fmla="*/ 1660 w 1660"/>
                    <a:gd name="T9" fmla="*/ 882 h 882"/>
                    <a:gd name="T10" fmla="*/ 718 w 1660"/>
                    <a:gd name="T11" fmla="*/ 686 h 882"/>
                    <a:gd name="T12" fmla="*/ 734 w 1660"/>
                    <a:gd name="T13" fmla="*/ 652 h 882"/>
                    <a:gd name="T14" fmla="*/ 1536 w 1660"/>
                    <a:gd name="T15" fmla="*/ 814 h 882"/>
                    <a:gd name="T16" fmla="*/ 916 w 1660"/>
                    <a:gd name="T17" fmla="*/ 220 h 882"/>
                    <a:gd name="T18" fmla="*/ 112 w 1660"/>
                    <a:gd name="T19" fmla="*/ 60 h 882"/>
                    <a:gd name="T20" fmla="*/ 722 w 1660"/>
                    <a:gd name="T21" fmla="*/ 644 h 8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0"/>
                    <a:gd name="T34" fmla="*/ 0 h 882"/>
                    <a:gd name="T35" fmla="*/ 1660 w 1660"/>
                    <a:gd name="T36" fmla="*/ 882 h 8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0" h="882">
                      <a:moveTo>
                        <a:pt x="722" y="644"/>
                      </a:moveTo>
                      <a:lnTo>
                        <a:pt x="706" y="678"/>
                      </a:lnTo>
                      <a:lnTo>
                        <a:pt x="0" y="0"/>
                      </a:lnTo>
                      <a:lnTo>
                        <a:pt x="934" y="190"/>
                      </a:lnTo>
                      <a:lnTo>
                        <a:pt x="1660" y="882"/>
                      </a:lnTo>
                      <a:lnTo>
                        <a:pt x="718" y="686"/>
                      </a:lnTo>
                      <a:lnTo>
                        <a:pt x="734" y="652"/>
                      </a:lnTo>
                      <a:lnTo>
                        <a:pt x="1536" y="814"/>
                      </a:lnTo>
                      <a:lnTo>
                        <a:pt x="916" y="220"/>
                      </a:lnTo>
                      <a:lnTo>
                        <a:pt x="112" y="60"/>
                      </a:lnTo>
                      <a:lnTo>
                        <a:pt x="722" y="644"/>
                      </a:lnTo>
                      <a:close/>
                    </a:path>
                  </a:pathLst>
                </a:custGeom>
                <a:solidFill>
                  <a:schemeClr val="bg1"/>
                </a:solidFill>
                <a:ln w="9525">
                  <a:solidFill>
                    <a:schemeClr val="tx1"/>
                  </a:solidFill>
                  <a:round/>
                  <a:headEnd/>
                  <a:tailEnd/>
                </a:ln>
              </p:spPr>
              <p:txBody>
                <a:bodyPr/>
                <a:lstStyle/>
                <a:p>
                  <a:endParaRPr lang="ja-JP" altLang="en-US"/>
                </a:p>
              </p:txBody>
            </p:sp>
            <p:grpSp>
              <p:nvGrpSpPr>
                <p:cNvPr id="19" name="Group 185"/>
                <p:cNvGrpSpPr>
                  <a:grpSpLocks/>
                </p:cNvGrpSpPr>
                <p:nvPr/>
              </p:nvGrpSpPr>
              <p:grpSpPr bwMode="auto">
                <a:xfrm>
                  <a:off x="3708" y="1360"/>
                  <a:ext cx="998" cy="346"/>
                  <a:chOff x="3708" y="1360"/>
                  <a:chExt cx="998" cy="346"/>
                </a:xfrm>
              </p:grpSpPr>
              <p:sp>
                <p:nvSpPr>
                  <p:cNvPr id="30823" name="Freeform 186"/>
                  <p:cNvSpPr>
                    <a:spLocks noChangeAspect="1"/>
                  </p:cNvSpPr>
                  <p:nvPr/>
                </p:nvSpPr>
                <p:spPr bwMode="auto">
                  <a:xfrm>
                    <a:off x="3708" y="1360"/>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24" name="Freeform 187"/>
                  <p:cNvSpPr>
                    <a:spLocks noChangeAspect="1"/>
                  </p:cNvSpPr>
                  <p:nvPr/>
                </p:nvSpPr>
                <p:spPr bwMode="auto">
                  <a:xfrm>
                    <a:off x="3753" y="1403"/>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25" name="Freeform 188"/>
                  <p:cNvSpPr>
                    <a:spLocks noChangeAspect="1"/>
                  </p:cNvSpPr>
                  <p:nvPr/>
                </p:nvSpPr>
                <p:spPr bwMode="auto">
                  <a:xfrm>
                    <a:off x="3800" y="1448"/>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26" name="Freeform 189"/>
                  <p:cNvSpPr>
                    <a:spLocks noChangeAspect="1"/>
                  </p:cNvSpPr>
                  <p:nvPr/>
                </p:nvSpPr>
                <p:spPr bwMode="auto">
                  <a:xfrm>
                    <a:off x="3845" y="1493"/>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27" name="Freeform 190"/>
                  <p:cNvSpPr>
                    <a:spLocks noChangeAspect="1"/>
                  </p:cNvSpPr>
                  <p:nvPr/>
                </p:nvSpPr>
                <p:spPr bwMode="auto">
                  <a:xfrm>
                    <a:off x="3898" y="1544"/>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grpSp>
            <p:sp>
              <p:nvSpPr>
                <p:cNvPr id="30816" name="Freeform 191"/>
                <p:cNvSpPr>
                  <a:spLocks noChangeAspect="1"/>
                </p:cNvSpPr>
                <p:nvPr/>
              </p:nvSpPr>
              <p:spPr bwMode="auto">
                <a:xfrm>
                  <a:off x="3949" y="1589"/>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17" name="Freeform 192"/>
                <p:cNvSpPr>
                  <a:spLocks noChangeAspect="1"/>
                </p:cNvSpPr>
                <p:nvPr/>
              </p:nvSpPr>
              <p:spPr bwMode="auto">
                <a:xfrm>
                  <a:off x="3994" y="1632"/>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18" name="Freeform 193"/>
                <p:cNvSpPr>
                  <a:spLocks noChangeAspect="1"/>
                </p:cNvSpPr>
                <p:nvPr/>
              </p:nvSpPr>
              <p:spPr bwMode="auto">
                <a:xfrm>
                  <a:off x="4041" y="1677"/>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19" name="Freeform 194"/>
                <p:cNvSpPr>
                  <a:spLocks noChangeAspect="1"/>
                </p:cNvSpPr>
                <p:nvPr/>
              </p:nvSpPr>
              <p:spPr bwMode="auto">
                <a:xfrm>
                  <a:off x="4086" y="1722"/>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20" name="Freeform 195"/>
                <p:cNvSpPr>
                  <a:spLocks noChangeAspect="1"/>
                </p:cNvSpPr>
                <p:nvPr/>
              </p:nvSpPr>
              <p:spPr bwMode="auto">
                <a:xfrm>
                  <a:off x="4139" y="1773"/>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21" name="Freeform 196"/>
                <p:cNvSpPr>
                  <a:spLocks noChangeAspect="1"/>
                </p:cNvSpPr>
                <p:nvPr/>
              </p:nvSpPr>
              <p:spPr bwMode="auto">
                <a:xfrm>
                  <a:off x="4192" y="1824"/>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sp>
              <p:nvSpPr>
                <p:cNvPr id="30822" name="Freeform 197"/>
                <p:cNvSpPr>
                  <a:spLocks noChangeAspect="1"/>
                </p:cNvSpPr>
                <p:nvPr/>
              </p:nvSpPr>
              <p:spPr bwMode="auto">
                <a:xfrm>
                  <a:off x="4245" y="1875"/>
                  <a:ext cx="808" cy="162"/>
                </a:xfrm>
                <a:custGeom>
                  <a:avLst/>
                  <a:gdLst>
                    <a:gd name="T0" fmla="*/ 0 w 939"/>
                    <a:gd name="T1" fmla="*/ 0 h 188"/>
                    <a:gd name="T2" fmla="*/ 84 w 939"/>
                    <a:gd name="T3" fmla="*/ 18 h 188"/>
                    <a:gd name="T4" fmla="*/ 0 60000 65536"/>
                    <a:gd name="T5" fmla="*/ 0 60000 65536"/>
                    <a:gd name="T6" fmla="*/ 0 w 939"/>
                    <a:gd name="T7" fmla="*/ 0 h 188"/>
                    <a:gd name="T8" fmla="*/ 939 w 939"/>
                    <a:gd name="T9" fmla="*/ 188 h 188"/>
                  </a:gdLst>
                  <a:ahLst/>
                  <a:cxnLst>
                    <a:cxn ang="T4">
                      <a:pos x="T0" y="T1"/>
                    </a:cxn>
                    <a:cxn ang="T5">
                      <a:pos x="T2" y="T3"/>
                    </a:cxn>
                  </a:cxnLst>
                  <a:rect l="T6" t="T7" r="T8" b="T9"/>
                  <a:pathLst>
                    <a:path w="939" h="188">
                      <a:moveTo>
                        <a:pt x="0" y="0"/>
                      </a:moveTo>
                      <a:lnTo>
                        <a:pt x="939" y="188"/>
                      </a:lnTo>
                    </a:path>
                  </a:pathLst>
                </a:custGeom>
                <a:solidFill>
                  <a:schemeClr val="bg1"/>
                </a:solidFill>
                <a:ln w="0">
                  <a:solidFill>
                    <a:schemeClr val="tx1"/>
                  </a:solidFill>
                  <a:round/>
                  <a:headEnd/>
                  <a:tailEnd/>
                </a:ln>
              </p:spPr>
              <p:txBody>
                <a:bodyPr/>
                <a:lstStyle/>
                <a:p>
                  <a:endParaRPr lang="ja-JP" altLang="en-US"/>
                </a:p>
              </p:txBody>
            </p:sp>
          </p:grpSp>
          <p:sp>
            <p:nvSpPr>
              <p:cNvPr id="30769" name="Line 198"/>
              <p:cNvSpPr>
                <a:spLocks noChangeShapeType="1"/>
              </p:cNvSpPr>
              <p:nvPr/>
            </p:nvSpPr>
            <p:spPr bwMode="auto">
              <a:xfrm>
                <a:off x="2775" y="2245"/>
                <a:ext cx="0" cy="91"/>
              </a:xfrm>
              <a:prstGeom prst="line">
                <a:avLst/>
              </a:prstGeom>
              <a:noFill/>
              <a:ln w="9525">
                <a:solidFill>
                  <a:schemeClr val="tx1"/>
                </a:solidFill>
                <a:round/>
                <a:headEnd/>
                <a:tailEnd/>
              </a:ln>
            </p:spPr>
            <p:txBody>
              <a:bodyPr/>
              <a:lstStyle/>
              <a:p>
                <a:endParaRPr lang="ja-JP" altLang="en-US"/>
              </a:p>
            </p:txBody>
          </p:sp>
          <p:sp>
            <p:nvSpPr>
              <p:cNvPr id="30770" name="Line 199"/>
              <p:cNvSpPr>
                <a:spLocks noChangeShapeType="1"/>
              </p:cNvSpPr>
              <p:nvPr/>
            </p:nvSpPr>
            <p:spPr bwMode="auto">
              <a:xfrm>
                <a:off x="3715" y="2433"/>
                <a:ext cx="1" cy="93"/>
              </a:xfrm>
              <a:prstGeom prst="line">
                <a:avLst/>
              </a:prstGeom>
              <a:noFill/>
              <a:ln w="9525">
                <a:solidFill>
                  <a:schemeClr val="tx1"/>
                </a:solidFill>
                <a:round/>
                <a:headEnd/>
                <a:tailEnd/>
              </a:ln>
            </p:spPr>
            <p:txBody>
              <a:bodyPr/>
              <a:lstStyle/>
              <a:p>
                <a:endParaRPr lang="ja-JP" altLang="en-US"/>
              </a:p>
            </p:txBody>
          </p:sp>
          <p:sp>
            <p:nvSpPr>
              <p:cNvPr id="30771" name="Line 200"/>
              <p:cNvSpPr>
                <a:spLocks noChangeAspect="1" noChangeShapeType="1"/>
              </p:cNvSpPr>
              <p:nvPr/>
            </p:nvSpPr>
            <p:spPr bwMode="auto">
              <a:xfrm flipV="1">
                <a:off x="2925" y="1750"/>
                <a:ext cx="65" cy="26"/>
              </a:xfrm>
              <a:prstGeom prst="line">
                <a:avLst/>
              </a:prstGeom>
              <a:noFill/>
              <a:ln w="9525">
                <a:solidFill>
                  <a:schemeClr val="tx1"/>
                </a:solidFill>
                <a:round/>
                <a:headEnd/>
                <a:tailEnd/>
              </a:ln>
            </p:spPr>
            <p:txBody>
              <a:bodyPr/>
              <a:lstStyle/>
              <a:p>
                <a:endParaRPr lang="ja-JP" altLang="en-US"/>
              </a:p>
            </p:txBody>
          </p:sp>
          <p:sp>
            <p:nvSpPr>
              <p:cNvPr id="30772" name="Line 201"/>
              <p:cNvSpPr>
                <a:spLocks noChangeShapeType="1"/>
              </p:cNvSpPr>
              <p:nvPr/>
            </p:nvSpPr>
            <p:spPr bwMode="auto">
              <a:xfrm flipV="1">
                <a:off x="2925" y="2524"/>
                <a:ext cx="790" cy="319"/>
              </a:xfrm>
              <a:prstGeom prst="line">
                <a:avLst/>
              </a:prstGeom>
              <a:noFill/>
              <a:ln w="9525">
                <a:solidFill>
                  <a:schemeClr val="tx1"/>
                </a:solidFill>
                <a:round/>
                <a:headEnd/>
                <a:tailEnd/>
              </a:ln>
            </p:spPr>
            <p:txBody>
              <a:bodyPr/>
              <a:lstStyle/>
              <a:p>
                <a:endParaRPr lang="ja-JP" altLang="en-US"/>
              </a:p>
            </p:txBody>
          </p:sp>
          <p:sp>
            <p:nvSpPr>
              <p:cNvPr id="30773" name="Line 202"/>
              <p:cNvSpPr>
                <a:spLocks noChangeAspect="1" noChangeShapeType="1"/>
              </p:cNvSpPr>
              <p:nvPr/>
            </p:nvSpPr>
            <p:spPr bwMode="auto">
              <a:xfrm flipV="1">
                <a:off x="1985" y="1563"/>
                <a:ext cx="68" cy="27"/>
              </a:xfrm>
              <a:prstGeom prst="line">
                <a:avLst/>
              </a:prstGeom>
              <a:noFill/>
              <a:ln w="9525">
                <a:solidFill>
                  <a:schemeClr val="tx1"/>
                </a:solidFill>
                <a:round/>
                <a:headEnd/>
                <a:tailEnd/>
              </a:ln>
            </p:spPr>
            <p:txBody>
              <a:bodyPr/>
              <a:lstStyle/>
              <a:p>
                <a:endParaRPr lang="ja-JP" altLang="en-US"/>
              </a:p>
            </p:txBody>
          </p:sp>
          <p:sp>
            <p:nvSpPr>
              <p:cNvPr id="30774" name="Line 203"/>
              <p:cNvSpPr>
                <a:spLocks noChangeShapeType="1"/>
              </p:cNvSpPr>
              <p:nvPr/>
            </p:nvSpPr>
            <p:spPr bwMode="auto">
              <a:xfrm flipV="1">
                <a:off x="1985" y="2336"/>
                <a:ext cx="790" cy="319"/>
              </a:xfrm>
              <a:prstGeom prst="line">
                <a:avLst/>
              </a:prstGeom>
              <a:noFill/>
              <a:ln w="9525">
                <a:solidFill>
                  <a:schemeClr val="tx1"/>
                </a:solidFill>
                <a:round/>
                <a:headEnd/>
                <a:tailEnd/>
              </a:ln>
            </p:spPr>
            <p:txBody>
              <a:bodyPr/>
              <a:lstStyle/>
              <a:p>
                <a:endParaRPr lang="ja-JP" altLang="en-US"/>
              </a:p>
            </p:txBody>
          </p:sp>
          <p:sp>
            <p:nvSpPr>
              <p:cNvPr id="30775" name="Line 204"/>
              <p:cNvSpPr>
                <a:spLocks noChangeAspect="1" noChangeShapeType="1"/>
              </p:cNvSpPr>
              <p:nvPr/>
            </p:nvSpPr>
            <p:spPr bwMode="auto">
              <a:xfrm>
                <a:off x="1985" y="2655"/>
                <a:ext cx="940" cy="188"/>
              </a:xfrm>
              <a:prstGeom prst="line">
                <a:avLst/>
              </a:prstGeom>
              <a:noFill/>
              <a:ln w="9525">
                <a:solidFill>
                  <a:schemeClr val="tx1"/>
                </a:solidFill>
                <a:round/>
                <a:headEnd/>
                <a:tailEnd/>
              </a:ln>
            </p:spPr>
            <p:txBody>
              <a:bodyPr/>
              <a:lstStyle/>
              <a:p>
                <a:endParaRPr lang="ja-JP" altLang="en-US"/>
              </a:p>
            </p:txBody>
          </p:sp>
          <p:sp>
            <p:nvSpPr>
              <p:cNvPr id="30776" name="Line 205"/>
              <p:cNvSpPr>
                <a:spLocks noChangeShapeType="1"/>
              </p:cNvSpPr>
              <p:nvPr/>
            </p:nvSpPr>
            <p:spPr bwMode="auto">
              <a:xfrm>
                <a:off x="1985" y="1592"/>
                <a:ext cx="0" cy="1063"/>
              </a:xfrm>
              <a:prstGeom prst="line">
                <a:avLst/>
              </a:prstGeom>
              <a:noFill/>
              <a:ln w="9525">
                <a:solidFill>
                  <a:schemeClr val="tx1"/>
                </a:solidFill>
                <a:round/>
                <a:headEnd/>
                <a:tailEnd/>
              </a:ln>
            </p:spPr>
            <p:txBody>
              <a:bodyPr/>
              <a:lstStyle/>
              <a:p>
                <a:endParaRPr lang="ja-JP" altLang="en-US"/>
              </a:p>
            </p:txBody>
          </p:sp>
          <p:sp>
            <p:nvSpPr>
              <p:cNvPr id="30777" name="Line 206"/>
              <p:cNvSpPr>
                <a:spLocks noChangeShapeType="1"/>
              </p:cNvSpPr>
              <p:nvPr/>
            </p:nvSpPr>
            <p:spPr bwMode="auto">
              <a:xfrm>
                <a:off x="2926" y="1784"/>
                <a:ext cx="0" cy="1061"/>
              </a:xfrm>
              <a:prstGeom prst="line">
                <a:avLst/>
              </a:prstGeom>
              <a:noFill/>
              <a:ln w="9525">
                <a:solidFill>
                  <a:schemeClr val="tx1"/>
                </a:solidFill>
                <a:round/>
                <a:headEnd/>
                <a:tailEnd/>
              </a:ln>
            </p:spPr>
            <p:txBody>
              <a:bodyPr/>
              <a:lstStyle/>
              <a:p>
                <a:endParaRPr lang="ja-JP" altLang="en-US"/>
              </a:p>
            </p:txBody>
          </p:sp>
          <p:sp>
            <p:nvSpPr>
              <p:cNvPr id="30778" name="Freeform 207"/>
              <p:cNvSpPr>
                <a:spLocks/>
              </p:cNvSpPr>
              <p:nvPr/>
            </p:nvSpPr>
            <p:spPr bwMode="auto">
              <a:xfrm>
                <a:off x="2367" y="2622"/>
                <a:ext cx="1" cy="63"/>
              </a:xfrm>
              <a:custGeom>
                <a:avLst/>
                <a:gdLst>
                  <a:gd name="T0" fmla="*/ 0 w 3"/>
                  <a:gd name="T1" fmla="*/ 0 h 63"/>
                  <a:gd name="T2" fmla="*/ 0 w 3"/>
                  <a:gd name="T3" fmla="*/ 63 h 63"/>
                  <a:gd name="T4" fmla="*/ 0 60000 65536"/>
                  <a:gd name="T5" fmla="*/ 0 60000 65536"/>
                  <a:gd name="T6" fmla="*/ 0 w 3"/>
                  <a:gd name="T7" fmla="*/ 0 h 63"/>
                  <a:gd name="T8" fmla="*/ 3 w 3"/>
                  <a:gd name="T9" fmla="*/ 63 h 63"/>
                </a:gdLst>
                <a:ahLst/>
                <a:cxnLst>
                  <a:cxn ang="T4">
                    <a:pos x="T0" y="T1"/>
                  </a:cxn>
                  <a:cxn ang="T5">
                    <a:pos x="T2" y="T3"/>
                  </a:cxn>
                </a:cxnLst>
                <a:rect l="T6" t="T7" r="T8" b="T9"/>
                <a:pathLst>
                  <a:path w="3" h="63">
                    <a:moveTo>
                      <a:pt x="3" y="0"/>
                    </a:moveTo>
                    <a:lnTo>
                      <a:pt x="0" y="63"/>
                    </a:lnTo>
                  </a:path>
                </a:pathLst>
              </a:custGeom>
              <a:noFill/>
              <a:ln w="9525">
                <a:solidFill>
                  <a:schemeClr val="tx1"/>
                </a:solidFill>
                <a:round/>
                <a:headEnd/>
                <a:tailEnd/>
              </a:ln>
            </p:spPr>
            <p:txBody>
              <a:bodyPr/>
              <a:lstStyle/>
              <a:p>
                <a:endParaRPr lang="ja-JP" altLang="en-US"/>
              </a:p>
            </p:txBody>
          </p:sp>
          <p:sp>
            <p:nvSpPr>
              <p:cNvPr id="30779" name="Freeform 208"/>
              <p:cNvSpPr>
                <a:spLocks/>
              </p:cNvSpPr>
              <p:nvPr/>
            </p:nvSpPr>
            <p:spPr bwMode="auto">
              <a:xfrm>
                <a:off x="2387" y="2628"/>
                <a:ext cx="1" cy="57"/>
              </a:xfrm>
              <a:custGeom>
                <a:avLst/>
                <a:gdLst>
                  <a:gd name="T0" fmla="*/ 1 w 1"/>
                  <a:gd name="T1" fmla="*/ 0 h 57"/>
                  <a:gd name="T2" fmla="*/ 0 w 1"/>
                  <a:gd name="T3" fmla="*/ 57 h 57"/>
                  <a:gd name="T4" fmla="*/ 0 60000 65536"/>
                  <a:gd name="T5" fmla="*/ 0 60000 65536"/>
                  <a:gd name="T6" fmla="*/ 0 w 1"/>
                  <a:gd name="T7" fmla="*/ 0 h 57"/>
                  <a:gd name="T8" fmla="*/ 1 w 1"/>
                  <a:gd name="T9" fmla="*/ 57 h 57"/>
                </a:gdLst>
                <a:ahLst/>
                <a:cxnLst>
                  <a:cxn ang="T4">
                    <a:pos x="T0" y="T1"/>
                  </a:cxn>
                  <a:cxn ang="T5">
                    <a:pos x="T2" y="T3"/>
                  </a:cxn>
                </a:cxnLst>
                <a:rect l="T6" t="T7" r="T8" b="T9"/>
                <a:pathLst>
                  <a:path w="1" h="57">
                    <a:moveTo>
                      <a:pt x="1" y="0"/>
                    </a:moveTo>
                    <a:lnTo>
                      <a:pt x="0" y="57"/>
                    </a:lnTo>
                  </a:path>
                </a:pathLst>
              </a:custGeom>
              <a:noFill/>
              <a:ln w="9525">
                <a:solidFill>
                  <a:schemeClr val="tx1"/>
                </a:solidFill>
                <a:round/>
                <a:headEnd/>
                <a:tailEnd/>
              </a:ln>
            </p:spPr>
            <p:txBody>
              <a:bodyPr/>
              <a:lstStyle/>
              <a:p>
                <a:endParaRPr lang="ja-JP" altLang="en-US"/>
              </a:p>
            </p:txBody>
          </p:sp>
          <p:sp>
            <p:nvSpPr>
              <p:cNvPr id="30780" name="Freeform 209"/>
              <p:cNvSpPr>
                <a:spLocks/>
              </p:cNvSpPr>
              <p:nvPr/>
            </p:nvSpPr>
            <p:spPr bwMode="auto">
              <a:xfrm>
                <a:off x="2040" y="1674"/>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noFill/>
              <a:ln w="9525">
                <a:solidFill>
                  <a:schemeClr val="tx1"/>
                </a:solidFill>
                <a:round/>
                <a:headEnd/>
                <a:tailEnd/>
              </a:ln>
            </p:spPr>
            <p:txBody>
              <a:bodyPr/>
              <a:lstStyle/>
              <a:p>
                <a:endParaRPr lang="ja-JP" altLang="en-US"/>
              </a:p>
            </p:txBody>
          </p:sp>
          <p:grpSp>
            <p:nvGrpSpPr>
              <p:cNvPr id="20" name="Group 210"/>
              <p:cNvGrpSpPr>
                <a:grpSpLocks/>
              </p:cNvGrpSpPr>
              <p:nvPr/>
            </p:nvGrpSpPr>
            <p:grpSpPr bwMode="auto">
              <a:xfrm>
                <a:off x="1982" y="2245"/>
                <a:ext cx="1730" cy="507"/>
                <a:chOff x="1982" y="2245"/>
                <a:chExt cx="1730" cy="507"/>
              </a:xfrm>
            </p:grpSpPr>
            <p:sp>
              <p:nvSpPr>
                <p:cNvPr id="30810" name="Line 211"/>
                <p:cNvSpPr>
                  <a:spLocks noChangeShapeType="1"/>
                </p:cNvSpPr>
                <p:nvPr/>
              </p:nvSpPr>
              <p:spPr bwMode="auto">
                <a:xfrm flipV="1">
                  <a:off x="2922" y="2433"/>
                  <a:ext cx="790" cy="317"/>
                </a:xfrm>
                <a:prstGeom prst="line">
                  <a:avLst/>
                </a:prstGeom>
                <a:noFill/>
                <a:ln w="9525">
                  <a:solidFill>
                    <a:schemeClr val="tx1"/>
                  </a:solidFill>
                  <a:round/>
                  <a:headEnd/>
                  <a:tailEnd/>
                </a:ln>
              </p:spPr>
              <p:txBody>
                <a:bodyPr/>
                <a:lstStyle/>
                <a:p>
                  <a:endParaRPr lang="ja-JP" altLang="en-US"/>
                </a:p>
              </p:txBody>
            </p:sp>
            <p:sp>
              <p:nvSpPr>
                <p:cNvPr id="30811" name="Line 212"/>
                <p:cNvSpPr>
                  <a:spLocks noChangeShapeType="1"/>
                </p:cNvSpPr>
                <p:nvPr/>
              </p:nvSpPr>
              <p:spPr bwMode="auto">
                <a:xfrm flipV="1">
                  <a:off x="1989" y="2245"/>
                  <a:ext cx="790" cy="319"/>
                </a:xfrm>
                <a:prstGeom prst="line">
                  <a:avLst/>
                </a:prstGeom>
                <a:noFill/>
                <a:ln w="9525">
                  <a:solidFill>
                    <a:schemeClr val="tx1"/>
                  </a:solidFill>
                  <a:round/>
                  <a:headEnd/>
                  <a:tailEnd/>
                </a:ln>
              </p:spPr>
              <p:txBody>
                <a:bodyPr/>
                <a:lstStyle/>
                <a:p>
                  <a:endParaRPr lang="ja-JP" altLang="en-US"/>
                </a:p>
              </p:txBody>
            </p:sp>
            <p:sp>
              <p:nvSpPr>
                <p:cNvPr id="30812" name="Line 213"/>
                <p:cNvSpPr>
                  <a:spLocks noChangeAspect="1" noChangeShapeType="1"/>
                </p:cNvSpPr>
                <p:nvPr/>
              </p:nvSpPr>
              <p:spPr bwMode="auto">
                <a:xfrm>
                  <a:off x="1982" y="2564"/>
                  <a:ext cx="940" cy="188"/>
                </a:xfrm>
                <a:prstGeom prst="line">
                  <a:avLst/>
                </a:prstGeom>
                <a:noFill/>
                <a:ln w="9525">
                  <a:solidFill>
                    <a:schemeClr val="tx1"/>
                  </a:solidFill>
                  <a:round/>
                  <a:headEnd/>
                  <a:tailEnd/>
                </a:ln>
              </p:spPr>
              <p:txBody>
                <a:bodyPr/>
                <a:lstStyle/>
                <a:p>
                  <a:endParaRPr lang="ja-JP" altLang="en-US"/>
                </a:p>
              </p:txBody>
            </p:sp>
            <p:sp>
              <p:nvSpPr>
                <p:cNvPr id="30813" name="Line 214"/>
                <p:cNvSpPr>
                  <a:spLocks noChangeShapeType="1"/>
                </p:cNvSpPr>
                <p:nvPr/>
              </p:nvSpPr>
              <p:spPr bwMode="auto">
                <a:xfrm>
                  <a:off x="2694" y="2275"/>
                  <a:ext cx="948" cy="193"/>
                </a:xfrm>
                <a:prstGeom prst="line">
                  <a:avLst/>
                </a:prstGeom>
                <a:noFill/>
                <a:ln w="9525">
                  <a:solidFill>
                    <a:schemeClr val="tx1"/>
                  </a:solidFill>
                  <a:round/>
                  <a:headEnd/>
                  <a:tailEnd/>
                </a:ln>
              </p:spPr>
              <p:txBody>
                <a:bodyPr/>
                <a:lstStyle/>
                <a:p>
                  <a:endParaRPr lang="ja-JP" altLang="en-US"/>
                </a:p>
              </p:txBody>
            </p:sp>
          </p:grpSp>
          <p:grpSp>
            <p:nvGrpSpPr>
              <p:cNvPr id="21" name="Group 215"/>
              <p:cNvGrpSpPr>
                <a:grpSpLocks/>
              </p:cNvGrpSpPr>
              <p:nvPr/>
            </p:nvGrpSpPr>
            <p:grpSpPr bwMode="auto">
              <a:xfrm>
                <a:off x="1985" y="2272"/>
                <a:ext cx="1653" cy="479"/>
                <a:chOff x="2079" y="3076"/>
                <a:chExt cx="1653" cy="479"/>
              </a:xfrm>
            </p:grpSpPr>
            <p:sp>
              <p:nvSpPr>
                <p:cNvPr id="30804" name="Freeform 216"/>
                <p:cNvSpPr>
                  <a:spLocks/>
                </p:cNvSpPr>
                <p:nvPr/>
              </p:nvSpPr>
              <p:spPr bwMode="auto">
                <a:xfrm>
                  <a:off x="3019" y="3270"/>
                  <a:ext cx="711" cy="284"/>
                </a:xfrm>
                <a:custGeom>
                  <a:avLst/>
                  <a:gdLst>
                    <a:gd name="T0" fmla="*/ 0 w 711"/>
                    <a:gd name="T1" fmla="*/ 284 h 284"/>
                    <a:gd name="T2" fmla="*/ 711 w 711"/>
                    <a:gd name="T3" fmla="*/ 0 h 284"/>
                    <a:gd name="T4" fmla="*/ 0 60000 65536"/>
                    <a:gd name="T5" fmla="*/ 0 60000 65536"/>
                    <a:gd name="T6" fmla="*/ 0 w 711"/>
                    <a:gd name="T7" fmla="*/ 0 h 284"/>
                    <a:gd name="T8" fmla="*/ 711 w 711"/>
                    <a:gd name="T9" fmla="*/ 284 h 284"/>
                  </a:gdLst>
                  <a:ahLst/>
                  <a:cxnLst>
                    <a:cxn ang="T4">
                      <a:pos x="T0" y="T1"/>
                    </a:cxn>
                    <a:cxn ang="T5">
                      <a:pos x="T2" y="T3"/>
                    </a:cxn>
                  </a:cxnLst>
                  <a:rect l="T6" t="T7" r="T8" b="T9"/>
                  <a:pathLst>
                    <a:path w="711" h="284">
                      <a:moveTo>
                        <a:pt x="0" y="284"/>
                      </a:moveTo>
                      <a:lnTo>
                        <a:pt x="711" y="0"/>
                      </a:lnTo>
                    </a:path>
                  </a:pathLst>
                </a:custGeom>
                <a:noFill/>
                <a:ln w="9525">
                  <a:solidFill>
                    <a:schemeClr val="tx1"/>
                  </a:solidFill>
                  <a:round/>
                  <a:headEnd/>
                  <a:tailEnd/>
                </a:ln>
              </p:spPr>
              <p:txBody>
                <a:bodyPr/>
                <a:lstStyle/>
                <a:p>
                  <a:endParaRPr lang="ja-JP" altLang="en-US"/>
                </a:p>
              </p:txBody>
            </p:sp>
            <p:sp>
              <p:nvSpPr>
                <p:cNvPr id="30805" name="Freeform 217"/>
                <p:cNvSpPr>
                  <a:spLocks/>
                </p:cNvSpPr>
                <p:nvPr/>
              </p:nvSpPr>
              <p:spPr bwMode="auto">
                <a:xfrm>
                  <a:off x="2084" y="3076"/>
                  <a:ext cx="718" cy="290"/>
                </a:xfrm>
                <a:custGeom>
                  <a:avLst/>
                  <a:gdLst>
                    <a:gd name="T0" fmla="*/ 0 w 718"/>
                    <a:gd name="T1" fmla="*/ 290 h 290"/>
                    <a:gd name="T2" fmla="*/ 718 w 718"/>
                    <a:gd name="T3" fmla="*/ 0 h 290"/>
                    <a:gd name="T4" fmla="*/ 0 60000 65536"/>
                    <a:gd name="T5" fmla="*/ 0 60000 65536"/>
                    <a:gd name="T6" fmla="*/ 0 w 718"/>
                    <a:gd name="T7" fmla="*/ 0 h 290"/>
                    <a:gd name="T8" fmla="*/ 718 w 718"/>
                    <a:gd name="T9" fmla="*/ 290 h 290"/>
                  </a:gdLst>
                  <a:ahLst/>
                  <a:cxnLst>
                    <a:cxn ang="T4">
                      <a:pos x="T0" y="T1"/>
                    </a:cxn>
                    <a:cxn ang="T5">
                      <a:pos x="T2" y="T3"/>
                    </a:cxn>
                  </a:cxnLst>
                  <a:rect l="T6" t="T7" r="T8" b="T9"/>
                  <a:pathLst>
                    <a:path w="718" h="290">
                      <a:moveTo>
                        <a:pt x="0" y="290"/>
                      </a:moveTo>
                      <a:lnTo>
                        <a:pt x="718" y="0"/>
                      </a:lnTo>
                    </a:path>
                  </a:pathLst>
                </a:custGeom>
                <a:noFill/>
                <a:ln w="9525">
                  <a:solidFill>
                    <a:schemeClr val="tx1"/>
                  </a:solidFill>
                  <a:round/>
                  <a:headEnd/>
                  <a:tailEnd/>
                </a:ln>
              </p:spPr>
              <p:txBody>
                <a:bodyPr/>
                <a:lstStyle/>
                <a:p>
                  <a:endParaRPr lang="ja-JP" altLang="en-US"/>
                </a:p>
              </p:txBody>
            </p:sp>
            <p:sp>
              <p:nvSpPr>
                <p:cNvPr id="30806" name="Line 218"/>
                <p:cNvSpPr>
                  <a:spLocks noChangeAspect="1" noChangeShapeType="1"/>
                </p:cNvSpPr>
                <p:nvPr/>
              </p:nvSpPr>
              <p:spPr bwMode="auto">
                <a:xfrm>
                  <a:off x="2079" y="3367"/>
                  <a:ext cx="940" cy="188"/>
                </a:xfrm>
                <a:prstGeom prst="line">
                  <a:avLst/>
                </a:prstGeom>
                <a:noFill/>
                <a:ln w="9525">
                  <a:solidFill>
                    <a:schemeClr val="tx1"/>
                  </a:solidFill>
                  <a:round/>
                  <a:headEnd/>
                  <a:tailEnd/>
                </a:ln>
              </p:spPr>
              <p:txBody>
                <a:bodyPr/>
                <a:lstStyle/>
                <a:p>
                  <a:endParaRPr lang="ja-JP" altLang="en-US"/>
                </a:p>
              </p:txBody>
            </p:sp>
            <p:sp>
              <p:nvSpPr>
                <p:cNvPr id="30807" name="Freeform 219"/>
                <p:cNvSpPr>
                  <a:spLocks/>
                </p:cNvSpPr>
                <p:nvPr/>
              </p:nvSpPr>
              <p:spPr bwMode="auto">
                <a:xfrm>
                  <a:off x="2798" y="3078"/>
                  <a:ext cx="934" cy="190"/>
                </a:xfrm>
                <a:custGeom>
                  <a:avLst/>
                  <a:gdLst>
                    <a:gd name="T0" fmla="*/ 0 w 934"/>
                    <a:gd name="T1" fmla="*/ 0 h 190"/>
                    <a:gd name="T2" fmla="*/ 934 w 934"/>
                    <a:gd name="T3" fmla="*/ 190 h 190"/>
                    <a:gd name="T4" fmla="*/ 0 60000 65536"/>
                    <a:gd name="T5" fmla="*/ 0 60000 65536"/>
                    <a:gd name="T6" fmla="*/ 0 w 934"/>
                    <a:gd name="T7" fmla="*/ 0 h 190"/>
                    <a:gd name="T8" fmla="*/ 934 w 934"/>
                    <a:gd name="T9" fmla="*/ 190 h 190"/>
                  </a:gdLst>
                  <a:ahLst/>
                  <a:cxnLst>
                    <a:cxn ang="T4">
                      <a:pos x="T0" y="T1"/>
                    </a:cxn>
                    <a:cxn ang="T5">
                      <a:pos x="T2" y="T3"/>
                    </a:cxn>
                  </a:cxnLst>
                  <a:rect l="T6" t="T7" r="T8" b="T9"/>
                  <a:pathLst>
                    <a:path w="934" h="190">
                      <a:moveTo>
                        <a:pt x="0" y="0"/>
                      </a:moveTo>
                      <a:lnTo>
                        <a:pt x="934" y="190"/>
                      </a:lnTo>
                    </a:path>
                  </a:pathLst>
                </a:custGeom>
                <a:noFill/>
                <a:ln w="9525">
                  <a:solidFill>
                    <a:schemeClr val="tx1"/>
                  </a:solidFill>
                  <a:round/>
                  <a:headEnd/>
                  <a:tailEnd/>
                </a:ln>
              </p:spPr>
              <p:txBody>
                <a:bodyPr/>
                <a:lstStyle/>
                <a:p>
                  <a:endParaRPr lang="ja-JP" altLang="en-US"/>
                </a:p>
              </p:txBody>
            </p:sp>
            <p:sp>
              <p:nvSpPr>
                <p:cNvPr id="30808" name="Oval 220"/>
                <p:cNvSpPr>
                  <a:spLocks noChangeArrowheads="1"/>
                </p:cNvSpPr>
                <p:nvPr/>
              </p:nvSpPr>
              <p:spPr bwMode="auto">
                <a:xfrm>
                  <a:off x="2398" y="3128"/>
                  <a:ext cx="1009" cy="381"/>
                </a:xfrm>
                <a:prstGeom prst="ellipse">
                  <a:avLst/>
                </a:prstGeom>
                <a:solidFill>
                  <a:schemeClr val="bg1"/>
                </a:solidFill>
                <a:ln w="9525">
                  <a:solidFill>
                    <a:schemeClr val="tx1"/>
                  </a:solidFill>
                  <a:round/>
                  <a:headEnd/>
                  <a:tailEnd/>
                </a:ln>
              </p:spPr>
              <p:txBody>
                <a:bodyPr wrap="none" anchor="ctr"/>
                <a:lstStyle/>
                <a:p>
                  <a:endParaRPr lang="ja-JP" altLang="en-US"/>
                </a:p>
              </p:txBody>
            </p:sp>
            <p:sp>
              <p:nvSpPr>
                <p:cNvPr id="30809" name="Oval 221"/>
                <p:cNvSpPr>
                  <a:spLocks noChangeArrowheads="1"/>
                </p:cNvSpPr>
                <p:nvPr/>
              </p:nvSpPr>
              <p:spPr bwMode="auto">
                <a:xfrm>
                  <a:off x="2477" y="3155"/>
                  <a:ext cx="857" cy="324"/>
                </a:xfrm>
                <a:prstGeom prst="ellipse">
                  <a:avLst/>
                </a:prstGeom>
                <a:solidFill>
                  <a:schemeClr val="bg2"/>
                </a:solidFill>
                <a:ln w="9525">
                  <a:solidFill>
                    <a:schemeClr val="tx1"/>
                  </a:solidFill>
                  <a:round/>
                  <a:headEnd/>
                  <a:tailEnd/>
                </a:ln>
              </p:spPr>
              <p:txBody>
                <a:bodyPr wrap="none" anchor="ctr"/>
                <a:lstStyle/>
                <a:p>
                  <a:endParaRPr lang="ja-JP" altLang="en-US"/>
                </a:p>
              </p:txBody>
            </p:sp>
          </p:grpSp>
          <p:grpSp>
            <p:nvGrpSpPr>
              <p:cNvPr id="22" name="Group 222"/>
              <p:cNvGrpSpPr>
                <a:grpSpLocks/>
              </p:cNvGrpSpPr>
              <p:nvPr/>
            </p:nvGrpSpPr>
            <p:grpSpPr bwMode="auto">
              <a:xfrm>
                <a:off x="1983" y="1587"/>
                <a:ext cx="942" cy="1162"/>
                <a:chOff x="1983" y="1587"/>
                <a:chExt cx="942" cy="1162"/>
              </a:xfrm>
            </p:grpSpPr>
            <p:sp>
              <p:nvSpPr>
                <p:cNvPr id="30785" name="Freeform 223"/>
                <p:cNvSpPr>
                  <a:spLocks/>
                </p:cNvSpPr>
                <p:nvPr/>
              </p:nvSpPr>
              <p:spPr bwMode="auto">
                <a:xfrm>
                  <a:off x="1983" y="1587"/>
                  <a:ext cx="942" cy="1162"/>
                </a:xfrm>
                <a:custGeom>
                  <a:avLst/>
                  <a:gdLst>
                    <a:gd name="T0" fmla="*/ 454 w 942"/>
                    <a:gd name="T1" fmla="*/ 1002 h 1162"/>
                    <a:gd name="T2" fmla="*/ 454 w 942"/>
                    <a:gd name="T3" fmla="*/ 1068 h 1162"/>
                    <a:gd name="T4" fmla="*/ 2 w 942"/>
                    <a:gd name="T5" fmla="*/ 976 h 1162"/>
                    <a:gd name="T6" fmla="*/ 0 w 942"/>
                    <a:gd name="T7" fmla="*/ 0 h 1162"/>
                    <a:gd name="T8" fmla="*/ 938 w 942"/>
                    <a:gd name="T9" fmla="*/ 190 h 1162"/>
                    <a:gd name="T10" fmla="*/ 942 w 942"/>
                    <a:gd name="T11" fmla="*/ 1162 h 1162"/>
                    <a:gd name="T12" fmla="*/ 474 w 942"/>
                    <a:gd name="T13" fmla="*/ 1070 h 1162"/>
                    <a:gd name="T14" fmla="*/ 476 w 942"/>
                    <a:gd name="T15" fmla="*/ 1008 h 1162"/>
                    <a:gd name="T16" fmla="*/ 874 w 942"/>
                    <a:gd name="T17" fmla="*/ 1084 h 1162"/>
                    <a:gd name="T18" fmla="*/ 872 w 942"/>
                    <a:gd name="T19" fmla="*/ 242 h 1162"/>
                    <a:gd name="T20" fmla="*/ 56 w 942"/>
                    <a:gd name="T21" fmla="*/ 84 h 1162"/>
                    <a:gd name="T22" fmla="*/ 60 w 942"/>
                    <a:gd name="T23" fmla="*/ 924 h 1162"/>
                    <a:gd name="T24" fmla="*/ 454 w 942"/>
                    <a:gd name="T25" fmla="*/ 1002 h 1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2"/>
                    <a:gd name="T40" fmla="*/ 0 h 1162"/>
                    <a:gd name="T41" fmla="*/ 942 w 942"/>
                    <a:gd name="T42" fmla="*/ 1162 h 1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2" h="1162">
                      <a:moveTo>
                        <a:pt x="454" y="1002"/>
                      </a:moveTo>
                      <a:lnTo>
                        <a:pt x="454" y="1068"/>
                      </a:lnTo>
                      <a:lnTo>
                        <a:pt x="2" y="976"/>
                      </a:lnTo>
                      <a:lnTo>
                        <a:pt x="0" y="0"/>
                      </a:lnTo>
                      <a:lnTo>
                        <a:pt x="938" y="190"/>
                      </a:lnTo>
                      <a:lnTo>
                        <a:pt x="942" y="1162"/>
                      </a:lnTo>
                      <a:lnTo>
                        <a:pt x="474" y="1070"/>
                      </a:lnTo>
                      <a:lnTo>
                        <a:pt x="476" y="1008"/>
                      </a:lnTo>
                      <a:lnTo>
                        <a:pt x="874" y="1084"/>
                      </a:lnTo>
                      <a:lnTo>
                        <a:pt x="872" y="242"/>
                      </a:lnTo>
                      <a:lnTo>
                        <a:pt x="56" y="84"/>
                      </a:lnTo>
                      <a:lnTo>
                        <a:pt x="60" y="924"/>
                      </a:lnTo>
                      <a:lnTo>
                        <a:pt x="454" y="1002"/>
                      </a:lnTo>
                      <a:close/>
                    </a:path>
                  </a:pathLst>
                </a:custGeom>
                <a:solidFill>
                  <a:schemeClr val="bg1"/>
                </a:solidFill>
                <a:ln w="9525">
                  <a:solidFill>
                    <a:schemeClr val="tx1"/>
                  </a:solidFill>
                  <a:round/>
                  <a:headEnd/>
                  <a:tailEnd/>
                </a:ln>
              </p:spPr>
              <p:txBody>
                <a:bodyPr/>
                <a:lstStyle/>
                <a:p>
                  <a:endParaRPr lang="ja-JP" altLang="en-US"/>
                </a:p>
              </p:txBody>
            </p:sp>
            <p:sp>
              <p:nvSpPr>
                <p:cNvPr id="30786" name="Freeform 224"/>
                <p:cNvSpPr>
                  <a:spLocks/>
                </p:cNvSpPr>
                <p:nvPr/>
              </p:nvSpPr>
              <p:spPr bwMode="auto">
                <a:xfrm>
                  <a:off x="2040" y="170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87" name="Freeform 225"/>
                <p:cNvSpPr>
                  <a:spLocks/>
                </p:cNvSpPr>
                <p:nvPr/>
              </p:nvSpPr>
              <p:spPr bwMode="auto">
                <a:xfrm>
                  <a:off x="2040" y="1752"/>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88" name="Freeform 226"/>
                <p:cNvSpPr>
                  <a:spLocks/>
                </p:cNvSpPr>
                <p:nvPr/>
              </p:nvSpPr>
              <p:spPr bwMode="auto">
                <a:xfrm>
                  <a:off x="2040" y="179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89" name="Freeform 227"/>
                <p:cNvSpPr>
                  <a:spLocks/>
                </p:cNvSpPr>
                <p:nvPr/>
              </p:nvSpPr>
              <p:spPr bwMode="auto">
                <a:xfrm>
                  <a:off x="2040" y="1843"/>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0" name="Freeform 228"/>
                <p:cNvSpPr>
                  <a:spLocks/>
                </p:cNvSpPr>
                <p:nvPr/>
              </p:nvSpPr>
              <p:spPr bwMode="auto">
                <a:xfrm>
                  <a:off x="2040" y="1889"/>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1" name="Freeform 229"/>
                <p:cNvSpPr>
                  <a:spLocks/>
                </p:cNvSpPr>
                <p:nvPr/>
              </p:nvSpPr>
              <p:spPr bwMode="auto">
                <a:xfrm>
                  <a:off x="2040" y="1935"/>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2" name="Freeform 230"/>
                <p:cNvSpPr>
                  <a:spLocks/>
                </p:cNvSpPr>
                <p:nvPr/>
              </p:nvSpPr>
              <p:spPr bwMode="auto">
                <a:xfrm>
                  <a:off x="2040" y="1981"/>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3" name="Freeform 231"/>
                <p:cNvSpPr>
                  <a:spLocks/>
                </p:cNvSpPr>
                <p:nvPr/>
              </p:nvSpPr>
              <p:spPr bwMode="auto">
                <a:xfrm>
                  <a:off x="2040" y="202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4" name="Freeform 232"/>
                <p:cNvSpPr>
                  <a:spLocks/>
                </p:cNvSpPr>
                <p:nvPr/>
              </p:nvSpPr>
              <p:spPr bwMode="auto">
                <a:xfrm>
                  <a:off x="2040" y="2073"/>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5" name="Freeform 233"/>
                <p:cNvSpPr>
                  <a:spLocks/>
                </p:cNvSpPr>
                <p:nvPr/>
              </p:nvSpPr>
              <p:spPr bwMode="auto">
                <a:xfrm>
                  <a:off x="2040" y="2119"/>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6" name="Freeform 234"/>
                <p:cNvSpPr>
                  <a:spLocks/>
                </p:cNvSpPr>
                <p:nvPr/>
              </p:nvSpPr>
              <p:spPr bwMode="auto">
                <a:xfrm>
                  <a:off x="2040" y="2165"/>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7" name="Freeform 235"/>
                <p:cNvSpPr>
                  <a:spLocks/>
                </p:cNvSpPr>
                <p:nvPr/>
              </p:nvSpPr>
              <p:spPr bwMode="auto">
                <a:xfrm>
                  <a:off x="2040" y="2211"/>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8" name="Freeform 236"/>
                <p:cNvSpPr>
                  <a:spLocks/>
                </p:cNvSpPr>
                <p:nvPr/>
              </p:nvSpPr>
              <p:spPr bwMode="auto">
                <a:xfrm>
                  <a:off x="2040" y="225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799" name="Freeform 237"/>
                <p:cNvSpPr>
                  <a:spLocks/>
                </p:cNvSpPr>
                <p:nvPr/>
              </p:nvSpPr>
              <p:spPr bwMode="auto">
                <a:xfrm>
                  <a:off x="2040" y="2303"/>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800" name="Freeform 238"/>
                <p:cNvSpPr>
                  <a:spLocks/>
                </p:cNvSpPr>
                <p:nvPr/>
              </p:nvSpPr>
              <p:spPr bwMode="auto">
                <a:xfrm>
                  <a:off x="2040" y="2349"/>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801" name="Freeform 239"/>
                <p:cNvSpPr>
                  <a:spLocks/>
                </p:cNvSpPr>
                <p:nvPr/>
              </p:nvSpPr>
              <p:spPr bwMode="auto">
                <a:xfrm>
                  <a:off x="2040" y="2395"/>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802" name="Freeform 240"/>
                <p:cNvSpPr>
                  <a:spLocks/>
                </p:cNvSpPr>
                <p:nvPr/>
              </p:nvSpPr>
              <p:spPr bwMode="auto">
                <a:xfrm>
                  <a:off x="2040" y="2441"/>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sp>
              <p:nvSpPr>
                <p:cNvPr id="30803" name="Freeform 241"/>
                <p:cNvSpPr>
                  <a:spLocks/>
                </p:cNvSpPr>
                <p:nvPr/>
              </p:nvSpPr>
              <p:spPr bwMode="auto">
                <a:xfrm>
                  <a:off x="2040" y="2487"/>
                  <a:ext cx="814" cy="156"/>
                </a:xfrm>
                <a:custGeom>
                  <a:avLst/>
                  <a:gdLst>
                    <a:gd name="T0" fmla="*/ 0 w 814"/>
                    <a:gd name="T1" fmla="*/ 0 h 156"/>
                    <a:gd name="T2" fmla="*/ 814 w 814"/>
                    <a:gd name="T3" fmla="*/ 156 h 156"/>
                    <a:gd name="T4" fmla="*/ 0 60000 65536"/>
                    <a:gd name="T5" fmla="*/ 0 60000 65536"/>
                    <a:gd name="T6" fmla="*/ 0 w 814"/>
                    <a:gd name="T7" fmla="*/ 0 h 156"/>
                    <a:gd name="T8" fmla="*/ 814 w 814"/>
                    <a:gd name="T9" fmla="*/ 156 h 156"/>
                  </a:gdLst>
                  <a:ahLst/>
                  <a:cxnLst>
                    <a:cxn ang="T4">
                      <a:pos x="T0" y="T1"/>
                    </a:cxn>
                    <a:cxn ang="T5">
                      <a:pos x="T2" y="T3"/>
                    </a:cxn>
                  </a:cxnLst>
                  <a:rect l="T6" t="T7" r="T8" b="T9"/>
                  <a:pathLst>
                    <a:path w="814" h="156">
                      <a:moveTo>
                        <a:pt x="0" y="0"/>
                      </a:moveTo>
                      <a:lnTo>
                        <a:pt x="814" y="156"/>
                      </a:lnTo>
                    </a:path>
                  </a:pathLst>
                </a:custGeom>
                <a:solidFill>
                  <a:schemeClr val="bg1"/>
                </a:solidFill>
                <a:ln w="3175">
                  <a:solidFill>
                    <a:schemeClr val="tx1"/>
                  </a:solidFill>
                  <a:round/>
                  <a:headEnd/>
                  <a:tailEnd/>
                </a:ln>
              </p:spPr>
              <p:txBody>
                <a:bodyPr/>
                <a:lstStyle/>
                <a:p>
                  <a:endParaRPr lang="ja-JP" altLang="en-US"/>
                </a:p>
              </p:txBody>
            </p:sp>
          </p:grpSp>
          <p:sp>
            <p:nvSpPr>
              <p:cNvPr id="30784" name="Freeform 242"/>
              <p:cNvSpPr>
                <a:spLocks/>
              </p:cNvSpPr>
              <p:nvPr/>
            </p:nvSpPr>
            <p:spPr bwMode="auto">
              <a:xfrm>
                <a:off x="1912" y="1618"/>
                <a:ext cx="942" cy="1162"/>
              </a:xfrm>
              <a:custGeom>
                <a:avLst/>
                <a:gdLst>
                  <a:gd name="T0" fmla="*/ 454 w 942"/>
                  <a:gd name="T1" fmla="*/ 1002 h 1162"/>
                  <a:gd name="T2" fmla="*/ 454 w 942"/>
                  <a:gd name="T3" fmla="*/ 1068 h 1162"/>
                  <a:gd name="T4" fmla="*/ 2 w 942"/>
                  <a:gd name="T5" fmla="*/ 976 h 1162"/>
                  <a:gd name="T6" fmla="*/ 0 w 942"/>
                  <a:gd name="T7" fmla="*/ 0 h 1162"/>
                  <a:gd name="T8" fmla="*/ 938 w 942"/>
                  <a:gd name="T9" fmla="*/ 190 h 1162"/>
                  <a:gd name="T10" fmla="*/ 942 w 942"/>
                  <a:gd name="T11" fmla="*/ 1162 h 1162"/>
                  <a:gd name="T12" fmla="*/ 474 w 942"/>
                  <a:gd name="T13" fmla="*/ 1070 h 1162"/>
                  <a:gd name="T14" fmla="*/ 476 w 942"/>
                  <a:gd name="T15" fmla="*/ 1008 h 1162"/>
                  <a:gd name="T16" fmla="*/ 874 w 942"/>
                  <a:gd name="T17" fmla="*/ 1084 h 1162"/>
                  <a:gd name="T18" fmla="*/ 872 w 942"/>
                  <a:gd name="T19" fmla="*/ 242 h 1162"/>
                  <a:gd name="T20" fmla="*/ 56 w 942"/>
                  <a:gd name="T21" fmla="*/ 84 h 1162"/>
                  <a:gd name="T22" fmla="*/ 60 w 942"/>
                  <a:gd name="T23" fmla="*/ 924 h 1162"/>
                  <a:gd name="T24" fmla="*/ 454 w 942"/>
                  <a:gd name="T25" fmla="*/ 1002 h 1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2"/>
                  <a:gd name="T40" fmla="*/ 0 h 1162"/>
                  <a:gd name="T41" fmla="*/ 942 w 942"/>
                  <a:gd name="T42" fmla="*/ 1162 h 1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2" h="1162">
                    <a:moveTo>
                      <a:pt x="454" y="1002"/>
                    </a:moveTo>
                    <a:lnTo>
                      <a:pt x="454" y="1068"/>
                    </a:lnTo>
                    <a:lnTo>
                      <a:pt x="2" y="976"/>
                    </a:lnTo>
                    <a:lnTo>
                      <a:pt x="0" y="0"/>
                    </a:lnTo>
                    <a:lnTo>
                      <a:pt x="938" y="190"/>
                    </a:lnTo>
                    <a:lnTo>
                      <a:pt x="942" y="1162"/>
                    </a:lnTo>
                    <a:lnTo>
                      <a:pt x="474" y="1070"/>
                    </a:lnTo>
                    <a:lnTo>
                      <a:pt x="476" y="1008"/>
                    </a:lnTo>
                    <a:lnTo>
                      <a:pt x="874" y="1084"/>
                    </a:lnTo>
                    <a:lnTo>
                      <a:pt x="872" y="242"/>
                    </a:lnTo>
                    <a:lnTo>
                      <a:pt x="56" y="84"/>
                    </a:lnTo>
                    <a:lnTo>
                      <a:pt x="60" y="924"/>
                    </a:lnTo>
                    <a:lnTo>
                      <a:pt x="454" y="1002"/>
                    </a:lnTo>
                    <a:close/>
                  </a:path>
                </a:pathLst>
              </a:custGeom>
              <a:solidFill>
                <a:schemeClr val="bg1"/>
              </a:solidFill>
              <a:ln w="9525">
                <a:solidFill>
                  <a:schemeClr val="tx1"/>
                </a:solidFill>
                <a:round/>
                <a:headEnd/>
                <a:tailEnd/>
              </a:ln>
            </p:spPr>
            <p:txBody>
              <a:bodyPr/>
              <a:lstStyle/>
              <a:p>
                <a:endParaRPr lang="ja-JP" altLang="en-US"/>
              </a:p>
            </p:txBody>
          </p:sp>
        </p:grpSp>
        <p:sp>
          <p:nvSpPr>
            <p:cNvPr id="30757" name="Text Box 243"/>
            <p:cNvSpPr txBox="1">
              <a:spLocks noChangeArrowheads="1"/>
            </p:cNvSpPr>
            <p:nvPr/>
          </p:nvSpPr>
          <p:spPr bwMode="auto">
            <a:xfrm>
              <a:off x="1902" y="2706"/>
              <a:ext cx="754" cy="380"/>
            </a:xfrm>
            <a:prstGeom prst="rect">
              <a:avLst/>
            </a:prstGeom>
            <a:noFill/>
            <a:ln w="9525">
              <a:noFill/>
              <a:miter lim="800000"/>
              <a:headEnd/>
              <a:tailEnd/>
            </a:ln>
          </p:spPr>
          <p:txBody>
            <a:bodyPr wrap="none">
              <a:spAutoFit/>
            </a:bodyPr>
            <a:lstStyle/>
            <a:p>
              <a:r>
                <a:rPr lang="en-US" altLang="ja-JP" sz="2400">
                  <a:latin typeface="Times New Roman" pitchFamily="18" charset="0"/>
                </a:rPr>
                <a:t>MCP1</a:t>
              </a:r>
            </a:p>
          </p:txBody>
        </p:sp>
        <p:sp>
          <p:nvSpPr>
            <p:cNvPr id="30758" name="Text Box 244"/>
            <p:cNvSpPr txBox="1">
              <a:spLocks noChangeArrowheads="1"/>
            </p:cNvSpPr>
            <p:nvPr/>
          </p:nvSpPr>
          <p:spPr bwMode="auto">
            <a:xfrm>
              <a:off x="2647" y="2362"/>
              <a:ext cx="754" cy="381"/>
            </a:xfrm>
            <a:prstGeom prst="rect">
              <a:avLst/>
            </a:prstGeom>
            <a:noFill/>
            <a:ln w="9525">
              <a:noFill/>
              <a:miter lim="800000"/>
              <a:headEnd/>
              <a:tailEnd/>
            </a:ln>
          </p:spPr>
          <p:txBody>
            <a:bodyPr wrap="none">
              <a:spAutoFit/>
            </a:bodyPr>
            <a:lstStyle/>
            <a:p>
              <a:r>
                <a:rPr lang="en-US" altLang="ja-JP" sz="2400">
                  <a:latin typeface="Times New Roman" pitchFamily="18" charset="0"/>
                </a:rPr>
                <a:t>MCP2</a:t>
              </a:r>
            </a:p>
          </p:txBody>
        </p:sp>
        <p:sp>
          <p:nvSpPr>
            <p:cNvPr id="30759" name="Line 245"/>
            <p:cNvSpPr>
              <a:spLocks noChangeShapeType="1"/>
            </p:cNvSpPr>
            <p:nvPr/>
          </p:nvSpPr>
          <p:spPr bwMode="auto">
            <a:xfrm flipH="1">
              <a:off x="4266" y="929"/>
              <a:ext cx="334" cy="174"/>
            </a:xfrm>
            <a:prstGeom prst="line">
              <a:avLst/>
            </a:prstGeom>
            <a:noFill/>
            <a:ln w="19050">
              <a:solidFill>
                <a:schemeClr val="tx1"/>
              </a:solidFill>
              <a:round/>
              <a:headEnd/>
              <a:tailEnd type="triangle" w="med" len="med"/>
            </a:ln>
          </p:spPr>
          <p:txBody>
            <a:bodyPr/>
            <a:lstStyle/>
            <a:p>
              <a:endParaRPr lang="ja-JP" altLang="en-US"/>
            </a:p>
          </p:txBody>
        </p:sp>
        <p:sp>
          <p:nvSpPr>
            <p:cNvPr id="30760" name="Text Box 246"/>
            <p:cNvSpPr txBox="1">
              <a:spLocks noChangeArrowheads="1"/>
            </p:cNvSpPr>
            <p:nvPr/>
          </p:nvSpPr>
          <p:spPr bwMode="auto">
            <a:xfrm>
              <a:off x="3561" y="2180"/>
              <a:ext cx="983" cy="381"/>
            </a:xfrm>
            <a:prstGeom prst="rect">
              <a:avLst/>
            </a:prstGeom>
            <a:noFill/>
            <a:ln w="9525">
              <a:noFill/>
              <a:miter lim="800000"/>
              <a:headEnd/>
              <a:tailEnd/>
            </a:ln>
          </p:spPr>
          <p:txBody>
            <a:bodyPr wrap="none">
              <a:spAutoFit/>
            </a:bodyPr>
            <a:lstStyle/>
            <a:p>
              <a:r>
                <a:rPr lang="en-US" altLang="ja-JP" sz="2400">
                  <a:latin typeface="Times New Roman" pitchFamily="18" charset="0"/>
                </a:rPr>
                <a:t>SSD box</a:t>
              </a:r>
            </a:p>
          </p:txBody>
        </p:sp>
        <p:sp>
          <p:nvSpPr>
            <p:cNvPr id="30761" name="Text Box 247"/>
            <p:cNvSpPr txBox="1">
              <a:spLocks noChangeArrowheads="1"/>
            </p:cNvSpPr>
            <p:nvPr/>
          </p:nvSpPr>
          <p:spPr bwMode="auto">
            <a:xfrm>
              <a:off x="4382" y="682"/>
              <a:ext cx="573" cy="380"/>
            </a:xfrm>
            <a:prstGeom prst="rect">
              <a:avLst/>
            </a:prstGeom>
            <a:noFill/>
            <a:ln w="9525">
              <a:noFill/>
              <a:miter lim="800000"/>
              <a:headEnd/>
              <a:tailEnd/>
            </a:ln>
          </p:spPr>
          <p:txBody>
            <a:bodyPr wrap="none">
              <a:spAutoFit/>
            </a:bodyPr>
            <a:lstStyle/>
            <a:p>
              <a:r>
                <a:rPr lang="en-US" altLang="ja-JP" sz="2400">
                  <a:latin typeface="Times New Roman" pitchFamily="18" charset="0"/>
                </a:rPr>
                <a:t>PSD</a:t>
              </a:r>
            </a:p>
          </p:txBody>
        </p:sp>
        <p:sp>
          <p:nvSpPr>
            <p:cNvPr id="30762" name="Line 248"/>
            <p:cNvSpPr>
              <a:spLocks noChangeShapeType="1"/>
            </p:cNvSpPr>
            <p:nvPr/>
          </p:nvSpPr>
          <p:spPr bwMode="auto">
            <a:xfrm flipH="1" flipV="1">
              <a:off x="3922" y="1990"/>
              <a:ext cx="198" cy="36"/>
            </a:xfrm>
            <a:prstGeom prst="line">
              <a:avLst/>
            </a:prstGeom>
            <a:noFill/>
            <a:ln w="9525">
              <a:solidFill>
                <a:schemeClr val="tx1"/>
              </a:solidFill>
              <a:round/>
              <a:headEnd/>
              <a:tailEnd type="triangle" w="med" len="med"/>
            </a:ln>
          </p:spPr>
          <p:txBody>
            <a:bodyPr/>
            <a:lstStyle/>
            <a:p>
              <a:endParaRPr lang="ja-JP" altLang="en-US"/>
            </a:p>
          </p:txBody>
        </p:sp>
        <p:sp>
          <p:nvSpPr>
            <p:cNvPr id="30763" name="Line 249"/>
            <p:cNvSpPr>
              <a:spLocks noChangeShapeType="1"/>
            </p:cNvSpPr>
            <p:nvPr/>
          </p:nvSpPr>
          <p:spPr bwMode="auto">
            <a:xfrm flipH="1" flipV="1">
              <a:off x="3941" y="1254"/>
              <a:ext cx="198" cy="36"/>
            </a:xfrm>
            <a:prstGeom prst="line">
              <a:avLst/>
            </a:prstGeom>
            <a:noFill/>
            <a:ln w="9525">
              <a:solidFill>
                <a:schemeClr val="tx1"/>
              </a:solidFill>
              <a:round/>
              <a:headEnd/>
              <a:tailEnd type="triangle" w="med" len="med"/>
            </a:ln>
          </p:spPr>
          <p:txBody>
            <a:bodyPr/>
            <a:lstStyle/>
            <a:p>
              <a:endParaRPr lang="ja-JP" altLang="en-US"/>
            </a:p>
          </p:txBody>
        </p:sp>
        <p:sp>
          <p:nvSpPr>
            <p:cNvPr id="30764" name="Line 250"/>
            <p:cNvSpPr>
              <a:spLocks noChangeShapeType="1"/>
            </p:cNvSpPr>
            <p:nvPr/>
          </p:nvSpPr>
          <p:spPr bwMode="auto">
            <a:xfrm flipH="1" flipV="1">
              <a:off x="4493" y="1031"/>
              <a:ext cx="198" cy="36"/>
            </a:xfrm>
            <a:prstGeom prst="line">
              <a:avLst/>
            </a:prstGeom>
            <a:noFill/>
            <a:ln w="9525">
              <a:solidFill>
                <a:schemeClr val="tx1"/>
              </a:solidFill>
              <a:round/>
              <a:headEnd/>
              <a:tailEnd type="triangle" w="med" len="med"/>
            </a:ln>
          </p:spPr>
          <p:txBody>
            <a:bodyPr/>
            <a:lstStyle/>
            <a:p>
              <a:endParaRPr lang="ja-JP" altLang="en-US"/>
            </a:p>
          </p:txBody>
        </p:sp>
        <p:sp>
          <p:nvSpPr>
            <p:cNvPr id="30765" name="Line 251"/>
            <p:cNvSpPr>
              <a:spLocks noChangeShapeType="1"/>
            </p:cNvSpPr>
            <p:nvPr/>
          </p:nvSpPr>
          <p:spPr bwMode="auto">
            <a:xfrm flipV="1">
              <a:off x="771" y="2270"/>
              <a:ext cx="553" cy="223"/>
            </a:xfrm>
            <a:prstGeom prst="line">
              <a:avLst/>
            </a:prstGeom>
            <a:noFill/>
            <a:ln w="38100">
              <a:solidFill>
                <a:schemeClr val="tx1"/>
              </a:solidFill>
              <a:round/>
              <a:headEnd/>
              <a:tailEnd type="stealth" w="med" len="med"/>
            </a:ln>
          </p:spPr>
          <p:txBody>
            <a:bodyPr/>
            <a:lstStyle/>
            <a:p>
              <a:endParaRPr lang="ja-JP" altLang="en-US"/>
            </a:p>
          </p:txBody>
        </p:sp>
        <p:sp>
          <p:nvSpPr>
            <p:cNvPr id="30766" name="Text Box 252"/>
            <p:cNvSpPr txBox="1">
              <a:spLocks noChangeArrowheads="1"/>
            </p:cNvSpPr>
            <p:nvPr/>
          </p:nvSpPr>
          <p:spPr bwMode="auto">
            <a:xfrm>
              <a:off x="696" y="2467"/>
              <a:ext cx="532" cy="380"/>
            </a:xfrm>
            <a:prstGeom prst="rect">
              <a:avLst/>
            </a:prstGeom>
            <a:noFill/>
            <a:ln w="9525">
              <a:noFill/>
              <a:miter lim="800000"/>
              <a:headEnd/>
              <a:tailEnd/>
            </a:ln>
          </p:spPr>
          <p:txBody>
            <a:bodyPr wrap="none">
              <a:spAutoFit/>
            </a:bodyPr>
            <a:lstStyle/>
            <a:p>
              <a:r>
                <a:rPr lang="en-US" altLang="ja-JP" sz="2400">
                  <a:latin typeface="Times New Roman" pitchFamily="18" charset="0"/>
                </a:rPr>
                <a:t>ions</a:t>
              </a:r>
            </a:p>
          </p:txBody>
        </p:sp>
      </p:grpSp>
      <p:pic>
        <p:nvPicPr>
          <p:cNvPr id="30728" name="Picture 253" descr="DSCF0008"/>
          <p:cNvPicPr>
            <a:picLocks noGrp="1" noChangeAspect="1" noChangeArrowheads="1"/>
          </p:cNvPicPr>
          <p:nvPr>
            <p:ph sz="half" idx="1"/>
          </p:nvPr>
        </p:nvPicPr>
        <p:blipFill>
          <a:blip r:embed="rId4" cstate="print"/>
          <a:srcRect/>
          <a:stretch>
            <a:fillRect/>
          </a:stretch>
        </p:blipFill>
        <p:spPr>
          <a:xfrm>
            <a:off x="893763" y="3213100"/>
            <a:ext cx="4038600" cy="3028950"/>
          </a:xfrm>
          <a:noFill/>
        </p:spPr>
      </p:pic>
      <p:sp>
        <p:nvSpPr>
          <p:cNvPr id="30729" name="Rectangle 254"/>
          <p:cNvSpPr>
            <a:spLocks noChangeArrowheads="1"/>
          </p:cNvSpPr>
          <p:nvPr/>
        </p:nvSpPr>
        <p:spPr bwMode="auto">
          <a:xfrm>
            <a:off x="1187450" y="188913"/>
            <a:ext cx="3384550" cy="792162"/>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30730" name="Text Box 255"/>
          <p:cNvSpPr txBox="1">
            <a:spLocks noChangeArrowheads="1"/>
          </p:cNvSpPr>
          <p:nvPr/>
        </p:nvSpPr>
        <p:spPr bwMode="auto">
          <a:xfrm>
            <a:off x="1311275" y="350838"/>
            <a:ext cx="3184525" cy="457200"/>
          </a:xfrm>
          <a:prstGeom prst="rect">
            <a:avLst/>
          </a:prstGeom>
          <a:noFill/>
          <a:ln w="9525">
            <a:noFill/>
            <a:miter lim="800000"/>
            <a:headEnd/>
            <a:tailEnd/>
          </a:ln>
        </p:spPr>
        <p:txBody>
          <a:bodyPr wrap="none">
            <a:spAutoFit/>
          </a:bodyPr>
          <a:lstStyle/>
          <a:p>
            <a:r>
              <a:rPr lang="en-US" altLang="ja-JP" sz="2400"/>
              <a:t>Focal Plane Detectors</a:t>
            </a:r>
          </a:p>
        </p:txBody>
      </p:sp>
      <p:sp>
        <p:nvSpPr>
          <p:cNvPr id="23" name="日付プレースホルダー 22"/>
          <p:cNvSpPr>
            <a:spLocks noGrp="1"/>
          </p:cNvSpPr>
          <p:nvPr>
            <p:ph type="dt" sz="half" idx="10"/>
          </p:nvPr>
        </p:nvSpPr>
        <p:spPr/>
        <p:txBody>
          <a:bodyPr/>
          <a:lstStyle/>
          <a:p>
            <a:r>
              <a:rPr kumimoji="1" lang="en-US" altLang="ja-JP" smtClean="0"/>
              <a:t>2013/1/15</a:t>
            </a:r>
            <a:endParaRPr kumimoji="1" lang="ja-JP" altLang="en-US"/>
          </a:p>
        </p:txBody>
      </p:sp>
      <p:sp>
        <p:nvSpPr>
          <p:cNvPr id="24" name="フッター プレースホルダー 2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2519878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日付プレースホルダ 1"/>
          <p:cNvSpPr>
            <a:spLocks noGrp="1"/>
          </p:cNvSpPr>
          <p:nvPr>
            <p:ph type="dt" sz="quarter" idx="10"/>
          </p:nvPr>
        </p:nvSpPr>
        <p:spPr>
          <a:noFill/>
        </p:spPr>
        <p:txBody>
          <a:bodyPr/>
          <a:lstStyle/>
          <a:p>
            <a:r>
              <a:rPr lang="en-US" altLang="ja-JP" smtClean="0">
                <a:latin typeface="Arial" pitchFamily="34" charset="0"/>
              </a:rPr>
              <a:t>2013/1/15</a:t>
            </a:r>
          </a:p>
        </p:txBody>
      </p:sp>
      <p:sp>
        <p:nvSpPr>
          <p:cNvPr id="35843" name="フッター プレースホルダ 2"/>
          <p:cNvSpPr>
            <a:spLocks noGrp="1"/>
          </p:cNvSpPr>
          <p:nvPr>
            <p:ph type="ftr" sz="quarter" idx="11"/>
          </p:nvPr>
        </p:nvSpPr>
        <p:spPr>
          <a:noFill/>
        </p:spPr>
        <p:txBody>
          <a:bodyPr/>
          <a:lstStyle/>
          <a:p>
            <a:r>
              <a:rPr lang="en-US" altLang="zh-TW" smtClean="0">
                <a:latin typeface="Arial" pitchFamily="34" charset="0"/>
              </a:rPr>
              <a:t>RIBF SEMINAR</a:t>
            </a:r>
            <a:endParaRPr lang="en-US" altLang="ja-JP" smtClean="0">
              <a:latin typeface="Arial" pitchFamily="34" charset="0"/>
            </a:endParaRPr>
          </a:p>
        </p:txBody>
      </p:sp>
      <p:sp>
        <p:nvSpPr>
          <p:cNvPr id="35844" name="スライド番号プレースホルダ 3"/>
          <p:cNvSpPr>
            <a:spLocks noGrp="1"/>
          </p:cNvSpPr>
          <p:nvPr>
            <p:ph type="sldNum" sz="quarter" idx="12"/>
          </p:nvPr>
        </p:nvSpPr>
        <p:spPr>
          <a:noFill/>
        </p:spPr>
        <p:txBody>
          <a:bodyPr/>
          <a:lstStyle/>
          <a:p>
            <a:fld id="{9B4BD2C3-1CC0-409C-BE72-68970FA2AF0D}" type="slidenum">
              <a:rPr lang="en-US" altLang="ja-JP" smtClean="0">
                <a:latin typeface="Arial" pitchFamily="34" charset="0"/>
              </a:rPr>
              <a:pPr/>
              <a:t>25</a:t>
            </a:fld>
            <a:endParaRPr lang="en-US" altLang="ja-JP" smtClean="0">
              <a:latin typeface="Arial" pitchFamily="34" charset="0"/>
            </a:endParaRPr>
          </a:p>
        </p:txBody>
      </p:sp>
      <p:sp>
        <p:nvSpPr>
          <p:cNvPr id="35847" name="Text Box 4"/>
          <p:cNvSpPr txBox="1">
            <a:spLocks noChangeArrowheads="1"/>
          </p:cNvSpPr>
          <p:nvPr/>
        </p:nvSpPr>
        <p:spPr bwMode="auto">
          <a:xfrm>
            <a:off x="4729163" y="4587875"/>
            <a:ext cx="4314825" cy="1314450"/>
          </a:xfrm>
          <a:prstGeom prst="rect">
            <a:avLst/>
          </a:prstGeom>
          <a:noFill/>
          <a:ln w="9525" algn="ctr">
            <a:noFill/>
            <a:miter lim="800000"/>
            <a:headEnd/>
            <a:tailEnd/>
          </a:ln>
        </p:spPr>
        <p:txBody>
          <a:bodyPr wrap="none">
            <a:spAutoFit/>
          </a:bodyPr>
          <a:lstStyle/>
          <a:p>
            <a:r>
              <a:rPr lang="en-US" altLang="ja-JP" sz="1600">
                <a:latin typeface="Times New Roman" pitchFamily="18" charset="0"/>
              </a:rPr>
              <a:t>Masses of Beams &amp; Targets</a:t>
            </a:r>
          </a:p>
          <a:p>
            <a:r>
              <a:rPr lang="en-US" altLang="ja-JP" sz="1600">
                <a:latin typeface="Times New Roman" pitchFamily="18" charset="0"/>
              </a:rPr>
              <a:t>Audi &amp; Wapstra, Nucl. Phys A565, 1 (1993)</a:t>
            </a:r>
          </a:p>
          <a:p>
            <a:endParaRPr lang="en-US" altLang="ja-JP" sz="1600">
              <a:latin typeface="Times New Roman" pitchFamily="18" charset="0"/>
            </a:endParaRPr>
          </a:p>
          <a:p>
            <a:r>
              <a:rPr lang="en-US" altLang="ja-JP" sz="1600">
                <a:latin typeface="Times New Roman" pitchFamily="18" charset="0"/>
              </a:rPr>
              <a:t>Masses of Compound Nuclei</a:t>
            </a:r>
          </a:p>
          <a:p>
            <a:r>
              <a:rPr lang="en-US" altLang="ja-JP" sz="1600">
                <a:latin typeface="Times New Roman" pitchFamily="18" charset="0"/>
              </a:rPr>
              <a:t>Myers &amp; Swiatecki, Nucl. Phys. A601, 141 (1996)</a:t>
            </a:r>
          </a:p>
        </p:txBody>
      </p:sp>
      <p:sp>
        <p:nvSpPr>
          <p:cNvPr id="35848" name="Line 5"/>
          <p:cNvSpPr>
            <a:spLocks noChangeShapeType="1"/>
          </p:cNvSpPr>
          <p:nvPr/>
        </p:nvSpPr>
        <p:spPr bwMode="auto">
          <a:xfrm>
            <a:off x="4879975" y="2967038"/>
            <a:ext cx="0" cy="1439862"/>
          </a:xfrm>
          <a:prstGeom prst="line">
            <a:avLst/>
          </a:prstGeom>
          <a:noFill/>
          <a:ln w="9525">
            <a:solidFill>
              <a:srgbClr val="FF0000"/>
            </a:solidFill>
            <a:prstDash val="dash"/>
            <a:round/>
            <a:headEnd/>
            <a:tailEnd/>
          </a:ln>
        </p:spPr>
        <p:txBody>
          <a:bodyPr wrap="none" anchor="ctr"/>
          <a:lstStyle/>
          <a:p>
            <a:endParaRPr lang="ja-JP" altLang="en-US"/>
          </a:p>
        </p:txBody>
      </p:sp>
      <p:sp>
        <p:nvSpPr>
          <p:cNvPr id="35849" name="Text Box 6"/>
          <p:cNvSpPr txBox="1">
            <a:spLocks noChangeArrowheads="1"/>
          </p:cNvSpPr>
          <p:nvPr/>
        </p:nvSpPr>
        <p:spPr bwMode="auto">
          <a:xfrm>
            <a:off x="4957763" y="3338513"/>
            <a:ext cx="3041650" cy="641350"/>
          </a:xfrm>
          <a:prstGeom prst="rect">
            <a:avLst/>
          </a:prstGeom>
          <a:noFill/>
          <a:ln w="9525" algn="ctr">
            <a:noFill/>
            <a:miter lim="800000"/>
            <a:headEnd/>
            <a:tailEnd/>
          </a:ln>
        </p:spPr>
        <p:txBody>
          <a:bodyPr wrap="none">
            <a:spAutoFit/>
          </a:bodyPr>
          <a:lstStyle/>
          <a:p>
            <a:r>
              <a:rPr lang="en-US" altLang="ja-JP">
                <a:latin typeface="Times New Roman" pitchFamily="18" charset="0"/>
              </a:rPr>
              <a:t>Calculated threshold of fission </a:t>
            </a:r>
          </a:p>
          <a:p>
            <a:r>
              <a:rPr lang="en-US" altLang="ja-JP">
                <a:latin typeface="Times New Roman" pitchFamily="18" charset="0"/>
              </a:rPr>
              <a:t>after 1n emission</a:t>
            </a:r>
          </a:p>
        </p:txBody>
      </p:sp>
      <p:grpSp>
        <p:nvGrpSpPr>
          <p:cNvPr id="2" name="Group 7"/>
          <p:cNvGrpSpPr>
            <a:grpSpLocks/>
          </p:cNvGrpSpPr>
          <p:nvPr/>
        </p:nvGrpSpPr>
        <p:grpSpPr bwMode="auto">
          <a:xfrm>
            <a:off x="779463" y="260350"/>
            <a:ext cx="3824287" cy="6448425"/>
            <a:chOff x="491" y="144"/>
            <a:chExt cx="2409" cy="4062"/>
          </a:xfrm>
        </p:grpSpPr>
        <p:sp>
          <p:nvSpPr>
            <p:cNvPr id="35851" name="Line 8"/>
            <p:cNvSpPr>
              <a:spLocks noChangeShapeType="1"/>
            </p:cNvSpPr>
            <p:nvPr/>
          </p:nvSpPr>
          <p:spPr bwMode="auto">
            <a:xfrm>
              <a:off x="2028" y="860"/>
              <a:ext cx="0" cy="184"/>
            </a:xfrm>
            <a:prstGeom prst="line">
              <a:avLst/>
            </a:prstGeom>
            <a:noFill/>
            <a:ln w="9525">
              <a:solidFill>
                <a:schemeClr val="tx1"/>
              </a:solidFill>
              <a:round/>
              <a:headEnd/>
              <a:tailEnd/>
            </a:ln>
          </p:spPr>
          <p:txBody>
            <a:bodyPr wrap="none" anchor="ctr"/>
            <a:lstStyle/>
            <a:p>
              <a:endParaRPr lang="ja-JP" altLang="en-US"/>
            </a:p>
          </p:txBody>
        </p:sp>
        <p:sp>
          <p:nvSpPr>
            <p:cNvPr id="35852" name="Line 9"/>
            <p:cNvSpPr>
              <a:spLocks noChangeShapeType="1"/>
            </p:cNvSpPr>
            <p:nvPr/>
          </p:nvSpPr>
          <p:spPr bwMode="auto">
            <a:xfrm>
              <a:off x="2176" y="590"/>
              <a:ext cx="0" cy="332"/>
            </a:xfrm>
            <a:prstGeom prst="line">
              <a:avLst/>
            </a:prstGeom>
            <a:noFill/>
            <a:ln w="9525">
              <a:solidFill>
                <a:schemeClr val="tx1"/>
              </a:solidFill>
              <a:round/>
              <a:headEnd/>
              <a:tailEnd/>
            </a:ln>
          </p:spPr>
          <p:txBody>
            <a:bodyPr wrap="none" anchor="ctr"/>
            <a:lstStyle/>
            <a:p>
              <a:endParaRPr lang="ja-JP" altLang="en-US"/>
            </a:p>
          </p:txBody>
        </p:sp>
        <p:sp>
          <p:nvSpPr>
            <p:cNvPr id="35853" name="Line 10"/>
            <p:cNvSpPr>
              <a:spLocks noChangeShapeType="1"/>
            </p:cNvSpPr>
            <p:nvPr/>
          </p:nvSpPr>
          <p:spPr bwMode="auto">
            <a:xfrm>
              <a:off x="2320" y="258"/>
              <a:ext cx="0" cy="432"/>
            </a:xfrm>
            <a:prstGeom prst="line">
              <a:avLst/>
            </a:prstGeom>
            <a:noFill/>
            <a:ln w="9525">
              <a:solidFill>
                <a:schemeClr val="tx1"/>
              </a:solidFill>
              <a:round/>
              <a:headEnd/>
              <a:tailEnd/>
            </a:ln>
          </p:spPr>
          <p:txBody>
            <a:bodyPr wrap="none" anchor="ctr"/>
            <a:lstStyle/>
            <a:p>
              <a:endParaRPr lang="ja-JP" altLang="en-US"/>
            </a:p>
          </p:txBody>
        </p:sp>
        <p:sp>
          <p:nvSpPr>
            <p:cNvPr id="35854" name="Line 11"/>
            <p:cNvSpPr>
              <a:spLocks noChangeShapeType="1"/>
            </p:cNvSpPr>
            <p:nvPr/>
          </p:nvSpPr>
          <p:spPr bwMode="auto">
            <a:xfrm>
              <a:off x="1297" y="146"/>
              <a:ext cx="0" cy="3627"/>
            </a:xfrm>
            <a:prstGeom prst="line">
              <a:avLst/>
            </a:prstGeom>
            <a:noFill/>
            <a:ln w="9525">
              <a:solidFill>
                <a:schemeClr val="tx1"/>
              </a:solidFill>
              <a:round/>
              <a:headEnd/>
              <a:tailEnd/>
            </a:ln>
          </p:spPr>
          <p:txBody>
            <a:bodyPr wrap="none" anchor="ctr"/>
            <a:lstStyle/>
            <a:p>
              <a:endParaRPr lang="ja-JP" altLang="en-US"/>
            </a:p>
          </p:txBody>
        </p:sp>
        <p:sp>
          <p:nvSpPr>
            <p:cNvPr id="35855" name="Line 12"/>
            <p:cNvSpPr>
              <a:spLocks noChangeShapeType="1"/>
            </p:cNvSpPr>
            <p:nvPr/>
          </p:nvSpPr>
          <p:spPr bwMode="auto">
            <a:xfrm>
              <a:off x="1297" y="1053"/>
              <a:ext cx="1603" cy="0"/>
            </a:xfrm>
            <a:prstGeom prst="line">
              <a:avLst/>
            </a:prstGeom>
            <a:noFill/>
            <a:ln w="9525">
              <a:solidFill>
                <a:schemeClr val="tx1"/>
              </a:solidFill>
              <a:round/>
              <a:headEnd/>
              <a:tailEnd/>
            </a:ln>
          </p:spPr>
          <p:txBody>
            <a:bodyPr wrap="none" anchor="ctr"/>
            <a:lstStyle/>
            <a:p>
              <a:endParaRPr lang="ja-JP" altLang="en-US"/>
            </a:p>
          </p:txBody>
        </p:sp>
        <p:sp>
          <p:nvSpPr>
            <p:cNvPr id="35856" name="Line 13"/>
            <p:cNvSpPr>
              <a:spLocks noChangeShapeType="1"/>
            </p:cNvSpPr>
            <p:nvPr/>
          </p:nvSpPr>
          <p:spPr bwMode="auto">
            <a:xfrm>
              <a:off x="1297" y="1960"/>
              <a:ext cx="1603" cy="0"/>
            </a:xfrm>
            <a:prstGeom prst="line">
              <a:avLst/>
            </a:prstGeom>
            <a:noFill/>
            <a:ln w="9525">
              <a:solidFill>
                <a:schemeClr val="tx1"/>
              </a:solidFill>
              <a:round/>
              <a:headEnd/>
              <a:tailEnd/>
            </a:ln>
          </p:spPr>
          <p:txBody>
            <a:bodyPr wrap="none" anchor="ctr"/>
            <a:lstStyle/>
            <a:p>
              <a:endParaRPr lang="ja-JP" altLang="en-US"/>
            </a:p>
          </p:txBody>
        </p:sp>
        <p:sp>
          <p:nvSpPr>
            <p:cNvPr id="35857" name="Line 14"/>
            <p:cNvSpPr>
              <a:spLocks noChangeShapeType="1"/>
            </p:cNvSpPr>
            <p:nvPr/>
          </p:nvSpPr>
          <p:spPr bwMode="auto">
            <a:xfrm>
              <a:off x="1297" y="2867"/>
              <a:ext cx="1603" cy="0"/>
            </a:xfrm>
            <a:prstGeom prst="line">
              <a:avLst/>
            </a:prstGeom>
            <a:noFill/>
            <a:ln w="9525">
              <a:solidFill>
                <a:schemeClr val="tx1"/>
              </a:solidFill>
              <a:round/>
              <a:headEnd/>
              <a:tailEnd/>
            </a:ln>
          </p:spPr>
          <p:txBody>
            <a:bodyPr wrap="none" anchor="ctr"/>
            <a:lstStyle/>
            <a:p>
              <a:endParaRPr lang="ja-JP" altLang="en-US"/>
            </a:p>
          </p:txBody>
        </p:sp>
        <p:sp>
          <p:nvSpPr>
            <p:cNvPr id="35858" name="Line 15"/>
            <p:cNvSpPr>
              <a:spLocks noChangeShapeType="1"/>
            </p:cNvSpPr>
            <p:nvPr/>
          </p:nvSpPr>
          <p:spPr bwMode="auto">
            <a:xfrm>
              <a:off x="1297" y="3774"/>
              <a:ext cx="1603" cy="0"/>
            </a:xfrm>
            <a:prstGeom prst="line">
              <a:avLst/>
            </a:prstGeom>
            <a:noFill/>
            <a:ln w="9525">
              <a:solidFill>
                <a:schemeClr val="tx1"/>
              </a:solidFill>
              <a:round/>
              <a:headEnd/>
              <a:tailEnd/>
            </a:ln>
          </p:spPr>
          <p:txBody>
            <a:bodyPr wrap="none" anchor="ctr"/>
            <a:lstStyle/>
            <a:p>
              <a:endParaRPr lang="ja-JP" altLang="en-US"/>
            </a:p>
          </p:txBody>
        </p:sp>
        <p:sp>
          <p:nvSpPr>
            <p:cNvPr id="35859" name="Line 16"/>
            <p:cNvSpPr>
              <a:spLocks noChangeShapeType="1"/>
            </p:cNvSpPr>
            <p:nvPr/>
          </p:nvSpPr>
          <p:spPr bwMode="auto">
            <a:xfrm>
              <a:off x="1297" y="146"/>
              <a:ext cx="1603" cy="0"/>
            </a:xfrm>
            <a:prstGeom prst="line">
              <a:avLst/>
            </a:prstGeom>
            <a:noFill/>
            <a:ln w="9525">
              <a:solidFill>
                <a:schemeClr val="tx1"/>
              </a:solidFill>
              <a:round/>
              <a:headEnd/>
              <a:tailEnd/>
            </a:ln>
          </p:spPr>
          <p:txBody>
            <a:bodyPr wrap="none" anchor="ctr"/>
            <a:lstStyle/>
            <a:p>
              <a:endParaRPr lang="ja-JP" altLang="en-US"/>
            </a:p>
          </p:txBody>
        </p:sp>
        <p:sp>
          <p:nvSpPr>
            <p:cNvPr id="35860" name="Line 17"/>
            <p:cNvSpPr>
              <a:spLocks noChangeShapeType="1"/>
            </p:cNvSpPr>
            <p:nvPr/>
          </p:nvSpPr>
          <p:spPr bwMode="auto">
            <a:xfrm>
              <a:off x="2900" y="146"/>
              <a:ext cx="0" cy="3627"/>
            </a:xfrm>
            <a:prstGeom prst="line">
              <a:avLst/>
            </a:prstGeom>
            <a:noFill/>
            <a:ln w="9525">
              <a:solidFill>
                <a:schemeClr val="tx1"/>
              </a:solidFill>
              <a:round/>
              <a:headEnd/>
              <a:tailEnd/>
            </a:ln>
          </p:spPr>
          <p:txBody>
            <a:bodyPr wrap="none" anchor="ctr"/>
            <a:lstStyle/>
            <a:p>
              <a:endParaRPr lang="ja-JP" altLang="en-US"/>
            </a:p>
          </p:txBody>
        </p:sp>
        <p:sp>
          <p:nvSpPr>
            <p:cNvPr id="35861" name="Line 18"/>
            <p:cNvSpPr>
              <a:spLocks noChangeShapeType="1"/>
            </p:cNvSpPr>
            <p:nvPr/>
          </p:nvSpPr>
          <p:spPr bwMode="auto">
            <a:xfrm>
              <a:off x="2516" y="934"/>
              <a:ext cx="0" cy="110"/>
            </a:xfrm>
            <a:prstGeom prst="line">
              <a:avLst/>
            </a:prstGeom>
            <a:noFill/>
            <a:ln w="9525">
              <a:solidFill>
                <a:schemeClr val="tx1"/>
              </a:solidFill>
              <a:round/>
              <a:headEnd/>
              <a:tailEnd type="triangle" w="med" len="med"/>
            </a:ln>
          </p:spPr>
          <p:txBody>
            <a:bodyPr wrap="none" anchor="ctr"/>
            <a:lstStyle/>
            <a:p>
              <a:endParaRPr lang="ja-JP" altLang="en-US"/>
            </a:p>
          </p:txBody>
        </p:sp>
        <p:sp>
          <p:nvSpPr>
            <p:cNvPr id="35862" name="Line 19"/>
            <p:cNvSpPr>
              <a:spLocks noChangeShapeType="1"/>
            </p:cNvSpPr>
            <p:nvPr/>
          </p:nvSpPr>
          <p:spPr bwMode="auto">
            <a:xfrm>
              <a:off x="2000" y="860"/>
              <a:ext cx="54" cy="0"/>
            </a:xfrm>
            <a:prstGeom prst="line">
              <a:avLst/>
            </a:prstGeom>
            <a:noFill/>
            <a:ln w="9525">
              <a:solidFill>
                <a:schemeClr val="tx1"/>
              </a:solidFill>
              <a:round/>
              <a:headEnd/>
              <a:tailEnd/>
            </a:ln>
          </p:spPr>
          <p:txBody>
            <a:bodyPr wrap="none" anchor="ctr"/>
            <a:lstStyle/>
            <a:p>
              <a:endParaRPr lang="ja-JP" altLang="en-US"/>
            </a:p>
          </p:txBody>
        </p:sp>
        <p:sp>
          <p:nvSpPr>
            <p:cNvPr id="35863" name="Line 20"/>
            <p:cNvSpPr>
              <a:spLocks noChangeShapeType="1"/>
            </p:cNvSpPr>
            <p:nvPr/>
          </p:nvSpPr>
          <p:spPr bwMode="auto">
            <a:xfrm>
              <a:off x="2000" y="1042"/>
              <a:ext cx="54" cy="0"/>
            </a:xfrm>
            <a:prstGeom prst="line">
              <a:avLst/>
            </a:prstGeom>
            <a:noFill/>
            <a:ln w="9525">
              <a:solidFill>
                <a:schemeClr val="tx1"/>
              </a:solidFill>
              <a:round/>
              <a:headEnd/>
              <a:tailEnd/>
            </a:ln>
          </p:spPr>
          <p:txBody>
            <a:bodyPr wrap="none" anchor="ctr"/>
            <a:lstStyle/>
            <a:p>
              <a:endParaRPr lang="ja-JP" altLang="en-US"/>
            </a:p>
          </p:txBody>
        </p:sp>
        <p:sp>
          <p:nvSpPr>
            <p:cNvPr id="35864" name="Line 21"/>
            <p:cNvSpPr>
              <a:spLocks noChangeShapeType="1"/>
            </p:cNvSpPr>
            <p:nvPr/>
          </p:nvSpPr>
          <p:spPr bwMode="auto">
            <a:xfrm>
              <a:off x="2146" y="922"/>
              <a:ext cx="54" cy="0"/>
            </a:xfrm>
            <a:prstGeom prst="line">
              <a:avLst/>
            </a:prstGeom>
            <a:noFill/>
            <a:ln w="9525">
              <a:solidFill>
                <a:schemeClr val="tx1"/>
              </a:solidFill>
              <a:round/>
              <a:headEnd/>
              <a:tailEnd/>
            </a:ln>
          </p:spPr>
          <p:txBody>
            <a:bodyPr wrap="none" anchor="ctr"/>
            <a:lstStyle/>
            <a:p>
              <a:endParaRPr lang="ja-JP" altLang="en-US"/>
            </a:p>
          </p:txBody>
        </p:sp>
        <p:sp>
          <p:nvSpPr>
            <p:cNvPr id="35865" name="Line 22"/>
            <p:cNvSpPr>
              <a:spLocks noChangeShapeType="1"/>
            </p:cNvSpPr>
            <p:nvPr/>
          </p:nvSpPr>
          <p:spPr bwMode="auto">
            <a:xfrm>
              <a:off x="2150" y="590"/>
              <a:ext cx="54" cy="0"/>
            </a:xfrm>
            <a:prstGeom prst="line">
              <a:avLst/>
            </a:prstGeom>
            <a:noFill/>
            <a:ln w="9525">
              <a:solidFill>
                <a:schemeClr val="tx1"/>
              </a:solidFill>
              <a:round/>
              <a:headEnd/>
              <a:tailEnd/>
            </a:ln>
          </p:spPr>
          <p:txBody>
            <a:bodyPr wrap="none" anchor="ctr"/>
            <a:lstStyle/>
            <a:p>
              <a:endParaRPr lang="ja-JP" altLang="en-US"/>
            </a:p>
          </p:txBody>
        </p:sp>
        <p:sp>
          <p:nvSpPr>
            <p:cNvPr id="35866" name="Line 23"/>
            <p:cNvSpPr>
              <a:spLocks noChangeShapeType="1"/>
            </p:cNvSpPr>
            <p:nvPr/>
          </p:nvSpPr>
          <p:spPr bwMode="auto">
            <a:xfrm>
              <a:off x="2294" y="258"/>
              <a:ext cx="54" cy="0"/>
            </a:xfrm>
            <a:prstGeom prst="line">
              <a:avLst/>
            </a:prstGeom>
            <a:noFill/>
            <a:ln w="9525">
              <a:solidFill>
                <a:schemeClr val="tx1"/>
              </a:solidFill>
              <a:round/>
              <a:headEnd/>
              <a:tailEnd/>
            </a:ln>
          </p:spPr>
          <p:txBody>
            <a:bodyPr wrap="none" anchor="ctr"/>
            <a:lstStyle/>
            <a:p>
              <a:endParaRPr lang="ja-JP" altLang="en-US"/>
            </a:p>
          </p:txBody>
        </p:sp>
        <p:sp>
          <p:nvSpPr>
            <p:cNvPr id="35867" name="Line 24"/>
            <p:cNvSpPr>
              <a:spLocks noChangeShapeType="1"/>
            </p:cNvSpPr>
            <p:nvPr/>
          </p:nvSpPr>
          <p:spPr bwMode="auto">
            <a:xfrm>
              <a:off x="2294" y="690"/>
              <a:ext cx="54" cy="0"/>
            </a:xfrm>
            <a:prstGeom prst="line">
              <a:avLst/>
            </a:prstGeom>
            <a:noFill/>
            <a:ln w="9525">
              <a:solidFill>
                <a:schemeClr val="tx1"/>
              </a:solidFill>
              <a:round/>
              <a:headEnd/>
              <a:tailEnd/>
            </a:ln>
          </p:spPr>
          <p:txBody>
            <a:bodyPr wrap="none" anchor="ctr"/>
            <a:lstStyle/>
            <a:p>
              <a:endParaRPr lang="ja-JP" altLang="en-US"/>
            </a:p>
          </p:txBody>
        </p:sp>
        <p:sp>
          <p:nvSpPr>
            <p:cNvPr id="35868" name="Line 25"/>
            <p:cNvSpPr>
              <a:spLocks noChangeShapeType="1"/>
            </p:cNvSpPr>
            <p:nvPr/>
          </p:nvSpPr>
          <p:spPr bwMode="auto">
            <a:xfrm>
              <a:off x="2488" y="932"/>
              <a:ext cx="54" cy="0"/>
            </a:xfrm>
            <a:prstGeom prst="line">
              <a:avLst/>
            </a:prstGeom>
            <a:noFill/>
            <a:ln w="9525">
              <a:solidFill>
                <a:schemeClr val="tx1"/>
              </a:solidFill>
              <a:round/>
              <a:headEnd/>
              <a:tailEnd/>
            </a:ln>
          </p:spPr>
          <p:txBody>
            <a:bodyPr wrap="none" anchor="ctr"/>
            <a:lstStyle/>
            <a:p>
              <a:endParaRPr lang="ja-JP" altLang="en-US"/>
            </a:p>
          </p:txBody>
        </p:sp>
        <p:sp>
          <p:nvSpPr>
            <p:cNvPr id="35869" name="Line 26"/>
            <p:cNvSpPr>
              <a:spLocks noChangeShapeType="1"/>
            </p:cNvSpPr>
            <p:nvPr/>
          </p:nvSpPr>
          <p:spPr bwMode="auto">
            <a:xfrm>
              <a:off x="1296" y="892"/>
              <a:ext cx="113" cy="0"/>
            </a:xfrm>
            <a:prstGeom prst="line">
              <a:avLst/>
            </a:prstGeom>
            <a:noFill/>
            <a:ln w="9525">
              <a:solidFill>
                <a:schemeClr val="tx1"/>
              </a:solidFill>
              <a:round/>
              <a:headEnd/>
              <a:tailEnd/>
            </a:ln>
          </p:spPr>
          <p:txBody>
            <a:bodyPr wrap="none" anchor="ctr"/>
            <a:lstStyle/>
            <a:p>
              <a:endParaRPr lang="ja-JP" altLang="en-US"/>
            </a:p>
          </p:txBody>
        </p:sp>
        <p:sp>
          <p:nvSpPr>
            <p:cNvPr id="35870" name="Line 27"/>
            <p:cNvSpPr>
              <a:spLocks noChangeShapeType="1"/>
            </p:cNvSpPr>
            <p:nvPr/>
          </p:nvSpPr>
          <p:spPr bwMode="auto">
            <a:xfrm>
              <a:off x="1296" y="724"/>
              <a:ext cx="113" cy="0"/>
            </a:xfrm>
            <a:prstGeom prst="line">
              <a:avLst/>
            </a:prstGeom>
            <a:noFill/>
            <a:ln w="9525">
              <a:solidFill>
                <a:schemeClr val="tx1"/>
              </a:solidFill>
              <a:round/>
              <a:headEnd/>
              <a:tailEnd/>
            </a:ln>
          </p:spPr>
          <p:txBody>
            <a:bodyPr wrap="none" anchor="ctr"/>
            <a:lstStyle/>
            <a:p>
              <a:endParaRPr lang="ja-JP" altLang="en-US"/>
            </a:p>
          </p:txBody>
        </p:sp>
        <p:sp>
          <p:nvSpPr>
            <p:cNvPr id="35871" name="Line 28"/>
            <p:cNvSpPr>
              <a:spLocks noChangeShapeType="1"/>
            </p:cNvSpPr>
            <p:nvPr/>
          </p:nvSpPr>
          <p:spPr bwMode="auto">
            <a:xfrm>
              <a:off x="1296" y="558"/>
              <a:ext cx="113" cy="0"/>
            </a:xfrm>
            <a:prstGeom prst="line">
              <a:avLst/>
            </a:prstGeom>
            <a:noFill/>
            <a:ln w="9525">
              <a:solidFill>
                <a:schemeClr val="tx1"/>
              </a:solidFill>
              <a:round/>
              <a:headEnd/>
              <a:tailEnd/>
            </a:ln>
          </p:spPr>
          <p:txBody>
            <a:bodyPr wrap="none" anchor="ctr"/>
            <a:lstStyle/>
            <a:p>
              <a:endParaRPr lang="ja-JP" altLang="en-US"/>
            </a:p>
          </p:txBody>
        </p:sp>
        <p:sp>
          <p:nvSpPr>
            <p:cNvPr id="35872" name="Line 29"/>
            <p:cNvSpPr>
              <a:spLocks noChangeShapeType="1"/>
            </p:cNvSpPr>
            <p:nvPr/>
          </p:nvSpPr>
          <p:spPr bwMode="auto">
            <a:xfrm>
              <a:off x="1296" y="396"/>
              <a:ext cx="113" cy="0"/>
            </a:xfrm>
            <a:prstGeom prst="line">
              <a:avLst/>
            </a:prstGeom>
            <a:noFill/>
            <a:ln w="9525">
              <a:solidFill>
                <a:schemeClr val="tx1"/>
              </a:solidFill>
              <a:round/>
              <a:headEnd/>
              <a:tailEnd/>
            </a:ln>
          </p:spPr>
          <p:txBody>
            <a:bodyPr wrap="none" anchor="ctr"/>
            <a:lstStyle/>
            <a:p>
              <a:endParaRPr lang="ja-JP" altLang="en-US"/>
            </a:p>
          </p:txBody>
        </p:sp>
        <p:sp>
          <p:nvSpPr>
            <p:cNvPr id="35873" name="Line 30"/>
            <p:cNvSpPr>
              <a:spLocks noChangeShapeType="1"/>
            </p:cNvSpPr>
            <p:nvPr/>
          </p:nvSpPr>
          <p:spPr bwMode="auto">
            <a:xfrm>
              <a:off x="1296" y="228"/>
              <a:ext cx="113" cy="0"/>
            </a:xfrm>
            <a:prstGeom prst="line">
              <a:avLst/>
            </a:prstGeom>
            <a:noFill/>
            <a:ln w="9525">
              <a:solidFill>
                <a:schemeClr val="tx1"/>
              </a:solidFill>
              <a:round/>
              <a:headEnd/>
              <a:tailEnd/>
            </a:ln>
          </p:spPr>
          <p:txBody>
            <a:bodyPr wrap="none" anchor="ctr"/>
            <a:lstStyle/>
            <a:p>
              <a:endParaRPr lang="ja-JP" altLang="en-US"/>
            </a:p>
          </p:txBody>
        </p:sp>
        <p:sp>
          <p:nvSpPr>
            <p:cNvPr id="35874" name="Line 31"/>
            <p:cNvSpPr>
              <a:spLocks noChangeShapeType="1"/>
            </p:cNvSpPr>
            <p:nvPr/>
          </p:nvSpPr>
          <p:spPr bwMode="auto">
            <a:xfrm>
              <a:off x="2560" y="1790"/>
              <a:ext cx="0" cy="142"/>
            </a:xfrm>
            <a:prstGeom prst="line">
              <a:avLst/>
            </a:prstGeom>
            <a:noFill/>
            <a:ln w="9525">
              <a:solidFill>
                <a:schemeClr val="tx1"/>
              </a:solidFill>
              <a:round/>
              <a:headEnd/>
              <a:tailEnd type="triangle" w="med" len="med"/>
            </a:ln>
          </p:spPr>
          <p:txBody>
            <a:bodyPr wrap="none" anchor="ctr"/>
            <a:lstStyle/>
            <a:p>
              <a:endParaRPr lang="ja-JP" altLang="en-US"/>
            </a:p>
          </p:txBody>
        </p:sp>
        <p:sp>
          <p:nvSpPr>
            <p:cNvPr id="35875" name="Line 32"/>
            <p:cNvSpPr>
              <a:spLocks noChangeShapeType="1"/>
            </p:cNvSpPr>
            <p:nvPr/>
          </p:nvSpPr>
          <p:spPr bwMode="auto">
            <a:xfrm>
              <a:off x="2532" y="1788"/>
              <a:ext cx="54" cy="0"/>
            </a:xfrm>
            <a:prstGeom prst="line">
              <a:avLst/>
            </a:prstGeom>
            <a:noFill/>
            <a:ln w="9525">
              <a:solidFill>
                <a:schemeClr val="tx1"/>
              </a:solidFill>
              <a:round/>
              <a:headEnd/>
              <a:tailEnd/>
            </a:ln>
          </p:spPr>
          <p:txBody>
            <a:bodyPr wrap="none" anchor="ctr"/>
            <a:lstStyle/>
            <a:p>
              <a:endParaRPr lang="ja-JP" altLang="en-US"/>
            </a:p>
          </p:txBody>
        </p:sp>
        <p:sp>
          <p:nvSpPr>
            <p:cNvPr id="35876" name="Line 33"/>
            <p:cNvSpPr>
              <a:spLocks noChangeShapeType="1"/>
            </p:cNvSpPr>
            <p:nvPr/>
          </p:nvSpPr>
          <p:spPr bwMode="auto">
            <a:xfrm>
              <a:off x="2416" y="1394"/>
              <a:ext cx="0" cy="318"/>
            </a:xfrm>
            <a:prstGeom prst="line">
              <a:avLst/>
            </a:prstGeom>
            <a:noFill/>
            <a:ln w="9525">
              <a:solidFill>
                <a:schemeClr val="tx1"/>
              </a:solidFill>
              <a:round/>
              <a:headEnd/>
              <a:tailEnd/>
            </a:ln>
          </p:spPr>
          <p:txBody>
            <a:bodyPr wrap="none" anchor="ctr"/>
            <a:lstStyle/>
            <a:p>
              <a:endParaRPr lang="ja-JP" altLang="en-US"/>
            </a:p>
          </p:txBody>
        </p:sp>
        <p:sp>
          <p:nvSpPr>
            <p:cNvPr id="35877" name="Line 34"/>
            <p:cNvSpPr>
              <a:spLocks noChangeShapeType="1"/>
            </p:cNvSpPr>
            <p:nvPr/>
          </p:nvSpPr>
          <p:spPr bwMode="auto">
            <a:xfrm>
              <a:off x="2390" y="1396"/>
              <a:ext cx="54" cy="0"/>
            </a:xfrm>
            <a:prstGeom prst="line">
              <a:avLst/>
            </a:prstGeom>
            <a:noFill/>
            <a:ln w="9525">
              <a:solidFill>
                <a:schemeClr val="tx1"/>
              </a:solidFill>
              <a:round/>
              <a:headEnd/>
              <a:tailEnd/>
            </a:ln>
          </p:spPr>
          <p:txBody>
            <a:bodyPr wrap="none" anchor="ctr"/>
            <a:lstStyle/>
            <a:p>
              <a:endParaRPr lang="ja-JP" altLang="en-US"/>
            </a:p>
          </p:txBody>
        </p:sp>
        <p:sp>
          <p:nvSpPr>
            <p:cNvPr id="35878" name="Line 35"/>
            <p:cNvSpPr>
              <a:spLocks noChangeShapeType="1"/>
            </p:cNvSpPr>
            <p:nvPr/>
          </p:nvSpPr>
          <p:spPr bwMode="auto">
            <a:xfrm>
              <a:off x="2390" y="1716"/>
              <a:ext cx="54" cy="0"/>
            </a:xfrm>
            <a:prstGeom prst="line">
              <a:avLst/>
            </a:prstGeom>
            <a:noFill/>
            <a:ln w="9525">
              <a:solidFill>
                <a:schemeClr val="tx1"/>
              </a:solidFill>
              <a:round/>
              <a:headEnd/>
              <a:tailEnd/>
            </a:ln>
          </p:spPr>
          <p:txBody>
            <a:bodyPr wrap="none" anchor="ctr"/>
            <a:lstStyle/>
            <a:p>
              <a:endParaRPr lang="ja-JP" altLang="en-US"/>
            </a:p>
          </p:txBody>
        </p:sp>
        <p:sp>
          <p:nvSpPr>
            <p:cNvPr id="35879" name="Line 36"/>
            <p:cNvSpPr>
              <a:spLocks noChangeShapeType="1"/>
            </p:cNvSpPr>
            <p:nvPr/>
          </p:nvSpPr>
          <p:spPr bwMode="auto">
            <a:xfrm>
              <a:off x="2280" y="1214"/>
              <a:ext cx="0" cy="576"/>
            </a:xfrm>
            <a:prstGeom prst="line">
              <a:avLst/>
            </a:prstGeom>
            <a:noFill/>
            <a:ln w="9525">
              <a:solidFill>
                <a:schemeClr val="tx1"/>
              </a:solidFill>
              <a:round/>
              <a:headEnd/>
              <a:tailEnd/>
            </a:ln>
          </p:spPr>
          <p:txBody>
            <a:bodyPr wrap="none" anchor="ctr"/>
            <a:lstStyle/>
            <a:p>
              <a:endParaRPr lang="ja-JP" altLang="en-US"/>
            </a:p>
          </p:txBody>
        </p:sp>
        <p:sp>
          <p:nvSpPr>
            <p:cNvPr id="35880" name="Line 37"/>
            <p:cNvSpPr>
              <a:spLocks noChangeShapeType="1"/>
            </p:cNvSpPr>
            <p:nvPr/>
          </p:nvSpPr>
          <p:spPr bwMode="auto">
            <a:xfrm>
              <a:off x="2254" y="1214"/>
              <a:ext cx="54" cy="0"/>
            </a:xfrm>
            <a:prstGeom prst="line">
              <a:avLst/>
            </a:prstGeom>
            <a:noFill/>
            <a:ln w="9525">
              <a:solidFill>
                <a:schemeClr val="tx1"/>
              </a:solidFill>
              <a:round/>
              <a:headEnd/>
              <a:tailEnd/>
            </a:ln>
          </p:spPr>
          <p:txBody>
            <a:bodyPr wrap="none" anchor="ctr"/>
            <a:lstStyle/>
            <a:p>
              <a:endParaRPr lang="ja-JP" altLang="en-US"/>
            </a:p>
          </p:txBody>
        </p:sp>
        <p:sp>
          <p:nvSpPr>
            <p:cNvPr id="35881" name="Line 38"/>
            <p:cNvSpPr>
              <a:spLocks noChangeShapeType="1"/>
            </p:cNvSpPr>
            <p:nvPr/>
          </p:nvSpPr>
          <p:spPr bwMode="auto">
            <a:xfrm>
              <a:off x="2254" y="1792"/>
              <a:ext cx="54" cy="0"/>
            </a:xfrm>
            <a:prstGeom prst="line">
              <a:avLst/>
            </a:prstGeom>
            <a:noFill/>
            <a:ln w="9525">
              <a:solidFill>
                <a:schemeClr val="tx1"/>
              </a:solidFill>
              <a:round/>
              <a:headEnd/>
              <a:tailEnd/>
            </a:ln>
          </p:spPr>
          <p:txBody>
            <a:bodyPr wrap="none" anchor="ctr"/>
            <a:lstStyle/>
            <a:p>
              <a:endParaRPr lang="ja-JP" altLang="en-US"/>
            </a:p>
          </p:txBody>
        </p:sp>
        <p:sp>
          <p:nvSpPr>
            <p:cNvPr id="35882" name="Line 39"/>
            <p:cNvSpPr>
              <a:spLocks noChangeShapeType="1"/>
            </p:cNvSpPr>
            <p:nvPr/>
          </p:nvSpPr>
          <p:spPr bwMode="auto">
            <a:xfrm>
              <a:off x="1297" y="1199"/>
              <a:ext cx="113" cy="0"/>
            </a:xfrm>
            <a:prstGeom prst="line">
              <a:avLst/>
            </a:prstGeom>
            <a:noFill/>
            <a:ln w="9525">
              <a:solidFill>
                <a:schemeClr val="tx1"/>
              </a:solidFill>
              <a:round/>
              <a:headEnd/>
              <a:tailEnd/>
            </a:ln>
          </p:spPr>
          <p:txBody>
            <a:bodyPr wrap="none" anchor="ctr"/>
            <a:lstStyle/>
            <a:p>
              <a:endParaRPr lang="ja-JP" altLang="en-US"/>
            </a:p>
          </p:txBody>
        </p:sp>
        <p:sp>
          <p:nvSpPr>
            <p:cNvPr id="35883" name="Line 40"/>
            <p:cNvSpPr>
              <a:spLocks noChangeShapeType="1"/>
            </p:cNvSpPr>
            <p:nvPr/>
          </p:nvSpPr>
          <p:spPr bwMode="auto">
            <a:xfrm>
              <a:off x="1298" y="1504"/>
              <a:ext cx="113" cy="0"/>
            </a:xfrm>
            <a:prstGeom prst="line">
              <a:avLst/>
            </a:prstGeom>
            <a:noFill/>
            <a:ln w="9525">
              <a:solidFill>
                <a:schemeClr val="tx1"/>
              </a:solidFill>
              <a:round/>
              <a:headEnd/>
              <a:tailEnd/>
            </a:ln>
          </p:spPr>
          <p:txBody>
            <a:bodyPr wrap="none" anchor="ctr"/>
            <a:lstStyle/>
            <a:p>
              <a:endParaRPr lang="ja-JP" altLang="en-US"/>
            </a:p>
          </p:txBody>
        </p:sp>
        <p:sp>
          <p:nvSpPr>
            <p:cNvPr id="35884" name="Line 41"/>
            <p:cNvSpPr>
              <a:spLocks noChangeShapeType="1"/>
            </p:cNvSpPr>
            <p:nvPr/>
          </p:nvSpPr>
          <p:spPr bwMode="auto">
            <a:xfrm>
              <a:off x="1295" y="1809"/>
              <a:ext cx="113" cy="0"/>
            </a:xfrm>
            <a:prstGeom prst="line">
              <a:avLst/>
            </a:prstGeom>
            <a:noFill/>
            <a:ln w="9525">
              <a:solidFill>
                <a:schemeClr val="tx1"/>
              </a:solidFill>
              <a:round/>
              <a:headEnd/>
              <a:tailEnd/>
            </a:ln>
          </p:spPr>
          <p:txBody>
            <a:bodyPr wrap="none" anchor="ctr"/>
            <a:lstStyle/>
            <a:p>
              <a:endParaRPr lang="ja-JP" altLang="en-US"/>
            </a:p>
          </p:txBody>
        </p:sp>
        <p:sp>
          <p:nvSpPr>
            <p:cNvPr id="35885" name="Line 42"/>
            <p:cNvSpPr>
              <a:spLocks noChangeShapeType="1"/>
            </p:cNvSpPr>
            <p:nvPr/>
          </p:nvSpPr>
          <p:spPr bwMode="auto">
            <a:xfrm>
              <a:off x="1295" y="1353"/>
              <a:ext cx="113" cy="0"/>
            </a:xfrm>
            <a:prstGeom prst="line">
              <a:avLst/>
            </a:prstGeom>
            <a:noFill/>
            <a:ln w="9525">
              <a:solidFill>
                <a:schemeClr val="tx1"/>
              </a:solidFill>
              <a:round/>
              <a:headEnd/>
              <a:tailEnd/>
            </a:ln>
          </p:spPr>
          <p:txBody>
            <a:bodyPr wrap="none" anchor="ctr"/>
            <a:lstStyle/>
            <a:p>
              <a:endParaRPr lang="ja-JP" altLang="en-US"/>
            </a:p>
          </p:txBody>
        </p:sp>
        <p:sp>
          <p:nvSpPr>
            <p:cNvPr id="35886" name="Line 43"/>
            <p:cNvSpPr>
              <a:spLocks noChangeShapeType="1"/>
            </p:cNvSpPr>
            <p:nvPr/>
          </p:nvSpPr>
          <p:spPr bwMode="auto">
            <a:xfrm>
              <a:off x="1293" y="1653"/>
              <a:ext cx="113" cy="0"/>
            </a:xfrm>
            <a:prstGeom prst="line">
              <a:avLst/>
            </a:prstGeom>
            <a:noFill/>
            <a:ln w="9525">
              <a:solidFill>
                <a:schemeClr val="tx1"/>
              </a:solidFill>
              <a:round/>
              <a:headEnd/>
              <a:tailEnd/>
            </a:ln>
          </p:spPr>
          <p:txBody>
            <a:bodyPr wrap="none" anchor="ctr"/>
            <a:lstStyle/>
            <a:p>
              <a:endParaRPr lang="ja-JP" altLang="en-US"/>
            </a:p>
          </p:txBody>
        </p:sp>
        <p:sp>
          <p:nvSpPr>
            <p:cNvPr id="35887" name="Line 44"/>
            <p:cNvSpPr>
              <a:spLocks noChangeShapeType="1"/>
            </p:cNvSpPr>
            <p:nvPr/>
          </p:nvSpPr>
          <p:spPr bwMode="auto">
            <a:xfrm>
              <a:off x="1618" y="146"/>
              <a:ext cx="0" cy="3627"/>
            </a:xfrm>
            <a:prstGeom prst="line">
              <a:avLst/>
            </a:prstGeom>
            <a:noFill/>
            <a:ln w="9525">
              <a:solidFill>
                <a:srgbClr val="3366FF"/>
              </a:solidFill>
              <a:prstDash val="dash"/>
              <a:round/>
              <a:headEnd/>
              <a:tailEnd/>
            </a:ln>
          </p:spPr>
          <p:txBody>
            <a:bodyPr wrap="none" anchor="ctr"/>
            <a:lstStyle/>
            <a:p>
              <a:endParaRPr lang="ja-JP" altLang="en-US"/>
            </a:p>
          </p:txBody>
        </p:sp>
        <p:sp>
          <p:nvSpPr>
            <p:cNvPr id="35888" name="Line 45"/>
            <p:cNvSpPr>
              <a:spLocks noChangeShapeType="1"/>
            </p:cNvSpPr>
            <p:nvPr/>
          </p:nvSpPr>
          <p:spPr bwMode="auto">
            <a:xfrm>
              <a:off x="1934" y="144"/>
              <a:ext cx="0" cy="3627"/>
            </a:xfrm>
            <a:prstGeom prst="line">
              <a:avLst/>
            </a:prstGeom>
            <a:noFill/>
            <a:ln w="9525">
              <a:solidFill>
                <a:srgbClr val="3366FF"/>
              </a:solidFill>
              <a:prstDash val="dash"/>
              <a:round/>
              <a:headEnd/>
              <a:tailEnd/>
            </a:ln>
          </p:spPr>
          <p:txBody>
            <a:bodyPr wrap="none" anchor="ctr"/>
            <a:lstStyle/>
            <a:p>
              <a:endParaRPr lang="ja-JP" altLang="en-US"/>
            </a:p>
          </p:txBody>
        </p:sp>
        <p:sp>
          <p:nvSpPr>
            <p:cNvPr id="35889" name="Line 46"/>
            <p:cNvSpPr>
              <a:spLocks noChangeShapeType="1"/>
            </p:cNvSpPr>
            <p:nvPr/>
          </p:nvSpPr>
          <p:spPr bwMode="auto">
            <a:xfrm>
              <a:off x="2262" y="148"/>
              <a:ext cx="0" cy="3627"/>
            </a:xfrm>
            <a:prstGeom prst="line">
              <a:avLst/>
            </a:prstGeom>
            <a:noFill/>
            <a:ln w="9525">
              <a:solidFill>
                <a:srgbClr val="3366FF"/>
              </a:solidFill>
              <a:prstDash val="dash"/>
              <a:round/>
              <a:headEnd/>
              <a:tailEnd/>
            </a:ln>
          </p:spPr>
          <p:txBody>
            <a:bodyPr wrap="none" anchor="ctr"/>
            <a:lstStyle/>
            <a:p>
              <a:endParaRPr lang="ja-JP" altLang="en-US"/>
            </a:p>
          </p:txBody>
        </p:sp>
        <p:sp>
          <p:nvSpPr>
            <p:cNvPr id="35890" name="Line 47"/>
            <p:cNvSpPr>
              <a:spLocks noChangeShapeType="1"/>
            </p:cNvSpPr>
            <p:nvPr/>
          </p:nvSpPr>
          <p:spPr bwMode="auto">
            <a:xfrm>
              <a:off x="2578" y="146"/>
              <a:ext cx="0" cy="3627"/>
            </a:xfrm>
            <a:prstGeom prst="line">
              <a:avLst/>
            </a:prstGeom>
            <a:noFill/>
            <a:ln w="9525">
              <a:solidFill>
                <a:srgbClr val="3366FF"/>
              </a:solidFill>
              <a:prstDash val="dash"/>
              <a:round/>
              <a:headEnd/>
              <a:tailEnd/>
            </a:ln>
          </p:spPr>
          <p:txBody>
            <a:bodyPr wrap="none" anchor="ctr"/>
            <a:lstStyle/>
            <a:p>
              <a:endParaRPr lang="ja-JP" altLang="en-US"/>
            </a:p>
          </p:txBody>
        </p:sp>
        <p:sp>
          <p:nvSpPr>
            <p:cNvPr id="35891" name="Line 48"/>
            <p:cNvSpPr>
              <a:spLocks noChangeShapeType="1"/>
            </p:cNvSpPr>
            <p:nvPr/>
          </p:nvSpPr>
          <p:spPr bwMode="auto">
            <a:xfrm>
              <a:off x="2264" y="2290"/>
              <a:ext cx="0" cy="490"/>
            </a:xfrm>
            <a:prstGeom prst="line">
              <a:avLst/>
            </a:prstGeom>
            <a:noFill/>
            <a:ln w="9525">
              <a:solidFill>
                <a:schemeClr val="tx1"/>
              </a:solidFill>
              <a:round/>
              <a:headEnd/>
              <a:tailEnd/>
            </a:ln>
          </p:spPr>
          <p:txBody>
            <a:bodyPr wrap="none" anchor="ctr"/>
            <a:lstStyle/>
            <a:p>
              <a:endParaRPr lang="ja-JP" altLang="en-US"/>
            </a:p>
          </p:txBody>
        </p:sp>
        <p:sp>
          <p:nvSpPr>
            <p:cNvPr id="35892" name="Line 49"/>
            <p:cNvSpPr>
              <a:spLocks noChangeShapeType="1"/>
            </p:cNvSpPr>
            <p:nvPr/>
          </p:nvSpPr>
          <p:spPr bwMode="auto">
            <a:xfrm>
              <a:off x="2238" y="2290"/>
              <a:ext cx="54" cy="0"/>
            </a:xfrm>
            <a:prstGeom prst="line">
              <a:avLst/>
            </a:prstGeom>
            <a:noFill/>
            <a:ln w="9525">
              <a:solidFill>
                <a:schemeClr val="tx1"/>
              </a:solidFill>
              <a:round/>
              <a:headEnd/>
              <a:tailEnd/>
            </a:ln>
          </p:spPr>
          <p:txBody>
            <a:bodyPr wrap="none" anchor="ctr"/>
            <a:lstStyle/>
            <a:p>
              <a:endParaRPr lang="ja-JP" altLang="en-US"/>
            </a:p>
          </p:txBody>
        </p:sp>
        <p:sp>
          <p:nvSpPr>
            <p:cNvPr id="35893" name="Line 50"/>
            <p:cNvSpPr>
              <a:spLocks noChangeShapeType="1"/>
            </p:cNvSpPr>
            <p:nvPr/>
          </p:nvSpPr>
          <p:spPr bwMode="auto">
            <a:xfrm>
              <a:off x="2238" y="2782"/>
              <a:ext cx="54" cy="0"/>
            </a:xfrm>
            <a:prstGeom prst="line">
              <a:avLst/>
            </a:prstGeom>
            <a:noFill/>
            <a:ln w="9525">
              <a:solidFill>
                <a:schemeClr val="tx1"/>
              </a:solidFill>
              <a:round/>
              <a:headEnd/>
              <a:tailEnd/>
            </a:ln>
          </p:spPr>
          <p:txBody>
            <a:bodyPr wrap="none" anchor="ctr"/>
            <a:lstStyle/>
            <a:p>
              <a:endParaRPr lang="ja-JP" altLang="en-US"/>
            </a:p>
          </p:txBody>
        </p:sp>
        <p:sp>
          <p:nvSpPr>
            <p:cNvPr id="35894" name="Line 51"/>
            <p:cNvSpPr>
              <a:spLocks noChangeShapeType="1"/>
            </p:cNvSpPr>
            <p:nvPr/>
          </p:nvSpPr>
          <p:spPr bwMode="auto">
            <a:xfrm>
              <a:off x="1297" y="2307"/>
              <a:ext cx="113" cy="0"/>
            </a:xfrm>
            <a:prstGeom prst="line">
              <a:avLst/>
            </a:prstGeom>
            <a:noFill/>
            <a:ln w="9525">
              <a:solidFill>
                <a:schemeClr val="tx1"/>
              </a:solidFill>
              <a:round/>
              <a:headEnd/>
              <a:tailEnd/>
            </a:ln>
          </p:spPr>
          <p:txBody>
            <a:bodyPr wrap="none" anchor="ctr"/>
            <a:lstStyle/>
            <a:p>
              <a:endParaRPr lang="ja-JP" altLang="en-US"/>
            </a:p>
          </p:txBody>
        </p:sp>
        <p:sp>
          <p:nvSpPr>
            <p:cNvPr id="35895" name="Line 52"/>
            <p:cNvSpPr>
              <a:spLocks noChangeShapeType="1"/>
            </p:cNvSpPr>
            <p:nvPr/>
          </p:nvSpPr>
          <p:spPr bwMode="auto">
            <a:xfrm>
              <a:off x="1297" y="2587"/>
              <a:ext cx="113" cy="0"/>
            </a:xfrm>
            <a:prstGeom prst="line">
              <a:avLst/>
            </a:prstGeom>
            <a:noFill/>
            <a:ln w="9525">
              <a:solidFill>
                <a:schemeClr val="tx1"/>
              </a:solidFill>
              <a:round/>
              <a:headEnd/>
              <a:tailEnd/>
            </a:ln>
          </p:spPr>
          <p:txBody>
            <a:bodyPr wrap="none" anchor="ctr"/>
            <a:lstStyle/>
            <a:p>
              <a:endParaRPr lang="ja-JP" altLang="en-US"/>
            </a:p>
          </p:txBody>
        </p:sp>
        <p:sp>
          <p:nvSpPr>
            <p:cNvPr id="35896" name="Line 53"/>
            <p:cNvSpPr>
              <a:spLocks noChangeShapeType="1"/>
            </p:cNvSpPr>
            <p:nvPr/>
          </p:nvSpPr>
          <p:spPr bwMode="auto">
            <a:xfrm>
              <a:off x="1297" y="2028"/>
              <a:ext cx="113" cy="0"/>
            </a:xfrm>
            <a:prstGeom prst="line">
              <a:avLst/>
            </a:prstGeom>
            <a:noFill/>
            <a:ln w="9525">
              <a:solidFill>
                <a:schemeClr val="tx1"/>
              </a:solidFill>
              <a:round/>
              <a:headEnd/>
              <a:tailEnd/>
            </a:ln>
          </p:spPr>
          <p:txBody>
            <a:bodyPr wrap="none" anchor="ctr"/>
            <a:lstStyle/>
            <a:p>
              <a:endParaRPr lang="ja-JP" altLang="en-US"/>
            </a:p>
          </p:txBody>
        </p:sp>
        <p:sp>
          <p:nvSpPr>
            <p:cNvPr id="35897" name="Line 54"/>
            <p:cNvSpPr>
              <a:spLocks noChangeShapeType="1"/>
            </p:cNvSpPr>
            <p:nvPr/>
          </p:nvSpPr>
          <p:spPr bwMode="auto">
            <a:xfrm>
              <a:off x="1295" y="3395"/>
              <a:ext cx="113" cy="0"/>
            </a:xfrm>
            <a:prstGeom prst="line">
              <a:avLst/>
            </a:prstGeom>
            <a:noFill/>
            <a:ln w="9525">
              <a:solidFill>
                <a:schemeClr val="tx1"/>
              </a:solidFill>
              <a:round/>
              <a:headEnd/>
              <a:tailEnd/>
            </a:ln>
          </p:spPr>
          <p:txBody>
            <a:bodyPr wrap="none" anchor="ctr"/>
            <a:lstStyle/>
            <a:p>
              <a:endParaRPr lang="ja-JP" altLang="en-US"/>
            </a:p>
          </p:txBody>
        </p:sp>
        <p:sp>
          <p:nvSpPr>
            <p:cNvPr id="35898" name="Line 55"/>
            <p:cNvSpPr>
              <a:spLocks noChangeShapeType="1"/>
            </p:cNvSpPr>
            <p:nvPr/>
          </p:nvSpPr>
          <p:spPr bwMode="auto">
            <a:xfrm>
              <a:off x="1295" y="3002"/>
              <a:ext cx="113" cy="0"/>
            </a:xfrm>
            <a:prstGeom prst="line">
              <a:avLst/>
            </a:prstGeom>
            <a:noFill/>
            <a:ln w="9525">
              <a:solidFill>
                <a:schemeClr val="tx1"/>
              </a:solidFill>
              <a:round/>
              <a:headEnd/>
              <a:tailEnd/>
            </a:ln>
          </p:spPr>
          <p:txBody>
            <a:bodyPr wrap="none" anchor="ctr"/>
            <a:lstStyle/>
            <a:p>
              <a:endParaRPr lang="ja-JP" altLang="en-US"/>
            </a:p>
          </p:txBody>
        </p:sp>
        <p:sp>
          <p:nvSpPr>
            <p:cNvPr id="35899" name="Line 56"/>
            <p:cNvSpPr>
              <a:spLocks noChangeShapeType="1"/>
            </p:cNvSpPr>
            <p:nvPr/>
          </p:nvSpPr>
          <p:spPr bwMode="auto">
            <a:xfrm>
              <a:off x="1296" y="3585"/>
              <a:ext cx="113" cy="0"/>
            </a:xfrm>
            <a:prstGeom prst="line">
              <a:avLst/>
            </a:prstGeom>
            <a:noFill/>
            <a:ln w="9525">
              <a:solidFill>
                <a:schemeClr val="tx1"/>
              </a:solidFill>
              <a:round/>
              <a:headEnd/>
              <a:tailEnd/>
            </a:ln>
          </p:spPr>
          <p:txBody>
            <a:bodyPr wrap="none" anchor="ctr"/>
            <a:lstStyle/>
            <a:p>
              <a:endParaRPr lang="ja-JP" altLang="en-US"/>
            </a:p>
          </p:txBody>
        </p:sp>
        <p:sp>
          <p:nvSpPr>
            <p:cNvPr id="35900" name="Line 57"/>
            <p:cNvSpPr>
              <a:spLocks noChangeShapeType="1"/>
            </p:cNvSpPr>
            <p:nvPr/>
          </p:nvSpPr>
          <p:spPr bwMode="auto">
            <a:xfrm>
              <a:off x="1296" y="3195"/>
              <a:ext cx="113" cy="0"/>
            </a:xfrm>
            <a:prstGeom prst="line">
              <a:avLst/>
            </a:prstGeom>
            <a:noFill/>
            <a:ln w="9525">
              <a:solidFill>
                <a:schemeClr val="tx1"/>
              </a:solidFill>
              <a:round/>
              <a:headEnd/>
              <a:tailEnd/>
            </a:ln>
          </p:spPr>
          <p:txBody>
            <a:bodyPr wrap="none" anchor="ctr"/>
            <a:lstStyle/>
            <a:p>
              <a:endParaRPr lang="ja-JP" altLang="en-US"/>
            </a:p>
          </p:txBody>
        </p:sp>
        <p:sp>
          <p:nvSpPr>
            <p:cNvPr id="35901" name="Line 58"/>
            <p:cNvSpPr>
              <a:spLocks noChangeShapeType="1"/>
            </p:cNvSpPr>
            <p:nvPr/>
          </p:nvSpPr>
          <p:spPr bwMode="auto">
            <a:xfrm>
              <a:off x="2125" y="3499"/>
              <a:ext cx="54" cy="0"/>
            </a:xfrm>
            <a:prstGeom prst="line">
              <a:avLst/>
            </a:prstGeom>
            <a:noFill/>
            <a:ln w="9525">
              <a:solidFill>
                <a:schemeClr val="tx1"/>
              </a:solidFill>
              <a:round/>
              <a:headEnd/>
              <a:tailEnd/>
            </a:ln>
          </p:spPr>
          <p:txBody>
            <a:bodyPr wrap="none" anchor="ctr"/>
            <a:lstStyle/>
            <a:p>
              <a:endParaRPr lang="ja-JP" altLang="en-US"/>
            </a:p>
          </p:txBody>
        </p:sp>
        <p:sp>
          <p:nvSpPr>
            <p:cNvPr id="35902" name="Text Box 59"/>
            <p:cNvSpPr txBox="1">
              <a:spLocks noChangeArrowheads="1"/>
            </p:cNvSpPr>
            <p:nvPr/>
          </p:nvSpPr>
          <p:spPr bwMode="auto">
            <a:xfrm>
              <a:off x="1520" y="3768"/>
              <a:ext cx="196" cy="231"/>
            </a:xfrm>
            <a:prstGeom prst="rect">
              <a:avLst/>
            </a:prstGeom>
            <a:noFill/>
            <a:ln w="9525" algn="ctr">
              <a:noFill/>
              <a:miter lim="800000"/>
              <a:headEnd/>
              <a:tailEnd/>
            </a:ln>
          </p:spPr>
          <p:txBody>
            <a:bodyPr wrap="none">
              <a:spAutoFit/>
            </a:bodyPr>
            <a:lstStyle/>
            <a:p>
              <a:pPr algn="ctr"/>
              <a:r>
                <a:rPr lang="en-US" altLang="ja-JP"/>
                <a:t>5</a:t>
              </a:r>
            </a:p>
          </p:txBody>
        </p:sp>
        <p:sp>
          <p:nvSpPr>
            <p:cNvPr id="35903" name="Text Box 60"/>
            <p:cNvSpPr txBox="1">
              <a:spLocks noChangeArrowheads="1"/>
            </p:cNvSpPr>
            <p:nvPr/>
          </p:nvSpPr>
          <p:spPr bwMode="auto">
            <a:xfrm>
              <a:off x="1793" y="3772"/>
              <a:ext cx="276" cy="231"/>
            </a:xfrm>
            <a:prstGeom prst="rect">
              <a:avLst/>
            </a:prstGeom>
            <a:noFill/>
            <a:ln w="9525" algn="ctr">
              <a:noFill/>
              <a:miter lim="800000"/>
              <a:headEnd/>
              <a:tailEnd/>
            </a:ln>
          </p:spPr>
          <p:txBody>
            <a:bodyPr wrap="none">
              <a:spAutoFit/>
            </a:bodyPr>
            <a:lstStyle/>
            <a:p>
              <a:pPr algn="ctr"/>
              <a:r>
                <a:rPr lang="en-US" altLang="ja-JP"/>
                <a:t>10</a:t>
              </a:r>
            </a:p>
          </p:txBody>
        </p:sp>
        <p:sp>
          <p:nvSpPr>
            <p:cNvPr id="35904" name="Text Box 61"/>
            <p:cNvSpPr txBox="1">
              <a:spLocks noChangeArrowheads="1"/>
            </p:cNvSpPr>
            <p:nvPr/>
          </p:nvSpPr>
          <p:spPr bwMode="auto">
            <a:xfrm>
              <a:off x="2124" y="3776"/>
              <a:ext cx="276" cy="231"/>
            </a:xfrm>
            <a:prstGeom prst="rect">
              <a:avLst/>
            </a:prstGeom>
            <a:noFill/>
            <a:ln w="9525" algn="ctr">
              <a:noFill/>
              <a:miter lim="800000"/>
              <a:headEnd/>
              <a:tailEnd/>
            </a:ln>
          </p:spPr>
          <p:txBody>
            <a:bodyPr wrap="none">
              <a:spAutoFit/>
            </a:bodyPr>
            <a:lstStyle/>
            <a:p>
              <a:pPr algn="ctr"/>
              <a:r>
                <a:rPr lang="en-US" altLang="ja-JP"/>
                <a:t>15</a:t>
              </a:r>
            </a:p>
          </p:txBody>
        </p:sp>
        <p:sp>
          <p:nvSpPr>
            <p:cNvPr id="35905" name="Text Box 62"/>
            <p:cNvSpPr txBox="1">
              <a:spLocks noChangeArrowheads="1"/>
            </p:cNvSpPr>
            <p:nvPr/>
          </p:nvSpPr>
          <p:spPr bwMode="auto">
            <a:xfrm>
              <a:off x="2440" y="3780"/>
              <a:ext cx="276" cy="231"/>
            </a:xfrm>
            <a:prstGeom prst="rect">
              <a:avLst/>
            </a:prstGeom>
            <a:noFill/>
            <a:ln w="9525" algn="ctr">
              <a:noFill/>
              <a:miter lim="800000"/>
              <a:headEnd/>
              <a:tailEnd/>
            </a:ln>
          </p:spPr>
          <p:txBody>
            <a:bodyPr wrap="none">
              <a:spAutoFit/>
            </a:bodyPr>
            <a:lstStyle/>
            <a:p>
              <a:pPr algn="ctr"/>
              <a:r>
                <a:rPr lang="en-US" altLang="ja-JP"/>
                <a:t>20</a:t>
              </a:r>
            </a:p>
          </p:txBody>
        </p:sp>
        <p:sp>
          <p:nvSpPr>
            <p:cNvPr id="35906" name="Text Box 63"/>
            <p:cNvSpPr txBox="1">
              <a:spLocks noChangeArrowheads="1"/>
            </p:cNvSpPr>
            <p:nvPr/>
          </p:nvSpPr>
          <p:spPr bwMode="auto">
            <a:xfrm>
              <a:off x="1468" y="3956"/>
              <a:ext cx="1323" cy="250"/>
            </a:xfrm>
            <a:prstGeom prst="rect">
              <a:avLst/>
            </a:prstGeom>
            <a:noFill/>
            <a:ln w="9525" algn="ctr">
              <a:noFill/>
              <a:miter lim="800000"/>
              <a:headEnd/>
              <a:tailEnd/>
            </a:ln>
          </p:spPr>
          <p:txBody>
            <a:bodyPr wrap="none">
              <a:spAutoFit/>
            </a:bodyPr>
            <a:lstStyle/>
            <a:p>
              <a:pPr algn="ctr"/>
              <a:r>
                <a:rPr lang="en-US" altLang="ja-JP" sz="2000"/>
                <a:t>Ex of C.N. (MeV)</a:t>
              </a:r>
            </a:p>
          </p:txBody>
        </p:sp>
        <p:sp>
          <p:nvSpPr>
            <p:cNvPr id="35907" name="Text Box 64"/>
            <p:cNvSpPr txBox="1">
              <a:spLocks noChangeArrowheads="1"/>
            </p:cNvSpPr>
            <p:nvPr/>
          </p:nvSpPr>
          <p:spPr bwMode="auto">
            <a:xfrm>
              <a:off x="1016" y="281"/>
              <a:ext cx="276" cy="231"/>
            </a:xfrm>
            <a:prstGeom prst="rect">
              <a:avLst/>
            </a:prstGeom>
            <a:noFill/>
            <a:ln w="9525" algn="ctr">
              <a:noFill/>
              <a:miter lim="800000"/>
              <a:headEnd/>
              <a:tailEnd/>
            </a:ln>
          </p:spPr>
          <p:txBody>
            <a:bodyPr wrap="none">
              <a:spAutoFit/>
            </a:bodyPr>
            <a:lstStyle/>
            <a:p>
              <a:pPr algn="ctr"/>
              <a:r>
                <a:rPr lang="en-US" altLang="ja-JP"/>
                <a:t>20</a:t>
              </a:r>
            </a:p>
          </p:txBody>
        </p:sp>
        <p:sp>
          <p:nvSpPr>
            <p:cNvPr id="35908" name="Text Box 65"/>
            <p:cNvSpPr txBox="1">
              <a:spLocks noChangeArrowheads="1"/>
            </p:cNvSpPr>
            <p:nvPr/>
          </p:nvSpPr>
          <p:spPr bwMode="auto">
            <a:xfrm>
              <a:off x="1008" y="609"/>
              <a:ext cx="276" cy="231"/>
            </a:xfrm>
            <a:prstGeom prst="rect">
              <a:avLst/>
            </a:prstGeom>
            <a:noFill/>
            <a:ln w="9525" algn="ctr">
              <a:noFill/>
              <a:miter lim="800000"/>
              <a:headEnd/>
              <a:tailEnd/>
            </a:ln>
          </p:spPr>
          <p:txBody>
            <a:bodyPr wrap="none">
              <a:spAutoFit/>
            </a:bodyPr>
            <a:lstStyle/>
            <a:p>
              <a:pPr algn="ctr"/>
              <a:r>
                <a:rPr lang="en-US" altLang="ja-JP"/>
                <a:t>10</a:t>
              </a:r>
            </a:p>
          </p:txBody>
        </p:sp>
        <p:sp>
          <p:nvSpPr>
            <p:cNvPr id="35909" name="Text Box 66"/>
            <p:cNvSpPr txBox="1">
              <a:spLocks noChangeArrowheads="1"/>
            </p:cNvSpPr>
            <p:nvPr/>
          </p:nvSpPr>
          <p:spPr bwMode="auto">
            <a:xfrm>
              <a:off x="1060" y="1227"/>
              <a:ext cx="196" cy="231"/>
            </a:xfrm>
            <a:prstGeom prst="rect">
              <a:avLst/>
            </a:prstGeom>
            <a:noFill/>
            <a:ln w="9525" algn="ctr">
              <a:noFill/>
              <a:miter lim="800000"/>
              <a:headEnd/>
              <a:tailEnd/>
            </a:ln>
          </p:spPr>
          <p:txBody>
            <a:bodyPr wrap="none">
              <a:spAutoFit/>
            </a:bodyPr>
            <a:lstStyle/>
            <a:p>
              <a:pPr algn="ctr"/>
              <a:r>
                <a:rPr lang="en-US" altLang="ja-JP"/>
                <a:t>4</a:t>
              </a:r>
            </a:p>
          </p:txBody>
        </p:sp>
        <p:sp>
          <p:nvSpPr>
            <p:cNvPr id="35910" name="Text Box 67"/>
            <p:cNvSpPr txBox="1">
              <a:spLocks noChangeArrowheads="1"/>
            </p:cNvSpPr>
            <p:nvPr/>
          </p:nvSpPr>
          <p:spPr bwMode="auto">
            <a:xfrm>
              <a:off x="1064" y="1543"/>
              <a:ext cx="196" cy="231"/>
            </a:xfrm>
            <a:prstGeom prst="rect">
              <a:avLst/>
            </a:prstGeom>
            <a:noFill/>
            <a:ln w="9525" algn="ctr">
              <a:noFill/>
              <a:miter lim="800000"/>
              <a:headEnd/>
              <a:tailEnd/>
            </a:ln>
          </p:spPr>
          <p:txBody>
            <a:bodyPr wrap="none">
              <a:spAutoFit/>
            </a:bodyPr>
            <a:lstStyle/>
            <a:p>
              <a:pPr algn="ctr"/>
              <a:r>
                <a:rPr lang="en-US" altLang="ja-JP"/>
                <a:t>2</a:t>
              </a:r>
            </a:p>
          </p:txBody>
        </p:sp>
        <p:sp>
          <p:nvSpPr>
            <p:cNvPr id="35911" name="Text Box 68"/>
            <p:cNvSpPr txBox="1">
              <a:spLocks noChangeArrowheads="1"/>
            </p:cNvSpPr>
            <p:nvPr/>
          </p:nvSpPr>
          <p:spPr bwMode="auto">
            <a:xfrm>
              <a:off x="1056" y="2191"/>
              <a:ext cx="196" cy="231"/>
            </a:xfrm>
            <a:prstGeom prst="rect">
              <a:avLst/>
            </a:prstGeom>
            <a:noFill/>
            <a:ln w="9525" algn="ctr">
              <a:noFill/>
              <a:miter lim="800000"/>
              <a:headEnd/>
              <a:tailEnd/>
            </a:ln>
          </p:spPr>
          <p:txBody>
            <a:bodyPr wrap="none">
              <a:spAutoFit/>
            </a:bodyPr>
            <a:lstStyle/>
            <a:p>
              <a:pPr algn="ctr"/>
              <a:r>
                <a:rPr lang="en-US" altLang="ja-JP"/>
                <a:t>1</a:t>
              </a:r>
            </a:p>
          </p:txBody>
        </p:sp>
        <p:sp>
          <p:nvSpPr>
            <p:cNvPr id="35912" name="Text Box 69"/>
            <p:cNvSpPr txBox="1">
              <a:spLocks noChangeArrowheads="1"/>
            </p:cNvSpPr>
            <p:nvPr/>
          </p:nvSpPr>
          <p:spPr bwMode="auto">
            <a:xfrm>
              <a:off x="970" y="2465"/>
              <a:ext cx="316" cy="231"/>
            </a:xfrm>
            <a:prstGeom prst="rect">
              <a:avLst/>
            </a:prstGeom>
            <a:noFill/>
            <a:ln w="9525" algn="ctr">
              <a:noFill/>
              <a:miter lim="800000"/>
              <a:headEnd/>
              <a:tailEnd/>
            </a:ln>
          </p:spPr>
          <p:txBody>
            <a:bodyPr wrap="none">
              <a:spAutoFit/>
            </a:bodyPr>
            <a:lstStyle/>
            <a:p>
              <a:pPr algn="ctr"/>
              <a:r>
                <a:rPr lang="en-US" altLang="ja-JP"/>
                <a:t>0.5</a:t>
              </a:r>
            </a:p>
          </p:txBody>
        </p:sp>
        <p:sp>
          <p:nvSpPr>
            <p:cNvPr id="35913" name="Text Box 70"/>
            <p:cNvSpPr txBox="1">
              <a:spLocks noChangeArrowheads="1"/>
            </p:cNvSpPr>
            <p:nvPr/>
          </p:nvSpPr>
          <p:spPr bwMode="auto">
            <a:xfrm>
              <a:off x="974" y="3069"/>
              <a:ext cx="316" cy="231"/>
            </a:xfrm>
            <a:prstGeom prst="rect">
              <a:avLst/>
            </a:prstGeom>
            <a:noFill/>
            <a:ln w="9525" algn="ctr">
              <a:noFill/>
              <a:miter lim="800000"/>
              <a:headEnd/>
              <a:tailEnd/>
            </a:ln>
          </p:spPr>
          <p:txBody>
            <a:bodyPr wrap="none">
              <a:spAutoFit/>
            </a:bodyPr>
            <a:lstStyle/>
            <a:p>
              <a:pPr algn="ctr"/>
              <a:r>
                <a:rPr lang="en-US" altLang="ja-JP"/>
                <a:t>0.3</a:t>
              </a:r>
            </a:p>
          </p:txBody>
        </p:sp>
        <p:sp>
          <p:nvSpPr>
            <p:cNvPr id="35914" name="Text Box 71"/>
            <p:cNvSpPr txBox="1">
              <a:spLocks noChangeArrowheads="1"/>
            </p:cNvSpPr>
            <p:nvPr/>
          </p:nvSpPr>
          <p:spPr bwMode="auto">
            <a:xfrm>
              <a:off x="978" y="3277"/>
              <a:ext cx="316" cy="231"/>
            </a:xfrm>
            <a:prstGeom prst="rect">
              <a:avLst/>
            </a:prstGeom>
            <a:noFill/>
            <a:ln w="9525" algn="ctr">
              <a:noFill/>
              <a:miter lim="800000"/>
              <a:headEnd/>
              <a:tailEnd/>
            </a:ln>
          </p:spPr>
          <p:txBody>
            <a:bodyPr wrap="none">
              <a:spAutoFit/>
            </a:bodyPr>
            <a:lstStyle/>
            <a:p>
              <a:pPr algn="ctr"/>
              <a:r>
                <a:rPr lang="en-US" altLang="ja-JP"/>
                <a:t>0.2</a:t>
              </a:r>
            </a:p>
          </p:txBody>
        </p:sp>
        <p:sp>
          <p:nvSpPr>
            <p:cNvPr id="35915" name="Text Box 72"/>
            <p:cNvSpPr txBox="1">
              <a:spLocks noChangeArrowheads="1"/>
            </p:cNvSpPr>
            <p:nvPr/>
          </p:nvSpPr>
          <p:spPr bwMode="auto">
            <a:xfrm>
              <a:off x="976" y="3455"/>
              <a:ext cx="316" cy="231"/>
            </a:xfrm>
            <a:prstGeom prst="rect">
              <a:avLst/>
            </a:prstGeom>
            <a:noFill/>
            <a:ln w="9525" algn="ctr">
              <a:noFill/>
              <a:miter lim="800000"/>
              <a:headEnd/>
              <a:tailEnd/>
            </a:ln>
          </p:spPr>
          <p:txBody>
            <a:bodyPr wrap="none">
              <a:spAutoFit/>
            </a:bodyPr>
            <a:lstStyle/>
            <a:p>
              <a:pPr algn="ctr"/>
              <a:r>
                <a:rPr lang="en-US" altLang="ja-JP"/>
                <a:t>0.1</a:t>
              </a:r>
            </a:p>
          </p:txBody>
        </p:sp>
        <p:sp>
          <p:nvSpPr>
            <p:cNvPr id="35916" name="Text Box 73"/>
            <p:cNvSpPr txBox="1">
              <a:spLocks noChangeArrowheads="1"/>
            </p:cNvSpPr>
            <p:nvPr/>
          </p:nvSpPr>
          <p:spPr bwMode="auto">
            <a:xfrm rot="-5400000">
              <a:off x="298" y="1839"/>
              <a:ext cx="713" cy="327"/>
            </a:xfrm>
            <a:prstGeom prst="rect">
              <a:avLst/>
            </a:prstGeom>
            <a:noFill/>
            <a:ln w="9525" algn="ctr">
              <a:noFill/>
              <a:miter lim="800000"/>
              <a:headEnd/>
              <a:tailEnd/>
            </a:ln>
          </p:spPr>
          <p:txBody>
            <a:bodyPr wrap="none">
              <a:spAutoFit/>
            </a:bodyPr>
            <a:lstStyle/>
            <a:p>
              <a:pPr algn="ctr"/>
              <a:r>
                <a:rPr lang="en-US" altLang="ja-JP" sz="2800">
                  <a:latin typeface="Symbol" pitchFamily="18" charset="2"/>
                </a:rPr>
                <a:t>s</a:t>
              </a:r>
              <a:r>
                <a:rPr lang="en-US" altLang="ja-JP" sz="2800"/>
                <a:t> (pb)</a:t>
              </a:r>
            </a:p>
          </p:txBody>
        </p:sp>
        <p:sp>
          <p:nvSpPr>
            <p:cNvPr id="35917" name="Rectangle 74"/>
            <p:cNvSpPr>
              <a:spLocks noChangeArrowheads="1"/>
            </p:cNvSpPr>
            <p:nvPr/>
          </p:nvSpPr>
          <p:spPr bwMode="auto">
            <a:xfrm>
              <a:off x="1434" y="295"/>
              <a:ext cx="499" cy="272"/>
            </a:xfrm>
            <a:prstGeom prst="rect">
              <a:avLst/>
            </a:prstGeom>
            <a:solidFill>
              <a:srgbClr val="CCFFFF"/>
            </a:solidFill>
            <a:ln w="9525" algn="ctr">
              <a:solidFill>
                <a:schemeClr val="tx1"/>
              </a:solidFill>
              <a:miter lim="800000"/>
              <a:headEnd/>
              <a:tailEnd/>
            </a:ln>
          </p:spPr>
          <p:txBody>
            <a:bodyPr wrap="none" anchor="ctr"/>
            <a:lstStyle/>
            <a:p>
              <a:pPr algn="ctr"/>
              <a:r>
                <a:rPr lang="en-US" altLang="ja-JP" sz="2000" baseline="30000"/>
                <a:t>272</a:t>
              </a:r>
              <a:r>
                <a:rPr lang="en-US" altLang="ja-JP" sz="2000"/>
                <a:t>Ds</a:t>
              </a:r>
            </a:p>
          </p:txBody>
        </p:sp>
        <p:sp>
          <p:nvSpPr>
            <p:cNvPr id="35918" name="Rectangle 75"/>
            <p:cNvSpPr>
              <a:spLocks noChangeArrowheads="1"/>
            </p:cNvSpPr>
            <p:nvPr/>
          </p:nvSpPr>
          <p:spPr bwMode="auto">
            <a:xfrm>
              <a:off x="1438" y="1199"/>
              <a:ext cx="499" cy="272"/>
            </a:xfrm>
            <a:prstGeom prst="rect">
              <a:avLst/>
            </a:prstGeom>
            <a:solidFill>
              <a:srgbClr val="CCFFFF"/>
            </a:solidFill>
            <a:ln w="9525" algn="ctr">
              <a:solidFill>
                <a:schemeClr val="tx1"/>
              </a:solidFill>
              <a:miter lim="800000"/>
              <a:headEnd/>
              <a:tailEnd/>
            </a:ln>
          </p:spPr>
          <p:txBody>
            <a:bodyPr wrap="none" anchor="ctr"/>
            <a:lstStyle/>
            <a:p>
              <a:pPr algn="ctr"/>
              <a:r>
                <a:rPr lang="en-US" altLang="ja-JP" sz="2000" baseline="30000"/>
                <a:t>273</a:t>
              </a:r>
              <a:r>
                <a:rPr lang="en-US" altLang="ja-JP" sz="2000"/>
                <a:t>111</a:t>
              </a:r>
            </a:p>
          </p:txBody>
        </p:sp>
        <p:sp>
          <p:nvSpPr>
            <p:cNvPr id="35919" name="Rectangle 76"/>
            <p:cNvSpPr>
              <a:spLocks noChangeArrowheads="1"/>
            </p:cNvSpPr>
            <p:nvPr/>
          </p:nvSpPr>
          <p:spPr bwMode="auto">
            <a:xfrm>
              <a:off x="1436" y="2109"/>
              <a:ext cx="499" cy="272"/>
            </a:xfrm>
            <a:prstGeom prst="rect">
              <a:avLst/>
            </a:prstGeom>
            <a:solidFill>
              <a:srgbClr val="CCFFFF"/>
            </a:solidFill>
            <a:ln w="9525" algn="ctr">
              <a:solidFill>
                <a:schemeClr val="tx1"/>
              </a:solidFill>
              <a:miter lim="800000"/>
              <a:headEnd/>
              <a:tailEnd/>
            </a:ln>
          </p:spPr>
          <p:txBody>
            <a:bodyPr wrap="none" anchor="ctr"/>
            <a:lstStyle/>
            <a:p>
              <a:pPr algn="ctr"/>
              <a:r>
                <a:rPr lang="en-US" altLang="ja-JP" sz="2000" baseline="30000"/>
                <a:t>278</a:t>
              </a:r>
              <a:r>
                <a:rPr lang="en-US" altLang="ja-JP" sz="2000"/>
                <a:t>112</a:t>
              </a:r>
            </a:p>
          </p:txBody>
        </p:sp>
        <p:sp>
          <p:nvSpPr>
            <p:cNvPr id="35920" name="Rectangle 77"/>
            <p:cNvSpPr>
              <a:spLocks noChangeArrowheads="1"/>
            </p:cNvSpPr>
            <p:nvPr/>
          </p:nvSpPr>
          <p:spPr bwMode="auto">
            <a:xfrm>
              <a:off x="1434" y="3019"/>
              <a:ext cx="499" cy="272"/>
            </a:xfrm>
            <a:prstGeom prst="rect">
              <a:avLst/>
            </a:prstGeom>
            <a:solidFill>
              <a:srgbClr val="CCFFFF"/>
            </a:solidFill>
            <a:ln w="9525" algn="ctr">
              <a:solidFill>
                <a:schemeClr val="tx1"/>
              </a:solidFill>
              <a:miter lim="800000"/>
              <a:headEnd/>
              <a:tailEnd/>
            </a:ln>
          </p:spPr>
          <p:txBody>
            <a:bodyPr wrap="none" anchor="ctr"/>
            <a:lstStyle/>
            <a:p>
              <a:pPr algn="ctr"/>
              <a:r>
                <a:rPr lang="en-US" altLang="ja-JP" sz="2000" baseline="30000"/>
                <a:t>279</a:t>
              </a:r>
              <a:r>
                <a:rPr lang="en-US" altLang="ja-JP" sz="2000"/>
                <a:t>113</a:t>
              </a:r>
            </a:p>
          </p:txBody>
        </p:sp>
        <p:sp>
          <p:nvSpPr>
            <p:cNvPr id="35921" name="Line 78"/>
            <p:cNvSpPr>
              <a:spLocks noChangeShapeType="1"/>
            </p:cNvSpPr>
            <p:nvPr/>
          </p:nvSpPr>
          <p:spPr bwMode="auto">
            <a:xfrm>
              <a:off x="2230" y="148"/>
              <a:ext cx="0" cy="907"/>
            </a:xfrm>
            <a:prstGeom prst="line">
              <a:avLst/>
            </a:prstGeom>
            <a:noFill/>
            <a:ln w="9525">
              <a:solidFill>
                <a:srgbClr val="FF0000"/>
              </a:solidFill>
              <a:prstDash val="dash"/>
              <a:round/>
              <a:headEnd/>
              <a:tailEnd/>
            </a:ln>
          </p:spPr>
          <p:txBody>
            <a:bodyPr wrap="none" anchor="ctr"/>
            <a:lstStyle/>
            <a:p>
              <a:endParaRPr lang="ja-JP" altLang="en-US"/>
            </a:p>
          </p:txBody>
        </p:sp>
        <p:sp>
          <p:nvSpPr>
            <p:cNvPr id="35922" name="Line 79"/>
            <p:cNvSpPr>
              <a:spLocks noChangeShapeType="1"/>
            </p:cNvSpPr>
            <p:nvPr/>
          </p:nvSpPr>
          <p:spPr bwMode="auto">
            <a:xfrm>
              <a:off x="2224" y="1058"/>
              <a:ext cx="0" cy="907"/>
            </a:xfrm>
            <a:prstGeom prst="line">
              <a:avLst/>
            </a:prstGeom>
            <a:noFill/>
            <a:ln w="9525">
              <a:solidFill>
                <a:srgbClr val="FF0000"/>
              </a:solidFill>
              <a:prstDash val="dash"/>
              <a:round/>
              <a:headEnd/>
              <a:tailEnd/>
            </a:ln>
          </p:spPr>
          <p:txBody>
            <a:bodyPr wrap="none" anchor="ctr"/>
            <a:lstStyle/>
            <a:p>
              <a:endParaRPr lang="ja-JP" altLang="en-US"/>
            </a:p>
          </p:txBody>
        </p:sp>
        <p:sp>
          <p:nvSpPr>
            <p:cNvPr id="35923" name="Line 80"/>
            <p:cNvSpPr>
              <a:spLocks noChangeShapeType="1"/>
            </p:cNvSpPr>
            <p:nvPr/>
          </p:nvSpPr>
          <p:spPr bwMode="auto">
            <a:xfrm>
              <a:off x="2134" y="1962"/>
              <a:ext cx="0" cy="907"/>
            </a:xfrm>
            <a:prstGeom prst="line">
              <a:avLst/>
            </a:prstGeom>
            <a:noFill/>
            <a:ln w="9525">
              <a:solidFill>
                <a:srgbClr val="FF0000"/>
              </a:solidFill>
              <a:prstDash val="dash"/>
              <a:round/>
              <a:headEnd/>
              <a:tailEnd/>
            </a:ln>
          </p:spPr>
          <p:txBody>
            <a:bodyPr wrap="none" anchor="ctr"/>
            <a:lstStyle/>
            <a:p>
              <a:endParaRPr lang="ja-JP" altLang="en-US"/>
            </a:p>
          </p:txBody>
        </p:sp>
        <p:sp>
          <p:nvSpPr>
            <p:cNvPr id="35924" name="Line 81"/>
            <p:cNvSpPr>
              <a:spLocks noChangeShapeType="1"/>
            </p:cNvSpPr>
            <p:nvPr/>
          </p:nvSpPr>
          <p:spPr bwMode="auto">
            <a:xfrm>
              <a:off x="2144" y="2866"/>
              <a:ext cx="0" cy="907"/>
            </a:xfrm>
            <a:prstGeom prst="line">
              <a:avLst/>
            </a:prstGeom>
            <a:noFill/>
            <a:ln w="9525">
              <a:solidFill>
                <a:srgbClr val="FF0000"/>
              </a:solidFill>
              <a:prstDash val="dash"/>
              <a:round/>
              <a:headEnd/>
              <a:tailEnd/>
            </a:ln>
          </p:spPr>
          <p:txBody>
            <a:bodyPr wrap="none" anchor="ctr"/>
            <a:lstStyle/>
            <a:p>
              <a:endParaRPr lang="ja-JP" altLang="en-US"/>
            </a:p>
          </p:txBody>
        </p:sp>
        <p:grpSp>
          <p:nvGrpSpPr>
            <p:cNvPr id="3" name="Group 82"/>
            <p:cNvGrpSpPr>
              <a:grpSpLocks/>
            </p:cNvGrpSpPr>
            <p:nvPr/>
          </p:nvGrpSpPr>
          <p:grpSpPr bwMode="auto">
            <a:xfrm rot="-5400000">
              <a:off x="2236" y="2493"/>
              <a:ext cx="54" cy="265"/>
              <a:chOff x="2374" y="2426"/>
              <a:chExt cx="54" cy="492"/>
            </a:xfrm>
          </p:grpSpPr>
          <p:sp>
            <p:nvSpPr>
              <p:cNvPr id="35967" name="Line 83"/>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68" name="Line 84"/>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69" name="Line 85"/>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sp>
          <p:nvSpPr>
            <p:cNvPr id="35926" name="Oval 86"/>
            <p:cNvSpPr>
              <a:spLocks noChangeArrowheads="1"/>
            </p:cNvSpPr>
            <p:nvPr/>
          </p:nvSpPr>
          <p:spPr bwMode="auto">
            <a:xfrm>
              <a:off x="2236" y="2594"/>
              <a:ext cx="56" cy="56"/>
            </a:xfrm>
            <a:prstGeom prst="ellipse">
              <a:avLst/>
            </a:prstGeom>
            <a:solidFill>
              <a:schemeClr val="accent1"/>
            </a:solidFill>
            <a:ln w="9525" algn="ctr">
              <a:solidFill>
                <a:schemeClr val="tx1"/>
              </a:solidFill>
              <a:round/>
              <a:headEnd/>
              <a:tailEnd/>
            </a:ln>
          </p:spPr>
          <p:txBody>
            <a:bodyPr wrap="none" anchor="ctr"/>
            <a:lstStyle/>
            <a:p>
              <a:endParaRPr lang="ja-JP" altLang="en-US"/>
            </a:p>
          </p:txBody>
        </p:sp>
        <p:grpSp>
          <p:nvGrpSpPr>
            <p:cNvPr id="4" name="Group 87"/>
            <p:cNvGrpSpPr>
              <a:grpSpLocks/>
            </p:cNvGrpSpPr>
            <p:nvPr/>
          </p:nvGrpSpPr>
          <p:grpSpPr bwMode="auto">
            <a:xfrm rot="-5400000">
              <a:off x="2128" y="3530"/>
              <a:ext cx="54" cy="265"/>
              <a:chOff x="2374" y="2426"/>
              <a:chExt cx="54" cy="492"/>
            </a:xfrm>
          </p:grpSpPr>
          <p:sp>
            <p:nvSpPr>
              <p:cNvPr id="35964" name="Line 88"/>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65" name="Line 89"/>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66" name="Line 90"/>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sp>
          <p:nvSpPr>
            <p:cNvPr id="35928" name="Line 91"/>
            <p:cNvSpPr>
              <a:spLocks noChangeShapeType="1"/>
            </p:cNvSpPr>
            <p:nvPr/>
          </p:nvSpPr>
          <p:spPr bwMode="auto">
            <a:xfrm>
              <a:off x="2154" y="3500"/>
              <a:ext cx="0" cy="227"/>
            </a:xfrm>
            <a:prstGeom prst="line">
              <a:avLst/>
            </a:prstGeom>
            <a:noFill/>
            <a:ln w="9525">
              <a:solidFill>
                <a:schemeClr val="tx1"/>
              </a:solidFill>
              <a:round/>
              <a:headEnd/>
              <a:tailEnd/>
            </a:ln>
          </p:spPr>
          <p:txBody>
            <a:bodyPr/>
            <a:lstStyle/>
            <a:p>
              <a:endParaRPr lang="ja-JP" altLang="en-US"/>
            </a:p>
          </p:txBody>
        </p:sp>
        <p:sp>
          <p:nvSpPr>
            <p:cNvPr id="35929" name="Line 92"/>
            <p:cNvSpPr>
              <a:spLocks noChangeShapeType="1"/>
            </p:cNvSpPr>
            <p:nvPr/>
          </p:nvSpPr>
          <p:spPr bwMode="auto">
            <a:xfrm>
              <a:off x="2128" y="3733"/>
              <a:ext cx="54" cy="0"/>
            </a:xfrm>
            <a:prstGeom prst="line">
              <a:avLst/>
            </a:prstGeom>
            <a:noFill/>
            <a:ln w="9525">
              <a:solidFill>
                <a:schemeClr val="tx1"/>
              </a:solidFill>
              <a:round/>
              <a:headEnd/>
              <a:tailEnd/>
            </a:ln>
          </p:spPr>
          <p:txBody>
            <a:bodyPr wrap="none" anchor="ctr"/>
            <a:lstStyle/>
            <a:p>
              <a:endParaRPr lang="ja-JP" altLang="en-US"/>
            </a:p>
          </p:txBody>
        </p:sp>
        <p:sp>
          <p:nvSpPr>
            <p:cNvPr id="35930" name="Oval 93"/>
            <p:cNvSpPr>
              <a:spLocks noChangeArrowheads="1"/>
            </p:cNvSpPr>
            <p:nvPr/>
          </p:nvSpPr>
          <p:spPr bwMode="auto">
            <a:xfrm>
              <a:off x="2125" y="3637"/>
              <a:ext cx="56" cy="56"/>
            </a:xfrm>
            <a:prstGeom prst="ellipse">
              <a:avLst/>
            </a:prstGeom>
            <a:solidFill>
              <a:schemeClr val="accent1"/>
            </a:solidFill>
            <a:ln w="9525" algn="ctr">
              <a:solidFill>
                <a:schemeClr val="tx1"/>
              </a:solidFill>
              <a:round/>
              <a:headEnd/>
              <a:tailEnd/>
            </a:ln>
          </p:spPr>
          <p:txBody>
            <a:bodyPr wrap="none" anchor="ctr"/>
            <a:lstStyle/>
            <a:p>
              <a:endParaRPr lang="ja-JP" altLang="en-US"/>
            </a:p>
          </p:txBody>
        </p:sp>
        <p:grpSp>
          <p:nvGrpSpPr>
            <p:cNvPr id="5" name="Group 94"/>
            <p:cNvGrpSpPr>
              <a:grpSpLocks/>
            </p:cNvGrpSpPr>
            <p:nvPr/>
          </p:nvGrpSpPr>
          <p:grpSpPr bwMode="auto">
            <a:xfrm rot="-5400000">
              <a:off x="2387" y="1443"/>
              <a:ext cx="54" cy="265"/>
              <a:chOff x="2374" y="2426"/>
              <a:chExt cx="54" cy="492"/>
            </a:xfrm>
          </p:grpSpPr>
          <p:sp>
            <p:nvSpPr>
              <p:cNvPr id="35961" name="Line 95"/>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62" name="Line 96"/>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63" name="Line 97"/>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grpSp>
          <p:nvGrpSpPr>
            <p:cNvPr id="6" name="Group 98"/>
            <p:cNvGrpSpPr>
              <a:grpSpLocks/>
            </p:cNvGrpSpPr>
            <p:nvPr/>
          </p:nvGrpSpPr>
          <p:grpSpPr bwMode="auto">
            <a:xfrm rot="-5400000">
              <a:off x="2254" y="1425"/>
              <a:ext cx="54" cy="265"/>
              <a:chOff x="2374" y="2426"/>
              <a:chExt cx="54" cy="492"/>
            </a:xfrm>
          </p:grpSpPr>
          <p:sp>
            <p:nvSpPr>
              <p:cNvPr id="35958" name="Line 99"/>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59" name="Line 100"/>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60" name="Line 101"/>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sp>
          <p:nvSpPr>
            <p:cNvPr id="35933" name="Oval 102"/>
            <p:cNvSpPr>
              <a:spLocks noChangeArrowheads="1"/>
            </p:cNvSpPr>
            <p:nvPr/>
          </p:nvSpPr>
          <p:spPr bwMode="auto">
            <a:xfrm>
              <a:off x="2388" y="1548"/>
              <a:ext cx="56" cy="56"/>
            </a:xfrm>
            <a:prstGeom prst="ellipse">
              <a:avLst/>
            </a:prstGeom>
            <a:solidFill>
              <a:schemeClr val="accent1"/>
            </a:solidFill>
            <a:ln w="9525" algn="ctr">
              <a:solidFill>
                <a:schemeClr val="tx1"/>
              </a:solidFill>
              <a:round/>
              <a:headEnd/>
              <a:tailEnd/>
            </a:ln>
          </p:spPr>
          <p:txBody>
            <a:bodyPr wrap="none" anchor="ctr"/>
            <a:lstStyle/>
            <a:p>
              <a:endParaRPr lang="ja-JP" altLang="en-US"/>
            </a:p>
          </p:txBody>
        </p:sp>
        <p:sp>
          <p:nvSpPr>
            <p:cNvPr id="35934" name="Oval 103"/>
            <p:cNvSpPr>
              <a:spLocks noChangeArrowheads="1"/>
            </p:cNvSpPr>
            <p:nvPr/>
          </p:nvSpPr>
          <p:spPr bwMode="auto">
            <a:xfrm>
              <a:off x="2252" y="1532"/>
              <a:ext cx="56" cy="56"/>
            </a:xfrm>
            <a:prstGeom prst="ellipse">
              <a:avLst/>
            </a:prstGeom>
            <a:solidFill>
              <a:schemeClr val="accent1"/>
            </a:solidFill>
            <a:ln w="9525" algn="ctr">
              <a:solidFill>
                <a:schemeClr val="tx1"/>
              </a:solidFill>
              <a:round/>
              <a:headEnd/>
              <a:tailEnd/>
            </a:ln>
          </p:spPr>
          <p:txBody>
            <a:bodyPr wrap="none" anchor="ctr"/>
            <a:lstStyle/>
            <a:p>
              <a:endParaRPr lang="ja-JP" altLang="en-US"/>
            </a:p>
          </p:txBody>
        </p:sp>
        <p:grpSp>
          <p:nvGrpSpPr>
            <p:cNvPr id="7" name="Group 104"/>
            <p:cNvGrpSpPr>
              <a:grpSpLocks/>
            </p:cNvGrpSpPr>
            <p:nvPr/>
          </p:nvGrpSpPr>
          <p:grpSpPr bwMode="auto">
            <a:xfrm rot="-5400000">
              <a:off x="2532" y="1652"/>
              <a:ext cx="54" cy="265"/>
              <a:chOff x="2374" y="2426"/>
              <a:chExt cx="54" cy="492"/>
            </a:xfrm>
          </p:grpSpPr>
          <p:sp>
            <p:nvSpPr>
              <p:cNvPr id="35955" name="Line 105"/>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56" name="Line 106"/>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57" name="Line 107"/>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grpSp>
          <p:nvGrpSpPr>
            <p:cNvPr id="8" name="Group 108"/>
            <p:cNvGrpSpPr>
              <a:grpSpLocks/>
            </p:cNvGrpSpPr>
            <p:nvPr/>
          </p:nvGrpSpPr>
          <p:grpSpPr bwMode="auto">
            <a:xfrm rot="-5400000">
              <a:off x="2294" y="415"/>
              <a:ext cx="54" cy="152"/>
              <a:chOff x="2374" y="2426"/>
              <a:chExt cx="54" cy="492"/>
            </a:xfrm>
          </p:grpSpPr>
          <p:sp>
            <p:nvSpPr>
              <p:cNvPr id="35952" name="Line 109"/>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53" name="Line 110"/>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54" name="Line 111"/>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grpSp>
          <p:nvGrpSpPr>
            <p:cNvPr id="9" name="Group 112"/>
            <p:cNvGrpSpPr>
              <a:grpSpLocks/>
            </p:cNvGrpSpPr>
            <p:nvPr/>
          </p:nvGrpSpPr>
          <p:grpSpPr bwMode="auto">
            <a:xfrm rot="-5400000">
              <a:off x="2490" y="856"/>
              <a:ext cx="54" cy="152"/>
              <a:chOff x="2374" y="2426"/>
              <a:chExt cx="54" cy="492"/>
            </a:xfrm>
          </p:grpSpPr>
          <p:sp>
            <p:nvSpPr>
              <p:cNvPr id="35949" name="Line 113"/>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50" name="Line 114"/>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51" name="Line 115"/>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grpSp>
          <p:nvGrpSpPr>
            <p:cNvPr id="10" name="Group 116"/>
            <p:cNvGrpSpPr>
              <a:grpSpLocks/>
            </p:cNvGrpSpPr>
            <p:nvPr/>
          </p:nvGrpSpPr>
          <p:grpSpPr bwMode="auto">
            <a:xfrm rot="-5400000">
              <a:off x="2145" y="711"/>
              <a:ext cx="54" cy="152"/>
              <a:chOff x="2374" y="2426"/>
              <a:chExt cx="54" cy="492"/>
            </a:xfrm>
          </p:grpSpPr>
          <p:sp>
            <p:nvSpPr>
              <p:cNvPr id="35946" name="Line 117"/>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47" name="Line 118"/>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48" name="Line 119"/>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grpSp>
          <p:nvGrpSpPr>
            <p:cNvPr id="11" name="Group 120"/>
            <p:cNvGrpSpPr>
              <a:grpSpLocks/>
            </p:cNvGrpSpPr>
            <p:nvPr/>
          </p:nvGrpSpPr>
          <p:grpSpPr bwMode="auto">
            <a:xfrm rot="-5400000">
              <a:off x="1997" y="920"/>
              <a:ext cx="54" cy="152"/>
              <a:chOff x="2374" y="2426"/>
              <a:chExt cx="54" cy="492"/>
            </a:xfrm>
          </p:grpSpPr>
          <p:sp>
            <p:nvSpPr>
              <p:cNvPr id="35943" name="Line 121"/>
              <p:cNvSpPr>
                <a:spLocks noChangeShapeType="1"/>
              </p:cNvSpPr>
              <p:nvPr/>
            </p:nvSpPr>
            <p:spPr bwMode="auto">
              <a:xfrm>
                <a:off x="2400" y="2426"/>
                <a:ext cx="0" cy="490"/>
              </a:xfrm>
              <a:prstGeom prst="line">
                <a:avLst/>
              </a:prstGeom>
              <a:noFill/>
              <a:ln w="9525">
                <a:solidFill>
                  <a:schemeClr val="tx1"/>
                </a:solidFill>
                <a:round/>
                <a:headEnd/>
                <a:tailEnd/>
              </a:ln>
            </p:spPr>
            <p:txBody>
              <a:bodyPr wrap="none" anchor="ctr"/>
              <a:lstStyle/>
              <a:p>
                <a:endParaRPr lang="ja-JP" altLang="en-US"/>
              </a:p>
            </p:txBody>
          </p:sp>
          <p:sp>
            <p:nvSpPr>
              <p:cNvPr id="35944" name="Line 122"/>
              <p:cNvSpPr>
                <a:spLocks noChangeShapeType="1"/>
              </p:cNvSpPr>
              <p:nvPr/>
            </p:nvSpPr>
            <p:spPr bwMode="auto">
              <a:xfrm>
                <a:off x="2374" y="2426"/>
                <a:ext cx="54" cy="0"/>
              </a:xfrm>
              <a:prstGeom prst="line">
                <a:avLst/>
              </a:prstGeom>
              <a:noFill/>
              <a:ln w="9525">
                <a:solidFill>
                  <a:schemeClr val="tx1"/>
                </a:solidFill>
                <a:round/>
                <a:headEnd/>
                <a:tailEnd/>
              </a:ln>
            </p:spPr>
            <p:txBody>
              <a:bodyPr wrap="none" anchor="ctr"/>
              <a:lstStyle/>
              <a:p>
                <a:endParaRPr lang="ja-JP" altLang="en-US"/>
              </a:p>
            </p:txBody>
          </p:sp>
          <p:sp>
            <p:nvSpPr>
              <p:cNvPr id="35945" name="Line 123"/>
              <p:cNvSpPr>
                <a:spLocks noChangeShapeType="1"/>
              </p:cNvSpPr>
              <p:nvPr/>
            </p:nvSpPr>
            <p:spPr bwMode="auto">
              <a:xfrm>
                <a:off x="2374" y="2918"/>
                <a:ext cx="54" cy="0"/>
              </a:xfrm>
              <a:prstGeom prst="line">
                <a:avLst/>
              </a:prstGeom>
              <a:noFill/>
              <a:ln w="9525">
                <a:solidFill>
                  <a:schemeClr val="tx1"/>
                </a:solidFill>
                <a:round/>
                <a:headEnd/>
                <a:tailEnd/>
              </a:ln>
            </p:spPr>
            <p:txBody>
              <a:bodyPr wrap="none" anchor="ctr"/>
              <a:lstStyle/>
              <a:p>
                <a:endParaRPr lang="ja-JP" altLang="en-US"/>
              </a:p>
            </p:txBody>
          </p:sp>
        </p:grpSp>
        <p:sp>
          <p:nvSpPr>
            <p:cNvPr id="35940" name="Oval 124"/>
            <p:cNvSpPr>
              <a:spLocks noChangeArrowheads="1"/>
            </p:cNvSpPr>
            <p:nvPr/>
          </p:nvSpPr>
          <p:spPr bwMode="auto">
            <a:xfrm>
              <a:off x="2292" y="464"/>
              <a:ext cx="56" cy="56"/>
            </a:xfrm>
            <a:prstGeom prst="ellipse">
              <a:avLst/>
            </a:prstGeom>
            <a:solidFill>
              <a:schemeClr val="accent1"/>
            </a:solidFill>
            <a:ln w="9525" algn="ctr">
              <a:solidFill>
                <a:schemeClr val="tx1"/>
              </a:solidFill>
              <a:round/>
              <a:headEnd/>
              <a:tailEnd/>
            </a:ln>
          </p:spPr>
          <p:txBody>
            <a:bodyPr wrap="none" anchor="ctr"/>
            <a:lstStyle/>
            <a:p>
              <a:endParaRPr lang="ja-JP" altLang="en-US"/>
            </a:p>
          </p:txBody>
        </p:sp>
        <p:sp>
          <p:nvSpPr>
            <p:cNvPr id="35941" name="Oval 125"/>
            <p:cNvSpPr>
              <a:spLocks noChangeArrowheads="1"/>
            </p:cNvSpPr>
            <p:nvPr/>
          </p:nvSpPr>
          <p:spPr bwMode="auto">
            <a:xfrm>
              <a:off x="2146" y="762"/>
              <a:ext cx="56" cy="56"/>
            </a:xfrm>
            <a:prstGeom prst="ellipse">
              <a:avLst/>
            </a:prstGeom>
            <a:solidFill>
              <a:schemeClr val="accent1"/>
            </a:solidFill>
            <a:ln w="9525" algn="ctr">
              <a:solidFill>
                <a:schemeClr val="tx1"/>
              </a:solidFill>
              <a:round/>
              <a:headEnd/>
              <a:tailEnd/>
            </a:ln>
          </p:spPr>
          <p:txBody>
            <a:bodyPr wrap="none" anchor="ctr"/>
            <a:lstStyle/>
            <a:p>
              <a:endParaRPr lang="ja-JP" altLang="en-US"/>
            </a:p>
          </p:txBody>
        </p:sp>
        <p:sp>
          <p:nvSpPr>
            <p:cNvPr id="35942" name="Oval 126"/>
            <p:cNvSpPr>
              <a:spLocks noChangeArrowheads="1"/>
            </p:cNvSpPr>
            <p:nvPr/>
          </p:nvSpPr>
          <p:spPr bwMode="auto">
            <a:xfrm>
              <a:off x="1998" y="966"/>
              <a:ext cx="56" cy="56"/>
            </a:xfrm>
            <a:prstGeom prst="ellipse">
              <a:avLst/>
            </a:prstGeom>
            <a:solidFill>
              <a:schemeClr val="accent1"/>
            </a:solidFill>
            <a:ln w="9525" algn="ctr">
              <a:solidFill>
                <a:schemeClr val="tx1"/>
              </a:solidFill>
              <a:round/>
              <a:headEnd/>
              <a:tailEnd/>
            </a:ln>
          </p:spPr>
          <p:txBody>
            <a:bodyPr wrap="none" anchor="ctr"/>
            <a:lstStyle/>
            <a:p>
              <a:endParaRPr lang="ja-JP" altLang="en-US"/>
            </a:p>
          </p:txBody>
        </p:sp>
      </p:grpSp>
    </p:spTree>
    <p:extLst>
      <p:ext uri="{BB962C8B-B14F-4D97-AF65-F5344CB8AC3E}">
        <p14:creationId xmlns:p14="http://schemas.microsoft.com/office/powerpoint/2010/main" val="8333796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日付プレースホルダ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mtClean="0"/>
              <a:t>2013/1/15</a:t>
            </a:r>
          </a:p>
        </p:txBody>
      </p:sp>
      <p:sp>
        <p:nvSpPr>
          <p:cNvPr id="36867" name="フッター プレースホルダ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zh-TW" smtClean="0"/>
              <a:t>RIBF SEMINAR</a:t>
            </a:r>
            <a:endParaRPr lang="en-US" altLang="ja-JP" smtClean="0"/>
          </a:p>
        </p:txBody>
      </p:sp>
      <p:sp>
        <p:nvSpPr>
          <p:cNvPr id="36868"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87350CD8-07FF-499D-9111-2A50F57F9C4C}" type="slidenum">
              <a:rPr lang="en-US" altLang="ja-JP" smtClean="0"/>
              <a:pPr eaLnBrk="1" hangingPunct="1"/>
              <a:t>26</a:t>
            </a:fld>
            <a:endParaRPr lang="en-US" altLang="ja-JP" smtClean="0"/>
          </a:p>
        </p:txBody>
      </p:sp>
      <p:sp>
        <p:nvSpPr>
          <p:cNvPr id="36870" name="Line 3"/>
          <p:cNvSpPr>
            <a:spLocks noChangeShapeType="1"/>
          </p:cNvSpPr>
          <p:nvPr/>
        </p:nvSpPr>
        <p:spPr bwMode="auto">
          <a:xfrm>
            <a:off x="468313" y="6021388"/>
            <a:ext cx="2879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71" name="Freeform 4"/>
          <p:cNvSpPr>
            <a:spLocks/>
          </p:cNvSpPr>
          <p:nvPr/>
        </p:nvSpPr>
        <p:spPr bwMode="auto">
          <a:xfrm>
            <a:off x="827088" y="1555750"/>
            <a:ext cx="1008062" cy="1009650"/>
          </a:xfrm>
          <a:custGeom>
            <a:avLst/>
            <a:gdLst>
              <a:gd name="T0" fmla="*/ 0 w 635"/>
              <a:gd name="T1" fmla="*/ 2147483647 h 636"/>
              <a:gd name="T2" fmla="*/ 2147483647 w 635"/>
              <a:gd name="T3" fmla="*/ 2147483647 h 636"/>
              <a:gd name="T4" fmla="*/ 2147483647 w 635"/>
              <a:gd name="T5" fmla="*/ 2147483647 h 636"/>
              <a:gd name="T6" fmla="*/ 2147483647 w 635"/>
              <a:gd name="T7" fmla="*/ 2147483647 h 636"/>
              <a:gd name="T8" fmla="*/ 0 60000 65536"/>
              <a:gd name="T9" fmla="*/ 0 60000 65536"/>
              <a:gd name="T10" fmla="*/ 0 60000 65536"/>
              <a:gd name="T11" fmla="*/ 0 60000 65536"/>
              <a:gd name="T12" fmla="*/ 0 w 635"/>
              <a:gd name="T13" fmla="*/ 0 h 636"/>
              <a:gd name="T14" fmla="*/ 635 w 635"/>
              <a:gd name="T15" fmla="*/ 636 h 636"/>
            </a:gdLst>
            <a:ahLst/>
            <a:cxnLst>
              <a:cxn ang="T8">
                <a:pos x="T0" y="T1"/>
              </a:cxn>
              <a:cxn ang="T9">
                <a:pos x="T2" y="T3"/>
              </a:cxn>
              <a:cxn ang="T10">
                <a:pos x="T4" y="T5"/>
              </a:cxn>
              <a:cxn ang="T11">
                <a:pos x="T6" y="T7"/>
              </a:cxn>
            </a:cxnLst>
            <a:rect l="T12" t="T13" r="T14" b="T15"/>
            <a:pathLst>
              <a:path w="635" h="636">
                <a:moveTo>
                  <a:pt x="0" y="1"/>
                </a:moveTo>
                <a:cubicBezTo>
                  <a:pt x="106" y="0"/>
                  <a:pt x="212" y="0"/>
                  <a:pt x="272" y="91"/>
                </a:cubicBezTo>
                <a:cubicBezTo>
                  <a:pt x="332" y="182"/>
                  <a:pt x="303" y="454"/>
                  <a:pt x="363" y="545"/>
                </a:cubicBezTo>
                <a:cubicBezTo>
                  <a:pt x="423" y="636"/>
                  <a:pt x="529" y="636"/>
                  <a:pt x="635" y="6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872" name="Line 5"/>
          <p:cNvSpPr>
            <a:spLocks noChangeShapeType="1"/>
          </p:cNvSpPr>
          <p:nvPr/>
        </p:nvSpPr>
        <p:spPr bwMode="auto">
          <a:xfrm flipV="1">
            <a:off x="1666875" y="908050"/>
            <a:ext cx="0" cy="5113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873" name="Freeform 6"/>
          <p:cNvSpPr>
            <a:spLocks/>
          </p:cNvSpPr>
          <p:nvPr/>
        </p:nvSpPr>
        <p:spPr bwMode="auto">
          <a:xfrm>
            <a:off x="3838575" y="692150"/>
            <a:ext cx="1008063" cy="863600"/>
          </a:xfrm>
          <a:custGeom>
            <a:avLst/>
            <a:gdLst>
              <a:gd name="T0" fmla="*/ 0 w 635"/>
              <a:gd name="T1" fmla="*/ 2147483647 h 636"/>
              <a:gd name="T2" fmla="*/ 2147483647 w 635"/>
              <a:gd name="T3" fmla="*/ 2147483647 h 636"/>
              <a:gd name="T4" fmla="*/ 2147483647 w 635"/>
              <a:gd name="T5" fmla="*/ 2147483647 h 636"/>
              <a:gd name="T6" fmla="*/ 2147483647 w 635"/>
              <a:gd name="T7" fmla="*/ 2147483647 h 636"/>
              <a:gd name="T8" fmla="*/ 0 60000 65536"/>
              <a:gd name="T9" fmla="*/ 0 60000 65536"/>
              <a:gd name="T10" fmla="*/ 0 60000 65536"/>
              <a:gd name="T11" fmla="*/ 0 60000 65536"/>
              <a:gd name="T12" fmla="*/ 0 w 635"/>
              <a:gd name="T13" fmla="*/ 0 h 636"/>
              <a:gd name="T14" fmla="*/ 635 w 635"/>
              <a:gd name="T15" fmla="*/ 636 h 636"/>
            </a:gdLst>
            <a:ahLst/>
            <a:cxnLst>
              <a:cxn ang="T8">
                <a:pos x="T0" y="T1"/>
              </a:cxn>
              <a:cxn ang="T9">
                <a:pos x="T2" y="T3"/>
              </a:cxn>
              <a:cxn ang="T10">
                <a:pos x="T4" y="T5"/>
              </a:cxn>
              <a:cxn ang="T11">
                <a:pos x="T6" y="T7"/>
              </a:cxn>
            </a:cxnLst>
            <a:rect l="T12" t="T13" r="T14" b="T15"/>
            <a:pathLst>
              <a:path w="635" h="636">
                <a:moveTo>
                  <a:pt x="0" y="1"/>
                </a:moveTo>
                <a:cubicBezTo>
                  <a:pt x="106" y="0"/>
                  <a:pt x="212" y="0"/>
                  <a:pt x="272" y="91"/>
                </a:cubicBezTo>
                <a:cubicBezTo>
                  <a:pt x="332" y="182"/>
                  <a:pt x="303" y="454"/>
                  <a:pt x="363" y="545"/>
                </a:cubicBezTo>
                <a:cubicBezTo>
                  <a:pt x="423" y="636"/>
                  <a:pt x="529" y="636"/>
                  <a:pt x="635" y="6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874" name="Line 7"/>
          <p:cNvSpPr>
            <a:spLocks noChangeShapeType="1"/>
          </p:cNvSpPr>
          <p:nvPr/>
        </p:nvSpPr>
        <p:spPr bwMode="auto">
          <a:xfrm>
            <a:off x="604838" y="1550988"/>
            <a:ext cx="59769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75" name="Freeform 8"/>
          <p:cNvSpPr>
            <a:spLocks/>
          </p:cNvSpPr>
          <p:nvPr/>
        </p:nvSpPr>
        <p:spPr bwMode="auto">
          <a:xfrm>
            <a:off x="5075238" y="968375"/>
            <a:ext cx="1512887" cy="973138"/>
          </a:xfrm>
          <a:custGeom>
            <a:avLst/>
            <a:gdLst>
              <a:gd name="T0" fmla="*/ 0 w 953"/>
              <a:gd name="T1" fmla="*/ 2147483647 h 794"/>
              <a:gd name="T2" fmla="*/ 2147483647 w 953"/>
              <a:gd name="T3" fmla="*/ 2147483647 h 794"/>
              <a:gd name="T4" fmla="*/ 2147483647 w 953"/>
              <a:gd name="T5" fmla="*/ 2147483647 h 794"/>
              <a:gd name="T6" fmla="*/ 2147483647 w 953"/>
              <a:gd name="T7" fmla="*/ 2147483647 h 794"/>
              <a:gd name="T8" fmla="*/ 2147483647 w 953"/>
              <a:gd name="T9" fmla="*/ 2147483647 h 794"/>
              <a:gd name="T10" fmla="*/ 2147483647 w 953"/>
              <a:gd name="T11" fmla="*/ 2147483647 h 794"/>
              <a:gd name="T12" fmla="*/ 2147483647 w 953"/>
              <a:gd name="T13" fmla="*/ 2147483647 h 794"/>
              <a:gd name="T14" fmla="*/ 2147483647 w 953"/>
              <a:gd name="T15" fmla="*/ 2147483647 h 794"/>
              <a:gd name="T16" fmla="*/ 0 60000 65536"/>
              <a:gd name="T17" fmla="*/ 0 60000 65536"/>
              <a:gd name="T18" fmla="*/ 0 60000 65536"/>
              <a:gd name="T19" fmla="*/ 0 60000 65536"/>
              <a:gd name="T20" fmla="*/ 0 60000 65536"/>
              <a:gd name="T21" fmla="*/ 0 60000 65536"/>
              <a:gd name="T22" fmla="*/ 0 60000 65536"/>
              <a:gd name="T23" fmla="*/ 0 60000 65536"/>
              <a:gd name="T24" fmla="*/ 0 w 953"/>
              <a:gd name="T25" fmla="*/ 0 h 794"/>
              <a:gd name="T26" fmla="*/ 953 w 953"/>
              <a:gd name="T27" fmla="*/ 794 h 7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3" h="794">
                <a:moveTo>
                  <a:pt x="0" y="477"/>
                </a:moveTo>
                <a:cubicBezTo>
                  <a:pt x="68" y="439"/>
                  <a:pt x="137" y="401"/>
                  <a:pt x="182" y="341"/>
                </a:cubicBezTo>
                <a:cubicBezTo>
                  <a:pt x="227" y="281"/>
                  <a:pt x="234" y="167"/>
                  <a:pt x="272" y="114"/>
                </a:cubicBezTo>
                <a:cubicBezTo>
                  <a:pt x="310" y="61"/>
                  <a:pt x="363" y="38"/>
                  <a:pt x="408" y="23"/>
                </a:cubicBezTo>
                <a:cubicBezTo>
                  <a:pt x="453" y="8"/>
                  <a:pt x="499" y="0"/>
                  <a:pt x="544" y="23"/>
                </a:cubicBezTo>
                <a:cubicBezTo>
                  <a:pt x="589" y="46"/>
                  <a:pt x="635" y="83"/>
                  <a:pt x="680" y="159"/>
                </a:cubicBezTo>
                <a:cubicBezTo>
                  <a:pt x="725" y="235"/>
                  <a:pt x="771" y="371"/>
                  <a:pt x="817" y="477"/>
                </a:cubicBezTo>
                <a:cubicBezTo>
                  <a:pt x="863" y="583"/>
                  <a:pt x="908" y="688"/>
                  <a:pt x="953" y="79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876" name="Freeform 9"/>
          <p:cNvSpPr>
            <a:spLocks/>
          </p:cNvSpPr>
          <p:nvPr/>
        </p:nvSpPr>
        <p:spPr bwMode="auto">
          <a:xfrm>
            <a:off x="1922463" y="2079625"/>
            <a:ext cx="1512887" cy="839788"/>
          </a:xfrm>
          <a:custGeom>
            <a:avLst/>
            <a:gdLst>
              <a:gd name="T0" fmla="*/ 0 w 1315"/>
              <a:gd name="T1" fmla="*/ 2147483647 h 1028"/>
              <a:gd name="T2" fmla="*/ 2147483647 w 1315"/>
              <a:gd name="T3" fmla="*/ 2147483647 h 1028"/>
              <a:gd name="T4" fmla="*/ 2147483647 w 1315"/>
              <a:gd name="T5" fmla="*/ 2147483647 h 1028"/>
              <a:gd name="T6" fmla="*/ 2147483647 w 1315"/>
              <a:gd name="T7" fmla="*/ 2147483647 h 1028"/>
              <a:gd name="T8" fmla="*/ 2147483647 w 1315"/>
              <a:gd name="T9" fmla="*/ 2147483647 h 1028"/>
              <a:gd name="T10" fmla="*/ 2147483647 w 1315"/>
              <a:gd name="T11" fmla="*/ 2147483647 h 1028"/>
              <a:gd name="T12" fmla="*/ 2147483647 w 1315"/>
              <a:gd name="T13" fmla="*/ 2147483647 h 1028"/>
              <a:gd name="T14" fmla="*/ 2147483647 w 1315"/>
              <a:gd name="T15" fmla="*/ 2147483647 h 1028"/>
              <a:gd name="T16" fmla="*/ 0 60000 65536"/>
              <a:gd name="T17" fmla="*/ 0 60000 65536"/>
              <a:gd name="T18" fmla="*/ 0 60000 65536"/>
              <a:gd name="T19" fmla="*/ 0 60000 65536"/>
              <a:gd name="T20" fmla="*/ 0 60000 65536"/>
              <a:gd name="T21" fmla="*/ 0 60000 65536"/>
              <a:gd name="T22" fmla="*/ 0 60000 65536"/>
              <a:gd name="T23" fmla="*/ 0 60000 65536"/>
              <a:gd name="T24" fmla="*/ 0 w 1315"/>
              <a:gd name="T25" fmla="*/ 0 h 1028"/>
              <a:gd name="T26" fmla="*/ 1315 w 1315"/>
              <a:gd name="T27" fmla="*/ 1028 h 10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5" h="1028">
                <a:moveTo>
                  <a:pt x="0" y="575"/>
                </a:moveTo>
                <a:cubicBezTo>
                  <a:pt x="68" y="586"/>
                  <a:pt x="137" y="597"/>
                  <a:pt x="182" y="529"/>
                </a:cubicBezTo>
                <a:cubicBezTo>
                  <a:pt x="227" y="461"/>
                  <a:pt x="227" y="249"/>
                  <a:pt x="272" y="166"/>
                </a:cubicBezTo>
                <a:cubicBezTo>
                  <a:pt x="317" y="83"/>
                  <a:pt x="386" y="53"/>
                  <a:pt x="454" y="30"/>
                </a:cubicBezTo>
                <a:cubicBezTo>
                  <a:pt x="522" y="7"/>
                  <a:pt x="597" y="0"/>
                  <a:pt x="680" y="30"/>
                </a:cubicBezTo>
                <a:cubicBezTo>
                  <a:pt x="763" y="60"/>
                  <a:pt x="862" y="84"/>
                  <a:pt x="953" y="212"/>
                </a:cubicBezTo>
                <a:cubicBezTo>
                  <a:pt x="1044" y="340"/>
                  <a:pt x="1165" y="665"/>
                  <a:pt x="1225" y="801"/>
                </a:cubicBezTo>
                <a:cubicBezTo>
                  <a:pt x="1285" y="937"/>
                  <a:pt x="1300" y="982"/>
                  <a:pt x="1315" y="10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877" name="Line 10"/>
          <p:cNvSpPr>
            <a:spLocks noChangeShapeType="1"/>
          </p:cNvSpPr>
          <p:nvPr/>
        </p:nvSpPr>
        <p:spPr bwMode="auto">
          <a:xfrm>
            <a:off x="401638" y="2560638"/>
            <a:ext cx="40036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78" name="Line 11"/>
          <p:cNvSpPr>
            <a:spLocks noChangeShapeType="1"/>
          </p:cNvSpPr>
          <p:nvPr/>
        </p:nvSpPr>
        <p:spPr bwMode="auto">
          <a:xfrm>
            <a:off x="814388" y="1557338"/>
            <a:ext cx="0" cy="10080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879" name="Text Box 12"/>
          <p:cNvSpPr txBox="1">
            <a:spLocks noChangeArrowheads="1"/>
          </p:cNvSpPr>
          <p:nvPr/>
        </p:nvSpPr>
        <p:spPr bwMode="auto">
          <a:xfrm>
            <a:off x="454025" y="1824038"/>
            <a:ext cx="446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000"/>
              <a:t>S</a:t>
            </a:r>
            <a:r>
              <a:rPr lang="en-US" altLang="ja-JP" sz="2000" baseline="-25000"/>
              <a:t>n</a:t>
            </a:r>
          </a:p>
        </p:txBody>
      </p:sp>
      <p:sp>
        <p:nvSpPr>
          <p:cNvPr id="36880" name="Line 13"/>
          <p:cNvSpPr>
            <a:spLocks noChangeShapeType="1"/>
          </p:cNvSpPr>
          <p:nvPr/>
        </p:nvSpPr>
        <p:spPr bwMode="auto">
          <a:xfrm>
            <a:off x="387350" y="908050"/>
            <a:ext cx="59769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81" name="Text Box 14"/>
          <p:cNvSpPr txBox="1">
            <a:spLocks noChangeArrowheads="1"/>
          </p:cNvSpPr>
          <p:nvPr/>
        </p:nvSpPr>
        <p:spPr bwMode="auto">
          <a:xfrm>
            <a:off x="2967038" y="1479550"/>
            <a:ext cx="1373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000"/>
              <a:t>(A – n) + n</a:t>
            </a:r>
          </a:p>
        </p:txBody>
      </p:sp>
      <p:sp>
        <p:nvSpPr>
          <p:cNvPr id="36882" name="Text Box 15"/>
          <p:cNvSpPr txBox="1">
            <a:spLocks noChangeArrowheads="1"/>
          </p:cNvSpPr>
          <p:nvPr/>
        </p:nvSpPr>
        <p:spPr bwMode="auto">
          <a:xfrm>
            <a:off x="3492500" y="2527300"/>
            <a:ext cx="354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000"/>
              <a:t>A</a:t>
            </a:r>
          </a:p>
        </p:txBody>
      </p:sp>
      <p:sp>
        <p:nvSpPr>
          <p:cNvPr id="36883" name="Text Box 16"/>
          <p:cNvSpPr txBox="1">
            <a:spLocks noChangeArrowheads="1"/>
          </p:cNvSpPr>
          <p:nvPr/>
        </p:nvSpPr>
        <p:spPr bwMode="auto">
          <a:xfrm>
            <a:off x="1963738" y="5726113"/>
            <a:ext cx="73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B + T</a:t>
            </a:r>
          </a:p>
        </p:txBody>
      </p:sp>
      <p:sp>
        <p:nvSpPr>
          <p:cNvPr id="36884" name="Text Box 17"/>
          <p:cNvSpPr txBox="1">
            <a:spLocks noChangeArrowheads="1"/>
          </p:cNvSpPr>
          <p:nvPr/>
        </p:nvSpPr>
        <p:spPr bwMode="auto">
          <a:xfrm>
            <a:off x="1979613" y="606425"/>
            <a:ext cx="145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B + T + Ecm</a:t>
            </a:r>
          </a:p>
        </p:txBody>
      </p:sp>
      <p:sp>
        <p:nvSpPr>
          <p:cNvPr id="36885" name="Line 18"/>
          <p:cNvSpPr>
            <a:spLocks noChangeShapeType="1"/>
          </p:cNvSpPr>
          <p:nvPr/>
        </p:nvSpPr>
        <p:spPr bwMode="auto">
          <a:xfrm>
            <a:off x="3549650" y="692150"/>
            <a:ext cx="0" cy="8651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886" name="Text Box 19"/>
          <p:cNvSpPr txBox="1">
            <a:spLocks noChangeArrowheads="1"/>
          </p:cNvSpPr>
          <p:nvPr/>
        </p:nvSpPr>
        <p:spPr bwMode="auto">
          <a:xfrm>
            <a:off x="3189288" y="815975"/>
            <a:ext cx="446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000"/>
              <a:t>S</a:t>
            </a:r>
            <a:r>
              <a:rPr lang="en-US" altLang="ja-JP" sz="2000" baseline="-25000"/>
              <a:t>n</a:t>
            </a:r>
          </a:p>
        </p:txBody>
      </p:sp>
      <p:sp>
        <p:nvSpPr>
          <p:cNvPr id="36887" name="Line 20"/>
          <p:cNvSpPr>
            <a:spLocks noChangeShapeType="1"/>
          </p:cNvSpPr>
          <p:nvPr/>
        </p:nvSpPr>
        <p:spPr bwMode="auto">
          <a:xfrm>
            <a:off x="5816600" y="1547813"/>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88" name="Text Box 21"/>
          <p:cNvSpPr txBox="1">
            <a:spLocks noChangeArrowheads="1"/>
          </p:cNvSpPr>
          <p:nvPr/>
        </p:nvSpPr>
        <p:spPr bwMode="auto">
          <a:xfrm>
            <a:off x="5508625" y="2143125"/>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saddle point</a:t>
            </a:r>
          </a:p>
        </p:txBody>
      </p:sp>
      <p:sp>
        <p:nvSpPr>
          <p:cNvPr id="36889" name="Line 22"/>
          <p:cNvSpPr>
            <a:spLocks noChangeShapeType="1"/>
          </p:cNvSpPr>
          <p:nvPr/>
        </p:nvSpPr>
        <p:spPr bwMode="auto">
          <a:xfrm>
            <a:off x="5168900" y="2843213"/>
            <a:ext cx="1152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890" name="Text Box 23"/>
          <p:cNvSpPr txBox="1">
            <a:spLocks noChangeArrowheads="1"/>
          </p:cNvSpPr>
          <p:nvPr/>
        </p:nvSpPr>
        <p:spPr bwMode="auto">
          <a:xfrm>
            <a:off x="5148263" y="2503488"/>
            <a:ext cx="142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Deformation</a:t>
            </a:r>
          </a:p>
        </p:txBody>
      </p:sp>
      <p:sp>
        <p:nvSpPr>
          <p:cNvPr id="36891" name="Rectangle 24"/>
          <p:cNvSpPr>
            <a:spLocks noChangeArrowheads="1"/>
          </p:cNvSpPr>
          <p:nvPr/>
        </p:nvSpPr>
        <p:spPr bwMode="auto">
          <a:xfrm>
            <a:off x="674688" y="908050"/>
            <a:ext cx="358775" cy="649288"/>
          </a:xfrm>
          <a:prstGeom prst="rect">
            <a:avLst/>
          </a:prstGeom>
          <a:gradFill rotWithShape="1">
            <a:gsLst>
              <a:gs pos="0">
                <a:srgbClr val="6C132D"/>
              </a:gs>
              <a:gs pos="100000">
                <a:srgbClr val="EA2A61">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36892" name="Rectangle 25"/>
          <p:cNvSpPr>
            <a:spLocks noChangeArrowheads="1"/>
          </p:cNvSpPr>
          <p:nvPr/>
        </p:nvSpPr>
        <p:spPr bwMode="auto">
          <a:xfrm>
            <a:off x="2413000" y="908050"/>
            <a:ext cx="358775" cy="1152525"/>
          </a:xfrm>
          <a:prstGeom prst="rect">
            <a:avLst/>
          </a:prstGeom>
          <a:gradFill rotWithShape="1">
            <a:gsLst>
              <a:gs pos="0">
                <a:srgbClr val="6C132D"/>
              </a:gs>
              <a:gs pos="100000">
                <a:srgbClr val="EA2A61">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36893" name="Line 26"/>
          <p:cNvSpPr>
            <a:spLocks noChangeShapeType="1"/>
          </p:cNvSpPr>
          <p:nvPr/>
        </p:nvSpPr>
        <p:spPr bwMode="auto">
          <a:xfrm>
            <a:off x="3765550" y="2060575"/>
            <a:ext cx="0" cy="5000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894" name="Text Box 27"/>
          <p:cNvSpPr txBox="1">
            <a:spLocks noChangeArrowheads="1"/>
          </p:cNvSpPr>
          <p:nvPr/>
        </p:nvSpPr>
        <p:spPr bwMode="auto">
          <a:xfrm>
            <a:off x="3740150" y="2168525"/>
            <a:ext cx="400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000"/>
              <a:t>B</a:t>
            </a:r>
            <a:r>
              <a:rPr lang="en-US" altLang="ja-JP" sz="2000" baseline="-25000"/>
              <a:t>f</a:t>
            </a:r>
          </a:p>
        </p:txBody>
      </p:sp>
      <p:sp>
        <p:nvSpPr>
          <p:cNvPr id="36895" name="Line 28"/>
          <p:cNvSpPr>
            <a:spLocks noChangeShapeType="1"/>
          </p:cNvSpPr>
          <p:nvPr/>
        </p:nvSpPr>
        <p:spPr bwMode="auto">
          <a:xfrm>
            <a:off x="2533650" y="2084388"/>
            <a:ext cx="1727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96" name="Line 29"/>
          <p:cNvSpPr>
            <a:spLocks noChangeShapeType="1"/>
          </p:cNvSpPr>
          <p:nvPr/>
        </p:nvSpPr>
        <p:spPr bwMode="auto">
          <a:xfrm>
            <a:off x="5868988" y="981075"/>
            <a:ext cx="1727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97" name="Text Box 30"/>
          <p:cNvSpPr txBox="1">
            <a:spLocks noChangeArrowheads="1"/>
          </p:cNvSpPr>
          <p:nvPr/>
        </p:nvSpPr>
        <p:spPr bwMode="auto">
          <a:xfrm>
            <a:off x="6567488" y="1000125"/>
            <a:ext cx="2470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Second chance fission</a:t>
            </a:r>
          </a:p>
          <a:p>
            <a:pPr eaLnBrk="1" hangingPunct="1"/>
            <a:r>
              <a:rPr lang="en-US" altLang="ja-JP"/>
              <a:t>sreshold</a:t>
            </a:r>
          </a:p>
        </p:txBody>
      </p:sp>
      <p:sp>
        <p:nvSpPr>
          <p:cNvPr id="36898" name="Line 31"/>
          <p:cNvSpPr>
            <a:spLocks noChangeShapeType="1"/>
          </p:cNvSpPr>
          <p:nvPr/>
        </p:nvSpPr>
        <p:spPr bwMode="auto">
          <a:xfrm>
            <a:off x="2590800" y="2555875"/>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899" name="Text Box 32"/>
          <p:cNvSpPr txBox="1">
            <a:spLocks noChangeArrowheads="1"/>
          </p:cNvSpPr>
          <p:nvPr/>
        </p:nvSpPr>
        <p:spPr bwMode="auto">
          <a:xfrm>
            <a:off x="2282825" y="3151188"/>
            <a:ext cx="141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saddle point</a:t>
            </a:r>
          </a:p>
        </p:txBody>
      </p:sp>
      <p:sp>
        <p:nvSpPr>
          <p:cNvPr id="36900" name="Line 33"/>
          <p:cNvSpPr>
            <a:spLocks noChangeShapeType="1"/>
          </p:cNvSpPr>
          <p:nvPr/>
        </p:nvSpPr>
        <p:spPr bwMode="auto">
          <a:xfrm>
            <a:off x="1943100" y="3851275"/>
            <a:ext cx="1152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901" name="Text Box 34"/>
          <p:cNvSpPr txBox="1">
            <a:spLocks noChangeArrowheads="1"/>
          </p:cNvSpPr>
          <p:nvPr/>
        </p:nvSpPr>
        <p:spPr bwMode="auto">
          <a:xfrm>
            <a:off x="1922463" y="3511550"/>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Deformation</a:t>
            </a:r>
          </a:p>
        </p:txBody>
      </p:sp>
      <p:sp>
        <p:nvSpPr>
          <p:cNvPr id="36902" name="Text Box 35"/>
          <p:cNvSpPr txBox="1">
            <a:spLocks noChangeArrowheads="1"/>
          </p:cNvSpPr>
          <p:nvPr/>
        </p:nvSpPr>
        <p:spPr bwMode="auto">
          <a:xfrm>
            <a:off x="3995738" y="5276850"/>
            <a:ext cx="4389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400"/>
              <a:t>Energy diagram of 1n emission</a:t>
            </a:r>
          </a:p>
        </p:txBody>
      </p:sp>
      <p:sp>
        <p:nvSpPr>
          <p:cNvPr id="36903" name="Line 36"/>
          <p:cNvSpPr>
            <a:spLocks noChangeShapeType="1"/>
          </p:cNvSpPr>
          <p:nvPr/>
        </p:nvSpPr>
        <p:spPr bwMode="auto">
          <a:xfrm>
            <a:off x="1474788" y="908050"/>
            <a:ext cx="3603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6904" name="Line 37"/>
          <p:cNvSpPr>
            <a:spLocks noChangeShapeType="1"/>
          </p:cNvSpPr>
          <p:nvPr/>
        </p:nvSpPr>
        <p:spPr bwMode="auto">
          <a:xfrm>
            <a:off x="1892300" y="923925"/>
            <a:ext cx="360363" cy="0"/>
          </a:xfrm>
          <a:prstGeom prst="line">
            <a:avLst/>
          </a:prstGeom>
          <a:noFill/>
          <a:ln w="57150">
            <a:solidFill>
              <a:srgbClr val="EA2A6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905" name="Line 38"/>
          <p:cNvSpPr>
            <a:spLocks noChangeShapeType="1"/>
          </p:cNvSpPr>
          <p:nvPr/>
        </p:nvSpPr>
        <p:spPr bwMode="auto">
          <a:xfrm>
            <a:off x="1042988" y="927100"/>
            <a:ext cx="360362" cy="0"/>
          </a:xfrm>
          <a:prstGeom prst="line">
            <a:avLst/>
          </a:prstGeom>
          <a:noFill/>
          <a:ln w="57150">
            <a:solidFill>
              <a:srgbClr val="EA2A61"/>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36906" name="Text Box 39"/>
          <p:cNvSpPr txBox="1">
            <a:spLocks noChangeArrowheads="1"/>
          </p:cNvSpPr>
          <p:nvPr/>
        </p:nvSpPr>
        <p:spPr bwMode="auto">
          <a:xfrm>
            <a:off x="1671638" y="4600575"/>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Ecm</a:t>
            </a:r>
          </a:p>
        </p:txBody>
      </p:sp>
      <p:sp>
        <p:nvSpPr>
          <p:cNvPr id="36907" name="Line 40"/>
          <p:cNvSpPr>
            <a:spLocks noChangeShapeType="1"/>
          </p:cNvSpPr>
          <p:nvPr/>
        </p:nvSpPr>
        <p:spPr bwMode="auto">
          <a:xfrm>
            <a:off x="468313" y="908050"/>
            <a:ext cx="0" cy="1657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908" name="Text Box 41"/>
          <p:cNvSpPr txBox="1">
            <a:spLocks noChangeArrowheads="1"/>
          </p:cNvSpPr>
          <p:nvPr/>
        </p:nvSpPr>
        <p:spPr bwMode="auto">
          <a:xfrm rot="-5400000">
            <a:off x="-199231" y="1451769"/>
            <a:ext cx="101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000"/>
              <a:t>Ex(CN)</a:t>
            </a:r>
            <a:endParaRPr lang="en-US" altLang="ja-JP" sz="2000" baseline="-25000"/>
          </a:p>
        </p:txBody>
      </p:sp>
    </p:spTree>
    <p:extLst>
      <p:ext uri="{BB962C8B-B14F-4D97-AF65-F5344CB8AC3E}">
        <p14:creationId xmlns:p14="http://schemas.microsoft.com/office/powerpoint/2010/main" val="3848613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7544" y="260648"/>
            <a:ext cx="8374408" cy="2862322"/>
          </a:xfrm>
          <a:prstGeom prst="rect">
            <a:avLst/>
          </a:prstGeom>
          <a:solidFill>
            <a:schemeClr val="accent3">
              <a:lumMod val="20000"/>
              <a:lumOff val="80000"/>
            </a:schemeClr>
          </a:solidFill>
        </p:spPr>
        <p:txBody>
          <a:bodyPr wrap="none" rtlCol="0">
            <a:spAutoFit/>
          </a:bodyPr>
          <a:lstStyle/>
          <a:p>
            <a:r>
              <a:rPr kumimoji="1" lang="en-US" altLang="ja-JP" sz="2000" dirty="0" smtClean="0"/>
              <a:t>Cold fusion:</a:t>
            </a:r>
          </a:p>
          <a:p>
            <a:endParaRPr lang="en-US" altLang="ja-JP" sz="2000" dirty="0"/>
          </a:p>
          <a:p>
            <a:r>
              <a:rPr kumimoji="1" lang="en-US" altLang="ja-JP" sz="2000" dirty="0" smtClean="0"/>
              <a:t> </a:t>
            </a:r>
            <a:r>
              <a:rPr kumimoji="1" lang="en-US" altLang="ja-JP" sz="2000" baseline="30000" dirty="0" smtClean="0"/>
              <a:t>208</a:t>
            </a:r>
            <a:r>
              <a:rPr kumimoji="1" lang="en-US" altLang="ja-JP" sz="2000" dirty="0" smtClean="0"/>
              <a:t>Pb </a:t>
            </a:r>
            <a:r>
              <a:rPr kumimoji="1" lang="en-US" altLang="ja-JP" sz="2000" baseline="30000" dirty="0" smtClean="0"/>
              <a:t>209</a:t>
            </a:r>
            <a:r>
              <a:rPr kumimoji="1" lang="en-US" altLang="ja-JP" sz="2000" dirty="0" smtClean="0"/>
              <a:t>Bi</a:t>
            </a:r>
            <a:r>
              <a:rPr kumimoji="1" lang="ja-JP" altLang="en-US" sz="2000" dirty="0" smtClean="0"/>
              <a:t>など魔法数をもつ安定な標的に相手方となるビームを照射する</a:t>
            </a:r>
            <a:r>
              <a:rPr lang="ja-JP" altLang="en-US" sz="2000" dirty="0" smtClean="0"/>
              <a:t>。</a:t>
            </a:r>
            <a:endParaRPr lang="en-US" altLang="ja-JP" sz="2000" dirty="0" smtClean="0"/>
          </a:p>
          <a:p>
            <a:r>
              <a:rPr kumimoji="1" lang="ja-JP" altLang="en-US" sz="2000" dirty="0" smtClean="0"/>
              <a:t>クーロン</a:t>
            </a:r>
            <a:r>
              <a:rPr kumimoji="1" lang="ja-JP" altLang="en-US" sz="2000" dirty="0"/>
              <a:t>障壁近傍</a:t>
            </a:r>
            <a:r>
              <a:rPr kumimoji="1" lang="ja-JP" altLang="en-US" sz="2000" dirty="0" smtClean="0"/>
              <a:t>の入射エネルギーでは複合核の励起エネルギーが</a:t>
            </a:r>
            <a:endParaRPr kumimoji="1" lang="en-US" altLang="ja-JP" sz="2000" dirty="0" smtClean="0"/>
          </a:p>
          <a:p>
            <a:r>
              <a:rPr lang="en-US" altLang="ja-JP" sz="2000" dirty="0" smtClean="0"/>
              <a:t>15</a:t>
            </a:r>
            <a:r>
              <a:rPr lang="ja-JP" altLang="en-US" sz="2000" dirty="0"/>
              <a:t>～</a:t>
            </a:r>
            <a:r>
              <a:rPr lang="en-US" altLang="ja-JP" sz="2000" dirty="0" smtClean="0"/>
              <a:t>20MeV</a:t>
            </a:r>
            <a:r>
              <a:rPr lang="ja-JP" altLang="en-US" sz="2000" dirty="0" smtClean="0"/>
              <a:t>程度。複合核の脱励起の過程で</a:t>
            </a:r>
            <a:r>
              <a:rPr lang="en-US" altLang="ja-JP" sz="2000" dirty="0" smtClean="0"/>
              <a:t>1</a:t>
            </a:r>
            <a:r>
              <a:rPr lang="ja-JP" altLang="en-US" sz="2000" dirty="0" smtClean="0"/>
              <a:t>個ないし</a:t>
            </a:r>
            <a:r>
              <a:rPr lang="en-US" altLang="ja-JP" sz="2000" dirty="0" smtClean="0"/>
              <a:t>2</a:t>
            </a:r>
            <a:r>
              <a:rPr lang="ja-JP" altLang="en-US" sz="2000" dirty="0" smtClean="0"/>
              <a:t>個の中性子を出して</a:t>
            </a:r>
            <a:endParaRPr lang="en-US" altLang="ja-JP" sz="2000" dirty="0" smtClean="0"/>
          </a:p>
          <a:p>
            <a:r>
              <a:rPr lang="ja-JP" altLang="en-US" sz="2000" dirty="0" smtClean="0"/>
              <a:t>超重元素である蒸発</a:t>
            </a:r>
            <a:r>
              <a:rPr lang="ja-JP" altLang="en-US" sz="2000" dirty="0"/>
              <a:t>残留核</a:t>
            </a:r>
            <a:r>
              <a:rPr lang="ja-JP" altLang="en-US" sz="2000" dirty="0" smtClean="0"/>
              <a:t>を生じる。核分裂との競合回数が少ない</a:t>
            </a:r>
            <a:endParaRPr lang="en-US" altLang="ja-JP" sz="2000" dirty="0" smtClean="0"/>
          </a:p>
          <a:p>
            <a:r>
              <a:rPr kumimoji="1" lang="ja-JP" altLang="en-US" sz="2000" dirty="0" err="1" smtClean="0"/>
              <a:t>のが</a:t>
            </a:r>
            <a:r>
              <a:rPr kumimoji="1" lang="ja-JP" altLang="en-US" sz="2000" dirty="0" smtClean="0"/>
              <a:t>利点であるが積</a:t>
            </a:r>
            <a:r>
              <a:rPr kumimoji="1" lang="en-US" altLang="ja-JP" sz="2000" dirty="0" smtClean="0"/>
              <a:t>Z</a:t>
            </a:r>
            <a:r>
              <a:rPr kumimoji="1" lang="en-US" altLang="ja-JP" sz="2000" baseline="-25000" dirty="0" smtClean="0"/>
              <a:t>1</a:t>
            </a:r>
            <a:r>
              <a:rPr kumimoji="1" lang="ja-JP" altLang="en-US" sz="2000" dirty="0" smtClean="0"/>
              <a:t>・</a:t>
            </a:r>
            <a:r>
              <a:rPr kumimoji="1" lang="en-US" altLang="ja-JP" sz="2000" dirty="0" smtClean="0"/>
              <a:t>Z</a:t>
            </a:r>
            <a:r>
              <a:rPr kumimoji="1" lang="en-US" altLang="ja-JP" sz="2000" baseline="-25000" dirty="0" smtClean="0"/>
              <a:t>2</a:t>
            </a:r>
            <a:r>
              <a:rPr kumimoji="1" lang="ja-JP" altLang="en-US" sz="2000" dirty="0" smtClean="0"/>
              <a:t>が</a:t>
            </a:r>
            <a:r>
              <a:rPr lang="ja-JP" altLang="en-US" sz="2000" dirty="0"/>
              <a:t>大きく</a:t>
            </a:r>
            <a:r>
              <a:rPr kumimoji="1" lang="ja-JP" altLang="en-US" sz="2000" dirty="0" smtClean="0"/>
              <a:t>いわゆる融合阻害の度合いが大きい。</a:t>
            </a:r>
            <a:endParaRPr kumimoji="1" lang="en-US" altLang="ja-JP" sz="2000" dirty="0" smtClean="0"/>
          </a:p>
          <a:p>
            <a:endParaRPr kumimoji="1" lang="en-US" altLang="ja-JP" sz="2000" dirty="0" smtClean="0"/>
          </a:p>
          <a:p>
            <a:r>
              <a:rPr lang="ja-JP" altLang="en-US" sz="2000" dirty="0" smtClean="0"/>
              <a:t>より中性子欠損の大きい核が合成されるため既知核へ連結することが多い。</a:t>
            </a:r>
            <a:endParaRPr kumimoji="1" lang="ja-JP" altLang="en-US" sz="2000" dirty="0"/>
          </a:p>
        </p:txBody>
      </p:sp>
      <p:sp>
        <p:nvSpPr>
          <p:cNvPr id="5" name="テキスト ボックス 4"/>
          <p:cNvSpPr txBox="1"/>
          <p:nvPr/>
        </p:nvSpPr>
        <p:spPr>
          <a:xfrm>
            <a:off x="467544" y="3501008"/>
            <a:ext cx="8396850" cy="2585323"/>
          </a:xfrm>
          <a:prstGeom prst="rect">
            <a:avLst/>
          </a:prstGeom>
          <a:solidFill>
            <a:schemeClr val="accent6">
              <a:lumMod val="20000"/>
              <a:lumOff val="80000"/>
            </a:schemeClr>
          </a:solidFill>
        </p:spPr>
        <p:txBody>
          <a:bodyPr wrap="none" rtlCol="0">
            <a:spAutoFit/>
          </a:bodyPr>
          <a:lstStyle/>
          <a:p>
            <a:r>
              <a:rPr kumimoji="1" lang="en-US" altLang="ja-JP" dirty="0" smtClean="0"/>
              <a:t>Hot fusion</a:t>
            </a:r>
            <a:r>
              <a:rPr kumimoji="1" lang="ja-JP" altLang="en-US" dirty="0" smtClean="0"/>
              <a:t>：</a:t>
            </a:r>
            <a:endParaRPr kumimoji="1" lang="en-US" altLang="ja-JP" dirty="0" smtClean="0"/>
          </a:p>
          <a:p>
            <a:endParaRPr lang="en-US" altLang="ja-JP" dirty="0"/>
          </a:p>
          <a:p>
            <a:r>
              <a:rPr kumimoji="1" lang="ja-JP" altLang="en-US" dirty="0" smtClean="0"/>
              <a:t>アクチノイド標的に</a:t>
            </a:r>
            <a:r>
              <a:rPr kumimoji="1" lang="en-US" altLang="ja-JP" baseline="30000" dirty="0" smtClean="0"/>
              <a:t>48</a:t>
            </a:r>
            <a:r>
              <a:rPr kumimoji="1" lang="en-US" altLang="ja-JP" dirty="0" smtClean="0"/>
              <a:t>Ca</a:t>
            </a:r>
            <a:r>
              <a:rPr kumimoji="1" lang="ja-JP" altLang="en-US" dirty="0" err="1" smtClean="0"/>
              <a:t>を照</a:t>
            </a:r>
            <a:r>
              <a:rPr kumimoji="1" lang="ja-JP" altLang="en-US" dirty="0" smtClean="0"/>
              <a:t>射する。クーロン障壁近傍の入射エネルギーでは複合核</a:t>
            </a:r>
            <a:endParaRPr kumimoji="1" lang="en-US" altLang="ja-JP" dirty="0" smtClean="0"/>
          </a:p>
          <a:p>
            <a:r>
              <a:rPr kumimoji="1" lang="ja-JP" altLang="en-US" dirty="0" err="1" smtClean="0"/>
              <a:t>の励起</a:t>
            </a:r>
            <a:r>
              <a:rPr kumimoji="1" lang="ja-JP" altLang="en-US" dirty="0" smtClean="0"/>
              <a:t>エネルギーが</a:t>
            </a:r>
            <a:r>
              <a:rPr kumimoji="1" lang="en-US" altLang="ja-JP" dirty="0" smtClean="0"/>
              <a:t>35</a:t>
            </a:r>
            <a:r>
              <a:rPr kumimoji="1" lang="ja-JP" altLang="en-US" dirty="0" smtClean="0"/>
              <a:t>～</a:t>
            </a:r>
            <a:r>
              <a:rPr kumimoji="1" lang="en-US" altLang="ja-JP" dirty="0" smtClean="0"/>
              <a:t>45MeV</a:t>
            </a:r>
            <a:r>
              <a:rPr kumimoji="1" lang="ja-JP" altLang="en-US" dirty="0" smtClean="0"/>
              <a:t>程度。</a:t>
            </a:r>
            <a:r>
              <a:rPr kumimoji="1" lang="en-US" altLang="ja-JP" dirty="0" smtClean="0"/>
              <a:t>2</a:t>
            </a:r>
            <a:r>
              <a:rPr kumimoji="1" lang="ja-JP" altLang="en-US" dirty="0" smtClean="0"/>
              <a:t>ないし</a:t>
            </a:r>
            <a:r>
              <a:rPr kumimoji="1" lang="en-US" altLang="ja-JP" dirty="0" smtClean="0"/>
              <a:t>4</a:t>
            </a:r>
            <a:r>
              <a:rPr kumimoji="1" lang="ja-JP" altLang="en-US" dirty="0" smtClean="0"/>
              <a:t>個の中性子を出して脱励起しする。</a:t>
            </a:r>
            <a:endParaRPr kumimoji="1" lang="en-US" altLang="ja-JP" dirty="0" smtClean="0"/>
          </a:p>
          <a:p>
            <a:r>
              <a:rPr lang="en-US" altLang="ja-JP" dirty="0" smtClean="0"/>
              <a:t>cold fusion</a:t>
            </a:r>
            <a:r>
              <a:rPr lang="ja-JP" altLang="en-US" dirty="0" smtClean="0"/>
              <a:t>に比べて標的とビームの原子番号がより非対称であるため、積</a:t>
            </a:r>
            <a:r>
              <a:rPr lang="en-US" altLang="ja-JP" dirty="0"/>
              <a:t>Z</a:t>
            </a:r>
            <a:r>
              <a:rPr lang="en-US" altLang="ja-JP" baseline="-25000" dirty="0"/>
              <a:t>1</a:t>
            </a:r>
            <a:r>
              <a:rPr lang="ja-JP" altLang="en-US" dirty="0"/>
              <a:t>・</a:t>
            </a:r>
            <a:r>
              <a:rPr lang="en-US" altLang="ja-JP" dirty="0"/>
              <a:t>Z</a:t>
            </a:r>
            <a:r>
              <a:rPr lang="en-US" altLang="ja-JP" baseline="-25000" dirty="0"/>
              <a:t>2</a:t>
            </a:r>
            <a:r>
              <a:rPr lang="ja-JP" altLang="en-US" dirty="0" smtClean="0"/>
              <a:t>が</a:t>
            </a:r>
            <a:endParaRPr lang="en-US" altLang="ja-JP" dirty="0" smtClean="0"/>
          </a:p>
          <a:p>
            <a:r>
              <a:rPr lang="en-US" altLang="ja-JP" dirty="0" smtClean="0"/>
              <a:t>cold fusion</a:t>
            </a:r>
            <a:r>
              <a:rPr lang="ja-JP" altLang="en-US" dirty="0" smtClean="0"/>
              <a:t>に比べ小さく</a:t>
            </a:r>
            <a:r>
              <a:rPr lang="ja-JP" altLang="en-US" dirty="0"/>
              <a:t>、</a:t>
            </a:r>
            <a:r>
              <a:rPr lang="ja-JP" altLang="en-US" dirty="0" smtClean="0"/>
              <a:t>いわゆる</a:t>
            </a:r>
            <a:r>
              <a:rPr lang="ja-JP" altLang="en-US" dirty="0"/>
              <a:t>融合</a:t>
            </a:r>
            <a:r>
              <a:rPr lang="ja-JP" altLang="en-US" dirty="0" smtClean="0"/>
              <a:t>阻害は無いと言われている。</a:t>
            </a:r>
            <a:endParaRPr lang="en-US" altLang="ja-JP" dirty="0" smtClean="0"/>
          </a:p>
          <a:p>
            <a:endParaRPr lang="en-US" altLang="ja-JP" dirty="0" smtClean="0"/>
          </a:p>
          <a:p>
            <a:r>
              <a:rPr kumimoji="1" lang="ja-JP" altLang="en-US" dirty="0" smtClean="0"/>
              <a:t>より中性子欠損が少ない核が合成され、</a:t>
            </a:r>
            <a:r>
              <a:rPr kumimoji="1" lang="en-US" altLang="ja-JP" dirty="0" smtClean="0"/>
              <a:t>α</a:t>
            </a:r>
            <a:r>
              <a:rPr kumimoji="1" lang="ja-JP" altLang="en-US" dirty="0" smtClean="0"/>
              <a:t>崩壊チェーンは中性子過剰な側に突っ込み</a:t>
            </a:r>
            <a:endParaRPr kumimoji="1" lang="en-US" altLang="ja-JP" dirty="0" smtClean="0"/>
          </a:p>
          <a:p>
            <a:r>
              <a:rPr lang="ja-JP" altLang="en-US" dirty="0"/>
              <a:t>既知核</a:t>
            </a:r>
            <a:r>
              <a:rPr lang="ja-JP" altLang="en-US" dirty="0" smtClean="0"/>
              <a:t>へ到達</a:t>
            </a:r>
            <a:r>
              <a:rPr lang="ja-JP" altLang="en-US" dirty="0"/>
              <a:t>し</a:t>
            </a:r>
            <a:r>
              <a:rPr lang="ja-JP" altLang="en-US" dirty="0" smtClean="0"/>
              <a:t>ない。</a:t>
            </a:r>
            <a:endParaRPr kumimoji="1" lang="ja-JP" altLang="en-US" dirty="0"/>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12"/>
          </p:nvPr>
        </p:nvSpPr>
        <p:spPr/>
        <p:txBody>
          <a:bodyPr/>
          <a:lstStyle/>
          <a:p>
            <a:fld id="{14EBA9A6-F1C9-4068-B733-4F5F84CC6748}" type="slidenum">
              <a:rPr kumimoji="1" lang="ja-JP" altLang="en-US" smtClean="0"/>
              <a:t>27</a:t>
            </a:fld>
            <a:endParaRPr kumimoji="1" lang="ja-JP" altLang="en-US"/>
          </a:p>
        </p:txBody>
      </p:sp>
    </p:spTree>
    <p:extLst>
      <p:ext uri="{BB962C8B-B14F-4D97-AF65-F5344CB8AC3E}">
        <p14:creationId xmlns:p14="http://schemas.microsoft.com/office/powerpoint/2010/main" val="3016687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9525" y="0"/>
            <a:ext cx="9153525" cy="914400"/>
          </a:xfrm>
        </p:spPr>
        <p:txBody>
          <a:bodyPr/>
          <a:lstStyle/>
          <a:p>
            <a:pPr indent="265113" eaLnBrk="1" hangingPunct="1"/>
            <a:r>
              <a:rPr lang="de-DE" altLang="ja-JP" sz="2400" smtClean="0">
                <a:ea typeface="ＭＳ Ｐゴシック" pitchFamily="50" charset="-128"/>
              </a:rPr>
              <a:t>        Cross-section systematics and extrapolation</a:t>
            </a:r>
          </a:p>
        </p:txBody>
      </p:sp>
      <p:pic>
        <p:nvPicPr>
          <p:cNvPr id="32771" name="Picture 3" descr="fig-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995363"/>
            <a:ext cx="8623300"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4"/>
          <p:cNvSpPr>
            <a:spLocks noChangeArrowheads="1"/>
          </p:cNvSpPr>
          <p:nvPr/>
        </p:nvSpPr>
        <p:spPr bwMode="auto">
          <a:xfrm>
            <a:off x="8882063" y="6489700"/>
            <a:ext cx="261937" cy="1857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US"/>
          </a:p>
        </p:txBody>
      </p:sp>
      <p:sp>
        <p:nvSpPr>
          <p:cNvPr id="32773" name="Rectangle 5"/>
          <p:cNvSpPr>
            <a:spLocks noChangeArrowheads="1"/>
          </p:cNvSpPr>
          <p:nvPr/>
        </p:nvSpPr>
        <p:spPr bwMode="auto">
          <a:xfrm>
            <a:off x="0" y="6489700"/>
            <a:ext cx="423863" cy="1857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US"/>
          </a:p>
        </p:txBody>
      </p:sp>
      <p:grpSp>
        <p:nvGrpSpPr>
          <p:cNvPr id="258054" name="Group 6"/>
          <p:cNvGrpSpPr>
            <a:grpSpLocks/>
          </p:cNvGrpSpPr>
          <p:nvPr/>
        </p:nvGrpSpPr>
        <p:grpSpPr bwMode="auto">
          <a:xfrm>
            <a:off x="1114425" y="4237038"/>
            <a:ext cx="4897438" cy="1957387"/>
            <a:chOff x="702" y="2669"/>
            <a:chExt cx="3085" cy="1233"/>
          </a:xfrm>
        </p:grpSpPr>
        <p:grpSp>
          <p:nvGrpSpPr>
            <p:cNvPr id="32775" name="Group 7"/>
            <p:cNvGrpSpPr>
              <a:grpSpLocks/>
            </p:cNvGrpSpPr>
            <p:nvPr/>
          </p:nvGrpSpPr>
          <p:grpSpPr bwMode="auto">
            <a:xfrm>
              <a:off x="702" y="2669"/>
              <a:ext cx="3085" cy="1233"/>
              <a:chOff x="702" y="2669"/>
              <a:chExt cx="3085" cy="1233"/>
            </a:xfrm>
          </p:grpSpPr>
          <p:sp>
            <p:nvSpPr>
              <p:cNvPr id="32778" name="Line 8"/>
              <p:cNvSpPr>
                <a:spLocks noChangeShapeType="1"/>
              </p:cNvSpPr>
              <p:nvPr/>
            </p:nvSpPr>
            <p:spPr bwMode="auto">
              <a:xfrm>
                <a:off x="2109" y="3334"/>
                <a:ext cx="0" cy="567"/>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sp>
            <p:nvSpPr>
              <p:cNvPr id="32779" name="Line 9"/>
              <p:cNvSpPr>
                <a:spLocks noChangeShapeType="1"/>
              </p:cNvSpPr>
              <p:nvPr/>
            </p:nvSpPr>
            <p:spPr bwMode="auto">
              <a:xfrm>
                <a:off x="3734" y="3335"/>
                <a:ext cx="0" cy="567"/>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sp>
            <p:nvSpPr>
              <p:cNvPr id="32780" name="Line 10"/>
              <p:cNvSpPr>
                <a:spLocks noChangeShapeType="1"/>
              </p:cNvSpPr>
              <p:nvPr/>
            </p:nvSpPr>
            <p:spPr bwMode="auto">
              <a:xfrm>
                <a:off x="1496" y="3236"/>
                <a:ext cx="651" cy="313"/>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sp>
            <p:nvSpPr>
              <p:cNvPr id="32781" name="Rectangle 5"/>
              <p:cNvSpPr>
                <a:spLocks noChangeArrowheads="1"/>
              </p:cNvSpPr>
              <p:nvPr/>
            </p:nvSpPr>
            <p:spPr bwMode="auto">
              <a:xfrm>
                <a:off x="702" y="2782"/>
                <a:ext cx="623"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342900" indent="-342900"/>
                <a:r>
                  <a:rPr lang="de-DE" altLang="ja-JP" sz="2400" baseline="0">
                    <a:solidFill>
                      <a:srgbClr val="FF0000"/>
                    </a:solidFill>
                    <a:ea typeface="ＭＳ Ｐゴシック" pitchFamily="50" charset="-128"/>
                    <a:cs typeface="Arial" pitchFamily="34" charset="0"/>
                  </a:rPr>
                  <a:t>300 fb</a:t>
                </a:r>
                <a:r>
                  <a:rPr lang="de-DE" altLang="ja-JP" baseline="0">
                    <a:solidFill>
                      <a:srgbClr val="FF0000"/>
                    </a:solidFill>
                    <a:ea typeface="ＭＳ Ｐゴシック" pitchFamily="50" charset="-128"/>
                  </a:rPr>
                  <a:t> </a:t>
                </a:r>
              </a:p>
            </p:txBody>
          </p:sp>
          <p:sp>
            <p:nvSpPr>
              <p:cNvPr id="32782" name="Line 12"/>
              <p:cNvSpPr>
                <a:spLocks noChangeShapeType="1"/>
              </p:cNvSpPr>
              <p:nvPr/>
            </p:nvSpPr>
            <p:spPr bwMode="auto">
              <a:xfrm>
                <a:off x="3112" y="3239"/>
                <a:ext cx="653" cy="266"/>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sp>
            <p:nvSpPr>
              <p:cNvPr id="32783" name="Rectangle 5"/>
              <p:cNvSpPr>
                <a:spLocks noChangeArrowheads="1"/>
              </p:cNvSpPr>
              <p:nvPr/>
            </p:nvSpPr>
            <p:spPr bwMode="auto">
              <a:xfrm>
                <a:off x="3027" y="2669"/>
                <a:ext cx="623"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342900" indent="-342900"/>
                <a:r>
                  <a:rPr lang="de-DE" altLang="ja-JP" sz="2400" baseline="0">
                    <a:solidFill>
                      <a:srgbClr val="FF0000"/>
                    </a:solidFill>
                    <a:ea typeface="ＭＳ Ｐゴシック" pitchFamily="50" charset="-128"/>
                    <a:cs typeface="Arial" pitchFamily="34" charset="0"/>
                  </a:rPr>
                  <a:t>400 fb</a:t>
                </a:r>
                <a:r>
                  <a:rPr lang="de-DE" altLang="ja-JP" sz="2400" baseline="0">
                    <a:ea typeface="ＭＳ Ｐゴシック" pitchFamily="50" charset="-128"/>
                  </a:rPr>
                  <a:t> </a:t>
                </a:r>
              </a:p>
            </p:txBody>
          </p:sp>
          <p:sp>
            <p:nvSpPr>
              <p:cNvPr id="32784" name="Oval 14"/>
              <p:cNvSpPr>
                <a:spLocks noChangeAspect="1" noChangeArrowheads="1"/>
              </p:cNvSpPr>
              <p:nvPr/>
            </p:nvSpPr>
            <p:spPr bwMode="auto">
              <a:xfrm>
                <a:off x="2059" y="3479"/>
                <a:ext cx="102" cy="102"/>
              </a:xfrm>
              <a:prstGeom prst="ellipse">
                <a:avLst/>
              </a:prstGeom>
              <a:noFill/>
              <a:ln w="47625">
                <a:solidFill>
                  <a:srgbClr val="FF0000"/>
                </a:solidFill>
                <a:round/>
                <a:headEnd/>
                <a:tailEnd/>
              </a:ln>
              <a:effectLst/>
              <a:extLst>
                <a:ext uri="{909E8E84-426E-40DD-AFC4-6F175D3DCCD1}">
                  <a14:hiddenFill xmlns:a14="http://schemas.microsoft.com/office/drawing/2010/main">
                    <a:solidFill>
                      <a:srgbClr val="0000F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US"/>
              </a:p>
            </p:txBody>
          </p:sp>
          <p:sp>
            <p:nvSpPr>
              <p:cNvPr id="32785" name="Oval 15"/>
              <p:cNvSpPr>
                <a:spLocks noChangeAspect="1" noChangeArrowheads="1"/>
              </p:cNvSpPr>
              <p:nvPr/>
            </p:nvSpPr>
            <p:spPr bwMode="auto">
              <a:xfrm>
                <a:off x="3685" y="3444"/>
                <a:ext cx="102" cy="102"/>
              </a:xfrm>
              <a:prstGeom prst="ellipse">
                <a:avLst/>
              </a:prstGeom>
              <a:noFill/>
              <a:ln w="47625">
                <a:solidFill>
                  <a:srgbClr val="FF0000"/>
                </a:solidFill>
                <a:round/>
                <a:headEnd/>
                <a:tailEnd/>
              </a:ln>
              <a:effectLst/>
              <a:extLst>
                <a:ext uri="{909E8E84-426E-40DD-AFC4-6F175D3DCCD1}">
                  <a14:hiddenFill xmlns:a14="http://schemas.microsoft.com/office/drawing/2010/main">
                    <a:solidFill>
                      <a:srgbClr val="0000F4"/>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US"/>
              </a:p>
            </p:txBody>
          </p:sp>
        </p:grpSp>
        <p:sp>
          <p:nvSpPr>
            <p:cNvPr id="32776" name="Line 16"/>
            <p:cNvSpPr>
              <a:spLocks noChangeShapeType="1"/>
            </p:cNvSpPr>
            <p:nvPr/>
          </p:nvSpPr>
          <p:spPr bwMode="auto">
            <a:xfrm flipV="1">
              <a:off x="1422" y="3236"/>
              <a:ext cx="267" cy="24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sp>
          <p:nvSpPr>
            <p:cNvPr id="32777" name="Line 17"/>
            <p:cNvSpPr>
              <a:spLocks noChangeShapeType="1"/>
            </p:cNvSpPr>
            <p:nvPr/>
          </p:nvSpPr>
          <p:spPr bwMode="auto">
            <a:xfrm flipV="1">
              <a:off x="3037" y="3223"/>
              <a:ext cx="270" cy="297"/>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grpSp>
      <p:grpSp>
        <p:nvGrpSpPr>
          <p:cNvPr id="32791" name="Group 23"/>
          <p:cNvGrpSpPr>
            <a:grpSpLocks/>
          </p:cNvGrpSpPr>
          <p:nvPr/>
        </p:nvGrpSpPr>
        <p:grpSpPr bwMode="auto">
          <a:xfrm>
            <a:off x="6799263" y="4984750"/>
            <a:ext cx="61912" cy="61913"/>
            <a:chOff x="4610" y="3022"/>
            <a:chExt cx="39" cy="39"/>
          </a:xfrm>
        </p:grpSpPr>
        <p:sp>
          <p:nvSpPr>
            <p:cNvPr id="32789" name="AutoShape 21"/>
            <p:cNvSpPr>
              <a:spLocks noChangeAspect="1" noChangeArrowheads="1"/>
            </p:cNvSpPr>
            <p:nvPr/>
          </p:nvSpPr>
          <p:spPr bwMode="auto">
            <a:xfrm>
              <a:off x="4610" y="3022"/>
              <a:ext cx="39" cy="39"/>
            </a:xfrm>
            <a:prstGeom prst="flowChartSummingJunction">
              <a:avLst/>
            </a:prstGeom>
            <a:noFill/>
            <a:ln w="9525">
              <a:solidFill>
                <a:srgbClr val="C041FF"/>
              </a:solidFill>
              <a:round/>
              <a:headEnd/>
              <a:tailEnd/>
            </a:ln>
            <a:effectLst/>
            <a:extLst>
              <a:ext uri="{909E8E84-426E-40DD-AFC4-6F175D3DCCD1}">
                <a14:hiddenFill xmlns:a14="http://schemas.microsoft.com/office/drawing/2010/main">
                  <a:solidFill>
                    <a:srgbClr val="0000F4">
                      <a:alpha val="8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a:p>
          </p:txBody>
        </p:sp>
        <p:sp>
          <p:nvSpPr>
            <p:cNvPr id="32790" name="AutoShape 22"/>
            <p:cNvSpPr>
              <a:spLocks noChangeAspect="1" noChangeArrowheads="1"/>
            </p:cNvSpPr>
            <p:nvPr/>
          </p:nvSpPr>
          <p:spPr bwMode="auto">
            <a:xfrm rot="2700000">
              <a:off x="4610" y="3022"/>
              <a:ext cx="39" cy="39"/>
            </a:xfrm>
            <a:prstGeom prst="flowChartSummingJunction">
              <a:avLst/>
            </a:prstGeom>
            <a:noFill/>
            <a:ln w="9525">
              <a:solidFill>
                <a:srgbClr val="C041FF"/>
              </a:solidFill>
              <a:round/>
              <a:headEnd/>
              <a:tailEnd/>
            </a:ln>
            <a:effectLst/>
            <a:extLst>
              <a:ext uri="{909E8E84-426E-40DD-AFC4-6F175D3DCCD1}">
                <a14:hiddenFill xmlns:a14="http://schemas.microsoft.com/office/drawing/2010/main">
                  <a:solidFill>
                    <a:srgbClr val="0000F4">
                      <a:alpha val="8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ja-JP" altLang="en-US"/>
            </a:p>
          </p:txBody>
        </p:sp>
      </p:grpSp>
      <p:sp>
        <p:nvSpPr>
          <p:cNvPr id="32792" name="Line 24"/>
          <p:cNvSpPr>
            <a:spLocks noChangeShapeType="1"/>
          </p:cNvSpPr>
          <p:nvPr/>
        </p:nvSpPr>
        <p:spPr bwMode="auto">
          <a:xfrm flipH="1">
            <a:off x="6829425" y="4930775"/>
            <a:ext cx="1588" cy="166688"/>
          </a:xfrm>
          <a:prstGeom prst="line">
            <a:avLst/>
          </a:prstGeom>
          <a:noFill/>
          <a:ln w="15875">
            <a:solidFill>
              <a:srgbClr val="C44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sp>
        <p:nvSpPr>
          <p:cNvPr id="32793" name="Line 25"/>
          <p:cNvSpPr>
            <a:spLocks noChangeShapeType="1"/>
          </p:cNvSpPr>
          <p:nvPr/>
        </p:nvSpPr>
        <p:spPr bwMode="auto">
          <a:xfrm flipV="1">
            <a:off x="6877050" y="4754563"/>
            <a:ext cx="327025" cy="230187"/>
          </a:xfrm>
          <a:prstGeom prst="line">
            <a:avLst/>
          </a:prstGeom>
          <a:noFill/>
          <a:ln w="9525">
            <a:solidFill>
              <a:schemeClr val="tx1"/>
            </a:solidFill>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p>
            <a:endParaRPr lang="ja-JP" altLang="en-US"/>
          </a:p>
        </p:txBody>
      </p:sp>
      <p:sp>
        <p:nvSpPr>
          <p:cNvPr id="32794" name="Rectangle 27"/>
          <p:cNvSpPr>
            <a:spLocks noChangeArrowheads="1"/>
          </p:cNvSpPr>
          <p:nvPr/>
        </p:nvSpPr>
        <p:spPr bwMode="auto">
          <a:xfrm>
            <a:off x="7158038" y="4637088"/>
            <a:ext cx="1289050" cy="1285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342900" indent="-342900">
              <a:lnSpc>
                <a:spcPct val="90000"/>
              </a:lnSpc>
            </a:pPr>
            <a:r>
              <a:rPr lang="en-US" sz="900" b="0" baseline="30000"/>
              <a:t>23</a:t>
            </a:r>
            <a:r>
              <a:rPr lang="en-US" sz="900" b="0" baseline="0"/>
              <a:t>Na+</a:t>
            </a:r>
            <a:r>
              <a:rPr lang="en-US" sz="900" b="0" baseline="30000"/>
              <a:t>248</a:t>
            </a:r>
            <a:r>
              <a:rPr lang="en-US" sz="900" b="0" baseline="0"/>
              <a:t>Cm =&gt; </a:t>
            </a:r>
            <a:r>
              <a:rPr lang="en-US" sz="900" b="0" baseline="30000"/>
              <a:t>266</a:t>
            </a:r>
            <a:r>
              <a:rPr lang="en-US" sz="900" b="0" baseline="0"/>
              <a:t>Bh</a:t>
            </a:r>
            <a:r>
              <a:rPr lang="de-DE" altLang="ja-JP" sz="900" b="0" baseline="0">
                <a:ea typeface="ＭＳ Ｐゴシック" pitchFamily="50" charset="-128"/>
              </a:rPr>
              <a:t>+</a:t>
            </a:r>
            <a:r>
              <a:rPr lang="en-US" sz="900" b="0" baseline="0"/>
              <a:t>5n</a:t>
            </a:r>
            <a:endParaRPr lang="en-US" sz="900" b="0" baseline="-25000"/>
          </a:p>
        </p:txBody>
      </p:sp>
      <p:sp>
        <p:nvSpPr>
          <p:cNvPr id="2" name="フッター プレースホルダー 1"/>
          <p:cNvSpPr>
            <a:spLocks noGrp="1"/>
          </p:cNvSpPr>
          <p:nvPr>
            <p:ph type="ftr" sz="quarter" idx="10"/>
          </p:nvPr>
        </p:nvSpPr>
        <p:spPr/>
        <p:txBody>
          <a:bodyPr/>
          <a:lstStyle/>
          <a:p>
            <a:r>
              <a:rPr lang="en-US" altLang="ja-JP" smtClean="0"/>
              <a:t>RIBF SEMINAR</a:t>
            </a:r>
            <a:endParaRPr lang="en-US"/>
          </a:p>
        </p:txBody>
      </p:sp>
    </p:spTree>
    <p:extLst>
      <p:ext uri="{BB962C8B-B14F-4D97-AF65-F5344CB8AC3E}">
        <p14:creationId xmlns:p14="http://schemas.microsoft.com/office/powerpoint/2010/main" val="20004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1"/>
          <p:cNvSpPr>
            <a:spLocks noGrp="1"/>
          </p:cNvSpPr>
          <p:nvPr>
            <p:ph type="ctrTitle"/>
          </p:nvPr>
        </p:nvSpPr>
        <p:spPr/>
        <p:txBody>
          <a:bodyPr/>
          <a:lstStyle/>
          <a:p>
            <a:pPr eaLnBrk="1" hangingPunct="1"/>
            <a:endParaRPr lang="ja-JP" altLang="en-US" smtClean="0"/>
          </a:p>
        </p:txBody>
      </p:sp>
      <p:sp>
        <p:nvSpPr>
          <p:cNvPr id="3" name="サブタイトル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ja-JP" altLang="en-US" smtClean="0"/>
          </a:p>
        </p:txBody>
      </p:sp>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0"/>
            <a:ext cx="770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コネクタ 5"/>
          <p:cNvCxnSpPr/>
          <p:nvPr/>
        </p:nvCxnSpPr>
        <p:spPr>
          <a:xfrm>
            <a:off x="5064125" y="2263775"/>
            <a:ext cx="2714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514475" y="2730500"/>
            <a:ext cx="2714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5400000">
            <a:off x="5599906" y="4671219"/>
            <a:ext cx="1785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5400000">
            <a:off x="6115844" y="4679157"/>
            <a:ext cx="178593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
        <p:nvSpPr>
          <p:cNvPr id="5" name="スライド番号プレースホルダー 4"/>
          <p:cNvSpPr>
            <a:spLocks noGrp="1"/>
          </p:cNvSpPr>
          <p:nvPr>
            <p:ph type="sldNum" sz="quarter" idx="12"/>
          </p:nvPr>
        </p:nvSpPr>
        <p:spPr/>
        <p:txBody>
          <a:bodyPr/>
          <a:lstStyle/>
          <a:p>
            <a:fld id="{14EBA9A6-F1C9-4068-B733-4F5F84CC6748}" type="slidenum">
              <a:rPr kumimoji="1" lang="ja-JP" altLang="en-US" smtClean="0"/>
              <a:t>29</a:t>
            </a:fld>
            <a:endParaRPr kumimoji="1" lang="ja-JP" altLang="en-US"/>
          </a:p>
        </p:txBody>
      </p:sp>
    </p:spTree>
    <p:extLst>
      <p:ext uri="{BB962C8B-B14F-4D97-AF65-F5344CB8AC3E}">
        <p14:creationId xmlns:p14="http://schemas.microsoft.com/office/powerpoint/2010/main" val="4247492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6030"/>
            <a:ext cx="7582800" cy="565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1023325" y="5681868"/>
            <a:ext cx="6606480" cy="461665"/>
          </a:xfrm>
          <a:prstGeom prst="rect">
            <a:avLst/>
          </a:prstGeom>
        </p:spPr>
        <p:txBody>
          <a:bodyPr wrap="square">
            <a:spAutoFit/>
          </a:bodyPr>
          <a:lstStyle/>
          <a:p>
            <a:r>
              <a:rPr lang="en-US" altLang="ja-JP" b="1" i="1" dirty="0">
                <a:solidFill>
                  <a:srgbClr val="FF0000"/>
                </a:solidFill>
                <a:latin typeface="Calibri" pitchFamily="34" charset="0"/>
                <a:cs typeface="Calibri" pitchFamily="34" charset="0"/>
              </a:rPr>
              <a:t>The Periodic Table has been evolving!</a:t>
            </a:r>
          </a:p>
        </p:txBody>
      </p:sp>
      <p:pic>
        <p:nvPicPr>
          <p:cNvPr id="278530" name="Picture 2"/>
          <p:cNvPicPr>
            <a:picLocks noChangeAspect="1" noChangeArrowheads="1"/>
          </p:cNvPicPr>
          <p:nvPr/>
        </p:nvPicPr>
        <p:blipFill>
          <a:blip r:embed="rId3" cstate="print"/>
          <a:srcRect/>
          <a:stretch>
            <a:fillRect/>
          </a:stretch>
        </p:blipFill>
        <p:spPr bwMode="auto">
          <a:xfrm>
            <a:off x="4968456" y="4398833"/>
            <a:ext cx="3708000" cy="2454747"/>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8152426B-D146-4845-B4EA-5544AFDE7064}" type="slidenum">
              <a:rPr kumimoji="1" lang="ja-JP" altLang="en-US" smtClean="0"/>
              <a:pPr/>
              <a:t>3</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57027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8530"/>
                                        </p:tgtEl>
                                        <p:attrNameLst>
                                          <p:attrName>style.visibility</p:attrName>
                                        </p:attrNameLst>
                                      </p:cBhvr>
                                      <p:to>
                                        <p:strVal val="visible"/>
                                      </p:to>
                                    </p:set>
                                    <p:anim calcmode="lin" valueType="num">
                                      <p:cBhvr additive="base">
                                        <p:cTn id="7" dur="500" fill="hold"/>
                                        <p:tgtEl>
                                          <p:spTgt spid="278530"/>
                                        </p:tgtEl>
                                        <p:attrNameLst>
                                          <p:attrName>ppt_x</p:attrName>
                                        </p:attrNameLst>
                                      </p:cBhvr>
                                      <p:tavLst>
                                        <p:tav tm="0">
                                          <p:val>
                                            <p:strVal val="#ppt_x"/>
                                          </p:val>
                                        </p:tav>
                                        <p:tav tm="100000">
                                          <p:val>
                                            <p:strVal val="#ppt_x"/>
                                          </p:val>
                                        </p:tav>
                                      </p:tavLst>
                                    </p:anim>
                                    <p:anim calcmode="lin" valueType="num">
                                      <p:cBhvr additive="base">
                                        <p:cTn id="8" dur="500" fill="hold"/>
                                        <p:tgtEl>
                                          <p:spTgt spid="278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日付プレースホルダ 1"/>
          <p:cNvSpPr>
            <a:spLocks noGrp="1"/>
          </p:cNvSpPr>
          <p:nvPr>
            <p:ph type="dt" sz="quarter" idx="10"/>
          </p:nvPr>
        </p:nvSpPr>
        <p:spPr>
          <a:noFill/>
        </p:spPr>
        <p:txBody>
          <a:bodyPr/>
          <a:lstStyle/>
          <a:p>
            <a:r>
              <a:rPr lang="en-US" altLang="ja-JP" smtClean="0">
                <a:latin typeface="Arial" pitchFamily="34" charset="0"/>
              </a:rPr>
              <a:t>2013/1/15</a:t>
            </a:r>
          </a:p>
        </p:txBody>
      </p:sp>
      <p:sp>
        <p:nvSpPr>
          <p:cNvPr id="32771" name="フッター プレースホルダ 2"/>
          <p:cNvSpPr>
            <a:spLocks noGrp="1"/>
          </p:cNvSpPr>
          <p:nvPr>
            <p:ph type="ftr" sz="quarter" idx="11"/>
          </p:nvPr>
        </p:nvSpPr>
        <p:spPr>
          <a:noFill/>
        </p:spPr>
        <p:txBody>
          <a:bodyPr/>
          <a:lstStyle/>
          <a:p>
            <a:r>
              <a:rPr lang="en-US" altLang="zh-TW" smtClean="0">
                <a:latin typeface="Arial" pitchFamily="34" charset="0"/>
              </a:rPr>
              <a:t>RIBF SEMINAR</a:t>
            </a:r>
            <a:endParaRPr lang="en-US" altLang="ja-JP" smtClean="0">
              <a:latin typeface="Arial" pitchFamily="34" charset="0"/>
            </a:endParaRPr>
          </a:p>
        </p:txBody>
      </p:sp>
      <p:sp>
        <p:nvSpPr>
          <p:cNvPr id="32772" name="スライド番号プレースホルダ 3"/>
          <p:cNvSpPr>
            <a:spLocks noGrp="1"/>
          </p:cNvSpPr>
          <p:nvPr>
            <p:ph type="sldNum" sz="quarter" idx="12"/>
          </p:nvPr>
        </p:nvSpPr>
        <p:spPr>
          <a:noFill/>
        </p:spPr>
        <p:txBody>
          <a:bodyPr/>
          <a:lstStyle/>
          <a:p>
            <a:fld id="{3FC4A2F9-FE7E-443C-ABDA-0B1DEEBF84CE}" type="slidenum">
              <a:rPr lang="en-US" altLang="ja-JP" smtClean="0">
                <a:latin typeface="Arial" pitchFamily="34" charset="0"/>
              </a:rPr>
              <a:pPr/>
              <a:t>30</a:t>
            </a:fld>
            <a:endParaRPr lang="en-US" altLang="ja-JP" smtClean="0">
              <a:latin typeface="Arial" pitchFamily="34" charset="0"/>
            </a:endParaRPr>
          </a:p>
        </p:txBody>
      </p:sp>
      <p:sp>
        <p:nvSpPr>
          <p:cNvPr id="32773" name="Text Box 3"/>
          <p:cNvSpPr txBox="1">
            <a:spLocks noChangeArrowheads="1"/>
          </p:cNvSpPr>
          <p:nvPr/>
        </p:nvSpPr>
        <p:spPr bwMode="auto">
          <a:xfrm>
            <a:off x="1906588" y="333375"/>
            <a:ext cx="4630114" cy="461665"/>
          </a:xfrm>
          <a:prstGeom prst="rect">
            <a:avLst/>
          </a:prstGeom>
          <a:noFill/>
          <a:ln w="9525">
            <a:noFill/>
            <a:miter lim="800000"/>
            <a:headEnd/>
            <a:tailEnd/>
          </a:ln>
        </p:spPr>
        <p:txBody>
          <a:bodyPr wrap="none">
            <a:spAutoFit/>
          </a:bodyPr>
          <a:lstStyle/>
          <a:p>
            <a:r>
              <a:rPr lang="en-US" altLang="ja-JP" sz="2400" dirty="0"/>
              <a:t>Summary of </a:t>
            </a:r>
            <a:r>
              <a:rPr lang="en-US" altLang="ja-JP" sz="2400" baseline="30000" dirty="0"/>
              <a:t>209</a:t>
            </a:r>
            <a:r>
              <a:rPr lang="en-US" altLang="ja-JP" sz="2400" dirty="0"/>
              <a:t>Bi + </a:t>
            </a:r>
            <a:r>
              <a:rPr lang="en-US" altLang="ja-JP" sz="2400" baseline="30000" dirty="0"/>
              <a:t>70</a:t>
            </a:r>
            <a:r>
              <a:rPr lang="en-US" altLang="ja-JP" sz="2400" dirty="0"/>
              <a:t>Zn experiment</a:t>
            </a:r>
          </a:p>
        </p:txBody>
      </p:sp>
      <p:sp>
        <p:nvSpPr>
          <p:cNvPr id="32774" name="テキスト ボックス 6"/>
          <p:cNvSpPr txBox="1">
            <a:spLocks noChangeArrowheads="1"/>
          </p:cNvSpPr>
          <p:nvPr/>
        </p:nvSpPr>
        <p:spPr bwMode="auto">
          <a:xfrm>
            <a:off x="2409031" y="5977508"/>
            <a:ext cx="3885487" cy="369332"/>
          </a:xfrm>
          <a:prstGeom prst="rect">
            <a:avLst/>
          </a:prstGeom>
          <a:solidFill>
            <a:srgbClr val="FFC000"/>
          </a:solidFill>
          <a:ln w="38100">
            <a:solidFill>
              <a:srgbClr val="BC8F00"/>
            </a:solidFill>
            <a:miter lim="800000"/>
            <a:headEnd/>
            <a:tailEnd/>
          </a:ln>
        </p:spPr>
        <p:txBody>
          <a:bodyPr wrap="none">
            <a:spAutoFit/>
          </a:bodyPr>
          <a:lstStyle/>
          <a:p>
            <a:r>
              <a:rPr lang="en-US" altLang="ja-JP" dirty="0"/>
              <a:t>J. Phys. Soc. </a:t>
            </a:r>
            <a:r>
              <a:rPr lang="en-US" altLang="ja-JP" dirty="0" err="1"/>
              <a:t>Jpn</a:t>
            </a:r>
            <a:r>
              <a:rPr lang="en-US" altLang="ja-JP" dirty="0"/>
              <a:t>., Vol. </a:t>
            </a:r>
            <a:r>
              <a:rPr lang="en-US" altLang="ja-JP" b="1" dirty="0" smtClean="0"/>
              <a:t>76</a:t>
            </a:r>
            <a:r>
              <a:rPr lang="en-US" altLang="ja-JP" dirty="0" smtClean="0"/>
              <a:t> (2007) 045001</a:t>
            </a:r>
            <a:endParaRPr lang="ja-JP" altLang="en-US" dirty="0"/>
          </a:p>
        </p:txBody>
      </p:sp>
      <p:sp>
        <p:nvSpPr>
          <p:cNvPr id="32775" name="テキスト ボックス 7"/>
          <p:cNvSpPr txBox="1">
            <a:spLocks noChangeArrowheads="1"/>
          </p:cNvSpPr>
          <p:nvPr/>
        </p:nvSpPr>
        <p:spPr bwMode="auto">
          <a:xfrm>
            <a:off x="2413794" y="5615558"/>
            <a:ext cx="3865041" cy="369888"/>
          </a:xfrm>
          <a:prstGeom prst="rect">
            <a:avLst/>
          </a:prstGeom>
          <a:solidFill>
            <a:srgbClr val="FFC000"/>
          </a:solidFill>
          <a:ln w="38100">
            <a:solidFill>
              <a:srgbClr val="BC8F00"/>
            </a:solidFill>
            <a:miter lim="800000"/>
            <a:headEnd/>
            <a:tailEnd/>
          </a:ln>
        </p:spPr>
        <p:txBody>
          <a:bodyPr wrap="square">
            <a:spAutoFit/>
          </a:bodyPr>
          <a:lstStyle/>
          <a:p>
            <a:r>
              <a:rPr lang="en-US" altLang="ja-JP" dirty="0"/>
              <a:t>J. Phys. Soc. </a:t>
            </a:r>
            <a:r>
              <a:rPr lang="en-US" altLang="ja-JP" dirty="0" err="1"/>
              <a:t>Jpn</a:t>
            </a:r>
            <a:r>
              <a:rPr lang="en-US" altLang="ja-JP" dirty="0"/>
              <a:t>., Vol. </a:t>
            </a:r>
            <a:r>
              <a:rPr lang="en-US" altLang="ja-JP" b="1" dirty="0" smtClean="0"/>
              <a:t>73</a:t>
            </a:r>
            <a:r>
              <a:rPr lang="en-US" altLang="ja-JP" dirty="0" smtClean="0"/>
              <a:t> (</a:t>
            </a:r>
            <a:r>
              <a:rPr lang="en-US" altLang="ja-JP" dirty="0"/>
              <a:t>2004</a:t>
            </a:r>
            <a:r>
              <a:rPr lang="en-US" altLang="ja-JP" dirty="0" smtClean="0"/>
              <a:t>) 2593</a:t>
            </a:r>
            <a:endParaRPr lang="ja-JP" altLang="en-US" dirty="0"/>
          </a:p>
        </p:txBody>
      </p:sp>
      <p:sp>
        <p:nvSpPr>
          <p:cNvPr id="32776" name="Text Box 2"/>
          <p:cNvSpPr txBox="1">
            <a:spLocks noChangeArrowheads="1"/>
          </p:cNvSpPr>
          <p:nvPr/>
        </p:nvSpPr>
        <p:spPr bwMode="auto">
          <a:xfrm>
            <a:off x="1221060" y="980728"/>
            <a:ext cx="6591300" cy="4524375"/>
          </a:xfrm>
          <a:prstGeom prst="rect">
            <a:avLst/>
          </a:prstGeom>
          <a:solidFill>
            <a:srgbClr val="CCFFFF"/>
          </a:solidFill>
          <a:ln w="9525">
            <a:solidFill>
              <a:srgbClr val="00B0F0"/>
            </a:solidFill>
            <a:miter lim="800000"/>
            <a:headEnd/>
            <a:tailEnd/>
          </a:ln>
        </p:spPr>
        <p:txBody>
          <a:bodyPr wrap="none">
            <a:spAutoFit/>
          </a:bodyPr>
          <a:lstStyle/>
          <a:p>
            <a:r>
              <a:rPr lang="en-US" altLang="ja-JP" sz="2400" dirty="0"/>
              <a:t>period			2003/9/5 </a:t>
            </a:r>
            <a:r>
              <a:rPr lang="ja-JP" altLang="en-US" sz="2400" dirty="0"/>
              <a:t>～ </a:t>
            </a:r>
            <a:r>
              <a:rPr lang="en-US" altLang="ja-JP" sz="2400" dirty="0" smtClean="0"/>
              <a:t>2012/8/18</a:t>
            </a:r>
            <a:endParaRPr lang="en-US" altLang="ja-JP" sz="2400" dirty="0"/>
          </a:p>
          <a:p>
            <a:r>
              <a:rPr kumimoji="0" lang="en-US" altLang="ja-JP" sz="2400" dirty="0"/>
              <a:t>Beam Energy		5.03 </a:t>
            </a:r>
            <a:r>
              <a:rPr kumimoji="0" lang="en-US" altLang="ja-JP" sz="2400" dirty="0" err="1"/>
              <a:t>AMeV</a:t>
            </a:r>
            <a:endParaRPr kumimoji="0" lang="en-US" altLang="ja-JP" sz="2400" dirty="0"/>
          </a:p>
          <a:p>
            <a:r>
              <a:rPr kumimoji="0" lang="en-US" altLang="ja-JP" sz="2400" dirty="0"/>
              <a:t>			348 MeV at target half depth</a:t>
            </a:r>
          </a:p>
          <a:p>
            <a:endParaRPr kumimoji="0" lang="en-US" altLang="ja-JP" sz="2400" dirty="0"/>
          </a:p>
          <a:p>
            <a:r>
              <a:rPr lang="en-US" altLang="ja-JP" sz="2400" dirty="0"/>
              <a:t>Total Dose		</a:t>
            </a:r>
            <a:r>
              <a:rPr lang="en-US" altLang="ja-JP" sz="2400" dirty="0" smtClean="0"/>
              <a:t>1.35x10</a:t>
            </a:r>
            <a:r>
              <a:rPr lang="en-US" altLang="ja-JP" sz="2400" baseline="30000" dirty="0" smtClean="0"/>
              <a:t>20</a:t>
            </a:r>
            <a:endParaRPr lang="en-US" altLang="ja-JP" sz="2400" baseline="30000" dirty="0"/>
          </a:p>
          <a:p>
            <a:r>
              <a:rPr lang="en-US" altLang="ja-JP" sz="2400" dirty="0"/>
              <a:t>Target Thickness	1.3x10</a:t>
            </a:r>
            <a:r>
              <a:rPr lang="en-US" altLang="ja-JP" sz="2400" baseline="30000" dirty="0"/>
              <a:t>18</a:t>
            </a:r>
            <a:r>
              <a:rPr lang="en-US" altLang="ja-JP" sz="2400" dirty="0"/>
              <a:t> /cm</a:t>
            </a:r>
            <a:r>
              <a:rPr lang="en-US" altLang="ja-JP" sz="2400" baseline="30000" dirty="0"/>
              <a:t>2</a:t>
            </a:r>
            <a:r>
              <a:rPr lang="en-US" altLang="ja-JP" sz="2400" dirty="0"/>
              <a:t>	(0.45 mg/cm</a:t>
            </a:r>
            <a:r>
              <a:rPr lang="en-US" altLang="ja-JP" sz="2400" baseline="30000" dirty="0"/>
              <a:t>2</a:t>
            </a:r>
            <a:r>
              <a:rPr lang="en-US" altLang="ja-JP" sz="2400" dirty="0"/>
              <a:t>)</a:t>
            </a:r>
          </a:p>
          <a:p>
            <a:r>
              <a:rPr lang="en-US" altLang="ja-JP" sz="2400" dirty="0" err="1">
                <a:latin typeface="Symbol" pitchFamily="18" charset="2"/>
              </a:rPr>
              <a:t>e</a:t>
            </a:r>
            <a:r>
              <a:rPr lang="en-US" altLang="ja-JP" sz="2400" dirty="0" err="1"/>
              <a:t>_GARIS</a:t>
            </a:r>
            <a:r>
              <a:rPr lang="en-US" altLang="ja-JP" sz="2400" dirty="0"/>
              <a:t>		0.8		</a:t>
            </a:r>
          </a:p>
          <a:p>
            <a:r>
              <a:rPr lang="en-US" altLang="ja-JP" sz="2400" dirty="0" smtClean="0">
                <a:latin typeface="Symbol" pitchFamily="18" charset="2"/>
              </a:rPr>
              <a:t>s</a:t>
            </a:r>
            <a:r>
              <a:rPr lang="en-US" altLang="ja-JP" sz="2400" dirty="0" smtClean="0"/>
              <a:t>(3-events)</a:t>
            </a:r>
            <a:r>
              <a:rPr lang="en-US" altLang="ja-JP" sz="2400" dirty="0"/>
              <a:t>		</a:t>
            </a:r>
            <a:r>
              <a:rPr lang="en-US" altLang="ja-JP" sz="2400" dirty="0" smtClean="0"/>
              <a:t>2.2x10</a:t>
            </a:r>
            <a:r>
              <a:rPr lang="en-US" altLang="ja-JP" sz="2400" baseline="30000" dirty="0" smtClean="0"/>
              <a:t>-38</a:t>
            </a:r>
            <a:r>
              <a:rPr lang="en-US" altLang="ja-JP" sz="2400" dirty="0" smtClean="0"/>
              <a:t> </a:t>
            </a:r>
            <a:r>
              <a:rPr lang="en-US" altLang="ja-JP" sz="2400" dirty="0"/>
              <a:t>cm</a:t>
            </a:r>
            <a:r>
              <a:rPr lang="en-US" altLang="ja-JP" sz="2400" baseline="30000" dirty="0"/>
              <a:t>2</a:t>
            </a:r>
          </a:p>
          <a:p>
            <a:r>
              <a:rPr lang="en-US" altLang="ja-JP" sz="2400" baseline="30000" dirty="0"/>
              <a:t>			</a:t>
            </a:r>
            <a:r>
              <a:rPr lang="en-US" altLang="ja-JP" sz="2400" dirty="0" smtClean="0"/>
              <a:t>22 </a:t>
            </a:r>
            <a:r>
              <a:rPr lang="en-US" altLang="ja-JP" sz="2400" baseline="30000" dirty="0" smtClean="0"/>
              <a:t>+20</a:t>
            </a:r>
            <a:r>
              <a:rPr lang="en-US" altLang="ja-JP" sz="2400" baseline="-25000" dirty="0" smtClean="0"/>
              <a:t>-13</a:t>
            </a:r>
            <a:r>
              <a:rPr lang="en-US" altLang="ja-JP" sz="2400" dirty="0" smtClean="0"/>
              <a:t> </a:t>
            </a:r>
            <a:r>
              <a:rPr lang="en-US" altLang="ja-JP" sz="2400" dirty="0" err="1"/>
              <a:t>fb</a:t>
            </a:r>
            <a:endParaRPr lang="en-US" altLang="ja-JP" sz="2400" dirty="0"/>
          </a:p>
          <a:p>
            <a:endParaRPr lang="en-US" altLang="ja-JP" sz="2400" dirty="0"/>
          </a:p>
          <a:p>
            <a:r>
              <a:rPr lang="en-US" altLang="ja-JP" sz="2400" dirty="0"/>
              <a:t>Irradiation time	</a:t>
            </a:r>
            <a:r>
              <a:rPr lang="en-US" altLang="ja-JP" sz="2400" dirty="0" smtClean="0"/>
              <a:t>13274 </a:t>
            </a:r>
            <a:r>
              <a:rPr lang="en-US" altLang="ja-JP" sz="2400" dirty="0"/>
              <a:t>Hours	</a:t>
            </a:r>
            <a:r>
              <a:rPr lang="en-US" altLang="ja-JP" sz="2400" dirty="0" smtClean="0"/>
              <a:t>(553 </a:t>
            </a:r>
            <a:r>
              <a:rPr lang="en-US" altLang="ja-JP" sz="2400" dirty="0"/>
              <a:t>Days)</a:t>
            </a:r>
          </a:p>
          <a:p>
            <a:r>
              <a:rPr lang="en-US" altLang="ja-JP" sz="2400" dirty="0"/>
              <a:t>Beam Intensity	</a:t>
            </a:r>
            <a:r>
              <a:rPr lang="en-US" altLang="ja-JP" sz="2400" dirty="0" smtClean="0"/>
              <a:t>2.8x10</a:t>
            </a:r>
            <a:r>
              <a:rPr lang="en-US" altLang="ja-JP" sz="2400" baseline="30000" dirty="0" smtClean="0"/>
              <a:t>12</a:t>
            </a:r>
            <a:r>
              <a:rPr lang="en-US" altLang="ja-JP" sz="2400" dirty="0" smtClean="0"/>
              <a:t> </a:t>
            </a:r>
            <a:r>
              <a:rPr lang="en-US" altLang="ja-JP" sz="2400" dirty="0"/>
              <a:t>/s	(</a:t>
            </a:r>
            <a:r>
              <a:rPr lang="en-US" altLang="ja-JP" sz="2400" dirty="0" smtClean="0"/>
              <a:t>0.47 </a:t>
            </a:r>
            <a:r>
              <a:rPr lang="en-US" altLang="ja-JP" sz="2400" dirty="0"/>
              <a:t>p-</a:t>
            </a:r>
            <a:r>
              <a:rPr lang="en-US" altLang="ja-JP" sz="2400" dirty="0" err="1">
                <a:latin typeface="Symbol" pitchFamily="18" charset="2"/>
              </a:rPr>
              <a:t>m</a:t>
            </a:r>
            <a:r>
              <a:rPr lang="en-US" altLang="ja-JP" sz="2400" dirty="0" err="1"/>
              <a:t>A</a:t>
            </a:r>
            <a:r>
              <a:rPr lang="en-US" altLang="ja-JP" sz="2400" dirty="0"/>
              <a:t>)</a:t>
            </a:r>
          </a:p>
        </p:txBody>
      </p:sp>
      <p:sp>
        <p:nvSpPr>
          <p:cNvPr id="9" name="テキスト ボックス 6"/>
          <p:cNvSpPr txBox="1">
            <a:spLocks noChangeArrowheads="1"/>
          </p:cNvSpPr>
          <p:nvPr/>
        </p:nvSpPr>
        <p:spPr bwMode="auto">
          <a:xfrm>
            <a:off x="2414705" y="6372036"/>
            <a:ext cx="3885487" cy="369332"/>
          </a:xfrm>
          <a:prstGeom prst="rect">
            <a:avLst/>
          </a:prstGeom>
          <a:solidFill>
            <a:schemeClr val="accent6">
              <a:lumMod val="40000"/>
              <a:lumOff val="60000"/>
            </a:schemeClr>
          </a:solidFill>
          <a:ln w="38100">
            <a:solidFill>
              <a:srgbClr val="BC8F00"/>
            </a:solidFill>
            <a:miter lim="800000"/>
            <a:headEnd/>
            <a:tailEnd/>
          </a:ln>
        </p:spPr>
        <p:txBody>
          <a:bodyPr wrap="none">
            <a:spAutoFit/>
          </a:bodyPr>
          <a:lstStyle/>
          <a:p>
            <a:r>
              <a:rPr lang="en-US" altLang="ja-JP" dirty="0"/>
              <a:t>J. Phys. Soc. </a:t>
            </a:r>
            <a:r>
              <a:rPr lang="en-US" altLang="ja-JP" dirty="0" err="1"/>
              <a:t>Jpn</a:t>
            </a:r>
            <a:r>
              <a:rPr lang="en-US" altLang="ja-JP" dirty="0"/>
              <a:t>., Vol. </a:t>
            </a:r>
            <a:r>
              <a:rPr lang="en-US" altLang="ja-JP" b="1" dirty="0" smtClean="0"/>
              <a:t>81</a:t>
            </a:r>
            <a:r>
              <a:rPr lang="en-US" altLang="ja-JP" dirty="0" smtClean="0"/>
              <a:t> (2012) </a:t>
            </a:r>
            <a:r>
              <a:rPr lang="en-US" altLang="ja-JP" dirty="0"/>
              <a:t>103201</a:t>
            </a:r>
            <a:endParaRPr lang="ja-JP" altLang="en-US" dirty="0"/>
          </a:p>
        </p:txBody>
      </p:sp>
    </p:spTree>
    <p:extLst>
      <p:ext uri="{BB962C8B-B14F-4D97-AF65-F5344CB8AC3E}">
        <p14:creationId xmlns:p14="http://schemas.microsoft.com/office/powerpoint/2010/main" val="164514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187624" y="609248"/>
          <a:ext cx="6768753" cy="6204128"/>
        </p:xfrm>
        <a:graphic>
          <a:graphicData uri="http://schemas.openxmlformats.org/drawingml/2006/table">
            <a:tbl>
              <a:tblPr/>
              <a:tblGrid>
                <a:gridCol w="758326"/>
                <a:gridCol w="1919511"/>
                <a:gridCol w="1478031"/>
                <a:gridCol w="1138365"/>
                <a:gridCol w="1474520"/>
              </a:tblGrid>
              <a:tr h="576064">
                <a:tc gridSpan="2">
                  <a:txBody>
                    <a:bodyPr/>
                    <a:lstStyle/>
                    <a:p>
                      <a:pPr algn="ctr">
                        <a:spcAft>
                          <a:spcPts val="0"/>
                        </a:spcAft>
                      </a:pPr>
                      <a:r>
                        <a:rPr lang="en-US" sz="1600" b="1" kern="100" dirty="0" err="1">
                          <a:latin typeface="Times New Roman"/>
                          <a:ea typeface="ＭＳ 明朝"/>
                          <a:cs typeface="Times New Roman"/>
                        </a:rPr>
                        <a:t>beamtime</a:t>
                      </a:r>
                      <a:endParaRPr lang="ja-JP" sz="1600" b="1" kern="100" dirty="0">
                        <a:latin typeface="Century"/>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ctr">
                        <a:spcAft>
                          <a:spcPts val="0"/>
                        </a:spcAft>
                      </a:pPr>
                      <a:r>
                        <a:rPr lang="en-US" sz="1600" b="1" kern="100" dirty="0">
                          <a:latin typeface="Times New Roman"/>
                          <a:ea typeface="ＭＳ 明朝"/>
                          <a:cs typeface="Times New Roman"/>
                        </a:rPr>
                        <a:t>irradiation time</a:t>
                      </a:r>
                      <a:endParaRPr lang="ja-JP" sz="1600" b="1" kern="100" dirty="0">
                        <a:latin typeface="Century"/>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kern="100">
                          <a:latin typeface="Times New Roman"/>
                          <a:ea typeface="ＭＳ 明朝"/>
                          <a:cs typeface="Times New Roman"/>
                        </a:rPr>
                        <a:t>beam dose/sum</a:t>
                      </a:r>
                      <a:endParaRPr lang="ja-JP" sz="1600" b="1" kern="100">
                        <a:latin typeface="Century"/>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kern="100">
                          <a:latin typeface="Times New Roman"/>
                          <a:ea typeface="ＭＳ 明朝"/>
                          <a:cs typeface="Times New Roman"/>
                        </a:rPr>
                        <a:t>number of observed events</a:t>
                      </a:r>
                      <a:endParaRPr lang="ja-JP" sz="1600" b="1" kern="100">
                        <a:latin typeface="Century"/>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88032">
                <a:tc>
                  <a:txBody>
                    <a:bodyPr/>
                    <a:lstStyle/>
                    <a:p>
                      <a:pPr algn="ctr">
                        <a:spcAft>
                          <a:spcPts val="0"/>
                        </a:spcAft>
                      </a:pPr>
                      <a:r>
                        <a:rPr lang="en-US" sz="1600" b="1" kern="100">
                          <a:latin typeface="Times New Roman"/>
                          <a:ea typeface="ＭＳ 明朝"/>
                          <a:cs typeface="Times New Roman"/>
                        </a:rPr>
                        <a:t>year</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month/day</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[days]</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[×10</a:t>
                      </a:r>
                      <a:r>
                        <a:rPr lang="en-US" sz="1600" b="1" kern="100" baseline="30000">
                          <a:latin typeface="Times New Roman"/>
                          <a:ea typeface="ＭＳ 明朝"/>
                          <a:cs typeface="Times New Roman"/>
                        </a:rPr>
                        <a:t>19</a:t>
                      </a:r>
                      <a:r>
                        <a:rPr lang="en-US" sz="1600" b="1" kern="100">
                          <a:latin typeface="Times New Roman"/>
                          <a:ea typeface="ＭＳ 明朝"/>
                          <a:cs typeface="Times New Roman"/>
                        </a:rPr>
                        <a:t>]</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endParaRPr lang="en-US" sz="1600" b="1" kern="100">
                        <a:latin typeface="Times New Roman"/>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r>
              <a:tr h="288032">
                <a:tc>
                  <a:txBody>
                    <a:bodyPr/>
                    <a:lstStyle/>
                    <a:p>
                      <a:pPr algn="ctr">
                        <a:spcAft>
                          <a:spcPts val="0"/>
                        </a:spcAft>
                      </a:pPr>
                      <a:r>
                        <a:rPr lang="en-US" sz="1600" b="1" kern="100">
                          <a:latin typeface="Times New Roman"/>
                          <a:ea typeface="ＭＳ 明朝"/>
                          <a:cs typeface="Times New Roman"/>
                        </a:rPr>
                        <a:t>2003</a:t>
                      </a:r>
                      <a:endParaRPr lang="ja-JP" sz="1600" b="1" kern="10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n-US" sz="1600" b="1" kern="100">
                          <a:latin typeface="Times New Roman"/>
                          <a:ea typeface="ＭＳ 明朝"/>
                          <a:cs typeface="Times New Roman"/>
                        </a:rPr>
                        <a:t>9/5 - 12/29</a:t>
                      </a:r>
                      <a:endParaRPr lang="ja-JP" sz="1600" b="1" kern="10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n-US" sz="1600" b="1" kern="100">
                          <a:latin typeface="Times New Roman"/>
                          <a:ea typeface="ＭＳ 明朝"/>
                          <a:cs typeface="Times New Roman"/>
                        </a:rPr>
                        <a:t>57.9</a:t>
                      </a:r>
                      <a:endParaRPr lang="ja-JP" sz="1600" b="1" kern="10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n-US" sz="1600" b="1" kern="100">
                          <a:latin typeface="Times New Roman"/>
                          <a:ea typeface="ＭＳ 明朝"/>
                          <a:cs typeface="Times New Roman"/>
                        </a:rPr>
                        <a:t>1.24/1.24</a:t>
                      </a:r>
                      <a:endParaRPr lang="ja-JP" sz="1600" b="1" kern="10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tcPr>
                </a:tc>
                <a:tc>
                  <a:txBody>
                    <a:bodyPr/>
                    <a:lstStyle/>
                    <a:p>
                      <a:pPr algn="ctr">
                        <a:spcAft>
                          <a:spcPts val="0"/>
                        </a:spcAft>
                      </a:pPr>
                      <a:r>
                        <a:rPr lang="en-US" sz="1600" b="1" kern="100" dirty="0">
                          <a:latin typeface="Times New Roman"/>
                          <a:ea typeface="ＭＳ 明朝"/>
                          <a:cs typeface="Times New Roman"/>
                        </a:rPr>
                        <a:t>0</a:t>
                      </a:r>
                      <a:endParaRPr lang="ja-JP" sz="1600" b="1" kern="100" dirty="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a:noFill/>
                    </a:lnB>
                  </a:tcPr>
                </a:tc>
              </a:tr>
              <a:tr h="288032">
                <a:tc>
                  <a:txBody>
                    <a:bodyPr/>
                    <a:lstStyle/>
                    <a:p>
                      <a:pPr algn="ctr">
                        <a:spcAft>
                          <a:spcPts val="0"/>
                        </a:spcAft>
                      </a:pPr>
                      <a:r>
                        <a:rPr lang="en-US" sz="1600" b="1" kern="100">
                          <a:latin typeface="Times New Roman"/>
                          <a:ea typeface="ＭＳ 明朝"/>
                          <a:cs typeface="Times New Roman"/>
                        </a:rPr>
                        <a:t>2004</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7/8 - 8/2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21.9</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0.51/1.75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1/20 - 1/23</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3.0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0.07/1.82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3/20 - 4/22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27.1</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0.71/2.53</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5/19 - 5/21</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2.0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0.05/2.58</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8/7 - 8/25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16.1</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0.45/3.03</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9/7 - 10/20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39.0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1.17/4.20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11/25 - 12/15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19.5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0.63/4.83</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2006</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3/14 - 5/15</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54.2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1.37/6.20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2008</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1/9 - 3/31</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70.9</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2.28/8.48</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2010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9/7 - 10/18</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30.9</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0.52/9.00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2011</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1/22 - 5/22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89.8</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2.01/11.01</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2011</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12/2 - 12/19</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14.4</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0.33/11.34</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2012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1/15 - 2/9</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25.0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0.56/11.90</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2012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3/13 - 4/17</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33.7</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0.79/12.69</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2012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6/12 - 7/2</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15.7</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0.25/12.94</a:t>
                      </a:r>
                      <a:endParaRPr lang="ja-JP" sz="1600" b="1" kern="100">
                        <a:latin typeface="Century"/>
                        <a:ea typeface="ＭＳ 明朝"/>
                        <a:cs typeface="Times New Roman"/>
                      </a:endParaRPr>
                    </a:p>
                  </a:txBody>
                  <a:tcPr marL="68580" marR="68580" marT="0" marB="0">
                    <a:lnL>
                      <a:noFill/>
                    </a:lnL>
                    <a:lnR>
                      <a:noFill/>
                    </a:lnR>
                    <a:lnT>
                      <a:noFill/>
                    </a:lnT>
                    <a:lnB>
                      <a:noFill/>
                    </a:lnB>
                  </a:tcPr>
                </a:tc>
                <a:tc>
                  <a:txBody>
                    <a:bodyPr/>
                    <a:lstStyle/>
                    <a:p>
                      <a:pPr algn="ctr">
                        <a:spcAft>
                          <a:spcPts val="0"/>
                        </a:spcAft>
                      </a:pPr>
                      <a:r>
                        <a:rPr lang="en-US" sz="1600" b="1" kern="100">
                          <a:latin typeface="Times New Roman"/>
                          <a:ea typeface="ＭＳ 明朝"/>
                          <a:cs typeface="Times New Roman"/>
                        </a:rPr>
                        <a:t>0</a:t>
                      </a:r>
                      <a:endParaRPr lang="ja-JP" sz="1600" b="1" kern="100">
                        <a:latin typeface="Century"/>
                        <a:ea typeface="ＭＳ 明朝"/>
                        <a:cs typeface="Times New Roman"/>
                      </a:endParaRPr>
                    </a:p>
                  </a:txBody>
                  <a:tcPr marL="68580" marR="68580" marT="0" marB="0">
                    <a:lnL>
                      <a:noFill/>
                    </a:lnL>
                    <a:lnR>
                      <a:noFill/>
                    </a:lnR>
                    <a:lnT>
                      <a:noFill/>
                    </a:lnT>
                    <a:lnB>
                      <a:noFill/>
                    </a:lnB>
                  </a:tcPr>
                </a:tc>
              </a:tr>
              <a:tr h="288032">
                <a:tc>
                  <a:txBody>
                    <a:bodyPr/>
                    <a:lstStyle/>
                    <a:p>
                      <a:pPr algn="ctr">
                        <a:spcAft>
                          <a:spcPts val="0"/>
                        </a:spcAft>
                      </a:pPr>
                      <a:r>
                        <a:rPr lang="en-US" sz="1600" b="1" kern="100">
                          <a:latin typeface="Times New Roman"/>
                          <a:ea typeface="ＭＳ 明朝"/>
                          <a:cs typeface="Times New Roman"/>
                        </a:rPr>
                        <a:t>2012</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7/14 - 8/18</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32.0</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0.57/13.51</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1</a:t>
                      </a:r>
                      <a:endParaRPr lang="ja-JP" sz="1600" b="1" kern="100">
                        <a:latin typeface="Century"/>
                        <a:ea typeface="ＭＳ 明朝"/>
                        <a:cs typeface="Times New Roman"/>
                      </a:endParaRP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r>
              <a:tr h="288032">
                <a:tc>
                  <a:txBody>
                    <a:bodyPr/>
                    <a:lstStyle/>
                    <a:p>
                      <a:pPr algn="ctr">
                        <a:spcAft>
                          <a:spcPts val="0"/>
                        </a:spcAft>
                      </a:pPr>
                      <a:r>
                        <a:rPr lang="en-US" sz="1600" b="1" kern="100">
                          <a:latin typeface="Times New Roman"/>
                          <a:ea typeface="ＭＳ 明朝"/>
                          <a:cs typeface="Times New Roman"/>
                        </a:rPr>
                        <a:t>Total</a:t>
                      </a:r>
                      <a:endParaRPr lang="ja-JP" sz="1600" b="1" kern="10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600" b="1" kern="100">
                        <a:latin typeface="Times New Roman"/>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553</a:t>
                      </a:r>
                      <a:endParaRPr lang="ja-JP" sz="1600" b="1" kern="10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Times New Roman"/>
                          <a:ea typeface="ＭＳ 明朝"/>
                          <a:cs typeface="Times New Roman"/>
                        </a:rPr>
                        <a:t>13.51</a:t>
                      </a:r>
                      <a:endParaRPr lang="ja-JP" sz="1600" b="1" kern="10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latin typeface="Times New Roman"/>
                          <a:ea typeface="ＭＳ 明朝"/>
                          <a:cs typeface="Times New Roman"/>
                        </a:rPr>
                        <a:t>3</a:t>
                      </a:r>
                      <a:endParaRPr lang="ja-JP" sz="1600" b="1" kern="100" dirty="0">
                        <a:latin typeface="Century"/>
                        <a:ea typeface="ＭＳ 明朝"/>
                        <a:cs typeface="Times New Roman"/>
                      </a:endParaRP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テキスト ボックス 2"/>
          <p:cNvSpPr txBox="1"/>
          <p:nvPr/>
        </p:nvSpPr>
        <p:spPr>
          <a:xfrm>
            <a:off x="2554488" y="107340"/>
            <a:ext cx="3929281" cy="369332"/>
          </a:xfrm>
          <a:prstGeom prst="rect">
            <a:avLst/>
          </a:prstGeom>
          <a:noFill/>
        </p:spPr>
        <p:txBody>
          <a:bodyPr wrap="none" rtlCol="0">
            <a:spAutoFit/>
          </a:bodyPr>
          <a:lstStyle/>
          <a:p>
            <a:r>
              <a:rPr lang="en-US" altLang="ja-JP" b="1" dirty="0">
                <a:latin typeface="Times New Roman" pitchFamily="18" charset="0"/>
                <a:cs typeface="Times New Roman" pitchFamily="18" charset="0"/>
              </a:rPr>
              <a:t>Table I.	Summary of </a:t>
            </a:r>
            <a:r>
              <a:rPr lang="en-US" altLang="ja-JP" b="1" dirty="0" err="1">
                <a:latin typeface="Times New Roman" pitchFamily="18" charset="0"/>
                <a:cs typeface="Times New Roman" pitchFamily="18" charset="0"/>
              </a:rPr>
              <a:t>beamtime</a:t>
            </a:r>
            <a:r>
              <a:rPr lang="en-US" altLang="ja-JP" b="1" dirty="0">
                <a:latin typeface="Times New Roman" pitchFamily="18" charset="0"/>
                <a:cs typeface="Times New Roman" pitchFamily="18" charset="0"/>
              </a:rPr>
              <a:t> used</a:t>
            </a:r>
            <a:r>
              <a:rPr lang="en-US" altLang="ja-JP" b="1" dirty="0" smtClean="0">
                <a:latin typeface="Times New Roman" pitchFamily="18" charset="0"/>
                <a:cs typeface="Times New Roman" pitchFamily="18" charset="0"/>
              </a:rPr>
              <a:t>.</a:t>
            </a:r>
            <a:endParaRPr lang="ja-JP" altLang="ja-JP" b="1" dirty="0">
              <a:latin typeface="Times New Roman" pitchFamily="18" charset="0"/>
              <a:cs typeface="Times New Roman" pitchFamily="18" charset="0"/>
            </a:endParaRPr>
          </a:p>
        </p:txBody>
      </p:sp>
      <p:cxnSp>
        <p:nvCxnSpPr>
          <p:cNvPr id="5" name="直線コネクタ 4"/>
          <p:cNvCxnSpPr/>
          <p:nvPr/>
        </p:nvCxnSpPr>
        <p:spPr>
          <a:xfrm>
            <a:off x="1043608" y="4213404"/>
            <a:ext cx="7704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8244408" y="4221088"/>
            <a:ext cx="0" cy="21960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RIBF SEMINAR</a:t>
            </a:r>
            <a:endParaRPr kumimoji="1" lang="ja-JP" altLang="en-US"/>
          </a:p>
        </p:txBody>
      </p:sp>
      <p:sp>
        <p:nvSpPr>
          <p:cNvPr id="8" name="スライド番号プレースホルダー 7"/>
          <p:cNvSpPr>
            <a:spLocks noGrp="1"/>
          </p:cNvSpPr>
          <p:nvPr>
            <p:ph type="sldNum" sz="quarter" idx="12"/>
          </p:nvPr>
        </p:nvSpPr>
        <p:spPr/>
        <p:txBody>
          <a:bodyPr/>
          <a:lstStyle/>
          <a:p>
            <a:fld id="{14EBA9A6-F1C9-4068-B733-4F5F84CC6748}" type="slidenum">
              <a:rPr kumimoji="1" lang="ja-JP" altLang="en-US" smtClean="0"/>
              <a:t>31</a:t>
            </a:fld>
            <a:endParaRPr kumimoji="1" lang="ja-JP" altLang="en-US"/>
          </a:p>
        </p:txBody>
      </p:sp>
    </p:spTree>
    <p:extLst>
      <p:ext uri="{BB962C8B-B14F-4D97-AF65-F5344CB8AC3E}">
        <p14:creationId xmlns:p14="http://schemas.microsoft.com/office/powerpoint/2010/main" val="3217410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259632" y="87816"/>
            <a:ext cx="6696000" cy="6725560"/>
          </a:xfrm>
          <a:prstGeom prst="rect">
            <a:avLst/>
          </a:prstGeom>
          <a:noFill/>
          <a:ln w="9525">
            <a:noFill/>
            <a:miter lim="800000"/>
            <a:headEnd/>
            <a:tailEnd/>
          </a:ln>
        </p:spPr>
      </p:pic>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
        <p:nvSpPr>
          <p:cNvPr id="4" name="スライド番号プレースホルダー 3"/>
          <p:cNvSpPr>
            <a:spLocks noGrp="1"/>
          </p:cNvSpPr>
          <p:nvPr>
            <p:ph type="sldNum" sz="quarter" idx="12"/>
          </p:nvPr>
        </p:nvSpPr>
        <p:spPr/>
        <p:txBody>
          <a:bodyPr/>
          <a:lstStyle/>
          <a:p>
            <a:fld id="{14EBA9A6-F1C9-4068-B733-4F5F84CC6748}" type="slidenum">
              <a:rPr kumimoji="1" lang="ja-JP" altLang="en-US" smtClean="0"/>
              <a:t>32</a:t>
            </a:fld>
            <a:endParaRPr kumimoji="1" lang="ja-JP" altLang="en-US"/>
          </a:p>
        </p:txBody>
      </p:sp>
    </p:spTree>
    <p:extLst>
      <p:ext uri="{BB962C8B-B14F-4D97-AF65-F5344CB8AC3E}">
        <p14:creationId xmlns:p14="http://schemas.microsoft.com/office/powerpoint/2010/main" val="4038489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日付プレースホルダ 1"/>
          <p:cNvSpPr>
            <a:spLocks noGrp="1"/>
          </p:cNvSpPr>
          <p:nvPr>
            <p:ph type="dt" sz="quarter" idx="10"/>
          </p:nvPr>
        </p:nvSpPr>
        <p:spPr>
          <a:noFill/>
        </p:spPr>
        <p:txBody>
          <a:bodyPr/>
          <a:lstStyle/>
          <a:p>
            <a:r>
              <a:rPr lang="en-US" altLang="ja-JP" smtClean="0">
                <a:latin typeface="Arial" pitchFamily="34" charset="0"/>
              </a:rPr>
              <a:t>2013/1/15</a:t>
            </a:r>
          </a:p>
        </p:txBody>
      </p:sp>
      <p:sp>
        <p:nvSpPr>
          <p:cNvPr id="38915" name="フッター プレースホルダ 2"/>
          <p:cNvSpPr>
            <a:spLocks noGrp="1"/>
          </p:cNvSpPr>
          <p:nvPr>
            <p:ph type="ftr" sz="quarter" idx="11"/>
          </p:nvPr>
        </p:nvSpPr>
        <p:spPr>
          <a:noFill/>
        </p:spPr>
        <p:txBody>
          <a:bodyPr/>
          <a:lstStyle/>
          <a:p>
            <a:r>
              <a:rPr lang="en-US" altLang="zh-TW" smtClean="0">
                <a:latin typeface="Arial" pitchFamily="34" charset="0"/>
              </a:rPr>
              <a:t>RIBF SEMINAR</a:t>
            </a:r>
            <a:endParaRPr lang="en-US" altLang="ja-JP" smtClean="0">
              <a:latin typeface="Arial" pitchFamily="34" charset="0"/>
            </a:endParaRPr>
          </a:p>
        </p:txBody>
      </p:sp>
      <p:sp>
        <p:nvSpPr>
          <p:cNvPr id="38916" name="スライド番号プレースホルダ 3"/>
          <p:cNvSpPr>
            <a:spLocks noGrp="1"/>
          </p:cNvSpPr>
          <p:nvPr>
            <p:ph type="sldNum" sz="quarter" idx="12"/>
          </p:nvPr>
        </p:nvSpPr>
        <p:spPr>
          <a:noFill/>
        </p:spPr>
        <p:txBody>
          <a:bodyPr/>
          <a:lstStyle/>
          <a:p>
            <a:fld id="{E402CFA7-BD7A-4C39-B8C4-F59DE3E59CCC}" type="slidenum">
              <a:rPr lang="en-US" altLang="ja-JP" smtClean="0">
                <a:latin typeface="Arial" pitchFamily="34" charset="0"/>
              </a:rPr>
              <a:pPr/>
              <a:t>33</a:t>
            </a:fld>
            <a:endParaRPr lang="en-US" altLang="ja-JP" smtClean="0">
              <a:latin typeface="Arial" pitchFamily="34" charset="0"/>
            </a:endParaRPr>
          </a:p>
        </p:txBody>
      </p:sp>
      <p:sp>
        <p:nvSpPr>
          <p:cNvPr id="38918" name="Rectangle 3"/>
          <p:cNvSpPr>
            <a:spLocks noChangeAspect="1" noChangeArrowheads="1"/>
          </p:cNvSpPr>
          <p:nvPr/>
        </p:nvSpPr>
        <p:spPr bwMode="auto">
          <a:xfrm>
            <a:off x="4402138" y="1284288"/>
            <a:ext cx="504825" cy="503237"/>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278</a:t>
            </a:r>
            <a:r>
              <a:rPr lang="en-US" altLang="ja-JP" sz="1600">
                <a:latin typeface="Times New Roman" pitchFamily="18" charset="0"/>
              </a:rPr>
              <a:t>113</a:t>
            </a:r>
          </a:p>
        </p:txBody>
      </p:sp>
      <p:sp>
        <p:nvSpPr>
          <p:cNvPr id="38919" name="Rectangle 4"/>
          <p:cNvSpPr>
            <a:spLocks noChangeAspect="1" noChangeArrowheads="1"/>
          </p:cNvSpPr>
          <p:nvPr/>
        </p:nvSpPr>
        <p:spPr bwMode="auto">
          <a:xfrm>
            <a:off x="3395663" y="2292350"/>
            <a:ext cx="501650" cy="503238"/>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274</a:t>
            </a:r>
            <a:r>
              <a:rPr lang="en-US" altLang="ja-JP" sz="1600">
                <a:latin typeface="Times New Roman" pitchFamily="18" charset="0"/>
              </a:rPr>
              <a:t>111</a:t>
            </a:r>
          </a:p>
        </p:txBody>
      </p:sp>
      <p:sp>
        <p:nvSpPr>
          <p:cNvPr id="38920" name="Rectangle 5"/>
          <p:cNvSpPr>
            <a:spLocks noChangeAspect="1" noChangeArrowheads="1"/>
          </p:cNvSpPr>
          <p:nvPr/>
        </p:nvSpPr>
        <p:spPr bwMode="auto">
          <a:xfrm>
            <a:off x="2386013" y="3298825"/>
            <a:ext cx="503237" cy="503238"/>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270</a:t>
            </a:r>
            <a:r>
              <a:rPr lang="en-US" altLang="ja-JP" sz="1600">
                <a:latin typeface="Times New Roman" pitchFamily="18" charset="0"/>
              </a:rPr>
              <a:t>Mt</a:t>
            </a:r>
          </a:p>
        </p:txBody>
      </p:sp>
      <p:sp>
        <p:nvSpPr>
          <p:cNvPr id="38921" name="Rectangle 6"/>
          <p:cNvSpPr>
            <a:spLocks noChangeAspect="1" noChangeArrowheads="1"/>
          </p:cNvSpPr>
          <p:nvPr/>
        </p:nvSpPr>
        <p:spPr bwMode="auto">
          <a:xfrm>
            <a:off x="1377950" y="4306888"/>
            <a:ext cx="503238" cy="503237"/>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266</a:t>
            </a:r>
            <a:r>
              <a:rPr lang="en-US" altLang="ja-JP" sz="1600">
                <a:latin typeface="Times New Roman" pitchFamily="18" charset="0"/>
              </a:rPr>
              <a:t>Bh</a:t>
            </a:r>
          </a:p>
        </p:txBody>
      </p:sp>
      <p:sp>
        <p:nvSpPr>
          <p:cNvPr id="38922" name="Line 7"/>
          <p:cNvSpPr>
            <a:spLocks noChangeShapeType="1"/>
          </p:cNvSpPr>
          <p:nvPr/>
        </p:nvSpPr>
        <p:spPr bwMode="auto">
          <a:xfrm flipH="1">
            <a:off x="3898900" y="1787525"/>
            <a:ext cx="503238" cy="503238"/>
          </a:xfrm>
          <a:prstGeom prst="line">
            <a:avLst/>
          </a:prstGeom>
          <a:noFill/>
          <a:ln w="9525">
            <a:solidFill>
              <a:schemeClr val="tx1"/>
            </a:solidFill>
            <a:round/>
            <a:headEnd/>
            <a:tailEnd type="triangle" w="med" len="med"/>
          </a:ln>
        </p:spPr>
        <p:txBody>
          <a:bodyPr/>
          <a:lstStyle/>
          <a:p>
            <a:endParaRPr lang="ja-JP" altLang="en-US"/>
          </a:p>
        </p:txBody>
      </p:sp>
      <p:sp>
        <p:nvSpPr>
          <p:cNvPr id="38923" name="Line 8"/>
          <p:cNvSpPr>
            <a:spLocks noChangeShapeType="1"/>
          </p:cNvSpPr>
          <p:nvPr/>
        </p:nvSpPr>
        <p:spPr bwMode="auto">
          <a:xfrm flipH="1">
            <a:off x="2882900" y="2797175"/>
            <a:ext cx="503238" cy="503238"/>
          </a:xfrm>
          <a:prstGeom prst="line">
            <a:avLst/>
          </a:prstGeom>
          <a:noFill/>
          <a:ln w="9525">
            <a:solidFill>
              <a:schemeClr val="tx1"/>
            </a:solidFill>
            <a:round/>
            <a:headEnd/>
            <a:tailEnd type="triangle" w="med" len="med"/>
          </a:ln>
        </p:spPr>
        <p:txBody>
          <a:bodyPr/>
          <a:lstStyle/>
          <a:p>
            <a:endParaRPr lang="ja-JP" altLang="en-US"/>
          </a:p>
        </p:txBody>
      </p:sp>
      <p:sp>
        <p:nvSpPr>
          <p:cNvPr id="38924" name="Line 9"/>
          <p:cNvSpPr>
            <a:spLocks noChangeShapeType="1"/>
          </p:cNvSpPr>
          <p:nvPr/>
        </p:nvSpPr>
        <p:spPr bwMode="auto">
          <a:xfrm flipH="1">
            <a:off x="1884363" y="3797300"/>
            <a:ext cx="503237" cy="503238"/>
          </a:xfrm>
          <a:prstGeom prst="line">
            <a:avLst/>
          </a:prstGeom>
          <a:noFill/>
          <a:ln w="9525">
            <a:solidFill>
              <a:schemeClr val="tx1"/>
            </a:solidFill>
            <a:round/>
            <a:headEnd/>
            <a:tailEnd type="triangle" w="med" len="med"/>
          </a:ln>
        </p:spPr>
        <p:txBody>
          <a:bodyPr/>
          <a:lstStyle/>
          <a:p>
            <a:endParaRPr lang="ja-JP" altLang="en-US"/>
          </a:p>
        </p:txBody>
      </p:sp>
      <p:sp>
        <p:nvSpPr>
          <p:cNvPr id="38925" name="Line 10"/>
          <p:cNvSpPr>
            <a:spLocks noChangeShapeType="1"/>
          </p:cNvSpPr>
          <p:nvPr/>
        </p:nvSpPr>
        <p:spPr bwMode="auto">
          <a:xfrm flipH="1">
            <a:off x="871538" y="4806950"/>
            <a:ext cx="504825" cy="503238"/>
          </a:xfrm>
          <a:prstGeom prst="line">
            <a:avLst/>
          </a:prstGeom>
          <a:noFill/>
          <a:ln w="9525">
            <a:solidFill>
              <a:schemeClr val="tx1"/>
            </a:solidFill>
            <a:round/>
            <a:headEnd/>
            <a:tailEnd type="triangle" w="med" len="med"/>
          </a:ln>
        </p:spPr>
        <p:txBody>
          <a:bodyPr/>
          <a:lstStyle/>
          <a:p>
            <a:endParaRPr lang="ja-JP" altLang="en-US"/>
          </a:p>
        </p:txBody>
      </p:sp>
      <p:sp>
        <p:nvSpPr>
          <p:cNvPr id="38926" name="Rectangle 11"/>
          <p:cNvSpPr>
            <a:spLocks noChangeAspect="1" noChangeArrowheads="1"/>
          </p:cNvSpPr>
          <p:nvPr/>
        </p:nvSpPr>
        <p:spPr bwMode="auto">
          <a:xfrm>
            <a:off x="4906963" y="1284288"/>
            <a:ext cx="503237" cy="503237"/>
          </a:xfrm>
          <a:prstGeom prst="rect">
            <a:avLst/>
          </a:prstGeom>
          <a:solidFill>
            <a:srgbClr val="FF9900"/>
          </a:solidFill>
          <a:ln w="9525">
            <a:solidFill>
              <a:schemeClr val="tx1"/>
            </a:solidFill>
            <a:miter lim="800000"/>
            <a:headEnd/>
            <a:tailEnd/>
          </a:ln>
        </p:spPr>
        <p:txBody>
          <a:bodyPr wrap="none" anchor="ctr"/>
          <a:lstStyle/>
          <a:p>
            <a:pPr algn="ctr"/>
            <a:r>
              <a:rPr lang="en-US" altLang="ja-JP" sz="2400">
                <a:latin typeface="Times New Roman" pitchFamily="18" charset="0"/>
              </a:rPr>
              <a:t>CN</a:t>
            </a:r>
          </a:p>
        </p:txBody>
      </p:sp>
      <p:sp>
        <p:nvSpPr>
          <p:cNvPr id="38927" name="Text Box 12"/>
          <p:cNvSpPr txBox="1">
            <a:spLocks noChangeArrowheads="1"/>
          </p:cNvSpPr>
          <p:nvPr/>
        </p:nvSpPr>
        <p:spPr bwMode="auto">
          <a:xfrm>
            <a:off x="4202113" y="1790700"/>
            <a:ext cx="1668462" cy="825500"/>
          </a:xfrm>
          <a:prstGeom prst="rect">
            <a:avLst/>
          </a:prstGeom>
          <a:noFill/>
          <a:ln w="9525">
            <a:noFill/>
            <a:miter lim="800000"/>
            <a:headEnd/>
            <a:tailEnd/>
          </a:ln>
        </p:spPr>
        <p:txBody>
          <a:bodyPr wrap="none">
            <a:spAutoFit/>
          </a:bodyPr>
          <a:lstStyle/>
          <a:p>
            <a:r>
              <a:rPr lang="en-US" altLang="ja-JP" sz="1600">
                <a:latin typeface="Times New Roman" pitchFamily="18" charset="0"/>
              </a:rPr>
              <a:t>11.68</a:t>
            </a:r>
            <a:r>
              <a:rPr lang="en-US" altLang="ja-JP" sz="1600">
                <a:latin typeface="Times New Roman" pitchFamily="18" charset="0"/>
                <a:cs typeface="Times New Roman" pitchFamily="18" charset="0"/>
              </a:rPr>
              <a:t> MeV (PSD)</a:t>
            </a:r>
            <a:endParaRPr lang="en-US" altLang="ja-JP" sz="1600">
              <a:latin typeface="Times New Roman" pitchFamily="18" charset="0"/>
            </a:endParaRPr>
          </a:p>
          <a:p>
            <a:r>
              <a:rPr lang="en-US" altLang="ja-JP" sz="1600">
                <a:latin typeface="Times New Roman" pitchFamily="18" charset="0"/>
              </a:rPr>
              <a:t>344</a:t>
            </a:r>
            <a:r>
              <a:rPr lang="ja-JP" altLang="en-US" sz="1600">
                <a:latin typeface="Times New Roman" pitchFamily="18" charset="0"/>
              </a:rPr>
              <a:t>　</a:t>
            </a:r>
            <a:r>
              <a:rPr lang="en-US" altLang="ja-JP" sz="1600">
                <a:latin typeface="Times New Roman" pitchFamily="18" charset="0"/>
              </a:rPr>
              <a:t>μs</a:t>
            </a:r>
          </a:p>
          <a:p>
            <a:r>
              <a:rPr lang="en-US" altLang="ja-JP" sz="1600">
                <a:latin typeface="Times New Roman" pitchFamily="18" charset="0"/>
              </a:rPr>
              <a:t>30.49 mm</a:t>
            </a:r>
          </a:p>
        </p:txBody>
      </p:sp>
      <p:sp>
        <p:nvSpPr>
          <p:cNvPr id="38928" name="Text Box 13"/>
          <p:cNvSpPr txBox="1">
            <a:spLocks noChangeArrowheads="1"/>
          </p:cNvSpPr>
          <p:nvPr/>
        </p:nvSpPr>
        <p:spPr bwMode="auto">
          <a:xfrm>
            <a:off x="3160713" y="2857500"/>
            <a:ext cx="2257425" cy="1069975"/>
          </a:xfrm>
          <a:prstGeom prst="rect">
            <a:avLst/>
          </a:prstGeom>
          <a:noFill/>
          <a:ln w="9525">
            <a:noFill/>
            <a:miter lim="800000"/>
            <a:headEnd/>
            <a:tailEnd/>
          </a:ln>
        </p:spPr>
        <p:txBody>
          <a:bodyPr wrap="none">
            <a:spAutoFit/>
          </a:bodyPr>
          <a:lstStyle/>
          <a:p>
            <a:r>
              <a:rPr lang="en-US" altLang="ja-JP" sz="1600">
                <a:latin typeface="Times New Roman" pitchFamily="18" charset="0"/>
              </a:rPr>
              <a:t>11.15 MeV</a:t>
            </a:r>
          </a:p>
          <a:p>
            <a:r>
              <a:rPr lang="en-US" altLang="ja-JP" sz="1600">
                <a:latin typeface="Times New Roman" pitchFamily="18" charset="0"/>
              </a:rPr>
              <a:t>6.149+5.003 (PSD+SSD)</a:t>
            </a:r>
          </a:p>
          <a:p>
            <a:r>
              <a:rPr lang="en-US" altLang="ja-JP" sz="1600">
                <a:latin typeface="Times New Roman" pitchFamily="18" charset="0"/>
              </a:rPr>
              <a:t>9.260 ms</a:t>
            </a:r>
          </a:p>
          <a:p>
            <a:r>
              <a:rPr lang="en-US" altLang="ja-JP" sz="1600">
                <a:latin typeface="Times New Roman" pitchFamily="18" charset="0"/>
              </a:rPr>
              <a:t>30.40 mm</a:t>
            </a:r>
          </a:p>
        </p:txBody>
      </p:sp>
      <p:sp>
        <p:nvSpPr>
          <p:cNvPr id="38929" name="Text Box 14"/>
          <p:cNvSpPr txBox="1">
            <a:spLocks noChangeArrowheads="1"/>
          </p:cNvSpPr>
          <p:nvPr/>
        </p:nvSpPr>
        <p:spPr bwMode="auto">
          <a:xfrm>
            <a:off x="2057400" y="3917950"/>
            <a:ext cx="2206625" cy="1069975"/>
          </a:xfrm>
          <a:prstGeom prst="rect">
            <a:avLst/>
          </a:prstGeom>
          <a:noFill/>
          <a:ln w="9525">
            <a:noFill/>
            <a:miter lim="800000"/>
            <a:headEnd/>
            <a:tailEnd/>
          </a:ln>
        </p:spPr>
        <p:txBody>
          <a:bodyPr wrap="none">
            <a:spAutoFit/>
          </a:bodyPr>
          <a:lstStyle/>
          <a:p>
            <a:r>
              <a:rPr lang="en-US" altLang="ja-JP" sz="1600">
                <a:latin typeface="Times New Roman" pitchFamily="18" charset="0"/>
              </a:rPr>
              <a:t>10.03 MeV </a:t>
            </a:r>
          </a:p>
          <a:p>
            <a:r>
              <a:rPr lang="en-US" altLang="ja-JP" sz="1600">
                <a:latin typeface="Times New Roman" pitchFamily="18" charset="0"/>
              </a:rPr>
              <a:t>1.136+8.894(PSD+SSD)</a:t>
            </a:r>
          </a:p>
          <a:p>
            <a:r>
              <a:rPr lang="en-US" altLang="ja-JP" sz="1600">
                <a:latin typeface="Times New Roman" pitchFamily="18" charset="0"/>
              </a:rPr>
              <a:t>7.163 ms</a:t>
            </a:r>
          </a:p>
          <a:p>
            <a:r>
              <a:rPr lang="en-US" altLang="ja-JP" sz="1600">
                <a:latin typeface="Times New Roman" pitchFamily="18" charset="0"/>
              </a:rPr>
              <a:t>29.79 mm</a:t>
            </a:r>
          </a:p>
        </p:txBody>
      </p:sp>
      <p:sp>
        <p:nvSpPr>
          <p:cNvPr id="38930" name="Text Box 15"/>
          <p:cNvSpPr txBox="1">
            <a:spLocks noChangeArrowheads="1"/>
          </p:cNvSpPr>
          <p:nvPr/>
        </p:nvSpPr>
        <p:spPr bwMode="auto">
          <a:xfrm>
            <a:off x="1098550" y="4883150"/>
            <a:ext cx="1566863" cy="825500"/>
          </a:xfrm>
          <a:prstGeom prst="rect">
            <a:avLst/>
          </a:prstGeom>
          <a:noFill/>
          <a:ln w="9525">
            <a:noFill/>
            <a:miter lim="800000"/>
            <a:headEnd/>
            <a:tailEnd/>
          </a:ln>
        </p:spPr>
        <p:txBody>
          <a:bodyPr wrap="none">
            <a:spAutoFit/>
          </a:bodyPr>
          <a:lstStyle/>
          <a:p>
            <a:r>
              <a:rPr lang="en-US" altLang="ja-JP" sz="1600">
                <a:latin typeface="Times New Roman" pitchFamily="18" charset="0"/>
              </a:rPr>
              <a:t>9.08 MeV (PSD)</a:t>
            </a:r>
          </a:p>
          <a:p>
            <a:r>
              <a:rPr lang="en-US" altLang="ja-JP" sz="1600">
                <a:latin typeface="Times New Roman" pitchFamily="18" charset="0"/>
              </a:rPr>
              <a:t>2.469 s</a:t>
            </a:r>
          </a:p>
          <a:p>
            <a:r>
              <a:rPr lang="en-US" altLang="ja-JP" sz="1600">
                <a:latin typeface="Times New Roman" pitchFamily="18" charset="0"/>
              </a:rPr>
              <a:t>30.91 mm</a:t>
            </a:r>
          </a:p>
        </p:txBody>
      </p:sp>
      <p:sp>
        <p:nvSpPr>
          <p:cNvPr id="38931" name="Text Box 16"/>
          <p:cNvSpPr txBox="1">
            <a:spLocks noChangeArrowheads="1"/>
          </p:cNvSpPr>
          <p:nvPr/>
        </p:nvSpPr>
        <p:spPr bwMode="auto">
          <a:xfrm>
            <a:off x="4240213" y="466725"/>
            <a:ext cx="1306512" cy="825500"/>
          </a:xfrm>
          <a:prstGeom prst="rect">
            <a:avLst/>
          </a:prstGeom>
          <a:noFill/>
          <a:ln w="9525">
            <a:noFill/>
            <a:miter lim="800000"/>
            <a:headEnd/>
            <a:tailEnd/>
          </a:ln>
        </p:spPr>
        <p:txBody>
          <a:bodyPr wrap="none">
            <a:spAutoFit/>
          </a:bodyPr>
          <a:lstStyle/>
          <a:p>
            <a:r>
              <a:rPr lang="en-US" altLang="ja-JP" sz="1600">
                <a:latin typeface="Times New Roman" pitchFamily="18" charset="0"/>
              </a:rPr>
              <a:t>36.75  MeV</a:t>
            </a:r>
          </a:p>
          <a:p>
            <a:r>
              <a:rPr lang="en-US" altLang="ja-JP" sz="1600">
                <a:latin typeface="Times New Roman" pitchFamily="18" charset="0"/>
              </a:rPr>
              <a:t>TOF 44.61 ns</a:t>
            </a:r>
          </a:p>
          <a:p>
            <a:r>
              <a:rPr lang="en-US" altLang="ja-JP" sz="1600">
                <a:latin typeface="Times New Roman" pitchFamily="18" charset="0"/>
              </a:rPr>
              <a:t>30.33 mm</a:t>
            </a:r>
          </a:p>
        </p:txBody>
      </p:sp>
      <p:sp>
        <p:nvSpPr>
          <p:cNvPr id="38932" name="Text Box 17"/>
          <p:cNvSpPr txBox="1">
            <a:spLocks noChangeArrowheads="1"/>
          </p:cNvSpPr>
          <p:nvPr/>
        </p:nvSpPr>
        <p:spPr bwMode="auto">
          <a:xfrm>
            <a:off x="395288" y="2205038"/>
            <a:ext cx="2635250" cy="366712"/>
          </a:xfrm>
          <a:prstGeom prst="rect">
            <a:avLst/>
          </a:prstGeom>
          <a:noFill/>
          <a:ln w="9525">
            <a:noFill/>
            <a:miter lim="800000"/>
            <a:headEnd/>
            <a:tailEnd/>
          </a:ln>
        </p:spPr>
        <p:txBody>
          <a:bodyPr wrap="none">
            <a:spAutoFit/>
          </a:bodyPr>
          <a:lstStyle/>
          <a:p>
            <a:r>
              <a:rPr lang="en-US" altLang="ja-JP" b="1">
                <a:latin typeface="Times New Roman" pitchFamily="18" charset="0"/>
              </a:rPr>
              <a:t>23-July-2004 18:55 (JST)</a:t>
            </a:r>
          </a:p>
        </p:txBody>
      </p:sp>
      <p:sp>
        <p:nvSpPr>
          <p:cNvPr id="38933" name="Text Box 18"/>
          <p:cNvSpPr txBox="1">
            <a:spLocks noChangeArrowheads="1"/>
          </p:cNvSpPr>
          <p:nvPr/>
        </p:nvSpPr>
        <p:spPr bwMode="auto">
          <a:xfrm>
            <a:off x="3871913" y="1651000"/>
            <a:ext cx="376237"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34" name="Text Box 19"/>
          <p:cNvSpPr txBox="1">
            <a:spLocks noChangeArrowheads="1"/>
          </p:cNvSpPr>
          <p:nvPr/>
        </p:nvSpPr>
        <p:spPr bwMode="auto">
          <a:xfrm>
            <a:off x="2868613" y="2616200"/>
            <a:ext cx="376237"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35" name="Text Box 20"/>
          <p:cNvSpPr txBox="1">
            <a:spLocks noChangeArrowheads="1"/>
          </p:cNvSpPr>
          <p:nvPr/>
        </p:nvSpPr>
        <p:spPr bwMode="auto">
          <a:xfrm>
            <a:off x="1878013" y="3606800"/>
            <a:ext cx="376237"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36" name="Text Box 21"/>
          <p:cNvSpPr txBox="1">
            <a:spLocks noChangeArrowheads="1"/>
          </p:cNvSpPr>
          <p:nvPr/>
        </p:nvSpPr>
        <p:spPr bwMode="auto">
          <a:xfrm>
            <a:off x="887413" y="4597400"/>
            <a:ext cx="376237"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37" name="Text Box 22"/>
          <p:cNvSpPr txBox="1">
            <a:spLocks noChangeArrowheads="1"/>
          </p:cNvSpPr>
          <p:nvPr/>
        </p:nvSpPr>
        <p:spPr bwMode="auto">
          <a:xfrm>
            <a:off x="1476375" y="1773238"/>
            <a:ext cx="1455738" cy="457200"/>
          </a:xfrm>
          <a:prstGeom prst="rect">
            <a:avLst/>
          </a:prstGeom>
          <a:noFill/>
          <a:ln w="9525">
            <a:noFill/>
            <a:miter lim="800000"/>
            <a:headEnd/>
            <a:tailEnd/>
          </a:ln>
        </p:spPr>
        <p:txBody>
          <a:bodyPr>
            <a:spAutoFit/>
          </a:bodyPr>
          <a:lstStyle/>
          <a:p>
            <a:pPr algn="ctr"/>
            <a:r>
              <a:rPr lang="en-US" altLang="ja-JP" sz="2400" b="1">
                <a:solidFill>
                  <a:schemeClr val="tx2"/>
                </a:solidFill>
                <a:latin typeface="Times New Roman" pitchFamily="18" charset="0"/>
              </a:rPr>
              <a:t>1</a:t>
            </a:r>
            <a:r>
              <a:rPr lang="en-US" altLang="ja-JP" sz="2400" b="1" baseline="30000">
                <a:solidFill>
                  <a:schemeClr val="tx2"/>
                </a:solidFill>
                <a:latin typeface="Times New Roman" pitchFamily="18" charset="0"/>
              </a:rPr>
              <a:t>st</a:t>
            </a:r>
            <a:r>
              <a:rPr lang="en-US" altLang="ja-JP" sz="2400" b="1">
                <a:solidFill>
                  <a:schemeClr val="tx2"/>
                </a:solidFill>
                <a:latin typeface="Times New Roman" pitchFamily="18" charset="0"/>
              </a:rPr>
              <a:t> chain</a:t>
            </a:r>
          </a:p>
        </p:txBody>
      </p:sp>
      <p:sp>
        <p:nvSpPr>
          <p:cNvPr id="38938" name="Rectangle 23"/>
          <p:cNvSpPr>
            <a:spLocks noChangeAspect="1" noChangeArrowheads="1"/>
          </p:cNvSpPr>
          <p:nvPr/>
        </p:nvSpPr>
        <p:spPr bwMode="auto">
          <a:xfrm>
            <a:off x="354013" y="5295900"/>
            <a:ext cx="503237" cy="503238"/>
          </a:xfrm>
          <a:prstGeom prst="rect">
            <a:avLst/>
          </a:prstGeom>
          <a:solidFill>
            <a:srgbClr val="00CC99"/>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262</a:t>
            </a:r>
            <a:r>
              <a:rPr lang="en-US" altLang="ja-JP" sz="1600">
                <a:latin typeface="Times New Roman" pitchFamily="18" charset="0"/>
              </a:rPr>
              <a:t>Db</a:t>
            </a:r>
          </a:p>
        </p:txBody>
      </p:sp>
      <p:sp>
        <p:nvSpPr>
          <p:cNvPr id="38939" name="Line 24"/>
          <p:cNvSpPr>
            <a:spLocks noChangeShapeType="1"/>
          </p:cNvSpPr>
          <p:nvPr/>
        </p:nvSpPr>
        <p:spPr bwMode="auto">
          <a:xfrm flipH="1">
            <a:off x="277813" y="5829300"/>
            <a:ext cx="304800" cy="609600"/>
          </a:xfrm>
          <a:prstGeom prst="line">
            <a:avLst/>
          </a:prstGeom>
          <a:noFill/>
          <a:ln w="9525">
            <a:solidFill>
              <a:schemeClr val="tx1"/>
            </a:solidFill>
            <a:round/>
            <a:headEnd/>
            <a:tailEnd type="triangle" w="med" len="med"/>
          </a:ln>
        </p:spPr>
        <p:txBody>
          <a:bodyPr/>
          <a:lstStyle/>
          <a:p>
            <a:endParaRPr lang="ja-JP" altLang="en-US"/>
          </a:p>
        </p:txBody>
      </p:sp>
      <p:sp>
        <p:nvSpPr>
          <p:cNvPr id="38940" name="Line 25"/>
          <p:cNvSpPr>
            <a:spLocks noChangeShapeType="1"/>
          </p:cNvSpPr>
          <p:nvPr/>
        </p:nvSpPr>
        <p:spPr bwMode="auto">
          <a:xfrm>
            <a:off x="582613" y="5829300"/>
            <a:ext cx="304800" cy="533400"/>
          </a:xfrm>
          <a:prstGeom prst="line">
            <a:avLst/>
          </a:prstGeom>
          <a:noFill/>
          <a:ln w="9525">
            <a:solidFill>
              <a:schemeClr val="tx1"/>
            </a:solidFill>
            <a:round/>
            <a:headEnd/>
            <a:tailEnd type="triangle" w="med" len="med"/>
          </a:ln>
        </p:spPr>
        <p:txBody>
          <a:bodyPr/>
          <a:lstStyle/>
          <a:p>
            <a:endParaRPr lang="ja-JP" altLang="en-US"/>
          </a:p>
        </p:txBody>
      </p:sp>
      <p:sp>
        <p:nvSpPr>
          <p:cNvPr id="38941" name="Text Box 26"/>
          <p:cNvSpPr txBox="1">
            <a:spLocks noChangeArrowheads="1"/>
          </p:cNvSpPr>
          <p:nvPr/>
        </p:nvSpPr>
        <p:spPr bwMode="auto">
          <a:xfrm>
            <a:off x="963613" y="6032500"/>
            <a:ext cx="1719262" cy="825500"/>
          </a:xfrm>
          <a:prstGeom prst="rect">
            <a:avLst/>
          </a:prstGeom>
          <a:noFill/>
          <a:ln w="9525">
            <a:noFill/>
            <a:miter lim="800000"/>
            <a:headEnd/>
            <a:tailEnd/>
          </a:ln>
        </p:spPr>
        <p:txBody>
          <a:bodyPr wrap="none">
            <a:spAutoFit/>
          </a:bodyPr>
          <a:lstStyle/>
          <a:p>
            <a:r>
              <a:rPr lang="en-US" altLang="ja-JP" sz="1600">
                <a:latin typeface="Times New Roman" pitchFamily="18" charset="0"/>
              </a:rPr>
              <a:t>204.05 MeV(PSD)</a:t>
            </a:r>
          </a:p>
          <a:p>
            <a:r>
              <a:rPr lang="en-US" altLang="ja-JP" sz="1600">
                <a:latin typeface="Times New Roman" pitchFamily="18" charset="0"/>
              </a:rPr>
              <a:t>40.9 s</a:t>
            </a:r>
          </a:p>
          <a:p>
            <a:r>
              <a:rPr lang="en-US" altLang="ja-JP" sz="1600">
                <a:latin typeface="Times New Roman" pitchFamily="18" charset="0"/>
              </a:rPr>
              <a:t>30.25 mm</a:t>
            </a:r>
          </a:p>
        </p:txBody>
      </p:sp>
      <p:sp>
        <p:nvSpPr>
          <p:cNvPr id="38942" name="Rectangle 27"/>
          <p:cNvSpPr>
            <a:spLocks noChangeAspect="1" noChangeArrowheads="1"/>
          </p:cNvSpPr>
          <p:nvPr/>
        </p:nvSpPr>
        <p:spPr bwMode="auto">
          <a:xfrm>
            <a:off x="7362825" y="1284288"/>
            <a:ext cx="504825" cy="503237"/>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278</a:t>
            </a:r>
            <a:r>
              <a:rPr lang="en-US" altLang="ja-JP" sz="1600">
                <a:latin typeface="Times New Roman" pitchFamily="18" charset="0"/>
              </a:rPr>
              <a:t>113</a:t>
            </a:r>
          </a:p>
        </p:txBody>
      </p:sp>
      <p:sp>
        <p:nvSpPr>
          <p:cNvPr id="38943" name="Rectangle 28"/>
          <p:cNvSpPr>
            <a:spLocks noChangeAspect="1" noChangeArrowheads="1"/>
          </p:cNvSpPr>
          <p:nvPr/>
        </p:nvSpPr>
        <p:spPr bwMode="auto">
          <a:xfrm>
            <a:off x="6356350" y="2292350"/>
            <a:ext cx="501650" cy="503238"/>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274</a:t>
            </a:r>
            <a:r>
              <a:rPr lang="en-US" altLang="ja-JP" sz="1600">
                <a:latin typeface="Times New Roman" pitchFamily="18" charset="0"/>
              </a:rPr>
              <a:t>111</a:t>
            </a:r>
          </a:p>
        </p:txBody>
      </p:sp>
      <p:sp>
        <p:nvSpPr>
          <p:cNvPr id="38944" name="Rectangle 29"/>
          <p:cNvSpPr>
            <a:spLocks noChangeAspect="1" noChangeArrowheads="1"/>
          </p:cNvSpPr>
          <p:nvPr/>
        </p:nvSpPr>
        <p:spPr bwMode="auto">
          <a:xfrm>
            <a:off x="5346700" y="3298825"/>
            <a:ext cx="503238" cy="503238"/>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270</a:t>
            </a:r>
            <a:r>
              <a:rPr lang="en-US" altLang="ja-JP" sz="1600">
                <a:latin typeface="Times New Roman" pitchFamily="18" charset="0"/>
              </a:rPr>
              <a:t>Mt</a:t>
            </a:r>
          </a:p>
        </p:txBody>
      </p:sp>
      <p:sp>
        <p:nvSpPr>
          <p:cNvPr id="38945" name="Rectangle 30"/>
          <p:cNvSpPr>
            <a:spLocks noChangeAspect="1" noChangeArrowheads="1"/>
          </p:cNvSpPr>
          <p:nvPr/>
        </p:nvSpPr>
        <p:spPr bwMode="auto">
          <a:xfrm>
            <a:off x="4338638" y="4306888"/>
            <a:ext cx="503237" cy="503237"/>
          </a:xfrm>
          <a:prstGeom prst="rect">
            <a:avLst/>
          </a:prstGeom>
          <a:solidFill>
            <a:srgbClr val="FFFF00"/>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266</a:t>
            </a:r>
            <a:r>
              <a:rPr lang="en-US" altLang="ja-JP" sz="1600">
                <a:latin typeface="Times New Roman" pitchFamily="18" charset="0"/>
              </a:rPr>
              <a:t>Bh</a:t>
            </a:r>
          </a:p>
        </p:txBody>
      </p:sp>
      <p:sp>
        <p:nvSpPr>
          <p:cNvPr id="38946" name="Line 31"/>
          <p:cNvSpPr>
            <a:spLocks noChangeShapeType="1"/>
          </p:cNvSpPr>
          <p:nvPr/>
        </p:nvSpPr>
        <p:spPr bwMode="auto">
          <a:xfrm flipH="1">
            <a:off x="6859588" y="1787525"/>
            <a:ext cx="503237" cy="503238"/>
          </a:xfrm>
          <a:prstGeom prst="line">
            <a:avLst/>
          </a:prstGeom>
          <a:noFill/>
          <a:ln w="9525">
            <a:solidFill>
              <a:schemeClr val="tx1"/>
            </a:solidFill>
            <a:round/>
            <a:headEnd/>
            <a:tailEnd type="triangle" w="med" len="med"/>
          </a:ln>
        </p:spPr>
        <p:txBody>
          <a:bodyPr/>
          <a:lstStyle/>
          <a:p>
            <a:endParaRPr lang="ja-JP" altLang="en-US"/>
          </a:p>
        </p:txBody>
      </p:sp>
      <p:sp>
        <p:nvSpPr>
          <p:cNvPr id="38947" name="Line 32"/>
          <p:cNvSpPr>
            <a:spLocks noChangeShapeType="1"/>
          </p:cNvSpPr>
          <p:nvPr/>
        </p:nvSpPr>
        <p:spPr bwMode="auto">
          <a:xfrm flipH="1">
            <a:off x="5843588" y="2797175"/>
            <a:ext cx="503237" cy="503238"/>
          </a:xfrm>
          <a:prstGeom prst="line">
            <a:avLst/>
          </a:prstGeom>
          <a:noFill/>
          <a:ln w="9525">
            <a:solidFill>
              <a:schemeClr val="tx1"/>
            </a:solidFill>
            <a:round/>
            <a:headEnd/>
            <a:tailEnd type="triangle" w="med" len="med"/>
          </a:ln>
        </p:spPr>
        <p:txBody>
          <a:bodyPr/>
          <a:lstStyle/>
          <a:p>
            <a:endParaRPr lang="ja-JP" altLang="en-US"/>
          </a:p>
        </p:txBody>
      </p:sp>
      <p:sp>
        <p:nvSpPr>
          <p:cNvPr id="38948" name="Line 33"/>
          <p:cNvSpPr>
            <a:spLocks noChangeShapeType="1"/>
          </p:cNvSpPr>
          <p:nvPr/>
        </p:nvSpPr>
        <p:spPr bwMode="auto">
          <a:xfrm flipH="1">
            <a:off x="4845050" y="3797300"/>
            <a:ext cx="503238" cy="503238"/>
          </a:xfrm>
          <a:prstGeom prst="line">
            <a:avLst/>
          </a:prstGeom>
          <a:noFill/>
          <a:ln w="9525">
            <a:solidFill>
              <a:schemeClr val="tx1"/>
            </a:solidFill>
            <a:round/>
            <a:headEnd/>
            <a:tailEnd type="triangle" w="med" len="med"/>
          </a:ln>
        </p:spPr>
        <p:txBody>
          <a:bodyPr/>
          <a:lstStyle/>
          <a:p>
            <a:endParaRPr lang="ja-JP" altLang="en-US"/>
          </a:p>
        </p:txBody>
      </p:sp>
      <p:sp>
        <p:nvSpPr>
          <p:cNvPr id="38949" name="Line 34"/>
          <p:cNvSpPr>
            <a:spLocks noChangeShapeType="1"/>
          </p:cNvSpPr>
          <p:nvPr/>
        </p:nvSpPr>
        <p:spPr bwMode="auto">
          <a:xfrm flipH="1">
            <a:off x="3832225" y="4806950"/>
            <a:ext cx="504825" cy="503238"/>
          </a:xfrm>
          <a:prstGeom prst="line">
            <a:avLst/>
          </a:prstGeom>
          <a:noFill/>
          <a:ln w="9525">
            <a:solidFill>
              <a:schemeClr val="tx1"/>
            </a:solidFill>
            <a:round/>
            <a:headEnd/>
            <a:tailEnd type="triangle" w="med" len="med"/>
          </a:ln>
        </p:spPr>
        <p:txBody>
          <a:bodyPr/>
          <a:lstStyle/>
          <a:p>
            <a:endParaRPr lang="ja-JP" altLang="en-US"/>
          </a:p>
        </p:txBody>
      </p:sp>
      <p:sp>
        <p:nvSpPr>
          <p:cNvPr id="38950" name="Rectangle 35"/>
          <p:cNvSpPr>
            <a:spLocks noChangeAspect="1" noChangeArrowheads="1"/>
          </p:cNvSpPr>
          <p:nvPr/>
        </p:nvSpPr>
        <p:spPr bwMode="auto">
          <a:xfrm>
            <a:off x="7867650" y="1284288"/>
            <a:ext cx="503238" cy="503237"/>
          </a:xfrm>
          <a:prstGeom prst="rect">
            <a:avLst/>
          </a:prstGeom>
          <a:solidFill>
            <a:srgbClr val="FF9900"/>
          </a:solidFill>
          <a:ln w="9525">
            <a:solidFill>
              <a:schemeClr val="tx1"/>
            </a:solidFill>
            <a:miter lim="800000"/>
            <a:headEnd/>
            <a:tailEnd/>
          </a:ln>
        </p:spPr>
        <p:txBody>
          <a:bodyPr wrap="none" anchor="ctr"/>
          <a:lstStyle/>
          <a:p>
            <a:pPr algn="ctr"/>
            <a:r>
              <a:rPr lang="en-US" altLang="ja-JP" sz="2400">
                <a:latin typeface="Times New Roman" pitchFamily="18" charset="0"/>
              </a:rPr>
              <a:t>CN</a:t>
            </a:r>
          </a:p>
        </p:txBody>
      </p:sp>
      <p:sp>
        <p:nvSpPr>
          <p:cNvPr id="38951" name="Text Box 36"/>
          <p:cNvSpPr txBox="1">
            <a:spLocks noChangeArrowheads="1"/>
          </p:cNvSpPr>
          <p:nvPr/>
        </p:nvSpPr>
        <p:spPr bwMode="auto">
          <a:xfrm>
            <a:off x="7162800" y="1790700"/>
            <a:ext cx="1668463" cy="825500"/>
          </a:xfrm>
          <a:prstGeom prst="rect">
            <a:avLst/>
          </a:prstGeom>
          <a:noFill/>
          <a:ln w="9525">
            <a:noFill/>
            <a:miter lim="800000"/>
            <a:headEnd/>
            <a:tailEnd/>
          </a:ln>
        </p:spPr>
        <p:txBody>
          <a:bodyPr wrap="none">
            <a:spAutoFit/>
          </a:bodyPr>
          <a:lstStyle/>
          <a:p>
            <a:r>
              <a:rPr lang="en-US" altLang="ja-JP" sz="1600">
                <a:latin typeface="Times New Roman" pitchFamily="18" charset="0"/>
              </a:rPr>
              <a:t>11.52</a:t>
            </a:r>
            <a:r>
              <a:rPr lang="en-US" altLang="ja-JP" sz="1600">
                <a:latin typeface="Times New Roman" pitchFamily="18" charset="0"/>
                <a:cs typeface="Times New Roman" pitchFamily="18" charset="0"/>
              </a:rPr>
              <a:t> MeV (PSD)</a:t>
            </a:r>
            <a:endParaRPr lang="en-US" altLang="ja-JP" sz="1600">
              <a:latin typeface="Times New Roman" pitchFamily="18" charset="0"/>
            </a:endParaRPr>
          </a:p>
          <a:p>
            <a:r>
              <a:rPr lang="en-US" altLang="ja-JP" sz="1600">
                <a:latin typeface="Times New Roman" pitchFamily="18" charset="0"/>
              </a:rPr>
              <a:t>4.93</a:t>
            </a:r>
            <a:r>
              <a:rPr lang="ja-JP" altLang="en-US" sz="1600">
                <a:latin typeface="Times New Roman" pitchFamily="18" charset="0"/>
              </a:rPr>
              <a:t>　</a:t>
            </a:r>
            <a:r>
              <a:rPr lang="en-US" altLang="ja-JP" sz="1600">
                <a:latin typeface="Times New Roman" pitchFamily="18" charset="0"/>
              </a:rPr>
              <a:t>ms</a:t>
            </a:r>
          </a:p>
          <a:p>
            <a:r>
              <a:rPr lang="en-US" altLang="ja-JP" sz="1600">
                <a:latin typeface="Times New Roman" pitchFamily="18" charset="0"/>
              </a:rPr>
              <a:t>30.16 mm</a:t>
            </a:r>
          </a:p>
        </p:txBody>
      </p:sp>
      <p:sp>
        <p:nvSpPr>
          <p:cNvPr id="38952" name="Text Box 37"/>
          <p:cNvSpPr txBox="1">
            <a:spLocks noChangeArrowheads="1"/>
          </p:cNvSpPr>
          <p:nvPr/>
        </p:nvSpPr>
        <p:spPr bwMode="auto">
          <a:xfrm>
            <a:off x="6121400" y="2857500"/>
            <a:ext cx="2151063" cy="1069975"/>
          </a:xfrm>
          <a:prstGeom prst="rect">
            <a:avLst/>
          </a:prstGeom>
          <a:noFill/>
          <a:ln w="9525">
            <a:noFill/>
            <a:miter lim="800000"/>
            <a:headEnd/>
            <a:tailEnd/>
          </a:ln>
        </p:spPr>
        <p:txBody>
          <a:bodyPr wrap="none">
            <a:spAutoFit/>
          </a:bodyPr>
          <a:lstStyle/>
          <a:p>
            <a:r>
              <a:rPr lang="en-US" altLang="ja-JP" sz="1600">
                <a:latin typeface="Times New Roman" pitchFamily="18" charset="0"/>
              </a:rPr>
              <a:t>0.88+10.43=11.31 MeV</a:t>
            </a:r>
          </a:p>
          <a:p>
            <a:r>
              <a:rPr lang="en-US" altLang="ja-JP" sz="1600">
                <a:latin typeface="Times New Roman" pitchFamily="18" charset="0"/>
              </a:rPr>
              <a:t>(PSD+SSD)</a:t>
            </a:r>
          </a:p>
          <a:p>
            <a:r>
              <a:rPr lang="en-US" altLang="ja-JP" sz="1600">
                <a:latin typeface="Times New Roman" pitchFamily="18" charset="0"/>
              </a:rPr>
              <a:t>34.3 ms</a:t>
            </a:r>
          </a:p>
          <a:p>
            <a:r>
              <a:rPr lang="en-US" altLang="ja-JP" sz="1600">
                <a:latin typeface="Times New Roman" pitchFamily="18" charset="0"/>
              </a:rPr>
              <a:t>29.61 mm</a:t>
            </a:r>
          </a:p>
        </p:txBody>
      </p:sp>
      <p:sp>
        <p:nvSpPr>
          <p:cNvPr id="38953" name="Text Box 38"/>
          <p:cNvSpPr txBox="1">
            <a:spLocks noChangeArrowheads="1"/>
          </p:cNvSpPr>
          <p:nvPr/>
        </p:nvSpPr>
        <p:spPr bwMode="auto">
          <a:xfrm>
            <a:off x="5018088" y="3917950"/>
            <a:ext cx="1738312" cy="825500"/>
          </a:xfrm>
          <a:prstGeom prst="rect">
            <a:avLst/>
          </a:prstGeom>
          <a:noFill/>
          <a:ln w="9525">
            <a:noFill/>
            <a:miter lim="800000"/>
            <a:headEnd/>
            <a:tailEnd/>
          </a:ln>
        </p:spPr>
        <p:txBody>
          <a:bodyPr wrap="none">
            <a:spAutoFit/>
          </a:bodyPr>
          <a:lstStyle/>
          <a:p>
            <a:r>
              <a:rPr lang="en-US" altLang="ja-JP" sz="1600">
                <a:latin typeface="Times New Roman" pitchFamily="18" charset="0"/>
              </a:rPr>
              <a:t>2.32 MeV (escape)</a:t>
            </a:r>
          </a:p>
          <a:p>
            <a:r>
              <a:rPr lang="en-US" altLang="ja-JP" sz="1600">
                <a:latin typeface="Times New Roman" pitchFamily="18" charset="0"/>
              </a:rPr>
              <a:t>1.63 s</a:t>
            </a:r>
          </a:p>
          <a:p>
            <a:r>
              <a:rPr lang="en-US" altLang="ja-JP" sz="1600">
                <a:latin typeface="Times New Roman" pitchFamily="18" charset="0"/>
              </a:rPr>
              <a:t>29.45 mm</a:t>
            </a:r>
          </a:p>
        </p:txBody>
      </p:sp>
      <p:sp>
        <p:nvSpPr>
          <p:cNvPr id="38954" name="Text Box 39"/>
          <p:cNvSpPr txBox="1">
            <a:spLocks noChangeArrowheads="1"/>
          </p:cNvSpPr>
          <p:nvPr/>
        </p:nvSpPr>
        <p:spPr bwMode="auto">
          <a:xfrm>
            <a:off x="4059238" y="4883150"/>
            <a:ext cx="1566862" cy="825500"/>
          </a:xfrm>
          <a:prstGeom prst="rect">
            <a:avLst/>
          </a:prstGeom>
          <a:noFill/>
          <a:ln w="9525">
            <a:noFill/>
            <a:miter lim="800000"/>
            <a:headEnd/>
            <a:tailEnd/>
          </a:ln>
        </p:spPr>
        <p:txBody>
          <a:bodyPr wrap="none">
            <a:spAutoFit/>
          </a:bodyPr>
          <a:lstStyle/>
          <a:p>
            <a:r>
              <a:rPr lang="en-US" altLang="ja-JP" sz="1600">
                <a:latin typeface="Times New Roman" pitchFamily="18" charset="0"/>
              </a:rPr>
              <a:t>9.77 MeV (PSD)</a:t>
            </a:r>
          </a:p>
          <a:p>
            <a:r>
              <a:rPr lang="en-US" altLang="ja-JP" sz="1600">
                <a:latin typeface="Times New Roman" pitchFamily="18" charset="0"/>
              </a:rPr>
              <a:t>1.31 s</a:t>
            </a:r>
          </a:p>
          <a:p>
            <a:r>
              <a:rPr lang="en-US" altLang="ja-JP" sz="1600">
                <a:latin typeface="Times New Roman" pitchFamily="18" charset="0"/>
              </a:rPr>
              <a:t>29.65 mm</a:t>
            </a:r>
          </a:p>
        </p:txBody>
      </p:sp>
      <p:sp>
        <p:nvSpPr>
          <p:cNvPr id="38955" name="Text Box 40"/>
          <p:cNvSpPr txBox="1">
            <a:spLocks noChangeArrowheads="1"/>
          </p:cNvSpPr>
          <p:nvPr/>
        </p:nvSpPr>
        <p:spPr bwMode="auto">
          <a:xfrm>
            <a:off x="7200900" y="466725"/>
            <a:ext cx="1306513" cy="825500"/>
          </a:xfrm>
          <a:prstGeom prst="rect">
            <a:avLst/>
          </a:prstGeom>
          <a:noFill/>
          <a:ln w="9525">
            <a:noFill/>
            <a:miter lim="800000"/>
            <a:headEnd/>
            <a:tailEnd/>
          </a:ln>
        </p:spPr>
        <p:txBody>
          <a:bodyPr wrap="none">
            <a:spAutoFit/>
          </a:bodyPr>
          <a:lstStyle/>
          <a:p>
            <a:r>
              <a:rPr lang="en-US" altLang="ja-JP" sz="1600">
                <a:latin typeface="Times New Roman" pitchFamily="18" charset="0"/>
              </a:rPr>
              <a:t>36.47  MeV</a:t>
            </a:r>
          </a:p>
          <a:p>
            <a:r>
              <a:rPr lang="en-US" altLang="ja-JP" sz="1600">
                <a:latin typeface="Times New Roman" pitchFamily="18" charset="0"/>
              </a:rPr>
              <a:t>TOF 45.69 ns</a:t>
            </a:r>
          </a:p>
          <a:p>
            <a:r>
              <a:rPr lang="en-US" altLang="ja-JP" sz="1600">
                <a:latin typeface="Times New Roman" pitchFamily="18" charset="0"/>
              </a:rPr>
              <a:t>30.08 mm</a:t>
            </a:r>
          </a:p>
        </p:txBody>
      </p:sp>
      <p:sp>
        <p:nvSpPr>
          <p:cNvPr id="38956" name="Text Box 41"/>
          <p:cNvSpPr txBox="1">
            <a:spLocks noChangeArrowheads="1"/>
          </p:cNvSpPr>
          <p:nvPr/>
        </p:nvSpPr>
        <p:spPr bwMode="auto">
          <a:xfrm>
            <a:off x="5867400" y="5229225"/>
            <a:ext cx="2508250" cy="366713"/>
          </a:xfrm>
          <a:prstGeom prst="rect">
            <a:avLst/>
          </a:prstGeom>
          <a:noFill/>
          <a:ln w="9525">
            <a:noFill/>
            <a:miter lim="800000"/>
            <a:headEnd/>
            <a:tailEnd/>
          </a:ln>
        </p:spPr>
        <p:txBody>
          <a:bodyPr wrap="none">
            <a:spAutoFit/>
          </a:bodyPr>
          <a:lstStyle/>
          <a:p>
            <a:r>
              <a:rPr lang="en-US" altLang="ja-JP" b="1">
                <a:latin typeface="Times New Roman" pitchFamily="18" charset="0"/>
              </a:rPr>
              <a:t>2-April-2005 2:18 (JST)</a:t>
            </a:r>
          </a:p>
        </p:txBody>
      </p:sp>
      <p:sp>
        <p:nvSpPr>
          <p:cNvPr id="38957" name="Text Box 42"/>
          <p:cNvSpPr txBox="1">
            <a:spLocks noChangeArrowheads="1"/>
          </p:cNvSpPr>
          <p:nvPr/>
        </p:nvSpPr>
        <p:spPr bwMode="auto">
          <a:xfrm>
            <a:off x="323850" y="549275"/>
            <a:ext cx="3494088" cy="482600"/>
          </a:xfrm>
          <a:prstGeom prst="rect">
            <a:avLst/>
          </a:prstGeom>
          <a:solidFill>
            <a:srgbClr val="FFFF99">
              <a:alpha val="39999"/>
            </a:srgbClr>
          </a:solidFill>
          <a:ln w="25400">
            <a:solidFill>
              <a:srgbClr val="339966"/>
            </a:solidFill>
            <a:miter lim="800000"/>
            <a:headEnd/>
            <a:tailEnd/>
          </a:ln>
        </p:spPr>
        <p:txBody>
          <a:bodyPr wrap="none">
            <a:spAutoFit/>
          </a:bodyPr>
          <a:lstStyle/>
          <a:p>
            <a:r>
              <a:rPr lang="en-US" altLang="ja-JP" sz="2400" b="1" baseline="30000">
                <a:solidFill>
                  <a:schemeClr val="accent2"/>
                </a:solidFill>
                <a:latin typeface="Times New Roman" pitchFamily="18" charset="0"/>
              </a:rPr>
              <a:t>209</a:t>
            </a:r>
            <a:r>
              <a:rPr lang="en-US" altLang="ja-JP" sz="2400" b="1">
                <a:solidFill>
                  <a:schemeClr val="accent2"/>
                </a:solidFill>
                <a:latin typeface="Times New Roman" pitchFamily="18" charset="0"/>
              </a:rPr>
              <a:t>Bi + </a:t>
            </a:r>
            <a:r>
              <a:rPr lang="en-US" altLang="ja-JP" sz="2400" b="1" baseline="30000">
                <a:solidFill>
                  <a:schemeClr val="accent2"/>
                </a:solidFill>
                <a:latin typeface="Times New Roman" pitchFamily="18" charset="0"/>
              </a:rPr>
              <a:t>70</a:t>
            </a:r>
            <a:r>
              <a:rPr lang="en-US" altLang="ja-JP" sz="2400" b="1">
                <a:solidFill>
                  <a:schemeClr val="accent2"/>
                </a:solidFill>
                <a:latin typeface="Times New Roman" pitchFamily="18" charset="0"/>
              </a:rPr>
              <a:t>Zn → </a:t>
            </a:r>
            <a:r>
              <a:rPr lang="en-US" altLang="ja-JP" sz="2400" b="1" baseline="30000">
                <a:solidFill>
                  <a:schemeClr val="accent2"/>
                </a:solidFill>
                <a:latin typeface="Times New Roman" pitchFamily="18" charset="0"/>
              </a:rPr>
              <a:t>278</a:t>
            </a:r>
            <a:r>
              <a:rPr lang="en-US" altLang="ja-JP" sz="2400" b="1">
                <a:solidFill>
                  <a:schemeClr val="accent2"/>
                </a:solidFill>
                <a:latin typeface="Times New Roman" pitchFamily="18" charset="0"/>
              </a:rPr>
              <a:t>113 +  n</a:t>
            </a:r>
          </a:p>
        </p:txBody>
      </p:sp>
      <p:sp>
        <p:nvSpPr>
          <p:cNvPr id="38958" name="Text Box 43"/>
          <p:cNvSpPr txBox="1">
            <a:spLocks noChangeArrowheads="1"/>
          </p:cNvSpPr>
          <p:nvPr/>
        </p:nvSpPr>
        <p:spPr bwMode="auto">
          <a:xfrm>
            <a:off x="6832600" y="1651000"/>
            <a:ext cx="376238"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59" name="Text Box 44"/>
          <p:cNvSpPr txBox="1">
            <a:spLocks noChangeArrowheads="1"/>
          </p:cNvSpPr>
          <p:nvPr/>
        </p:nvSpPr>
        <p:spPr bwMode="auto">
          <a:xfrm>
            <a:off x="5829300" y="2616200"/>
            <a:ext cx="376238"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60" name="Text Box 45"/>
          <p:cNvSpPr txBox="1">
            <a:spLocks noChangeArrowheads="1"/>
          </p:cNvSpPr>
          <p:nvPr/>
        </p:nvSpPr>
        <p:spPr bwMode="auto">
          <a:xfrm>
            <a:off x="4838700" y="3606800"/>
            <a:ext cx="376238"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61" name="Text Box 46"/>
          <p:cNvSpPr txBox="1">
            <a:spLocks noChangeArrowheads="1"/>
          </p:cNvSpPr>
          <p:nvPr/>
        </p:nvSpPr>
        <p:spPr bwMode="auto">
          <a:xfrm>
            <a:off x="3848100" y="4597400"/>
            <a:ext cx="376238"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38962" name="Rectangle 47"/>
          <p:cNvSpPr>
            <a:spLocks noChangeAspect="1" noChangeArrowheads="1"/>
          </p:cNvSpPr>
          <p:nvPr/>
        </p:nvSpPr>
        <p:spPr bwMode="auto">
          <a:xfrm>
            <a:off x="3314700" y="5295900"/>
            <a:ext cx="503238" cy="503238"/>
          </a:xfrm>
          <a:prstGeom prst="rect">
            <a:avLst/>
          </a:prstGeom>
          <a:solidFill>
            <a:srgbClr val="00CC99"/>
          </a:solidFill>
          <a:ln w="9525">
            <a:solidFill>
              <a:schemeClr val="tx1"/>
            </a:solidFill>
            <a:miter lim="800000"/>
            <a:headEnd/>
            <a:tailEnd/>
          </a:ln>
        </p:spPr>
        <p:txBody>
          <a:bodyPr wrap="none" anchor="ctr"/>
          <a:lstStyle/>
          <a:p>
            <a:pPr algn="ctr"/>
            <a:r>
              <a:rPr lang="en-US" altLang="ja-JP" sz="1600" baseline="30000">
                <a:latin typeface="Times New Roman" pitchFamily="18" charset="0"/>
              </a:rPr>
              <a:t>262</a:t>
            </a:r>
            <a:r>
              <a:rPr lang="en-US" altLang="ja-JP" sz="1600">
                <a:latin typeface="Times New Roman" pitchFamily="18" charset="0"/>
              </a:rPr>
              <a:t>Db</a:t>
            </a:r>
          </a:p>
        </p:txBody>
      </p:sp>
      <p:sp>
        <p:nvSpPr>
          <p:cNvPr id="38963" name="Line 48"/>
          <p:cNvSpPr>
            <a:spLocks noChangeShapeType="1"/>
          </p:cNvSpPr>
          <p:nvPr/>
        </p:nvSpPr>
        <p:spPr bwMode="auto">
          <a:xfrm flipH="1">
            <a:off x="3238500" y="5829300"/>
            <a:ext cx="304800" cy="609600"/>
          </a:xfrm>
          <a:prstGeom prst="line">
            <a:avLst/>
          </a:prstGeom>
          <a:noFill/>
          <a:ln w="9525">
            <a:solidFill>
              <a:schemeClr val="tx1"/>
            </a:solidFill>
            <a:round/>
            <a:headEnd/>
            <a:tailEnd type="triangle" w="med" len="med"/>
          </a:ln>
        </p:spPr>
        <p:txBody>
          <a:bodyPr/>
          <a:lstStyle/>
          <a:p>
            <a:endParaRPr lang="ja-JP" altLang="en-US"/>
          </a:p>
        </p:txBody>
      </p:sp>
      <p:sp>
        <p:nvSpPr>
          <p:cNvPr id="38964" name="Line 49"/>
          <p:cNvSpPr>
            <a:spLocks noChangeShapeType="1"/>
          </p:cNvSpPr>
          <p:nvPr/>
        </p:nvSpPr>
        <p:spPr bwMode="auto">
          <a:xfrm>
            <a:off x="3543300" y="5829300"/>
            <a:ext cx="304800" cy="533400"/>
          </a:xfrm>
          <a:prstGeom prst="line">
            <a:avLst/>
          </a:prstGeom>
          <a:noFill/>
          <a:ln w="9525">
            <a:solidFill>
              <a:schemeClr val="tx1"/>
            </a:solidFill>
            <a:round/>
            <a:headEnd/>
            <a:tailEnd type="triangle" w="med" len="med"/>
          </a:ln>
        </p:spPr>
        <p:txBody>
          <a:bodyPr/>
          <a:lstStyle/>
          <a:p>
            <a:endParaRPr lang="ja-JP" altLang="en-US"/>
          </a:p>
        </p:txBody>
      </p:sp>
      <p:sp>
        <p:nvSpPr>
          <p:cNvPr id="38965" name="Text Box 50"/>
          <p:cNvSpPr txBox="1">
            <a:spLocks noChangeArrowheads="1"/>
          </p:cNvSpPr>
          <p:nvPr/>
        </p:nvSpPr>
        <p:spPr bwMode="auto">
          <a:xfrm>
            <a:off x="3924300" y="6032500"/>
            <a:ext cx="1719263" cy="825500"/>
          </a:xfrm>
          <a:prstGeom prst="rect">
            <a:avLst/>
          </a:prstGeom>
          <a:noFill/>
          <a:ln w="9525">
            <a:noFill/>
            <a:miter lim="800000"/>
            <a:headEnd/>
            <a:tailEnd/>
          </a:ln>
        </p:spPr>
        <p:txBody>
          <a:bodyPr wrap="none">
            <a:spAutoFit/>
          </a:bodyPr>
          <a:lstStyle/>
          <a:p>
            <a:r>
              <a:rPr lang="en-US" altLang="ja-JP" sz="1600">
                <a:latin typeface="Times New Roman" pitchFamily="18" charset="0"/>
              </a:rPr>
              <a:t>192.32 MeV(PSD)</a:t>
            </a:r>
          </a:p>
          <a:p>
            <a:r>
              <a:rPr lang="en-US" altLang="ja-JP" sz="1600">
                <a:latin typeface="Times New Roman" pitchFamily="18" charset="0"/>
              </a:rPr>
              <a:t>0.787 s</a:t>
            </a:r>
          </a:p>
          <a:p>
            <a:r>
              <a:rPr lang="en-US" altLang="ja-JP" sz="1600">
                <a:latin typeface="Times New Roman" pitchFamily="18" charset="0"/>
              </a:rPr>
              <a:t>30.47 mm</a:t>
            </a:r>
          </a:p>
        </p:txBody>
      </p:sp>
      <p:sp>
        <p:nvSpPr>
          <p:cNvPr id="38966" name="Rectangle 51"/>
          <p:cNvSpPr>
            <a:spLocks noChangeArrowheads="1"/>
          </p:cNvSpPr>
          <p:nvPr/>
        </p:nvSpPr>
        <p:spPr bwMode="auto">
          <a:xfrm>
            <a:off x="7019925" y="4797425"/>
            <a:ext cx="1349375" cy="457200"/>
          </a:xfrm>
          <a:prstGeom prst="rect">
            <a:avLst/>
          </a:prstGeom>
          <a:noFill/>
          <a:ln w="9525">
            <a:noFill/>
            <a:miter lim="800000"/>
            <a:headEnd/>
            <a:tailEnd/>
          </a:ln>
        </p:spPr>
        <p:txBody>
          <a:bodyPr wrap="none">
            <a:spAutoFit/>
          </a:bodyPr>
          <a:lstStyle/>
          <a:p>
            <a:r>
              <a:rPr lang="en-US" altLang="ja-JP" sz="2400" b="1">
                <a:latin typeface="Times New Roman" pitchFamily="18" charset="0"/>
              </a:rPr>
              <a:t>2</a:t>
            </a:r>
            <a:r>
              <a:rPr lang="en-US" altLang="ja-JP" sz="2400" b="1" baseline="30000">
                <a:latin typeface="Times New Roman" pitchFamily="18" charset="0"/>
              </a:rPr>
              <a:t>nd</a:t>
            </a:r>
            <a:r>
              <a:rPr lang="en-US" altLang="ja-JP" sz="2400" b="1">
                <a:latin typeface="Times New Roman" pitchFamily="18" charset="0"/>
              </a:rPr>
              <a:t> chain</a:t>
            </a:r>
          </a:p>
        </p:txBody>
      </p:sp>
      <p:sp>
        <p:nvSpPr>
          <p:cNvPr id="38967" name="Rectangle 52"/>
          <p:cNvSpPr>
            <a:spLocks noChangeArrowheads="1"/>
          </p:cNvSpPr>
          <p:nvPr/>
        </p:nvSpPr>
        <p:spPr bwMode="auto">
          <a:xfrm>
            <a:off x="3276600" y="6248400"/>
            <a:ext cx="557213" cy="457200"/>
          </a:xfrm>
          <a:prstGeom prst="rect">
            <a:avLst/>
          </a:prstGeom>
          <a:noFill/>
          <a:ln w="9525">
            <a:noFill/>
            <a:miter lim="800000"/>
            <a:headEnd/>
            <a:tailEnd/>
          </a:ln>
        </p:spPr>
        <p:txBody>
          <a:bodyPr wrap="none">
            <a:spAutoFit/>
          </a:bodyPr>
          <a:lstStyle/>
          <a:p>
            <a:r>
              <a:rPr lang="en-US" altLang="ja-JP" sz="2400">
                <a:solidFill>
                  <a:srgbClr val="FF0000"/>
                </a:solidFill>
                <a:latin typeface="Times New Roman" pitchFamily="18" charset="0"/>
                <a:ea typeface="Dotum" pitchFamily="34" charset="-127"/>
              </a:rPr>
              <a:t>s.f.</a:t>
            </a:r>
          </a:p>
        </p:txBody>
      </p:sp>
      <p:sp>
        <p:nvSpPr>
          <p:cNvPr id="38968" name="Rectangle 53"/>
          <p:cNvSpPr>
            <a:spLocks noChangeArrowheads="1"/>
          </p:cNvSpPr>
          <p:nvPr/>
        </p:nvSpPr>
        <p:spPr bwMode="auto">
          <a:xfrm>
            <a:off x="304800" y="6248400"/>
            <a:ext cx="557213" cy="457200"/>
          </a:xfrm>
          <a:prstGeom prst="rect">
            <a:avLst/>
          </a:prstGeom>
          <a:noFill/>
          <a:ln w="9525">
            <a:noFill/>
            <a:miter lim="800000"/>
            <a:headEnd/>
            <a:tailEnd/>
          </a:ln>
        </p:spPr>
        <p:txBody>
          <a:bodyPr wrap="none">
            <a:spAutoFit/>
          </a:bodyPr>
          <a:lstStyle/>
          <a:p>
            <a:r>
              <a:rPr lang="en-US" altLang="ja-JP" sz="2400">
                <a:solidFill>
                  <a:srgbClr val="FF0000"/>
                </a:solidFill>
                <a:latin typeface="Times New Roman" pitchFamily="18" charset="0"/>
              </a:rPr>
              <a:t>s.f.</a:t>
            </a:r>
          </a:p>
        </p:txBody>
      </p:sp>
      <p:sp>
        <p:nvSpPr>
          <p:cNvPr id="38969" name="Text Box 54"/>
          <p:cNvSpPr txBox="1">
            <a:spLocks noChangeArrowheads="1"/>
          </p:cNvSpPr>
          <p:nvPr/>
        </p:nvSpPr>
        <p:spPr bwMode="auto">
          <a:xfrm>
            <a:off x="7023100" y="4319588"/>
            <a:ext cx="1479550" cy="457200"/>
          </a:xfrm>
          <a:prstGeom prst="rect">
            <a:avLst/>
          </a:prstGeom>
          <a:solidFill>
            <a:srgbClr val="FFCC99"/>
          </a:solidFill>
          <a:ln w="9525">
            <a:noFill/>
            <a:miter lim="800000"/>
            <a:headEnd/>
            <a:tailEnd/>
          </a:ln>
        </p:spPr>
        <p:txBody>
          <a:bodyPr wrap="none">
            <a:spAutoFit/>
          </a:bodyPr>
          <a:lstStyle/>
          <a:p>
            <a:r>
              <a:rPr lang="en-US" altLang="ja-JP" sz="2400">
                <a:latin typeface="Symbol" pitchFamily="18" charset="2"/>
              </a:rPr>
              <a:t>s</a:t>
            </a:r>
            <a:r>
              <a:rPr lang="en-US" altLang="ja-JP" sz="2400">
                <a:latin typeface="Times New Roman" pitchFamily="18" charset="0"/>
              </a:rPr>
              <a:t> = 31  fb </a:t>
            </a:r>
          </a:p>
        </p:txBody>
      </p:sp>
    </p:spTree>
    <p:extLst>
      <p:ext uri="{BB962C8B-B14F-4D97-AF65-F5344CB8AC3E}">
        <p14:creationId xmlns:p14="http://schemas.microsoft.com/office/powerpoint/2010/main" val="32335351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フッター プレースホルダ 342"/>
          <p:cNvSpPr>
            <a:spLocks noGrp="1"/>
          </p:cNvSpPr>
          <p:nvPr>
            <p:ph type="ftr" sz="quarter" idx="11"/>
          </p:nvPr>
        </p:nvSpPr>
        <p:spPr>
          <a:noFill/>
        </p:spPr>
        <p:txBody>
          <a:bodyPr/>
          <a:lstStyle/>
          <a:p>
            <a:r>
              <a:rPr lang="en-US" altLang="zh-TW" smtClean="0">
                <a:latin typeface="Arial" pitchFamily="34" charset="0"/>
              </a:rPr>
              <a:t>RIBF SEMINAR</a:t>
            </a:r>
            <a:endParaRPr lang="en-US" altLang="ja-JP" smtClean="0">
              <a:latin typeface="Arial" pitchFamily="34" charset="0"/>
            </a:endParaRPr>
          </a:p>
        </p:txBody>
      </p:sp>
      <p:sp>
        <p:nvSpPr>
          <p:cNvPr id="319" name="正方形/長方形 318"/>
          <p:cNvSpPr/>
          <p:nvPr/>
        </p:nvSpPr>
        <p:spPr>
          <a:xfrm>
            <a:off x="1000125" y="0"/>
            <a:ext cx="6357938"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35" name="直線コネクタ 334"/>
          <p:cNvCxnSpPr/>
          <p:nvPr/>
        </p:nvCxnSpPr>
        <p:spPr>
          <a:xfrm rot="5400000">
            <a:off x="1093788" y="4198938"/>
            <a:ext cx="40005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rot="5400000">
            <a:off x="1277938" y="4191000"/>
            <a:ext cx="40005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7" name="直線コネクタ 336"/>
          <p:cNvCxnSpPr/>
          <p:nvPr/>
        </p:nvCxnSpPr>
        <p:spPr>
          <a:xfrm rot="5400000">
            <a:off x="1490663" y="4198938"/>
            <a:ext cx="40005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8375" name="テキスト ボックス 14"/>
          <p:cNvSpPr txBox="1">
            <a:spLocks noChangeArrowheads="1"/>
          </p:cNvSpPr>
          <p:nvPr/>
        </p:nvSpPr>
        <p:spPr bwMode="auto">
          <a:xfrm>
            <a:off x="4173538" y="5746750"/>
            <a:ext cx="722312" cy="369888"/>
          </a:xfrm>
          <a:prstGeom prst="rect">
            <a:avLst/>
          </a:prstGeom>
          <a:noFill/>
          <a:ln w="9525">
            <a:noFill/>
            <a:miter lim="800000"/>
            <a:headEnd/>
            <a:tailEnd/>
          </a:ln>
        </p:spPr>
        <p:txBody>
          <a:bodyPr wrap="none">
            <a:spAutoFit/>
          </a:bodyPr>
          <a:lstStyle/>
          <a:p>
            <a:r>
              <a:rPr lang="en-US" altLang="ja-JP" baseline="30000">
                <a:latin typeface="Calibri" pitchFamily="34" charset="0"/>
              </a:rPr>
              <a:t>266</a:t>
            </a:r>
            <a:r>
              <a:rPr lang="en-US" altLang="ja-JP">
                <a:latin typeface="Calibri" pitchFamily="34" charset="0"/>
              </a:rPr>
              <a:t>Bh</a:t>
            </a:r>
            <a:endParaRPr lang="ja-JP" altLang="en-US">
              <a:latin typeface="Calibri" pitchFamily="34" charset="0"/>
            </a:endParaRPr>
          </a:p>
        </p:txBody>
      </p:sp>
      <p:sp>
        <p:nvSpPr>
          <p:cNvPr id="58376" name="テキスト ボックス 15"/>
          <p:cNvSpPr txBox="1">
            <a:spLocks noChangeArrowheads="1"/>
          </p:cNvSpPr>
          <p:nvPr/>
        </p:nvSpPr>
        <p:spPr bwMode="auto">
          <a:xfrm>
            <a:off x="3562350" y="5749925"/>
            <a:ext cx="722313" cy="369888"/>
          </a:xfrm>
          <a:prstGeom prst="rect">
            <a:avLst/>
          </a:prstGeom>
          <a:noFill/>
          <a:ln w="9525">
            <a:noFill/>
            <a:miter lim="800000"/>
            <a:headEnd/>
            <a:tailEnd/>
          </a:ln>
        </p:spPr>
        <p:txBody>
          <a:bodyPr wrap="none">
            <a:spAutoFit/>
          </a:bodyPr>
          <a:lstStyle/>
          <a:p>
            <a:r>
              <a:rPr lang="en-US" altLang="ja-JP" baseline="30000">
                <a:latin typeface="Calibri" pitchFamily="34" charset="0"/>
              </a:rPr>
              <a:t>267</a:t>
            </a:r>
            <a:r>
              <a:rPr lang="en-US" altLang="ja-JP">
                <a:latin typeface="Calibri" pitchFamily="34" charset="0"/>
              </a:rPr>
              <a:t>Bh</a:t>
            </a:r>
            <a:endParaRPr lang="ja-JP" altLang="en-US">
              <a:latin typeface="Calibri" pitchFamily="34" charset="0"/>
            </a:endParaRPr>
          </a:p>
        </p:txBody>
      </p:sp>
      <p:sp>
        <p:nvSpPr>
          <p:cNvPr id="58377" name="テキスト ボックス 20"/>
          <p:cNvSpPr txBox="1">
            <a:spLocks noChangeArrowheads="1"/>
          </p:cNvSpPr>
          <p:nvPr/>
        </p:nvSpPr>
        <p:spPr bwMode="auto">
          <a:xfrm>
            <a:off x="2908300" y="5803900"/>
            <a:ext cx="735013" cy="369888"/>
          </a:xfrm>
          <a:prstGeom prst="rect">
            <a:avLst/>
          </a:prstGeom>
          <a:noFill/>
          <a:ln w="9525">
            <a:noFill/>
            <a:miter lim="800000"/>
            <a:headEnd/>
            <a:tailEnd/>
          </a:ln>
        </p:spPr>
        <p:txBody>
          <a:bodyPr wrap="none">
            <a:spAutoFit/>
          </a:bodyPr>
          <a:lstStyle/>
          <a:p>
            <a:r>
              <a:rPr lang="en-US" altLang="ja-JP" baseline="30000">
                <a:latin typeface="Calibri" pitchFamily="34" charset="0"/>
              </a:rPr>
              <a:t>262</a:t>
            </a:r>
            <a:r>
              <a:rPr lang="en-US" altLang="ja-JP">
                <a:latin typeface="Calibri" pitchFamily="34" charset="0"/>
              </a:rPr>
              <a:t>Db</a:t>
            </a:r>
            <a:endParaRPr lang="ja-JP" altLang="en-US">
              <a:latin typeface="Calibri" pitchFamily="34" charset="0"/>
            </a:endParaRPr>
          </a:p>
        </p:txBody>
      </p:sp>
      <p:grpSp>
        <p:nvGrpSpPr>
          <p:cNvPr id="2" name="グループ化 336"/>
          <p:cNvGrpSpPr>
            <a:grpSpLocks/>
          </p:cNvGrpSpPr>
          <p:nvPr/>
        </p:nvGrpSpPr>
        <p:grpSpPr bwMode="auto">
          <a:xfrm>
            <a:off x="1214438" y="-111125"/>
            <a:ext cx="5380037" cy="6961188"/>
            <a:chOff x="1214414" y="-111125"/>
            <a:chExt cx="5380037" cy="6961188"/>
          </a:xfrm>
        </p:grpSpPr>
        <p:grpSp>
          <p:nvGrpSpPr>
            <p:cNvPr id="3" name="グループ化 324"/>
            <p:cNvGrpSpPr>
              <a:grpSpLocks/>
            </p:cNvGrpSpPr>
            <p:nvPr/>
          </p:nvGrpSpPr>
          <p:grpSpPr bwMode="auto">
            <a:xfrm>
              <a:off x="1214414" y="-111125"/>
              <a:ext cx="5380037" cy="6961188"/>
              <a:chOff x="2049463" y="-111125"/>
              <a:chExt cx="5380037" cy="6961188"/>
            </a:xfrm>
          </p:grpSpPr>
          <p:cxnSp>
            <p:nvCxnSpPr>
              <p:cNvPr id="318" name="直線コネクタ 317"/>
              <p:cNvCxnSpPr/>
              <p:nvPr/>
            </p:nvCxnSpPr>
            <p:spPr>
              <a:xfrm>
                <a:off x="5286375" y="4786313"/>
                <a:ext cx="2333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a:xfrm>
                <a:off x="5200650" y="4702175"/>
                <a:ext cx="323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p:cNvCxnSpPr/>
              <p:nvPr/>
            </p:nvCxnSpPr>
            <p:spPr>
              <a:xfrm>
                <a:off x="3722688" y="4573588"/>
                <a:ext cx="234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a:off x="3797300" y="4802188"/>
                <a:ext cx="179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p:nvPr/>
            </p:nvCxnSpPr>
            <p:spPr>
              <a:xfrm>
                <a:off x="3994150" y="4802188"/>
                <a:ext cx="2873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直線コネクタ 280"/>
              <p:cNvCxnSpPr/>
              <p:nvPr/>
            </p:nvCxnSpPr>
            <p:spPr>
              <a:xfrm>
                <a:off x="4078288" y="5056188"/>
                <a:ext cx="1793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直線コネクタ 281"/>
              <p:cNvCxnSpPr/>
              <p:nvPr/>
            </p:nvCxnSpPr>
            <p:spPr>
              <a:xfrm>
                <a:off x="4402138" y="4987925"/>
                <a:ext cx="325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p:nvPr/>
            </p:nvCxnSpPr>
            <p:spPr>
              <a:xfrm>
                <a:off x="4316413" y="4764088"/>
                <a:ext cx="3587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a:off x="4640263" y="4802188"/>
                <a:ext cx="16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a:off x="4286250" y="4786313"/>
                <a:ext cx="2333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p:nvPr/>
            </p:nvCxnSpPr>
            <p:spPr>
              <a:xfrm>
                <a:off x="4156075" y="4786313"/>
                <a:ext cx="234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p:nvPr/>
            </p:nvCxnSpPr>
            <p:spPr>
              <a:xfrm>
                <a:off x="4640263" y="5100638"/>
                <a:ext cx="16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p:nvPr/>
            </p:nvCxnSpPr>
            <p:spPr>
              <a:xfrm>
                <a:off x="4595813" y="5354638"/>
                <a:ext cx="3413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a:off x="4713288" y="51657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p:cNvCxnSpPr/>
              <p:nvPr/>
            </p:nvCxnSpPr>
            <p:spPr>
              <a:xfrm>
                <a:off x="5081588" y="4759325"/>
                <a:ext cx="234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a:off x="5199063" y="4981575"/>
                <a:ext cx="323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a:xfrm>
                <a:off x="5280025" y="4786313"/>
                <a:ext cx="2524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p:nvPr/>
            </p:nvCxnSpPr>
            <p:spPr>
              <a:xfrm>
                <a:off x="5465763" y="4845050"/>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a:xfrm>
                <a:off x="5559425" y="4870450"/>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a:off x="5464175" y="4786313"/>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p:cNvCxnSpPr/>
              <p:nvPr/>
            </p:nvCxnSpPr>
            <p:spPr>
              <a:xfrm>
                <a:off x="5464175" y="4978400"/>
                <a:ext cx="215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直線コネクタ 297"/>
              <p:cNvCxnSpPr/>
              <p:nvPr/>
            </p:nvCxnSpPr>
            <p:spPr>
              <a:xfrm>
                <a:off x="3835400" y="4418013"/>
                <a:ext cx="0" cy="323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a:off x="3897313" y="4705350"/>
                <a:ext cx="0" cy="198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a:off x="4143375" y="4733925"/>
                <a:ext cx="0" cy="144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a:off x="4167188" y="4962525"/>
                <a:ext cx="0" cy="1793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a:off x="4270375" y="4689475"/>
                <a:ext cx="0" cy="21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a:off x="4419600" y="4646613"/>
                <a:ext cx="0" cy="2524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a:off x="4494213" y="4652963"/>
                <a:ext cx="0" cy="21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p:nvPr/>
            </p:nvCxnSpPr>
            <p:spPr>
              <a:xfrm>
                <a:off x="4568825" y="4887913"/>
                <a:ext cx="0" cy="1793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p:cNvCxnSpPr/>
              <p:nvPr/>
            </p:nvCxnSpPr>
            <p:spPr>
              <a:xfrm>
                <a:off x="4727575" y="4733925"/>
                <a:ext cx="0" cy="144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p:cNvCxnSpPr/>
              <p:nvPr/>
            </p:nvCxnSpPr>
            <p:spPr>
              <a:xfrm>
                <a:off x="4730750" y="4967288"/>
                <a:ext cx="0" cy="287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p:cNvCxnSpPr/>
              <p:nvPr/>
            </p:nvCxnSpPr>
            <p:spPr>
              <a:xfrm>
                <a:off x="4770438" y="5108575"/>
                <a:ext cx="0" cy="107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直線コネクタ 308"/>
              <p:cNvCxnSpPr/>
              <p:nvPr/>
            </p:nvCxnSpPr>
            <p:spPr>
              <a:xfrm>
                <a:off x="4779963" y="5300663"/>
                <a:ext cx="0" cy="107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p:cNvCxnSpPr/>
              <p:nvPr/>
            </p:nvCxnSpPr>
            <p:spPr>
              <a:xfrm>
                <a:off x="5357813" y="4891088"/>
                <a:ext cx="0" cy="1793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直線コネクタ 310"/>
              <p:cNvCxnSpPr/>
              <p:nvPr/>
            </p:nvCxnSpPr>
            <p:spPr>
              <a:xfrm>
                <a:off x="5565775" y="4932363"/>
                <a:ext cx="0" cy="93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p:cNvCxnSpPr/>
              <p:nvPr/>
            </p:nvCxnSpPr>
            <p:spPr>
              <a:xfrm>
                <a:off x="5603875" y="4802188"/>
                <a:ext cx="0" cy="1444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直線コネクタ 312"/>
              <p:cNvCxnSpPr/>
              <p:nvPr/>
            </p:nvCxnSpPr>
            <p:spPr>
              <a:xfrm>
                <a:off x="5413375" y="4683125"/>
                <a:ext cx="0" cy="21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p:cNvCxnSpPr/>
              <p:nvPr/>
            </p:nvCxnSpPr>
            <p:spPr>
              <a:xfrm>
                <a:off x="5357813" y="4535488"/>
                <a:ext cx="0" cy="323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p:cNvCxnSpPr/>
              <p:nvPr/>
            </p:nvCxnSpPr>
            <p:spPr>
              <a:xfrm>
                <a:off x="5211763" y="4584700"/>
                <a:ext cx="0" cy="35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p:cNvCxnSpPr/>
              <p:nvPr/>
            </p:nvCxnSpPr>
            <p:spPr>
              <a:xfrm>
                <a:off x="5199063" y="4646613"/>
                <a:ext cx="0" cy="215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p:cNvCxnSpPr/>
              <p:nvPr/>
            </p:nvCxnSpPr>
            <p:spPr>
              <a:xfrm>
                <a:off x="5524500" y="4649788"/>
                <a:ext cx="0" cy="2524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正方形/長方形 271"/>
              <p:cNvSpPr/>
              <p:nvPr/>
            </p:nvSpPr>
            <p:spPr>
              <a:xfrm>
                <a:off x="5160963" y="4714875"/>
                <a:ext cx="79375" cy="79375"/>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3" name="正方形/長方形 22"/>
              <p:cNvSpPr/>
              <p:nvPr/>
            </p:nvSpPr>
            <p:spPr>
              <a:xfrm>
                <a:off x="3000375" y="23813"/>
                <a:ext cx="4211638" cy="19986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438" name="テキスト ボックス 23"/>
              <p:cNvSpPr txBox="1">
                <a:spLocks noChangeArrowheads="1"/>
              </p:cNvSpPr>
              <p:nvPr/>
            </p:nvSpPr>
            <p:spPr bwMode="auto">
              <a:xfrm>
                <a:off x="2500313" y="379413"/>
                <a:ext cx="525462" cy="338137"/>
              </a:xfrm>
              <a:prstGeom prst="rect">
                <a:avLst/>
              </a:prstGeom>
              <a:noFill/>
              <a:ln w="9525">
                <a:noFill/>
                <a:miter lim="800000"/>
                <a:headEnd/>
                <a:tailEnd/>
              </a:ln>
            </p:spPr>
            <p:txBody>
              <a:bodyPr wrap="none">
                <a:spAutoFit/>
              </a:bodyPr>
              <a:lstStyle/>
              <a:p>
                <a:r>
                  <a:rPr lang="en-US" altLang="ja-JP" sz="1600" b="1"/>
                  <a:t>200</a:t>
                </a:r>
                <a:endParaRPr lang="ja-JP" altLang="en-US" sz="1600" b="1"/>
              </a:p>
            </p:txBody>
          </p:sp>
          <p:sp>
            <p:nvSpPr>
              <p:cNvPr id="58439" name="テキスト ボックス 24"/>
              <p:cNvSpPr txBox="1">
                <a:spLocks noChangeArrowheads="1"/>
              </p:cNvSpPr>
              <p:nvPr/>
            </p:nvSpPr>
            <p:spPr bwMode="auto">
              <a:xfrm>
                <a:off x="2500313" y="876300"/>
                <a:ext cx="525462" cy="338138"/>
              </a:xfrm>
              <a:prstGeom prst="rect">
                <a:avLst/>
              </a:prstGeom>
              <a:noFill/>
              <a:ln w="9525">
                <a:noFill/>
                <a:miter lim="800000"/>
                <a:headEnd/>
                <a:tailEnd/>
              </a:ln>
            </p:spPr>
            <p:txBody>
              <a:bodyPr wrap="none">
                <a:spAutoFit/>
              </a:bodyPr>
              <a:lstStyle/>
              <a:p>
                <a:r>
                  <a:rPr lang="en-US" altLang="ja-JP" sz="1600" b="1"/>
                  <a:t>150</a:t>
                </a:r>
                <a:endParaRPr lang="ja-JP" altLang="en-US" sz="1600" b="1"/>
              </a:p>
            </p:txBody>
          </p:sp>
          <p:sp>
            <p:nvSpPr>
              <p:cNvPr id="58440" name="テキスト ボックス 25"/>
              <p:cNvSpPr txBox="1">
                <a:spLocks noChangeArrowheads="1"/>
              </p:cNvSpPr>
              <p:nvPr/>
            </p:nvSpPr>
            <p:spPr bwMode="auto">
              <a:xfrm>
                <a:off x="2492375" y="1376363"/>
                <a:ext cx="525463" cy="338137"/>
              </a:xfrm>
              <a:prstGeom prst="rect">
                <a:avLst/>
              </a:prstGeom>
              <a:noFill/>
              <a:ln w="9525">
                <a:noFill/>
                <a:miter lim="800000"/>
                <a:headEnd/>
                <a:tailEnd/>
              </a:ln>
            </p:spPr>
            <p:txBody>
              <a:bodyPr wrap="none">
                <a:spAutoFit/>
              </a:bodyPr>
              <a:lstStyle/>
              <a:p>
                <a:r>
                  <a:rPr lang="en-US" altLang="ja-JP" sz="1600" b="1"/>
                  <a:t>100</a:t>
                </a:r>
                <a:endParaRPr lang="ja-JP" altLang="en-US" sz="1600" b="1"/>
              </a:p>
            </p:txBody>
          </p:sp>
          <p:sp>
            <p:nvSpPr>
              <p:cNvPr id="58441" name="テキスト ボックス 26"/>
              <p:cNvSpPr txBox="1">
                <a:spLocks noChangeArrowheads="1"/>
              </p:cNvSpPr>
              <p:nvPr/>
            </p:nvSpPr>
            <p:spPr bwMode="auto">
              <a:xfrm>
                <a:off x="2587625" y="1876425"/>
                <a:ext cx="411163" cy="338138"/>
              </a:xfrm>
              <a:prstGeom prst="rect">
                <a:avLst/>
              </a:prstGeom>
              <a:noFill/>
              <a:ln w="9525">
                <a:noFill/>
                <a:miter lim="800000"/>
                <a:headEnd/>
                <a:tailEnd/>
              </a:ln>
            </p:spPr>
            <p:txBody>
              <a:bodyPr wrap="none">
                <a:spAutoFit/>
              </a:bodyPr>
              <a:lstStyle/>
              <a:p>
                <a:r>
                  <a:rPr lang="en-US" altLang="ja-JP" sz="1600" b="1"/>
                  <a:t>50</a:t>
                </a:r>
                <a:endParaRPr lang="ja-JP" altLang="en-US" sz="1600" b="1"/>
              </a:p>
            </p:txBody>
          </p:sp>
          <p:sp>
            <p:nvSpPr>
              <p:cNvPr id="58442" name="テキスト ボックス 27"/>
              <p:cNvSpPr txBox="1">
                <a:spLocks noChangeArrowheads="1"/>
              </p:cNvSpPr>
              <p:nvPr/>
            </p:nvSpPr>
            <p:spPr bwMode="auto">
              <a:xfrm>
                <a:off x="2498725" y="-90488"/>
                <a:ext cx="525463" cy="338138"/>
              </a:xfrm>
              <a:prstGeom prst="rect">
                <a:avLst/>
              </a:prstGeom>
              <a:noFill/>
              <a:ln w="9525">
                <a:noFill/>
                <a:miter lim="800000"/>
                <a:headEnd/>
                <a:tailEnd/>
              </a:ln>
            </p:spPr>
            <p:txBody>
              <a:bodyPr wrap="none">
                <a:spAutoFit/>
              </a:bodyPr>
              <a:lstStyle/>
              <a:p>
                <a:r>
                  <a:rPr lang="en-US" altLang="ja-JP" sz="1600" b="1"/>
                  <a:t>250</a:t>
                </a:r>
                <a:endParaRPr lang="ja-JP" altLang="en-US" sz="1600" b="1"/>
              </a:p>
            </p:txBody>
          </p:sp>
          <p:sp>
            <p:nvSpPr>
              <p:cNvPr id="58443" name="テキスト ボックス 28"/>
              <p:cNvSpPr txBox="1">
                <a:spLocks noChangeArrowheads="1"/>
              </p:cNvSpPr>
              <p:nvPr/>
            </p:nvSpPr>
            <p:spPr bwMode="auto">
              <a:xfrm rot="-5400000">
                <a:off x="1114425" y="823913"/>
                <a:ext cx="2208213" cy="338137"/>
              </a:xfrm>
              <a:prstGeom prst="rect">
                <a:avLst/>
              </a:prstGeom>
              <a:noFill/>
              <a:ln w="9525">
                <a:noFill/>
                <a:miter lim="800000"/>
                <a:headEnd/>
                <a:tailEnd/>
              </a:ln>
            </p:spPr>
            <p:txBody>
              <a:bodyPr wrap="none">
                <a:spAutoFit/>
              </a:bodyPr>
              <a:lstStyle/>
              <a:p>
                <a:r>
                  <a:rPr lang="en-US" altLang="ja-JP" sz="1600" b="1"/>
                  <a:t>E</a:t>
                </a:r>
                <a:r>
                  <a:rPr lang="en-US" altLang="ja-JP" sz="1600" b="1" baseline="-25000"/>
                  <a:t>SF</a:t>
                </a:r>
                <a:r>
                  <a:rPr lang="en-US" altLang="ja-JP" sz="1600" b="1"/>
                  <a:t> (Daughter) [MeV]</a:t>
                </a:r>
                <a:endParaRPr lang="ja-JP" altLang="en-US" sz="1600" b="1"/>
              </a:p>
            </p:txBody>
          </p:sp>
          <p:sp>
            <p:nvSpPr>
              <p:cNvPr id="58444" name="テキスト ボックス 29"/>
              <p:cNvSpPr txBox="1">
                <a:spLocks noChangeArrowheads="1"/>
              </p:cNvSpPr>
              <p:nvPr/>
            </p:nvSpPr>
            <p:spPr bwMode="auto">
              <a:xfrm rot="-5400000">
                <a:off x="1206500" y="4456113"/>
                <a:ext cx="2119313" cy="338137"/>
              </a:xfrm>
              <a:prstGeom prst="rect">
                <a:avLst/>
              </a:prstGeom>
              <a:noFill/>
              <a:ln w="9525">
                <a:noFill/>
                <a:miter lim="800000"/>
                <a:headEnd/>
                <a:tailEnd/>
              </a:ln>
            </p:spPr>
            <p:txBody>
              <a:bodyPr wrap="none">
                <a:spAutoFit/>
              </a:bodyPr>
              <a:lstStyle/>
              <a:p>
                <a:r>
                  <a:rPr lang="en-US" altLang="ja-JP" sz="1600" b="1"/>
                  <a:t>E</a:t>
                </a:r>
                <a:r>
                  <a:rPr lang="en-US" altLang="ja-JP" sz="1600" b="1" baseline="-25000">
                    <a:latin typeface="Symbol" pitchFamily="18" charset="2"/>
                  </a:rPr>
                  <a:t>a</a:t>
                </a:r>
                <a:r>
                  <a:rPr lang="en-US" altLang="ja-JP" sz="1600" b="1"/>
                  <a:t> (Daughter) [MeV]</a:t>
                </a:r>
                <a:endParaRPr lang="ja-JP" altLang="en-US" sz="1600" b="1"/>
              </a:p>
            </p:txBody>
          </p:sp>
          <p:sp>
            <p:nvSpPr>
              <p:cNvPr id="31" name="正方形/長方形 30"/>
              <p:cNvSpPr/>
              <p:nvPr/>
            </p:nvSpPr>
            <p:spPr>
              <a:xfrm>
                <a:off x="3003550" y="2185988"/>
                <a:ext cx="4211638" cy="39957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446" name="テキスト ボックス 31"/>
              <p:cNvSpPr txBox="1">
                <a:spLocks noChangeArrowheads="1"/>
              </p:cNvSpPr>
              <p:nvPr/>
            </p:nvSpPr>
            <p:spPr bwMode="auto">
              <a:xfrm>
                <a:off x="2587625" y="2028825"/>
                <a:ext cx="412750" cy="338138"/>
              </a:xfrm>
              <a:prstGeom prst="rect">
                <a:avLst/>
              </a:prstGeom>
              <a:noFill/>
              <a:ln w="9525">
                <a:noFill/>
                <a:miter lim="800000"/>
                <a:headEnd/>
                <a:tailEnd/>
              </a:ln>
            </p:spPr>
            <p:txBody>
              <a:bodyPr wrap="none">
                <a:spAutoFit/>
              </a:bodyPr>
              <a:lstStyle/>
              <a:p>
                <a:r>
                  <a:rPr lang="en-US" altLang="ja-JP" sz="1600" b="1"/>
                  <a:t>10</a:t>
                </a:r>
                <a:endParaRPr lang="ja-JP" altLang="en-US" sz="1600" b="1"/>
              </a:p>
            </p:txBody>
          </p:sp>
          <p:sp>
            <p:nvSpPr>
              <p:cNvPr id="58447" name="テキスト ボックス 32"/>
              <p:cNvSpPr txBox="1">
                <a:spLocks noChangeArrowheads="1"/>
              </p:cNvSpPr>
              <p:nvPr/>
            </p:nvSpPr>
            <p:spPr bwMode="auto">
              <a:xfrm>
                <a:off x="2706688" y="4019550"/>
                <a:ext cx="298450" cy="338138"/>
              </a:xfrm>
              <a:prstGeom prst="rect">
                <a:avLst/>
              </a:prstGeom>
              <a:noFill/>
              <a:ln w="9525">
                <a:noFill/>
                <a:miter lim="800000"/>
                <a:headEnd/>
                <a:tailEnd/>
              </a:ln>
            </p:spPr>
            <p:txBody>
              <a:bodyPr wrap="none">
                <a:spAutoFit/>
              </a:bodyPr>
              <a:lstStyle/>
              <a:p>
                <a:r>
                  <a:rPr lang="en-US" altLang="ja-JP" sz="1600" b="1"/>
                  <a:t>9</a:t>
                </a:r>
                <a:endParaRPr lang="ja-JP" altLang="en-US" sz="1600" b="1"/>
              </a:p>
            </p:txBody>
          </p:sp>
          <p:sp>
            <p:nvSpPr>
              <p:cNvPr id="58448" name="テキスト ボックス 33"/>
              <p:cNvSpPr txBox="1">
                <a:spLocks noChangeArrowheads="1"/>
              </p:cNvSpPr>
              <p:nvPr/>
            </p:nvSpPr>
            <p:spPr bwMode="auto">
              <a:xfrm>
                <a:off x="2701925" y="6026150"/>
                <a:ext cx="298450" cy="338138"/>
              </a:xfrm>
              <a:prstGeom prst="rect">
                <a:avLst/>
              </a:prstGeom>
              <a:noFill/>
              <a:ln w="9525">
                <a:noFill/>
                <a:miter lim="800000"/>
                <a:headEnd/>
                <a:tailEnd/>
              </a:ln>
            </p:spPr>
            <p:txBody>
              <a:bodyPr wrap="none">
                <a:spAutoFit/>
              </a:bodyPr>
              <a:lstStyle/>
              <a:p>
                <a:r>
                  <a:rPr lang="en-US" altLang="ja-JP" sz="1600" b="1"/>
                  <a:t>8</a:t>
                </a:r>
                <a:endParaRPr lang="ja-JP" altLang="en-US" sz="1600" b="1"/>
              </a:p>
            </p:txBody>
          </p:sp>
          <p:sp>
            <p:nvSpPr>
              <p:cNvPr id="58449" name="テキスト ボックス 34"/>
              <p:cNvSpPr txBox="1">
                <a:spLocks noChangeArrowheads="1"/>
              </p:cNvSpPr>
              <p:nvPr/>
            </p:nvSpPr>
            <p:spPr bwMode="auto">
              <a:xfrm>
                <a:off x="2854325" y="6196013"/>
                <a:ext cx="298450" cy="338137"/>
              </a:xfrm>
              <a:prstGeom prst="rect">
                <a:avLst/>
              </a:prstGeom>
              <a:noFill/>
              <a:ln w="9525">
                <a:noFill/>
                <a:miter lim="800000"/>
                <a:headEnd/>
                <a:tailEnd/>
              </a:ln>
            </p:spPr>
            <p:txBody>
              <a:bodyPr wrap="none">
                <a:spAutoFit/>
              </a:bodyPr>
              <a:lstStyle/>
              <a:p>
                <a:r>
                  <a:rPr lang="en-US" altLang="ja-JP" sz="1600" b="1"/>
                  <a:t>8</a:t>
                </a:r>
                <a:endParaRPr lang="ja-JP" altLang="en-US" sz="1600" b="1"/>
              </a:p>
            </p:txBody>
          </p:sp>
          <p:sp>
            <p:nvSpPr>
              <p:cNvPr id="58450" name="テキスト ボックス 35"/>
              <p:cNvSpPr txBox="1">
                <a:spLocks noChangeArrowheads="1"/>
              </p:cNvSpPr>
              <p:nvPr/>
            </p:nvSpPr>
            <p:spPr bwMode="auto">
              <a:xfrm>
                <a:off x="4970463" y="6197600"/>
                <a:ext cx="298450" cy="338138"/>
              </a:xfrm>
              <a:prstGeom prst="rect">
                <a:avLst/>
              </a:prstGeom>
              <a:noFill/>
              <a:ln w="9525">
                <a:noFill/>
                <a:miter lim="800000"/>
                <a:headEnd/>
                <a:tailEnd/>
              </a:ln>
            </p:spPr>
            <p:txBody>
              <a:bodyPr wrap="none">
                <a:spAutoFit/>
              </a:bodyPr>
              <a:lstStyle/>
              <a:p>
                <a:r>
                  <a:rPr lang="en-US" altLang="ja-JP" sz="1600" b="1"/>
                  <a:t>9</a:t>
                </a:r>
                <a:endParaRPr lang="ja-JP" altLang="en-US" sz="1600" b="1"/>
              </a:p>
            </p:txBody>
          </p:sp>
          <p:sp>
            <p:nvSpPr>
              <p:cNvPr id="58451" name="テキスト ボックス 36"/>
              <p:cNvSpPr txBox="1">
                <a:spLocks noChangeArrowheads="1"/>
              </p:cNvSpPr>
              <p:nvPr/>
            </p:nvSpPr>
            <p:spPr bwMode="auto">
              <a:xfrm>
                <a:off x="7016750" y="6186488"/>
                <a:ext cx="412750" cy="339725"/>
              </a:xfrm>
              <a:prstGeom prst="rect">
                <a:avLst/>
              </a:prstGeom>
              <a:noFill/>
              <a:ln w="9525">
                <a:noFill/>
                <a:miter lim="800000"/>
                <a:headEnd/>
                <a:tailEnd/>
              </a:ln>
            </p:spPr>
            <p:txBody>
              <a:bodyPr wrap="none">
                <a:spAutoFit/>
              </a:bodyPr>
              <a:lstStyle/>
              <a:p>
                <a:r>
                  <a:rPr lang="en-US" altLang="ja-JP" sz="1600" b="1"/>
                  <a:t>10</a:t>
                </a:r>
                <a:endParaRPr lang="ja-JP" altLang="en-US" sz="1600" b="1"/>
              </a:p>
            </p:txBody>
          </p:sp>
          <p:sp>
            <p:nvSpPr>
              <p:cNvPr id="58452" name="テキスト ボックス 37"/>
              <p:cNvSpPr txBox="1">
                <a:spLocks noChangeArrowheads="1"/>
              </p:cNvSpPr>
              <p:nvPr/>
            </p:nvSpPr>
            <p:spPr bwMode="auto">
              <a:xfrm>
                <a:off x="4205288" y="6511925"/>
                <a:ext cx="1905000" cy="338138"/>
              </a:xfrm>
              <a:prstGeom prst="rect">
                <a:avLst/>
              </a:prstGeom>
              <a:noFill/>
              <a:ln w="9525">
                <a:noFill/>
                <a:miter lim="800000"/>
                <a:headEnd/>
                <a:tailEnd/>
              </a:ln>
            </p:spPr>
            <p:txBody>
              <a:bodyPr wrap="none">
                <a:spAutoFit/>
              </a:bodyPr>
              <a:lstStyle/>
              <a:p>
                <a:r>
                  <a:rPr lang="en-US" altLang="ja-JP" sz="1600" b="1"/>
                  <a:t>E</a:t>
                </a:r>
                <a:r>
                  <a:rPr lang="en-US" altLang="ja-JP" sz="1600" b="1" baseline="-25000">
                    <a:latin typeface="Symbol" pitchFamily="18" charset="2"/>
                  </a:rPr>
                  <a:t>a</a:t>
                </a:r>
                <a:r>
                  <a:rPr lang="en-US" altLang="ja-JP" sz="1600" b="1"/>
                  <a:t> (Mother) [MeV]</a:t>
                </a:r>
                <a:endParaRPr lang="ja-JP" altLang="en-US" sz="1600" b="1"/>
              </a:p>
            </p:txBody>
          </p:sp>
          <p:sp>
            <p:nvSpPr>
              <p:cNvPr id="39" name="円/楕円 38"/>
              <p:cNvSpPr/>
              <p:nvPr/>
            </p:nvSpPr>
            <p:spPr>
              <a:xfrm>
                <a:off x="3338513" y="2389188"/>
                <a:ext cx="125412" cy="127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二等辺三角形 39"/>
              <p:cNvSpPr/>
              <p:nvPr/>
            </p:nvSpPr>
            <p:spPr>
              <a:xfrm>
                <a:off x="3335338" y="2617788"/>
                <a:ext cx="127000" cy="125412"/>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正方形/長方形 40"/>
              <p:cNvSpPr/>
              <p:nvPr/>
            </p:nvSpPr>
            <p:spPr>
              <a:xfrm>
                <a:off x="3340100" y="2862263"/>
                <a:ext cx="125413" cy="125412"/>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ひし形 41"/>
              <p:cNvSpPr/>
              <p:nvPr/>
            </p:nvSpPr>
            <p:spPr>
              <a:xfrm>
                <a:off x="3335338" y="3084513"/>
                <a:ext cx="127000" cy="127000"/>
              </a:xfrm>
              <a:prstGeom prst="diamond">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円/楕円 42"/>
              <p:cNvSpPr/>
              <p:nvPr/>
            </p:nvSpPr>
            <p:spPr>
              <a:xfrm>
                <a:off x="3281363" y="88900"/>
                <a:ext cx="127000" cy="125413"/>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二等辺三角形 43"/>
              <p:cNvSpPr/>
              <p:nvPr/>
            </p:nvSpPr>
            <p:spPr>
              <a:xfrm>
                <a:off x="3286125" y="239713"/>
                <a:ext cx="125413" cy="127000"/>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正方形/長方形 44"/>
              <p:cNvSpPr/>
              <p:nvPr/>
            </p:nvSpPr>
            <p:spPr>
              <a:xfrm>
                <a:off x="3286125" y="406400"/>
                <a:ext cx="125413" cy="12700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460" name="テキスト ボックス 45"/>
              <p:cNvSpPr txBox="1">
                <a:spLocks noChangeArrowheads="1"/>
              </p:cNvSpPr>
              <p:nvPr/>
            </p:nvSpPr>
            <p:spPr bwMode="auto">
              <a:xfrm>
                <a:off x="3492500" y="0"/>
                <a:ext cx="1740926" cy="307777"/>
              </a:xfrm>
              <a:prstGeom prst="rect">
                <a:avLst/>
              </a:prstGeom>
              <a:noFill/>
              <a:ln w="19050">
                <a:noFill/>
                <a:miter lim="800000"/>
                <a:headEnd/>
                <a:tailEnd/>
              </a:ln>
            </p:spPr>
            <p:txBody>
              <a:bodyPr wrap="none">
                <a:spAutoFit/>
              </a:bodyPr>
              <a:lstStyle/>
              <a:p>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1-SF in (</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2-SF)</a:t>
                </a:r>
                <a:endParaRPr lang="ja-JP" altLang="en-US" sz="1400" b="1">
                  <a:latin typeface="Times New Roman" pitchFamily="18" charset="0"/>
                  <a:cs typeface="Times New Roman" pitchFamily="18" charset="0"/>
                </a:endParaRPr>
              </a:p>
            </p:txBody>
          </p:sp>
          <p:sp>
            <p:nvSpPr>
              <p:cNvPr id="58461" name="テキスト ボックス 46"/>
              <p:cNvSpPr txBox="1">
                <a:spLocks noChangeArrowheads="1"/>
              </p:cNvSpPr>
              <p:nvPr/>
            </p:nvSpPr>
            <p:spPr bwMode="auto">
              <a:xfrm>
                <a:off x="3489142" y="147638"/>
                <a:ext cx="1862143" cy="307777"/>
              </a:xfrm>
              <a:prstGeom prst="rect">
                <a:avLst/>
              </a:prstGeom>
              <a:noFill/>
              <a:ln w="19050">
                <a:noFill/>
                <a:miter lim="800000"/>
                <a:headEnd/>
                <a:tailEnd/>
              </a:ln>
            </p:spPr>
            <p:txBody>
              <a:bodyPr>
                <a:spAutoFit/>
              </a:bodyPr>
              <a:lstStyle/>
              <a:p>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2-SF in (</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2-SF)</a:t>
                </a:r>
                <a:endParaRPr lang="ja-JP" altLang="en-US" sz="1400" b="1">
                  <a:latin typeface="Times New Roman" pitchFamily="18" charset="0"/>
                  <a:cs typeface="Times New Roman" pitchFamily="18" charset="0"/>
                </a:endParaRPr>
              </a:p>
            </p:txBody>
          </p:sp>
          <p:sp>
            <p:nvSpPr>
              <p:cNvPr id="63" name="正方形/長方形 62"/>
              <p:cNvSpPr/>
              <p:nvPr/>
            </p:nvSpPr>
            <p:spPr>
              <a:xfrm>
                <a:off x="4727575" y="749300"/>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0" name="直線コネクタ 69"/>
              <p:cNvCxnSpPr/>
              <p:nvPr/>
            </p:nvCxnSpPr>
            <p:spPr>
              <a:xfrm>
                <a:off x="3054350" y="1031875"/>
                <a:ext cx="269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3151188" y="990600"/>
                <a:ext cx="84137"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1" name="直線コネクタ 70"/>
              <p:cNvCxnSpPr/>
              <p:nvPr/>
            </p:nvCxnSpPr>
            <p:spPr>
              <a:xfrm>
                <a:off x="3113088" y="912813"/>
                <a:ext cx="142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138488" y="862013"/>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2" name="直線コネクタ 71"/>
              <p:cNvCxnSpPr/>
              <p:nvPr/>
            </p:nvCxnSpPr>
            <p:spPr>
              <a:xfrm>
                <a:off x="3854450" y="1639888"/>
                <a:ext cx="142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3819525" y="844550"/>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二等辺三角形 66"/>
              <p:cNvSpPr/>
              <p:nvPr/>
            </p:nvSpPr>
            <p:spPr>
              <a:xfrm>
                <a:off x="3835400" y="781050"/>
                <a:ext cx="82550" cy="82550"/>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p:cNvSpPr/>
              <p:nvPr/>
            </p:nvSpPr>
            <p:spPr>
              <a:xfrm>
                <a:off x="3883025" y="1593850"/>
                <a:ext cx="84138"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4" name="直線コネクタ 73"/>
              <p:cNvCxnSpPr/>
              <p:nvPr/>
            </p:nvCxnSpPr>
            <p:spPr>
              <a:xfrm>
                <a:off x="4425950" y="1851025"/>
                <a:ext cx="16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4464050" y="1801813"/>
                <a:ext cx="84138"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5" name="直線コネクタ 74"/>
              <p:cNvCxnSpPr/>
              <p:nvPr/>
            </p:nvCxnSpPr>
            <p:spPr>
              <a:xfrm>
                <a:off x="4860925" y="901700"/>
                <a:ext cx="2873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4503738" y="1133475"/>
                <a:ext cx="144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4532313" y="1089025"/>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7" name="正方形/長方形 76"/>
              <p:cNvSpPr/>
              <p:nvPr/>
            </p:nvSpPr>
            <p:spPr>
              <a:xfrm>
                <a:off x="3036888" y="841375"/>
                <a:ext cx="323850" cy="2857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8" name="正方形/長方形 77"/>
              <p:cNvSpPr/>
              <p:nvPr/>
            </p:nvSpPr>
            <p:spPr>
              <a:xfrm>
                <a:off x="3732213" y="766763"/>
                <a:ext cx="323850" cy="9604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9" name="正方形/長方形 78"/>
              <p:cNvSpPr/>
              <p:nvPr/>
            </p:nvSpPr>
            <p:spPr>
              <a:xfrm>
                <a:off x="4397375" y="1047750"/>
                <a:ext cx="323850" cy="8810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 name="正方形/長方形 79"/>
              <p:cNvSpPr/>
              <p:nvPr/>
            </p:nvSpPr>
            <p:spPr>
              <a:xfrm>
                <a:off x="4881563" y="598488"/>
                <a:ext cx="323850" cy="10001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1" name="直線コネクタ 80"/>
              <p:cNvCxnSpPr/>
              <p:nvPr/>
            </p:nvCxnSpPr>
            <p:spPr>
              <a:xfrm>
                <a:off x="4851400" y="1185863"/>
                <a:ext cx="288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4954588" y="1143000"/>
                <a:ext cx="84137"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2" name="直線コネクタ 81"/>
              <p:cNvCxnSpPr/>
              <p:nvPr/>
            </p:nvCxnSpPr>
            <p:spPr>
              <a:xfrm>
                <a:off x="4945063" y="14573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4956175" y="1416050"/>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3" name="直線コネクタ 82"/>
              <p:cNvCxnSpPr/>
              <p:nvPr/>
            </p:nvCxnSpPr>
            <p:spPr>
              <a:xfrm>
                <a:off x="4976813" y="1223963"/>
                <a:ext cx="144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5000625" y="1174750"/>
                <a:ext cx="82550" cy="84138"/>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4" name="直線コネクタ 83"/>
              <p:cNvCxnSpPr/>
              <p:nvPr/>
            </p:nvCxnSpPr>
            <p:spPr>
              <a:xfrm>
                <a:off x="4992688" y="963613"/>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5005388" y="920750"/>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 name="正方形/長方形 58"/>
              <p:cNvSpPr/>
              <p:nvPr/>
            </p:nvSpPr>
            <p:spPr>
              <a:xfrm>
                <a:off x="5005388" y="857250"/>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0" name="正方形/長方形 59"/>
              <p:cNvSpPr/>
              <p:nvPr/>
            </p:nvSpPr>
            <p:spPr>
              <a:xfrm>
                <a:off x="4968875" y="855663"/>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5" name="直線コネクタ 84"/>
              <p:cNvCxnSpPr/>
              <p:nvPr/>
            </p:nvCxnSpPr>
            <p:spPr>
              <a:xfrm>
                <a:off x="4506913" y="1289050"/>
                <a:ext cx="215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4567238" y="1249363"/>
                <a:ext cx="82550" cy="84137"/>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6" name="直線コネクタ 85"/>
              <p:cNvCxnSpPr/>
              <p:nvPr/>
            </p:nvCxnSpPr>
            <p:spPr>
              <a:xfrm>
                <a:off x="4873625" y="792163"/>
                <a:ext cx="16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a:off x="4916488" y="749300"/>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7" name="直線コネクタ 86"/>
              <p:cNvCxnSpPr/>
              <p:nvPr/>
            </p:nvCxnSpPr>
            <p:spPr>
              <a:xfrm>
                <a:off x="5029200" y="673100"/>
                <a:ext cx="127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5054600" y="630238"/>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8" name="直線コネクタ 87"/>
              <p:cNvCxnSpPr/>
              <p:nvPr/>
            </p:nvCxnSpPr>
            <p:spPr>
              <a:xfrm>
                <a:off x="5148263" y="950913"/>
                <a:ext cx="2873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正方形/長方形 63"/>
              <p:cNvSpPr/>
              <p:nvPr/>
            </p:nvSpPr>
            <p:spPr>
              <a:xfrm>
                <a:off x="5249863" y="901700"/>
                <a:ext cx="84137"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9" name="直線コネクタ 88"/>
              <p:cNvCxnSpPr/>
              <p:nvPr/>
            </p:nvCxnSpPr>
            <p:spPr>
              <a:xfrm>
                <a:off x="5180013" y="990600"/>
                <a:ext cx="142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5207000" y="941388"/>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90" name="直線コネクタ 89"/>
              <p:cNvCxnSpPr/>
              <p:nvPr/>
            </p:nvCxnSpPr>
            <p:spPr>
              <a:xfrm>
                <a:off x="5535613" y="723900"/>
                <a:ext cx="127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5553075" y="679450"/>
                <a:ext cx="82550" cy="8255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1" name="円/楕円 90"/>
              <p:cNvSpPr/>
              <p:nvPr/>
            </p:nvSpPr>
            <p:spPr>
              <a:xfrm>
                <a:off x="4572000" y="714375"/>
                <a:ext cx="285750" cy="21431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 name="円/楕円 91"/>
              <p:cNvSpPr/>
              <p:nvPr/>
            </p:nvSpPr>
            <p:spPr>
              <a:xfrm rot="19892919">
                <a:off x="5133975" y="688975"/>
                <a:ext cx="612775" cy="32385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504" name="テキスト ボックス 92"/>
              <p:cNvSpPr txBox="1">
                <a:spLocks noChangeArrowheads="1"/>
              </p:cNvSpPr>
              <p:nvPr/>
            </p:nvSpPr>
            <p:spPr bwMode="auto">
              <a:xfrm>
                <a:off x="3084513" y="581025"/>
                <a:ext cx="284162" cy="307975"/>
              </a:xfrm>
              <a:prstGeom prst="rect">
                <a:avLst/>
              </a:prstGeom>
              <a:noFill/>
              <a:ln w="19050">
                <a:noFill/>
                <a:miter lim="800000"/>
                <a:headEnd/>
                <a:tailEnd/>
              </a:ln>
            </p:spPr>
            <p:txBody>
              <a:bodyPr wrap="none">
                <a:spAutoFit/>
              </a:bodyPr>
              <a:lstStyle/>
              <a:p>
                <a:r>
                  <a:rPr lang="en-US" altLang="ja-JP" sz="1400" b="1"/>
                  <a:t>J</a:t>
                </a:r>
                <a:endParaRPr lang="ja-JP" altLang="en-US" sz="1400" b="1"/>
              </a:p>
            </p:txBody>
          </p:sp>
          <p:sp>
            <p:nvSpPr>
              <p:cNvPr id="58505" name="テキスト ボックス 93"/>
              <p:cNvSpPr txBox="1">
                <a:spLocks noChangeArrowheads="1"/>
              </p:cNvSpPr>
              <p:nvPr/>
            </p:nvSpPr>
            <p:spPr bwMode="auto">
              <a:xfrm>
                <a:off x="3787775" y="500063"/>
                <a:ext cx="234950" cy="307975"/>
              </a:xfrm>
              <a:prstGeom prst="rect">
                <a:avLst/>
              </a:prstGeom>
              <a:noFill/>
              <a:ln w="19050">
                <a:noFill/>
                <a:miter lim="800000"/>
                <a:headEnd/>
                <a:tailEnd/>
              </a:ln>
            </p:spPr>
            <p:txBody>
              <a:bodyPr wrap="none">
                <a:spAutoFit/>
              </a:bodyPr>
              <a:lstStyle/>
              <a:p>
                <a:r>
                  <a:rPr lang="en-US" altLang="ja-JP" sz="1400" b="1"/>
                  <a:t>I</a:t>
                </a:r>
                <a:endParaRPr lang="ja-JP" altLang="en-US" sz="1400" b="1"/>
              </a:p>
            </p:txBody>
          </p:sp>
          <p:sp>
            <p:nvSpPr>
              <p:cNvPr id="58506" name="テキスト ボックス 94"/>
              <p:cNvSpPr txBox="1">
                <a:spLocks noChangeArrowheads="1"/>
              </p:cNvSpPr>
              <p:nvPr/>
            </p:nvSpPr>
            <p:spPr bwMode="auto">
              <a:xfrm>
                <a:off x="4337050" y="785813"/>
                <a:ext cx="314325" cy="307975"/>
              </a:xfrm>
              <a:prstGeom prst="rect">
                <a:avLst/>
              </a:prstGeom>
              <a:noFill/>
              <a:ln w="19050">
                <a:noFill/>
                <a:miter lim="800000"/>
                <a:headEnd/>
                <a:tailEnd/>
              </a:ln>
            </p:spPr>
            <p:txBody>
              <a:bodyPr wrap="none">
                <a:spAutoFit/>
              </a:bodyPr>
              <a:lstStyle/>
              <a:p>
                <a:r>
                  <a:rPr lang="en-US" altLang="ja-JP" sz="1400" b="1"/>
                  <a:t>H</a:t>
                </a:r>
                <a:endParaRPr lang="ja-JP" altLang="en-US" sz="1400" b="1"/>
              </a:p>
            </p:txBody>
          </p:sp>
          <p:sp>
            <p:nvSpPr>
              <p:cNvPr id="58507" name="テキスト ボックス 95"/>
              <p:cNvSpPr txBox="1">
                <a:spLocks noChangeArrowheads="1"/>
              </p:cNvSpPr>
              <p:nvPr/>
            </p:nvSpPr>
            <p:spPr bwMode="auto">
              <a:xfrm>
                <a:off x="4484688" y="444500"/>
                <a:ext cx="323850" cy="307975"/>
              </a:xfrm>
              <a:prstGeom prst="rect">
                <a:avLst/>
              </a:prstGeom>
              <a:noFill/>
              <a:ln w="19050">
                <a:noFill/>
                <a:miter lim="800000"/>
                <a:headEnd/>
                <a:tailEnd/>
              </a:ln>
            </p:spPr>
            <p:txBody>
              <a:bodyPr wrap="none">
                <a:spAutoFit/>
              </a:bodyPr>
              <a:lstStyle/>
              <a:p>
                <a:r>
                  <a:rPr lang="en-US" altLang="ja-JP" sz="1400" b="1"/>
                  <a:t>G</a:t>
                </a:r>
                <a:endParaRPr lang="ja-JP" altLang="en-US" sz="1400" b="1"/>
              </a:p>
            </p:txBody>
          </p:sp>
          <p:sp>
            <p:nvSpPr>
              <p:cNvPr id="58508" name="テキスト ボックス 96"/>
              <p:cNvSpPr txBox="1">
                <a:spLocks noChangeArrowheads="1"/>
              </p:cNvSpPr>
              <p:nvPr/>
            </p:nvSpPr>
            <p:spPr bwMode="auto">
              <a:xfrm>
                <a:off x="4872038" y="331788"/>
                <a:ext cx="293687" cy="307975"/>
              </a:xfrm>
              <a:prstGeom prst="rect">
                <a:avLst/>
              </a:prstGeom>
              <a:noFill/>
              <a:ln w="19050">
                <a:noFill/>
                <a:miter lim="800000"/>
                <a:headEnd/>
                <a:tailEnd/>
              </a:ln>
            </p:spPr>
            <p:txBody>
              <a:bodyPr wrap="none">
                <a:spAutoFit/>
              </a:bodyPr>
              <a:lstStyle/>
              <a:p>
                <a:r>
                  <a:rPr lang="en-US" altLang="ja-JP" sz="1400" b="1"/>
                  <a:t>F</a:t>
                </a:r>
                <a:endParaRPr lang="ja-JP" altLang="en-US" sz="1400" b="1"/>
              </a:p>
            </p:txBody>
          </p:sp>
          <p:sp>
            <p:nvSpPr>
              <p:cNvPr id="58509" name="テキスト ボックス 97"/>
              <p:cNvSpPr txBox="1">
                <a:spLocks noChangeArrowheads="1"/>
              </p:cNvSpPr>
              <p:nvPr/>
            </p:nvSpPr>
            <p:spPr bwMode="auto">
              <a:xfrm>
                <a:off x="5429250" y="412750"/>
                <a:ext cx="304800" cy="307975"/>
              </a:xfrm>
              <a:prstGeom prst="rect">
                <a:avLst/>
              </a:prstGeom>
              <a:noFill/>
              <a:ln w="19050">
                <a:noFill/>
                <a:miter lim="800000"/>
                <a:headEnd/>
                <a:tailEnd/>
              </a:ln>
            </p:spPr>
            <p:txBody>
              <a:bodyPr wrap="none">
                <a:spAutoFit/>
              </a:bodyPr>
              <a:lstStyle/>
              <a:p>
                <a:r>
                  <a:rPr lang="en-US" altLang="ja-JP" sz="1400" b="1"/>
                  <a:t>E</a:t>
                </a:r>
                <a:endParaRPr lang="ja-JP" altLang="en-US" sz="1400" b="1"/>
              </a:p>
            </p:txBody>
          </p:sp>
          <p:cxnSp>
            <p:nvCxnSpPr>
              <p:cNvPr id="99" name="直線コネクタ 98"/>
              <p:cNvCxnSpPr/>
              <p:nvPr/>
            </p:nvCxnSpPr>
            <p:spPr>
              <a:xfrm>
                <a:off x="3003550" y="152717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3009900" y="533400"/>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3009900" y="130175"/>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3006725" y="23018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3006725" y="328613"/>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3009900" y="428625"/>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3006725" y="63023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3009900" y="730250"/>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3009900" y="830263"/>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3009900" y="925513"/>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3003550" y="102393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3009900" y="1139825"/>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3006725" y="123348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3006725" y="1331913"/>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3006725" y="143033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3006725" y="1636713"/>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3006725" y="1733550"/>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3006725" y="1833563"/>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3009900" y="193198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3214688"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3422650" y="1952625"/>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3630613"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3838575"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4059238"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4268788"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4476750" y="1954213"/>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4684713" y="195738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4892675" y="1952625"/>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5116513" y="1881188"/>
                <a:ext cx="0" cy="1444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5327650"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5532438"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5745163" y="1952625"/>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5949950"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6175375"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6386513" y="1952625"/>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6591300"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6799263" y="194468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7004050" y="19510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3214688"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3422650" y="3333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3630613"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3838575"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4059238"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4268788"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4476750" y="3333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a:off x="4684713" y="3651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4892675" y="3333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5116513" y="30163"/>
                <a:ext cx="0" cy="1428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5327650"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5532438"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5745163" y="3333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5949950" y="3175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6175375"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6386513" y="3333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6591300"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6799263" y="2381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7004050" y="30163"/>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7105650" y="1524000"/>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7105650" y="5302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7138988" y="12700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7135813" y="227013"/>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7135813" y="32543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a:off x="7138988" y="42545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7135813" y="627063"/>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7138988" y="72707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7138988" y="82550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7138988" y="92233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7138988" y="113665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7135813" y="122872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7135813" y="132715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a:off x="7135813" y="142557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a:off x="7135813" y="163353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a:off x="7135813" y="172878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a:off x="7135813" y="182880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a:off x="7138988" y="192722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p:cNvCxnSpPr/>
              <p:nvPr/>
            </p:nvCxnSpPr>
            <p:spPr>
              <a:xfrm>
                <a:off x="7102475" y="1023938"/>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a:off x="3216275"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p:cNvCxnSpPr/>
              <p:nvPr/>
            </p:nvCxnSpPr>
            <p:spPr>
              <a:xfrm>
                <a:off x="3422650" y="611028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3632200"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a:off x="3840163"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4059238"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4270375"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4478338" y="6111875"/>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4684713" y="611505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4892675" y="611028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5116513" y="6038850"/>
                <a:ext cx="0" cy="144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a:off x="5327650"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5532438"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a:off x="5746750" y="611028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a:off x="5951538"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6176963"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6388100" y="6110288"/>
                <a:ext cx="0" cy="7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6592888"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6799263" y="610235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a:off x="7005638" y="6108700"/>
                <a:ext cx="0" cy="7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a:off x="3214688"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a:off x="3422650" y="2195513"/>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a:off x="3630613"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3838575"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4059238"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a:off x="4268788"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4476750" y="2195513"/>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a:off x="4684713" y="219868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4892675" y="2195513"/>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a:off x="5116513" y="2176463"/>
                <a:ext cx="0" cy="1444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a:off x="5327650"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a:off x="5532438"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p:nvPr/>
            </p:nvCxnSpPr>
            <p:spPr>
              <a:xfrm>
                <a:off x="5745163" y="2195513"/>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p:cNvCxnSpPr/>
              <p:nvPr/>
            </p:nvCxnSpPr>
            <p:spPr>
              <a:xfrm>
                <a:off x="5949950"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6175375"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6386513" y="2195513"/>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a:off x="6591300"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6799263" y="218598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7004050" y="2192338"/>
                <a:ext cx="0" cy="71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a:off x="4611688" y="841375"/>
                <a:ext cx="323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円/楕円 67"/>
              <p:cNvSpPr/>
              <p:nvPr/>
            </p:nvSpPr>
            <p:spPr>
              <a:xfrm>
                <a:off x="4746625" y="796925"/>
                <a:ext cx="82550" cy="84138"/>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16" name="直線コネクタ 215"/>
              <p:cNvCxnSpPr/>
              <p:nvPr/>
            </p:nvCxnSpPr>
            <p:spPr>
              <a:xfrm>
                <a:off x="7100888" y="4183063"/>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a:off x="7145338" y="238442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a:off x="7142163" y="378618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7142163" y="2582863"/>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7140575" y="2781300"/>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a:off x="7137400" y="4378325"/>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a:off x="7145338" y="298450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a:off x="7140575" y="4587875"/>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a:off x="7145338" y="3179763"/>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a:off x="7145338" y="339407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a:off x="7142163" y="479107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a:off x="7137400" y="4984750"/>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a:off x="7137400" y="5183188"/>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a:off x="7142163" y="558323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a:off x="7142163" y="3986213"/>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a:off x="7142163" y="579120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a:off x="7140575" y="598963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a:off x="7132638" y="3582988"/>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a:off x="7138988" y="537845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a:off x="3005138" y="4183063"/>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a:off x="3006725" y="2384425"/>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a:off x="3003550" y="3786188"/>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a:off x="3003550" y="2581275"/>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a:off x="3001963" y="2779713"/>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a:off x="2998788" y="437832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a:off x="3006725" y="2984500"/>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a:off x="3001963" y="4587875"/>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a:off x="3006725" y="3178175"/>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p:cNvCxnSpPr/>
              <p:nvPr/>
            </p:nvCxnSpPr>
            <p:spPr>
              <a:xfrm>
                <a:off x="3006725" y="3392488"/>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p:nvPr/>
            </p:nvCxnSpPr>
            <p:spPr>
              <a:xfrm>
                <a:off x="3003550" y="4791075"/>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p:nvPr/>
            </p:nvCxnSpPr>
            <p:spPr>
              <a:xfrm>
                <a:off x="2998788" y="4984750"/>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a:off x="3000375" y="5183188"/>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a:off x="3003550" y="5581650"/>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a:off x="3003550" y="3986213"/>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p:cNvCxnSpPr/>
              <p:nvPr/>
            </p:nvCxnSpPr>
            <p:spPr>
              <a:xfrm>
                <a:off x="3003550" y="5791200"/>
                <a:ext cx="73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a:xfrm>
                <a:off x="3001963" y="598963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a:off x="2995613" y="3582988"/>
                <a:ext cx="714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p:cNvCxnSpPr/>
              <p:nvPr/>
            </p:nvCxnSpPr>
            <p:spPr>
              <a:xfrm>
                <a:off x="3000375" y="5378450"/>
                <a:ext cx="714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ひし形 255"/>
              <p:cNvSpPr/>
              <p:nvPr/>
            </p:nvSpPr>
            <p:spPr>
              <a:xfrm>
                <a:off x="3790950" y="4532313"/>
                <a:ext cx="79375"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7" name="ひし形 256"/>
              <p:cNvSpPr/>
              <p:nvPr/>
            </p:nvSpPr>
            <p:spPr>
              <a:xfrm>
                <a:off x="3854450" y="4757738"/>
                <a:ext cx="79375"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8" name="ひし形 257"/>
              <p:cNvSpPr/>
              <p:nvPr/>
            </p:nvSpPr>
            <p:spPr>
              <a:xfrm>
                <a:off x="4125913" y="5013325"/>
                <a:ext cx="79375"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9" name="ひし形 258"/>
              <p:cNvSpPr/>
              <p:nvPr/>
            </p:nvSpPr>
            <p:spPr>
              <a:xfrm>
                <a:off x="4229100" y="4748213"/>
                <a:ext cx="79375"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0" name="ひし形 259"/>
              <p:cNvSpPr/>
              <p:nvPr/>
            </p:nvSpPr>
            <p:spPr>
              <a:xfrm>
                <a:off x="5561013" y="4826000"/>
                <a:ext cx="79375"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1" name="ひし形 260"/>
              <p:cNvSpPr/>
              <p:nvPr/>
            </p:nvSpPr>
            <p:spPr>
              <a:xfrm>
                <a:off x="5524500" y="4938713"/>
                <a:ext cx="77788"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3" name="ひし形 262"/>
              <p:cNvSpPr/>
              <p:nvPr/>
            </p:nvSpPr>
            <p:spPr>
              <a:xfrm>
                <a:off x="5367338" y="4741863"/>
                <a:ext cx="79375" cy="77787"/>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4" name="ひし形 263"/>
              <p:cNvSpPr/>
              <p:nvPr/>
            </p:nvSpPr>
            <p:spPr>
              <a:xfrm>
                <a:off x="4725988" y="5122863"/>
                <a:ext cx="79375"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5" name="円/楕円 264"/>
              <p:cNvSpPr/>
              <p:nvPr/>
            </p:nvSpPr>
            <p:spPr>
              <a:xfrm>
                <a:off x="4691063" y="5062538"/>
                <a:ext cx="77787" cy="7937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 name="円/楕円 265"/>
              <p:cNvSpPr/>
              <p:nvPr/>
            </p:nvSpPr>
            <p:spPr>
              <a:xfrm>
                <a:off x="4738688" y="5310188"/>
                <a:ext cx="77787" cy="7937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8" name="円/楕円 267"/>
              <p:cNvSpPr/>
              <p:nvPr/>
            </p:nvSpPr>
            <p:spPr>
              <a:xfrm>
                <a:off x="5322888" y="4656138"/>
                <a:ext cx="79375" cy="7937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0" name="正方形/長方形 269"/>
              <p:cNvSpPr/>
              <p:nvPr/>
            </p:nvSpPr>
            <p:spPr>
              <a:xfrm>
                <a:off x="4686300" y="4759325"/>
                <a:ext cx="79375" cy="79375"/>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71" name="正方形/長方形 270"/>
              <p:cNvSpPr/>
              <p:nvPr/>
            </p:nvSpPr>
            <p:spPr>
              <a:xfrm>
                <a:off x="5480050" y="4745038"/>
                <a:ext cx="79375" cy="79375"/>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7" name="円/楕円 266"/>
              <p:cNvSpPr/>
              <p:nvPr/>
            </p:nvSpPr>
            <p:spPr>
              <a:xfrm>
                <a:off x="5481638" y="4802188"/>
                <a:ext cx="77787" cy="7937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9" name="円/楕円 268"/>
              <p:cNvSpPr/>
              <p:nvPr/>
            </p:nvSpPr>
            <p:spPr>
              <a:xfrm>
                <a:off x="5170488" y="4713288"/>
                <a:ext cx="77787" cy="7937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3" name="正方形/長方形 272"/>
              <p:cNvSpPr/>
              <p:nvPr/>
            </p:nvSpPr>
            <p:spPr>
              <a:xfrm>
                <a:off x="5316538" y="4935538"/>
                <a:ext cx="79375" cy="7778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62" name="ひし形 261"/>
              <p:cNvSpPr/>
              <p:nvPr/>
            </p:nvSpPr>
            <p:spPr>
              <a:xfrm>
                <a:off x="5380038" y="4948238"/>
                <a:ext cx="79375" cy="79375"/>
              </a:xfrm>
              <a:prstGeom prst="diamond">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4" name="二等辺三角形 273"/>
              <p:cNvSpPr/>
              <p:nvPr/>
            </p:nvSpPr>
            <p:spPr>
              <a:xfrm>
                <a:off x="4098925" y="4751388"/>
                <a:ext cx="82550" cy="84137"/>
              </a:xfrm>
              <a:prstGeom prs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5" name="二等辺三角形 274"/>
              <p:cNvSpPr/>
              <p:nvPr/>
            </p:nvSpPr>
            <p:spPr>
              <a:xfrm>
                <a:off x="4371975" y="4724400"/>
                <a:ext cx="84138" cy="82550"/>
              </a:xfrm>
              <a:prstGeom prs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6" name="二等辺三角形 275"/>
              <p:cNvSpPr/>
              <p:nvPr/>
            </p:nvSpPr>
            <p:spPr>
              <a:xfrm>
                <a:off x="4451350" y="4702175"/>
                <a:ext cx="82550" cy="82550"/>
              </a:xfrm>
              <a:prstGeom prs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7" name="二等辺三角形 276"/>
              <p:cNvSpPr/>
              <p:nvPr/>
            </p:nvSpPr>
            <p:spPr>
              <a:xfrm>
                <a:off x="4524375" y="4921250"/>
                <a:ext cx="82550" cy="82550"/>
              </a:xfrm>
              <a:prstGeom prs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685" name="テキスト ボックス 46"/>
              <p:cNvSpPr txBox="1">
                <a:spLocks noChangeArrowheads="1"/>
              </p:cNvSpPr>
              <p:nvPr/>
            </p:nvSpPr>
            <p:spPr bwMode="auto">
              <a:xfrm>
                <a:off x="3526144" y="2516636"/>
                <a:ext cx="1831674" cy="307777"/>
              </a:xfrm>
              <a:prstGeom prst="rect">
                <a:avLst/>
              </a:prstGeom>
              <a:noFill/>
              <a:ln w="19050">
                <a:noFill/>
                <a:miter lim="800000"/>
                <a:headEnd/>
                <a:tailEnd/>
              </a:ln>
            </p:spPr>
            <p:txBody>
              <a:bodyPr>
                <a:spAutoFit/>
              </a:bodyPr>
              <a:lstStyle/>
              <a:p>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3 in (</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3)</a:t>
                </a:r>
                <a:endParaRPr lang="ja-JP" altLang="en-US" sz="1400" b="1">
                  <a:latin typeface="Times New Roman" pitchFamily="18" charset="0"/>
                  <a:cs typeface="Times New Roman" pitchFamily="18" charset="0"/>
                </a:endParaRPr>
              </a:p>
            </p:txBody>
          </p:sp>
          <p:sp>
            <p:nvSpPr>
              <p:cNvPr id="58686" name="テキスト ボックス 46"/>
              <p:cNvSpPr txBox="1">
                <a:spLocks noChangeArrowheads="1"/>
              </p:cNvSpPr>
              <p:nvPr/>
            </p:nvSpPr>
            <p:spPr bwMode="auto">
              <a:xfrm>
                <a:off x="3523292" y="2299056"/>
                <a:ext cx="2120278" cy="307777"/>
              </a:xfrm>
              <a:prstGeom prst="rect">
                <a:avLst/>
              </a:prstGeom>
              <a:noFill/>
              <a:ln w="19050">
                <a:noFill/>
                <a:miter lim="800000"/>
                <a:headEnd/>
                <a:tailEnd/>
              </a:ln>
            </p:spPr>
            <p:txBody>
              <a:bodyPr>
                <a:spAutoFit/>
              </a:bodyPr>
              <a:lstStyle/>
              <a:p>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 in (</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3/SF)</a:t>
                </a:r>
                <a:endParaRPr lang="ja-JP" altLang="en-US" sz="1400" b="1">
                  <a:latin typeface="Times New Roman" pitchFamily="18" charset="0"/>
                  <a:cs typeface="Times New Roman" pitchFamily="18" charset="0"/>
                </a:endParaRPr>
              </a:p>
            </p:txBody>
          </p:sp>
          <p:sp>
            <p:nvSpPr>
              <p:cNvPr id="58687" name="テキスト ボックス 46"/>
              <p:cNvSpPr txBox="1">
                <a:spLocks noChangeArrowheads="1"/>
              </p:cNvSpPr>
              <p:nvPr/>
            </p:nvSpPr>
            <p:spPr bwMode="auto">
              <a:xfrm>
                <a:off x="3519612" y="2750969"/>
                <a:ext cx="1831674" cy="307777"/>
              </a:xfrm>
              <a:prstGeom prst="rect">
                <a:avLst/>
              </a:prstGeom>
              <a:noFill/>
              <a:ln w="19050">
                <a:noFill/>
                <a:miter lim="800000"/>
                <a:headEnd/>
                <a:tailEnd/>
              </a:ln>
            </p:spPr>
            <p:txBody>
              <a:bodyPr>
                <a:spAutoFit/>
              </a:bodyPr>
              <a:lstStyle/>
              <a:p>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3 in (</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3)</a:t>
                </a:r>
                <a:endParaRPr lang="ja-JP" altLang="en-US" sz="1400" b="1">
                  <a:latin typeface="Times New Roman" pitchFamily="18" charset="0"/>
                  <a:cs typeface="Times New Roman" pitchFamily="18" charset="0"/>
                </a:endParaRPr>
              </a:p>
            </p:txBody>
          </p:sp>
          <p:sp>
            <p:nvSpPr>
              <p:cNvPr id="58688" name="テキスト ボックス 46"/>
              <p:cNvSpPr txBox="1">
                <a:spLocks noChangeArrowheads="1"/>
              </p:cNvSpPr>
              <p:nvPr/>
            </p:nvSpPr>
            <p:spPr bwMode="auto">
              <a:xfrm>
                <a:off x="3523292" y="2965283"/>
                <a:ext cx="2120278" cy="307777"/>
              </a:xfrm>
              <a:prstGeom prst="rect">
                <a:avLst/>
              </a:prstGeom>
              <a:noFill/>
              <a:ln w="19050">
                <a:noFill/>
                <a:miter lim="800000"/>
                <a:headEnd/>
                <a:tailEnd/>
              </a:ln>
            </p:spPr>
            <p:txBody>
              <a:bodyPr>
                <a:spAutoFit/>
              </a:bodyPr>
              <a:lstStyle/>
              <a:p>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a:t>
                </a:r>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2</a:t>
                </a:r>
                <a:endParaRPr lang="ja-JP" altLang="en-US" sz="1400" b="1">
                  <a:latin typeface="Times New Roman" pitchFamily="18" charset="0"/>
                  <a:cs typeface="Times New Roman" pitchFamily="18" charset="0"/>
                </a:endParaRPr>
              </a:p>
            </p:txBody>
          </p:sp>
          <p:sp>
            <p:nvSpPr>
              <p:cNvPr id="58689" name="テキスト ボックス 46"/>
              <p:cNvSpPr txBox="1">
                <a:spLocks noChangeArrowheads="1"/>
              </p:cNvSpPr>
              <p:nvPr/>
            </p:nvSpPr>
            <p:spPr bwMode="auto">
              <a:xfrm>
                <a:off x="3493898" y="292260"/>
                <a:ext cx="691518" cy="307777"/>
              </a:xfrm>
              <a:prstGeom prst="rect">
                <a:avLst/>
              </a:prstGeom>
              <a:noFill/>
              <a:ln w="19050">
                <a:noFill/>
                <a:miter lim="800000"/>
                <a:headEnd/>
                <a:tailEnd/>
              </a:ln>
            </p:spPr>
            <p:txBody>
              <a:bodyPr>
                <a:spAutoFit/>
              </a:bodyPr>
              <a:lstStyle/>
              <a:p>
                <a:r>
                  <a:rPr lang="en-US" altLang="ja-JP" sz="1400" b="1">
                    <a:latin typeface="Symbol" pitchFamily="18" charset="2"/>
                    <a:cs typeface="Times New Roman" pitchFamily="18" charset="0"/>
                  </a:rPr>
                  <a:t>a</a:t>
                </a:r>
                <a:r>
                  <a:rPr lang="en-US" altLang="ja-JP" sz="1400" b="1">
                    <a:latin typeface="Times New Roman" pitchFamily="18" charset="0"/>
                    <a:cs typeface="Times New Roman" pitchFamily="18" charset="0"/>
                  </a:rPr>
                  <a:t>1-SF</a:t>
                </a:r>
                <a:endParaRPr lang="ja-JP" altLang="en-US" sz="1400" b="1">
                  <a:latin typeface="Times New Roman" pitchFamily="18" charset="0"/>
                  <a:cs typeface="Times New Roman" pitchFamily="18" charset="0"/>
                </a:endParaRPr>
              </a:p>
            </p:txBody>
          </p:sp>
          <p:sp>
            <p:nvSpPr>
              <p:cNvPr id="326" name="円/楕円 325"/>
              <p:cNvSpPr/>
              <p:nvPr/>
            </p:nvSpPr>
            <p:spPr>
              <a:xfrm>
                <a:off x="3590925" y="4441825"/>
                <a:ext cx="1071563" cy="72072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691" name="テキスト ボックス 94"/>
              <p:cNvSpPr txBox="1">
                <a:spLocks noChangeArrowheads="1"/>
              </p:cNvSpPr>
              <p:nvPr/>
            </p:nvSpPr>
            <p:spPr bwMode="auto">
              <a:xfrm>
                <a:off x="3929058" y="4121157"/>
                <a:ext cx="314510" cy="307777"/>
              </a:xfrm>
              <a:prstGeom prst="rect">
                <a:avLst/>
              </a:prstGeom>
              <a:noFill/>
              <a:ln w="19050">
                <a:noFill/>
                <a:miter lim="800000"/>
                <a:headEnd/>
                <a:tailEnd/>
              </a:ln>
            </p:spPr>
            <p:txBody>
              <a:bodyPr wrap="none">
                <a:spAutoFit/>
              </a:bodyPr>
              <a:lstStyle/>
              <a:p>
                <a:r>
                  <a:rPr lang="en-US" altLang="ja-JP" sz="1400" b="1"/>
                  <a:t>C</a:t>
                </a:r>
                <a:endParaRPr lang="ja-JP" altLang="en-US" sz="1400" b="1"/>
              </a:p>
            </p:txBody>
          </p:sp>
          <p:sp>
            <p:nvSpPr>
              <p:cNvPr id="58692" name="テキスト ボックス 94"/>
              <p:cNvSpPr txBox="1">
                <a:spLocks noChangeArrowheads="1"/>
              </p:cNvSpPr>
              <p:nvPr/>
            </p:nvSpPr>
            <p:spPr bwMode="auto">
              <a:xfrm>
                <a:off x="5214942" y="4192793"/>
                <a:ext cx="314510" cy="307777"/>
              </a:xfrm>
              <a:prstGeom prst="rect">
                <a:avLst/>
              </a:prstGeom>
              <a:noFill/>
              <a:ln w="19050">
                <a:noFill/>
                <a:miter lim="800000"/>
                <a:headEnd/>
                <a:tailEnd/>
              </a:ln>
            </p:spPr>
            <p:txBody>
              <a:bodyPr wrap="none">
                <a:spAutoFit/>
              </a:bodyPr>
              <a:lstStyle/>
              <a:p>
                <a:r>
                  <a:rPr lang="en-US" altLang="ja-JP" sz="1400" b="1"/>
                  <a:t>A</a:t>
                </a:r>
                <a:endParaRPr lang="ja-JP" altLang="en-US" sz="1400" b="1"/>
              </a:p>
            </p:txBody>
          </p:sp>
          <p:sp>
            <p:nvSpPr>
              <p:cNvPr id="58693" name="テキスト ボックス 94"/>
              <p:cNvSpPr txBox="1">
                <a:spLocks noChangeArrowheads="1"/>
              </p:cNvSpPr>
              <p:nvPr/>
            </p:nvSpPr>
            <p:spPr bwMode="auto">
              <a:xfrm>
                <a:off x="4786314" y="4913705"/>
                <a:ext cx="314510" cy="307777"/>
              </a:xfrm>
              <a:prstGeom prst="rect">
                <a:avLst/>
              </a:prstGeom>
              <a:noFill/>
              <a:ln w="19050">
                <a:noFill/>
                <a:miter lim="800000"/>
                <a:headEnd/>
                <a:tailEnd/>
              </a:ln>
            </p:spPr>
            <p:txBody>
              <a:bodyPr wrap="none">
                <a:spAutoFit/>
              </a:bodyPr>
              <a:lstStyle/>
              <a:p>
                <a:r>
                  <a:rPr lang="en-US" altLang="ja-JP" sz="1400" b="1"/>
                  <a:t>B</a:t>
                </a:r>
                <a:endParaRPr lang="ja-JP" altLang="en-US" sz="1400" b="1"/>
              </a:p>
            </p:txBody>
          </p:sp>
          <p:sp>
            <p:nvSpPr>
              <p:cNvPr id="58694" name="テキスト ボックス 94"/>
              <p:cNvSpPr txBox="1">
                <a:spLocks noChangeArrowheads="1"/>
              </p:cNvSpPr>
              <p:nvPr/>
            </p:nvSpPr>
            <p:spPr bwMode="auto">
              <a:xfrm>
                <a:off x="4971870" y="5264363"/>
                <a:ext cx="314510" cy="307777"/>
              </a:xfrm>
              <a:prstGeom prst="rect">
                <a:avLst/>
              </a:prstGeom>
              <a:noFill/>
              <a:ln w="19050">
                <a:noFill/>
                <a:miter lim="800000"/>
                <a:headEnd/>
                <a:tailEnd/>
              </a:ln>
            </p:spPr>
            <p:txBody>
              <a:bodyPr wrap="none">
                <a:spAutoFit/>
              </a:bodyPr>
              <a:lstStyle/>
              <a:p>
                <a:r>
                  <a:rPr lang="en-US" altLang="ja-JP" sz="1400" b="1"/>
                  <a:t>D</a:t>
                </a:r>
                <a:endParaRPr lang="ja-JP" altLang="en-US" sz="1400" b="1"/>
              </a:p>
            </p:txBody>
          </p:sp>
          <p:sp>
            <p:nvSpPr>
              <p:cNvPr id="331" name="円/楕円 330"/>
              <p:cNvSpPr/>
              <p:nvPr/>
            </p:nvSpPr>
            <p:spPr>
              <a:xfrm>
                <a:off x="4975225" y="4533900"/>
                <a:ext cx="827088" cy="53975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2" name="円/楕円 331"/>
              <p:cNvSpPr/>
              <p:nvPr/>
            </p:nvSpPr>
            <p:spPr>
              <a:xfrm>
                <a:off x="4552950" y="5265738"/>
                <a:ext cx="431800" cy="2159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3" name="円/楕円 332"/>
              <p:cNvSpPr/>
              <p:nvPr/>
            </p:nvSpPr>
            <p:spPr>
              <a:xfrm>
                <a:off x="4572000" y="5000625"/>
                <a:ext cx="287338" cy="25241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58393" name="テキスト ボックス 334"/>
            <p:cNvSpPr txBox="1">
              <a:spLocks noChangeArrowheads="1"/>
            </p:cNvSpPr>
            <p:nvPr/>
          </p:nvSpPr>
          <p:spPr bwMode="auto">
            <a:xfrm>
              <a:off x="5715008" y="2214554"/>
              <a:ext cx="441146" cy="646331"/>
            </a:xfrm>
            <a:prstGeom prst="rect">
              <a:avLst/>
            </a:prstGeom>
            <a:noFill/>
            <a:ln w="9525">
              <a:noFill/>
              <a:miter lim="800000"/>
              <a:headEnd/>
              <a:tailEnd/>
            </a:ln>
          </p:spPr>
          <p:txBody>
            <a:bodyPr wrap="none">
              <a:spAutoFit/>
            </a:bodyPr>
            <a:lstStyle/>
            <a:p>
              <a:r>
                <a:rPr lang="en-US" altLang="ja-JP" sz="3600"/>
                <a:t>a</a:t>
              </a:r>
              <a:endParaRPr lang="ja-JP" altLang="en-US" sz="3600"/>
            </a:p>
          </p:txBody>
        </p:sp>
        <p:sp>
          <p:nvSpPr>
            <p:cNvPr id="58394" name="テキスト ボックス 335"/>
            <p:cNvSpPr txBox="1">
              <a:spLocks noChangeArrowheads="1"/>
            </p:cNvSpPr>
            <p:nvPr/>
          </p:nvSpPr>
          <p:spPr bwMode="auto">
            <a:xfrm>
              <a:off x="5715008" y="68025"/>
              <a:ext cx="441146" cy="646331"/>
            </a:xfrm>
            <a:prstGeom prst="rect">
              <a:avLst/>
            </a:prstGeom>
            <a:noFill/>
            <a:ln w="9525">
              <a:noFill/>
              <a:miter lim="800000"/>
              <a:headEnd/>
              <a:tailEnd/>
            </a:ln>
          </p:spPr>
          <p:txBody>
            <a:bodyPr wrap="none">
              <a:spAutoFit/>
            </a:bodyPr>
            <a:lstStyle/>
            <a:p>
              <a:r>
                <a:rPr lang="en-US" altLang="ja-JP" sz="3600"/>
                <a:t>b</a:t>
              </a:r>
              <a:endParaRPr lang="ja-JP" altLang="en-US" sz="3600"/>
            </a:p>
          </p:txBody>
        </p:sp>
      </p:grpSp>
      <p:sp>
        <p:nvSpPr>
          <p:cNvPr id="320" name="正方形/長方形 319"/>
          <p:cNvSpPr/>
          <p:nvPr/>
        </p:nvSpPr>
        <p:spPr>
          <a:xfrm>
            <a:off x="5853113" y="33338"/>
            <a:ext cx="144462" cy="6143625"/>
          </a:xfrm>
          <a:prstGeom prst="rect">
            <a:avLst/>
          </a:prstGeom>
          <a:solidFill>
            <a:schemeClr val="accent6">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21" name="正方形/長方形 320"/>
          <p:cNvSpPr/>
          <p:nvPr/>
        </p:nvSpPr>
        <p:spPr>
          <a:xfrm>
            <a:off x="4337050" y="28575"/>
            <a:ext cx="500063" cy="6143625"/>
          </a:xfrm>
          <a:prstGeom prst="rect">
            <a:avLst/>
          </a:prstGeom>
          <a:solidFill>
            <a:schemeClr val="accent6">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22" name="正方形/長方形 321"/>
          <p:cNvSpPr/>
          <p:nvPr/>
        </p:nvSpPr>
        <p:spPr>
          <a:xfrm>
            <a:off x="3881438" y="28575"/>
            <a:ext cx="357187" cy="6143625"/>
          </a:xfrm>
          <a:prstGeom prst="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323" name="直線コネクタ 322"/>
          <p:cNvCxnSpPr/>
          <p:nvPr/>
        </p:nvCxnSpPr>
        <p:spPr>
          <a:xfrm>
            <a:off x="2160588" y="5286375"/>
            <a:ext cx="42164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4" name="直線コネクタ 323"/>
          <p:cNvCxnSpPr/>
          <p:nvPr/>
        </p:nvCxnSpPr>
        <p:spPr>
          <a:xfrm>
            <a:off x="2160588" y="5105400"/>
            <a:ext cx="42164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5" name="直線コネクタ 324"/>
          <p:cNvCxnSpPr/>
          <p:nvPr/>
        </p:nvCxnSpPr>
        <p:spPr>
          <a:xfrm>
            <a:off x="2160588" y="4921250"/>
            <a:ext cx="42164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27" name="正方形/長方形 326"/>
          <p:cNvSpPr/>
          <p:nvPr/>
        </p:nvSpPr>
        <p:spPr>
          <a:xfrm>
            <a:off x="2160588" y="4786313"/>
            <a:ext cx="4216400" cy="2159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8" name="右中かっこ 327"/>
          <p:cNvSpPr/>
          <p:nvPr/>
        </p:nvSpPr>
        <p:spPr>
          <a:xfrm>
            <a:off x="6789738" y="4929188"/>
            <a:ext cx="212725" cy="32385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58387" name="テキスト ボックス 17"/>
          <p:cNvSpPr txBox="1">
            <a:spLocks noChangeArrowheads="1"/>
          </p:cNvSpPr>
          <p:nvPr/>
        </p:nvSpPr>
        <p:spPr bwMode="auto">
          <a:xfrm>
            <a:off x="6926263" y="4929188"/>
            <a:ext cx="736600" cy="369887"/>
          </a:xfrm>
          <a:prstGeom prst="rect">
            <a:avLst/>
          </a:prstGeom>
          <a:noFill/>
          <a:ln w="9525">
            <a:noFill/>
            <a:miter lim="800000"/>
            <a:headEnd/>
            <a:tailEnd/>
          </a:ln>
        </p:spPr>
        <p:txBody>
          <a:bodyPr wrap="none">
            <a:spAutoFit/>
          </a:bodyPr>
          <a:lstStyle/>
          <a:p>
            <a:r>
              <a:rPr lang="en-US" altLang="ja-JP" baseline="30000">
                <a:latin typeface="Calibri" pitchFamily="34" charset="0"/>
              </a:rPr>
              <a:t>262</a:t>
            </a:r>
            <a:r>
              <a:rPr lang="en-US" altLang="ja-JP">
                <a:latin typeface="Calibri" pitchFamily="34" charset="0"/>
              </a:rPr>
              <a:t>Db</a:t>
            </a:r>
            <a:endParaRPr lang="ja-JP" altLang="en-US">
              <a:latin typeface="Calibri" pitchFamily="34" charset="0"/>
            </a:endParaRPr>
          </a:p>
        </p:txBody>
      </p:sp>
      <p:sp>
        <p:nvSpPr>
          <p:cNvPr id="330" name="右中かっこ 329"/>
          <p:cNvSpPr/>
          <p:nvPr/>
        </p:nvSpPr>
        <p:spPr>
          <a:xfrm>
            <a:off x="6376988" y="4794250"/>
            <a:ext cx="212725" cy="2159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58389" name="テキスト ボックス 19"/>
          <p:cNvSpPr txBox="1">
            <a:spLocks noChangeArrowheads="1"/>
          </p:cNvSpPr>
          <p:nvPr/>
        </p:nvSpPr>
        <p:spPr bwMode="auto">
          <a:xfrm>
            <a:off x="6313488" y="4559300"/>
            <a:ext cx="644525" cy="369888"/>
          </a:xfrm>
          <a:prstGeom prst="rect">
            <a:avLst/>
          </a:prstGeom>
          <a:noFill/>
          <a:ln w="9525">
            <a:noFill/>
            <a:miter lim="800000"/>
            <a:headEnd/>
            <a:tailEnd/>
          </a:ln>
        </p:spPr>
        <p:txBody>
          <a:bodyPr wrap="none">
            <a:spAutoFit/>
          </a:bodyPr>
          <a:lstStyle/>
          <a:p>
            <a:r>
              <a:rPr lang="en-US" altLang="ja-JP" baseline="30000">
                <a:latin typeface="Calibri" pitchFamily="34" charset="0"/>
              </a:rPr>
              <a:t>258</a:t>
            </a:r>
            <a:r>
              <a:rPr lang="en-US" altLang="ja-JP">
                <a:latin typeface="Calibri" pitchFamily="34" charset="0"/>
              </a:rPr>
              <a:t>Lr</a:t>
            </a:r>
            <a:endParaRPr lang="ja-JP" altLang="en-US">
              <a:latin typeface="Calibri" pitchFamily="34" charset="0"/>
            </a:endParaRPr>
          </a:p>
        </p:txBody>
      </p:sp>
      <p:sp>
        <p:nvSpPr>
          <p:cNvPr id="58390" name="日付プレースホルダ 340"/>
          <p:cNvSpPr>
            <a:spLocks noGrp="1"/>
          </p:cNvSpPr>
          <p:nvPr>
            <p:ph type="dt" sz="quarter" idx="10"/>
          </p:nvPr>
        </p:nvSpPr>
        <p:spPr>
          <a:noFill/>
        </p:spPr>
        <p:txBody>
          <a:bodyPr/>
          <a:lstStyle/>
          <a:p>
            <a:r>
              <a:rPr lang="en-US" altLang="ja-JP" smtClean="0">
                <a:latin typeface="Arial" pitchFamily="34" charset="0"/>
              </a:rPr>
              <a:t>2013/1/15</a:t>
            </a:r>
          </a:p>
        </p:txBody>
      </p:sp>
      <p:sp>
        <p:nvSpPr>
          <p:cNvPr id="58391" name="スライド番号プレースホルダ 341"/>
          <p:cNvSpPr>
            <a:spLocks noGrp="1"/>
          </p:cNvSpPr>
          <p:nvPr>
            <p:ph type="sldNum" sz="quarter" idx="12"/>
          </p:nvPr>
        </p:nvSpPr>
        <p:spPr>
          <a:noFill/>
        </p:spPr>
        <p:txBody>
          <a:bodyPr/>
          <a:lstStyle/>
          <a:p>
            <a:fld id="{833432AC-9563-416C-90EC-EAE8131BB470}" type="slidenum">
              <a:rPr lang="en-US" altLang="ja-JP" smtClean="0">
                <a:latin typeface="Arial" pitchFamily="34" charset="0"/>
              </a:rPr>
              <a:pPr/>
              <a:t>34</a:t>
            </a:fld>
            <a:endParaRPr lang="en-US" altLang="ja-JP" smtClean="0">
              <a:latin typeface="Arial" pitchFamily="34" charset="0"/>
            </a:endParaRPr>
          </a:p>
        </p:txBody>
      </p:sp>
    </p:spTree>
    <p:extLst>
      <p:ext uri="{BB962C8B-B14F-4D97-AF65-F5344CB8AC3E}">
        <p14:creationId xmlns:p14="http://schemas.microsoft.com/office/powerpoint/2010/main" val="3320398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714375" y="357188"/>
            <a:ext cx="8143875" cy="5715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直角三角形 34"/>
          <p:cNvSpPr/>
          <p:nvPr/>
        </p:nvSpPr>
        <p:spPr>
          <a:xfrm flipH="1">
            <a:off x="2800350" y="4017963"/>
            <a:ext cx="433388" cy="4318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直角三角形 35"/>
          <p:cNvSpPr/>
          <p:nvPr/>
        </p:nvSpPr>
        <p:spPr>
          <a:xfrm flipV="1">
            <a:off x="2797175" y="4017963"/>
            <a:ext cx="431800" cy="4318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397" name="Rectangle 2"/>
          <p:cNvSpPr>
            <a:spLocks noChangeAspect="1" noChangeArrowheads="1"/>
          </p:cNvSpPr>
          <p:nvPr/>
        </p:nvSpPr>
        <p:spPr bwMode="auto">
          <a:xfrm>
            <a:off x="6223000" y="588963"/>
            <a:ext cx="433388" cy="431800"/>
          </a:xfrm>
          <a:prstGeom prst="rect">
            <a:avLst/>
          </a:prstGeom>
          <a:solidFill>
            <a:srgbClr val="FFFF00"/>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278</a:t>
            </a:r>
            <a:r>
              <a:rPr lang="en-US" altLang="ja-JP" sz="1400">
                <a:latin typeface="Times New Roman" pitchFamily="18" charset="0"/>
              </a:rPr>
              <a:t>113</a:t>
            </a:r>
          </a:p>
        </p:txBody>
      </p:sp>
      <p:sp>
        <p:nvSpPr>
          <p:cNvPr id="59398" name="Rectangle 3"/>
          <p:cNvSpPr>
            <a:spLocks noChangeAspect="1" noChangeArrowheads="1"/>
          </p:cNvSpPr>
          <p:nvPr/>
        </p:nvSpPr>
        <p:spPr bwMode="auto">
          <a:xfrm>
            <a:off x="5397500" y="1439863"/>
            <a:ext cx="395288" cy="396875"/>
          </a:xfrm>
          <a:prstGeom prst="rect">
            <a:avLst/>
          </a:prstGeom>
          <a:solidFill>
            <a:srgbClr val="FFFF00"/>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274</a:t>
            </a:r>
            <a:r>
              <a:rPr lang="en-US" altLang="ja-JP" sz="1400">
                <a:latin typeface="Times New Roman" pitchFamily="18" charset="0"/>
              </a:rPr>
              <a:t>Rg</a:t>
            </a:r>
          </a:p>
        </p:txBody>
      </p:sp>
      <p:sp>
        <p:nvSpPr>
          <p:cNvPr id="59399" name="Rectangle 4"/>
          <p:cNvSpPr>
            <a:spLocks noChangeAspect="1" noChangeArrowheads="1"/>
          </p:cNvSpPr>
          <p:nvPr/>
        </p:nvSpPr>
        <p:spPr bwMode="auto">
          <a:xfrm>
            <a:off x="4533900" y="2273300"/>
            <a:ext cx="433388" cy="431800"/>
          </a:xfrm>
          <a:prstGeom prst="rect">
            <a:avLst/>
          </a:prstGeom>
          <a:solidFill>
            <a:srgbClr val="FFFF00"/>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270</a:t>
            </a:r>
            <a:r>
              <a:rPr lang="en-US" altLang="ja-JP" sz="1400">
                <a:latin typeface="Times New Roman" pitchFamily="18" charset="0"/>
              </a:rPr>
              <a:t>Mt</a:t>
            </a:r>
          </a:p>
        </p:txBody>
      </p:sp>
      <p:sp>
        <p:nvSpPr>
          <p:cNvPr id="59400" name="Rectangle 5"/>
          <p:cNvSpPr>
            <a:spLocks noChangeAspect="1" noChangeArrowheads="1"/>
          </p:cNvSpPr>
          <p:nvPr/>
        </p:nvSpPr>
        <p:spPr bwMode="auto">
          <a:xfrm>
            <a:off x="3663950" y="3146425"/>
            <a:ext cx="430213" cy="431800"/>
          </a:xfrm>
          <a:prstGeom prst="rect">
            <a:avLst/>
          </a:prstGeom>
          <a:solidFill>
            <a:srgbClr val="FFFF00"/>
          </a:solidFill>
          <a:ln w="28575">
            <a:solidFill>
              <a:srgbClr val="FF0000"/>
            </a:solidFill>
            <a:miter lim="800000"/>
            <a:headEnd/>
            <a:tailEnd/>
          </a:ln>
        </p:spPr>
        <p:txBody>
          <a:bodyPr wrap="none" anchor="ctr"/>
          <a:lstStyle/>
          <a:p>
            <a:pPr algn="ctr"/>
            <a:r>
              <a:rPr lang="en-US" altLang="ja-JP" sz="1400" baseline="30000">
                <a:latin typeface="Times New Roman" pitchFamily="18" charset="0"/>
              </a:rPr>
              <a:t>266</a:t>
            </a:r>
            <a:r>
              <a:rPr lang="en-US" altLang="ja-JP" sz="1400">
                <a:latin typeface="Times New Roman" pitchFamily="18" charset="0"/>
              </a:rPr>
              <a:t>Bh</a:t>
            </a:r>
          </a:p>
        </p:txBody>
      </p:sp>
      <p:sp>
        <p:nvSpPr>
          <p:cNvPr id="59401" name="Line 6"/>
          <p:cNvSpPr>
            <a:spLocks noChangeShapeType="1"/>
          </p:cNvSpPr>
          <p:nvPr/>
        </p:nvSpPr>
        <p:spPr bwMode="auto">
          <a:xfrm flipH="1">
            <a:off x="5789613" y="1011238"/>
            <a:ext cx="431800" cy="431800"/>
          </a:xfrm>
          <a:prstGeom prst="line">
            <a:avLst/>
          </a:prstGeom>
          <a:noFill/>
          <a:ln w="28575">
            <a:solidFill>
              <a:schemeClr val="tx1"/>
            </a:solidFill>
            <a:round/>
            <a:headEnd/>
            <a:tailEnd type="triangle" w="med" len="med"/>
          </a:ln>
        </p:spPr>
        <p:txBody>
          <a:bodyPr/>
          <a:lstStyle/>
          <a:p>
            <a:endParaRPr lang="ja-JP" altLang="en-US"/>
          </a:p>
        </p:txBody>
      </p:sp>
      <p:sp>
        <p:nvSpPr>
          <p:cNvPr id="59402" name="Line 7"/>
          <p:cNvSpPr>
            <a:spLocks noChangeShapeType="1"/>
          </p:cNvSpPr>
          <p:nvPr/>
        </p:nvSpPr>
        <p:spPr bwMode="auto">
          <a:xfrm flipH="1">
            <a:off x="4972050" y="1836738"/>
            <a:ext cx="431800" cy="431800"/>
          </a:xfrm>
          <a:prstGeom prst="line">
            <a:avLst/>
          </a:prstGeom>
          <a:noFill/>
          <a:ln w="28575">
            <a:solidFill>
              <a:schemeClr val="tx1"/>
            </a:solidFill>
            <a:round/>
            <a:headEnd/>
            <a:tailEnd type="triangle" w="med" len="med"/>
          </a:ln>
        </p:spPr>
        <p:txBody>
          <a:bodyPr/>
          <a:lstStyle/>
          <a:p>
            <a:endParaRPr lang="ja-JP" altLang="en-US"/>
          </a:p>
        </p:txBody>
      </p:sp>
      <p:sp>
        <p:nvSpPr>
          <p:cNvPr id="59403" name="Line 8"/>
          <p:cNvSpPr>
            <a:spLocks noChangeShapeType="1"/>
          </p:cNvSpPr>
          <p:nvPr/>
        </p:nvSpPr>
        <p:spPr bwMode="auto">
          <a:xfrm flipH="1">
            <a:off x="4098925" y="2709863"/>
            <a:ext cx="431800" cy="431800"/>
          </a:xfrm>
          <a:prstGeom prst="line">
            <a:avLst/>
          </a:prstGeom>
          <a:noFill/>
          <a:ln w="28575">
            <a:solidFill>
              <a:schemeClr val="tx1"/>
            </a:solidFill>
            <a:round/>
            <a:headEnd/>
            <a:tailEnd type="triangle" w="med" len="med"/>
          </a:ln>
        </p:spPr>
        <p:txBody>
          <a:bodyPr/>
          <a:lstStyle/>
          <a:p>
            <a:endParaRPr lang="ja-JP" altLang="en-US"/>
          </a:p>
        </p:txBody>
      </p:sp>
      <p:sp>
        <p:nvSpPr>
          <p:cNvPr id="59404" name="Line 9"/>
          <p:cNvSpPr>
            <a:spLocks noChangeShapeType="1"/>
          </p:cNvSpPr>
          <p:nvPr/>
        </p:nvSpPr>
        <p:spPr bwMode="auto">
          <a:xfrm flipH="1">
            <a:off x="3228975" y="3582988"/>
            <a:ext cx="431800" cy="431800"/>
          </a:xfrm>
          <a:prstGeom prst="line">
            <a:avLst/>
          </a:prstGeom>
          <a:noFill/>
          <a:ln w="28575">
            <a:solidFill>
              <a:schemeClr val="tx1"/>
            </a:solidFill>
            <a:round/>
            <a:headEnd/>
            <a:tailEnd type="triangle" w="med" len="med"/>
          </a:ln>
        </p:spPr>
        <p:txBody>
          <a:bodyPr/>
          <a:lstStyle/>
          <a:p>
            <a:endParaRPr lang="ja-JP" altLang="en-US"/>
          </a:p>
        </p:txBody>
      </p:sp>
      <p:sp>
        <p:nvSpPr>
          <p:cNvPr id="59405" name="Rectangle 10"/>
          <p:cNvSpPr>
            <a:spLocks noChangeAspect="1" noChangeArrowheads="1"/>
          </p:cNvSpPr>
          <p:nvPr/>
        </p:nvSpPr>
        <p:spPr bwMode="auto">
          <a:xfrm>
            <a:off x="6657975" y="588963"/>
            <a:ext cx="433388" cy="431800"/>
          </a:xfrm>
          <a:prstGeom prst="rect">
            <a:avLst/>
          </a:prstGeom>
          <a:solidFill>
            <a:srgbClr val="FF9900"/>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279</a:t>
            </a:r>
            <a:r>
              <a:rPr lang="en-US" altLang="ja-JP" sz="1400">
                <a:latin typeface="Times New Roman" pitchFamily="18" charset="0"/>
              </a:rPr>
              <a:t>113</a:t>
            </a:r>
          </a:p>
        </p:txBody>
      </p:sp>
      <p:sp>
        <p:nvSpPr>
          <p:cNvPr id="59406" name="Text Box 18"/>
          <p:cNvSpPr txBox="1">
            <a:spLocks noChangeArrowheads="1"/>
          </p:cNvSpPr>
          <p:nvPr/>
        </p:nvSpPr>
        <p:spPr bwMode="auto">
          <a:xfrm>
            <a:off x="5772150" y="768350"/>
            <a:ext cx="377825"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59407" name="Text Box 19"/>
          <p:cNvSpPr txBox="1">
            <a:spLocks noChangeArrowheads="1"/>
          </p:cNvSpPr>
          <p:nvPr/>
        </p:nvSpPr>
        <p:spPr bwMode="auto">
          <a:xfrm>
            <a:off x="4914900" y="1625600"/>
            <a:ext cx="377825"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59408" name="Text Box 20"/>
          <p:cNvSpPr txBox="1">
            <a:spLocks noChangeArrowheads="1"/>
          </p:cNvSpPr>
          <p:nvPr/>
        </p:nvSpPr>
        <p:spPr bwMode="auto">
          <a:xfrm>
            <a:off x="4057650" y="2439988"/>
            <a:ext cx="377825"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59409" name="Text Box 21"/>
          <p:cNvSpPr txBox="1">
            <a:spLocks noChangeArrowheads="1"/>
          </p:cNvSpPr>
          <p:nvPr/>
        </p:nvSpPr>
        <p:spPr bwMode="auto">
          <a:xfrm>
            <a:off x="3184525" y="3316288"/>
            <a:ext cx="377825"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59410" name="Rectangle 23"/>
          <p:cNvSpPr>
            <a:spLocks noChangeAspect="1" noChangeArrowheads="1"/>
          </p:cNvSpPr>
          <p:nvPr/>
        </p:nvSpPr>
        <p:spPr bwMode="auto">
          <a:xfrm>
            <a:off x="2795588" y="4011613"/>
            <a:ext cx="433387" cy="431800"/>
          </a:xfrm>
          <a:prstGeom prst="rect">
            <a:avLst/>
          </a:prstGeom>
          <a:noFill/>
          <a:ln w="9525">
            <a:solidFill>
              <a:schemeClr val="tx1"/>
            </a:solidFill>
            <a:miter lim="800000"/>
            <a:headEnd/>
            <a:tailEnd/>
          </a:ln>
        </p:spPr>
        <p:txBody>
          <a:bodyPr wrap="none" anchor="ctr"/>
          <a:lstStyle/>
          <a:p>
            <a:pPr algn="ctr"/>
            <a:r>
              <a:rPr lang="en-US" altLang="ja-JP" sz="1400" baseline="30000">
                <a:latin typeface="Times New Roman" pitchFamily="18" charset="0"/>
              </a:rPr>
              <a:t>262</a:t>
            </a:r>
            <a:r>
              <a:rPr lang="en-US" altLang="ja-JP" sz="1400">
                <a:latin typeface="Times New Roman" pitchFamily="18" charset="0"/>
              </a:rPr>
              <a:t>Db</a:t>
            </a:r>
          </a:p>
        </p:txBody>
      </p:sp>
      <p:sp>
        <p:nvSpPr>
          <p:cNvPr id="59411" name="Line 24"/>
          <p:cNvSpPr>
            <a:spLocks noChangeShapeType="1"/>
          </p:cNvSpPr>
          <p:nvPr/>
        </p:nvSpPr>
        <p:spPr bwMode="auto">
          <a:xfrm flipH="1">
            <a:off x="2792413" y="4440238"/>
            <a:ext cx="304800" cy="609600"/>
          </a:xfrm>
          <a:prstGeom prst="line">
            <a:avLst/>
          </a:prstGeom>
          <a:noFill/>
          <a:ln w="28575">
            <a:solidFill>
              <a:schemeClr val="tx1"/>
            </a:solidFill>
            <a:round/>
            <a:headEnd/>
            <a:tailEnd type="triangle" w="med" len="med"/>
          </a:ln>
        </p:spPr>
        <p:txBody>
          <a:bodyPr/>
          <a:lstStyle/>
          <a:p>
            <a:endParaRPr lang="ja-JP" altLang="en-US"/>
          </a:p>
        </p:txBody>
      </p:sp>
      <p:sp>
        <p:nvSpPr>
          <p:cNvPr id="59412" name="Line 25"/>
          <p:cNvSpPr>
            <a:spLocks noChangeShapeType="1"/>
          </p:cNvSpPr>
          <p:nvPr/>
        </p:nvSpPr>
        <p:spPr bwMode="auto">
          <a:xfrm>
            <a:off x="3097213" y="4440238"/>
            <a:ext cx="304800" cy="533400"/>
          </a:xfrm>
          <a:prstGeom prst="line">
            <a:avLst/>
          </a:prstGeom>
          <a:noFill/>
          <a:ln w="28575">
            <a:solidFill>
              <a:schemeClr val="tx1"/>
            </a:solidFill>
            <a:round/>
            <a:headEnd/>
            <a:tailEnd type="triangle" w="med" len="med"/>
          </a:ln>
        </p:spPr>
        <p:txBody>
          <a:bodyPr/>
          <a:lstStyle/>
          <a:p>
            <a:endParaRPr lang="ja-JP" altLang="en-US"/>
          </a:p>
        </p:txBody>
      </p:sp>
      <p:sp>
        <p:nvSpPr>
          <p:cNvPr id="59413" name="Line 24"/>
          <p:cNvSpPr>
            <a:spLocks noChangeShapeType="1"/>
          </p:cNvSpPr>
          <p:nvPr/>
        </p:nvSpPr>
        <p:spPr bwMode="auto">
          <a:xfrm flipH="1">
            <a:off x="2682875" y="4440238"/>
            <a:ext cx="304800" cy="609600"/>
          </a:xfrm>
          <a:prstGeom prst="line">
            <a:avLst/>
          </a:prstGeom>
          <a:noFill/>
          <a:ln w="28575">
            <a:solidFill>
              <a:srgbClr val="FF0000"/>
            </a:solidFill>
            <a:round/>
            <a:headEnd/>
            <a:tailEnd type="triangle" w="med" len="med"/>
          </a:ln>
        </p:spPr>
        <p:txBody>
          <a:bodyPr/>
          <a:lstStyle/>
          <a:p>
            <a:endParaRPr lang="ja-JP" altLang="en-US"/>
          </a:p>
        </p:txBody>
      </p:sp>
      <p:sp>
        <p:nvSpPr>
          <p:cNvPr id="59414" name="Line 25"/>
          <p:cNvSpPr>
            <a:spLocks noChangeShapeType="1"/>
          </p:cNvSpPr>
          <p:nvPr/>
        </p:nvSpPr>
        <p:spPr bwMode="auto">
          <a:xfrm>
            <a:off x="2987675" y="4440238"/>
            <a:ext cx="304800" cy="533400"/>
          </a:xfrm>
          <a:prstGeom prst="line">
            <a:avLst/>
          </a:prstGeom>
          <a:noFill/>
          <a:ln w="28575">
            <a:solidFill>
              <a:srgbClr val="FF0000"/>
            </a:solidFill>
            <a:round/>
            <a:headEnd/>
            <a:tailEnd type="triangle" w="med" len="med"/>
          </a:ln>
        </p:spPr>
        <p:txBody>
          <a:bodyPr/>
          <a:lstStyle/>
          <a:p>
            <a:endParaRPr lang="ja-JP" altLang="en-US"/>
          </a:p>
        </p:txBody>
      </p:sp>
      <p:sp>
        <p:nvSpPr>
          <p:cNvPr id="59415" name="Text Box 20"/>
          <p:cNvSpPr txBox="1">
            <a:spLocks noChangeArrowheads="1"/>
          </p:cNvSpPr>
          <p:nvPr/>
        </p:nvSpPr>
        <p:spPr bwMode="auto">
          <a:xfrm>
            <a:off x="2316163" y="4181475"/>
            <a:ext cx="377825"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59416" name="Text Box 21"/>
          <p:cNvSpPr txBox="1">
            <a:spLocks noChangeArrowheads="1"/>
          </p:cNvSpPr>
          <p:nvPr/>
        </p:nvSpPr>
        <p:spPr bwMode="auto">
          <a:xfrm>
            <a:off x="1458913" y="5081588"/>
            <a:ext cx="377825" cy="457200"/>
          </a:xfrm>
          <a:prstGeom prst="rect">
            <a:avLst/>
          </a:prstGeom>
          <a:noFill/>
          <a:ln w="9525">
            <a:noFill/>
            <a:miter lim="800000"/>
            <a:headEnd/>
            <a:tailEnd/>
          </a:ln>
        </p:spPr>
        <p:txBody>
          <a:bodyPr wrap="none">
            <a:spAutoFit/>
          </a:bodyPr>
          <a:lstStyle/>
          <a:p>
            <a:r>
              <a:rPr lang="en-US" altLang="ja-JP" sz="2400">
                <a:solidFill>
                  <a:srgbClr val="FF0000"/>
                </a:solidFill>
                <a:latin typeface="Symbol" pitchFamily="18" charset="2"/>
              </a:rPr>
              <a:t>a</a:t>
            </a:r>
          </a:p>
        </p:txBody>
      </p:sp>
      <p:sp>
        <p:nvSpPr>
          <p:cNvPr id="59417" name="Line 9"/>
          <p:cNvSpPr>
            <a:spLocks noChangeShapeType="1"/>
          </p:cNvSpPr>
          <p:nvPr/>
        </p:nvSpPr>
        <p:spPr bwMode="auto">
          <a:xfrm flipH="1">
            <a:off x="3194050" y="3533775"/>
            <a:ext cx="431800" cy="431800"/>
          </a:xfrm>
          <a:prstGeom prst="line">
            <a:avLst/>
          </a:prstGeom>
          <a:noFill/>
          <a:ln w="28575">
            <a:solidFill>
              <a:srgbClr val="FF0000"/>
            </a:solidFill>
            <a:round/>
            <a:headEnd/>
            <a:tailEnd type="triangle" w="med" len="med"/>
          </a:ln>
        </p:spPr>
        <p:txBody>
          <a:bodyPr/>
          <a:lstStyle/>
          <a:p>
            <a:endParaRPr lang="ja-JP" altLang="en-US"/>
          </a:p>
        </p:txBody>
      </p:sp>
      <p:sp>
        <p:nvSpPr>
          <p:cNvPr id="59418" name="Line 9"/>
          <p:cNvSpPr>
            <a:spLocks noChangeShapeType="1"/>
          </p:cNvSpPr>
          <p:nvPr/>
        </p:nvSpPr>
        <p:spPr bwMode="auto">
          <a:xfrm flipH="1">
            <a:off x="2352675" y="4443413"/>
            <a:ext cx="431800" cy="431800"/>
          </a:xfrm>
          <a:prstGeom prst="line">
            <a:avLst/>
          </a:prstGeom>
          <a:noFill/>
          <a:ln w="28575">
            <a:solidFill>
              <a:srgbClr val="FF0000"/>
            </a:solidFill>
            <a:round/>
            <a:headEnd/>
            <a:tailEnd type="triangle" w="med" len="med"/>
          </a:ln>
        </p:spPr>
        <p:txBody>
          <a:bodyPr/>
          <a:lstStyle/>
          <a:p>
            <a:endParaRPr lang="ja-JP" altLang="en-US"/>
          </a:p>
        </p:txBody>
      </p:sp>
      <p:sp>
        <p:nvSpPr>
          <p:cNvPr id="59419" name="Line 9"/>
          <p:cNvSpPr>
            <a:spLocks noChangeShapeType="1"/>
          </p:cNvSpPr>
          <p:nvPr/>
        </p:nvSpPr>
        <p:spPr bwMode="auto">
          <a:xfrm flipH="1">
            <a:off x="1487488" y="5316538"/>
            <a:ext cx="431800" cy="431800"/>
          </a:xfrm>
          <a:prstGeom prst="line">
            <a:avLst/>
          </a:prstGeom>
          <a:noFill/>
          <a:ln w="28575">
            <a:solidFill>
              <a:srgbClr val="FF0000"/>
            </a:solidFill>
            <a:round/>
            <a:headEnd/>
            <a:tailEnd type="triangle" w="med" len="med"/>
          </a:ln>
        </p:spPr>
        <p:txBody>
          <a:bodyPr/>
          <a:lstStyle/>
          <a:p>
            <a:endParaRPr lang="ja-JP" altLang="en-US"/>
          </a:p>
        </p:txBody>
      </p:sp>
      <p:sp>
        <p:nvSpPr>
          <p:cNvPr id="59420" name="Rectangle 5"/>
          <p:cNvSpPr>
            <a:spLocks noChangeAspect="1" noChangeArrowheads="1"/>
          </p:cNvSpPr>
          <p:nvPr/>
        </p:nvSpPr>
        <p:spPr bwMode="auto">
          <a:xfrm>
            <a:off x="4097338" y="3152775"/>
            <a:ext cx="431800" cy="431800"/>
          </a:xfrm>
          <a:prstGeom prst="rect">
            <a:avLst/>
          </a:prstGeom>
          <a:solidFill>
            <a:schemeClr val="bg1"/>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267</a:t>
            </a:r>
            <a:r>
              <a:rPr lang="en-US" altLang="ja-JP" sz="1400">
                <a:latin typeface="Times New Roman" pitchFamily="18" charset="0"/>
              </a:rPr>
              <a:t>Bh</a:t>
            </a:r>
          </a:p>
        </p:txBody>
      </p:sp>
      <p:sp>
        <p:nvSpPr>
          <p:cNvPr id="59421" name="Rectangle 5"/>
          <p:cNvSpPr>
            <a:spLocks noChangeAspect="1" noChangeArrowheads="1"/>
          </p:cNvSpPr>
          <p:nvPr/>
        </p:nvSpPr>
        <p:spPr bwMode="auto">
          <a:xfrm>
            <a:off x="4533900" y="3152775"/>
            <a:ext cx="431800" cy="431800"/>
          </a:xfrm>
          <a:prstGeom prst="rect">
            <a:avLst/>
          </a:prstGeom>
          <a:solidFill>
            <a:schemeClr val="bg1"/>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268</a:t>
            </a:r>
            <a:r>
              <a:rPr lang="en-US" altLang="ja-JP" sz="1400">
                <a:latin typeface="Times New Roman" pitchFamily="18" charset="0"/>
              </a:rPr>
              <a:t>Bh</a:t>
            </a:r>
          </a:p>
        </p:txBody>
      </p:sp>
      <p:sp>
        <p:nvSpPr>
          <p:cNvPr id="59422" name="Rectangle 5"/>
          <p:cNvSpPr>
            <a:spLocks noChangeAspect="1" noChangeArrowheads="1"/>
          </p:cNvSpPr>
          <p:nvPr/>
        </p:nvSpPr>
        <p:spPr bwMode="auto">
          <a:xfrm>
            <a:off x="4970463" y="3149600"/>
            <a:ext cx="431800" cy="431800"/>
          </a:xfrm>
          <a:prstGeom prst="rect">
            <a:avLst/>
          </a:prstGeom>
          <a:solidFill>
            <a:schemeClr val="bg1"/>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269</a:t>
            </a:r>
            <a:r>
              <a:rPr lang="en-US" altLang="ja-JP" sz="1400">
                <a:latin typeface="Times New Roman" pitchFamily="18" charset="0"/>
              </a:rPr>
              <a:t>Bh</a:t>
            </a:r>
          </a:p>
        </p:txBody>
      </p:sp>
      <p:sp>
        <p:nvSpPr>
          <p:cNvPr id="59423" name="Rectangle 5"/>
          <p:cNvSpPr>
            <a:spLocks noChangeAspect="1" noChangeArrowheads="1"/>
          </p:cNvSpPr>
          <p:nvPr/>
        </p:nvSpPr>
        <p:spPr bwMode="auto">
          <a:xfrm>
            <a:off x="5407025" y="3152775"/>
            <a:ext cx="431800" cy="431800"/>
          </a:xfrm>
          <a:prstGeom prst="rect">
            <a:avLst/>
          </a:prstGeom>
          <a:solidFill>
            <a:schemeClr val="bg1"/>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270</a:t>
            </a:r>
            <a:r>
              <a:rPr lang="en-US" altLang="ja-JP" sz="1400">
                <a:latin typeface="Times New Roman" pitchFamily="18" charset="0"/>
              </a:rPr>
              <a:t>Bh</a:t>
            </a:r>
          </a:p>
        </p:txBody>
      </p:sp>
      <p:sp>
        <p:nvSpPr>
          <p:cNvPr id="59424" name="Rectangle 10"/>
          <p:cNvSpPr>
            <a:spLocks noChangeAspect="1" noChangeArrowheads="1"/>
          </p:cNvSpPr>
          <p:nvPr/>
        </p:nvSpPr>
        <p:spPr bwMode="auto">
          <a:xfrm>
            <a:off x="5837238" y="3149600"/>
            <a:ext cx="431800" cy="431800"/>
          </a:xfrm>
          <a:prstGeom prst="rect">
            <a:avLst/>
          </a:prstGeom>
          <a:solidFill>
            <a:srgbClr val="FF9900"/>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271</a:t>
            </a:r>
            <a:r>
              <a:rPr lang="en-US" altLang="ja-JP" sz="1400">
                <a:latin typeface="Times New Roman" pitchFamily="18" charset="0"/>
              </a:rPr>
              <a:t>Bh</a:t>
            </a:r>
          </a:p>
        </p:txBody>
      </p:sp>
      <p:sp>
        <p:nvSpPr>
          <p:cNvPr id="59425" name="テキスト ボックス 32"/>
          <p:cNvSpPr txBox="1">
            <a:spLocks noChangeArrowheads="1"/>
          </p:cNvSpPr>
          <p:nvPr/>
        </p:nvSpPr>
        <p:spPr bwMode="auto">
          <a:xfrm>
            <a:off x="3305175" y="4518025"/>
            <a:ext cx="538163" cy="369888"/>
          </a:xfrm>
          <a:prstGeom prst="rect">
            <a:avLst/>
          </a:prstGeom>
          <a:noFill/>
          <a:ln w="9525">
            <a:noFill/>
            <a:miter lim="800000"/>
            <a:headEnd/>
            <a:tailEnd/>
          </a:ln>
        </p:spPr>
        <p:txBody>
          <a:bodyPr wrap="none">
            <a:spAutoFit/>
          </a:bodyPr>
          <a:lstStyle/>
          <a:p>
            <a:r>
              <a:rPr lang="en-US" altLang="ja-JP">
                <a:latin typeface="Times New Roman" pitchFamily="18" charset="0"/>
                <a:cs typeface="Times New Roman" pitchFamily="18" charset="0"/>
              </a:rPr>
              <a:t>S.F.</a:t>
            </a:r>
            <a:endParaRPr lang="ja-JP" altLang="en-US"/>
          </a:p>
        </p:txBody>
      </p:sp>
      <p:sp>
        <p:nvSpPr>
          <p:cNvPr id="59426" name="Rectangle 23"/>
          <p:cNvSpPr>
            <a:spLocks noChangeAspect="1" noChangeArrowheads="1"/>
          </p:cNvSpPr>
          <p:nvPr/>
        </p:nvSpPr>
        <p:spPr bwMode="auto">
          <a:xfrm>
            <a:off x="1924050" y="4873625"/>
            <a:ext cx="433388" cy="431800"/>
          </a:xfrm>
          <a:prstGeom prst="rect">
            <a:avLst/>
          </a:prstGeom>
          <a:solidFill>
            <a:srgbClr val="FFFF00"/>
          </a:solidFill>
          <a:ln w="9525">
            <a:solidFill>
              <a:schemeClr val="tx1"/>
            </a:solidFill>
            <a:miter lim="800000"/>
            <a:headEnd/>
            <a:tailEnd/>
          </a:ln>
        </p:spPr>
        <p:txBody>
          <a:bodyPr wrap="none" anchor="ctr"/>
          <a:lstStyle/>
          <a:p>
            <a:pPr algn="ctr"/>
            <a:r>
              <a:rPr lang="en-US" altLang="ja-JP" sz="1400" baseline="30000">
                <a:latin typeface="Times New Roman" pitchFamily="18" charset="0"/>
              </a:rPr>
              <a:t>258</a:t>
            </a:r>
            <a:r>
              <a:rPr lang="en-US" altLang="ja-JP" sz="1400">
                <a:latin typeface="Times New Roman" pitchFamily="18" charset="0"/>
              </a:rPr>
              <a:t>Lr</a:t>
            </a:r>
          </a:p>
        </p:txBody>
      </p:sp>
      <p:sp>
        <p:nvSpPr>
          <p:cNvPr id="59427" name="Line 6"/>
          <p:cNvSpPr>
            <a:spLocks noChangeShapeType="1"/>
          </p:cNvSpPr>
          <p:nvPr/>
        </p:nvSpPr>
        <p:spPr bwMode="auto">
          <a:xfrm flipH="1">
            <a:off x="6500813" y="954088"/>
            <a:ext cx="360362" cy="0"/>
          </a:xfrm>
          <a:prstGeom prst="line">
            <a:avLst/>
          </a:prstGeom>
          <a:noFill/>
          <a:ln w="28575">
            <a:solidFill>
              <a:srgbClr val="0070C0"/>
            </a:solidFill>
            <a:round/>
            <a:headEnd/>
            <a:tailEnd type="triangle" w="med" len="med"/>
          </a:ln>
        </p:spPr>
        <p:txBody>
          <a:bodyPr/>
          <a:lstStyle/>
          <a:p>
            <a:endParaRPr lang="ja-JP" altLang="en-US"/>
          </a:p>
        </p:txBody>
      </p:sp>
      <p:sp>
        <p:nvSpPr>
          <p:cNvPr id="59428" name="テキスト ボックス 40"/>
          <p:cNvSpPr txBox="1">
            <a:spLocks noChangeArrowheads="1"/>
          </p:cNvSpPr>
          <p:nvPr/>
        </p:nvSpPr>
        <p:spPr bwMode="auto">
          <a:xfrm>
            <a:off x="6091238" y="1004888"/>
            <a:ext cx="1838325" cy="369887"/>
          </a:xfrm>
          <a:prstGeom prst="rect">
            <a:avLst/>
          </a:prstGeom>
          <a:noFill/>
          <a:ln w="9525">
            <a:noFill/>
            <a:miter lim="800000"/>
            <a:headEnd/>
            <a:tailEnd/>
          </a:ln>
        </p:spPr>
        <p:txBody>
          <a:bodyPr wrap="none">
            <a:spAutoFit/>
          </a:bodyPr>
          <a:lstStyle/>
          <a:p>
            <a:r>
              <a:rPr lang="en-US" altLang="ja-JP">
                <a:latin typeface="Times New Roman" pitchFamily="18" charset="0"/>
                <a:cs typeface="Times New Roman" pitchFamily="18" charset="0"/>
              </a:rPr>
              <a:t>one </a:t>
            </a:r>
            <a:r>
              <a:rPr lang="en-US" altLang="ja-JP" i="1">
                <a:latin typeface="Times New Roman" pitchFamily="18" charset="0"/>
                <a:cs typeface="Times New Roman" pitchFamily="18" charset="0"/>
              </a:rPr>
              <a:t>n</a:t>
            </a:r>
            <a:r>
              <a:rPr lang="en-US" altLang="ja-JP">
                <a:latin typeface="Times New Roman" pitchFamily="18" charset="0"/>
                <a:cs typeface="Times New Roman" pitchFamily="18" charset="0"/>
              </a:rPr>
              <a:t> evaporation</a:t>
            </a:r>
            <a:endParaRPr lang="ja-JP" altLang="en-US">
              <a:latin typeface="Times New Roman" pitchFamily="18" charset="0"/>
              <a:cs typeface="Times New Roman" pitchFamily="18" charset="0"/>
            </a:endParaRPr>
          </a:p>
        </p:txBody>
      </p:sp>
      <p:sp>
        <p:nvSpPr>
          <p:cNvPr id="59429" name="テキスト ボックス 41"/>
          <p:cNvSpPr txBox="1">
            <a:spLocks noChangeArrowheads="1"/>
          </p:cNvSpPr>
          <p:nvPr/>
        </p:nvSpPr>
        <p:spPr bwMode="auto">
          <a:xfrm>
            <a:off x="4162425" y="3589338"/>
            <a:ext cx="1863725" cy="369887"/>
          </a:xfrm>
          <a:prstGeom prst="rect">
            <a:avLst/>
          </a:prstGeom>
          <a:noFill/>
          <a:ln w="9525">
            <a:noFill/>
            <a:miter lim="800000"/>
            <a:headEnd/>
            <a:tailEnd/>
          </a:ln>
        </p:spPr>
        <p:txBody>
          <a:bodyPr wrap="none">
            <a:spAutoFit/>
          </a:bodyPr>
          <a:lstStyle/>
          <a:p>
            <a:r>
              <a:rPr lang="en-US" altLang="ja-JP">
                <a:latin typeface="Times New Roman" pitchFamily="18" charset="0"/>
                <a:cs typeface="Times New Roman" pitchFamily="18" charset="0"/>
              </a:rPr>
              <a:t>five </a:t>
            </a:r>
            <a:r>
              <a:rPr lang="en-US" altLang="ja-JP" i="1">
                <a:latin typeface="Times New Roman" pitchFamily="18" charset="0"/>
                <a:cs typeface="Times New Roman" pitchFamily="18" charset="0"/>
              </a:rPr>
              <a:t>n</a:t>
            </a:r>
            <a:r>
              <a:rPr lang="en-US" altLang="ja-JP">
                <a:latin typeface="Times New Roman" pitchFamily="18" charset="0"/>
                <a:cs typeface="Times New Roman" pitchFamily="18" charset="0"/>
              </a:rPr>
              <a:t> evaporation</a:t>
            </a:r>
            <a:endParaRPr lang="ja-JP" altLang="en-US">
              <a:latin typeface="Times New Roman" pitchFamily="18" charset="0"/>
              <a:cs typeface="Times New Roman" pitchFamily="18" charset="0"/>
            </a:endParaRPr>
          </a:p>
        </p:txBody>
      </p:sp>
      <p:sp>
        <p:nvSpPr>
          <p:cNvPr id="59430" name="Line 6"/>
          <p:cNvSpPr>
            <a:spLocks noChangeShapeType="1"/>
          </p:cNvSpPr>
          <p:nvPr/>
        </p:nvSpPr>
        <p:spPr bwMode="auto">
          <a:xfrm flipH="1">
            <a:off x="5711825" y="3517900"/>
            <a:ext cx="360363" cy="0"/>
          </a:xfrm>
          <a:prstGeom prst="line">
            <a:avLst/>
          </a:prstGeom>
          <a:noFill/>
          <a:ln w="28575">
            <a:solidFill>
              <a:srgbClr val="0070C0"/>
            </a:solidFill>
            <a:round/>
            <a:headEnd/>
            <a:tailEnd type="triangle" w="med" len="med"/>
          </a:ln>
        </p:spPr>
        <p:txBody>
          <a:bodyPr/>
          <a:lstStyle/>
          <a:p>
            <a:endParaRPr lang="ja-JP" altLang="en-US"/>
          </a:p>
        </p:txBody>
      </p:sp>
      <p:sp>
        <p:nvSpPr>
          <p:cNvPr id="59431" name="Line 6"/>
          <p:cNvSpPr>
            <a:spLocks noChangeShapeType="1"/>
          </p:cNvSpPr>
          <p:nvPr/>
        </p:nvSpPr>
        <p:spPr bwMode="auto">
          <a:xfrm flipH="1">
            <a:off x="5227638" y="3517900"/>
            <a:ext cx="360362" cy="0"/>
          </a:xfrm>
          <a:prstGeom prst="line">
            <a:avLst/>
          </a:prstGeom>
          <a:noFill/>
          <a:ln w="28575">
            <a:solidFill>
              <a:srgbClr val="0070C0"/>
            </a:solidFill>
            <a:round/>
            <a:headEnd/>
            <a:tailEnd type="triangle" w="med" len="med"/>
          </a:ln>
        </p:spPr>
        <p:txBody>
          <a:bodyPr/>
          <a:lstStyle/>
          <a:p>
            <a:endParaRPr lang="ja-JP" altLang="en-US"/>
          </a:p>
        </p:txBody>
      </p:sp>
      <p:sp>
        <p:nvSpPr>
          <p:cNvPr id="59432" name="Line 6"/>
          <p:cNvSpPr>
            <a:spLocks noChangeShapeType="1"/>
          </p:cNvSpPr>
          <p:nvPr/>
        </p:nvSpPr>
        <p:spPr bwMode="auto">
          <a:xfrm flipH="1">
            <a:off x="4799013" y="3517900"/>
            <a:ext cx="360362" cy="0"/>
          </a:xfrm>
          <a:prstGeom prst="line">
            <a:avLst/>
          </a:prstGeom>
          <a:noFill/>
          <a:ln w="28575">
            <a:solidFill>
              <a:srgbClr val="0070C0"/>
            </a:solidFill>
            <a:round/>
            <a:headEnd/>
            <a:tailEnd type="triangle" w="med" len="med"/>
          </a:ln>
        </p:spPr>
        <p:txBody>
          <a:bodyPr/>
          <a:lstStyle/>
          <a:p>
            <a:endParaRPr lang="ja-JP" altLang="en-US"/>
          </a:p>
        </p:txBody>
      </p:sp>
      <p:sp>
        <p:nvSpPr>
          <p:cNvPr id="59433" name="Line 6"/>
          <p:cNvSpPr>
            <a:spLocks noChangeShapeType="1"/>
          </p:cNvSpPr>
          <p:nvPr/>
        </p:nvSpPr>
        <p:spPr bwMode="auto">
          <a:xfrm flipH="1">
            <a:off x="4370388" y="3517900"/>
            <a:ext cx="360362" cy="0"/>
          </a:xfrm>
          <a:prstGeom prst="line">
            <a:avLst/>
          </a:prstGeom>
          <a:noFill/>
          <a:ln w="28575">
            <a:solidFill>
              <a:srgbClr val="0070C0"/>
            </a:solidFill>
            <a:round/>
            <a:headEnd/>
            <a:tailEnd type="triangle" w="med" len="med"/>
          </a:ln>
        </p:spPr>
        <p:txBody>
          <a:bodyPr/>
          <a:lstStyle/>
          <a:p>
            <a:endParaRPr lang="ja-JP" altLang="en-US"/>
          </a:p>
        </p:txBody>
      </p:sp>
      <p:sp>
        <p:nvSpPr>
          <p:cNvPr id="59434" name="Line 6"/>
          <p:cNvSpPr>
            <a:spLocks noChangeShapeType="1"/>
          </p:cNvSpPr>
          <p:nvPr/>
        </p:nvSpPr>
        <p:spPr bwMode="auto">
          <a:xfrm flipH="1">
            <a:off x="3933825" y="3517900"/>
            <a:ext cx="360363" cy="0"/>
          </a:xfrm>
          <a:prstGeom prst="line">
            <a:avLst/>
          </a:prstGeom>
          <a:noFill/>
          <a:ln w="28575">
            <a:solidFill>
              <a:srgbClr val="0070C0"/>
            </a:solidFill>
            <a:round/>
            <a:headEnd/>
            <a:tailEnd type="triangle" w="med" len="med"/>
          </a:ln>
        </p:spPr>
        <p:txBody>
          <a:bodyPr/>
          <a:lstStyle/>
          <a:p>
            <a:endParaRPr lang="ja-JP" altLang="en-US"/>
          </a:p>
        </p:txBody>
      </p:sp>
      <p:sp>
        <p:nvSpPr>
          <p:cNvPr id="59435" name="Line 7"/>
          <p:cNvSpPr>
            <a:spLocks noChangeShapeType="1"/>
          </p:cNvSpPr>
          <p:nvPr/>
        </p:nvSpPr>
        <p:spPr bwMode="auto">
          <a:xfrm flipH="1">
            <a:off x="928688" y="571500"/>
            <a:ext cx="431800" cy="431800"/>
          </a:xfrm>
          <a:prstGeom prst="line">
            <a:avLst/>
          </a:prstGeom>
          <a:noFill/>
          <a:ln w="28575">
            <a:solidFill>
              <a:schemeClr val="tx1"/>
            </a:solidFill>
            <a:round/>
            <a:headEnd/>
            <a:tailEnd type="triangle" w="med" len="med"/>
          </a:ln>
        </p:spPr>
        <p:txBody>
          <a:bodyPr/>
          <a:lstStyle/>
          <a:p>
            <a:endParaRPr lang="ja-JP" altLang="en-US"/>
          </a:p>
        </p:txBody>
      </p:sp>
      <p:sp>
        <p:nvSpPr>
          <p:cNvPr id="59436" name="テキスト ボックス 48"/>
          <p:cNvSpPr txBox="1">
            <a:spLocks noChangeArrowheads="1"/>
          </p:cNvSpPr>
          <p:nvPr/>
        </p:nvSpPr>
        <p:spPr bwMode="auto">
          <a:xfrm>
            <a:off x="1428750" y="571500"/>
            <a:ext cx="3644900" cy="369888"/>
          </a:xfrm>
          <a:prstGeom prst="rect">
            <a:avLst/>
          </a:prstGeom>
          <a:noFill/>
          <a:ln w="9525">
            <a:noFill/>
            <a:miter lim="800000"/>
            <a:headEnd/>
            <a:tailEnd/>
          </a:ln>
        </p:spPr>
        <p:txBody>
          <a:bodyPr wrap="none">
            <a:spAutoFit/>
          </a:bodyPr>
          <a:lstStyle/>
          <a:p>
            <a:r>
              <a:rPr lang="en-US" altLang="ja-JP">
                <a:latin typeface="Times New Roman" pitchFamily="18" charset="0"/>
                <a:cs typeface="Times New Roman" pitchFamily="18" charset="0"/>
              </a:rPr>
              <a:t>decays observed in </a:t>
            </a:r>
            <a:r>
              <a:rPr lang="en-US" altLang="ja-JP" baseline="30000">
                <a:latin typeface="Times New Roman" pitchFamily="18" charset="0"/>
                <a:cs typeface="Times New Roman" pitchFamily="18" charset="0"/>
              </a:rPr>
              <a:t>278</a:t>
            </a:r>
            <a:r>
              <a:rPr lang="en-US" altLang="ja-JP">
                <a:latin typeface="Times New Roman" pitchFamily="18" charset="0"/>
                <a:cs typeface="Times New Roman" pitchFamily="18" charset="0"/>
              </a:rPr>
              <a:t>113 synthesis </a:t>
            </a:r>
            <a:endParaRPr lang="ja-JP" altLang="en-US">
              <a:latin typeface="Times New Roman" pitchFamily="18" charset="0"/>
              <a:cs typeface="Times New Roman" pitchFamily="18" charset="0"/>
            </a:endParaRPr>
          </a:p>
        </p:txBody>
      </p:sp>
      <p:sp>
        <p:nvSpPr>
          <p:cNvPr id="59437" name="Line 9"/>
          <p:cNvSpPr>
            <a:spLocks noChangeShapeType="1"/>
          </p:cNvSpPr>
          <p:nvPr/>
        </p:nvSpPr>
        <p:spPr bwMode="auto">
          <a:xfrm flipH="1">
            <a:off x="928688" y="1282700"/>
            <a:ext cx="431800" cy="431800"/>
          </a:xfrm>
          <a:prstGeom prst="line">
            <a:avLst/>
          </a:prstGeom>
          <a:noFill/>
          <a:ln w="28575">
            <a:solidFill>
              <a:srgbClr val="FF0000"/>
            </a:solidFill>
            <a:round/>
            <a:headEnd/>
            <a:tailEnd type="triangle" w="med" len="med"/>
          </a:ln>
        </p:spPr>
        <p:txBody>
          <a:bodyPr/>
          <a:lstStyle/>
          <a:p>
            <a:endParaRPr lang="ja-JP" altLang="en-US"/>
          </a:p>
        </p:txBody>
      </p:sp>
      <p:sp>
        <p:nvSpPr>
          <p:cNvPr id="59438" name="テキスト ボックス 50"/>
          <p:cNvSpPr txBox="1">
            <a:spLocks noChangeArrowheads="1"/>
          </p:cNvSpPr>
          <p:nvPr/>
        </p:nvSpPr>
        <p:spPr bwMode="auto">
          <a:xfrm>
            <a:off x="1428750" y="1344613"/>
            <a:ext cx="3595688" cy="369887"/>
          </a:xfrm>
          <a:prstGeom prst="rect">
            <a:avLst/>
          </a:prstGeom>
          <a:noFill/>
          <a:ln w="9525">
            <a:noFill/>
            <a:miter lim="800000"/>
            <a:headEnd/>
            <a:tailEnd/>
          </a:ln>
        </p:spPr>
        <p:txBody>
          <a:bodyPr wrap="none">
            <a:spAutoFit/>
          </a:bodyPr>
          <a:lstStyle/>
          <a:p>
            <a:r>
              <a:rPr lang="en-US" altLang="ja-JP">
                <a:latin typeface="Times New Roman" pitchFamily="18" charset="0"/>
                <a:cs typeface="Times New Roman" pitchFamily="18" charset="0"/>
              </a:rPr>
              <a:t>decays observed in the present work </a:t>
            </a:r>
            <a:endParaRPr lang="ja-JP" altLang="en-US">
              <a:latin typeface="Times New Roman" pitchFamily="18" charset="0"/>
              <a:cs typeface="Times New Roman" pitchFamily="18" charset="0"/>
            </a:endParaRPr>
          </a:p>
        </p:txBody>
      </p:sp>
      <p:sp>
        <p:nvSpPr>
          <p:cNvPr id="59439" name="テキスト ボックス 51"/>
          <p:cNvSpPr txBox="1">
            <a:spLocks noChangeArrowheads="1"/>
          </p:cNvSpPr>
          <p:nvPr/>
        </p:nvSpPr>
        <p:spPr bwMode="auto">
          <a:xfrm>
            <a:off x="6143625" y="1416050"/>
            <a:ext cx="2319338" cy="369888"/>
          </a:xfrm>
          <a:prstGeom prst="rect">
            <a:avLst/>
          </a:prstGeom>
          <a:noFill/>
          <a:ln w="9525">
            <a:noFill/>
            <a:miter lim="800000"/>
            <a:headEnd/>
            <a:tailEnd/>
          </a:ln>
        </p:spPr>
        <p:txBody>
          <a:bodyPr wrap="none">
            <a:spAutoFit/>
          </a:bodyPr>
          <a:lstStyle/>
          <a:p>
            <a:r>
              <a:rPr lang="en-US" altLang="ja-JP" u="sng" baseline="30000">
                <a:latin typeface="Times New Roman" pitchFamily="18" charset="0"/>
                <a:cs typeface="Times New Roman" pitchFamily="18" charset="0"/>
              </a:rPr>
              <a:t>209</a:t>
            </a:r>
            <a:r>
              <a:rPr lang="en-US" altLang="ja-JP" u="sng">
                <a:latin typeface="Times New Roman" pitchFamily="18" charset="0"/>
                <a:cs typeface="Times New Roman" pitchFamily="18" charset="0"/>
              </a:rPr>
              <a:t>Bi + </a:t>
            </a:r>
            <a:r>
              <a:rPr lang="en-US" altLang="ja-JP" u="sng" baseline="30000">
                <a:latin typeface="Times New Roman" pitchFamily="18" charset="0"/>
                <a:cs typeface="Times New Roman" pitchFamily="18" charset="0"/>
              </a:rPr>
              <a:t>70</a:t>
            </a:r>
            <a:r>
              <a:rPr lang="en-US" altLang="ja-JP" u="sng">
                <a:latin typeface="Times New Roman" pitchFamily="18" charset="0"/>
                <a:cs typeface="Times New Roman" pitchFamily="18" charset="0"/>
              </a:rPr>
              <a:t>Zn </a:t>
            </a:r>
            <a:r>
              <a:rPr lang="ja-JP" altLang="en-US" u="sng">
                <a:latin typeface="Times New Roman" pitchFamily="18" charset="0"/>
                <a:cs typeface="Times New Roman" pitchFamily="18" charset="0"/>
              </a:rPr>
              <a:t>→ </a:t>
            </a:r>
            <a:r>
              <a:rPr lang="en-US" altLang="ja-JP" u="sng" baseline="30000">
                <a:latin typeface="Times New Roman" pitchFamily="18" charset="0"/>
                <a:cs typeface="Times New Roman" pitchFamily="18" charset="0"/>
              </a:rPr>
              <a:t>279</a:t>
            </a:r>
            <a:r>
              <a:rPr lang="en-US" altLang="ja-JP" u="sng">
                <a:latin typeface="Times New Roman" pitchFamily="18" charset="0"/>
                <a:cs typeface="Times New Roman" pitchFamily="18" charset="0"/>
              </a:rPr>
              <a:t>113</a:t>
            </a:r>
            <a:r>
              <a:rPr lang="en-US" altLang="ja-JP" u="sng" baseline="30000">
                <a:latin typeface="Times New Roman" pitchFamily="18" charset="0"/>
                <a:cs typeface="Times New Roman" pitchFamily="18" charset="0"/>
              </a:rPr>
              <a:t>*</a:t>
            </a:r>
            <a:endParaRPr lang="ja-JP" altLang="en-US" u="sng" baseline="30000">
              <a:latin typeface="Times New Roman" pitchFamily="18" charset="0"/>
              <a:cs typeface="Times New Roman" pitchFamily="18" charset="0"/>
            </a:endParaRPr>
          </a:p>
        </p:txBody>
      </p:sp>
      <p:sp>
        <p:nvSpPr>
          <p:cNvPr id="59440" name="テキスト ボックス 52"/>
          <p:cNvSpPr txBox="1">
            <a:spLocks noChangeArrowheads="1"/>
          </p:cNvSpPr>
          <p:nvPr/>
        </p:nvSpPr>
        <p:spPr bwMode="auto">
          <a:xfrm>
            <a:off x="4252913" y="3987800"/>
            <a:ext cx="2339975" cy="369888"/>
          </a:xfrm>
          <a:prstGeom prst="rect">
            <a:avLst/>
          </a:prstGeom>
          <a:noFill/>
          <a:ln w="9525">
            <a:noFill/>
            <a:miter lim="800000"/>
            <a:headEnd/>
            <a:tailEnd/>
          </a:ln>
        </p:spPr>
        <p:txBody>
          <a:bodyPr wrap="none">
            <a:spAutoFit/>
          </a:bodyPr>
          <a:lstStyle/>
          <a:p>
            <a:r>
              <a:rPr lang="en-US" altLang="ja-JP" u="sng" baseline="30000">
                <a:latin typeface="Times New Roman" pitchFamily="18" charset="0"/>
                <a:cs typeface="Times New Roman" pitchFamily="18" charset="0"/>
              </a:rPr>
              <a:t>248</a:t>
            </a:r>
            <a:r>
              <a:rPr lang="en-US" altLang="ja-JP" u="sng">
                <a:latin typeface="Times New Roman" pitchFamily="18" charset="0"/>
                <a:cs typeface="Times New Roman" pitchFamily="18" charset="0"/>
              </a:rPr>
              <a:t>Cm + </a:t>
            </a:r>
            <a:r>
              <a:rPr lang="en-US" altLang="ja-JP" u="sng" baseline="30000">
                <a:latin typeface="Times New Roman" pitchFamily="18" charset="0"/>
                <a:cs typeface="Times New Roman" pitchFamily="18" charset="0"/>
              </a:rPr>
              <a:t>23</a:t>
            </a:r>
            <a:r>
              <a:rPr lang="en-US" altLang="ja-JP" u="sng">
                <a:latin typeface="Times New Roman" pitchFamily="18" charset="0"/>
                <a:cs typeface="Times New Roman" pitchFamily="18" charset="0"/>
              </a:rPr>
              <a:t>Na </a:t>
            </a:r>
            <a:r>
              <a:rPr lang="ja-JP" altLang="en-US" u="sng">
                <a:latin typeface="Times New Roman" pitchFamily="18" charset="0"/>
                <a:cs typeface="Times New Roman" pitchFamily="18" charset="0"/>
              </a:rPr>
              <a:t>→ </a:t>
            </a:r>
            <a:r>
              <a:rPr lang="en-US" altLang="ja-JP" u="sng" baseline="30000">
                <a:latin typeface="Times New Roman" pitchFamily="18" charset="0"/>
                <a:cs typeface="Times New Roman" pitchFamily="18" charset="0"/>
              </a:rPr>
              <a:t>271</a:t>
            </a:r>
            <a:r>
              <a:rPr lang="en-US" altLang="ja-JP" u="sng">
                <a:latin typeface="Times New Roman" pitchFamily="18" charset="0"/>
                <a:cs typeface="Times New Roman" pitchFamily="18" charset="0"/>
              </a:rPr>
              <a:t>Bh</a:t>
            </a:r>
            <a:r>
              <a:rPr lang="en-US" altLang="ja-JP" u="sng" baseline="30000">
                <a:latin typeface="Times New Roman" pitchFamily="18" charset="0"/>
                <a:cs typeface="Times New Roman" pitchFamily="18" charset="0"/>
              </a:rPr>
              <a:t>*</a:t>
            </a:r>
            <a:endParaRPr lang="ja-JP" altLang="en-US" u="sng" baseline="30000">
              <a:latin typeface="Times New Roman" pitchFamily="18" charset="0"/>
              <a:cs typeface="Times New Roman" pitchFamily="18" charset="0"/>
            </a:endParaRPr>
          </a:p>
        </p:txBody>
      </p:sp>
      <p:sp>
        <p:nvSpPr>
          <p:cNvPr id="59441" name="日付プレースホルダ 49"/>
          <p:cNvSpPr>
            <a:spLocks noGrp="1"/>
          </p:cNvSpPr>
          <p:nvPr>
            <p:ph type="dt" sz="quarter" idx="10"/>
          </p:nvPr>
        </p:nvSpPr>
        <p:spPr>
          <a:noFill/>
        </p:spPr>
        <p:txBody>
          <a:bodyPr/>
          <a:lstStyle/>
          <a:p>
            <a:r>
              <a:rPr lang="en-US" altLang="ja-JP" smtClean="0">
                <a:latin typeface="Arial" pitchFamily="34" charset="0"/>
              </a:rPr>
              <a:t>2013/1/15</a:t>
            </a:r>
          </a:p>
        </p:txBody>
      </p:sp>
      <p:sp>
        <p:nvSpPr>
          <p:cNvPr id="59442" name="スライド番号プレースホルダ 50"/>
          <p:cNvSpPr>
            <a:spLocks noGrp="1"/>
          </p:cNvSpPr>
          <p:nvPr>
            <p:ph type="sldNum" sz="quarter" idx="12"/>
          </p:nvPr>
        </p:nvSpPr>
        <p:spPr>
          <a:noFill/>
        </p:spPr>
        <p:txBody>
          <a:bodyPr/>
          <a:lstStyle/>
          <a:p>
            <a:fld id="{F2190D01-AC58-4F42-99B7-DDA21E82DAA8}" type="slidenum">
              <a:rPr lang="en-US" altLang="ja-JP" smtClean="0">
                <a:latin typeface="Arial" pitchFamily="34" charset="0"/>
              </a:rPr>
              <a:pPr/>
              <a:t>35</a:t>
            </a:fld>
            <a:endParaRPr lang="en-US" altLang="ja-JP" smtClean="0">
              <a:latin typeface="Arial" pitchFamily="34" charset="0"/>
            </a:endParaRPr>
          </a:p>
        </p:txBody>
      </p:sp>
      <p:sp>
        <p:nvSpPr>
          <p:cNvPr id="59443" name="フッター プレースホルダ 51"/>
          <p:cNvSpPr>
            <a:spLocks noGrp="1"/>
          </p:cNvSpPr>
          <p:nvPr>
            <p:ph type="ftr" sz="quarter" idx="11"/>
          </p:nvPr>
        </p:nvSpPr>
        <p:spPr>
          <a:noFill/>
        </p:spPr>
        <p:txBody>
          <a:bodyPr/>
          <a:lstStyle/>
          <a:p>
            <a:r>
              <a:rPr lang="en-US" altLang="zh-TW" smtClean="0">
                <a:latin typeface="Arial" pitchFamily="34" charset="0"/>
              </a:rPr>
              <a:t>RIBF SEMINAR</a:t>
            </a:r>
            <a:endParaRPr lang="en-US" altLang="ja-JP" smtClean="0">
              <a:latin typeface="Arial" pitchFamily="34" charset="0"/>
            </a:endParaRPr>
          </a:p>
        </p:txBody>
      </p:sp>
    </p:spTree>
    <p:extLst>
      <p:ext uri="{BB962C8B-B14F-4D97-AF65-F5344CB8AC3E}">
        <p14:creationId xmlns:p14="http://schemas.microsoft.com/office/powerpoint/2010/main" val="810880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fld id="{8152426B-D146-4845-B4EA-5544AFDE7064}" type="slidenum">
              <a:rPr kumimoji="1" lang="ja-JP" altLang="en-US" smtClean="0"/>
              <a:pPr/>
              <a:t>36</a:t>
            </a:fld>
            <a:endParaRPr kumimoji="1" lang="ja-JP" altLang="en-US"/>
          </a:p>
        </p:txBody>
      </p:sp>
      <p:pic>
        <p:nvPicPr>
          <p:cNvPr id="385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48" y="222982"/>
            <a:ext cx="8748000" cy="298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5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56" y="3481495"/>
            <a:ext cx="8100000" cy="203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611462" y="5053285"/>
            <a:ext cx="60486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805571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90"/>
          <p:cNvGrpSpPr/>
          <p:nvPr/>
        </p:nvGrpSpPr>
        <p:grpSpPr>
          <a:xfrm>
            <a:off x="1373240" y="180000"/>
            <a:ext cx="7092128" cy="6480000"/>
            <a:chOff x="1373240" y="180000"/>
            <a:chExt cx="7092128" cy="6480000"/>
          </a:xfrm>
        </p:grpSpPr>
        <p:grpSp>
          <p:nvGrpSpPr>
            <p:cNvPr id="3" name="グループ化 77"/>
            <p:cNvGrpSpPr/>
            <p:nvPr/>
          </p:nvGrpSpPr>
          <p:grpSpPr>
            <a:xfrm>
              <a:off x="1440000" y="180000"/>
              <a:ext cx="3240000" cy="3600000"/>
              <a:chOff x="360000" y="720000"/>
              <a:chExt cx="3240000" cy="3600000"/>
            </a:xfrm>
          </p:grpSpPr>
          <p:sp>
            <p:nvSpPr>
              <p:cNvPr id="61" name="正方形/長方形 60"/>
              <p:cNvSpPr/>
              <p:nvPr/>
            </p:nvSpPr>
            <p:spPr>
              <a:xfrm>
                <a:off x="3240000" y="72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baseline="30000" dirty="0" smtClean="0">
                    <a:solidFill>
                      <a:schemeClr val="tx1"/>
                    </a:solidFill>
                  </a:rPr>
                  <a:t>278</a:t>
                </a:r>
                <a:r>
                  <a:rPr kumimoji="1" lang="en-US" altLang="ja-JP" sz="1100" dirty="0" smtClean="0">
                    <a:solidFill>
                      <a:schemeClr val="tx1"/>
                    </a:solidFill>
                  </a:rPr>
                  <a:t>113</a:t>
                </a:r>
                <a:endParaRPr kumimoji="1" lang="ja-JP" altLang="en-US" sz="1100" dirty="0">
                  <a:solidFill>
                    <a:schemeClr val="tx1"/>
                  </a:solidFill>
                </a:endParaRPr>
              </a:p>
            </p:txBody>
          </p:sp>
          <p:sp>
            <p:nvSpPr>
              <p:cNvPr id="62" name="正方形/長方形 2"/>
              <p:cNvSpPr/>
              <p:nvPr/>
            </p:nvSpPr>
            <p:spPr>
              <a:xfrm>
                <a:off x="2520000" y="144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baseline="30000" dirty="0" smtClean="0">
                    <a:solidFill>
                      <a:schemeClr val="tx1"/>
                    </a:solidFill>
                  </a:rPr>
                  <a:t>274</a:t>
                </a:r>
                <a:r>
                  <a:rPr kumimoji="1" lang="en-US" altLang="ja-JP" sz="1200" dirty="0" smtClean="0">
                    <a:solidFill>
                      <a:schemeClr val="tx1"/>
                    </a:solidFill>
                  </a:rPr>
                  <a:t>Rg</a:t>
                </a:r>
                <a:endParaRPr kumimoji="1" lang="ja-JP" altLang="en-US" sz="1200" dirty="0">
                  <a:solidFill>
                    <a:schemeClr val="tx1"/>
                  </a:solidFill>
                </a:endParaRPr>
              </a:p>
            </p:txBody>
          </p:sp>
          <p:sp>
            <p:nvSpPr>
              <p:cNvPr id="63" name="正方形/長方形 3"/>
              <p:cNvSpPr/>
              <p:nvPr/>
            </p:nvSpPr>
            <p:spPr>
              <a:xfrm>
                <a:off x="1800000" y="216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baseline="30000" dirty="0" smtClean="0">
                    <a:solidFill>
                      <a:schemeClr val="tx1"/>
                    </a:solidFill>
                  </a:rPr>
                  <a:t>270</a:t>
                </a:r>
                <a:r>
                  <a:rPr kumimoji="1" lang="en-US" altLang="ja-JP" sz="1200" dirty="0" smtClean="0">
                    <a:solidFill>
                      <a:schemeClr val="tx1"/>
                    </a:solidFill>
                  </a:rPr>
                  <a:t>Mt</a:t>
                </a:r>
                <a:endParaRPr kumimoji="1" lang="ja-JP" altLang="en-US" sz="1200" dirty="0">
                  <a:solidFill>
                    <a:schemeClr val="tx1"/>
                  </a:solidFill>
                </a:endParaRPr>
              </a:p>
            </p:txBody>
          </p:sp>
          <p:sp>
            <p:nvSpPr>
              <p:cNvPr id="64" name="正方形/長方形 4"/>
              <p:cNvSpPr/>
              <p:nvPr/>
            </p:nvSpPr>
            <p:spPr>
              <a:xfrm>
                <a:off x="1080000" y="288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aseline="30000" dirty="0" smtClean="0">
                    <a:solidFill>
                      <a:schemeClr val="tx1"/>
                    </a:solidFill>
                  </a:rPr>
                  <a:t>266</a:t>
                </a:r>
                <a:r>
                  <a:rPr lang="en-US" altLang="ja-JP" sz="1200" dirty="0" smtClean="0">
                    <a:solidFill>
                      <a:schemeClr val="tx1"/>
                    </a:solidFill>
                  </a:rPr>
                  <a:t>Bh</a:t>
                </a:r>
                <a:endParaRPr kumimoji="1" lang="ja-JP" altLang="en-US" sz="1200" dirty="0">
                  <a:solidFill>
                    <a:schemeClr val="tx1"/>
                  </a:solidFill>
                </a:endParaRPr>
              </a:p>
            </p:txBody>
          </p:sp>
          <p:cxnSp>
            <p:nvCxnSpPr>
              <p:cNvPr id="65" name="直線矢印コネクタ 7"/>
              <p:cNvCxnSpPr/>
              <p:nvPr/>
            </p:nvCxnSpPr>
            <p:spPr>
              <a:xfrm flipH="1">
                <a:off x="2880000" y="108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直線矢印コネクタ 8"/>
              <p:cNvCxnSpPr/>
              <p:nvPr/>
            </p:nvCxnSpPr>
            <p:spPr>
              <a:xfrm flipH="1">
                <a:off x="2160000" y="180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矢印コネクタ 9"/>
              <p:cNvCxnSpPr/>
              <p:nvPr/>
            </p:nvCxnSpPr>
            <p:spPr>
              <a:xfrm flipH="1">
                <a:off x="1440000" y="252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線矢印コネクタ 10"/>
              <p:cNvCxnSpPr/>
              <p:nvPr/>
            </p:nvCxnSpPr>
            <p:spPr>
              <a:xfrm flipH="1">
                <a:off x="720000" y="324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矢印コネクタ 11"/>
              <p:cNvCxnSpPr/>
              <p:nvPr/>
            </p:nvCxnSpPr>
            <p:spPr>
              <a:xfrm flipH="1">
                <a:off x="360000" y="3960000"/>
                <a:ext cx="18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線矢印コネクタ 12"/>
              <p:cNvCxnSpPr/>
              <p:nvPr/>
            </p:nvCxnSpPr>
            <p:spPr>
              <a:xfrm>
                <a:off x="540000" y="3960000"/>
                <a:ext cx="18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グループ化 76"/>
              <p:cNvGrpSpPr/>
              <p:nvPr/>
            </p:nvGrpSpPr>
            <p:grpSpPr>
              <a:xfrm>
                <a:off x="360000" y="3600000"/>
                <a:ext cx="360000" cy="360000"/>
                <a:chOff x="1800000" y="2880000"/>
                <a:chExt cx="360000" cy="360000"/>
              </a:xfrm>
            </p:grpSpPr>
            <p:sp>
              <p:nvSpPr>
                <p:cNvPr id="72" name="正方形/長方形 71"/>
                <p:cNvSpPr/>
                <p:nvPr/>
              </p:nvSpPr>
              <p:spPr>
                <a:xfrm>
                  <a:off x="1800000" y="2880000"/>
                  <a:ext cx="360000" cy="360000"/>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sz="1200" dirty="0">
                    <a:solidFill>
                      <a:schemeClr val="tx1"/>
                    </a:solidFill>
                  </a:endParaRPr>
                </a:p>
              </p:txBody>
            </p:sp>
            <p:sp>
              <p:nvSpPr>
                <p:cNvPr id="73" name="直角三角形 72"/>
                <p:cNvSpPr/>
                <p:nvPr/>
              </p:nvSpPr>
              <p:spPr>
                <a:xfrm flipH="1">
                  <a:off x="1908000" y="2880000"/>
                  <a:ext cx="252000" cy="36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1800000" y="2880000"/>
                  <a:ext cx="360000" cy="36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aseline="30000" dirty="0" smtClean="0">
                      <a:solidFill>
                        <a:schemeClr val="tx1"/>
                      </a:solidFill>
                    </a:rPr>
                    <a:t>262</a:t>
                  </a:r>
                  <a:r>
                    <a:rPr kumimoji="1" lang="en-US" altLang="ja-JP" sz="1200" dirty="0" smtClean="0">
                      <a:solidFill>
                        <a:schemeClr val="tx1"/>
                      </a:solidFill>
                    </a:rPr>
                    <a:t>Db</a:t>
                  </a:r>
                  <a:endParaRPr kumimoji="1" lang="ja-JP" altLang="en-US" sz="1200" dirty="0">
                    <a:solidFill>
                      <a:schemeClr val="tx1"/>
                    </a:solidFill>
                  </a:endParaRPr>
                </a:p>
              </p:txBody>
            </p:sp>
          </p:grpSp>
        </p:grpSp>
        <p:grpSp>
          <p:nvGrpSpPr>
            <p:cNvPr id="5" name="グループ化 78"/>
            <p:cNvGrpSpPr/>
            <p:nvPr/>
          </p:nvGrpSpPr>
          <p:grpSpPr>
            <a:xfrm>
              <a:off x="2880000" y="1080000"/>
              <a:ext cx="3240000" cy="3600000"/>
              <a:chOff x="360000" y="720000"/>
              <a:chExt cx="3240000" cy="3600000"/>
            </a:xfrm>
          </p:grpSpPr>
          <p:sp>
            <p:nvSpPr>
              <p:cNvPr id="47" name="正方形/長方形 46"/>
              <p:cNvSpPr/>
              <p:nvPr/>
            </p:nvSpPr>
            <p:spPr>
              <a:xfrm>
                <a:off x="3240000" y="72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baseline="30000" dirty="0" smtClean="0">
                    <a:solidFill>
                      <a:schemeClr val="tx1"/>
                    </a:solidFill>
                  </a:rPr>
                  <a:t>278</a:t>
                </a:r>
                <a:r>
                  <a:rPr kumimoji="1" lang="en-US" altLang="ja-JP" sz="1100" dirty="0" smtClean="0">
                    <a:solidFill>
                      <a:schemeClr val="tx1"/>
                    </a:solidFill>
                  </a:rPr>
                  <a:t>113</a:t>
                </a:r>
                <a:endParaRPr kumimoji="1" lang="ja-JP" altLang="en-US" sz="1100" dirty="0">
                  <a:solidFill>
                    <a:schemeClr val="tx1"/>
                  </a:solidFill>
                </a:endParaRPr>
              </a:p>
            </p:txBody>
          </p:sp>
          <p:sp>
            <p:nvSpPr>
              <p:cNvPr id="48" name="正方形/長方形 47"/>
              <p:cNvSpPr/>
              <p:nvPr/>
            </p:nvSpPr>
            <p:spPr>
              <a:xfrm>
                <a:off x="2520000" y="144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baseline="30000" dirty="0" smtClean="0">
                    <a:solidFill>
                      <a:schemeClr val="tx1"/>
                    </a:solidFill>
                  </a:rPr>
                  <a:t>274</a:t>
                </a:r>
                <a:r>
                  <a:rPr kumimoji="1" lang="en-US" altLang="ja-JP" sz="1200" dirty="0" smtClean="0">
                    <a:solidFill>
                      <a:schemeClr val="tx1"/>
                    </a:solidFill>
                  </a:rPr>
                  <a:t>Rg</a:t>
                </a:r>
                <a:endParaRPr kumimoji="1" lang="ja-JP" altLang="en-US" sz="1200" dirty="0">
                  <a:solidFill>
                    <a:schemeClr val="tx1"/>
                  </a:solidFill>
                </a:endParaRPr>
              </a:p>
            </p:txBody>
          </p:sp>
          <p:sp>
            <p:nvSpPr>
              <p:cNvPr id="49" name="正方形/長方形 48"/>
              <p:cNvSpPr/>
              <p:nvPr/>
            </p:nvSpPr>
            <p:spPr>
              <a:xfrm>
                <a:off x="1800000" y="216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baseline="30000" dirty="0" smtClean="0">
                    <a:solidFill>
                      <a:schemeClr val="tx1"/>
                    </a:solidFill>
                  </a:rPr>
                  <a:t>270</a:t>
                </a:r>
                <a:r>
                  <a:rPr kumimoji="1" lang="en-US" altLang="ja-JP" sz="1200" dirty="0" smtClean="0">
                    <a:solidFill>
                      <a:schemeClr val="tx1"/>
                    </a:solidFill>
                  </a:rPr>
                  <a:t>Mt</a:t>
                </a:r>
                <a:endParaRPr kumimoji="1" lang="ja-JP" altLang="en-US" sz="1200" dirty="0">
                  <a:solidFill>
                    <a:schemeClr val="tx1"/>
                  </a:solidFill>
                </a:endParaRPr>
              </a:p>
            </p:txBody>
          </p:sp>
          <p:sp>
            <p:nvSpPr>
              <p:cNvPr id="50" name="正方形/長方形 49"/>
              <p:cNvSpPr/>
              <p:nvPr/>
            </p:nvSpPr>
            <p:spPr>
              <a:xfrm>
                <a:off x="1080000" y="288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aseline="30000" dirty="0" smtClean="0">
                    <a:solidFill>
                      <a:schemeClr val="tx1"/>
                    </a:solidFill>
                  </a:rPr>
                  <a:t>266</a:t>
                </a:r>
                <a:r>
                  <a:rPr lang="en-US" altLang="ja-JP" sz="1200" dirty="0" smtClean="0">
                    <a:solidFill>
                      <a:schemeClr val="tx1"/>
                    </a:solidFill>
                  </a:rPr>
                  <a:t>Bh</a:t>
                </a:r>
                <a:endParaRPr kumimoji="1" lang="ja-JP" altLang="en-US" sz="1200" dirty="0">
                  <a:solidFill>
                    <a:schemeClr val="tx1"/>
                  </a:solidFill>
                </a:endParaRPr>
              </a:p>
            </p:txBody>
          </p:sp>
          <p:cxnSp>
            <p:nvCxnSpPr>
              <p:cNvPr id="51" name="直線矢印コネクタ 50"/>
              <p:cNvCxnSpPr/>
              <p:nvPr/>
            </p:nvCxnSpPr>
            <p:spPr>
              <a:xfrm flipH="1">
                <a:off x="2880000" y="108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H="1">
                <a:off x="2160000" y="180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1440000" y="252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H="1">
                <a:off x="720000" y="324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360000" y="3960000"/>
                <a:ext cx="18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540000" y="3960000"/>
                <a:ext cx="18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グループ化 76"/>
              <p:cNvGrpSpPr/>
              <p:nvPr/>
            </p:nvGrpSpPr>
            <p:grpSpPr>
              <a:xfrm>
                <a:off x="360000" y="3600000"/>
                <a:ext cx="360000" cy="360000"/>
                <a:chOff x="1800000" y="2880000"/>
                <a:chExt cx="360000" cy="360000"/>
              </a:xfrm>
            </p:grpSpPr>
            <p:sp>
              <p:nvSpPr>
                <p:cNvPr id="58" name="正方形/長方形 57"/>
                <p:cNvSpPr/>
                <p:nvPr/>
              </p:nvSpPr>
              <p:spPr>
                <a:xfrm>
                  <a:off x="1800000" y="2880000"/>
                  <a:ext cx="360000" cy="360000"/>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sz="1200" dirty="0">
                    <a:solidFill>
                      <a:schemeClr val="tx1"/>
                    </a:solidFill>
                  </a:endParaRPr>
                </a:p>
              </p:txBody>
            </p:sp>
            <p:sp>
              <p:nvSpPr>
                <p:cNvPr id="59" name="直角三角形 58"/>
                <p:cNvSpPr/>
                <p:nvPr/>
              </p:nvSpPr>
              <p:spPr>
                <a:xfrm flipH="1">
                  <a:off x="1908000" y="2880000"/>
                  <a:ext cx="252000" cy="36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1800000" y="2880000"/>
                  <a:ext cx="360000" cy="36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aseline="30000" dirty="0" smtClean="0">
                      <a:solidFill>
                        <a:schemeClr val="tx1"/>
                      </a:solidFill>
                    </a:rPr>
                    <a:t>262</a:t>
                  </a:r>
                  <a:r>
                    <a:rPr kumimoji="1" lang="en-US" altLang="ja-JP" sz="1200" dirty="0" smtClean="0">
                      <a:solidFill>
                        <a:schemeClr val="tx1"/>
                      </a:solidFill>
                    </a:rPr>
                    <a:t>Db</a:t>
                  </a:r>
                  <a:endParaRPr kumimoji="1" lang="ja-JP" altLang="en-US" sz="1200" dirty="0">
                    <a:solidFill>
                      <a:schemeClr val="tx1"/>
                    </a:solidFill>
                  </a:endParaRPr>
                </a:p>
              </p:txBody>
            </p:sp>
          </p:grpSp>
        </p:grpSp>
        <p:grpSp>
          <p:nvGrpSpPr>
            <p:cNvPr id="7" name="グループ化 113"/>
            <p:cNvGrpSpPr/>
            <p:nvPr/>
          </p:nvGrpSpPr>
          <p:grpSpPr>
            <a:xfrm>
              <a:off x="2880000" y="1980000"/>
              <a:ext cx="4680000" cy="4680000"/>
              <a:chOff x="1800000" y="2520000"/>
              <a:chExt cx="4680000" cy="4680000"/>
            </a:xfrm>
          </p:grpSpPr>
          <p:sp>
            <p:nvSpPr>
              <p:cNvPr id="30" name="正方形/長方形 29"/>
              <p:cNvSpPr/>
              <p:nvPr/>
            </p:nvSpPr>
            <p:spPr>
              <a:xfrm>
                <a:off x="6120000" y="252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baseline="30000" dirty="0" smtClean="0">
                    <a:solidFill>
                      <a:schemeClr val="tx1"/>
                    </a:solidFill>
                  </a:rPr>
                  <a:t>278</a:t>
                </a:r>
                <a:r>
                  <a:rPr kumimoji="1" lang="en-US" altLang="ja-JP" sz="1100" dirty="0" smtClean="0">
                    <a:solidFill>
                      <a:schemeClr val="tx1"/>
                    </a:solidFill>
                  </a:rPr>
                  <a:t>113</a:t>
                </a:r>
                <a:endParaRPr kumimoji="1" lang="ja-JP" altLang="en-US" sz="1100" dirty="0">
                  <a:solidFill>
                    <a:schemeClr val="tx1"/>
                  </a:solidFill>
                </a:endParaRPr>
              </a:p>
            </p:txBody>
          </p:sp>
          <p:sp>
            <p:nvSpPr>
              <p:cNvPr id="31" name="正方形/長方形 30"/>
              <p:cNvSpPr/>
              <p:nvPr/>
            </p:nvSpPr>
            <p:spPr>
              <a:xfrm>
                <a:off x="5400000" y="324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baseline="30000" dirty="0" smtClean="0">
                    <a:solidFill>
                      <a:schemeClr val="tx1"/>
                    </a:solidFill>
                  </a:rPr>
                  <a:t>274</a:t>
                </a:r>
                <a:r>
                  <a:rPr kumimoji="1" lang="en-US" altLang="ja-JP" sz="1200" dirty="0" smtClean="0">
                    <a:solidFill>
                      <a:schemeClr val="tx1"/>
                    </a:solidFill>
                  </a:rPr>
                  <a:t>Rg</a:t>
                </a:r>
                <a:endParaRPr kumimoji="1" lang="ja-JP" altLang="en-US" sz="1200" dirty="0">
                  <a:solidFill>
                    <a:schemeClr val="tx1"/>
                  </a:solidFill>
                </a:endParaRPr>
              </a:p>
            </p:txBody>
          </p:sp>
          <p:sp>
            <p:nvSpPr>
              <p:cNvPr id="32" name="正方形/長方形 31"/>
              <p:cNvSpPr/>
              <p:nvPr/>
            </p:nvSpPr>
            <p:spPr>
              <a:xfrm>
                <a:off x="4680000" y="396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baseline="30000" dirty="0" smtClean="0">
                    <a:solidFill>
                      <a:schemeClr val="tx1"/>
                    </a:solidFill>
                  </a:rPr>
                  <a:t>270</a:t>
                </a:r>
                <a:r>
                  <a:rPr kumimoji="1" lang="en-US" altLang="ja-JP" sz="1200" dirty="0" smtClean="0">
                    <a:solidFill>
                      <a:schemeClr val="tx1"/>
                    </a:solidFill>
                  </a:rPr>
                  <a:t>Mt</a:t>
                </a:r>
                <a:endParaRPr kumimoji="1" lang="ja-JP" altLang="en-US" sz="1200" dirty="0">
                  <a:solidFill>
                    <a:schemeClr val="tx1"/>
                  </a:solidFill>
                </a:endParaRPr>
              </a:p>
            </p:txBody>
          </p:sp>
          <p:sp>
            <p:nvSpPr>
              <p:cNvPr id="33" name="正方形/長方形 32"/>
              <p:cNvSpPr/>
              <p:nvPr/>
            </p:nvSpPr>
            <p:spPr>
              <a:xfrm>
                <a:off x="3960000" y="4680000"/>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aseline="30000" dirty="0" smtClean="0">
                    <a:solidFill>
                      <a:schemeClr val="tx1"/>
                    </a:solidFill>
                  </a:rPr>
                  <a:t>266</a:t>
                </a:r>
                <a:r>
                  <a:rPr lang="en-US" altLang="ja-JP" sz="1200" dirty="0" smtClean="0">
                    <a:solidFill>
                      <a:schemeClr val="tx1"/>
                    </a:solidFill>
                  </a:rPr>
                  <a:t>Bh</a:t>
                </a:r>
                <a:endParaRPr kumimoji="1" lang="ja-JP" altLang="en-US" sz="1200" dirty="0">
                  <a:solidFill>
                    <a:schemeClr val="tx1"/>
                  </a:solidFill>
                </a:endParaRPr>
              </a:p>
            </p:txBody>
          </p:sp>
          <p:cxnSp>
            <p:nvCxnSpPr>
              <p:cNvPr id="34" name="直線矢印コネクタ 33"/>
              <p:cNvCxnSpPr/>
              <p:nvPr/>
            </p:nvCxnSpPr>
            <p:spPr>
              <a:xfrm flipH="1">
                <a:off x="5760000" y="288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a:off x="5040000" y="360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4320000" y="432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3600000" y="504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グループ化 76"/>
              <p:cNvGrpSpPr/>
              <p:nvPr/>
            </p:nvGrpSpPr>
            <p:grpSpPr>
              <a:xfrm>
                <a:off x="3240000" y="5400000"/>
                <a:ext cx="360000" cy="360000"/>
                <a:chOff x="1800000" y="2880000"/>
                <a:chExt cx="360000" cy="360000"/>
              </a:xfrm>
            </p:grpSpPr>
            <p:sp>
              <p:nvSpPr>
                <p:cNvPr id="44" name="正方形/長方形 43"/>
                <p:cNvSpPr/>
                <p:nvPr/>
              </p:nvSpPr>
              <p:spPr>
                <a:xfrm>
                  <a:off x="1800000" y="2880000"/>
                  <a:ext cx="360000" cy="360000"/>
                </a:xfrm>
                <a:prstGeom prst="rect">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ja-JP" altLang="en-US" sz="1200" dirty="0">
                    <a:solidFill>
                      <a:schemeClr val="tx1"/>
                    </a:solidFill>
                  </a:endParaRPr>
                </a:p>
              </p:txBody>
            </p:sp>
            <p:sp>
              <p:nvSpPr>
                <p:cNvPr id="45" name="直角三角形 44"/>
                <p:cNvSpPr/>
                <p:nvPr/>
              </p:nvSpPr>
              <p:spPr>
                <a:xfrm flipH="1">
                  <a:off x="1908000" y="2880000"/>
                  <a:ext cx="252000" cy="36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1800000" y="2880000"/>
                  <a:ext cx="360000" cy="36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aseline="30000" dirty="0" smtClean="0">
                      <a:solidFill>
                        <a:schemeClr val="tx1"/>
                      </a:solidFill>
                    </a:rPr>
                    <a:t>262</a:t>
                  </a:r>
                  <a:r>
                    <a:rPr kumimoji="1" lang="en-US" altLang="ja-JP" sz="1200" dirty="0" smtClean="0">
                      <a:solidFill>
                        <a:schemeClr val="tx1"/>
                      </a:solidFill>
                    </a:rPr>
                    <a:t>Db</a:t>
                  </a:r>
                  <a:endParaRPr kumimoji="1" lang="ja-JP" altLang="en-US" sz="1200" dirty="0">
                    <a:solidFill>
                      <a:schemeClr val="tx1"/>
                    </a:solidFill>
                  </a:endParaRPr>
                </a:p>
              </p:txBody>
            </p:sp>
          </p:grpSp>
          <p:cxnSp>
            <p:nvCxnSpPr>
              <p:cNvPr id="39" name="直線矢印コネクタ 38"/>
              <p:cNvCxnSpPr/>
              <p:nvPr/>
            </p:nvCxnSpPr>
            <p:spPr>
              <a:xfrm flipH="1">
                <a:off x="2880000" y="5760000"/>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 name="グループ化 112"/>
              <p:cNvGrpSpPr/>
              <p:nvPr/>
            </p:nvGrpSpPr>
            <p:grpSpPr>
              <a:xfrm>
                <a:off x="1800000" y="6120000"/>
                <a:ext cx="1080000" cy="1080000"/>
                <a:chOff x="1772816" y="6156296"/>
                <a:chExt cx="1080000" cy="1080000"/>
              </a:xfrm>
            </p:grpSpPr>
            <p:sp>
              <p:nvSpPr>
                <p:cNvPr id="41" name="正方形/長方形 40"/>
                <p:cNvSpPr/>
                <p:nvPr/>
              </p:nvSpPr>
              <p:spPr>
                <a:xfrm>
                  <a:off x="2492816" y="6156296"/>
                  <a:ext cx="360000" cy="3600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00" baseline="30000" dirty="0" smtClean="0">
                      <a:solidFill>
                        <a:schemeClr val="tx1"/>
                      </a:solidFill>
                    </a:rPr>
                    <a:t>258</a:t>
                  </a:r>
                  <a:r>
                    <a:rPr kumimoji="1" lang="en-US" altLang="ja-JP" sz="1200" dirty="0" smtClean="0">
                      <a:solidFill>
                        <a:schemeClr val="tx1"/>
                      </a:solidFill>
                    </a:rPr>
                    <a:t>Lr</a:t>
                  </a:r>
                  <a:endParaRPr kumimoji="1" lang="ja-JP" altLang="en-US" sz="1200" dirty="0">
                    <a:solidFill>
                      <a:schemeClr val="tx1"/>
                    </a:solidFill>
                  </a:endParaRPr>
                </a:p>
              </p:txBody>
            </p:sp>
            <p:sp>
              <p:nvSpPr>
                <p:cNvPr id="42" name="正方形/長方形 41"/>
                <p:cNvSpPr/>
                <p:nvPr/>
              </p:nvSpPr>
              <p:spPr>
                <a:xfrm>
                  <a:off x="1772816" y="6876296"/>
                  <a:ext cx="360000" cy="360000"/>
                </a:xfrm>
                <a:prstGeom prst="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baseline="30000" dirty="0" smtClean="0">
                      <a:solidFill>
                        <a:schemeClr val="tx1"/>
                      </a:solidFill>
                    </a:rPr>
                    <a:t>254</a:t>
                  </a:r>
                  <a:r>
                    <a:rPr lang="en-US" altLang="ja-JP" sz="1100" dirty="0" smtClean="0">
                      <a:solidFill>
                        <a:schemeClr val="tx1"/>
                      </a:solidFill>
                    </a:rPr>
                    <a:t>Md</a:t>
                  </a:r>
                  <a:endParaRPr kumimoji="1" lang="ja-JP" altLang="en-US" sz="1100" dirty="0">
                    <a:solidFill>
                      <a:schemeClr val="tx1"/>
                    </a:solidFill>
                  </a:endParaRPr>
                </a:p>
              </p:txBody>
            </p:sp>
            <p:cxnSp>
              <p:nvCxnSpPr>
                <p:cNvPr id="43" name="直線矢印コネクタ 42"/>
                <p:cNvCxnSpPr/>
                <p:nvPr/>
              </p:nvCxnSpPr>
              <p:spPr>
                <a:xfrm flipH="1">
                  <a:off x="2132816" y="6516296"/>
                  <a:ext cx="360000" cy="360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10" name="グループ化 119"/>
            <p:cNvGrpSpPr/>
            <p:nvPr/>
          </p:nvGrpSpPr>
          <p:grpSpPr>
            <a:xfrm>
              <a:off x="1373240" y="312911"/>
              <a:ext cx="2849892" cy="3733425"/>
              <a:chOff x="617592" y="1115616"/>
              <a:chExt cx="2849892" cy="3733425"/>
            </a:xfrm>
          </p:grpSpPr>
          <p:sp>
            <p:nvSpPr>
              <p:cNvPr id="25" name="テキスト ボックス 24"/>
              <p:cNvSpPr txBox="1"/>
              <p:nvPr/>
            </p:nvSpPr>
            <p:spPr>
              <a:xfrm>
                <a:off x="3060000" y="1115616"/>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1</a:t>
                </a:r>
                <a:endParaRPr kumimoji="1" lang="ja-JP" altLang="en-US" baseline="-25000" dirty="0">
                  <a:latin typeface="Times New Roman" pitchFamily="18" charset="0"/>
                  <a:cs typeface="Times New Roman" pitchFamily="18" charset="0"/>
                </a:endParaRPr>
              </a:p>
            </p:txBody>
          </p:sp>
          <p:sp>
            <p:nvSpPr>
              <p:cNvPr id="26" name="テキスト ボックス 25"/>
              <p:cNvSpPr txBox="1"/>
              <p:nvPr/>
            </p:nvSpPr>
            <p:spPr>
              <a:xfrm>
                <a:off x="2340000" y="183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2</a:t>
                </a:r>
                <a:endParaRPr kumimoji="1" lang="ja-JP" altLang="en-US" baseline="-25000" dirty="0">
                  <a:latin typeface="Times New Roman" pitchFamily="18" charset="0"/>
                  <a:cs typeface="Times New Roman" pitchFamily="18" charset="0"/>
                </a:endParaRPr>
              </a:p>
            </p:txBody>
          </p:sp>
          <p:sp>
            <p:nvSpPr>
              <p:cNvPr id="27" name="テキスト ボックス 26"/>
              <p:cNvSpPr txBox="1"/>
              <p:nvPr/>
            </p:nvSpPr>
            <p:spPr>
              <a:xfrm>
                <a:off x="1620000" y="255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3</a:t>
                </a:r>
                <a:endParaRPr kumimoji="1" lang="ja-JP" altLang="en-US" baseline="-25000" dirty="0">
                  <a:latin typeface="Times New Roman" pitchFamily="18" charset="0"/>
                  <a:cs typeface="Times New Roman" pitchFamily="18" charset="0"/>
                </a:endParaRPr>
              </a:p>
            </p:txBody>
          </p:sp>
          <p:sp>
            <p:nvSpPr>
              <p:cNvPr id="28" name="テキスト ボックス 27"/>
              <p:cNvSpPr txBox="1"/>
              <p:nvPr/>
            </p:nvSpPr>
            <p:spPr>
              <a:xfrm>
                <a:off x="900000" y="327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4</a:t>
                </a:r>
                <a:endParaRPr kumimoji="1" lang="ja-JP" altLang="en-US" baseline="-25000" dirty="0">
                  <a:latin typeface="Times New Roman" pitchFamily="18" charset="0"/>
                  <a:cs typeface="Times New Roman" pitchFamily="18" charset="0"/>
                </a:endParaRPr>
              </a:p>
            </p:txBody>
          </p:sp>
          <p:sp>
            <p:nvSpPr>
              <p:cNvPr id="29" name="テキスト ボックス 28"/>
              <p:cNvSpPr txBox="1"/>
              <p:nvPr/>
            </p:nvSpPr>
            <p:spPr>
              <a:xfrm>
                <a:off x="617592" y="4541264"/>
                <a:ext cx="503728" cy="307777"/>
              </a:xfrm>
              <a:prstGeom prst="rect">
                <a:avLst/>
              </a:prstGeom>
              <a:noFill/>
            </p:spPr>
            <p:txBody>
              <a:bodyPr wrap="none" rtlCol="0">
                <a:spAutoFit/>
              </a:bodyPr>
              <a:lstStyle/>
              <a:p>
                <a:r>
                  <a:rPr kumimoji="1" lang="en-US" altLang="ja-JP" sz="1400" dirty="0" smtClean="0">
                    <a:latin typeface="Times New Roman" pitchFamily="18" charset="0"/>
                    <a:cs typeface="Times New Roman" pitchFamily="18" charset="0"/>
                  </a:rPr>
                  <a:t>S. F.</a:t>
                </a:r>
                <a:endParaRPr kumimoji="1" lang="ja-JP" altLang="en-US" sz="1400" baseline="-25000" dirty="0">
                  <a:latin typeface="Times New Roman" pitchFamily="18" charset="0"/>
                  <a:cs typeface="Times New Roman" pitchFamily="18" charset="0"/>
                </a:endParaRPr>
              </a:p>
            </p:txBody>
          </p:sp>
        </p:grpSp>
        <p:grpSp>
          <p:nvGrpSpPr>
            <p:cNvPr id="38" name="グループ化 120"/>
            <p:cNvGrpSpPr/>
            <p:nvPr/>
          </p:nvGrpSpPr>
          <p:grpSpPr>
            <a:xfrm>
              <a:off x="2844136" y="1230340"/>
              <a:ext cx="2842208" cy="3710828"/>
              <a:chOff x="625276" y="1115616"/>
              <a:chExt cx="2842208" cy="3710828"/>
            </a:xfrm>
          </p:grpSpPr>
          <p:sp>
            <p:nvSpPr>
              <p:cNvPr id="20" name="テキスト ボックス 19"/>
              <p:cNvSpPr txBox="1"/>
              <p:nvPr/>
            </p:nvSpPr>
            <p:spPr>
              <a:xfrm>
                <a:off x="3060000" y="1115616"/>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1</a:t>
                </a:r>
                <a:endParaRPr kumimoji="1" lang="ja-JP" altLang="en-US" baseline="-25000" dirty="0">
                  <a:latin typeface="Times New Roman" pitchFamily="18" charset="0"/>
                  <a:cs typeface="Times New Roman" pitchFamily="18" charset="0"/>
                </a:endParaRPr>
              </a:p>
            </p:txBody>
          </p:sp>
          <p:sp>
            <p:nvSpPr>
              <p:cNvPr id="21" name="テキスト ボックス 20"/>
              <p:cNvSpPr txBox="1"/>
              <p:nvPr/>
            </p:nvSpPr>
            <p:spPr>
              <a:xfrm>
                <a:off x="2340000" y="183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2</a:t>
                </a:r>
                <a:endParaRPr kumimoji="1" lang="ja-JP" altLang="en-US" baseline="-25000" dirty="0">
                  <a:latin typeface="Times New Roman" pitchFamily="18" charset="0"/>
                  <a:cs typeface="Times New Roman" pitchFamily="18" charset="0"/>
                </a:endParaRPr>
              </a:p>
            </p:txBody>
          </p:sp>
          <p:sp>
            <p:nvSpPr>
              <p:cNvPr id="22" name="テキスト ボックス 21"/>
              <p:cNvSpPr txBox="1"/>
              <p:nvPr/>
            </p:nvSpPr>
            <p:spPr>
              <a:xfrm>
                <a:off x="1620000" y="255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3</a:t>
                </a:r>
                <a:endParaRPr kumimoji="1" lang="ja-JP" altLang="en-US" baseline="-25000" dirty="0">
                  <a:latin typeface="Times New Roman" pitchFamily="18" charset="0"/>
                  <a:cs typeface="Times New Roman" pitchFamily="18" charset="0"/>
                </a:endParaRPr>
              </a:p>
            </p:txBody>
          </p:sp>
          <p:sp>
            <p:nvSpPr>
              <p:cNvPr id="23" name="テキスト ボックス 22"/>
              <p:cNvSpPr txBox="1"/>
              <p:nvPr/>
            </p:nvSpPr>
            <p:spPr>
              <a:xfrm>
                <a:off x="900000" y="327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4</a:t>
                </a:r>
                <a:endParaRPr kumimoji="1" lang="ja-JP" altLang="en-US" baseline="-25000" dirty="0">
                  <a:latin typeface="Times New Roman" pitchFamily="18" charset="0"/>
                  <a:cs typeface="Times New Roman" pitchFamily="18" charset="0"/>
                </a:endParaRPr>
              </a:p>
            </p:txBody>
          </p:sp>
          <p:sp>
            <p:nvSpPr>
              <p:cNvPr id="24" name="テキスト ボックス 23"/>
              <p:cNvSpPr txBox="1"/>
              <p:nvPr/>
            </p:nvSpPr>
            <p:spPr>
              <a:xfrm>
                <a:off x="625276" y="4518667"/>
                <a:ext cx="503728" cy="307777"/>
              </a:xfrm>
              <a:prstGeom prst="rect">
                <a:avLst/>
              </a:prstGeom>
              <a:noFill/>
            </p:spPr>
            <p:txBody>
              <a:bodyPr wrap="none" rtlCol="0">
                <a:spAutoFit/>
              </a:bodyPr>
              <a:lstStyle/>
              <a:p>
                <a:r>
                  <a:rPr kumimoji="1" lang="en-US" altLang="ja-JP" sz="1400" dirty="0" smtClean="0">
                    <a:latin typeface="Times New Roman" pitchFamily="18" charset="0"/>
                    <a:cs typeface="Times New Roman" pitchFamily="18" charset="0"/>
                  </a:rPr>
                  <a:t>S. F.</a:t>
                </a:r>
                <a:endParaRPr kumimoji="1" lang="ja-JP" altLang="en-US" sz="1400" baseline="-25000" dirty="0">
                  <a:latin typeface="Times New Roman" pitchFamily="18" charset="0"/>
                  <a:cs typeface="Times New Roman" pitchFamily="18" charset="0"/>
                </a:endParaRPr>
              </a:p>
            </p:txBody>
          </p:sp>
        </p:grpSp>
        <p:grpSp>
          <p:nvGrpSpPr>
            <p:cNvPr id="40" name="グループ化 134"/>
            <p:cNvGrpSpPr/>
            <p:nvPr/>
          </p:nvGrpSpPr>
          <p:grpSpPr>
            <a:xfrm>
              <a:off x="3084796" y="2132856"/>
              <a:ext cx="4007484" cy="3969332"/>
              <a:chOff x="2340000" y="2916000"/>
              <a:chExt cx="4007484" cy="3969332"/>
            </a:xfrm>
          </p:grpSpPr>
          <p:sp>
            <p:nvSpPr>
              <p:cNvPr id="14" name="テキスト ボックス 13"/>
              <p:cNvSpPr txBox="1"/>
              <p:nvPr/>
            </p:nvSpPr>
            <p:spPr>
              <a:xfrm>
                <a:off x="5940000" y="291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1</a:t>
                </a:r>
                <a:endParaRPr kumimoji="1" lang="ja-JP" altLang="en-US" baseline="-25000" dirty="0">
                  <a:latin typeface="Times New Roman" pitchFamily="18" charset="0"/>
                  <a:cs typeface="Times New Roman" pitchFamily="18" charset="0"/>
                </a:endParaRPr>
              </a:p>
            </p:txBody>
          </p:sp>
          <p:sp>
            <p:nvSpPr>
              <p:cNvPr id="15" name="テキスト ボックス 14"/>
              <p:cNvSpPr txBox="1"/>
              <p:nvPr/>
            </p:nvSpPr>
            <p:spPr>
              <a:xfrm>
                <a:off x="5220000" y="3636384"/>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2</a:t>
                </a:r>
                <a:endParaRPr kumimoji="1" lang="ja-JP" altLang="en-US" baseline="-25000" dirty="0">
                  <a:latin typeface="Times New Roman" pitchFamily="18" charset="0"/>
                  <a:cs typeface="Times New Roman" pitchFamily="18" charset="0"/>
                </a:endParaRPr>
              </a:p>
            </p:txBody>
          </p:sp>
          <p:sp>
            <p:nvSpPr>
              <p:cNvPr id="16" name="テキスト ボックス 15"/>
              <p:cNvSpPr txBox="1"/>
              <p:nvPr/>
            </p:nvSpPr>
            <p:spPr>
              <a:xfrm>
                <a:off x="4500000" y="4356384"/>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3</a:t>
                </a:r>
                <a:endParaRPr kumimoji="1" lang="ja-JP" altLang="en-US" baseline="-25000" dirty="0">
                  <a:latin typeface="Times New Roman" pitchFamily="18" charset="0"/>
                  <a:cs typeface="Times New Roman" pitchFamily="18" charset="0"/>
                </a:endParaRPr>
              </a:p>
            </p:txBody>
          </p:sp>
          <p:sp>
            <p:nvSpPr>
              <p:cNvPr id="17" name="テキスト ボックス 16"/>
              <p:cNvSpPr txBox="1"/>
              <p:nvPr/>
            </p:nvSpPr>
            <p:spPr>
              <a:xfrm>
                <a:off x="3780000" y="5076384"/>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4</a:t>
                </a:r>
                <a:endParaRPr kumimoji="1" lang="ja-JP" altLang="en-US" baseline="-25000" dirty="0">
                  <a:latin typeface="Times New Roman" pitchFamily="18" charset="0"/>
                  <a:cs typeface="Times New Roman" pitchFamily="18" charset="0"/>
                </a:endParaRPr>
              </a:p>
            </p:txBody>
          </p:sp>
          <p:sp>
            <p:nvSpPr>
              <p:cNvPr id="18" name="テキスト ボックス 17"/>
              <p:cNvSpPr txBox="1"/>
              <p:nvPr/>
            </p:nvSpPr>
            <p:spPr>
              <a:xfrm>
                <a:off x="3060000" y="5796136"/>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5</a:t>
                </a:r>
                <a:endParaRPr kumimoji="1" lang="ja-JP" altLang="en-US" baseline="-25000" dirty="0">
                  <a:latin typeface="Times New Roman" pitchFamily="18" charset="0"/>
                  <a:cs typeface="Times New Roman" pitchFamily="18" charset="0"/>
                </a:endParaRPr>
              </a:p>
            </p:txBody>
          </p:sp>
          <p:sp>
            <p:nvSpPr>
              <p:cNvPr id="19" name="テキスト ボックス 18"/>
              <p:cNvSpPr txBox="1"/>
              <p:nvPr/>
            </p:nvSpPr>
            <p:spPr>
              <a:xfrm>
                <a:off x="2340000" y="6516000"/>
                <a:ext cx="407484" cy="369332"/>
              </a:xfrm>
              <a:prstGeom prst="rect">
                <a:avLst/>
              </a:prstGeom>
              <a:noFill/>
            </p:spPr>
            <p:txBody>
              <a:bodyPr wrap="none" rtlCol="0">
                <a:spAutoFit/>
              </a:bodyPr>
              <a:lstStyle/>
              <a:p>
                <a:r>
                  <a:rPr kumimoji="1" lang="en-US" altLang="ja-JP" dirty="0" smtClean="0">
                    <a:latin typeface="Symbol" pitchFamily="18" charset="2"/>
                  </a:rPr>
                  <a:t>a</a:t>
                </a:r>
                <a:r>
                  <a:rPr kumimoji="1" lang="en-US" altLang="ja-JP" baseline="-25000" dirty="0" smtClean="0">
                    <a:latin typeface="Times New Roman" pitchFamily="18" charset="0"/>
                    <a:cs typeface="Times New Roman" pitchFamily="18" charset="0"/>
                  </a:rPr>
                  <a:t>6</a:t>
                </a:r>
                <a:endParaRPr kumimoji="1" lang="ja-JP" altLang="en-US" baseline="-25000" dirty="0">
                  <a:latin typeface="Times New Roman" pitchFamily="18" charset="0"/>
                  <a:cs typeface="Times New Roman" pitchFamily="18" charset="0"/>
                </a:endParaRPr>
              </a:p>
            </p:txBody>
          </p:sp>
        </p:grpSp>
        <p:sp>
          <p:nvSpPr>
            <p:cNvPr id="11" name="テキスト ボックス 10"/>
            <p:cNvSpPr txBox="1"/>
            <p:nvPr/>
          </p:nvSpPr>
          <p:spPr>
            <a:xfrm>
              <a:off x="1844704" y="575616"/>
              <a:ext cx="1377300" cy="369332"/>
            </a:xfrm>
            <a:prstGeom prst="rect">
              <a:avLst/>
            </a:prstGeom>
            <a:noFill/>
            <a:ln w="6350">
              <a:solidFill>
                <a:schemeClr val="tx1"/>
              </a:solidFill>
            </a:ln>
          </p:spPr>
          <p:txBody>
            <a:bodyPr wrap="none" rtlCol="0">
              <a:spAutoFit/>
            </a:bodyPr>
            <a:lstStyle/>
            <a:p>
              <a:r>
                <a:rPr kumimoji="1" lang="en-US" altLang="ja-JP" dirty="0" smtClean="0">
                  <a:latin typeface="Times New Roman" pitchFamily="18" charset="0"/>
                  <a:cs typeface="Times New Roman" pitchFamily="18" charset="0"/>
                </a:rPr>
                <a:t>Jul. 23, 2004</a:t>
              </a:r>
              <a:endParaRPr kumimoji="1" lang="ja-JP" altLang="en-US" dirty="0">
                <a:latin typeface="Times New Roman" pitchFamily="18" charset="0"/>
                <a:cs typeface="Times New Roman" pitchFamily="18" charset="0"/>
              </a:endParaRPr>
            </a:p>
          </p:txBody>
        </p:sp>
        <p:sp>
          <p:nvSpPr>
            <p:cNvPr id="12" name="テキスト ボックス 11"/>
            <p:cNvSpPr txBox="1"/>
            <p:nvPr/>
          </p:nvSpPr>
          <p:spPr>
            <a:xfrm>
              <a:off x="5681379" y="332656"/>
              <a:ext cx="1338893" cy="369332"/>
            </a:xfrm>
            <a:prstGeom prst="rect">
              <a:avLst/>
            </a:prstGeom>
            <a:noFill/>
            <a:ln w="6350">
              <a:solidFill>
                <a:schemeClr val="tx1"/>
              </a:solidFill>
            </a:ln>
          </p:spPr>
          <p:txBody>
            <a:bodyPr wrap="none" rtlCol="0">
              <a:spAutoFit/>
            </a:bodyPr>
            <a:lstStyle/>
            <a:p>
              <a:r>
                <a:rPr kumimoji="1" lang="en-US" altLang="ja-JP" dirty="0" smtClean="0">
                  <a:latin typeface="Times New Roman" pitchFamily="18" charset="0"/>
                  <a:cs typeface="Times New Roman" pitchFamily="18" charset="0"/>
                </a:rPr>
                <a:t>Apr. 2, 2005</a:t>
              </a:r>
              <a:endParaRPr kumimoji="1" lang="ja-JP" altLang="en-US" dirty="0">
                <a:latin typeface="Times New Roman" pitchFamily="18" charset="0"/>
                <a:cs typeface="Times New Roman" pitchFamily="18" charset="0"/>
              </a:endParaRPr>
            </a:p>
          </p:txBody>
        </p:sp>
        <p:sp>
          <p:nvSpPr>
            <p:cNvPr id="13" name="テキスト ボックス 12"/>
            <p:cNvSpPr txBox="1"/>
            <p:nvPr/>
          </p:nvSpPr>
          <p:spPr>
            <a:xfrm>
              <a:off x="5874772" y="5157192"/>
              <a:ext cx="1505540" cy="369332"/>
            </a:xfrm>
            <a:prstGeom prst="rect">
              <a:avLst/>
            </a:prstGeom>
            <a:noFill/>
            <a:ln w="6350">
              <a:solidFill>
                <a:schemeClr val="tx1"/>
              </a:solidFill>
            </a:ln>
          </p:spPr>
          <p:txBody>
            <a:bodyPr wrap="none" rtlCol="0">
              <a:spAutoFit/>
            </a:bodyPr>
            <a:lstStyle/>
            <a:p>
              <a:r>
                <a:rPr kumimoji="1" lang="en-US" altLang="ja-JP" dirty="0" smtClean="0">
                  <a:latin typeface="Times New Roman" pitchFamily="18" charset="0"/>
                  <a:cs typeface="Times New Roman" pitchFamily="18" charset="0"/>
                </a:rPr>
                <a:t>Aug. 12, 2012</a:t>
              </a:r>
              <a:endParaRPr kumimoji="1" lang="ja-JP" altLang="en-US" dirty="0">
                <a:latin typeface="Times New Roman" pitchFamily="18" charset="0"/>
                <a:cs typeface="Times New Roman" pitchFamily="18" charset="0"/>
              </a:endParaRPr>
            </a:p>
          </p:txBody>
        </p:sp>
        <p:sp>
          <p:nvSpPr>
            <p:cNvPr id="75" name="テキスト ボックス 74"/>
            <p:cNvSpPr txBox="1"/>
            <p:nvPr/>
          </p:nvSpPr>
          <p:spPr>
            <a:xfrm>
              <a:off x="4139952" y="543848"/>
              <a:ext cx="1379608"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11.68 </a:t>
              </a:r>
              <a:r>
                <a:rPr kumimoji="1" lang="en-US" altLang="ja-JP" sz="1200" dirty="0" smtClean="0">
                  <a:latin typeface="Times New Roman"/>
                  <a:cs typeface="Times New Roman"/>
                </a:rPr>
                <a:t>± 0.04 MeV</a:t>
              </a:r>
            </a:p>
            <a:p>
              <a:r>
                <a:rPr lang="en-US" altLang="ja-JP" sz="1200" dirty="0" smtClean="0">
                  <a:latin typeface="Times New Roman"/>
                  <a:cs typeface="Times New Roman"/>
                </a:rPr>
                <a:t>0.344 ms</a:t>
              </a:r>
              <a:endParaRPr kumimoji="1" lang="ja-JP" altLang="en-US" sz="1200" dirty="0">
                <a:latin typeface="Times New Roman" pitchFamily="18" charset="0"/>
                <a:cs typeface="Times New Roman" pitchFamily="18" charset="0"/>
              </a:endParaRPr>
            </a:p>
          </p:txBody>
        </p:sp>
        <p:sp>
          <p:nvSpPr>
            <p:cNvPr id="76" name="テキスト ボックス 75"/>
            <p:cNvSpPr txBox="1"/>
            <p:nvPr/>
          </p:nvSpPr>
          <p:spPr>
            <a:xfrm>
              <a:off x="3450608" y="1263928"/>
              <a:ext cx="1379608"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11.15 </a:t>
              </a:r>
              <a:r>
                <a:rPr kumimoji="1" lang="en-US" altLang="ja-JP" sz="1200" dirty="0" smtClean="0">
                  <a:latin typeface="Times New Roman"/>
                  <a:cs typeface="Times New Roman"/>
                </a:rPr>
                <a:t>± 0.07 MeV</a:t>
              </a:r>
            </a:p>
            <a:p>
              <a:r>
                <a:rPr lang="en-US" altLang="ja-JP" sz="1200" dirty="0" smtClean="0">
                  <a:latin typeface="Times New Roman"/>
                  <a:cs typeface="Times New Roman"/>
                </a:rPr>
                <a:t>9.26 ms</a:t>
              </a:r>
              <a:endParaRPr kumimoji="1" lang="ja-JP" altLang="en-US" sz="1200" dirty="0">
                <a:latin typeface="Times New Roman" pitchFamily="18" charset="0"/>
                <a:cs typeface="Times New Roman" pitchFamily="18" charset="0"/>
              </a:endParaRPr>
            </a:p>
          </p:txBody>
        </p:sp>
        <p:sp>
          <p:nvSpPr>
            <p:cNvPr id="77" name="テキスト ボックス 76"/>
            <p:cNvSpPr txBox="1"/>
            <p:nvPr/>
          </p:nvSpPr>
          <p:spPr>
            <a:xfrm>
              <a:off x="2722844" y="1985127"/>
              <a:ext cx="1385316"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10.03 </a:t>
              </a:r>
              <a:r>
                <a:rPr kumimoji="1" lang="en-US" altLang="ja-JP" sz="1200" dirty="0" smtClean="0">
                  <a:latin typeface="Times New Roman"/>
                  <a:cs typeface="Times New Roman"/>
                </a:rPr>
                <a:t>± 0.07 MeV</a:t>
              </a:r>
            </a:p>
            <a:p>
              <a:r>
                <a:rPr lang="en-US" altLang="ja-JP" sz="1200" dirty="0" smtClean="0">
                  <a:latin typeface="Times New Roman"/>
                  <a:cs typeface="Times New Roman"/>
                </a:rPr>
                <a:t>7.16 ms</a:t>
              </a:r>
              <a:endParaRPr kumimoji="1" lang="ja-JP" altLang="en-US" sz="1200" dirty="0">
                <a:latin typeface="Times New Roman" pitchFamily="18" charset="0"/>
                <a:cs typeface="Times New Roman" pitchFamily="18" charset="0"/>
              </a:endParaRPr>
            </a:p>
          </p:txBody>
        </p:sp>
        <p:sp>
          <p:nvSpPr>
            <p:cNvPr id="78" name="テキスト ボックス 77"/>
            <p:cNvSpPr txBox="1"/>
            <p:nvPr/>
          </p:nvSpPr>
          <p:spPr>
            <a:xfrm>
              <a:off x="1995080" y="2702355"/>
              <a:ext cx="1308371"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9.08 </a:t>
              </a:r>
              <a:r>
                <a:rPr kumimoji="1" lang="en-US" altLang="ja-JP" sz="1200" dirty="0" smtClean="0">
                  <a:latin typeface="Times New Roman"/>
                  <a:cs typeface="Times New Roman"/>
                </a:rPr>
                <a:t>± 0.04 MeV</a:t>
              </a:r>
            </a:p>
            <a:p>
              <a:r>
                <a:rPr lang="en-US" altLang="ja-JP" sz="1200" dirty="0" smtClean="0">
                  <a:latin typeface="Times New Roman"/>
                  <a:cs typeface="Times New Roman"/>
                </a:rPr>
                <a:t>2.47 s</a:t>
              </a:r>
              <a:endParaRPr kumimoji="1" lang="ja-JP" altLang="en-US" sz="1200" dirty="0">
                <a:latin typeface="Times New Roman" pitchFamily="18" charset="0"/>
                <a:cs typeface="Times New Roman" pitchFamily="18" charset="0"/>
              </a:endParaRPr>
            </a:p>
          </p:txBody>
        </p:sp>
        <p:sp>
          <p:nvSpPr>
            <p:cNvPr id="79" name="テキスト ボックス 78"/>
            <p:cNvSpPr txBox="1"/>
            <p:nvPr/>
          </p:nvSpPr>
          <p:spPr>
            <a:xfrm>
              <a:off x="1835696" y="3399383"/>
              <a:ext cx="769763" cy="461665"/>
            </a:xfrm>
            <a:prstGeom prst="rect">
              <a:avLst/>
            </a:prstGeom>
            <a:noFill/>
          </p:spPr>
          <p:txBody>
            <a:bodyPr wrap="none" rtlCol="0">
              <a:spAutoFit/>
            </a:bodyPr>
            <a:lstStyle/>
            <a:p>
              <a:r>
                <a:rPr lang="en-US" altLang="ja-JP" sz="1200" dirty="0" smtClean="0">
                  <a:latin typeface="Times New Roman" pitchFamily="18" charset="0"/>
                  <a:cs typeface="Times New Roman" pitchFamily="18" charset="0"/>
                </a:rPr>
                <a:t>204</a:t>
              </a:r>
              <a:r>
                <a:rPr kumimoji="1" lang="en-US" altLang="ja-JP" sz="1200" dirty="0" smtClean="0">
                  <a:latin typeface="Times New Roman"/>
                  <a:cs typeface="Times New Roman"/>
                </a:rPr>
                <a:t> MeV</a:t>
              </a:r>
            </a:p>
            <a:p>
              <a:r>
                <a:rPr lang="en-US" altLang="ja-JP" sz="1200" dirty="0" smtClean="0">
                  <a:latin typeface="Times New Roman"/>
                  <a:cs typeface="Times New Roman"/>
                </a:rPr>
                <a:t>40.9 s</a:t>
              </a:r>
              <a:endParaRPr kumimoji="1" lang="ja-JP" altLang="en-US" sz="1200" dirty="0">
                <a:latin typeface="Times New Roman" pitchFamily="18" charset="0"/>
                <a:cs typeface="Times New Roman" pitchFamily="18" charset="0"/>
              </a:endParaRPr>
            </a:p>
          </p:txBody>
        </p:sp>
        <p:sp>
          <p:nvSpPr>
            <p:cNvPr id="80" name="テキスト ボックス 79"/>
            <p:cNvSpPr txBox="1"/>
            <p:nvPr/>
          </p:nvSpPr>
          <p:spPr>
            <a:xfrm>
              <a:off x="5619696" y="1443512"/>
              <a:ext cx="1379608"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11.52 </a:t>
              </a:r>
              <a:r>
                <a:rPr kumimoji="1" lang="en-US" altLang="ja-JP" sz="1200" dirty="0" smtClean="0">
                  <a:latin typeface="Times New Roman"/>
                  <a:cs typeface="Times New Roman"/>
                </a:rPr>
                <a:t>± 0.04 MeV</a:t>
              </a:r>
            </a:p>
            <a:p>
              <a:r>
                <a:rPr lang="en-US" altLang="ja-JP" sz="1200" dirty="0" smtClean="0">
                  <a:latin typeface="Times New Roman"/>
                  <a:cs typeface="Times New Roman"/>
                </a:rPr>
                <a:t>4.93 ms</a:t>
              </a:r>
              <a:endParaRPr kumimoji="1" lang="ja-JP" altLang="en-US" sz="1200" dirty="0">
                <a:latin typeface="Times New Roman" pitchFamily="18" charset="0"/>
                <a:cs typeface="Times New Roman" pitchFamily="18" charset="0"/>
              </a:endParaRPr>
            </a:p>
          </p:txBody>
        </p:sp>
        <p:sp>
          <p:nvSpPr>
            <p:cNvPr id="81" name="テキスト ボックス 80"/>
            <p:cNvSpPr txBox="1"/>
            <p:nvPr/>
          </p:nvSpPr>
          <p:spPr>
            <a:xfrm>
              <a:off x="4930352" y="2163592"/>
              <a:ext cx="1379608"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11.31 </a:t>
              </a:r>
              <a:r>
                <a:rPr kumimoji="1" lang="en-US" altLang="ja-JP" sz="1200" dirty="0" smtClean="0">
                  <a:latin typeface="Times New Roman"/>
                  <a:cs typeface="Times New Roman"/>
                </a:rPr>
                <a:t>± 0.07 MeV</a:t>
              </a:r>
            </a:p>
            <a:p>
              <a:r>
                <a:rPr lang="en-US" altLang="ja-JP" sz="1200" dirty="0" smtClean="0">
                  <a:latin typeface="Times New Roman"/>
                  <a:cs typeface="Times New Roman"/>
                </a:rPr>
                <a:t>34.3 ms</a:t>
              </a:r>
              <a:endParaRPr kumimoji="1" lang="ja-JP" altLang="en-US" sz="1200" dirty="0">
                <a:latin typeface="Times New Roman" pitchFamily="18" charset="0"/>
                <a:cs typeface="Times New Roman" pitchFamily="18" charset="0"/>
              </a:endParaRPr>
            </a:p>
          </p:txBody>
        </p:sp>
        <p:sp>
          <p:nvSpPr>
            <p:cNvPr id="82" name="テキスト ボックス 81"/>
            <p:cNvSpPr txBox="1"/>
            <p:nvPr/>
          </p:nvSpPr>
          <p:spPr>
            <a:xfrm>
              <a:off x="4202588" y="2884791"/>
              <a:ext cx="1358513"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2.32</a:t>
              </a:r>
              <a:r>
                <a:rPr kumimoji="1" lang="en-US" altLang="ja-JP" sz="1200" dirty="0" smtClean="0">
                  <a:latin typeface="Times New Roman"/>
                  <a:cs typeface="Times New Roman"/>
                </a:rPr>
                <a:t> MeV (escape)</a:t>
              </a:r>
            </a:p>
            <a:p>
              <a:r>
                <a:rPr lang="en-US" altLang="ja-JP" sz="1200" dirty="0" smtClean="0">
                  <a:latin typeface="Times New Roman"/>
                  <a:cs typeface="Times New Roman"/>
                </a:rPr>
                <a:t>1.63 s</a:t>
              </a:r>
              <a:endParaRPr kumimoji="1" lang="ja-JP" altLang="en-US" sz="1200" dirty="0">
                <a:latin typeface="Times New Roman" pitchFamily="18" charset="0"/>
                <a:cs typeface="Times New Roman" pitchFamily="18" charset="0"/>
              </a:endParaRPr>
            </a:p>
          </p:txBody>
        </p:sp>
        <p:sp>
          <p:nvSpPr>
            <p:cNvPr id="83" name="テキスト ボックス 82"/>
            <p:cNvSpPr txBox="1"/>
            <p:nvPr/>
          </p:nvSpPr>
          <p:spPr>
            <a:xfrm>
              <a:off x="3474824" y="3602019"/>
              <a:ext cx="1308371"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9.77 </a:t>
              </a:r>
              <a:r>
                <a:rPr kumimoji="1" lang="en-US" altLang="ja-JP" sz="1200" dirty="0" smtClean="0">
                  <a:latin typeface="Times New Roman"/>
                  <a:cs typeface="Times New Roman"/>
                </a:rPr>
                <a:t>± 0.04 MeV</a:t>
              </a:r>
            </a:p>
            <a:p>
              <a:r>
                <a:rPr lang="en-US" altLang="ja-JP" sz="1200" dirty="0" smtClean="0">
                  <a:latin typeface="Times New Roman"/>
                  <a:cs typeface="Times New Roman"/>
                </a:rPr>
                <a:t>1.31 s</a:t>
              </a:r>
              <a:endParaRPr kumimoji="1" lang="ja-JP" altLang="en-US" sz="1200" dirty="0">
                <a:latin typeface="Times New Roman" pitchFamily="18" charset="0"/>
                <a:cs typeface="Times New Roman" pitchFamily="18" charset="0"/>
              </a:endParaRPr>
            </a:p>
          </p:txBody>
        </p:sp>
        <p:sp>
          <p:nvSpPr>
            <p:cNvPr id="84" name="テキスト ボックス 83"/>
            <p:cNvSpPr txBox="1"/>
            <p:nvPr/>
          </p:nvSpPr>
          <p:spPr>
            <a:xfrm>
              <a:off x="3315440" y="4299047"/>
              <a:ext cx="731290" cy="461665"/>
            </a:xfrm>
            <a:prstGeom prst="rect">
              <a:avLst/>
            </a:prstGeom>
            <a:noFill/>
          </p:spPr>
          <p:txBody>
            <a:bodyPr wrap="none" rtlCol="0">
              <a:spAutoFit/>
            </a:bodyPr>
            <a:lstStyle/>
            <a:p>
              <a:r>
                <a:rPr lang="en-US" altLang="ja-JP" sz="1200" dirty="0" smtClean="0">
                  <a:latin typeface="Times New Roman" pitchFamily="18" charset="0"/>
                  <a:cs typeface="Times New Roman" pitchFamily="18" charset="0"/>
                </a:rPr>
                <a:t>192</a:t>
              </a:r>
              <a:r>
                <a:rPr kumimoji="1" lang="en-US" altLang="ja-JP" sz="1200" dirty="0" smtClean="0">
                  <a:latin typeface="Times New Roman"/>
                  <a:cs typeface="Times New Roman"/>
                </a:rPr>
                <a:t>MeV</a:t>
              </a:r>
            </a:p>
            <a:p>
              <a:r>
                <a:rPr lang="en-US" altLang="ja-JP" sz="1200" dirty="0" smtClean="0">
                  <a:latin typeface="Times New Roman"/>
                  <a:cs typeface="Times New Roman"/>
                </a:rPr>
                <a:t>0.787 s</a:t>
              </a:r>
              <a:endParaRPr kumimoji="1" lang="ja-JP" altLang="en-US" sz="1200" dirty="0">
                <a:latin typeface="Times New Roman" pitchFamily="18" charset="0"/>
                <a:cs typeface="Times New Roman" pitchFamily="18" charset="0"/>
              </a:endParaRPr>
            </a:p>
          </p:txBody>
        </p:sp>
        <p:sp>
          <p:nvSpPr>
            <p:cNvPr id="85" name="テキスト ボックス 84"/>
            <p:cNvSpPr txBox="1"/>
            <p:nvPr/>
          </p:nvSpPr>
          <p:spPr>
            <a:xfrm>
              <a:off x="7085760" y="2348880"/>
              <a:ext cx="1379608"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11.82 </a:t>
              </a:r>
              <a:r>
                <a:rPr kumimoji="1" lang="en-US" altLang="ja-JP" sz="1200" dirty="0" smtClean="0">
                  <a:latin typeface="Times New Roman"/>
                  <a:cs typeface="Times New Roman"/>
                </a:rPr>
                <a:t>± 0.06 MeV</a:t>
              </a:r>
            </a:p>
            <a:p>
              <a:r>
                <a:rPr lang="en-US" altLang="ja-JP" sz="1200" dirty="0" smtClean="0">
                  <a:latin typeface="Times New Roman"/>
                  <a:cs typeface="Times New Roman"/>
                </a:rPr>
                <a:t>0.667 ms</a:t>
              </a:r>
              <a:endParaRPr kumimoji="1" lang="ja-JP" altLang="en-US" sz="1200" dirty="0">
                <a:latin typeface="Times New Roman" pitchFamily="18" charset="0"/>
                <a:cs typeface="Times New Roman" pitchFamily="18" charset="0"/>
              </a:endParaRPr>
            </a:p>
          </p:txBody>
        </p:sp>
        <p:sp>
          <p:nvSpPr>
            <p:cNvPr id="86" name="テキスト ボックス 85"/>
            <p:cNvSpPr txBox="1"/>
            <p:nvPr/>
          </p:nvSpPr>
          <p:spPr>
            <a:xfrm>
              <a:off x="6396416" y="3068960"/>
              <a:ext cx="1385316"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10.65 </a:t>
              </a:r>
              <a:r>
                <a:rPr kumimoji="1" lang="en-US" altLang="ja-JP" sz="1200" dirty="0" smtClean="0">
                  <a:latin typeface="Times New Roman"/>
                  <a:cs typeface="Times New Roman"/>
                </a:rPr>
                <a:t>± 0.06 MeV</a:t>
              </a:r>
            </a:p>
            <a:p>
              <a:r>
                <a:rPr lang="en-US" altLang="ja-JP" sz="1200" dirty="0" smtClean="0">
                  <a:latin typeface="Times New Roman"/>
                  <a:cs typeface="Times New Roman"/>
                </a:rPr>
                <a:t>9.97 ms</a:t>
              </a:r>
              <a:endParaRPr kumimoji="1" lang="ja-JP" altLang="en-US" sz="1200" dirty="0">
                <a:latin typeface="Times New Roman" pitchFamily="18" charset="0"/>
                <a:cs typeface="Times New Roman" pitchFamily="18" charset="0"/>
              </a:endParaRPr>
            </a:p>
          </p:txBody>
        </p:sp>
        <p:sp>
          <p:nvSpPr>
            <p:cNvPr id="87" name="テキスト ボックス 86"/>
            <p:cNvSpPr txBox="1"/>
            <p:nvPr/>
          </p:nvSpPr>
          <p:spPr>
            <a:xfrm>
              <a:off x="5668652" y="3790159"/>
              <a:ext cx="1421030"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10.26 </a:t>
              </a:r>
              <a:r>
                <a:rPr lang="en-US" altLang="ja-JP" sz="1200" dirty="0" smtClean="0">
                  <a:latin typeface="Times New Roman"/>
                  <a:cs typeface="Times New Roman"/>
                </a:rPr>
                <a:t>± 0.07 </a:t>
              </a:r>
              <a:r>
                <a:rPr kumimoji="1" lang="en-US" altLang="ja-JP" sz="1200" dirty="0" smtClean="0">
                  <a:latin typeface="Times New Roman"/>
                  <a:cs typeface="Times New Roman"/>
                </a:rPr>
                <a:t>MeV </a:t>
              </a:r>
            </a:p>
            <a:p>
              <a:r>
                <a:rPr lang="en-US" altLang="ja-JP" sz="1200" dirty="0" smtClean="0">
                  <a:latin typeface="Times New Roman"/>
                  <a:cs typeface="Times New Roman"/>
                </a:rPr>
                <a:t>444 ms</a:t>
              </a:r>
              <a:endParaRPr kumimoji="1" lang="ja-JP" altLang="en-US" sz="1200" dirty="0">
                <a:latin typeface="Times New Roman" pitchFamily="18" charset="0"/>
                <a:cs typeface="Times New Roman" pitchFamily="18" charset="0"/>
              </a:endParaRPr>
            </a:p>
          </p:txBody>
        </p:sp>
        <p:sp>
          <p:nvSpPr>
            <p:cNvPr id="88" name="テキスト ボックス 87"/>
            <p:cNvSpPr txBox="1"/>
            <p:nvPr/>
          </p:nvSpPr>
          <p:spPr>
            <a:xfrm>
              <a:off x="4940888" y="4507387"/>
              <a:ext cx="1308371"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9.39 </a:t>
              </a:r>
              <a:r>
                <a:rPr kumimoji="1" lang="en-US" altLang="ja-JP" sz="1200" dirty="0" smtClean="0">
                  <a:latin typeface="Times New Roman"/>
                  <a:cs typeface="Times New Roman"/>
                </a:rPr>
                <a:t>± 0.06 MeV</a:t>
              </a:r>
            </a:p>
            <a:p>
              <a:r>
                <a:rPr lang="en-US" altLang="ja-JP" sz="1200" dirty="0" smtClean="0">
                  <a:latin typeface="Times New Roman"/>
                  <a:cs typeface="Times New Roman"/>
                </a:rPr>
                <a:t>5.26 s</a:t>
              </a:r>
              <a:endParaRPr kumimoji="1" lang="ja-JP" altLang="en-US" sz="1200" dirty="0">
                <a:latin typeface="Times New Roman" pitchFamily="18" charset="0"/>
                <a:cs typeface="Times New Roman" pitchFamily="18" charset="0"/>
              </a:endParaRPr>
            </a:p>
          </p:txBody>
        </p:sp>
        <p:sp>
          <p:nvSpPr>
            <p:cNvPr id="89" name="テキスト ボックス 88"/>
            <p:cNvSpPr txBox="1"/>
            <p:nvPr/>
          </p:nvSpPr>
          <p:spPr>
            <a:xfrm>
              <a:off x="4147636" y="5229200"/>
              <a:ext cx="1344086"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8.63 </a:t>
              </a:r>
              <a:r>
                <a:rPr lang="en-US" altLang="ja-JP" sz="1200" dirty="0" smtClean="0">
                  <a:latin typeface="Times New Roman"/>
                  <a:cs typeface="Times New Roman"/>
                </a:rPr>
                <a:t>± 0.06 </a:t>
              </a:r>
              <a:r>
                <a:rPr kumimoji="1" lang="en-US" altLang="ja-JP" sz="1200" dirty="0" smtClean="0">
                  <a:latin typeface="Times New Roman"/>
                  <a:cs typeface="Times New Roman"/>
                </a:rPr>
                <a:t>MeV </a:t>
              </a:r>
            </a:p>
            <a:p>
              <a:r>
                <a:rPr lang="en-US" altLang="ja-JP" sz="1200" dirty="0" smtClean="0">
                  <a:latin typeface="Times New Roman"/>
                  <a:cs typeface="Times New Roman"/>
                </a:rPr>
                <a:t>126 s</a:t>
              </a:r>
              <a:endParaRPr kumimoji="1" lang="ja-JP" altLang="en-US" sz="1200" dirty="0">
                <a:latin typeface="Times New Roman" pitchFamily="18" charset="0"/>
                <a:cs typeface="Times New Roman" pitchFamily="18" charset="0"/>
              </a:endParaRPr>
            </a:p>
          </p:txBody>
        </p:sp>
        <p:sp>
          <p:nvSpPr>
            <p:cNvPr id="90" name="テキスト ボックス 89"/>
            <p:cNvSpPr txBox="1"/>
            <p:nvPr/>
          </p:nvSpPr>
          <p:spPr>
            <a:xfrm>
              <a:off x="3419872" y="5946428"/>
              <a:ext cx="1308371" cy="461665"/>
            </a:xfrm>
            <a:prstGeom prst="rect">
              <a:avLst/>
            </a:prstGeom>
            <a:noFill/>
          </p:spPr>
          <p:txBody>
            <a:bodyPr wrap="none" rtlCol="0">
              <a:spAutoFit/>
            </a:bodyPr>
            <a:lstStyle/>
            <a:p>
              <a:r>
                <a:rPr kumimoji="1" lang="en-US" altLang="ja-JP" sz="1200" dirty="0" smtClean="0">
                  <a:latin typeface="Times New Roman" pitchFamily="18" charset="0"/>
                  <a:cs typeface="Times New Roman" pitchFamily="18" charset="0"/>
                </a:rPr>
                <a:t>8.66 </a:t>
              </a:r>
              <a:r>
                <a:rPr kumimoji="1" lang="en-US" altLang="ja-JP" sz="1200" dirty="0" smtClean="0">
                  <a:latin typeface="Times New Roman"/>
                  <a:cs typeface="Times New Roman"/>
                </a:rPr>
                <a:t>± 0.06 MeV</a:t>
              </a:r>
            </a:p>
            <a:p>
              <a:r>
                <a:rPr lang="en-US" altLang="ja-JP" sz="1200" dirty="0" smtClean="0">
                  <a:latin typeface="Times New Roman"/>
                  <a:cs typeface="Times New Roman"/>
                </a:rPr>
                <a:t>3.78 s</a:t>
              </a:r>
              <a:endParaRPr kumimoji="1" lang="ja-JP" altLang="en-US" sz="1200" dirty="0">
                <a:latin typeface="Times New Roman" pitchFamily="18" charset="0"/>
                <a:cs typeface="Times New Roman" pitchFamily="18" charset="0"/>
              </a:endParaRPr>
            </a:p>
          </p:txBody>
        </p:sp>
      </p:grpSp>
      <p:sp>
        <p:nvSpPr>
          <p:cNvPr id="57" name="日付プレースホルダー 56"/>
          <p:cNvSpPr>
            <a:spLocks noGrp="1"/>
          </p:cNvSpPr>
          <p:nvPr>
            <p:ph type="dt" sz="half" idx="10"/>
          </p:nvPr>
        </p:nvSpPr>
        <p:spPr/>
        <p:txBody>
          <a:bodyPr/>
          <a:lstStyle/>
          <a:p>
            <a:r>
              <a:rPr kumimoji="1" lang="en-US" altLang="ja-JP" smtClean="0"/>
              <a:t>2013/1/15</a:t>
            </a:r>
            <a:endParaRPr kumimoji="1" lang="ja-JP" altLang="en-US"/>
          </a:p>
        </p:txBody>
      </p:sp>
      <p:sp>
        <p:nvSpPr>
          <p:cNvPr id="71" name="フッター プレースホルダー 70"/>
          <p:cNvSpPr>
            <a:spLocks noGrp="1"/>
          </p:cNvSpPr>
          <p:nvPr>
            <p:ph type="ftr" sz="quarter" idx="11"/>
          </p:nvPr>
        </p:nvSpPr>
        <p:spPr/>
        <p:txBody>
          <a:bodyPr/>
          <a:lstStyle/>
          <a:p>
            <a:r>
              <a:rPr kumimoji="1" lang="en-US" altLang="ja-JP" smtClean="0"/>
              <a:t>RIBF SEMINAR</a:t>
            </a:r>
            <a:endParaRPr kumimoji="1" lang="ja-JP" altLang="en-US"/>
          </a:p>
        </p:txBody>
      </p:sp>
      <p:sp>
        <p:nvSpPr>
          <p:cNvPr id="91" name="スライド番号プレースホルダー 90"/>
          <p:cNvSpPr>
            <a:spLocks noGrp="1"/>
          </p:cNvSpPr>
          <p:nvPr>
            <p:ph type="sldNum" sz="quarter" idx="12"/>
          </p:nvPr>
        </p:nvSpPr>
        <p:spPr/>
        <p:txBody>
          <a:bodyPr/>
          <a:lstStyle/>
          <a:p>
            <a:fld id="{14EBA9A6-F1C9-4068-B733-4F5F84CC6748}" type="slidenum">
              <a:rPr kumimoji="1" lang="ja-JP" altLang="en-US" smtClean="0"/>
              <a:t>37</a:t>
            </a:fld>
            <a:endParaRPr kumimoji="1" lang="ja-JP" altLang="en-US"/>
          </a:p>
        </p:txBody>
      </p:sp>
    </p:spTree>
    <p:extLst>
      <p:ext uri="{BB962C8B-B14F-4D97-AF65-F5344CB8AC3E}">
        <p14:creationId xmlns:p14="http://schemas.microsoft.com/office/powerpoint/2010/main" val="2025111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8" name="Rectangle 6"/>
          <p:cNvSpPr>
            <a:spLocks noChangeArrowheads="1"/>
          </p:cNvSpPr>
          <p:nvPr/>
        </p:nvSpPr>
        <p:spPr bwMode="auto">
          <a:xfrm>
            <a:off x="3910266" y="201453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55" name="Rectangle 3"/>
          <p:cNvSpPr>
            <a:spLocks noChangeArrowheads="1"/>
          </p:cNvSpPr>
          <p:nvPr/>
        </p:nvSpPr>
        <p:spPr bwMode="auto">
          <a:xfrm>
            <a:off x="3670300" y="99853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56" name="Rectangle 4"/>
          <p:cNvSpPr>
            <a:spLocks noChangeArrowheads="1"/>
          </p:cNvSpPr>
          <p:nvPr/>
        </p:nvSpPr>
        <p:spPr bwMode="auto">
          <a:xfrm>
            <a:off x="2981325" y="99695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57" name="Rectangle 5"/>
          <p:cNvSpPr>
            <a:spLocks noChangeArrowheads="1"/>
          </p:cNvSpPr>
          <p:nvPr/>
        </p:nvSpPr>
        <p:spPr bwMode="auto">
          <a:xfrm>
            <a:off x="4238625" y="2016125"/>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59" name="Rectangle 7"/>
          <p:cNvSpPr>
            <a:spLocks noChangeArrowheads="1"/>
          </p:cNvSpPr>
          <p:nvPr/>
        </p:nvSpPr>
        <p:spPr bwMode="auto">
          <a:xfrm>
            <a:off x="5275263" y="303530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0" name="Rectangle 8"/>
          <p:cNvSpPr>
            <a:spLocks noChangeArrowheads="1"/>
          </p:cNvSpPr>
          <p:nvPr/>
        </p:nvSpPr>
        <p:spPr bwMode="auto">
          <a:xfrm>
            <a:off x="3821113" y="3033713"/>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1" name="Rectangle 9"/>
          <p:cNvSpPr>
            <a:spLocks noChangeArrowheads="1"/>
          </p:cNvSpPr>
          <p:nvPr/>
        </p:nvSpPr>
        <p:spPr bwMode="auto">
          <a:xfrm>
            <a:off x="5275263" y="404653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2" name="Rectangle 10"/>
          <p:cNvSpPr>
            <a:spLocks noChangeArrowheads="1"/>
          </p:cNvSpPr>
          <p:nvPr/>
        </p:nvSpPr>
        <p:spPr bwMode="auto">
          <a:xfrm>
            <a:off x="5419725" y="404495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3" name="Rectangle 11"/>
          <p:cNvSpPr>
            <a:spLocks noChangeArrowheads="1"/>
          </p:cNvSpPr>
          <p:nvPr/>
        </p:nvSpPr>
        <p:spPr bwMode="auto">
          <a:xfrm>
            <a:off x="5125012" y="506730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4" name="Rectangle 12"/>
          <p:cNvSpPr>
            <a:spLocks noChangeArrowheads="1"/>
          </p:cNvSpPr>
          <p:nvPr/>
        </p:nvSpPr>
        <p:spPr bwMode="auto">
          <a:xfrm>
            <a:off x="6199188" y="5065459"/>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5" name="Line 13"/>
          <p:cNvSpPr>
            <a:spLocks noChangeShapeType="1"/>
          </p:cNvSpPr>
          <p:nvPr/>
        </p:nvSpPr>
        <p:spPr bwMode="auto">
          <a:xfrm>
            <a:off x="1471613" y="1284288"/>
            <a:ext cx="5607050" cy="0"/>
          </a:xfrm>
          <a:prstGeom prst="line">
            <a:avLst/>
          </a:prstGeom>
          <a:noFill/>
          <a:ln w="9525">
            <a:solidFill>
              <a:schemeClr val="tx1"/>
            </a:solidFill>
            <a:round/>
            <a:headEnd/>
            <a:tailEnd/>
          </a:ln>
        </p:spPr>
        <p:txBody>
          <a:bodyPr/>
          <a:lstStyle/>
          <a:p>
            <a:endParaRPr lang="ja-JP" altLang="en-US"/>
          </a:p>
        </p:txBody>
      </p:sp>
      <p:sp>
        <p:nvSpPr>
          <p:cNvPr id="6166" name="Line 14"/>
          <p:cNvSpPr>
            <a:spLocks noChangeShapeType="1"/>
          </p:cNvSpPr>
          <p:nvPr/>
        </p:nvSpPr>
        <p:spPr bwMode="auto">
          <a:xfrm>
            <a:off x="1468438" y="2308225"/>
            <a:ext cx="5607050" cy="0"/>
          </a:xfrm>
          <a:prstGeom prst="line">
            <a:avLst/>
          </a:prstGeom>
          <a:noFill/>
          <a:ln w="9525">
            <a:solidFill>
              <a:schemeClr val="tx1"/>
            </a:solidFill>
            <a:round/>
            <a:headEnd/>
            <a:tailEnd/>
          </a:ln>
        </p:spPr>
        <p:txBody>
          <a:bodyPr/>
          <a:lstStyle/>
          <a:p>
            <a:endParaRPr lang="ja-JP" altLang="en-US"/>
          </a:p>
        </p:txBody>
      </p:sp>
      <p:sp>
        <p:nvSpPr>
          <p:cNvPr id="6167" name="Line 15"/>
          <p:cNvSpPr>
            <a:spLocks noChangeShapeType="1"/>
          </p:cNvSpPr>
          <p:nvPr/>
        </p:nvSpPr>
        <p:spPr bwMode="auto">
          <a:xfrm>
            <a:off x="1471613" y="3322638"/>
            <a:ext cx="5607050" cy="0"/>
          </a:xfrm>
          <a:prstGeom prst="line">
            <a:avLst/>
          </a:prstGeom>
          <a:noFill/>
          <a:ln w="9525">
            <a:solidFill>
              <a:schemeClr val="tx1"/>
            </a:solidFill>
            <a:round/>
            <a:headEnd/>
            <a:tailEnd/>
          </a:ln>
        </p:spPr>
        <p:txBody>
          <a:bodyPr/>
          <a:lstStyle/>
          <a:p>
            <a:endParaRPr lang="ja-JP" altLang="en-US"/>
          </a:p>
        </p:txBody>
      </p:sp>
      <p:sp>
        <p:nvSpPr>
          <p:cNvPr id="6168" name="Line 16"/>
          <p:cNvSpPr>
            <a:spLocks noChangeShapeType="1"/>
          </p:cNvSpPr>
          <p:nvPr/>
        </p:nvSpPr>
        <p:spPr bwMode="auto">
          <a:xfrm>
            <a:off x="1468438" y="4333875"/>
            <a:ext cx="5607050" cy="0"/>
          </a:xfrm>
          <a:prstGeom prst="line">
            <a:avLst/>
          </a:prstGeom>
          <a:noFill/>
          <a:ln w="9525">
            <a:solidFill>
              <a:schemeClr val="tx1"/>
            </a:solidFill>
            <a:round/>
            <a:headEnd/>
            <a:tailEnd/>
          </a:ln>
        </p:spPr>
        <p:txBody>
          <a:bodyPr/>
          <a:lstStyle/>
          <a:p>
            <a:endParaRPr lang="ja-JP" altLang="en-US"/>
          </a:p>
        </p:txBody>
      </p:sp>
      <p:sp>
        <p:nvSpPr>
          <p:cNvPr id="6169" name="Line 17"/>
          <p:cNvSpPr>
            <a:spLocks noChangeShapeType="1"/>
          </p:cNvSpPr>
          <p:nvPr/>
        </p:nvSpPr>
        <p:spPr bwMode="auto">
          <a:xfrm>
            <a:off x="1468438" y="5354638"/>
            <a:ext cx="5607050" cy="0"/>
          </a:xfrm>
          <a:prstGeom prst="line">
            <a:avLst/>
          </a:prstGeom>
          <a:noFill/>
          <a:ln w="9525">
            <a:solidFill>
              <a:schemeClr val="tx1"/>
            </a:solidFill>
            <a:round/>
            <a:headEnd/>
            <a:tailEnd/>
          </a:ln>
        </p:spPr>
        <p:txBody>
          <a:bodyPr/>
          <a:lstStyle/>
          <a:p>
            <a:endParaRPr lang="ja-JP" altLang="en-US"/>
          </a:p>
        </p:txBody>
      </p:sp>
      <p:sp>
        <p:nvSpPr>
          <p:cNvPr id="6170" name="Line 18"/>
          <p:cNvSpPr>
            <a:spLocks noChangeShapeType="1"/>
          </p:cNvSpPr>
          <p:nvPr/>
        </p:nvSpPr>
        <p:spPr bwMode="auto">
          <a:xfrm>
            <a:off x="2101850" y="5713413"/>
            <a:ext cx="0" cy="144462"/>
          </a:xfrm>
          <a:prstGeom prst="line">
            <a:avLst/>
          </a:prstGeom>
          <a:noFill/>
          <a:ln w="9525">
            <a:solidFill>
              <a:schemeClr val="tx1"/>
            </a:solidFill>
            <a:round/>
            <a:headEnd/>
            <a:tailEnd/>
          </a:ln>
        </p:spPr>
        <p:txBody>
          <a:bodyPr/>
          <a:lstStyle/>
          <a:p>
            <a:endParaRPr lang="ja-JP" altLang="en-US"/>
          </a:p>
        </p:txBody>
      </p:sp>
      <p:sp>
        <p:nvSpPr>
          <p:cNvPr id="6171" name="Line 19"/>
          <p:cNvSpPr>
            <a:spLocks noChangeShapeType="1"/>
          </p:cNvSpPr>
          <p:nvPr/>
        </p:nvSpPr>
        <p:spPr bwMode="auto">
          <a:xfrm>
            <a:off x="2716213" y="5719763"/>
            <a:ext cx="0" cy="144462"/>
          </a:xfrm>
          <a:prstGeom prst="line">
            <a:avLst/>
          </a:prstGeom>
          <a:noFill/>
          <a:ln w="9525">
            <a:solidFill>
              <a:schemeClr val="tx1"/>
            </a:solidFill>
            <a:round/>
            <a:headEnd/>
            <a:tailEnd/>
          </a:ln>
        </p:spPr>
        <p:txBody>
          <a:bodyPr/>
          <a:lstStyle/>
          <a:p>
            <a:endParaRPr lang="ja-JP" altLang="en-US"/>
          </a:p>
        </p:txBody>
      </p:sp>
      <p:sp>
        <p:nvSpPr>
          <p:cNvPr id="6172" name="Line 20"/>
          <p:cNvSpPr>
            <a:spLocks noChangeShapeType="1"/>
          </p:cNvSpPr>
          <p:nvPr/>
        </p:nvSpPr>
        <p:spPr bwMode="auto">
          <a:xfrm>
            <a:off x="3346450" y="5719763"/>
            <a:ext cx="0" cy="144462"/>
          </a:xfrm>
          <a:prstGeom prst="line">
            <a:avLst/>
          </a:prstGeom>
          <a:noFill/>
          <a:ln w="9525">
            <a:solidFill>
              <a:schemeClr val="tx1"/>
            </a:solidFill>
            <a:round/>
            <a:headEnd/>
            <a:tailEnd/>
          </a:ln>
        </p:spPr>
        <p:txBody>
          <a:bodyPr/>
          <a:lstStyle/>
          <a:p>
            <a:endParaRPr lang="ja-JP" altLang="en-US"/>
          </a:p>
        </p:txBody>
      </p:sp>
      <p:sp>
        <p:nvSpPr>
          <p:cNvPr id="6173" name="Line 21"/>
          <p:cNvSpPr>
            <a:spLocks noChangeShapeType="1"/>
          </p:cNvSpPr>
          <p:nvPr/>
        </p:nvSpPr>
        <p:spPr bwMode="auto">
          <a:xfrm>
            <a:off x="3957638" y="5716588"/>
            <a:ext cx="0" cy="144462"/>
          </a:xfrm>
          <a:prstGeom prst="line">
            <a:avLst/>
          </a:prstGeom>
          <a:noFill/>
          <a:ln w="9525">
            <a:solidFill>
              <a:schemeClr val="tx1"/>
            </a:solidFill>
            <a:round/>
            <a:headEnd/>
            <a:tailEnd/>
          </a:ln>
        </p:spPr>
        <p:txBody>
          <a:bodyPr/>
          <a:lstStyle/>
          <a:p>
            <a:endParaRPr lang="ja-JP" altLang="en-US"/>
          </a:p>
        </p:txBody>
      </p:sp>
      <p:sp>
        <p:nvSpPr>
          <p:cNvPr id="6174" name="Line 22"/>
          <p:cNvSpPr>
            <a:spLocks noChangeShapeType="1"/>
          </p:cNvSpPr>
          <p:nvPr/>
        </p:nvSpPr>
        <p:spPr bwMode="auto">
          <a:xfrm>
            <a:off x="4587875" y="5716588"/>
            <a:ext cx="0" cy="144462"/>
          </a:xfrm>
          <a:prstGeom prst="line">
            <a:avLst/>
          </a:prstGeom>
          <a:noFill/>
          <a:ln w="9525">
            <a:solidFill>
              <a:schemeClr val="tx1"/>
            </a:solidFill>
            <a:round/>
            <a:headEnd/>
            <a:tailEnd/>
          </a:ln>
        </p:spPr>
        <p:txBody>
          <a:bodyPr/>
          <a:lstStyle/>
          <a:p>
            <a:endParaRPr lang="ja-JP" altLang="en-US"/>
          </a:p>
        </p:txBody>
      </p:sp>
      <p:sp>
        <p:nvSpPr>
          <p:cNvPr id="6175" name="Line 23"/>
          <p:cNvSpPr>
            <a:spLocks noChangeShapeType="1"/>
          </p:cNvSpPr>
          <p:nvPr/>
        </p:nvSpPr>
        <p:spPr bwMode="auto">
          <a:xfrm>
            <a:off x="5202238" y="5719763"/>
            <a:ext cx="0" cy="144462"/>
          </a:xfrm>
          <a:prstGeom prst="line">
            <a:avLst/>
          </a:prstGeom>
          <a:noFill/>
          <a:ln w="9525">
            <a:solidFill>
              <a:schemeClr val="tx1"/>
            </a:solidFill>
            <a:round/>
            <a:headEnd/>
            <a:tailEnd/>
          </a:ln>
        </p:spPr>
        <p:txBody>
          <a:bodyPr/>
          <a:lstStyle/>
          <a:p>
            <a:endParaRPr lang="ja-JP" altLang="en-US"/>
          </a:p>
        </p:txBody>
      </p:sp>
      <p:sp>
        <p:nvSpPr>
          <p:cNvPr id="6176" name="Line 24"/>
          <p:cNvSpPr>
            <a:spLocks noChangeShapeType="1"/>
          </p:cNvSpPr>
          <p:nvPr/>
        </p:nvSpPr>
        <p:spPr bwMode="auto">
          <a:xfrm>
            <a:off x="5832475" y="5719763"/>
            <a:ext cx="0" cy="144462"/>
          </a:xfrm>
          <a:prstGeom prst="line">
            <a:avLst/>
          </a:prstGeom>
          <a:noFill/>
          <a:ln w="9525">
            <a:solidFill>
              <a:schemeClr val="tx1"/>
            </a:solidFill>
            <a:round/>
            <a:headEnd/>
            <a:tailEnd/>
          </a:ln>
        </p:spPr>
        <p:txBody>
          <a:bodyPr/>
          <a:lstStyle/>
          <a:p>
            <a:endParaRPr lang="ja-JP" altLang="en-US"/>
          </a:p>
        </p:txBody>
      </p:sp>
      <p:sp>
        <p:nvSpPr>
          <p:cNvPr id="6177" name="Line 25"/>
          <p:cNvSpPr>
            <a:spLocks noChangeShapeType="1"/>
          </p:cNvSpPr>
          <p:nvPr/>
        </p:nvSpPr>
        <p:spPr bwMode="auto">
          <a:xfrm>
            <a:off x="6450013" y="5719763"/>
            <a:ext cx="0" cy="144462"/>
          </a:xfrm>
          <a:prstGeom prst="line">
            <a:avLst/>
          </a:prstGeom>
          <a:noFill/>
          <a:ln w="9525">
            <a:solidFill>
              <a:schemeClr val="tx1"/>
            </a:solidFill>
            <a:round/>
            <a:headEnd/>
            <a:tailEnd/>
          </a:ln>
        </p:spPr>
        <p:txBody>
          <a:bodyPr/>
          <a:lstStyle/>
          <a:p>
            <a:endParaRPr lang="ja-JP" altLang="en-US"/>
          </a:p>
        </p:txBody>
      </p:sp>
      <p:sp>
        <p:nvSpPr>
          <p:cNvPr id="6178" name="Line 26"/>
          <p:cNvSpPr>
            <a:spLocks noChangeShapeType="1"/>
          </p:cNvSpPr>
          <p:nvPr/>
        </p:nvSpPr>
        <p:spPr bwMode="auto">
          <a:xfrm>
            <a:off x="7073900" y="5719763"/>
            <a:ext cx="0" cy="144462"/>
          </a:xfrm>
          <a:prstGeom prst="line">
            <a:avLst/>
          </a:prstGeom>
          <a:noFill/>
          <a:ln w="9525">
            <a:solidFill>
              <a:schemeClr val="tx1"/>
            </a:solidFill>
            <a:round/>
            <a:headEnd/>
            <a:tailEnd/>
          </a:ln>
        </p:spPr>
        <p:txBody>
          <a:bodyPr/>
          <a:lstStyle/>
          <a:p>
            <a:endParaRPr lang="ja-JP" altLang="en-US"/>
          </a:p>
        </p:txBody>
      </p:sp>
      <p:sp>
        <p:nvSpPr>
          <p:cNvPr id="6179" name="Line 27"/>
          <p:cNvSpPr>
            <a:spLocks noChangeShapeType="1"/>
          </p:cNvSpPr>
          <p:nvPr/>
        </p:nvSpPr>
        <p:spPr bwMode="auto">
          <a:xfrm>
            <a:off x="1470025" y="5713413"/>
            <a:ext cx="0" cy="144462"/>
          </a:xfrm>
          <a:prstGeom prst="line">
            <a:avLst/>
          </a:prstGeom>
          <a:noFill/>
          <a:ln w="9525">
            <a:solidFill>
              <a:schemeClr val="tx1"/>
            </a:solidFill>
            <a:round/>
            <a:headEnd/>
            <a:tailEnd/>
          </a:ln>
        </p:spPr>
        <p:txBody>
          <a:bodyPr/>
          <a:lstStyle/>
          <a:p>
            <a:endParaRPr lang="ja-JP" altLang="en-US"/>
          </a:p>
        </p:txBody>
      </p:sp>
      <p:sp>
        <p:nvSpPr>
          <p:cNvPr id="6180" name="Line 28"/>
          <p:cNvSpPr>
            <a:spLocks noChangeShapeType="1"/>
          </p:cNvSpPr>
          <p:nvPr/>
        </p:nvSpPr>
        <p:spPr bwMode="auto">
          <a:xfrm>
            <a:off x="1468438" y="5861050"/>
            <a:ext cx="5607050" cy="0"/>
          </a:xfrm>
          <a:prstGeom prst="line">
            <a:avLst/>
          </a:prstGeom>
          <a:noFill/>
          <a:ln w="9525">
            <a:solidFill>
              <a:schemeClr val="tx1"/>
            </a:solidFill>
            <a:round/>
            <a:headEnd/>
            <a:tailEnd/>
          </a:ln>
        </p:spPr>
        <p:txBody>
          <a:bodyPr/>
          <a:lstStyle/>
          <a:p>
            <a:endParaRPr lang="ja-JP" altLang="en-US"/>
          </a:p>
        </p:txBody>
      </p:sp>
      <p:sp>
        <p:nvSpPr>
          <p:cNvPr id="6181" name="Text Box 29"/>
          <p:cNvSpPr txBox="1">
            <a:spLocks noChangeArrowheads="1"/>
          </p:cNvSpPr>
          <p:nvPr/>
        </p:nvSpPr>
        <p:spPr bwMode="auto">
          <a:xfrm>
            <a:off x="1754188" y="5924550"/>
            <a:ext cx="694421" cy="369332"/>
          </a:xfrm>
          <a:prstGeom prst="rect">
            <a:avLst/>
          </a:prstGeom>
          <a:noFill/>
          <a:ln w="9525">
            <a:noFill/>
            <a:miter lim="800000"/>
            <a:headEnd/>
            <a:tailEnd/>
          </a:ln>
        </p:spPr>
        <p:txBody>
          <a:bodyPr wrap="none">
            <a:spAutoFit/>
          </a:bodyPr>
          <a:lstStyle/>
          <a:p>
            <a:r>
              <a:rPr lang="en-US" altLang="ja-JP" dirty="0" smtClean="0"/>
              <a:t>10 </a:t>
            </a:r>
            <a:r>
              <a:rPr lang="en-US" altLang="ja-JP" dirty="0" smtClean="0">
                <a:latin typeface="Symbol" pitchFamily="18" charset="2"/>
              </a:rPr>
              <a:t>m</a:t>
            </a:r>
            <a:r>
              <a:rPr lang="en-US" altLang="ja-JP" dirty="0" smtClean="0"/>
              <a:t>s</a:t>
            </a:r>
            <a:endParaRPr lang="en-US" altLang="ja-JP" dirty="0"/>
          </a:p>
        </p:txBody>
      </p:sp>
      <p:sp>
        <p:nvSpPr>
          <p:cNvPr id="6182" name="Text Box 30"/>
          <p:cNvSpPr txBox="1">
            <a:spLocks noChangeArrowheads="1"/>
          </p:cNvSpPr>
          <p:nvPr/>
        </p:nvSpPr>
        <p:spPr bwMode="auto">
          <a:xfrm>
            <a:off x="3040063" y="5935663"/>
            <a:ext cx="628698" cy="369332"/>
          </a:xfrm>
          <a:prstGeom prst="rect">
            <a:avLst/>
          </a:prstGeom>
          <a:noFill/>
          <a:ln w="9525">
            <a:noFill/>
            <a:miter lim="800000"/>
            <a:headEnd/>
            <a:tailEnd/>
          </a:ln>
        </p:spPr>
        <p:txBody>
          <a:bodyPr wrap="none">
            <a:spAutoFit/>
          </a:bodyPr>
          <a:lstStyle/>
          <a:p>
            <a:r>
              <a:rPr lang="en-US" altLang="ja-JP" dirty="0" smtClean="0"/>
              <a:t>1</a:t>
            </a:r>
            <a:r>
              <a:rPr lang="ja-JP" altLang="en-US" dirty="0" smtClean="0"/>
              <a:t> </a:t>
            </a:r>
            <a:r>
              <a:rPr lang="en-US" altLang="ja-JP" dirty="0" smtClean="0"/>
              <a:t>ms</a:t>
            </a:r>
            <a:endParaRPr lang="en-US" altLang="ja-JP" dirty="0"/>
          </a:p>
        </p:txBody>
      </p:sp>
      <p:sp>
        <p:nvSpPr>
          <p:cNvPr id="6183" name="Text Box 31"/>
          <p:cNvSpPr txBox="1">
            <a:spLocks noChangeArrowheads="1"/>
          </p:cNvSpPr>
          <p:nvPr/>
        </p:nvSpPr>
        <p:spPr bwMode="auto">
          <a:xfrm>
            <a:off x="4276725" y="5937250"/>
            <a:ext cx="615950" cy="366713"/>
          </a:xfrm>
          <a:prstGeom prst="rect">
            <a:avLst/>
          </a:prstGeom>
          <a:noFill/>
          <a:ln w="9525">
            <a:noFill/>
            <a:miter lim="800000"/>
            <a:headEnd/>
            <a:tailEnd/>
          </a:ln>
        </p:spPr>
        <p:txBody>
          <a:bodyPr wrap="none">
            <a:spAutoFit/>
          </a:bodyPr>
          <a:lstStyle/>
          <a:p>
            <a:r>
              <a:rPr lang="en-US" altLang="ja-JP" dirty="0" smtClean="0"/>
              <a:t>0.1 s</a:t>
            </a:r>
            <a:endParaRPr lang="en-US" altLang="ja-JP" dirty="0"/>
          </a:p>
        </p:txBody>
      </p:sp>
      <p:sp>
        <p:nvSpPr>
          <p:cNvPr id="6184" name="Text Box 32"/>
          <p:cNvSpPr txBox="1">
            <a:spLocks noChangeArrowheads="1"/>
          </p:cNvSpPr>
          <p:nvPr/>
        </p:nvSpPr>
        <p:spPr bwMode="auto">
          <a:xfrm>
            <a:off x="5551488" y="5938838"/>
            <a:ext cx="561372" cy="369332"/>
          </a:xfrm>
          <a:prstGeom prst="rect">
            <a:avLst/>
          </a:prstGeom>
          <a:noFill/>
          <a:ln w="9525">
            <a:noFill/>
            <a:miter lim="800000"/>
            <a:headEnd/>
            <a:tailEnd/>
          </a:ln>
        </p:spPr>
        <p:txBody>
          <a:bodyPr wrap="none">
            <a:spAutoFit/>
          </a:bodyPr>
          <a:lstStyle/>
          <a:p>
            <a:r>
              <a:rPr lang="en-US" altLang="ja-JP" dirty="0" smtClean="0"/>
              <a:t>10 s</a:t>
            </a:r>
            <a:endParaRPr lang="en-US" altLang="ja-JP" dirty="0"/>
          </a:p>
        </p:txBody>
      </p:sp>
      <p:sp>
        <p:nvSpPr>
          <p:cNvPr id="6185" name="Text Box 33"/>
          <p:cNvSpPr txBox="1">
            <a:spLocks noChangeArrowheads="1"/>
          </p:cNvSpPr>
          <p:nvPr/>
        </p:nvSpPr>
        <p:spPr bwMode="auto">
          <a:xfrm>
            <a:off x="6673850" y="5930900"/>
            <a:ext cx="806450" cy="366713"/>
          </a:xfrm>
          <a:prstGeom prst="rect">
            <a:avLst/>
          </a:prstGeom>
          <a:noFill/>
          <a:ln w="9525">
            <a:noFill/>
            <a:miter lim="800000"/>
            <a:headEnd/>
            <a:tailEnd/>
          </a:ln>
        </p:spPr>
        <p:txBody>
          <a:bodyPr wrap="none">
            <a:spAutoFit/>
          </a:bodyPr>
          <a:lstStyle/>
          <a:p>
            <a:r>
              <a:rPr lang="en-US" altLang="ja-JP" dirty="0" smtClean="0"/>
              <a:t>1000 s</a:t>
            </a:r>
            <a:endParaRPr lang="en-US" altLang="ja-JP" dirty="0"/>
          </a:p>
        </p:txBody>
      </p:sp>
      <p:graphicFrame>
        <p:nvGraphicFramePr>
          <p:cNvPr id="6146" name="Object 34"/>
          <p:cNvGraphicFramePr>
            <a:graphicFrameLocks/>
          </p:cNvGraphicFramePr>
          <p:nvPr/>
        </p:nvGraphicFramePr>
        <p:xfrm>
          <a:off x="2886021" y="3263900"/>
          <a:ext cx="3987800" cy="1309688"/>
        </p:xfrm>
        <a:graphic>
          <a:graphicData uri="http://schemas.openxmlformats.org/presentationml/2006/ole">
            <mc:AlternateContent xmlns:mc="http://schemas.openxmlformats.org/markup-compatibility/2006">
              <mc:Choice xmlns:v="urn:schemas-microsoft-com:vml" Requires="v">
                <p:oleObj spid="_x0000_s5187" name="グラフ" r:id="rId5" imgW="4381500" imgH="2619248" progId="Excel.Sheet.8">
                  <p:embed/>
                </p:oleObj>
              </mc:Choice>
              <mc:Fallback>
                <p:oleObj name="グラフ" r:id="rId5" imgW="4381500" imgH="2619248"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6021" y="3263900"/>
                        <a:ext cx="398780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5"/>
          <p:cNvGraphicFramePr>
            <a:graphicFrameLocks/>
          </p:cNvGraphicFramePr>
          <p:nvPr/>
        </p:nvGraphicFramePr>
        <p:xfrm>
          <a:off x="3666632" y="4281488"/>
          <a:ext cx="3987800" cy="1309687"/>
        </p:xfrm>
        <a:graphic>
          <a:graphicData uri="http://schemas.openxmlformats.org/presentationml/2006/ole">
            <mc:AlternateContent xmlns:mc="http://schemas.openxmlformats.org/markup-compatibility/2006">
              <mc:Choice xmlns:v="urn:schemas-microsoft-com:vml" Requires="v">
                <p:oleObj spid="_x0000_s5188" name="グラフ" r:id="rId8" imgW="4381500" imgH="2619248" progId="Excel.Sheet.8">
                  <p:embed/>
                </p:oleObj>
              </mc:Choice>
              <mc:Fallback>
                <p:oleObj name="グラフ" r:id="rId8" imgW="4381500" imgH="2619248"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6632" y="4281488"/>
                        <a:ext cx="3987800"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86" name="Text Box 36"/>
          <p:cNvSpPr txBox="1">
            <a:spLocks noChangeArrowheads="1"/>
          </p:cNvSpPr>
          <p:nvPr/>
        </p:nvSpPr>
        <p:spPr bwMode="auto">
          <a:xfrm>
            <a:off x="4260850" y="620713"/>
            <a:ext cx="1992853" cy="400110"/>
          </a:xfrm>
          <a:prstGeom prst="rect">
            <a:avLst/>
          </a:prstGeom>
          <a:noFill/>
          <a:ln w="9525">
            <a:noFill/>
            <a:miter lim="800000"/>
            <a:headEnd/>
            <a:tailEnd/>
          </a:ln>
        </p:spPr>
        <p:txBody>
          <a:bodyPr wrap="none">
            <a:spAutoFit/>
          </a:bodyPr>
          <a:lstStyle/>
          <a:p>
            <a:r>
              <a:rPr lang="en-US" altLang="ja-JP" sz="2000" baseline="30000" dirty="0"/>
              <a:t>278</a:t>
            </a:r>
            <a:r>
              <a:rPr lang="en-US" altLang="ja-JP" sz="2000" dirty="0"/>
              <a:t>113  </a:t>
            </a:r>
            <a:r>
              <a:rPr lang="en-US" altLang="ja-JP" sz="2000" dirty="0">
                <a:latin typeface="Symbol" pitchFamily="18" charset="2"/>
              </a:rPr>
              <a:t>t</a:t>
            </a:r>
            <a:r>
              <a:rPr lang="en-US" altLang="ja-JP" sz="2000" dirty="0"/>
              <a:t> = </a:t>
            </a:r>
            <a:r>
              <a:rPr lang="en-US" altLang="ja-JP" sz="2000" dirty="0" smtClean="0"/>
              <a:t>2.0 </a:t>
            </a:r>
            <a:r>
              <a:rPr lang="en-US" altLang="ja-JP" sz="2000" dirty="0"/>
              <a:t>ms</a:t>
            </a:r>
          </a:p>
        </p:txBody>
      </p:sp>
      <p:sp>
        <p:nvSpPr>
          <p:cNvPr id="6187" name="Text Box 37"/>
          <p:cNvSpPr txBox="1">
            <a:spLocks noChangeArrowheads="1"/>
          </p:cNvSpPr>
          <p:nvPr/>
        </p:nvSpPr>
        <p:spPr bwMode="auto">
          <a:xfrm>
            <a:off x="4651375" y="1557338"/>
            <a:ext cx="1798890" cy="400110"/>
          </a:xfrm>
          <a:prstGeom prst="rect">
            <a:avLst/>
          </a:prstGeom>
          <a:noFill/>
          <a:ln w="9525">
            <a:noFill/>
            <a:miter lim="800000"/>
            <a:headEnd/>
            <a:tailEnd/>
          </a:ln>
        </p:spPr>
        <p:txBody>
          <a:bodyPr wrap="none">
            <a:spAutoFit/>
          </a:bodyPr>
          <a:lstStyle/>
          <a:p>
            <a:r>
              <a:rPr lang="en-US" altLang="ja-JP" sz="2000" baseline="30000" dirty="0"/>
              <a:t>274</a:t>
            </a:r>
            <a:r>
              <a:rPr lang="en-US" altLang="ja-JP" sz="2000" dirty="0"/>
              <a:t>Rg  </a:t>
            </a:r>
            <a:r>
              <a:rPr lang="en-US" altLang="ja-JP" sz="2000" dirty="0">
                <a:latin typeface="Symbol" pitchFamily="18" charset="2"/>
              </a:rPr>
              <a:t>t</a:t>
            </a:r>
            <a:r>
              <a:rPr lang="en-US" altLang="ja-JP" sz="2000" dirty="0"/>
              <a:t> = </a:t>
            </a:r>
            <a:r>
              <a:rPr lang="en-US" altLang="ja-JP" sz="2000" dirty="0" smtClean="0"/>
              <a:t>18 </a:t>
            </a:r>
            <a:r>
              <a:rPr lang="en-US" altLang="ja-JP" sz="2000" dirty="0"/>
              <a:t>ms</a:t>
            </a:r>
          </a:p>
        </p:txBody>
      </p:sp>
      <p:sp>
        <p:nvSpPr>
          <p:cNvPr id="6188" name="Text Box 38"/>
          <p:cNvSpPr txBox="1">
            <a:spLocks noChangeArrowheads="1"/>
          </p:cNvSpPr>
          <p:nvPr/>
        </p:nvSpPr>
        <p:spPr bwMode="auto">
          <a:xfrm>
            <a:off x="1476375" y="2701925"/>
            <a:ext cx="1834156" cy="400110"/>
          </a:xfrm>
          <a:prstGeom prst="rect">
            <a:avLst/>
          </a:prstGeom>
          <a:noFill/>
          <a:ln w="9525">
            <a:noFill/>
            <a:miter lim="800000"/>
            <a:headEnd/>
            <a:tailEnd/>
          </a:ln>
        </p:spPr>
        <p:txBody>
          <a:bodyPr wrap="none">
            <a:spAutoFit/>
          </a:bodyPr>
          <a:lstStyle/>
          <a:p>
            <a:r>
              <a:rPr lang="en-US" altLang="ja-JP" sz="2000" baseline="30000" dirty="0"/>
              <a:t>270</a:t>
            </a:r>
            <a:r>
              <a:rPr lang="en-US" altLang="ja-JP" sz="2000" dirty="0"/>
              <a:t>Mt  </a:t>
            </a:r>
            <a:r>
              <a:rPr lang="en-US" altLang="ja-JP" sz="2000" dirty="0">
                <a:latin typeface="Symbol" pitchFamily="18" charset="2"/>
              </a:rPr>
              <a:t>t</a:t>
            </a:r>
            <a:r>
              <a:rPr lang="en-US" altLang="ja-JP" sz="2000" dirty="0"/>
              <a:t> = </a:t>
            </a:r>
            <a:r>
              <a:rPr lang="en-US" altLang="ja-JP" sz="2000" dirty="0" smtClean="0"/>
              <a:t>0.69 </a:t>
            </a:r>
            <a:r>
              <a:rPr lang="en-US" altLang="ja-JP" sz="2000" dirty="0"/>
              <a:t>s</a:t>
            </a:r>
          </a:p>
        </p:txBody>
      </p:sp>
      <p:sp>
        <p:nvSpPr>
          <p:cNvPr id="6189" name="Text Box 39"/>
          <p:cNvSpPr txBox="1">
            <a:spLocks noChangeArrowheads="1"/>
          </p:cNvSpPr>
          <p:nvPr/>
        </p:nvSpPr>
        <p:spPr bwMode="auto">
          <a:xfrm>
            <a:off x="2051050" y="3675063"/>
            <a:ext cx="1672253" cy="400110"/>
          </a:xfrm>
          <a:prstGeom prst="rect">
            <a:avLst/>
          </a:prstGeom>
          <a:noFill/>
          <a:ln w="9525">
            <a:noFill/>
            <a:miter lim="800000"/>
            <a:headEnd/>
            <a:tailEnd/>
          </a:ln>
        </p:spPr>
        <p:txBody>
          <a:bodyPr wrap="none">
            <a:spAutoFit/>
          </a:bodyPr>
          <a:lstStyle/>
          <a:p>
            <a:r>
              <a:rPr lang="en-US" altLang="ja-JP" sz="2000" baseline="30000" dirty="0"/>
              <a:t>266</a:t>
            </a:r>
            <a:r>
              <a:rPr lang="en-US" altLang="ja-JP" sz="2000" dirty="0"/>
              <a:t>Bh  </a:t>
            </a:r>
            <a:r>
              <a:rPr lang="en-US" altLang="ja-JP" sz="2000" dirty="0">
                <a:latin typeface="Symbol" pitchFamily="18" charset="2"/>
              </a:rPr>
              <a:t>t</a:t>
            </a:r>
            <a:r>
              <a:rPr lang="en-US" altLang="ja-JP" sz="2000" dirty="0"/>
              <a:t> = </a:t>
            </a:r>
            <a:r>
              <a:rPr lang="en-US" altLang="ja-JP" sz="2000" dirty="0" smtClean="0"/>
              <a:t>3.0 </a:t>
            </a:r>
            <a:r>
              <a:rPr lang="en-US" altLang="ja-JP" sz="2000" dirty="0"/>
              <a:t>s</a:t>
            </a:r>
          </a:p>
        </p:txBody>
      </p:sp>
      <p:sp>
        <p:nvSpPr>
          <p:cNvPr id="6190" name="Text Box 40"/>
          <p:cNvSpPr txBox="1">
            <a:spLocks noChangeArrowheads="1"/>
          </p:cNvSpPr>
          <p:nvPr/>
        </p:nvSpPr>
        <p:spPr bwMode="auto">
          <a:xfrm>
            <a:off x="2339975" y="4652963"/>
            <a:ext cx="1625766" cy="400110"/>
          </a:xfrm>
          <a:prstGeom prst="rect">
            <a:avLst/>
          </a:prstGeom>
          <a:noFill/>
          <a:ln w="9525">
            <a:noFill/>
            <a:miter lim="800000"/>
            <a:headEnd/>
            <a:tailEnd/>
          </a:ln>
        </p:spPr>
        <p:txBody>
          <a:bodyPr wrap="none">
            <a:spAutoFit/>
          </a:bodyPr>
          <a:lstStyle/>
          <a:p>
            <a:r>
              <a:rPr lang="en-US" altLang="ja-JP" sz="2000" baseline="30000" dirty="0"/>
              <a:t>262</a:t>
            </a:r>
            <a:r>
              <a:rPr lang="en-US" altLang="ja-JP" sz="2000" dirty="0"/>
              <a:t>Db  </a:t>
            </a:r>
            <a:r>
              <a:rPr lang="en-US" altLang="ja-JP" sz="2000" dirty="0">
                <a:latin typeface="Symbol" pitchFamily="18" charset="2"/>
              </a:rPr>
              <a:t>t</a:t>
            </a:r>
            <a:r>
              <a:rPr lang="en-US" altLang="ja-JP" sz="2000" dirty="0"/>
              <a:t> = </a:t>
            </a:r>
            <a:r>
              <a:rPr lang="en-US" altLang="ja-JP" sz="2000" dirty="0" smtClean="0"/>
              <a:t>56 </a:t>
            </a:r>
            <a:r>
              <a:rPr lang="en-US" altLang="ja-JP" sz="2000" dirty="0"/>
              <a:t>s</a:t>
            </a:r>
          </a:p>
        </p:txBody>
      </p:sp>
      <p:sp>
        <p:nvSpPr>
          <p:cNvPr id="6191" name="Line 41"/>
          <p:cNvSpPr>
            <a:spLocks noChangeShapeType="1"/>
          </p:cNvSpPr>
          <p:nvPr/>
        </p:nvSpPr>
        <p:spPr bwMode="auto">
          <a:xfrm>
            <a:off x="1468438" y="171450"/>
            <a:ext cx="0" cy="5689600"/>
          </a:xfrm>
          <a:prstGeom prst="line">
            <a:avLst/>
          </a:prstGeom>
          <a:noFill/>
          <a:ln w="9525">
            <a:solidFill>
              <a:schemeClr val="tx1"/>
            </a:solidFill>
            <a:round/>
            <a:headEnd/>
            <a:tailEnd/>
          </a:ln>
        </p:spPr>
        <p:txBody>
          <a:bodyPr/>
          <a:lstStyle/>
          <a:p>
            <a:endParaRPr lang="ja-JP" altLang="en-US"/>
          </a:p>
        </p:txBody>
      </p:sp>
      <p:sp>
        <p:nvSpPr>
          <p:cNvPr id="6192" name="Line 42"/>
          <p:cNvSpPr>
            <a:spLocks noChangeShapeType="1"/>
          </p:cNvSpPr>
          <p:nvPr/>
        </p:nvSpPr>
        <p:spPr bwMode="auto">
          <a:xfrm>
            <a:off x="7073900" y="166688"/>
            <a:ext cx="0" cy="5689600"/>
          </a:xfrm>
          <a:prstGeom prst="line">
            <a:avLst/>
          </a:prstGeom>
          <a:noFill/>
          <a:ln w="9525">
            <a:solidFill>
              <a:schemeClr val="tx1"/>
            </a:solidFill>
            <a:round/>
            <a:headEnd/>
            <a:tailEnd/>
          </a:ln>
        </p:spPr>
        <p:txBody>
          <a:bodyPr/>
          <a:lstStyle/>
          <a:p>
            <a:endParaRPr lang="ja-JP" altLang="en-US"/>
          </a:p>
        </p:txBody>
      </p:sp>
      <p:sp>
        <p:nvSpPr>
          <p:cNvPr id="6193" name="Line 43"/>
          <p:cNvSpPr>
            <a:spLocks noChangeShapeType="1"/>
          </p:cNvSpPr>
          <p:nvPr/>
        </p:nvSpPr>
        <p:spPr bwMode="auto">
          <a:xfrm>
            <a:off x="1463675" y="166688"/>
            <a:ext cx="5607050" cy="0"/>
          </a:xfrm>
          <a:prstGeom prst="line">
            <a:avLst/>
          </a:prstGeom>
          <a:noFill/>
          <a:ln w="9525">
            <a:solidFill>
              <a:schemeClr val="tx1"/>
            </a:solidFill>
            <a:round/>
            <a:headEnd/>
            <a:tailEnd/>
          </a:ln>
        </p:spPr>
        <p:txBody>
          <a:bodyPr/>
          <a:lstStyle/>
          <a:p>
            <a:endParaRPr lang="ja-JP" altLang="en-US"/>
          </a:p>
        </p:txBody>
      </p:sp>
      <p:sp>
        <p:nvSpPr>
          <p:cNvPr id="6194" name="Text Box 44"/>
          <p:cNvSpPr txBox="1">
            <a:spLocks noChangeArrowheads="1"/>
          </p:cNvSpPr>
          <p:nvPr/>
        </p:nvSpPr>
        <p:spPr bwMode="auto">
          <a:xfrm>
            <a:off x="3765550" y="6302375"/>
            <a:ext cx="955903" cy="369332"/>
          </a:xfrm>
          <a:prstGeom prst="rect">
            <a:avLst/>
          </a:prstGeom>
          <a:noFill/>
          <a:ln w="9525">
            <a:noFill/>
            <a:miter lim="800000"/>
            <a:headEnd/>
            <a:tailEnd/>
          </a:ln>
        </p:spPr>
        <p:txBody>
          <a:bodyPr wrap="none">
            <a:spAutoFit/>
          </a:bodyPr>
          <a:lstStyle/>
          <a:p>
            <a:r>
              <a:rPr lang="en-US" altLang="ja-JP" dirty="0" err="1" smtClean="0"/>
              <a:t>T_decay</a:t>
            </a:r>
            <a:endParaRPr lang="en-US" altLang="ja-JP" dirty="0"/>
          </a:p>
        </p:txBody>
      </p:sp>
      <p:graphicFrame>
        <p:nvGraphicFramePr>
          <p:cNvPr id="6149" name="Object 46"/>
          <p:cNvGraphicFramePr>
            <a:graphicFrameLocks/>
          </p:cNvGraphicFramePr>
          <p:nvPr/>
        </p:nvGraphicFramePr>
        <p:xfrm>
          <a:off x="1588936" y="260350"/>
          <a:ext cx="3286125" cy="1104900"/>
        </p:xfrm>
        <a:graphic>
          <a:graphicData uri="http://schemas.openxmlformats.org/presentationml/2006/ole">
            <mc:AlternateContent xmlns:mc="http://schemas.openxmlformats.org/markup-compatibility/2006">
              <mc:Choice xmlns:v="urn:schemas-microsoft-com:vml" Requires="v">
                <p:oleObj spid="_x0000_s5189" name="グラフ" r:id="rId10" imgW="4381500" imgH="2619248" progId="Excel.Sheet.8">
                  <p:embed/>
                </p:oleObj>
              </mc:Choice>
              <mc:Fallback>
                <p:oleObj name="グラフ" r:id="rId10" imgW="4381500" imgH="2619248" progId="Excel.Shee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936" y="260350"/>
                        <a:ext cx="328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47"/>
          <p:cNvGraphicFramePr>
            <a:graphicFrameLocks/>
          </p:cNvGraphicFramePr>
          <p:nvPr/>
        </p:nvGraphicFramePr>
        <p:xfrm>
          <a:off x="3195638" y="2290763"/>
          <a:ext cx="3286125" cy="1104900"/>
        </p:xfrm>
        <a:graphic>
          <a:graphicData uri="http://schemas.openxmlformats.org/presentationml/2006/ole">
            <mc:AlternateContent xmlns:mc="http://schemas.openxmlformats.org/markup-compatibility/2006">
              <mc:Choice xmlns:v="urn:schemas-microsoft-com:vml" Requires="v">
                <p:oleObj spid="_x0000_s5190" name="グラフ" r:id="rId13" imgW="4381500" imgH="2619248" progId="Excel.Sheet.8">
                  <p:embed/>
                </p:oleObj>
              </mc:Choice>
              <mc:Fallback>
                <p:oleObj name="グラフ" r:id="rId13" imgW="4381500" imgH="2619248" progId="Excel.Shee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5638" y="2290763"/>
                        <a:ext cx="328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95" name="Rectangle 48"/>
          <p:cNvSpPr>
            <a:spLocks noChangeArrowheads="1"/>
          </p:cNvSpPr>
          <p:nvPr/>
        </p:nvSpPr>
        <p:spPr bwMode="auto">
          <a:xfrm>
            <a:off x="7512050" y="202088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96" name="Text Box 49"/>
          <p:cNvSpPr txBox="1">
            <a:spLocks noChangeArrowheads="1"/>
          </p:cNvSpPr>
          <p:nvPr/>
        </p:nvSpPr>
        <p:spPr bwMode="auto">
          <a:xfrm>
            <a:off x="7648575" y="1955800"/>
            <a:ext cx="988412" cy="369332"/>
          </a:xfrm>
          <a:prstGeom prst="rect">
            <a:avLst/>
          </a:prstGeom>
          <a:noFill/>
          <a:ln w="9525">
            <a:noFill/>
            <a:miter lim="800000"/>
            <a:headEnd/>
            <a:tailEnd/>
          </a:ln>
        </p:spPr>
        <p:txBody>
          <a:bodyPr wrap="none">
            <a:spAutoFit/>
          </a:bodyPr>
          <a:lstStyle/>
          <a:p>
            <a:r>
              <a:rPr lang="en-US" altLang="ja-JP" dirty="0" smtClean="0"/>
              <a:t>previous</a:t>
            </a:r>
            <a:endParaRPr lang="en-US" altLang="ja-JP" dirty="0"/>
          </a:p>
        </p:txBody>
      </p:sp>
      <p:sp>
        <p:nvSpPr>
          <p:cNvPr id="6197" name="Text Box 50"/>
          <p:cNvSpPr txBox="1">
            <a:spLocks noChangeArrowheads="1"/>
          </p:cNvSpPr>
          <p:nvPr/>
        </p:nvSpPr>
        <p:spPr bwMode="auto">
          <a:xfrm>
            <a:off x="1528763" y="222250"/>
            <a:ext cx="863600" cy="366713"/>
          </a:xfrm>
          <a:prstGeom prst="rect">
            <a:avLst/>
          </a:prstGeom>
          <a:noFill/>
          <a:ln w="9525">
            <a:noFill/>
            <a:miter lim="800000"/>
            <a:headEnd/>
            <a:tailEnd/>
          </a:ln>
        </p:spPr>
        <p:txBody>
          <a:bodyPr wrap="none">
            <a:spAutoFit/>
          </a:bodyPr>
          <a:lstStyle/>
          <a:p>
            <a:r>
              <a:rPr lang="en-US" altLang="ja-JP"/>
              <a:t>N=165</a:t>
            </a:r>
          </a:p>
        </p:txBody>
      </p:sp>
      <p:sp>
        <p:nvSpPr>
          <p:cNvPr id="6198" name="Text Box 51"/>
          <p:cNvSpPr txBox="1">
            <a:spLocks noChangeArrowheads="1"/>
          </p:cNvSpPr>
          <p:nvPr/>
        </p:nvSpPr>
        <p:spPr bwMode="auto">
          <a:xfrm>
            <a:off x="1528763" y="1349375"/>
            <a:ext cx="863600" cy="366713"/>
          </a:xfrm>
          <a:prstGeom prst="rect">
            <a:avLst/>
          </a:prstGeom>
          <a:noFill/>
          <a:ln w="9525">
            <a:noFill/>
            <a:miter lim="800000"/>
            <a:headEnd/>
            <a:tailEnd/>
          </a:ln>
        </p:spPr>
        <p:txBody>
          <a:bodyPr wrap="none">
            <a:spAutoFit/>
          </a:bodyPr>
          <a:lstStyle/>
          <a:p>
            <a:r>
              <a:rPr lang="en-US" altLang="ja-JP"/>
              <a:t>N=163</a:t>
            </a:r>
          </a:p>
        </p:txBody>
      </p:sp>
      <p:sp>
        <p:nvSpPr>
          <p:cNvPr id="6199" name="Text Box 52"/>
          <p:cNvSpPr txBox="1">
            <a:spLocks noChangeArrowheads="1"/>
          </p:cNvSpPr>
          <p:nvPr/>
        </p:nvSpPr>
        <p:spPr bwMode="auto">
          <a:xfrm>
            <a:off x="1538288" y="2376488"/>
            <a:ext cx="863600" cy="366712"/>
          </a:xfrm>
          <a:prstGeom prst="rect">
            <a:avLst/>
          </a:prstGeom>
          <a:noFill/>
          <a:ln w="9525">
            <a:noFill/>
            <a:miter lim="800000"/>
            <a:headEnd/>
            <a:tailEnd/>
          </a:ln>
        </p:spPr>
        <p:txBody>
          <a:bodyPr wrap="none">
            <a:spAutoFit/>
          </a:bodyPr>
          <a:lstStyle/>
          <a:p>
            <a:r>
              <a:rPr lang="en-US" altLang="ja-JP"/>
              <a:t>N=161</a:t>
            </a:r>
          </a:p>
        </p:txBody>
      </p:sp>
      <p:sp>
        <p:nvSpPr>
          <p:cNvPr id="6200" name="Text Box 53"/>
          <p:cNvSpPr txBox="1">
            <a:spLocks noChangeArrowheads="1"/>
          </p:cNvSpPr>
          <p:nvPr/>
        </p:nvSpPr>
        <p:spPr bwMode="auto">
          <a:xfrm>
            <a:off x="1538288" y="3384550"/>
            <a:ext cx="863600" cy="366713"/>
          </a:xfrm>
          <a:prstGeom prst="rect">
            <a:avLst/>
          </a:prstGeom>
          <a:noFill/>
          <a:ln w="9525">
            <a:noFill/>
            <a:miter lim="800000"/>
            <a:headEnd/>
            <a:tailEnd/>
          </a:ln>
        </p:spPr>
        <p:txBody>
          <a:bodyPr wrap="none">
            <a:spAutoFit/>
          </a:bodyPr>
          <a:lstStyle/>
          <a:p>
            <a:r>
              <a:rPr lang="en-US" altLang="ja-JP"/>
              <a:t>N=159</a:t>
            </a:r>
          </a:p>
        </p:txBody>
      </p:sp>
      <p:sp>
        <p:nvSpPr>
          <p:cNvPr id="6201" name="Text Box 54"/>
          <p:cNvSpPr txBox="1">
            <a:spLocks noChangeArrowheads="1"/>
          </p:cNvSpPr>
          <p:nvPr/>
        </p:nvSpPr>
        <p:spPr bwMode="auto">
          <a:xfrm>
            <a:off x="1538288" y="4392613"/>
            <a:ext cx="863600" cy="366712"/>
          </a:xfrm>
          <a:prstGeom prst="rect">
            <a:avLst/>
          </a:prstGeom>
          <a:noFill/>
          <a:ln w="9525">
            <a:noFill/>
            <a:miter lim="800000"/>
            <a:headEnd/>
            <a:tailEnd/>
          </a:ln>
        </p:spPr>
        <p:txBody>
          <a:bodyPr wrap="none">
            <a:spAutoFit/>
          </a:bodyPr>
          <a:lstStyle/>
          <a:p>
            <a:r>
              <a:rPr lang="en-US" altLang="ja-JP"/>
              <a:t>N=157</a:t>
            </a:r>
          </a:p>
        </p:txBody>
      </p:sp>
      <p:sp>
        <p:nvSpPr>
          <p:cNvPr id="73" name="正方形/長方形 72"/>
          <p:cNvSpPr/>
          <p:nvPr/>
        </p:nvSpPr>
        <p:spPr>
          <a:xfrm>
            <a:off x="7092280" y="5183096"/>
            <a:ext cx="28803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31" name="Object 45"/>
          <p:cNvGraphicFramePr>
            <a:graphicFrameLocks/>
          </p:cNvGraphicFramePr>
          <p:nvPr/>
        </p:nvGraphicFramePr>
        <p:xfrm>
          <a:off x="2179638" y="1277938"/>
          <a:ext cx="3286125" cy="1104900"/>
        </p:xfrm>
        <a:graphic>
          <a:graphicData uri="http://schemas.openxmlformats.org/presentationml/2006/ole">
            <mc:AlternateContent xmlns:mc="http://schemas.openxmlformats.org/markup-compatibility/2006">
              <mc:Choice xmlns:v="urn:schemas-microsoft-com:vml" Requires="v">
                <p:oleObj spid="_x0000_s5191" name="Worksheet" r:id="rId15" imgW="4381500" imgH="2619248" progId="Excel.Sheet.8">
                  <p:embed/>
                </p:oleObj>
              </mc:Choice>
              <mc:Fallback>
                <p:oleObj name="Worksheet" r:id="rId15" imgW="4381500" imgH="2619248" progId="Excel.Sheet.8">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79638" y="1277938"/>
                        <a:ext cx="328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
        <p:nvSpPr>
          <p:cNvPr id="4" name="スライド番号プレースホルダー 3"/>
          <p:cNvSpPr>
            <a:spLocks noGrp="1"/>
          </p:cNvSpPr>
          <p:nvPr>
            <p:ph type="sldNum" sz="quarter" idx="12"/>
          </p:nvPr>
        </p:nvSpPr>
        <p:spPr/>
        <p:txBody>
          <a:bodyPr/>
          <a:lstStyle/>
          <a:p>
            <a:fld id="{14EBA9A6-F1C9-4068-B733-4F5F84CC6748}" type="slidenum">
              <a:rPr kumimoji="1" lang="ja-JP" altLang="en-US" smtClean="0"/>
              <a:t>38</a:t>
            </a:fld>
            <a:endParaRPr kumimoji="1" lang="ja-JP" altLang="en-US"/>
          </a:p>
        </p:txBody>
      </p:sp>
    </p:spTree>
    <p:extLst>
      <p:ext uri="{BB962C8B-B14F-4D97-AF65-F5344CB8AC3E}">
        <p14:creationId xmlns:p14="http://schemas.microsoft.com/office/powerpoint/2010/main" val="3869596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8" name="Rectangle 6"/>
          <p:cNvSpPr>
            <a:spLocks noChangeArrowheads="1"/>
          </p:cNvSpPr>
          <p:nvPr/>
        </p:nvSpPr>
        <p:spPr bwMode="auto">
          <a:xfrm>
            <a:off x="3910266" y="201453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5" name="Rectangle 48"/>
          <p:cNvSpPr>
            <a:spLocks noChangeArrowheads="1"/>
          </p:cNvSpPr>
          <p:nvPr/>
        </p:nvSpPr>
        <p:spPr bwMode="auto">
          <a:xfrm>
            <a:off x="3931612" y="2012587"/>
            <a:ext cx="53975" cy="287337"/>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6155" name="Rectangle 3"/>
          <p:cNvSpPr>
            <a:spLocks noChangeArrowheads="1"/>
          </p:cNvSpPr>
          <p:nvPr/>
        </p:nvSpPr>
        <p:spPr bwMode="auto">
          <a:xfrm>
            <a:off x="3670300" y="99853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56" name="Rectangle 4"/>
          <p:cNvSpPr>
            <a:spLocks noChangeArrowheads="1"/>
          </p:cNvSpPr>
          <p:nvPr/>
        </p:nvSpPr>
        <p:spPr bwMode="auto">
          <a:xfrm>
            <a:off x="2981325" y="99695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57" name="Rectangle 5"/>
          <p:cNvSpPr>
            <a:spLocks noChangeArrowheads="1"/>
          </p:cNvSpPr>
          <p:nvPr/>
        </p:nvSpPr>
        <p:spPr bwMode="auto">
          <a:xfrm>
            <a:off x="4238625" y="2016125"/>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59" name="Rectangle 7"/>
          <p:cNvSpPr>
            <a:spLocks noChangeArrowheads="1"/>
          </p:cNvSpPr>
          <p:nvPr/>
        </p:nvSpPr>
        <p:spPr bwMode="auto">
          <a:xfrm>
            <a:off x="5275263" y="303530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0" name="Rectangle 8"/>
          <p:cNvSpPr>
            <a:spLocks noChangeArrowheads="1"/>
          </p:cNvSpPr>
          <p:nvPr/>
        </p:nvSpPr>
        <p:spPr bwMode="auto">
          <a:xfrm>
            <a:off x="3821113" y="3033713"/>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1" name="Rectangle 9"/>
          <p:cNvSpPr>
            <a:spLocks noChangeArrowheads="1"/>
          </p:cNvSpPr>
          <p:nvPr/>
        </p:nvSpPr>
        <p:spPr bwMode="auto">
          <a:xfrm>
            <a:off x="5275263" y="404653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2" name="Rectangle 10"/>
          <p:cNvSpPr>
            <a:spLocks noChangeArrowheads="1"/>
          </p:cNvSpPr>
          <p:nvPr/>
        </p:nvSpPr>
        <p:spPr bwMode="auto">
          <a:xfrm>
            <a:off x="5419725" y="404495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3" name="Rectangle 11"/>
          <p:cNvSpPr>
            <a:spLocks noChangeArrowheads="1"/>
          </p:cNvSpPr>
          <p:nvPr/>
        </p:nvSpPr>
        <p:spPr bwMode="auto">
          <a:xfrm>
            <a:off x="5125012" y="5067300"/>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4" name="Rectangle 12"/>
          <p:cNvSpPr>
            <a:spLocks noChangeArrowheads="1"/>
          </p:cNvSpPr>
          <p:nvPr/>
        </p:nvSpPr>
        <p:spPr bwMode="auto">
          <a:xfrm>
            <a:off x="6199188" y="5065459"/>
            <a:ext cx="53975" cy="287338"/>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65" name="Line 13"/>
          <p:cNvSpPr>
            <a:spLocks noChangeShapeType="1"/>
          </p:cNvSpPr>
          <p:nvPr/>
        </p:nvSpPr>
        <p:spPr bwMode="auto">
          <a:xfrm>
            <a:off x="1471613" y="1284288"/>
            <a:ext cx="5607050" cy="0"/>
          </a:xfrm>
          <a:prstGeom prst="line">
            <a:avLst/>
          </a:prstGeom>
          <a:noFill/>
          <a:ln w="9525">
            <a:solidFill>
              <a:schemeClr val="tx1"/>
            </a:solidFill>
            <a:round/>
            <a:headEnd/>
            <a:tailEnd/>
          </a:ln>
        </p:spPr>
        <p:txBody>
          <a:bodyPr/>
          <a:lstStyle/>
          <a:p>
            <a:endParaRPr lang="ja-JP" altLang="en-US"/>
          </a:p>
        </p:txBody>
      </p:sp>
      <p:sp>
        <p:nvSpPr>
          <p:cNvPr id="6166" name="Line 14"/>
          <p:cNvSpPr>
            <a:spLocks noChangeShapeType="1"/>
          </p:cNvSpPr>
          <p:nvPr/>
        </p:nvSpPr>
        <p:spPr bwMode="auto">
          <a:xfrm>
            <a:off x="1468438" y="2308225"/>
            <a:ext cx="5607050" cy="0"/>
          </a:xfrm>
          <a:prstGeom prst="line">
            <a:avLst/>
          </a:prstGeom>
          <a:noFill/>
          <a:ln w="9525">
            <a:solidFill>
              <a:schemeClr val="tx1"/>
            </a:solidFill>
            <a:round/>
            <a:headEnd/>
            <a:tailEnd/>
          </a:ln>
        </p:spPr>
        <p:txBody>
          <a:bodyPr/>
          <a:lstStyle/>
          <a:p>
            <a:endParaRPr lang="ja-JP" altLang="en-US"/>
          </a:p>
        </p:txBody>
      </p:sp>
      <p:sp>
        <p:nvSpPr>
          <p:cNvPr id="6167" name="Line 15"/>
          <p:cNvSpPr>
            <a:spLocks noChangeShapeType="1"/>
          </p:cNvSpPr>
          <p:nvPr/>
        </p:nvSpPr>
        <p:spPr bwMode="auto">
          <a:xfrm>
            <a:off x="1471613" y="3322638"/>
            <a:ext cx="5607050" cy="0"/>
          </a:xfrm>
          <a:prstGeom prst="line">
            <a:avLst/>
          </a:prstGeom>
          <a:noFill/>
          <a:ln w="9525">
            <a:solidFill>
              <a:schemeClr val="tx1"/>
            </a:solidFill>
            <a:round/>
            <a:headEnd/>
            <a:tailEnd/>
          </a:ln>
        </p:spPr>
        <p:txBody>
          <a:bodyPr/>
          <a:lstStyle/>
          <a:p>
            <a:endParaRPr lang="ja-JP" altLang="en-US"/>
          </a:p>
        </p:txBody>
      </p:sp>
      <p:sp>
        <p:nvSpPr>
          <p:cNvPr id="6168" name="Line 16"/>
          <p:cNvSpPr>
            <a:spLocks noChangeShapeType="1"/>
          </p:cNvSpPr>
          <p:nvPr/>
        </p:nvSpPr>
        <p:spPr bwMode="auto">
          <a:xfrm>
            <a:off x="1468438" y="4333875"/>
            <a:ext cx="5607050" cy="0"/>
          </a:xfrm>
          <a:prstGeom prst="line">
            <a:avLst/>
          </a:prstGeom>
          <a:noFill/>
          <a:ln w="9525">
            <a:solidFill>
              <a:schemeClr val="tx1"/>
            </a:solidFill>
            <a:round/>
            <a:headEnd/>
            <a:tailEnd/>
          </a:ln>
        </p:spPr>
        <p:txBody>
          <a:bodyPr/>
          <a:lstStyle/>
          <a:p>
            <a:endParaRPr lang="ja-JP" altLang="en-US"/>
          </a:p>
        </p:txBody>
      </p:sp>
      <p:sp>
        <p:nvSpPr>
          <p:cNvPr id="6169" name="Line 17"/>
          <p:cNvSpPr>
            <a:spLocks noChangeShapeType="1"/>
          </p:cNvSpPr>
          <p:nvPr/>
        </p:nvSpPr>
        <p:spPr bwMode="auto">
          <a:xfrm>
            <a:off x="1468438" y="5354638"/>
            <a:ext cx="5607050" cy="0"/>
          </a:xfrm>
          <a:prstGeom prst="line">
            <a:avLst/>
          </a:prstGeom>
          <a:noFill/>
          <a:ln w="9525">
            <a:solidFill>
              <a:schemeClr val="tx1"/>
            </a:solidFill>
            <a:round/>
            <a:headEnd/>
            <a:tailEnd/>
          </a:ln>
        </p:spPr>
        <p:txBody>
          <a:bodyPr/>
          <a:lstStyle/>
          <a:p>
            <a:endParaRPr lang="ja-JP" altLang="en-US"/>
          </a:p>
        </p:txBody>
      </p:sp>
      <p:sp>
        <p:nvSpPr>
          <p:cNvPr id="6170" name="Line 18"/>
          <p:cNvSpPr>
            <a:spLocks noChangeShapeType="1"/>
          </p:cNvSpPr>
          <p:nvPr/>
        </p:nvSpPr>
        <p:spPr bwMode="auto">
          <a:xfrm>
            <a:off x="2101850" y="5713413"/>
            <a:ext cx="0" cy="144462"/>
          </a:xfrm>
          <a:prstGeom prst="line">
            <a:avLst/>
          </a:prstGeom>
          <a:noFill/>
          <a:ln w="9525">
            <a:solidFill>
              <a:schemeClr val="tx1"/>
            </a:solidFill>
            <a:round/>
            <a:headEnd/>
            <a:tailEnd/>
          </a:ln>
        </p:spPr>
        <p:txBody>
          <a:bodyPr/>
          <a:lstStyle/>
          <a:p>
            <a:endParaRPr lang="ja-JP" altLang="en-US"/>
          </a:p>
        </p:txBody>
      </p:sp>
      <p:sp>
        <p:nvSpPr>
          <p:cNvPr id="6171" name="Line 19"/>
          <p:cNvSpPr>
            <a:spLocks noChangeShapeType="1"/>
          </p:cNvSpPr>
          <p:nvPr/>
        </p:nvSpPr>
        <p:spPr bwMode="auto">
          <a:xfrm>
            <a:off x="2716213" y="5719763"/>
            <a:ext cx="0" cy="144462"/>
          </a:xfrm>
          <a:prstGeom prst="line">
            <a:avLst/>
          </a:prstGeom>
          <a:noFill/>
          <a:ln w="9525">
            <a:solidFill>
              <a:schemeClr val="tx1"/>
            </a:solidFill>
            <a:round/>
            <a:headEnd/>
            <a:tailEnd/>
          </a:ln>
        </p:spPr>
        <p:txBody>
          <a:bodyPr/>
          <a:lstStyle/>
          <a:p>
            <a:endParaRPr lang="ja-JP" altLang="en-US"/>
          </a:p>
        </p:txBody>
      </p:sp>
      <p:sp>
        <p:nvSpPr>
          <p:cNvPr id="6172" name="Line 20"/>
          <p:cNvSpPr>
            <a:spLocks noChangeShapeType="1"/>
          </p:cNvSpPr>
          <p:nvPr/>
        </p:nvSpPr>
        <p:spPr bwMode="auto">
          <a:xfrm>
            <a:off x="3346450" y="5719763"/>
            <a:ext cx="0" cy="144462"/>
          </a:xfrm>
          <a:prstGeom prst="line">
            <a:avLst/>
          </a:prstGeom>
          <a:noFill/>
          <a:ln w="9525">
            <a:solidFill>
              <a:schemeClr val="tx1"/>
            </a:solidFill>
            <a:round/>
            <a:headEnd/>
            <a:tailEnd/>
          </a:ln>
        </p:spPr>
        <p:txBody>
          <a:bodyPr/>
          <a:lstStyle/>
          <a:p>
            <a:endParaRPr lang="ja-JP" altLang="en-US"/>
          </a:p>
        </p:txBody>
      </p:sp>
      <p:sp>
        <p:nvSpPr>
          <p:cNvPr id="6173" name="Line 21"/>
          <p:cNvSpPr>
            <a:spLocks noChangeShapeType="1"/>
          </p:cNvSpPr>
          <p:nvPr/>
        </p:nvSpPr>
        <p:spPr bwMode="auto">
          <a:xfrm>
            <a:off x="3957638" y="5716588"/>
            <a:ext cx="0" cy="144462"/>
          </a:xfrm>
          <a:prstGeom prst="line">
            <a:avLst/>
          </a:prstGeom>
          <a:noFill/>
          <a:ln w="9525">
            <a:solidFill>
              <a:schemeClr val="tx1"/>
            </a:solidFill>
            <a:round/>
            <a:headEnd/>
            <a:tailEnd/>
          </a:ln>
        </p:spPr>
        <p:txBody>
          <a:bodyPr/>
          <a:lstStyle/>
          <a:p>
            <a:endParaRPr lang="ja-JP" altLang="en-US"/>
          </a:p>
        </p:txBody>
      </p:sp>
      <p:sp>
        <p:nvSpPr>
          <p:cNvPr id="6174" name="Line 22"/>
          <p:cNvSpPr>
            <a:spLocks noChangeShapeType="1"/>
          </p:cNvSpPr>
          <p:nvPr/>
        </p:nvSpPr>
        <p:spPr bwMode="auto">
          <a:xfrm>
            <a:off x="4587875" y="5716588"/>
            <a:ext cx="0" cy="144462"/>
          </a:xfrm>
          <a:prstGeom prst="line">
            <a:avLst/>
          </a:prstGeom>
          <a:noFill/>
          <a:ln w="9525">
            <a:solidFill>
              <a:schemeClr val="tx1"/>
            </a:solidFill>
            <a:round/>
            <a:headEnd/>
            <a:tailEnd/>
          </a:ln>
        </p:spPr>
        <p:txBody>
          <a:bodyPr/>
          <a:lstStyle/>
          <a:p>
            <a:endParaRPr lang="ja-JP" altLang="en-US"/>
          </a:p>
        </p:txBody>
      </p:sp>
      <p:sp>
        <p:nvSpPr>
          <p:cNvPr id="6175" name="Line 23"/>
          <p:cNvSpPr>
            <a:spLocks noChangeShapeType="1"/>
          </p:cNvSpPr>
          <p:nvPr/>
        </p:nvSpPr>
        <p:spPr bwMode="auto">
          <a:xfrm>
            <a:off x="5202238" y="5719763"/>
            <a:ext cx="0" cy="144462"/>
          </a:xfrm>
          <a:prstGeom prst="line">
            <a:avLst/>
          </a:prstGeom>
          <a:noFill/>
          <a:ln w="9525">
            <a:solidFill>
              <a:schemeClr val="tx1"/>
            </a:solidFill>
            <a:round/>
            <a:headEnd/>
            <a:tailEnd/>
          </a:ln>
        </p:spPr>
        <p:txBody>
          <a:bodyPr/>
          <a:lstStyle/>
          <a:p>
            <a:endParaRPr lang="ja-JP" altLang="en-US"/>
          </a:p>
        </p:txBody>
      </p:sp>
      <p:sp>
        <p:nvSpPr>
          <p:cNvPr id="6176" name="Line 24"/>
          <p:cNvSpPr>
            <a:spLocks noChangeShapeType="1"/>
          </p:cNvSpPr>
          <p:nvPr/>
        </p:nvSpPr>
        <p:spPr bwMode="auto">
          <a:xfrm>
            <a:off x="5832475" y="5719763"/>
            <a:ext cx="0" cy="144462"/>
          </a:xfrm>
          <a:prstGeom prst="line">
            <a:avLst/>
          </a:prstGeom>
          <a:noFill/>
          <a:ln w="9525">
            <a:solidFill>
              <a:schemeClr val="tx1"/>
            </a:solidFill>
            <a:round/>
            <a:headEnd/>
            <a:tailEnd/>
          </a:ln>
        </p:spPr>
        <p:txBody>
          <a:bodyPr/>
          <a:lstStyle/>
          <a:p>
            <a:endParaRPr lang="ja-JP" altLang="en-US"/>
          </a:p>
        </p:txBody>
      </p:sp>
      <p:sp>
        <p:nvSpPr>
          <p:cNvPr id="6177" name="Line 25"/>
          <p:cNvSpPr>
            <a:spLocks noChangeShapeType="1"/>
          </p:cNvSpPr>
          <p:nvPr/>
        </p:nvSpPr>
        <p:spPr bwMode="auto">
          <a:xfrm>
            <a:off x="6450013" y="5719763"/>
            <a:ext cx="0" cy="144462"/>
          </a:xfrm>
          <a:prstGeom prst="line">
            <a:avLst/>
          </a:prstGeom>
          <a:noFill/>
          <a:ln w="9525">
            <a:solidFill>
              <a:schemeClr val="tx1"/>
            </a:solidFill>
            <a:round/>
            <a:headEnd/>
            <a:tailEnd/>
          </a:ln>
        </p:spPr>
        <p:txBody>
          <a:bodyPr/>
          <a:lstStyle/>
          <a:p>
            <a:endParaRPr lang="ja-JP" altLang="en-US"/>
          </a:p>
        </p:txBody>
      </p:sp>
      <p:sp>
        <p:nvSpPr>
          <p:cNvPr id="6178" name="Line 26"/>
          <p:cNvSpPr>
            <a:spLocks noChangeShapeType="1"/>
          </p:cNvSpPr>
          <p:nvPr/>
        </p:nvSpPr>
        <p:spPr bwMode="auto">
          <a:xfrm>
            <a:off x="7073900" y="5719763"/>
            <a:ext cx="0" cy="144462"/>
          </a:xfrm>
          <a:prstGeom prst="line">
            <a:avLst/>
          </a:prstGeom>
          <a:noFill/>
          <a:ln w="9525">
            <a:solidFill>
              <a:schemeClr val="tx1"/>
            </a:solidFill>
            <a:round/>
            <a:headEnd/>
            <a:tailEnd/>
          </a:ln>
        </p:spPr>
        <p:txBody>
          <a:bodyPr/>
          <a:lstStyle/>
          <a:p>
            <a:endParaRPr lang="ja-JP" altLang="en-US"/>
          </a:p>
        </p:txBody>
      </p:sp>
      <p:sp>
        <p:nvSpPr>
          <p:cNvPr id="6179" name="Line 27"/>
          <p:cNvSpPr>
            <a:spLocks noChangeShapeType="1"/>
          </p:cNvSpPr>
          <p:nvPr/>
        </p:nvSpPr>
        <p:spPr bwMode="auto">
          <a:xfrm>
            <a:off x="1470025" y="5713413"/>
            <a:ext cx="0" cy="144462"/>
          </a:xfrm>
          <a:prstGeom prst="line">
            <a:avLst/>
          </a:prstGeom>
          <a:noFill/>
          <a:ln w="9525">
            <a:solidFill>
              <a:schemeClr val="tx1"/>
            </a:solidFill>
            <a:round/>
            <a:headEnd/>
            <a:tailEnd/>
          </a:ln>
        </p:spPr>
        <p:txBody>
          <a:bodyPr/>
          <a:lstStyle/>
          <a:p>
            <a:endParaRPr lang="ja-JP" altLang="en-US"/>
          </a:p>
        </p:txBody>
      </p:sp>
      <p:sp>
        <p:nvSpPr>
          <p:cNvPr id="6180" name="Line 28"/>
          <p:cNvSpPr>
            <a:spLocks noChangeShapeType="1"/>
          </p:cNvSpPr>
          <p:nvPr/>
        </p:nvSpPr>
        <p:spPr bwMode="auto">
          <a:xfrm>
            <a:off x="1468438" y="5861050"/>
            <a:ext cx="5607050" cy="0"/>
          </a:xfrm>
          <a:prstGeom prst="line">
            <a:avLst/>
          </a:prstGeom>
          <a:noFill/>
          <a:ln w="9525">
            <a:solidFill>
              <a:schemeClr val="tx1"/>
            </a:solidFill>
            <a:round/>
            <a:headEnd/>
            <a:tailEnd/>
          </a:ln>
        </p:spPr>
        <p:txBody>
          <a:bodyPr/>
          <a:lstStyle/>
          <a:p>
            <a:endParaRPr lang="ja-JP" altLang="en-US"/>
          </a:p>
        </p:txBody>
      </p:sp>
      <p:sp>
        <p:nvSpPr>
          <p:cNvPr id="6181" name="Text Box 29"/>
          <p:cNvSpPr txBox="1">
            <a:spLocks noChangeArrowheads="1"/>
          </p:cNvSpPr>
          <p:nvPr/>
        </p:nvSpPr>
        <p:spPr bwMode="auto">
          <a:xfrm>
            <a:off x="1754188" y="5924550"/>
            <a:ext cx="694421" cy="369332"/>
          </a:xfrm>
          <a:prstGeom prst="rect">
            <a:avLst/>
          </a:prstGeom>
          <a:noFill/>
          <a:ln w="9525">
            <a:noFill/>
            <a:miter lim="800000"/>
            <a:headEnd/>
            <a:tailEnd/>
          </a:ln>
        </p:spPr>
        <p:txBody>
          <a:bodyPr wrap="none">
            <a:spAutoFit/>
          </a:bodyPr>
          <a:lstStyle/>
          <a:p>
            <a:r>
              <a:rPr lang="en-US" altLang="ja-JP" dirty="0" smtClean="0"/>
              <a:t>10 </a:t>
            </a:r>
            <a:r>
              <a:rPr lang="en-US" altLang="ja-JP" dirty="0" smtClean="0">
                <a:latin typeface="Symbol" pitchFamily="18" charset="2"/>
              </a:rPr>
              <a:t>m</a:t>
            </a:r>
            <a:r>
              <a:rPr lang="en-US" altLang="ja-JP" dirty="0" smtClean="0"/>
              <a:t>s</a:t>
            </a:r>
            <a:endParaRPr lang="en-US" altLang="ja-JP" dirty="0"/>
          </a:p>
        </p:txBody>
      </p:sp>
      <p:sp>
        <p:nvSpPr>
          <p:cNvPr id="6182" name="Text Box 30"/>
          <p:cNvSpPr txBox="1">
            <a:spLocks noChangeArrowheads="1"/>
          </p:cNvSpPr>
          <p:nvPr/>
        </p:nvSpPr>
        <p:spPr bwMode="auto">
          <a:xfrm>
            <a:off x="3040063" y="5935663"/>
            <a:ext cx="628698" cy="369332"/>
          </a:xfrm>
          <a:prstGeom prst="rect">
            <a:avLst/>
          </a:prstGeom>
          <a:noFill/>
          <a:ln w="9525">
            <a:noFill/>
            <a:miter lim="800000"/>
            <a:headEnd/>
            <a:tailEnd/>
          </a:ln>
        </p:spPr>
        <p:txBody>
          <a:bodyPr wrap="none">
            <a:spAutoFit/>
          </a:bodyPr>
          <a:lstStyle/>
          <a:p>
            <a:r>
              <a:rPr lang="en-US" altLang="ja-JP" dirty="0" smtClean="0"/>
              <a:t>1</a:t>
            </a:r>
            <a:r>
              <a:rPr lang="ja-JP" altLang="en-US" dirty="0" smtClean="0"/>
              <a:t> </a:t>
            </a:r>
            <a:r>
              <a:rPr lang="en-US" altLang="ja-JP" dirty="0" smtClean="0"/>
              <a:t>ms</a:t>
            </a:r>
            <a:endParaRPr lang="en-US" altLang="ja-JP" dirty="0"/>
          </a:p>
        </p:txBody>
      </p:sp>
      <p:sp>
        <p:nvSpPr>
          <p:cNvPr id="6183" name="Text Box 31"/>
          <p:cNvSpPr txBox="1">
            <a:spLocks noChangeArrowheads="1"/>
          </p:cNvSpPr>
          <p:nvPr/>
        </p:nvSpPr>
        <p:spPr bwMode="auto">
          <a:xfrm>
            <a:off x="4276725" y="5937250"/>
            <a:ext cx="615950" cy="366713"/>
          </a:xfrm>
          <a:prstGeom prst="rect">
            <a:avLst/>
          </a:prstGeom>
          <a:noFill/>
          <a:ln w="9525">
            <a:noFill/>
            <a:miter lim="800000"/>
            <a:headEnd/>
            <a:tailEnd/>
          </a:ln>
        </p:spPr>
        <p:txBody>
          <a:bodyPr wrap="none">
            <a:spAutoFit/>
          </a:bodyPr>
          <a:lstStyle/>
          <a:p>
            <a:r>
              <a:rPr lang="en-US" altLang="ja-JP" dirty="0" smtClean="0"/>
              <a:t>0.1 s</a:t>
            </a:r>
            <a:endParaRPr lang="en-US" altLang="ja-JP" dirty="0"/>
          </a:p>
        </p:txBody>
      </p:sp>
      <p:sp>
        <p:nvSpPr>
          <p:cNvPr id="6184" name="Text Box 32"/>
          <p:cNvSpPr txBox="1">
            <a:spLocks noChangeArrowheads="1"/>
          </p:cNvSpPr>
          <p:nvPr/>
        </p:nvSpPr>
        <p:spPr bwMode="auto">
          <a:xfrm>
            <a:off x="5551488" y="5938838"/>
            <a:ext cx="561372" cy="369332"/>
          </a:xfrm>
          <a:prstGeom prst="rect">
            <a:avLst/>
          </a:prstGeom>
          <a:noFill/>
          <a:ln w="9525">
            <a:noFill/>
            <a:miter lim="800000"/>
            <a:headEnd/>
            <a:tailEnd/>
          </a:ln>
        </p:spPr>
        <p:txBody>
          <a:bodyPr wrap="none">
            <a:spAutoFit/>
          </a:bodyPr>
          <a:lstStyle/>
          <a:p>
            <a:r>
              <a:rPr lang="en-US" altLang="ja-JP" dirty="0" smtClean="0"/>
              <a:t>10 s</a:t>
            </a:r>
            <a:endParaRPr lang="en-US" altLang="ja-JP" dirty="0"/>
          </a:p>
        </p:txBody>
      </p:sp>
      <p:sp>
        <p:nvSpPr>
          <p:cNvPr id="6185" name="Text Box 33"/>
          <p:cNvSpPr txBox="1">
            <a:spLocks noChangeArrowheads="1"/>
          </p:cNvSpPr>
          <p:nvPr/>
        </p:nvSpPr>
        <p:spPr bwMode="auto">
          <a:xfrm>
            <a:off x="6673850" y="5930900"/>
            <a:ext cx="806450" cy="366713"/>
          </a:xfrm>
          <a:prstGeom prst="rect">
            <a:avLst/>
          </a:prstGeom>
          <a:noFill/>
          <a:ln w="9525">
            <a:noFill/>
            <a:miter lim="800000"/>
            <a:headEnd/>
            <a:tailEnd/>
          </a:ln>
        </p:spPr>
        <p:txBody>
          <a:bodyPr wrap="none">
            <a:spAutoFit/>
          </a:bodyPr>
          <a:lstStyle/>
          <a:p>
            <a:r>
              <a:rPr lang="en-US" altLang="ja-JP" dirty="0" smtClean="0"/>
              <a:t>1000 s</a:t>
            </a:r>
            <a:endParaRPr lang="en-US" altLang="ja-JP" dirty="0"/>
          </a:p>
        </p:txBody>
      </p:sp>
      <p:graphicFrame>
        <p:nvGraphicFramePr>
          <p:cNvPr id="6146" name="Object 34"/>
          <p:cNvGraphicFramePr>
            <a:graphicFrameLocks/>
          </p:cNvGraphicFramePr>
          <p:nvPr/>
        </p:nvGraphicFramePr>
        <p:xfrm>
          <a:off x="2886021" y="3263900"/>
          <a:ext cx="3987800" cy="1309688"/>
        </p:xfrm>
        <a:graphic>
          <a:graphicData uri="http://schemas.openxmlformats.org/presentationml/2006/ole">
            <mc:AlternateContent xmlns:mc="http://schemas.openxmlformats.org/markup-compatibility/2006">
              <mc:Choice xmlns:v="urn:schemas-microsoft-com:vml" Requires="v">
                <p:oleObj spid="_x0000_s6211" name="グラフ" r:id="rId5" imgW="4381500" imgH="2619248" progId="Excel.Sheet.8">
                  <p:embed/>
                </p:oleObj>
              </mc:Choice>
              <mc:Fallback>
                <p:oleObj name="グラフ" r:id="rId5" imgW="4381500" imgH="2619248"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6021" y="3263900"/>
                        <a:ext cx="398780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5"/>
          <p:cNvGraphicFramePr>
            <a:graphicFrameLocks/>
          </p:cNvGraphicFramePr>
          <p:nvPr/>
        </p:nvGraphicFramePr>
        <p:xfrm>
          <a:off x="3666632" y="4281488"/>
          <a:ext cx="3987800" cy="1309687"/>
        </p:xfrm>
        <a:graphic>
          <a:graphicData uri="http://schemas.openxmlformats.org/presentationml/2006/ole">
            <mc:AlternateContent xmlns:mc="http://schemas.openxmlformats.org/markup-compatibility/2006">
              <mc:Choice xmlns:v="urn:schemas-microsoft-com:vml" Requires="v">
                <p:oleObj spid="_x0000_s6212" name="グラフ" r:id="rId8" imgW="4381500" imgH="2619248" progId="Excel.Sheet.8">
                  <p:embed/>
                </p:oleObj>
              </mc:Choice>
              <mc:Fallback>
                <p:oleObj name="グラフ" r:id="rId8" imgW="4381500" imgH="2619248"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6632" y="4281488"/>
                        <a:ext cx="3987800"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86" name="Text Box 36"/>
          <p:cNvSpPr txBox="1">
            <a:spLocks noChangeArrowheads="1"/>
          </p:cNvSpPr>
          <p:nvPr/>
        </p:nvSpPr>
        <p:spPr bwMode="auto">
          <a:xfrm>
            <a:off x="4260850" y="620713"/>
            <a:ext cx="1992853" cy="400110"/>
          </a:xfrm>
          <a:prstGeom prst="rect">
            <a:avLst/>
          </a:prstGeom>
          <a:noFill/>
          <a:ln w="9525">
            <a:noFill/>
            <a:miter lim="800000"/>
            <a:headEnd/>
            <a:tailEnd/>
          </a:ln>
        </p:spPr>
        <p:txBody>
          <a:bodyPr wrap="none">
            <a:spAutoFit/>
          </a:bodyPr>
          <a:lstStyle/>
          <a:p>
            <a:r>
              <a:rPr lang="en-US" altLang="ja-JP" sz="2000" baseline="30000" dirty="0"/>
              <a:t>278</a:t>
            </a:r>
            <a:r>
              <a:rPr lang="en-US" altLang="ja-JP" sz="2000" dirty="0"/>
              <a:t>113  </a:t>
            </a:r>
            <a:r>
              <a:rPr lang="en-US" altLang="ja-JP" sz="2000" dirty="0">
                <a:latin typeface="Symbol" pitchFamily="18" charset="2"/>
              </a:rPr>
              <a:t>t</a:t>
            </a:r>
            <a:r>
              <a:rPr lang="en-US" altLang="ja-JP" sz="2000" dirty="0"/>
              <a:t> = </a:t>
            </a:r>
            <a:r>
              <a:rPr lang="en-US" altLang="ja-JP" sz="2000" dirty="0" smtClean="0"/>
              <a:t>2.0 </a:t>
            </a:r>
            <a:r>
              <a:rPr lang="en-US" altLang="ja-JP" sz="2000" dirty="0"/>
              <a:t>ms</a:t>
            </a:r>
          </a:p>
        </p:txBody>
      </p:sp>
      <p:sp>
        <p:nvSpPr>
          <p:cNvPr id="6187" name="Text Box 37"/>
          <p:cNvSpPr txBox="1">
            <a:spLocks noChangeArrowheads="1"/>
          </p:cNvSpPr>
          <p:nvPr/>
        </p:nvSpPr>
        <p:spPr bwMode="auto">
          <a:xfrm>
            <a:off x="4651375" y="1557338"/>
            <a:ext cx="1798890" cy="400110"/>
          </a:xfrm>
          <a:prstGeom prst="rect">
            <a:avLst/>
          </a:prstGeom>
          <a:noFill/>
          <a:ln w="9525">
            <a:noFill/>
            <a:miter lim="800000"/>
            <a:headEnd/>
            <a:tailEnd/>
          </a:ln>
        </p:spPr>
        <p:txBody>
          <a:bodyPr wrap="none">
            <a:spAutoFit/>
          </a:bodyPr>
          <a:lstStyle/>
          <a:p>
            <a:r>
              <a:rPr lang="en-US" altLang="ja-JP" sz="2000" baseline="30000" dirty="0"/>
              <a:t>274</a:t>
            </a:r>
            <a:r>
              <a:rPr lang="en-US" altLang="ja-JP" sz="2000" dirty="0"/>
              <a:t>Rg  </a:t>
            </a:r>
            <a:r>
              <a:rPr lang="en-US" altLang="ja-JP" sz="2000" dirty="0">
                <a:latin typeface="Symbol" pitchFamily="18" charset="2"/>
              </a:rPr>
              <a:t>t</a:t>
            </a:r>
            <a:r>
              <a:rPr lang="en-US" altLang="ja-JP" sz="2000" dirty="0"/>
              <a:t> = </a:t>
            </a:r>
            <a:r>
              <a:rPr lang="en-US" altLang="ja-JP" sz="2000" dirty="0" smtClean="0"/>
              <a:t>18 </a:t>
            </a:r>
            <a:r>
              <a:rPr lang="en-US" altLang="ja-JP" sz="2000" dirty="0"/>
              <a:t>ms</a:t>
            </a:r>
          </a:p>
        </p:txBody>
      </p:sp>
      <p:sp>
        <p:nvSpPr>
          <p:cNvPr id="6188" name="Text Box 38"/>
          <p:cNvSpPr txBox="1">
            <a:spLocks noChangeArrowheads="1"/>
          </p:cNvSpPr>
          <p:nvPr/>
        </p:nvSpPr>
        <p:spPr bwMode="auto">
          <a:xfrm>
            <a:off x="1476375" y="2701925"/>
            <a:ext cx="1834156" cy="400110"/>
          </a:xfrm>
          <a:prstGeom prst="rect">
            <a:avLst/>
          </a:prstGeom>
          <a:noFill/>
          <a:ln w="9525">
            <a:noFill/>
            <a:miter lim="800000"/>
            <a:headEnd/>
            <a:tailEnd/>
          </a:ln>
        </p:spPr>
        <p:txBody>
          <a:bodyPr wrap="none">
            <a:spAutoFit/>
          </a:bodyPr>
          <a:lstStyle/>
          <a:p>
            <a:r>
              <a:rPr lang="en-US" altLang="ja-JP" sz="2000" baseline="30000" dirty="0"/>
              <a:t>270</a:t>
            </a:r>
            <a:r>
              <a:rPr lang="en-US" altLang="ja-JP" sz="2000" dirty="0"/>
              <a:t>Mt  </a:t>
            </a:r>
            <a:r>
              <a:rPr lang="en-US" altLang="ja-JP" sz="2000" dirty="0">
                <a:latin typeface="Symbol" pitchFamily="18" charset="2"/>
              </a:rPr>
              <a:t>t</a:t>
            </a:r>
            <a:r>
              <a:rPr lang="en-US" altLang="ja-JP" sz="2000" dirty="0"/>
              <a:t> = </a:t>
            </a:r>
            <a:r>
              <a:rPr lang="en-US" altLang="ja-JP" sz="2000" dirty="0" smtClean="0"/>
              <a:t>0.69 </a:t>
            </a:r>
            <a:r>
              <a:rPr lang="en-US" altLang="ja-JP" sz="2000" dirty="0"/>
              <a:t>s</a:t>
            </a:r>
          </a:p>
        </p:txBody>
      </p:sp>
      <p:sp>
        <p:nvSpPr>
          <p:cNvPr id="6189" name="Text Box 39"/>
          <p:cNvSpPr txBox="1">
            <a:spLocks noChangeArrowheads="1"/>
          </p:cNvSpPr>
          <p:nvPr/>
        </p:nvSpPr>
        <p:spPr bwMode="auto">
          <a:xfrm>
            <a:off x="2051050" y="3675063"/>
            <a:ext cx="1672253" cy="400110"/>
          </a:xfrm>
          <a:prstGeom prst="rect">
            <a:avLst/>
          </a:prstGeom>
          <a:noFill/>
          <a:ln w="9525">
            <a:noFill/>
            <a:miter lim="800000"/>
            <a:headEnd/>
            <a:tailEnd/>
          </a:ln>
        </p:spPr>
        <p:txBody>
          <a:bodyPr wrap="none">
            <a:spAutoFit/>
          </a:bodyPr>
          <a:lstStyle/>
          <a:p>
            <a:r>
              <a:rPr lang="en-US" altLang="ja-JP" sz="2000" baseline="30000" dirty="0"/>
              <a:t>266</a:t>
            </a:r>
            <a:r>
              <a:rPr lang="en-US" altLang="ja-JP" sz="2000" dirty="0"/>
              <a:t>Bh  </a:t>
            </a:r>
            <a:r>
              <a:rPr lang="en-US" altLang="ja-JP" sz="2000" dirty="0">
                <a:latin typeface="Symbol" pitchFamily="18" charset="2"/>
              </a:rPr>
              <a:t>t</a:t>
            </a:r>
            <a:r>
              <a:rPr lang="en-US" altLang="ja-JP" sz="2000" dirty="0"/>
              <a:t> = </a:t>
            </a:r>
            <a:r>
              <a:rPr lang="en-US" altLang="ja-JP" sz="2000" dirty="0" smtClean="0"/>
              <a:t>3.0 </a:t>
            </a:r>
            <a:r>
              <a:rPr lang="en-US" altLang="ja-JP" sz="2000" dirty="0"/>
              <a:t>s</a:t>
            </a:r>
          </a:p>
        </p:txBody>
      </p:sp>
      <p:sp>
        <p:nvSpPr>
          <p:cNvPr id="6190" name="Text Box 40"/>
          <p:cNvSpPr txBox="1">
            <a:spLocks noChangeArrowheads="1"/>
          </p:cNvSpPr>
          <p:nvPr/>
        </p:nvSpPr>
        <p:spPr bwMode="auto">
          <a:xfrm>
            <a:off x="2339975" y="4652963"/>
            <a:ext cx="1625766" cy="400110"/>
          </a:xfrm>
          <a:prstGeom prst="rect">
            <a:avLst/>
          </a:prstGeom>
          <a:noFill/>
          <a:ln w="9525">
            <a:noFill/>
            <a:miter lim="800000"/>
            <a:headEnd/>
            <a:tailEnd/>
          </a:ln>
        </p:spPr>
        <p:txBody>
          <a:bodyPr wrap="none">
            <a:spAutoFit/>
          </a:bodyPr>
          <a:lstStyle/>
          <a:p>
            <a:r>
              <a:rPr lang="en-US" altLang="ja-JP" sz="2000" baseline="30000" dirty="0"/>
              <a:t>262</a:t>
            </a:r>
            <a:r>
              <a:rPr lang="en-US" altLang="ja-JP" sz="2000" dirty="0"/>
              <a:t>Db  </a:t>
            </a:r>
            <a:r>
              <a:rPr lang="en-US" altLang="ja-JP" sz="2000" dirty="0">
                <a:latin typeface="Symbol" pitchFamily="18" charset="2"/>
              </a:rPr>
              <a:t>t</a:t>
            </a:r>
            <a:r>
              <a:rPr lang="en-US" altLang="ja-JP" sz="2000" dirty="0"/>
              <a:t> = </a:t>
            </a:r>
            <a:r>
              <a:rPr lang="en-US" altLang="ja-JP" sz="2000" dirty="0" smtClean="0"/>
              <a:t>56 </a:t>
            </a:r>
            <a:r>
              <a:rPr lang="en-US" altLang="ja-JP" sz="2000" dirty="0"/>
              <a:t>s</a:t>
            </a:r>
          </a:p>
        </p:txBody>
      </p:sp>
      <p:sp>
        <p:nvSpPr>
          <p:cNvPr id="6191" name="Line 41"/>
          <p:cNvSpPr>
            <a:spLocks noChangeShapeType="1"/>
          </p:cNvSpPr>
          <p:nvPr/>
        </p:nvSpPr>
        <p:spPr bwMode="auto">
          <a:xfrm>
            <a:off x="1468438" y="171450"/>
            <a:ext cx="0" cy="5689600"/>
          </a:xfrm>
          <a:prstGeom prst="line">
            <a:avLst/>
          </a:prstGeom>
          <a:noFill/>
          <a:ln w="9525">
            <a:solidFill>
              <a:schemeClr val="tx1"/>
            </a:solidFill>
            <a:round/>
            <a:headEnd/>
            <a:tailEnd/>
          </a:ln>
        </p:spPr>
        <p:txBody>
          <a:bodyPr/>
          <a:lstStyle/>
          <a:p>
            <a:endParaRPr lang="ja-JP" altLang="en-US"/>
          </a:p>
        </p:txBody>
      </p:sp>
      <p:sp>
        <p:nvSpPr>
          <p:cNvPr id="6192" name="Line 42"/>
          <p:cNvSpPr>
            <a:spLocks noChangeShapeType="1"/>
          </p:cNvSpPr>
          <p:nvPr/>
        </p:nvSpPr>
        <p:spPr bwMode="auto">
          <a:xfrm>
            <a:off x="7073900" y="166688"/>
            <a:ext cx="0" cy="5689600"/>
          </a:xfrm>
          <a:prstGeom prst="line">
            <a:avLst/>
          </a:prstGeom>
          <a:noFill/>
          <a:ln w="9525">
            <a:solidFill>
              <a:schemeClr val="tx1"/>
            </a:solidFill>
            <a:round/>
            <a:headEnd/>
            <a:tailEnd/>
          </a:ln>
        </p:spPr>
        <p:txBody>
          <a:bodyPr/>
          <a:lstStyle/>
          <a:p>
            <a:endParaRPr lang="ja-JP" altLang="en-US"/>
          </a:p>
        </p:txBody>
      </p:sp>
      <p:sp>
        <p:nvSpPr>
          <p:cNvPr id="6193" name="Line 43"/>
          <p:cNvSpPr>
            <a:spLocks noChangeShapeType="1"/>
          </p:cNvSpPr>
          <p:nvPr/>
        </p:nvSpPr>
        <p:spPr bwMode="auto">
          <a:xfrm>
            <a:off x="1463675" y="166688"/>
            <a:ext cx="5607050" cy="0"/>
          </a:xfrm>
          <a:prstGeom prst="line">
            <a:avLst/>
          </a:prstGeom>
          <a:noFill/>
          <a:ln w="9525">
            <a:solidFill>
              <a:schemeClr val="tx1"/>
            </a:solidFill>
            <a:round/>
            <a:headEnd/>
            <a:tailEnd/>
          </a:ln>
        </p:spPr>
        <p:txBody>
          <a:bodyPr/>
          <a:lstStyle/>
          <a:p>
            <a:endParaRPr lang="ja-JP" altLang="en-US"/>
          </a:p>
        </p:txBody>
      </p:sp>
      <p:sp>
        <p:nvSpPr>
          <p:cNvPr id="6194" name="Text Box 44"/>
          <p:cNvSpPr txBox="1">
            <a:spLocks noChangeArrowheads="1"/>
          </p:cNvSpPr>
          <p:nvPr/>
        </p:nvSpPr>
        <p:spPr bwMode="auto">
          <a:xfrm>
            <a:off x="3765550" y="6302375"/>
            <a:ext cx="955903" cy="369332"/>
          </a:xfrm>
          <a:prstGeom prst="rect">
            <a:avLst/>
          </a:prstGeom>
          <a:noFill/>
          <a:ln w="9525">
            <a:noFill/>
            <a:miter lim="800000"/>
            <a:headEnd/>
            <a:tailEnd/>
          </a:ln>
        </p:spPr>
        <p:txBody>
          <a:bodyPr wrap="none">
            <a:spAutoFit/>
          </a:bodyPr>
          <a:lstStyle/>
          <a:p>
            <a:r>
              <a:rPr lang="en-US" altLang="ja-JP" dirty="0" err="1" smtClean="0"/>
              <a:t>T_decay</a:t>
            </a:r>
            <a:endParaRPr lang="en-US" altLang="ja-JP" dirty="0"/>
          </a:p>
        </p:txBody>
      </p:sp>
      <p:graphicFrame>
        <p:nvGraphicFramePr>
          <p:cNvPr id="6149" name="Object 46"/>
          <p:cNvGraphicFramePr>
            <a:graphicFrameLocks/>
          </p:cNvGraphicFramePr>
          <p:nvPr/>
        </p:nvGraphicFramePr>
        <p:xfrm>
          <a:off x="1588936" y="260350"/>
          <a:ext cx="3286125" cy="1104900"/>
        </p:xfrm>
        <a:graphic>
          <a:graphicData uri="http://schemas.openxmlformats.org/presentationml/2006/ole">
            <mc:AlternateContent xmlns:mc="http://schemas.openxmlformats.org/markup-compatibility/2006">
              <mc:Choice xmlns:v="urn:schemas-microsoft-com:vml" Requires="v">
                <p:oleObj spid="_x0000_s6213" name="グラフ" r:id="rId10" imgW="4381500" imgH="2619248" progId="Excel.Sheet.8">
                  <p:embed/>
                </p:oleObj>
              </mc:Choice>
              <mc:Fallback>
                <p:oleObj name="グラフ" r:id="rId10" imgW="4381500" imgH="2619248" progId="Excel.Shee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936" y="260350"/>
                        <a:ext cx="328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47"/>
          <p:cNvGraphicFramePr>
            <a:graphicFrameLocks/>
          </p:cNvGraphicFramePr>
          <p:nvPr/>
        </p:nvGraphicFramePr>
        <p:xfrm>
          <a:off x="3195638" y="2290763"/>
          <a:ext cx="3286125" cy="1104900"/>
        </p:xfrm>
        <a:graphic>
          <a:graphicData uri="http://schemas.openxmlformats.org/presentationml/2006/ole">
            <mc:AlternateContent xmlns:mc="http://schemas.openxmlformats.org/markup-compatibility/2006">
              <mc:Choice xmlns:v="urn:schemas-microsoft-com:vml" Requires="v">
                <p:oleObj spid="_x0000_s6214" name="グラフ" r:id="rId13" imgW="4381500" imgH="2619248" progId="Excel.Sheet.8">
                  <p:embed/>
                </p:oleObj>
              </mc:Choice>
              <mc:Fallback>
                <p:oleObj name="グラフ" r:id="rId13" imgW="4381500" imgH="2619248" progId="Excel.Shee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5638" y="2290763"/>
                        <a:ext cx="328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95" name="Rectangle 48"/>
          <p:cNvSpPr>
            <a:spLocks noChangeArrowheads="1"/>
          </p:cNvSpPr>
          <p:nvPr/>
        </p:nvSpPr>
        <p:spPr bwMode="auto">
          <a:xfrm>
            <a:off x="7512050" y="2020888"/>
            <a:ext cx="53975" cy="287337"/>
          </a:xfrm>
          <a:prstGeom prst="rect">
            <a:avLst/>
          </a:prstGeom>
          <a:solidFill>
            <a:schemeClr val="bg1"/>
          </a:solidFill>
          <a:ln w="9525">
            <a:solidFill>
              <a:schemeClr val="tx1"/>
            </a:solidFill>
            <a:miter lim="800000"/>
            <a:headEnd/>
            <a:tailEnd/>
          </a:ln>
        </p:spPr>
        <p:txBody>
          <a:bodyPr wrap="none" anchor="ctr"/>
          <a:lstStyle/>
          <a:p>
            <a:endParaRPr lang="ja-JP" altLang="en-US"/>
          </a:p>
        </p:txBody>
      </p:sp>
      <p:sp>
        <p:nvSpPr>
          <p:cNvPr id="6196" name="Text Box 49"/>
          <p:cNvSpPr txBox="1">
            <a:spLocks noChangeArrowheads="1"/>
          </p:cNvSpPr>
          <p:nvPr/>
        </p:nvSpPr>
        <p:spPr bwMode="auto">
          <a:xfrm>
            <a:off x="7648575" y="1955800"/>
            <a:ext cx="988412" cy="369332"/>
          </a:xfrm>
          <a:prstGeom prst="rect">
            <a:avLst/>
          </a:prstGeom>
          <a:noFill/>
          <a:ln w="9525">
            <a:noFill/>
            <a:miter lim="800000"/>
            <a:headEnd/>
            <a:tailEnd/>
          </a:ln>
        </p:spPr>
        <p:txBody>
          <a:bodyPr wrap="none">
            <a:spAutoFit/>
          </a:bodyPr>
          <a:lstStyle/>
          <a:p>
            <a:r>
              <a:rPr lang="en-US" altLang="ja-JP" dirty="0" smtClean="0"/>
              <a:t>previous</a:t>
            </a:r>
            <a:endParaRPr lang="en-US" altLang="ja-JP" dirty="0"/>
          </a:p>
        </p:txBody>
      </p:sp>
      <p:sp>
        <p:nvSpPr>
          <p:cNvPr id="6197" name="Text Box 50"/>
          <p:cNvSpPr txBox="1">
            <a:spLocks noChangeArrowheads="1"/>
          </p:cNvSpPr>
          <p:nvPr/>
        </p:nvSpPr>
        <p:spPr bwMode="auto">
          <a:xfrm>
            <a:off x="1528763" y="222250"/>
            <a:ext cx="863600" cy="366713"/>
          </a:xfrm>
          <a:prstGeom prst="rect">
            <a:avLst/>
          </a:prstGeom>
          <a:noFill/>
          <a:ln w="9525">
            <a:noFill/>
            <a:miter lim="800000"/>
            <a:headEnd/>
            <a:tailEnd/>
          </a:ln>
        </p:spPr>
        <p:txBody>
          <a:bodyPr wrap="none">
            <a:spAutoFit/>
          </a:bodyPr>
          <a:lstStyle/>
          <a:p>
            <a:r>
              <a:rPr lang="en-US" altLang="ja-JP"/>
              <a:t>N=165</a:t>
            </a:r>
          </a:p>
        </p:txBody>
      </p:sp>
      <p:sp>
        <p:nvSpPr>
          <p:cNvPr id="6198" name="Text Box 51"/>
          <p:cNvSpPr txBox="1">
            <a:spLocks noChangeArrowheads="1"/>
          </p:cNvSpPr>
          <p:nvPr/>
        </p:nvSpPr>
        <p:spPr bwMode="auto">
          <a:xfrm>
            <a:off x="1528763" y="1349375"/>
            <a:ext cx="863600" cy="366713"/>
          </a:xfrm>
          <a:prstGeom prst="rect">
            <a:avLst/>
          </a:prstGeom>
          <a:noFill/>
          <a:ln w="9525">
            <a:noFill/>
            <a:miter lim="800000"/>
            <a:headEnd/>
            <a:tailEnd/>
          </a:ln>
        </p:spPr>
        <p:txBody>
          <a:bodyPr wrap="none">
            <a:spAutoFit/>
          </a:bodyPr>
          <a:lstStyle/>
          <a:p>
            <a:r>
              <a:rPr lang="en-US" altLang="ja-JP"/>
              <a:t>N=163</a:t>
            </a:r>
          </a:p>
        </p:txBody>
      </p:sp>
      <p:sp>
        <p:nvSpPr>
          <p:cNvPr id="6199" name="Text Box 52"/>
          <p:cNvSpPr txBox="1">
            <a:spLocks noChangeArrowheads="1"/>
          </p:cNvSpPr>
          <p:nvPr/>
        </p:nvSpPr>
        <p:spPr bwMode="auto">
          <a:xfrm>
            <a:off x="1538288" y="2376488"/>
            <a:ext cx="863600" cy="366712"/>
          </a:xfrm>
          <a:prstGeom prst="rect">
            <a:avLst/>
          </a:prstGeom>
          <a:noFill/>
          <a:ln w="9525">
            <a:noFill/>
            <a:miter lim="800000"/>
            <a:headEnd/>
            <a:tailEnd/>
          </a:ln>
        </p:spPr>
        <p:txBody>
          <a:bodyPr wrap="none">
            <a:spAutoFit/>
          </a:bodyPr>
          <a:lstStyle/>
          <a:p>
            <a:r>
              <a:rPr lang="en-US" altLang="ja-JP"/>
              <a:t>N=161</a:t>
            </a:r>
          </a:p>
        </p:txBody>
      </p:sp>
      <p:sp>
        <p:nvSpPr>
          <p:cNvPr id="6200" name="Text Box 53"/>
          <p:cNvSpPr txBox="1">
            <a:spLocks noChangeArrowheads="1"/>
          </p:cNvSpPr>
          <p:nvPr/>
        </p:nvSpPr>
        <p:spPr bwMode="auto">
          <a:xfrm>
            <a:off x="1538288" y="3384550"/>
            <a:ext cx="863600" cy="366713"/>
          </a:xfrm>
          <a:prstGeom prst="rect">
            <a:avLst/>
          </a:prstGeom>
          <a:noFill/>
          <a:ln w="9525">
            <a:noFill/>
            <a:miter lim="800000"/>
            <a:headEnd/>
            <a:tailEnd/>
          </a:ln>
        </p:spPr>
        <p:txBody>
          <a:bodyPr wrap="none">
            <a:spAutoFit/>
          </a:bodyPr>
          <a:lstStyle/>
          <a:p>
            <a:r>
              <a:rPr lang="en-US" altLang="ja-JP"/>
              <a:t>N=159</a:t>
            </a:r>
          </a:p>
        </p:txBody>
      </p:sp>
      <p:sp>
        <p:nvSpPr>
          <p:cNvPr id="6201" name="Text Box 54"/>
          <p:cNvSpPr txBox="1">
            <a:spLocks noChangeArrowheads="1"/>
          </p:cNvSpPr>
          <p:nvPr/>
        </p:nvSpPr>
        <p:spPr bwMode="auto">
          <a:xfrm>
            <a:off x="1538288" y="4392613"/>
            <a:ext cx="863600" cy="366712"/>
          </a:xfrm>
          <a:prstGeom prst="rect">
            <a:avLst/>
          </a:prstGeom>
          <a:noFill/>
          <a:ln w="9525">
            <a:noFill/>
            <a:miter lim="800000"/>
            <a:headEnd/>
            <a:tailEnd/>
          </a:ln>
        </p:spPr>
        <p:txBody>
          <a:bodyPr wrap="none">
            <a:spAutoFit/>
          </a:bodyPr>
          <a:lstStyle/>
          <a:p>
            <a:r>
              <a:rPr lang="en-US" altLang="ja-JP"/>
              <a:t>N=157</a:t>
            </a:r>
          </a:p>
        </p:txBody>
      </p:sp>
      <p:sp>
        <p:nvSpPr>
          <p:cNvPr id="58" name="Text Box 49"/>
          <p:cNvSpPr txBox="1">
            <a:spLocks noChangeArrowheads="1"/>
          </p:cNvSpPr>
          <p:nvPr/>
        </p:nvSpPr>
        <p:spPr bwMode="auto">
          <a:xfrm>
            <a:off x="7616036" y="1484784"/>
            <a:ext cx="900888" cy="369332"/>
          </a:xfrm>
          <a:prstGeom prst="rect">
            <a:avLst/>
          </a:prstGeom>
          <a:noFill/>
          <a:ln w="9525">
            <a:noFill/>
            <a:miter lim="800000"/>
            <a:headEnd/>
            <a:tailEnd/>
          </a:ln>
        </p:spPr>
        <p:txBody>
          <a:bodyPr wrap="none">
            <a:spAutoFit/>
          </a:bodyPr>
          <a:lstStyle/>
          <a:p>
            <a:r>
              <a:rPr lang="en-US" altLang="ja-JP" dirty="0" smtClean="0"/>
              <a:t>present</a:t>
            </a:r>
            <a:endParaRPr lang="en-US" altLang="ja-JP" dirty="0"/>
          </a:p>
        </p:txBody>
      </p:sp>
      <p:sp>
        <p:nvSpPr>
          <p:cNvPr id="59" name="Rectangle 48"/>
          <p:cNvSpPr>
            <a:spLocks noChangeArrowheads="1"/>
          </p:cNvSpPr>
          <p:nvPr/>
        </p:nvSpPr>
        <p:spPr bwMode="auto">
          <a:xfrm>
            <a:off x="7516644" y="1564476"/>
            <a:ext cx="53975" cy="287337"/>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60" name="Rectangle 48"/>
          <p:cNvSpPr>
            <a:spLocks noChangeArrowheads="1"/>
          </p:cNvSpPr>
          <p:nvPr/>
        </p:nvSpPr>
        <p:spPr bwMode="auto">
          <a:xfrm>
            <a:off x="3203848" y="1007327"/>
            <a:ext cx="53975" cy="287337"/>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66" name="Rectangle 48"/>
          <p:cNvSpPr>
            <a:spLocks noChangeArrowheads="1"/>
          </p:cNvSpPr>
          <p:nvPr/>
        </p:nvSpPr>
        <p:spPr bwMode="auto">
          <a:xfrm>
            <a:off x="4908801" y="3038919"/>
            <a:ext cx="53975" cy="287337"/>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69" name="Rectangle 48"/>
          <p:cNvSpPr>
            <a:spLocks noChangeArrowheads="1"/>
          </p:cNvSpPr>
          <p:nvPr/>
        </p:nvSpPr>
        <p:spPr bwMode="auto">
          <a:xfrm>
            <a:off x="5554208" y="4036495"/>
            <a:ext cx="53975" cy="287337"/>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71" name="Rectangle 48"/>
          <p:cNvSpPr>
            <a:spLocks noChangeArrowheads="1"/>
          </p:cNvSpPr>
          <p:nvPr/>
        </p:nvSpPr>
        <p:spPr bwMode="auto">
          <a:xfrm>
            <a:off x="6469925" y="5059975"/>
            <a:ext cx="53975" cy="287337"/>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73" name="正方形/長方形 72"/>
          <p:cNvSpPr/>
          <p:nvPr/>
        </p:nvSpPr>
        <p:spPr>
          <a:xfrm>
            <a:off x="7092280" y="5183096"/>
            <a:ext cx="28803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31" name="Object 45"/>
          <p:cNvGraphicFramePr>
            <a:graphicFrameLocks/>
          </p:cNvGraphicFramePr>
          <p:nvPr/>
        </p:nvGraphicFramePr>
        <p:xfrm>
          <a:off x="2179638" y="1277938"/>
          <a:ext cx="3286125" cy="1104900"/>
        </p:xfrm>
        <a:graphic>
          <a:graphicData uri="http://schemas.openxmlformats.org/presentationml/2006/ole">
            <mc:AlternateContent xmlns:mc="http://schemas.openxmlformats.org/markup-compatibility/2006">
              <mc:Choice xmlns:v="urn:schemas-microsoft-com:vml" Requires="v">
                <p:oleObj spid="_x0000_s6215" name="Worksheet" r:id="rId15" imgW="4381500" imgH="2619248" progId="Excel.Sheet.8">
                  <p:embed/>
                </p:oleObj>
              </mc:Choice>
              <mc:Fallback>
                <p:oleObj name="Worksheet" r:id="rId15" imgW="4381500" imgH="2619248" progId="Excel.Sheet.8">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79638" y="1277938"/>
                        <a:ext cx="328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
        <p:nvSpPr>
          <p:cNvPr id="4" name="スライド番号プレースホルダー 3"/>
          <p:cNvSpPr>
            <a:spLocks noGrp="1"/>
          </p:cNvSpPr>
          <p:nvPr>
            <p:ph type="sldNum" sz="quarter" idx="12"/>
          </p:nvPr>
        </p:nvSpPr>
        <p:spPr/>
        <p:txBody>
          <a:bodyPr/>
          <a:lstStyle/>
          <a:p>
            <a:fld id="{14EBA9A6-F1C9-4068-B733-4F5F84CC6748}" type="slidenum">
              <a:rPr kumimoji="1" lang="ja-JP" altLang="en-US" smtClean="0"/>
              <a:t>39</a:t>
            </a:fld>
            <a:endParaRPr kumimoji="1" lang="ja-JP" altLang="en-US"/>
          </a:p>
        </p:txBody>
      </p:sp>
    </p:spTree>
    <p:extLst>
      <p:ext uri="{BB962C8B-B14F-4D97-AF65-F5344CB8AC3E}">
        <p14:creationId xmlns:p14="http://schemas.microsoft.com/office/powerpoint/2010/main" val="3819482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28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8438" name="Picture 2"/>
          <p:cNvPicPr>
            <a:picLocks noChangeAspect="1" noChangeArrowheads="1"/>
          </p:cNvPicPr>
          <p:nvPr/>
        </p:nvPicPr>
        <p:blipFill>
          <a:blip r:embed="rId2" cstate="print"/>
          <a:srcRect/>
          <a:stretch>
            <a:fillRect/>
          </a:stretch>
        </p:blipFill>
        <p:spPr bwMode="auto">
          <a:xfrm>
            <a:off x="304800" y="557213"/>
            <a:ext cx="8534400" cy="5729287"/>
          </a:xfrm>
          <a:prstGeom prst="rect">
            <a:avLst/>
          </a:prstGeom>
          <a:noFill/>
          <a:ln w="9525">
            <a:noFill/>
            <a:miter lim="800000"/>
            <a:headEnd/>
            <a:tailEnd/>
          </a:ln>
        </p:spPr>
      </p:pic>
      <p:sp>
        <p:nvSpPr>
          <p:cNvPr id="18439" name="Line 9"/>
          <p:cNvSpPr>
            <a:spLocks noChangeShapeType="1"/>
          </p:cNvSpPr>
          <p:nvPr/>
        </p:nvSpPr>
        <p:spPr bwMode="auto">
          <a:xfrm>
            <a:off x="2438400" y="6045200"/>
            <a:ext cx="2781300" cy="0"/>
          </a:xfrm>
          <a:prstGeom prst="line">
            <a:avLst/>
          </a:prstGeom>
          <a:noFill/>
          <a:ln w="9525">
            <a:solidFill>
              <a:schemeClr val="tx1"/>
            </a:solidFill>
            <a:round/>
            <a:headEnd/>
            <a:tailEnd type="triangle" w="med" len="med"/>
          </a:ln>
        </p:spPr>
        <p:txBody>
          <a:bodyPr wrap="none" anchor="ctr"/>
          <a:lstStyle/>
          <a:p>
            <a:endParaRPr lang="ja-JP" altLang="en-US"/>
          </a:p>
        </p:txBody>
      </p:sp>
      <p:sp>
        <p:nvSpPr>
          <p:cNvPr id="18440" name="Text Box 10"/>
          <p:cNvSpPr txBox="1">
            <a:spLocks noChangeArrowheads="1"/>
          </p:cNvSpPr>
          <p:nvPr/>
        </p:nvSpPr>
        <p:spPr bwMode="auto">
          <a:xfrm>
            <a:off x="2892425" y="5618163"/>
            <a:ext cx="355600" cy="369887"/>
          </a:xfrm>
          <a:prstGeom prst="rect">
            <a:avLst/>
          </a:prstGeom>
          <a:noFill/>
          <a:ln w="9525">
            <a:noFill/>
            <a:miter lim="800000"/>
            <a:headEnd/>
            <a:tailEnd/>
          </a:ln>
        </p:spPr>
        <p:txBody>
          <a:bodyPr wrap="none">
            <a:spAutoFit/>
          </a:bodyPr>
          <a:lstStyle/>
          <a:p>
            <a:r>
              <a:rPr lang="en-US" altLang="ja-JP">
                <a:latin typeface="Times"/>
                <a:ea typeface="Osaka"/>
                <a:cs typeface="Osaka"/>
              </a:rPr>
              <a:t>N</a:t>
            </a:r>
            <a:endParaRPr lang="ja-JP" altLang="en-US">
              <a:latin typeface="Times"/>
              <a:ea typeface="Osaka"/>
              <a:cs typeface="Osaka"/>
            </a:endParaRPr>
          </a:p>
        </p:txBody>
      </p:sp>
      <p:sp>
        <p:nvSpPr>
          <p:cNvPr id="18441" name="Line 11"/>
          <p:cNvSpPr>
            <a:spLocks noChangeShapeType="1"/>
          </p:cNvSpPr>
          <p:nvPr/>
        </p:nvSpPr>
        <p:spPr bwMode="auto">
          <a:xfrm flipV="1">
            <a:off x="528638" y="3290888"/>
            <a:ext cx="0" cy="2006600"/>
          </a:xfrm>
          <a:prstGeom prst="line">
            <a:avLst/>
          </a:prstGeom>
          <a:noFill/>
          <a:ln w="9525">
            <a:solidFill>
              <a:schemeClr val="tx1"/>
            </a:solidFill>
            <a:round/>
            <a:headEnd/>
            <a:tailEnd type="triangle" w="med" len="med"/>
          </a:ln>
        </p:spPr>
        <p:txBody>
          <a:bodyPr wrap="none" anchor="ctr"/>
          <a:lstStyle/>
          <a:p>
            <a:endParaRPr lang="ja-JP" altLang="en-US"/>
          </a:p>
        </p:txBody>
      </p:sp>
      <p:sp>
        <p:nvSpPr>
          <p:cNvPr id="18442" name="Text Box 12"/>
          <p:cNvSpPr txBox="1">
            <a:spLocks noChangeArrowheads="1"/>
          </p:cNvSpPr>
          <p:nvPr/>
        </p:nvSpPr>
        <p:spPr bwMode="auto">
          <a:xfrm>
            <a:off x="103188" y="3825875"/>
            <a:ext cx="461962" cy="242888"/>
          </a:xfrm>
          <a:prstGeom prst="rect">
            <a:avLst/>
          </a:prstGeom>
          <a:noFill/>
          <a:ln w="9525">
            <a:noFill/>
            <a:miter lim="800000"/>
            <a:headEnd/>
            <a:tailEnd/>
          </a:ln>
        </p:spPr>
        <p:txBody>
          <a:bodyPr vert="eaVert" wrap="none">
            <a:spAutoFit/>
          </a:bodyPr>
          <a:lstStyle/>
          <a:p>
            <a:r>
              <a:rPr lang="en-US" altLang="ja-JP">
                <a:latin typeface="Times"/>
                <a:ea typeface="Osaka"/>
                <a:cs typeface="Osaka"/>
              </a:rPr>
              <a:t>Z</a:t>
            </a:r>
            <a:endParaRPr lang="ja-JP" altLang="en-US">
              <a:latin typeface="Times"/>
              <a:ea typeface="Osaka"/>
              <a:cs typeface="Osaka"/>
            </a:endParaRPr>
          </a:p>
        </p:txBody>
      </p:sp>
      <p:sp>
        <p:nvSpPr>
          <p:cNvPr id="13" name="円/楕円 12"/>
          <p:cNvSpPr/>
          <p:nvPr/>
        </p:nvSpPr>
        <p:spPr>
          <a:xfrm>
            <a:off x="7519988" y="357188"/>
            <a:ext cx="1571625" cy="1274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44" name="テキスト ボックス 12"/>
          <p:cNvSpPr txBox="1">
            <a:spLocks noChangeArrowheads="1"/>
          </p:cNvSpPr>
          <p:nvPr/>
        </p:nvSpPr>
        <p:spPr bwMode="auto">
          <a:xfrm>
            <a:off x="7000875" y="-33338"/>
            <a:ext cx="2214563" cy="369888"/>
          </a:xfrm>
          <a:prstGeom prst="rect">
            <a:avLst/>
          </a:prstGeom>
          <a:noFill/>
          <a:ln w="9525">
            <a:noFill/>
            <a:miter lim="800000"/>
            <a:headEnd/>
            <a:tailEnd/>
          </a:ln>
        </p:spPr>
        <p:txBody>
          <a:bodyPr>
            <a:spAutoFit/>
          </a:bodyPr>
          <a:lstStyle/>
          <a:p>
            <a:r>
              <a:rPr lang="en-US" altLang="ja-JP">
                <a:latin typeface="Calibri" pitchFamily="34" charset="0"/>
              </a:rPr>
              <a:t>Region of interest</a:t>
            </a:r>
            <a:endParaRPr lang="ja-JP" altLang="en-US">
              <a:latin typeface="Calibri" pitchFamily="34" charset="0"/>
            </a:endParaRPr>
          </a:p>
        </p:txBody>
      </p:sp>
      <p:sp>
        <p:nvSpPr>
          <p:cNvPr id="15" name="正方形/長方形 14"/>
          <p:cNvSpPr/>
          <p:nvPr/>
        </p:nvSpPr>
        <p:spPr>
          <a:xfrm>
            <a:off x="8883650" y="428625"/>
            <a:ext cx="46038" cy="214312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 name="正方形/長方形 15"/>
          <p:cNvSpPr/>
          <p:nvPr/>
        </p:nvSpPr>
        <p:spPr>
          <a:xfrm>
            <a:off x="7756525" y="857250"/>
            <a:ext cx="1357313" cy="5397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47" name="テキスト ボックス 18"/>
          <p:cNvSpPr txBox="1">
            <a:spLocks noChangeArrowheads="1"/>
          </p:cNvSpPr>
          <p:nvPr/>
        </p:nvSpPr>
        <p:spPr bwMode="auto">
          <a:xfrm>
            <a:off x="7248525" y="714375"/>
            <a:ext cx="592138" cy="338138"/>
          </a:xfrm>
          <a:prstGeom prst="rect">
            <a:avLst/>
          </a:prstGeom>
          <a:noFill/>
          <a:ln w="9525">
            <a:noFill/>
            <a:miter lim="800000"/>
            <a:headEnd/>
            <a:tailEnd/>
          </a:ln>
        </p:spPr>
        <p:txBody>
          <a:bodyPr wrap="none">
            <a:spAutoFit/>
          </a:bodyPr>
          <a:lstStyle/>
          <a:p>
            <a:r>
              <a:rPr lang="en-US" altLang="ja-JP" sz="1600" b="1">
                <a:latin typeface="Calibri" pitchFamily="34" charset="0"/>
              </a:rPr>
              <a:t>114?</a:t>
            </a:r>
            <a:endParaRPr lang="ja-JP" altLang="en-US" sz="1600" b="1">
              <a:latin typeface="Calibri" pitchFamily="34" charset="0"/>
            </a:endParaRPr>
          </a:p>
        </p:txBody>
      </p:sp>
      <p:sp>
        <p:nvSpPr>
          <p:cNvPr id="18448" name="テキスト ボックス 19"/>
          <p:cNvSpPr txBox="1">
            <a:spLocks noChangeArrowheads="1"/>
          </p:cNvSpPr>
          <p:nvPr/>
        </p:nvSpPr>
        <p:spPr bwMode="auto">
          <a:xfrm>
            <a:off x="8620125" y="2516188"/>
            <a:ext cx="496888" cy="338137"/>
          </a:xfrm>
          <a:prstGeom prst="rect">
            <a:avLst/>
          </a:prstGeom>
          <a:noFill/>
          <a:ln w="9525">
            <a:noFill/>
            <a:miter lim="800000"/>
            <a:headEnd/>
            <a:tailEnd/>
          </a:ln>
        </p:spPr>
        <p:txBody>
          <a:bodyPr wrap="none">
            <a:spAutoFit/>
          </a:bodyPr>
          <a:lstStyle/>
          <a:p>
            <a:r>
              <a:rPr lang="en-US" altLang="ja-JP" sz="1600" b="1">
                <a:latin typeface="Calibri" pitchFamily="34" charset="0"/>
              </a:rPr>
              <a:t>184</a:t>
            </a:r>
            <a:endParaRPr lang="ja-JP" altLang="en-US" sz="1600" b="1">
              <a:latin typeface="Calibri" pitchFamily="34" charset="0"/>
            </a:endParaRPr>
          </a:p>
        </p:txBody>
      </p:sp>
      <p:sp>
        <p:nvSpPr>
          <p:cNvPr id="19" name="正方形/長方形 18"/>
          <p:cNvSpPr/>
          <p:nvPr/>
        </p:nvSpPr>
        <p:spPr>
          <a:xfrm>
            <a:off x="8485188" y="571500"/>
            <a:ext cx="625475" cy="4603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50" name="テキスト ボックス 21"/>
          <p:cNvSpPr txBox="1">
            <a:spLocks noChangeArrowheads="1"/>
          </p:cNvSpPr>
          <p:nvPr/>
        </p:nvSpPr>
        <p:spPr bwMode="auto">
          <a:xfrm>
            <a:off x="7940675" y="428625"/>
            <a:ext cx="590550" cy="338138"/>
          </a:xfrm>
          <a:prstGeom prst="rect">
            <a:avLst/>
          </a:prstGeom>
          <a:noFill/>
          <a:ln w="9525">
            <a:noFill/>
            <a:miter lim="800000"/>
            <a:headEnd/>
            <a:tailEnd/>
          </a:ln>
        </p:spPr>
        <p:txBody>
          <a:bodyPr wrap="none">
            <a:spAutoFit/>
          </a:bodyPr>
          <a:lstStyle/>
          <a:p>
            <a:r>
              <a:rPr lang="en-US" altLang="ja-JP" sz="1600" b="1">
                <a:latin typeface="Calibri" pitchFamily="34" charset="0"/>
              </a:rPr>
              <a:t>120?</a:t>
            </a:r>
            <a:endParaRPr lang="ja-JP" altLang="en-US" sz="1600" b="1">
              <a:latin typeface="Calibri" pitchFamily="34" charset="0"/>
            </a:endParaRPr>
          </a:p>
        </p:txBody>
      </p:sp>
      <p:sp>
        <p:nvSpPr>
          <p:cNvPr id="18451" name="テキスト ボックス 31"/>
          <p:cNvSpPr txBox="1">
            <a:spLocks noChangeArrowheads="1"/>
          </p:cNvSpPr>
          <p:nvPr/>
        </p:nvSpPr>
        <p:spPr bwMode="auto">
          <a:xfrm>
            <a:off x="500063" y="1857375"/>
            <a:ext cx="2711450" cy="369888"/>
          </a:xfrm>
          <a:prstGeom prst="rect">
            <a:avLst/>
          </a:prstGeom>
          <a:noFill/>
          <a:ln w="9525">
            <a:noFill/>
            <a:miter lim="800000"/>
            <a:headEnd/>
            <a:tailEnd/>
          </a:ln>
        </p:spPr>
        <p:txBody>
          <a:bodyPr wrap="none">
            <a:spAutoFit/>
          </a:bodyPr>
          <a:lstStyle/>
          <a:p>
            <a:r>
              <a:rPr lang="en-US" altLang="ja-JP"/>
              <a:t>new nuclides: </a:t>
            </a:r>
            <a:r>
              <a:rPr lang="ja-JP" altLang="en-US"/>
              <a:t>～</a:t>
            </a:r>
            <a:r>
              <a:rPr lang="en-US" altLang="ja-JP"/>
              <a:t>40/year </a:t>
            </a:r>
            <a:endParaRPr lang="ja-JP" altLang="en-US"/>
          </a:p>
        </p:txBody>
      </p:sp>
      <p:sp>
        <p:nvSpPr>
          <p:cNvPr id="18452" name="テキスト ボックス 32"/>
          <p:cNvSpPr txBox="1">
            <a:spLocks noChangeArrowheads="1"/>
          </p:cNvSpPr>
          <p:nvPr/>
        </p:nvSpPr>
        <p:spPr bwMode="auto">
          <a:xfrm>
            <a:off x="500063" y="2344738"/>
            <a:ext cx="2749550" cy="369887"/>
          </a:xfrm>
          <a:prstGeom prst="rect">
            <a:avLst/>
          </a:prstGeom>
          <a:noFill/>
          <a:ln w="9525">
            <a:noFill/>
            <a:miter lim="800000"/>
            <a:headEnd/>
            <a:tailEnd/>
          </a:ln>
        </p:spPr>
        <p:txBody>
          <a:bodyPr wrap="none">
            <a:spAutoFit/>
          </a:bodyPr>
          <a:lstStyle/>
          <a:p>
            <a:r>
              <a:rPr lang="en-US" altLang="ja-JP"/>
              <a:t>new element: </a:t>
            </a:r>
            <a:r>
              <a:rPr lang="ja-JP" altLang="en-US"/>
              <a:t>～</a:t>
            </a:r>
            <a:r>
              <a:rPr lang="en-US" altLang="ja-JP"/>
              <a:t>0.3/year </a:t>
            </a:r>
            <a:endParaRPr lang="ja-JP" altLang="en-US"/>
          </a:p>
        </p:txBody>
      </p:sp>
      <p:sp>
        <p:nvSpPr>
          <p:cNvPr id="18" name="スライド番号プレースホルダ 17"/>
          <p:cNvSpPr>
            <a:spLocks noGrp="1"/>
          </p:cNvSpPr>
          <p:nvPr>
            <p:ph type="sldNum" sz="quarter" idx="12"/>
          </p:nvPr>
        </p:nvSpPr>
        <p:spPr/>
        <p:txBody>
          <a:bodyPr/>
          <a:lstStyle/>
          <a:p>
            <a:fld id="{8152426B-D146-4845-B4EA-5544AFDE7064}" type="slidenum">
              <a:rPr kumimoji="1" lang="ja-JP" altLang="en-US" smtClean="0"/>
              <a:pPr/>
              <a:t>4</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8581029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グラフ 1"/>
          <p:cNvPicPr>
            <a:picLocks noChangeArrowheads="1"/>
          </p:cNvPicPr>
          <p:nvPr/>
        </p:nvPicPr>
        <p:blipFill>
          <a:blip r:embed="rId3" cstate="print"/>
          <a:srcRect/>
          <a:stretch>
            <a:fillRect/>
          </a:stretch>
        </p:blipFill>
        <p:spPr bwMode="auto">
          <a:xfrm>
            <a:off x="3635896" y="188640"/>
            <a:ext cx="5112000" cy="3204000"/>
          </a:xfrm>
          <a:prstGeom prst="rect">
            <a:avLst/>
          </a:prstGeom>
          <a:noFill/>
          <a:ln w="9525">
            <a:noFill/>
            <a:miter lim="800000"/>
            <a:headEnd/>
            <a:tailEnd/>
          </a:ln>
        </p:spPr>
      </p:pic>
      <p:pic>
        <p:nvPicPr>
          <p:cNvPr id="24579" name="グラフ 2"/>
          <p:cNvPicPr>
            <a:picLocks noChangeArrowheads="1"/>
          </p:cNvPicPr>
          <p:nvPr/>
        </p:nvPicPr>
        <p:blipFill>
          <a:blip r:embed="rId4" cstate="print"/>
          <a:srcRect/>
          <a:stretch>
            <a:fillRect/>
          </a:stretch>
        </p:blipFill>
        <p:spPr bwMode="auto">
          <a:xfrm>
            <a:off x="3419797" y="4349570"/>
            <a:ext cx="5400675" cy="2088000"/>
          </a:xfrm>
          <a:prstGeom prst="rect">
            <a:avLst/>
          </a:prstGeom>
          <a:noFill/>
          <a:ln w="9525">
            <a:noFill/>
            <a:miter lim="800000"/>
            <a:headEnd/>
            <a:tailEnd/>
          </a:ln>
        </p:spPr>
      </p:pic>
      <p:sp>
        <p:nvSpPr>
          <p:cNvPr id="2458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24580" name="Object 4"/>
          <p:cNvGraphicFramePr>
            <a:graphicFrameLocks noChangeAspect="1"/>
          </p:cNvGraphicFramePr>
          <p:nvPr/>
        </p:nvGraphicFramePr>
        <p:xfrm>
          <a:off x="0" y="0"/>
          <a:ext cx="3020326" cy="836712"/>
        </p:xfrm>
        <a:graphic>
          <a:graphicData uri="http://schemas.openxmlformats.org/presentationml/2006/ole">
            <mc:AlternateContent xmlns:mc="http://schemas.openxmlformats.org/markup-compatibility/2006">
              <mc:Choice xmlns:v="urn:schemas-microsoft-com:vml" Requires="v">
                <p:oleObj spid="_x0000_s19476" name="数式" r:id="rId5" imgW="1409088" imgH="393529" progId="Equation.3">
                  <p:embed/>
                </p:oleObj>
              </mc:Choice>
              <mc:Fallback>
                <p:oleObj name="数式" r:id="rId5" imgW="1409088"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020326" cy="836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24582" name="Object 6"/>
          <p:cNvGraphicFramePr>
            <a:graphicFrameLocks noChangeAspect="1"/>
          </p:cNvGraphicFramePr>
          <p:nvPr/>
        </p:nvGraphicFramePr>
        <p:xfrm>
          <a:off x="107503" y="1556792"/>
          <a:ext cx="2940327" cy="504056"/>
        </p:xfrm>
        <a:graphic>
          <a:graphicData uri="http://schemas.openxmlformats.org/presentationml/2006/ole">
            <mc:AlternateContent xmlns:mc="http://schemas.openxmlformats.org/markup-compatibility/2006">
              <mc:Choice xmlns:v="urn:schemas-microsoft-com:vml" Requires="v">
                <p:oleObj spid="_x0000_s19477" name="数式" r:id="rId7" imgW="1333500" imgH="228600" progId="Equation.3">
                  <p:embed/>
                </p:oleObj>
              </mc:Choice>
              <mc:Fallback>
                <p:oleObj name="数式" r:id="rId7" imgW="13335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3" y="1556792"/>
                        <a:ext cx="2940327"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5"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24584" name="Object 8"/>
          <p:cNvGraphicFramePr>
            <a:graphicFrameLocks noChangeAspect="1"/>
          </p:cNvGraphicFramePr>
          <p:nvPr/>
        </p:nvGraphicFramePr>
        <p:xfrm>
          <a:off x="127001" y="3705225"/>
          <a:ext cx="8909496" cy="687273"/>
        </p:xfrm>
        <a:graphic>
          <a:graphicData uri="http://schemas.openxmlformats.org/presentationml/2006/ole">
            <mc:AlternateContent xmlns:mc="http://schemas.openxmlformats.org/markup-compatibility/2006">
              <mc:Choice xmlns:v="urn:schemas-microsoft-com:vml" Requires="v">
                <p:oleObj spid="_x0000_s19478" name="数式" r:id="rId9" imgW="5079960" imgH="393480" progId="Equation.3">
                  <p:embed/>
                </p:oleObj>
              </mc:Choice>
              <mc:Fallback>
                <p:oleObj name="数式" r:id="rId9" imgW="507996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001" y="3705225"/>
                        <a:ext cx="8909496" cy="6872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テキスト ボックス 9"/>
          <p:cNvSpPr txBox="1"/>
          <p:nvPr/>
        </p:nvSpPr>
        <p:spPr>
          <a:xfrm>
            <a:off x="4701872" y="6436509"/>
            <a:ext cx="2262158" cy="369332"/>
          </a:xfrm>
          <a:prstGeom prst="rect">
            <a:avLst/>
          </a:prstGeom>
          <a:noFill/>
        </p:spPr>
        <p:txBody>
          <a:bodyPr wrap="none" rtlCol="0">
            <a:spAutoFit/>
          </a:bodyPr>
          <a:lstStyle/>
          <a:p>
            <a:r>
              <a:rPr kumimoji="1" lang="ja-JP" altLang="en-US" dirty="0" smtClean="0"/>
              <a:t>崩壊時間の常用対数</a:t>
            </a:r>
            <a:endParaRPr kumimoji="1" lang="ja-JP" altLang="en-US" dirty="0"/>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
        <p:nvSpPr>
          <p:cNvPr id="4" name="スライド番号プレースホルダー 3"/>
          <p:cNvSpPr>
            <a:spLocks noGrp="1"/>
          </p:cNvSpPr>
          <p:nvPr>
            <p:ph type="sldNum" sz="quarter" idx="12"/>
          </p:nvPr>
        </p:nvSpPr>
        <p:spPr/>
        <p:txBody>
          <a:bodyPr/>
          <a:lstStyle/>
          <a:p>
            <a:fld id="{14EBA9A6-F1C9-4068-B733-4F5F84CC6748}" type="slidenum">
              <a:rPr kumimoji="1" lang="ja-JP" altLang="en-US" smtClean="0"/>
              <a:t>40</a:t>
            </a:fld>
            <a:endParaRPr kumimoji="1" lang="ja-JP" altLang="en-US"/>
          </a:p>
        </p:txBody>
      </p:sp>
    </p:spTree>
    <p:extLst>
      <p:ext uri="{BB962C8B-B14F-4D97-AF65-F5344CB8AC3E}">
        <p14:creationId xmlns:p14="http://schemas.microsoft.com/office/powerpoint/2010/main" val="39950452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9753" y="4771515"/>
            <a:ext cx="3129383" cy="2031325"/>
          </a:xfrm>
          <a:prstGeom prst="rect">
            <a:avLst/>
          </a:prstGeom>
          <a:solidFill>
            <a:schemeClr val="accent2">
              <a:lumMod val="20000"/>
              <a:lumOff val="80000"/>
            </a:schemeClr>
          </a:solidFill>
        </p:spPr>
        <p:txBody>
          <a:bodyPr wrap="none" rtlCol="0">
            <a:spAutoFit/>
          </a:bodyPr>
          <a:lstStyle/>
          <a:p>
            <a:r>
              <a:rPr lang="en-US" altLang="ja-JP" baseline="30000" dirty="0" smtClean="0"/>
              <a:t>254</a:t>
            </a:r>
            <a:r>
              <a:rPr lang="en-US" altLang="ja-JP" dirty="0" smtClean="0"/>
              <a:t>Fm(Z = 100):</a:t>
            </a:r>
          </a:p>
          <a:p>
            <a:r>
              <a:rPr lang="en-US" altLang="ja-JP" i="1" dirty="0" err="1" smtClean="0"/>
              <a:t>b</a:t>
            </a:r>
            <a:r>
              <a:rPr lang="en-US" altLang="ja-JP" baseline="-25000" dirty="0" err="1" smtClean="0">
                <a:latin typeface="Symbol" pitchFamily="18" charset="2"/>
              </a:rPr>
              <a:t>a</a:t>
            </a:r>
            <a:r>
              <a:rPr lang="en-US" altLang="ja-JP" dirty="0" smtClean="0"/>
              <a:t> </a:t>
            </a:r>
            <a:r>
              <a:rPr lang="en-US" altLang="ja-JP" dirty="0"/>
              <a:t>= 99.94</a:t>
            </a:r>
            <a:r>
              <a:rPr lang="en-US" altLang="ja-JP" dirty="0" smtClean="0"/>
              <a:t>%, </a:t>
            </a:r>
          </a:p>
          <a:p>
            <a:r>
              <a:rPr lang="en-US" altLang="ja-JP" i="1" dirty="0" smtClean="0"/>
              <a:t>T</a:t>
            </a:r>
            <a:r>
              <a:rPr lang="en-US" altLang="ja-JP" baseline="-25000" dirty="0" smtClean="0"/>
              <a:t>1/2</a:t>
            </a:r>
            <a:r>
              <a:rPr lang="en-US" altLang="ja-JP" dirty="0" smtClean="0"/>
              <a:t> </a:t>
            </a:r>
            <a:r>
              <a:rPr lang="en-US" altLang="ja-JP" dirty="0"/>
              <a:t>= 3.240 ± 0.002 </a:t>
            </a:r>
            <a:r>
              <a:rPr lang="en-US" altLang="ja-JP" dirty="0" smtClean="0"/>
              <a:t>h</a:t>
            </a:r>
          </a:p>
          <a:p>
            <a:r>
              <a:rPr lang="en-US" altLang="ja-JP" dirty="0" smtClean="0"/>
              <a:t>6.898 </a:t>
            </a:r>
            <a:r>
              <a:rPr lang="en-US" altLang="ja-JP" dirty="0"/>
              <a:t>± 0.003 MeV (0.0066</a:t>
            </a:r>
            <a:r>
              <a:rPr lang="en-US" altLang="ja-JP" dirty="0" smtClean="0"/>
              <a:t>%),</a:t>
            </a:r>
          </a:p>
          <a:p>
            <a:r>
              <a:rPr lang="en-US" altLang="ja-JP" dirty="0" smtClean="0"/>
              <a:t>7.050 </a:t>
            </a:r>
            <a:r>
              <a:rPr lang="en-US" altLang="ja-JP" dirty="0"/>
              <a:t>± 0.002 MeV (0.82</a:t>
            </a:r>
            <a:r>
              <a:rPr lang="en-US" altLang="ja-JP" dirty="0" smtClean="0"/>
              <a:t>%),</a:t>
            </a:r>
          </a:p>
          <a:p>
            <a:r>
              <a:rPr lang="en-US" altLang="ja-JP" dirty="0" smtClean="0"/>
              <a:t>7.150 </a:t>
            </a:r>
            <a:r>
              <a:rPr lang="en-US" altLang="ja-JP" dirty="0"/>
              <a:t>± 0.002 MeV (14.2</a:t>
            </a:r>
            <a:r>
              <a:rPr lang="en-US" altLang="ja-JP" dirty="0" smtClean="0"/>
              <a:t>%),</a:t>
            </a:r>
          </a:p>
          <a:p>
            <a:r>
              <a:rPr lang="en-US" altLang="ja-JP" dirty="0" smtClean="0"/>
              <a:t>7.192 </a:t>
            </a:r>
            <a:r>
              <a:rPr lang="en-US" altLang="ja-JP" dirty="0"/>
              <a:t>± 0.002 MeV (84.9</a:t>
            </a:r>
            <a:r>
              <a:rPr lang="en-US" altLang="ja-JP" dirty="0" smtClean="0"/>
              <a:t>%).</a:t>
            </a:r>
            <a:endParaRPr kumimoji="1" lang="ja-JP" altLang="en-US" dirty="0"/>
          </a:p>
        </p:txBody>
      </p:sp>
      <p:sp>
        <p:nvSpPr>
          <p:cNvPr id="5" name="テキスト ボックス 4"/>
          <p:cNvSpPr txBox="1"/>
          <p:nvPr/>
        </p:nvSpPr>
        <p:spPr>
          <a:xfrm>
            <a:off x="270413" y="3824866"/>
            <a:ext cx="2717411" cy="923330"/>
          </a:xfrm>
          <a:prstGeom prst="rect">
            <a:avLst/>
          </a:prstGeom>
          <a:solidFill>
            <a:schemeClr val="accent3">
              <a:lumMod val="20000"/>
              <a:lumOff val="80000"/>
            </a:schemeClr>
          </a:solidFill>
        </p:spPr>
        <p:txBody>
          <a:bodyPr wrap="none" rtlCol="0">
            <a:spAutoFit/>
          </a:bodyPr>
          <a:lstStyle/>
          <a:p>
            <a:r>
              <a:rPr lang="en-US" altLang="ja-JP" baseline="30000" dirty="0" smtClean="0"/>
              <a:t>254</a:t>
            </a:r>
            <a:r>
              <a:rPr lang="en-US" altLang="ja-JP" dirty="0" smtClean="0"/>
              <a:t>Md/</a:t>
            </a:r>
            <a:r>
              <a:rPr lang="en-US" altLang="ja-JP" baseline="30000" dirty="0" smtClean="0"/>
              <a:t> 254m</a:t>
            </a:r>
            <a:r>
              <a:rPr lang="en-US" altLang="ja-JP" dirty="0" smtClean="0"/>
              <a:t>Md(Z = 101):</a:t>
            </a:r>
          </a:p>
          <a:p>
            <a:r>
              <a:rPr lang="en-US" altLang="ja-JP" i="1" dirty="0" err="1" smtClean="0"/>
              <a:t>b</a:t>
            </a:r>
            <a:r>
              <a:rPr lang="en-US" altLang="ja-JP" baseline="-25000" dirty="0" err="1" smtClean="0">
                <a:ea typeface="+mj-ea"/>
              </a:rPr>
              <a:t>EC</a:t>
            </a:r>
            <a:r>
              <a:rPr lang="en-US" altLang="ja-JP" dirty="0" smtClean="0"/>
              <a:t> </a:t>
            </a:r>
            <a:r>
              <a:rPr lang="en-US" altLang="ja-JP" dirty="0"/>
              <a:t>= </a:t>
            </a:r>
            <a:r>
              <a:rPr lang="en-US" altLang="ja-JP" dirty="0" smtClean="0"/>
              <a:t>100%/ 100%, </a:t>
            </a:r>
          </a:p>
          <a:p>
            <a:r>
              <a:rPr lang="en-US" altLang="ja-JP" i="1" dirty="0" smtClean="0"/>
              <a:t>T</a:t>
            </a:r>
            <a:r>
              <a:rPr lang="en-US" altLang="ja-JP" baseline="-25000" dirty="0" smtClean="0"/>
              <a:t>1/2</a:t>
            </a:r>
            <a:r>
              <a:rPr lang="en-US" altLang="ja-JP" dirty="0" smtClean="0"/>
              <a:t> </a:t>
            </a:r>
            <a:r>
              <a:rPr lang="en-US" altLang="ja-JP" dirty="0"/>
              <a:t>= </a:t>
            </a:r>
            <a:r>
              <a:rPr lang="en-US" altLang="ja-JP" dirty="0" smtClean="0"/>
              <a:t>10 </a:t>
            </a:r>
            <a:r>
              <a:rPr lang="en-US" altLang="ja-JP" dirty="0"/>
              <a:t>± </a:t>
            </a:r>
            <a:r>
              <a:rPr lang="en-US" altLang="ja-JP" dirty="0" smtClean="0"/>
              <a:t>3 / 28 ± 8 min</a:t>
            </a:r>
          </a:p>
        </p:txBody>
      </p:sp>
      <p:sp>
        <p:nvSpPr>
          <p:cNvPr id="6" name="テキスト ボックス 5"/>
          <p:cNvSpPr txBox="1"/>
          <p:nvPr/>
        </p:nvSpPr>
        <p:spPr>
          <a:xfrm>
            <a:off x="263264" y="1780767"/>
            <a:ext cx="2773516" cy="2031325"/>
          </a:xfrm>
          <a:prstGeom prst="rect">
            <a:avLst/>
          </a:prstGeom>
          <a:solidFill>
            <a:schemeClr val="accent2">
              <a:lumMod val="20000"/>
              <a:lumOff val="80000"/>
            </a:schemeClr>
          </a:solidFill>
        </p:spPr>
        <p:txBody>
          <a:bodyPr wrap="none" rtlCol="0">
            <a:spAutoFit/>
          </a:bodyPr>
          <a:lstStyle/>
          <a:p>
            <a:r>
              <a:rPr lang="en-US" altLang="ja-JP" baseline="30000" dirty="0" smtClean="0"/>
              <a:t>258</a:t>
            </a:r>
            <a:r>
              <a:rPr lang="en-US" altLang="ja-JP" dirty="0" smtClean="0"/>
              <a:t>Lr(Z = 103): </a:t>
            </a:r>
          </a:p>
          <a:p>
            <a:r>
              <a:rPr lang="en-US" altLang="ja-JP" i="1" dirty="0" err="1" smtClean="0"/>
              <a:t>b</a:t>
            </a:r>
            <a:r>
              <a:rPr lang="en-US" altLang="ja-JP" baseline="-25000" dirty="0" err="1" smtClean="0">
                <a:latin typeface="Symbol" pitchFamily="18" charset="2"/>
              </a:rPr>
              <a:t>a</a:t>
            </a:r>
            <a:r>
              <a:rPr lang="en-US" altLang="ja-JP" dirty="0" smtClean="0"/>
              <a:t> = 97.5%.</a:t>
            </a:r>
          </a:p>
          <a:p>
            <a:r>
              <a:rPr lang="en-US" altLang="ja-JP" i="1" dirty="0" smtClean="0"/>
              <a:t>T</a:t>
            </a:r>
            <a:r>
              <a:rPr lang="en-US" altLang="ja-JP" baseline="-25000" dirty="0" smtClean="0"/>
              <a:t>1/2</a:t>
            </a:r>
            <a:r>
              <a:rPr lang="en-US" altLang="ja-JP" dirty="0" smtClean="0"/>
              <a:t> = 3.92</a:t>
            </a:r>
            <a:r>
              <a:rPr lang="en-US" altLang="ja-JP" baseline="30000" dirty="0" smtClean="0"/>
              <a:t>+0.35</a:t>
            </a:r>
            <a:r>
              <a:rPr lang="en-US" altLang="ja-JP" baseline="-25000" dirty="0" smtClean="0"/>
              <a:t>–0.42</a:t>
            </a:r>
            <a:r>
              <a:rPr lang="en-US" altLang="ja-JP" dirty="0" smtClean="0"/>
              <a:t> s</a:t>
            </a:r>
            <a:endParaRPr lang="en-US" altLang="ja-JP" dirty="0"/>
          </a:p>
          <a:p>
            <a:r>
              <a:rPr lang="en-US" altLang="ja-JP" dirty="0" smtClean="0"/>
              <a:t>8.565 </a:t>
            </a:r>
            <a:r>
              <a:rPr lang="en-US" altLang="ja-JP" dirty="0"/>
              <a:t>± 0.025 MeV (20%), </a:t>
            </a:r>
            <a:endParaRPr lang="en-US" altLang="ja-JP" dirty="0" smtClean="0"/>
          </a:p>
          <a:p>
            <a:r>
              <a:rPr lang="en-US" altLang="ja-JP" dirty="0" smtClean="0"/>
              <a:t>8.595 </a:t>
            </a:r>
            <a:r>
              <a:rPr lang="en-US" altLang="ja-JP" dirty="0"/>
              <a:t>± 0.010 MeV (46%), </a:t>
            </a:r>
            <a:endParaRPr lang="en-US" altLang="ja-JP" dirty="0" smtClean="0"/>
          </a:p>
          <a:p>
            <a:r>
              <a:rPr lang="en-US" altLang="ja-JP" dirty="0" smtClean="0"/>
              <a:t>8.621 </a:t>
            </a:r>
            <a:r>
              <a:rPr lang="en-US" altLang="ja-JP" dirty="0"/>
              <a:t>± 0.010 MeV (25</a:t>
            </a:r>
            <a:r>
              <a:rPr lang="en-US" altLang="ja-JP" dirty="0" smtClean="0"/>
              <a:t>%),</a:t>
            </a:r>
          </a:p>
          <a:p>
            <a:r>
              <a:rPr lang="en-US" altLang="ja-JP" dirty="0" smtClean="0"/>
              <a:t>8.654 </a:t>
            </a:r>
            <a:r>
              <a:rPr lang="en-US" altLang="ja-JP" dirty="0"/>
              <a:t>± 0.010 MeV (9</a:t>
            </a:r>
            <a:r>
              <a:rPr lang="en-US" altLang="ja-JP" dirty="0" smtClean="0"/>
              <a:t>%)</a:t>
            </a:r>
            <a:endParaRPr kumimoji="1" lang="ja-JP" altLang="en-US" dirty="0"/>
          </a:p>
        </p:txBody>
      </p:sp>
      <p:sp>
        <p:nvSpPr>
          <p:cNvPr id="7" name="テキスト ボックス 6"/>
          <p:cNvSpPr txBox="1"/>
          <p:nvPr/>
        </p:nvSpPr>
        <p:spPr>
          <a:xfrm>
            <a:off x="278632" y="10806"/>
            <a:ext cx="2720617" cy="1754326"/>
          </a:xfrm>
          <a:prstGeom prst="rect">
            <a:avLst/>
          </a:prstGeom>
          <a:solidFill>
            <a:schemeClr val="accent3">
              <a:lumMod val="20000"/>
              <a:lumOff val="80000"/>
            </a:schemeClr>
          </a:solidFill>
        </p:spPr>
        <p:txBody>
          <a:bodyPr wrap="none" rtlCol="0">
            <a:spAutoFit/>
          </a:bodyPr>
          <a:lstStyle/>
          <a:p>
            <a:r>
              <a:rPr lang="en-US" altLang="ja-JP" baseline="30000" dirty="0" smtClean="0"/>
              <a:t>262</a:t>
            </a:r>
            <a:r>
              <a:rPr lang="en-US" altLang="ja-JP" dirty="0" smtClean="0"/>
              <a:t>Db(Z = 105):</a:t>
            </a:r>
          </a:p>
          <a:p>
            <a:r>
              <a:rPr lang="en-US" altLang="ja-JP" i="1" dirty="0" err="1" smtClean="0"/>
              <a:t>b</a:t>
            </a:r>
            <a:r>
              <a:rPr lang="en-US" altLang="ja-JP" baseline="-25000" dirty="0" err="1" smtClean="0">
                <a:latin typeface="Symbol" pitchFamily="18" charset="2"/>
              </a:rPr>
              <a:t>a</a:t>
            </a:r>
            <a:r>
              <a:rPr lang="en-US" altLang="ja-JP" dirty="0" smtClean="0"/>
              <a:t>/</a:t>
            </a:r>
            <a:r>
              <a:rPr lang="en-US" altLang="ja-JP" dirty="0" err="1" smtClean="0"/>
              <a:t>b</a:t>
            </a:r>
            <a:r>
              <a:rPr lang="en-US" altLang="ja-JP" baseline="-25000" dirty="0" err="1" smtClean="0"/>
              <a:t>SF</a:t>
            </a:r>
            <a:r>
              <a:rPr lang="en-US" altLang="ja-JP" dirty="0" smtClean="0"/>
              <a:t> = 67%/33%.</a:t>
            </a:r>
          </a:p>
          <a:p>
            <a:r>
              <a:rPr lang="en-US" altLang="ja-JP" i="1" dirty="0"/>
              <a:t>T</a:t>
            </a:r>
            <a:r>
              <a:rPr lang="en-US" altLang="ja-JP" baseline="-25000" dirty="0"/>
              <a:t>1/2</a:t>
            </a:r>
            <a:r>
              <a:rPr lang="en-US" altLang="ja-JP" dirty="0"/>
              <a:t> = 34 ± 4 s</a:t>
            </a:r>
            <a:endParaRPr lang="en-US" altLang="ja-JP" dirty="0" smtClean="0"/>
          </a:p>
          <a:p>
            <a:r>
              <a:rPr lang="en-US" altLang="ja-JP" dirty="0" smtClean="0"/>
              <a:t>8.450 </a:t>
            </a:r>
            <a:r>
              <a:rPr lang="en-US" altLang="ja-JP" dirty="0"/>
              <a:t>± 0.020 MeV </a:t>
            </a:r>
            <a:r>
              <a:rPr lang="en-US" altLang="ja-JP" dirty="0" smtClean="0"/>
              <a:t>(75%),</a:t>
            </a:r>
          </a:p>
          <a:p>
            <a:r>
              <a:rPr lang="en-US" altLang="ja-JP" dirty="0" smtClean="0"/>
              <a:t>8.530 </a:t>
            </a:r>
            <a:r>
              <a:rPr lang="en-US" altLang="ja-JP" dirty="0"/>
              <a:t>± 0.020 MeV (16</a:t>
            </a:r>
            <a:r>
              <a:rPr lang="en-US" altLang="ja-JP" dirty="0" smtClean="0"/>
              <a:t>%),</a:t>
            </a:r>
          </a:p>
          <a:p>
            <a:r>
              <a:rPr lang="en-US" altLang="ja-JP" dirty="0" smtClean="0"/>
              <a:t>8.670 </a:t>
            </a:r>
            <a:r>
              <a:rPr lang="en-US" altLang="ja-JP" dirty="0"/>
              <a:t>± 0.020 MeV (9</a:t>
            </a:r>
            <a:r>
              <a:rPr lang="en-US" altLang="ja-JP" dirty="0" smtClean="0"/>
              <a:t>%)</a:t>
            </a:r>
            <a:endParaRPr kumimoji="1" lang="ja-JP" altLang="en-US" dirty="0"/>
          </a:p>
        </p:txBody>
      </p:sp>
      <p:sp>
        <p:nvSpPr>
          <p:cNvPr id="8" name="テキスト ボックス 7"/>
          <p:cNvSpPr txBox="1"/>
          <p:nvPr/>
        </p:nvSpPr>
        <p:spPr>
          <a:xfrm>
            <a:off x="4063112" y="116632"/>
            <a:ext cx="4630883" cy="1477328"/>
          </a:xfrm>
          <a:prstGeom prst="rect">
            <a:avLst/>
          </a:prstGeom>
          <a:solidFill>
            <a:schemeClr val="accent3">
              <a:lumMod val="20000"/>
              <a:lumOff val="80000"/>
            </a:schemeClr>
          </a:solidFill>
        </p:spPr>
        <p:txBody>
          <a:bodyPr wrap="none" rtlCol="0">
            <a:spAutoFit/>
          </a:bodyPr>
          <a:lstStyle/>
          <a:p>
            <a:r>
              <a:rPr lang="en-US" altLang="ja-JP" b="1" dirty="0" smtClean="0">
                <a:latin typeface="Symbol" pitchFamily="18" charset="2"/>
              </a:rPr>
              <a:t>a</a:t>
            </a:r>
            <a:r>
              <a:rPr lang="en-US" altLang="ja-JP" baseline="-25000" dirty="0" smtClean="0"/>
              <a:t>5</a:t>
            </a:r>
          </a:p>
          <a:p>
            <a:endParaRPr lang="en-US" altLang="ja-JP" dirty="0" smtClean="0"/>
          </a:p>
          <a:p>
            <a:r>
              <a:rPr lang="en-US" altLang="ja-JP" dirty="0" smtClean="0"/>
              <a:t>E</a:t>
            </a:r>
            <a:r>
              <a:rPr lang="en-US" altLang="ja-JP" baseline="-25000" dirty="0" smtClean="0">
                <a:latin typeface="Symbol" pitchFamily="18" charset="2"/>
              </a:rPr>
              <a:t>a</a:t>
            </a:r>
            <a:r>
              <a:rPr lang="en-US" altLang="ja-JP" dirty="0" smtClean="0"/>
              <a:t> = 8.63 </a:t>
            </a:r>
            <a:r>
              <a:rPr lang="en-US" altLang="ja-JP" dirty="0"/>
              <a:t>± 0.06 </a:t>
            </a:r>
            <a:r>
              <a:rPr lang="en-US" altLang="ja-JP" dirty="0" smtClean="0"/>
              <a:t>MeV</a:t>
            </a:r>
          </a:p>
          <a:p>
            <a:pPr>
              <a:buFont typeface="Symbol" pitchFamily="18" charset="2"/>
              <a:buChar char="t"/>
            </a:pPr>
            <a:r>
              <a:rPr kumimoji="1" lang="en-US" altLang="ja-JP" dirty="0" smtClean="0"/>
              <a:t> = 126 s (present)</a:t>
            </a:r>
          </a:p>
          <a:p>
            <a:r>
              <a:rPr lang="en-US" altLang="ja-JP" dirty="0" smtClean="0">
                <a:latin typeface="Symbol" pitchFamily="18" charset="2"/>
              </a:rPr>
              <a:t>t</a:t>
            </a:r>
            <a:r>
              <a:rPr lang="en-US" altLang="ja-JP" dirty="0" smtClean="0"/>
              <a:t> = </a:t>
            </a:r>
            <a:r>
              <a:rPr lang="en-US" altLang="ja-JP" dirty="0"/>
              <a:t>56 </a:t>
            </a:r>
            <a:r>
              <a:rPr lang="en-US" altLang="ja-JP" baseline="30000" dirty="0"/>
              <a:t>+77</a:t>
            </a:r>
            <a:r>
              <a:rPr lang="en-US" altLang="ja-JP" dirty="0"/>
              <a:t> </a:t>
            </a:r>
            <a:r>
              <a:rPr lang="en-US" altLang="ja-JP" baseline="-25000" dirty="0"/>
              <a:t>-21</a:t>
            </a:r>
            <a:r>
              <a:rPr lang="en-US" altLang="ja-JP" dirty="0"/>
              <a:t> </a:t>
            </a:r>
            <a:r>
              <a:rPr lang="en-US" altLang="ja-JP" dirty="0" smtClean="0"/>
              <a:t>s </a:t>
            </a:r>
            <a:r>
              <a:rPr lang="en-US" altLang="ja-JP" dirty="0" smtClean="0">
                <a:sym typeface="Wingdings" pitchFamily="2" charset="2"/>
              </a:rPr>
              <a:t> </a:t>
            </a:r>
            <a:r>
              <a:rPr lang="en-US" altLang="ja-JP" i="1" dirty="0" smtClean="0">
                <a:sym typeface="Wingdings" pitchFamily="2" charset="2"/>
              </a:rPr>
              <a:t>T</a:t>
            </a:r>
            <a:r>
              <a:rPr lang="en-US" altLang="ja-JP" baseline="-25000" dirty="0" smtClean="0">
                <a:sym typeface="Wingdings" pitchFamily="2" charset="2"/>
              </a:rPr>
              <a:t>1/2</a:t>
            </a:r>
            <a:r>
              <a:rPr lang="en-US" altLang="ja-JP" dirty="0" smtClean="0">
                <a:sym typeface="Wingdings" pitchFamily="2" charset="2"/>
              </a:rPr>
              <a:t> = </a:t>
            </a:r>
            <a:r>
              <a:rPr lang="en-US" altLang="ja-JP" dirty="0" smtClean="0"/>
              <a:t>39 </a:t>
            </a:r>
            <a:r>
              <a:rPr lang="en-US" altLang="ja-JP" baseline="30000" dirty="0" smtClean="0"/>
              <a:t>+</a:t>
            </a:r>
            <a:r>
              <a:rPr lang="en-US" altLang="ja-JP" baseline="30000" dirty="0"/>
              <a:t>53</a:t>
            </a:r>
            <a:r>
              <a:rPr lang="en-US" altLang="ja-JP" dirty="0"/>
              <a:t> </a:t>
            </a:r>
            <a:r>
              <a:rPr lang="en-US" altLang="ja-JP" baseline="-25000" dirty="0"/>
              <a:t>–14</a:t>
            </a:r>
            <a:r>
              <a:rPr lang="en-US" altLang="ja-JP" dirty="0"/>
              <a:t> </a:t>
            </a:r>
            <a:r>
              <a:rPr lang="en-US" altLang="ja-JP" dirty="0" smtClean="0"/>
              <a:t>s (three events)</a:t>
            </a:r>
            <a:endParaRPr kumimoji="1" lang="ja-JP" altLang="en-US" dirty="0"/>
          </a:p>
        </p:txBody>
      </p:sp>
      <p:sp>
        <p:nvSpPr>
          <p:cNvPr id="9" name="テキスト ボックス 8"/>
          <p:cNvSpPr txBox="1"/>
          <p:nvPr/>
        </p:nvSpPr>
        <p:spPr>
          <a:xfrm>
            <a:off x="4067944" y="1879664"/>
            <a:ext cx="3253711" cy="1477328"/>
          </a:xfrm>
          <a:prstGeom prst="rect">
            <a:avLst/>
          </a:prstGeom>
          <a:solidFill>
            <a:schemeClr val="accent2">
              <a:lumMod val="20000"/>
              <a:lumOff val="80000"/>
            </a:schemeClr>
          </a:solidFill>
        </p:spPr>
        <p:txBody>
          <a:bodyPr wrap="none" rtlCol="0">
            <a:spAutoFit/>
          </a:bodyPr>
          <a:lstStyle/>
          <a:p>
            <a:r>
              <a:rPr lang="en-US" altLang="ja-JP" b="1" dirty="0" smtClean="0">
                <a:latin typeface="Symbol" pitchFamily="18" charset="2"/>
              </a:rPr>
              <a:t>a</a:t>
            </a:r>
            <a:r>
              <a:rPr lang="en-US" altLang="ja-JP" baseline="-25000" dirty="0" smtClean="0"/>
              <a:t>6</a:t>
            </a:r>
          </a:p>
          <a:p>
            <a:endParaRPr lang="en-US" altLang="ja-JP" dirty="0" smtClean="0"/>
          </a:p>
          <a:p>
            <a:r>
              <a:rPr lang="en-US" altLang="ja-JP" dirty="0" smtClean="0"/>
              <a:t>E</a:t>
            </a:r>
            <a:r>
              <a:rPr lang="en-US" altLang="ja-JP" baseline="-25000" dirty="0" smtClean="0">
                <a:latin typeface="Symbol" pitchFamily="18" charset="2"/>
              </a:rPr>
              <a:t>a</a:t>
            </a:r>
            <a:r>
              <a:rPr lang="en-US" altLang="ja-JP" dirty="0" smtClean="0"/>
              <a:t> = </a:t>
            </a:r>
            <a:r>
              <a:rPr lang="en-US" altLang="ja-JP" dirty="0"/>
              <a:t>8.66 ± 0.06 MeV</a:t>
            </a:r>
            <a:endParaRPr lang="en-US" altLang="ja-JP" dirty="0" smtClean="0"/>
          </a:p>
          <a:p>
            <a:pPr>
              <a:buFont typeface="Symbol" pitchFamily="18" charset="2"/>
              <a:buChar char="t"/>
            </a:pPr>
            <a:r>
              <a:rPr kumimoji="1" lang="en-US" altLang="ja-JP" dirty="0" smtClean="0"/>
              <a:t> = 3.78 s</a:t>
            </a:r>
          </a:p>
          <a:p>
            <a:r>
              <a:rPr lang="en-US" altLang="ja-JP" dirty="0" smtClean="0">
                <a:sym typeface="Wingdings" pitchFamily="2" charset="2"/>
              </a:rPr>
              <a:t> </a:t>
            </a:r>
            <a:r>
              <a:rPr lang="en-US" altLang="ja-JP" i="1" dirty="0" smtClean="0">
                <a:sym typeface="Wingdings" pitchFamily="2" charset="2"/>
              </a:rPr>
              <a:t>T</a:t>
            </a:r>
            <a:r>
              <a:rPr lang="en-US" altLang="ja-JP" baseline="-25000" dirty="0" smtClean="0">
                <a:sym typeface="Wingdings" pitchFamily="2" charset="2"/>
              </a:rPr>
              <a:t>1/2</a:t>
            </a:r>
            <a:r>
              <a:rPr lang="en-US" altLang="ja-JP" dirty="0" smtClean="0">
                <a:sym typeface="Wingdings" pitchFamily="2" charset="2"/>
              </a:rPr>
              <a:t> = </a:t>
            </a:r>
            <a:r>
              <a:rPr lang="en-US" altLang="ja-JP" dirty="0" smtClean="0"/>
              <a:t>2.6 </a:t>
            </a:r>
            <a:r>
              <a:rPr lang="en-US" altLang="ja-JP" baseline="30000" dirty="0" smtClean="0"/>
              <a:t>+</a:t>
            </a:r>
            <a:r>
              <a:rPr lang="en-US" altLang="ja-JP" baseline="30000" dirty="0"/>
              <a:t>12</a:t>
            </a:r>
            <a:r>
              <a:rPr lang="en-US" altLang="ja-JP" dirty="0"/>
              <a:t> </a:t>
            </a:r>
            <a:r>
              <a:rPr lang="en-US" altLang="ja-JP" baseline="-25000" dirty="0"/>
              <a:t>-1.1</a:t>
            </a:r>
            <a:r>
              <a:rPr lang="en-US" altLang="ja-JP" dirty="0"/>
              <a:t> </a:t>
            </a:r>
            <a:r>
              <a:rPr lang="en-US" altLang="ja-JP" dirty="0" smtClean="0"/>
              <a:t>s (one events)</a:t>
            </a:r>
            <a:endParaRPr kumimoji="1" lang="ja-JP" altLang="en-US" dirty="0"/>
          </a:p>
        </p:txBody>
      </p:sp>
      <p:sp>
        <p:nvSpPr>
          <p:cNvPr id="10" name="テキスト ボックス 9"/>
          <p:cNvSpPr txBox="1"/>
          <p:nvPr/>
        </p:nvSpPr>
        <p:spPr>
          <a:xfrm>
            <a:off x="4121851" y="3789040"/>
            <a:ext cx="3446008" cy="923330"/>
          </a:xfrm>
          <a:prstGeom prst="rect">
            <a:avLst/>
          </a:prstGeom>
          <a:solidFill>
            <a:schemeClr val="accent3">
              <a:lumMod val="20000"/>
              <a:lumOff val="80000"/>
            </a:schemeClr>
          </a:solidFill>
        </p:spPr>
        <p:txBody>
          <a:bodyPr wrap="none" rtlCol="0">
            <a:spAutoFit/>
          </a:bodyPr>
          <a:lstStyle/>
          <a:p>
            <a:r>
              <a:rPr lang="en-US" altLang="ja-JP" dirty="0" smtClean="0"/>
              <a:t> no signal :</a:t>
            </a:r>
          </a:p>
          <a:p>
            <a:r>
              <a:rPr lang="en-US" altLang="ja-JP" dirty="0" smtClean="0"/>
              <a:t>E(X-ray of </a:t>
            </a:r>
            <a:r>
              <a:rPr lang="en-US" altLang="ja-JP" baseline="30000" dirty="0" smtClean="0"/>
              <a:t>254</a:t>
            </a:r>
            <a:r>
              <a:rPr lang="en-US" altLang="ja-JP" dirty="0" smtClean="0"/>
              <a:t>Fm)</a:t>
            </a:r>
            <a:r>
              <a:rPr lang="en-US" altLang="ja-JP" baseline="-25000" dirty="0" smtClean="0"/>
              <a:t>max</a:t>
            </a:r>
            <a:r>
              <a:rPr lang="en-US" altLang="ja-JP" dirty="0" smtClean="0"/>
              <a:t> = 142 </a:t>
            </a:r>
            <a:r>
              <a:rPr lang="en-US" altLang="ja-JP" dirty="0" err="1" smtClean="0"/>
              <a:t>keV</a:t>
            </a:r>
            <a:endParaRPr lang="en-US" altLang="ja-JP" dirty="0" smtClean="0"/>
          </a:p>
          <a:p>
            <a:r>
              <a:rPr lang="en-US" altLang="ja-JP" dirty="0" smtClean="0"/>
              <a:t>Energy threshold of PSD = 800 </a:t>
            </a:r>
            <a:r>
              <a:rPr lang="en-US" altLang="ja-JP" dirty="0" err="1" smtClean="0"/>
              <a:t>keV</a:t>
            </a:r>
            <a:endParaRPr lang="en-US" altLang="ja-JP" dirty="0" smtClean="0"/>
          </a:p>
        </p:txBody>
      </p:sp>
      <p:sp>
        <p:nvSpPr>
          <p:cNvPr id="11" name="テキスト ボックス 10"/>
          <p:cNvSpPr txBox="1"/>
          <p:nvPr/>
        </p:nvSpPr>
        <p:spPr>
          <a:xfrm>
            <a:off x="4126601" y="4793572"/>
            <a:ext cx="2266967" cy="2031325"/>
          </a:xfrm>
          <a:prstGeom prst="rect">
            <a:avLst/>
          </a:prstGeom>
          <a:solidFill>
            <a:schemeClr val="accent2">
              <a:lumMod val="20000"/>
              <a:lumOff val="80000"/>
            </a:schemeClr>
          </a:solidFill>
        </p:spPr>
        <p:txBody>
          <a:bodyPr wrap="none" rtlCol="0">
            <a:spAutoFit/>
          </a:bodyPr>
          <a:lstStyle/>
          <a:p>
            <a:r>
              <a:rPr lang="en-US" altLang="ja-JP" b="1" dirty="0" smtClean="0">
                <a:latin typeface="Symbol" pitchFamily="18" charset="2"/>
              </a:rPr>
              <a:t>a</a:t>
            </a:r>
            <a:r>
              <a:rPr lang="en-US" altLang="ja-JP" baseline="-25000" dirty="0" smtClean="0"/>
              <a:t>7-1</a:t>
            </a:r>
          </a:p>
          <a:p>
            <a:r>
              <a:rPr lang="en-US" altLang="ja-JP" dirty="0" smtClean="0"/>
              <a:t>E</a:t>
            </a:r>
            <a:r>
              <a:rPr lang="en-US" altLang="ja-JP" baseline="-25000" dirty="0" smtClean="0">
                <a:latin typeface="Symbol" pitchFamily="18" charset="2"/>
              </a:rPr>
              <a:t>a</a:t>
            </a:r>
            <a:r>
              <a:rPr lang="en-US" altLang="ja-JP" dirty="0" smtClean="0"/>
              <a:t> = 7.26 </a:t>
            </a:r>
            <a:r>
              <a:rPr lang="en-US" altLang="ja-JP" dirty="0"/>
              <a:t>± </a:t>
            </a:r>
            <a:r>
              <a:rPr lang="en-US" altLang="ja-JP" dirty="0" smtClean="0"/>
              <a:t>0.07 </a:t>
            </a:r>
            <a:r>
              <a:rPr lang="en-US" altLang="ja-JP" dirty="0"/>
              <a:t>MeV</a:t>
            </a:r>
            <a:endParaRPr lang="en-US" altLang="ja-JP" dirty="0" smtClean="0"/>
          </a:p>
          <a:p>
            <a:pPr>
              <a:buFont typeface="Symbol" pitchFamily="18" charset="2"/>
              <a:buChar char="t"/>
            </a:pPr>
            <a:r>
              <a:rPr kumimoji="1" lang="en-US" altLang="ja-JP" dirty="0" smtClean="0"/>
              <a:t> = 3.96 h </a:t>
            </a:r>
            <a:r>
              <a:rPr kumimoji="1" lang="en-US" altLang="ja-JP" dirty="0" err="1" smtClean="0"/>
              <a:t>P</a:t>
            </a:r>
            <a:r>
              <a:rPr kumimoji="1" lang="en-US" altLang="ja-JP" baseline="-25000" dirty="0" err="1" smtClean="0"/>
              <a:t>acc</a:t>
            </a:r>
            <a:r>
              <a:rPr kumimoji="1" lang="en-US" altLang="ja-JP" dirty="0" smtClean="0"/>
              <a:t> = 0.43</a:t>
            </a:r>
          </a:p>
          <a:p>
            <a:pPr>
              <a:buFont typeface="Symbol" pitchFamily="18" charset="2"/>
              <a:buChar char="t"/>
            </a:pPr>
            <a:endParaRPr kumimoji="1" lang="en-US" altLang="ja-JP" dirty="0" smtClean="0"/>
          </a:p>
          <a:p>
            <a:r>
              <a:rPr lang="en-US" altLang="ja-JP" b="1" dirty="0" smtClean="0">
                <a:latin typeface="Symbol" pitchFamily="18" charset="2"/>
              </a:rPr>
              <a:t>a</a:t>
            </a:r>
            <a:r>
              <a:rPr lang="en-US" altLang="ja-JP" baseline="-25000" dirty="0" smtClean="0"/>
              <a:t>7-2</a:t>
            </a:r>
          </a:p>
          <a:p>
            <a:r>
              <a:rPr lang="en-US" altLang="ja-JP" dirty="0" smtClean="0"/>
              <a:t>E</a:t>
            </a:r>
            <a:r>
              <a:rPr lang="en-US" altLang="ja-JP" baseline="-25000" dirty="0" smtClean="0">
                <a:latin typeface="Symbol" pitchFamily="18" charset="2"/>
              </a:rPr>
              <a:t>a</a:t>
            </a:r>
            <a:r>
              <a:rPr lang="en-US" altLang="ja-JP" dirty="0" smtClean="0"/>
              <a:t> = 7.18 ± 0.06 MeV</a:t>
            </a:r>
          </a:p>
          <a:p>
            <a:pPr>
              <a:buFont typeface="Symbol" pitchFamily="18" charset="2"/>
              <a:buChar char="t"/>
            </a:pPr>
            <a:r>
              <a:rPr lang="en-US" altLang="ja-JP" dirty="0"/>
              <a:t> = </a:t>
            </a:r>
            <a:r>
              <a:rPr lang="en-US" altLang="ja-JP" dirty="0" smtClean="0"/>
              <a:t>6.42 h</a:t>
            </a:r>
            <a:r>
              <a:rPr lang="en-US" altLang="ja-JP" dirty="0"/>
              <a:t> </a:t>
            </a:r>
            <a:r>
              <a:rPr lang="en-US" altLang="ja-JP" dirty="0" err="1"/>
              <a:t>P</a:t>
            </a:r>
            <a:r>
              <a:rPr lang="en-US" altLang="ja-JP" baseline="-25000" dirty="0" err="1"/>
              <a:t>acc</a:t>
            </a:r>
            <a:r>
              <a:rPr lang="en-US" altLang="ja-JP" dirty="0"/>
              <a:t> = </a:t>
            </a:r>
            <a:r>
              <a:rPr lang="en-US" altLang="ja-JP" dirty="0" smtClean="0"/>
              <a:t>0.70</a:t>
            </a:r>
            <a:endParaRPr kumimoji="1" lang="en-US" altLang="ja-JP" dirty="0" smtClean="0"/>
          </a:p>
        </p:txBody>
      </p:sp>
      <p:sp>
        <p:nvSpPr>
          <p:cNvPr id="12" name="テキスト ボックス 11"/>
          <p:cNvSpPr txBox="1"/>
          <p:nvPr/>
        </p:nvSpPr>
        <p:spPr>
          <a:xfrm>
            <a:off x="7017408" y="5373216"/>
            <a:ext cx="1443024" cy="923330"/>
          </a:xfrm>
          <a:prstGeom prst="rect">
            <a:avLst/>
          </a:prstGeom>
          <a:solidFill>
            <a:schemeClr val="accent6">
              <a:lumMod val="20000"/>
              <a:lumOff val="80000"/>
            </a:schemeClr>
          </a:solidFill>
        </p:spPr>
        <p:txBody>
          <a:bodyPr wrap="none" rtlCol="0">
            <a:spAutoFit/>
          </a:bodyPr>
          <a:lstStyle/>
          <a:p>
            <a:r>
              <a:rPr kumimoji="1" lang="en-US" altLang="ja-JP" baseline="30000" dirty="0" smtClean="0"/>
              <a:t>250</a:t>
            </a:r>
            <a:r>
              <a:rPr kumimoji="1" lang="en-US" altLang="ja-JP" dirty="0" smtClean="0"/>
              <a:t>Cf (Z=98):</a:t>
            </a:r>
          </a:p>
          <a:p>
            <a:r>
              <a:rPr lang="en-US" altLang="ja-JP" dirty="0" err="1" smtClean="0"/>
              <a:t>b</a:t>
            </a:r>
            <a:r>
              <a:rPr lang="en-US" altLang="ja-JP" baseline="-25000" dirty="0" err="1" smtClean="0">
                <a:latin typeface="Symbol" pitchFamily="18" charset="2"/>
              </a:rPr>
              <a:t>a</a:t>
            </a:r>
            <a:r>
              <a:rPr lang="en-US" altLang="ja-JP" dirty="0" smtClean="0"/>
              <a:t> = 99.92%</a:t>
            </a:r>
            <a:endParaRPr kumimoji="1" lang="en-US" altLang="ja-JP" dirty="0" smtClean="0"/>
          </a:p>
          <a:p>
            <a:r>
              <a:rPr lang="en-US" altLang="ja-JP" i="1" dirty="0" smtClean="0"/>
              <a:t>T</a:t>
            </a:r>
            <a:r>
              <a:rPr lang="en-US" altLang="ja-JP" baseline="-25000" dirty="0" smtClean="0"/>
              <a:t>1/2</a:t>
            </a:r>
            <a:r>
              <a:rPr lang="en-US" altLang="ja-JP" dirty="0" smtClean="0"/>
              <a:t> = 13.08 y</a:t>
            </a:r>
            <a:endParaRPr kumimoji="1" lang="ja-JP" altLang="en-US" dirty="0"/>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
        <p:nvSpPr>
          <p:cNvPr id="13" name="スライド番号プレースホルダー 12"/>
          <p:cNvSpPr>
            <a:spLocks noGrp="1"/>
          </p:cNvSpPr>
          <p:nvPr>
            <p:ph type="sldNum" sz="quarter" idx="12"/>
          </p:nvPr>
        </p:nvSpPr>
        <p:spPr/>
        <p:txBody>
          <a:bodyPr/>
          <a:lstStyle/>
          <a:p>
            <a:fld id="{14EBA9A6-F1C9-4068-B733-4F5F84CC6748}" type="slidenum">
              <a:rPr kumimoji="1" lang="ja-JP" altLang="en-US" smtClean="0"/>
              <a:t>41</a:t>
            </a:fld>
            <a:endParaRPr kumimoji="1" lang="ja-JP" altLang="en-US"/>
          </a:p>
        </p:txBody>
      </p:sp>
    </p:spTree>
    <p:extLst>
      <p:ext uri="{BB962C8B-B14F-4D97-AF65-F5344CB8AC3E}">
        <p14:creationId xmlns:p14="http://schemas.microsoft.com/office/powerpoint/2010/main" val="2650687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404664"/>
            <a:ext cx="4338688" cy="2308324"/>
          </a:xfrm>
          <a:prstGeom prst="rect">
            <a:avLst/>
          </a:prstGeom>
          <a:solidFill>
            <a:schemeClr val="accent3">
              <a:lumMod val="20000"/>
              <a:lumOff val="80000"/>
            </a:schemeClr>
          </a:solidFill>
        </p:spPr>
        <p:txBody>
          <a:bodyPr wrap="none" rtlCol="0">
            <a:spAutoFit/>
          </a:bodyPr>
          <a:lstStyle/>
          <a:p>
            <a:r>
              <a:rPr lang="en-US" altLang="ja-JP" baseline="30000" dirty="0" smtClean="0"/>
              <a:t>209</a:t>
            </a:r>
            <a:r>
              <a:rPr lang="en-US" altLang="ja-JP" dirty="0" smtClean="0"/>
              <a:t>Bi + </a:t>
            </a:r>
            <a:r>
              <a:rPr lang="en-US" altLang="ja-JP" baseline="30000" dirty="0" smtClean="0"/>
              <a:t>70</a:t>
            </a:r>
            <a:r>
              <a:rPr lang="en-US" altLang="ja-JP" dirty="0" smtClean="0"/>
              <a:t>Zn </a:t>
            </a:r>
            <a:r>
              <a:rPr lang="en-US" altLang="ja-JP" dirty="0" smtClean="0">
                <a:sym typeface="Wingdings" pitchFamily="2" charset="2"/>
              </a:rPr>
              <a:t></a:t>
            </a:r>
            <a:r>
              <a:rPr lang="en-US" altLang="ja-JP" dirty="0" smtClean="0"/>
              <a:t> </a:t>
            </a:r>
            <a:r>
              <a:rPr lang="en-US" altLang="ja-JP" baseline="30000" dirty="0" smtClean="0"/>
              <a:t>278</a:t>
            </a:r>
            <a:r>
              <a:rPr lang="en-US" altLang="ja-JP" dirty="0" smtClean="0"/>
              <a:t>113 + </a:t>
            </a:r>
            <a:r>
              <a:rPr lang="en-US" altLang="ja-JP" i="1" dirty="0" smtClean="0"/>
              <a:t>n</a:t>
            </a:r>
          </a:p>
          <a:p>
            <a:r>
              <a:rPr lang="en-US" altLang="ja-JP" b="1" dirty="0" smtClean="0">
                <a:latin typeface="Symbol" pitchFamily="18" charset="2"/>
              </a:rPr>
              <a:t>a</a:t>
            </a:r>
            <a:r>
              <a:rPr lang="en-US" altLang="ja-JP" baseline="-25000" dirty="0" smtClean="0"/>
              <a:t>4</a:t>
            </a:r>
            <a:r>
              <a:rPr lang="en-US" altLang="ja-JP" dirty="0" smtClean="0"/>
              <a:t>: </a:t>
            </a:r>
            <a:r>
              <a:rPr lang="en-US" altLang="ja-JP" baseline="30000" dirty="0" smtClean="0"/>
              <a:t>266</a:t>
            </a:r>
            <a:r>
              <a:rPr lang="en-US" altLang="ja-JP" dirty="0" smtClean="0"/>
              <a:t>Bh (Z = 107)</a:t>
            </a:r>
          </a:p>
          <a:p>
            <a:endParaRPr lang="en-US" altLang="ja-JP" dirty="0" smtClean="0"/>
          </a:p>
          <a:p>
            <a:r>
              <a:rPr lang="en-US" altLang="ja-JP" dirty="0" smtClean="0"/>
              <a:t>1</a:t>
            </a:r>
            <a:r>
              <a:rPr lang="en-US" altLang="ja-JP" baseline="30000" dirty="0" smtClean="0"/>
              <a:t>st	</a:t>
            </a:r>
            <a:r>
              <a:rPr lang="en-US" altLang="ja-JP" dirty="0" smtClean="0"/>
              <a:t>E</a:t>
            </a:r>
            <a:r>
              <a:rPr lang="en-US" altLang="ja-JP" baseline="-25000" dirty="0" smtClean="0">
                <a:latin typeface="Symbol" pitchFamily="18" charset="2"/>
              </a:rPr>
              <a:t>a</a:t>
            </a:r>
            <a:r>
              <a:rPr lang="en-US" altLang="ja-JP" dirty="0" smtClean="0"/>
              <a:t> = 9.08 ± 0.04 MeV, </a:t>
            </a:r>
            <a:r>
              <a:rPr lang="en-US" altLang="ja-JP" dirty="0" smtClean="0">
                <a:latin typeface="Symbol" pitchFamily="18" charset="2"/>
              </a:rPr>
              <a:t>t</a:t>
            </a:r>
            <a:r>
              <a:rPr lang="en-US" altLang="ja-JP" dirty="0" smtClean="0"/>
              <a:t> = 2.47 s</a:t>
            </a:r>
          </a:p>
          <a:p>
            <a:r>
              <a:rPr lang="en-US" altLang="ja-JP" dirty="0" smtClean="0"/>
              <a:t>2</a:t>
            </a:r>
            <a:r>
              <a:rPr lang="en-US" altLang="ja-JP" baseline="30000" dirty="0" smtClean="0"/>
              <a:t>nd	</a:t>
            </a:r>
            <a:r>
              <a:rPr lang="en-US" altLang="ja-JP" dirty="0" smtClean="0"/>
              <a:t>E</a:t>
            </a:r>
            <a:r>
              <a:rPr lang="en-US" altLang="ja-JP" baseline="-25000" dirty="0" smtClean="0">
                <a:latin typeface="Symbol" pitchFamily="18" charset="2"/>
              </a:rPr>
              <a:t>a</a:t>
            </a:r>
            <a:r>
              <a:rPr lang="en-US" altLang="ja-JP" dirty="0" smtClean="0"/>
              <a:t> = 9.77 ± 0.04 MeV, </a:t>
            </a:r>
            <a:r>
              <a:rPr lang="en-US" altLang="ja-JP" dirty="0" smtClean="0">
                <a:latin typeface="Symbol" pitchFamily="18" charset="2"/>
              </a:rPr>
              <a:t>t</a:t>
            </a:r>
            <a:r>
              <a:rPr lang="en-US" altLang="ja-JP" dirty="0" smtClean="0"/>
              <a:t> = 1.31 s</a:t>
            </a:r>
          </a:p>
          <a:p>
            <a:r>
              <a:rPr lang="en-US" altLang="ja-JP" dirty="0" smtClean="0"/>
              <a:t>3</a:t>
            </a:r>
            <a:r>
              <a:rPr lang="en-US" altLang="ja-JP" baseline="30000" dirty="0" smtClean="0"/>
              <a:t>rd	</a:t>
            </a:r>
            <a:r>
              <a:rPr lang="en-US" altLang="ja-JP" dirty="0" smtClean="0"/>
              <a:t>E</a:t>
            </a:r>
            <a:r>
              <a:rPr lang="en-US" altLang="ja-JP" baseline="-25000" dirty="0" smtClean="0">
                <a:latin typeface="Symbol" pitchFamily="18" charset="2"/>
              </a:rPr>
              <a:t>a</a:t>
            </a:r>
            <a:r>
              <a:rPr lang="en-US" altLang="ja-JP" dirty="0" smtClean="0"/>
              <a:t> = 9.39 ± 0.06 MeV, </a:t>
            </a:r>
            <a:r>
              <a:rPr lang="en-US" altLang="ja-JP" dirty="0" smtClean="0">
                <a:latin typeface="Symbol" pitchFamily="18" charset="2"/>
              </a:rPr>
              <a:t>t</a:t>
            </a:r>
            <a:r>
              <a:rPr lang="en-US" altLang="ja-JP" dirty="0" smtClean="0"/>
              <a:t> = 5.26 s</a:t>
            </a:r>
          </a:p>
          <a:p>
            <a:endParaRPr lang="en-US" altLang="ja-JP" dirty="0" smtClean="0"/>
          </a:p>
          <a:p>
            <a:r>
              <a:rPr lang="en-US" altLang="ja-JP" dirty="0" smtClean="0"/>
              <a:t>mean-life = 3.0 </a:t>
            </a:r>
            <a:r>
              <a:rPr lang="en-US" altLang="ja-JP" baseline="30000" dirty="0" smtClean="0"/>
              <a:t>+4.2</a:t>
            </a:r>
            <a:r>
              <a:rPr lang="en-US" altLang="ja-JP" dirty="0" smtClean="0"/>
              <a:t> </a:t>
            </a:r>
            <a:r>
              <a:rPr lang="en-US" altLang="ja-JP" baseline="-25000" dirty="0" smtClean="0"/>
              <a:t>-1.1</a:t>
            </a:r>
            <a:r>
              <a:rPr lang="en-US" altLang="ja-JP" dirty="0" smtClean="0"/>
              <a:t> s </a:t>
            </a:r>
            <a:r>
              <a:rPr lang="en-US" altLang="ja-JP" dirty="0" smtClean="0">
                <a:sym typeface="Wingdings" pitchFamily="2" charset="2"/>
              </a:rPr>
              <a:t> </a:t>
            </a:r>
            <a:r>
              <a:rPr lang="en-US" altLang="ja-JP" i="1" dirty="0" smtClean="0">
                <a:sym typeface="Wingdings" pitchFamily="2" charset="2"/>
              </a:rPr>
              <a:t>T</a:t>
            </a:r>
            <a:r>
              <a:rPr lang="en-US" altLang="ja-JP" baseline="-25000" dirty="0" smtClean="0">
                <a:sym typeface="Wingdings" pitchFamily="2" charset="2"/>
              </a:rPr>
              <a:t>1/2</a:t>
            </a:r>
            <a:r>
              <a:rPr lang="en-US" altLang="ja-JP" dirty="0" smtClean="0">
                <a:sym typeface="Wingdings" pitchFamily="2" charset="2"/>
              </a:rPr>
              <a:t> = 4.3</a:t>
            </a:r>
            <a:r>
              <a:rPr lang="en-US" altLang="ja-JP" dirty="0" smtClean="0"/>
              <a:t> </a:t>
            </a:r>
            <a:r>
              <a:rPr lang="en-US" altLang="ja-JP" baseline="30000" dirty="0" smtClean="0"/>
              <a:t>+6.1</a:t>
            </a:r>
            <a:r>
              <a:rPr lang="en-US" altLang="ja-JP" dirty="0" smtClean="0"/>
              <a:t> </a:t>
            </a:r>
            <a:r>
              <a:rPr lang="en-US" altLang="ja-JP" baseline="-25000" dirty="0" smtClean="0"/>
              <a:t>-1.6</a:t>
            </a:r>
            <a:r>
              <a:rPr lang="en-US" altLang="ja-JP" dirty="0" smtClean="0"/>
              <a:t> s </a:t>
            </a:r>
            <a:endParaRPr lang="ja-JP" altLang="ja-JP" dirty="0"/>
          </a:p>
        </p:txBody>
      </p:sp>
      <p:sp>
        <p:nvSpPr>
          <p:cNvPr id="5" name="テキスト ボックス 4"/>
          <p:cNvSpPr txBox="1"/>
          <p:nvPr/>
        </p:nvSpPr>
        <p:spPr>
          <a:xfrm>
            <a:off x="395536" y="3197875"/>
            <a:ext cx="3694153" cy="1477328"/>
          </a:xfrm>
          <a:prstGeom prst="rect">
            <a:avLst/>
          </a:prstGeom>
          <a:solidFill>
            <a:schemeClr val="accent3">
              <a:lumMod val="20000"/>
              <a:lumOff val="80000"/>
            </a:schemeClr>
          </a:solidFill>
        </p:spPr>
        <p:txBody>
          <a:bodyPr wrap="none" rtlCol="0">
            <a:spAutoFit/>
          </a:bodyPr>
          <a:lstStyle/>
          <a:p>
            <a:r>
              <a:rPr lang="en-US" altLang="ja-JP" dirty="0" err="1" smtClean="0"/>
              <a:t>Cf</a:t>
            </a:r>
            <a:r>
              <a:rPr lang="en-US" altLang="ja-JP" dirty="0" smtClean="0"/>
              <a:t>:</a:t>
            </a:r>
          </a:p>
          <a:p>
            <a:r>
              <a:rPr lang="en-US" altLang="ja-JP" baseline="30000" dirty="0" smtClean="0"/>
              <a:t>248</a:t>
            </a:r>
            <a:r>
              <a:rPr lang="en-US" altLang="ja-JP" dirty="0" smtClean="0"/>
              <a:t>Cm + </a:t>
            </a:r>
            <a:r>
              <a:rPr lang="en-US" altLang="ja-JP" baseline="30000" dirty="0" smtClean="0"/>
              <a:t>23</a:t>
            </a:r>
            <a:r>
              <a:rPr lang="en-US" altLang="ja-JP" dirty="0" smtClean="0"/>
              <a:t>Na </a:t>
            </a:r>
            <a:r>
              <a:rPr lang="en-US" altLang="ja-JP" dirty="0" smtClean="0">
                <a:sym typeface="Wingdings" pitchFamily="2" charset="2"/>
              </a:rPr>
              <a:t></a:t>
            </a:r>
            <a:r>
              <a:rPr lang="en-US" altLang="ja-JP" dirty="0" smtClean="0"/>
              <a:t> </a:t>
            </a:r>
            <a:r>
              <a:rPr lang="en-US" altLang="ja-JP" baseline="30000" dirty="0" smtClean="0"/>
              <a:t>266</a:t>
            </a:r>
            <a:r>
              <a:rPr lang="en-US" altLang="ja-JP" dirty="0" smtClean="0"/>
              <a:t>Bh + 5</a:t>
            </a:r>
            <a:r>
              <a:rPr lang="en-US" altLang="ja-JP" i="1" dirty="0" smtClean="0"/>
              <a:t>n</a:t>
            </a:r>
            <a:endParaRPr lang="en-US" altLang="ja-JP" b="1" i="1" dirty="0" smtClean="0">
              <a:latin typeface="Symbol" pitchFamily="18" charset="2"/>
            </a:endParaRPr>
          </a:p>
          <a:p>
            <a:r>
              <a:rPr lang="en-US" altLang="ja-JP" baseline="30000" dirty="0" smtClean="0"/>
              <a:t>266</a:t>
            </a:r>
            <a:r>
              <a:rPr lang="en-US" altLang="ja-JP" dirty="0" smtClean="0"/>
              <a:t>Bh (Z = 107)</a:t>
            </a:r>
          </a:p>
          <a:p>
            <a:endParaRPr lang="en-US" altLang="ja-JP" dirty="0" smtClean="0"/>
          </a:p>
          <a:p>
            <a:r>
              <a:rPr lang="en-US" altLang="ja-JP" baseline="30000" dirty="0" smtClean="0"/>
              <a:t>	</a:t>
            </a:r>
            <a:r>
              <a:rPr lang="en-US" altLang="ja-JP" dirty="0" smtClean="0"/>
              <a:t>E</a:t>
            </a:r>
            <a:r>
              <a:rPr lang="en-US" altLang="ja-JP" baseline="-25000" dirty="0" smtClean="0">
                <a:latin typeface="Symbol" pitchFamily="18" charset="2"/>
              </a:rPr>
              <a:t>a</a:t>
            </a:r>
            <a:r>
              <a:rPr lang="en-US" altLang="ja-JP" dirty="0" smtClean="0"/>
              <a:t> = 9.05 </a:t>
            </a:r>
            <a:r>
              <a:rPr lang="ja-JP" altLang="en-US" dirty="0" smtClean="0"/>
              <a:t>－</a:t>
            </a:r>
            <a:r>
              <a:rPr lang="en-US" altLang="ja-JP" dirty="0" smtClean="0"/>
              <a:t>9.23 MeV, </a:t>
            </a:r>
            <a:r>
              <a:rPr lang="en-US" altLang="ja-JP" dirty="0" smtClean="0">
                <a:latin typeface="Symbol" pitchFamily="18" charset="2"/>
              </a:rPr>
              <a:t>t</a:t>
            </a:r>
            <a:r>
              <a:rPr lang="en-US" altLang="ja-JP" dirty="0" smtClean="0"/>
              <a:t> &gt;  s</a:t>
            </a:r>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
        <p:nvSpPr>
          <p:cNvPr id="6" name="スライド番号プレースホルダー 5"/>
          <p:cNvSpPr>
            <a:spLocks noGrp="1"/>
          </p:cNvSpPr>
          <p:nvPr>
            <p:ph type="sldNum" sz="quarter" idx="12"/>
          </p:nvPr>
        </p:nvSpPr>
        <p:spPr/>
        <p:txBody>
          <a:bodyPr/>
          <a:lstStyle/>
          <a:p>
            <a:fld id="{14EBA9A6-F1C9-4068-B733-4F5F84CC6748}" type="slidenum">
              <a:rPr kumimoji="1" lang="ja-JP" altLang="en-US" smtClean="0"/>
              <a:t>42</a:t>
            </a:fld>
            <a:endParaRPr kumimoji="1" lang="ja-JP" altLang="en-US"/>
          </a:p>
        </p:txBody>
      </p:sp>
    </p:spTree>
    <p:extLst>
      <p:ext uri="{BB962C8B-B14F-4D97-AF65-F5344CB8AC3E}">
        <p14:creationId xmlns:p14="http://schemas.microsoft.com/office/powerpoint/2010/main" val="3099748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07504" y="1845336"/>
          <a:ext cx="4320000" cy="4608000"/>
        </p:xfrm>
        <a:graphic>
          <a:graphicData uri="http://schemas.openxmlformats.org/drawingml/2006/table">
            <a:tbl>
              <a:tblPr firstRow="1" bandRow="1">
                <a:tableStyleId>{5C22544A-7EE6-4342-B048-85BDC9FD1C3A}</a:tableStyleId>
              </a:tblPr>
              <a:tblGrid>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r>
                        <a:rPr kumimoji="1" lang="en-US" altLang="ja-JP" sz="900" dirty="0" smtClean="0">
                          <a:solidFill>
                            <a:sysClr val="windowText" lastClr="000000"/>
                          </a:solidFill>
                        </a:rPr>
                        <a:t>113</a:t>
                      </a:r>
                      <a:endParaRPr kumimoji="1" lang="ja-JP" altLang="en-US" sz="900" dirty="0">
                        <a:solidFill>
                          <a:sysClr val="windowText" lastClr="000000"/>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112</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277</a:t>
                      </a:r>
                      <a:r>
                        <a:rPr kumimoji="1" lang="en-US" altLang="ja-JP" sz="900" dirty="0" smtClean="0"/>
                        <a:t>Cn</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88000">
                <a:tc>
                  <a:txBody>
                    <a:bodyPr/>
                    <a:lstStyle/>
                    <a:p>
                      <a:r>
                        <a:rPr kumimoji="1" lang="en-US" altLang="ja-JP" sz="900" dirty="0" smtClean="0"/>
                        <a:t>111</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272</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110</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269</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270</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271</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273</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109</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268</a:t>
                      </a:r>
                      <a:r>
                        <a:rPr kumimoji="1" lang="en-US" altLang="ja-JP" sz="900" dirty="0" smtClean="0"/>
                        <a:t>Mt</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108</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263</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265</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269</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270</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271</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107</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264</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266</a:t>
                      </a:r>
                      <a:r>
                        <a:rPr kumimoji="1" lang="en-US" altLang="ja-JP" sz="900" dirty="0" smtClean="0"/>
                        <a:t>Bh</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106</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263</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105</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260</a:t>
                      </a:r>
                      <a:r>
                        <a:rPr kumimoji="1" lang="en-US" altLang="ja-JP" sz="900" dirty="0" smtClean="0"/>
                        <a:t>Db</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104</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103</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258</a:t>
                      </a:r>
                      <a:r>
                        <a:rPr kumimoji="1" lang="en-US" altLang="ja-JP" sz="900" dirty="0" smtClean="0"/>
                        <a:t>Lr</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baseline="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102</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101</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253</a:t>
                      </a:r>
                      <a:r>
                        <a:rPr kumimoji="1" lang="en-US" altLang="ja-JP" sz="900" dirty="0" smtClean="0"/>
                        <a:t>Md</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kumimoji="1" lang="en-US" altLang="ja-JP" sz="900" baseline="30000" dirty="0" smtClean="0"/>
                        <a:t>254</a:t>
                      </a:r>
                      <a:r>
                        <a:rPr kumimoji="1" lang="en-US" altLang="ja-JP" sz="900" dirty="0" smtClean="0"/>
                        <a:t>Md</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baseline="0" dirty="0" smtClean="0"/>
                        <a:t>Md</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baseline="0" dirty="0" smtClean="0"/>
                        <a:t>Md</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100</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252</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254</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baseline="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baseline="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99</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251</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253</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98</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250</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251</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252</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253</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254</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グループ化 90"/>
          <p:cNvGrpSpPr/>
          <p:nvPr/>
        </p:nvGrpSpPr>
        <p:grpSpPr>
          <a:xfrm>
            <a:off x="390512" y="3280472"/>
            <a:ext cx="2597312" cy="2890368"/>
            <a:chOff x="390512" y="2991928"/>
            <a:chExt cx="2597312" cy="2890368"/>
          </a:xfrm>
        </p:grpSpPr>
        <p:sp>
          <p:nvSpPr>
            <p:cNvPr id="5" name="直角三角形 4"/>
            <p:cNvSpPr/>
            <p:nvPr/>
          </p:nvSpPr>
          <p:spPr>
            <a:xfrm flipH="1">
              <a:off x="1830672" y="386104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1830704" y="3856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262</a:t>
              </a:r>
              <a:r>
                <a:rPr kumimoji="1" lang="en-US" altLang="ja-JP" sz="900" dirty="0" smtClean="0">
                  <a:solidFill>
                    <a:schemeClr val="tx1"/>
                  </a:solidFill>
                </a:rPr>
                <a:t>Db</a:t>
              </a:r>
              <a:endParaRPr kumimoji="1" lang="ja-JP" altLang="en-US" sz="900" dirty="0">
                <a:solidFill>
                  <a:schemeClr val="tx1"/>
                </a:solidFill>
              </a:endParaRPr>
            </a:p>
          </p:txBody>
        </p:sp>
        <p:sp>
          <p:nvSpPr>
            <p:cNvPr id="8" name="直角三角形 7"/>
            <p:cNvSpPr/>
            <p:nvPr/>
          </p:nvSpPr>
          <p:spPr>
            <a:xfrm flipH="1">
              <a:off x="1552688" y="2996920"/>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1552720" y="299192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264</a:t>
              </a:r>
              <a:r>
                <a:rPr kumimoji="1" lang="en-US" altLang="ja-JP" sz="900" dirty="0" smtClean="0">
                  <a:solidFill>
                    <a:schemeClr val="tx1"/>
                  </a:solidFill>
                </a:rPr>
                <a:t>Hs</a:t>
              </a:r>
              <a:endParaRPr kumimoji="1" lang="ja-JP" altLang="en-US" sz="900" dirty="0">
                <a:solidFill>
                  <a:schemeClr val="tx1"/>
                </a:solidFill>
              </a:endParaRPr>
            </a:p>
          </p:txBody>
        </p:sp>
        <p:sp>
          <p:nvSpPr>
            <p:cNvPr id="11" name="直角三角形 10"/>
            <p:cNvSpPr/>
            <p:nvPr/>
          </p:nvSpPr>
          <p:spPr>
            <a:xfrm flipH="1">
              <a:off x="2411760" y="357298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2411792" y="35679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265</a:t>
              </a:r>
              <a:r>
                <a:rPr kumimoji="1" lang="en-US" altLang="ja-JP" sz="900" dirty="0" smtClean="0">
                  <a:solidFill>
                    <a:schemeClr val="tx1"/>
                  </a:solidFill>
                </a:rPr>
                <a:t>Sg</a:t>
              </a:r>
              <a:endParaRPr kumimoji="1" lang="ja-JP" altLang="en-US" sz="900" dirty="0">
                <a:solidFill>
                  <a:schemeClr val="tx1"/>
                </a:solidFill>
              </a:endParaRPr>
            </a:p>
          </p:txBody>
        </p:sp>
        <p:sp>
          <p:nvSpPr>
            <p:cNvPr id="14" name="直角三角形 13"/>
            <p:cNvSpPr/>
            <p:nvPr/>
          </p:nvSpPr>
          <p:spPr>
            <a:xfrm flipH="1">
              <a:off x="2699792" y="357298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2699824" y="35679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266</a:t>
              </a:r>
              <a:r>
                <a:rPr kumimoji="1" lang="en-US" altLang="ja-JP" sz="900" dirty="0" smtClean="0">
                  <a:solidFill>
                    <a:schemeClr val="tx1"/>
                  </a:solidFill>
                </a:rPr>
                <a:t>Sg</a:t>
              </a:r>
              <a:endParaRPr kumimoji="1" lang="ja-JP" altLang="en-US" sz="900" dirty="0">
                <a:solidFill>
                  <a:schemeClr val="tx1"/>
                </a:solidFill>
              </a:endParaRPr>
            </a:p>
          </p:txBody>
        </p:sp>
        <p:sp>
          <p:nvSpPr>
            <p:cNvPr id="17" name="直角三角形 16"/>
            <p:cNvSpPr/>
            <p:nvPr/>
          </p:nvSpPr>
          <p:spPr>
            <a:xfrm flipH="1">
              <a:off x="1547664" y="35780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547696" y="35730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262</a:t>
              </a:r>
              <a:r>
                <a:rPr kumimoji="1" lang="en-US" altLang="ja-JP" sz="900" dirty="0" smtClean="0">
                  <a:solidFill>
                    <a:schemeClr val="tx1"/>
                  </a:solidFill>
                </a:rPr>
                <a:t>Sg</a:t>
              </a:r>
              <a:endParaRPr kumimoji="1" lang="ja-JP" altLang="en-US" sz="900" dirty="0">
                <a:solidFill>
                  <a:schemeClr val="tx1"/>
                </a:solidFill>
              </a:endParaRPr>
            </a:p>
          </p:txBody>
        </p:sp>
        <p:sp>
          <p:nvSpPr>
            <p:cNvPr id="20" name="直角三角形 19"/>
            <p:cNvSpPr/>
            <p:nvPr/>
          </p:nvSpPr>
          <p:spPr>
            <a:xfrm flipH="1">
              <a:off x="971600" y="35780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971632" y="35730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260</a:t>
              </a:r>
              <a:r>
                <a:rPr kumimoji="1" lang="en-US" altLang="ja-JP" sz="900" dirty="0" smtClean="0">
                  <a:solidFill>
                    <a:schemeClr val="tx1"/>
                  </a:solidFill>
                </a:rPr>
                <a:t>Sg</a:t>
              </a:r>
              <a:endParaRPr kumimoji="1" lang="ja-JP" altLang="en-US" sz="900" dirty="0">
                <a:solidFill>
                  <a:schemeClr val="tx1"/>
                </a:solidFill>
              </a:endParaRPr>
            </a:p>
          </p:txBody>
        </p:sp>
        <p:sp>
          <p:nvSpPr>
            <p:cNvPr id="23" name="直角三角形 22"/>
            <p:cNvSpPr/>
            <p:nvPr/>
          </p:nvSpPr>
          <p:spPr>
            <a:xfrm flipH="1">
              <a:off x="2118704"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2118736"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263</a:t>
              </a:r>
              <a:r>
                <a:rPr kumimoji="1" lang="en-US" altLang="ja-JP" sz="900" dirty="0" smtClean="0">
                  <a:solidFill>
                    <a:schemeClr val="tx1"/>
                  </a:solidFill>
                </a:rPr>
                <a:t>Db</a:t>
              </a:r>
              <a:endParaRPr kumimoji="1" lang="ja-JP" altLang="en-US" sz="900" dirty="0">
                <a:solidFill>
                  <a:schemeClr val="tx1"/>
                </a:solidFill>
              </a:endParaRPr>
            </a:p>
          </p:txBody>
        </p:sp>
        <p:sp>
          <p:nvSpPr>
            <p:cNvPr id="26" name="直角三角形 25"/>
            <p:cNvSpPr/>
            <p:nvPr/>
          </p:nvSpPr>
          <p:spPr>
            <a:xfrm flipH="1">
              <a:off x="2406736" y="414405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2406768" y="413906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263</a:t>
              </a:r>
              <a:r>
                <a:rPr lang="en-US" altLang="ja-JP" sz="900" dirty="0" smtClean="0">
                  <a:solidFill>
                    <a:schemeClr val="tx1"/>
                  </a:solidFill>
                </a:rPr>
                <a:t>Rf</a:t>
              </a:r>
              <a:endParaRPr kumimoji="1" lang="ja-JP" altLang="en-US" sz="900" dirty="0">
                <a:solidFill>
                  <a:schemeClr val="tx1"/>
                </a:solidFill>
              </a:endParaRPr>
            </a:p>
          </p:txBody>
        </p:sp>
        <p:sp>
          <p:nvSpPr>
            <p:cNvPr id="29" name="直角三角形 28"/>
            <p:cNvSpPr/>
            <p:nvPr/>
          </p:nvSpPr>
          <p:spPr>
            <a:xfrm flipH="1">
              <a:off x="1547664"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1547696"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261</a:t>
              </a:r>
              <a:r>
                <a:rPr kumimoji="1" lang="en-US" altLang="ja-JP" sz="900" dirty="0" smtClean="0">
                  <a:solidFill>
                    <a:schemeClr val="tx1"/>
                  </a:solidFill>
                </a:rPr>
                <a:t>Db</a:t>
              </a:r>
              <a:endParaRPr kumimoji="1" lang="ja-JP" altLang="en-US" sz="900" dirty="0">
                <a:solidFill>
                  <a:schemeClr val="tx1"/>
                </a:solidFill>
              </a:endParaRPr>
            </a:p>
          </p:txBody>
        </p:sp>
        <p:sp>
          <p:nvSpPr>
            <p:cNvPr id="32" name="直角三角形 31"/>
            <p:cNvSpPr/>
            <p:nvPr/>
          </p:nvSpPr>
          <p:spPr>
            <a:xfrm flipH="1">
              <a:off x="390512"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p:cNvSpPr/>
            <p:nvPr/>
          </p:nvSpPr>
          <p:spPr>
            <a:xfrm>
              <a:off x="390544"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kumimoji="1" lang="en-US" altLang="ja-JP" sz="900" dirty="0" smtClean="0">
                  <a:solidFill>
                    <a:schemeClr val="tx1"/>
                  </a:solidFill>
                </a:rPr>
                <a:t>Db</a:t>
              </a:r>
              <a:endParaRPr kumimoji="1" lang="ja-JP" altLang="en-US" sz="900" dirty="0">
                <a:solidFill>
                  <a:schemeClr val="tx1"/>
                </a:solidFill>
              </a:endParaRPr>
            </a:p>
          </p:txBody>
        </p:sp>
        <p:sp>
          <p:nvSpPr>
            <p:cNvPr id="35" name="直角三角形 34"/>
            <p:cNvSpPr/>
            <p:nvPr/>
          </p:nvSpPr>
          <p:spPr>
            <a:xfrm flipH="1">
              <a:off x="683568" y="3861048"/>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p:cNvSpPr/>
            <p:nvPr/>
          </p:nvSpPr>
          <p:spPr>
            <a:xfrm>
              <a:off x="683568" y="386104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258</a:t>
              </a:r>
              <a:r>
                <a:rPr kumimoji="1" lang="en-US" altLang="ja-JP" sz="900" dirty="0" smtClean="0">
                  <a:solidFill>
                    <a:schemeClr val="tx1"/>
                  </a:solidFill>
                </a:rPr>
                <a:t>Db</a:t>
              </a:r>
              <a:endParaRPr kumimoji="1" lang="ja-JP" altLang="en-US" sz="900" dirty="0">
                <a:solidFill>
                  <a:schemeClr val="tx1"/>
                </a:solidFill>
              </a:endParaRPr>
            </a:p>
          </p:txBody>
        </p:sp>
        <p:sp>
          <p:nvSpPr>
            <p:cNvPr id="39" name="直角三角形 38"/>
            <p:cNvSpPr/>
            <p:nvPr/>
          </p:nvSpPr>
          <p:spPr>
            <a:xfrm flipH="1">
              <a:off x="688592" y="4144056"/>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p:cNvSpPr/>
            <p:nvPr/>
          </p:nvSpPr>
          <p:spPr>
            <a:xfrm>
              <a:off x="688592" y="4144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Rf</a:t>
              </a:r>
              <a:endParaRPr kumimoji="1" lang="ja-JP" altLang="en-US" sz="900" dirty="0">
                <a:solidFill>
                  <a:schemeClr val="tx1"/>
                </a:solidFill>
              </a:endParaRPr>
            </a:p>
          </p:txBody>
        </p:sp>
        <p:sp>
          <p:nvSpPr>
            <p:cNvPr id="42" name="直角三角形 41"/>
            <p:cNvSpPr/>
            <p:nvPr/>
          </p:nvSpPr>
          <p:spPr>
            <a:xfrm flipH="1">
              <a:off x="966576" y="414402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p:cNvSpPr/>
            <p:nvPr/>
          </p:nvSpPr>
          <p:spPr>
            <a:xfrm>
              <a:off x="966608" y="413903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258</a:t>
              </a:r>
              <a:r>
                <a:rPr lang="en-US" altLang="ja-JP" sz="900" dirty="0" smtClean="0">
                  <a:solidFill>
                    <a:schemeClr val="tx1"/>
                  </a:solidFill>
                </a:rPr>
                <a:t>Rf</a:t>
              </a:r>
              <a:endParaRPr kumimoji="1" lang="ja-JP" altLang="en-US" sz="900" dirty="0">
                <a:solidFill>
                  <a:schemeClr val="tx1"/>
                </a:solidFill>
              </a:endParaRPr>
            </a:p>
          </p:txBody>
        </p:sp>
        <p:sp>
          <p:nvSpPr>
            <p:cNvPr id="45" name="直角三角形 44"/>
            <p:cNvSpPr/>
            <p:nvPr/>
          </p:nvSpPr>
          <p:spPr>
            <a:xfrm flipH="1">
              <a:off x="1254608" y="414904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1254640" y="4144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259</a:t>
              </a:r>
              <a:r>
                <a:rPr lang="en-US" altLang="ja-JP" sz="900" dirty="0" smtClean="0">
                  <a:solidFill>
                    <a:schemeClr val="tx1"/>
                  </a:solidFill>
                </a:rPr>
                <a:t>Rf</a:t>
              </a:r>
              <a:endParaRPr kumimoji="1" lang="ja-JP" altLang="en-US" sz="900" dirty="0">
                <a:solidFill>
                  <a:schemeClr val="tx1"/>
                </a:solidFill>
              </a:endParaRPr>
            </a:p>
          </p:txBody>
        </p:sp>
        <p:sp>
          <p:nvSpPr>
            <p:cNvPr id="48" name="直角三角形 47"/>
            <p:cNvSpPr/>
            <p:nvPr/>
          </p:nvSpPr>
          <p:spPr>
            <a:xfrm flipH="1">
              <a:off x="966576"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p:cNvSpPr/>
            <p:nvPr/>
          </p:nvSpPr>
          <p:spPr>
            <a:xfrm>
              <a:off x="966576"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Md</a:t>
              </a:r>
              <a:endParaRPr kumimoji="1" lang="ja-JP" altLang="en-US" sz="900" dirty="0">
                <a:solidFill>
                  <a:schemeClr val="tx1"/>
                </a:solidFill>
              </a:endParaRPr>
            </a:p>
          </p:txBody>
        </p:sp>
        <p:sp>
          <p:nvSpPr>
            <p:cNvPr id="51" name="直角三角形 50"/>
            <p:cNvSpPr/>
            <p:nvPr/>
          </p:nvSpPr>
          <p:spPr>
            <a:xfrm flipH="1">
              <a:off x="1259632"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正方形/長方形 51"/>
            <p:cNvSpPr/>
            <p:nvPr/>
          </p:nvSpPr>
          <p:spPr>
            <a:xfrm>
              <a:off x="1259632"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Md</a:t>
              </a:r>
              <a:endParaRPr kumimoji="1" lang="ja-JP" altLang="en-US" sz="900" dirty="0">
                <a:solidFill>
                  <a:schemeClr val="tx1"/>
                </a:solidFill>
              </a:endParaRPr>
            </a:p>
          </p:txBody>
        </p:sp>
        <p:sp>
          <p:nvSpPr>
            <p:cNvPr id="54" name="直角三角形 53"/>
            <p:cNvSpPr/>
            <p:nvPr/>
          </p:nvSpPr>
          <p:spPr>
            <a:xfrm flipH="1">
              <a:off x="1552688"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1552688"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Md</a:t>
              </a:r>
              <a:endParaRPr kumimoji="1" lang="ja-JP" altLang="en-US" sz="900" dirty="0">
                <a:solidFill>
                  <a:schemeClr val="tx1"/>
                </a:solidFill>
              </a:endParaRPr>
            </a:p>
          </p:txBody>
        </p:sp>
        <p:sp>
          <p:nvSpPr>
            <p:cNvPr id="57" name="正方形/長方形 56"/>
            <p:cNvSpPr/>
            <p:nvPr/>
          </p:nvSpPr>
          <p:spPr>
            <a:xfrm>
              <a:off x="1974690" y="5018200"/>
              <a:ext cx="144016" cy="28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1825648" y="5018200"/>
              <a:ext cx="288000" cy="288000"/>
            </a:xfrm>
            <a:prstGeom prst="rect">
              <a:avLst/>
            </a:prstGeom>
            <a:noFill/>
          </p:spPr>
          <p:txBody>
            <a:bodyPr wrap="none" lIns="0" tIns="0" rIns="0" bIns="0" rtlCol="0" anchor="ctr" anchorCtr="1">
              <a:spAutoFit/>
            </a:bodyPr>
            <a:lstStyle/>
            <a:p>
              <a:r>
                <a:rPr lang="en-US" altLang="ja-JP" sz="900" baseline="30000" dirty="0" smtClean="0"/>
                <a:t>258</a:t>
              </a:r>
              <a:r>
                <a:rPr lang="en-US" altLang="ja-JP" sz="900" dirty="0" smtClean="0"/>
                <a:t>Md</a:t>
              </a:r>
              <a:endParaRPr kumimoji="1" lang="ja-JP" altLang="en-US" sz="900" dirty="0"/>
            </a:p>
          </p:txBody>
        </p:sp>
        <p:sp>
          <p:nvSpPr>
            <p:cNvPr id="60" name="直角三角形 59"/>
            <p:cNvSpPr/>
            <p:nvPr/>
          </p:nvSpPr>
          <p:spPr>
            <a:xfrm flipH="1">
              <a:off x="1835696"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正方形/長方形 60"/>
            <p:cNvSpPr/>
            <p:nvPr/>
          </p:nvSpPr>
          <p:spPr>
            <a:xfrm>
              <a:off x="1835696"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259</a:t>
              </a:r>
              <a:r>
                <a:rPr lang="en-US" altLang="ja-JP" sz="900" dirty="0" smtClean="0">
                  <a:solidFill>
                    <a:schemeClr val="tx1"/>
                  </a:solidFill>
                </a:rPr>
                <a:t>No</a:t>
              </a:r>
              <a:endParaRPr kumimoji="1" lang="ja-JP" altLang="en-US" sz="900" dirty="0">
                <a:solidFill>
                  <a:schemeClr val="tx1"/>
                </a:solidFill>
              </a:endParaRPr>
            </a:p>
          </p:txBody>
        </p:sp>
        <p:sp>
          <p:nvSpPr>
            <p:cNvPr id="63" name="直角三角形 62"/>
            <p:cNvSpPr/>
            <p:nvPr/>
          </p:nvSpPr>
          <p:spPr>
            <a:xfrm flipH="1">
              <a:off x="1552688" y="53012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正方形/長方形 63"/>
            <p:cNvSpPr/>
            <p:nvPr/>
          </p:nvSpPr>
          <p:spPr>
            <a:xfrm>
              <a:off x="1552720" y="52962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Fm</a:t>
              </a:r>
              <a:endParaRPr kumimoji="1" lang="ja-JP" altLang="en-US" sz="900" dirty="0">
                <a:solidFill>
                  <a:schemeClr val="tx1"/>
                </a:solidFill>
              </a:endParaRPr>
            </a:p>
          </p:txBody>
        </p:sp>
        <p:sp>
          <p:nvSpPr>
            <p:cNvPr id="66" name="直角三角形 65"/>
            <p:cNvSpPr/>
            <p:nvPr/>
          </p:nvSpPr>
          <p:spPr>
            <a:xfrm flipH="1">
              <a:off x="683568" y="5301208"/>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正方形/長方形 66"/>
            <p:cNvSpPr/>
            <p:nvPr/>
          </p:nvSpPr>
          <p:spPr>
            <a:xfrm>
              <a:off x="683568" y="530120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253</a:t>
              </a:r>
              <a:r>
                <a:rPr lang="en-US" altLang="ja-JP" sz="900" dirty="0" smtClean="0">
                  <a:solidFill>
                    <a:schemeClr val="tx1"/>
                  </a:solidFill>
                </a:rPr>
                <a:t>Fm</a:t>
              </a:r>
              <a:endParaRPr kumimoji="1" lang="ja-JP" altLang="en-US" sz="900" dirty="0">
                <a:solidFill>
                  <a:schemeClr val="tx1"/>
                </a:solidFill>
              </a:endParaRPr>
            </a:p>
          </p:txBody>
        </p:sp>
        <p:sp>
          <p:nvSpPr>
            <p:cNvPr id="69" name="直角三角形 68"/>
            <p:cNvSpPr/>
            <p:nvPr/>
          </p:nvSpPr>
          <p:spPr>
            <a:xfrm flipH="1">
              <a:off x="678544"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p:cNvSpPr/>
            <p:nvPr/>
          </p:nvSpPr>
          <p:spPr>
            <a:xfrm>
              <a:off x="678544"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No</a:t>
              </a:r>
              <a:endParaRPr kumimoji="1" lang="ja-JP" altLang="en-US" sz="900" dirty="0">
                <a:solidFill>
                  <a:schemeClr val="tx1"/>
                </a:solidFill>
              </a:endParaRPr>
            </a:p>
          </p:txBody>
        </p:sp>
        <p:sp>
          <p:nvSpPr>
            <p:cNvPr id="72" name="直角三角形 71"/>
            <p:cNvSpPr/>
            <p:nvPr/>
          </p:nvSpPr>
          <p:spPr>
            <a:xfrm flipH="1">
              <a:off x="683568" y="443711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正方形/長方形 72"/>
            <p:cNvSpPr/>
            <p:nvPr/>
          </p:nvSpPr>
          <p:spPr>
            <a:xfrm>
              <a:off x="683568" y="443711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Lr</a:t>
              </a:r>
              <a:endParaRPr kumimoji="1" lang="ja-JP" altLang="en-US" sz="900" dirty="0">
                <a:solidFill>
                  <a:schemeClr val="tx1"/>
                </a:solidFill>
              </a:endParaRPr>
            </a:p>
          </p:txBody>
        </p:sp>
        <p:sp>
          <p:nvSpPr>
            <p:cNvPr id="75" name="直角三角形 74"/>
            <p:cNvSpPr/>
            <p:nvPr/>
          </p:nvSpPr>
          <p:spPr>
            <a:xfrm flipH="1">
              <a:off x="1259632"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p:cNvSpPr/>
            <p:nvPr/>
          </p:nvSpPr>
          <p:spPr>
            <a:xfrm>
              <a:off x="1259632"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No</a:t>
              </a:r>
              <a:endParaRPr kumimoji="1" lang="ja-JP" altLang="en-US" sz="900" dirty="0">
                <a:solidFill>
                  <a:schemeClr val="tx1"/>
                </a:solidFill>
              </a:endParaRPr>
            </a:p>
          </p:txBody>
        </p:sp>
        <p:sp>
          <p:nvSpPr>
            <p:cNvPr id="78" name="直角三角形 77"/>
            <p:cNvSpPr/>
            <p:nvPr/>
          </p:nvSpPr>
          <p:spPr>
            <a:xfrm flipH="1">
              <a:off x="390512" y="4725144"/>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正方形/長方形 78"/>
            <p:cNvSpPr/>
            <p:nvPr/>
          </p:nvSpPr>
          <p:spPr>
            <a:xfrm>
              <a:off x="390512" y="472514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254</a:t>
              </a:r>
              <a:r>
                <a:rPr lang="en-US" altLang="ja-JP" sz="900" dirty="0" smtClean="0">
                  <a:solidFill>
                    <a:schemeClr val="tx1"/>
                  </a:solidFill>
                </a:rPr>
                <a:t>No</a:t>
              </a:r>
              <a:endParaRPr kumimoji="1" lang="ja-JP" altLang="en-US" sz="900" dirty="0">
                <a:solidFill>
                  <a:schemeClr val="tx1"/>
                </a:solidFill>
              </a:endParaRPr>
            </a:p>
          </p:txBody>
        </p:sp>
        <p:sp>
          <p:nvSpPr>
            <p:cNvPr id="81" name="直角三角形 80"/>
            <p:cNvSpPr/>
            <p:nvPr/>
          </p:nvSpPr>
          <p:spPr>
            <a:xfrm flipH="1">
              <a:off x="683568" y="5584216"/>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正方形/長方形 81"/>
            <p:cNvSpPr/>
            <p:nvPr/>
          </p:nvSpPr>
          <p:spPr>
            <a:xfrm>
              <a:off x="683568" y="55842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252</a:t>
              </a:r>
              <a:r>
                <a:rPr lang="en-US" altLang="ja-JP" sz="900" dirty="0" smtClean="0">
                  <a:solidFill>
                    <a:schemeClr val="tx1"/>
                  </a:solidFill>
                </a:rPr>
                <a:t>Es</a:t>
              </a:r>
              <a:endParaRPr kumimoji="1" lang="ja-JP" altLang="en-US" sz="900" dirty="0">
                <a:solidFill>
                  <a:schemeClr val="tx1"/>
                </a:solidFill>
              </a:endParaRPr>
            </a:p>
          </p:txBody>
        </p:sp>
        <p:sp>
          <p:nvSpPr>
            <p:cNvPr id="84" name="直角三角形 83"/>
            <p:cNvSpPr/>
            <p:nvPr/>
          </p:nvSpPr>
          <p:spPr>
            <a:xfrm flipH="1">
              <a:off x="1547664" y="5579192"/>
              <a:ext cx="288032" cy="28803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正方形/長方形 84"/>
            <p:cNvSpPr/>
            <p:nvPr/>
          </p:nvSpPr>
          <p:spPr>
            <a:xfrm>
              <a:off x="1547664" y="55791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Es</a:t>
              </a:r>
              <a:endParaRPr kumimoji="1" lang="ja-JP" altLang="en-US" sz="900" dirty="0">
                <a:solidFill>
                  <a:schemeClr val="tx1"/>
                </a:solidFill>
              </a:endParaRPr>
            </a:p>
          </p:txBody>
        </p:sp>
        <p:sp>
          <p:nvSpPr>
            <p:cNvPr id="88" name="正方形/長方形 87"/>
            <p:cNvSpPr/>
            <p:nvPr/>
          </p:nvSpPr>
          <p:spPr>
            <a:xfrm>
              <a:off x="1398608" y="5594296"/>
              <a:ext cx="144016" cy="28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1254608" y="5594296"/>
              <a:ext cx="288000" cy="288000"/>
            </a:xfrm>
            <a:prstGeom prst="rect">
              <a:avLst/>
            </a:prstGeom>
            <a:noFill/>
          </p:spPr>
          <p:txBody>
            <a:bodyPr wrap="none" lIns="0" tIns="0" rIns="0" bIns="0" rtlCol="0" anchor="ctr" anchorCtr="1">
              <a:spAutoFit/>
            </a:bodyPr>
            <a:lstStyle/>
            <a:p>
              <a:r>
                <a:rPr lang="en-US" altLang="ja-JP" sz="900" baseline="30000" dirty="0" smtClean="0"/>
                <a:t>254</a:t>
              </a:r>
              <a:r>
                <a:rPr lang="en-US" altLang="ja-JP" sz="900" dirty="0" smtClean="0"/>
                <a:t>ES</a:t>
              </a:r>
              <a:endParaRPr kumimoji="1" lang="ja-JP" altLang="en-US" sz="900" dirty="0"/>
            </a:p>
          </p:txBody>
        </p:sp>
      </p:grpSp>
      <p:sp>
        <p:nvSpPr>
          <p:cNvPr id="77" name="正方形/長方形 76"/>
          <p:cNvSpPr/>
          <p:nvPr/>
        </p:nvSpPr>
        <p:spPr>
          <a:xfrm>
            <a:off x="4144720" y="1843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278</a:t>
            </a:r>
            <a:r>
              <a:rPr lang="en-US" altLang="ja-JP" sz="900" dirty="0" smtClean="0">
                <a:solidFill>
                  <a:schemeClr val="tx1"/>
                </a:solidFill>
              </a:rPr>
              <a:t>113</a:t>
            </a:r>
            <a:endParaRPr kumimoji="1" lang="ja-JP" altLang="en-US" sz="900" dirty="0">
              <a:solidFill>
                <a:schemeClr val="tx1"/>
              </a:solidFill>
            </a:endParaRPr>
          </a:p>
        </p:txBody>
      </p:sp>
      <p:sp>
        <p:nvSpPr>
          <p:cNvPr id="80" name="正方形/長方形 79"/>
          <p:cNvSpPr/>
          <p:nvPr/>
        </p:nvSpPr>
        <p:spPr>
          <a:xfrm>
            <a:off x="3568720" y="2419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274</a:t>
            </a:r>
            <a:r>
              <a:rPr lang="en-US" altLang="ja-JP" sz="900" dirty="0" smtClean="0">
                <a:solidFill>
                  <a:schemeClr val="tx1"/>
                </a:solidFill>
              </a:rPr>
              <a:t>Rg</a:t>
            </a:r>
            <a:endParaRPr kumimoji="1" lang="ja-JP" altLang="en-US" sz="900" dirty="0">
              <a:solidFill>
                <a:schemeClr val="tx1"/>
              </a:solidFill>
            </a:endParaRPr>
          </a:p>
        </p:txBody>
      </p:sp>
      <p:sp>
        <p:nvSpPr>
          <p:cNvPr id="83" name="正方形/長方形 82"/>
          <p:cNvSpPr/>
          <p:nvPr/>
        </p:nvSpPr>
        <p:spPr>
          <a:xfrm>
            <a:off x="2992720" y="2995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270</a:t>
            </a:r>
            <a:r>
              <a:rPr lang="en-US" altLang="ja-JP" sz="900" dirty="0" smtClean="0">
                <a:solidFill>
                  <a:schemeClr val="tx1"/>
                </a:solidFill>
              </a:rPr>
              <a:t>Mt</a:t>
            </a:r>
            <a:endParaRPr kumimoji="1" lang="ja-JP" altLang="en-US" sz="900" dirty="0">
              <a:solidFill>
                <a:schemeClr val="tx1"/>
              </a:solidFill>
            </a:endParaRPr>
          </a:p>
        </p:txBody>
      </p:sp>
      <p:sp>
        <p:nvSpPr>
          <p:cNvPr id="86" name="正方形/長方形 85"/>
          <p:cNvSpPr/>
          <p:nvPr/>
        </p:nvSpPr>
        <p:spPr>
          <a:xfrm>
            <a:off x="2416720" y="3571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266</a:t>
            </a:r>
            <a:r>
              <a:rPr lang="en-US" altLang="ja-JP" sz="900" dirty="0" smtClean="0">
                <a:solidFill>
                  <a:schemeClr val="tx1"/>
                </a:solidFill>
              </a:rPr>
              <a:t>Bh</a:t>
            </a:r>
            <a:endParaRPr kumimoji="1" lang="ja-JP" altLang="en-US" sz="900" dirty="0">
              <a:solidFill>
                <a:schemeClr val="tx1"/>
              </a:solidFill>
            </a:endParaRPr>
          </a:p>
        </p:txBody>
      </p:sp>
      <p:sp>
        <p:nvSpPr>
          <p:cNvPr id="87" name="正方形/長方形 86"/>
          <p:cNvSpPr/>
          <p:nvPr/>
        </p:nvSpPr>
        <p:spPr>
          <a:xfrm>
            <a:off x="1840720" y="4147992"/>
            <a:ext cx="288000" cy="28800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262</a:t>
            </a:r>
            <a:r>
              <a:rPr lang="en-US" altLang="ja-JP" sz="900" dirty="0" smtClean="0">
                <a:solidFill>
                  <a:schemeClr val="tx1"/>
                </a:solidFill>
              </a:rPr>
              <a:t>Db</a:t>
            </a:r>
            <a:endParaRPr kumimoji="1" lang="ja-JP" altLang="en-US" sz="900" dirty="0">
              <a:solidFill>
                <a:schemeClr val="tx1"/>
              </a:solidFill>
            </a:endParaRPr>
          </a:p>
        </p:txBody>
      </p:sp>
      <p:cxnSp>
        <p:nvCxnSpPr>
          <p:cNvPr id="90" name="直線矢印コネクタ 89"/>
          <p:cNvCxnSpPr/>
          <p:nvPr/>
        </p:nvCxnSpPr>
        <p:spPr>
          <a:xfrm flipH="1">
            <a:off x="3856720" y="2131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3280720" y="2707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H="1">
            <a:off x="2704720" y="3283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a:off x="2128720" y="3859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flipH="1">
            <a:off x="1876840" y="4435768"/>
            <a:ext cx="10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1984024" y="4452216"/>
            <a:ext cx="10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3782858" y="197912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7" name="テキスト ボックス 96"/>
          <p:cNvSpPr txBox="1"/>
          <p:nvPr/>
        </p:nvSpPr>
        <p:spPr>
          <a:xfrm>
            <a:off x="3239968" y="252643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8" name="テキスト ボックス 97"/>
          <p:cNvSpPr txBox="1"/>
          <p:nvPr/>
        </p:nvSpPr>
        <p:spPr>
          <a:xfrm>
            <a:off x="2663904" y="3104174"/>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9" name="テキスト ボックス 98"/>
          <p:cNvSpPr txBox="1"/>
          <p:nvPr/>
        </p:nvSpPr>
        <p:spPr>
          <a:xfrm>
            <a:off x="2066386" y="3710382"/>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00" name="テキスト ボックス 99"/>
          <p:cNvSpPr txBox="1"/>
          <p:nvPr/>
        </p:nvSpPr>
        <p:spPr>
          <a:xfrm>
            <a:off x="1948848" y="4408976"/>
            <a:ext cx="362600" cy="276999"/>
          </a:xfrm>
          <a:prstGeom prst="rect">
            <a:avLst/>
          </a:prstGeom>
          <a:noFill/>
        </p:spPr>
        <p:txBody>
          <a:bodyPr wrap="none" rtlCol="0">
            <a:spAutoFit/>
          </a:bodyPr>
          <a:lstStyle/>
          <a:p>
            <a:r>
              <a:rPr kumimoji="1" lang="en-US" altLang="ja-JP" sz="1200" b="1" dirty="0" smtClean="0">
                <a:latin typeface="+mj-ea"/>
                <a:ea typeface="+mj-ea"/>
              </a:rPr>
              <a:t>SF</a:t>
            </a:r>
            <a:endParaRPr kumimoji="1" lang="ja-JP" altLang="en-US" sz="1200" b="1" dirty="0">
              <a:latin typeface="+mj-ea"/>
              <a:ea typeface="+mj-ea"/>
            </a:endParaRPr>
          </a:p>
        </p:txBody>
      </p:sp>
      <p:sp>
        <p:nvSpPr>
          <p:cNvPr id="101" name="正方形/長方形 100"/>
          <p:cNvSpPr/>
          <p:nvPr/>
        </p:nvSpPr>
        <p:spPr>
          <a:xfrm>
            <a:off x="4145146" y="184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278</a:t>
            </a:r>
            <a:r>
              <a:rPr lang="en-US" altLang="ja-JP" sz="900" dirty="0" smtClean="0">
                <a:solidFill>
                  <a:schemeClr val="tx1"/>
                </a:solidFill>
              </a:rPr>
              <a:t>113</a:t>
            </a:r>
            <a:endParaRPr kumimoji="1" lang="ja-JP" altLang="en-US" sz="900" dirty="0">
              <a:solidFill>
                <a:schemeClr val="tx1"/>
              </a:solidFill>
            </a:endParaRPr>
          </a:p>
        </p:txBody>
      </p:sp>
      <p:sp>
        <p:nvSpPr>
          <p:cNvPr id="102" name="正方形/長方形 101"/>
          <p:cNvSpPr/>
          <p:nvPr/>
        </p:nvSpPr>
        <p:spPr>
          <a:xfrm>
            <a:off x="3569146" y="2421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274</a:t>
            </a:r>
            <a:r>
              <a:rPr lang="en-US" altLang="ja-JP" sz="900" dirty="0" smtClean="0">
                <a:solidFill>
                  <a:schemeClr val="tx1"/>
                </a:solidFill>
              </a:rPr>
              <a:t>Rg</a:t>
            </a:r>
            <a:endParaRPr kumimoji="1" lang="ja-JP" altLang="en-US" sz="900" dirty="0">
              <a:solidFill>
                <a:schemeClr val="tx1"/>
              </a:solidFill>
            </a:endParaRPr>
          </a:p>
        </p:txBody>
      </p:sp>
      <p:sp>
        <p:nvSpPr>
          <p:cNvPr id="103" name="正方形/長方形 102"/>
          <p:cNvSpPr/>
          <p:nvPr/>
        </p:nvSpPr>
        <p:spPr>
          <a:xfrm>
            <a:off x="2993146" y="2997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270</a:t>
            </a:r>
            <a:r>
              <a:rPr lang="en-US" altLang="ja-JP" sz="900" dirty="0" smtClean="0">
                <a:solidFill>
                  <a:schemeClr val="tx1"/>
                </a:solidFill>
              </a:rPr>
              <a:t>Mt</a:t>
            </a:r>
            <a:endParaRPr kumimoji="1" lang="ja-JP" altLang="en-US" sz="900" dirty="0">
              <a:solidFill>
                <a:schemeClr val="tx1"/>
              </a:solidFill>
            </a:endParaRPr>
          </a:p>
        </p:txBody>
      </p:sp>
      <p:sp>
        <p:nvSpPr>
          <p:cNvPr id="104" name="正方形/長方形 103"/>
          <p:cNvSpPr/>
          <p:nvPr/>
        </p:nvSpPr>
        <p:spPr>
          <a:xfrm>
            <a:off x="2417146" y="3573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266</a:t>
            </a:r>
            <a:r>
              <a:rPr lang="en-US" altLang="ja-JP" sz="900" dirty="0" smtClean="0">
                <a:solidFill>
                  <a:schemeClr val="tx1"/>
                </a:solidFill>
              </a:rPr>
              <a:t>Bh</a:t>
            </a:r>
            <a:endParaRPr kumimoji="1" lang="ja-JP" altLang="en-US" sz="900" dirty="0">
              <a:solidFill>
                <a:schemeClr val="tx1"/>
              </a:solidFill>
            </a:endParaRPr>
          </a:p>
        </p:txBody>
      </p:sp>
      <p:sp>
        <p:nvSpPr>
          <p:cNvPr id="105" name="正方形/長方形 104"/>
          <p:cNvSpPr/>
          <p:nvPr/>
        </p:nvSpPr>
        <p:spPr>
          <a:xfrm>
            <a:off x="1841146" y="4149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262</a:t>
            </a:r>
            <a:r>
              <a:rPr lang="en-US" altLang="ja-JP" sz="900" dirty="0" smtClean="0">
                <a:solidFill>
                  <a:schemeClr val="tx1"/>
                </a:solidFill>
              </a:rPr>
              <a:t>Db</a:t>
            </a:r>
            <a:endParaRPr kumimoji="1" lang="ja-JP" altLang="en-US" sz="900" dirty="0">
              <a:solidFill>
                <a:schemeClr val="tx1"/>
              </a:solidFill>
            </a:endParaRPr>
          </a:p>
        </p:txBody>
      </p:sp>
      <p:cxnSp>
        <p:nvCxnSpPr>
          <p:cNvPr id="106" name="直線矢印コネクタ 105"/>
          <p:cNvCxnSpPr/>
          <p:nvPr/>
        </p:nvCxnSpPr>
        <p:spPr>
          <a:xfrm flipH="1">
            <a:off x="3857146" y="2133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p:nvPr/>
        </p:nvCxnSpPr>
        <p:spPr>
          <a:xfrm flipH="1">
            <a:off x="3281146" y="2709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p:nvPr/>
        </p:nvCxnSpPr>
        <p:spPr>
          <a:xfrm flipH="1">
            <a:off x="2705146" y="3285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直線矢印コネクタ 124"/>
          <p:cNvCxnSpPr/>
          <p:nvPr/>
        </p:nvCxnSpPr>
        <p:spPr>
          <a:xfrm flipH="1">
            <a:off x="2129146" y="3861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 name="テキスト ボックス 125"/>
          <p:cNvSpPr txBox="1"/>
          <p:nvPr/>
        </p:nvSpPr>
        <p:spPr>
          <a:xfrm>
            <a:off x="3783284" y="1980472"/>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27" name="テキスト ボックス 126"/>
          <p:cNvSpPr txBox="1"/>
          <p:nvPr/>
        </p:nvSpPr>
        <p:spPr>
          <a:xfrm>
            <a:off x="3240394" y="2527782"/>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28" name="テキスト ボックス 127"/>
          <p:cNvSpPr txBox="1"/>
          <p:nvPr/>
        </p:nvSpPr>
        <p:spPr>
          <a:xfrm>
            <a:off x="2664330" y="310551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29" name="テキスト ボックス 128"/>
          <p:cNvSpPr txBox="1"/>
          <p:nvPr/>
        </p:nvSpPr>
        <p:spPr>
          <a:xfrm>
            <a:off x="2066812" y="371172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cxnSp>
        <p:nvCxnSpPr>
          <p:cNvPr id="130" name="直線矢印コネクタ 129"/>
          <p:cNvCxnSpPr/>
          <p:nvPr/>
        </p:nvCxnSpPr>
        <p:spPr>
          <a:xfrm flipH="1">
            <a:off x="1553146" y="4437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正方形/長方形 130"/>
          <p:cNvSpPr/>
          <p:nvPr/>
        </p:nvSpPr>
        <p:spPr>
          <a:xfrm>
            <a:off x="1265146" y="472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258</a:t>
            </a:r>
            <a:r>
              <a:rPr lang="en-US" altLang="ja-JP" sz="900" dirty="0" smtClean="0">
                <a:solidFill>
                  <a:schemeClr val="tx1"/>
                </a:solidFill>
              </a:rPr>
              <a:t>Lr</a:t>
            </a:r>
            <a:endParaRPr kumimoji="1" lang="ja-JP" altLang="en-US" sz="900" dirty="0">
              <a:solidFill>
                <a:schemeClr val="tx1"/>
              </a:solidFill>
            </a:endParaRPr>
          </a:p>
        </p:txBody>
      </p:sp>
      <p:sp>
        <p:nvSpPr>
          <p:cNvPr id="132" name="テキスト ボックス 131"/>
          <p:cNvSpPr txBox="1"/>
          <p:nvPr/>
        </p:nvSpPr>
        <p:spPr>
          <a:xfrm>
            <a:off x="1490748" y="4287790"/>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cxnSp>
        <p:nvCxnSpPr>
          <p:cNvPr id="133" name="直線矢印コネクタ 132"/>
          <p:cNvCxnSpPr/>
          <p:nvPr/>
        </p:nvCxnSpPr>
        <p:spPr>
          <a:xfrm flipH="1">
            <a:off x="977146" y="5013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4" name="正方形/長方形 133"/>
          <p:cNvSpPr/>
          <p:nvPr/>
        </p:nvSpPr>
        <p:spPr>
          <a:xfrm>
            <a:off x="689146" y="5301336"/>
            <a:ext cx="288000" cy="288000"/>
          </a:xfrm>
          <a:prstGeom prst="rect">
            <a:avLst/>
          </a:prstGeom>
          <a:solidFill>
            <a:schemeClr val="accent2">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254</a:t>
            </a:r>
            <a:r>
              <a:rPr lang="en-US" altLang="ja-JP" sz="900" dirty="0" smtClean="0">
                <a:solidFill>
                  <a:schemeClr val="tx1"/>
                </a:solidFill>
              </a:rPr>
              <a:t>Md</a:t>
            </a:r>
            <a:endParaRPr kumimoji="1" lang="ja-JP" altLang="en-US" sz="900" dirty="0">
              <a:solidFill>
                <a:schemeClr val="tx1"/>
              </a:solidFill>
            </a:endParaRPr>
          </a:p>
        </p:txBody>
      </p:sp>
      <p:sp>
        <p:nvSpPr>
          <p:cNvPr id="135" name="テキスト ボックス 134"/>
          <p:cNvSpPr txBox="1"/>
          <p:nvPr/>
        </p:nvSpPr>
        <p:spPr>
          <a:xfrm>
            <a:off x="921066" y="486887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36" name="正方形/長方形 135"/>
          <p:cNvSpPr/>
          <p:nvPr/>
        </p:nvSpPr>
        <p:spPr>
          <a:xfrm>
            <a:off x="977146" y="5589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254</a:t>
            </a:r>
            <a:r>
              <a:rPr lang="en-US" altLang="ja-JP" sz="900" dirty="0" smtClean="0">
                <a:solidFill>
                  <a:schemeClr val="tx1"/>
                </a:solidFill>
              </a:rPr>
              <a:t>Fm</a:t>
            </a:r>
            <a:endParaRPr kumimoji="1" lang="ja-JP" altLang="en-US" sz="900" dirty="0">
              <a:solidFill>
                <a:schemeClr val="tx1"/>
              </a:solidFill>
            </a:endParaRPr>
          </a:p>
        </p:txBody>
      </p:sp>
      <p:cxnSp>
        <p:nvCxnSpPr>
          <p:cNvPr id="137" name="直線矢印コネクタ 136"/>
          <p:cNvCxnSpPr/>
          <p:nvPr/>
        </p:nvCxnSpPr>
        <p:spPr>
          <a:xfrm flipH="1">
            <a:off x="688298" y="5877336"/>
            <a:ext cx="288000" cy="288000"/>
          </a:xfrm>
          <a:prstGeom prst="straightConnector1">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631676" y="572292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39" name="正方形/長方形 138"/>
          <p:cNvSpPr/>
          <p:nvPr/>
        </p:nvSpPr>
        <p:spPr>
          <a:xfrm>
            <a:off x="401146" y="616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250</a:t>
            </a:r>
            <a:r>
              <a:rPr lang="en-US" altLang="ja-JP" sz="900" dirty="0" smtClean="0">
                <a:solidFill>
                  <a:schemeClr val="tx1"/>
                </a:solidFill>
              </a:rPr>
              <a:t>Cf</a:t>
            </a:r>
            <a:endParaRPr kumimoji="1" lang="ja-JP" altLang="en-US" sz="900" dirty="0">
              <a:solidFill>
                <a:schemeClr val="tx1"/>
              </a:solidFill>
            </a:endParaRPr>
          </a:p>
        </p:txBody>
      </p:sp>
      <p:cxnSp>
        <p:nvCxnSpPr>
          <p:cNvPr id="141" name="直線矢印コネクタ 140"/>
          <p:cNvCxnSpPr/>
          <p:nvPr/>
        </p:nvCxnSpPr>
        <p:spPr>
          <a:xfrm>
            <a:off x="910812" y="5528452"/>
            <a:ext cx="144016" cy="14401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42" name="表 141"/>
          <p:cNvGraphicFramePr>
            <a:graphicFrameLocks noGrp="1"/>
          </p:cNvGraphicFramePr>
          <p:nvPr/>
        </p:nvGraphicFramePr>
        <p:xfrm>
          <a:off x="2987824" y="404664"/>
          <a:ext cx="5184000" cy="4032000"/>
        </p:xfrm>
        <a:graphic>
          <a:graphicData uri="http://schemas.openxmlformats.org/drawingml/2006/table">
            <a:tbl>
              <a:tblPr firstRow="1" bandRow="1">
                <a:tableStyleId>{5C22544A-7EE6-4342-B048-85BDC9FD1C3A}</a:tableStyleId>
              </a:tblPr>
              <a:tblGrid>
                <a:gridCol w="288064"/>
                <a:gridCol w="287936"/>
                <a:gridCol w="288000"/>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r>
                        <a:rPr kumimoji="1" lang="en-US" altLang="ja-JP" sz="900" b="0" dirty="0" smtClean="0">
                          <a:solidFill>
                            <a:schemeClr val="tx1"/>
                          </a:solidFill>
                        </a:rPr>
                        <a:t>118</a:t>
                      </a:r>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117</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293</a:t>
                      </a:r>
                      <a:r>
                        <a:rPr kumimoji="1" lang="en-US" altLang="ja-JP" sz="900" dirty="0" smtClean="0"/>
                        <a:t>117</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294</a:t>
                      </a:r>
                      <a:r>
                        <a:rPr kumimoji="1" lang="en-US" altLang="ja-JP" sz="900" dirty="0" smtClean="0"/>
                        <a:t>117</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116</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115</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287</a:t>
                      </a:r>
                      <a:r>
                        <a:rPr kumimoji="1" lang="en-US" altLang="ja-JP" sz="900" dirty="0" smtClean="0"/>
                        <a:t>115</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288</a:t>
                      </a:r>
                      <a:r>
                        <a:rPr kumimoji="1" lang="en-US" altLang="ja-JP" sz="900" dirty="0" smtClean="0"/>
                        <a:t>115</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289</a:t>
                      </a:r>
                      <a:r>
                        <a:rPr kumimoji="1" lang="en-US" altLang="ja-JP" sz="900" dirty="0" smtClean="0"/>
                        <a:t>115</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290</a:t>
                      </a:r>
                      <a:r>
                        <a:rPr kumimoji="1" lang="en-US" altLang="ja-JP" sz="900" dirty="0" smtClean="0"/>
                        <a:t>115</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114</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113</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282</a:t>
                      </a:r>
                      <a:r>
                        <a:rPr kumimoji="1" lang="en-US" altLang="ja-JP" sz="900" dirty="0" smtClean="0"/>
                        <a:t>113</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283</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284</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285</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286</a:t>
                      </a:r>
                      <a:r>
                        <a:rPr kumimoji="1" lang="en-US" altLang="ja-JP" sz="900" dirty="0" smtClean="0"/>
                        <a:t>113</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278</a:t>
                      </a:r>
                      <a:r>
                        <a:rPr kumimoji="1" lang="en-US" altLang="ja-JP" sz="900" dirty="0" smtClean="0"/>
                        <a:t>Rg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279</a:t>
                      </a:r>
                      <a:r>
                        <a:rPr kumimoji="1" lang="en-US" altLang="ja-JP" sz="900" dirty="0" smtClean="0"/>
                        <a:t>Rg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280</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281</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kumimoji="1" lang="en-US" altLang="ja-JP" sz="900" baseline="30000" dirty="0" smtClean="0"/>
                        <a:t>282</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274</a:t>
                      </a:r>
                      <a:r>
                        <a:rPr kumimoji="1" lang="en-US" altLang="ja-JP" sz="900" dirty="0" smtClean="0"/>
                        <a:t>Mt</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275</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276</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278</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270</a:t>
                      </a:r>
                      <a:r>
                        <a:rPr kumimoji="1" lang="en-US" altLang="ja-JP" sz="900" dirty="0" smtClean="0"/>
                        <a:t>Bh</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271</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272</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274</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268</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270</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43" name="表 142"/>
          <p:cNvGraphicFramePr>
            <a:graphicFrameLocks noGrp="1"/>
          </p:cNvGraphicFramePr>
          <p:nvPr/>
        </p:nvGraphicFramePr>
        <p:xfrm>
          <a:off x="2988400" y="404664"/>
          <a:ext cx="5184000" cy="4320000"/>
        </p:xfrm>
        <a:graphic>
          <a:graphicData uri="http://schemas.openxmlformats.org/drawingml/2006/table">
            <a:tbl>
              <a:tblPr firstRow="1" bandRow="1">
                <a:tableStyleId>{5C22544A-7EE6-4342-B048-85BDC9FD1C3A}</a:tableStyleId>
              </a:tblPr>
              <a:tblGrid>
                <a:gridCol w="288064"/>
                <a:gridCol w="287936"/>
                <a:gridCol w="288000"/>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0" baseline="30000" dirty="0" smtClean="0">
                          <a:solidFill>
                            <a:schemeClr val="tx1"/>
                          </a:solidFill>
                        </a:rPr>
                        <a:t>294</a:t>
                      </a:r>
                      <a:r>
                        <a:rPr kumimoji="1" lang="en-US" altLang="ja-JP" sz="900" b="0" dirty="0" smtClean="0">
                          <a:solidFill>
                            <a:schemeClr val="tx1"/>
                          </a:solidFill>
                        </a:rPr>
                        <a:t>118</a:t>
                      </a:r>
                      <a:endParaRPr kumimoji="1" lang="ja-JP" altLang="en-US" sz="900" b="0" dirty="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b="0" dirty="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290</a:t>
                      </a:r>
                      <a:r>
                        <a:rPr kumimoji="1" lang="en-US" altLang="ja-JP" sz="900" b="0" dirty="0" smtClean="0">
                          <a:solidFill>
                            <a:schemeClr val="tx1"/>
                          </a:solidFill>
                        </a:rPr>
                        <a:t>Lv</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291</a:t>
                      </a:r>
                      <a:r>
                        <a:rPr kumimoji="1" lang="en-US" altLang="ja-JP" sz="900" b="0" dirty="0" smtClean="0">
                          <a:solidFill>
                            <a:schemeClr val="tx1"/>
                          </a:solidFill>
                        </a:rPr>
                        <a:t>Lv</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286</a:t>
                      </a:r>
                      <a:r>
                        <a:rPr kumimoji="1" lang="en-US" altLang="ja-JP" sz="900" b="0" baseline="0" dirty="0" smtClean="0">
                          <a:solidFill>
                            <a:schemeClr val="tx1"/>
                          </a:solidFill>
                        </a:rPr>
                        <a:t>Fl</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287</a:t>
                      </a:r>
                      <a:r>
                        <a:rPr kumimoji="1" lang="en-US" altLang="ja-JP" sz="900" b="0" baseline="0" dirty="0" smtClean="0">
                          <a:solidFill>
                            <a:schemeClr val="tx1"/>
                          </a:solidFill>
                        </a:rPr>
                        <a:t>Fl</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282</a:t>
                      </a:r>
                      <a:r>
                        <a:rPr kumimoji="1" lang="en-US" altLang="ja-JP" sz="900" b="0" dirty="0" smtClean="0">
                          <a:solidFill>
                            <a:schemeClr val="tx1"/>
                          </a:solidFill>
                        </a:rPr>
                        <a:t>Cn</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275</a:t>
                      </a:r>
                      <a:r>
                        <a:rPr kumimoji="1" lang="en-US" altLang="ja-JP" sz="900" b="0" baseline="0" dirty="0" smtClean="0">
                          <a:solidFill>
                            <a:schemeClr val="tx1"/>
                          </a:solidFill>
                        </a:rPr>
                        <a:t>Hs</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ja-JP" altLang="en-US"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267</a:t>
                      </a:r>
                      <a:r>
                        <a:rPr kumimoji="1" lang="en-US" altLang="ja-JP" sz="900" b="0" baseline="0" dirty="0" smtClean="0">
                          <a:solidFill>
                            <a:schemeClr val="tx1"/>
                          </a:solidFill>
                        </a:rPr>
                        <a:t>Rf</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6" name="グループ化 143"/>
          <p:cNvGrpSpPr/>
          <p:nvPr/>
        </p:nvGrpSpPr>
        <p:grpSpPr>
          <a:xfrm>
            <a:off x="5868176" y="2142936"/>
            <a:ext cx="280048" cy="270000"/>
            <a:chOff x="8018336" y="1196752"/>
            <a:chExt cx="280048" cy="270000"/>
          </a:xfrm>
        </p:grpSpPr>
        <p:sp>
          <p:nvSpPr>
            <p:cNvPr id="145" name="直角三角形 144"/>
            <p:cNvSpPr/>
            <p:nvPr/>
          </p:nvSpPr>
          <p:spPr>
            <a:xfrm flipH="1">
              <a:off x="8028384" y="1196752"/>
              <a:ext cx="270000" cy="270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テキスト ボックス 145"/>
            <p:cNvSpPr txBox="1"/>
            <p:nvPr/>
          </p:nvSpPr>
          <p:spPr>
            <a:xfrm>
              <a:off x="8018336" y="1256430"/>
              <a:ext cx="237244" cy="138499"/>
            </a:xfrm>
            <a:prstGeom prst="rect">
              <a:avLst/>
            </a:prstGeom>
            <a:noFill/>
          </p:spPr>
          <p:txBody>
            <a:bodyPr wrap="none" lIns="0" tIns="0" rIns="0" bIns="0" rtlCol="0" anchor="ctr" anchorCtr="1">
              <a:spAutoFit/>
            </a:bodyPr>
            <a:lstStyle/>
            <a:p>
              <a:r>
                <a:rPr kumimoji="1" lang="en-US" altLang="ja-JP" sz="900" baseline="30000" smtClean="0"/>
                <a:t>283</a:t>
              </a:r>
              <a:r>
                <a:rPr kumimoji="1" lang="en-US" altLang="ja-JP" sz="900" smtClean="0"/>
                <a:t>Cn</a:t>
              </a:r>
              <a:endParaRPr kumimoji="1" lang="ja-JP" altLang="en-US" sz="900" dirty="0"/>
            </a:p>
          </p:txBody>
        </p:sp>
      </p:grpSp>
      <p:grpSp>
        <p:nvGrpSpPr>
          <p:cNvPr id="7" name="グループ化 146"/>
          <p:cNvGrpSpPr/>
          <p:nvPr/>
        </p:nvGrpSpPr>
        <p:grpSpPr>
          <a:xfrm>
            <a:off x="5310112" y="2724024"/>
            <a:ext cx="270000" cy="270000"/>
            <a:chOff x="8028384" y="1196752"/>
            <a:chExt cx="270000" cy="270000"/>
          </a:xfrm>
        </p:grpSpPr>
        <p:sp>
          <p:nvSpPr>
            <p:cNvPr id="148" name="直角三角形 147"/>
            <p:cNvSpPr/>
            <p:nvPr/>
          </p:nvSpPr>
          <p:spPr>
            <a:xfrm flipH="1">
              <a:off x="8028384" y="1196752"/>
              <a:ext cx="270000" cy="270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テキスト ボックス 148"/>
            <p:cNvSpPr txBox="1"/>
            <p:nvPr/>
          </p:nvSpPr>
          <p:spPr>
            <a:xfrm>
              <a:off x="8043456" y="1256430"/>
              <a:ext cx="230832" cy="138499"/>
            </a:xfrm>
            <a:prstGeom prst="rect">
              <a:avLst/>
            </a:prstGeom>
            <a:noFill/>
          </p:spPr>
          <p:txBody>
            <a:bodyPr wrap="none" lIns="0" tIns="0" rIns="0" bIns="0" rtlCol="0" anchor="ctr" anchorCtr="1">
              <a:spAutoFit/>
            </a:bodyPr>
            <a:lstStyle/>
            <a:p>
              <a:r>
                <a:rPr kumimoji="1" lang="en-US" altLang="ja-JP" sz="900" baseline="30000" dirty="0" smtClean="0"/>
                <a:t>279</a:t>
              </a:r>
              <a:r>
                <a:rPr lang="en-US" altLang="ja-JP" sz="900" dirty="0" smtClean="0"/>
                <a:t>Ds</a:t>
              </a:r>
              <a:endParaRPr kumimoji="1" lang="ja-JP" altLang="en-US" sz="900" dirty="0"/>
            </a:p>
          </p:txBody>
        </p:sp>
      </p:grpSp>
      <p:grpSp>
        <p:nvGrpSpPr>
          <p:cNvPr id="10" name="グループ化 149"/>
          <p:cNvGrpSpPr/>
          <p:nvPr/>
        </p:nvGrpSpPr>
        <p:grpSpPr>
          <a:xfrm>
            <a:off x="4157984" y="3874056"/>
            <a:ext cx="270000" cy="270000"/>
            <a:chOff x="8028384" y="1196752"/>
            <a:chExt cx="270000" cy="270000"/>
          </a:xfrm>
        </p:grpSpPr>
        <p:sp>
          <p:nvSpPr>
            <p:cNvPr id="151" name="直角三角形 150"/>
            <p:cNvSpPr/>
            <p:nvPr/>
          </p:nvSpPr>
          <p:spPr>
            <a:xfrm flipH="1">
              <a:off x="8028384" y="1196752"/>
              <a:ext cx="270000" cy="270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テキスト ボックス 151"/>
            <p:cNvSpPr txBox="1"/>
            <p:nvPr/>
          </p:nvSpPr>
          <p:spPr>
            <a:xfrm>
              <a:off x="8043456" y="1256430"/>
              <a:ext cx="222818" cy="138499"/>
            </a:xfrm>
            <a:prstGeom prst="rect">
              <a:avLst/>
            </a:prstGeom>
            <a:noFill/>
          </p:spPr>
          <p:txBody>
            <a:bodyPr wrap="none" lIns="0" tIns="0" rIns="0" bIns="0" rtlCol="0" anchor="ctr" anchorCtr="1">
              <a:spAutoFit/>
            </a:bodyPr>
            <a:lstStyle/>
            <a:p>
              <a:r>
                <a:rPr kumimoji="1" lang="en-US" altLang="ja-JP" sz="900" baseline="30000" dirty="0" smtClean="0"/>
                <a:t>271</a:t>
              </a:r>
              <a:r>
                <a:rPr lang="en-US" altLang="ja-JP" sz="900" dirty="0" smtClean="0"/>
                <a:t>Sg</a:t>
              </a:r>
              <a:endParaRPr kumimoji="1" lang="ja-JP" altLang="en-US" sz="900" dirty="0"/>
            </a:p>
          </p:txBody>
        </p:sp>
      </p:grpSp>
      <p:sp>
        <p:nvSpPr>
          <p:cNvPr id="153" name="テキスト ボックス 152"/>
          <p:cNvSpPr txBox="1"/>
          <p:nvPr/>
        </p:nvSpPr>
        <p:spPr>
          <a:xfrm>
            <a:off x="1547664" y="1619508"/>
            <a:ext cx="2160335" cy="369332"/>
          </a:xfrm>
          <a:prstGeom prst="rect">
            <a:avLst/>
          </a:prstGeom>
          <a:noFill/>
        </p:spPr>
        <p:txBody>
          <a:bodyPr wrap="none" rtlCol="0">
            <a:spAutoFit/>
          </a:bodyPr>
          <a:lstStyle/>
          <a:p>
            <a:r>
              <a:rPr kumimoji="1" lang="en-US" altLang="ja-JP" dirty="0" smtClean="0"/>
              <a:t>1</a:t>
            </a:r>
            <a:r>
              <a:rPr kumimoji="1" lang="en-US" altLang="ja-JP" baseline="30000" dirty="0" smtClean="0"/>
              <a:t>st</a:t>
            </a:r>
            <a:r>
              <a:rPr kumimoji="1" lang="en-US" altLang="ja-JP" dirty="0" smtClean="0"/>
              <a:t> event Jul. 23 2004</a:t>
            </a:r>
            <a:endParaRPr kumimoji="1" lang="ja-JP" altLang="en-US" dirty="0"/>
          </a:p>
        </p:txBody>
      </p:sp>
      <p:sp>
        <p:nvSpPr>
          <p:cNvPr id="154" name="テキスト ボックス 153"/>
          <p:cNvSpPr txBox="1"/>
          <p:nvPr/>
        </p:nvSpPr>
        <p:spPr>
          <a:xfrm>
            <a:off x="1445077" y="1619508"/>
            <a:ext cx="2209387" cy="369332"/>
          </a:xfrm>
          <a:prstGeom prst="rect">
            <a:avLst/>
          </a:prstGeom>
          <a:noFill/>
        </p:spPr>
        <p:txBody>
          <a:bodyPr wrap="none" rtlCol="0">
            <a:spAutoFit/>
          </a:bodyPr>
          <a:lstStyle/>
          <a:p>
            <a:r>
              <a:rPr lang="en-US" altLang="ja-JP" dirty="0" smtClean="0"/>
              <a:t>2</a:t>
            </a:r>
            <a:r>
              <a:rPr lang="en-US" altLang="ja-JP" baseline="30000" dirty="0" smtClean="0"/>
              <a:t>nd</a:t>
            </a:r>
            <a:r>
              <a:rPr lang="en-US" altLang="ja-JP" dirty="0" smtClean="0"/>
              <a:t> </a:t>
            </a:r>
            <a:r>
              <a:rPr kumimoji="1" lang="en-US" altLang="ja-JP" dirty="0" smtClean="0"/>
              <a:t> event Apr. 2 2005</a:t>
            </a:r>
            <a:endParaRPr kumimoji="1" lang="ja-JP" altLang="en-US" dirty="0"/>
          </a:p>
        </p:txBody>
      </p:sp>
      <p:sp>
        <p:nvSpPr>
          <p:cNvPr id="155" name="テキスト ボックス 154"/>
          <p:cNvSpPr txBox="1"/>
          <p:nvPr/>
        </p:nvSpPr>
        <p:spPr>
          <a:xfrm>
            <a:off x="1540349" y="1619508"/>
            <a:ext cx="2296206" cy="369332"/>
          </a:xfrm>
          <a:prstGeom prst="rect">
            <a:avLst/>
          </a:prstGeom>
          <a:noFill/>
        </p:spPr>
        <p:txBody>
          <a:bodyPr wrap="none" rtlCol="0">
            <a:spAutoFit/>
          </a:bodyPr>
          <a:lstStyle/>
          <a:p>
            <a:r>
              <a:rPr lang="en-US" altLang="ja-JP" dirty="0" smtClean="0"/>
              <a:t>3</a:t>
            </a:r>
            <a:r>
              <a:rPr lang="en-US" altLang="ja-JP" baseline="30000" dirty="0" smtClean="0"/>
              <a:t>rd</a:t>
            </a:r>
            <a:r>
              <a:rPr lang="en-US" altLang="ja-JP" dirty="0" smtClean="0"/>
              <a:t> </a:t>
            </a:r>
            <a:r>
              <a:rPr kumimoji="1" lang="en-US" altLang="ja-JP" dirty="0" smtClean="0"/>
              <a:t>event Aug. 12 2012</a:t>
            </a:r>
            <a:endParaRPr kumimoji="1" lang="ja-JP" altLang="en-US" dirty="0"/>
          </a:p>
        </p:txBody>
      </p:sp>
      <p:sp>
        <p:nvSpPr>
          <p:cNvPr id="156" name="テキスト ボックス 155"/>
          <p:cNvSpPr txBox="1"/>
          <p:nvPr/>
        </p:nvSpPr>
        <p:spPr>
          <a:xfrm>
            <a:off x="583684" y="2420888"/>
            <a:ext cx="1107996" cy="369332"/>
          </a:xfrm>
          <a:prstGeom prst="rect">
            <a:avLst/>
          </a:prstGeom>
          <a:noFill/>
        </p:spPr>
        <p:txBody>
          <a:bodyPr wrap="none" rtlCol="0">
            <a:spAutoFit/>
          </a:bodyPr>
          <a:lstStyle/>
          <a:p>
            <a:r>
              <a:rPr kumimoji="1" lang="ja-JP" altLang="en-US" dirty="0" smtClean="0"/>
              <a:t>既知核種</a:t>
            </a:r>
            <a:endParaRPr kumimoji="1" lang="ja-JP" altLang="en-US" dirty="0"/>
          </a:p>
        </p:txBody>
      </p:sp>
      <p:sp>
        <p:nvSpPr>
          <p:cNvPr id="157" name="テキスト ボックス 156"/>
          <p:cNvSpPr txBox="1"/>
          <p:nvPr/>
        </p:nvSpPr>
        <p:spPr>
          <a:xfrm>
            <a:off x="5580112" y="3717032"/>
            <a:ext cx="2180405" cy="369332"/>
          </a:xfrm>
          <a:prstGeom prst="rect">
            <a:avLst/>
          </a:prstGeom>
          <a:noFill/>
        </p:spPr>
        <p:txBody>
          <a:bodyPr wrap="none" rtlCol="0">
            <a:spAutoFit/>
          </a:bodyPr>
          <a:lstStyle/>
          <a:p>
            <a:r>
              <a:rPr kumimoji="1" lang="en-US" altLang="ja-JP" dirty="0" smtClean="0"/>
              <a:t>FLNR/LLNR/GSI/LBNL</a:t>
            </a:r>
            <a:endParaRPr kumimoji="1" lang="ja-JP" altLang="en-US" dirty="0"/>
          </a:p>
        </p:txBody>
      </p:sp>
      <p:sp>
        <p:nvSpPr>
          <p:cNvPr id="116" name="テキスト ボックス 115"/>
          <p:cNvSpPr txBox="1"/>
          <p:nvPr/>
        </p:nvSpPr>
        <p:spPr>
          <a:xfrm>
            <a:off x="3131840" y="1412776"/>
            <a:ext cx="1327608" cy="307777"/>
          </a:xfrm>
          <a:prstGeom prst="rect">
            <a:avLst/>
          </a:prstGeom>
          <a:noFill/>
        </p:spPr>
        <p:txBody>
          <a:bodyPr wrap="none" rtlCol="0">
            <a:spAutoFit/>
          </a:bodyPr>
          <a:lstStyle/>
          <a:p>
            <a:r>
              <a:rPr kumimoji="1" lang="en-US" altLang="ja-JP" sz="1400" b="1" baseline="30000" dirty="0" smtClean="0"/>
              <a:t>209</a:t>
            </a:r>
            <a:r>
              <a:rPr kumimoji="1" lang="en-US" altLang="ja-JP" sz="1400" b="1" dirty="0" smtClean="0"/>
              <a:t>Bi + </a:t>
            </a:r>
            <a:r>
              <a:rPr kumimoji="1" lang="en-US" altLang="ja-JP" sz="1400" b="1" baseline="30000" dirty="0" smtClean="0"/>
              <a:t>70</a:t>
            </a:r>
            <a:r>
              <a:rPr kumimoji="1" lang="en-US" altLang="ja-JP" sz="1400" b="1" dirty="0" smtClean="0"/>
              <a:t>Zn </a:t>
            </a:r>
            <a:r>
              <a:rPr kumimoji="1" lang="en-US" altLang="ja-JP" sz="1400" b="1" dirty="0" smtClean="0">
                <a:sym typeface="Wingdings" pitchFamily="2" charset="2"/>
              </a:rPr>
              <a:t> </a:t>
            </a:r>
            <a:r>
              <a:rPr kumimoji="1" lang="en-US" altLang="ja-JP" sz="1400" b="1" i="1" dirty="0" smtClean="0">
                <a:sym typeface="Wingdings" pitchFamily="2" charset="2"/>
              </a:rPr>
              <a:t>n</a:t>
            </a:r>
            <a:endParaRPr kumimoji="1" lang="ja-JP" altLang="en-US" sz="1400" b="1" i="1" dirty="0"/>
          </a:p>
        </p:txBody>
      </p:sp>
      <p:sp>
        <p:nvSpPr>
          <p:cNvPr id="117" name="正方形/長方形 116"/>
          <p:cNvSpPr/>
          <p:nvPr/>
        </p:nvSpPr>
        <p:spPr>
          <a:xfrm>
            <a:off x="4439860" y="1850794"/>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118" name="右矢印 117"/>
          <p:cNvSpPr/>
          <p:nvPr/>
        </p:nvSpPr>
        <p:spPr>
          <a:xfrm flipH="1">
            <a:off x="4338162" y="202413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日付プレースホルダー 12"/>
          <p:cNvSpPr>
            <a:spLocks noGrp="1"/>
          </p:cNvSpPr>
          <p:nvPr>
            <p:ph type="dt" sz="half" idx="10"/>
          </p:nvPr>
        </p:nvSpPr>
        <p:spPr/>
        <p:txBody>
          <a:bodyPr/>
          <a:lstStyle/>
          <a:p>
            <a:r>
              <a:rPr kumimoji="1" lang="en-US" altLang="ja-JP" smtClean="0"/>
              <a:t>2013/1/15</a:t>
            </a:r>
            <a:endParaRPr kumimoji="1" lang="ja-JP" altLang="en-US"/>
          </a:p>
        </p:txBody>
      </p:sp>
      <p:sp>
        <p:nvSpPr>
          <p:cNvPr id="16" name="フッター プレースホルダー 15"/>
          <p:cNvSpPr>
            <a:spLocks noGrp="1"/>
          </p:cNvSpPr>
          <p:nvPr>
            <p:ph type="ftr" sz="quarter" idx="11"/>
          </p:nvPr>
        </p:nvSpPr>
        <p:spPr/>
        <p:txBody>
          <a:bodyPr/>
          <a:lstStyle/>
          <a:p>
            <a:r>
              <a:rPr kumimoji="1" lang="en-US" altLang="ja-JP" smtClean="0"/>
              <a:t>RIBF SEMINAR</a:t>
            </a:r>
            <a:endParaRPr kumimoji="1" lang="ja-JP" altLang="en-US"/>
          </a:p>
        </p:txBody>
      </p:sp>
      <p:sp>
        <p:nvSpPr>
          <p:cNvPr id="19" name="スライド番号プレースホルダー 18"/>
          <p:cNvSpPr>
            <a:spLocks noGrp="1"/>
          </p:cNvSpPr>
          <p:nvPr>
            <p:ph type="sldNum" sz="quarter" idx="12"/>
          </p:nvPr>
        </p:nvSpPr>
        <p:spPr/>
        <p:txBody>
          <a:bodyPr/>
          <a:lstStyle/>
          <a:p>
            <a:fld id="{14EBA9A6-F1C9-4068-B733-4F5F84CC6748}" type="slidenum">
              <a:rPr kumimoji="1" lang="ja-JP" altLang="en-US" smtClean="0"/>
              <a:t>43</a:t>
            </a:fld>
            <a:endParaRPr kumimoji="1" lang="ja-JP" altLang="en-US"/>
          </a:p>
        </p:txBody>
      </p:sp>
    </p:spTree>
    <p:extLst>
      <p:ext uri="{BB962C8B-B14F-4D97-AF65-F5344CB8AC3E}">
        <p14:creationId xmlns:p14="http://schemas.microsoft.com/office/powerpoint/2010/main" val="117085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ox(in)">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box(in)">
                                      <p:cBhvr>
                                        <p:cTn id="12" dur="500"/>
                                        <p:tgtEl>
                                          <p:spTgt spid="153"/>
                                        </p:tgtEl>
                                      </p:cBhvr>
                                    </p:animEffec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box(in)">
                                      <p:cBhvr>
                                        <p:cTn id="16" dur="500"/>
                                        <p:tgtEl>
                                          <p:spTgt spid="117"/>
                                        </p:tgtEl>
                                      </p:cBhvr>
                                    </p:animEffect>
                                  </p:childTnLst>
                                </p:cTn>
                              </p:par>
                            </p:childTnLst>
                          </p:cTn>
                        </p:par>
                        <p:par>
                          <p:cTn id="17" fill="hold">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box(in)">
                                      <p:cBhvr>
                                        <p:cTn id="20" dur="500"/>
                                        <p:tgtEl>
                                          <p:spTgt spid="118"/>
                                        </p:tgtEl>
                                      </p:cBhvr>
                                    </p:animEffect>
                                  </p:childTnLst>
                                </p:cTn>
                              </p:par>
                            </p:childTnLst>
                          </p:cTn>
                        </p:par>
                        <p:par>
                          <p:cTn id="21" fill="hold">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box(in)">
                                      <p:cBhvr>
                                        <p:cTn id="24" dur="500"/>
                                        <p:tgtEl>
                                          <p:spTgt spid="77"/>
                                        </p:tgtEl>
                                      </p:cBhvr>
                                    </p:animEffect>
                                  </p:childTnLst>
                                </p:cTn>
                              </p:par>
                            </p:childTnLst>
                          </p:cTn>
                        </p:par>
                        <p:par>
                          <p:cTn id="25" fill="hold">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box(in)">
                                      <p:cBhvr>
                                        <p:cTn id="28" dur="500"/>
                                        <p:tgtEl>
                                          <p:spTgt spid="96"/>
                                        </p:tgtEl>
                                      </p:cBhvr>
                                    </p:animEffect>
                                  </p:childTnLst>
                                </p:cTn>
                              </p:par>
                              <p:par>
                                <p:cTn id="29" presetID="4" presetClass="entr" presetSubtype="16"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box(in)">
                                      <p:cBhvr>
                                        <p:cTn id="31" dur="500"/>
                                        <p:tgtEl>
                                          <p:spTgt spid="90"/>
                                        </p:tgtEl>
                                      </p:cBhvr>
                                    </p:animEffect>
                                  </p:childTnLst>
                                </p:cTn>
                              </p:par>
                            </p:childTnLst>
                          </p:cTn>
                        </p:par>
                        <p:par>
                          <p:cTn id="32" fill="hold">
                            <p:stCondLst>
                              <p:cond delay="2500"/>
                            </p:stCondLst>
                            <p:childTnLst>
                              <p:par>
                                <p:cTn id="33" presetID="4" presetClass="entr" presetSubtype="16" fill="hold" grpId="0"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box(in)">
                                      <p:cBhvr>
                                        <p:cTn id="35" dur="500"/>
                                        <p:tgtEl>
                                          <p:spTgt spid="80"/>
                                        </p:tgtEl>
                                      </p:cBhvr>
                                    </p:animEffect>
                                  </p:childTnLst>
                                </p:cTn>
                              </p:par>
                            </p:childTnLst>
                          </p:cTn>
                        </p:par>
                        <p:par>
                          <p:cTn id="36" fill="hold">
                            <p:stCondLst>
                              <p:cond delay="3000"/>
                            </p:stCondLst>
                            <p:childTnLst>
                              <p:par>
                                <p:cTn id="37" presetID="4" presetClass="entr" presetSubtype="16" fill="hold" grpId="0"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box(in)">
                                      <p:cBhvr>
                                        <p:cTn id="39" dur="500"/>
                                        <p:tgtEl>
                                          <p:spTgt spid="97"/>
                                        </p:tgtEl>
                                      </p:cBhvr>
                                    </p:animEffect>
                                  </p:childTnLst>
                                </p:cTn>
                              </p:par>
                              <p:par>
                                <p:cTn id="40" presetID="4" presetClass="entr" presetSubtype="16" fill="hold"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box(in)">
                                      <p:cBhvr>
                                        <p:cTn id="42" dur="500"/>
                                        <p:tgtEl>
                                          <p:spTgt spid="91"/>
                                        </p:tgtEl>
                                      </p:cBhvr>
                                    </p:animEffect>
                                  </p:childTnLst>
                                </p:cTn>
                              </p:par>
                            </p:childTnLst>
                          </p:cTn>
                        </p:par>
                        <p:par>
                          <p:cTn id="43" fill="hold">
                            <p:stCondLst>
                              <p:cond delay="3500"/>
                            </p:stCondLst>
                            <p:childTnLst>
                              <p:par>
                                <p:cTn id="44" presetID="4" presetClass="entr" presetSubtype="16" fill="hold" grpId="0" nodeType="after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box(in)">
                                      <p:cBhvr>
                                        <p:cTn id="46" dur="500"/>
                                        <p:tgtEl>
                                          <p:spTgt spid="83"/>
                                        </p:tgtEl>
                                      </p:cBhvr>
                                    </p:animEffect>
                                  </p:childTnLst>
                                </p:cTn>
                              </p:par>
                            </p:childTnLst>
                          </p:cTn>
                        </p:par>
                        <p:par>
                          <p:cTn id="47" fill="hold">
                            <p:stCondLst>
                              <p:cond delay="4000"/>
                            </p:stCondLst>
                            <p:childTnLst>
                              <p:par>
                                <p:cTn id="48" presetID="4" presetClass="entr" presetSubtype="16" fill="hold" grpId="0" nodeType="afterEffect">
                                  <p:stCondLst>
                                    <p:cond delay="0"/>
                                  </p:stCondLst>
                                  <p:childTnLst>
                                    <p:set>
                                      <p:cBhvr>
                                        <p:cTn id="49" dur="1" fill="hold">
                                          <p:stCondLst>
                                            <p:cond delay="0"/>
                                          </p:stCondLst>
                                        </p:cTn>
                                        <p:tgtEl>
                                          <p:spTgt spid="98"/>
                                        </p:tgtEl>
                                        <p:attrNameLst>
                                          <p:attrName>style.visibility</p:attrName>
                                        </p:attrNameLst>
                                      </p:cBhvr>
                                      <p:to>
                                        <p:strVal val="visible"/>
                                      </p:to>
                                    </p:set>
                                    <p:animEffect transition="in" filter="box(in)">
                                      <p:cBhvr>
                                        <p:cTn id="50" dur="500"/>
                                        <p:tgtEl>
                                          <p:spTgt spid="98"/>
                                        </p:tgtEl>
                                      </p:cBhvr>
                                    </p:animEffect>
                                  </p:childTnLst>
                                </p:cTn>
                              </p:par>
                              <p:par>
                                <p:cTn id="51" presetID="4" presetClass="entr" presetSubtype="16" fill="hold" nodeType="with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box(in)">
                                      <p:cBhvr>
                                        <p:cTn id="53" dur="500"/>
                                        <p:tgtEl>
                                          <p:spTgt spid="92"/>
                                        </p:tgtEl>
                                      </p:cBhvr>
                                    </p:animEffect>
                                  </p:childTnLst>
                                </p:cTn>
                              </p:par>
                            </p:childTnLst>
                          </p:cTn>
                        </p:par>
                        <p:par>
                          <p:cTn id="54" fill="hold">
                            <p:stCondLst>
                              <p:cond delay="4500"/>
                            </p:stCondLst>
                            <p:childTnLst>
                              <p:par>
                                <p:cTn id="55" presetID="4" presetClass="entr" presetSubtype="16" fill="hold" grpId="0" nodeType="after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box(in)">
                                      <p:cBhvr>
                                        <p:cTn id="57" dur="500"/>
                                        <p:tgtEl>
                                          <p:spTgt spid="86"/>
                                        </p:tgtEl>
                                      </p:cBhvr>
                                    </p:animEffect>
                                  </p:childTnLst>
                                </p:cTn>
                              </p:par>
                            </p:childTnLst>
                          </p:cTn>
                        </p:par>
                        <p:par>
                          <p:cTn id="58" fill="hold">
                            <p:stCondLst>
                              <p:cond delay="5000"/>
                            </p:stCondLst>
                            <p:childTnLst>
                              <p:par>
                                <p:cTn id="59" presetID="4" presetClass="entr" presetSubtype="16" fill="hold" grpId="0" nodeType="after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box(in)">
                                      <p:cBhvr>
                                        <p:cTn id="61" dur="500"/>
                                        <p:tgtEl>
                                          <p:spTgt spid="99"/>
                                        </p:tgtEl>
                                      </p:cBhvr>
                                    </p:animEffect>
                                  </p:childTnLst>
                                </p:cTn>
                              </p:par>
                              <p:par>
                                <p:cTn id="62" presetID="4" presetClass="entr" presetSubtype="16" fill="hold"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box(in)">
                                      <p:cBhvr>
                                        <p:cTn id="64" dur="500"/>
                                        <p:tgtEl>
                                          <p:spTgt spid="93"/>
                                        </p:tgtEl>
                                      </p:cBhvr>
                                    </p:animEffect>
                                  </p:childTnLst>
                                </p:cTn>
                              </p:par>
                            </p:childTnLst>
                          </p:cTn>
                        </p:par>
                        <p:par>
                          <p:cTn id="65" fill="hold">
                            <p:stCondLst>
                              <p:cond delay="5500"/>
                            </p:stCondLst>
                            <p:childTnLst>
                              <p:par>
                                <p:cTn id="66" presetID="4" presetClass="entr" presetSubtype="16" fill="hold" grpId="0" nodeType="after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box(in)">
                                      <p:cBhvr>
                                        <p:cTn id="68" dur="500"/>
                                        <p:tgtEl>
                                          <p:spTgt spid="87"/>
                                        </p:tgtEl>
                                      </p:cBhvr>
                                    </p:animEffect>
                                  </p:childTnLst>
                                </p:cTn>
                              </p:par>
                            </p:childTnLst>
                          </p:cTn>
                        </p:par>
                        <p:par>
                          <p:cTn id="69" fill="hold">
                            <p:stCondLst>
                              <p:cond delay="6000"/>
                            </p:stCondLst>
                            <p:childTnLst>
                              <p:par>
                                <p:cTn id="70" presetID="4" presetClass="entr" presetSubtype="16" fill="hold" grpId="0" nodeType="after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box(in)">
                                      <p:cBhvr>
                                        <p:cTn id="72" dur="500"/>
                                        <p:tgtEl>
                                          <p:spTgt spid="100"/>
                                        </p:tgtEl>
                                      </p:cBhvr>
                                    </p:animEffect>
                                  </p:childTnLst>
                                </p:cTn>
                              </p:par>
                              <p:par>
                                <p:cTn id="73" presetID="4" presetClass="entr" presetSubtype="16" fill="hold" nodeType="withEffect">
                                  <p:stCondLst>
                                    <p:cond delay="0"/>
                                  </p:stCondLst>
                                  <p:childTnLst>
                                    <p:set>
                                      <p:cBhvr>
                                        <p:cTn id="74" dur="1" fill="hold">
                                          <p:stCondLst>
                                            <p:cond delay="0"/>
                                          </p:stCondLst>
                                        </p:cTn>
                                        <p:tgtEl>
                                          <p:spTgt spid="95"/>
                                        </p:tgtEl>
                                        <p:attrNameLst>
                                          <p:attrName>style.visibility</p:attrName>
                                        </p:attrNameLst>
                                      </p:cBhvr>
                                      <p:to>
                                        <p:strVal val="visible"/>
                                      </p:to>
                                    </p:set>
                                    <p:animEffect transition="in" filter="box(in)">
                                      <p:cBhvr>
                                        <p:cTn id="75" dur="500"/>
                                        <p:tgtEl>
                                          <p:spTgt spid="95"/>
                                        </p:tgtEl>
                                      </p:cBhvr>
                                    </p:animEffect>
                                  </p:childTnLst>
                                </p:cTn>
                              </p:par>
                              <p:par>
                                <p:cTn id="76" presetID="4" presetClass="entr" presetSubtype="16"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box(in)">
                                      <p:cBhvr>
                                        <p:cTn id="78" dur="500"/>
                                        <p:tgtEl>
                                          <p:spTgt spid="94"/>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xit" presetSubtype="16" fill="hold" grpId="1" nodeType="clickEffect">
                                  <p:stCondLst>
                                    <p:cond delay="0"/>
                                  </p:stCondLst>
                                  <p:childTnLst>
                                    <p:animEffect transition="out" filter="box(in)">
                                      <p:cBhvr>
                                        <p:cTn id="82" dur="500"/>
                                        <p:tgtEl>
                                          <p:spTgt spid="153"/>
                                        </p:tgtEl>
                                      </p:cBhvr>
                                    </p:animEffect>
                                    <p:set>
                                      <p:cBhvr>
                                        <p:cTn id="83" dur="1" fill="hold">
                                          <p:stCondLst>
                                            <p:cond delay="499"/>
                                          </p:stCondLst>
                                        </p:cTn>
                                        <p:tgtEl>
                                          <p:spTgt spid="153"/>
                                        </p:tgtEl>
                                        <p:attrNameLst>
                                          <p:attrName>style.visibility</p:attrName>
                                        </p:attrNameLst>
                                      </p:cBhvr>
                                      <p:to>
                                        <p:strVal val="hidden"/>
                                      </p:to>
                                    </p:set>
                                  </p:childTnLst>
                                </p:cTn>
                              </p:par>
                            </p:childTnLst>
                          </p:cTn>
                        </p:par>
                        <p:par>
                          <p:cTn id="84" fill="hold">
                            <p:stCondLst>
                              <p:cond delay="500"/>
                            </p:stCondLst>
                            <p:childTnLst>
                              <p:par>
                                <p:cTn id="85" presetID="4" presetClass="exit" presetSubtype="16" fill="hold" grpId="1" nodeType="afterEffect">
                                  <p:stCondLst>
                                    <p:cond delay="0"/>
                                  </p:stCondLst>
                                  <p:childTnLst>
                                    <p:animEffect transition="out" filter="box(in)">
                                      <p:cBhvr>
                                        <p:cTn id="86" dur="500"/>
                                        <p:tgtEl>
                                          <p:spTgt spid="117"/>
                                        </p:tgtEl>
                                      </p:cBhvr>
                                    </p:animEffect>
                                    <p:set>
                                      <p:cBhvr>
                                        <p:cTn id="87" dur="1" fill="hold">
                                          <p:stCondLst>
                                            <p:cond delay="499"/>
                                          </p:stCondLst>
                                        </p:cTn>
                                        <p:tgtEl>
                                          <p:spTgt spid="117"/>
                                        </p:tgtEl>
                                        <p:attrNameLst>
                                          <p:attrName>style.visibility</p:attrName>
                                        </p:attrNameLst>
                                      </p:cBhvr>
                                      <p:to>
                                        <p:strVal val="hidden"/>
                                      </p:to>
                                    </p:set>
                                  </p:childTnLst>
                                </p:cTn>
                              </p:par>
                            </p:childTnLst>
                          </p:cTn>
                        </p:par>
                        <p:par>
                          <p:cTn id="88" fill="hold">
                            <p:stCondLst>
                              <p:cond delay="1000"/>
                            </p:stCondLst>
                            <p:childTnLst>
                              <p:par>
                                <p:cTn id="89" presetID="4" presetClass="exit" presetSubtype="16" fill="hold" grpId="1" nodeType="afterEffect">
                                  <p:stCondLst>
                                    <p:cond delay="0"/>
                                  </p:stCondLst>
                                  <p:childTnLst>
                                    <p:animEffect transition="out" filter="box(in)">
                                      <p:cBhvr>
                                        <p:cTn id="90" dur="500"/>
                                        <p:tgtEl>
                                          <p:spTgt spid="118"/>
                                        </p:tgtEl>
                                      </p:cBhvr>
                                    </p:animEffect>
                                    <p:set>
                                      <p:cBhvr>
                                        <p:cTn id="91" dur="1" fill="hold">
                                          <p:stCondLst>
                                            <p:cond delay="499"/>
                                          </p:stCondLst>
                                        </p:cTn>
                                        <p:tgtEl>
                                          <p:spTgt spid="118"/>
                                        </p:tgtEl>
                                        <p:attrNameLst>
                                          <p:attrName>style.visibility</p:attrName>
                                        </p:attrNameLst>
                                      </p:cBhvr>
                                      <p:to>
                                        <p:strVal val="hidden"/>
                                      </p:to>
                                    </p:set>
                                  </p:childTnLst>
                                </p:cTn>
                              </p:par>
                            </p:childTnLst>
                          </p:cTn>
                        </p:par>
                        <p:par>
                          <p:cTn id="92" fill="hold">
                            <p:stCondLst>
                              <p:cond delay="1500"/>
                            </p:stCondLst>
                            <p:childTnLst>
                              <p:par>
                                <p:cTn id="93" presetID="4" presetClass="exit" presetSubtype="16" fill="hold" grpId="1" nodeType="afterEffect">
                                  <p:stCondLst>
                                    <p:cond delay="0"/>
                                  </p:stCondLst>
                                  <p:childTnLst>
                                    <p:animEffect transition="out" filter="box(in)">
                                      <p:cBhvr>
                                        <p:cTn id="94" dur="500"/>
                                        <p:tgtEl>
                                          <p:spTgt spid="77"/>
                                        </p:tgtEl>
                                      </p:cBhvr>
                                    </p:animEffect>
                                    <p:set>
                                      <p:cBhvr>
                                        <p:cTn id="95" dur="1" fill="hold">
                                          <p:stCondLst>
                                            <p:cond delay="499"/>
                                          </p:stCondLst>
                                        </p:cTn>
                                        <p:tgtEl>
                                          <p:spTgt spid="77"/>
                                        </p:tgtEl>
                                        <p:attrNameLst>
                                          <p:attrName>style.visibility</p:attrName>
                                        </p:attrNameLst>
                                      </p:cBhvr>
                                      <p:to>
                                        <p:strVal val="hidden"/>
                                      </p:to>
                                    </p:set>
                                  </p:childTnLst>
                                </p:cTn>
                              </p:par>
                              <p:par>
                                <p:cTn id="96" presetID="4" presetClass="exit" presetSubtype="16" fill="hold" grpId="1" nodeType="withEffect">
                                  <p:stCondLst>
                                    <p:cond delay="0"/>
                                  </p:stCondLst>
                                  <p:childTnLst>
                                    <p:animEffect transition="out" filter="box(in)">
                                      <p:cBhvr>
                                        <p:cTn id="97" dur="500"/>
                                        <p:tgtEl>
                                          <p:spTgt spid="80"/>
                                        </p:tgtEl>
                                      </p:cBhvr>
                                    </p:animEffect>
                                    <p:set>
                                      <p:cBhvr>
                                        <p:cTn id="98" dur="1" fill="hold">
                                          <p:stCondLst>
                                            <p:cond delay="499"/>
                                          </p:stCondLst>
                                        </p:cTn>
                                        <p:tgtEl>
                                          <p:spTgt spid="80"/>
                                        </p:tgtEl>
                                        <p:attrNameLst>
                                          <p:attrName>style.visibility</p:attrName>
                                        </p:attrNameLst>
                                      </p:cBhvr>
                                      <p:to>
                                        <p:strVal val="hidden"/>
                                      </p:to>
                                    </p:set>
                                  </p:childTnLst>
                                </p:cTn>
                              </p:par>
                              <p:par>
                                <p:cTn id="99" presetID="4" presetClass="exit" presetSubtype="16" fill="hold" grpId="1" nodeType="withEffect">
                                  <p:stCondLst>
                                    <p:cond delay="0"/>
                                  </p:stCondLst>
                                  <p:childTnLst>
                                    <p:animEffect transition="out" filter="box(in)">
                                      <p:cBhvr>
                                        <p:cTn id="100" dur="500"/>
                                        <p:tgtEl>
                                          <p:spTgt spid="83"/>
                                        </p:tgtEl>
                                      </p:cBhvr>
                                    </p:animEffect>
                                    <p:set>
                                      <p:cBhvr>
                                        <p:cTn id="101" dur="1" fill="hold">
                                          <p:stCondLst>
                                            <p:cond delay="499"/>
                                          </p:stCondLst>
                                        </p:cTn>
                                        <p:tgtEl>
                                          <p:spTgt spid="83"/>
                                        </p:tgtEl>
                                        <p:attrNameLst>
                                          <p:attrName>style.visibility</p:attrName>
                                        </p:attrNameLst>
                                      </p:cBhvr>
                                      <p:to>
                                        <p:strVal val="hidden"/>
                                      </p:to>
                                    </p:set>
                                  </p:childTnLst>
                                </p:cTn>
                              </p:par>
                              <p:par>
                                <p:cTn id="102" presetID="4" presetClass="exit" presetSubtype="16" fill="hold" grpId="1" nodeType="withEffect">
                                  <p:stCondLst>
                                    <p:cond delay="0"/>
                                  </p:stCondLst>
                                  <p:childTnLst>
                                    <p:animEffect transition="out" filter="box(in)">
                                      <p:cBhvr>
                                        <p:cTn id="103" dur="500"/>
                                        <p:tgtEl>
                                          <p:spTgt spid="86"/>
                                        </p:tgtEl>
                                      </p:cBhvr>
                                    </p:animEffect>
                                    <p:set>
                                      <p:cBhvr>
                                        <p:cTn id="104" dur="1" fill="hold">
                                          <p:stCondLst>
                                            <p:cond delay="499"/>
                                          </p:stCondLst>
                                        </p:cTn>
                                        <p:tgtEl>
                                          <p:spTgt spid="86"/>
                                        </p:tgtEl>
                                        <p:attrNameLst>
                                          <p:attrName>style.visibility</p:attrName>
                                        </p:attrNameLst>
                                      </p:cBhvr>
                                      <p:to>
                                        <p:strVal val="hidden"/>
                                      </p:to>
                                    </p:set>
                                  </p:childTnLst>
                                </p:cTn>
                              </p:par>
                              <p:par>
                                <p:cTn id="105" presetID="4" presetClass="exit" presetSubtype="16" fill="hold" grpId="1" nodeType="withEffect">
                                  <p:stCondLst>
                                    <p:cond delay="0"/>
                                  </p:stCondLst>
                                  <p:childTnLst>
                                    <p:animEffect transition="out" filter="box(in)">
                                      <p:cBhvr>
                                        <p:cTn id="106" dur="500"/>
                                        <p:tgtEl>
                                          <p:spTgt spid="87"/>
                                        </p:tgtEl>
                                      </p:cBhvr>
                                    </p:animEffect>
                                    <p:set>
                                      <p:cBhvr>
                                        <p:cTn id="107" dur="1" fill="hold">
                                          <p:stCondLst>
                                            <p:cond delay="499"/>
                                          </p:stCondLst>
                                        </p:cTn>
                                        <p:tgtEl>
                                          <p:spTgt spid="87"/>
                                        </p:tgtEl>
                                        <p:attrNameLst>
                                          <p:attrName>style.visibility</p:attrName>
                                        </p:attrNameLst>
                                      </p:cBhvr>
                                      <p:to>
                                        <p:strVal val="hidden"/>
                                      </p:to>
                                    </p:set>
                                  </p:childTnLst>
                                </p:cTn>
                              </p:par>
                              <p:par>
                                <p:cTn id="108" presetID="4" presetClass="exit" presetSubtype="16" fill="hold" nodeType="withEffect">
                                  <p:stCondLst>
                                    <p:cond delay="0"/>
                                  </p:stCondLst>
                                  <p:childTnLst>
                                    <p:animEffect transition="out" filter="box(in)">
                                      <p:cBhvr>
                                        <p:cTn id="109" dur="500"/>
                                        <p:tgtEl>
                                          <p:spTgt spid="90"/>
                                        </p:tgtEl>
                                      </p:cBhvr>
                                    </p:animEffect>
                                    <p:set>
                                      <p:cBhvr>
                                        <p:cTn id="110" dur="1" fill="hold">
                                          <p:stCondLst>
                                            <p:cond delay="499"/>
                                          </p:stCondLst>
                                        </p:cTn>
                                        <p:tgtEl>
                                          <p:spTgt spid="90"/>
                                        </p:tgtEl>
                                        <p:attrNameLst>
                                          <p:attrName>style.visibility</p:attrName>
                                        </p:attrNameLst>
                                      </p:cBhvr>
                                      <p:to>
                                        <p:strVal val="hidden"/>
                                      </p:to>
                                    </p:set>
                                  </p:childTnLst>
                                </p:cTn>
                              </p:par>
                              <p:par>
                                <p:cTn id="111" presetID="4" presetClass="exit" presetSubtype="16" fill="hold" nodeType="withEffect">
                                  <p:stCondLst>
                                    <p:cond delay="0"/>
                                  </p:stCondLst>
                                  <p:childTnLst>
                                    <p:animEffect transition="out" filter="box(in)">
                                      <p:cBhvr>
                                        <p:cTn id="112" dur="500"/>
                                        <p:tgtEl>
                                          <p:spTgt spid="91"/>
                                        </p:tgtEl>
                                      </p:cBhvr>
                                    </p:animEffect>
                                    <p:set>
                                      <p:cBhvr>
                                        <p:cTn id="113" dur="1" fill="hold">
                                          <p:stCondLst>
                                            <p:cond delay="499"/>
                                          </p:stCondLst>
                                        </p:cTn>
                                        <p:tgtEl>
                                          <p:spTgt spid="91"/>
                                        </p:tgtEl>
                                        <p:attrNameLst>
                                          <p:attrName>style.visibility</p:attrName>
                                        </p:attrNameLst>
                                      </p:cBhvr>
                                      <p:to>
                                        <p:strVal val="hidden"/>
                                      </p:to>
                                    </p:set>
                                  </p:childTnLst>
                                </p:cTn>
                              </p:par>
                              <p:par>
                                <p:cTn id="114" presetID="4" presetClass="exit" presetSubtype="16" fill="hold" nodeType="withEffect">
                                  <p:stCondLst>
                                    <p:cond delay="0"/>
                                  </p:stCondLst>
                                  <p:childTnLst>
                                    <p:animEffect transition="out" filter="box(in)">
                                      <p:cBhvr>
                                        <p:cTn id="115" dur="500"/>
                                        <p:tgtEl>
                                          <p:spTgt spid="92"/>
                                        </p:tgtEl>
                                      </p:cBhvr>
                                    </p:animEffect>
                                    <p:set>
                                      <p:cBhvr>
                                        <p:cTn id="116" dur="1" fill="hold">
                                          <p:stCondLst>
                                            <p:cond delay="499"/>
                                          </p:stCondLst>
                                        </p:cTn>
                                        <p:tgtEl>
                                          <p:spTgt spid="92"/>
                                        </p:tgtEl>
                                        <p:attrNameLst>
                                          <p:attrName>style.visibility</p:attrName>
                                        </p:attrNameLst>
                                      </p:cBhvr>
                                      <p:to>
                                        <p:strVal val="hidden"/>
                                      </p:to>
                                    </p:set>
                                  </p:childTnLst>
                                </p:cTn>
                              </p:par>
                              <p:par>
                                <p:cTn id="117" presetID="4" presetClass="exit" presetSubtype="16" fill="hold" nodeType="withEffect">
                                  <p:stCondLst>
                                    <p:cond delay="0"/>
                                  </p:stCondLst>
                                  <p:childTnLst>
                                    <p:animEffect transition="out" filter="box(in)">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4" presetClass="exit" presetSubtype="16" fill="hold" nodeType="withEffect">
                                  <p:stCondLst>
                                    <p:cond delay="0"/>
                                  </p:stCondLst>
                                  <p:childTnLst>
                                    <p:animEffect transition="out" filter="box(in)">
                                      <p:cBhvr>
                                        <p:cTn id="121" dur="500"/>
                                        <p:tgtEl>
                                          <p:spTgt spid="94"/>
                                        </p:tgtEl>
                                      </p:cBhvr>
                                    </p:animEffect>
                                    <p:set>
                                      <p:cBhvr>
                                        <p:cTn id="122" dur="1" fill="hold">
                                          <p:stCondLst>
                                            <p:cond delay="499"/>
                                          </p:stCondLst>
                                        </p:cTn>
                                        <p:tgtEl>
                                          <p:spTgt spid="94"/>
                                        </p:tgtEl>
                                        <p:attrNameLst>
                                          <p:attrName>style.visibility</p:attrName>
                                        </p:attrNameLst>
                                      </p:cBhvr>
                                      <p:to>
                                        <p:strVal val="hidden"/>
                                      </p:to>
                                    </p:set>
                                  </p:childTnLst>
                                </p:cTn>
                              </p:par>
                              <p:par>
                                <p:cTn id="123" presetID="4" presetClass="exit" presetSubtype="16" fill="hold" nodeType="withEffect">
                                  <p:stCondLst>
                                    <p:cond delay="0"/>
                                  </p:stCondLst>
                                  <p:childTnLst>
                                    <p:animEffect transition="out" filter="box(in)">
                                      <p:cBhvr>
                                        <p:cTn id="124" dur="500"/>
                                        <p:tgtEl>
                                          <p:spTgt spid="95"/>
                                        </p:tgtEl>
                                      </p:cBhvr>
                                    </p:animEffect>
                                    <p:set>
                                      <p:cBhvr>
                                        <p:cTn id="125" dur="1" fill="hold">
                                          <p:stCondLst>
                                            <p:cond delay="499"/>
                                          </p:stCondLst>
                                        </p:cTn>
                                        <p:tgtEl>
                                          <p:spTgt spid="95"/>
                                        </p:tgtEl>
                                        <p:attrNameLst>
                                          <p:attrName>style.visibility</p:attrName>
                                        </p:attrNameLst>
                                      </p:cBhvr>
                                      <p:to>
                                        <p:strVal val="hidden"/>
                                      </p:to>
                                    </p:set>
                                  </p:childTnLst>
                                </p:cTn>
                              </p:par>
                              <p:par>
                                <p:cTn id="126" presetID="4" presetClass="exit" presetSubtype="16" fill="hold" grpId="1" nodeType="withEffect">
                                  <p:stCondLst>
                                    <p:cond delay="0"/>
                                  </p:stCondLst>
                                  <p:childTnLst>
                                    <p:animEffect transition="out" filter="box(in)">
                                      <p:cBhvr>
                                        <p:cTn id="127" dur="500"/>
                                        <p:tgtEl>
                                          <p:spTgt spid="96"/>
                                        </p:tgtEl>
                                      </p:cBhvr>
                                    </p:animEffect>
                                    <p:set>
                                      <p:cBhvr>
                                        <p:cTn id="128" dur="1" fill="hold">
                                          <p:stCondLst>
                                            <p:cond delay="499"/>
                                          </p:stCondLst>
                                        </p:cTn>
                                        <p:tgtEl>
                                          <p:spTgt spid="96"/>
                                        </p:tgtEl>
                                        <p:attrNameLst>
                                          <p:attrName>style.visibility</p:attrName>
                                        </p:attrNameLst>
                                      </p:cBhvr>
                                      <p:to>
                                        <p:strVal val="hidden"/>
                                      </p:to>
                                    </p:set>
                                  </p:childTnLst>
                                </p:cTn>
                              </p:par>
                              <p:par>
                                <p:cTn id="129" presetID="4" presetClass="exit" presetSubtype="16" fill="hold" grpId="1" nodeType="withEffect">
                                  <p:stCondLst>
                                    <p:cond delay="0"/>
                                  </p:stCondLst>
                                  <p:childTnLst>
                                    <p:animEffect transition="out" filter="box(in)">
                                      <p:cBhvr>
                                        <p:cTn id="130" dur="500"/>
                                        <p:tgtEl>
                                          <p:spTgt spid="97"/>
                                        </p:tgtEl>
                                      </p:cBhvr>
                                    </p:animEffect>
                                    <p:set>
                                      <p:cBhvr>
                                        <p:cTn id="131" dur="1" fill="hold">
                                          <p:stCondLst>
                                            <p:cond delay="499"/>
                                          </p:stCondLst>
                                        </p:cTn>
                                        <p:tgtEl>
                                          <p:spTgt spid="97"/>
                                        </p:tgtEl>
                                        <p:attrNameLst>
                                          <p:attrName>style.visibility</p:attrName>
                                        </p:attrNameLst>
                                      </p:cBhvr>
                                      <p:to>
                                        <p:strVal val="hidden"/>
                                      </p:to>
                                    </p:set>
                                  </p:childTnLst>
                                </p:cTn>
                              </p:par>
                              <p:par>
                                <p:cTn id="132" presetID="4" presetClass="exit" presetSubtype="16" fill="hold" grpId="1" nodeType="withEffect">
                                  <p:stCondLst>
                                    <p:cond delay="0"/>
                                  </p:stCondLst>
                                  <p:childTnLst>
                                    <p:animEffect transition="out" filter="box(in)">
                                      <p:cBhvr>
                                        <p:cTn id="133" dur="500"/>
                                        <p:tgtEl>
                                          <p:spTgt spid="98"/>
                                        </p:tgtEl>
                                      </p:cBhvr>
                                    </p:animEffect>
                                    <p:set>
                                      <p:cBhvr>
                                        <p:cTn id="134" dur="1" fill="hold">
                                          <p:stCondLst>
                                            <p:cond delay="499"/>
                                          </p:stCondLst>
                                        </p:cTn>
                                        <p:tgtEl>
                                          <p:spTgt spid="98"/>
                                        </p:tgtEl>
                                        <p:attrNameLst>
                                          <p:attrName>style.visibility</p:attrName>
                                        </p:attrNameLst>
                                      </p:cBhvr>
                                      <p:to>
                                        <p:strVal val="hidden"/>
                                      </p:to>
                                    </p:set>
                                  </p:childTnLst>
                                </p:cTn>
                              </p:par>
                              <p:par>
                                <p:cTn id="135" presetID="4" presetClass="exit" presetSubtype="16" fill="hold" grpId="1" nodeType="withEffect">
                                  <p:stCondLst>
                                    <p:cond delay="0"/>
                                  </p:stCondLst>
                                  <p:childTnLst>
                                    <p:animEffect transition="out" filter="box(in)">
                                      <p:cBhvr>
                                        <p:cTn id="136" dur="500"/>
                                        <p:tgtEl>
                                          <p:spTgt spid="99"/>
                                        </p:tgtEl>
                                      </p:cBhvr>
                                    </p:animEffect>
                                    <p:set>
                                      <p:cBhvr>
                                        <p:cTn id="137" dur="1" fill="hold">
                                          <p:stCondLst>
                                            <p:cond delay="499"/>
                                          </p:stCondLst>
                                        </p:cTn>
                                        <p:tgtEl>
                                          <p:spTgt spid="99"/>
                                        </p:tgtEl>
                                        <p:attrNameLst>
                                          <p:attrName>style.visibility</p:attrName>
                                        </p:attrNameLst>
                                      </p:cBhvr>
                                      <p:to>
                                        <p:strVal val="hidden"/>
                                      </p:to>
                                    </p:set>
                                  </p:childTnLst>
                                </p:cTn>
                              </p:par>
                              <p:par>
                                <p:cTn id="138" presetID="4" presetClass="exit" presetSubtype="16" fill="hold" grpId="1" nodeType="withEffect">
                                  <p:stCondLst>
                                    <p:cond delay="0"/>
                                  </p:stCondLst>
                                  <p:childTnLst>
                                    <p:animEffect transition="out" filter="box(in)">
                                      <p:cBhvr>
                                        <p:cTn id="139" dur="500"/>
                                        <p:tgtEl>
                                          <p:spTgt spid="100"/>
                                        </p:tgtEl>
                                      </p:cBhvr>
                                    </p:animEffect>
                                    <p:set>
                                      <p:cBhvr>
                                        <p:cTn id="140" dur="1" fill="hold">
                                          <p:stCondLst>
                                            <p:cond delay="499"/>
                                          </p:stCondLst>
                                        </p:cTn>
                                        <p:tgtEl>
                                          <p:spTgt spid="10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4" presetClass="entr" presetSubtype="16" fill="hold" grpId="0" nodeType="clickEffect">
                                  <p:stCondLst>
                                    <p:cond delay="0"/>
                                  </p:stCondLst>
                                  <p:childTnLst>
                                    <p:set>
                                      <p:cBhvr>
                                        <p:cTn id="144" dur="1" fill="hold">
                                          <p:stCondLst>
                                            <p:cond delay="0"/>
                                          </p:stCondLst>
                                        </p:cTn>
                                        <p:tgtEl>
                                          <p:spTgt spid="154"/>
                                        </p:tgtEl>
                                        <p:attrNameLst>
                                          <p:attrName>style.visibility</p:attrName>
                                        </p:attrNameLst>
                                      </p:cBhvr>
                                      <p:to>
                                        <p:strVal val="visible"/>
                                      </p:to>
                                    </p:set>
                                    <p:animEffect transition="in" filter="box(in)">
                                      <p:cBhvr>
                                        <p:cTn id="145" dur="500"/>
                                        <p:tgtEl>
                                          <p:spTgt spid="154"/>
                                        </p:tgtEl>
                                      </p:cBhvr>
                                    </p:animEffect>
                                  </p:childTnLst>
                                </p:cTn>
                              </p:par>
                            </p:childTnLst>
                          </p:cTn>
                        </p:par>
                        <p:par>
                          <p:cTn id="146" fill="hold">
                            <p:stCondLst>
                              <p:cond delay="500"/>
                            </p:stCondLst>
                            <p:childTnLst>
                              <p:par>
                                <p:cTn id="147" presetID="4" presetClass="entr" presetSubtype="16" fill="hold" grpId="2" nodeType="afterEffect">
                                  <p:stCondLst>
                                    <p:cond delay="0"/>
                                  </p:stCondLst>
                                  <p:childTnLst>
                                    <p:set>
                                      <p:cBhvr>
                                        <p:cTn id="148" dur="1" fill="hold">
                                          <p:stCondLst>
                                            <p:cond delay="0"/>
                                          </p:stCondLst>
                                        </p:cTn>
                                        <p:tgtEl>
                                          <p:spTgt spid="117"/>
                                        </p:tgtEl>
                                        <p:attrNameLst>
                                          <p:attrName>style.visibility</p:attrName>
                                        </p:attrNameLst>
                                      </p:cBhvr>
                                      <p:to>
                                        <p:strVal val="visible"/>
                                      </p:to>
                                    </p:set>
                                    <p:animEffect transition="in" filter="box(in)">
                                      <p:cBhvr>
                                        <p:cTn id="149" dur="500"/>
                                        <p:tgtEl>
                                          <p:spTgt spid="117"/>
                                        </p:tgtEl>
                                      </p:cBhvr>
                                    </p:animEffect>
                                  </p:childTnLst>
                                </p:cTn>
                              </p:par>
                              <p:par>
                                <p:cTn id="150" presetID="4" presetClass="entr" presetSubtype="16" fill="hold" grpId="2" nodeType="withEffect">
                                  <p:stCondLst>
                                    <p:cond delay="0"/>
                                  </p:stCondLst>
                                  <p:childTnLst>
                                    <p:set>
                                      <p:cBhvr>
                                        <p:cTn id="151" dur="1" fill="hold">
                                          <p:stCondLst>
                                            <p:cond delay="0"/>
                                          </p:stCondLst>
                                        </p:cTn>
                                        <p:tgtEl>
                                          <p:spTgt spid="118"/>
                                        </p:tgtEl>
                                        <p:attrNameLst>
                                          <p:attrName>style.visibility</p:attrName>
                                        </p:attrNameLst>
                                      </p:cBhvr>
                                      <p:to>
                                        <p:strVal val="visible"/>
                                      </p:to>
                                    </p:set>
                                    <p:animEffect transition="in" filter="box(in)">
                                      <p:cBhvr>
                                        <p:cTn id="152" dur="500"/>
                                        <p:tgtEl>
                                          <p:spTgt spid="118"/>
                                        </p:tgtEl>
                                      </p:cBhvr>
                                    </p:animEffect>
                                  </p:childTnLst>
                                </p:cTn>
                              </p:par>
                            </p:childTnLst>
                          </p:cTn>
                        </p:par>
                        <p:par>
                          <p:cTn id="153" fill="hold">
                            <p:stCondLst>
                              <p:cond delay="1000"/>
                            </p:stCondLst>
                            <p:childTnLst>
                              <p:par>
                                <p:cTn id="154" presetID="4" presetClass="entr" presetSubtype="16" fill="hold" grpId="2" nodeType="afterEffect">
                                  <p:stCondLst>
                                    <p:cond delay="0"/>
                                  </p:stCondLst>
                                  <p:childTnLst>
                                    <p:set>
                                      <p:cBhvr>
                                        <p:cTn id="155" dur="1" fill="hold">
                                          <p:stCondLst>
                                            <p:cond delay="0"/>
                                          </p:stCondLst>
                                        </p:cTn>
                                        <p:tgtEl>
                                          <p:spTgt spid="77"/>
                                        </p:tgtEl>
                                        <p:attrNameLst>
                                          <p:attrName>style.visibility</p:attrName>
                                        </p:attrNameLst>
                                      </p:cBhvr>
                                      <p:to>
                                        <p:strVal val="visible"/>
                                      </p:to>
                                    </p:set>
                                    <p:animEffect transition="in" filter="box(in)">
                                      <p:cBhvr>
                                        <p:cTn id="156" dur="500"/>
                                        <p:tgtEl>
                                          <p:spTgt spid="77"/>
                                        </p:tgtEl>
                                      </p:cBhvr>
                                    </p:animEffect>
                                  </p:childTnLst>
                                </p:cTn>
                              </p:par>
                            </p:childTnLst>
                          </p:cTn>
                        </p:par>
                        <p:par>
                          <p:cTn id="157" fill="hold">
                            <p:stCondLst>
                              <p:cond delay="1500"/>
                            </p:stCondLst>
                            <p:childTnLst>
                              <p:par>
                                <p:cTn id="158" presetID="4" presetClass="entr" presetSubtype="16" fill="hold" nodeType="afterEffect">
                                  <p:stCondLst>
                                    <p:cond delay="0"/>
                                  </p:stCondLst>
                                  <p:childTnLst>
                                    <p:set>
                                      <p:cBhvr>
                                        <p:cTn id="159" dur="1" fill="hold">
                                          <p:stCondLst>
                                            <p:cond delay="0"/>
                                          </p:stCondLst>
                                        </p:cTn>
                                        <p:tgtEl>
                                          <p:spTgt spid="90"/>
                                        </p:tgtEl>
                                        <p:attrNameLst>
                                          <p:attrName>style.visibility</p:attrName>
                                        </p:attrNameLst>
                                      </p:cBhvr>
                                      <p:to>
                                        <p:strVal val="visible"/>
                                      </p:to>
                                    </p:set>
                                    <p:animEffect transition="in" filter="box(in)">
                                      <p:cBhvr>
                                        <p:cTn id="160" dur="500"/>
                                        <p:tgtEl>
                                          <p:spTgt spid="90"/>
                                        </p:tgtEl>
                                      </p:cBhvr>
                                    </p:animEffect>
                                  </p:childTnLst>
                                </p:cTn>
                              </p:par>
                            </p:childTnLst>
                          </p:cTn>
                        </p:par>
                        <p:par>
                          <p:cTn id="161" fill="hold">
                            <p:stCondLst>
                              <p:cond delay="2000"/>
                            </p:stCondLst>
                            <p:childTnLst>
                              <p:par>
                                <p:cTn id="162" presetID="4" presetClass="entr" presetSubtype="16" fill="hold" grpId="2" nodeType="afterEffect">
                                  <p:stCondLst>
                                    <p:cond delay="0"/>
                                  </p:stCondLst>
                                  <p:childTnLst>
                                    <p:set>
                                      <p:cBhvr>
                                        <p:cTn id="163" dur="1" fill="hold">
                                          <p:stCondLst>
                                            <p:cond delay="0"/>
                                          </p:stCondLst>
                                        </p:cTn>
                                        <p:tgtEl>
                                          <p:spTgt spid="96"/>
                                        </p:tgtEl>
                                        <p:attrNameLst>
                                          <p:attrName>style.visibility</p:attrName>
                                        </p:attrNameLst>
                                      </p:cBhvr>
                                      <p:to>
                                        <p:strVal val="visible"/>
                                      </p:to>
                                    </p:set>
                                    <p:animEffect transition="in" filter="box(in)">
                                      <p:cBhvr>
                                        <p:cTn id="164" dur="500"/>
                                        <p:tgtEl>
                                          <p:spTgt spid="96"/>
                                        </p:tgtEl>
                                      </p:cBhvr>
                                    </p:animEffect>
                                  </p:childTnLst>
                                </p:cTn>
                              </p:par>
                            </p:childTnLst>
                          </p:cTn>
                        </p:par>
                        <p:par>
                          <p:cTn id="165" fill="hold">
                            <p:stCondLst>
                              <p:cond delay="2500"/>
                            </p:stCondLst>
                            <p:childTnLst>
                              <p:par>
                                <p:cTn id="166" presetID="4" presetClass="entr" presetSubtype="16" fill="hold" grpId="2" nodeType="afterEffect">
                                  <p:stCondLst>
                                    <p:cond delay="0"/>
                                  </p:stCondLst>
                                  <p:childTnLst>
                                    <p:set>
                                      <p:cBhvr>
                                        <p:cTn id="167" dur="1" fill="hold">
                                          <p:stCondLst>
                                            <p:cond delay="0"/>
                                          </p:stCondLst>
                                        </p:cTn>
                                        <p:tgtEl>
                                          <p:spTgt spid="80"/>
                                        </p:tgtEl>
                                        <p:attrNameLst>
                                          <p:attrName>style.visibility</p:attrName>
                                        </p:attrNameLst>
                                      </p:cBhvr>
                                      <p:to>
                                        <p:strVal val="visible"/>
                                      </p:to>
                                    </p:set>
                                    <p:animEffect transition="in" filter="box(in)">
                                      <p:cBhvr>
                                        <p:cTn id="168" dur="500"/>
                                        <p:tgtEl>
                                          <p:spTgt spid="80"/>
                                        </p:tgtEl>
                                      </p:cBhvr>
                                    </p:animEffect>
                                  </p:childTnLst>
                                </p:cTn>
                              </p:par>
                            </p:childTnLst>
                          </p:cTn>
                        </p:par>
                        <p:par>
                          <p:cTn id="169" fill="hold">
                            <p:stCondLst>
                              <p:cond delay="3000"/>
                            </p:stCondLst>
                            <p:childTnLst>
                              <p:par>
                                <p:cTn id="170" presetID="4" presetClass="entr" presetSubtype="16" fill="hold" nodeType="afterEffect">
                                  <p:stCondLst>
                                    <p:cond delay="0"/>
                                  </p:stCondLst>
                                  <p:childTnLst>
                                    <p:set>
                                      <p:cBhvr>
                                        <p:cTn id="171" dur="1" fill="hold">
                                          <p:stCondLst>
                                            <p:cond delay="0"/>
                                          </p:stCondLst>
                                        </p:cTn>
                                        <p:tgtEl>
                                          <p:spTgt spid="91"/>
                                        </p:tgtEl>
                                        <p:attrNameLst>
                                          <p:attrName>style.visibility</p:attrName>
                                        </p:attrNameLst>
                                      </p:cBhvr>
                                      <p:to>
                                        <p:strVal val="visible"/>
                                      </p:to>
                                    </p:set>
                                    <p:animEffect transition="in" filter="box(in)">
                                      <p:cBhvr>
                                        <p:cTn id="172" dur="500"/>
                                        <p:tgtEl>
                                          <p:spTgt spid="91"/>
                                        </p:tgtEl>
                                      </p:cBhvr>
                                    </p:animEffect>
                                  </p:childTnLst>
                                </p:cTn>
                              </p:par>
                            </p:childTnLst>
                          </p:cTn>
                        </p:par>
                        <p:par>
                          <p:cTn id="173" fill="hold">
                            <p:stCondLst>
                              <p:cond delay="3500"/>
                            </p:stCondLst>
                            <p:childTnLst>
                              <p:par>
                                <p:cTn id="174" presetID="4" presetClass="entr" presetSubtype="16" fill="hold" grpId="2" nodeType="afterEffect">
                                  <p:stCondLst>
                                    <p:cond delay="0"/>
                                  </p:stCondLst>
                                  <p:childTnLst>
                                    <p:set>
                                      <p:cBhvr>
                                        <p:cTn id="175" dur="1" fill="hold">
                                          <p:stCondLst>
                                            <p:cond delay="0"/>
                                          </p:stCondLst>
                                        </p:cTn>
                                        <p:tgtEl>
                                          <p:spTgt spid="97"/>
                                        </p:tgtEl>
                                        <p:attrNameLst>
                                          <p:attrName>style.visibility</p:attrName>
                                        </p:attrNameLst>
                                      </p:cBhvr>
                                      <p:to>
                                        <p:strVal val="visible"/>
                                      </p:to>
                                    </p:set>
                                    <p:animEffect transition="in" filter="box(in)">
                                      <p:cBhvr>
                                        <p:cTn id="176" dur="500"/>
                                        <p:tgtEl>
                                          <p:spTgt spid="97"/>
                                        </p:tgtEl>
                                      </p:cBhvr>
                                    </p:animEffect>
                                  </p:childTnLst>
                                </p:cTn>
                              </p:par>
                            </p:childTnLst>
                          </p:cTn>
                        </p:par>
                        <p:par>
                          <p:cTn id="177" fill="hold">
                            <p:stCondLst>
                              <p:cond delay="4000"/>
                            </p:stCondLst>
                            <p:childTnLst>
                              <p:par>
                                <p:cTn id="178" presetID="4" presetClass="entr" presetSubtype="16" fill="hold" grpId="2" nodeType="afterEffect">
                                  <p:stCondLst>
                                    <p:cond delay="0"/>
                                  </p:stCondLst>
                                  <p:childTnLst>
                                    <p:set>
                                      <p:cBhvr>
                                        <p:cTn id="179" dur="1" fill="hold">
                                          <p:stCondLst>
                                            <p:cond delay="0"/>
                                          </p:stCondLst>
                                        </p:cTn>
                                        <p:tgtEl>
                                          <p:spTgt spid="83"/>
                                        </p:tgtEl>
                                        <p:attrNameLst>
                                          <p:attrName>style.visibility</p:attrName>
                                        </p:attrNameLst>
                                      </p:cBhvr>
                                      <p:to>
                                        <p:strVal val="visible"/>
                                      </p:to>
                                    </p:set>
                                    <p:animEffect transition="in" filter="box(in)">
                                      <p:cBhvr>
                                        <p:cTn id="180" dur="500"/>
                                        <p:tgtEl>
                                          <p:spTgt spid="83"/>
                                        </p:tgtEl>
                                      </p:cBhvr>
                                    </p:animEffect>
                                  </p:childTnLst>
                                </p:cTn>
                              </p:par>
                            </p:childTnLst>
                          </p:cTn>
                        </p:par>
                        <p:par>
                          <p:cTn id="181" fill="hold">
                            <p:stCondLst>
                              <p:cond delay="4500"/>
                            </p:stCondLst>
                            <p:childTnLst>
                              <p:par>
                                <p:cTn id="182" presetID="4" presetClass="entr" presetSubtype="16" fill="hold" nodeType="afterEffect">
                                  <p:stCondLst>
                                    <p:cond delay="0"/>
                                  </p:stCondLst>
                                  <p:childTnLst>
                                    <p:set>
                                      <p:cBhvr>
                                        <p:cTn id="183" dur="1" fill="hold">
                                          <p:stCondLst>
                                            <p:cond delay="0"/>
                                          </p:stCondLst>
                                        </p:cTn>
                                        <p:tgtEl>
                                          <p:spTgt spid="92"/>
                                        </p:tgtEl>
                                        <p:attrNameLst>
                                          <p:attrName>style.visibility</p:attrName>
                                        </p:attrNameLst>
                                      </p:cBhvr>
                                      <p:to>
                                        <p:strVal val="visible"/>
                                      </p:to>
                                    </p:set>
                                    <p:animEffect transition="in" filter="box(in)">
                                      <p:cBhvr>
                                        <p:cTn id="184" dur="500"/>
                                        <p:tgtEl>
                                          <p:spTgt spid="92"/>
                                        </p:tgtEl>
                                      </p:cBhvr>
                                    </p:animEffect>
                                  </p:childTnLst>
                                </p:cTn>
                              </p:par>
                            </p:childTnLst>
                          </p:cTn>
                        </p:par>
                        <p:par>
                          <p:cTn id="185" fill="hold">
                            <p:stCondLst>
                              <p:cond delay="5000"/>
                            </p:stCondLst>
                            <p:childTnLst>
                              <p:par>
                                <p:cTn id="186" presetID="4" presetClass="entr" presetSubtype="16" fill="hold" grpId="2" nodeType="afterEffect">
                                  <p:stCondLst>
                                    <p:cond delay="0"/>
                                  </p:stCondLst>
                                  <p:childTnLst>
                                    <p:set>
                                      <p:cBhvr>
                                        <p:cTn id="187" dur="1" fill="hold">
                                          <p:stCondLst>
                                            <p:cond delay="0"/>
                                          </p:stCondLst>
                                        </p:cTn>
                                        <p:tgtEl>
                                          <p:spTgt spid="98"/>
                                        </p:tgtEl>
                                        <p:attrNameLst>
                                          <p:attrName>style.visibility</p:attrName>
                                        </p:attrNameLst>
                                      </p:cBhvr>
                                      <p:to>
                                        <p:strVal val="visible"/>
                                      </p:to>
                                    </p:set>
                                    <p:animEffect transition="in" filter="box(in)">
                                      <p:cBhvr>
                                        <p:cTn id="188" dur="500"/>
                                        <p:tgtEl>
                                          <p:spTgt spid="98"/>
                                        </p:tgtEl>
                                      </p:cBhvr>
                                    </p:animEffect>
                                  </p:childTnLst>
                                </p:cTn>
                              </p:par>
                            </p:childTnLst>
                          </p:cTn>
                        </p:par>
                        <p:par>
                          <p:cTn id="189" fill="hold">
                            <p:stCondLst>
                              <p:cond delay="5500"/>
                            </p:stCondLst>
                            <p:childTnLst>
                              <p:par>
                                <p:cTn id="190" presetID="4" presetClass="entr" presetSubtype="16" fill="hold" grpId="2" nodeType="afterEffect">
                                  <p:stCondLst>
                                    <p:cond delay="0"/>
                                  </p:stCondLst>
                                  <p:childTnLst>
                                    <p:set>
                                      <p:cBhvr>
                                        <p:cTn id="191" dur="1" fill="hold">
                                          <p:stCondLst>
                                            <p:cond delay="0"/>
                                          </p:stCondLst>
                                        </p:cTn>
                                        <p:tgtEl>
                                          <p:spTgt spid="86"/>
                                        </p:tgtEl>
                                        <p:attrNameLst>
                                          <p:attrName>style.visibility</p:attrName>
                                        </p:attrNameLst>
                                      </p:cBhvr>
                                      <p:to>
                                        <p:strVal val="visible"/>
                                      </p:to>
                                    </p:set>
                                    <p:animEffect transition="in" filter="box(in)">
                                      <p:cBhvr>
                                        <p:cTn id="192" dur="500"/>
                                        <p:tgtEl>
                                          <p:spTgt spid="86"/>
                                        </p:tgtEl>
                                      </p:cBhvr>
                                    </p:animEffect>
                                  </p:childTnLst>
                                </p:cTn>
                              </p:par>
                            </p:childTnLst>
                          </p:cTn>
                        </p:par>
                        <p:par>
                          <p:cTn id="193" fill="hold">
                            <p:stCondLst>
                              <p:cond delay="6000"/>
                            </p:stCondLst>
                            <p:childTnLst>
                              <p:par>
                                <p:cTn id="194" presetID="4" presetClass="entr" presetSubtype="16" fill="hold" nodeType="afterEffect">
                                  <p:stCondLst>
                                    <p:cond delay="0"/>
                                  </p:stCondLst>
                                  <p:childTnLst>
                                    <p:set>
                                      <p:cBhvr>
                                        <p:cTn id="195" dur="1" fill="hold">
                                          <p:stCondLst>
                                            <p:cond delay="0"/>
                                          </p:stCondLst>
                                        </p:cTn>
                                        <p:tgtEl>
                                          <p:spTgt spid="93"/>
                                        </p:tgtEl>
                                        <p:attrNameLst>
                                          <p:attrName>style.visibility</p:attrName>
                                        </p:attrNameLst>
                                      </p:cBhvr>
                                      <p:to>
                                        <p:strVal val="visible"/>
                                      </p:to>
                                    </p:set>
                                    <p:animEffect transition="in" filter="box(in)">
                                      <p:cBhvr>
                                        <p:cTn id="196" dur="500"/>
                                        <p:tgtEl>
                                          <p:spTgt spid="93"/>
                                        </p:tgtEl>
                                      </p:cBhvr>
                                    </p:animEffect>
                                  </p:childTnLst>
                                </p:cTn>
                              </p:par>
                            </p:childTnLst>
                          </p:cTn>
                        </p:par>
                        <p:par>
                          <p:cTn id="197" fill="hold">
                            <p:stCondLst>
                              <p:cond delay="6500"/>
                            </p:stCondLst>
                            <p:childTnLst>
                              <p:par>
                                <p:cTn id="198" presetID="4" presetClass="entr" presetSubtype="16" fill="hold" grpId="2" nodeType="afterEffect">
                                  <p:stCondLst>
                                    <p:cond delay="0"/>
                                  </p:stCondLst>
                                  <p:childTnLst>
                                    <p:set>
                                      <p:cBhvr>
                                        <p:cTn id="199" dur="1" fill="hold">
                                          <p:stCondLst>
                                            <p:cond delay="0"/>
                                          </p:stCondLst>
                                        </p:cTn>
                                        <p:tgtEl>
                                          <p:spTgt spid="99"/>
                                        </p:tgtEl>
                                        <p:attrNameLst>
                                          <p:attrName>style.visibility</p:attrName>
                                        </p:attrNameLst>
                                      </p:cBhvr>
                                      <p:to>
                                        <p:strVal val="visible"/>
                                      </p:to>
                                    </p:set>
                                    <p:animEffect transition="in" filter="box(in)">
                                      <p:cBhvr>
                                        <p:cTn id="200" dur="500"/>
                                        <p:tgtEl>
                                          <p:spTgt spid="99"/>
                                        </p:tgtEl>
                                      </p:cBhvr>
                                    </p:animEffect>
                                  </p:childTnLst>
                                </p:cTn>
                              </p:par>
                            </p:childTnLst>
                          </p:cTn>
                        </p:par>
                        <p:par>
                          <p:cTn id="201" fill="hold">
                            <p:stCondLst>
                              <p:cond delay="7000"/>
                            </p:stCondLst>
                            <p:childTnLst>
                              <p:par>
                                <p:cTn id="202" presetID="4" presetClass="entr" presetSubtype="16" fill="hold" grpId="2" nodeType="afterEffect">
                                  <p:stCondLst>
                                    <p:cond delay="0"/>
                                  </p:stCondLst>
                                  <p:childTnLst>
                                    <p:set>
                                      <p:cBhvr>
                                        <p:cTn id="203" dur="1" fill="hold">
                                          <p:stCondLst>
                                            <p:cond delay="0"/>
                                          </p:stCondLst>
                                        </p:cTn>
                                        <p:tgtEl>
                                          <p:spTgt spid="87"/>
                                        </p:tgtEl>
                                        <p:attrNameLst>
                                          <p:attrName>style.visibility</p:attrName>
                                        </p:attrNameLst>
                                      </p:cBhvr>
                                      <p:to>
                                        <p:strVal val="visible"/>
                                      </p:to>
                                    </p:set>
                                    <p:animEffect transition="in" filter="box(in)">
                                      <p:cBhvr>
                                        <p:cTn id="204" dur="500"/>
                                        <p:tgtEl>
                                          <p:spTgt spid="87"/>
                                        </p:tgtEl>
                                      </p:cBhvr>
                                    </p:animEffect>
                                  </p:childTnLst>
                                </p:cTn>
                              </p:par>
                            </p:childTnLst>
                          </p:cTn>
                        </p:par>
                        <p:par>
                          <p:cTn id="205" fill="hold">
                            <p:stCondLst>
                              <p:cond delay="7500"/>
                            </p:stCondLst>
                            <p:childTnLst>
                              <p:par>
                                <p:cTn id="206" presetID="4" presetClass="entr" presetSubtype="16" fill="hold" nodeType="after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box(in)">
                                      <p:cBhvr>
                                        <p:cTn id="208" dur="500"/>
                                        <p:tgtEl>
                                          <p:spTgt spid="94"/>
                                        </p:tgtEl>
                                      </p:cBhvr>
                                    </p:animEffect>
                                  </p:childTnLst>
                                </p:cTn>
                              </p:par>
                            </p:childTnLst>
                          </p:cTn>
                        </p:par>
                        <p:par>
                          <p:cTn id="209" fill="hold">
                            <p:stCondLst>
                              <p:cond delay="8000"/>
                            </p:stCondLst>
                            <p:childTnLst>
                              <p:par>
                                <p:cTn id="210" presetID="4" presetClass="entr" presetSubtype="16" fill="hold" nodeType="afterEffect">
                                  <p:stCondLst>
                                    <p:cond delay="0"/>
                                  </p:stCondLst>
                                  <p:childTnLst>
                                    <p:set>
                                      <p:cBhvr>
                                        <p:cTn id="211" dur="1" fill="hold">
                                          <p:stCondLst>
                                            <p:cond delay="0"/>
                                          </p:stCondLst>
                                        </p:cTn>
                                        <p:tgtEl>
                                          <p:spTgt spid="95"/>
                                        </p:tgtEl>
                                        <p:attrNameLst>
                                          <p:attrName>style.visibility</p:attrName>
                                        </p:attrNameLst>
                                      </p:cBhvr>
                                      <p:to>
                                        <p:strVal val="visible"/>
                                      </p:to>
                                    </p:set>
                                    <p:animEffect transition="in" filter="box(in)">
                                      <p:cBhvr>
                                        <p:cTn id="212" dur="500"/>
                                        <p:tgtEl>
                                          <p:spTgt spid="95"/>
                                        </p:tgtEl>
                                      </p:cBhvr>
                                    </p:animEffect>
                                  </p:childTnLst>
                                </p:cTn>
                              </p:par>
                            </p:childTnLst>
                          </p:cTn>
                        </p:par>
                        <p:par>
                          <p:cTn id="213" fill="hold">
                            <p:stCondLst>
                              <p:cond delay="8500"/>
                            </p:stCondLst>
                            <p:childTnLst>
                              <p:par>
                                <p:cTn id="214" presetID="4" presetClass="entr" presetSubtype="16" fill="hold" grpId="2" nodeType="afterEffect">
                                  <p:stCondLst>
                                    <p:cond delay="0"/>
                                  </p:stCondLst>
                                  <p:childTnLst>
                                    <p:set>
                                      <p:cBhvr>
                                        <p:cTn id="215" dur="1" fill="hold">
                                          <p:stCondLst>
                                            <p:cond delay="0"/>
                                          </p:stCondLst>
                                        </p:cTn>
                                        <p:tgtEl>
                                          <p:spTgt spid="100"/>
                                        </p:tgtEl>
                                        <p:attrNameLst>
                                          <p:attrName>style.visibility</p:attrName>
                                        </p:attrNameLst>
                                      </p:cBhvr>
                                      <p:to>
                                        <p:strVal val="visible"/>
                                      </p:to>
                                    </p:set>
                                    <p:animEffect transition="in" filter="box(in)">
                                      <p:cBhvr>
                                        <p:cTn id="216" dur="500"/>
                                        <p:tgtEl>
                                          <p:spTgt spid="100"/>
                                        </p:tgtEl>
                                      </p:cBhvr>
                                    </p:animEffect>
                                  </p:childTnLst>
                                </p:cTn>
                              </p:par>
                            </p:childTnLst>
                          </p:cTn>
                        </p:par>
                      </p:childTnLst>
                    </p:cTn>
                  </p:par>
                  <p:par>
                    <p:cTn id="217" fill="hold">
                      <p:stCondLst>
                        <p:cond delay="indefinite"/>
                      </p:stCondLst>
                      <p:childTnLst>
                        <p:par>
                          <p:cTn id="218" fill="hold">
                            <p:stCondLst>
                              <p:cond delay="0"/>
                            </p:stCondLst>
                            <p:childTnLst>
                              <p:par>
                                <p:cTn id="219" presetID="4" presetClass="exit" presetSubtype="16" fill="hold" grpId="1" nodeType="clickEffect">
                                  <p:stCondLst>
                                    <p:cond delay="0"/>
                                  </p:stCondLst>
                                  <p:childTnLst>
                                    <p:animEffect transition="out" filter="box(in)">
                                      <p:cBhvr>
                                        <p:cTn id="220" dur="500"/>
                                        <p:tgtEl>
                                          <p:spTgt spid="154"/>
                                        </p:tgtEl>
                                      </p:cBhvr>
                                    </p:animEffect>
                                    <p:set>
                                      <p:cBhvr>
                                        <p:cTn id="221" dur="1" fill="hold">
                                          <p:stCondLst>
                                            <p:cond delay="499"/>
                                          </p:stCondLst>
                                        </p:cTn>
                                        <p:tgtEl>
                                          <p:spTgt spid="154"/>
                                        </p:tgtEl>
                                        <p:attrNameLst>
                                          <p:attrName>style.visibility</p:attrName>
                                        </p:attrNameLst>
                                      </p:cBhvr>
                                      <p:to>
                                        <p:strVal val="hidden"/>
                                      </p:to>
                                    </p:set>
                                  </p:childTnLst>
                                </p:cTn>
                              </p:par>
                            </p:childTnLst>
                          </p:cTn>
                        </p:par>
                        <p:par>
                          <p:cTn id="222" fill="hold">
                            <p:stCondLst>
                              <p:cond delay="500"/>
                            </p:stCondLst>
                            <p:childTnLst>
                              <p:par>
                                <p:cTn id="223" presetID="4" presetClass="exit" presetSubtype="16" fill="hold" grpId="3" nodeType="afterEffect">
                                  <p:stCondLst>
                                    <p:cond delay="0"/>
                                  </p:stCondLst>
                                  <p:childTnLst>
                                    <p:animEffect transition="out" filter="box(in)">
                                      <p:cBhvr>
                                        <p:cTn id="224" dur="500"/>
                                        <p:tgtEl>
                                          <p:spTgt spid="117"/>
                                        </p:tgtEl>
                                      </p:cBhvr>
                                    </p:animEffect>
                                    <p:set>
                                      <p:cBhvr>
                                        <p:cTn id="225" dur="1" fill="hold">
                                          <p:stCondLst>
                                            <p:cond delay="499"/>
                                          </p:stCondLst>
                                        </p:cTn>
                                        <p:tgtEl>
                                          <p:spTgt spid="117"/>
                                        </p:tgtEl>
                                        <p:attrNameLst>
                                          <p:attrName>style.visibility</p:attrName>
                                        </p:attrNameLst>
                                      </p:cBhvr>
                                      <p:to>
                                        <p:strVal val="hidden"/>
                                      </p:to>
                                    </p:set>
                                  </p:childTnLst>
                                </p:cTn>
                              </p:par>
                              <p:par>
                                <p:cTn id="226" presetID="4" presetClass="exit" presetSubtype="16" fill="hold" grpId="3" nodeType="withEffect">
                                  <p:stCondLst>
                                    <p:cond delay="0"/>
                                  </p:stCondLst>
                                  <p:childTnLst>
                                    <p:animEffect transition="out" filter="box(in)">
                                      <p:cBhvr>
                                        <p:cTn id="227" dur="500"/>
                                        <p:tgtEl>
                                          <p:spTgt spid="118"/>
                                        </p:tgtEl>
                                      </p:cBhvr>
                                    </p:animEffect>
                                    <p:set>
                                      <p:cBhvr>
                                        <p:cTn id="228" dur="1" fill="hold">
                                          <p:stCondLst>
                                            <p:cond delay="499"/>
                                          </p:stCondLst>
                                        </p:cTn>
                                        <p:tgtEl>
                                          <p:spTgt spid="118"/>
                                        </p:tgtEl>
                                        <p:attrNameLst>
                                          <p:attrName>style.visibility</p:attrName>
                                        </p:attrNameLst>
                                      </p:cBhvr>
                                      <p:to>
                                        <p:strVal val="hidden"/>
                                      </p:to>
                                    </p:set>
                                  </p:childTnLst>
                                </p:cTn>
                              </p:par>
                            </p:childTnLst>
                          </p:cTn>
                        </p:par>
                        <p:par>
                          <p:cTn id="229" fill="hold">
                            <p:stCondLst>
                              <p:cond delay="1000"/>
                            </p:stCondLst>
                            <p:childTnLst>
                              <p:par>
                                <p:cTn id="230" presetID="4" presetClass="exit" presetSubtype="16" fill="hold" grpId="3" nodeType="afterEffect">
                                  <p:stCondLst>
                                    <p:cond delay="0"/>
                                  </p:stCondLst>
                                  <p:childTnLst>
                                    <p:animEffect transition="out" filter="box(in)">
                                      <p:cBhvr>
                                        <p:cTn id="231" dur="500"/>
                                        <p:tgtEl>
                                          <p:spTgt spid="77"/>
                                        </p:tgtEl>
                                      </p:cBhvr>
                                    </p:animEffect>
                                    <p:set>
                                      <p:cBhvr>
                                        <p:cTn id="232" dur="1" fill="hold">
                                          <p:stCondLst>
                                            <p:cond delay="499"/>
                                          </p:stCondLst>
                                        </p:cTn>
                                        <p:tgtEl>
                                          <p:spTgt spid="77"/>
                                        </p:tgtEl>
                                        <p:attrNameLst>
                                          <p:attrName>style.visibility</p:attrName>
                                        </p:attrNameLst>
                                      </p:cBhvr>
                                      <p:to>
                                        <p:strVal val="hidden"/>
                                      </p:to>
                                    </p:set>
                                  </p:childTnLst>
                                </p:cTn>
                              </p:par>
                              <p:par>
                                <p:cTn id="233" presetID="4" presetClass="exit" presetSubtype="16" fill="hold" grpId="3" nodeType="withEffect">
                                  <p:stCondLst>
                                    <p:cond delay="0"/>
                                  </p:stCondLst>
                                  <p:childTnLst>
                                    <p:animEffect transition="out" filter="box(in)">
                                      <p:cBhvr>
                                        <p:cTn id="234" dur="500"/>
                                        <p:tgtEl>
                                          <p:spTgt spid="80"/>
                                        </p:tgtEl>
                                      </p:cBhvr>
                                    </p:animEffect>
                                    <p:set>
                                      <p:cBhvr>
                                        <p:cTn id="235" dur="1" fill="hold">
                                          <p:stCondLst>
                                            <p:cond delay="499"/>
                                          </p:stCondLst>
                                        </p:cTn>
                                        <p:tgtEl>
                                          <p:spTgt spid="80"/>
                                        </p:tgtEl>
                                        <p:attrNameLst>
                                          <p:attrName>style.visibility</p:attrName>
                                        </p:attrNameLst>
                                      </p:cBhvr>
                                      <p:to>
                                        <p:strVal val="hidden"/>
                                      </p:to>
                                    </p:set>
                                  </p:childTnLst>
                                </p:cTn>
                              </p:par>
                              <p:par>
                                <p:cTn id="236" presetID="4" presetClass="exit" presetSubtype="16" fill="hold" grpId="3" nodeType="withEffect">
                                  <p:stCondLst>
                                    <p:cond delay="0"/>
                                  </p:stCondLst>
                                  <p:childTnLst>
                                    <p:animEffect transition="out" filter="box(in)">
                                      <p:cBhvr>
                                        <p:cTn id="237" dur="500"/>
                                        <p:tgtEl>
                                          <p:spTgt spid="83"/>
                                        </p:tgtEl>
                                      </p:cBhvr>
                                    </p:animEffect>
                                    <p:set>
                                      <p:cBhvr>
                                        <p:cTn id="238" dur="1" fill="hold">
                                          <p:stCondLst>
                                            <p:cond delay="499"/>
                                          </p:stCondLst>
                                        </p:cTn>
                                        <p:tgtEl>
                                          <p:spTgt spid="83"/>
                                        </p:tgtEl>
                                        <p:attrNameLst>
                                          <p:attrName>style.visibility</p:attrName>
                                        </p:attrNameLst>
                                      </p:cBhvr>
                                      <p:to>
                                        <p:strVal val="hidden"/>
                                      </p:to>
                                    </p:set>
                                  </p:childTnLst>
                                </p:cTn>
                              </p:par>
                              <p:par>
                                <p:cTn id="239" presetID="4" presetClass="exit" presetSubtype="16" fill="hold" grpId="3" nodeType="withEffect">
                                  <p:stCondLst>
                                    <p:cond delay="0"/>
                                  </p:stCondLst>
                                  <p:childTnLst>
                                    <p:animEffect transition="out" filter="box(in)">
                                      <p:cBhvr>
                                        <p:cTn id="240" dur="500"/>
                                        <p:tgtEl>
                                          <p:spTgt spid="86"/>
                                        </p:tgtEl>
                                      </p:cBhvr>
                                    </p:animEffect>
                                    <p:set>
                                      <p:cBhvr>
                                        <p:cTn id="241" dur="1" fill="hold">
                                          <p:stCondLst>
                                            <p:cond delay="499"/>
                                          </p:stCondLst>
                                        </p:cTn>
                                        <p:tgtEl>
                                          <p:spTgt spid="86"/>
                                        </p:tgtEl>
                                        <p:attrNameLst>
                                          <p:attrName>style.visibility</p:attrName>
                                        </p:attrNameLst>
                                      </p:cBhvr>
                                      <p:to>
                                        <p:strVal val="hidden"/>
                                      </p:to>
                                    </p:set>
                                  </p:childTnLst>
                                </p:cTn>
                              </p:par>
                              <p:par>
                                <p:cTn id="242" presetID="4" presetClass="exit" presetSubtype="16" fill="hold" grpId="3" nodeType="withEffect">
                                  <p:stCondLst>
                                    <p:cond delay="0"/>
                                  </p:stCondLst>
                                  <p:childTnLst>
                                    <p:animEffect transition="out" filter="box(in)">
                                      <p:cBhvr>
                                        <p:cTn id="243" dur="500"/>
                                        <p:tgtEl>
                                          <p:spTgt spid="87"/>
                                        </p:tgtEl>
                                      </p:cBhvr>
                                    </p:animEffect>
                                    <p:set>
                                      <p:cBhvr>
                                        <p:cTn id="244" dur="1" fill="hold">
                                          <p:stCondLst>
                                            <p:cond delay="499"/>
                                          </p:stCondLst>
                                        </p:cTn>
                                        <p:tgtEl>
                                          <p:spTgt spid="87"/>
                                        </p:tgtEl>
                                        <p:attrNameLst>
                                          <p:attrName>style.visibility</p:attrName>
                                        </p:attrNameLst>
                                      </p:cBhvr>
                                      <p:to>
                                        <p:strVal val="hidden"/>
                                      </p:to>
                                    </p:set>
                                  </p:childTnLst>
                                </p:cTn>
                              </p:par>
                              <p:par>
                                <p:cTn id="245" presetID="4" presetClass="exit" presetSubtype="16" fill="hold" nodeType="withEffect">
                                  <p:stCondLst>
                                    <p:cond delay="0"/>
                                  </p:stCondLst>
                                  <p:childTnLst>
                                    <p:animEffect transition="out" filter="box(in)">
                                      <p:cBhvr>
                                        <p:cTn id="246" dur="500"/>
                                        <p:tgtEl>
                                          <p:spTgt spid="90"/>
                                        </p:tgtEl>
                                      </p:cBhvr>
                                    </p:animEffect>
                                    <p:set>
                                      <p:cBhvr>
                                        <p:cTn id="247" dur="1" fill="hold">
                                          <p:stCondLst>
                                            <p:cond delay="499"/>
                                          </p:stCondLst>
                                        </p:cTn>
                                        <p:tgtEl>
                                          <p:spTgt spid="90"/>
                                        </p:tgtEl>
                                        <p:attrNameLst>
                                          <p:attrName>style.visibility</p:attrName>
                                        </p:attrNameLst>
                                      </p:cBhvr>
                                      <p:to>
                                        <p:strVal val="hidden"/>
                                      </p:to>
                                    </p:set>
                                  </p:childTnLst>
                                </p:cTn>
                              </p:par>
                              <p:par>
                                <p:cTn id="248" presetID="4" presetClass="exit" presetSubtype="16" fill="hold" nodeType="withEffect">
                                  <p:stCondLst>
                                    <p:cond delay="0"/>
                                  </p:stCondLst>
                                  <p:childTnLst>
                                    <p:animEffect transition="out" filter="box(in)">
                                      <p:cBhvr>
                                        <p:cTn id="249" dur="500"/>
                                        <p:tgtEl>
                                          <p:spTgt spid="91"/>
                                        </p:tgtEl>
                                      </p:cBhvr>
                                    </p:animEffect>
                                    <p:set>
                                      <p:cBhvr>
                                        <p:cTn id="250" dur="1" fill="hold">
                                          <p:stCondLst>
                                            <p:cond delay="499"/>
                                          </p:stCondLst>
                                        </p:cTn>
                                        <p:tgtEl>
                                          <p:spTgt spid="91"/>
                                        </p:tgtEl>
                                        <p:attrNameLst>
                                          <p:attrName>style.visibility</p:attrName>
                                        </p:attrNameLst>
                                      </p:cBhvr>
                                      <p:to>
                                        <p:strVal val="hidden"/>
                                      </p:to>
                                    </p:set>
                                  </p:childTnLst>
                                </p:cTn>
                              </p:par>
                              <p:par>
                                <p:cTn id="251" presetID="4" presetClass="exit" presetSubtype="16" fill="hold" nodeType="withEffect">
                                  <p:stCondLst>
                                    <p:cond delay="0"/>
                                  </p:stCondLst>
                                  <p:childTnLst>
                                    <p:animEffect transition="out" filter="box(in)">
                                      <p:cBhvr>
                                        <p:cTn id="252" dur="500"/>
                                        <p:tgtEl>
                                          <p:spTgt spid="92"/>
                                        </p:tgtEl>
                                      </p:cBhvr>
                                    </p:animEffect>
                                    <p:set>
                                      <p:cBhvr>
                                        <p:cTn id="253" dur="1" fill="hold">
                                          <p:stCondLst>
                                            <p:cond delay="499"/>
                                          </p:stCondLst>
                                        </p:cTn>
                                        <p:tgtEl>
                                          <p:spTgt spid="92"/>
                                        </p:tgtEl>
                                        <p:attrNameLst>
                                          <p:attrName>style.visibility</p:attrName>
                                        </p:attrNameLst>
                                      </p:cBhvr>
                                      <p:to>
                                        <p:strVal val="hidden"/>
                                      </p:to>
                                    </p:set>
                                  </p:childTnLst>
                                </p:cTn>
                              </p:par>
                              <p:par>
                                <p:cTn id="254" presetID="4" presetClass="exit" presetSubtype="16" fill="hold" nodeType="withEffect">
                                  <p:stCondLst>
                                    <p:cond delay="0"/>
                                  </p:stCondLst>
                                  <p:childTnLst>
                                    <p:animEffect transition="out" filter="box(in)">
                                      <p:cBhvr>
                                        <p:cTn id="255" dur="500"/>
                                        <p:tgtEl>
                                          <p:spTgt spid="93"/>
                                        </p:tgtEl>
                                      </p:cBhvr>
                                    </p:animEffect>
                                    <p:set>
                                      <p:cBhvr>
                                        <p:cTn id="256" dur="1" fill="hold">
                                          <p:stCondLst>
                                            <p:cond delay="499"/>
                                          </p:stCondLst>
                                        </p:cTn>
                                        <p:tgtEl>
                                          <p:spTgt spid="93"/>
                                        </p:tgtEl>
                                        <p:attrNameLst>
                                          <p:attrName>style.visibility</p:attrName>
                                        </p:attrNameLst>
                                      </p:cBhvr>
                                      <p:to>
                                        <p:strVal val="hidden"/>
                                      </p:to>
                                    </p:set>
                                  </p:childTnLst>
                                </p:cTn>
                              </p:par>
                              <p:par>
                                <p:cTn id="257" presetID="4" presetClass="exit" presetSubtype="16" fill="hold" nodeType="withEffect">
                                  <p:stCondLst>
                                    <p:cond delay="0"/>
                                  </p:stCondLst>
                                  <p:childTnLst>
                                    <p:animEffect transition="out" filter="box(in)">
                                      <p:cBhvr>
                                        <p:cTn id="258" dur="500"/>
                                        <p:tgtEl>
                                          <p:spTgt spid="94"/>
                                        </p:tgtEl>
                                      </p:cBhvr>
                                    </p:animEffect>
                                    <p:set>
                                      <p:cBhvr>
                                        <p:cTn id="259" dur="1" fill="hold">
                                          <p:stCondLst>
                                            <p:cond delay="499"/>
                                          </p:stCondLst>
                                        </p:cTn>
                                        <p:tgtEl>
                                          <p:spTgt spid="94"/>
                                        </p:tgtEl>
                                        <p:attrNameLst>
                                          <p:attrName>style.visibility</p:attrName>
                                        </p:attrNameLst>
                                      </p:cBhvr>
                                      <p:to>
                                        <p:strVal val="hidden"/>
                                      </p:to>
                                    </p:set>
                                  </p:childTnLst>
                                </p:cTn>
                              </p:par>
                              <p:par>
                                <p:cTn id="260" presetID="4" presetClass="exit" presetSubtype="16" fill="hold" nodeType="withEffect">
                                  <p:stCondLst>
                                    <p:cond delay="0"/>
                                  </p:stCondLst>
                                  <p:childTnLst>
                                    <p:animEffect transition="out" filter="box(in)">
                                      <p:cBhvr>
                                        <p:cTn id="261" dur="500"/>
                                        <p:tgtEl>
                                          <p:spTgt spid="95"/>
                                        </p:tgtEl>
                                      </p:cBhvr>
                                    </p:animEffect>
                                    <p:set>
                                      <p:cBhvr>
                                        <p:cTn id="262" dur="1" fill="hold">
                                          <p:stCondLst>
                                            <p:cond delay="499"/>
                                          </p:stCondLst>
                                        </p:cTn>
                                        <p:tgtEl>
                                          <p:spTgt spid="95"/>
                                        </p:tgtEl>
                                        <p:attrNameLst>
                                          <p:attrName>style.visibility</p:attrName>
                                        </p:attrNameLst>
                                      </p:cBhvr>
                                      <p:to>
                                        <p:strVal val="hidden"/>
                                      </p:to>
                                    </p:set>
                                  </p:childTnLst>
                                </p:cTn>
                              </p:par>
                              <p:par>
                                <p:cTn id="263" presetID="4" presetClass="exit" presetSubtype="16" fill="hold" grpId="3" nodeType="withEffect">
                                  <p:stCondLst>
                                    <p:cond delay="0"/>
                                  </p:stCondLst>
                                  <p:childTnLst>
                                    <p:animEffect transition="out" filter="box(in)">
                                      <p:cBhvr>
                                        <p:cTn id="264" dur="500"/>
                                        <p:tgtEl>
                                          <p:spTgt spid="96"/>
                                        </p:tgtEl>
                                      </p:cBhvr>
                                    </p:animEffect>
                                    <p:set>
                                      <p:cBhvr>
                                        <p:cTn id="265" dur="1" fill="hold">
                                          <p:stCondLst>
                                            <p:cond delay="499"/>
                                          </p:stCondLst>
                                        </p:cTn>
                                        <p:tgtEl>
                                          <p:spTgt spid="96"/>
                                        </p:tgtEl>
                                        <p:attrNameLst>
                                          <p:attrName>style.visibility</p:attrName>
                                        </p:attrNameLst>
                                      </p:cBhvr>
                                      <p:to>
                                        <p:strVal val="hidden"/>
                                      </p:to>
                                    </p:set>
                                  </p:childTnLst>
                                </p:cTn>
                              </p:par>
                              <p:par>
                                <p:cTn id="266" presetID="4" presetClass="exit" presetSubtype="16" fill="hold" grpId="3" nodeType="withEffect">
                                  <p:stCondLst>
                                    <p:cond delay="0"/>
                                  </p:stCondLst>
                                  <p:childTnLst>
                                    <p:animEffect transition="out" filter="box(in)">
                                      <p:cBhvr>
                                        <p:cTn id="267" dur="500"/>
                                        <p:tgtEl>
                                          <p:spTgt spid="97"/>
                                        </p:tgtEl>
                                      </p:cBhvr>
                                    </p:animEffect>
                                    <p:set>
                                      <p:cBhvr>
                                        <p:cTn id="268" dur="1" fill="hold">
                                          <p:stCondLst>
                                            <p:cond delay="499"/>
                                          </p:stCondLst>
                                        </p:cTn>
                                        <p:tgtEl>
                                          <p:spTgt spid="97"/>
                                        </p:tgtEl>
                                        <p:attrNameLst>
                                          <p:attrName>style.visibility</p:attrName>
                                        </p:attrNameLst>
                                      </p:cBhvr>
                                      <p:to>
                                        <p:strVal val="hidden"/>
                                      </p:to>
                                    </p:set>
                                  </p:childTnLst>
                                </p:cTn>
                              </p:par>
                              <p:par>
                                <p:cTn id="269" presetID="4" presetClass="exit" presetSubtype="16" fill="hold" grpId="3" nodeType="withEffect">
                                  <p:stCondLst>
                                    <p:cond delay="0"/>
                                  </p:stCondLst>
                                  <p:childTnLst>
                                    <p:animEffect transition="out" filter="box(in)">
                                      <p:cBhvr>
                                        <p:cTn id="270" dur="500"/>
                                        <p:tgtEl>
                                          <p:spTgt spid="98"/>
                                        </p:tgtEl>
                                      </p:cBhvr>
                                    </p:animEffect>
                                    <p:set>
                                      <p:cBhvr>
                                        <p:cTn id="271" dur="1" fill="hold">
                                          <p:stCondLst>
                                            <p:cond delay="499"/>
                                          </p:stCondLst>
                                        </p:cTn>
                                        <p:tgtEl>
                                          <p:spTgt spid="98"/>
                                        </p:tgtEl>
                                        <p:attrNameLst>
                                          <p:attrName>style.visibility</p:attrName>
                                        </p:attrNameLst>
                                      </p:cBhvr>
                                      <p:to>
                                        <p:strVal val="hidden"/>
                                      </p:to>
                                    </p:set>
                                  </p:childTnLst>
                                </p:cTn>
                              </p:par>
                              <p:par>
                                <p:cTn id="272" presetID="4" presetClass="exit" presetSubtype="16" fill="hold" grpId="3" nodeType="withEffect">
                                  <p:stCondLst>
                                    <p:cond delay="0"/>
                                  </p:stCondLst>
                                  <p:childTnLst>
                                    <p:animEffect transition="out" filter="box(in)">
                                      <p:cBhvr>
                                        <p:cTn id="273" dur="500"/>
                                        <p:tgtEl>
                                          <p:spTgt spid="99"/>
                                        </p:tgtEl>
                                      </p:cBhvr>
                                    </p:animEffect>
                                    <p:set>
                                      <p:cBhvr>
                                        <p:cTn id="274" dur="1" fill="hold">
                                          <p:stCondLst>
                                            <p:cond delay="499"/>
                                          </p:stCondLst>
                                        </p:cTn>
                                        <p:tgtEl>
                                          <p:spTgt spid="99"/>
                                        </p:tgtEl>
                                        <p:attrNameLst>
                                          <p:attrName>style.visibility</p:attrName>
                                        </p:attrNameLst>
                                      </p:cBhvr>
                                      <p:to>
                                        <p:strVal val="hidden"/>
                                      </p:to>
                                    </p:set>
                                  </p:childTnLst>
                                </p:cTn>
                              </p:par>
                              <p:par>
                                <p:cTn id="275" presetID="4" presetClass="exit" presetSubtype="16" fill="hold" grpId="3" nodeType="withEffect">
                                  <p:stCondLst>
                                    <p:cond delay="0"/>
                                  </p:stCondLst>
                                  <p:childTnLst>
                                    <p:animEffect transition="out" filter="box(in)">
                                      <p:cBhvr>
                                        <p:cTn id="276" dur="500"/>
                                        <p:tgtEl>
                                          <p:spTgt spid="100"/>
                                        </p:tgtEl>
                                      </p:cBhvr>
                                    </p:animEffect>
                                    <p:set>
                                      <p:cBhvr>
                                        <p:cTn id="277" dur="1" fill="hold">
                                          <p:stCondLst>
                                            <p:cond delay="499"/>
                                          </p:stCondLst>
                                        </p:cTn>
                                        <p:tgtEl>
                                          <p:spTgt spid="100"/>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4" presetClass="entr" presetSubtype="16" fill="hold" grpId="0" nodeType="clickEffect">
                                  <p:stCondLst>
                                    <p:cond delay="0"/>
                                  </p:stCondLst>
                                  <p:childTnLst>
                                    <p:set>
                                      <p:cBhvr>
                                        <p:cTn id="281" dur="1" fill="hold">
                                          <p:stCondLst>
                                            <p:cond delay="0"/>
                                          </p:stCondLst>
                                        </p:cTn>
                                        <p:tgtEl>
                                          <p:spTgt spid="155"/>
                                        </p:tgtEl>
                                        <p:attrNameLst>
                                          <p:attrName>style.visibility</p:attrName>
                                        </p:attrNameLst>
                                      </p:cBhvr>
                                      <p:to>
                                        <p:strVal val="visible"/>
                                      </p:to>
                                    </p:set>
                                    <p:animEffect transition="in" filter="box(in)">
                                      <p:cBhvr>
                                        <p:cTn id="282" dur="500"/>
                                        <p:tgtEl>
                                          <p:spTgt spid="155"/>
                                        </p:tgtEl>
                                      </p:cBhvr>
                                    </p:animEffect>
                                  </p:childTnLst>
                                </p:cTn>
                              </p:par>
                            </p:childTnLst>
                          </p:cTn>
                        </p:par>
                        <p:par>
                          <p:cTn id="283" fill="hold">
                            <p:stCondLst>
                              <p:cond delay="500"/>
                            </p:stCondLst>
                            <p:childTnLst>
                              <p:par>
                                <p:cTn id="284" presetID="4" presetClass="entr" presetSubtype="16" fill="hold" grpId="4" nodeType="afterEffect">
                                  <p:stCondLst>
                                    <p:cond delay="0"/>
                                  </p:stCondLst>
                                  <p:childTnLst>
                                    <p:set>
                                      <p:cBhvr>
                                        <p:cTn id="285" dur="1" fill="hold">
                                          <p:stCondLst>
                                            <p:cond delay="0"/>
                                          </p:stCondLst>
                                        </p:cTn>
                                        <p:tgtEl>
                                          <p:spTgt spid="117"/>
                                        </p:tgtEl>
                                        <p:attrNameLst>
                                          <p:attrName>style.visibility</p:attrName>
                                        </p:attrNameLst>
                                      </p:cBhvr>
                                      <p:to>
                                        <p:strVal val="visible"/>
                                      </p:to>
                                    </p:set>
                                    <p:animEffect transition="in" filter="box(in)">
                                      <p:cBhvr>
                                        <p:cTn id="286" dur="500"/>
                                        <p:tgtEl>
                                          <p:spTgt spid="117"/>
                                        </p:tgtEl>
                                      </p:cBhvr>
                                    </p:animEffect>
                                  </p:childTnLst>
                                </p:cTn>
                              </p:par>
                            </p:childTnLst>
                          </p:cTn>
                        </p:par>
                        <p:par>
                          <p:cTn id="287" fill="hold">
                            <p:stCondLst>
                              <p:cond delay="1000"/>
                            </p:stCondLst>
                            <p:childTnLst>
                              <p:par>
                                <p:cTn id="288" presetID="4" presetClass="entr" presetSubtype="16" fill="hold" grpId="4" nodeType="afterEffect">
                                  <p:stCondLst>
                                    <p:cond delay="0"/>
                                  </p:stCondLst>
                                  <p:childTnLst>
                                    <p:set>
                                      <p:cBhvr>
                                        <p:cTn id="289" dur="1" fill="hold">
                                          <p:stCondLst>
                                            <p:cond delay="0"/>
                                          </p:stCondLst>
                                        </p:cTn>
                                        <p:tgtEl>
                                          <p:spTgt spid="118"/>
                                        </p:tgtEl>
                                        <p:attrNameLst>
                                          <p:attrName>style.visibility</p:attrName>
                                        </p:attrNameLst>
                                      </p:cBhvr>
                                      <p:to>
                                        <p:strVal val="visible"/>
                                      </p:to>
                                    </p:set>
                                    <p:animEffect transition="in" filter="box(in)">
                                      <p:cBhvr>
                                        <p:cTn id="290" dur="500"/>
                                        <p:tgtEl>
                                          <p:spTgt spid="118"/>
                                        </p:tgtEl>
                                      </p:cBhvr>
                                    </p:animEffect>
                                  </p:childTnLst>
                                </p:cTn>
                              </p:par>
                            </p:childTnLst>
                          </p:cTn>
                        </p:par>
                        <p:par>
                          <p:cTn id="291" fill="hold">
                            <p:stCondLst>
                              <p:cond delay="1500"/>
                            </p:stCondLst>
                            <p:childTnLst>
                              <p:par>
                                <p:cTn id="292" presetID="4" presetClass="entr" presetSubtype="16" fill="hold" grpId="0" nodeType="afterEffect">
                                  <p:stCondLst>
                                    <p:cond delay="0"/>
                                  </p:stCondLst>
                                  <p:childTnLst>
                                    <p:set>
                                      <p:cBhvr>
                                        <p:cTn id="293" dur="1" fill="hold">
                                          <p:stCondLst>
                                            <p:cond delay="0"/>
                                          </p:stCondLst>
                                        </p:cTn>
                                        <p:tgtEl>
                                          <p:spTgt spid="101"/>
                                        </p:tgtEl>
                                        <p:attrNameLst>
                                          <p:attrName>style.visibility</p:attrName>
                                        </p:attrNameLst>
                                      </p:cBhvr>
                                      <p:to>
                                        <p:strVal val="visible"/>
                                      </p:to>
                                    </p:set>
                                    <p:animEffect transition="in" filter="box(in)">
                                      <p:cBhvr>
                                        <p:cTn id="294" dur="500"/>
                                        <p:tgtEl>
                                          <p:spTgt spid="101"/>
                                        </p:tgtEl>
                                      </p:cBhvr>
                                    </p:animEffect>
                                  </p:childTnLst>
                                </p:cTn>
                              </p:par>
                            </p:childTnLst>
                          </p:cTn>
                        </p:par>
                        <p:par>
                          <p:cTn id="295" fill="hold">
                            <p:stCondLst>
                              <p:cond delay="2000"/>
                            </p:stCondLst>
                            <p:childTnLst>
                              <p:par>
                                <p:cTn id="296" presetID="4" presetClass="entr" presetSubtype="16" fill="hold" nodeType="afterEffect">
                                  <p:stCondLst>
                                    <p:cond delay="0"/>
                                  </p:stCondLst>
                                  <p:childTnLst>
                                    <p:set>
                                      <p:cBhvr>
                                        <p:cTn id="297" dur="1" fill="hold">
                                          <p:stCondLst>
                                            <p:cond delay="0"/>
                                          </p:stCondLst>
                                        </p:cTn>
                                        <p:tgtEl>
                                          <p:spTgt spid="106"/>
                                        </p:tgtEl>
                                        <p:attrNameLst>
                                          <p:attrName>style.visibility</p:attrName>
                                        </p:attrNameLst>
                                      </p:cBhvr>
                                      <p:to>
                                        <p:strVal val="visible"/>
                                      </p:to>
                                    </p:set>
                                    <p:animEffect transition="in" filter="box(in)">
                                      <p:cBhvr>
                                        <p:cTn id="298" dur="500"/>
                                        <p:tgtEl>
                                          <p:spTgt spid="106"/>
                                        </p:tgtEl>
                                      </p:cBhvr>
                                    </p:animEffect>
                                  </p:childTnLst>
                                </p:cTn>
                              </p:par>
                            </p:childTnLst>
                          </p:cTn>
                        </p:par>
                        <p:par>
                          <p:cTn id="299" fill="hold">
                            <p:stCondLst>
                              <p:cond delay="2500"/>
                            </p:stCondLst>
                            <p:childTnLst>
                              <p:par>
                                <p:cTn id="300" presetID="4" presetClass="entr" presetSubtype="16" fill="hold" grpId="0" nodeType="afterEffect">
                                  <p:stCondLst>
                                    <p:cond delay="0"/>
                                  </p:stCondLst>
                                  <p:childTnLst>
                                    <p:set>
                                      <p:cBhvr>
                                        <p:cTn id="301" dur="1" fill="hold">
                                          <p:stCondLst>
                                            <p:cond delay="0"/>
                                          </p:stCondLst>
                                        </p:cTn>
                                        <p:tgtEl>
                                          <p:spTgt spid="126"/>
                                        </p:tgtEl>
                                        <p:attrNameLst>
                                          <p:attrName>style.visibility</p:attrName>
                                        </p:attrNameLst>
                                      </p:cBhvr>
                                      <p:to>
                                        <p:strVal val="visible"/>
                                      </p:to>
                                    </p:set>
                                    <p:animEffect transition="in" filter="box(in)">
                                      <p:cBhvr>
                                        <p:cTn id="302" dur="500"/>
                                        <p:tgtEl>
                                          <p:spTgt spid="126"/>
                                        </p:tgtEl>
                                      </p:cBhvr>
                                    </p:animEffect>
                                  </p:childTnLst>
                                </p:cTn>
                              </p:par>
                            </p:childTnLst>
                          </p:cTn>
                        </p:par>
                        <p:par>
                          <p:cTn id="303" fill="hold">
                            <p:stCondLst>
                              <p:cond delay="3000"/>
                            </p:stCondLst>
                            <p:childTnLst>
                              <p:par>
                                <p:cTn id="304" presetID="4" presetClass="entr" presetSubtype="16" fill="hold" grpId="0" nodeType="afterEffect">
                                  <p:stCondLst>
                                    <p:cond delay="0"/>
                                  </p:stCondLst>
                                  <p:childTnLst>
                                    <p:set>
                                      <p:cBhvr>
                                        <p:cTn id="305" dur="1" fill="hold">
                                          <p:stCondLst>
                                            <p:cond delay="0"/>
                                          </p:stCondLst>
                                        </p:cTn>
                                        <p:tgtEl>
                                          <p:spTgt spid="102"/>
                                        </p:tgtEl>
                                        <p:attrNameLst>
                                          <p:attrName>style.visibility</p:attrName>
                                        </p:attrNameLst>
                                      </p:cBhvr>
                                      <p:to>
                                        <p:strVal val="visible"/>
                                      </p:to>
                                    </p:set>
                                    <p:animEffect transition="in" filter="box(in)">
                                      <p:cBhvr>
                                        <p:cTn id="306" dur="500"/>
                                        <p:tgtEl>
                                          <p:spTgt spid="102"/>
                                        </p:tgtEl>
                                      </p:cBhvr>
                                    </p:animEffect>
                                  </p:childTnLst>
                                </p:cTn>
                              </p:par>
                            </p:childTnLst>
                          </p:cTn>
                        </p:par>
                        <p:par>
                          <p:cTn id="307" fill="hold">
                            <p:stCondLst>
                              <p:cond delay="3500"/>
                            </p:stCondLst>
                            <p:childTnLst>
                              <p:par>
                                <p:cTn id="308" presetID="4" presetClass="entr" presetSubtype="16" fill="hold" nodeType="afterEffect">
                                  <p:stCondLst>
                                    <p:cond delay="0"/>
                                  </p:stCondLst>
                                  <p:childTnLst>
                                    <p:set>
                                      <p:cBhvr>
                                        <p:cTn id="309" dur="1" fill="hold">
                                          <p:stCondLst>
                                            <p:cond delay="0"/>
                                          </p:stCondLst>
                                        </p:cTn>
                                        <p:tgtEl>
                                          <p:spTgt spid="123"/>
                                        </p:tgtEl>
                                        <p:attrNameLst>
                                          <p:attrName>style.visibility</p:attrName>
                                        </p:attrNameLst>
                                      </p:cBhvr>
                                      <p:to>
                                        <p:strVal val="visible"/>
                                      </p:to>
                                    </p:set>
                                    <p:animEffect transition="in" filter="box(in)">
                                      <p:cBhvr>
                                        <p:cTn id="310" dur="500"/>
                                        <p:tgtEl>
                                          <p:spTgt spid="123"/>
                                        </p:tgtEl>
                                      </p:cBhvr>
                                    </p:animEffect>
                                  </p:childTnLst>
                                </p:cTn>
                              </p:par>
                            </p:childTnLst>
                          </p:cTn>
                        </p:par>
                        <p:par>
                          <p:cTn id="311" fill="hold">
                            <p:stCondLst>
                              <p:cond delay="4000"/>
                            </p:stCondLst>
                            <p:childTnLst>
                              <p:par>
                                <p:cTn id="312" presetID="4" presetClass="entr" presetSubtype="16" fill="hold" grpId="0" nodeType="afterEffect">
                                  <p:stCondLst>
                                    <p:cond delay="0"/>
                                  </p:stCondLst>
                                  <p:childTnLst>
                                    <p:set>
                                      <p:cBhvr>
                                        <p:cTn id="313" dur="1" fill="hold">
                                          <p:stCondLst>
                                            <p:cond delay="0"/>
                                          </p:stCondLst>
                                        </p:cTn>
                                        <p:tgtEl>
                                          <p:spTgt spid="127"/>
                                        </p:tgtEl>
                                        <p:attrNameLst>
                                          <p:attrName>style.visibility</p:attrName>
                                        </p:attrNameLst>
                                      </p:cBhvr>
                                      <p:to>
                                        <p:strVal val="visible"/>
                                      </p:to>
                                    </p:set>
                                    <p:animEffect transition="in" filter="box(in)">
                                      <p:cBhvr>
                                        <p:cTn id="314" dur="500"/>
                                        <p:tgtEl>
                                          <p:spTgt spid="127"/>
                                        </p:tgtEl>
                                      </p:cBhvr>
                                    </p:animEffect>
                                  </p:childTnLst>
                                </p:cTn>
                              </p:par>
                            </p:childTnLst>
                          </p:cTn>
                        </p:par>
                        <p:par>
                          <p:cTn id="315" fill="hold">
                            <p:stCondLst>
                              <p:cond delay="4500"/>
                            </p:stCondLst>
                            <p:childTnLst>
                              <p:par>
                                <p:cTn id="316" presetID="4" presetClass="entr" presetSubtype="16" fill="hold" grpId="0" nodeType="afterEffect">
                                  <p:stCondLst>
                                    <p:cond delay="0"/>
                                  </p:stCondLst>
                                  <p:childTnLst>
                                    <p:set>
                                      <p:cBhvr>
                                        <p:cTn id="317" dur="1" fill="hold">
                                          <p:stCondLst>
                                            <p:cond delay="0"/>
                                          </p:stCondLst>
                                        </p:cTn>
                                        <p:tgtEl>
                                          <p:spTgt spid="103"/>
                                        </p:tgtEl>
                                        <p:attrNameLst>
                                          <p:attrName>style.visibility</p:attrName>
                                        </p:attrNameLst>
                                      </p:cBhvr>
                                      <p:to>
                                        <p:strVal val="visible"/>
                                      </p:to>
                                    </p:set>
                                    <p:animEffect transition="in" filter="box(in)">
                                      <p:cBhvr>
                                        <p:cTn id="318" dur="500"/>
                                        <p:tgtEl>
                                          <p:spTgt spid="103"/>
                                        </p:tgtEl>
                                      </p:cBhvr>
                                    </p:animEffect>
                                  </p:childTnLst>
                                </p:cTn>
                              </p:par>
                            </p:childTnLst>
                          </p:cTn>
                        </p:par>
                        <p:par>
                          <p:cTn id="319" fill="hold">
                            <p:stCondLst>
                              <p:cond delay="5000"/>
                            </p:stCondLst>
                            <p:childTnLst>
                              <p:par>
                                <p:cTn id="320" presetID="4" presetClass="entr" presetSubtype="16" fill="hold" nodeType="afterEffect">
                                  <p:stCondLst>
                                    <p:cond delay="0"/>
                                  </p:stCondLst>
                                  <p:childTnLst>
                                    <p:set>
                                      <p:cBhvr>
                                        <p:cTn id="321" dur="1" fill="hold">
                                          <p:stCondLst>
                                            <p:cond delay="0"/>
                                          </p:stCondLst>
                                        </p:cTn>
                                        <p:tgtEl>
                                          <p:spTgt spid="124"/>
                                        </p:tgtEl>
                                        <p:attrNameLst>
                                          <p:attrName>style.visibility</p:attrName>
                                        </p:attrNameLst>
                                      </p:cBhvr>
                                      <p:to>
                                        <p:strVal val="visible"/>
                                      </p:to>
                                    </p:set>
                                    <p:animEffect transition="in" filter="box(in)">
                                      <p:cBhvr>
                                        <p:cTn id="322" dur="500"/>
                                        <p:tgtEl>
                                          <p:spTgt spid="124"/>
                                        </p:tgtEl>
                                      </p:cBhvr>
                                    </p:animEffect>
                                  </p:childTnLst>
                                </p:cTn>
                              </p:par>
                            </p:childTnLst>
                          </p:cTn>
                        </p:par>
                        <p:par>
                          <p:cTn id="323" fill="hold">
                            <p:stCondLst>
                              <p:cond delay="5500"/>
                            </p:stCondLst>
                            <p:childTnLst>
                              <p:par>
                                <p:cTn id="324" presetID="4" presetClass="entr" presetSubtype="16" fill="hold" grpId="0" nodeType="afterEffect">
                                  <p:stCondLst>
                                    <p:cond delay="0"/>
                                  </p:stCondLst>
                                  <p:childTnLst>
                                    <p:set>
                                      <p:cBhvr>
                                        <p:cTn id="325" dur="1" fill="hold">
                                          <p:stCondLst>
                                            <p:cond delay="0"/>
                                          </p:stCondLst>
                                        </p:cTn>
                                        <p:tgtEl>
                                          <p:spTgt spid="128"/>
                                        </p:tgtEl>
                                        <p:attrNameLst>
                                          <p:attrName>style.visibility</p:attrName>
                                        </p:attrNameLst>
                                      </p:cBhvr>
                                      <p:to>
                                        <p:strVal val="visible"/>
                                      </p:to>
                                    </p:set>
                                    <p:animEffect transition="in" filter="box(in)">
                                      <p:cBhvr>
                                        <p:cTn id="326" dur="500"/>
                                        <p:tgtEl>
                                          <p:spTgt spid="128"/>
                                        </p:tgtEl>
                                      </p:cBhvr>
                                    </p:animEffect>
                                  </p:childTnLst>
                                </p:cTn>
                              </p:par>
                            </p:childTnLst>
                          </p:cTn>
                        </p:par>
                        <p:par>
                          <p:cTn id="327" fill="hold">
                            <p:stCondLst>
                              <p:cond delay="6000"/>
                            </p:stCondLst>
                            <p:childTnLst>
                              <p:par>
                                <p:cTn id="328" presetID="4" presetClass="entr" presetSubtype="16" fill="hold" grpId="0" nodeType="afterEffect">
                                  <p:stCondLst>
                                    <p:cond delay="0"/>
                                  </p:stCondLst>
                                  <p:childTnLst>
                                    <p:set>
                                      <p:cBhvr>
                                        <p:cTn id="329" dur="1" fill="hold">
                                          <p:stCondLst>
                                            <p:cond delay="0"/>
                                          </p:stCondLst>
                                        </p:cTn>
                                        <p:tgtEl>
                                          <p:spTgt spid="104"/>
                                        </p:tgtEl>
                                        <p:attrNameLst>
                                          <p:attrName>style.visibility</p:attrName>
                                        </p:attrNameLst>
                                      </p:cBhvr>
                                      <p:to>
                                        <p:strVal val="visible"/>
                                      </p:to>
                                    </p:set>
                                    <p:animEffect transition="in" filter="box(in)">
                                      <p:cBhvr>
                                        <p:cTn id="330" dur="500"/>
                                        <p:tgtEl>
                                          <p:spTgt spid="104"/>
                                        </p:tgtEl>
                                      </p:cBhvr>
                                    </p:animEffect>
                                  </p:childTnLst>
                                </p:cTn>
                              </p:par>
                            </p:childTnLst>
                          </p:cTn>
                        </p:par>
                        <p:par>
                          <p:cTn id="331" fill="hold">
                            <p:stCondLst>
                              <p:cond delay="6500"/>
                            </p:stCondLst>
                            <p:childTnLst>
                              <p:par>
                                <p:cTn id="332" presetID="4" presetClass="entr" presetSubtype="16" fill="hold" nodeType="afterEffect">
                                  <p:stCondLst>
                                    <p:cond delay="0"/>
                                  </p:stCondLst>
                                  <p:childTnLst>
                                    <p:set>
                                      <p:cBhvr>
                                        <p:cTn id="333" dur="1" fill="hold">
                                          <p:stCondLst>
                                            <p:cond delay="0"/>
                                          </p:stCondLst>
                                        </p:cTn>
                                        <p:tgtEl>
                                          <p:spTgt spid="125"/>
                                        </p:tgtEl>
                                        <p:attrNameLst>
                                          <p:attrName>style.visibility</p:attrName>
                                        </p:attrNameLst>
                                      </p:cBhvr>
                                      <p:to>
                                        <p:strVal val="visible"/>
                                      </p:to>
                                    </p:set>
                                    <p:animEffect transition="in" filter="box(in)">
                                      <p:cBhvr>
                                        <p:cTn id="334" dur="500"/>
                                        <p:tgtEl>
                                          <p:spTgt spid="125"/>
                                        </p:tgtEl>
                                      </p:cBhvr>
                                    </p:animEffect>
                                  </p:childTnLst>
                                </p:cTn>
                              </p:par>
                            </p:childTnLst>
                          </p:cTn>
                        </p:par>
                        <p:par>
                          <p:cTn id="335" fill="hold">
                            <p:stCondLst>
                              <p:cond delay="7000"/>
                            </p:stCondLst>
                            <p:childTnLst>
                              <p:par>
                                <p:cTn id="336" presetID="4" presetClass="entr" presetSubtype="16" fill="hold" grpId="0" nodeType="afterEffect">
                                  <p:stCondLst>
                                    <p:cond delay="0"/>
                                  </p:stCondLst>
                                  <p:childTnLst>
                                    <p:set>
                                      <p:cBhvr>
                                        <p:cTn id="337" dur="1" fill="hold">
                                          <p:stCondLst>
                                            <p:cond delay="0"/>
                                          </p:stCondLst>
                                        </p:cTn>
                                        <p:tgtEl>
                                          <p:spTgt spid="129"/>
                                        </p:tgtEl>
                                        <p:attrNameLst>
                                          <p:attrName>style.visibility</p:attrName>
                                        </p:attrNameLst>
                                      </p:cBhvr>
                                      <p:to>
                                        <p:strVal val="visible"/>
                                      </p:to>
                                    </p:set>
                                    <p:animEffect transition="in" filter="box(in)">
                                      <p:cBhvr>
                                        <p:cTn id="338" dur="500"/>
                                        <p:tgtEl>
                                          <p:spTgt spid="129"/>
                                        </p:tgtEl>
                                      </p:cBhvr>
                                    </p:animEffect>
                                  </p:childTnLst>
                                </p:cTn>
                              </p:par>
                            </p:childTnLst>
                          </p:cTn>
                        </p:par>
                        <p:par>
                          <p:cTn id="339" fill="hold">
                            <p:stCondLst>
                              <p:cond delay="7500"/>
                            </p:stCondLst>
                            <p:childTnLst>
                              <p:par>
                                <p:cTn id="340" presetID="4" presetClass="entr" presetSubtype="16" fill="hold" grpId="0" nodeType="afterEffect">
                                  <p:stCondLst>
                                    <p:cond delay="0"/>
                                  </p:stCondLst>
                                  <p:childTnLst>
                                    <p:set>
                                      <p:cBhvr>
                                        <p:cTn id="341" dur="1" fill="hold">
                                          <p:stCondLst>
                                            <p:cond delay="0"/>
                                          </p:stCondLst>
                                        </p:cTn>
                                        <p:tgtEl>
                                          <p:spTgt spid="105"/>
                                        </p:tgtEl>
                                        <p:attrNameLst>
                                          <p:attrName>style.visibility</p:attrName>
                                        </p:attrNameLst>
                                      </p:cBhvr>
                                      <p:to>
                                        <p:strVal val="visible"/>
                                      </p:to>
                                    </p:set>
                                    <p:animEffect transition="in" filter="box(in)">
                                      <p:cBhvr>
                                        <p:cTn id="342" dur="500"/>
                                        <p:tgtEl>
                                          <p:spTgt spid="105"/>
                                        </p:tgtEl>
                                      </p:cBhvr>
                                    </p:animEffect>
                                  </p:childTnLst>
                                </p:cTn>
                              </p:par>
                            </p:childTnLst>
                          </p:cTn>
                        </p:par>
                        <p:par>
                          <p:cTn id="343" fill="hold">
                            <p:stCondLst>
                              <p:cond delay="8000"/>
                            </p:stCondLst>
                            <p:childTnLst>
                              <p:par>
                                <p:cTn id="344" presetID="4" presetClass="entr" presetSubtype="16" fill="hold" nodeType="afterEffect">
                                  <p:stCondLst>
                                    <p:cond delay="0"/>
                                  </p:stCondLst>
                                  <p:childTnLst>
                                    <p:set>
                                      <p:cBhvr>
                                        <p:cTn id="345" dur="1" fill="hold">
                                          <p:stCondLst>
                                            <p:cond delay="0"/>
                                          </p:stCondLst>
                                        </p:cTn>
                                        <p:tgtEl>
                                          <p:spTgt spid="130"/>
                                        </p:tgtEl>
                                        <p:attrNameLst>
                                          <p:attrName>style.visibility</p:attrName>
                                        </p:attrNameLst>
                                      </p:cBhvr>
                                      <p:to>
                                        <p:strVal val="visible"/>
                                      </p:to>
                                    </p:set>
                                    <p:animEffect transition="in" filter="box(in)">
                                      <p:cBhvr>
                                        <p:cTn id="346" dur="500"/>
                                        <p:tgtEl>
                                          <p:spTgt spid="130"/>
                                        </p:tgtEl>
                                      </p:cBhvr>
                                    </p:animEffect>
                                  </p:childTnLst>
                                </p:cTn>
                              </p:par>
                            </p:childTnLst>
                          </p:cTn>
                        </p:par>
                        <p:par>
                          <p:cTn id="347" fill="hold">
                            <p:stCondLst>
                              <p:cond delay="8500"/>
                            </p:stCondLst>
                            <p:childTnLst>
                              <p:par>
                                <p:cTn id="348" presetID="4" presetClass="entr" presetSubtype="16" fill="hold" grpId="0" nodeType="afterEffect">
                                  <p:stCondLst>
                                    <p:cond delay="0"/>
                                  </p:stCondLst>
                                  <p:childTnLst>
                                    <p:set>
                                      <p:cBhvr>
                                        <p:cTn id="349" dur="1" fill="hold">
                                          <p:stCondLst>
                                            <p:cond delay="0"/>
                                          </p:stCondLst>
                                        </p:cTn>
                                        <p:tgtEl>
                                          <p:spTgt spid="132"/>
                                        </p:tgtEl>
                                        <p:attrNameLst>
                                          <p:attrName>style.visibility</p:attrName>
                                        </p:attrNameLst>
                                      </p:cBhvr>
                                      <p:to>
                                        <p:strVal val="visible"/>
                                      </p:to>
                                    </p:set>
                                    <p:animEffect transition="in" filter="box(in)">
                                      <p:cBhvr>
                                        <p:cTn id="350" dur="500"/>
                                        <p:tgtEl>
                                          <p:spTgt spid="132"/>
                                        </p:tgtEl>
                                      </p:cBhvr>
                                    </p:animEffect>
                                  </p:childTnLst>
                                </p:cTn>
                              </p:par>
                            </p:childTnLst>
                          </p:cTn>
                        </p:par>
                        <p:par>
                          <p:cTn id="351" fill="hold">
                            <p:stCondLst>
                              <p:cond delay="9000"/>
                            </p:stCondLst>
                            <p:childTnLst>
                              <p:par>
                                <p:cTn id="352" presetID="4" presetClass="entr" presetSubtype="16" fill="hold" grpId="0" nodeType="afterEffect">
                                  <p:stCondLst>
                                    <p:cond delay="0"/>
                                  </p:stCondLst>
                                  <p:childTnLst>
                                    <p:set>
                                      <p:cBhvr>
                                        <p:cTn id="353" dur="1" fill="hold">
                                          <p:stCondLst>
                                            <p:cond delay="0"/>
                                          </p:stCondLst>
                                        </p:cTn>
                                        <p:tgtEl>
                                          <p:spTgt spid="131"/>
                                        </p:tgtEl>
                                        <p:attrNameLst>
                                          <p:attrName>style.visibility</p:attrName>
                                        </p:attrNameLst>
                                      </p:cBhvr>
                                      <p:to>
                                        <p:strVal val="visible"/>
                                      </p:to>
                                    </p:set>
                                    <p:animEffect transition="in" filter="box(in)">
                                      <p:cBhvr>
                                        <p:cTn id="354" dur="500"/>
                                        <p:tgtEl>
                                          <p:spTgt spid="131"/>
                                        </p:tgtEl>
                                      </p:cBhvr>
                                    </p:animEffect>
                                  </p:childTnLst>
                                </p:cTn>
                              </p:par>
                            </p:childTnLst>
                          </p:cTn>
                        </p:par>
                        <p:par>
                          <p:cTn id="355" fill="hold">
                            <p:stCondLst>
                              <p:cond delay="9500"/>
                            </p:stCondLst>
                            <p:childTnLst>
                              <p:par>
                                <p:cTn id="356" presetID="4" presetClass="entr" presetSubtype="16" fill="hold" nodeType="afterEffect">
                                  <p:stCondLst>
                                    <p:cond delay="0"/>
                                  </p:stCondLst>
                                  <p:childTnLst>
                                    <p:set>
                                      <p:cBhvr>
                                        <p:cTn id="357" dur="1" fill="hold">
                                          <p:stCondLst>
                                            <p:cond delay="0"/>
                                          </p:stCondLst>
                                        </p:cTn>
                                        <p:tgtEl>
                                          <p:spTgt spid="133"/>
                                        </p:tgtEl>
                                        <p:attrNameLst>
                                          <p:attrName>style.visibility</p:attrName>
                                        </p:attrNameLst>
                                      </p:cBhvr>
                                      <p:to>
                                        <p:strVal val="visible"/>
                                      </p:to>
                                    </p:set>
                                    <p:animEffect transition="in" filter="box(in)">
                                      <p:cBhvr>
                                        <p:cTn id="358" dur="500"/>
                                        <p:tgtEl>
                                          <p:spTgt spid="133"/>
                                        </p:tgtEl>
                                      </p:cBhvr>
                                    </p:animEffect>
                                  </p:childTnLst>
                                </p:cTn>
                              </p:par>
                            </p:childTnLst>
                          </p:cTn>
                        </p:par>
                        <p:par>
                          <p:cTn id="359" fill="hold">
                            <p:stCondLst>
                              <p:cond delay="10000"/>
                            </p:stCondLst>
                            <p:childTnLst>
                              <p:par>
                                <p:cTn id="360" presetID="4" presetClass="entr" presetSubtype="16" fill="hold" grpId="0" nodeType="afterEffect">
                                  <p:stCondLst>
                                    <p:cond delay="0"/>
                                  </p:stCondLst>
                                  <p:childTnLst>
                                    <p:set>
                                      <p:cBhvr>
                                        <p:cTn id="361" dur="1" fill="hold">
                                          <p:stCondLst>
                                            <p:cond delay="0"/>
                                          </p:stCondLst>
                                        </p:cTn>
                                        <p:tgtEl>
                                          <p:spTgt spid="135"/>
                                        </p:tgtEl>
                                        <p:attrNameLst>
                                          <p:attrName>style.visibility</p:attrName>
                                        </p:attrNameLst>
                                      </p:cBhvr>
                                      <p:to>
                                        <p:strVal val="visible"/>
                                      </p:to>
                                    </p:set>
                                    <p:animEffect transition="in" filter="box(in)">
                                      <p:cBhvr>
                                        <p:cTn id="362" dur="500"/>
                                        <p:tgtEl>
                                          <p:spTgt spid="135"/>
                                        </p:tgtEl>
                                      </p:cBhvr>
                                    </p:animEffect>
                                  </p:childTnLst>
                                </p:cTn>
                              </p:par>
                            </p:childTnLst>
                          </p:cTn>
                        </p:par>
                        <p:par>
                          <p:cTn id="363" fill="hold">
                            <p:stCondLst>
                              <p:cond delay="10500"/>
                            </p:stCondLst>
                            <p:childTnLst>
                              <p:par>
                                <p:cTn id="364" presetID="4" presetClass="entr" presetSubtype="16" fill="hold" grpId="0" nodeType="afterEffect">
                                  <p:stCondLst>
                                    <p:cond delay="0"/>
                                  </p:stCondLst>
                                  <p:childTnLst>
                                    <p:set>
                                      <p:cBhvr>
                                        <p:cTn id="365" dur="1" fill="hold">
                                          <p:stCondLst>
                                            <p:cond delay="0"/>
                                          </p:stCondLst>
                                        </p:cTn>
                                        <p:tgtEl>
                                          <p:spTgt spid="134"/>
                                        </p:tgtEl>
                                        <p:attrNameLst>
                                          <p:attrName>style.visibility</p:attrName>
                                        </p:attrNameLst>
                                      </p:cBhvr>
                                      <p:to>
                                        <p:strVal val="visible"/>
                                      </p:to>
                                    </p:set>
                                    <p:animEffect transition="in" filter="box(in)">
                                      <p:cBhvr>
                                        <p:cTn id="366" dur="500"/>
                                        <p:tgtEl>
                                          <p:spTgt spid="134"/>
                                        </p:tgtEl>
                                      </p:cBhvr>
                                    </p:animEffect>
                                  </p:childTnLst>
                                </p:cTn>
                              </p:par>
                            </p:childTnLst>
                          </p:cTn>
                        </p:par>
                        <p:par>
                          <p:cTn id="367" fill="hold">
                            <p:stCondLst>
                              <p:cond delay="11000"/>
                            </p:stCondLst>
                            <p:childTnLst>
                              <p:par>
                                <p:cTn id="368" presetID="4" presetClass="entr" presetSubtype="16" fill="hold" nodeType="afterEffect">
                                  <p:stCondLst>
                                    <p:cond delay="0"/>
                                  </p:stCondLst>
                                  <p:childTnLst>
                                    <p:set>
                                      <p:cBhvr>
                                        <p:cTn id="369" dur="1" fill="hold">
                                          <p:stCondLst>
                                            <p:cond delay="0"/>
                                          </p:stCondLst>
                                        </p:cTn>
                                        <p:tgtEl>
                                          <p:spTgt spid="141"/>
                                        </p:tgtEl>
                                        <p:attrNameLst>
                                          <p:attrName>style.visibility</p:attrName>
                                        </p:attrNameLst>
                                      </p:cBhvr>
                                      <p:to>
                                        <p:strVal val="visible"/>
                                      </p:to>
                                    </p:set>
                                    <p:animEffect transition="in" filter="box(in)">
                                      <p:cBhvr>
                                        <p:cTn id="370" dur="500"/>
                                        <p:tgtEl>
                                          <p:spTgt spid="141"/>
                                        </p:tgtEl>
                                      </p:cBhvr>
                                    </p:animEffect>
                                  </p:childTnLst>
                                </p:cTn>
                              </p:par>
                            </p:childTnLst>
                          </p:cTn>
                        </p:par>
                        <p:par>
                          <p:cTn id="371" fill="hold">
                            <p:stCondLst>
                              <p:cond delay="11500"/>
                            </p:stCondLst>
                            <p:childTnLst>
                              <p:par>
                                <p:cTn id="372" presetID="4" presetClass="entr" presetSubtype="16" fill="hold" grpId="0" nodeType="afterEffect">
                                  <p:stCondLst>
                                    <p:cond delay="0"/>
                                  </p:stCondLst>
                                  <p:childTnLst>
                                    <p:set>
                                      <p:cBhvr>
                                        <p:cTn id="373" dur="1" fill="hold">
                                          <p:stCondLst>
                                            <p:cond delay="0"/>
                                          </p:stCondLst>
                                        </p:cTn>
                                        <p:tgtEl>
                                          <p:spTgt spid="136"/>
                                        </p:tgtEl>
                                        <p:attrNameLst>
                                          <p:attrName>style.visibility</p:attrName>
                                        </p:attrNameLst>
                                      </p:cBhvr>
                                      <p:to>
                                        <p:strVal val="visible"/>
                                      </p:to>
                                    </p:set>
                                    <p:animEffect transition="in" filter="box(in)">
                                      <p:cBhvr>
                                        <p:cTn id="374" dur="500"/>
                                        <p:tgtEl>
                                          <p:spTgt spid="136"/>
                                        </p:tgtEl>
                                      </p:cBhvr>
                                    </p:animEffect>
                                  </p:childTnLst>
                                </p:cTn>
                              </p:par>
                            </p:childTnLst>
                          </p:cTn>
                        </p:par>
                        <p:par>
                          <p:cTn id="375" fill="hold">
                            <p:stCondLst>
                              <p:cond delay="12000"/>
                            </p:stCondLst>
                            <p:childTnLst>
                              <p:par>
                                <p:cTn id="376" presetID="4" presetClass="entr" presetSubtype="16" fill="hold" nodeType="afterEffect">
                                  <p:stCondLst>
                                    <p:cond delay="0"/>
                                  </p:stCondLst>
                                  <p:childTnLst>
                                    <p:set>
                                      <p:cBhvr>
                                        <p:cTn id="377" dur="1" fill="hold">
                                          <p:stCondLst>
                                            <p:cond delay="0"/>
                                          </p:stCondLst>
                                        </p:cTn>
                                        <p:tgtEl>
                                          <p:spTgt spid="137"/>
                                        </p:tgtEl>
                                        <p:attrNameLst>
                                          <p:attrName>style.visibility</p:attrName>
                                        </p:attrNameLst>
                                      </p:cBhvr>
                                      <p:to>
                                        <p:strVal val="visible"/>
                                      </p:to>
                                    </p:set>
                                    <p:animEffect transition="in" filter="box(in)">
                                      <p:cBhvr>
                                        <p:cTn id="378" dur="500"/>
                                        <p:tgtEl>
                                          <p:spTgt spid="137"/>
                                        </p:tgtEl>
                                      </p:cBhvr>
                                    </p:animEffect>
                                  </p:childTnLst>
                                </p:cTn>
                              </p:par>
                            </p:childTnLst>
                          </p:cTn>
                        </p:par>
                        <p:par>
                          <p:cTn id="379" fill="hold">
                            <p:stCondLst>
                              <p:cond delay="12500"/>
                            </p:stCondLst>
                            <p:childTnLst>
                              <p:par>
                                <p:cTn id="380" presetID="4" presetClass="entr" presetSubtype="16" fill="hold" grpId="0" nodeType="afterEffect">
                                  <p:stCondLst>
                                    <p:cond delay="0"/>
                                  </p:stCondLst>
                                  <p:childTnLst>
                                    <p:set>
                                      <p:cBhvr>
                                        <p:cTn id="381" dur="1" fill="hold">
                                          <p:stCondLst>
                                            <p:cond delay="0"/>
                                          </p:stCondLst>
                                        </p:cTn>
                                        <p:tgtEl>
                                          <p:spTgt spid="138"/>
                                        </p:tgtEl>
                                        <p:attrNameLst>
                                          <p:attrName>style.visibility</p:attrName>
                                        </p:attrNameLst>
                                      </p:cBhvr>
                                      <p:to>
                                        <p:strVal val="visible"/>
                                      </p:to>
                                    </p:set>
                                    <p:animEffect transition="in" filter="box(in)">
                                      <p:cBhvr>
                                        <p:cTn id="382" dur="500"/>
                                        <p:tgtEl>
                                          <p:spTgt spid="138"/>
                                        </p:tgtEl>
                                      </p:cBhvr>
                                    </p:animEffect>
                                  </p:childTnLst>
                                </p:cTn>
                              </p:par>
                            </p:childTnLst>
                          </p:cTn>
                        </p:par>
                        <p:par>
                          <p:cTn id="383" fill="hold">
                            <p:stCondLst>
                              <p:cond delay="13000"/>
                            </p:stCondLst>
                            <p:childTnLst>
                              <p:par>
                                <p:cTn id="384" presetID="4" presetClass="entr" presetSubtype="16" fill="hold" grpId="0" nodeType="afterEffect">
                                  <p:stCondLst>
                                    <p:cond delay="0"/>
                                  </p:stCondLst>
                                  <p:childTnLst>
                                    <p:set>
                                      <p:cBhvr>
                                        <p:cTn id="385" dur="1" fill="hold">
                                          <p:stCondLst>
                                            <p:cond delay="0"/>
                                          </p:stCondLst>
                                        </p:cTn>
                                        <p:tgtEl>
                                          <p:spTgt spid="139"/>
                                        </p:tgtEl>
                                        <p:attrNameLst>
                                          <p:attrName>style.visibility</p:attrName>
                                        </p:attrNameLst>
                                      </p:cBhvr>
                                      <p:to>
                                        <p:strVal val="visible"/>
                                      </p:to>
                                    </p:set>
                                    <p:animEffect transition="in" filter="box(in)">
                                      <p:cBhvr>
                                        <p:cTn id="386" dur="500"/>
                                        <p:tgtEl>
                                          <p:spTgt spid="139"/>
                                        </p:tgtEl>
                                      </p:cBhvr>
                                    </p:animEffect>
                                  </p:childTnLst>
                                </p:cTn>
                              </p:par>
                            </p:childTnLst>
                          </p:cTn>
                        </p:par>
                      </p:childTnLst>
                    </p:cTn>
                  </p:par>
                  <p:par>
                    <p:cTn id="387" fill="hold">
                      <p:stCondLst>
                        <p:cond delay="indefinite"/>
                      </p:stCondLst>
                      <p:childTnLst>
                        <p:par>
                          <p:cTn id="388" fill="hold">
                            <p:stCondLst>
                              <p:cond delay="0"/>
                            </p:stCondLst>
                            <p:childTnLst>
                              <p:par>
                                <p:cTn id="389" presetID="4" presetClass="entr" presetSubtype="16" fill="hold" grpId="0" nodeType="clickEffect">
                                  <p:stCondLst>
                                    <p:cond delay="0"/>
                                  </p:stCondLst>
                                  <p:childTnLst>
                                    <p:set>
                                      <p:cBhvr>
                                        <p:cTn id="390" dur="1" fill="hold">
                                          <p:stCondLst>
                                            <p:cond delay="0"/>
                                          </p:stCondLst>
                                        </p:cTn>
                                        <p:tgtEl>
                                          <p:spTgt spid="157"/>
                                        </p:tgtEl>
                                        <p:attrNameLst>
                                          <p:attrName>style.visibility</p:attrName>
                                        </p:attrNameLst>
                                      </p:cBhvr>
                                      <p:to>
                                        <p:strVal val="visible"/>
                                      </p:to>
                                    </p:set>
                                    <p:animEffect transition="in" filter="box(in)">
                                      <p:cBhvr>
                                        <p:cTn id="391" dur="500"/>
                                        <p:tgtEl>
                                          <p:spTgt spid="157"/>
                                        </p:tgtEl>
                                      </p:cBhvr>
                                    </p:animEffect>
                                  </p:childTnLst>
                                </p:cTn>
                              </p:par>
                            </p:childTnLst>
                          </p:cTn>
                        </p:par>
                        <p:par>
                          <p:cTn id="392" fill="hold">
                            <p:stCondLst>
                              <p:cond delay="500"/>
                            </p:stCondLst>
                            <p:childTnLst>
                              <p:par>
                                <p:cTn id="393" presetID="4" presetClass="entr" presetSubtype="16" fill="hold" nodeType="afterEffect">
                                  <p:stCondLst>
                                    <p:cond delay="0"/>
                                  </p:stCondLst>
                                  <p:childTnLst>
                                    <p:set>
                                      <p:cBhvr>
                                        <p:cTn id="394" dur="1" fill="hold">
                                          <p:stCondLst>
                                            <p:cond delay="0"/>
                                          </p:stCondLst>
                                        </p:cTn>
                                        <p:tgtEl>
                                          <p:spTgt spid="142"/>
                                        </p:tgtEl>
                                        <p:attrNameLst>
                                          <p:attrName>style.visibility</p:attrName>
                                        </p:attrNameLst>
                                      </p:cBhvr>
                                      <p:to>
                                        <p:strVal val="visible"/>
                                      </p:to>
                                    </p:set>
                                    <p:animEffect transition="in" filter="box(in)">
                                      <p:cBhvr>
                                        <p:cTn id="395" dur="500"/>
                                        <p:tgtEl>
                                          <p:spTgt spid="142"/>
                                        </p:tgtEl>
                                      </p:cBhvr>
                                    </p:animEffect>
                                  </p:childTnLst>
                                </p:cTn>
                              </p:par>
                              <p:par>
                                <p:cTn id="396" presetID="4" presetClass="entr" presetSubtype="16" fill="hold" nodeType="withEffect">
                                  <p:stCondLst>
                                    <p:cond delay="0"/>
                                  </p:stCondLst>
                                  <p:childTnLst>
                                    <p:set>
                                      <p:cBhvr>
                                        <p:cTn id="397" dur="1" fill="hold">
                                          <p:stCondLst>
                                            <p:cond delay="0"/>
                                          </p:stCondLst>
                                        </p:cTn>
                                        <p:tgtEl>
                                          <p:spTgt spid="143"/>
                                        </p:tgtEl>
                                        <p:attrNameLst>
                                          <p:attrName>style.visibility</p:attrName>
                                        </p:attrNameLst>
                                      </p:cBhvr>
                                      <p:to>
                                        <p:strVal val="visible"/>
                                      </p:to>
                                    </p:set>
                                    <p:animEffect transition="in" filter="box(in)">
                                      <p:cBhvr>
                                        <p:cTn id="398" dur="500"/>
                                        <p:tgtEl>
                                          <p:spTgt spid="143"/>
                                        </p:tgtEl>
                                      </p:cBhvr>
                                    </p:animEffect>
                                  </p:childTnLst>
                                </p:cTn>
                              </p:par>
                              <p:par>
                                <p:cTn id="399" presetID="4" presetClass="entr" presetSubtype="16" fill="hold" nodeType="withEffect">
                                  <p:stCondLst>
                                    <p:cond delay="0"/>
                                  </p:stCondLst>
                                  <p:childTnLst>
                                    <p:set>
                                      <p:cBhvr>
                                        <p:cTn id="400" dur="1" fill="hold">
                                          <p:stCondLst>
                                            <p:cond delay="0"/>
                                          </p:stCondLst>
                                        </p:cTn>
                                        <p:tgtEl>
                                          <p:spTgt spid="6"/>
                                        </p:tgtEl>
                                        <p:attrNameLst>
                                          <p:attrName>style.visibility</p:attrName>
                                        </p:attrNameLst>
                                      </p:cBhvr>
                                      <p:to>
                                        <p:strVal val="visible"/>
                                      </p:to>
                                    </p:set>
                                    <p:animEffect transition="in" filter="box(in)">
                                      <p:cBhvr>
                                        <p:cTn id="401" dur="500"/>
                                        <p:tgtEl>
                                          <p:spTgt spid="6"/>
                                        </p:tgtEl>
                                      </p:cBhvr>
                                    </p:animEffect>
                                  </p:childTnLst>
                                </p:cTn>
                              </p:par>
                              <p:par>
                                <p:cTn id="402" presetID="4" presetClass="entr" presetSubtype="16" fill="hold" nodeType="withEffect">
                                  <p:stCondLst>
                                    <p:cond delay="0"/>
                                  </p:stCondLst>
                                  <p:childTnLst>
                                    <p:set>
                                      <p:cBhvr>
                                        <p:cTn id="403" dur="1" fill="hold">
                                          <p:stCondLst>
                                            <p:cond delay="0"/>
                                          </p:stCondLst>
                                        </p:cTn>
                                        <p:tgtEl>
                                          <p:spTgt spid="7"/>
                                        </p:tgtEl>
                                        <p:attrNameLst>
                                          <p:attrName>style.visibility</p:attrName>
                                        </p:attrNameLst>
                                      </p:cBhvr>
                                      <p:to>
                                        <p:strVal val="visible"/>
                                      </p:to>
                                    </p:set>
                                    <p:animEffect transition="in" filter="box(in)">
                                      <p:cBhvr>
                                        <p:cTn id="404" dur="500"/>
                                        <p:tgtEl>
                                          <p:spTgt spid="7"/>
                                        </p:tgtEl>
                                      </p:cBhvr>
                                    </p:animEffect>
                                  </p:childTnLst>
                                </p:cTn>
                              </p:par>
                              <p:par>
                                <p:cTn id="405" presetID="4" presetClass="entr" presetSubtype="16" fill="hold" nodeType="withEffect">
                                  <p:stCondLst>
                                    <p:cond delay="0"/>
                                  </p:stCondLst>
                                  <p:childTnLst>
                                    <p:set>
                                      <p:cBhvr>
                                        <p:cTn id="406" dur="1" fill="hold">
                                          <p:stCondLst>
                                            <p:cond delay="0"/>
                                          </p:stCondLst>
                                        </p:cTn>
                                        <p:tgtEl>
                                          <p:spTgt spid="10"/>
                                        </p:tgtEl>
                                        <p:attrNameLst>
                                          <p:attrName>style.visibility</p:attrName>
                                        </p:attrNameLst>
                                      </p:cBhvr>
                                      <p:to>
                                        <p:strVal val="visible"/>
                                      </p:to>
                                    </p:set>
                                    <p:animEffect transition="in" filter="box(in)">
                                      <p:cBhvr>
                                        <p:cTn id="40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7" grpId="2" animBg="1"/>
      <p:bldP spid="77" grpId="3" animBg="1"/>
      <p:bldP spid="80" grpId="0" animBg="1"/>
      <p:bldP spid="80" grpId="1" animBg="1"/>
      <p:bldP spid="80" grpId="2" animBg="1"/>
      <p:bldP spid="80" grpId="3" animBg="1"/>
      <p:bldP spid="83" grpId="0" animBg="1"/>
      <p:bldP spid="83" grpId="1" animBg="1"/>
      <p:bldP spid="83" grpId="2" animBg="1"/>
      <p:bldP spid="83" grpId="3" animBg="1"/>
      <p:bldP spid="86" grpId="0" animBg="1"/>
      <p:bldP spid="86" grpId="1" animBg="1"/>
      <p:bldP spid="86" grpId="2" animBg="1"/>
      <p:bldP spid="86" grpId="3" animBg="1"/>
      <p:bldP spid="87" grpId="0" animBg="1"/>
      <p:bldP spid="87" grpId="1" animBg="1"/>
      <p:bldP spid="87" grpId="2" animBg="1"/>
      <p:bldP spid="87" grpId="3" animBg="1"/>
      <p:bldP spid="96" grpId="0"/>
      <p:bldP spid="96" grpId="1"/>
      <p:bldP spid="96" grpId="2"/>
      <p:bldP spid="96" grpId="3"/>
      <p:bldP spid="97" grpId="0"/>
      <p:bldP spid="97" grpId="1"/>
      <p:bldP spid="97" grpId="2"/>
      <p:bldP spid="97" grpId="3"/>
      <p:bldP spid="98" grpId="0"/>
      <p:bldP spid="98" grpId="1"/>
      <p:bldP spid="98" grpId="2"/>
      <p:bldP spid="98" grpId="3"/>
      <p:bldP spid="99" grpId="0"/>
      <p:bldP spid="99" grpId="1"/>
      <p:bldP spid="99" grpId="2"/>
      <p:bldP spid="99" grpId="3"/>
      <p:bldP spid="100" grpId="0"/>
      <p:bldP spid="100" grpId="1"/>
      <p:bldP spid="100" grpId="2"/>
      <p:bldP spid="100" grpId="3"/>
      <p:bldP spid="101" grpId="0" animBg="1"/>
      <p:bldP spid="102" grpId="0" animBg="1"/>
      <p:bldP spid="103" grpId="0" animBg="1"/>
      <p:bldP spid="104" grpId="0" animBg="1"/>
      <p:bldP spid="105" grpId="0" animBg="1"/>
      <p:bldP spid="126" grpId="0"/>
      <p:bldP spid="127" grpId="0"/>
      <p:bldP spid="128" grpId="0"/>
      <p:bldP spid="129" grpId="0"/>
      <p:bldP spid="131" grpId="0" animBg="1"/>
      <p:bldP spid="132" grpId="0"/>
      <p:bldP spid="134" grpId="0" animBg="1"/>
      <p:bldP spid="135" grpId="0"/>
      <p:bldP spid="136" grpId="0" animBg="1"/>
      <p:bldP spid="138" grpId="0"/>
      <p:bldP spid="139" grpId="0" animBg="1"/>
      <p:bldP spid="153" grpId="0"/>
      <p:bldP spid="153" grpId="1"/>
      <p:bldP spid="154" grpId="0"/>
      <p:bldP spid="154" grpId="1"/>
      <p:bldP spid="155" grpId="0"/>
      <p:bldP spid="157" grpId="0"/>
      <p:bldP spid="116" grpId="0"/>
      <p:bldP spid="117" grpId="0" animBg="1"/>
      <p:bldP spid="117" grpId="1" animBg="1"/>
      <p:bldP spid="117" grpId="2" animBg="1"/>
      <p:bldP spid="117" grpId="3" animBg="1"/>
      <p:bldP spid="117" grpId="4" animBg="1"/>
      <p:bldP spid="118" grpId="0" animBg="1"/>
      <p:bldP spid="118" grpId="1" animBg="1"/>
      <p:bldP spid="118" grpId="2" animBg="1"/>
      <p:bldP spid="118" grpId="3" animBg="1"/>
      <p:bldP spid="118" grpId="4"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 name="表 304"/>
          <p:cNvGraphicFramePr>
            <a:graphicFrameLocks noGrp="1"/>
          </p:cNvGraphicFramePr>
          <p:nvPr/>
        </p:nvGraphicFramePr>
        <p:xfrm>
          <a:off x="2988400" y="404664"/>
          <a:ext cx="5184000" cy="4320000"/>
        </p:xfrm>
        <a:graphic>
          <a:graphicData uri="http://schemas.openxmlformats.org/drawingml/2006/table">
            <a:tbl>
              <a:tblPr firstRow="1" bandRow="1">
                <a:tableStyleId>{5C22544A-7EE6-4342-B048-85BDC9FD1C3A}</a:tableStyleId>
              </a:tblPr>
              <a:tblGrid>
                <a:gridCol w="288064"/>
                <a:gridCol w="287936"/>
                <a:gridCol w="288000"/>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0" baseline="30000" dirty="0" smtClean="0">
                          <a:solidFill>
                            <a:schemeClr val="tx1"/>
                          </a:solidFill>
                        </a:rPr>
                        <a:t>294</a:t>
                      </a:r>
                      <a:r>
                        <a:rPr kumimoji="1" lang="en-US" altLang="ja-JP" sz="900" b="0" dirty="0" smtClean="0">
                          <a:solidFill>
                            <a:schemeClr val="tx1"/>
                          </a:solidFill>
                        </a:rPr>
                        <a:t>118</a:t>
                      </a:r>
                      <a:endParaRPr kumimoji="1" lang="ja-JP" altLang="en-US" sz="900" b="0" dirty="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b="0" dirty="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290</a:t>
                      </a:r>
                      <a:r>
                        <a:rPr kumimoji="1" lang="en-US" altLang="ja-JP" sz="900" b="0" dirty="0" smtClean="0">
                          <a:solidFill>
                            <a:schemeClr val="tx1"/>
                          </a:solidFill>
                        </a:rPr>
                        <a:t>Lv</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291</a:t>
                      </a:r>
                      <a:r>
                        <a:rPr kumimoji="1" lang="en-US" altLang="ja-JP" sz="900" b="0" dirty="0" smtClean="0">
                          <a:solidFill>
                            <a:schemeClr val="tx1"/>
                          </a:solidFill>
                        </a:rPr>
                        <a:t>Lv</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286</a:t>
                      </a:r>
                      <a:r>
                        <a:rPr kumimoji="1" lang="en-US" altLang="ja-JP" sz="900" b="0" baseline="0" dirty="0" smtClean="0">
                          <a:solidFill>
                            <a:schemeClr val="tx1"/>
                          </a:solidFill>
                        </a:rPr>
                        <a:t>Fl</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287</a:t>
                      </a:r>
                      <a:r>
                        <a:rPr kumimoji="1" lang="en-US" altLang="ja-JP" sz="900" b="0" baseline="0" dirty="0" smtClean="0">
                          <a:solidFill>
                            <a:schemeClr val="tx1"/>
                          </a:solidFill>
                        </a:rPr>
                        <a:t>Fl</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282</a:t>
                      </a:r>
                      <a:r>
                        <a:rPr kumimoji="1" lang="en-US" altLang="ja-JP" sz="900" b="0" dirty="0" smtClean="0">
                          <a:solidFill>
                            <a:schemeClr val="tx1"/>
                          </a:solidFill>
                        </a:rPr>
                        <a:t>Cn</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283</a:t>
                      </a:r>
                      <a:r>
                        <a:rPr kumimoji="1" lang="en-US" altLang="ja-JP" sz="900" b="0" baseline="0" dirty="0" smtClean="0">
                          <a:solidFill>
                            <a:schemeClr val="tx1"/>
                          </a:solidFill>
                        </a:rPr>
                        <a:t>Cn</a:t>
                      </a:r>
                      <a:endParaRPr kumimoji="1" lang="ja-JP" altLang="en-US" sz="900" b="0" baseline="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275</a:t>
                      </a:r>
                      <a:r>
                        <a:rPr kumimoji="1" lang="en-US" altLang="ja-JP" sz="900" b="0" baseline="0" dirty="0" smtClean="0">
                          <a:solidFill>
                            <a:schemeClr val="tx1"/>
                          </a:solidFill>
                        </a:rPr>
                        <a:t>Hs</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ja-JP" altLang="en-US"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267</a:t>
                      </a:r>
                      <a:r>
                        <a:rPr kumimoji="1" lang="en-US" altLang="ja-JP" sz="900" b="0" baseline="0" dirty="0" smtClean="0">
                          <a:solidFill>
                            <a:schemeClr val="tx1"/>
                          </a:solidFill>
                        </a:rPr>
                        <a:t>Rf</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306" name="グループ化 110"/>
          <p:cNvGrpSpPr/>
          <p:nvPr/>
        </p:nvGrpSpPr>
        <p:grpSpPr>
          <a:xfrm>
            <a:off x="4150524" y="3874056"/>
            <a:ext cx="270000" cy="270000"/>
            <a:chOff x="8028384" y="1196752"/>
            <a:chExt cx="270000" cy="270000"/>
          </a:xfrm>
        </p:grpSpPr>
        <p:sp>
          <p:nvSpPr>
            <p:cNvPr id="307" name="直角三角形 306"/>
            <p:cNvSpPr/>
            <p:nvPr/>
          </p:nvSpPr>
          <p:spPr>
            <a:xfrm flipH="1">
              <a:off x="8028384" y="1196752"/>
              <a:ext cx="270000" cy="270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テキスト ボックス 307"/>
            <p:cNvSpPr txBox="1"/>
            <p:nvPr/>
          </p:nvSpPr>
          <p:spPr>
            <a:xfrm>
              <a:off x="8043456" y="1256430"/>
              <a:ext cx="222818" cy="138499"/>
            </a:xfrm>
            <a:prstGeom prst="rect">
              <a:avLst/>
            </a:prstGeom>
            <a:noFill/>
          </p:spPr>
          <p:txBody>
            <a:bodyPr wrap="none" lIns="0" tIns="0" rIns="0" bIns="0" rtlCol="0" anchor="ctr" anchorCtr="1">
              <a:spAutoFit/>
            </a:bodyPr>
            <a:lstStyle/>
            <a:p>
              <a:r>
                <a:rPr kumimoji="1" lang="en-US" altLang="ja-JP" sz="900" baseline="30000" dirty="0" smtClean="0"/>
                <a:t>271</a:t>
              </a:r>
              <a:r>
                <a:rPr lang="en-US" altLang="ja-JP" sz="900" dirty="0" smtClean="0"/>
                <a:t>Sg</a:t>
              </a:r>
              <a:endParaRPr kumimoji="1" lang="ja-JP" altLang="en-US" sz="900" dirty="0"/>
            </a:p>
          </p:txBody>
        </p:sp>
      </p:grpSp>
      <p:grpSp>
        <p:nvGrpSpPr>
          <p:cNvPr id="309" name="グループ化 107"/>
          <p:cNvGrpSpPr/>
          <p:nvPr/>
        </p:nvGrpSpPr>
        <p:grpSpPr>
          <a:xfrm>
            <a:off x="5302442" y="2729310"/>
            <a:ext cx="270000" cy="270000"/>
            <a:chOff x="8028384" y="1196752"/>
            <a:chExt cx="270000" cy="270000"/>
          </a:xfrm>
        </p:grpSpPr>
        <p:sp>
          <p:nvSpPr>
            <p:cNvPr id="310" name="直角三角形 309"/>
            <p:cNvSpPr/>
            <p:nvPr/>
          </p:nvSpPr>
          <p:spPr>
            <a:xfrm flipH="1">
              <a:off x="8028384" y="1196752"/>
              <a:ext cx="270000" cy="270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テキスト ボックス 310"/>
            <p:cNvSpPr txBox="1"/>
            <p:nvPr/>
          </p:nvSpPr>
          <p:spPr>
            <a:xfrm>
              <a:off x="8043456" y="1256430"/>
              <a:ext cx="230832" cy="138499"/>
            </a:xfrm>
            <a:prstGeom prst="rect">
              <a:avLst/>
            </a:prstGeom>
            <a:noFill/>
          </p:spPr>
          <p:txBody>
            <a:bodyPr wrap="none" lIns="0" tIns="0" rIns="0" bIns="0" rtlCol="0" anchor="ctr" anchorCtr="1">
              <a:spAutoFit/>
            </a:bodyPr>
            <a:lstStyle/>
            <a:p>
              <a:r>
                <a:rPr kumimoji="1" lang="en-US" altLang="ja-JP" sz="900" baseline="30000" dirty="0" smtClean="0"/>
                <a:t>279</a:t>
              </a:r>
              <a:r>
                <a:rPr lang="en-US" altLang="ja-JP" sz="900" dirty="0" smtClean="0"/>
                <a:t>Ds</a:t>
              </a:r>
              <a:endParaRPr kumimoji="1" lang="ja-JP" altLang="en-US" sz="900" dirty="0"/>
            </a:p>
          </p:txBody>
        </p:sp>
      </p:grpSp>
      <p:graphicFrame>
        <p:nvGraphicFramePr>
          <p:cNvPr id="2" name="表 1"/>
          <p:cNvGraphicFramePr>
            <a:graphicFrameLocks noGrp="1"/>
          </p:cNvGraphicFramePr>
          <p:nvPr/>
        </p:nvGraphicFramePr>
        <p:xfrm>
          <a:off x="107504" y="1845336"/>
          <a:ext cx="4320000" cy="4608000"/>
        </p:xfrm>
        <a:graphic>
          <a:graphicData uri="http://schemas.openxmlformats.org/drawingml/2006/table">
            <a:tbl>
              <a:tblPr firstRow="1" bandRow="1">
                <a:tableStyleId>{5C22544A-7EE6-4342-B048-85BDC9FD1C3A}</a:tableStyleId>
              </a:tblPr>
              <a:tblGrid>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r>
                        <a:rPr kumimoji="1" lang="en-US" altLang="ja-JP" sz="900" dirty="0" smtClean="0">
                          <a:solidFill>
                            <a:sysClr val="windowText" lastClr="000000"/>
                          </a:solidFill>
                        </a:rPr>
                        <a:t>113</a:t>
                      </a:r>
                      <a:endParaRPr kumimoji="1" lang="ja-JP" altLang="en-US" sz="900" dirty="0">
                        <a:solidFill>
                          <a:sysClr val="windowText" lastClr="000000"/>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112</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277</a:t>
                      </a:r>
                      <a:r>
                        <a:rPr kumimoji="1" lang="en-US" altLang="ja-JP" sz="900" dirty="0" smtClean="0"/>
                        <a:t>Cn</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88000">
                <a:tc>
                  <a:txBody>
                    <a:bodyPr/>
                    <a:lstStyle/>
                    <a:p>
                      <a:r>
                        <a:rPr kumimoji="1" lang="en-US" altLang="ja-JP" sz="900" dirty="0" smtClean="0"/>
                        <a:t>111</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272</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110</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269</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270</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271</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273</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109</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268</a:t>
                      </a:r>
                      <a:r>
                        <a:rPr kumimoji="1" lang="en-US" altLang="ja-JP" sz="900" dirty="0" smtClean="0"/>
                        <a:t>Mt</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108</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263</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265</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269</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270</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271</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107</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264</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266</a:t>
                      </a:r>
                      <a:r>
                        <a:rPr kumimoji="1" lang="en-US" altLang="ja-JP" sz="900" dirty="0" smtClean="0"/>
                        <a:t>Bh</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106</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263</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105</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260</a:t>
                      </a:r>
                      <a:r>
                        <a:rPr kumimoji="1" lang="en-US" altLang="ja-JP" sz="900" dirty="0" smtClean="0"/>
                        <a:t>Db</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104</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103</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258</a:t>
                      </a:r>
                      <a:r>
                        <a:rPr kumimoji="1" lang="en-US" altLang="ja-JP" sz="900" dirty="0" smtClean="0"/>
                        <a:t>Lr</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baseline="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102</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101</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253</a:t>
                      </a:r>
                      <a:r>
                        <a:rPr kumimoji="1" lang="en-US" altLang="ja-JP" sz="900" dirty="0" smtClean="0"/>
                        <a:t>Md</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kumimoji="1" lang="en-US" altLang="ja-JP" sz="900" baseline="30000" dirty="0" smtClean="0"/>
                        <a:t>254</a:t>
                      </a:r>
                      <a:r>
                        <a:rPr kumimoji="1" lang="en-US" altLang="ja-JP" sz="900" dirty="0" smtClean="0"/>
                        <a:t>Md</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baseline="0" dirty="0" smtClean="0"/>
                        <a:t>Md</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baseline="0" dirty="0" smtClean="0"/>
                        <a:t>Md</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100</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252</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254</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baseline="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baseline="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99</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251</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253</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98</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250</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251</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252</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253</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254</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グループ化 90"/>
          <p:cNvGrpSpPr/>
          <p:nvPr/>
        </p:nvGrpSpPr>
        <p:grpSpPr>
          <a:xfrm>
            <a:off x="390512" y="3280472"/>
            <a:ext cx="2597312" cy="2890368"/>
            <a:chOff x="390512" y="2991928"/>
            <a:chExt cx="2597312" cy="2890368"/>
          </a:xfrm>
        </p:grpSpPr>
        <p:sp>
          <p:nvSpPr>
            <p:cNvPr id="5" name="直角三角形 4"/>
            <p:cNvSpPr/>
            <p:nvPr/>
          </p:nvSpPr>
          <p:spPr>
            <a:xfrm flipH="1">
              <a:off x="1830672" y="386104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1830704" y="3856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262</a:t>
              </a:r>
              <a:r>
                <a:rPr kumimoji="1" lang="en-US" altLang="ja-JP" sz="900" dirty="0" smtClean="0">
                  <a:solidFill>
                    <a:schemeClr val="tx1"/>
                  </a:solidFill>
                </a:rPr>
                <a:t>Db</a:t>
              </a:r>
              <a:endParaRPr kumimoji="1" lang="ja-JP" altLang="en-US" sz="900" dirty="0">
                <a:solidFill>
                  <a:schemeClr val="tx1"/>
                </a:solidFill>
              </a:endParaRPr>
            </a:p>
          </p:txBody>
        </p:sp>
        <p:sp>
          <p:nvSpPr>
            <p:cNvPr id="8" name="直角三角形 7"/>
            <p:cNvSpPr/>
            <p:nvPr/>
          </p:nvSpPr>
          <p:spPr>
            <a:xfrm flipH="1">
              <a:off x="1552688" y="2996920"/>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1552720" y="299192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264</a:t>
              </a:r>
              <a:r>
                <a:rPr kumimoji="1" lang="en-US" altLang="ja-JP" sz="900" dirty="0" smtClean="0">
                  <a:solidFill>
                    <a:schemeClr val="tx1"/>
                  </a:solidFill>
                </a:rPr>
                <a:t>Hs</a:t>
              </a:r>
              <a:endParaRPr kumimoji="1" lang="ja-JP" altLang="en-US" sz="900" dirty="0">
                <a:solidFill>
                  <a:schemeClr val="tx1"/>
                </a:solidFill>
              </a:endParaRPr>
            </a:p>
          </p:txBody>
        </p:sp>
        <p:sp>
          <p:nvSpPr>
            <p:cNvPr id="11" name="直角三角形 10"/>
            <p:cNvSpPr/>
            <p:nvPr/>
          </p:nvSpPr>
          <p:spPr>
            <a:xfrm flipH="1">
              <a:off x="2411760" y="357298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2411792" y="35679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265</a:t>
              </a:r>
              <a:r>
                <a:rPr kumimoji="1" lang="en-US" altLang="ja-JP" sz="900" dirty="0" smtClean="0">
                  <a:solidFill>
                    <a:schemeClr val="tx1"/>
                  </a:solidFill>
                </a:rPr>
                <a:t>Sg</a:t>
              </a:r>
              <a:endParaRPr kumimoji="1" lang="ja-JP" altLang="en-US" sz="900" dirty="0">
                <a:solidFill>
                  <a:schemeClr val="tx1"/>
                </a:solidFill>
              </a:endParaRPr>
            </a:p>
          </p:txBody>
        </p:sp>
        <p:sp>
          <p:nvSpPr>
            <p:cNvPr id="14" name="直角三角形 13"/>
            <p:cNvSpPr/>
            <p:nvPr/>
          </p:nvSpPr>
          <p:spPr>
            <a:xfrm flipH="1">
              <a:off x="2699792" y="357298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2699824" y="35679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266</a:t>
              </a:r>
              <a:r>
                <a:rPr kumimoji="1" lang="en-US" altLang="ja-JP" sz="900" dirty="0" smtClean="0">
                  <a:solidFill>
                    <a:schemeClr val="tx1"/>
                  </a:solidFill>
                </a:rPr>
                <a:t>Sg</a:t>
              </a:r>
              <a:endParaRPr kumimoji="1" lang="ja-JP" altLang="en-US" sz="900" dirty="0">
                <a:solidFill>
                  <a:schemeClr val="tx1"/>
                </a:solidFill>
              </a:endParaRPr>
            </a:p>
          </p:txBody>
        </p:sp>
        <p:sp>
          <p:nvSpPr>
            <p:cNvPr id="17" name="直角三角形 16"/>
            <p:cNvSpPr/>
            <p:nvPr/>
          </p:nvSpPr>
          <p:spPr>
            <a:xfrm flipH="1">
              <a:off x="1547664" y="35780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547696" y="35730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262</a:t>
              </a:r>
              <a:r>
                <a:rPr kumimoji="1" lang="en-US" altLang="ja-JP" sz="900" dirty="0" smtClean="0">
                  <a:solidFill>
                    <a:schemeClr val="tx1"/>
                  </a:solidFill>
                </a:rPr>
                <a:t>Sg</a:t>
              </a:r>
              <a:endParaRPr kumimoji="1" lang="ja-JP" altLang="en-US" sz="900" dirty="0">
                <a:solidFill>
                  <a:schemeClr val="tx1"/>
                </a:solidFill>
              </a:endParaRPr>
            </a:p>
          </p:txBody>
        </p:sp>
        <p:sp>
          <p:nvSpPr>
            <p:cNvPr id="20" name="直角三角形 19"/>
            <p:cNvSpPr/>
            <p:nvPr/>
          </p:nvSpPr>
          <p:spPr>
            <a:xfrm flipH="1">
              <a:off x="971600" y="35780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971632" y="35730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260</a:t>
              </a:r>
              <a:r>
                <a:rPr kumimoji="1" lang="en-US" altLang="ja-JP" sz="900" dirty="0" smtClean="0">
                  <a:solidFill>
                    <a:schemeClr val="tx1"/>
                  </a:solidFill>
                </a:rPr>
                <a:t>Sg</a:t>
              </a:r>
              <a:endParaRPr kumimoji="1" lang="ja-JP" altLang="en-US" sz="900" dirty="0">
                <a:solidFill>
                  <a:schemeClr val="tx1"/>
                </a:solidFill>
              </a:endParaRPr>
            </a:p>
          </p:txBody>
        </p:sp>
        <p:sp>
          <p:nvSpPr>
            <p:cNvPr id="23" name="直角三角形 22"/>
            <p:cNvSpPr/>
            <p:nvPr/>
          </p:nvSpPr>
          <p:spPr>
            <a:xfrm flipH="1">
              <a:off x="2118704"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2118736"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263</a:t>
              </a:r>
              <a:r>
                <a:rPr kumimoji="1" lang="en-US" altLang="ja-JP" sz="900" dirty="0" smtClean="0">
                  <a:solidFill>
                    <a:schemeClr val="tx1"/>
                  </a:solidFill>
                </a:rPr>
                <a:t>Db</a:t>
              </a:r>
              <a:endParaRPr kumimoji="1" lang="ja-JP" altLang="en-US" sz="900" dirty="0">
                <a:solidFill>
                  <a:schemeClr val="tx1"/>
                </a:solidFill>
              </a:endParaRPr>
            </a:p>
          </p:txBody>
        </p:sp>
        <p:sp>
          <p:nvSpPr>
            <p:cNvPr id="26" name="直角三角形 25"/>
            <p:cNvSpPr/>
            <p:nvPr/>
          </p:nvSpPr>
          <p:spPr>
            <a:xfrm flipH="1">
              <a:off x="2406736" y="414405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2406768" y="413906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263</a:t>
              </a:r>
              <a:r>
                <a:rPr lang="en-US" altLang="ja-JP" sz="900" dirty="0" smtClean="0">
                  <a:solidFill>
                    <a:schemeClr val="tx1"/>
                  </a:solidFill>
                </a:rPr>
                <a:t>Rf</a:t>
              </a:r>
              <a:endParaRPr kumimoji="1" lang="ja-JP" altLang="en-US" sz="900" dirty="0">
                <a:solidFill>
                  <a:schemeClr val="tx1"/>
                </a:solidFill>
              </a:endParaRPr>
            </a:p>
          </p:txBody>
        </p:sp>
        <p:sp>
          <p:nvSpPr>
            <p:cNvPr id="29" name="直角三角形 28"/>
            <p:cNvSpPr/>
            <p:nvPr/>
          </p:nvSpPr>
          <p:spPr>
            <a:xfrm flipH="1">
              <a:off x="1547664"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1547696"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261</a:t>
              </a:r>
              <a:r>
                <a:rPr kumimoji="1" lang="en-US" altLang="ja-JP" sz="900" dirty="0" smtClean="0">
                  <a:solidFill>
                    <a:schemeClr val="tx1"/>
                  </a:solidFill>
                </a:rPr>
                <a:t>Db</a:t>
              </a:r>
              <a:endParaRPr kumimoji="1" lang="ja-JP" altLang="en-US" sz="900" dirty="0">
                <a:solidFill>
                  <a:schemeClr val="tx1"/>
                </a:solidFill>
              </a:endParaRPr>
            </a:p>
          </p:txBody>
        </p:sp>
        <p:sp>
          <p:nvSpPr>
            <p:cNvPr id="32" name="直角三角形 31"/>
            <p:cNvSpPr/>
            <p:nvPr/>
          </p:nvSpPr>
          <p:spPr>
            <a:xfrm flipH="1">
              <a:off x="390512"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p:cNvSpPr/>
            <p:nvPr/>
          </p:nvSpPr>
          <p:spPr>
            <a:xfrm>
              <a:off x="390544"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kumimoji="1" lang="en-US" altLang="ja-JP" sz="900" dirty="0" smtClean="0">
                  <a:solidFill>
                    <a:schemeClr val="tx1"/>
                  </a:solidFill>
                </a:rPr>
                <a:t>Db</a:t>
              </a:r>
              <a:endParaRPr kumimoji="1" lang="ja-JP" altLang="en-US" sz="900" dirty="0">
                <a:solidFill>
                  <a:schemeClr val="tx1"/>
                </a:solidFill>
              </a:endParaRPr>
            </a:p>
          </p:txBody>
        </p:sp>
        <p:sp>
          <p:nvSpPr>
            <p:cNvPr id="35" name="直角三角形 34"/>
            <p:cNvSpPr/>
            <p:nvPr/>
          </p:nvSpPr>
          <p:spPr>
            <a:xfrm flipH="1">
              <a:off x="683568" y="3861048"/>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p:cNvSpPr/>
            <p:nvPr/>
          </p:nvSpPr>
          <p:spPr>
            <a:xfrm>
              <a:off x="683568" y="386104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258</a:t>
              </a:r>
              <a:r>
                <a:rPr kumimoji="1" lang="en-US" altLang="ja-JP" sz="900" dirty="0" smtClean="0">
                  <a:solidFill>
                    <a:schemeClr val="tx1"/>
                  </a:solidFill>
                </a:rPr>
                <a:t>Db</a:t>
              </a:r>
              <a:endParaRPr kumimoji="1" lang="ja-JP" altLang="en-US" sz="900" dirty="0">
                <a:solidFill>
                  <a:schemeClr val="tx1"/>
                </a:solidFill>
              </a:endParaRPr>
            </a:p>
          </p:txBody>
        </p:sp>
        <p:sp>
          <p:nvSpPr>
            <p:cNvPr id="39" name="直角三角形 38"/>
            <p:cNvSpPr/>
            <p:nvPr/>
          </p:nvSpPr>
          <p:spPr>
            <a:xfrm flipH="1">
              <a:off x="688592" y="4144056"/>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p:cNvSpPr/>
            <p:nvPr/>
          </p:nvSpPr>
          <p:spPr>
            <a:xfrm>
              <a:off x="688592" y="4144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Rf</a:t>
              </a:r>
              <a:endParaRPr kumimoji="1" lang="ja-JP" altLang="en-US" sz="900" dirty="0">
                <a:solidFill>
                  <a:schemeClr val="tx1"/>
                </a:solidFill>
              </a:endParaRPr>
            </a:p>
          </p:txBody>
        </p:sp>
        <p:sp>
          <p:nvSpPr>
            <p:cNvPr id="42" name="直角三角形 41"/>
            <p:cNvSpPr/>
            <p:nvPr/>
          </p:nvSpPr>
          <p:spPr>
            <a:xfrm flipH="1">
              <a:off x="966576" y="414402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p:cNvSpPr/>
            <p:nvPr/>
          </p:nvSpPr>
          <p:spPr>
            <a:xfrm>
              <a:off x="966608" y="413903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258</a:t>
              </a:r>
              <a:r>
                <a:rPr lang="en-US" altLang="ja-JP" sz="900" dirty="0" smtClean="0">
                  <a:solidFill>
                    <a:schemeClr val="tx1"/>
                  </a:solidFill>
                </a:rPr>
                <a:t>Rf</a:t>
              </a:r>
              <a:endParaRPr kumimoji="1" lang="ja-JP" altLang="en-US" sz="900" dirty="0">
                <a:solidFill>
                  <a:schemeClr val="tx1"/>
                </a:solidFill>
              </a:endParaRPr>
            </a:p>
          </p:txBody>
        </p:sp>
        <p:sp>
          <p:nvSpPr>
            <p:cNvPr id="45" name="直角三角形 44"/>
            <p:cNvSpPr/>
            <p:nvPr/>
          </p:nvSpPr>
          <p:spPr>
            <a:xfrm flipH="1">
              <a:off x="1254608" y="414904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1254640" y="4144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259</a:t>
              </a:r>
              <a:r>
                <a:rPr lang="en-US" altLang="ja-JP" sz="900" dirty="0" smtClean="0">
                  <a:solidFill>
                    <a:schemeClr val="tx1"/>
                  </a:solidFill>
                </a:rPr>
                <a:t>Rf</a:t>
              </a:r>
              <a:endParaRPr kumimoji="1" lang="ja-JP" altLang="en-US" sz="900" dirty="0">
                <a:solidFill>
                  <a:schemeClr val="tx1"/>
                </a:solidFill>
              </a:endParaRPr>
            </a:p>
          </p:txBody>
        </p:sp>
        <p:sp>
          <p:nvSpPr>
            <p:cNvPr id="48" name="直角三角形 47"/>
            <p:cNvSpPr/>
            <p:nvPr/>
          </p:nvSpPr>
          <p:spPr>
            <a:xfrm flipH="1">
              <a:off x="966576"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p:cNvSpPr/>
            <p:nvPr/>
          </p:nvSpPr>
          <p:spPr>
            <a:xfrm>
              <a:off x="966576"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Md</a:t>
              </a:r>
              <a:endParaRPr kumimoji="1" lang="ja-JP" altLang="en-US" sz="900" dirty="0">
                <a:solidFill>
                  <a:schemeClr val="tx1"/>
                </a:solidFill>
              </a:endParaRPr>
            </a:p>
          </p:txBody>
        </p:sp>
        <p:sp>
          <p:nvSpPr>
            <p:cNvPr id="51" name="直角三角形 50"/>
            <p:cNvSpPr/>
            <p:nvPr/>
          </p:nvSpPr>
          <p:spPr>
            <a:xfrm flipH="1">
              <a:off x="1259632"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正方形/長方形 51"/>
            <p:cNvSpPr/>
            <p:nvPr/>
          </p:nvSpPr>
          <p:spPr>
            <a:xfrm>
              <a:off x="1259632"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Md</a:t>
              </a:r>
              <a:endParaRPr kumimoji="1" lang="ja-JP" altLang="en-US" sz="900" dirty="0">
                <a:solidFill>
                  <a:schemeClr val="tx1"/>
                </a:solidFill>
              </a:endParaRPr>
            </a:p>
          </p:txBody>
        </p:sp>
        <p:sp>
          <p:nvSpPr>
            <p:cNvPr id="54" name="直角三角形 53"/>
            <p:cNvSpPr/>
            <p:nvPr/>
          </p:nvSpPr>
          <p:spPr>
            <a:xfrm flipH="1">
              <a:off x="1552688"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1552688"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Md</a:t>
              </a:r>
              <a:endParaRPr kumimoji="1" lang="ja-JP" altLang="en-US" sz="900" dirty="0">
                <a:solidFill>
                  <a:schemeClr val="tx1"/>
                </a:solidFill>
              </a:endParaRPr>
            </a:p>
          </p:txBody>
        </p:sp>
        <p:sp>
          <p:nvSpPr>
            <p:cNvPr id="57" name="正方形/長方形 56"/>
            <p:cNvSpPr/>
            <p:nvPr/>
          </p:nvSpPr>
          <p:spPr>
            <a:xfrm>
              <a:off x="1974690" y="5018200"/>
              <a:ext cx="144016" cy="28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1825648" y="5018200"/>
              <a:ext cx="288000" cy="288000"/>
            </a:xfrm>
            <a:prstGeom prst="rect">
              <a:avLst/>
            </a:prstGeom>
            <a:noFill/>
          </p:spPr>
          <p:txBody>
            <a:bodyPr wrap="none" lIns="0" tIns="0" rIns="0" bIns="0" rtlCol="0" anchor="ctr" anchorCtr="1">
              <a:spAutoFit/>
            </a:bodyPr>
            <a:lstStyle/>
            <a:p>
              <a:r>
                <a:rPr lang="en-US" altLang="ja-JP" sz="900" baseline="30000" dirty="0" smtClean="0"/>
                <a:t>258</a:t>
              </a:r>
              <a:r>
                <a:rPr lang="en-US" altLang="ja-JP" sz="900" dirty="0" smtClean="0"/>
                <a:t>Md</a:t>
              </a:r>
              <a:endParaRPr kumimoji="1" lang="ja-JP" altLang="en-US" sz="900" dirty="0"/>
            </a:p>
          </p:txBody>
        </p:sp>
        <p:sp>
          <p:nvSpPr>
            <p:cNvPr id="60" name="直角三角形 59"/>
            <p:cNvSpPr/>
            <p:nvPr/>
          </p:nvSpPr>
          <p:spPr>
            <a:xfrm flipH="1">
              <a:off x="1835696"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正方形/長方形 60"/>
            <p:cNvSpPr/>
            <p:nvPr/>
          </p:nvSpPr>
          <p:spPr>
            <a:xfrm>
              <a:off x="1835696"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259</a:t>
              </a:r>
              <a:r>
                <a:rPr lang="en-US" altLang="ja-JP" sz="900" dirty="0" smtClean="0">
                  <a:solidFill>
                    <a:schemeClr val="tx1"/>
                  </a:solidFill>
                </a:rPr>
                <a:t>No</a:t>
              </a:r>
              <a:endParaRPr kumimoji="1" lang="ja-JP" altLang="en-US" sz="900" dirty="0">
                <a:solidFill>
                  <a:schemeClr val="tx1"/>
                </a:solidFill>
              </a:endParaRPr>
            </a:p>
          </p:txBody>
        </p:sp>
        <p:sp>
          <p:nvSpPr>
            <p:cNvPr id="63" name="直角三角形 62"/>
            <p:cNvSpPr/>
            <p:nvPr/>
          </p:nvSpPr>
          <p:spPr>
            <a:xfrm flipH="1">
              <a:off x="1552688" y="53012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正方形/長方形 63"/>
            <p:cNvSpPr/>
            <p:nvPr/>
          </p:nvSpPr>
          <p:spPr>
            <a:xfrm>
              <a:off x="1552720" y="52962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Fm</a:t>
              </a:r>
              <a:endParaRPr kumimoji="1" lang="ja-JP" altLang="en-US" sz="900" dirty="0">
                <a:solidFill>
                  <a:schemeClr val="tx1"/>
                </a:solidFill>
              </a:endParaRPr>
            </a:p>
          </p:txBody>
        </p:sp>
        <p:sp>
          <p:nvSpPr>
            <p:cNvPr id="66" name="直角三角形 65"/>
            <p:cNvSpPr/>
            <p:nvPr/>
          </p:nvSpPr>
          <p:spPr>
            <a:xfrm flipH="1">
              <a:off x="683568" y="5301208"/>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正方形/長方形 66"/>
            <p:cNvSpPr/>
            <p:nvPr/>
          </p:nvSpPr>
          <p:spPr>
            <a:xfrm>
              <a:off x="683568" y="530120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253</a:t>
              </a:r>
              <a:r>
                <a:rPr lang="en-US" altLang="ja-JP" sz="900" dirty="0" smtClean="0">
                  <a:solidFill>
                    <a:schemeClr val="tx1"/>
                  </a:solidFill>
                </a:rPr>
                <a:t>Fm</a:t>
              </a:r>
              <a:endParaRPr kumimoji="1" lang="ja-JP" altLang="en-US" sz="900" dirty="0">
                <a:solidFill>
                  <a:schemeClr val="tx1"/>
                </a:solidFill>
              </a:endParaRPr>
            </a:p>
          </p:txBody>
        </p:sp>
        <p:sp>
          <p:nvSpPr>
            <p:cNvPr id="69" name="直角三角形 68"/>
            <p:cNvSpPr/>
            <p:nvPr/>
          </p:nvSpPr>
          <p:spPr>
            <a:xfrm flipH="1">
              <a:off x="678544"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p:cNvSpPr/>
            <p:nvPr/>
          </p:nvSpPr>
          <p:spPr>
            <a:xfrm>
              <a:off x="678544"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No</a:t>
              </a:r>
              <a:endParaRPr kumimoji="1" lang="ja-JP" altLang="en-US" sz="900" dirty="0">
                <a:solidFill>
                  <a:schemeClr val="tx1"/>
                </a:solidFill>
              </a:endParaRPr>
            </a:p>
          </p:txBody>
        </p:sp>
        <p:sp>
          <p:nvSpPr>
            <p:cNvPr id="72" name="直角三角形 71"/>
            <p:cNvSpPr/>
            <p:nvPr/>
          </p:nvSpPr>
          <p:spPr>
            <a:xfrm flipH="1">
              <a:off x="683568" y="443711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正方形/長方形 72"/>
            <p:cNvSpPr/>
            <p:nvPr/>
          </p:nvSpPr>
          <p:spPr>
            <a:xfrm>
              <a:off x="683568" y="443711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Lr</a:t>
              </a:r>
              <a:endParaRPr kumimoji="1" lang="ja-JP" altLang="en-US" sz="900" dirty="0">
                <a:solidFill>
                  <a:schemeClr val="tx1"/>
                </a:solidFill>
              </a:endParaRPr>
            </a:p>
          </p:txBody>
        </p:sp>
        <p:sp>
          <p:nvSpPr>
            <p:cNvPr id="75" name="直角三角形 74"/>
            <p:cNvSpPr/>
            <p:nvPr/>
          </p:nvSpPr>
          <p:spPr>
            <a:xfrm flipH="1">
              <a:off x="1259632"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p:cNvSpPr/>
            <p:nvPr/>
          </p:nvSpPr>
          <p:spPr>
            <a:xfrm>
              <a:off x="1259632"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No</a:t>
              </a:r>
              <a:endParaRPr kumimoji="1" lang="ja-JP" altLang="en-US" sz="900" dirty="0">
                <a:solidFill>
                  <a:schemeClr val="tx1"/>
                </a:solidFill>
              </a:endParaRPr>
            </a:p>
          </p:txBody>
        </p:sp>
        <p:sp>
          <p:nvSpPr>
            <p:cNvPr id="78" name="直角三角形 77"/>
            <p:cNvSpPr/>
            <p:nvPr/>
          </p:nvSpPr>
          <p:spPr>
            <a:xfrm flipH="1">
              <a:off x="390512" y="4725144"/>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正方形/長方形 78"/>
            <p:cNvSpPr/>
            <p:nvPr/>
          </p:nvSpPr>
          <p:spPr>
            <a:xfrm>
              <a:off x="390512" y="472514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254</a:t>
              </a:r>
              <a:r>
                <a:rPr lang="en-US" altLang="ja-JP" sz="900" dirty="0" smtClean="0">
                  <a:solidFill>
                    <a:schemeClr val="tx1"/>
                  </a:solidFill>
                </a:rPr>
                <a:t>No</a:t>
              </a:r>
              <a:endParaRPr kumimoji="1" lang="ja-JP" altLang="en-US" sz="900" dirty="0">
                <a:solidFill>
                  <a:schemeClr val="tx1"/>
                </a:solidFill>
              </a:endParaRPr>
            </a:p>
          </p:txBody>
        </p:sp>
        <p:sp>
          <p:nvSpPr>
            <p:cNvPr id="81" name="直角三角形 80"/>
            <p:cNvSpPr/>
            <p:nvPr/>
          </p:nvSpPr>
          <p:spPr>
            <a:xfrm flipH="1">
              <a:off x="683568" y="5584216"/>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正方形/長方形 81"/>
            <p:cNvSpPr/>
            <p:nvPr/>
          </p:nvSpPr>
          <p:spPr>
            <a:xfrm>
              <a:off x="683568" y="55842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252</a:t>
              </a:r>
              <a:r>
                <a:rPr lang="en-US" altLang="ja-JP" sz="900" dirty="0" smtClean="0">
                  <a:solidFill>
                    <a:schemeClr val="tx1"/>
                  </a:solidFill>
                </a:rPr>
                <a:t>Es</a:t>
              </a:r>
              <a:endParaRPr kumimoji="1" lang="ja-JP" altLang="en-US" sz="900" dirty="0">
                <a:solidFill>
                  <a:schemeClr val="tx1"/>
                </a:solidFill>
              </a:endParaRPr>
            </a:p>
          </p:txBody>
        </p:sp>
        <p:sp>
          <p:nvSpPr>
            <p:cNvPr id="84" name="直角三角形 83"/>
            <p:cNvSpPr/>
            <p:nvPr/>
          </p:nvSpPr>
          <p:spPr>
            <a:xfrm flipH="1">
              <a:off x="1547664" y="5579192"/>
              <a:ext cx="288032" cy="28803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正方形/長方形 84"/>
            <p:cNvSpPr/>
            <p:nvPr/>
          </p:nvSpPr>
          <p:spPr>
            <a:xfrm>
              <a:off x="1547664" y="55791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Es</a:t>
              </a:r>
              <a:endParaRPr kumimoji="1" lang="ja-JP" altLang="en-US" sz="900" dirty="0">
                <a:solidFill>
                  <a:schemeClr val="tx1"/>
                </a:solidFill>
              </a:endParaRPr>
            </a:p>
          </p:txBody>
        </p:sp>
        <p:sp>
          <p:nvSpPr>
            <p:cNvPr id="88" name="正方形/長方形 87"/>
            <p:cNvSpPr/>
            <p:nvPr/>
          </p:nvSpPr>
          <p:spPr>
            <a:xfrm>
              <a:off x="1398608" y="5594296"/>
              <a:ext cx="144016" cy="28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1254608" y="5594296"/>
              <a:ext cx="288000" cy="288000"/>
            </a:xfrm>
            <a:prstGeom prst="rect">
              <a:avLst/>
            </a:prstGeom>
            <a:noFill/>
          </p:spPr>
          <p:txBody>
            <a:bodyPr wrap="none" lIns="0" tIns="0" rIns="0" bIns="0" rtlCol="0" anchor="ctr" anchorCtr="1">
              <a:spAutoFit/>
            </a:bodyPr>
            <a:lstStyle/>
            <a:p>
              <a:r>
                <a:rPr lang="en-US" altLang="ja-JP" sz="900" baseline="30000" dirty="0" smtClean="0"/>
                <a:t>254</a:t>
              </a:r>
              <a:r>
                <a:rPr lang="en-US" altLang="ja-JP" sz="900" dirty="0" smtClean="0"/>
                <a:t>ES</a:t>
              </a:r>
              <a:endParaRPr kumimoji="1" lang="ja-JP" altLang="en-US" sz="900" dirty="0"/>
            </a:p>
          </p:txBody>
        </p:sp>
      </p:grpSp>
      <p:sp>
        <p:nvSpPr>
          <p:cNvPr id="77" name="正方形/長方形 76"/>
          <p:cNvSpPr/>
          <p:nvPr/>
        </p:nvSpPr>
        <p:spPr>
          <a:xfrm>
            <a:off x="4144720" y="1843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278</a:t>
            </a:r>
            <a:r>
              <a:rPr lang="en-US" altLang="ja-JP" sz="900" dirty="0" smtClean="0">
                <a:solidFill>
                  <a:schemeClr val="tx1"/>
                </a:solidFill>
              </a:rPr>
              <a:t>113</a:t>
            </a:r>
            <a:endParaRPr kumimoji="1" lang="ja-JP" altLang="en-US" sz="900" dirty="0">
              <a:solidFill>
                <a:schemeClr val="tx1"/>
              </a:solidFill>
            </a:endParaRPr>
          </a:p>
        </p:txBody>
      </p:sp>
      <p:sp>
        <p:nvSpPr>
          <p:cNvPr id="80" name="正方形/長方形 79"/>
          <p:cNvSpPr/>
          <p:nvPr/>
        </p:nvSpPr>
        <p:spPr>
          <a:xfrm>
            <a:off x="3568720" y="2419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274</a:t>
            </a:r>
            <a:r>
              <a:rPr lang="en-US" altLang="ja-JP" sz="900" dirty="0" smtClean="0">
                <a:solidFill>
                  <a:schemeClr val="tx1"/>
                </a:solidFill>
              </a:rPr>
              <a:t>Rg</a:t>
            </a:r>
            <a:endParaRPr kumimoji="1" lang="ja-JP" altLang="en-US" sz="900" dirty="0">
              <a:solidFill>
                <a:schemeClr val="tx1"/>
              </a:solidFill>
            </a:endParaRPr>
          </a:p>
        </p:txBody>
      </p:sp>
      <p:sp>
        <p:nvSpPr>
          <p:cNvPr id="83" name="正方形/長方形 82"/>
          <p:cNvSpPr/>
          <p:nvPr/>
        </p:nvSpPr>
        <p:spPr>
          <a:xfrm>
            <a:off x="2992720" y="2995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270</a:t>
            </a:r>
            <a:r>
              <a:rPr lang="en-US" altLang="ja-JP" sz="900" dirty="0" smtClean="0">
                <a:solidFill>
                  <a:schemeClr val="tx1"/>
                </a:solidFill>
              </a:rPr>
              <a:t>Mt</a:t>
            </a:r>
            <a:endParaRPr kumimoji="1" lang="ja-JP" altLang="en-US" sz="900" dirty="0">
              <a:solidFill>
                <a:schemeClr val="tx1"/>
              </a:solidFill>
            </a:endParaRPr>
          </a:p>
        </p:txBody>
      </p:sp>
      <p:sp>
        <p:nvSpPr>
          <p:cNvPr id="86" name="正方形/長方形 85"/>
          <p:cNvSpPr/>
          <p:nvPr/>
        </p:nvSpPr>
        <p:spPr>
          <a:xfrm>
            <a:off x="2416720" y="3571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266</a:t>
            </a:r>
            <a:r>
              <a:rPr lang="en-US" altLang="ja-JP" sz="900" dirty="0" smtClean="0">
                <a:solidFill>
                  <a:schemeClr val="tx1"/>
                </a:solidFill>
              </a:rPr>
              <a:t>Bh</a:t>
            </a:r>
            <a:endParaRPr kumimoji="1" lang="ja-JP" altLang="en-US" sz="900" dirty="0">
              <a:solidFill>
                <a:schemeClr val="tx1"/>
              </a:solidFill>
            </a:endParaRPr>
          </a:p>
        </p:txBody>
      </p:sp>
      <p:sp>
        <p:nvSpPr>
          <p:cNvPr id="87" name="正方形/長方形 86"/>
          <p:cNvSpPr/>
          <p:nvPr/>
        </p:nvSpPr>
        <p:spPr>
          <a:xfrm>
            <a:off x="1840720" y="4147992"/>
            <a:ext cx="288000" cy="28800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262</a:t>
            </a:r>
            <a:r>
              <a:rPr lang="en-US" altLang="ja-JP" sz="900" dirty="0" smtClean="0">
                <a:solidFill>
                  <a:schemeClr val="tx1"/>
                </a:solidFill>
              </a:rPr>
              <a:t>Db</a:t>
            </a:r>
            <a:endParaRPr kumimoji="1" lang="ja-JP" altLang="en-US" sz="900" dirty="0">
              <a:solidFill>
                <a:schemeClr val="tx1"/>
              </a:solidFill>
            </a:endParaRPr>
          </a:p>
        </p:txBody>
      </p:sp>
      <p:cxnSp>
        <p:nvCxnSpPr>
          <p:cNvPr id="90" name="直線矢印コネクタ 89"/>
          <p:cNvCxnSpPr/>
          <p:nvPr/>
        </p:nvCxnSpPr>
        <p:spPr>
          <a:xfrm flipH="1">
            <a:off x="3856720" y="2131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3280720" y="2707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H="1">
            <a:off x="2704720" y="3283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a:off x="2128720" y="3859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3782858" y="197912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7" name="テキスト ボックス 96"/>
          <p:cNvSpPr txBox="1"/>
          <p:nvPr/>
        </p:nvSpPr>
        <p:spPr>
          <a:xfrm>
            <a:off x="3239968" y="252643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8" name="テキスト ボックス 97"/>
          <p:cNvSpPr txBox="1"/>
          <p:nvPr/>
        </p:nvSpPr>
        <p:spPr>
          <a:xfrm>
            <a:off x="2663904" y="3104174"/>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9" name="テキスト ボックス 98"/>
          <p:cNvSpPr txBox="1"/>
          <p:nvPr/>
        </p:nvSpPr>
        <p:spPr>
          <a:xfrm>
            <a:off x="2066386" y="3710382"/>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01" name="正方形/長方形 100"/>
          <p:cNvSpPr/>
          <p:nvPr/>
        </p:nvSpPr>
        <p:spPr>
          <a:xfrm>
            <a:off x="4145146" y="184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278</a:t>
            </a:r>
            <a:r>
              <a:rPr lang="en-US" altLang="ja-JP" sz="900" dirty="0" smtClean="0">
                <a:solidFill>
                  <a:schemeClr val="tx1"/>
                </a:solidFill>
              </a:rPr>
              <a:t>113</a:t>
            </a:r>
            <a:endParaRPr kumimoji="1" lang="ja-JP" altLang="en-US" sz="900" dirty="0">
              <a:solidFill>
                <a:schemeClr val="tx1"/>
              </a:solidFill>
            </a:endParaRPr>
          </a:p>
        </p:txBody>
      </p:sp>
      <p:sp>
        <p:nvSpPr>
          <p:cNvPr id="102" name="正方形/長方形 101"/>
          <p:cNvSpPr/>
          <p:nvPr/>
        </p:nvSpPr>
        <p:spPr>
          <a:xfrm>
            <a:off x="3569146" y="2421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274</a:t>
            </a:r>
            <a:r>
              <a:rPr lang="en-US" altLang="ja-JP" sz="900" dirty="0" smtClean="0">
                <a:solidFill>
                  <a:schemeClr val="tx1"/>
                </a:solidFill>
              </a:rPr>
              <a:t>Rg</a:t>
            </a:r>
            <a:endParaRPr kumimoji="1" lang="ja-JP" altLang="en-US" sz="900" dirty="0">
              <a:solidFill>
                <a:schemeClr val="tx1"/>
              </a:solidFill>
            </a:endParaRPr>
          </a:p>
        </p:txBody>
      </p:sp>
      <p:sp>
        <p:nvSpPr>
          <p:cNvPr id="103" name="正方形/長方形 102"/>
          <p:cNvSpPr/>
          <p:nvPr/>
        </p:nvSpPr>
        <p:spPr>
          <a:xfrm>
            <a:off x="2993146" y="2997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270</a:t>
            </a:r>
            <a:r>
              <a:rPr lang="en-US" altLang="ja-JP" sz="900" dirty="0" smtClean="0">
                <a:solidFill>
                  <a:schemeClr val="tx1"/>
                </a:solidFill>
              </a:rPr>
              <a:t>Mt</a:t>
            </a:r>
            <a:endParaRPr kumimoji="1" lang="ja-JP" altLang="en-US" sz="900" dirty="0">
              <a:solidFill>
                <a:schemeClr val="tx1"/>
              </a:solidFill>
            </a:endParaRPr>
          </a:p>
        </p:txBody>
      </p:sp>
      <p:sp>
        <p:nvSpPr>
          <p:cNvPr id="104" name="正方形/長方形 103"/>
          <p:cNvSpPr/>
          <p:nvPr/>
        </p:nvSpPr>
        <p:spPr>
          <a:xfrm>
            <a:off x="2417146" y="3573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266</a:t>
            </a:r>
            <a:r>
              <a:rPr lang="en-US" altLang="ja-JP" sz="900" dirty="0" smtClean="0">
                <a:solidFill>
                  <a:schemeClr val="tx1"/>
                </a:solidFill>
              </a:rPr>
              <a:t>Bh</a:t>
            </a:r>
            <a:endParaRPr kumimoji="1" lang="ja-JP" altLang="en-US" sz="900" dirty="0">
              <a:solidFill>
                <a:schemeClr val="tx1"/>
              </a:solidFill>
            </a:endParaRPr>
          </a:p>
        </p:txBody>
      </p:sp>
      <p:sp>
        <p:nvSpPr>
          <p:cNvPr id="105" name="正方形/長方形 104"/>
          <p:cNvSpPr/>
          <p:nvPr/>
        </p:nvSpPr>
        <p:spPr>
          <a:xfrm>
            <a:off x="1841146" y="4149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262</a:t>
            </a:r>
            <a:r>
              <a:rPr lang="en-US" altLang="ja-JP" sz="900" dirty="0" smtClean="0">
                <a:solidFill>
                  <a:schemeClr val="tx1"/>
                </a:solidFill>
              </a:rPr>
              <a:t>Db</a:t>
            </a:r>
            <a:endParaRPr kumimoji="1" lang="ja-JP" altLang="en-US" sz="900" dirty="0">
              <a:solidFill>
                <a:schemeClr val="tx1"/>
              </a:solidFill>
            </a:endParaRPr>
          </a:p>
        </p:txBody>
      </p:sp>
      <p:cxnSp>
        <p:nvCxnSpPr>
          <p:cNvPr id="130" name="直線矢印コネクタ 129"/>
          <p:cNvCxnSpPr/>
          <p:nvPr/>
        </p:nvCxnSpPr>
        <p:spPr>
          <a:xfrm flipH="1">
            <a:off x="1553146" y="4437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正方形/長方形 130"/>
          <p:cNvSpPr/>
          <p:nvPr/>
        </p:nvSpPr>
        <p:spPr>
          <a:xfrm>
            <a:off x="1265146" y="472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258</a:t>
            </a:r>
            <a:r>
              <a:rPr lang="en-US" altLang="ja-JP" sz="900" dirty="0" smtClean="0">
                <a:solidFill>
                  <a:schemeClr val="tx1"/>
                </a:solidFill>
              </a:rPr>
              <a:t>Lr</a:t>
            </a:r>
            <a:endParaRPr kumimoji="1" lang="ja-JP" altLang="en-US" sz="900" dirty="0">
              <a:solidFill>
                <a:schemeClr val="tx1"/>
              </a:solidFill>
            </a:endParaRPr>
          </a:p>
        </p:txBody>
      </p:sp>
      <p:sp>
        <p:nvSpPr>
          <p:cNvPr id="132" name="テキスト ボックス 131"/>
          <p:cNvSpPr txBox="1"/>
          <p:nvPr/>
        </p:nvSpPr>
        <p:spPr>
          <a:xfrm>
            <a:off x="1490748" y="4287790"/>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cxnSp>
        <p:nvCxnSpPr>
          <p:cNvPr id="133" name="直線矢印コネクタ 132"/>
          <p:cNvCxnSpPr/>
          <p:nvPr/>
        </p:nvCxnSpPr>
        <p:spPr>
          <a:xfrm flipH="1">
            <a:off x="977146" y="5013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4" name="正方形/長方形 133"/>
          <p:cNvSpPr/>
          <p:nvPr/>
        </p:nvSpPr>
        <p:spPr>
          <a:xfrm>
            <a:off x="689146" y="5301336"/>
            <a:ext cx="288000" cy="288000"/>
          </a:xfrm>
          <a:prstGeom prst="rect">
            <a:avLst/>
          </a:prstGeom>
          <a:solidFill>
            <a:schemeClr val="accent2">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254</a:t>
            </a:r>
            <a:r>
              <a:rPr lang="en-US" altLang="ja-JP" sz="900" dirty="0" smtClean="0">
                <a:solidFill>
                  <a:schemeClr val="tx1"/>
                </a:solidFill>
              </a:rPr>
              <a:t>Md</a:t>
            </a:r>
            <a:endParaRPr kumimoji="1" lang="ja-JP" altLang="en-US" sz="900" dirty="0">
              <a:solidFill>
                <a:schemeClr val="tx1"/>
              </a:solidFill>
            </a:endParaRPr>
          </a:p>
        </p:txBody>
      </p:sp>
      <p:sp>
        <p:nvSpPr>
          <p:cNvPr id="135" name="テキスト ボックス 134"/>
          <p:cNvSpPr txBox="1"/>
          <p:nvPr/>
        </p:nvSpPr>
        <p:spPr>
          <a:xfrm>
            <a:off x="921066" y="486887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36" name="正方形/長方形 135"/>
          <p:cNvSpPr/>
          <p:nvPr/>
        </p:nvSpPr>
        <p:spPr>
          <a:xfrm>
            <a:off x="977146" y="5589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254</a:t>
            </a:r>
            <a:r>
              <a:rPr lang="en-US" altLang="ja-JP" sz="900" dirty="0" smtClean="0">
                <a:solidFill>
                  <a:schemeClr val="tx1"/>
                </a:solidFill>
              </a:rPr>
              <a:t>Fm</a:t>
            </a:r>
            <a:endParaRPr kumimoji="1" lang="ja-JP" altLang="en-US" sz="900" dirty="0">
              <a:solidFill>
                <a:schemeClr val="tx1"/>
              </a:solidFill>
            </a:endParaRPr>
          </a:p>
        </p:txBody>
      </p:sp>
      <p:cxnSp>
        <p:nvCxnSpPr>
          <p:cNvPr id="137" name="直線矢印コネクタ 136"/>
          <p:cNvCxnSpPr/>
          <p:nvPr/>
        </p:nvCxnSpPr>
        <p:spPr>
          <a:xfrm flipH="1">
            <a:off x="688298" y="5877336"/>
            <a:ext cx="288000" cy="288000"/>
          </a:xfrm>
          <a:prstGeom prst="straightConnector1">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631676" y="572292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39" name="正方形/長方形 138"/>
          <p:cNvSpPr/>
          <p:nvPr/>
        </p:nvSpPr>
        <p:spPr>
          <a:xfrm>
            <a:off x="401146" y="616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250</a:t>
            </a:r>
            <a:r>
              <a:rPr lang="en-US" altLang="ja-JP" sz="900" dirty="0" smtClean="0">
                <a:solidFill>
                  <a:schemeClr val="tx1"/>
                </a:solidFill>
              </a:rPr>
              <a:t>Cf</a:t>
            </a:r>
            <a:endParaRPr kumimoji="1" lang="ja-JP" altLang="en-US" sz="900" dirty="0">
              <a:solidFill>
                <a:schemeClr val="tx1"/>
              </a:solidFill>
            </a:endParaRPr>
          </a:p>
        </p:txBody>
      </p:sp>
      <p:cxnSp>
        <p:nvCxnSpPr>
          <p:cNvPr id="141" name="直線矢印コネクタ 140"/>
          <p:cNvCxnSpPr/>
          <p:nvPr/>
        </p:nvCxnSpPr>
        <p:spPr>
          <a:xfrm>
            <a:off x="910812" y="5528452"/>
            <a:ext cx="144016" cy="14401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テキスト ボックス 154"/>
          <p:cNvSpPr txBox="1"/>
          <p:nvPr/>
        </p:nvSpPr>
        <p:spPr>
          <a:xfrm>
            <a:off x="1540349" y="1619508"/>
            <a:ext cx="2296206" cy="369332"/>
          </a:xfrm>
          <a:prstGeom prst="rect">
            <a:avLst/>
          </a:prstGeom>
          <a:noFill/>
        </p:spPr>
        <p:txBody>
          <a:bodyPr wrap="none" rtlCol="0">
            <a:spAutoFit/>
          </a:bodyPr>
          <a:lstStyle/>
          <a:p>
            <a:r>
              <a:rPr lang="en-US" altLang="ja-JP" dirty="0" smtClean="0"/>
              <a:t>3</a:t>
            </a:r>
            <a:r>
              <a:rPr lang="en-US" altLang="ja-JP" baseline="30000" dirty="0" smtClean="0"/>
              <a:t>rd</a:t>
            </a:r>
            <a:r>
              <a:rPr lang="en-US" altLang="ja-JP" dirty="0" smtClean="0"/>
              <a:t> </a:t>
            </a:r>
            <a:r>
              <a:rPr kumimoji="1" lang="en-US" altLang="ja-JP" dirty="0" smtClean="0"/>
              <a:t>event Aug. 12 2012</a:t>
            </a:r>
            <a:endParaRPr kumimoji="1" lang="ja-JP" altLang="en-US" dirty="0"/>
          </a:p>
        </p:txBody>
      </p:sp>
      <p:sp>
        <p:nvSpPr>
          <p:cNvPr id="156" name="テキスト ボックス 155"/>
          <p:cNvSpPr txBox="1"/>
          <p:nvPr/>
        </p:nvSpPr>
        <p:spPr>
          <a:xfrm>
            <a:off x="583684" y="2420888"/>
            <a:ext cx="1107996" cy="369332"/>
          </a:xfrm>
          <a:prstGeom prst="rect">
            <a:avLst/>
          </a:prstGeom>
          <a:noFill/>
        </p:spPr>
        <p:txBody>
          <a:bodyPr wrap="none" rtlCol="0">
            <a:spAutoFit/>
          </a:bodyPr>
          <a:lstStyle/>
          <a:p>
            <a:r>
              <a:rPr kumimoji="1" lang="ja-JP" altLang="en-US" dirty="0" smtClean="0"/>
              <a:t>既知核種</a:t>
            </a:r>
            <a:endParaRPr kumimoji="1" lang="ja-JP" altLang="en-US" dirty="0"/>
          </a:p>
        </p:txBody>
      </p:sp>
      <p:graphicFrame>
        <p:nvGraphicFramePr>
          <p:cNvPr id="94" name="表 93"/>
          <p:cNvGraphicFramePr>
            <a:graphicFrameLocks noGrp="1"/>
          </p:cNvGraphicFramePr>
          <p:nvPr/>
        </p:nvGraphicFramePr>
        <p:xfrm>
          <a:off x="2987824" y="404664"/>
          <a:ext cx="5184000" cy="4032000"/>
        </p:xfrm>
        <a:graphic>
          <a:graphicData uri="http://schemas.openxmlformats.org/drawingml/2006/table">
            <a:tbl>
              <a:tblPr firstRow="1" bandRow="1">
                <a:tableStyleId>{5C22544A-7EE6-4342-B048-85BDC9FD1C3A}</a:tableStyleId>
              </a:tblPr>
              <a:tblGrid>
                <a:gridCol w="288064"/>
                <a:gridCol w="287936"/>
                <a:gridCol w="288000"/>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r>
                        <a:rPr kumimoji="1" lang="en-US" altLang="ja-JP" sz="900" b="0" dirty="0" smtClean="0">
                          <a:solidFill>
                            <a:schemeClr val="tx1"/>
                          </a:solidFill>
                        </a:rPr>
                        <a:t>118</a:t>
                      </a:r>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117</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293</a:t>
                      </a:r>
                      <a:r>
                        <a:rPr kumimoji="1" lang="en-US" altLang="ja-JP" sz="900" dirty="0" smtClean="0"/>
                        <a:t>117</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294</a:t>
                      </a:r>
                      <a:r>
                        <a:rPr kumimoji="1" lang="en-US" altLang="ja-JP" sz="900" dirty="0" smtClean="0"/>
                        <a:t>117</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116</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115</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287</a:t>
                      </a:r>
                      <a:r>
                        <a:rPr kumimoji="1" lang="en-US" altLang="ja-JP" sz="900" dirty="0" smtClean="0"/>
                        <a:t>115</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288</a:t>
                      </a:r>
                      <a:r>
                        <a:rPr kumimoji="1" lang="en-US" altLang="ja-JP" sz="900" dirty="0" smtClean="0"/>
                        <a:t>115</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289</a:t>
                      </a:r>
                      <a:r>
                        <a:rPr kumimoji="1" lang="en-US" altLang="ja-JP" sz="900" dirty="0" smtClean="0"/>
                        <a:t>115</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290</a:t>
                      </a:r>
                      <a:r>
                        <a:rPr kumimoji="1" lang="en-US" altLang="ja-JP" sz="900" dirty="0" smtClean="0"/>
                        <a:t>115</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114</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113</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282</a:t>
                      </a:r>
                      <a:r>
                        <a:rPr kumimoji="1" lang="en-US" altLang="ja-JP" sz="900" dirty="0" smtClean="0"/>
                        <a:t>113</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283</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284</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285</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286</a:t>
                      </a:r>
                      <a:r>
                        <a:rPr kumimoji="1" lang="en-US" altLang="ja-JP" sz="900" dirty="0" smtClean="0"/>
                        <a:t>113</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278</a:t>
                      </a:r>
                      <a:r>
                        <a:rPr kumimoji="1" lang="en-US" altLang="ja-JP" sz="900" dirty="0" smtClean="0"/>
                        <a:t>Rg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279</a:t>
                      </a:r>
                      <a:r>
                        <a:rPr kumimoji="1" lang="en-US" altLang="ja-JP" sz="900" dirty="0" smtClean="0"/>
                        <a:t>Rg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280</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281</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kumimoji="1" lang="en-US" altLang="ja-JP" sz="900" baseline="30000" dirty="0" smtClean="0"/>
                        <a:t>282</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274</a:t>
                      </a:r>
                      <a:r>
                        <a:rPr kumimoji="1" lang="en-US" altLang="ja-JP" sz="900" dirty="0" smtClean="0"/>
                        <a:t>Mt</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275</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276</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278</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270</a:t>
                      </a:r>
                      <a:r>
                        <a:rPr kumimoji="1" lang="en-US" altLang="ja-JP" sz="900" dirty="0" smtClean="0"/>
                        <a:t>Bh</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271</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272</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274</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268</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270</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4" name="テキスト ボックス 113"/>
          <p:cNvSpPr txBox="1"/>
          <p:nvPr/>
        </p:nvSpPr>
        <p:spPr>
          <a:xfrm>
            <a:off x="5580112" y="3717032"/>
            <a:ext cx="2914580" cy="923330"/>
          </a:xfrm>
          <a:prstGeom prst="rect">
            <a:avLst/>
          </a:prstGeom>
          <a:noFill/>
        </p:spPr>
        <p:txBody>
          <a:bodyPr wrap="none" rtlCol="0">
            <a:spAutoFit/>
          </a:bodyPr>
          <a:lstStyle/>
          <a:p>
            <a:r>
              <a:rPr kumimoji="1" lang="en-US" altLang="ja-JP" dirty="0" smtClean="0"/>
              <a:t>FLNR/LLNR/GSI/LBNL</a:t>
            </a:r>
          </a:p>
          <a:p>
            <a:r>
              <a:rPr lang="en-US" altLang="ja-JP" dirty="0" smtClean="0"/>
              <a:t>Actinide-based, </a:t>
            </a:r>
            <a:r>
              <a:rPr lang="en-US" altLang="ja-JP" baseline="30000" dirty="0" smtClean="0"/>
              <a:t>48</a:t>
            </a:r>
            <a:r>
              <a:rPr lang="en-US" altLang="ja-JP" dirty="0" smtClean="0"/>
              <a:t>Ca induced</a:t>
            </a:r>
          </a:p>
          <a:p>
            <a:r>
              <a:rPr kumimoji="1" lang="en-US" altLang="ja-JP" dirty="0" smtClean="0"/>
              <a:t>Hot fusion reactions</a:t>
            </a:r>
            <a:endParaRPr kumimoji="1" lang="ja-JP" altLang="en-US" dirty="0"/>
          </a:p>
        </p:txBody>
      </p:sp>
      <p:sp>
        <p:nvSpPr>
          <p:cNvPr id="108" name="正方形/長方形 107"/>
          <p:cNvSpPr/>
          <p:nvPr/>
        </p:nvSpPr>
        <p:spPr>
          <a:xfrm>
            <a:off x="5580398" y="1845014"/>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283</a:t>
            </a:r>
            <a:r>
              <a:rPr kumimoji="1" lang="en-US" altLang="ja-JP" sz="900" dirty="0" smtClean="0">
                <a:solidFill>
                  <a:schemeClr val="tx1"/>
                </a:solidFill>
              </a:rPr>
              <a:t>113</a:t>
            </a:r>
            <a:endParaRPr kumimoji="1" lang="ja-JP" altLang="en-US" sz="900" dirty="0">
              <a:solidFill>
                <a:schemeClr val="tx1"/>
              </a:solidFill>
            </a:endParaRPr>
          </a:p>
        </p:txBody>
      </p:sp>
      <p:sp>
        <p:nvSpPr>
          <p:cNvPr id="111" name="正方形/長方形 110"/>
          <p:cNvSpPr/>
          <p:nvPr/>
        </p:nvSpPr>
        <p:spPr>
          <a:xfrm>
            <a:off x="5004398" y="2421014"/>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279</a:t>
            </a:r>
            <a:r>
              <a:rPr lang="en-US" altLang="ja-JP" sz="900" dirty="0" smtClean="0">
                <a:solidFill>
                  <a:schemeClr val="tx1"/>
                </a:solidFill>
              </a:rPr>
              <a:t>Rg</a:t>
            </a:r>
            <a:endParaRPr kumimoji="1" lang="ja-JP" altLang="en-US" sz="900" dirty="0">
              <a:solidFill>
                <a:schemeClr val="tx1"/>
              </a:solidFill>
            </a:endParaRPr>
          </a:p>
        </p:txBody>
      </p:sp>
      <p:sp>
        <p:nvSpPr>
          <p:cNvPr id="115" name="正方形/長方形 114"/>
          <p:cNvSpPr/>
          <p:nvPr/>
        </p:nvSpPr>
        <p:spPr>
          <a:xfrm>
            <a:off x="4428398" y="2997014"/>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275</a:t>
            </a:r>
            <a:r>
              <a:rPr lang="en-US" altLang="ja-JP" sz="900" dirty="0" smtClean="0">
                <a:solidFill>
                  <a:schemeClr val="tx1"/>
                </a:solidFill>
              </a:rPr>
              <a:t>Mt</a:t>
            </a:r>
            <a:endParaRPr kumimoji="1" lang="ja-JP" altLang="en-US" sz="900" dirty="0">
              <a:solidFill>
                <a:schemeClr val="tx1"/>
              </a:solidFill>
            </a:endParaRPr>
          </a:p>
        </p:txBody>
      </p:sp>
      <p:sp>
        <p:nvSpPr>
          <p:cNvPr id="116" name="正方形/長方形 115"/>
          <p:cNvSpPr/>
          <p:nvPr/>
        </p:nvSpPr>
        <p:spPr>
          <a:xfrm>
            <a:off x="3852398" y="3573014"/>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271</a:t>
            </a:r>
            <a:r>
              <a:rPr lang="en-US" altLang="ja-JP" sz="900" dirty="0" smtClean="0">
                <a:solidFill>
                  <a:schemeClr val="tx1"/>
                </a:solidFill>
              </a:rPr>
              <a:t>Bh</a:t>
            </a:r>
            <a:endParaRPr kumimoji="1" lang="ja-JP" altLang="en-US" sz="900" dirty="0">
              <a:solidFill>
                <a:schemeClr val="tx1"/>
              </a:solidFill>
            </a:endParaRPr>
          </a:p>
        </p:txBody>
      </p:sp>
      <p:sp>
        <p:nvSpPr>
          <p:cNvPr id="117" name="正方形/長方形 116"/>
          <p:cNvSpPr/>
          <p:nvPr/>
        </p:nvSpPr>
        <p:spPr>
          <a:xfrm>
            <a:off x="3276398" y="4149014"/>
            <a:ext cx="288000" cy="288032"/>
          </a:xfrm>
          <a:prstGeom prst="rect">
            <a:avLst/>
          </a:prstGeom>
          <a:solidFill>
            <a:srgbClr val="92D05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267</a:t>
            </a:r>
            <a:r>
              <a:rPr lang="en-US" altLang="ja-JP" sz="900" dirty="0" smtClean="0">
                <a:solidFill>
                  <a:schemeClr val="tx1"/>
                </a:solidFill>
              </a:rPr>
              <a:t>Db</a:t>
            </a:r>
            <a:endParaRPr kumimoji="1" lang="ja-JP" altLang="en-US" sz="900" dirty="0">
              <a:solidFill>
                <a:schemeClr val="tx1"/>
              </a:solidFill>
            </a:endParaRPr>
          </a:p>
        </p:txBody>
      </p:sp>
      <p:grpSp>
        <p:nvGrpSpPr>
          <p:cNvPr id="13" name="グループ化 117"/>
          <p:cNvGrpSpPr/>
          <p:nvPr/>
        </p:nvGrpSpPr>
        <p:grpSpPr>
          <a:xfrm>
            <a:off x="5233714" y="1980150"/>
            <a:ext cx="346684" cy="440864"/>
            <a:chOff x="6133316" y="855136"/>
            <a:chExt cx="346684" cy="440864"/>
          </a:xfrm>
        </p:grpSpPr>
        <p:cxnSp>
          <p:nvCxnSpPr>
            <p:cNvPr id="119" name="直線矢印コネクタ 118"/>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16" name="グループ化 120"/>
          <p:cNvGrpSpPr/>
          <p:nvPr/>
        </p:nvGrpSpPr>
        <p:grpSpPr>
          <a:xfrm>
            <a:off x="4657650" y="2555644"/>
            <a:ext cx="346684" cy="440864"/>
            <a:chOff x="6133316" y="855136"/>
            <a:chExt cx="346684" cy="440864"/>
          </a:xfrm>
        </p:grpSpPr>
        <p:cxnSp>
          <p:nvCxnSpPr>
            <p:cNvPr id="122" name="直線矢印コネクタ 121"/>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19" name="グループ化 123"/>
          <p:cNvGrpSpPr/>
          <p:nvPr/>
        </p:nvGrpSpPr>
        <p:grpSpPr>
          <a:xfrm>
            <a:off x="4081586" y="3135136"/>
            <a:ext cx="346684" cy="440864"/>
            <a:chOff x="6133316" y="855136"/>
            <a:chExt cx="346684" cy="440864"/>
          </a:xfrm>
        </p:grpSpPr>
        <p:cxnSp>
          <p:nvCxnSpPr>
            <p:cNvPr id="125" name="直線矢印コネクタ 124"/>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 name="テキスト ボックス 125"/>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2" name="グループ化 126"/>
          <p:cNvGrpSpPr/>
          <p:nvPr/>
        </p:nvGrpSpPr>
        <p:grpSpPr>
          <a:xfrm>
            <a:off x="3505522" y="3711200"/>
            <a:ext cx="346684" cy="440864"/>
            <a:chOff x="6133316" y="855136"/>
            <a:chExt cx="346684" cy="440864"/>
          </a:xfrm>
        </p:grpSpPr>
        <p:cxnSp>
          <p:nvCxnSpPr>
            <p:cNvPr id="128" name="直線矢印コネクタ 127"/>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9" name="テキスト ボックス 128"/>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5" name="グループ化 139"/>
          <p:cNvGrpSpPr/>
          <p:nvPr/>
        </p:nvGrpSpPr>
        <p:grpSpPr>
          <a:xfrm>
            <a:off x="3274274" y="4382633"/>
            <a:ext cx="477752" cy="353083"/>
            <a:chOff x="4173876" y="3257619"/>
            <a:chExt cx="477752" cy="353083"/>
          </a:xfrm>
        </p:grpSpPr>
        <p:cxnSp>
          <p:nvCxnSpPr>
            <p:cNvPr id="142" name="直線矢印コネクタ 141"/>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テキスト ボックス 143"/>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145" name="正方形/長方形 144"/>
          <p:cNvSpPr/>
          <p:nvPr/>
        </p:nvSpPr>
        <p:spPr>
          <a:xfrm>
            <a:off x="6156398" y="1268316"/>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287</a:t>
            </a:r>
            <a:r>
              <a:rPr kumimoji="1" lang="en-US" altLang="ja-JP" sz="900" dirty="0" smtClean="0">
                <a:solidFill>
                  <a:schemeClr val="tx1"/>
                </a:solidFill>
              </a:rPr>
              <a:t>115</a:t>
            </a:r>
            <a:endParaRPr kumimoji="1" lang="ja-JP" altLang="en-US" sz="900" dirty="0">
              <a:solidFill>
                <a:schemeClr val="tx1"/>
              </a:solidFill>
            </a:endParaRPr>
          </a:p>
        </p:txBody>
      </p:sp>
      <p:grpSp>
        <p:nvGrpSpPr>
          <p:cNvPr id="28" name="グループ化 145"/>
          <p:cNvGrpSpPr/>
          <p:nvPr/>
        </p:nvGrpSpPr>
        <p:grpSpPr>
          <a:xfrm>
            <a:off x="5811736" y="1403452"/>
            <a:ext cx="346684" cy="440864"/>
            <a:chOff x="6133316" y="855136"/>
            <a:chExt cx="346684" cy="440864"/>
          </a:xfrm>
        </p:grpSpPr>
        <p:cxnSp>
          <p:nvCxnSpPr>
            <p:cNvPr id="147" name="直線矢印コネクタ 146"/>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8" name="テキスト ボックス 147"/>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149" name="テキスト ボックス 148"/>
          <p:cNvSpPr txBox="1"/>
          <p:nvPr/>
        </p:nvSpPr>
        <p:spPr>
          <a:xfrm>
            <a:off x="4962413" y="989830"/>
            <a:ext cx="1529586" cy="307777"/>
          </a:xfrm>
          <a:prstGeom prst="rect">
            <a:avLst/>
          </a:prstGeom>
          <a:noFill/>
        </p:spPr>
        <p:txBody>
          <a:bodyPr wrap="none" rtlCol="0">
            <a:spAutoFit/>
          </a:bodyPr>
          <a:lstStyle/>
          <a:p>
            <a:r>
              <a:rPr kumimoji="1" lang="en-US" altLang="ja-JP" sz="1400" baseline="30000" dirty="0" smtClean="0"/>
              <a:t>243</a:t>
            </a:r>
            <a:r>
              <a:rPr kumimoji="1" lang="en-US" altLang="ja-JP" sz="1400" dirty="0" smtClean="0"/>
              <a:t>Am + </a:t>
            </a:r>
            <a:r>
              <a:rPr kumimoji="1" lang="en-US" altLang="ja-JP" sz="1400" baseline="30000" dirty="0" smtClean="0"/>
              <a:t>48</a:t>
            </a:r>
            <a:r>
              <a:rPr kumimoji="1" lang="en-US" altLang="ja-JP" sz="1400" dirty="0" smtClean="0"/>
              <a:t>Ca </a:t>
            </a:r>
            <a:r>
              <a:rPr kumimoji="1" lang="en-US" altLang="ja-JP" sz="1400" dirty="0" smtClean="0">
                <a:sym typeface="Wingdings" pitchFamily="2" charset="2"/>
              </a:rPr>
              <a:t> 4</a:t>
            </a:r>
            <a:r>
              <a:rPr kumimoji="1" lang="en-US" altLang="ja-JP" sz="1400" i="1" dirty="0" smtClean="0">
                <a:sym typeface="Wingdings" pitchFamily="2" charset="2"/>
              </a:rPr>
              <a:t>n</a:t>
            </a:r>
            <a:endParaRPr kumimoji="1" lang="ja-JP" altLang="en-US" sz="1400" i="1" dirty="0"/>
          </a:p>
        </p:txBody>
      </p:sp>
      <p:sp>
        <p:nvSpPr>
          <p:cNvPr id="150" name="正方形/長方形 149"/>
          <p:cNvSpPr/>
          <p:nvPr/>
        </p:nvSpPr>
        <p:spPr>
          <a:xfrm>
            <a:off x="5860867" y="1844590"/>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284</a:t>
            </a:r>
            <a:r>
              <a:rPr kumimoji="1" lang="en-US" altLang="ja-JP" sz="900" dirty="0" smtClean="0">
                <a:solidFill>
                  <a:schemeClr val="tx1"/>
                </a:solidFill>
              </a:rPr>
              <a:t>113</a:t>
            </a:r>
            <a:endParaRPr kumimoji="1" lang="ja-JP" altLang="en-US" sz="900" dirty="0">
              <a:solidFill>
                <a:schemeClr val="tx1"/>
              </a:solidFill>
            </a:endParaRPr>
          </a:p>
        </p:txBody>
      </p:sp>
      <p:sp>
        <p:nvSpPr>
          <p:cNvPr id="151" name="正方形/長方形 150"/>
          <p:cNvSpPr/>
          <p:nvPr/>
        </p:nvSpPr>
        <p:spPr>
          <a:xfrm>
            <a:off x="5284867" y="2420590"/>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280</a:t>
            </a:r>
            <a:r>
              <a:rPr lang="en-US" altLang="ja-JP" sz="900" dirty="0" smtClean="0">
                <a:solidFill>
                  <a:schemeClr val="tx1"/>
                </a:solidFill>
              </a:rPr>
              <a:t>Rg</a:t>
            </a:r>
            <a:endParaRPr kumimoji="1" lang="ja-JP" altLang="en-US" sz="900" dirty="0">
              <a:solidFill>
                <a:schemeClr val="tx1"/>
              </a:solidFill>
            </a:endParaRPr>
          </a:p>
        </p:txBody>
      </p:sp>
      <p:sp>
        <p:nvSpPr>
          <p:cNvPr id="152" name="正方形/長方形 151"/>
          <p:cNvSpPr/>
          <p:nvPr/>
        </p:nvSpPr>
        <p:spPr>
          <a:xfrm>
            <a:off x="4708867" y="2996590"/>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276</a:t>
            </a:r>
            <a:r>
              <a:rPr lang="en-US" altLang="ja-JP" sz="900" dirty="0" smtClean="0">
                <a:solidFill>
                  <a:schemeClr val="tx1"/>
                </a:solidFill>
              </a:rPr>
              <a:t>Mt</a:t>
            </a:r>
            <a:endParaRPr kumimoji="1" lang="ja-JP" altLang="en-US" sz="900" dirty="0">
              <a:solidFill>
                <a:schemeClr val="tx1"/>
              </a:solidFill>
            </a:endParaRPr>
          </a:p>
        </p:txBody>
      </p:sp>
      <p:sp>
        <p:nvSpPr>
          <p:cNvPr id="153" name="正方形/長方形 152"/>
          <p:cNvSpPr/>
          <p:nvPr/>
        </p:nvSpPr>
        <p:spPr>
          <a:xfrm>
            <a:off x="4132867" y="3572590"/>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272</a:t>
            </a:r>
            <a:r>
              <a:rPr lang="en-US" altLang="ja-JP" sz="900" dirty="0" smtClean="0">
                <a:solidFill>
                  <a:schemeClr val="tx1"/>
                </a:solidFill>
              </a:rPr>
              <a:t>Bh</a:t>
            </a:r>
            <a:endParaRPr kumimoji="1" lang="ja-JP" altLang="en-US" sz="900" dirty="0">
              <a:solidFill>
                <a:schemeClr val="tx1"/>
              </a:solidFill>
            </a:endParaRPr>
          </a:p>
        </p:txBody>
      </p:sp>
      <p:sp>
        <p:nvSpPr>
          <p:cNvPr id="154" name="正方形/長方形 153"/>
          <p:cNvSpPr/>
          <p:nvPr/>
        </p:nvSpPr>
        <p:spPr>
          <a:xfrm>
            <a:off x="3556867" y="4148590"/>
            <a:ext cx="288000" cy="288032"/>
          </a:xfrm>
          <a:prstGeom prst="rect">
            <a:avLst/>
          </a:prstGeom>
          <a:solidFill>
            <a:srgbClr val="92D05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268</a:t>
            </a:r>
            <a:r>
              <a:rPr lang="en-US" altLang="ja-JP" sz="900" dirty="0" smtClean="0">
                <a:solidFill>
                  <a:schemeClr val="tx1"/>
                </a:solidFill>
              </a:rPr>
              <a:t>Db</a:t>
            </a:r>
            <a:endParaRPr kumimoji="1" lang="ja-JP" altLang="en-US" sz="900" dirty="0">
              <a:solidFill>
                <a:schemeClr val="tx1"/>
              </a:solidFill>
            </a:endParaRPr>
          </a:p>
        </p:txBody>
      </p:sp>
      <p:grpSp>
        <p:nvGrpSpPr>
          <p:cNvPr id="31" name="グループ化 156"/>
          <p:cNvGrpSpPr/>
          <p:nvPr/>
        </p:nvGrpSpPr>
        <p:grpSpPr>
          <a:xfrm>
            <a:off x="5514183" y="1979726"/>
            <a:ext cx="346684" cy="440864"/>
            <a:chOff x="6133316" y="855136"/>
            <a:chExt cx="346684" cy="440864"/>
          </a:xfrm>
        </p:grpSpPr>
        <p:cxnSp>
          <p:nvCxnSpPr>
            <p:cNvPr id="158" name="直線矢印コネクタ 157"/>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9" name="テキスト ボックス 158"/>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24" name="グループ化 159"/>
          <p:cNvGrpSpPr/>
          <p:nvPr/>
        </p:nvGrpSpPr>
        <p:grpSpPr>
          <a:xfrm>
            <a:off x="4938119" y="2555220"/>
            <a:ext cx="346684" cy="440864"/>
            <a:chOff x="6133316" y="855136"/>
            <a:chExt cx="346684" cy="440864"/>
          </a:xfrm>
        </p:grpSpPr>
        <p:cxnSp>
          <p:nvCxnSpPr>
            <p:cNvPr id="161" name="直線矢印コネクタ 160"/>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2" name="テキスト ボックス 161"/>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29" name="グループ化 162"/>
          <p:cNvGrpSpPr/>
          <p:nvPr/>
        </p:nvGrpSpPr>
        <p:grpSpPr>
          <a:xfrm>
            <a:off x="4362055" y="3134712"/>
            <a:ext cx="346684" cy="440864"/>
            <a:chOff x="6133316" y="855136"/>
            <a:chExt cx="346684" cy="440864"/>
          </a:xfrm>
        </p:grpSpPr>
        <p:cxnSp>
          <p:nvCxnSpPr>
            <p:cNvPr id="164" name="直線矢印コネクタ 163"/>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5" name="テキスト ボックス 164"/>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37" name="グループ化 165"/>
          <p:cNvGrpSpPr/>
          <p:nvPr/>
        </p:nvGrpSpPr>
        <p:grpSpPr>
          <a:xfrm>
            <a:off x="3785991" y="3710776"/>
            <a:ext cx="346684" cy="440864"/>
            <a:chOff x="6133316" y="855136"/>
            <a:chExt cx="346684" cy="440864"/>
          </a:xfrm>
        </p:grpSpPr>
        <p:cxnSp>
          <p:nvCxnSpPr>
            <p:cNvPr id="167" name="直線矢印コネクタ 166"/>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8" name="テキスト ボックス 167"/>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40" name="グループ化 168"/>
          <p:cNvGrpSpPr/>
          <p:nvPr/>
        </p:nvGrpSpPr>
        <p:grpSpPr>
          <a:xfrm>
            <a:off x="3554743" y="4382209"/>
            <a:ext cx="477752" cy="353083"/>
            <a:chOff x="4173876" y="3257619"/>
            <a:chExt cx="477752" cy="353083"/>
          </a:xfrm>
        </p:grpSpPr>
        <p:cxnSp>
          <p:nvCxnSpPr>
            <p:cNvPr id="170" name="直線矢印コネクタ 169"/>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直線矢印コネクタ 170"/>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2" name="テキスト ボックス 171"/>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173" name="正方形/長方形 172"/>
          <p:cNvSpPr/>
          <p:nvPr/>
        </p:nvSpPr>
        <p:spPr>
          <a:xfrm>
            <a:off x="6436867" y="1267892"/>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288</a:t>
            </a:r>
            <a:r>
              <a:rPr kumimoji="1" lang="en-US" altLang="ja-JP" sz="900" dirty="0" smtClean="0">
                <a:solidFill>
                  <a:schemeClr val="tx1"/>
                </a:solidFill>
              </a:rPr>
              <a:t>115</a:t>
            </a:r>
            <a:endParaRPr kumimoji="1" lang="ja-JP" altLang="en-US" sz="900" dirty="0">
              <a:solidFill>
                <a:schemeClr val="tx1"/>
              </a:solidFill>
            </a:endParaRPr>
          </a:p>
        </p:txBody>
      </p:sp>
      <p:grpSp>
        <p:nvGrpSpPr>
          <p:cNvPr id="243" name="グループ化 173"/>
          <p:cNvGrpSpPr/>
          <p:nvPr/>
        </p:nvGrpSpPr>
        <p:grpSpPr>
          <a:xfrm>
            <a:off x="6092205" y="1403028"/>
            <a:ext cx="346684" cy="440864"/>
            <a:chOff x="6133316" y="855136"/>
            <a:chExt cx="346684" cy="440864"/>
          </a:xfrm>
        </p:grpSpPr>
        <p:cxnSp>
          <p:nvCxnSpPr>
            <p:cNvPr id="175" name="直線矢印コネクタ 174"/>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6" name="テキスト ボックス 175"/>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177" name="テキスト ボックス 176"/>
          <p:cNvSpPr txBox="1"/>
          <p:nvPr/>
        </p:nvSpPr>
        <p:spPr>
          <a:xfrm>
            <a:off x="5242882" y="704572"/>
            <a:ext cx="1529586" cy="307777"/>
          </a:xfrm>
          <a:prstGeom prst="rect">
            <a:avLst/>
          </a:prstGeom>
          <a:noFill/>
        </p:spPr>
        <p:txBody>
          <a:bodyPr wrap="none" rtlCol="0">
            <a:spAutoFit/>
          </a:bodyPr>
          <a:lstStyle/>
          <a:p>
            <a:r>
              <a:rPr kumimoji="1" lang="en-US" altLang="ja-JP" sz="1400" baseline="30000" dirty="0" smtClean="0"/>
              <a:t>243</a:t>
            </a:r>
            <a:r>
              <a:rPr kumimoji="1" lang="en-US" altLang="ja-JP" sz="1400" dirty="0" smtClean="0"/>
              <a:t>Am + </a:t>
            </a:r>
            <a:r>
              <a:rPr kumimoji="1" lang="en-US" altLang="ja-JP" sz="1400" baseline="30000" dirty="0" smtClean="0"/>
              <a:t>48</a:t>
            </a:r>
            <a:r>
              <a:rPr kumimoji="1" lang="en-US" altLang="ja-JP" sz="1400" dirty="0" smtClean="0"/>
              <a:t>Ca </a:t>
            </a:r>
            <a:r>
              <a:rPr kumimoji="1" lang="en-US" altLang="ja-JP" sz="1400" dirty="0" smtClean="0">
                <a:sym typeface="Wingdings" pitchFamily="2" charset="2"/>
              </a:rPr>
              <a:t> 3</a:t>
            </a:r>
            <a:r>
              <a:rPr kumimoji="1" lang="en-US" altLang="ja-JP" sz="1400" i="1" dirty="0" smtClean="0">
                <a:sym typeface="Wingdings" pitchFamily="2" charset="2"/>
              </a:rPr>
              <a:t>n</a:t>
            </a:r>
            <a:endParaRPr kumimoji="1" lang="ja-JP" altLang="en-US" sz="1400" i="1" dirty="0"/>
          </a:p>
        </p:txBody>
      </p:sp>
      <p:sp>
        <p:nvSpPr>
          <p:cNvPr id="178" name="正方形/長方形 177"/>
          <p:cNvSpPr/>
          <p:nvPr/>
        </p:nvSpPr>
        <p:spPr>
          <a:xfrm>
            <a:off x="6157263" y="1842917"/>
            <a:ext cx="288000" cy="288032"/>
          </a:xfrm>
          <a:prstGeom prst="rect">
            <a:avLst/>
          </a:prstGeom>
          <a:solidFill>
            <a:srgbClr val="FFFF0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285</a:t>
            </a:r>
            <a:r>
              <a:rPr kumimoji="1" lang="en-US" altLang="ja-JP" sz="900" dirty="0" smtClean="0">
                <a:solidFill>
                  <a:schemeClr val="tx1"/>
                </a:solidFill>
              </a:rPr>
              <a:t>113</a:t>
            </a:r>
            <a:endParaRPr kumimoji="1" lang="ja-JP" altLang="en-US" sz="900" dirty="0">
              <a:solidFill>
                <a:schemeClr val="tx1"/>
              </a:solidFill>
            </a:endParaRPr>
          </a:p>
        </p:txBody>
      </p:sp>
      <p:sp>
        <p:nvSpPr>
          <p:cNvPr id="179" name="正方形/長方形 178"/>
          <p:cNvSpPr/>
          <p:nvPr/>
        </p:nvSpPr>
        <p:spPr>
          <a:xfrm>
            <a:off x="5581263" y="2418917"/>
            <a:ext cx="288000" cy="288032"/>
          </a:xfrm>
          <a:prstGeom prst="rect">
            <a:avLst/>
          </a:prstGeom>
          <a:solidFill>
            <a:srgbClr val="92D05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281</a:t>
            </a:r>
            <a:r>
              <a:rPr lang="en-US" altLang="ja-JP" sz="900" dirty="0" smtClean="0">
                <a:solidFill>
                  <a:schemeClr val="tx1"/>
                </a:solidFill>
              </a:rPr>
              <a:t>Rg</a:t>
            </a:r>
            <a:endParaRPr kumimoji="1" lang="ja-JP" altLang="en-US" sz="900" dirty="0">
              <a:solidFill>
                <a:schemeClr val="tx1"/>
              </a:solidFill>
            </a:endParaRPr>
          </a:p>
        </p:txBody>
      </p:sp>
      <p:grpSp>
        <p:nvGrpSpPr>
          <p:cNvPr id="246" name="グループ化 179"/>
          <p:cNvGrpSpPr/>
          <p:nvPr/>
        </p:nvGrpSpPr>
        <p:grpSpPr>
          <a:xfrm>
            <a:off x="5810579" y="1978053"/>
            <a:ext cx="346684" cy="440864"/>
            <a:chOff x="6133316" y="855136"/>
            <a:chExt cx="346684" cy="440864"/>
          </a:xfrm>
        </p:grpSpPr>
        <p:cxnSp>
          <p:nvCxnSpPr>
            <p:cNvPr id="181" name="直線矢印コネクタ 180"/>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2" name="テキスト ボックス 181"/>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49" name="グループ化 182"/>
          <p:cNvGrpSpPr/>
          <p:nvPr/>
        </p:nvGrpSpPr>
        <p:grpSpPr>
          <a:xfrm>
            <a:off x="5569843" y="2643917"/>
            <a:ext cx="477752" cy="353083"/>
            <a:chOff x="4173876" y="3257619"/>
            <a:chExt cx="477752" cy="353083"/>
          </a:xfrm>
        </p:grpSpPr>
        <p:cxnSp>
          <p:nvCxnSpPr>
            <p:cNvPr id="184" name="直線矢印コネクタ 183"/>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6" name="テキスト ボックス 185"/>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187" name="正方形/長方形 186"/>
          <p:cNvSpPr/>
          <p:nvPr/>
        </p:nvSpPr>
        <p:spPr>
          <a:xfrm>
            <a:off x="6733263" y="1266219"/>
            <a:ext cx="288000" cy="288032"/>
          </a:xfrm>
          <a:prstGeom prst="rect">
            <a:avLst/>
          </a:prstGeom>
          <a:solidFill>
            <a:srgbClr val="FFFF0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289</a:t>
            </a:r>
            <a:r>
              <a:rPr kumimoji="1" lang="en-US" altLang="ja-JP" sz="900" dirty="0" smtClean="0">
                <a:solidFill>
                  <a:schemeClr val="tx1"/>
                </a:solidFill>
              </a:rPr>
              <a:t>115</a:t>
            </a:r>
            <a:endParaRPr kumimoji="1" lang="ja-JP" altLang="en-US" sz="900" dirty="0">
              <a:solidFill>
                <a:schemeClr val="tx1"/>
              </a:solidFill>
            </a:endParaRPr>
          </a:p>
        </p:txBody>
      </p:sp>
      <p:grpSp>
        <p:nvGrpSpPr>
          <p:cNvPr id="254" name="グループ化 187"/>
          <p:cNvGrpSpPr/>
          <p:nvPr/>
        </p:nvGrpSpPr>
        <p:grpSpPr>
          <a:xfrm>
            <a:off x="6388601" y="1401355"/>
            <a:ext cx="346684" cy="440864"/>
            <a:chOff x="6133316" y="855136"/>
            <a:chExt cx="346684" cy="440864"/>
          </a:xfrm>
        </p:grpSpPr>
        <p:cxnSp>
          <p:nvCxnSpPr>
            <p:cNvPr id="189" name="直線矢印コネクタ 188"/>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0" name="テキスト ボックス 189"/>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191" name="テキスト ボックス 190"/>
          <p:cNvSpPr txBox="1"/>
          <p:nvPr/>
        </p:nvSpPr>
        <p:spPr>
          <a:xfrm>
            <a:off x="5539278" y="692696"/>
            <a:ext cx="1529586" cy="307777"/>
          </a:xfrm>
          <a:prstGeom prst="rect">
            <a:avLst/>
          </a:prstGeom>
          <a:noFill/>
        </p:spPr>
        <p:txBody>
          <a:bodyPr wrap="none" rtlCol="0">
            <a:spAutoFit/>
          </a:bodyPr>
          <a:lstStyle/>
          <a:p>
            <a:r>
              <a:rPr kumimoji="1" lang="en-US" altLang="ja-JP" sz="1400" baseline="30000" dirty="0" smtClean="0"/>
              <a:t>243</a:t>
            </a:r>
            <a:r>
              <a:rPr kumimoji="1" lang="en-US" altLang="ja-JP" sz="1400" dirty="0" smtClean="0"/>
              <a:t>Am + </a:t>
            </a:r>
            <a:r>
              <a:rPr kumimoji="1" lang="en-US" altLang="ja-JP" sz="1400" baseline="30000" dirty="0" smtClean="0"/>
              <a:t>48</a:t>
            </a:r>
            <a:r>
              <a:rPr kumimoji="1" lang="en-US" altLang="ja-JP" sz="1400" dirty="0" smtClean="0"/>
              <a:t>Ca </a:t>
            </a:r>
            <a:r>
              <a:rPr kumimoji="1" lang="en-US" altLang="ja-JP" sz="1400" dirty="0" smtClean="0">
                <a:sym typeface="Wingdings" pitchFamily="2" charset="2"/>
              </a:rPr>
              <a:t> 2</a:t>
            </a:r>
            <a:r>
              <a:rPr kumimoji="1" lang="en-US" altLang="ja-JP" sz="1400" i="1" dirty="0" smtClean="0">
                <a:sym typeface="Wingdings" pitchFamily="2" charset="2"/>
              </a:rPr>
              <a:t>n</a:t>
            </a:r>
            <a:endParaRPr kumimoji="1" lang="ja-JP" altLang="en-US" sz="1400" i="1" dirty="0"/>
          </a:p>
        </p:txBody>
      </p:sp>
      <p:sp>
        <p:nvSpPr>
          <p:cNvPr id="192" name="正方形/長方形 191"/>
          <p:cNvSpPr/>
          <p:nvPr/>
        </p:nvSpPr>
        <p:spPr>
          <a:xfrm>
            <a:off x="5282083" y="1841999"/>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282</a:t>
            </a:r>
            <a:r>
              <a:rPr kumimoji="1" lang="en-US" altLang="ja-JP" sz="900" dirty="0" smtClean="0">
                <a:solidFill>
                  <a:schemeClr val="tx1"/>
                </a:solidFill>
              </a:rPr>
              <a:t>113</a:t>
            </a:r>
            <a:endParaRPr kumimoji="1" lang="ja-JP" altLang="en-US" sz="900" dirty="0">
              <a:solidFill>
                <a:schemeClr val="tx1"/>
              </a:solidFill>
            </a:endParaRPr>
          </a:p>
        </p:txBody>
      </p:sp>
      <p:sp>
        <p:nvSpPr>
          <p:cNvPr id="193" name="正方形/長方形 192"/>
          <p:cNvSpPr/>
          <p:nvPr/>
        </p:nvSpPr>
        <p:spPr>
          <a:xfrm>
            <a:off x="4706083" y="2417999"/>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278</a:t>
            </a:r>
            <a:r>
              <a:rPr lang="en-US" altLang="ja-JP" sz="900" dirty="0" smtClean="0">
                <a:solidFill>
                  <a:schemeClr val="tx1"/>
                </a:solidFill>
              </a:rPr>
              <a:t>Rg</a:t>
            </a:r>
            <a:endParaRPr kumimoji="1" lang="ja-JP" altLang="en-US" sz="900" dirty="0">
              <a:solidFill>
                <a:schemeClr val="tx1"/>
              </a:solidFill>
            </a:endParaRPr>
          </a:p>
        </p:txBody>
      </p:sp>
      <p:sp>
        <p:nvSpPr>
          <p:cNvPr id="194" name="正方形/長方形 193"/>
          <p:cNvSpPr/>
          <p:nvPr/>
        </p:nvSpPr>
        <p:spPr>
          <a:xfrm>
            <a:off x="4130083" y="2993999"/>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274</a:t>
            </a:r>
            <a:r>
              <a:rPr lang="en-US" altLang="ja-JP" sz="900" dirty="0" smtClean="0">
                <a:solidFill>
                  <a:schemeClr val="tx1"/>
                </a:solidFill>
              </a:rPr>
              <a:t>Mt</a:t>
            </a:r>
            <a:endParaRPr kumimoji="1" lang="ja-JP" altLang="en-US" sz="900" dirty="0">
              <a:solidFill>
                <a:schemeClr val="tx1"/>
              </a:solidFill>
            </a:endParaRPr>
          </a:p>
        </p:txBody>
      </p:sp>
      <p:sp>
        <p:nvSpPr>
          <p:cNvPr id="195" name="正方形/長方形 194"/>
          <p:cNvSpPr/>
          <p:nvPr/>
        </p:nvSpPr>
        <p:spPr>
          <a:xfrm>
            <a:off x="3554083" y="3569999"/>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270</a:t>
            </a:r>
            <a:r>
              <a:rPr lang="en-US" altLang="ja-JP" sz="900" dirty="0" smtClean="0">
                <a:solidFill>
                  <a:schemeClr val="tx1"/>
                </a:solidFill>
              </a:rPr>
              <a:t>Bh</a:t>
            </a:r>
            <a:endParaRPr kumimoji="1" lang="ja-JP" altLang="en-US" sz="900" dirty="0">
              <a:solidFill>
                <a:schemeClr val="tx1"/>
              </a:solidFill>
            </a:endParaRPr>
          </a:p>
        </p:txBody>
      </p:sp>
      <p:sp>
        <p:nvSpPr>
          <p:cNvPr id="196" name="正方形/長方形 195"/>
          <p:cNvSpPr/>
          <p:nvPr/>
        </p:nvSpPr>
        <p:spPr>
          <a:xfrm>
            <a:off x="2978083" y="4145999"/>
            <a:ext cx="288000" cy="288032"/>
          </a:xfrm>
          <a:prstGeom prst="rect">
            <a:avLst/>
          </a:prstGeom>
          <a:solidFill>
            <a:srgbClr val="92D05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266</a:t>
            </a:r>
            <a:r>
              <a:rPr lang="en-US" altLang="ja-JP" sz="900" dirty="0" smtClean="0">
                <a:solidFill>
                  <a:schemeClr val="tx1"/>
                </a:solidFill>
              </a:rPr>
              <a:t>Db</a:t>
            </a:r>
            <a:endParaRPr kumimoji="1" lang="ja-JP" altLang="en-US" sz="900" dirty="0">
              <a:solidFill>
                <a:schemeClr val="tx1"/>
              </a:solidFill>
            </a:endParaRPr>
          </a:p>
        </p:txBody>
      </p:sp>
      <p:grpSp>
        <p:nvGrpSpPr>
          <p:cNvPr id="258" name="グループ化 196"/>
          <p:cNvGrpSpPr/>
          <p:nvPr/>
        </p:nvGrpSpPr>
        <p:grpSpPr>
          <a:xfrm>
            <a:off x="4935399" y="1977135"/>
            <a:ext cx="346684" cy="440864"/>
            <a:chOff x="6133316" y="855136"/>
            <a:chExt cx="346684" cy="440864"/>
          </a:xfrm>
        </p:grpSpPr>
        <p:cxnSp>
          <p:nvCxnSpPr>
            <p:cNvPr id="198" name="直線矢印コネクタ 197"/>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9" name="テキスト ボックス 198"/>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62" name="グループ化 199"/>
          <p:cNvGrpSpPr/>
          <p:nvPr/>
        </p:nvGrpSpPr>
        <p:grpSpPr>
          <a:xfrm>
            <a:off x="4359335" y="2552629"/>
            <a:ext cx="346684" cy="440864"/>
            <a:chOff x="6133316" y="855136"/>
            <a:chExt cx="346684" cy="440864"/>
          </a:xfrm>
        </p:grpSpPr>
        <p:cxnSp>
          <p:nvCxnSpPr>
            <p:cNvPr id="201" name="直線矢印コネクタ 200"/>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2" name="テキスト ボックス 201"/>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63" name="グループ化 202"/>
          <p:cNvGrpSpPr/>
          <p:nvPr/>
        </p:nvGrpSpPr>
        <p:grpSpPr>
          <a:xfrm>
            <a:off x="3783271" y="3132121"/>
            <a:ext cx="346684" cy="440864"/>
            <a:chOff x="6133316" y="855136"/>
            <a:chExt cx="346684" cy="440864"/>
          </a:xfrm>
        </p:grpSpPr>
        <p:cxnSp>
          <p:nvCxnSpPr>
            <p:cNvPr id="204" name="直線矢印コネクタ 203"/>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 name="テキスト ボックス 204"/>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64" name="グループ化 205"/>
          <p:cNvGrpSpPr/>
          <p:nvPr/>
        </p:nvGrpSpPr>
        <p:grpSpPr>
          <a:xfrm>
            <a:off x="3207207" y="3708185"/>
            <a:ext cx="346684" cy="440864"/>
            <a:chOff x="6133316" y="855136"/>
            <a:chExt cx="346684" cy="440864"/>
          </a:xfrm>
        </p:grpSpPr>
        <p:cxnSp>
          <p:nvCxnSpPr>
            <p:cNvPr id="207" name="直線矢印コネクタ 206"/>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テキスト ボックス 207"/>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65" name="グループ化 208"/>
          <p:cNvGrpSpPr/>
          <p:nvPr/>
        </p:nvGrpSpPr>
        <p:grpSpPr>
          <a:xfrm>
            <a:off x="2975959" y="4379618"/>
            <a:ext cx="477752" cy="353083"/>
            <a:chOff x="4173876" y="3257619"/>
            <a:chExt cx="477752" cy="353083"/>
          </a:xfrm>
        </p:grpSpPr>
        <p:cxnSp>
          <p:nvCxnSpPr>
            <p:cNvPr id="210" name="直線矢印コネクタ 209"/>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1" name="直線矢印コネクタ 210"/>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2" name="テキスト ボックス 211"/>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213" name="テキスト ボックス 212"/>
          <p:cNvSpPr txBox="1"/>
          <p:nvPr/>
        </p:nvSpPr>
        <p:spPr>
          <a:xfrm>
            <a:off x="4094163" y="1526663"/>
            <a:ext cx="1492716" cy="307777"/>
          </a:xfrm>
          <a:prstGeom prst="rect">
            <a:avLst/>
          </a:prstGeom>
          <a:noFill/>
        </p:spPr>
        <p:txBody>
          <a:bodyPr wrap="none" rtlCol="0">
            <a:spAutoFit/>
          </a:bodyPr>
          <a:lstStyle/>
          <a:p>
            <a:r>
              <a:rPr kumimoji="1" lang="en-US" altLang="ja-JP" sz="1400" baseline="30000" dirty="0" smtClean="0"/>
              <a:t>237</a:t>
            </a:r>
            <a:r>
              <a:rPr kumimoji="1" lang="en-US" altLang="ja-JP" sz="1400" dirty="0" smtClean="0"/>
              <a:t>Np + </a:t>
            </a:r>
            <a:r>
              <a:rPr kumimoji="1" lang="en-US" altLang="ja-JP" sz="1400" baseline="30000" dirty="0" smtClean="0"/>
              <a:t>48</a:t>
            </a:r>
            <a:r>
              <a:rPr kumimoji="1" lang="en-US" altLang="ja-JP" sz="1400" dirty="0" smtClean="0"/>
              <a:t>Ca </a:t>
            </a:r>
            <a:r>
              <a:rPr kumimoji="1" lang="en-US" altLang="ja-JP" sz="1400" dirty="0" smtClean="0">
                <a:sym typeface="Wingdings" pitchFamily="2" charset="2"/>
              </a:rPr>
              <a:t> 3</a:t>
            </a:r>
            <a:r>
              <a:rPr kumimoji="1" lang="en-US" altLang="ja-JP" sz="1400" i="1" dirty="0" smtClean="0">
                <a:sym typeface="Wingdings" pitchFamily="2" charset="2"/>
              </a:rPr>
              <a:t>n</a:t>
            </a:r>
            <a:endParaRPr kumimoji="1" lang="ja-JP" altLang="en-US" sz="1400" i="1" dirty="0"/>
          </a:p>
        </p:txBody>
      </p:sp>
      <p:sp>
        <p:nvSpPr>
          <p:cNvPr id="214" name="正方形/長方形 213"/>
          <p:cNvSpPr/>
          <p:nvPr/>
        </p:nvSpPr>
        <p:spPr>
          <a:xfrm>
            <a:off x="6154446" y="1844254"/>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285</a:t>
            </a:r>
            <a:r>
              <a:rPr kumimoji="1" lang="en-US" altLang="ja-JP" sz="900" dirty="0" smtClean="0">
                <a:solidFill>
                  <a:schemeClr val="tx1"/>
                </a:solidFill>
              </a:rPr>
              <a:t>113</a:t>
            </a:r>
            <a:endParaRPr kumimoji="1" lang="ja-JP" altLang="en-US" sz="900" dirty="0">
              <a:solidFill>
                <a:schemeClr val="tx1"/>
              </a:solidFill>
            </a:endParaRPr>
          </a:p>
        </p:txBody>
      </p:sp>
      <p:sp>
        <p:nvSpPr>
          <p:cNvPr id="215" name="正方形/長方形 214"/>
          <p:cNvSpPr/>
          <p:nvPr/>
        </p:nvSpPr>
        <p:spPr>
          <a:xfrm>
            <a:off x="5578446" y="2420254"/>
            <a:ext cx="288000" cy="288032"/>
          </a:xfrm>
          <a:prstGeom prst="rect">
            <a:avLst/>
          </a:prstGeom>
          <a:solidFill>
            <a:srgbClr val="92D05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281</a:t>
            </a:r>
            <a:r>
              <a:rPr lang="en-US" altLang="ja-JP" sz="900" dirty="0" smtClean="0">
                <a:solidFill>
                  <a:schemeClr val="tx1"/>
                </a:solidFill>
              </a:rPr>
              <a:t>Rg</a:t>
            </a:r>
            <a:endParaRPr kumimoji="1" lang="ja-JP" altLang="en-US" sz="900" dirty="0">
              <a:solidFill>
                <a:schemeClr val="tx1"/>
              </a:solidFill>
            </a:endParaRPr>
          </a:p>
        </p:txBody>
      </p:sp>
      <p:grpSp>
        <p:nvGrpSpPr>
          <p:cNvPr id="266" name="グループ化 215"/>
          <p:cNvGrpSpPr/>
          <p:nvPr/>
        </p:nvGrpSpPr>
        <p:grpSpPr>
          <a:xfrm>
            <a:off x="5807762" y="1979390"/>
            <a:ext cx="346684" cy="440864"/>
            <a:chOff x="6133316" y="855136"/>
            <a:chExt cx="346684" cy="440864"/>
          </a:xfrm>
        </p:grpSpPr>
        <p:cxnSp>
          <p:nvCxnSpPr>
            <p:cNvPr id="217" name="直線矢印コネクタ 216"/>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8" name="テキスト ボックス 217"/>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67" name="グループ化 218"/>
          <p:cNvGrpSpPr/>
          <p:nvPr/>
        </p:nvGrpSpPr>
        <p:grpSpPr>
          <a:xfrm>
            <a:off x="5567026" y="2645254"/>
            <a:ext cx="477752" cy="353083"/>
            <a:chOff x="4173876" y="3257619"/>
            <a:chExt cx="477752" cy="353083"/>
          </a:xfrm>
        </p:grpSpPr>
        <p:cxnSp>
          <p:nvCxnSpPr>
            <p:cNvPr id="220" name="直線矢印コネクタ 219"/>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1" name="直線矢印コネクタ 220"/>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2" name="テキスト ボックス 221"/>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223" name="正方形/長方形 222"/>
          <p:cNvSpPr/>
          <p:nvPr/>
        </p:nvSpPr>
        <p:spPr>
          <a:xfrm>
            <a:off x="6730446" y="1267556"/>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289</a:t>
            </a:r>
            <a:r>
              <a:rPr kumimoji="1" lang="en-US" altLang="ja-JP" sz="900" dirty="0" smtClean="0">
                <a:solidFill>
                  <a:schemeClr val="tx1"/>
                </a:solidFill>
              </a:rPr>
              <a:t>115</a:t>
            </a:r>
            <a:endParaRPr kumimoji="1" lang="ja-JP" altLang="en-US" sz="900" dirty="0">
              <a:solidFill>
                <a:schemeClr val="tx1"/>
              </a:solidFill>
            </a:endParaRPr>
          </a:p>
        </p:txBody>
      </p:sp>
      <p:grpSp>
        <p:nvGrpSpPr>
          <p:cNvPr id="268" name="グループ化 223"/>
          <p:cNvGrpSpPr/>
          <p:nvPr/>
        </p:nvGrpSpPr>
        <p:grpSpPr>
          <a:xfrm>
            <a:off x="6385784" y="1402692"/>
            <a:ext cx="346684" cy="440864"/>
            <a:chOff x="6133316" y="855136"/>
            <a:chExt cx="346684" cy="440864"/>
          </a:xfrm>
        </p:grpSpPr>
        <p:cxnSp>
          <p:nvCxnSpPr>
            <p:cNvPr id="225" name="直線矢印コネクタ 224"/>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6" name="テキスト ボックス 225"/>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227" name="テキスト ボックス 226"/>
          <p:cNvSpPr txBox="1"/>
          <p:nvPr/>
        </p:nvSpPr>
        <p:spPr>
          <a:xfrm>
            <a:off x="6172813" y="116632"/>
            <a:ext cx="1462260" cy="307777"/>
          </a:xfrm>
          <a:prstGeom prst="rect">
            <a:avLst/>
          </a:prstGeom>
          <a:noFill/>
        </p:spPr>
        <p:txBody>
          <a:bodyPr wrap="none" rtlCol="0">
            <a:spAutoFit/>
          </a:bodyPr>
          <a:lstStyle/>
          <a:p>
            <a:r>
              <a:rPr kumimoji="1" lang="en-US" altLang="ja-JP" sz="1400" baseline="30000" dirty="0" smtClean="0"/>
              <a:t>249</a:t>
            </a:r>
            <a:r>
              <a:rPr kumimoji="1" lang="en-US" altLang="ja-JP" sz="1400" dirty="0" smtClean="0"/>
              <a:t>Bk + </a:t>
            </a:r>
            <a:r>
              <a:rPr kumimoji="1" lang="en-US" altLang="ja-JP" sz="1400" baseline="30000" dirty="0" smtClean="0"/>
              <a:t>48</a:t>
            </a:r>
            <a:r>
              <a:rPr kumimoji="1" lang="en-US" altLang="ja-JP" sz="1400" dirty="0" smtClean="0"/>
              <a:t>Ca </a:t>
            </a:r>
            <a:r>
              <a:rPr kumimoji="1" lang="en-US" altLang="ja-JP" sz="1400" dirty="0" smtClean="0">
                <a:sym typeface="Wingdings" pitchFamily="2" charset="2"/>
              </a:rPr>
              <a:t> 4</a:t>
            </a:r>
            <a:r>
              <a:rPr kumimoji="1" lang="en-US" altLang="ja-JP" sz="1400" i="1" dirty="0" smtClean="0">
                <a:sym typeface="Wingdings" pitchFamily="2" charset="2"/>
              </a:rPr>
              <a:t>n</a:t>
            </a:r>
            <a:endParaRPr kumimoji="1" lang="ja-JP" altLang="en-US" sz="1400" i="1" dirty="0"/>
          </a:p>
        </p:txBody>
      </p:sp>
      <p:sp>
        <p:nvSpPr>
          <p:cNvPr id="228" name="正方形/長方形 227"/>
          <p:cNvSpPr/>
          <p:nvPr/>
        </p:nvSpPr>
        <p:spPr>
          <a:xfrm>
            <a:off x="7302199" y="687630"/>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293</a:t>
            </a:r>
            <a:r>
              <a:rPr kumimoji="1" lang="en-US" altLang="ja-JP" sz="900" dirty="0" smtClean="0">
                <a:solidFill>
                  <a:schemeClr val="tx1"/>
                </a:solidFill>
              </a:rPr>
              <a:t>117</a:t>
            </a:r>
            <a:endParaRPr kumimoji="1" lang="ja-JP" altLang="en-US" sz="900" dirty="0">
              <a:solidFill>
                <a:schemeClr val="tx1"/>
              </a:solidFill>
            </a:endParaRPr>
          </a:p>
        </p:txBody>
      </p:sp>
      <p:grpSp>
        <p:nvGrpSpPr>
          <p:cNvPr id="269" name="グループ化 228"/>
          <p:cNvGrpSpPr/>
          <p:nvPr/>
        </p:nvGrpSpPr>
        <p:grpSpPr>
          <a:xfrm>
            <a:off x="6957537" y="822766"/>
            <a:ext cx="346684" cy="440864"/>
            <a:chOff x="6133316" y="855136"/>
            <a:chExt cx="346684" cy="440864"/>
          </a:xfrm>
        </p:grpSpPr>
        <p:cxnSp>
          <p:nvCxnSpPr>
            <p:cNvPr id="230" name="直線矢印コネクタ 229"/>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1" name="テキスト ボックス 230"/>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232" name="正方形/長方形 231"/>
          <p:cNvSpPr/>
          <p:nvPr/>
        </p:nvSpPr>
        <p:spPr>
          <a:xfrm>
            <a:off x="6452473" y="1837902"/>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286</a:t>
            </a:r>
            <a:r>
              <a:rPr kumimoji="1" lang="en-US" altLang="ja-JP" sz="900" dirty="0" smtClean="0">
                <a:solidFill>
                  <a:schemeClr val="tx1"/>
                </a:solidFill>
              </a:rPr>
              <a:t>113</a:t>
            </a:r>
            <a:endParaRPr kumimoji="1" lang="ja-JP" altLang="en-US" sz="900" dirty="0">
              <a:solidFill>
                <a:schemeClr val="tx1"/>
              </a:solidFill>
            </a:endParaRPr>
          </a:p>
        </p:txBody>
      </p:sp>
      <p:sp>
        <p:nvSpPr>
          <p:cNvPr id="233" name="正方形/長方形 232"/>
          <p:cNvSpPr/>
          <p:nvPr/>
        </p:nvSpPr>
        <p:spPr>
          <a:xfrm>
            <a:off x="5876473" y="2413902"/>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282</a:t>
            </a:r>
            <a:r>
              <a:rPr lang="en-US" altLang="ja-JP" sz="900" dirty="0" smtClean="0">
                <a:solidFill>
                  <a:schemeClr val="tx1"/>
                </a:solidFill>
              </a:rPr>
              <a:t>Rg</a:t>
            </a:r>
            <a:endParaRPr kumimoji="1" lang="ja-JP" altLang="en-US" sz="900" dirty="0">
              <a:solidFill>
                <a:schemeClr val="tx1"/>
              </a:solidFill>
            </a:endParaRPr>
          </a:p>
        </p:txBody>
      </p:sp>
      <p:sp>
        <p:nvSpPr>
          <p:cNvPr id="234" name="正方形/長方形 233"/>
          <p:cNvSpPr/>
          <p:nvPr/>
        </p:nvSpPr>
        <p:spPr>
          <a:xfrm>
            <a:off x="5300473" y="2989902"/>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278</a:t>
            </a:r>
            <a:r>
              <a:rPr lang="en-US" altLang="ja-JP" sz="900" dirty="0" smtClean="0">
                <a:solidFill>
                  <a:schemeClr val="tx1"/>
                </a:solidFill>
              </a:rPr>
              <a:t>Mt</a:t>
            </a:r>
            <a:endParaRPr kumimoji="1" lang="ja-JP" altLang="en-US" sz="900" dirty="0">
              <a:solidFill>
                <a:schemeClr val="tx1"/>
              </a:solidFill>
            </a:endParaRPr>
          </a:p>
        </p:txBody>
      </p:sp>
      <p:sp>
        <p:nvSpPr>
          <p:cNvPr id="235" name="正方形/長方形 234"/>
          <p:cNvSpPr/>
          <p:nvPr/>
        </p:nvSpPr>
        <p:spPr>
          <a:xfrm>
            <a:off x="4724473" y="3565902"/>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274</a:t>
            </a:r>
            <a:r>
              <a:rPr lang="en-US" altLang="ja-JP" sz="900" dirty="0" smtClean="0">
                <a:solidFill>
                  <a:schemeClr val="tx1"/>
                </a:solidFill>
              </a:rPr>
              <a:t>Bh</a:t>
            </a:r>
            <a:endParaRPr kumimoji="1" lang="ja-JP" altLang="en-US" sz="900" dirty="0">
              <a:solidFill>
                <a:schemeClr val="tx1"/>
              </a:solidFill>
            </a:endParaRPr>
          </a:p>
        </p:txBody>
      </p:sp>
      <p:sp>
        <p:nvSpPr>
          <p:cNvPr id="236" name="正方形/長方形 235"/>
          <p:cNvSpPr/>
          <p:nvPr/>
        </p:nvSpPr>
        <p:spPr>
          <a:xfrm>
            <a:off x="4148473" y="4141902"/>
            <a:ext cx="288000" cy="288032"/>
          </a:xfrm>
          <a:prstGeom prst="rect">
            <a:avLst/>
          </a:prstGeom>
          <a:solidFill>
            <a:srgbClr val="92D05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270</a:t>
            </a:r>
            <a:r>
              <a:rPr lang="en-US" altLang="ja-JP" sz="900" dirty="0" smtClean="0">
                <a:solidFill>
                  <a:schemeClr val="tx1"/>
                </a:solidFill>
              </a:rPr>
              <a:t>Db</a:t>
            </a:r>
            <a:endParaRPr kumimoji="1" lang="ja-JP" altLang="en-US" sz="900" dirty="0">
              <a:solidFill>
                <a:schemeClr val="tx1"/>
              </a:solidFill>
            </a:endParaRPr>
          </a:p>
        </p:txBody>
      </p:sp>
      <p:grpSp>
        <p:nvGrpSpPr>
          <p:cNvPr id="270" name="グループ化 236"/>
          <p:cNvGrpSpPr/>
          <p:nvPr/>
        </p:nvGrpSpPr>
        <p:grpSpPr>
          <a:xfrm>
            <a:off x="6105789" y="1973038"/>
            <a:ext cx="346684" cy="440864"/>
            <a:chOff x="6133316" y="855136"/>
            <a:chExt cx="346684" cy="440864"/>
          </a:xfrm>
        </p:grpSpPr>
        <p:cxnSp>
          <p:nvCxnSpPr>
            <p:cNvPr id="238" name="直線矢印コネクタ 237"/>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9" name="テキスト ボックス 238"/>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71" name="グループ化 239"/>
          <p:cNvGrpSpPr/>
          <p:nvPr/>
        </p:nvGrpSpPr>
        <p:grpSpPr>
          <a:xfrm>
            <a:off x="5529725" y="2548532"/>
            <a:ext cx="346684" cy="440864"/>
            <a:chOff x="6133316" y="855136"/>
            <a:chExt cx="346684" cy="440864"/>
          </a:xfrm>
        </p:grpSpPr>
        <p:cxnSp>
          <p:nvCxnSpPr>
            <p:cNvPr id="241" name="直線矢印コネクタ 240"/>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2" name="テキスト ボックス 241"/>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72" name="グループ化 242"/>
          <p:cNvGrpSpPr/>
          <p:nvPr/>
        </p:nvGrpSpPr>
        <p:grpSpPr>
          <a:xfrm>
            <a:off x="4953661" y="3128024"/>
            <a:ext cx="346684" cy="440864"/>
            <a:chOff x="6133316" y="855136"/>
            <a:chExt cx="346684" cy="440864"/>
          </a:xfrm>
        </p:grpSpPr>
        <p:cxnSp>
          <p:nvCxnSpPr>
            <p:cNvPr id="244" name="直線矢印コネクタ 243"/>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 name="テキスト ボックス 244"/>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73" name="グループ化 245"/>
          <p:cNvGrpSpPr/>
          <p:nvPr/>
        </p:nvGrpSpPr>
        <p:grpSpPr>
          <a:xfrm>
            <a:off x="4377597" y="3704088"/>
            <a:ext cx="346684" cy="440864"/>
            <a:chOff x="6133316" y="855136"/>
            <a:chExt cx="346684" cy="440864"/>
          </a:xfrm>
        </p:grpSpPr>
        <p:cxnSp>
          <p:nvCxnSpPr>
            <p:cNvPr id="247" name="直線矢印コネクタ 246"/>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8" name="テキスト ボックス 247"/>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74" name="グループ化 248"/>
          <p:cNvGrpSpPr/>
          <p:nvPr/>
        </p:nvGrpSpPr>
        <p:grpSpPr>
          <a:xfrm>
            <a:off x="4146349" y="4375521"/>
            <a:ext cx="477752" cy="353083"/>
            <a:chOff x="4173876" y="3257619"/>
            <a:chExt cx="477752" cy="353083"/>
          </a:xfrm>
        </p:grpSpPr>
        <p:cxnSp>
          <p:nvCxnSpPr>
            <p:cNvPr id="250" name="直線矢印コネクタ 249"/>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1" name="直線矢印コネクタ 250"/>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テキスト ボックス 251"/>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253" name="正方形/長方形 252"/>
          <p:cNvSpPr/>
          <p:nvPr/>
        </p:nvSpPr>
        <p:spPr>
          <a:xfrm>
            <a:off x="7028473" y="1261204"/>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290</a:t>
            </a:r>
            <a:r>
              <a:rPr kumimoji="1" lang="en-US" altLang="ja-JP" sz="900" dirty="0" smtClean="0">
                <a:solidFill>
                  <a:schemeClr val="tx1"/>
                </a:solidFill>
              </a:rPr>
              <a:t>115</a:t>
            </a:r>
            <a:endParaRPr kumimoji="1" lang="ja-JP" altLang="en-US" sz="900" dirty="0">
              <a:solidFill>
                <a:schemeClr val="tx1"/>
              </a:solidFill>
            </a:endParaRPr>
          </a:p>
        </p:txBody>
      </p:sp>
      <p:grpSp>
        <p:nvGrpSpPr>
          <p:cNvPr id="275" name="グループ化 253"/>
          <p:cNvGrpSpPr/>
          <p:nvPr/>
        </p:nvGrpSpPr>
        <p:grpSpPr>
          <a:xfrm>
            <a:off x="6683811" y="1396340"/>
            <a:ext cx="346684" cy="440864"/>
            <a:chOff x="6133316" y="855136"/>
            <a:chExt cx="346684" cy="440864"/>
          </a:xfrm>
        </p:grpSpPr>
        <p:cxnSp>
          <p:nvCxnSpPr>
            <p:cNvPr id="255" name="直線矢印コネクタ 254"/>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6" name="テキスト ボックス 255"/>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257" name="正方形/長方形 256"/>
          <p:cNvSpPr/>
          <p:nvPr/>
        </p:nvSpPr>
        <p:spPr>
          <a:xfrm>
            <a:off x="7598542" y="684629"/>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294</a:t>
            </a:r>
            <a:r>
              <a:rPr kumimoji="1" lang="en-US" altLang="ja-JP" sz="900" dirty="0" smtClean="0">
                <a:solidFill>
                  <a:schemeClr val="tx1"/>
                </a:solidFill>
              </a:rPr>
              <a:t>117</a:t>
            </a:r>
            <a:endParaRPr kumimoji="1" lang="ja-JP" altLang="en-US" sz="900" dirty="0">
              <a:solidFill>
                <a:schemeClr val="tx1"/>
              </a:solidFill>
            </a:endParaRPr>
          </a:p>
        </p:txBody>
      </p:sp>
      <p:grpSp>
        <p:nvGrpSpPr>
          <p:cNvPr id="276" name="グループ化 257"/>
          <p:cNvGrpSpPr/>
          <p:nvPr/>
        </p:nvGrpSpPr>
        <p:grpSpPr>
          <a:xfrm>
            <a:off x="7253880" y="819765"/>
            <a:ext cx="346684" cy="440864"/>
            <a:chOff x="6133316" y="855136"/>
            <a:chExt cx="346684" cy="440864"/>
          </a:xfrm>
        </p:grpSpPr>
        <p:cxnSp>
          <p:nvCxnSpPr>
            <p:cNvPr id="259" name="直線矢印コネクタ 258"/>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0" name="テキスト ボックス 259"/>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261" name="テキスト ボックス 260"/>
          <p:cNvSpPr txBox="1"/>
          <p:nvPr/>
        </p:nvSpPr>
        <p:spPr>
          <a:xfrm>
            <a:off x="6486242" y="116632"/>
            <a:ext cx="1462260" cy="307777"/>
          </a:xfrm>
          <a:prstGeom prst="rect">
            <a:avLst/>
          </a:prstGeom>
          <a:noFill/>
        </p:spPr>
        <p:txBody>
          <a:bodyPr wrap="none" rtlCol="0">
            <a:spAutoFit/>
          </a:bodyPr>
          <a:lstStyle/>
          <a:p>
            <a:r>
              <a:rPr kumimoji="1" lang="en-US" altLang="ja-JP" sz="1400" baseline="30000" dirty="0" smtClean="0"/>
              <a:t>249</a:t>
            </a:r>
            <a:r>
              <a:rPr kumimoji="1" lang="en-US" altLang="ja-JP" sz="1400" dirty="0" smtClean="0"/>
              <a:t>Bk + </a:t>
            </a:r>
            <a:r>
              <a:rPr kumimoji="1" lang="en-US" altLang="ja-JP" sz="1400" baseline="30000" dirty="0" smtClean="0"/>
              <a:t>48</a:t>
            </a:r>
            <a:r>
              <a:rPr kumimoji="1" lang="en-US" altLang="ja-JP" sz="1400" dirty="0" smtClean="0"/>
              <a:t>Ca </a:t>
            </a:r>
            <a:r>
              <a:rPr kumimoji="1" lang="en-US" altLang="ja-JP" sz="1400" dirty="0" smtClean="0">
                <a:sym typeface="Wingdings" pitchFamily="2" charset="2"/>
              </a:rPr>
              <a:t> 3</a:t>
            </a:r>
            <a:r>
              <a:rPr kumimoji="1" lang="en-US" altLang="ja-JP" sz="1400" i="1" dirty="0" smtClean="0">
                <a:sym typeface="Wingdings" pitchFamily="2" charset="2"/>
              </a:rPr>
              <a:t>n</a:t>
            </a:r>
            <a:endParaRPr kumimoji="1" lang="ja-JP" altLang="en-US" sz="1400" i="1" dirty="0"/>
          </a:p>
        </p:txBody>
      </p:sp>
      <p:sp>
        <p:nvSpPr>
          <p:cNvPr id="277" name="テキスト ボックス 276"/>
          <p:cNvSpPr txBox="1"/>
          <p:nvPr/>
        </p:nvSpPr>
        <p:spPr>
          <a:xfrm>
            <a:off x="3127313" y="1390141"/>
            <a:ext cx="1327608" cy="307777"/>
          </a:xfrm>
          <a:prstGeom prst="rect">
            <a:avLst/>
          </a:prstGeom>
          <a:noFill/>
        </p:spPr>
        <p:txBody>
          <a:bodyPr wrap="none" rtlCol="0">
            <a:spAutoFit/>
          </a:bodyPr>
          <a:lstStyle/>
          <a:p>
            <a:r>
              <a:rPr kumimoji="1" lang="en-US" altLang="ja-JP" sz="1400" b="1" baseline="30000" dirty="0" smtClean="0"/>
              <a:t>209</a:t>
            </a:r>
            <a:r>
              <a:rPr kumimoji="1" lang="en-US" altLang="ja-JP" sz="1400" b="1" dirty="0" smtClean="0"/>
              <a:t>Bi + </a:t>
            </a:r>
            <a:r>
              <a:rPr kumimoji="1" lang="en-US" altLang="ja-JP" sz="1400" b="1" baseline="30000" dirty="0" smtClean="0"/>
              <a:t>70</a:t>
            </a:r>
            <a:r>
              <a:rPr kumimoji="1" lang="en-US" altLang="ja-JP" sz="1400" b="1" dirty="0" smtClean="0"/>
              <a:t>Zn </a:t>
            </a:r>
            <a:r>
              <a:rPr kumimoji="1" lang="en-US" altLang="ja-JP" sz="1400" b="1" dirty="0" smtClean="0">
                <a:sym typeface="Wingdings" pitchFamily="2" charset="2"/>
              </a:rPr>
              <a:t> </a:t>
            </a:r>
            <a:r>
              <a:rPr kumimoji="1" lang="en-US" altLang="ja-JP" sz="1400" b="1" i="1" dirty="0" smtClean="0">
                <a:sym typeface="Wingdings" pitchFamily="2" charset="2"/>
              </a:rPr>
              <a:t>n</a:t>
            </a:r>
            <a:endParaRPr kumimoji="1" lang="ja-JP" altLang="en-US" sz="1400" b="1" i="1" dirty="0"/>
          </a:p>
        </p:txBody>
      </p:sp>
      <p:sp>
        <p:nvSpPr>
          <p:cNvPr id="278" name="正方形/長方形 277"/>
          <p:cNvSpPr/>
          <p:nvPr/>
        </p:nvSpPr>
        <p:spPr>
          <a:xfrm>
            <a:off x="4439860" y="1850794"/>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279" name="右矢印 278"/>
          <p:cNvSpPr/>
          <p:nvPr/>
        </p:nvSpPr>
        <p:spPr>
          <a:xfrm flipH="1">
            <a:off x="4338162" y="202413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正方形/長方形 279"/>
          <p:cNvSpPr/>
          <p:nvPr/>
        </p:nvSpPr>
        <p:spPr>
          <a:xfrm>
            <a:off x="6144332" y="1844824"/>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281" name="右矢印 280"/>
          <p:cNvSpPr/>
          <p:nvPr/>
        </p:nvSpPr>
        <p:spPr>
          <a:xfrm flipH="1">
            <a:off x="6042634" y="201816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右矢印 281"/>
          <p:cNvSpPr/>
          <p:nvPr/>
        </p:nvSpPr>
        <p:spPr>
          <a:xfrm flipH="1">
            <a:off x="5478414" y="2018498"/>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右矢印 282"/>
          <p:cNvSpPr/>
          <p:nvPr/>
        </p:nvSpPr>
        <p:spPr>
          <a:xfrm flipH="1">
            <a:off x="5766446" y="2013312"/>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正方形/長方形 283"/>
          <p:cNvSpPr/>
          <p:nvPr/>
        </p:nvSpPr>
        <p:spPr>
          <a:xfrm>
            <a:off x="7308336" y="1262854"/>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285" name="右矢印 284"/>
          <p:cNvSpPr/>
          <p:nvPr/>
        </p:nvSpPr>
        <p:spPr>
          <a:xfrm flipH="1">
            <a:off x="7206638" y="143619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右矢印 285"/>
          <p:cNvSpPr/>
          <p:nvPr/>
        </p:nvSpPr>
        <p:spPr>
          <a:xfrm flipH="1">
            <a:off x="6642418" y="1436528"/>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右矢印 286"/>
          <p:cNvSpPr/>
          <p:nvPr/>
        </p:nvSpPr>
        <p:spPr>
          <a:xfrm flipH="1">
            <a:off x="6930450" y="1431342"/>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右矢印 287"/>
          <p:cNvSpPr/>
          <p:nvPr/>
        </p:nvSpPr>
        <p:spPr>
          <a:xfrm flipH="1">
            <a:off x="6342510" y="144155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正方形/長方形 288"/>
          <p:cNvSpPr/>
          <p:nvPr/>
        </p:nvSpPr>
        <p:spPr>
          <a:xfrm>
            <a:off x="7308336" y="1262822"/>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290" name="右矢印 289"/>
          <p:cNvSpPr/>
          <p:nvPr/>
        </p:nvSpPr>
        <p:spPr>
          <a:xfrm flipH="1">
            <a:off x="7206638" y="1436164"/>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右矢印 290"/>
          <p:cNvSpPr/>
          <p:nvPr/>
        </p:nvSpPr>
        <p:spPr>
          <a:xfrm flipH="1">
            <a:off x="6630542" y="1437248"/>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右矢印 291"/>
          <p:cNvSpPr/>
          <p:nvPr/>
        </p:nvSpPr>
        <p:spPr>
          <a:xfrm flipH="1">
            <a:off x="6930450" y="1431310"/>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正方形/長方形 292"/>
          <p:cNvSpPr/>
          <p:nvPr/>
        </p:nvSpPr>
        <p:spPr>
          <a:xfrm>
            <a:off x="7308336" y="1262822"/>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294" name="右矢印 293"/>
          <p:cNvSpPr/>
          <p:nvPr/>
        </p:nvSpPr>
        <p:spPr>
          <a:xfrm flipH="1">
            <a:off x="7206638" y="1436164"/>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右矢印 294"/>
          <p:cNvSpPr/>
          <p:nvPr/>
        </p:nvSpPr>
        <p:spPr>
          <a:xfrm flipH="1">
            <a:off x="6930450" y="1431310"/>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正方形/長方形 295"/>
          <p:cNvSpPr/>
          <p:nvPr/>
        </p:nvSpPr>
        <p:spPr>
          <a:xfrm>
            <a:off x="8466402" y="686790"/>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297" name="右矢印 296"/>
          <p:cNvSpPr/>
          <p:nvPr/>
        </p:nvSpPr>
        <p:spPr>
          <a:xfrm flipH="1">
            <a:off x="8364704" y="860132"/>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右矢印 297"/>
          <p:cNvSpPr/>
          <p:nvPr/>
        </p:nvSpPr>
        <p:spPr>
          <a:xfrm flipH="1">
            <a:off x="8070734" y="86121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右矢印 298"/>
          <p:cNvSpPr/>
          <p:nvPr/>
        </p:nvSpPr>
        <p:spPr>
          <a:xfrm flipH="1">
            <a:off x="7789036" y="85452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 name="右矢印 299"/>
          <p:cNvSpPr/>
          <p:nvPr/>
        </p:nvSpPr>
        <p:spPr>
          <a:xfrm flipH="1">
            <a:off x="7495818" y="849340"/>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正方形/長方形 300"/>
          <p:cNvSpPr/>
          <p:nvPr/>
        </p:nvSpPr>
        <p:spPr>
          <a:xfrm>
            <a:off x="8466402" y="686758"/>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302" name="右矢印 301"/>
          <p:cNvSpPr/>
          <p:nvPr/>
        </p:nvSpPr>
        <p:spPr>
          <a:xfrm flipH="1">
            <a:off x="8364704" y="860100"/>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右矢印 302"/>
          <p:cNvSpPr/>
          <p:nvPr/>
        </p:nvSpPr>
        <p:spPr>
          <a:xfrm flipH="1">
            <a:off x="8070734" y="861184"/>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4" name="右矢印 303"/>
          <p:cNvSpPr/>
          <p:nvPr/>
        </p:nvSpPr>
        <p:spPr>
          <a:xfrm flipH="1">
            <a:off x="7789036" y="854494"/>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日付プレースホルダー 5"/>
          <p:cNvSpPr>
            <a:spLocks noGrp="1"/>
          </p:cNvSpPr>
          <p:nvPr>
            <p:ph type="dt" sz="half" idx="10"/>
          </p:nvPr>
        </p:nvSpPr>
        <p:spPr/>
        <p:txBody>
          <a:bodyPr/>
          <a:lstStyle/>
          <a:p>
            <a:r>
              <a:rPr kumimoji="1" lang="en-US" altLang="ja-JP" smtClean="0"/>
              <a:t>2013/1/15</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RIBF SEMINAR</a:t>
            </a:r>
            <a:endParaRPr kumimoji="1" lang="ja-JP" altLang="en-US"/>
          </a:p>
        </p:txBody>
      </p:sp>
      <p:sp>
        <p:nvSpPr>
          <p:cNvPr id="10" name="スライド番号プレースホルダー 9"/>
          <p:cNvSpPr>
            <a:spLocks noGrp="1"/>
          </p:cNvSpPr>
          <p:nvPr>
            <p:ph type="sldNum" sz="quarter" idx="12"/>
          </p:nvPr>
        </p:nvSpPr>
        <p:spPr/>
        <p:txBody>
          <a:bodyPr/>
          <a:lstStyle/>
          <a:p>
            <a:fld id="{14EBA9A6-F1C9-4068-B733-4F5F84CC6748}" type="slidenum">
              <a:rPr kumimoji="1" lang="ja-JP" altLang="en-US" smtClean="0"/>
              <a:t>44</a:t>
            </a:fld>
            <a:endParaRPr kumimoji="1" lang="ja-JP" altLang="en-US"/>
          </a:p>
        </p:txBody>
      </p:sp>
    </p:spTree>
    <p:extLst>
      <p:ext uri="{BB962C8B-B14F-4D97-AF65-F5344CB8AC3E}">
        <p14:creationId xmlns:p14="http://schemas.microsoft.com/office/powerpoint/2010/main" val="79312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ox(in)">
                                      <p:cBhvr>
                                        <p:cTn id="7" dur="500"/>
                                        <p:tgtEl>
                                          <p:spTgt spid="213"/>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box(in)">
                                      <p:cBhvr>
                                        <p:cTn id="11" dur="500"/>
                                        <p:tgtEl>
                                          <p:spTgt spid="280"/>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box(in)">
                                      <p:cBhvr>
                                        <p:cTn id="14" dur="500"/>
                                        <p:tgtEl>
                                          <p:spTgt spid="281"/>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283"/>
                                        </p:tgtEl>
                                        <p:attrNameLst>
                                          <p:attrName>style.visibility</p:attrName>
                                        </p:attrNameLst>
                                      </p:cBhvr>
                                      <p:to>
                                        <p:strVal val="visible"/>
                                      </p:to>
                                    </p:set>
                                    <p:animEffect transition="in" filter="box(in)">
                                      <p:cBhvr>
                                        <p:cTn id="17" dur="500"/>
                                        <p:tgtEl>
                                          <p:spTgt spid="28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82"/>
                                        </p:tgtEl>
                                        <p:attrNameLst>
                                          <p:attrName>style.visibility</p:attrName>
                                        </p:attrNameLst>
                                      </p:cBhvr>
                                      <p:to>
                                        <p:strVal val="visible"/>
                                      </p:to>
                                    </p:set>
                                    <p:animEffect transition="in" filter="box(in)">
                                      <p:cBhvr>
                                        <p:cTn id="20" dur="500"/>
                                        <p:tgtEl>
                                          <p:spTgt spid="282"/>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box(in)">
                                      <p:cBhvr>
                                        <p:cTn id="24" dur="500"/>
                                        <p:tgtEl>
                                          <p:spTgt spid="192"/>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258"/>
                                        </p:tgtEl>
                                        <p:attrNameLst>
                                          <p:attrName>style.visibility</p:attrName>
                                        </p:attrNameLst>
                                      </p:cBhvr>
                                      <p:to>
                                        <p:strVal val="visible"/>
                                      </p:to>
                                    </p:set>
                                    <p:animEffect transition="in" filter="box(in)">
                                      <p:cBhvr>
                                        <p:cTn id="28" dur="500"/>
                                        <p:tgtEl>
                                          <p:spTgt spid="258"/>
                                        </p:tgtEl>
                                      </p:cBhvr>
                                    </p:animEffect>
                                  </p:childTnLst>
                                </p:cTn>
                              </p:par>
                            </p:childTnLst>
                          </p:cTn>
                        </p:par>
                        <p:par>
                          <p:cTn id="29" fill="hold">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93"/>
                                        </p:tgtEl>
                                        <p:attrNameLst>
                                          <p:attrName>style.visibility</p:attrName>
                                        </p:attrNameLst>
                                      </p:cBhvr>
                                      <p:to>
                                        <p:strVal val="visible"/>
                                      </p:to>
                                    </p:set>
                                    <p:animEffect transition="in" filter="box(in)">
                                      <p:cBhvr>
                                        <p:cTn id="32" dur="500"/>
                                        <p:tgtEl>
                                          <p:spTgt spid="193"/>
                                        </p:tgtEl>
                                      </p:cBhvr>
                                    </p:animEffect>
                                  </p:childTnLst>
                                </p:cTn>
                              </p:par>
                            </p:childTnLst>
                          </p:cTn>
                        </p:par>
                        <p:par>
                          <p:cTn id="33" fill="hold">
                            <p:stCondLst>
                              <p:cond delay="2500"/>
                            </p:stCondLst>
                            <p:childTnLst>
                              <p:par>
                                <p:cTn id="34" presetID="4" presetClass="entr" presetSubtype="16" fill="hold" nodeType="afterEffect">
                                  <p:stCondLst>
                                    <p:cond delay="0"/>
                                  </p:stCondLst>
                                  <p:childTnLst>
                                    <p:set>
                                      <p:cBhvr>
                                        <p:cTn id="35" dur="1" fill="hold">
                                          <p:stCondLst>
                                            <p:cond delay="0"/>
                                          </p:stCondLst>
                                        </p:cTn>
                                        <p:tgtEl>
                                          <p:spTgt spid="262"/>
                                        </p:tgtEl>
                                        <p:attrNameLst>
                                          <p:attrName>style.visibility</p:attrName>
                                        </p:attrNameLst>
                                      </p:cBhvr>
                                      <p:to>
                                        <p:strVal val="visible"/>
                                      </p:to>
                                    </p:set>
                                    <p:animEffect transition="in" filter="box(in)">
                                      <p:cBhvr>
                                        <p:cTn id="36" dur="500"/>
                                        <p:tgtEl>
                                          <p:spTgt spid="262"/>
                                        </p:tgtEl>
                                      </p:cBhvr>
                                    </p:animEffect>
                                  </p:childTnLst>
                                </p:cTn>
                              </p:par>
                            </p:childTnLst>
                          </p:cTn>
                        </p:par>
                        <p:par>
                          <p:cTn id="37" fill="hold">
                            <p:stCondLst>
                              <p:cond delay="3000"/>
                            </p:stCondLst>
                            <p:childTnLst>
                              <p:par>
                                <p:cTn id="38" presetID="4" presetClass="entr" presetSubtype="16" fill="hold" grpId="0" nodeType="afterEffect">
                                  <p:stCondLst>
                                    <p:cond delay="0"/>
                                  </p:stCondLst>
                                  <p:childTnLst>
                                    <p:set>
                                      <p:cBhvr>
                                        <p:cTn id="39" dur="1" fill="hold">
                                          <p:stCondLst>
                                            <p:cond delay="0"/>
                                          </p:stCondLst>
                                        </p:cTn>
                                        <p:tgtEl>
                                          <p:spTgt spid="194"/>
                                        </p:tgtEl>
                                        <p:attrNameLst>
                                          <p:attrName>style.visibility</p:attrName>
                                        </p:attrNameLst>
                                      </p:cBhvr>
                                      <p:to>
                                        <p:strVal val="visible"/>
                                      </p:to>
                                    </p:set>
                                    <p:animEffect transition="in" filter="box(in)">
                                      <p:cBhvr>
                                        <p:cTn id="40" dur="500"/>
                                        <p:tgtEl>
                                          <p:spTgt spid="194"/>
                                        </p:tgtEl>
                                      </p:cBhvr>
                                    </p:animEffect>
                                  </p:childTnLst>
                                </p:cTn>
                              </p:par>
                            </p:childTnLst>
                          </p:cTn>
                        </p:par>
                        <p:par>
                          <p:cTn id="41" fill="hold">
                            <p:stCondLst>
                              <p:cond delay="3500"/>
                            </p:stCondLst>
                            <p:childTnLst>
                              <p:par>
                                <p:cTn id="42" presetID="4" presetClass="entr" presetSubtype="16" fill="hold" nodeType="afterEffect">
                                  <p:stCondLst>
                                    <p:cond delay="0"/>
                                  </p:stCondLst>
                                  <p:childTnLst>
                                    <p:set>
                                      <p:cBhvr>
                                        <p:cTn id="43" dur="1" fill="hold">
                                          <p:stCondLst>
                                            <p:cond delay="0"/>
                                          </p:stCondLst>
                                        </p:cTn>
                                        <p:tgtEl>
                                          <p:spTgt spid="263"/>
                                        </p:tgtEl>
                                        <p:attrNameLst>
                                          <p:attrName>style.visibility</p:attrName>
                                        </p:attrNameLst>
                                      </p:cBhvr>
                                      <p:to>
                                        <p:strVal val="visible"/>
                                      </p:to>
                                    </p:set>
                                    <p:animEffect transition="in" filter="box(in)">
                                      <p:cBhvr>
                                        <p:cTn id="44" dur="500"/>
                                        <p:tgtEl>
                                          <p:spTgt spid="263"/>
                                        </p:tgtEl>
                                      </p:cBhvr>
                                    </p:animEffect>
                                  </p:childTnLst>
                                </p:cTn>
                              </p:par>
                            </p:childTnLst>
                          </p:cTn>
                        </p:par>
                        <p:par>
                          <p:cTn id="45" fill="hold">
                            <p:stCondLst>
                              <p:cond delay="4000"/>
                            </p:stCondLst>
                            <p:childTnLst>
                              <p:par>
                                <p:cTn id="46" presetID="4" presetClass="entr" presetSubtype="16" fill="hold" grpId="0" nodeType="afterEffect">
                                  <p:stCondLst>
                                    <p:cond delay="0"/>
                                  </p:stCondLst>
                                  <p:childTnLst>
                                    <p:set>
                                      <p:cBhvr>
                                        <p:cTn id="47" dur="1" fill="hold">
                                          <p:stCondLst>
                                            <p:cond delay="0"/>
                                          </p:stCondLst>
                                        </p:cTn>
                                        <p:tgtEl>
                                          <p:spTgt spid="195"/>
                                        </p:tgtEl>
                                        <p:attrNameLst>
                                          <p:attrName>style.visibility</p:attrName>
                                        </p:attrNameLst>
                                      </p:cBhvr>
                                      <p:to>
                                        <p:strVal val="visible"/>
                                      </p:to>
                                    </p:set>
                                    <p:animEffect transition="in" filter="box(in)">
                                      <p:cBhvr>
                                        <p:cTn id="48" dur="500"/>
                                        <p:tgtEl>
                                          <p:spTgt spid="195"/>
                                        </p:tgtEl>
                                      </p:cBhvr>
                                    </p:animEffect>
                                  </p:childTnLst>
                                </p:cTn>
                              </p:par>
                            </p:childTnLst>
                          </p:cTn>
                        </p:par>
                        <p:par>
                          <p:cTn id="49" fill="hold">
                            <p:stCondLst>
                              <p:cond delay="4500"/>
                            </p:stCondLst>
                            <p:childTnLst>
                              <p:par>
                                <p:cTn id="50" presetID="4" presetClass="entr" presetSubtype="16" fill="hold" nodeType="afterEffect">
                                  <p:stCondLst>
                                    <p:cond delay="0"/>
                                  </p:stCondLst>
                                  <p:childTnLst>
                                    <p:set>
                                      <p:cBhvr>
                                        <p:cTn id="51" dur="1" fill="hold">
                                          <p:stCondLst>
                                            <p:cond delay="0"/>
                                          </p:stCondLst>
                                        </p:cTn>
                                        <p:tgtEl>
                                          <p:spTgt spid="264"/>
                                        </p:tgtEl>
                                        <p:attrNameLst>
                                          <p:attrName>style.visibility</p:attrName>
                                        </p:attrNameLst>
                                      </p:cBhvr>
                                      <p:to>
                                        <p:strVal val="visible"/>
                                      </p:to>
                                    </p:set>
                                    <p:animEffect transition="in" filter="box(in)">
                                      <p:cBhvr>
                                        <p:cTn id="52" dur="500"/>
                                        <p:tgtEl>
                                          <p:spTgt spid="264"/>
                                        </p:tgtEl>
                                      </p:cBhvr>
                                    </p:animEffect>
                                  </p:childTnLst>
                                </p:cTn>
                              </p:par>
                            </p:childTnLst>
                          </p:cTn>
                        </p:par>
                        <p:par>
                          <p:cTn id="53" fill="hold">
                            <p:stCondLst>
                              <p:cond delay="5000"/>
                            </p:stCondLst>
                            <p:childTnLst>
                              <p:par>
                                <p:cTn id="54" presetID="4" presetClass="entr" presetSubtype="16" fill="hold" grpId="0" nodeType="afterEffect">
                                  <p:stCondLst>
                                    <p:cond delay="0"/>
                                  </p:stCondLst>
                                  <p:childTnLst>
                                    <p:set>
                                      <p:cBhvr>
                                        <p:cTn id="55" dur="1" fill="hold">
                                          <p:stCondLst>
                                            <p:cond delay="0"/>
                                          </p:stCondLst>
                                        </p:cTn>
                                        <p:tgtEl>
                                          <p:spTgt spid="196"/>
                                        </p:tgtEl>
                                        <p:attrNameLst>
                                          <p:attrName>style.visibility</p:attrName>
                                        </p:attrNameLst>
                                      </p:cBhvr>
                                      <p:to>
                                        <p:strVal val="visible"/>
                                      </p:to>
                                    </p:set>
                                    <p:animEffect transition="in" filter="box(in)">
                                      <p:cBhvr>
                                        <p:cTn id="56" dur="500"/>
                                        <p:tgtEl>
                                          <p:spTgt spid="196"/>
                                        </p:tgtEl>
                                      </p:cBhvr>
                                    </p:animEffect>
                                  </p:childTnLst>
                                </p:cTn>
                              </p:par>
                            </p:childTnLst>
                          </p:cTn>
                        </p:par>
                        <p:par>
                          <p:cTn id="57" fill="hold">
                            <p:stCondLst>
                              <p:cond delay="5500"/>
                            </p:stCondLst>
                            <p:childTnLst>
                              <p:par>
                                <p:cTn id="58" presetID="4" presetClass="entr" presetSubtype="16" fill="hold" nodeType="afterEffect">
                                  <p:stCondLst>
                                    <p:cond delay="0"/>
                                  </p:stCondLst>
                                  <p:childTnLst>
                                    <p:set>
                                      <p:cBhvr>
                                        <p:cTn id="59" dur="1" fill="hold">
                                          <p:stCondLst>
                                            <p:cond delay="0"/>
                                          </p:stCondLst>
                                        </p:cTn>
                                        <p:tgtEl>
                                          <p:spTgt spid="265"/>
                                        </p:tgtEl>
                                        <p:attrNameLst>
                                          <p:attrName>style.visibility</p:attrName>
                                        </p:attrNameLst>
                                      </p:cBhvr>
                                      <p:to>
                                        <p:strVal val="visible"/>
                                      </p:to>
                                    </p:set>
                                    <p:animEffect transition="in" filter="box(in)">
                                      <p:cBhvr>
                                        <p:cTn id="60" dur="500"/>
                                        <p:tgtEl>
                                          <p:spTgt spid="265"/>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xit" presetSubtype="16" fill="hold" grpId="1" nodeType="clickEffect">
                                  <p:stCondLst>
                                    <p:cond delay="0"/>
                                  </p:stCondLst>
                                  <p:childTnLst>
                                    <p:animEffect transition="out" filter="box(in)">
                                      <p:cBhvr>
                                        <p:cTn id="64" dur="500"/>
                                        <p:tgtEl>
                                          <p:spTgt spid="280"/>
                                        </p:tgtEl>
                                      </p:cBhvr>
                                    </p:animEffect>
                                    <p:set>
                                      <p:cBhvr>
                                        <p:cTn id="65" dur="1" fill="hold">
                                          <p:stCondLst>
                                            <p:cond delay="499"/>
                                          </p:stCondLst>
                                        </p:cTn>
                                        <p:tgtEl>
                                          <p:spTgt spid="280"/>
                                        </p:tgtEl>
                                        <p:attrNameLst>
                                          <p:attrName>style.visibility</p:attrName>
                                        </p:attrNameLst>
                                      </p:cBhvr>
                                      <p:to>
                                        <p:strVal val="hidden"/>
                                      </p:to>
                                    </p:set>
                                  </p:childTnLst>
                                </p:cTn>
                              </p:par>
                              <p:par>
                                <p:cTn id="66" presetID="4" presetClass="exit" presetSubtype="16" fill="hold" grpId="1" nodeType="withEffect">
                                  <p:stCondLst>
                                    <p:cond delay="0"/>
                                  </p:stCondLst>
                                  <p:childTnLst>
                                    <p:animEffect transition="out" filter="box(in)">
                                      <p:cBhvr>
                                        <p:cTn id="67" dur="500"/>
                                        <p:tgtEl>
                                          <p:spTgt spid="281"/>
                                        </p:tgtEl>
                                      </p:cBhvr>
                                    </p:animEffect>
                                    <p:set>
                                      <p:cBhvr>
                                        <p:cTn id="68" dur="1" fill="hold">
                                          <p:stCondLst>
                                            <p:cond delay="499"/>
                                          </p:stCondLst>
                                        </p:cTn>
                                        <p:tgtEl>
                                          <p:spTgt spid="281"/>
                                        </p:tgtEl>
                                        <p:attrNameLst>
                                          <p:attrName>style.visibility</p:attrName>
                                        </p:attrNameLst>
                                      </p:cBhvr>
                                      <p:to>
                                        <p:strVal val="hidden"/>
                                      </p:to>
                                    </p:set>
                                  </p:childTnLst>
                                </p:cTn>
                              </p:par>
                              <p:par>
                                <p:cTn id="69" presetID="4" presetClass="exit" presetSubtype="16" fill="hold" grpId="1" nodeType="withEffect">
                                  <p:stCondLst>
                                    <p:cond delay="0"/>
                                  </p:stCondLst>
                                  <p:childTnLst>
                                    <p:animEffect transition="out" filter="box(in)">
                                      <p:cBhvr>
                                        <p:cTn id="70" dur="500"/>
                                        <p:tgtEl>
                                          <p:spTgt spid="283"/>
                                        </p:tgtEl>
                                      </p:cBhvr>
                                    </p:animEffect>
                                    <p:set>
                                      <p:cBhvr>
                                        <p:cTn id="71" dur="1" fill="hold">
                                          <p:stCondLst>
                                            <p:cond delay="499"/>
                                          </p:stCondLst>
                                        </p:cTn>
                                        <p:tgtEl>
                                          <p:spTgt spid="283"/>
                                        </p:tgtEl>
                                        <p:attrNameLst>
                                          <p:attrName>style.visibility</p:attrName>
                                        </p:attrNameLst>
                                      </p:cBhvr>
                                      <p:to>
                                        <p:strVal val="hidden"/>
                                      </p:to>
                                    </p:set>
                                  </p:childTnLst>
                                </p:cTn>
                              </p:par>
                              <p:par>
                                <p:cTn id="72" presetID="4" presetClass="exit" presetSubtype="16" fill="hold" grpId="1" nodeType="withEffect">
                                  <p:stCondLst>
                                    <p:cond delay="0"/>
                                  </p:stCondLst>
                                  <p:childTnLst>
                                    <p:animEffect transition="out" filter="box(in)">
                                      <p:cBhvr>
                                        <p:cTn id="73" dur="500"/>
                                        <p:tgtEl>
                                          <p:spTgt spid="282"/>
                                        </p:tgtEl>
                                      </p:cBhvr>
                                    </p:animEffect>
                                    <p:set>
                                      <p:cBhvr>
                                        <p:cTn id="74" dur="1" fill="hold">
                                          <p:stCondLst>
                                            <p:cond delay="499"/>
                                          </p:stCondLst>
                                        </p:cTn>
                                        <p:tgtEl>
                                          <p:spTgt spid="282"/>
                                        </p:tgtEl>
                                        <p:attrNameLst>
                                          <p:attrName>style.visibility</p:attrName>
                                        </p:attrNameLst>
                                      </p:cBhvr>
                                      <p:to>
                                        <p:strVal val="hidden"/>
                                      </p:to>
                                    </p:set>
                                  </p:childTnLst>
                                </p:cTn>
                              </p:par>
                            </p:childTnLst>
                          </p:cTn>
                        </p:par>
                        <p:par>
                          <p:cTn id="75" fill="hold">
                            <p:stCondLst>
                              <p:cond delay="500"/>
                            </p:stCondLst>
                            <p:childTnLst>
                              <p:par>
                                <p:cTn id="76" presetID="4" presetClass="exit" presetSubtype="16" fill="hold" grpId="1" nodeType="afterEffect">
                                  <p:stCondLst>
                                    <p:cond delay="0"/>
                                  </p:stCondLst>
                                  <p:childTnLst>
                                    <p:animEffect transition="out" filter="box(in)">
                                      <p:cBhvr>
                                        <p:cTn id="77" dur="500"/>
                                        <p:tgtEl>
                                          <p:spTgt spid="192"/>
                                        </p:tgtEl>
                                      </p:cBhvr>
                                    </p:animEffect>
                                    <p:set>
                                      <p:cBhvr>
                                        <p:cTn id="78" dur="1" fill="hold">
                                          <p:stCondLst>
                                            <p:cond delay="499"/>
                                          </p:stCondLst>
                                        </p:cTn>
                                        <p:tgtEl>
                                          <p:spTgt spid="192"/>
                                        </p:tgtEl>
                                        <p:attrNameLst>
                                          <p:attrName>style.visibility</p:attrName>
                                        </p:attrNameLst>
                                      </p:cBhvr>
                                      <p:to>
                                        <p:strVal val="hidden"/>
                                      </p:to>
                                    </p:set>
                                  </p:childTnLst>
                                </p:cTn>
                              </p:par>
                              <p:par>
                                <p:cTn id="79" presetID="4" presetClass="exit" presetSubtype="16" fill="hold" grpId="1" nodeType="withEffect">
                                  <p:stCondLst>
                                    <p:cond delay="0"/>
                                  </p:stCondLst>
                                  <p:childTnLst>
                                    <p:animEffect transition="out" filter="box(in)">
                                      <p:cBhvr>
                                        <p:cTn id="80" dur="500"/>
                                        <p:tgtEl>
                                          <p:spTgt spid="193"/>
                                        </p:tgtEl>
                                      </p:cBhvr>
                                    </p:animEffect>
                                    <p:set>
                                      <p:cBhvr>
                                        <p:cTn id="81" dur="1" fill="hold">
                                          <p:stCondLst>
                                            <p:cond delay="499"/>
                                          </p:stCondLst>
                                        </p:cTn>
                                        <p:tgtEl>
                                          <p:spTgt spid="193"/>
                                        </p:tgtEl>
                                        <p:attrNameLst>
                                          <p:attrName>style.visibility</p:attrName>
                                        </p:attrNameLst>
                                      </p:cBhvr>
                                      <p:to>
                                        <p:strVal val="hidden"/>
                                      </p:to>
                                    </p:set>
                                  </p:childTnLst>
                                </p:cTn>
                              </p:par>
                              <p:par>
                                <p:cTn id="82" presetID="4" presetClass="exit" presetSubtype="16" fill="hold" grpId="1" nodeType="withEffect">
                                  <p:stCondLst>
                                    <p:cond delay="0"/>
                                  </p:stCondLst>
                                  <p:childTnLst>
                                    <p:animEffect transition="out" filter="box(in)">
                                      <p:cBhvr>
                                        <p:cTn id="83" dur="500"/>
                                        <p:tgtEl>
                                          <p:spTgt spid="194"/>
                                        </p:tgtEl>
                                      </p:cBhvr>
                                    </p:animEffect>
                                    <p:set>
                                      <p:cBhvr>
                                        <p:cTn id="84" dur="1" fill="hold">
                                          <p:stCondLst>
                                            <p:cond delay="499"/>
                                          </p:stCondLst>
                                        </p:cTn>
                                        <p:tgtEl>
                                          <p:spTgt spid="194"/>
                                        </p:tgtEl>
                                        <p:attrNameLst>
                                          <p:attrName>style.visibility</p:attrName>
                                        </p:attrNameLst>
                                      </p:cBhvr>
                                      <p:to>
                                        <p:strVal val="hidden"/>
                                      </p:to>
                                    </p:set>
                                  </p:childTnLst>
                                </p:cTn>
                              </p:par>
                              <p:par>
                                <p:cTn id="85" presetID="4" presetClass="exit" presetSubtype="16" fill="hold" grpId="1" nodeType="withEffect">
                                  <p:stCondLst>
                                    <p:cond delay="0"/>
                                  </p:stCondLst>
                                  <p:childTnLst>
                                    <p:animEffect transition="out" filter="box(in)">
                                      <p:cBhvr>
                                        <p:cTn id="86" dur="500"/>
                                        <p:tgtEl>
                                          <p:spTgt spid="195"/>
                                        </p:tgtEl>
                                      </p:cBhvr>
                                    </p:animEffect>
                                    <p:set>
                                      <p:cBhvr>
                                        <p:cTn id="87" dur="1" fill="hold">
                                          <p:stCondLst>
                                            <p:cond delay="499"/>
                                          </p:stCondLst>
                                        </p:cTn>
                                        <p:tgtEl>
                                          <p:spTgt spid="195"/>
                                        </p:tgtEl>
                                        <p:attrNameLst>
                                          <p:attrName>style.visibility</p:attrName>
                                        </p:attrNameLst>
                                      </p:cBhvr>
                                      <p:to>
                                        <p:strVal val="hidden"/>
                                      </p:to>
                                    </p:set>
                                  </p:childTnLst>
                                </p:cTn>
                              </p:par>
                              <p:par>
                                <p:cTn id="88" presetID="4" presetClass="exit" presetSubtype="16" fill="hold" grpId="1" nodeType="withEffect">
                                  <p:stCondLst>
                                    <p:cond delay="0"/>
                                  </p:stCondLst>
                                  <p:childTnLst>
                                    <p:animEffect transition="out" filter="box(in)">
                                      <p:cBhvr>
                                        <p:cTn id="89" dur="500"/>
                                        <p:tgtEl>
                                          <p:spTgt spid="196"/>
                                        </p:tgtEl>
                                      </p:cBhvr>
                                    </p:animEffect>
                                    <p:set>
                                      <p:cBhvr>
                                        <p:cTn id="90" dur="1" fill="hold">
                                          <p:stCondLst>
                                            <p:cond delay="499"/>
                                          </p:stCondLst>
                                        </p:cTn>
                                        <p:tgtEl>
                                          <p:spTgt spid="196"/>
                                        </p:tgtEl>
                                        <p:attrNameLst>
                                          <p:attrName>style.visibility</p:attrName>
                                        </p:attrNameLst>
                                      </p:cBhvr>
                                      <p:to>
                                        <p:strVal val="hidden"/>
                                      </p:to>
                                    </p:set>
                                  </p:childTnLst>
                                </p:cTn>
                              </p:par>
                              <p:par>
                                <p:cTn id="91" presetID="4" presetClass="exit" presetSubtype="16" fill="hold" nodeType="withEffect">
                                  <p:stCondLst>
                                    <p:cond delay="0"/>
                                  </p:stCondLst>
                                  <p:childTnLst>
                                    <p:animEffect transition="out" filter="box(in)">
                                      <p:cBhvr>
                                        <p:cTn id="92" dur="500"/>
                                        <p:tgtEl>
                                          <p:spTgt spid="258"/>
                                        </p:tgtEl>
                                      </p:cBhvr>
                                    </p:animEffect>
                                    <p:set>
                                      <p:cBhvr>
                                        <p:cTn id="93" dur="1" fill="hold">
                                          <p:stCondLst>
                                            <p:cond delay="499"/>
                                          </p:stCondLst>
                                        </p:cTn>
                                        <p:tgtEl>
                                          <p:spTgt spid="258"/>
                                        </p:tgtEl>
                                        <p:attrNameLst>
                                          <p:attrName>style.visibility</p:attrName>
                                        </p:attrNameLst>
                                      </p:cBhvr>
                                      <p:to>
                                        <p:strVal val="hidden"/>
                                      </p:to>
                                    </p:set>
                                  </p:childTnLst>
                                </p:cTn>
                              </p:par>
                              <p:par>
                                <p:cTn id="94" presetID="4" presetClass="exit" presetSubtype="16" fill="hold" nodeType="withEffect">
                                  <p:stCondLst>
                                    <p:cond delay="0"/>
                                  </p:stCondLst>
                                  <p:childTnLst>
                                    <p:animEffect transition="out" filter="box(in)">
                                      <p:cBhvr>
                                        <p:cTn id="95" dur="500"/>
                                        <p:tgtEl>
                                          <p:spTgt spid="262"/>
                                        </p:tgtEl>
                                      </p:cBhvr>
                                    </p:animEffect>
                                    <p:set>
                                      <p:cBhvr>
                                        <p:cTn id="96" dur="1" fill="hold">
                                          <p:stCondLst>
                                            <p:cond delay="499"/>
                                          </p:stCondLst>
                                        </p:cTn>
                                        <p:tgtEl>
                                          <p:spTgt spid="262"/>
                                        </p:tgtEl>
                                        <p:attrNameLst>
                                          <p:attrName>style.visibility</p:attrName>
                                        </p:attrNameLst>
                                      </p:cBhvr>
                                      <p:to>
                                        <p:strVal val="hidden"/>
                                      </p:to>
                                    </p:set>
                                  </p:childTnLst>
                                </p:cTn>
                              </p:par>
                              <p:par>
                                <p:cTn id="97" presetID="4" presetClass="exit" presetSubtype="16" fill="hold" nodeType="withEffect">
                                  <p:stCondLst>
                                    <p:cond delay="0"/>
                                  </p:stCondLst>
                                  <p:childTnLst>
                                    <p:animEffect transition="out" filter="box(in)">
                                      <p:cBhvr>
                                        <p:cTn id="98" dur="500"/>
                                        <p:tgtEl>
                                          <p:spTgt spid="263"/>
                                        </p:tgtEl>
                                      </p:cBhvr>
                                    </p:animEffect>
                                    <p:set>
                                      <p:cBhvr>
                                        <p:cTn id="99" dur="1" fill="hold">
                                          <p:stCondLst>
                                            <p:cond delay="499"/>
                                          </p:stCondLst>
                                        </p:cTn>
                                        <p:tgtEl>
                                          <p:spTgt spid="263"/>
                                        </p:tgtEl>
                                        <p:attrNameLst>
                                          <p:attrName>style.visibility</p:attrName>
                                        </p:attrNameLst>
                                      </p:cBhvr>
                                      <p:to>
                                        <p:strVal val="hidden"/>
                                      </p:to>
                                    </p:set>
                                  </p:childTnLst>
                                </p:cTn>
                              </p:par>
                              <p:par>
                                <p:cTn id="100" presetID="4" presetClass="exit" presetSubtype="16" fill="hold" nodeType="withEffect">
                                  <p:stCondLst>
                                    <p:cond delay="0"/>
                                  </p:stCondLst>
                                  <p:childTnLst>
                                    <p:animEffect transition="out" filter="box(in)">
                                      <p:cBhvr>
                                        <p:cTn id="101" dur="500"/>
                                        <p:tgtEl>
                                          <p:spTgt spid="264"/>
                                        </p:tgtEl>
                                      </p:cBhvr>
                                    </p:animEffect>
                                    <p:set>
                                      <p:cBhvr>
                                        <p:cTn id="102" dur="1" fill="hold">
                                          <p:stCondLst>
                                            <p:cond delay="499"/>
                                          </p:stCondLst>
                                        </p:cTn>
                                        <p:tgtEl>
                                          <p:spTgt spid="264"/>
                                        </p:tgtEl>
                                        <p:attrNameLst>
                                          <p:attrName>style.visibility</p:attrName>
                                        </p:attrNameLst>
                                      </p:cBhvr>
                                      <p:to>
                                        <p:strVal val="hidden"/>
                                      </p:to>
                                    </p:set>
                                  </p:childTnLst>
                                </p:cTn>
                              </p:par>
                              <p:par>
                                <p:cTn id="103" presetID="4" presetClass="exit" presetSubtype="16" fill="hold" nodeType="withEffect">
                                  <p:stCondLst>
                                    <p:cond delay="0"/>
                                  </p:stCondLst>
                                  <p:childTnLst>
                                    <p:animEffect transition="out" filter="box(in)">
                                      <p:cBhvr>
                                        <p:cTn id="104" dur="500"/>
                                        <p:tgtEl>
                                          <p:spTgt spid="265"/>
                                        </p:tgtEl>
                                      </p:cBhvr>
                                    </p:animEffect>
                                    <p:set>
                                      <p:cBhvr>
                                        <p:cTn id="105" dur="1" fill="hold">
                                          <p:stCondLst>
                                            <p:cond delay="499"/>
                                          </p:stCondLst>
                                        </p:cTn>
                                        <p:tgtEl>
                                          <p:spTgt spid="26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149"/>
                                        </p:tgtEl>
                                        <p:attrNameLst>
                                          <p:attrName>style.visibility</p:attrName>
                                        </p:attrNameLst>
                                      </p:cBhvr>
                                      <p:to>
                                        <p:strVal val="visible"/>
                                      </p:to>
                                    </p:set>
                                    <p:animEffect transition="in" filter="box(in)">
                                      <p:cBhvr>
                                        <p:cTn id="110" dur="500"/>
                                        <p:tgtEl>
                                          <p:spTgt spid="149"/>
                                        </p:tgtEl>
                                      </p:cBhvr>
                                    </p:animEffect>
                                  </p:childTnLst>
                                </p:cTn>
                              </p:par>
                            </p:childTnLst>
                          </p:cTn>
                        </p:par>
                        <p:par>
                          <p:cTn id="111" fill="hold">
                            <p:stCondLst>
                              <p:cond delay="500"/>
                            </p:stCondLst>
                            <p:childTnLst>
                              <p:par>
                                <p:cTn id="112" presetID="4" presetClass="entr" presetSubtype="16" fill="hold" grpId="0" nodeType="afterEffect">
                                  <p:stCondLst>
                                    <p:cond delay="0"/>
                                  </p:stCondLst>
                                  <p:childTnLst>
                                    <p:set>
                                      <p:cBhvr>
                                        <p:cTn id="113" dur="1" fill="hold">
                                          <p:stCondLst>
                                            <p:cond delay="0"/>
                                          </p:stCondLst>
                                        </p:cTn>
                                        <p:tgtEl>
                                          <p:spTgt spid="284"/>
                                        </p:tgtEl>
                                        <p:attrNameLst>
                                          <p:attrName>style.visibility</p:attrName>
                                        </p:attrNameLst>
                                      </p:cBhvr>
                                      <p:to>
                                        <p:strVal val="visible"/>
                                      </p:to>
                                    </p:set>
                                    <p:animEffect transition="in" filter="box(in)">
                                      <p:cBhvr>
                                        <p:cTn id="114" dur="500"/>
                                        <p:tgtEl>
                                          <p:spTgt spid="284"/>
                                        </p:tgtEl>
                                      </p:cBhvr>
                                    </p:animEffect>
                                  </p:childTnLst>
                                </p:cTn>
                              </p:par>
                              <p:par>
                                <p:cTn id="115" presetID="4" presetClass="entr" presetSubtype="16" fill="hold" grpId="0" nodeType="withEffect">
                                  <p:stCondLst>
                                    <p:cond delay="0"/>
                                  </p:stCondLst>
                                  <p:childTnLst>
                                    <p:set>
                                      <p:cBhvr>
                                        <p:cTn id="116" dur="1" fill="hold">
                                          <p:stCondLst>
                                            <p:cond delay="0"/>
                                          </p:stCondLst>
                                        </p:cTn>
                                        <p:tgtEl>
                                          <p:spTgt spid="285"/>
                                        </p:tgtEl>
                                        <p:attrNameLst>
                                          <p:attrName>style.visibility</p:attrName>
                                        </p:attrNameLst>
                                      </p:cBhvr>
                                      <p:to>
                                        <p:strVal val="visible"/>
                                      </p:to>
                                    </p:set>
                                    <p:animEffect transition="in" filter="box(in)">
                                      <p:cBhvr>
                                        <p:cTn id="117" dur="500"/>
                                        <p:tgtEl>
                                          <p:spTgt spid="285"/>
                                        </p:tgtEl>
                                      </p:cBhvr>
                                    </p:animEffect>
                                  </p:childTnLst>
                                </p:cTn>
                              </p:par>
                              <p:par>
                                <p:cTn id="118" presetID="4" presetClass="entr" presetSubtype="16" fill="hold" grpId="0" nodeType="withEffect">
                                  <p:stCondLst>
                                    <p:cond delay="0"/>
                                  </p:stCondLst>
                                  <p:childTnLst>
                                    <p:set>
                                      <p:cBhvr>
                                        <p:cTn id="119" dur="1" fill="hold">
                                          <p:stCondLst>
                                            <p:cond delay="0"/>
                                          </p:stCondLst>
                                        </p:cTn>
                                        <p:tgtEl>
                                          <p:spTgt spid="287"/>
                                        </p:tgtEl>
                                        <p:attrNameLst>
                                          <p:attrName>style.visibility</p:attrName>
                                        </p:attrNameLst>
                                      </p:cBhvr>
                                      <p:to>
                                        <p:strVal val="visible"/>
                                      </p:to>
                                    </p:set>
                                    <p:animEffect transition="in" filter="box(in)">
                                      <p:cBhvr>
                                        <p:cTn id="120" dur="500"/>
                                        <p:tgtEl>
                                          <p:spTgt spid="287"/>
                                        </p:tgtEl>
                                      </p:cBhvr>
                                    </p:animEffect>
                                  </p:childTnLst>
                                </p:cTn>
                              </p:par>
                              <p:par>
                                <p:cTn id="121" presetID="4" presetClass="entr" presetSubtype="16" fill="hold" grpId="0" nodeType="withEffect">
                                  <p:stCondLst>
                                    <p:cond delay="0"/>
                                  </p:stCondLst>
                                  <p:childTnLst>
                                    <p:set>
                                      <p:cBhvr>
                                        <p:cTn id="122" dur="1" fill="hold">
                                          <p:stCondLst>
                                            <p:cond delay="0"/>
                                          </p:stCondLst>
                                        </p:cTn>
                                        <p:tgtEl>
                                          <p:spTgt spid="286"/>
                                        </p:tgtEl>
                                        <p:attrNameLst>
                                          <p:attrName>style.visibility</p:attrName>
                                        </p:attrNameLst>
                                      </p:cBhvr>
                                      <p:to>
                                        <p:strVal val="visible"/>
                                      </p:to>
                                    </p:set>
                                    <p:animEffect transition="in" filter="box(in)">
                                      <p:cBhvr>
                                        <p:cTn id="123" dur="500"/>
                                        <p:tgtEl>
                                          <p:spTgt spid="286"/>
                                        </p:tgtEl>
                                      </p:cBhvr>
                                    </p:animEffect>
                                  </p:childTnLst>
                                </p:cTn>
                              </p:par>
                              <p:par>
                                <p:cTn id="124" presetID="4" presetClass="entr" presetSubtype="16" fill="hold" grpId="0" nodeType="withEffect">
                                  <p:stCondLst>
                                    <p:cond delay="0"/>
                                  </p:stCondLst>
                                  <p:childTnLst>
                                    <p:set>
                                      <p:cBhvr>
                                        <p:cTn id="125" dur="1" fill="hold">
                                          <p:stCondLst>
                                            <p:cond delay="0"/>
                                          </p:stCondLst>
                                        </p:cTn>
                                        <p:tgtEl>
                                          <p:spTgt spid="288"/>
                                        </p:tgtEl>
                                        <p:attrNameLst>
                                          <p:attrName>style.visibility</p:attrName>
                                        </p:attrNameLst>
                                      </p:cBhvr>
                                      <p:to>
                                        <p:strVal val="visible"/>
                                      </p:to>
                                    </p:set>
                                    <p:animEffect transition="in" filter="box(in)">
                                      <p:cBhvr>
                                        <p:cTn id="126" dur="500"/>
                                        <p:tgtEl>
                                          <p:spTgt spid="288"/>
                                        </p:tgtEl>
                                      </p:cBhvr>
                                    </p:animEffect>
                                  </p:childTnLst>
                                </p:cTn>
                              </p:par>
                            </p:childTnLst>
                          </p:cTn>
                        </p:par>
                        <p:par>
                          <p:cTn id="127" fill="hold">
                            <p:stCondLst>
                              <p:cond delay="1000"/>
                            </p:stCondLst>
                            <p:childTnLst>
                              <p:par>
                                <p:cTn id="128" presetID="4" presetClass="entr" presetSubtype="16" fill="hold" grpId="0" nodeType="afterEffect">
                                  <p:stCondLst>
                                    <p:cond delay="0"/>
                                  </p:stCondLst>
                                  <p:childTnLst>
                                    <p:set>
                                      <p:cBhvr>
                                        <p:cTn id="129" dur="1" fill="hold">
                                          <p:stCondLst>
                                            <p:cond delay="0"/>
                                          </p:stCondLst>
                                        </p:cTn>
                                        <p:tgtEl>
                                          <p:spTgt spid="145"/>
                                        </p:tgtEl>
                                        <p:attrNameLst>
                                          <p:attrName>style.visibility</p:attrName>
                                        </p:attrNameLst>
                                      </p:cBhvr>
                                      <p:to>
                                        <p:strVal val="visible"/>
                                      </p:to>
                                    </p:set>
                                    <p:animEffect transition="in" filter="box(in)">
                                      <p:cBhvr>
                                        <p:cTn id="130" dur="500"/>
                                        <p:tgtEl>
                                          <p:spTgt spid="145"/>
                                        </p:tgtEl>
                                      </p:cBhvr>
                                    </p:animEffect>
                                  </p:childTnLst>
                                </p:cTn>
                              </p:par>
                            </p:childTnLst>
                          </p:cTn>
                        </p:par>
                        <p:par>
                          <p:cTn id="131" fill="hold">
                            <p:stCondLst>
                              <p:cond delay="1500"/>
                            </p:stCondLst>
                            <p:childTnLst>
                              <p:par>
                                <p:cTn id="132" presetID="4" presetClass="entr" presetSubtype="16" fill="hold" nodeType="after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box(in)">
                                      <p:cBhvr>
                                        <p:cTn id="134" dur="500"/>
                                        <p:tgtEl>
                                          <p:spTgt spid="28"/>
                                        </p:tgtEl>
                                      </p:cBhvr>
                                    </p:animEffect>
                                  </p:childTnLst>
                                </p:cTn>
                              </p:par>
                            </p:childTnLst>
                          </p:cTn>
                        </p:par>
                        <p:par>
                          <p:cTn id="135" fill="hold">
                            <p:stCondLst>
                              <p:cond delay="2000"/>
                            </p:stCondLst>
                            <p:childTnLst>
                              <p:par>
                                <p:cTn id="136" presetID="4" presetClass="entr" presetSubtype="16" fill="hold" grpId="0" nodeType="afterEffect">
                                  <p:stCondLst>
                                    <p:cond delay="0"/>
                                  </p:stCondLst>
                                  <p:childTnLst>
                                    <p:set>
                                      <p:cBhvr>
                                        <p:cTn id="137" dur="1" fill="hold">
                                          <p:stCondLst>
                                            <p:cond delay="0"/>
                                          </p:stCondLst>
                                        </p:cTn>
                                        <p:tgtEl>
                                          <p:spTgt spid="108"/>
                                        </p:tgtEl>
                                        <p:attrNameLst>
                                          <p:attrName>style.visibility</p:attrName>
                                        </p:attrNameLst>
                                      </p:cBhvr>
                                      <p:to>
                                        <p:strVal val="visible"/>
                                      </p:to>
                                    </p:set>
                                    <p:animEffect transition="in" filter="box(in)">
                                      <p:cBhvr>
                                        <p:cTn id="138" dur="500"/>
                                        <p:tgtEl>
                                          <p:spTgt spid="108"/>
                                        </p:tgtEl>
                                      </p:cBhvr>
                                    </p:animEffect>
                                  </p:childTnLst>
                                </p:cTn>
                              </p:par>
                            </p:childTnLst>
                          </p:cTn>
                        </p:par>
                        <p:par>
                          <p:cTn id="139" fill="hold">
                            <p:stCondLst>
                              <p:cond delay="2500"/>
                            </p:stCondLst>
                            <p:childTnLst>
                              <p:par>
                                <p:cTn id="140" presetID="4" presetClass="entr" presetSubtype="16" fill="hold" nodeType="afterEffect">
                                  <p:stCondLst>
                                    <p:cond delay="0"/>
                                  </p:stCondLst>
                                  <p:childTnLst>
                                    <p:set>
                                      <p:cBhvr>
                                        <p:cTn id="141" dur="1" fill="hold">
                                          <p:stCondLst>
                                            <p:cond delay="0"/>
                                          </p:stCondLst>
                                        </p:cTn>
                                        <p:tgtEl>
                                          <p:spTgt spid="13"/>
                                        </p:tgtEl>
                                        <p:attrNameLst>
                                          <p:attrName>style.visibility</p:attrName>
                                        </p:attrNameLst>
                                      </p:cBhvr>
                                      <p:to>
                                        <p:strVal val="visible"/>
                                      </p:to>
                                    </p:set>
                                    <p:animEffect transition="in" filter="box(in)">
                                      <p:cBhvr>
                                        <p:cTn id="142" dur="500"/>
                                        <p:tgtEl>
                                          <p:spTgt spid="13"/>
                                        </p:tgtEl>
                                      </p:cBhvr>
                                    </p:animEffect>
                                  </p:childTnLst>
                                </p:cTn>
                              </p:par>
                            </p:childTnLst>
                          </p:cTn>
                        </p:par>
                        <p:par>
                          <p:cTn id="143" fill="hold">
                            <p:stCondLst>
                              <p:cond delay="3000"/>
                            </p:stCondLst>
                            <p:childTnLst>
                              <p:par>
                                <p:cTn id="144" presetID="4" presetClass="entr" presetSubtype="16" fill="hold" grpId="0" nodeType="afterEffect">
                                  <p:stCondLst>
                                    <p:cond delay="0"/>
                                  </p:stCondLst>
                                  <p:childTnLst>
                                    <p:set>
                                      <p:cBhvr>
                                        <p:cTn id="145" dur="1" fill="hold">
                                          <p:stCondLst>
                                            <p:cond delay="0"/>
                                          </p:stCondLst>
                                        </p:cTn>
                                        <p:tgtEl>
                                          <p:spTgt spid="111"/>
                                        </p:tgtEl>
                                        <p:attrNameLst>
                                          <p:attrName>style.visibility</p:attrName>
                                        </p:attrNameLst>
                                      </p:cBhvr>
                                      <p:to>
                                        <p:strVal val="visible"/>
                                      </p:to>
                                    </p:set>
                                    <p:animEffect transition="in" filter="box(in)">
                                      <p:cBhvr>
                                        <p:cTn id="146" dur="500"/>
                                        <p:tgtEl>
                                          <p:spTgt spid="111"/>
                                        </p:tgtEl>
                                      </p:cBhvr>
                                    </p:animEffect>
                                  </p:childTnLst>
                                </p:cTn>
                              </p:par>
                            </p:childTnLst>
                          </p:cTn>
                        </p:par>
                        <p:par>
                          <p:cTn id="147" fill="hold">
                            <p:stCondLst>
                              <p:cond delay="3500"/>
                            </p:stCondLst>
                            <p:childTnLst>
                              <p:par>
                                <p:cTn id="148" presetID="4" presetClass="entr" presetSubtype="16" fill="hold" nodeType="afterEffect">
                                  <p:stCondLst>
                                    <p:cond delay="0"/>
                                  </p:stCondLst>
                                  <p:childTnLst>
                                    <p:set>
                                      <p:cBhvr>
                                        <p:cTn id="149" dur="1" fill="hold">
                                          <p:stCondLst>
                                            <p:cond delay="0"/>
                                          </p:stCondLst>
                                        </p:cTn>
                                        <p:tgtEl>
                                          <p:spTgt spid="16"/>
                                        </p:tgtEl>
                                        <p:attrNameLst>
                                          <p:attrName>style.visibility</p:attrName>
                                        </p:attrNameLst>
                                      </p:cBhvr>
                                      <p:to>
                                        <p:strVal val="visible"/>
                                      </p:to>
                                    </p:set>
                                    <p:animEffect transition="in" filter="box(in)">
                                      <p:cBhvr>
                                        <p:cTn id="150" dur="500"/>
                                        <p:tgtEl>
                                          <p:spTgt spid="16"/>
                                        </p:tgtEl>
                                      </p:cBhvr>
                                    </p:animEffect>
                                  </p:childTnLst>
                                </p:cTn>
                              </p:par>
                            </p:childTnLst>
                          </p:cTn>
                        </p:par>
                        <p:par>
                          <p:cTn id="151" fill="hold">
                            <p:stCondLst>
                              <p:cond delay="4000"/>
                            </p:stCondLst>
                            <p:childTnLst>
                              <p:par>
                                <p:cTn id="152" presetID="4" presetClass="entr" presetSubtype="16" fill="hold" grpId="0" nodeType="afterEffect">
                                  <p:stCondLst>
                                    <p:cond delay="0"/>
                                  </p:stCondLst>
                                  <p:childTnLst>
                                    <p:set>
                                      <p:cBhvr>
                                        <p:cTn id="153" dur="1" fill="hold">
                                          <p:stCondLst>
                                            <p:cond delay="0"/>
                                          </p:stCondLst>
                                        </p:cTn>
                                        <p:tgtEl>
                                          <p:spTgt spid="115"/>
                                        </p:tgtEl>
                                        <p:attrNameLst>
                                          <p:attrName>style.visibility</p:attrName>
                                        </p:attrNameLst>
                                      </p:cBhvr>
                                      <p:to>
                                        <p:strVal val="visible"/>
                                      </p:to>
                                    </p:set>
                                    <p:animEffect transition="in" filter="box(in)">
                                      <p:cBhvr>
                                        <p:cTn id="154" dur="500"/>
                                        <p:tgtEl>
                                          <p:spTgt spid="115"/>
                                        </p:tgtEl>
                                      </p:cBhvr>
                                    </p:animEffect>
                                  </p:childTnLst>
                                </p:cTn>
                              </p:par>
                            </p:childTnLst>
                          </p:cTn>
                        </p:par>
                        <p:par>
                          <p:cTn id="155" fill="hold">
                            <p:stCondLst>
                              <p:cond delay="4500"/>
                            </p:stCondLst>
                            <p:childTnLst>
                              <p:par>
                                <p:cTn id="156" presetID="4" presetClass="entr" presetSubtype="16" fill="hold" nodeType="afterEffect">
                                  <p:stCondLst>
                                    <p:cond delay="0"/>
                                  </p:stCondLst>
                                  <p:childTnLst>
                                    <p:set>
                                      <p:cBhvr>
                                        <p:cTn id="157" dur="1" fill="hold">
                                          <p:stCondLst>
                                            <p:cond delay="0"/>
                                          </p:stCondLst>
                                        </p:cTn>
                                        <p:tgtEl>
                                          <p:spTgt spid="19"/>
                                        </p:tgtEl>
                                        <p:attrNameLst>
                                          <p:attrName>style.visibility</p:attrName>
                                        </p:attrNameLst>
                                      </p:cBhvr>
                                      <p:to>
                                        <p:strVal val="visible"/>
                                      </p:to>
                                    </p:set>
                                    <p:animEffect transition="in" filter="box(in)">
                                      <p:cBhvr>
                                        <p:cTn id="158" dur="500"/>
                                        <p:tgtEl>
                                          <p:spTgt spid="19"/>
                                        </p:tgtEl>
                                      </p:cBhvr>
                                    </p:animEffect>
                                  </p:childTnLst>
                                </p:cTn>
                              </p:par>
                            </p:childTnLst>
                          </p:cTn>
                        </p:par>
                        <p:par>
                          <p:cTn id="159" fill="hold">
                            <p:stCondLst>
                              <p:cond delay="5000"/>
                            </p:stCondLst>
                            <p:childTnLst>
                              <p:par>
                                <p:cTn id="160" presetID="4" presetClass="entr" presetSubtype="16" fill="hold" grpId="0" nodeType="afterEffect">
                                  <p:stCondLst>
                                    <p:cond delay="0"/>
                                  </p:stCondLst>
                                  <p:childTnLst>
                                    <p:set>
                                      <p:cBhvr>
                                        <p:cTn id="161" dur="1" fill="hold">
                                          <p:stCondLst>
                                            <p:cond delay="0"/>
                                          </p:stCondLst>
                                        </p:cTn>
                                        <p:tgtEl>
                                          <p:spTgt spid="116"/>
                                        </p:tgtEl>
                                        <p:attrNameLst>
                                          <p:attrName>style.visibility</p:attrName>
                                        </p:attrNameLst>
                                      </p:cBhvr>
                                      <p:to>
                                        <p:strVal val="visible"/>
                                      </p:to>
                                    </p:set>
                                    <p:animEffect transition="in" filter="box(in)">
                                      <p:cBhvr>
                                        <p:cTn id="162" dur="500"/>
                                        <p:tgtEl>
                                          <p:spTgt spid="116"/>
                                        </p:tgtEl>
                                      </p:cBhvr>
                                    </p:animEffect>
                                  </p:childTnLst>
                                </p:cTn>
                              </p:par>
                            </p:childTnLst>
                          </p:cTn>
                        </p:par>
                        <p:par>
                          <p:cTn id="163" fill="hold">
                            <p:stCondLst>
                              <p:cond delay="5500"/>
                            </p:stCondLst>
                            <p:childTnLst>
                              <p:par>
                                <p:cTn id="164" presetID="4" presetClass="entr" presetSubtype="16" fill="hold" nodeType="afterEffect">
                                  <p:stCondLst>
                                    <p:cond delay="0"/>
                                  </p:stCondLst>
                                  <p:childTnLst>
                                    <p:set>
                                      <p:cBhvr>
                                        <p:cTn id="165" dur="1" fill="hold">
                                          <p:stCondLst>
                                            <p:cond delay="0"/>
                                          </p:stCondLst>
                                        </p:cTn>
                                        <p:tgtEl>
                                          <p:spTgt spid="22"/>
                                        </p:tgtEl>
                                        <p:attrNameLst>
                                          <p:attrName>style.visibility</p:attrName>
                                        </p:attrNameLst>
                                      </p:cBhvr>
                                      <p:to>
                                        <p:strVal val="visible"/>
                                      </p:to>
                                    </p:set>
                                    <p:animEffect transition="in" filter="box(in)">
                                      <p:cBhvr>
                                        <p:cTn id="166" dur="500"/>
                                        <p:tgtEl>
                                          <p:spTgt spid="22"/>
                                        </p:tgtEl>
                                      </p:cBhvr>
                                    </p:animEffect>
                                  </p:childTnLst>
                                </p:cTn>
                              </p:par>
                            </p:childTnLst>
                          </p:cTn>
                        </p:par>
                        <p:par>
                          <p:cTn id="167" fill="hold">
                            <p:stCondLst>
                              <p:cond delay="6000"/>
                            </p:stCondLst>
                            <p:childTnLst>
                              <p:par>
                                <p:cTn id="168" presetID="4" presetClass="entr" presetSubtype="16" fill="hold" grpId="0" nodeType="afterEffect">
                                  <p:stCondLst>
                                    <p:cond delay="0"/>
                                  </p:stCondLst>
                                  <p:childTnLst>
                                    <p:set>
                                      <p:cBhvr>
                                        <p:cTn id="169" dur="1" fill="hold">
                                          <p:stCondLst>
                                            <p:cond delay="0"/>
                                          </p:stCondLst>
                                        </p:cTn>
                                        <p:tgtEl>
                                          <p:spTgt spid="117"/>
                                        </p:tgtEl>
                                        <p:attrNameLst>
                                          <p:attrName>style.visibility</p:attrName>
                                        </p:attrNameLst>
                                      </p:cBhvr>
                                      <p:to>
                                        <p:strVal val="visible"/>
                                      </p:to>
                                    </p:set>
                                    <p:animEffect transition="in" filter="box(in)">
                                      <p:cBhvr>
                                        <p:cTn id="170" dur="500"/>
                                        <p:tgtEl>
                                          <p:spTgt spid="117"/>
                                        </p:tgtEl>
                                      </p:cBhvr>
                                    </p:animEffect>
                                  </p:childTnLst>
                                </p:cTn>
                              </p:par>
                            </p:childTnLst>
                          </p:cTn>
                        </p:par>
                        <p:par>
                          <p:cTn id="171" fill="hold">
                            <p:stCondLst>
                              <p:cond delay="6500"/>
                            </p:stCondLst>
                            <p:childTnLst>
                              <p:par>
                                <p:cTn id="172" presetID="4" presetClass="entr" presetSubtype="16" fill="hold" nodeType="afterEffect">
                                  <p:stCondLst>
                                    <p:cond delay="0"/>
                                  </p:stCondLst>
                                  <p:childTnLst>
                                    <p:set>
                                      <p:cBhvr>
                                        <p:cTn id="173" dur="1" fill="hold">
                                          <p:stCondLst>
                                            <p:cond delay="0"/>
                                          </p:stCondLst>
                                        </p:cTn>
                                        <p:tgtEl>
                                          <p:spTgt spid="25"/>
                                        </p:tgtEl>
                                        <p:attrNameLst>
                                          <p:attrName>style.visibility</p:attrName>
                                        </p:attrNameLst>
                                      </p:cBhvr>
                                      <p:to>
                                        <p:strVal val="visible"/>
                                      </p:to>
                                    </p:set>
                                    <p:animEffect transition="in" filter="box(in)">
                                      <p:cBhvr>
                                        <p:cTn id="174" dur="500"/>
                                        <p:tgtEl>
                                          <p:spTgt spid="25"/>
                                        </p:tgtEl>
                                      </p:cBhvr>
                                    </p:animEffect>
                                  </p:childTnLst>
                                </p:cTn>
                              </p:par>
                            </p:childTnLst>
                          </p:cTn>
                        </p:par>
                      </p:childTnLst>
                    </p:cTn>
                  </p:par>
                  <p:par>
                    <p:cTn id="175" fill="hold">
                      <p:stCondLst>
                        <p:cond delay="indefinite"/>
                      </p:stCondLst>
                      <p:childTnLst>
                        <p:par>
                          <p:cTn id="176" fill="hold">
                            <p:stCondLst>
                              <p:cond delay="0"/>
                            </p:stCondLst>
                            <p:childTnLst>
                              <p:par>
                                <p:cTn id="177" presetID="4" presetClass="exit" presetSubtype="16" fill="hold" grpId="1" nodeType="clickEffect">
                                  <p:stCondLst>
                                    <p:cond delay="0"/>
                                  </p:stCondLst>
                                  <p:childTnLst>
                                    <p:animEffect transition="out" filter="box(in)">
                                      <p:cBhvr>
                                        <p:cTn id="178" dur="500"/>
                                        <p:tgtEl>
                                          <p:spTgt spid="284"/>
                                        </p:tgtEl>
                                      </p:cBhvr>
                                    </p:animEffect>
                                    <p:set>
                                      <p:cBhvr>
                                        <p:cTn id="179" dur="1" fill="hold">
                                          <p:stCondLst>
                                            <p:cond delay="499"/>
                                          </p:stCondLst>
                                        </p:cTn>
                                        <p:tgtEl>
                                          <p:spTgt spid="284"/>
                                        </p:tgtEl>
                                        <p:attrNameLst>
                                          <p:attrName>style.visibility</p:attrName>
                                        </p:attrNameLst>
                                      </p:cBhvr>
                                      <p:to>
                                        <p:strVal val="hidden"/>
                                      </p:to>
                                    </p:set>
                                  </p:childTnLst>
                                </p:cTn>
                              </p:par>
                              <p:par>
                                <p:cTn id="180" presetID="4" presetClass="exit" presetSubtype="16" fill="hold" grpId="1" nodeType="withEffect">
                                  <p:stCondLst>
                                    <p:cond delay="0"/>
                                  </p:stCondLst>
                                  <p:childTnLst>
                                    <p:animEffect transition="out" filter="box(in)">
                                      <p:cBhvr>
                                        <p:cTn id="181" dur="500"/>
                                        <p:tgtEl>
                                          <p:spTgt spid="285"/>
                                        </p:tgtEl>
                                      </p:cBhvr>
                                    </p:animEffect>
                                    <p:set>
                                      <p:cBhvr>
                                        <p:cTn id="182" dur="1" fill="hold">
                                          <p:stCondLst>
                                            <p:cond delay="499"/>
                                          </p:stCondLst>
                                        </p:cTn>
                                        <p:tgtEl>
                                          <p:spTgt spid="285"/>
                                        </p:tgtEl>
                                        <p:attrNameLst>
                                          <p:attrName>style.visibility</p:attrName>
                                        </p:attrNameLst>
                                      </p:cBhvr>
                                      <p:to>
                                        <p:strVal val="hidden"/>
                                      </p:to>
                                    </p:set>
                                  </p:childTnLst>
                                </p:cTn>
                              </p:par>
                              <p:par>
                                <p:cTn id="183" presetID="4" presetClass="exit" presetSubtype="16" fill="hold" grpId="1" nodeType="withEffect">
                                  <p:stCondLst>
                                    <p:cond delay="0"/>
                                  </p:stCondLst>
                                  <p:childTnLst>
                                    <p:animEffect transition="out" filter="box(in)">
                                      <p:cBhvr>
                                        <p:cTn id="184" dur="500"/>
                                        <p:tgtEl>
                                          <p:spTgt spid="287"/>
                                        </p:tgtEl>
                                      </p:cBhvr>
                                    </p:animEffect>
                                    <p:set>
                                      <p:cBhvr>
                                        <p:cTn id="185" dur="1" fill="hold">
                                          <p:stCondLst>
                                            <p:cond delay="499"/>
                                          </p:stCondLst>
                                        </p:cTn>
                                        <p:tgtEl>
                                          <p:spTgt spid="287"/>
                                        </p:tgtEl>
                                        <p:attrNameLst>
                                          <p:attrName>style.visibility</p:attrName>
                                        </p:attrNameLst>
                                      </p:cBhvr>
                                      <p:to>
                                        <p:strVal val="hidden"/>
                                      </p:to>
                                    </p:set>
                                  </p:childTnLst>
                                </p:cTn>
                              </p:par>
                              <p:par>
                                <p:cTn id="186" presetID="4" presetClass="exit" presetSubtype="16" fill="hold" grpId="1" nodeType="withEffect">
                                  <p:stCondLst>
                                    <p:cond delay="0"/>
                                  </p:stCondLst>
                                  <p:childTnLst>
                                    <p:animEffect transition="out" filter="box(in)">
                                      <p:cBhvr>
                                        <p:cTn id="187" dur="500"/>
                                        <p:tgtEl>
                                          <p:spTgt spid="286"/>
                                        </p:tgtEl>
                                      </p:cBhvr>
                                    </p:animEffect>
                                    <p:set>
                                      <p:cBhvr>
                                        <p:cTn id="188" dur="1" fill="hold">
                                          <p:stCondLst>
                                            <p:cond delay="499"/>
                                          </p:stCondLst>
                                        </p:cTn>
                                        <p:tgtEl>
                                          <p:spTgt spid="286"/>
                                        </p:tgtEl>
                                        <p:attrNameLst>
                                          <p:attrName>style.visibility</p:attrName>
                                        </p:attrNameLst>
                                      </p:cBhvr>
                                      <p:to>
                                        <p:strVal val="hidden"/>
                                      </p:to>
                                    </p:set>
                                  </p:childTnLst>
                                </p:cTn>
                              </p:par>
                            </p:childTnLst>
                          </p:cTn>
                        </p:par>
                        <p:par>
                          <p:cTn id="189" fill="hold">
                            <p:stCondLst>
                              <p:cond delay="500"/>
                            </p:stCondLst>
                            <p:childTnLst>
                              <p:par>
                                <p:cTn id="190" presetID="4" presetClass="exit" presetSubtype="16" fill="hold" grpId="1" nodeType="afterEffect">
                                  <p:stCondLst>
                                    <p:cond delay="0"/>
                                  </p:stCondLst>
                                  <p:childTnLst>
                                    <p:animEffect transition="out" filter="box(in)">
                                      <p:cBhvr>
                                        <p:cTn id="191" dur="500"/>
                                        <p:tgtEl>
                                          <p:spTgt spid="288"/>
                                        </p:tgtEl>
                                      </p:cBhvr>
                                    </p:animEffect>
                                    <p:set>
                                      <p:cBhvr>
                                        <p:cTn id="192" dur="1" fill="hold">
                                          <p:stCondLst>
                                            <p:cond delay="499"/>
                                          </p:stCondLst>
                                        </p:cTn>
                                        <p:tgtEl>
                                          <p:spTgt spid="288"/>
                                        </p:tgtEl>
                                        <p:attrNameLst>
                                          <p:attrName>style.visibility</p:attrName>
                                        </p:attrNameLst>
                                      </p:cBhvr>
                                      <p:to>
                                        <p:strVal val="hidden"/>
                                      </p:to>
                                    </p:set>
                                  </p:childTnLst>
                                </p:cTn>
                              </p:par>
                            </p:childTnLst>
                          </p:cTn>
                        </p:par>
                        <p:par>
                          <p:cTn id="193" fill="hold">
                            <p:stCondLst>
                              <p:cond delay="1000"/>
                            </p:stCondLst>
                            <p:childTnLst>
                              <p:par>
                                <p:cTn id="194" presetID="4" presetClass="exit" presetSubtype="16" fill="hold" grpId="1" nodeType="afterEffect">
                                  <p:stCondLst>
                                    <p:cond delay="0"/>
                                  </p:stCondLst>
                                  <p:childTnLst>
                                    <p:animEffect transition="out" filter="box(in)">
                                      <p:cBhvr>
                                        <p:cTn id="195" dur="500"/>
                                        <p:tgtEl>
                                          <p:spTgt spid="108"/>
                                        </p:tgtEl>
                                      </p:cBhvr>
                                    </p:animEffect>
                                    <p:set>
                                      <p:cBhvr>
                                        <p:cTn id="196" dur="1" fill="hold">
                                          <p:stCondLst>
                                            <p:cond delay="499"/>
                                          </p:stCondLst>
                                        </p:cTn>
                                        <p:tgtEl>
                                          <p:spTgt spid="108"/>
                                        </p:tgtEl>
                                        <p:attrNameLst>
                                          <p:attrName>style.visibility</p:attrName>
                                        </p:attrNameLst>
                                      </p:cBhvr>
                                      <p:to>
                                        <p:strVal val="hidden"/>
                                      </p:to>
                                    </p:set>
                                  </p:childTnLst>
                                </p:cTn>
                              </p:par>
                              <p:par>
                                <p:cTn id="197" presetID="4" presetClass="exit" presetSubtype="16" fill="hold" grpId="1" nodeType="withEffect">
                                  <p:stCondLst>
                                    <p:cond delay="0"/>
                                  </p:stCondLst>
                                  <p:childTnLst>
                                    <p:animEffect transition="out" filter="box(in)">
                                      <p:cBhvr>
                                        <p:cTn id="198" dur="500"/>
                                        <p:tgtEl>
                                          <p:spTgt spid="111"/>
                                        </p:tgtEl>
                                      </p:cBhvr>
                                    </p:animEffect>
                                    <p:set>
                                      <p:cBhvr>
                                        <p:cTn id="199" dur="1" fill="hold">
                                          <p:stCondLst>
                                            <p:cond delay="499"/>
                                          </p:stCondLst>
                                        </p:cTn>
                                        <p:tgtEl>
                                          <p:spTgt spid="111"/>
                                        </p:tgtEl>
                                        <p:attrNameLst>
                                          <p:attrName>style.visibility</p:attrName>
                                        </p:attrNameLst>
                                      </p:cBhvr>
                                      <p:to>
                                        <p:strVal val="hidden"/>
                                      </p:to>
                                    </p:set>
                                  </p:childTnLst>
                                </p:cTn>
                              </p:par>
                              <p:par>
                                <p:cTn id="200" presetID="4" presetClass="exit" presetSubtype="16" fill="hold" grpId="1" nodeType="withEffect">
                                  <p:stCondLst>
                                    <p:cond delay="0"/>
                                  </p:stCondLst>
                                  <p:childTnLst>
                                    <p:animEffect transition="out" filter="box(in)">
                                      <p:cBhvr>
                                        <p:cTn id="201" dur="500"/>
                                        <p:tgtEl>
                                          <p:spTgt spid="115"/>
                                        </p:tgtEl>
                                      </p:cBhvr>
                                    </p:animEffect>
                                    <p:set>
                                      <p:cBhvr>
                                        <p:cTn id="202" dur="1" fill="hold">
                                          <p:stCondLst>
                                            <p:cond delay="499"/>
                                          </p:stCondLst>
                                        </p:cTn>
                                        <p:tgtEl>
                                          <p:spTgt spid="115"/>
                                        </p:tgtEl>
                                        <p:attrNameLst>
                                          <p:attrName>style.visibility</p:attrName>
                                        </p:attrNameLst>
                                      </p:cBhvr>
                                      <p:to>
                                        <p:strVal val="hidden"/>
                                      </p:to>
                                    </p:set>
                                  </p:childTnLst>
                                </p:cTn>
                              </p:par>
                              <p:par>
                                <p:cTn id="203" presetID="4" presetClass="exit" presetSubtype="16" fill="hold" grpId="1" nodeType="withEffect">
                                  <p:stCondLst>
                                    <p:cond delay="0"/>
                                  </p:stCondLst>
                                  <p:childTnLst>
                                    <p:animEffect transition="out" filter="box(in)">
                                      <p:cBhvr>
                                        <p:cTn id="204" dur="500"/>
                                        <p:tgtEl>
                                          <p:spTgt spid="116"/>
                                        </p:tgtEl>
                                      </p:cBhvr>
                                    </p:animEffect>
                                    <p:set>
                                      <p:cBhvr>
                                        <p:cTn id="205" dur="1" fill="hold">
                                          <p:stCondLst>
                                            <p:cond delay="499"/>
                                          </p:stCondLst>
                                        </p:cTn>
                                        <p:tgtEl>
                                          <p:spTgt spid="116"/>
                                        </p:tgtEl>
                                        <p:attrNameLst>
                                          <p:attrName>style.visibility</p:attrName>
                                        </p:attrNameLst>
                                      </p:cBhvr>
                                      <p:to>
                                        <p:strVal val="hidden"/>
                                      </p:to>
                                    </p:set>
                                  </p:childTnLst>
                                </p:cTn>
                              </p:par>
                              <p:par>
                                <p:cTn id="206" presetID="4" presetClass="exit" presetSubtype="16" fill="hold" grpId="1" nodeType="withEffect">
                                  <p:stCondLst>
                                    <p:cond delay="0"/>
                                  </p:stCondLst>
                                  <p:childTnLst>
                                    <p:animEffect transition="out" filter="box(in)">
                                      <p:cBhvr>
                                        <p:cTn id="207" dur="500"/>
                                        <p:tgtEl>
                                          <p:spTgt spid="117"/>
                                        </p:tgtEl>
                                      </p:cBhvr>
                                    </p:animEffect>
                                    <p:set>
                                      <p:cBhvr>
                                        <p:cTn id="208" dur="1" fill="hold">
                                          <p:stCondLst>
                                            <p:cond delay="499"/>
                                          </p:stCondLst>
                                        </p:cTn>
                                        <p:tgtEl>
                                          <p:spTgt spid="117"/>
                                        </p:tgtEl>
                                        <p:attrNameLst>
                                          <p:attrName>style.visibility</p:attrName>
                                        </p:attrNameLst>
                                      </p:cBhvr>
                                      <p:to>
                                        <p:strVal val="hidden"/>
                                      </p:to>
                                    </p:set>
                                  </p:childTnLst>
                                </p:cTn>
                              </p:par>
                              <p:par>
                                <p:cTn id="209" presetID="4" presetClass="exit" presetSubtype="16" fill="hold" nodeType="withEffect">
                                  <p:stCondLst>
                                    <p:cond delay="0"/>
                                  </p:stCondLst>
                                  <p:childTnLst>
                                    <p:animEffect transition="out" filter="box(in)">
                                      <p:cBhvr>
                                        <p:cTn id="210" dur="500"/>
                                        <p:tgtEl>
                                          <p:spTgt spid="13"/>
                                        </p:tgtEl>
                                      </p:cBhvr>
                                    </p:animEffect>
                                    <p:set>
                                      <p:cBhvr>
                                        <p:cTn id="211" dur="1" fill="hold">
                                          <p:stCondLst>
                                            <p:cond delay="499"/>
                                          </p:stCondLst>
                                        </p:cTn>
                                        <p:tgtEl>
                                          <p:spTgt spid="13"/>
                                        </p:tgtEl>
                                        <p:attrNameLst>
                                          <p:attrName>style.visibility</p:attrName>
                                        </p:attrNameLst>
                                      </p:cBhvr>
                                      <p:to>
                                        <p:strVal val="hidden"/>
                                      </p:to>
                                    </p:set>
                                  </p:childTnLst>
                                </p:cTn>
                              </p:par>
                              <p:par>
                                <p:cTn id="212" presetID="4" presetClass="exit" presetSubtype="16" fill="hold" nodeType="withEffect">
                                  <p:stCondLst>
                                    <p:cond delay="0"/>
                                  </p:stCondLst>
                                  <p:childTnLst>
                                    <p:animEffect transition="out" filter="box(in)">
                                      <p:cBhvr>
                                        <p:cTn id="213" dur="500"/>
                                        <p:tgtEl>
                                          <p:spTgt spid="16"/>
                                        </p:tgtEl>
                                      </p:cBhvr>
                                    </p:animEffect>
                                    <p:set>
                                      <p:cBhvr>
                                        <p:cTn id="214" dur="1" fill="hold">
                                          <p:stCondLst>
                                            <p:cond delay="499"/>
                                          </p:stCondLst>
                                        </p:cTn>
                                        <p:tgtEl>
                                          <p:spTgt spid="16"/>
                                        </p:tgtEl>
                                        <p:attrNameLst>
                                          <p:attrName>style.visibility</p:attrName>
                                        </p:attrNameLst>
                                      </p:cBhvr>
                                      <p:to>
                                        <p:strVal val="hidden"/>
                                      </p:to>
                                    </p:set>
                                  </p:childTnLst>
                                </p:cTn>
                              </p:par>
                              <p:par>
                                <p:cTn id="215" presetID="4" presetClass="exit" presetSubtype="16" fill="hold" nodeType="withEffect">
                                  <p:stCondLst>
                                    <p:cond delay="0"/>
                                  </p:stCondLst>
                                  <p:childTnLst>
                                    <p:animEffect transition="out" filter="box(in)">
                                      <p:cBhvr>
                                        <p:cTn id="216" dur="500"/>
                                        <p:tgtEl>
                                          <p:spTgt spid="19"/>
                                        </p:tgtEl>
                                      </p:cBhvr>
                                    </p:animEffect>
                                    <p:set>
                                      <p:cBhvr>
                                        <p:cTn id="217" dur="1" fill="hold">
                                          <p:stCondLst>
                                            <p:cond delay="499"/>
                                          </p:stCondLst>
                                        </p:cTn>
                                        <p:tgtEl>
                                          <p:spTgt spid="19"/>
                                        </p:tgtEl>
                                        <p:attrNameLst>
                                          <p:attrName>style.visibility</p:attrName>
                                        </p:attrNameLst>
                                      </p:cBhvr>
                                      <p:to>
                                        <p:strVal val="hidden"/>
                                      </p:to>
                                    </p:set>
                                  </p:childTnLst>
                                </p:cTn>
                              </p:par>
                              <p:par>
                                <p:cTn id="218" presetID="4" presetClass="exit" presetSubtype="16" fill="hold" nodeType="withEffect">
                                  <p:stCondLst>
                                    <p:cond delay="0"/>
                                  </p:stCondLst>
                                  <p:childTnLst>
                                    <p:animEffect transition="out" filter="box(in)">
                                      <p:cBhvr>
                                        <p:cTn id="219" dur="500"/>
                                        <p:tgtEl>
                                          <p:spTgt spid="22"/>
                                        </p:tgtEl>
                                      </p:cBhvr>
                                    </p:animEffect>
                                    <p:set>
                                      <p:cBhvr>
                                        <p:cTn id="220" dur="1" fill="hold">
                                          <p:stCondLst>
                                            <p:cond delay="499"/>
                                          </p:stCondLst>
                                        </p:cTn>
                                        <p:tgtEl>
                                          <p:spTgt spid="22"/>
                                        </p:tgtEl>
                                        <p:attrNameLst>
                                          <p:attrName>style.visibility</p:attrName>
                                        </p:attrNameLst>
                                      </p:cBhvr>
                                      <p:to>
                                        <p:strVal val="hidden"/>
                                      </p:to>
                                    </p:set>
                                  </p:childTnLst>
                                </p:cTn>
                              </p:par>
                              <p:par>
                                <p:cTn id="221" presetID="4" presetClass="exit" presetSubtype="16" fill="hold" nodeType="withEffect">
                                  <p:stCondLst>
                                    <p:cond delay="0"/>
                                  </p:stCondLst>
                                  <p:childTnLst>
                                    <p:animEffect transition="out" filter="box(in)">
                                      <p:cBhvr>
                                        <p:cTn id="222" dur="500"/>
                                        <p:tgtEl>
                                          <p:spTgt spid="25"/>
                                        </p:tgtEl>
                                      </p:cBhvr>
                                    </p:animEffect>
                                    <p:set>
                                      <p:cBhvr>
                                        <p:cTn id="223" dur="1" fill="hold">
                                          <p:stCondLst>
                                            <p:cond delay="499"/>
                                          </p:stCondLst>
                                        </p:cTn>
                                        <p:tgtEl>
                                          <p:spTgt spid="25"/>
                                        </p:tgtEl>
                                        <p:attrNameLst>
                                          <p:attrName>style.visibility</p:attrName>
                                        </p:attrNameLst>
                                      </p:cBhvr>
                                      <p:to>
                                        <p:strVal val="hidden"/>
                                      </p:to>
                                    </p:set>
                                  </p:childTnLst>
                                </p:cTn>
                              </p:par>
                              <p:par>
                                <p:cTn id="224" presetID="4" presetClass="exit" presetSubtype="16" fill="hold" grpId="1" nodeType="withEffect">
                                  <p:stCondLst>
                                    <p:cond delay="0"/>
                                  </p:stCondLst>
                                  <p:childTnLst>
                                    <p:animEffect transition="out" filter="box(in)">
                                      <p:cBhvr>
                                        <p:cTn id="225" dur="500"/>
                                        <p:tgtEl>
                                          <p:spTgt spid="145"/>
                                        </p:tgtEl>
                                      </p:cBhvr>
                                    </p:animEffect>
                                    <p:set>
                                      <p:cBhvr>
                                        <p:cTn id="226" dur="1" fill="hold">
                                          <p:stCondLst>
                                            <p:cond delay="499"/>
                                          </p:stCondLst>
                                        </p:cTn>
                                        <p:tgtEl>
                                          <p:spTgt spid="145"/>
                                        </p:tgtEl>
                                        <p:attrNameLst>
                                          <p:attrName>style.visibility</p:attrName>
                                        </p:attrNameLst>
                                      </p:cBhvr>
                                      <p:to>
                                        <p:strVal val="hidden"/>
                                      </p:to>
                                    </p:set>
                                  </p:childTnLst>
                                </p:cTn>
                              </p:par>
                              <p:par>
                                <p:cTn id="227" presetID="4" presetClass="exit" presetSubtype="16" fill="hold" nodeType="withEffect">
                                  <p:stCondLst>
                                    <p:cond delay="0"/>
                                  </p:stCondLst>
                                  <p:childTnLst>
                                    <p:animEffect transition="out" filter="box(in)">
                                      <p:cBhvr>
                                        <p:cTn id="228" dur="500"/>
                                        <p:tgtEl>
                                          <p:spTgt spid="28"/>
                                        </p:tgtEl>
                                      </p:cBhvr>
                                    </p:animEffect>
                                    <p:set>
                                      <p:cBhvr>
                                        <p:cTn id="229" dur="1" fill="hold">
                                          <p:stCondLst>
                                            <p:cond delay="499"/>
                                          </p:stCondLst>
                                        </p:cTn>
                                        <p:tgtEl>
                                          <p:spTgt spid="28"/>
                                        </p:tgtEl>
                                        <p:attrNameLst>
                                          <p:attrName>style.visibility</p:attrName>
                                        </p:attrNameLst>
                                      </p:cBhvr>
                                      <p:to>
                                        <p:strVal val="hidden"/>
                                      </p:to>
                                    </p:set>
                                  </p:childTnLst>
                                </p:cTn>
                              </p:par>
                              <p:par>
                                <p:cTn id="230" presetID="4" presetClass="exit" presetSubtype="16" fill="hold" grpId="1" nodeType="withEffect">
                                  <p:stCondLst>
                                    <p:cond delay="0"/>
                                  </p:stCondLst>
                                  <p:childTnLst>
                                    <p:animEffect transition="out" filter="box(in)">
                                      <p:cBhvr>
                                        <p:cTn id="231" dur="500"/>
                                        <p:tgtEl>
                                          <p:spTgt spid="149"/>
                                        </p:tgtEl>
                                      </p:cBhvr>
                                    </p:animEffect>
                                    <p:set>
                                      <p:cBhvr>
                                        <p:cTn id="232" dur="1" fill="hold">
                                          <p:stCondLst>
                                            <p:cond delay="499"/>
                                          </p:stCondLst>
                                        </p:cTn>
                                        <p:tgtEl>
                                          <p:spTgt spid="149"/>
                                        </p:tgtEl>
                                        <p:attrNameLst>
                                          <p:attrName>style.visibility</p:attrName>
                                        </p:attrNameLst>
                                      </p:cBhvr>
                                      <p:to>
                                        <p:strVal val="hidden"/>
                                      </p:to>
                                    </p:set>
                                  </p:childTnLst>
                                </p:cTn>
                              </p:par>
                            </p:childTnLst>
                          </p:cTn>
                        </p:par>
                        <p:par>
                          <p:cTn id="233" fill="hold">
                            <p:stCondLst>
                              <p:cond delay="1500"/>
                            </p:stCondLst>
                            <p:childTnLst>
                              <p:par>
                                <p:cTn id="234" presetID="4" presetClass="entr" presetSubtype="16" fill="hold" grpId="0" nodeType="afterEffect">
                                  <p:stCondLst>
                                    <p:cond delay="0"/>
                                  </p:stCondLst>
                                  <p:childTnLst>
                                    <p:set>
                                      <p:cBhvr>
                                        <p:cTn id="235" dur="1" fill="hold">
                                          <p:stCondLst>
                                            <p:cond delay="0"/>
                                          </p:stCondLst>
                                        </p:cTn>
                                        <p:tgtEl>
                                          <p:spTgt spid="177"/>
                                        </p:tgtEl>
                                        <p:attrNameLst>
                                          <p:attrName>style.visibility</p:attrName>
                                        </p:attrNameLst>
                                      </p:cBhvr>
                                      <p:to>
                                        <p:strVal val="visible"/>
                                      </p:to>
                                    </p:set>
                                    <p:animEffect transition="in" filter="box(in)">
                                      <p:cBhvr>
                                        <p:cTn id="236" dur="500"/>
                                        <p:tgtEl>
                                          <p:spTgt spid="177"/>
                                        </p:tgtEl>
                                      </p:cBhvr>
                                    </p:animEffect>
                                  </p:childTnLst>
                                </p:cTn>
                              </p:par>
                            </p:childTnLst>
                          </p:cTn>
                        </p:par>
                        <p:par>
                          <p:cTn id="237" fill="hold">
                            <p:stCondLst>
                              <p:cond delay="2000"/>
                            </p:stCondLst>
                            <p:childTnLst>
                              <p:par>
                                <p:cTn id="238" presetID="4" presetClass="entr" presetSubtype="16" fill="hold" grpId="0" nodeType="afterEffect">
                                  <p:stCondLst>
                                    <p:cond delay="0"/>
                                  </p:stCondLst>
                                  <p:childTnLst>
                                    <p:set>
                                      <p:cBhvr>
                                        <p:cTn id="239" dur="1" fill="hold">
                                          <p:stCondLst>
                                            <p:cond delay="0"/>
                                          </p:stCondLst>
                                        </p:cTn>
                                        <p:tgtEl>
                                          <p:spTgt spid="293"/>
                                        </p:tgtEl>
                                        <p:attrNameLst>
                                          <p:attrName>style.visibility</p:attrName>
                                        </p:attrNameLst>
                                      </p:cBhvr>
                                      <p:to>
                                        <p:strVal val="visible"/>
                                      </p:to>
                                    </p:set>
                                    <p:animEffect transition="in" filter="box(in)">
                                      <p:cBhvr>
                                        <p:cTn id="240" dur="500"/>
                                        <p:tgtEl>
                                          <p:spTgt spid="293"/>
                                        </p:tgtEl>
                                      </p:cBhvr>
                                    </p:animEffect>
                                  </p:childTnLst>
                                </p:cTn>
                              </p:par>
                              <p:par>
                                <p:cTn id="241" presetID="4" presetClass="entr" presetSubtype="16" fill="hold" grpId="0" nodeType="withEffect">
                                  <p:stCondLst>
                                    <p:cond delay="0"/>
                                  </p:stCondLst>
                                  <p:childTnLst>
                                    <p:set>
                                      <p:cBhvr>
                                        <p:cTn id="242" dur="1" fill="hold">
                                          <p:stCondLst>
                                            <p:cond delay="0"/>
                                          </p:stCondLst>
                                        </p:cTn>
                                        <p:tgtEl>
                                          <p:spTgt spid="294"/>
                                        </p:tgtEl>
                                        <p:attrNameLst>
                                          <p:attrName>style.visibility</p:attrName>
                                        </p:attrNameLst>
                                      </p:cBhvr>
                                      <p:to>
                                        <p:strVal val="visible"/>
                                      </p:to>
                                    </p:set>
                                    <p:animEffect transition="in" filter="box(in)">
                                      <p:cBhvr>
                                        <p:cTn id="243" dur="500"/>
                                        <p:tgtEl>
                                          <p:spTgt spid="294"/>
                                        </p:tgtEl>
                                      </p:cBhvr>
                                    </p:animEffect>
                                  </p:childTnLst>
                                </p:cTn>
                              </p:par>
                              <p:par>
                                <p:cTn id="244" presetID="4" presetClass="entr" presetSubtype="16" fill="hold" grpId="0" nodeType="withEffect">
                                  <p:stCondLst>
                                    <p:cond delay="0"/>
                                  </p:stCondLst>
                                  <p:childTnLst>
                                    <p:set>
                                      <p:cBhvr>
                                        <p:cTn id="245" dur="1" fill="hold">
                                          <p:stCondLst>
                                            <p:cond delay="0"/>
                                          </p:stCondLst>
                                        </p:cTn>
                                        <p:tgtEl>
                                          <p:spTgt spid="295"/>
                                        </p:tgtEl>
                                        <p:attrNameLst>
                                          <p:attrName>style.visibility</p:attrName>
                                        </p:attrNameLst>
                                      </p:cBhvr>
                                      <p:to>
                                        <p:strVal val="visible"/>
                                      </p:to>
                                    </p:set>
                                    <p:animEffect transition="in" filter="box(in)">
                                      <p:cBhvr>
                                        <p:cTn id="246" dur="500"/>
                                        <p:tgtEl>
                                          <p:spTgt spid="295"/>
                                        </p:tgtEl>
                                      </p:cBhvr>
                                    </p:animEffect>
                                  </p:childTnLst>
                                </p:cTn>
                              </p:par>
                              <p:par>
                                <p:cTn id="247" presetID="4" presetClass="entr" presetSubtype="16" fill="hold" grpId="0" nodeType="withEffect">
                                  <p:stCondLst>
                                    <p:cond delay="0"/>
                                  </p:stCondLst>
                                  <p:childTnLst>
                                    <p:set>
                                      <p:cBhvr>
                                        <p:cTn id="248" dur="1" fill="hold">
                                          <p:stCondLst>
                                            <p:cond delay="0"/>
                                          </p:stCondLst>
                                        </p:cTn>
                                        <p:tgtEl>
                                          <p:spTgt spid="291"/>
                                        </p:tgtEl>
                                        <p:attrNameLst>
                                          <p:attrName>style.visibility</p:attrName>
                                        </p:attrNameLst>
                                      </p:cBhvr>
                                      <p:to>
                                        <p:strVal val="visible"/>
                                      </p:to>
                                    </p:set>
                                    <p:animEffect transition="in" filter="box(in)">
                                      <p:cBhvr>
                                        <p:cTn id="249" dur="500"/>
                                        <p:tgtEl>
                                          <p:spTgt spid="291"/>
                                        </p:tgtEl>
                                      </p:cBhvr>
                                    </p:animEffect>
                                  </p:childTnLst>
                                </p:cTn>
                              </p:par>
                            </p:childTnLst>
                          </p:cTn>
                        </p:par>
                        <p:par>
                          <p:cTn id="250" fill="hold">
                            <p:stCondLst>
                              <p:cond delay="2500"/>
                            </p:stCondLst>
                            <p:childTnLst>
                              <p:par>
                                <p:cTn id="251" presetID="4" presetClass="entr" presetSubtype="16" fill="hold" grpId="0" nodeType="afterEffect">
                                  <p:stCondLst>
                                    <p:cond delay="0"/>
                                  </p:stCondLst>
                                  <p:childTnLst>
                                    <p:set>
                                      <p:cBhvr>
                                        <p:cTn id="252" dur="1" fill="hold">
                                          <p:stCondLst>
                                            <p:cond delay="0"/>
                                          </p:stCondLst>
                                        </p:cTn>
                                        <p:tgtEl>
                                          <p:spTgt spid="173"/>
                                        </p:tgtEl>
                                        <p:attrNameLst>
                                          <p:attrName>style.visibility</p:attrName>
                                        </p:attrNameLst>
                                      </p:cBhvr>
                                      <p:to>
                                        <p:strVal val="visible"/>
                                      </p:to>
                                    </p:set>
                                    <p:animEffect transition="in" filter="box(in)">
                                      <p:cBhvr>
                                        <p:cTn id="253" dur="500"/>
                                        <p:tgtEl>
                                          <p:spTgt spid="173"/>
                                        </p:tgtEl>
                                      </p:cBhvr>
                                    </p:animEffect>
                                  </p:childTnLst>
                                </p:cTn>
                              </p:par>
                            </p:childTnLst>
                          </p:cTn>
                        </p:par>
                        <p:par>
                          <p:cTn id="254" fill="hold">
                            <p:stCondLst>
                              <p:cond delay="3000"/>
                            </p:stCondLst>
                            <p:childTnLst>
                              <p:par>
                                <p:cTn id="255" presetID="4" presetClass="entr" presetSubtype="16" fill="hold" nodeType="afterEffect">
                                  <p:stCondLst>
                                    <p:cond delay="0"/>
                                  </p:stCondLst>
                                  <p:childTnLst>
                                    <p:set>
                                      <p:cBhvr>
                                        <p:cTn id="256" dur="1" fill="hold">
                                          <p:stCondLst>
                                            <p:cond delay="0"/>
                                          </p:stCondLst>
                                        </p:cTn>
                                        <p:tgtEl>
                                          <p:spTgt spid="243"/>
                                        </p:tgtEl>
                                        <p:attrNameLst>
                                          <p:attrName>style.visibility</p:attrName>
                                        </p:attrNameLst>
                                      </p:cBhvr>
                                      <p:to>
                                        <p:strVal val="visible"/>
                                      </p:to>
                                    </p:set>
                                    <p:animEffect transition="in" filter="box(in)">
                                      <p:cBhvr>
                                        <p:cTn id="257" dur="500"/>
                                        <p:tgtEl>
                                          <p:spTgt spid="243"/>
                                        </p:tgtEl>
                                      </p:cBhvr>
                                    </p:animEffect>
                                  </p:childTnLst>
                                </p:cTn>
                              </p:par>
                            </p:childTnLst>
                          </p:cTn>
                        </p:par>
                        <p:par>
                          <p:cTn id="258" fill="hold">
                            <p:stCondLst>
                              <p:cond delay="3500"/>
                            </p:stCondLst>
                            <p:childTnLst>
                              <p:par>
                                <p:cTn id="259" presetID="4" presetClass="entr" presetSubtype="16" fill="hold" grpId="0" nodeType="afterEffect">
                                  <p:stCondLst>
                                    <p:cond delay="0"/>
                                  </p:stCondLst>
                                  <p:childTnLst>
                                    <p:set>
                                      <p:cBhvr>
                                        <p:cTn id="260" dur="1" fill="hold">
                                          <p:stCondLst>
                                            <p:cond delay="0"/>
                                          </p:stCondLst>
                                        </p:cTn>
                                        <p:tgtEl>
                                          <p:spTgt spid="150"/>
                                        </p:tgtEl>
                                        <p:attrNameLst>
                                          <p:attrName>style.visibility</p:attrName>
                                        </p:attrNameLst>
                                      </p:cBhvr>
                                      <p:to>
                                        <p:strVal val="visible"/>
                                      </p:to>
                                    </p:set>
                                    <p:animEffect transition="in" filter="box(in)">
                                      <p:cBhvr>
                                        <p:cTn id="261" dur="500"/>
                                        <p:tgtEl>
                                          <p:spTgt spid="150"/>
                                        </p:tgtEl>
                                      </p:cBhvr>
                                    </p:animEffect>
                                  </p:childTnLst>
                                </p:cTn>
                              </p:par>
                            </p:childTnLst>
                          </p:cTn>
                        </p:par>
                        <p:par>
                          <p:cTn id="262" fill="hold">
                            <p:stCondLst>
                              <p:cond delay="4000"/>
                            </p:stCondLst>
                            <p:childTnLst>
                              <p:par>
                                <p:cTn id="263" presetID="4" presetClass="entr" presetSubtype="16" fill="hold" nodeType="afterEffect">
                                  <p:stCondLst>
                                    <p:cond delay="0"/>
                                  </p:stCondLst>
                                  <p:childTnLst>
                                    <p:set>
                                      <p:cBhvr>
                                        <p:cTn id="264" dur="1" fill="hold">
                                          <p:stCondLst>
                                            <p:cond delay="0"/>
                                          </p:stCondLst>
                                        </p:cTn>
                                        <p:tgtEl>
                                          <p:spTgt spid="31"/>
                                        </p:tgtEl>
                                        <p:attrNameLst>
                                          <p:attrName>style.visibility</p:attrName>
                                        </p:attrNameLst>
                                      </p:cBhvr>
                                      <p:to>
                                        <p:strVal val="visible"/>
                                      </p:to>
                                    </p:set>
                                    <p:animEffect transition="in" filter="box(in)">
                                      <p:cBhvr>
                                        <p:cTn id="265" dur="500"/>
                                        <p:tgtEl>
                                          <p:spTgt spid="31"/>
                                        </p:tgtEl>
                                      </p:cBhvr>
                                    </p:animEffect>
                                  </p:childTnLst>
                                </p:cTn>
                              </p:par>
                            </p:childTnLst>
                          </p:cTn>
                        </p:par>
                        <p:par>
                          <p:cTn id="266" fill="hold">
                            <p:stCondLst>
                              <p:cond delay="4500"/>
                            </p:stCondLst>
                            <p:childTnLst>
                              <p:par>
                                <p:cTn id="267" presetID="4" presetClass="entr" presetSubtype="16" fill="hold" grpId="0" nodeType="afterEffect">
                                  <p:stCondLst>
                                    <p:cond delay="0"/>
                                  </p:stCondLst>
                                  <p:childTnLst>
                                    <p:set>
                                      <p:cBhvr>
                                        <p:cTn id="268" dur="1" fill="hold">
                                          <p:stCondLst>
                                            <p:cond delay="0"/>
                                          </p:stCondLst>
                                        </p:cTn>
                                        <p:tgtEl>
                                          <p:spTgt spid="151"/>
                                        </p:tgtEl>
                                        <p:attrNameLst>
                                          <p:attrName>style.visibility</p:attrName>
                                        </p:attrNameLst>
                                      </p:cBhvr>
                                      <p:to>
                                        <p:strVal val="visible"/>
                                      </p:to>
                                    </p:set>
                                    <p:animEffect transition="in" filter="box(in)">
                                      <p:cBhvr>
                                        <p:cTn id="269" dur="500"/>
                                        <p:tgtEl>
                                          <p:spTgt spid="151"/>
                                        </p:tgtEl>
                                      </p:cBhvr>
                                    </p:animEffect>
                                  </p:childTnLst>
                                </p:cTn>
                              </p:par>
                            </p:childTnLst>
                          </p:cTn>
                        </p:par>
                        <p:par>
                          <p:cTn id="270" fill="hold">
                            <p:stCondLst>
                              <p:cond delay="5000"/>
                            </p:stCondLst>
                            <p:childTnLst>
                              <p:par>
                                <p:cTn id="271" presetID="4" presetClass="entr" presetSubtype="16" fill="hold" nodeType="afterEffect">
                                  <p:stCondLst>
                                    <p:cond delay="0"/>
                                  </p:stCondLst>
                                  <p:childTnLst>
                                    <p:set>
                                      <p:cBhvr>
                                        <p:cTn id="272" dur="1" fill="hold">
                                          <p:stCondLst>
                                            <p:cond delay="0"/>
                                          </p:stCondLst>
                                        </p:cTn>
                                        <p:tgtEl>
                                          <p:spTgt spid="224"/>
                                        </p:tgtEl>
                                        <p:attrNameLst>
                                          <p:attrName>style.visibility</p:attrName>
                                        </p:attrNameLst>
                                      </p:cBhvr>
                                      <p:to>
                                        <p:strVal val="visible"/>
                                      </p:to>
                                    </p:set>
                                    <p:animEffect transition="in" filter="box(in)">
                                      <p:cBhvr>
                                        <p:cTn id="273" dur="500"/>
                                        <p:tgtEl>
                                          <p:spTgt spid="224"/>
                                        </p:tgtEl>
                                      </p:cBhvr>
                                    </p:animEffect>
                                  </p:childTnLst>
                                </p:cTn>
                              </p:par>
                            </p:childTnLst>
                          </p:cTn>
                        </p:par>
                        <p:par>
                          <p:cTn id="274" fill="hold">
                            <p:stCondLst>
                              <p:cond delay="5500"/>
                            </p:stCondLst>
                            <p:childTnLst>
                              <p:par>
                                <p:cTn id="275" presetID="4" presetClass="entr" presetSubtype="16" fill="hold" grpId="0" nodeType="afterEffect">
                                  <p:stCondLst>
                                    <p:cond delay="0"/>
                                  </p:stCondLst>
                                  <p:childTnLst>
                                    <p:set>
                                      <p:cBhvr>
                                        <p:cTn id="276" dur="1" fill="hold">
                                          <p:stCondLst>
                                            <p:cond delay="0"/>
                                          </p:stCondLst>
                                        </p:cTn>
                                        <p:tgtEl>
                                          <p:spTgt spid="152"/>
                                        </p:tgtEl>
                                        <p:attrNameLst>
                                          <p:attrName>style.visibility</p:attrName>
                                        </p:attrNameLst>
                                      </p:cBhvr>
                                      <p:to>
                                        <p:strVal val="visible"/>
                                      </p:to>
                                    </p:set>
                                    <p:animEffect transition="in" filter="box(in)">
                                      <p:cBhvr>
                                        <p:cTn id="277" dur="500"/>
                                        <p:tgtEl>
                                          <p:spTgt spid="152"/>
                                        </p:tgtEl>
                                      </p:cBhvr>
                                    </p:animEffect>
                                  </p:childTnLst>
                                </p:cTn>
                              </p:par>
                            </p:childTnLst>
                          </p:cTn>
                        </p:par>
                        <p:par>
                          <p:cTn id="278" fill="hold">
                            <p:stCondLst>
                              <p:cond delay="6000"/>
                            </p:stCondLst>
                            <p:childTnLst>
                              <p:par>
                                <p:cTn id="279" presetID="4" presetClass="entr" presetSubtype="16" fill="hold" nodeType="afterEffect">
                                  <p:stCondLst>
                                    <p:cond delay="0"/>
                                  </p:stCondLst>
                                  <p:childTnLst>
                                    <p:set>
                                      <p:cBhvr>
                                        <p:cTn id="280" dur="1" fill="hold">
                                          <p:stCondLst>
                                            <p:cond delay="0"/>
                                          </p:stCondLst>
                                        </p:cTn>
                                        <p:tgtEl>
                                          <p:spTgt spid="229"/>
                                        </p:tgtEl>
                                        <p:attrNameLst>
                                          <p:attrName>style.visibility</p:attrName>
                                        </p:attrNameLst>
                                      </p:cBhvr>
                                      <p:to>
                                        <p:strVal val="visible"/>
                                      </p:to>
                                    </p:set>
                                    <p:animEffect transition="in" filter="box(in)">
                                      <p:cBhvr>
                                        <p:cTn id="281" dur="500"/>
                                        <p:tgtEl>
                                          <p:spTgt spid="229"/>
                                        </p:tgtEl>
                                      </p:cBhvr>
                                    </p:animEffect>
                                  </p:childTnLst>
                                </p:cTn>
                              </p:par>
                            </p:childTnLst>
                          </p:cTn>
                        </p:par>
                        <p:par>
                          <p:cTn id="282" fill="hold">
                            <p:stCondLst>
                              <p:cond delay="6500"/>
                            </p:stCondLst>
                            <p:childTnLst>
                              <p:par>
                                <p:cTn id="283" presetID="4" presetClass="entr" presetSubtype="16" fill="hold" grpId="0" nodeType="afterEffect">
                                  <p:stCondLst>
                                    <p:cond delay="0"/>
                                  </p:stCondLst>
                                  <p:childTnLst>
                                    <p:set>
                                      <p:cBhvr>
                                        <p:cTn id="284" dur="1" fill="hold">
                                          <p:stCondLst>
                                            <p:cond delay="0"/>
                                          </p:stCondLst>
                                        </p:cTn>
                                        <p:tgtEl>
                                          <p:spTgt spid="153"/>
                                        </p:tgtEl>
                                        <p:attrNameLst>
                                          <p:attrName>style.visibility</p:attrName>
                                        </p:attrNameLst>
                                      </p:cBhvr>
                                      <p:to>
                                        <p:strVal val="visible"/>
                                      </p:to>
                                    </p:set>
                                    <p:animEffect transition="in" filter="box(in)">
                                      <p:cBhvr>
                                        <p:cTn id="285" dur="500"/>
                                        <p:tgtEl>
                                          <p:spTgt spid="153"/>
                                        </p:tgtEl>
                                      </p:cBhvr>
                                    </p:animEffect>
                                  </p:childTnLst>
                                </p:cTn>
                              </p:par>
                            </p:childTnLst>
                          </p:cTn>
                        </p:par>
                        <p:par>
                          <p:cTn id="286" fill="hold">
                            <p:stCondLst>
                              <p:cond delay="7000"/>
                            </p:stCondLst>
                            <p:childTnLst>
                              <p:par>
                                <p:cTn id="287" presetID="4" presetClass="entr" presetSubtype="16" fill="hold" nodeType="afterEffect">
                                  <p:stCondLst>
                                    <p:cond delay="0"/>
                                  </p:stCondLst>
                                  <p:childTnLst>
                                    <p:set>
                                      <p:cBhvr>
                                        <p:cTn id="288" dur="1" fill="hold">
                                          <p:stCondLst>
                                            <p:cond delay="0"/>
                                          </p:stCondLst>
                                        </p:cTn>
                                        <p:tgtEl>
                                          <p:spTgt spid="237"/>
                                        </p:tgtEl>
                                        <p:attrNameLst>
                                          <p:attrName>style.visibility</p:attrName>
                                        </p:attrNameLst>
                                      </p:cBhvr>
                                      <p:to>
                                        <p:strVal val="visible"/>
                                      </p:to>
                                    </p:set>
                                    <p:animEffect transition="in" filter="box(in)">
                                      <p:cBhvr>
                                        <p:cTn id="289" dur="500"/>
                                        <p:tgtEl>
                                          <p:spTgt spid="237"/>
                                        </p:tgtEl>
                                      </p:cBhvr>
                                    </p:animEffect>
                                  </p:childTnLst>
                                </p:cTn>
                              </p:par>
                            </p:childTnLst>
                          </p:cTn>
                        </p:par>
                        <p:par>
                          <p:cTn id="290" fill="hold">
                            <p:stCondLst>
                              <p:cond delay="7500"/>
                            </p:stCondLst>
                            <p:childTnLst>
                              <p:par>
                                <p:cTn id="291" presetID="4" presetClass="entr" presetSubtype="16" fill="hold" grpId="0" nodeType="afterEffect">
                                  <p:stCondLst>
                                    <p:cond delay="0"/>
                                  </p:stCondLst>
                                  <p:childTnLst>
                                    <p:set>
                                      <p:cBhvr>
                                        <p:cTn id="292" dur="1" fill="hold">
                                          <p:stCondLst>
                                            <p:cond delay="0"/>
                                          </p:stCondLst>
                                        </p:cTn>
                                        <p:tgtEl>
                                          <p:spTgt spid="154"/>
                                        </p:tgtEl>
                                        <p:attrNameLst>
                                          <p:attrName>style.visibility</p:attrName>
                                        </p:attrNameLst>
                                      </p:cBhvr>
                                      <p:to>
                                        <p:strVal val="visible"/>
                                      </p:to>
                                    </p:set>
                                    <p:animEffect transition="in" filter="box(in)">
                                      <p:cBhvr>
                                        <p:cTn id="293" dur="500"/>
                                        <p:tgtEl>
                                          <p:spTgt spid="154"/>
                                        </p:tgtEl>
                                      </p:cBhvr>
                                    </p:animEffect>
                                  </p:childTnLst>
                                </p:cTn>
                              </p:par>
                            </p:childTnLst>
                          </p:cTn>
                        </p:par>
                        <p:par>
                          <p:cTn id="294" fill="hold">
                            <p:stCondLst>
                              <p:cond delay="8000"/>
                            </p:stCondLst>
                            <p:childTnLst>
                              <p:par>
                                <p:cTn id="295" presetID="4" presetClass="entr" presetSubtype="16" fill="hold" nodeType="afterEffect">
                                  <p:stCondLst>
                                    <p:cond delay="0"/>
                                  </p:stCondLst>
                                  <p:childTnLst>
                                    <p:set>
                                      <p:cBhvr>
                                        <p:cTn id="296" dur="1" fill="hold">
                                          <p:stCondLst>
                                            <p:cond delay="0"/>
                                          </p:stCondLst>
                                        </p:cTn>
                                        <p:tgtEl>
                                          <p:spTgt spid="240"/>
                                        </p:tgtEl>
                                        <p:attrNameLst>
                                          <p:attrName>style.visibility</p:attrName>
                                        </p:attrNameLst>
                                      </p:cBhvr>
                                      <p:to>
                                        <p:strVal val="visible"/>
                                      </p:to>
                                    </p:set>
                                    <p:animEffect transition="in" filter="box(in)">
                                      <p:cBhvr>
                                        <p:cTn id="297" dur="500"/>
                                        <p:tgtEl>
                                          <p:spTgt spid="240"/>
                                        </p:tgtEl>
                                      </p:cBhvr>
                                    </p:animEffect>
                                  </p:childTnLst>
                                </p:cTn>
                              </p:par>
                            </p:childTnLst>
                          </p:cTn>
                        </p:par>
                      </p:childTnLst>
                    </p:cTn>
                  </p:par>
                  <p:par>
                    <p:cTn id="298" fill="hold">
                      <p:stCondLst>
                        <p:cond delay="indefinite"/>
                      </p:stCondLst>
                      <p:childTnLst>
                        <p:par>
                          <p:cTn id="299" fill="hold">
                            <p:stCondLst>
                              <p:cond delay="0"/>
                            </p:stCondLst>
                            <p:childTnLst>
                              <p:par>
                                <p:cTn id="300" presetID="4" presetClass="exit" presetSubtype="16" fill="hold" grpId="1" nodeType="clickEffect">
                                  <p:stCondLst>
                                    <p:cond delay="0"/>
                                  </p:stCondLst>
                                  <p:childTnLst>
                                    <p:animEffect transition="out" filter="box(in)">
                                      <p:cBhvr>
                                        <p:cTn id="301" dur="500"/>
                                        <p:tgtEl>
                                          <p:spTgt spid="177"/>
                                        </p:tgtEl>
                                      </p:cBhvr>
                                    </p:animEffect>
                                    <p:set>
                                      <p:cBhvr>
                                        <p:cTn id="302" dur="1" fill="hold">
                                          <p:stCondLst>
                                            <p:cond delay="499"/>
                                          </p:stCondLst>
                                        </p:cTn>
                                        <p:tgtEl>
                                          <p:spTgt spid="177"/>
                                        </p:tgtEl>
                                        <p:attrNameLst>
                                          <p:attrName>style.visibility</p:attrName>
                                        </p:attrNameLst>
                                      </p:cBhvr>
                                      <p:to>
                                        <p:strVal val="hidden"/>
                                      </p:to>
                                    </p:set>
                                  </p:childTnLst>
                                </p:cTn>
                              </p:par>
                            </p:childTnLst>
                          </p:cTn>
                        </p:par>
                        <p:par>
                          <p:cTn id="303" fill="hold">
                            <p:stCondLst>
                              <p:cond delay="500"/>
                            </p:stCondLst>
                            <p:childTnLst>
                              <p:par>
                                <p:cTn id="304" presetID="4" presetClass="exit" presetSubtype="16" fill="hold" grpId="1" nodeType="afterEffect">
                                  <p:stCondLst>
                                    <p:cond delay="0"/>
                                  </p:stCondLst>
                                  <p:childTnLst>
                                    <p:animEffect transition="out" filter="box(in)">
                                      <p:cBhvr>
                                        <p:cTn id="305" dur="500"/>
                                        <p:tgtEl>
                                          <p:spTgt spid="294"/>
                                        </p:tgtEl>
                                      </p:cBhvr>
                                    </p:animEffect>
                                    <p:set>
                                      <p:cBhvr>
                                        <p:cTn id="306" dur="1" fill="hold">
                                          <p:stCondLst>
                                            <p:cond delay="499"/>
                                          </p:stCondLst>
                                        </p:cTn>
                                        <p:tgtEl>
                                          <p:spTgt spid="294"/>
                                        </p:tgtEl>
                                        <p:attrNameLst>
                                          <p:attrName>style.visibility</p:attrName>
                                        </p:attrNameLst>
                                      </p:cBhvr>
                                      <p:to>
                                        <p:strVal val="hidden"/>
                                      </p:to>
                                    </p:set>
                                  </p:childTnLst>
                                </p:cTn>
                              </p:par>
                              <p:par>
                                <p:cTn id="307" presetID="4" presetClass="exit" presetSubtype="16" fill="hold" grpId="1" nodeType="withEffect">
                                  <p:stCondLst>
                                    <p:cond delay="0"/>
                                  </p:stCondLst>
                                  <p:childTnLst>
                                    <p:animEffect transition="out" filter="box(in)">
                                      <p:cBhvr>
                                        <p:cTn id="308" dur="500"/>
                                        <p:tgtEl>
                                          <p:spTgt spid="293"/>
                                        </p:tgtEl>
                                      </p:cBhvr>
                                    </p:animEffect>
                                    <p:set>
                                      <p:cBhvr>
                                        <p:cTn id="309" dur="1" fill="hold">
                                          <p:stCondLst>
                                            <p:cond delay="499"/>
                                          </p:stCondLst>
                                        </p:cTn>
                                        <p:tgtEl>
                                          <p:spTgt spid="293"/>
                                        </p:tgtEl>
                                        <p:attrNameLst>
                                          <p:attrName>style.visibility</p:attrName>
                                        </p:attrNameLst>
                                      </p:cBhvr>
                                      <p:to>
                                        <p:strVal val="hidden"/>
                                      </p:to>
                                    </p:set>
                                  </p:childTnLst>
                                </p:cTn>
                              </p:par>
                              <p:par>
                                <p:cTn id="310" presetID="4" presetClass="exit" presetSubtype="16" fill="hold" grpId="1" nodeType="withEffect">
                                  <p:stCondLst>
                                    <p:cond delay="0"/>
                                  </p:stCondLst>
                                  <p:childTnLst>
                                    <p:animEffect transition="out" filter="box(in)">
                                      <p:cBhvr>
                                        <p:cTn id="311" dur="500"/>
                                        <p:tgtEl>
                                          <p:spTgt spid="295"/>
                                        </p:tgtEl>
                                      </p:cBhvr>
                                    </p:animEffect>
                                    <p:set>
                                      <p:cBhvr>
                                        <p:cTn id="312" dur="1" fill="hold">
                                          <p:stCondLst>
                                            <p:cond delay="499"/>
                                          </p:stCondLst>
                                        </p:cTn>
                                        <p:tgtEl>
                                          <p:spTgt spid="295"/>
                                        </p:tgtEl>
                                        <p:attrNameLst>
                                          <p:attrName>style.visibility</p:attrName>
                                        </p:attrNameLst>
                                      </p:cBhvr>
                                      <p:to>
                                        <p:strVal val="hidden"/>
                                      </p:to>
                                    </p:set>
                                  </p:childTnLst>
                                </p:cTn>
                              </p:par>
                              <p:par>
                                <p:cTn id="313" presetID="4" presetClass="exit" presetSubtype="16" fill="hold" grpId="1" nodeType="withEffect">
                                  <p:stCondLst>
                                    <p:cond delay="0"/>
                                  </p:stCondLst>
                                  <p:childTnLst>
                                    <p:animEffect transition="out" filter="box(in)">
                                      <p:cBhvr>
                                        <p:cTn id="314" dur="500"/>
                                        <p:tgtEl>
                                          <p:spTgt spid="291"/>
                                        </p:tgtEl>
                                      </p:cBhvr>
                                    </p:animEffect>
                                    <p:set>
                                      <p:cBhvr>
                                        <p:cTn id="315" dur="1" fill="hold">
                                          <p:stCondLst>
                                            <p:cond delay="499"/>
                                          </p:stCondLst>
                                        </p:cTn>
                                        <p:tgtEl>
                                          <p:spTgt spid="291"/>
                                        </p:tgtEl>
                                        <p:attrNameLst>
                                          <p:attrName>style.visibility</p:attrName>
                                        </p:attrNameLst>
                                      </p:cBhvr>
                                      <p:to>
                                        <p:strVal val="hidden"/>
                                      </p:to>
                                    </p:set>
                                  </p:childTnLst>
                                </p:cTn>
                              </p:par>
                              <p:par>
                                <p:cTn id="316" presetID="4" presetClass="exit" presetSubtype="16" fill="hold" grpId="1" nodeType="withEffect">
                                  <p:stCondLst>
                                    <p:cond delay="0"/>
                                  </p:stCondLst>
                                  <p:childTnLst>
                                    <p:animEffect transition="out" filter="box(in)">
                                      <p:cBhvr>
                                        <p:cTn id="317" dur="500"/>
                                        <p:tgtEl>
                                          <p:spTgt spid="173"/>
                                        </p:tgtEl>
                                      </p:cBhvr>
                                    </p:animEffect>
                                    <p:set>
                                      <p:cBhvr>
                                        <p:cTn id="318" dur="1" fill="hold">
                                          <p:stCondLst>
                                            <p:cond delay="499"/>
                                          </p:stCondLst>
                                        </p:cTn>
                                        <p:tgtEl>
                                          <p:spTgt spid="173"/>
                                        </p:tgtEl>
                                        <p:attrNameLst>
                                          <p:attrName>style.visibility</p:attrName>
                                        </p:attrNameLst>
                                      </p:cBhvr>
                                      <p:to>
                                        <p:strVal val="hidden"/>
                                      </p:to>
                                    </p:set>
                                  </p:childTnLst>
                                </p:cTn>
                              </p:par>
                              <p:par>
                                <p:cTn id="319" presetID="4" presetClass="exit" presetSubtype="16" fill="hold" nodeType="withEffect">
                                  <p:stCondLst>
                                    <p:cond delay="0"/>
                                  </p:stCondLst>
                                  <p:childTnLst>
                                    <p:animEffect transition="out" filter="box(in)">
                                      <p:cBhvr>
                                        <p:cTn id="320" dur="500"/>
                                        <p:tgtEl>
                                          <p:spTgt spid="243"/>
                                        </p:tgtEl>
                                      </p:cBhvr>
                                    </p:animEffect>
                                    <p:set>
                                      <p:cBhvr>
                                        <p:cTn id="321" dur="1" fill="hold">
                                          <p:stCondLst>
                                            <p:cond delay="499"/>
                                          </p:stCondLst>
                                        </p:cTn>
                                        <p:tgtEl>
                                          <p:spTgt spid="243"/>
                                        </p:tgtEl>
                                        <p:attrNameLst>
                                          <p:attrName>style.visibility</p:attrName>
                                        </p:attrNameLst>
                                      </p:cBhvr>
                                      <p:to>
                                        <p:strVal val="hidden"/>
                                      </p:to>
                                    </p:set>
                                  </p:childTnLst>
                                </p:cTn>
                              </p:par>
                              <p:par>
                                <p:cTn id="322" presetID="4" presetClass="exit" presetSubtype="16" fill="hold" grpId="1" nodeType="withEffect">
                                  <p:stCondLst>
                                    <p:cond delay="0"/>
                                  </p:stCondLst>
                                  <p:childTnLst>
                                    <p:animEffect transition="out" filter="box(in)">
                                      <p:cBhvr>
                                        <p:cTn id="323" dur="500"/>
                                        <p:tgtEl>
                                          <p:spTgt spid="150"/>
                                        </p:tgtEl>
                                      </p:cBhvr>
                                    </p:animEffect>
                                    <p:set>
                                      <p:cBhvr>
                                        <p:cTn id="324" dur="1" fill="hold">
                                          <p:stCondLst>
                                            <p:cond delay="499"/>
                                          </p:stCondLst>
                                        </p:cTn>
                                        <p:tgtEl>
                                          <p:spTgt spid="150"/>
                                        </p:tgtEl>
                                        <p:attrNameLst>
                                          <p:attrName>style.visibility</p:attrName>
                                        </p:attrNameLst>
                                      </p:cBhvr>
                                      <p:to>
                                        <p:strVal val="hidden"/>
                                      </p:to>
                                    </p:set>
                                  </p:childTnLst>
                                </p:cTn>
                              </p:par>
                              <p:par>
                                <p:cTn id="325" presetID="4" presetClass="exit" presetSubtype="16" fill="hold" nodeType="withEffect">
                                  <p:stCondLst>
                                    <p:cond delay="0"/>
                                  </p:stCondLst>
                                  <p:childTnLst>
                                    <p:animEffect transition="out" filter="box(in)">
                                      <p:cBhvr>
                                        <p:cTn id="326" dur="500"/>
                                        <p:tgtEl>
                                          <p:spTgt spid="31"/>
                                        </p:tgtEl>
                                      </p:cBhvr>
                                    </p:animEffect>
                                    <p:set>
                                      <p:cBhvr>
                                        <p:cTn id="327" dur="1" fill="hold">
                                          <p:stCondLst>
                                            <p:cond delay="499"/>
                                          </p:stCondLst>
                                        </p:cTn>
                                        <p:tgtEl>
                                          <p:spTgt spid="31"/>
                                        </p:tgtEl>
                                        <p:attrNameLst>
                                          <p:attrName>style.visibility</p:attrName>
                                        </p:attrNameLst>
                                      </p:cBhvr>
                                      <p:to>
                                        <p:strVal val="hidden"/>
                                      </p:to>
                                    </p:set>
                                  </p:childTnLst>
                                </p:cTn>
                              </p:par>
                              <p:par>
                                <p:cTn id="328" presetID="4" presetClass="exit" presetSubtype="16" fill="hold" grpId="1" nodeType="withEffect">
                                  <p:stCondLst>
                                    <p:cond delay="0"/>
                                  </p:stCondLst>
                                  <p:childTnLst>
                                    <p:animEffect transition="out" filter="box(in)">
                                      <p:cBhvr>
                                        <p:cTn id="329" dur="500"/>
                                        <p:tgtEl>
                                          <p:spTgt spid="151"/>
                                        </p:tgtEl>
                                      </p:cBhvr>
                                    </p:animEffect>
                                    <p:set>
                                      <p:cBhvr>
                                        <p:cTn id="330" dur="1" fill="hold">
                                          <p:stCondLst>
                                            <p:cond delay="499"/>
                                          </p:stCondLst>
                                        </p:cTn>
                                        <p:tgtEl>
                                          <p:spTgt spid="151"/>
                                        </p:tgtEl>
                                        <p:attrNameLst>
                                          <p:attrName>style.visibility</p:attrName>
                                        </p:attrNameLst>
                                      </p:cBhvr>
                                      <p:to>
                                        <p:strVal val="hidden"/>
                                      </p:to>
                                    </p:set>
                                  </p:childTnLst>
                                </p:cTn>
                              </p:par>
                              <p:par>
                                <p:cTn id="331" presetID="4" presetClass="exit" presetSubtype="16" fill="hold" nodeType="withEffect">
                                  <p:stCondLst>
                                    <p:cond delay="0"/>
                                  </p:stCondLst>
                                  <p:childTnLst>
                                    <p:animEffect transition="out" filter="box(in)">
                                      <p:cBhvr>
                                        <p:cTn id="332" dur="500"/>
                                        <p:tgtEl>
                                          <p:spTgt spid="224"/>
                                        </p:tgtEl>
                                      </p:cBhvr>
                                    </p:animEffect>
                                    <p:set>
                                      <p:cBhvr>
                                        <p:cTn id="333" dur="1" fill="hold">
                                          <p:stCondLst>
                                            <p:cond delay="499"/>
                                          </p:stCondLst>
                                        </p:cTn>
                                        <p:tgtEl>
                                          <p:spTgt spid="224"/>
                                        </p:tgtEl>
                                        <p:attrNameLst>
                                          <p:attrName>style.visibility</p:attrName>
                                        </p:attrNameLst>
                                      </p:cBhvr>
                                      <p:to>
                                        <p:strVal val="hidden"/>
                                      </p:to>
                                    </p:set>
                                  </p:childTnLst>
                                </p:cTn>
                              </p:par>
                              <p:par>
                                <p:cTn id="334" presetID="4" presetClass="exit" presetSubtype="16" fill="hold" grpId="1" nodeType="withEffect">
                                  <p:stCondLst>
                                    <p:cond delay="0"/>
                                  </p:stCondLst>
                                  <p:childTnLst>
                                    <p:animEffect transition="out" filter="box(in)">
                                      <p:cBhvr>
                                        <p:cTn id="335" dur="500"/>
                                        <p:tgtEl>
                                          <p:spTgt spid="152"/>
                                        </p:tgtEl>
                                      </p:cBhvr>
                                    </p:animEffect>
                                    <p:set>
                                      <p:cBhvr>
                                        <p:cTn id="336" dur="1" fill="hold">
                                          <p:stCondLst>
                                            <p:cond delay="499"/>
                                          </p:stCondLst>
                                        </p:cTn>
                                        <p:tgtEl>
                                          <p:spTgt spid="152"/>
                                        </p:tgtEl>
                                        <p:attrNameLst>
                                          <p:attrName>style.visibility</p:attrName>
                                        </p:attrNameLst>
                                      </p:cBhvr>
                                      <p:to>
                                        <p:strVal val="hidden"/>
                                      </p:to>
                                    </p:set>
                                  </p:childTnLst>
                                </p:cTn>
                              </p:par>
                              <p:par>
                                <p:cTn id="337" presetID="4" presetClass="exit" presetSubtype="16" fill="hold" nodeType="withEffect">
                                  <p:stCondLst>
                                    <p:cond delay="0"/>
                                  </p:stCondLst>
                                  <p:childTnLst>
                                    <p:animEffect transition="out" filter="box(in)">
                                      <p:cBhvr>
                                        <p:cTn id="338" dur="500"/>
                                        <p:tgtEl>
                                          <p:spTgt spid="229"/>
                                        </p:tgtEl>
                                      </p:cBhvr>
                                    </p:animEffect>
                                    <p:set>
                                      <p:cBhvr>
                                        <p:cTn id="339" dur="1" fill="hold">
                                          <p:stCondLst>
                                            <p:cond delay="499"/>
                                          </p:stCondLst>
                                        </p:cTn>
                                        <p:tgtEl>
                                          <p:spTgt spid="229"/>
                                        </p:tgtEl>
                                        <p:attrNameLst>
                                          <p:attrName>style.visibility</p:attrName>
                                        </p:attrNameLst>
                                      </p:cBhvr>
                                      <p:to>
                                        <p:strVal val="hidden"/>
                                      </p:to>
                                    </p:set>
                                  </p:childTnLst>
                                </p:cTn>
                              </p:par>
                              <p:par>
                                <p:cTn id="340" presetID="4" presetClass="exit" presetSubtype="16" fill="hold" grpId="1" nodeType="withEffect">
                                  <p:stCondLst>
                                    <p:cond delay="0"/>
                                  </p:stCondLst>
                                  <p:childTnLst>
                                    <p:animEffect transition="out" filter="box(in)">
                                      <p:cBhvr>
                                        <p:cTn id="341" dur="500"/>
                                        <p:tgtEl>
                                          <p:spTgt spid="153"/>
                                        </p:tgtEl>
                                      </p:cBhvr>
                                    </p:animEffect>
                                    <p:set>
                                      <p:cBhvr>
                                        <p:cTn id="342" dur="1" fill="hold">
                                          <p:stCondLst>
                                            <p:cond delay="499"/>
                                          </p:stCondLst>
                                        </p:cTn>
                                        <p:tgtEl>
                                          <p:spTgt spid="153"/>
                                        </p:tgtEl>
                                        <p:attrNameLst>
                                          <p:attrName>style.visibility</p:attrName>
                                        </p:attrNameLst>
                                      </p:cBhvr>
                                      <p:to>
                                        <p:strVal val="hidden"/>
                                      </p:to>
                                    </p:set>
                                  </p:childTnLst>
                                </p:cTn>
                              </p:par>
                              <p:par>
                                <p:cTn id="343" presetID="4" presetClass="exit" presetSubtype="16" fill="hold" nodeType="withEffect">
                                  <p:stCondLst>
                                    <p:cond delay="0"/>
                                  </p:stCondLst>
                                  <p:childTnLst>
                                    <p:animEffect transition="out" filter="box(in)">
                                      <p:cBhvr>
                                        <p:cTn id="344" dur="500"/>
                                        <p:tgtEl>
                                          <p:spTgt spid="237"/>
                                        </p:tgtEl>
                                      </p:cBhvr>
                                    </p:animEffect>
                                    <p:set>
                                      <p:cBhvr>
                                        <p:cTn id="345" dur="1" fill="hold">
                                          <p:stCondLst>
                                            <p:cond delay="499"/>
                                          </p:stCondLst>
                                        </p:cTn>
                                        <p:tgtEl>
                                          <p:spTgt spid="237"/>
                                        </p:tgtEl>
                                        <p:attrNameLst>
                                          <p:attrName>style.visibility</p:attrName>
                                        </p:attrNameLst>
                                      </p:cBhvr>
                                      <p:to>
                                        <p:strVal val="hidden"/>
                                      </p:to>
                                    </p:set>
                                  </p:childTnLst>
                                </p:cTn>
                              </p:par>
                              <p:par>
                                <p:cTn id="346" presetID="4" presetClass="exit" presetSubtype="16" fill="hold" grpId="1" nodeType="withEffect">
                                  <p:stCondLst>
                                    <p:cond delay="0"/>
                                  </p:stCondLst>
                                  <p:childTnLst>
                                    <p:animEffect transition="out" filter="box(in)">
                                      <p:cBhvr>
                                        <p:cTn id="347" dur="500"/>
                                        <p:tgtEl>
                                          <p:spTgt spid="154"/>
                                        </p:tgtEl>
                                      </p:cBhvr>
                                    </p:animEffect>
                                    <p:set>
                                      <p:cBhvr>
                                        <p:cTn id="348" dur="1" fill="hold">
                                          <p:stCondLst>
                                            <p:cond delay="499"/>
                                          </p:stCondLst>
                                        </p:cTn>
                                        <p:tgtEl>
                                          <p:spTgt spid="154"/>
                                        </p:tgtEl>
                                        <p:attrNameLst>
                                          <p:attrName>style.visibility</p:attrName>
                                        </p:attrNameLst>
                                      </p:cBhvr>
                                      <p:to>
                                        <p:strVal val="hidden"/>
                                      </p:to>
                                    </p:set>
                                  </p:childTnLst>
                                </p:cTn>
                              </p:par>
                              <p:par>
                                <p:cTn id="349" presetID="4" presetClass="exit" presetSubtype="16" fill="hold" nodeType="withEffect">
                                  <p:stCondLst>
                                    <p:cond delay="0"/>
                                  </p:stCondLst>
                                  <p:childTnLst>
                                    <p:animEffect transition="out" filter="box(in)">
                                      <p:cBhvr>
                                        <p:cTn id="350" dur="500"/>
                                        <p:tgtEl>
                                          <p:spTgt spid="240"/>
                                        </p:tgtEl>
                                      </p:cBhvr>
                                    </p:animEffect>
                                    <p:set>
                                      <p:cBhvr>
                                        <p:cTn id="351" dur="1" fill="hold">
                                          <p:stCondLst>
                                            <p:cond delay="499"/>
                                          </p:stCondLst>
                                        </p:cTn>
                                        <p:tgtEl>
                                          <p:spTgt spid="240"/>
                                        </p:tgtEl>
                                        <p:attrNameLst>
                                          <p:attrName>style.visibility</p:attrName>
                                        </p:attrNameLst>
                                      </p:cBhvr>
                                      <p:to>
                                        <p:strVal val="hidden"/>
                                      </p:to>
                                    </p:set>
                                  </p:childTnLst>
                                </p:cTn>
                              </p:par>
                            </p:childTnLst>
                          </p:cTn>
                        </p:par>
                        <p:par>
                          <p:cTn id="352" fill="hold">
                            <p:stCondLst>
                              <p:cond delay="1000"/>
                            </p:stCondLst>
                            <p:childTnLst>
                              <p:par>
                                <p:cTn id="353" presetID="4" presetClass="entr" presetSubtype="16" fill="hold" grpId="0" nodeType="afterEffect">
                                  <p:stCondLst>
                                    <p:cond delay="0"/>
                                  </p:stCondLst>
                                  <p:childTnLst>
                                    <p:set>
                                      <p:cBhvr>
                                        <p:cTn id="354" dur="1" fill="hold">
                                          <p:stCondLst>
                                            <p:cond delay="0"/>
                                          </p:stCondLst>
                                        </p:cTn>
                                        <p:tgtEl>
                                          <p:spTgt spid="191"/>
                                        </p:tgtEl>
                                        <p:attrNameLst>
                                          <p:attrName>style.visibility</p:attrName>
                                        </p:attrNameLst>
                                      </p:cBhvr>
                                      <p:to>
                                        <p:strVal val="visible"/>
                                      </p:to>
                                    </p:set>
                                    <p:animEffect transition="in" filter="box(in)">
                                      <p:cBhvr>
                                        <p:cTn id="355" dur="500"/>
                                        <p:tgtEl>
                                          <p:spTgt spid="191"/>
                                        </p:tgtEl>
                                      </p:cBhvr>
                                    </p:animEffect>
                                  </p:childTnLst>
                                </p:cTn>
                              </p:par>
                            </p:childTnLst>
                          </p:cTn>
                        </p:par>
                        <p:par>
                          <p:cTn id="356" fill="hold">
                            <p:stCondLst>
                              <p:cond delay="1500"/>
                            </p:stCondLst>
                            <p:childTnLst>
                              <p:par>
                                <p:cTn id="357" presetID="4" presetClass="entr" presetSubtype="16" fill="hold" grpId="0" nodeType="afterEffect">
                                  <p:stCondLst>
                                    <p:cond delay="0"/>
                                  </p:stCondLst>
                                  <p:childTnLst>
                                    <p:set>
                                      <p:cBhvr>
                                        <p:cTn id="358" dur="1" fill="hold">
                                          <p:stCondLst>
                                            <p:cond delay="0"/>
                                          </p:stCondLst>
                                        </p:cTn>
                                        <p:tgtEl>
                                          <p:spTgt spid="289"/>
                                        </p:tgtEl>
                                        <p:attrNameLst>
                                          <p:attrName>style.visibility</p:attrName>
                                        </p:attrNameLst>
                                      </p:cBhvr>
                                      <p:to>
                                        <p:strVal val="visible"/>
                                      </p:to>
                                    </p:set>
                                    <p:animEffect transition="in" filter="box(in)">
                                      <p:cBhvr>
                                        <p:cTn id="359" dur="500"/>
                                        <p:tgtEl>
                                          <p:spTgt spid="289"/>
                                        </p:tgtEl>
                                      </p:cBhvr>
                                    </p:animEffect>
                                  </p:childTnLst>
                                </p:cTn>
                              </p:par>
                              <p:par>
                                <p:cTn id="360" presetID="4" presetClass="entr" presetSubtype="16" fill="hold" grpId="0" nodeType="withEffect" nodePh="1">
                                  <p:stCondLst>
                                    <p:cond delay="0"/>
                                  </p:stCondLst>
                                  <p:endCondLst>
                                    <p:cond evt="begin" delay="0">
                                      <p:tn val="360"/>
                                    </p:cond>
                                  </p:endCondLst>
                                  <p:childTnLst>
                                    <p:set>
                                      <p:cBhvr>
                                        <p:cTn id="361" dur="1" fill="hold">
                                          <p:stCondLst>
                                            <p:cond delay="0"/>
                                          </p:stCondLst>
                                        </p:cTn>
                                        <p:tgtEl>
                                          <p:spTgt spid="290">
                                            <p:txEl>
                                              <p:charRg st="4294967295" end="4294967295"/>
                                            </p:txEl>
                                          </p:spTgt>
                                        </p:tgtEl>
                                        <p:attrNameLst>
                                          <p:attrName>style.visibility</p:attrName>
                                        </p:attrNameLst>
                                      </p:cBhvr>
                                      <p:to>
                                        <p:strVal val="visible"/>
                                      </p:to>
                                    </p:set>
                                    <p:animEffect transition="in" filter="box(in)">
                                      <p:cBhvr>
                                        <p:cTn id="362" dur="500"/>
                                        <p:tgtEl>
                                          <p:spTgt spid="290">
                                            <p:txEl>
                                              <p:charRg st="4294967295" end="4294967295"/>
                                            </p:txEl>
                                          </p:spTgt>
                                        </p:tgtEl>
                                      </p:cBhvr>
                                    </p:animEffect>
                                  </p:childTnLst>
                                </p:cTn>
                              </p:par>
                              <p:par>
                                <p:cTn id="363" presetID="4" presetClass="entr" presetSubtype="16" fill="hold" grpId="0" nodeType="withEffect" nodePh="1">
                                  <p:stCondLst>
                                    <p:cond delay="0"/>
                                  </p:stCondLst>
                                  <p:endCondLst>
                                    <p:cond evt="begin" delay="0">
                                      <p:tn val="363"/>
                                    </p:cond>
                                  </p:endCondLst>
                                  <p:childTnLst>
                                    <p:set>
                                      <p:cBhvr>
                                        <p:cTn id="364" dur="1" fill="hold">
                                          <p:stCondLst>
                                            <p:cond delay="0"/>
                                          </p:stCondLst>
                                        </p:cTn>
                                        <p:tgtEl>
                                          <p:spTgt spid="292">
                                            <p:txEl>
                                              <p:charRg st="4294967295" end="4294967295"/>
                                            </p:txEl>
                                          </p:spTgt>
                                        </p:tgtEl>
                                        <p:attrNameLst>
                                          <p:attrName>style.visibility</p:attrName>
                                        </p:attrNameLst>
                                      </p:cBhvr>
                                      <p:to>
                                        <p:strVal val="visible"/>
                                      </p:to>
                                    </p:set>
                                    <p:animEffect transition="in" filter="box(in)">
                                      <p:cBhvr>
                                        <p:cTn id="365" dur="500"/>
                                        <p:tgtEl>
                                          <p:spTgt spid="292">
                                            <p:txEl>
                                              <p:charRg st="4294967295" end="4294967295"/>
                                            </p:txEl>
                                          </p:spTgt>
                                        </p:tgtEl>
                                      </p:cBhvr>
                                    </p:animEffect>
                                  </p:childTnLst>
                                </p:cTn>
                              </p:par>
                            </p:childTnLst>
                          </p:cTn>
                        </p:par>
                        <p:par>
                          <p:cTn id="366" fill="hold">
                            <p:stCondLst>
                              <p:cond delay="2000"/>
                            </p:stCondLst>
                            <p:childTnLst>
                              <p:par>
                                <p:cTn id="367" presetID="4" presetClass="entr" presetSubtype="16" fill="hold" grpId="0" nodeType="afterEffect">
                                  <p:stCondLst>
                                    <p:cond delay="0"/>
                                  </p:stCondLst>
                                  <p:childTnLst>
                                    <p:set>
                                      <p:cBhvr>
                                        <p:cTn id="368" dur="1" fill="hold">
                                          <p:stCondLst>
                                            <p:cond delay="0"/>
                                          </p:stCondLst>
                                        </p:cTn>
                                        <p:tgtEl>
                                          <p:spTgt spid="187"/>
                                        </p:tgtEl>
                                        <p:attrNameLst>
                                          <p:attrName>style.visibility</p:attrName>
                                        </p:attrNameLst>
                                      </p:cBhvr>
                                      <p:to>
                                        <p:strVal val="visible"/>
                                      </p:to>
                                    </p:set>
                                    <p:animEffect transition="in" filter="box(in)">
                                      <p:cBhvr>
                                        <p:cTn id="369" dur="500"/>
                                        <p:tgtEl>
                                          <p:spTgt spid="187"/>
                                        </p:tgtEl>
                                      </p:cBhvr>
                                    </p:animEffect>
                                  </p:childTnLst>
                                </p:cTn>
                              </p:par>
                            </p:childTnLst>
                          </p:cTn>
                        </p:par>
                        <p:par>
                          <p:cTn id="370" fill="hold">
                            <p:stCondLst>
                              <p:cond delay="2500"/>
                            </p:stCondLst>
                            <p:childTnLst>
                              <p:par>
                                <p:cTn id="371" presetID="4" presetClass="entr" presetSubtype="16" fill="hold" nodeType="afterEffect">
                                  <p:stCondLst>
                                    <p:cond delay="0"/>
                                  </p:stCondLst>
                                  <p:childTnLst>
                                    <p:set>
                                      <p:cBhvr>
                                        <p:cTn id="372" dur="1" fill="hold">
                                          <p:stCondLst>
                                            <p:cond delay="0"/>
                                          </p:stCondLst>
                                        </p:cTn>
                                        <p:tgtEl>
                                          <p:spTgt spid="254"/>
                                        </p:tgtEl>
                                        <p:attrNameLst>
                                          <p:attrName>style.visibility</p:attrName>
                                        </p:attrNameLst>
                                      </p:cBhvr>
                                      <p:to>
                                        <p:strVal val="visible"/>
                                      </p:to>
                                    </p:set>
                                    <p:animEffect transition="in" filter="box(in)">
                                      <p:cBhvr>
                                        <p:cTn id="373" dur="500"/>
                                        <p:tgtEl>
                                          <p:spTgt spid="254"/>
                                        </p:tgtEl>
                                      </p:cBhvr>
                                    </p:animEffect>
                                  </p:childTnLst>
                                </p:cTn>
                              </p:par>
                            </p:childTnLst>
                          </p:cTn>
                        </p:par>
                        <p:par>
                          <p:cTn id="374" fill="hold">
                            <p:stCondLst>
                              <p:cond delay="3000"/>
                            </p:stCondLst>
                            <p:childTnLst>
                              <p:par>
                                <p:cTn id="375" presetID="4" presetClass="entr" presetSubtype="16" fill="hold" grpId="0" nodeType="afterEffect">
                                  <p:stCondLst>
                                    <p:cond delay="0"/>
                                  </p:stCondLst>
                                  <p:childTnLst>
                                    <p:set>
                                      <p:cBhvr>
                                        <p:cTn id="376" dur="1" fill="hold">
                                          <p:stCondLst>
                                            <p:cond delay="0"/>
                                          </p:stCondLst>
                                        </p:cTn>
                                        <p:tgtEl>
                                          <p:spTgt spid="178"/>
                                        </p:tgtEl>
                                        <p:attrNameLst>
                                          <p:attrName>style.visibility</p:attrName>
                                        </p:attrNameLst>
                                      </p:cBhvr>
                                      <p:to>
                                        <p:strVal val="visible"/>
                                      </p:to>
                                    </p:set>
                                    <p:animEffect transition="in" filter="box(in)">
                                      <p:cBhvr>
                                        <p:cTn id="377" dur="500"/>
                                        <p:tgtEl>
                                          <p:spTgt spid="178"/>
                                        </p:tgtEl>
                                      </p:cBhvr>
                                    </p:animEffect>
                                  </p:childTnLst>
                                </p:cTn>
                              </p:par>
                            </p:childTnLst>
                          </p:cTn>
                        </p:par>
                        <p:par>
                          <p:cTn id="378" fill="hold">
                            <p:stCondLst>
                              <p:cond delay="3500"/>
                            </p:stCondLst>
                            <p:childTnLst>
                              <p:par>
                                <p:cTn id="379" presetID="4" presetClass="entr" presetSubtype="16" fill="hold" nodeType="afterEffect">
                                  <p:stCondLst>
                                    <p:cond delay="0"/>
                                  </p:stCondLst>
                                  <p:childTnLst>
                                    <p:set>
                                      <p:cBhvr>
                                        <p:cTn id="380" dur="1" fill="hold">
                                          <p:stCondLst>
                                            <p:cond delay="0"/>
                                          </p:stCondLst>
                                        </p:cTn>
                                        <p:tgtEl>
                                          <p:spTgt spid="246"/>
                                        </p:tgtEl>
                                        <p:attrNameLst>
                                          <p:attrName>style.visibility</p:attrName>
                                        </p:attrNameLst>
                                      </p:cBhvr>
                                      <p:to>
                                        <p:strVal val="visible"/>
                                      </p:to>
                                    </p:set>
                                    <p:animEffect transition="in" filter="box(in)">
                                      <p:cBhvr>
                                        <p:cTn id="381" dur="500"/>
                                        <p:tgtEl>
                                          <p:spTgt spid="246"/>
                                        </p:tgtEl>
                                      </p:cBhvr>
                                    </p:animEffect>
                                  </p:childTnLst>
                                </p:cTn>
                              </p:par>
                            </p:childTnLst>
                          </p:cTn>
                        </p:par>
                        <p:par>
                          <p:cTn id="382" fill="hold">
                            <p:stCondLst>
                              <p:cond delay="4000"/>
                            </p:stCondLst>
                            <p:childTnLst>
                              <p:par>
                                <p:cTn id="383" presetID="4" presetClass="entr" presetSubtype="16" fill="hold" grpId="0" nodeType="afterEffect">
                                  <p:stCondLst>
                                    <p:cond delay="0"/>
                                  </p:stCondLst>
                                  <p:childTnLst>
                                    <p:set>
                                      <p:cBhvr>
                                        <p:cTn id="384" dur="1" fill="hold">
                                          <p:stCondLst>
                                            <p:cond delay="0"/>
                                          </p:stCondLst>
                                        </p:cTn>
                                        <p:tgtEl>
                                          <p:spTgt spid="179"/>
                                        </p:tgtEl>
                                        <p:attrNameLst>
                                          <p:attrName>style.visibility</p:attrName>
                                        </p:attrNameLst>
                                      </p:cBhvr>
                                      <p:to>
                                        <p:strVal val="visible"/>
                                      </p:to>
                                    </p:set>
                                    <p:animEffect transition="in" filter="box(in)">
                                      <p:cBhvr>
                                        <p:cTn id="385" dur="500"/>
                                        <p:tgtEl>
                                          <p:spTgt spid="179"/>
                                        </p:tgtEl>
                                      </p:cBhvr>
                                    </p:animEffect>
                                  </p:childTnLst>
                                </p:cTn>
                              </p:par>
                            </p:childTnLst>
                          </p:cTn>
                        </p:par>
                        <p:par>
                          <p:cTn id="386" fill="hold">
                            <p:stCondLst>
                              <p:cond delay="4500"/>
                            </p:stCondLst>
                            <p:childTnLst>
                              <p:par>
                                <p:cTn id="387" presetID="4" presetClass="entr" presetSubtype="16" fill="hold" nodeType="afterEffect">
                                  <p:stCondLst>
                                    <p:cond delay="0"/>
                                  </p:stCondLst>
                                  <p:childTnLst>
                                    <p:set>
                                      <p:cBhvr>
                                        <p:cTn id="388" dur="1" fill="hold">
                                          <p:stCondLst>
                                            <p:cond delay="0"/>
                                          </p:stCondLst>
                                        </p:cTn>
                                        <p:tgtEl>
                                          <p:spTgt spid="249"/>
                                        </p:tgtEl>
                                        <p:attrNameLst>
                                          <p:attrName>style.visibility</p:attrName>
                                        </p:attrNameLst>
                                      </p:cBhvr>
                                      <p:to>
                                        <p:strVal val="visible"/>
                                      </p:to>
                                    </p:set>
                                    <p:animEffect transition="in" filter="box(in)">
                                      <p:cBhvr>
                                        <p:cTn id="389" dur="500"/>
                                        <p:tgtEl>
                                          <p:spTgt spid="249"/>
                                        </p:tgtEl>
                                      </p:cBhvr>
                                    </p:animEffect>
                                  </p:childTnLst>
                                </p:cTn>
                              </p:par>
                              <p:par>
                                <p:cTn id="390" presetID="4" presetClass="exit" presetSubtype="16" fill="hold" grpId="1" nodeType="withEffect">
                                  <p:stCondLst>
                                    <p:cond delay="0"/>
                                  </p:stCondLst>
                                  <p:childTnLst>
                                    <p:animEffect transition="out" filter="box(in)">
                                      <p:cBhvr>
                                        <p:cTn id="391" dur="500"/>
                                        <p:tgtEl>
                                          <p:spTgt spid="289"/>
                                        </p:tgtEl>
                                      </p:cBhvr>
                                    </p:animEffect>
                                    <p:set>
                                      <p:cBhvr>
                                        <p:cTn id="392" dur="1" fill="hold">
                                          <p:stCondLst>
                                            <p:cond delay="499"/>
                                          </p:stCondLst>
                                        </p:cTn>
                                        <p:tgtEl>
                                          <p:spTgt spid="289"/>
                                        </p:tgtEl>
                                        <p:attrNameLst>
                                          <p:attrName>style.visibility</p:attrName>
                                        </p:attrNameLst>
                                      </p:cBhvr>
                                      <p:to>
                                        <p:strVal val="hidden"/>
                                      </p:to>
                                    </p:set>
                                  </p:childTnLst>
                                </p:cTn>
                              </p:par>
                            </p:childTnLst>
                          </p:cTn>
                        </p:par>
                        <p:par>
                          <p:cTn id="393" fill="hold">
                            <p:stCondLst>
                              <p:cond delay="5000"/>
                            </p:stCondLst>
                            <p:childTnLst>
                              <p:par>
                                <p:cTn id="394" presetID="4" presetClass="exit" presetSubtype="16" fill="hold" grpId="1" nodeType="afterEffect">
                                  <p:stCondLst>
                                    <p:cond delay="0"/>
                                  </p:stCondLst>
                                  <p:childTnLst>
                                    <p:animEffect transition="out" filter="box(in)">
                                      <p:cBhvr>
                                        <p:cTn id="395" dur="500"/>
                                        <p:tgtEl>
                                          <p:spTgt spid="187"/>
                                        </p:tgtEl>
                                      </p:cBhvr>
                                    </p:animEffect>
                                    <p:set>
                                      <p:cBhvr>
                                        <p:cTn id="396" dur="1" fill="hold">
                                          <p:stCondLst>
                                            <p:cond delay="499"/>
                                          </p:stCondLst>
                                        </p:cTn>
                                        <p:tgtEl>
                                          <p:spTgt spid="187"/>
                                        </p:tgtEl>
                                        <p:attrNameLst>
                                          <p:attrName>style.visibility</p:attrName>
                                        </p:attrNameLst>
                                      </p:cBhvr>
                                      <p:to>
                                        <p:strVal val="hidden"/>
                                      </p:to>
                                    </p:set>
                                  </p:childTnLst>
                                </p:cTn>
                              </p:par>
                              <p:par>
                                <p:cTn id="397" presetID="4" presetClass="exit" presetSubtype="16" fill="hold" nodeType="withEffect">
                                  <p:stCondLst>
                                    <p:cond delay="0"/>
                                  </p:stCondLst>
                                  <p:childTnLst>
                                    <p:animEffect transition="out" filter="box(in)">
                                      <p:cBhvr>
                                        <p:cTn id="398" dur="500"/>
                                        <p:tgtEl>
                                          <p:spTgt spid="254"/>
                                        </p:tgtEl>
                                      </p:cBhvr>
                                    </p:animEffect>
                                    <p:set>
                                      <p:cBhvr>
                                        <p:cTn id="399" dur="1" fill="hold">
                                          <p:stCondLst>
                                            <p:cond delay="499"/>
                                          </p:stCondLst>
                                        </p:cTn>
                                        <p:tgtEl>
                                          <p:spTgt spid="254"/>
                                        </p:tgtEl>
                                        <p:attrNameLst>
                                          <p:attrName>style.visibility</p:attrName>
                                        </p:attrNameLst>
                                      </p:cBhvr>
                                      <p:to>
                                        <p:strVal val="hidden"/>
                                      </p:to>
                                    </p:set>
                                  </p:childTnLst>
                                </p:cTn>
                              </p:par>
                              <p:par>
                                <p:cTn id="400" presetID="4" presetClass="exit" presetSubtype="16" fill="hold" grpId="1" nodeType="withEffect">
                                  <p:stCondLst>
                                    <p:cond delay="0"/>
                                  </p:stCondLst>
                                  <p:childTnLst>
                                    <p:animEffect transition="out" filter="box(in)">
                                      <p:cBhvr>
                                        <p:cTn id="401" dur="500"/>
                                        <p:tgtEl>
                                          <p:spTgt spid="178"/>
                                        </p:tgtEl>
                                      </p:cBhvr>
                                    </p:animEffect>
                                    <p:set>
                                      <p:cBhvr>
                                        <p:cTn id="402" dur="1" fill="hold">
                                          <p:stCondLst>
                                            <p:cond delay="499"/>
                                          </p:stCondLst>
                                        </p:cTn>
                                        <p:tgtEl>
                                          <p:spTgt spid="178"/>
                                        </p:tgtEl>
                                        <p:attrNameLst>
                                          <p:attrName>style.visibility</p:attrName>
                                        </p:attrNameLst>
                                      </p:cBhvr>
                                      <p:to>
                                        <p:strVal val="hidden"/>
                                      </p:to>
                                    </p:set>
                                  </p:childTnLst>
                                </p:cTn>
                              </p:par>
                              <p:par>
                                <p:cTn id="403" presetID="4" presetClass="exit" presetSubtype="16" fill="hold" nodeType="withEffect">
                                  <p:stCondLst>
                                    <p:cond delay="0"/>
                                  </p:stCondLst>
                                  <p:childTnLst>
                                    <p:animEffect transition="out" filter="box(in)">
                                      <p:cBhvr>
                                        <p:cTn id="404" dur="500"/>
                                        <p:tgtEl>
                                          <p:spTgt spid="246"/>
                                        </p:tgtEl>
                                      </p:cBhvr>
                                    </p:animEffect>
                                    <p:set>
                                      <p:cBhvr>
                                        <p:cTn id="405" dur="1" fill="hold">
                                          <p:stCondLst>
                                            <p:cond delay="499"/>
                                          </p:stCondLst>
                                        </p:cTn>
                                        <p:tgtEl>
                                          <p:spTgt spid="246"/>
                                        </p:tgtEl>
                                        <p:attrNameLst>
                                          <p:attrName>style.visibility</p:attrName>
                                        </p:attrNameLst>
                                      </p:cBhvr>
                                      <p:to>
                                        <p:strVal val="hidden"/>
                                      </p:to>
                                    </p:set>
                                  </p:childTnLst>
                                </p:cTn>
                              </p:par>
                              <p:par>
                                <p:cTn id="406" presetID="4" presetClass="exit" presetSubtype="16" fill="hold" grpId="1" nodeType="withEffect">
                                  <p:stCondLst>
                                    <p:cond delay="0"/>
                                  </p:stCondLst>
                                  <p:childTnLst>
                                    <p:animEffect transition="out" filter="box(in)">
                                      <p:cBhvr>
                                        <p:cTn id="407" dur="500"/>
                                        <p:tgtEl>
                                          <p:spTgt spid="179"/>
                                        </p:tgtEl>
                                      </p:cBhvr>
                                    </p:animEffect>
                                    <p:set>
                                      <p:cBhvr>
                                        <p:cTn id="408" dur="1" fill="hold">
                                          <p:stCondLst>
                                            <p:cond delay="499"/>
                                          </p:stCondLst>
                                        </p:cTn>
                                        <p:tgtEl>
                                          <p:spTgt spid="179"/>
                                        </p:tgtEl>
                                        <p:attrNameLst>
                                          <p:attrName>style.visibility</p:attrName>
                                        </p:attrNameLst>
                                      </p:cBhvr>
                                      <p:to>
                                        <p:strVal val="hidden"/>
                                      </p:to>
                                    </p:set>
                                  </p:childTnLst>
                                </p:cTn>
                              </p:par>
                              <p:par>
                                <p:cTn id="409" presetID="4" presetClass="exit" presetSubtype="16" fill="hold" nodeType="withEffect">
                                  <p:stCondLst>
                                    <p:cond delay="0"/>
                                  </p:stCondLst>
                                  <p:childTnLst>
                                    <p:animEffect transition="out" filter="box(in)">
                                      <p:cBhvr>
                                        <p:cTn id="410" dur="500"/>
                                        <p:tgtEl>
                                          <p:spTgt spid="249"/>
                                        </p:tgtEl>
                                      </p:cBhvr>
                                    </p:animEffect>
                                    <p:set>
                                      <p:cBhvr>
                                        <p:cTn id="411" dur="1" fill="hold">
                                          <p:stCondLst>
                                            <p:cond delay="499"/>
                                          </p:stCondLst>
                                        </p:cTn>
                                        <p:tgtEl>
                                          <p:spTgt spid="249"/>
                                        </p:tgtEl>
                                        <p:attrNameLst>
                                          <p:attrName>style.visibility</p:attrName>
                                        </p:attrNameLst>
                                      </p:cBhvr>
                                      <p:to>
                                        <p:strVal val="hidden"/>
                                      </p:to>
                                    </p:set>
                                  </p:childTnLst>
                                </p:cTn>
                              </p:par>
                            </p:childTnLst>
                          </p:cTn>
                        </p:par>
                      </p:childTnLst>
                    </p:cTn>
                  </p:par>
                  <p:par>
                    <p:cTn id="412" fill="hold">
                      <p:stCondLst>
                        <p:cond delay="indefinite"/>
                      </p:stCondLst>
                      <p:childTnLst>
                        <p:par>
                          <p:cTn id="413" fill="hold">
                            <p:stCondLst>
                              <p:cond delay="0"/>
                            </p:stCondLst>
                            <p:childTnLst>
                              <p:par>
                                <p:cTn id="414" presetID="4" presetClass="entr" presetSubtype="16" fill="hold" grpId="0" nodeType="clickEffect">
                                  <p:stCondLst>
                                    <p:cond delay="0"/>
                                  </p:stCondLst>
                                  <p:childTnLst>
                                    <p:set>
                                      <p:cBhvr>
                                        <p:cTn id="415" dur="1" fill="hold">
                                          <p:stCondLst>
                                            <p:cond delay="0"/>
                                          </p:stCondLst>
                                        </p:cTn>
                                        <p:tgtEl>
                                          <p:spTgt spid="227"/>
                                        </p:tgtEl>
                                        <p:attrNameLst>
                                          <p:attrName>style.visibility</p:attrName>
                                        </p:attrNameLst>
                                      </p:cBhvr>
                                      <p:to>
                                        <p:strVal val="visible"/>
                                      </p:to>
                                    </p:set>
                                    <p:animEffect transition="in" filter="box(in)">
                                      <p:cBhvr>
                                        <p:cTn id="416" dur="500"/>
                                        <p:tgtEl>
                                          <p:spTgt spid="227"/>
                                        </p:tgtEl>
                                      </p:cBhvr>
                                    </p:animEffect>
                                  </p:childTnLst>
                                </p:cTn>
                              </p:par>
                            </p:childTnLst>
                          </p:cTn>
                        </p:par>
                        <p:par>
                          <p:cTn id="417" fill="hold">
                            <p:stCondLst>
                              <p:cond delay="500"/>
                            </p:stCondLst>
                            <p:childTnLst>
                              <p:par>
                                <p:cTn id="418" presetID="4" presetClass="entr" presetSubtype="16" fill="hold" grpId="0" nodeType="afterEffect">
                                  <p:stCondLst>
                                    <p:cond delay="0"/>
                                  </p:stCondLst>
                                  <p:childTnLst>
                                    <p:set>
                                      <p:cBhvr>
                                        <p:cTn id="419" dur="1" fill="hold">
                                          <p:stCondLst>
                                            <p:cond delay="0"/>
                                          </p:stCondLst>
                                        </p:cTn>
                                        <p:tgtEl>
                                          <p:spTgt spid="297"/>
                                        </p:tgtEl>
                                        <p:attrNameLst>
                                          <p:attrName>style.visibility</p:attrName>
                                        </p:attrNameLst>
                                      </p:cBhvr>
                                      <p:to>
                                        <p:strVal val="visible"/>
                                      </p:to>
                                    </p:set>
                                    <p:animEffect transition="in" filter="box(in)">
                                      <p:cBhvr>
                                        <p:cTn id="420" dur="500"/>
                                        <p:tgtEl>
                                          <p:spTgt spid="297"/>
                                        </p:tgtEl>
                                      </p:cBhvr>
                                    </p:animEffect>
                                  </p:childTnLst>
                                </p:cTn>
                              </p:par>
                              <p:par>
                                <p:cTn id="421" presetID="4" presetClass="entr" presetSubtype="16" fill="hold" grpId="0" nodeType="withEffect">
                                  <p:stCondLst>
                                    <p:cond delay="0"/>
                                  </p:stCondLst>
                                  <p:childTnLst>
                                    <p:set>
                                      <p:cBhvr>
                                        <p:cTn id="422" dur="1" fill="hold">
                                          <p:stCondLst>
                                            <p:cond delay="0"/>
                                          </p:stCondLst>
                                        </p:cTn>
                                        <p:tgtEl>
                                          <p:spTgt spid="296"/>
                                        </p:tgtEl>
                                        <p:attrNameLst>
                                          <p:attrName>style.visibility</p:attrName>
                                        </p:attrNameLst>
                                      </p:cBhvr>
                                      <p:to>
                                        <p:strVal val="visible"/>
                                      </p:to>
                                    </p:set>
                                    <p:animEffect transition="in" filter="box(in)">
                                      <p:cBhvr>
                                        <p:cTn id="423" dur="500"/>
                                        <p:tgtEl>
                                          <p:spTgt spid="296"/>
                                        </p:tgtEl>
                                      </p:cBhvr>
                                    </p:animEffect>
                                  </p:childTnLst>
                                </p:cTn>
                              </p:par>
                              <p:par>
                                <p:cTn id="424" presetID="4" presetClass="entr" presetSubtype="16" fill="hold" grpId="0" nodeType="withEffect">
                                  <p:stCondLst>
                                    <p:cond delay="0"/>
                                  </p:stCondLst>
                                  <p:childTnLst>
                                    <p:set>
                                      <p:cBhvr>
                                        <p:cTn id="425" dur="1" fill="hold">
                                          <p:stCondLst>
                                            <p:cond delay="0"/>
                                          </p:stCondLst>
                                        </p:cTn>
                                        <p:tgtEl>
                                          <p:spTgt spid="298"/>
                                        </p:tgtEl>
                                        <p:attrNameLst>
                                          <p:attrName>style.visibility</p:attrName>
                                        </p:attrNameLst>
                                      </p:cBhvr>
                                      <p:to>
                                        <p:strVal val="visible"/>
                                      </p:to>
                                    </p:set>
                                    <p:animEffect transition="in" filter="box(in)">
                                      <p:cBhvr>
                                        <p:cTn id="426" dur="500"/>
                                        <p:tgtEl>
                                          <p:spTgt spid="298"/>
                                        </p:tgtEl>
                                      </p:cBhvr>
                                    </p:animEffect>
                                  </p:childTnLst>
                                </p:cTn>
                              </p:par>
                              <p:par>
                                <p:cTn id="427" presetID="4" presetClass="entr" presetSubtype="16" fill="hold" grpId="0" nodeType="withEffect">
                                  <p:stCondLst>
                                    <p:cond delay="0"/>
                                  </p:stCondLst>
                                  <p:childTnLst>
                                    <p:set>
                                      <p:cBhvr>
                                        <p:cTn id="428" dur="1" fill="hold">
                                          <p:stCondLst>
                                            <p:cond delay="0"/>
                                          </p:stCondLst>
                                        </p:cTn>
                                        <p:tgtEl>
                                          <p:spTgt spid="299"/>
                                        </p:tgtEl>
                                        <p:attrNameLst>
                                          <p:attrName>style.visibility</p:attrName>
                                        </p:attrNameLst>
                                      </p:cBhvr>
                                      <p:to>
                                        <p:strVal val="visible"/>
                                      </p:to>
                                    </p:set>
                                    <p:animEffect transition="in" filter="box(in)">
                                      <p:cBhvr>
                                        <p:cTn id="429" dur="500"/>
                                        <p:tgtEl>
                                          <p:spTgt spid="299"/>
                                        </p:tgtEl>
                                      </p:cBhvr>
                                    </p:animEffect>
                                  </p:childTnLst>
                                </p:cTn>
                              </p:par>
                              <p:par>
                                <p:cTn id="430" presetID="4" presetClass="entr" presetSubtype="16" fill="hold" grpId="0" nodeType="withEffect">
                                  <p:stCondLst>
                                    <p:cond delay="0"/>
                                  </p:stCondLst>
                                  <p:childTnLst>
                                    <p:set>
                                      <p:cBhvr>
                                        <p:cTn id="431" dur="1" fill="hold">
                                          <p:stCondLst>
                                            <p:cond delay="0"/>
                                          </p:stCondLst>
                                        </p:cTn>
                                        <p:tgtEl>
                                          <p:spTgt spid="300"/>
                                        </p:tgtEl>
                                        <p:attrNameLst>
                                          <p:attrName>style.visibility</p:attrName>
                                        </p:attrNameLst>
                                      </p:cBhvr>
                                      <p:to>
                                        <p:strVal val="visible"/>
                                      </p:to>
                                    </p:set>
                                    <p:animEffect transition="in" filter="box(in)">
                                      <p:cBhvr>
                                        <p:cTn id="432" dur="500"/>
                                        <p:tgtEl>
                                          <p:spTgt spid="300"/>
                                        </p:tgtEl>
                                      </p:cBhvr>
                                    </p:animEffect>
                                  </p:childTnLst>
                                </p:cTn>
                              </p:par>
                            </p:childTnLst>
                          </p:cTn>
                        </p:par>
                        <p:par>
                          <p:cTn id="433" fill="hold">
                            <p:stCondLst>
                              <p:cond delay="1000"/>
                            </p:stCondLst>
                            <p:childTnLst>
                              <p:par>
                                <p:cTn id="434" presetID="4" presetClass="entr" presetSubtype="16" fill="hold" grpId="0" nodeType="afterEffect">
                                  <p:stCondLst>
                                    <p:cond delay="0"/>
                                  </p:stCondLst>
                                  <p:childTnLst>
                                    <p:set>
                                      <p:cBhvr>
                                        <p:cTn id="435" dur="1" fill="hold">
                                          <p:stCondLst>
                                            <p:cond delay="0"/>
                                          </p:stCondLst>
                                        </p:cTn>
                                        <p:tgtEl>
                                          <p:spTgt spid="228"/>
                                        </p:tgtEl>
                                        <p:attrNameLst>
                                          <p:attrName>style.visibility</p:attrName>
                                        </p:attrNameLst>
                                      </p:cBhvr>
                                      <p:to>
                                        <p:strVal val="visible"/>
                                      </p:to>
                                    </p:set>
                                    <p:animEffect transition="in" filter="box(in)">
                                      <p:cBhvr>
                                        <p:cTn id="436" dur="500"/>
                                        <p:tgtEl>
                                          <p:spTgt spid="228"/>
                                        </p:tgtEl>
                                      </p:cBhvr>
                                    </p:animEffect>
                                  </p:childTnLst>
                                </p:cTn>
                              </p:par>
                            </p:childTnLst>
                          </p:cTn>
                        </p:par>
                        <p:par>
                          <p:cTn id="437" fill="hold">
                            <p:stCondLst>
                              <p:cond delay="1500"/>
                            </p:stCondLst>
                            <p:childTnLst>
                              <p:par>
                                <p:cTn id="438" presetID="4" presetClass="entr" presetSubtype="16" fill="hold" nodeType="afterEffect">
                                  <p:stCondLst>
                                    <p:cond delay="0"/>
                                  </p:stCondLst>
                                  <p:childTnLst>
                                    <p:set>
                                      <p:cBhvr>
                                        <p:cTn id="439" dur="1" fill="hold">
                                          <p:stCondLst>
                                            <p:cond delay="0"/>
                                          </p:stCondLst>
                                        </p:cTn>
                                        <p:tgtEl>
                                          <p:spTgt spid="269"/>
                                        </p:tgtEl>
                                        <p:attrNameLst>
                                          <p:attrName>style.visibility</p:attrName>
                                        </p:attrNameLst>
                                      </p:cBhvr>
                                      <p:to>
                                        <p:strVal val="visible"/>
                                      </p:to>
                                    </p:set>
                                    <p:animEffect transition="in" filter="box(in)">
                                      <p:cBhvr>
                                        <p:cTn id="440" dur="500"/>
                                        <p:tgtEl>
                                          <p:spTgt spid="269"/>
                                        </p:tgtEl>
                                      </p:cBhvr>
                                    </p:animEffect>
                                  </p:childTnLst>
                                </p:cTn>
                              </p:par>
                            </p:childTnLst>
                          </p:cTn>
                        </p:par>
                        <p:par>
                          <p:cTn id="441" fill="hold">
                            <p:stCondLst>
                              <p:cond delay="2000"/>
                            </p:stCondLst>
                            <p:childTnLst>
                              <p:par>
                                <p:cTn id="442" presetID="4" presetClass="entr" presetSubtype="16" fill="hold" grpId="0" nodeType="afterEffect">
                                  <p:stCondLst>
                                    <p:cond delay="0"/>
                                  </p:stCondLst>
                                  <p:childTnLst>
                                    <p:set>
                                      <p:cBhvr>
                                        <p:cTn id="443" dur="1" fill="hold">
                                          <p:stCondLst>
                                            <p:cond delay="0"/>
                                          </p:stCondLst>
                                        </p:cTn>
                                        <p:tgtEl>
                                          <p:spTgt spid="223"/>
                                        </p:tgtEl>
                                        <p:attrNameLst>
                                          <p:attrName>style.visibility</p:attrName>
                                        </p:attrNameLst>
                                      </p:cBhvr>
                                      <p:to>
                                        <p:strVal val="visible"/>
                                      </p:to>
                                    </p:set>
                                    <p:animEffect transition="in" filter="box(in)">
                                      <p:cBhvr>
                                        <p:cTn id="444" dur="500"/>
                                        <p:tgtEl>
                                          <p:spTgt spid="223"/>
                                        </p:tgtEl>
                                      </p:cBhvr>
                                    </p:animEffect>
                                  </p:childTnLst>
                                </p:cTn>
                              </p:par>
                            </p:childTnLst>
                          </p:cTn>
                        </p:par>
                        <p:par>
                          <p:cTn id="445" fill="hold">
                            <p:stCondLst>
                              <p:cond delay="2500"/>
                            </p:stCondLst>
                            <p:childTnLst>
                              <p:par>
                                <p:cTn id="446" presetID="4" presetClass="entr" presetSubtype="16" fill="hold" nodeType="afterEffect">
                                  <p:stCondLst>
                                    <p:cond delay="0"/>
                                  </p:stCondLst>
                                  <p:childTnLst>
                                    <p:set>
                                      <p:cBhvr>
                                        <p:cTn id="447" dur="1" fill="hold">
                                          <p:stCondLst>
                                            <p:cond delay="0"/>
                                          </p:stCondLst>
                                        </p:cTn>
                                        <p:tgtEl>
                                          <p:spTgt spid="268"/>
                                        </p:tgtEl>
                                        <p:attrNameLst>
                                          <p:attrName>style.visibility</p:attrName>
                                        </p:attrNameLst>
                                      </p:cBhvr>
                                      <p:to>
                                        <p:strVal val="visible"/>
                                      </p:to>
                                    </p:set>
                                    <p:animEffect transition="in" filter="box(in)">
                                      <p:cBhvr>
                                        <p:cTn id="448" dur="500"/>
                                        <p:tgtEl>
                                          <p:spTgt spid="268"/>
                                        </p:tgtEl>
                                      </p:cBhvr>
                                    </p:animEffect>
                                  </p:childTnLst>
                                </p:cTn>
                              </p:par>
                            </p:childTnLst>
                          </p:cTn>
                        </p:par>
                        <p:par>
                          <p:cTn id="449" fill="hold">
                            <p:stCondLst>
                              <p:cond delay="3000"/>
                            </p:stCondLst>
                            <p:childTnLst>
                              <p:par>
                                <p:cTn id="450" presetID="4" presetClass="entr" presetSubtype="16" fill="hold" grpId="0" nodeType="afterEffect">
                                  <p:stCondLst>
                                    <p:cond delay="0"/>
                                  </p:stCondLst>
                                  <p:childTnLst>
                                    <p:set>
                                      <p:cBhvr>
                                        <p:cTn id="451" dur="1" fill="hold">
                                          <p:stCondLst>
                                            <p:cond delay="0"/>
                                          </p:stCondLst>
                                        </p:cTn>
                                        <p:tgtEl>
                                          <p:spTgt spid="214"/>
                                        </p:tgtEl>
                                        <p:attrNameLst>
                                          <p:attrName>style.visibility</p:attrName>
                                        </p:attrNameLst>
                                      </p:cBhvr>
                                      <p:to>
                                        <p:strVal val="visible"/>
                                      </p:to>
                                    </p:set>
                                    <p:animEffect transition="in" filter="box(in)">
                                      <p:cBhvr>
                                        <p:cTn id="452" dur="500"/>
                                        <p:tgtEl>
                                          <p:spTgt spid="214"/>
                                        </p:tgtEl>
                                      </p:cBhvr>
                                    </p:animEffect>
                                  </p:childTnLst>
                                </p:cTn>
                              </p:par>
                            </p:childTnLst>
                          </p:cTn>
                        </p:par>
                        <p:par>
                          <p:cTn id="453" fill="hold">
                            <p:stCondLst>
                              <p:cond delay="3500"/>
                            </p:stCondLst>
                            <p:childTnLst>
                              <p:par>
                                <p:cTn id="454" presetID="4" presetClass="entr" presetSubtype="16" fill="hold" nodeType="afterEffect">
                                  <p:stCondLst>
                                    <p:cond delay="0"/>
                                  </p:stCondLst>
                                  <p:childTnLst>
                                    <p:set>
                                      <p:cBhvr>
                                        <p:cTn id="455" dur="1" fill="hold">
                                          <p:stCondLst>
                                            <p:cond delay="0"/>
                                          </p:stCondLst>
                                        </p:cTn>
                                        <p:tgtEl>
                                          <p:spTgt spid="266"/>
                                        </p:tgtEl>
                                        <p:attrNameLst>
                                          <p:attrName>style.visibility</p:attrName>
                                        </p:attrNameLst>
                                      </p:cBhvr>
                                      <p:to>
                                        <p:strVal val="visible"/>
                                      </p:to>
                                    </p:set>
                                    <p:animEffect transition="in" filter="box(in)">
                                      <p:cBhvr>
                                        <p:cTn id="456" dur="500"/>
                                        <p:tgtEl>
                                          <p:spTgt spid="266"/>
                                        </p:tgtEl>
                                      </p:cBhvr>
                                    </p:animEffect>
                                  </p:childTnLst>
                                </p:cTn>
                              </p:par>
                            </p:childTnLst>
                          </p:cTn>
                        </p:par>
                        <p:par>
                          <p:cTn id="457" fill="hold">
                            <p:stCondLst>
                              <p:cond delay="4000"/>
                            </p:stCondLst>
                            <p:childTnLst>
                              <p:par>
                                <p:cTn id="458" presetID="4" presetClass="entr" presetSubtype="16" fill="hold" grpId="0" nodeType="afterEffect">
                                  <p:stCondLst>
                                    <p:cond delay="0"/>
                                  </p:stCondLst>
                                  <p:childTnLst>
                                    <p:set>
                                      <p:cBhvr>
                                        <p:cTn id="459" dur="1" fill="hold">
                                          <p:stCondLst>
                                            <p:cond delay="0"/>
                                          </p:stCondLst>
                                        </p:cTn>
                                        <p:tgtEl>
                                          <p:spTgt spid="215"/>
                                        </p:tgtEl>
                                        <p:attrNameLst>
                                          <p:attrName>style.visibility</p:attrName>
                                        </p:attrNameLst>
                                      </p:cBhvr>
                                      <p:to>
                                        <p:strVal val="visible"/>
                                      </p:to>
                                    </p:set>
                                    <p:animEffect transition="in" filter="box(in)">
                                      <p:cBhvr>
                                        <p:cTn id="460" dur="500"/>
                                        <p:tgtEl>
                                          <p:spTgt spid="215"/>
                                        </p:tgtEl>
                                      </p:cBhvr>
                                    </p:animEffect>
                                  </p:childTnLst>
                                </p:cTn>
                              </p:par>
                            </p:childTnLst>
                          </p:cTn>
                        </p:par>
                        <p:par>
                          <p:cTn id="461" fill="hold">
                            <p:stCondLst>
                              <p:cond delay="4500"/>
                            </p:stCondLst>
                            <p:childTnLst>
                              <p:par>
                                <p:cTn id="462" presetID="4" presetClass="entr" presetSubtype="16" fill="hold" nodeType="afterEffect">
                                  <p:stCondLst>
                                    <p:cond delay="0"/>
                                  </p:stCondLst>
                                  <p:childTnLst>
                                    <p:set>
                                      <p:cBhvr>
                                        <p:cTn id="463" dur="1" fill="hold">
                                          <p:stCondLst>
                                            <p:cond delay="0"/>
                                          </p:stCondLst>
                                        </p:cTn>
                                        <p:tgtEl>
                                          <p:spTgt spid="267"/>
                                        </p:tgtEl>
                                        <p:attrNameLst>
                                          <p:attrName>style.visibility</p:attrName>
                                        </p:attrNameLst>
                                      </p:cBhvr>
                                      <p:to>
                                        <p:strVal val="visible"/>
                                      </p:to>
                                    </p:set>
                                    <p:animEffect transition="in" filter="box(in)">
                                      <p:cBhvr>
                                        <p:cTn id="464" dur="500"/>
                                        <p:tgtEl>
                                          <p:spTgt spid="267"/>
                                        </p:tgtEl>
                                      </p:cBhvr>
                                    </p:animEffect>
                                  </p:childTnLst>
                                </p:cTn>
                              </p:par>
                            </p:childTnLst>
                          </p:cTn>
                        </p:par>
                      </p:childTnLst>
                    </p:cTn>
                  </p:par>
                  <p:par>
                    <p:cTn id="465" fill="hold">
                      <p:stCondLst>
                        <p:cond delay="indefinite"/>
                      </p:stCondLst>
                      <p:childTnLst>
                        <p:par>
                          <p:cTn id="466" fill="hold">
                            <p:stCondLst>
                              <p:cond delay="0"/>
                            </p:stCondLst>
                            <p:childTnLst>
                              <p:par>
                                <p:cTn id="467" presetID="4" presetClass="exit" presetSubtype="16" fill="hold" grpId="1" nodeType="clickEffect">
                                  <p:stCondLst>
                                    <p:cond delay="0"/>
                                  </p:stCondLst>
                                  <p:childTnLst>
                                    <p:animEffect transition="out" filter="box(in)">
                                      <p:cBhvr>
                                        <p:cTn id="468" dur="500"/>
                                        <p:tgtEl>
                                          <p:spTgt spid="296"/>
                                        </p:tgtEl>
                                      </p:cBhvr>
                                    </p:animEffect>
                                    <p:set>
                                      <p:cBhvr>
                                        <p:cTn id="469" dur="1" fill="hold">
                                          <p:stCondLst>
                                            <p:cond delay="499"/>
                                          </p:stCondLst>
                                        </p:cTn>
                                        <p:tgtEl>
                                          <p:spTgt spid="296"/>
                                        </p:tgtEl>
                                        <p:attrNameLst>
                                          <p:attrName>style.visibility</p:attrName>
                                        </p:attrNameLst>
                                      </p:cBhvr>
                                      <p:to>
                                        <p:strVal val="hidden"/>
                                      </p:to>
                                    </p:set>
                                  </p:childTnLst>
                                </p:cTn>
                              </p:par>
                              <p:par>
                                <p:cTn id="470" presetID="4" presetClass="exit" presetSubtype="16" fill="hold" grpId="1" nodeType="withEffect">
                                  <p:stCondLst>
                                    <p:cond delay="0"/>
                                  </p:stCondLst>
                                  <p:childTnLst>
                                    <p:animEffect transition="out" filter="box(in)">
                                      <p:cBhvr>
                                        <p:cTn id="471" dur="500"/>
                                        <p:tgtEl>
                                          <p:spTgt spid="297"/>
                                        </p:tgtEl>
                                      </p:cBhvr>
                                    </p:animEffect>
                                    <p:set>
                                      <p:cBhvr>
                                        <p:cTn id="472" dur="1" fill="hold">
                                          <p:stCondLst>
                                            <p:cond delay="499"/>
                                          </p:stCondLst>
                                        </p:cTn>
                                        <p:tgtEl>
                                          <p:spTgt spid="297"/>
                                        </p:tgtEl>
                                        <p:attrNameLst>
                                          <p:attrName>style.visibility</p:attrName>
                                        </p:attrNameLst>
                                      </p:cBhvr>
                                      <p:to>
                                        <p:strVal val="hidden"/>
                                      </p:to>
                                    </p:set>
                                  </p:childTnLst>
                                </p:cTn>
                              </p:par>
                              <p:par>
                                <p:cTn id="473" presetID="4" presetClass="exit" presetSubtype="16" fill="hold" grpId="1" nodeType="withEffect">
                                  <p:stCondLst>
                                    <p:cond delay="0"/>
                                  </p:stCondLst>
                                  <p:childTnLst>
                                    <p:animEffect transition="out" filter="box(in)">
                                      <p:cBhvr>
                                        <p:cTn id="474" dur="500"/>
                                        <p:tgtEl>
                                          <p:spTgt spid="298"/>
                                        </p:tgtEl>
                                      </p:cBhvr>
                                    </p:animEffect>
                                    <p:set>
                                      <p:cBhvr>
                                        <p:cTn id="475" dur="1" fill="hold">
                                          <p:stCondLst>
                                            <p:cond delay="499"/>
                                          </p:stCondLst>
                                        </p:cTn>
                                        <p:tgtEl>
                                          <p:spTgt spid="298"/>
                                        </p:tgtEl>
                                        <p:attrNameLst>
                                          <p:attrName>style.visibility</p:attrName>
                                        </p:attrNameLst>
                                      </p:cBhvr>
                                      <p:to>
                                        <p:strVal val="hidden"/>
                                      </p:to>
                                    </p:set>
                                  </p:childTnLst>
                                </p:cTn>
                              </p:par>
                              <p:par>
                                <p:cTn id="476" presetID="4" presetClass="exit" presetSubtype="16" fill="hold" grpId="1" nodeType="withEffect">
                                  <p:stCondLst>
                                    <p:cond delay="0"/>
                                  </p:stCondLst>
                                  <p:childTnLst>
                                    <p:animEffect transition="out" filter="box(in)">
                                      <p:cBhvr>
                                        <p:cTn id="477" dur="500"/>
                                        <p:tgtEl>
                                          <p:spTgt spid="299"/>
                                        </p:tgtEl>
                                      </p:cBhvr>
                                    </p:animEffect>
                                    <p:set>
                                      <p:cBhvr>
                                        <p:cTn id="478" dur="1" fill="hold">
                                          <p:stCondLst>
                                            <p:cond delay="499"/>
                                          </p:stCondLst>
                                        </p:cTn>
                                        <p:tgtEl>
                                          <p:spTgt spid="299"/>
                                        </p:tgtEl>
                                        <p:attrNameLst>
                                          <p:attrName>style.visibility</p:attrName>
                                        </p:attrNameLst>
                                      </p:cBhvr>
                                      <p:to>
                                        <p:strVal val="hidden"/>
                                      </p:to>
                                    </p:set>
                                  </p:childTnLst>
                                </p:cTn>
                              </p:par>
                              <p:par>
                                <p:cTn id="479" presetID="4" presetClass="exit" presetSubtype="16" fill="hold" grpId="1" nodeType="withEffect">
                                  <p:stCondLst>
                                    <p:cond delay="0"/>
                                  </p:stCondLst>
                                  <p:childTnLst>
                                    <p:animEffect transition="out" filter="box(in)">
                                      <p:cBhvr>
                                        <p:cTn id="480" dur="500"/>
                                        <p:tgtEl>
                                          <p:spTgt spid="300"/>
                                        </p:tgtEl>
                                      </p:cBhvr>
                                    </p:animEffect>
                                    <p:set>
                                      <p:cBhvr>
                                        <p:cTn id="481" dur="1" fill="hold">
                                          <p:stCondLst>
                                            <p:cond delay="499"/>
                                          </p:stCondLst>
                                        </p:cTn>
                                        <p:tgtEl>
                                          <p:spTgt spid="300"/>
                                        </p:tgtEl>
                                        <p:attrNameLst>
                                          <p:attrName>style.visibility</p:attrName>
                                        </p:attrNameLst>
                                      </p:cBhvr>
                                      <p:to>
                                        <p:strVal val="hidden"/>
                                      </p:to>
                                    </p:set>
                                  </p:childTnLst>
                                </p:cTn>
                              </p:par>
                            </p:childTnLst>
                          </p:cTn>
                        </p:par>
                        <p:par>
                          <p:cTn id="482" fill="hold">
                            <p:stCondLst>
                              <p:cond delay="500"/>
                            </p:stCondLst>
                            <p:childTnLst>
                              <p:par>
                                <p:cTn id="483" presetID="4" presetClass="exit" presetSubtype="16" fill="hold" grpId="1" nodeType="afterEffect">
                                  <p:stCondLst>
                                    <p:cond delay="0"/>
                                  </p:stCondLst>
                                  <p:childTnLst>
                                    <p:animEffect transition="out" filter="box(in)">
                                      <p:cBhvr>
                                        <p:cTn id="484" dur="500"/>
                                        <p:tgtEl>
                                          <p:spTgt spid="214"/>
                                        </p:tgtEl>
                                      </p:cBhvr>
                                    </p:animEffect>
                                    <p:set>
                                      <p:cBhvr>
                                        <p:cTn id="485" dur="1" fill="hold">
                                          <p:stCondLst>
                                            <p:cond delay="499"/>
                                          </p:stCondLst>
                                        </p:cTn>
                                        <p:tgtEl>
                                          <p:spTgt spid="214"/>
                                        </p:tgtEl>
                                        <p:attrNameLst>
                                          <p:attrName>style.visibility</p:attrName>
                                        </p:attrNameLst>
                                      </p:cBhvr>
                                      <p:to>
                                        <p:strVal val="hidden"/>
                                      </p:to>
                                    </p:set>
                                  </p:childTnLst>
                                </p:cTn>
                              </p:par>
                              <p:par>
                                <p:cTn id="486" presetID="4" presetClass="exit" presetSubtype="16" fill="hold" grpId="1" nodeType="withEffect">
                                  <p:stCondLst>
                                    <p:cond delay="0"/>
                                  </p:stCondLst>
                                  <p:childTnLst>
                                    <p:animEffect transition="out" filter="box(in)">
                                      <p:cBhvr>
                                        <p:cTn id="487" dur="500"/>
                                        <p:tgtEl>
                                          <p:spTgt spid="215"/>
                                        </p:tgtEl>
                                      </p:cBhvr>
                                    </p:animEffect>
                                    <p:set>
                                      <p:cBhvr>
                                        <p:cTn id="488" dur="1" fill="hold">
                                          <p:stCondLst>
                                            <p:cond delay="499"/>
                                          </p:stCondLst>
                                        </p:cTn>
                                        <p:tgtEl>
                                          <p:spTgt spid="215"/>
                                        </p:tgtEl>
                                        <p:attrNameLst>
                                          <p:attrName>style.visibility</p:attrName>
                                        </p:attrNameLst>
                                      </p:cBhvr>
                                      <p:to>
                                        <p:strVal val="hidden"/>
                                      </p:to>
                                    </p:set>
                                  </p:childTnLst>
                                </p:cTn>
                              </p:par>
                              <p:par>
                                <p:cTn id="489" presetID="4" presetClass="exit" presetSubtype="16" fill="hold" nodeType="withEffect">
                                  <p:stCondLst>
                                    <p:cond delay="0"/>
                                  </p:stCondLst>
                                  <p:childTnLst>
                                    <p:animEffect transition="out" filter="box(in)">
                                      <p:cBhvr>
                                        <p:cTn id="490" dur="500"/>
                                        <p:tgtEl>
                                          <p:spTgt spid="266"/>
                                        </p:tgtEl>
                                      </p:cBhvr>
                                    </p:animEffect>
                                    <p:set>
                                      <p:cBhvr>
                                        <p:cTn id="491" dur="1" fill="hold">
                                          <p:stCondLst>
                                            <p:cond delay="499"/>
                                          </p:stCondLst>
                                        </p:cTn>
                                        <p:tgtEl>
                                          <p:spTgt spid="266"/>
                                        </p:tgtEl>
                                        <p:attrNameLst>
                                          <p:attrName>style.visibility</p:attrName>
                                        </p:attrNameLst>
                                      </p:cBhvr>
                                      <p:to>
                                        <p:strVal val="hidden"/>
                                      </p:to>
                                    </p:set>
                                  </p:childTnLst>
                                </p:cTn>
                              </p:par>
                              <p:par>
                                <p:cTn id="492" presetID="4" presetClass="exit" presetSubtype="16" fill="hold" nodeType="withEffect">
                                  <p:stCondLst>
                                    <p:cond delay="0"/>
                                  </p:stCondLst>
                                  <p:childTnLst>
                                    <p:animEffect transition="out" filter="box(in)">
                                      <p:cBhvr>
                                        <p:cTn id="493" dur="500"/>
                                        <p:tgtEl>
                                          <p:spTgt spid="267"/>
                                        </p:tgtEl>
                                      </p:cBhvr>
                                    </p:animEffect>
                                    <p:set>
                                      <p:cBhvr>
                                        <p:cTn id="494" dur="1" fill="hold">
                                          <p:stCondLst>
                                            <p:cond delay="499"/>
                                          </p:stCondLst>
                                        </p:cTn>
                                        <p:tgtEl>
                                          <p:spTgt spid="267"/>
                                        </p:tgtEl>
                                        <p:attrNameLst>
                                          <p:attrName>style.visibility</p:attrName>
                                        </p:attrNameLst>
                                      </p:cBhvr>
                                      <p:to>
                                        <p:strVal val="hidden"/>
                                      </p:to>
                                    </p:set>
                                  </p:childTnLst>
                                </p:cTn>
                              </p:par>
                              <p:par>
                                <p:cTn id="495" presetID="4" presetClass="exit" presetSubtype="16" fill="hold" grpId="1" nodeType="withEffect">
                                  <p:stCondLst>
                                    <p:cond delay="0"/>
                                  </p:stCondLst>
                                  <p:childTnLst>
                                    <p:animEffect transition="out" filter="box(in)">
                                      <p:cBhvr>
                                        <p:cTn id="496" dur="500"/>
                                        <p:tgtEl>
                                          <p:spTgt spid="223"/>
                                        </p:tgtEl>
                                      </p:cBhvr>
                                    </p:animEffect>
                                    <p:set>
                                      <p:cBhvr>
                                        <p:cTn id="497" dur="1" fill="hold">
                                          <p:stCondLst>
                                            <p:cond delay="499"/>
                                          </p:stCondLst>
                                        </p:cTn>
                                        <p:tgtEl>
                                          <p:spTgt spid="223"/>
                                        </p:tgtEl>
                                        <p:attrNameLst>
                                          <p:attrName>style.visibility</p:attrName>
                                        </p:attrNameLst>
                                      </p:cBhvr>
                                      <p:to>
                                        <p:strVal val="hidden"/>
                                      </p:to>
                                    </p:set>
                                  </p:childTnLst>
                                </p:cTn>
                              </p:par>
                              <p:par>
                                <p:cTn id="498" presetID="4" presetClass="exit" presetSubtype="16" fill="hold" nodeType="withEffect">
                                  <p:stCondLst>
                                    <p:cond delay="0"/>
                                  </p:stCondLst>
                                  <p:childTnLst>
                                    <p:animEffect transition="out" filter="box(in)">
                                      <p:cBhvr>
                                        <p:cTn id="499" dur="500"/>
                                        <p:tgtEl>
                                          <p:spTgt spid="268"/>
                                        </p:tgtEl>
                                      </p:cBhvr>
                                    </p:animEffect>
                                    <p:set>
                                      <p:cBhvr>
                                        <p:cTn id="500" dur="1" fill="hold">
                                          <p:stCondLst>
                                            <p:cond delay="499"/>
                                          </p:stCondLst>
                                        </p:cTn>
                                        <p:tgtEl>
                                          <p:spTgt spid="268"/>
                                        </p:tgtEl>
                                        <p:attrNameLst>
                                          <p:attrName>style.visibility</p:attrName>
                                        </p:attrNameLst>
                                      </p:cBhvr>
                                      <p:to>
                                        <p:strVal val="hidden"/>
                                      </p:to>
                                    </p:set>
                                  </p:childTnLst>
                                </p:cTn>
                              </p:par>
                              <p:par>
                                <p:cTn id="501" presetID="4" presetClass="exit" presetSubtype="16" fill="hold" grpId="1" nodeType="withEffect">
                                  <p:stCondLst>
                                    <p:cond delay="0"/>
                                  </p:stCondLst>
                                  <p:childTnLst>
                                    <p:animEffect transition="out" filter="box(in)">
                                      <p:cBhvr>
                                        <p:cTn id="502" dur="500"/>
                                        <p:tgtEl>
                                          <p:spTgt spid="227"/>
                                        </p:tgtEl>
                                      </p:cBhvr>
                                    </p:animEffect>
                                    <p:set>
                                      <p:cBhvr>
                                        <p:cTn id="503" dur="1" fill="hold">
                                          <p:stCondLst>
                                            <p:cond delay="499"/>
                                          </p:stCondLst>
                                        </p:cTn>
                                        <p:tgtEl>
                                          <p:spTgt spid="227"/>
                                        </p:tgtEl>
                                        <p:attrNameLst>
                                          <p:attrName>style.visibility</p:attrName>
                                        </p:attrNameLst>
                                      </p:cBhvr>
                                      <p:to>
                                        <p:strVal val="hidden"/>
                                      </p:to>
                                    </p:set>
                                  </p:childTnLst>
                                </p:cTn>
                              </p:par>
                              <p:par>
                                <p:cTn id="504" presetID="4" presetClass="exit" presetSubtype="16" fill="hold" grpId="1" nodeType="withEffect">
                                  <p:stCondLst>
                                    <p:cond delay="0"/>
                                  </p:stCondLst>
                                  <p:childTnLst>
                                    <p:animEffect transition="out" filter="box(in)">
                                      <p:cBhvr>
                                        <p:cTn id="505" dur="500"/>
                                        <p:tgtEl>
                                          <p:spTgt spid="228"/>
                                        </p:tgtEl>
                                      </p:cBhvr>
                                    </p:animEffect>
                                    <p:set>
                                      <p:cBhvr>
                                        <p:cTn id="506" dur="1" fill="hold">
                                          <p:stCondLst>
                                            <p:cond delay="499"/>
                                          </p:stCondLst>
                                        </p:cTn>
                                        <p:tgtEl>
                                          <p:spTgt spid="228"/>
                                        </p:tgtEl>
                                        <p:attrNameLst>
                                          <p:attrName>style.visibility</p:attrName>
                                        </p:attrNameLst>
                                      </p:cBhvr>
                                      <p:to>
                                        <p:strVal val="hidden"/>
                                      </p:to>
                                    </p:set>
                                  </p:childTnLst>
                                </p:cTn>
                              </p:par>
                              <p:par>
                                <p:cTn id="507" presetID="4" presetClass="exit" presetSubtype="16" fill="hold" nodeType="withEffect">
                                  <p:stCondLst>
                                    <p:cond delay="0"/>
                                  </p:stCondLst>
                                  <p:childTnLst>
                                    <p:animEffect transition="out" filter="box(in)">
                                      <p:cBhvr>
                                        <p:cTn id="508" dur="500"/>
                                        <p:tgtEl>
                                          <p:spTgt spid="269"/>
                                        </p:tgtEl>
                                      </p:cBhvr>
                                    </p:animEffect>
                                    <p:set>
                                      <p:cBhvr>
                                        <p:cTn id="509" dur="1" fill="hold">
                                          <p:stCondLst>
                                            <p:cond delay="499"/>
                                          </p:stCondLst>
                                        </p:cTn>
                                        <p:tgtEl>
                                          <p:spTgt spid="269"/>
                                        </p:tgtEl>
                                        <p:attrNameLst>
                                          <p:attrName>style.visibility</p:attrName>
                                        </p:attrNameLst>
                                      </p:cBhvr>
                                      <p:to>
                                        <p:strVal val="hidden"/>
                                      </p:to>
                                    </p:set>
                                  </p:childTnLst>
                                </p:cTn>
                              </p:par>
                            </p:childTnLst>
                          </p:cTn>
                        </p:par>
                      </p:childTnLst>
                    </p:cTn>
                  </p:par>
                  <p:par>
                    <p:cTn id="510" fill="hold">
                      <p:stCondLst>
                        <p:cond delay="indefinite"/>
                      </p:stCondLst>
                      <p:childTnLst>
                        <p:par>
                          <p:cTn id="511" fill="hold">
                            <p:stCondLst>
                              <p:cond delay="0"/>
                            </p:stCondLst>
                            <p:childTnLst>
                              <p:par>
                                <p:cTn id="512" presetID="4" presetClass="entr" presetSubtype="16" fill="hold" grpId="0" nodeType="clickEffect">
                                  <p:stCondLst>
                                    <p:cond delay="0"/>
                                  </p:stCondLst>
                                  <p:childTnLst>
                                    <p:set>
                                      <p:cBhvr>
                                        <p:cTn id="513" dur="1" fill="hold">
                                          <p:stCondLst>
                                            <p:cond delay="0"/>
                                          </p:stCondLst>
                                        </p:cTn>
                                        <p:tgtEl>
                                          <p:spTgt spid="261"/>
                                        </p:tgtEl>
                                        <p:attrNameLst>
                                          <p:attrName>style.visibility</p:attrName>
                                        </p:attrNameLst>
                                      </p:cBhvr>
                                      <p:to>
                                        <p:strVal val="visible"/>
                                      </p:to>
                                    </p:set>
                                    <p:animEffect transition="in" filter="box(in)">
                                      <p:cBhvr>
                                        <p:cTn id="514" dur="500"/>
                                        <p:tgtEl>
                                          <p:spTgt spid="261"/>
                                        </p:tgtEl>
                                      </p:cBhvr>
                                    </p:animEffect>
                                  </p:childTnLst>
                                </p:cTn>
                              </p:par>
                            </p:childTnLst>
                          </p:cTn>
                        </p:par>
                        <p:par>
                          <p:cTn id="515" fill="hold">
                            <p:stCondLst>
                              <p:cond delay="500"/>
                            </p:stCondLst>
                            <p:childTnLst>
                              <p:par>
                                <p:cTn id="516" presetID="4" presetClass="entr" presetSubtype="16" fill="hold" grpId="0" nodeType="afterEffect">
                                  <p:stCondLst>
                                    <p:cond delay="0"/>
                                  </p:stCondLst>
                                  <p:childTnLst>
                                    <p:set>
                                      <p:cBhvr>
                                        <p:cTn id="517" dur="1" fill="hold">
                                          <p:stCondLst>
                                            <p:cond delay="0"/>
                                          </p:stCondLst>
                                        </p:cTn>
                                        <p:tgtEl>
                                          <p:spTgt spid="301"/>
                                        </p:tgtEl>
                                        <p:attrNameLst>
                                          <p:attrName>style.visibility</p:attrName>
                                        </p:attrNameLst>
                                      </p:cBhvr>
                                      <p:to>
                                        <p:strVal val="visible"/>
                                      </p:to>
                                    </p:set>
                                    <p:animEffect transition="in" filter="box(in)">
                                      <p:cBhvr>
                                        <p:cTn id="518" dur="500"/>
                                        <p:tgtEl>
                                          <p:spTgt spid="301"/>
                                        </p:tgtEl>
                                      </p:cBhvr>
                                    </p:animEffect>
                                  </p:childTnLst>
                                </p:cTn>
                              </p:par>
                              <p:par>
                                <p:cTn id="519" presetID="4" presetClass="entr" presetSubtype="16" fill="hold" grpId="0" nodeType="withEffect">
                                  <p:stCondLst>
                                    <p:cond delay="0"/>
                                  </p:stCondLst>
                                  <p:childTnLst>
                                    <p:set>
                                      <p:cBhvr>
                                        <p:cTn id="520" dur="1" fill="hold">
                                          <p:stCondLst>
                                            <p:cond delay="0"/>
                                          </p:stCondLst>
                                        </p:cTn>
                                        <p:tgtEl>
                                          <p:spTgt spid="302"/>
                                        </p:tgtEl>
                                        <p:attrNameLst>
                                          <p:attrName>style.visibility</p:attrName>
                                        </p:attrNameLst>
                                      </p:cBhvr>
                                      <p:to>
                                        <p:strVal val="visible"/>
                                      </p:to>
                                    </p:set>
                                    <p:animEffect transition="in" filter="box(in)">
                                      <p:cBhvr>
                                        <p:cTn id="521" dur="500"/>
                                        <p:tgtEl>
                                          <p:spTgt spid="302"/>
                                        </p:tgtEl>
                                      </p:cBhvr>
                                    </p:animEffect>
                                  </p:childTnLst>
                                </p:cTn>
                              </p:par>
                              <p:par>
                                <p:cTn id="522" presetID="4" presetClass="entr" presetSubtype="16" fill="hold" grpId="0" nodeType="withEffect">
                                  <p:stCondLst>
                                    <p:cond delay="0"/>
                                  </p:stCondLst>
                                  <p:childTnLst>
                                    <p:set>
                                      <p:cBhvr>
                                        <p:cTn id="523" dur="1" fill="hold">
                                          <p:stCondLst>
                                            <p:cond delay="0"/>
                                          </p:stCondLst>
                                        </p:cTn>
                                        <p:tgtEl>
                                          <p:spTgt spid="303"/>
                                        </p:tgtEl>
                                        <p:attrNameLst>
                                          <p:attrName>style.visibility</p:attrName>
                                        </p:attrNameLst>
                                      </p:cBhvr>
                                      <p:to>
                                        <p:strVal val="visible"/>
                                      </p:to>
                                    </p:set>
                                    <p:animEffect transition="in" filter="box(in)">
                                      <p:cBhvr>
                                        <p:cTn id="524" dur="500"/>
                                        <p:tgtEl>
                                          <p:spTgt spid="303"/>
                                        </p:tgtEl>
                                      </p:cBhvr>
                                    </p:animEffect>
                                  </p:childTnLst>
                                </p:cTn>
                              </p:par>
                              <p:par>
                                <p:cTn id="525" presetID="4" presetClass="entr" presetSubtype="16" fill="hold" grpId="0" nodeType="withEffect">
                                  <p:stCondLst>
                                    <p:cond delay="0"/>
                                  </p:stCondLst>
                                  <p:childTnLst>
                                    <p:set>
                                      <p:cBhvr>
                                        <p:cTn id="526" dur="1" fill="hold">
                                          <p:stCondLst>
                                            <p:cond delay="0"/>
                                          </p:stCondLst>
                                        </p:cTn>
                                        <p:tgtEl>
                                          <p:spTgt spid="304"/>
                                        </p:tgtEl>
                                        <p:attrNameLst>
                                          <p:attrName>style.visibility</p:attrName>
                                        </p:attrNameLst>
                                      </p:cBhvr>
                                      <p:to>
                                        <p:strVal val="visible"/>
                                      </p:to>
                                    </p:set>
                                    <p:animEffect transition="in" filter="box(in)">
                                      <p:cBhvr>
                                        <p:cTn id="527" dur="500"/>
                                        <p:tgtEl>
                                          <p:spTgt spid="304"/>
                                        </p:tgtEl>
                                      </p:cBhvr>
                                    </p:animEffect>
                                  </p:childTnLst>
                                </p:cTn>
                              </p:par>
                            </p:childTnLst>
                          </p:cTn>
                        </p:par>
                        <p:par>
                          <p:cTn id="528" fill="hold">
                            <p:stCondLst>
                              <p:cond delay="1000"/>
                            </p:stCondLst>
                            <p:childTnLst>
                              <p:par>
                                <p:cTn id="529" presetID="4" presetClass="entr" presetSubtype="16" fill="hold" grpId="0" nodeType="afterEffect">
                                  <p:stCondLst>
                                    <p:cond delay="0"/>
                                  </p:stCondLst>
                                  <p:childTnLst>
                                    <p:set>
                                      <p:cBhvr>
                                        <p:cTn id="530" dur="1" fill="hold">
                                          <p:stCondLst>
                                            <p:cond delay="0"/>
                                          </p:stCondLst>
                                        </p:cTn>
                                        <p:tgtEl>
                                          <p:spTgt spid="257"/>
                                        </p:tgtEl>
                                        <p:attrNameLst>
                                          <p:attrName>style.visibility</p:attrName>
                                        </p:attrNameLst>
                                      </p:cBhvr>
                                      <p:to>
                                        <p:strVal val="visible"/>
                                      </p:to>
                                    </p:set>
                                    <p:animEffect transition="in" filter="box(in)">
                                      <p:cBhvr>
                                        <p:cTn id="531" dur="500"/>
                                        <p:tgtEl>
                                          <p:spTgt spid="257"/>
                                        </p:tgtEl>
                                      </p:cBhvr>
                                    </p:animEffect>
                                  </p:childTnLst>
                                </p:cTn>
                              </p:par>
                            </p:childTnLst>
                          </p:cTn>
                        </p:par>
                        <p:par>
                          <p:cTn id="532" fill="hold">
                            <p:stCondLst>
                              <p:cond delay="1500"/>
                            </p:stCondLst>
                            <p:childTnLst>
                              <p:par>
                                <p:cTn id="533" presetID="4" presetClass="entr" presetSubtype="16" fill="hold" nodeType="afterEffect">
                                  <p:stCondLst>
                                    <p:cond delay="0"/>
                                  </p:stCondLst>
                                  <p:childTnLst>
                                    <p:set>
                                      <p:cBhvr>
                                        <p:cTn id="534" dur="1" fill="hold">
                                          <p:stCondLst>
                                            <p:cond delay="0"/>
                                          </p:stCondLst>
                                        </p:cTn>
                                        <p:tgtEl>
                                          <p:spTgt spid="276"/>
                                        </p:tgtEl>
                                        <p:attrNameLst>
                                          <p:attrName>style.visibility</p:attrName>
                                        </p:attrNameLst>
                                      </p:cBhvr>
                                      <p:to>
                                        <p:strVal val="visible"/>
                                      </p:to>
                                    </p:set>
                                    <p:animEffect transition="in" filter="box(in)">
                                      <p:cBhvr>
                                        <p:cTn id="535" dur="500"/>
                                        <p:tgtEl>
                                          <p:spTgt spid="276"/>
                                        </p:tgtEl>
                                      </p:cBhvr>
                                    </p:animEffect>
                                  </p:childTnLst>
                                </p:cTn>
                              </p:par>
                            </p:childTnLst>
                          </p:cTn>
                        </p:par>
                        <p:par>
                          <p:cTn id="536" fill="hold">
                            <p:stCondLst>
                              <p:cond delay="2000"/>
                            </p:stCondLst>
                            <p:childTnLst>
                              <p:par>
                                <p:cTn id="537" presetID="4" presetClass="entr" presetSubtype="16" fill="hold" grpId="0" nodeType="afterEffect">
                                  <p:stCondLst>
                                    <p:cond delay="0"/>
                                  </p:stCondLst>
                                  <p:childTnLst>
                                    <p:set>
                                      <p:cBhvr>
                                        <p:cTn id="538" dur="1" fill="hold">
                                          <p:stCondLst>
                                            <p:cond delay="0"/>
                                          </p:stCondLst>
                                        </p:cTn>
                                        <p:tgtEl>
                                          <p:spTgt spid="253"/>
                                        </p:tgtEl>
                                        <p:attrNameLst>
                                          <p:attrName>style.visibility</p:attrName>
                                        </p:attrNameLst>
                                      </p:cBhvr>
                                      <p:to>
                                        <p:strVal val="visible"/>
                                      </p:to>
                                    </p:set>
                                    <p:animEffect transition="in" filter="box(in)">
                                      <p:cBhvr>
                                        <p:cTn id="539" dur="500"/>
                                        <p:tgtEl>
                                          <p:spTgt spid="253"/>
                                        </p:tgtEl>
                                      </p:cBhvr>
                                    </p:animEffect>
                                  </p:childTnLst>
                                </p:cTn>
                              </p:par>
                            </p:childTnLst>
                          </p:cTn>
                        </p:par>
                        <p:par>
                          <p:cTn id="540" fill="hold">
                            <p:stCondLst>
                              <p:cond delay="2500"/>
                            </p:stCondLst>
                            <p:childTnLst>
                              <p:par>
                                <p:cTn id="541" presetID="4" presetClass="entr" presetSubtype="16" fill="hold" nodeType="afterEffect">
                                  <p:stCondLst>
                                    <p:cond delay="0"/>
                                  </p:stCondLst>
                                  <p:childTnLst>
                                    <p:set>
                                      <p:cBhvr>
                                        <p:cTn id="542" dur="1" fill="hold">
                                          <p:stCondLst>
                                            <p:cond delay="0"/>
                                          </p:stCondLst>
                                        </p:cTn>
                                        <p:tgtEl>
                                          <p:spTgt spid="275"/>
                                        </p:tgtEl>
                                        <p:attrNameLst>
                                          <p:attrName>style.visibility</p:attrName>
                                        </p:attrNameLst>
                                      </p:cBhvr>
                                      <p:to>
                                        <p:strVal val="visible"/>
                                      </p:to>
                                    </p:set>
                                    <p:animEffect transition="in" filter="box(in)">
                                      <p:cBhvr>
                                        <p:cTn id="543" dur="500"/>
                                        <p:tgtEl>
                                          <p:spTgt spid="275"/>
                                        </p:tgtEl>
                                      </p:cBhvr>
                                    </p:animEffect>
                                  </p:childTnLst>
                                </p:cTn>
                              </p:par>
                            </p:childTnLst>
                          </p:cTn>
                        </p:par>
                        <p:par>
                          <p:cTn id="544" fill="hold">
                            <p:stCondLst>
                              <p:cond delay="3000"/>
                            </p:stCondLst>
                            <p:childTnLst>
                              <p:par>
                                <p:cTn id="545" presetID="4" presetClass="entr" presetSubtype="16" fill="hold" grpId="0" nodeType="afterEffect">
                                  <p:stCondLst>
                                    <p:cond delay="0"/>
                                  </p:stCondLst>
                                  <p:childTnLst>
                                    <p:set>
                                      <p:cBhvr>
                                        <p:cTn id="546" dur="1" fill="hold">
                                          <p:stCondLst>
                                            <p:cond delay="0"/>
                                          </p:stCondLst>
                                        </p:cTn>
                                        <p:tgtEl>
                                          <p:spTgt spid="232"/>
                                        </p:tgtEl>
                                        <p:attrNameLst>
                                          <p:attrName>style.visibility</p:attrName>
                                        </p:attrNameLst>
                                      </p:cBhvr>
                                      <p:to>
                                        <p:strVal val="visible"/>
                                      </p:to>
                                    </p:set>
                                    <p:animEffect transition="in" filter="box(in)">
                                      <p:cBhvr>
                                        <p:cTn id="547" dur="500"/>
                                        <p:tgtEl>
                                          <p:spTgt spid="232"/>
                                        </p:tgtEl>
                                      </p:cBhvr>
                                    </p:animEffect>
                                  </p:childTnLst>
                                </p:cTn>
                              </p:par>
                            </p:childTnLst>
                          </p:cTn>
                        </p:par>
                        <p:par>
                          <p:cTn id="548" fill="hold">
                            <p:stCondLst>
                              <p:cond delay="3500"/>
                            </p:stCondLst>
                            <p:childTnLst>
                              <p:par>
                                <p:cTn id="549" presetID="4" presetClass="entr" presetSubtype="16" fill="hold" nodeType="afterEffect">
                                  <p:stCondLst>
                                    <p:cond delay="0"/>
                                  </p:stCondLst>
                                  <p:childTnLst>
                                    <p:set>
                                      <p:cBhvr>
                                        <p:cTn id="550" dur="1" fill="hold">
                                          <p:stCondLst>
                                            <p:cond delay="0"/>
                                          </p:stCondLst>
                                        </p:cTn>
                                        <p:tgtEl>
                                          <p:spTgt spid="270"/>
                                        </p:tgtEl>
                                        <p:attrNameLst>
                                          <p:attrName>style.visibility</p:attrName>
                                        </p:attrNameLst>
                                      </p:cBhvr>
                                      <p:to>
                                        <p:strVal val="visible"/>
                                      </p:to>
                                    </p:set>
                                    <p:animEffect transition="in" filter="box(in)">
                                      <p:cBhvr>
                                        <p:cTn id="551" dur="500"/>
                                        <p:tgtEl>
                                          <p:spTgt spid="270"/>
                                        </p:tgtEl>
                                      </p:cBhvr>
                                    </p:animEffect>
                                  </p:childTnLst>
                                </p:cTn>
                              </p:par>
                            </p:childTnLst>
                          </p:cTn>
                        </p:par>
                        <p:par>
                          <p:cTn id="552" fill="hold">
                            <p:stCondLst>
                              <p:cond delay="4000"/>
                            </p:stCondLst>
                            <p:childTnLst>
                              <p:par>
                                <p:cTn id="553" presetID="4" presetClass="entr" presetSubtype="16" fill="hold" grpId="0" nodeType="afterEffect">
                                  <p:stCondLst>
                                    <p:cond delay="0"/>
                                  </p:stCondLst>
                                  <p:childTnLst>
                                    <p:set>
                                      <p:cBhvr>
                                        <p:cTn id="554" dur="1" fill="hold">
                                          <p:stCondLst>
                                            <p:cond delay="0"/>
                                          </p:stCondLst>
                                        </p:cTn>
                                        <p:tgtEl>
                                          <p:spTgt spid="233"/>
                                        </p:tgtEl>
                                        <p:attrNameLst>
                                          <p:attrName>style.visibility</p:attrName>
                                        </p:attrNameLst>
                                      </p:cBhvr>
                                      <p:to>
                                        <p:strVal val="visible"/>
                                      </p:to>
                                    </p:set>
                                    <p:animEffect transition="in" filter="box(in)">
                                      <p:cBhvr>
                                        <p:cTn id="555" dur="500"/>
                                        <p:tgtEl>
                                          <p:spTgt spid="233"/>
                                        </p:tgtEl>
                                      </p:cBhvr>
                                    </p:animEffect>
                                  </p:childTnLst>
                                </p:cTn>
                              </p:par>
                            </p:childTnLst>
                          </p:cTn>
                        </p:par>
                        <p:par>
                          <p:cTn id="556" fill="hold">
                            <p:stCondLst>
                              <p:cond delay="4500"/>
                            </p:stCondLst>
                            <p:childTnLst>
                              <p:par>
                                <p:cTn id="557" presetID="4" presetClass="entr" presetSubtype="16" fill="hold" nodeType="afterEffect">
                                  <p:stCondLst>
                                    <p:cond delay="0"/>
                                  </p:stCondLst>
                                  <p:childTnLst>
                                    <p:set>
                                      <p:cBhvr>
                                        <p:cTn id="558" dur="1" fill="hold">
                                          <p:stCondLst>
                                            <p:cond delay="0"/>
                                          </p:stCondLst>
                                        </p:cTn>
                                        <p:tgtEl>
                                          <p:spTgt spid="271"/>
                                        </p:tgtEl>
                                        <p:attrNameLst>
                                          <p:attrName>style.visibility</p:attrName>
                                        </p:attrNameLst>
                                      </p:cBhvr>
                                      <p:to>
                                        <p:strVal val="visible"/>
                                      </p:to>
                                    </p:set>
                                    <p:animEffect transition="in" filter="box(in)">
                                      <p:cBhvr>
                                        <p:cTn id="559" dur="500"/>
                                        <p:tgtEl>
                                          <p:spTgt spid="271"/>
                                        </p:tgtEl>
                                      </p:cBhvr>
                                    </p:animEffect>
                                  </p:childTnLst>
                                </p:cTn>
                              </p:par>
                            </p:childTnLst>
                          </p:cTn>
                        </p:par>
                        <p:par>
                          <p:cTn id="560" fill="hold">
                            <p:stCondLst>
                              <p:cond delay="5000"/>
                            </p:stCondLst>
                            <p:childTnLst>
                              <p:par>
                                <p:cTn id="561" presetID="4" presetClass="entr" presetSubtype="16" fill="hold" grpId="1" nodeType="afterEffect">
                                  <p:stCondLst>
                                    <p:cond delay="0"/>
                                  </p:stCondLst>
                                  <p:childTnLst>
                                    <p:set>
                                      <p:cBhvr>
                                        <p:cTn id="562" dur="1" fill="hold">
                                          <p:stCondLst>
                                            <p:cond delay="0"/>
                                          </p:stCondLst>
                                        </p:cTn>
                                        <p:tgtEl>
                                          <p:spTgt spid="234"/>
                                        </p:tgtEl>
                                        <p:attrNameLst>
                                          <p:attrName>style.visibility</p:attrName>
                                        </p:attrNameLst>
                                      </p:cBhvr>
                                      <p:to>
                                        <p:strVal val="visible"/>
                                      </p:to>
                                    </p:set>
                                    <p:animEffect transition="in" filter="box(in)">
                                      <p:cBhvr>
                                        <p:cTn id="563" dur="500"/>
                                        <p:tgtEl>
                                          <p:spTgt spid="234"/>
                                        </p:tgtEl>
                                      </p:cBhvr>
                                    </p:animEffect>
                                  </p:childTnLst>
                                </p:cTn>
                              </p:par>
                            </p:childTnLst>
                          </p:cTn>
                        </p:par>
                        <p:par>
                          <p:cTn id="564" fill="hold">
                            <p:stCondLst>
                              <p:cond delay="5500"/>
                            </p:stCondLst>
                            <p:childTnLst>
                              <p:par>
                                <p:cTn id="565" presetID="4" presetClass="entr" presetSubtype="16" fill="hold" nodeType="afterEffect">
                                  <p:stCondLst>
                                    <p:cond delay="0"/>
                                  </p:stCondLst>
                                  <p:childTnLst>
                                    <p:set>
                                      <p:cBhvr>
                                        <p:cTn id="566" dur="1" fill="hold">
                                          <p:stCondLst>
                                            <p:cond delay="0"/>
                                          </p:stCondLst>
                                        </p:cTn>
                                        <p:tgtEl>
                                          <p:spTgt spid="272"/>
                                        </p:tgtEl>
                                        <p:attrNameLst>
                                          <p:attrName>style.visibility</p:attrName>
                                        </p:attrNameLst>
                                      </p:cBhvr>
                                      <p:to>
                                        <p:strVal val="visible"/>
                                      </p:to>
                                    </p:set>
                                    <p:animEffect transition="in" filter="box(in)">
                                      <p:cBhvr>
                                        <p:cTn id="567" dur="500"/>
                                        <p:tgtEl>
                                          <p:spTgt spid="272"/>
                                        </p:tgtEl>
                                      </p:cBhvr>
                                    </p:animEffect>
                                  </p:childTnLst>
                                </p:cTn>
                              </p:par>
                            </p:childTnLst>
                          </p:cTn>
                        </p:par>
                        <p:par>
                          <p:cTn id="568" fill="hold">
                            <p:stCondLst>
                              <p:cond delay="6000"/>
                            </p:stCondLst>
                            <p:childTnLst>
                              <p:par>
                                <p:cTn id="569" presetID="4" presetClass="entr" presetSubtype="16" fill="hold" grpId="1" nodeType="afterEffect">
                                  <p:stCondLst>
                                    <p:cond delay="0"/>
                                  </p:stCondLst>
                                  <p:childTnLst>
                                    <p:set>
                                      <p:cBhvr>
                                        <p:cTn id="570" dur="1" fill="hold">
                                          <p:stCondLst>
                                            <p:cond delay="0"/>
                                          </p:stCondLst>
                                        </p:cTn>
                                        <p:tgtEl>
                                          <p:spTgt spid="235"/>
                                        </p:tgtEl>
                                        <p:attrNameLst>
                                          <p:attrName>style.visibility</p:attrName>
                                        </p:attrNameLst>
                                      </p:cBhvr>
                                      <p:to>
                                        <p:strVal val="visible"/>
                                      </p:to>
                                    </p:set>
                                    <p:animEffect transition="in" filter="box(in)">
                                      <p:cBhvr>
                                        <p:cTn id="571" dur="500"/>
                                        <p:tgtEl>
                                          <p:spTgt spid="235"/>
                                        </p:tgtEl>
                                      </p:cBhvr>
                                    </p:animEffect>
                                  </p:childTnLst>
                                </p:cTn>
                              </p:par>
                            </p:childTnLst>
                          </p:cTn>
                        </p:par>
                        <p:par>
                          <p:cTn id="572" fill="hold">
                            <p:stCondLst>
                              <p:cond delay="6500"/>
                            </p:stCondLst>
                            <p:childTnLst>
                              <p:par>
                                <p:cTn id="573" presetID="4" presetClass="entr" presetSubtype="16" fill="hold" nodeType="afterEffect">
                                  <p:stCondLst>
                                    <p:cond delay="0"/>
                                  </p:stCondLst>
                                  <p:childTnLst>
                                    <p:set>
                                      <p:cBhvr>
                                        <p:cTn id="574" dur="1" fill="hold">
                                          <p:stCondLst>
                                            <p:cond delay="0"/>
                                          </p:stCondLst>
                                        </p:cTn>
                                        <p:tgtEl>
                                          <p:spTgt spid="273"/>
                                        </p:tgtEl>
                                        <p:attrNameLst>
                                          <p:attrName>style.visibility</p:attrName>
                                        </p:attrNameLst>
                                      </p:cBhvr>
                                      <p:to>
                                        <p:strVal val="visible"/>
                                      </p:to>
                                    </p:set>
                                    <p:animEffect transition="in" filter="box(in)">
                                      <p:cBhvr>
                                        <p:cTn id="575" dur="500"/>
                                        <p:tgtEl>
                                          <p:spTgt spid="273"/>
                                        </p:tgtEl>
                                      </p:cBhvr>
                                    </p:animEffect>
                                  </p:childTnLst>
                                </p:cTn>
                              </p:par>
                            </p:childTnLst>
                          </p:cTn>
                        </p:par>
                        <p:par>
                          <p:cTn id="576" fill="hold">
                            <p:stCondLst>
                              <p:cond delay="7000"/>
                            </p:stCondLst>
                            <p:childTnLst>
                              <p:par>
                                <p:cTn id="577" presetID="4" presetClass="entr" presetSubtype="16" fill="hold" grpId="0" nodeType="afterEffect">
                                  <p:stCondLst>
                                    <p:cond delay="0"/>
                                  </p:stCondLst>
                                  <p:childTnLst>
                                    <p:set>
                                      <p:cBhvr>
                                        <p:cTn id="578" dur="1" fill="hold">
                                          <p:stCondLst>
                                            <p:cond delay="0"/>
                                          </p:stCondLst>
                                        </p:cTn>
                                        <p:tgtEl>
                                          <p:spTgt spid="236"/>
                                        </p:tgtEl>
                                        <p:attrNameLst>
                                          <p:attrName>style.visibility</p:attrName>
                                        </p:attrNameLst>
                                      </p:cBhvr>
                                      <p:to>
                                        <p:strVal val="visible"/>
                                      </p:to>
                                    </p:set>
                                    <p:animEffect transition="in" filter="box(in)">
                                      <p:cBhvr>
                                        <p:cTn id="579" dur="500"/>
                                        <p:tgtEl>
                                          <p:spTgt spid="236"/>
                                        </p:tgtEl>
                                      </p:cBhvr>
                                    </p:animEffect>
                                  </p:childTnLst>
                                </p:cTn>
                              </p:par>
                            </p:childTnLst>
                          </p:cTn>
                        </p:par>
                        <p:par>
                          <p:cTn id="580" fill="hold">
                            <p:stCondLst>
                              <p:cond delay="7500"/>
                            </p:stCondLst>
                            <p:childTnLst>
                              <p:par>
                                <p:cTn id="581" presetID="4" presetClass="entr" presetSubtype="16" fill="hold" nodeType="afterEffect">
                                  <p:stCondLst>
                                    <p:cond delay="0"/>
                                  </p:stCondLst>
                                  <p:childTnLst>
                                    <p:set>
                                      <p:cBhvr>
                                        <p:cTn id="582" dur="1" fill="hold">
                                          <p:stCondLst>
                                            <p:cond delay="0"/>
                                          </p:stCondLst>
                                        </p:cTn>
                                        <p:tgtEl>
                                          <p:spTgt spid="274"/>
                                        </p:tgtEl>
                                        <p:attrNameLst>
                                          <p:attrName>style.visibility</p:attrName>
                                        </p:attrNameLst>
                                      </p:cBhvr>
                                      <p:to>
                                        <p:strVal val="visible"/>
                                      </p:to>
                                    </p:set>
                                    <p:animEffect transition="in" filter="box(in)">
                                      <p:cBhvr>
                                        <p:cTn id="583" dur="500"/>
                                        <p:tgtEl>
                                          <p:spTgt spid="274"/>
                                        </p:tgtEl>
                                      </p:cBhvr>
                                    </p:animEffect>
                                  </p:childTnLst>
                                </p:cTn>
                              </p:par>
                            </p:childTnLst>
                          </p:cTn>
                        </p:par>
                      </p:childTnLst>
                    </p:cTn>
                  </p:par>
                  <p:par>
                    <p:cTn id="584" fill="hold">
                      <p:stCondLst>
                        <p:cond delay="indefinite"/>
                      </p:stCondLst>
                      <p:childTnLst>
                        <p:par>
                          <p:cTn id="585" fill="hold">
                            <p:stCondLst>
                              <p:cond delay="0"/>
                            </p:stCondLst>
                            <p:childTnLst>
                              <p:par>
                                <p:cTn id="586" presetID="4" presetClass="exit" presetSubtype="16" fill="hold" grpId="1" nodeType="clickEffect">
                                  <p:stCondLst>
                                    <p:cond delay="0"/>
                                  </p:stCondLst>
                                  <p:childTnLst>
                                    <p:animEffect transition="out" filter="box(in)">
                                      <p:cBhvr>
                                        <p:cTn id="587" dur="500"/>
                                        <p:tgtEl>
                                          <p:spTgt spid="302"/>
                                        </p:tgtEl>
                                      </p:cBhvr>
                                    </p:animEffect>
                                    <p:set>
                                      <p:cBhvr>
                                        <p:cTn id="588" dur="1" fill="hold">
                                          <p:stCondLst>
                                            <p:cond delay="499"/>
                                          </p:stCondLst>
                                        </p:cTn>
                                        <p:tgtEl>
                                          <p:spTgt spid="302"/>
                                        </p:tgtEl>
                                        <p:attrNameLst>
                                          <p:attrName>style.visibility</p:attrName>
                                        </p:attrNameLst>
                                      </p:cBhvr>
                                      <p:to>
                                        <p:strVal val="hidden"/>
                                      </p:to>
                                    </p:set>
                                  </p:childTnLst>
                                </p:cTn>
                              </p:par>
                              <p:par>
                                <p:cTn id="589" presetID="4" presetClass="exit" presetSubtype="16" fill="hold" grpId="1" nodeType="withEffect">
                                  <p:stCondLst>
                                    <p:cond delay="0"/>
                                  </p:stCondLst>
                                  <p:childTnLst>
                                    <p:animEffect transition="out" filter="box(in)">
                                      <p:cBhvr>
                                        <p:cTn id="590" dur="500"/>
                                        <p:tgtEl>
                                          <p:spTgt spid="301"/>
                                        </p:tgtEl>
                                      </p:cBhvr>
                                    </p:animEffect>
                                    <p:set>
                                      <p:cBhvr>
                                        <p:cTn id="591" dur="1" fill="hold">
                                          <p:stCondLst>
                                            <p:cond delay="499"/>
                                          </p:stCondLst>
                                        </p:cTn>
                                        <p:tgtEl>
                                          <p:spTgt spid="301"/>
                                        </p:tgtEl>
                                        <p:attrNameLst>
                                          <p:attrName>style.visibility</p:attrName>
                                        </p:attrNameLst>
                                      </p:cBhvr>
                                      <p:to>
                                        <p:strVal val="hidden"/>
                                      </p:to>
                                    </p:set>
                                  </p:childTnLst>
                                </p:cTn>
                              </p:par>
                              <p:par>
                                <p:cTn id="592" presetID="4" presetClass="exit" presetSubtype="16" fill="hold" grpId="1" nodeType="withEffect">
                                  <p:stCondLst>
                                    <p:cond delay="0"/>
                                  </p:stCondLst>
                                  <p:childTnLst>
                                    <p:animEffect transition="out" filter="box(in)">
                                      <p:cBhvr>
                                        <p:cTn id="593" dur="500"/>
                                        <p:tgtEl>
                                          <p:spTgt spid="303"/>
                                        </p:tgtEl>
                                      </p:cBhvr>
                                    </p:animEffect>
                                    <p:set>
                                      <p:cBhvr>
                                        <p:cTn id="594" dur="1" fill="hold">
                                          <p:stCondLst>
                                            <p:cond delay="499"/>
                                          </p:stCondLst>
                                        </p:cTn>
                                        <p:tgtEl>
                                          <p:spTgt spid="303"/>
                                        </p:tgtEl>
                                        <p:attrNameLst>
                                          <p:attrName>style.visibility</p:attrName>
                                        </p:attrNameLst>
                                      </p:cBhvr>
                                      <p:to>
                                        <p:strVal val="hidden"/>
                                      </p:to>
                                    </p:set>
                                  </p:childTnLst>
                                </p:cTn>
                              </p:par>
                              <p:par>
                                <p:cTn id="595" presetID="4" presetClass="exit" presetSubtype="16" fill="hold" grpId="1" nodeType="withEffect">
                                  <p:stCondLst>
                                    <p:cond delay="0"/>
                                  </p:stCondLst>
                                  <p:childTnLst>
                                    <p:animEffect transition="out" filter="box(in)">
                                      <p:cBhvr>
                                        <p:cTn id="596" dur="500"/>
                                        <p:tgtEl>
                                          <p:spTgt spid="304"/>
                                        </p:tgtEl>
                                      </p:cBhvr>
                                    </p:animEffect>
                                    <p:set>
                                      <p:cBhvr>
                                        <p:cTn id="597" dur="1" fill="hold">
                                          <p:stCondLst>
                                            <p:cond delay="499"/>
                                          </p:stCondLst>
                                        </p:cTn>
                                        <p:tgtEl>
                                          <p:spTgt spid="304"/>
                                        </p:tgtEl>
                                        <p:attrNameLst>
                                          <p:attrName>style.visibility</p:attrName>
                                        </p:attrNameLst>
                                      </p:cBhvr>
                                      <p:to>
                                        <p:strVal val="hidden"/>
                                      </p:to>
                                    </p:set>
                                  </p:childTnLst>
                                </p:cTn>
                              </p:par>
                            </p:childTnLst>
                          </p:cTn>
                        </p:par>
                        <p:par>
                          <p:cTn id="598" fill="hold">
                            <p:stCondLst>
                              <p:cond delay="500"/>
                            </p:stCondLst>
                            <p:childTnLst>
                              <p:par>
                                <p:cTn id="599" presetID="4" presetClass="exit" presetSubtype="16" fill="hold" nodeType="afterEffect">
                                  <p:stCondLst>
                                    <p:cond delay="0"/>
                                  </p:stCondLst>
                                  <p:childTnLst>
                                    <p:animEffect transition="out" filter="box(in)">
                                      <p:cBhvr>
                                        <p:cTn id="600" dur="500"/>
                                        <p:tgtEl>
                                          <p:spTgt spid="274"/>
                                        </p:tgtEl>
                                      </p:cBhvr>
                                    </p:animEffect>
                                    <p:set>
                                      <p:cBhvr>
                                        <p:cTn id="601" dur="1" fill="hold">
                                          <p:stCondLst>
                                            <p:cond delay="499"/>
                                          </p:stCondLst>
                                        </p:cTn>
                                        <p:tgtEl>
                                          <p:spTgt spid="274"/>
                                        </p:tgtEl>
                                        <p:attrNameLst>
                                          <p:attrName>style.visibility</p:attrName>
                                        </p:attrNameLst>
                                      </p:cBhvr>
                                      <p:to>
                                        <p:strVal val="hidden"/>
                                      </p:to>
                                    </p:set>
                                  </p:childTnLst>
                                </p:cTn>
                              </p:par>
                              <p:par>
                                <p:cTn id="602" presetID="4" presetClass="exit" presetSubtype="16" fill="hold" grpId="1" nodeType="withEffect">
                                  <p:stCondLst>
                                    <p:cond delay="0"/>
                                  </p:stCondLst>
                                  <p:childTnLst>
                                    <p:animEffect transition="out" filter="box(in)">
                                      <p:cBhvr>
                                        <p:cTn id="603" dur="500"/>
                                        <p:tgtEl>
                                          <p:spTgt spid="236"/>
                                        </p:tgtEl>
                                      </p:cBhvr>
                                    </p:animEffect>
                                    <p:set>
                                      <p:cBhvr>
                                        <p:cTn id="604" dur="1" fill="hold">
                                          <p:stCondLst>
                                            <p:cond delay="499"/>
                                          </p:stCondLst>
                                        </p:cTn>
                                        <p:tgtEl>
                                          <p:spTgt spid="236"/>
                                        </p:tgtEl>
                                        <p:attrNameLst>
                                          <p:attrName>style.visibility</p:attrName>
                                        </p:attrNameLst>
                                      </p:cBhvr>
                                      <p:to>
                                        <p:strVal val="hidden"/>
                                      </p:to>
                                    </p:set>
                                  </p:childTnLst>
                                </p:cTn>
                              </p:par>
                              <p:par>
                                <p:cTn id="605" presetID="4" presetClass="exit" presetSubtype="16" fill="hold" nodeType="withEffect">
                                  <p:stCondLst>
                                    <p:cond delay="0"/>
                                  </p:stCondLst>
                                  <p:childTnLst>
                                    <p:animEffect transition="out" filter="box(in)">
                                      <p:cBhvr>
                                        <p:cTn id="606" dur="500"/>
                                        <p:tgtEl>
                                          <p:spTgt spid="273"/>
                                        </p:tgtEl>
                                      </p:cBhvr>
                                    </p:animEffect>
                                    <p:set>
                                      <p:cBhvr>
                                        <p:cTn id="607" dur="1" fill="hold">
                                          <p:stCondLst>
                                            <p:cond delay="499"/>
                                          </p:stCondLst>
                                        </p:cTn>
                                        <p:tgtEl>
                                          <p:spTgt spid="273"/>
                                        </p:tgtEl>
                                        <p:attrNameLst>
                                          <p:attrName>style.visibility</p:attrName>
                                        </p:attrNameLst>
                                      </p:cBhvr>
                                      <p:to>
                                        <p:strVal val="hidden"/>
                                      </p:to>
                                    </p:set>
                                  </p:childTnLst>
                                </p:cTn>
                              </p:par>
                              <p:par>
                                <p:cTn id="608" presetID="4" presetClass="exit" presetSubtype="16" fill="hold" grpId="0" nodeType="withEffect">
                                  <p:stCondLst>
                                    <p:cond delay="0"/>
                                  </p:stCondLst>
                                  <p:childTnLst>
                                    <p:animEffect transition="out" filter="box(in)">
                                      <p:cBhvr>
                                        <p:cTn id="609" dur="500"/>
                                        <p:tgtEl>
                                          <p:spTgt spid="235"/>
                                        </p:tgtEl>
                                      </p:cBhvr>
                                    </p:animEffect>
                                    <p:set>
                                      <p:cBhvr>
                                        <p:cTn id="610" dur="1" fill="hold">
                                          <p:stCondLst>
                                            <p:cond delay="499"/>
                                          </p:stCondLst>
                                        </p:cTn>
                                        <p:tgtEl>
                                          <p:spTgt spid="235"/>
                                        </p:tgtEl>
                                        <p:attrNameLst>
                                          <p:attrName>style.visibility</p:attrName>
                                        </p:attrNameLst>
                                      </p:cBhvr>
                                      <p:to>
                                        <p:strVal val="hidden"/>
                                      </p:to>
                                    </p:set>
                                  </p:childTnLst>
                                </p:cTn>
                              </p:par>
                              <p:par>
                                <p:cTn id="611" presetID="4" presetClass="exit" presetSubtype="16" fill="hold" nodeType="withEffect">
                                  <p:stCondLst>
                                    <p:cond delay="0"/>
                                  </p:stCondLst>
                                  <p:childTnLst>
                                    <p:animEffect transition="out" filter="box(in)">
                                      <p:cBhvr>
                                        <p:cTn id="612" dur="500"/>
                                        <p:tgtEl>
                                          <p:spTgt spid="272"/>
                                        </p:tgtEl>
                                      </p:cBhvr>
                                    </p:animEffect>
                                    <p:set>
                                      <p:cBhvr>
                                        <p:cTn id="613" dur="1" fill="hold">
                                          <p:stCondLst>
                                            <p:cond delay="499"/>
                                          </p:stCondLst>
                                        </p:cTn>
                                        <p:tgtEl>
                                          <p:spTgt spid="272"/>
                                        </p:tgtEl>
                                        <p:attrNameLst>
                                          <p:attrName>style.visibility</p:attrName>
                                        </p:attrNameLst>
                                      </p:cBhvr>
                                      <p:to>
                                        <p:strVal val="hidden"/>
                                      </p:to>
                                    </p:set>
                                  </p:childTnLst>
                                </p:cTn>
                              </p:par>
                              <p:par>
                                <p:cTn id="614" presetID="4" presetClass="exit" presetSubtype="16" fill="hold" grpId="0" nodeType="withEffect">
                                  <p:stCondLst>
                                    <p:cond delay="0"/>
                                  </p:stCondLst>
                                  <p:childTnLst>
                                    <p:animEffect transition="out" filter="box(in)">
                                      <p:cBhvr>
                                        <p:cTn id="615" dur="500"/>
                                        <p:tgtEl>
                                          <p:spTgt spid="234"/>
                                        </p:tgtEl>
                                      </p:cBhvr>
                                    </p:animEffect>
                                    <p:set>
                                      <p:cBhvr>
                                        <p:cTn id="616" dur="1" fill="hold">
                                          <p:stCondLst>
                                            <p:cond delay="499"/>
                                          </p:stCondLst>
                                        </p:cTn>
                                        <p:tgtEl>
                                          <p:spTgt spid="234"/>
                                        </p:tgtEl>
                                        <p:attrNameLst>
                                          <p:attrName>style.visibility</p:attrName>
                                        </p:attrNameLst>
                                      </p:cBhvr>
                                      <p:to>
                                        <p:strVal val="hidden"/>
                                      </p:to>
                                    </p:set>
                                  </p:childTnLst>
                                </p:cTn>
                              </p:par>
                              <p:par>
                                <p:cTn id="617" presetID="4" presetClass="exit" presetSubtype="16" fill="hold" nodeType="withEffect">
                                  <p:stCondLst>
                                    <p:cond delay="0"/>
                                  </p:stCondLst>
                                  <p:childTnLst>
                                    <p:animEffect transition="out" filter="box(in)">
                                      <p:cBhvr>
                                        <p:cTn id="618" dur="500"/>
                                        <p:tgtEl>
                                          <p:spTgt spid="271"/>
                                        </p:tgtEl>
                                      </p:cBhvr>
                                    </p:animEffect>
                                    <p:set>
                                      <p:cBhvr>
                                        <p:cTn id="619" dur="1" fill="hold">
                                          <p:stCondLst>
                                            <p:cond delay="499"/>
                                          </p:stCondLst>
                                        </p:cTn>
                                        <p:tgtEl>
                                          <p:spTgt spid="271"/>
                                        </p:tgtEl>
                                        <p:attrNameLst>
                                          <p:attrName>style.visibility</p:attrName>
                                        </p:attrNameLst>
                                      </p:cBhvr>
                                      <p:to>
                                        <p:strVal val="hidden"/>
                                      </p:to>
                                    </p:set>
                                  </p:childTnLst>
                                </p:cTn>
                              </p:par>
                              <p:par>
                                <p:cTn id="620" presetID="4" presetClass="exit" presetSubtype="16" fill="hold" grpId="1" nodeType="withEffect">
                                  <p:stCondLst>
                                    <p:cond delay="0"/>
                                  </p:stCondLst>
                                  <p:childTnLst>
                                    <p:animEffect transition="out" filter="box(in)">
                                      <p:cBhvr>
                                        <p:cTn id="621" dur="500"/>
                                        <p:tgtEl>
                                          <p:spTgt spid="233"/>
                                        </p:tgtEl>
                                      </p:cBhvr>
                                    </p:animEffect>
                                    <p:set>
                                      <p:cBhvr>
                                        <p:cTn id="622" dur="1" fill="hold">
                                          <p:stCondLst>
                                            <p:cond delay="499"/>
                                          </p:stCondLst>
                                        </p:cTn>
                                        <p:tgtEl>
                                          <p:spTgt spid="233"/>
                                        </p:tgtEl>
                                        <p:attrNameLst>
                                          <p:attrName>style.visibility</p:attrName>
                                        </p:attrNameLst>
                                      </p:cBhvr>
                                      <p:to>
                                        <p:strVal val="hidden"/>
                                      </p:to>
                                    </p:set>
                                  </p:childTnLst>
                                </p:cTn>
                              </p:par>
                              <p:par>
                                <p:cTn id="623" presetID="4" presetClass="exit" presetSubtype="16" fill="hold" nodeType="withEffect">
                                  <p:stCondLst>
                                    <p:cond delay="0"/>
                                  </p:stCondLst>
                                  <p:childTnLst>
                                    <p:animEffect transition="out" filter="box(in)">
                                      <p:cBhvr>
                                        <p:cTn id="624" dur="500"/>
                                        <p:tgtEl>
                                          <p:spTgt spid="270"/>
                                        </p:tgtEl>
                                      </p:cBhvr>
                                    </p:animEffect>
                                    <p:set>
                                      <p:cBhvr>
                                        <p:cTn id="625" dur="1" fill="hold">
                                          <p:stCondLst>
                                            <p:cond delay="499"/>
                                          </p:stCondLst>
                                        </p:cTn>
                                        <p:tgtEl>
                                          <p:spTgt spid="270"/>
                                        </p:tgtEl>
                                        <p:attrNameLst>
                                          <p:attrName>style.visibility</p:attrName>
                                        </p:attrNameLst>
                                      </p:cBhvr>
                                      <p:to>
                                        <p:strVal val="hidden"/>
                                      </p:to>
                                    </p:set>
                                  </p:childTnLst>
                                </p:cTn>
                              </p:par>
                              <p:par>
                                <p:cTn id="626" presetID="4" presetClass="exit" presetSubtype="16" fill="hold" grpId="1" nodeType="withEffect">
                                  <p:stCondLst>
                                    <p:cond delay="0"/>
                                  </p:stCondLst>
                                  <p:childTnLst>
                                    <p:animEffect transition="out" filter="box(in)">
                                      <p:cBhvr>
                                        <p:cTn id="627" dur="500"/>
                                        <p:tgtEl>
                                          <p:spTgt spid="232"/>
                                        </p:tgtEl>
                                      </p:cBhvr>
                                    </p:animEffect>
                                    <p:set>
                                      <p:cBhvr>
                                        <p:cTn id="628" dur="1" fill="hold">
                                          <p:stCondLst>
                                            <p:cond delay="499"/>
                                          </p:stCondLst>
                                        </p:cTn>
                                        <p:tgtEl>
                                          <p:spTgt spid="232"/>
                                        </p:tgtEl>
                                        <p:attrNameLst>
                                          <p:attrName>style.visibility</p:attrName>
                                        </p:attrNameLst>
                                      </p:cBhvr>
                                      <p:to>
                                        <p:strVal val="hidden"/>
                                      </p:to>
                                    </p:set>
                                  </p:childTnLst>
                                </p:cTn>
                              </p:par>
                              <p:par>
                                <p:cTn id="629" presetID="4" presetClass="exit" presetSubtype="16" fill="hold" nodeType="withEffect">
                                  <p:stCondLst>
                                    <p:cond delay="0"/>
                                  </p:stCondLst>
                                  <p:childTnLst>
                                    <p:animEffect transition="out" filter="box(in)">
                                      <p:cBhvr>
                                        <p:cTn id="630" dur="500"/>
                                        <p:tgtEl>
                                          <p:spTgt spid="275"/>
                                        </p:tgtEl>
                                      </p:cBhvr>
                                    </p:animEffect>
                                    <p:set>
                                      <p:cBhvr>
                                        <p:cTn id="631" dur="1" fill="hold">
                                          <p:stCondLst>
                                            <p:cond delay="499"/>
                                          </p:stCondLst>
                                        </p:cTn>
                                        <p:tgtEl>
                                          <p:spTgt spid="275"/>
                                        </p:tgtEl>
                                        <p:attrNameLst>
                                          <p:attrName>style.visibility</p:attrName>
                                        </p:attrNameLst>
                                      </p:cBhvr>
                                      <p:to>
                                        <p:strVal val="hidden"/>
                                      </p:to>
                                    </p:set>
                                  </p:childTnLst>
                                </p:cTn>
                              </p:par>
                              <p:par>
                                <p:cTn id="632" presetID="4" presetClass="exit" presetSubtype="16" fill="hold" grpId="1" nodeType="withEffect">
                                  <p:stCondLst>
                                    <p:cond delay="0"/>
                                  </p:stCondLst>
                                  <p:childTnLst>
                                    <p:animEffect transition="out" filter="box(in)">
                                      <p:cBhvr>
                                        <p:cTn id="633" dur="500"/>
                                        <p:tgtEl>
                                          <p:spTgt spid="253"/>
                                        </p:tgtEl>
                                      </p:cBhvr>
                                    </p:animEffect>
                                    <p:set>
                                      <p:cBhvr>
                                        <p:cTn id="634" dur="1" fill="hold">
                                          <p:stCondLst>
                                            <p:cond delay="499"/>
                                          </p:stCondLst>
                                        </p:cTn>
                                        <p:tgtEl>
                                          <p:spTgt spid="253"/>
                                        </p:tgtEl>
                                        <p:attrNameLst>
                                          <p:attrName>style.visibility</p:attrName>
                                        </p:attrNameLst>
                                      </p:cBhvr>
                                      <p:to>
                                        <p:strVal val="hidden"/>
                                      </p:to>
                                    </p:set>
                                  </p:childTnLst>
                                </p:cTn>
                              </p:par>
                              <p:par>
                                <p:cTn id="635" presetID="4" presetClass="exit" presetSubtype="16" fill="hold" nodeType="withEffect">
                                  <p:stCondLst>
                                    <p:cond delay="0"/>
                                  </p:stCondLst>
                                  <p:childTnLst>
                                    <p:animEffect transition="out" filter="box(in)">
                                      <p:cBhvr>
                                        <p:cTn id="636" dur="500"/>
                                        <p:tgtEl>
                                          <p:spTgt spid="276"/>
                                        </p:tgtEl>
                                      </p:cBhvr>
                                    </p:animEffect>
                                    <p:set>
                                      <p:cBhvr>
                                        <p:cTn id="637" dur="1" fill="hold">
                                          <p:stCondLst>
                                            <p:cond delay="499"/>
                                          </p:stCondLst>
                                        </p:cTn>
                                        <p:tgtEl>
                                          <p:spTgt spid="276"/>
                                        </p:tgtEl>
                                        <p:attrNameLst>
                                          <p:attrName>style.visibility</p:attrName>
                                        </p:attrNameLst>
                                      </p:cBhvr>
                                      <p:to>
                                        <p:strVal val="hidden"/>
                                      </p:to>
                                    </p:set>
                                  </p:childTnLst>
                                </p:cTn>
                              </p:par>
                              <p:par>
                                <p:cTn id="638" presetID="4" presetClass="exit" presetSubtype="16" fill="hold" grpId="1" nodeType="withEffect">
                                  <p:stCondLst>
                                    <p:cond delay="0"/>
                                  </p:stCondLst>
                                  <p:childTnLst>
                                    <p:animEffect transition="out" filter="box(in)">
                                      <p:cBhvr>
                                        <p:cTn id="639" dur="500"/>
                                        <p:tgtEl>
                                          <p:spTgt spid="257"/>
                                        </p:tgtEl>
                                      </p:cBhvr>
                                    </p:animEffect>
                                    <p:set>
                                      <p:cBhvr>
                                        <p:cTn id="640" dur="1" fill="hold">
                                          <p:stCondLst>
                                            <p:cond delay="499"/>
                                          </p:stCondLst>
                                        </p:cTn>
                                        <p:tgtEl>
                                          <p:spTgt spid="2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8" grpId="1" animBg="1"/>
      <p:bldP spid="111" grpId="0" animBg="1"/>
      <p:bldP spid="111" grpId="1" animBg="1"/>
      <p:bldP spid="115" grpId="0" animBg="1"/>
      <p:bldP spid="115" grpId="1" animBg="1"/>
      <p:bldP spid="116" grpId="0" animBg="1"/>
      <p:bldP spid="116" grpId="1" animBg="1"/>
      <p:bldP spid="117" grpId="0" animBg="1"/>
      <p:bldP spid="117" grpId="1" animBg="1"/>
      <p:bldP spid="145" grpId="0" animBg="1"/>
      <p:bldP spid="145" grpId="1" animBg="1"/>
      <p:bldP spid="149" grpId="0"/>
      <p:bldP spid="149" grpId="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73" grpId="0" animBg="1"/>
      <p:bldP spid="173" grpId="1" animBg="1"/>
      <p:bldP spid="177" grpId="0"/>
      <p:bldP spid="177" grpId="1"/>
      <p:bldP spid="178" grpId="0" animBg="1"/>
      <p:bldP spid="178" grpId="1" animBg="1"/>
      <p:bldP spid="179" grpId="0" animBg="1"/>
      <p:bldP spid="179" grpId="1" animBg="1"/>
      <p:bldP spid="187" grpId="0" animBg="1"/>
      <p:bldP spid="187" grpId="1" animBg="1"/>
      <p:bldP spid="191" grpId="0"/>
      <p:bldP spid="192" grpId="0" animBg="1"/>
      <p:bldP spid="192" grpId="1" animBg="1"/>
      <p:bldP spid="193" grpId="0" animBg="1"/>
      <p:bldP spid="193" grpId="1" animBg="1"/>
      <p:bldP spid="194" grpId="0" animBg="1"/>
      <p:bldP spid="194" grpId="1" animBg="1"/>
      <p:bldP spid="195" grpId="0" animBg="1"/>
      <p:bldP spid="195" grpId="1" animBg="1"/>
      <p:bldP spid="196" grpId="0" animBg="1"/>
      <p:bldP spid="196" grpId="1" animBg="1"/>
      <p:bldP spid="213" grpId="0"/>
      <p:bldP spid="214" grpId="0" animBg="1"/>
      <p:bldP spid="214" grpId="1" animBg="1"/>
      <p:bldP spid="215" grpId="0" animBg="1"/>
      <p:bldP spid="215" grpId="1" animBg="1"/>
      <p:bldP spid="223" grpId="0" animBg="1"/>
      <p:bldP spid="223" grpId="1" animBg="1"/>
      <p:bldP spid="227" grpId="0"/>
      <p:bldP spid="227" grpId="1"/>
      <p:bldP spid="228" grpId="0" animBg="1"/>
      <p:bldP spid="228" grpId="1" animBg="1"/>
      <p:bldP spid="232" grpId="0" animBg="1"/>
      <p:bldP spid="232" grpId="1" animBg="1"/>
      <p:bldP spid="233" grpId="0" animBg="1"/>
      <p:bldP spid="233" grpId="1" animBg="1"/>
      <p:bldP spid="234" grpId="0" animBg="1"/>
      <p:bldP spid="234" grpId="1" animBg="1"/>
      <p:bldP spid="235" grpId="0" animBg="1"/>
      <p:bldP spid="235" grpId="1" animBg="1"/>
      <p:bldP spid="236" grpId="0" animBg="1"/>
      <p:bldP spid="236" grpId="1" animBg="1"/>
      <p:bldP spid="253" grpId="0" animBg="1"/>
      <p:bldP spid="253" grpId="1" animBg="1"/>
      <p:bldP spid="257" grpId="0" animBg="1"/>
      <p:bldP spid="257" grpId="1" animBg="1"/>
      <p:bldP spid="261" grpId="0"/>
      <p:bldP spid="280" grpId="0" animBg="1"/>
      <p:bldP spid="280" grpId="1" animBg="1"/>
      <p:bldP spid="281" grpId="0" animBg="1"/>
      <p:bldP spid="281" grpId="1" animBg="1"/>
      <p:bldP spid="282" grpId="0" animBg="1"/>
      <p:bldP spid="282" grpId="1" animBg="1"/>
      <p:bldP spid="283" grpId="0" animBg="1"/>
      <p:bldP spid="283" grpId="1" animBg="1"/>
      <p:bldP spid="284" grpId="0" animBg="1"/>
      <p:bldP spid="284" grpId="1" animBg="1"/>
      <p:bldP spid="285" grpId="0" animBg="1"/>
      <p:bldP spid="285" grpId="1" animBg="1"/>
      <p:bldP spid="286" grpId="0" animBg="1"/>
      <p:bldP spid="286" grpId="1" animBg="1"/>
      <p:bldP spid="287" grpId="0" animBg="1"/>
      <p:bldP spid="287" grpId="1" animBg="1"/>
      <p:bldP spid="288" grpId="0" animBg="1"/>
      <p:bldP spid="288" grpId="1" animBg="1"/>
      <p:bldP spid="289" grpId="0" animBg="1"/>
      <p:bldP spid="289" grpId="1" animBg="1"/>
      <p:bldP spid="290" grpId="0"/>
      <p:bldP spid="291" grpId="0" animBg="1"/>
      <p:bldP spid="291" grpId="1" animBg="1"/>
      <p:bldP spid="292" grpId="0"/>
      <p:bldP spid="293" grpId="0" animBg="1"/>
      <p:bldP spid="293" grpId="1" animBg="1"/>
      <p:bldP spid="294" grpId="0" animBg="1"/>
      <p:bldP spid="294" grpId="1" animBg="1"/>
      <p:bldP spid="295" grpId="0" animBg="1"/>
      <p:bldP spid="295" grpId="1" animBg="1"/>
      <p:bldP spid="296" grpId="0" animBg="1"/>
      <p:bldP spid="296" grpId="1" animBg="1"/>
      <p:bldP spid="297" grpId="0" animBg="1"/>
      <p:bldP spid="297" grpId="1" animBg="1"/>
      <p:bldP spid="298" grpId="0" animBg="1"/>
      <p:bldP spid="298" grpId="1" animBg="1"/>
      <p:bldP spid="299" grpId="0" animBg="1"/>
      <p:bldP spid="299" grpId="1" animBg="1"/>
      <p:bldP spid="300" grpId="0" animBg="1"/>
      <p:bldP spid="300" grpId="1" animBg="1"/>
      <p:bldP spid="301" grpId="0" animBg="1"/>
      <p:bldP spid="301" grpId="1" animBg="1"/>
      <p:bldP spid="302" grpId="0" animBg="1"/>
      <p:bldP spid="302" grpId="1" animBg="1"/>
      <p:bldP spid="303" grpId="0" animBg="1"/>
      <p:bldP spid="303" grpId="1" animBg="1"/>
      <p:bldP spid="304" grpId="0" animBg="1"/>
      <p:bldP spid="30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 name="表 190"/>
          <p:cNvGraphicFramePr>
            <a:graphicFrameLocks noGrp="1"/>
          </p:cNvGraphicFramePr>
          <p:nvPr/>
        </p:nvGraphicFramePr>
        <p:xfrm>
          <a:off x="2988400" y="404664"/>
          <a:ext cx="5184000" cy="4320000"/>
        </p:xfrm>
        <a:graphic>
          <a:graphicData uri="http://schemas.openxmlformats.org/drawingml/2006/table">
            <a:tbl>
              <a:tblPr firstRow="1" bandRow="1">
                <a:tableStyleId>{5C22544A-7EE6-4342-B048-85BDC9FD1C3A}</a:tableStyleId>
              </a:tblPr>
              <a:tblGrid>
                <a:gridCol w="288064"/>
                <a:gridCol w="287936"/>
                <a:gridCol w="288000"/>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0" baseline="30000" dirty="0" smtClean="0">
                          <a:solidFill>
                            <a:schemeClr val="tx1"/>
                          </a:solidFill>
                        </a:rPr>
                        <a:t>294</a:t>
                      </a:r>
                      <a:r>
                        <a:rPr kumimoji="1" lang="en-US" altLang="ja-JP" sz="900" b="0" dirty="0" smtClean="0">
                          <a:solidFill>
                            <a:schemeClr val="tx1"/>
                          </a:solidFill>
                        </a:rPr>
                        <a:t>118</a:t>
                      </a:r>
                      <a:endParaRPr kumimoji="1" lang="ja-JP" altLang="en-US" sz="900" b="0" dirty="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b="0" dirty="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290</a:t>
                      </a:r>
                      <a:r>
                        <a:rPr kumimoji="1" lang="en-US" altLang="ja-JP" sz="900" b="0" dirty="0" smtClean="0">
                          <a:solidFill>
                            <a:schemeClr val="tx1"/>
                          </a:solidFill>
                        </a:rPr>
                        <a:t>Lv</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291</a:t>
                      </a:r>
                      <a:r>
                        <a:rPr kumimoji="1" lang="en-US" altLang="ja-JP" sz="900" b="0" dirty="0" smtClean="0">
                          <a:solidFill>
                            <a:schemeClr val="tx1"/>
                          </a:solidFill>
                        </a:rPr>
                        <a:t>Lv</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286</a:t>
                      </a:r>
                      <a:r>
                        <a:rPr kumimoji="1" lang="en-US" altLang="ja-JP" sz="900" b="0" baseline="0" dirty="0" smtClean="0">
                          <a:solidFill>
                            <a:schemeClr val="tx1"/>
                          </a:solidFill>
                        </a:rPr>
                        <a:t>Fl</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287</a:t>
                      </a:r>
                      <a:r>
                        <a:rPr kumimoji="1" lang="en-US" altLang="ja-JP" sz="900" b="0" baseline="0" dirty="0" smtClean="0">
                          <a:solidFill>
                            <a:schemeClr val="tx1"/>
                          </a:solidFill>
                        </a:rPr>
                        <a:t>Fl</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282</a:t>
                      </a:r>
                      <a:r>
                        <a:rPr kumimoji="1" lang="en-US" altLang="ja-JP" sz="900" b="0" dirty="0" smtClean="0">
                          <a:solidFill>
                            <a:schemeClr val="tx1"/>
                          </a:solidFill>
                        </a:rPr>
                        <a:t>Cn</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275</a:t>
                      </a:r>
                      <a:r>
                        <a:rPr kumimoji="1" lang="en-US" altLang="ja-JP" sz="900" b="0" baseline="0" dirty="0" smtClean="0">
                          <a:solidFill>
                            <a:schemeClr val="tx1"/>
                          </a:solidFill>
                        </a:rPr>
                        <a:t>Hs</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ja-JP" altLang="en-US"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267</a:t>
                      </a:r>
                      <a:r>
                        <a:rPr kumimoji="1" lang="en-US" altLang="ja-JP" sz="900" b="0" baseline="0" dirty="0" smtClean="0">
                          <a:solidFill>
                            <a:schemeClr val="tx1"/>
                          </a:solidFill>
                        </a:rPr>
                        <a:t>Rf</a:t>
                      </a:r>
                      <a:endParaRPr kumimoji="1" lang="ja-JP" altLang="en-US" sz="900" b="0" dirty="0" smtClean="0">
                        <a:solidFill>
                          <a:schemeClr val="tx1"/>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52" name="正方形/長方形 151"/>
          <p:cNvSpPr/>
          <p:nvPr/>
        </p:nvSpPr>
        <p:spPr>
          <a:xfrm>
            <a:off x="4439860" y="1851514"/>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graphicFrame>
        <p:nvGraphicFramePr>
          <p:cNvPr id="2" name="表 1"/>
          <p:cNvGraphicFramePr>
            <a:graphicFrameLocks noGrp="1"/>
          </p:cNvGraphicFramePr>
          <p:nvPr/>
        </p:nvGraphicFramePr>
        <p:xfrm>
          <a:off x="107504" y="1845336"/>
          <a:ext cx="4320000" cy="4608000"/>
        </p:xfrm>
        <a:graphic>
          <a:graphicData uri="http://schemas.openxmlformats.org/drawingml/2006/table">
            <a:tbl>
              <a:tblPr firstRow="1" bandRow="1">
                <a:tableStyleId>{5C22544A-7EE6-4342-B048-85BDC9FD1C3A}</a:tableStyleId>
              </a:tblPr>
              <a:tblGrid>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r>
                        <a:rPr kumimoji="1" lang="en-US" altLang="ja-JP" sz="900" dirty="0" smtClean="0">
                          <a:solidFill>
                            <a:sysClr val="windowText" lastClr="000000"/>
                          </a:solidFill>
                        </a:rPr>
                        <a:t>113</a:t>
                      </a:r>
                      <a:endParaRPr kumimoji="1" lang="ja-JP" altLang="en-US" sz="900" dirty="0">
                        <a:solidFill>
                          <a:sysClr val="windowText" lastClr="000000"/>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112</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277</a:t>
                      </a:r>
                      <a:r>
                        <a:rPr kumimoji="1" lang="en-US" altLang="ja-JP" sz="900" dirty="0" smtClean="0"/>
                        <a:t>Cn</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88000">
                <a:tc>
                  <a:txBody>
                    <a:bodyPr/>
                    <a:lstStyle/>
                    <a:p>
                      <a:r>
                        <a:rPr kumimoji="1" lang="en-US" altLang="ja-JP" sz="900" dirty="0" smtClean="0"/>
                        <a:t>111</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272</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110</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269</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270</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271</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273</a:t>
                      </a:r>
                      <a:r>
                        <a:rPr kumimoji="1" lang="en-US" altLang="ja-JP" sz="900" dirty="0" smtClean="0"/>
                        <a:t>Ds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109</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268</a:t>
                      </a:r>
                      <a:r>
                        <a:rPr kumimoji="1" lang="en-US" altLang="ja-JP" sz="900" dirty="0" smtClean="0"/>
                        <a:t>Mt</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108</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263</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265</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269</a:t>
                      </a:r>
                      <a:r>
                        <a:rPr kumimoji="1" lang="en-US" altLang="ja-JP" sz="900" dirty="0" smtClean="0"/>
                        <a:t>Hs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270</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271</a:t>
                      </a:r>
                      <a:r>
                        <a:rPr kumimoji="1" lang="en-US" altLang="ja-JP" sz="900" dirty="0" smtClean="0"/>
                        <a:t>Hs</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107</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264</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266</a:t>
                      </a:r>
                      <a:r>
                        <a:rPr kumimoji="1" lang="en-US" altLang="ja-JP" sz="900" dirty="0" smtClean="0"/>
                        <a:t>Bh</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106</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263</a:t>
                      </a:r>
                      <a:r>
                        <a:rPr kumimoji="1" lang="en-US" altLang="ja-JP" sz="900" dirty="0" smtClean="0"/>
                        <a:t>Sg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105</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260</a:t>
                      </a:r>
                      <a:r>
                        <a:rPr kumimoji="1" lang="en-US" altLang="ja-JP" sz="900" dirty="0" smtClean="0"/>
                        <a:t>Db</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104</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dirty="0" smtClean="0"/>
                        <a:t>Rf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103</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258</a:t>
                      </a:r>
                      <a:r>
                        <a:rPr kumimoji="1" lang="en-US" altLang="ja-JP" sz="900" dirty="0" smtClean="0"/>
                        <a:t>Lr</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261</a:t>
                      </a:r>
                      <a:r>
                        <a:rPr kumimoji="1" lang="en-US" altLang="ja-JP" sz="90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baseline="0" dirty="0" smtClean="0"/>
                        <a:t>Lr</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102</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262</a:t>
                      </a:r>
                      <a:r>
                        <a:rPr kumimoji="1" lang="en-US" altLang="ja-JP" sz="900" baseline="0" dirty="0" smtClean="0"/>
                        <a:t>No</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101</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253</a:t>
                      </a:r>
                      <a:r>
                        <a:rPr kumimoji="1" lang="en-US" altLang="ja-JP" sz="900" dirty="0" smtClean="0"/>
                        <a:t>Md</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kumimoji="1" lang="en-US" altLang="ja-JP" sz="900" baseline="30000" dirty="0" smtClean="0"/>
                        <a:t>254</a:t>
                      </a:r>
                      <a:r>
                        <a:rPr kumimoji="1" lang="en-US" altLang="ja-JP" sz="900" dirty="0" smtClean="0"/>
                        <a:t>Md</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baseline="0" dirty="0" smtClean="0"/>
                        <a:t>Md</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260</a:t>
                      </a:r>
                      <a:r>
                        <a:rPr kumimoji="1" lang="en-US" altLang="ja-JP" sz="900" baseline="0" dirty="0" smtClean="0"/>
                        <a:t>Md</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100</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252</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254</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258</a:t>
                      </a:r>
                      <a:r>
                        <a:rPr kumimoji="1" lang="en-US" altLang="ja-JP" sz="900" baseline="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259</a:t>
                      </a:r>
                      <a:r>
                        <a:rPr kumimoji="1" lang="en-US" altLang="ja-JP" sz="900" baseline="0" dirty="0" smtClean="0"/>
                        <a:t>Fm</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99</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251</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253</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257</a:t>
                      </a:r>
                      <a:r>
                        <a:rPr kumimoji="1" lang="en-US" altLang="ja-JP" sz="900" baseline="0" dirty="0" smtClean="0"/>
                        <a:t>Es</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t>98</a:t>
                      </a: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250</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251</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252</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253</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254</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255</a:t>
                      </a:r>
                      <a:r>
                        <a:rPr kumimoji="1" lang="en-US" altLang="ja-JP" sz="90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256</a:t>
                      </a:r>
                      <a:r>
                        <a:rPr kumimoji="1" lang="en-US" altLang="ja-JP" sz="900" baseline="0" dirty="0" smtClean="0"/>
                        <a:t>Cf</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グループ化 90"/>
          <p:cNvGrpSpPr/>
          <p:nvPr/>
        </p:nvGrpSpPr>
        <p:grpSpPr>
          <a:xfrm>
            <a:off x="390512" y="3280472"/>
            <a:ext cx="2597312" cy="2890368"/>
            <a:chOff x="390512" y="2991928"/>
            <a:chExt cx="2597312" cy="2890368"/>
          </a:xfrm>
        </p:grpSpPr>
        <p:sp>
          <p:nvSpPr>
            <p:cNvPr id="5" name="直角三角形 4"/>
            <p:cNvSpPr/>
            <p:nvPr/>
          </p:nvSpPr>
          <p:spPr>
            <a:xfrm flipH="1">
              <a:off x="1830672" y="386104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1830704" y="3856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262</a:t>
              </a:r>
              <a:r>
                <a:rPr kumimoji="1" lang="en-US" altLang="ja-JP" sz="900" dirty="0" smtClean="0">
                  <a:solidFill>
                    <a:schemeClr val="tx1"/>
                  </a:solidFill>
                </a:rPr>
                <a:t>Db</a:t>
              </a:r>
              <a:endParaRPr kumimoji="1" lang="ja-JP" altLang="en-US" sz="900" dirty="0">
                <a:solidFill>
                  <a:schemeClr val="tx1"/>
                </a:solidFill>
              </a:endParaRPr>
            </a:p>
          </p:txBody>
        </p:sp>
        <p:sp>
          <p:nvSpPr>
            <p:cNvPr id="8" name="直角三角形 7"/>
            <p:cNvSpPr/>
            <p:nvPr/>
          </p:nvSpPr>
          <p:spPr>
            <a:xfrm flipH="1">
              <a:off x="1552688" y="2996920"/>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1552720" y="299192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264</a:t>
              </a:r>
              <a:r>
                <a:rPr kumimoji="1" lang="en-US" altLang="ja-JP" sz="900" dirty="0" smtClean="0">
                  <a:solidFill>
                    <a:schemeClr val="tx1"/>
                  </a:solidFill>
                </a:rPr>
                <a:t>Hs</a:t>
              </a:r>
              <a:endParaRPr kumimoji="1" lang="ja-JP" altLang="en-US" sz="900" dirty="0">
                <a:solidFill>
                  <a:schemeClr val="tx1"/>
                </a:solidFill>
              </a:endParaRPr>
            </a:p>
          </p:txBody>
        </p:sp>
        <p:sp>
          <p:nvSpPr>
            <p:cNvPr id="11" name="直角三角形 10"/>
            <p:cNvSpPr/>
            <p:nvPr/>
          </p:nvSpPr>
          <p:spPr>
            <a:xfrm flipH="1">
              <a:off x="2411760" y="357298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2411792" y="35679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265</a:t>
              </a:r>
              <a:r>
                <a:rPr kumimoji="1" lang="en-US" altLang="ja-JP" sz="900" dirty="0" smtClean="0">
                  <a:solidFill>
                    <a:schemeClr val="tx1"/>
                  </a:solidFill>
                </a:rPr>
                <a:t>Sg</a:t>
              </a:r>
              <a:endParaRPr kumimoji="1" lang="ja-JP" altLang="en-US" sz="900" dirty="0">
                <a:solidFill>
                  <a:schemeClr val="tx1"/>
                </a:solidFill>
              </a:endParaRPr>
            </a:p>
          </p:txBody>
        </p:sp>
        <p:sp>
          <p:nvSpPr>
            <p:cNvPr id="14" name="直角三角形 13"/>
            <p:cNvSpPr/>
            <p:nvPr/>
          </p:nvSpPr>
          <p:spPr>
            <a:xfrm flipH="1">
              <a:off x="2699792" y="357298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2699824" y="35679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266</a:t>
              </a:r>
              <a:r>
                <a:rPr kumimoji="1" lang="en-US" altLang="ja-JP" sz="900" dirty="0" smtClean="0">
                  <a:solidFill>
                    <a:schemeClr val="tx1"/>
                  </a:solidFill>
                </a:rPr>
                <a:t>Sg</a:t>
              </a:r>
              <a:endParaRPr kumimoji="1" lang="ja-JP" altLang="en-US" sz="900" dirty="0">
                <a:solidFill>
                  <a:schemeClr val="tx1"/>
                </a:solidFill>
              </a:endParaRPr>
            </a:p>
          </p:txBody>
        </p:sp>
        <p:sp>
          <p:nvSpPr>
            <p:cNvPr id="17" name="直角三角形 16"/>
            <p:cNvSpPr/>
            <p:nvPr/>
          </p:nvSpPr>
          <p:spPr>
            <a:xfrm flipH="1">
              <a:off x="1547664" y="35780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547696" y="35730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262</a:t>
              </a:r>
              <a:r>
                <a:rPr kumimoji="1" lang="en-US" altLang="ja-JP" sz="900" dirty="0" smtClean="0">
                  <a:solidFill>
                    <a:schemeClr val="tx1"/>
                  </a:solidFill>
                </a:rPr>
                <a:t>Sg</a:t>
              </a:r>
              <a:endParaRPr kumimoji="1" lang="ja-JP" altLang="en-US" sz="900" dirty="0">
                <a:solidFill>
                  <a:schemeClr val="tx1"/>
                </a:solidFill>
              </a:endParaRPr>
            </a:p>
          </p:txBody>
        </p:sp>
        <p:sp>
          <p:nvSpPr>
            <p:cNvPr id="20" name="直角三角形 19"/>
            <p:cNvSpPr/>
            <p:nvPr/>
          </p:nvSpPr>
          <p:spPr>
            <a:xfrm flipH="1">
              <a:off x="971600" y="35780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971632" y="35730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260</a:t>
              </a:r>
              <a:r>
                <a:rPr kumimoji="1" lang="en-US" altLang="ja-JP" sz="900" dirty="0" smtClean="0">
                  <a:solidFill>
                    <a:schemeClr val="tx1"/>
                  </a:solidFill>
                </a:rPr>
                <a:t>Sg</a:t>
              </a:r>
              <a:endParaRPr kumimoji="1" lang="ja-JP" altLang="en-US" sz="900" dirty="0">
                <a:solidFill>
                  <a:schemeClr val="tx1"/>
                </a:solidFill>
              </a:endParaRPr>
            </a:p>
          </p:txBody>
        </p:sp>
        <p:sp>
          <p:nvSpPr>
            <p:cNvPr id="23" name="直角三角形 22"/>
            <p:cNvSpPr/>
            <p:nvPr/>
          </p:nvSpPr>
          <p:spPr>
            <a:xfrm flipH="1">
              <a:off x="2118704"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2118736"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263</a:t>
              </a:r>
              <a:r>
                <a:rPr kumimoji="1" lang="en-US" altLang="ja-JP" sz="900" dirty="0" smtClean="0">
                  <a:solidFill>
                    <a:schemeClr val="tx1"/>
                  </a:solidFill>
                </a:rPr>
                <a:t>Db</a:t>
              </a:r>
              <a:endParaRPr kumimoji="1" lang="ja-JP" altLang="en-US" sz="900" dirty="0">
                <a:solidFill>
                  <a:schemeClr val="tx1"/>
                </a:solidFill>
              </a:endParaRPr>
            </a:p>
          </p:txBody>
        </p:sp>
        <p:sp>
          <p:nvSpPr>
            <p:cNvPr id="26" name="直角三角形 25"/>
            <p:cNvSpPr/>
            <p:nvPr/>
          </p:nvSpPr>
          <p:spPr>
            <a:xfrm flipH="1">
              <a:off x="2406736" y="414405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2406768" y="413906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263</a:t>
              </a:r>
              <a:r>
                <a:rPr lang="en-US" altLang="ja-JP" sz="900" dirty="0" smtClean="0">
                  <a:solidFill>
                    <a:schemeClr val="tx1"/>
                  </a:solidFill>
                </a:rPr>
                <a:t>Rf</a:t>
              </a:r>
              <a:endParaRPr kumimoji="1" lang="ja-JP" altLang="en-US" sz="900" dirty="0">
                <a:solidFill>
                  <a:schemeClr val="tx1"/>
                </a:solidFill>
              </a:endParaRPr>
            </a:p>
          </p:txBody>
        </p:sp>
        <p:sp>
          <p:nvSpPr>
            <p:cNvPr id="29" name="直角三角形 28"/>
            <p:cNvSpPr/>
            <p:nvPr/>
          </p:nvSpPr>
          <p:spPr>
            <a:xfrm flipH="1">
              <a:off x="1547664"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1547696"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261</a:t>
              </a:r>
              <a:r>
                <a:rPr kumimoji="1" lang="en-US" altLang="ja-JP" sz="900" dirty="0" smtClean="0">
                  <a:solidFill>
                    <a:schemeClr val="tx1"/>
                  </a:solidFill>
                </a:rPr>
                <a:t>Db</a:t>
              </a:r>
              <a:endParaRPr kumimoji="1" lang="ja-JP" altLang="en-US" sz="900" dirty="0">
                <a:solidFill>
                  <a:schemeClr val="tx1"/>
                </a:solidFill>
              </a:endParaRPr>
            </a:p>
          </p:txBody>
        </p:sp>
        <p:sp>
          <p:nvSpPr>
            <p:cNvPr id="32" name="直角三角形 31"/>
            <p:cNvSpPr/>
            <p:nvPr/>
          </p:nvSpPr>
          <p:spPr>
            <a:xfrm flipH="1">
              <a:off x="390512" y="3861016"/>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p:cNvSpPr/>
            <p:nvPr/>
          </p:nvSpPr>
          <p:spPr>
            <a:xfrm>
              <a:off x="390544" y="385602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kumimoji="1" lang="en-US" altLang="ja-JP" sz="900" dirty="0" smtClean="0">
                  <a:solidFill>
                    <a:schemeClr val="tx1"/>
                  </a:solidFill>
                </a:rPr>
                <a:t>Db</a:t>
              </a:r>
              <a:endParaRPr kumimoji="1" lang="ja-JP" altLang="en-US" sz="900" dirty="0">
                <a:solidFill>
                  <a:schemeClr val="tx1"/>
                </a:solidFill>
              </a:endParaRPr>
            </a:p>
          </p:txBody>
        </p:sp>
        <p:sp>
          <p:nvSpPr>
            <p:cNvPr id="35" name="直角三角形 34"/>
            <p:cNvSpPr/>
            <p:nvPr/>
          </p:nvSpPr>
          <p:spPr>
            <a:xfrm flipH="1">
              <a:off x="683568" y="3861048"/>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p:cNvSpPr/>
            <p:nvPr/>
          </p:nvSpPr>
          <p:spPr>
            <a:xfrm>
              <a:off x="683568" y="386104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258</a:t>
              </a:r>
              <a:r>
                <a:rPr kumimoji="1" lang="en-US" altLang="ja-JP" sz="900" dirty="0" smtClean="0">
                  <a:solidFill>
                    <a:schemeClr val="tx1"/>
                  </a:solidFill>
                </a:rPr>
                <a:t>Db</a:t>
              </a:r>
              <a:endParaRPr kumimoji="1" lang="ja-JP" altLang="en-US" sz="900" dirty="0">
                <a:solidFill>
                  <a:schemeClr val="tx1"/>
                </a:solidFill>
              </a:endParaRPr>
            </a:p>
          </p:txBody>
        </p:sp>
        <p:sp>
          <p:nvSpPr>
            <p:cNvPr id="39" name="直角三角形 38"/>
            <p:cNvSpPr/>
            <p:nvPr/>
          </p:nvSpPr>
          <p:spPr>
            <a:xfrm flipH="1">
              <a:off x="688592" y="4144056"/>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p:cNvSpPr/>
            <p:nvPr/>
          </p:nvSpPr>
          <p:spPr>
            <a:xfrm>
              <a:off x="688592" y="4144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Rf</a:t>
              </a:r>
              <a:endParaRPr kumimoji="1" lang="ja-JP" altLang="en-US" sz="900" dirty="0">
                <a:solidFill>
                  <a:schemeClr val="tx1"/>
                </a:solidFill>
              </a:endParaRPr>
            </a:p>
          </p:txBody>
        </p:sp>
        <p:sp>
          <p:nvSpPr>
            <p:cNvPr id="42" name="直角三角形 41"/>
            <p:cNvSpPr/>
            <p:nvPr/>
          </p:nvSpPr>
          <p:spPr>
            <a:xfrm flipH="1">
              <a:off x="966576" y="4144024"/>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p:cNvSpPr/>
            <p:nvPr/>
          </p:nvSpPr>
          <p:spPr>
            <a:xfrm>
              <a:off x="966608" y="413903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258</a:t>
              </a:r>
              <a:r>
                <a:rPr lang="en-US" altLang="ja-JP" sz="900" dirty="0" smtClean="0">
                  <a:solidFill>
                    <a:schemeClr val="tx1"/>
                  </a:solidFill>
                </a:rPr>
                <a:t>Rf</a:t>
              </a:r>
              <a:endParaRPr kumimoji="1" lang="ja-JP" altLang="en-US" sz="900" dirty="0">
                <a:solidFill>
                  <a:schemeClr val="tx1"/>
                </a:solidFill>
              </a:endParaRPr>
            </a:p>
          </p:txBody>
        </p:sp>
        <p:sp>
          <p:nvSpPr>
            <p:cNvPr id="45" name="直角三角形 44"/>
            <p:cNvSpPr/>
            <p:nvPr/>
          </p:nvSpPr>
          <p:spPr>
            <a:xfrm flipH="1">
              <a:off x="1254608" y="414904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1254640" y="414405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259</a:t>
              </a:r>
              <a:r>
                <a:rPr lang="en-US" altLang="ja-JP" sz="900" dirty="0" smtClean="0">
                  <a:solidFill>
                    <a:schemeClr val="tx1"/>
                  </a:solidFill>
                </a:rPr>
                <a:t>Rf</a:t>
              </a:r>
              <a:endParaRPr kumimoji="1" lang="ja-JP" altLang="en-US" sz="900" dirty="0">
                <a:solidFill>
                  <a:schemeClr val="tx1"/>
                </a:solidFill>
              </a:endParaRPr>
            </a:p>
          </p:txBody>
        </p:sp>
        <p:sp>
          <p:nvSpPr>
            <p:cNvPr id="48" name="直角三角形 47"/>
            <p:cNvSpPr/>
            <p:nvPr/>
          </p:nvSpPr>
          <p:spPr>
            <a:xfrm flipH="1">
              <a:off x="966576"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p:cNvSpPr/>
            <p:nvPr/>
          </p:nvSpPr>
          <p:spPr>
            <a:xfrm>
              <a:off x="966576"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Md</a:t>
              </a:r>
              <a:endParaRPr kumimoji="1" lang="ja-JP" altLang="en-US" sz="900" dirty="0">
                <a:solidFill>
                  <a:schemeClr val="tx1"/>
                </a:solidFill>
              </a:endParaRPr>
            </a:p>
          </p:txBody>
        </p:sp>
        <p:sp>
          <p:nvSpPr>
            <p:cNvPr id="51" name="直角三角形 50"/>
            <p:cNvSpPr/>
            <p:nvPr/>
          </p:nvSpPr>
          <p:spPr>
            <a:xfrm flipH="1">
              <a:off x="1259632"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正方形/長方形 51"/>
            <p:cNvSpPr/>
            <p:nvPr/>
          </p:nvSpPr>
          <p:spPr>
            <a:xfrm>
              <a:off x="1259632"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Md</a:t>
              </a:r>
              <a:endParaRPr kumimoji="1" lang="ja-JP" altLang="en-US" sz="900" dirty="0">
                <a:solidFill>
                  <a:schemeClr val="tx1"/>
                </a:solidFill>
              </a:endParaRPr>
            </a:p>
          </p:txBody>
        </p:sp>
        <p:sp>
          <p:nvSpPr>
            <p:cNvPr id="54" name="直角三角形 53"/>
            <p:cNvSpPr/>
            <p:nvPr/>
          </p:nvSpPr>
          <p:spPr>
            <a:xfrm flipH="1">
              <a:off x="1552688" y="500815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1552688" y="500815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Md</a:t>
              </a:r>
              <a:endParaRPr kumimoji="1" lang="ja-JP" altLang="en-US" sz="900" dirty="0">
                <a:solidFill>
                  <a:schemeClr val="tx1"/>
                </a:solidFill>
              </a:endParaRPr>
            </a:p>
          </p:txBody>
        </p:sp>
        <p:sp>
          <p:nvSpPr>
            <p:cNvPr id="57" name="正方形/長方形 56"/>
            <p:cNvSpPr/>
            <p:nvPr/>
          </p:nvSpPr>
          <p:spPr>
            <a:xfrm>
              <a:off x="1974690" y="5018200"/>
              <a:ext cx="144016" cy="28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1825648" y="5018200"/>
              <a:ext cx="288000" cy="288000"/>
            </a:xfrm>
            <a:prstGeom prst="rect">
              <a:avLst/>
            </a:prstGeom>
            <a:noFill/>
          </p:spPr>
          <p:txBody>
            <a:bodyPr wrap="none" lIns="0" tIns="0" rIns="0" bIns="0" rtlCol="0" anchor="ctr" anchorCtr="1">
              <a:spAutoFit/>
            </a:bodyPr>
            <a:lstStyle/>
            <a:p>
              <a:r>
                <a:rPr lang="en-US" altLang="ja-JP" sz="900" baseline="30000" dirty="0" smtClean="0"/>
                <a:t>258</a:t>
              </a:r>
              <a:r>
                <a:rPr lang="en-US" altLang="ja-JP" sz="900" dirty="0" smtClean="0"/>
                <a:t>Md</a:t>
              </a:r>
              <a:endParaRPr kumimoji="1" lang="ja-JP" altLang="en-US" sz="900" dirty="0"/>
            </a:p>
          </p:txBody>
        </p:sp>
        <p:sp>
          <p:nvSpPr>
            <p:cNvPr id="60" name="直角三角形 59"/>
            <p:cNvSpPr/>
            <p:nvPr/>
          </p:nvSpPr>
          <p:spPr>
            <a:xfrm flipH="1">
              <a:off x="1835696"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正方形/長方形 60"/>
            <p:cNvSpPr/>
            <p:nvPr/>
          </p:nvSpPr>
          <p:spPr>
            <a:xfrm>
              <a:off x="1835696"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259</a:t>
              </a:r>
              <a:r>
                <a:rPr lang="en-US" altLang="ja-JP" sz="900" dirty="0" smtClean="0">
                  <a:solidFill>
                    <a:schemeClr val="tx1"/>
                  </a:solidFill>
                </a:rPr>
                <a:t>No</a:t>
              </a:r>
              <a:endParaRPr kumimoji="1" lang="ja-JP" altLang="en-US" sz="900" dirty="0">
                <a:solidFill>
                  <a:schemeClr val="tx1"/>
                </a:solidFill>
              </a:endParaRPr>
            </a:p>
          </p:txBody>
        </p:sp>
        <p:sp>
          <p:nvSpPr>
            <p:cNvPr id="63" name="直角三角形 62"/>
            <p:cNvSpPr/>
            <p:nvPr/>
          </p:nvSpPr>
          <p:spPr>
            <a:xfrm flipH="1">
              <a:off x="1552688" y="5301208"/>
              <a:ext cx="288032" cy="288032"/>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正方形/長方形 63"/>
            <p:cNvSpPr/>
            <p:nvPr/>
          </p:nvSpPr>
          <p:spPr>
            <a:xfrm>
              <a:off x="1552720" y="52962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Fm</a:t>
              </a:r>
              <a:endParaRPr kumimoji="1" lang="ja-JP" altLang="en-US" sz="900" dirty="0">
                <a:solidFill>
                  <a:schemeClr val="tx1"/>
                </a:solidFill>
              </a:endParaRPr>
            </a:p>
          </p:txBody>
        </p:sp>
        <p:sp>
          <p:nvSpPr>
            <p:cNvPr id="66" name="直角三角形 65"/>
            <p:cNvSpPr/>
            <p:nvPr/>
          </p:nvSpPr>
          <p:spPr>
            <a:xfrm flipH="1">
              <a:off x="683568" y="5301208"/>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正方形/長方形 66"/>
            <p:cNvSpPr/>
            <p:nvPr/>
          </p:nvSpPr>
          <p:spPr>
            <a:xfrm>
              <a:off x="683568" y="5301208"/>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253</a:t>
              </a:r>
              <a:r>
                <a:rPr lang="en-US" altLang="ja-JP" sz="900" dirty="0" smtClean="0">
                  <a:solidFill>
                    <a:schemeClr val="tx1"/>
                  </a:solidFill>
                </a:rPr>
                <a:t>Fm</a:t>
              </a:r>
              <a:endParaRPr kumimoji="1" lang="ja-JP" altLang="en-US" sz="900" dirty="0">
                <a:solidFill>
                  <a:schemeClr val="tx1"/>
                </a:solidFill>
              </a:endParaRPr>
            </a:p>
          </p:txBody>
        </p:sp>
        <p:sp>
          <p:nvSpPr>
            <p:cNvPr id="69" name="直角三角形 68"/>
            <p:cNvSpPr/>
            <p:nvPr/>
          </p:nvSpPr>
          <p:spPr>
            <a:xfrm flipH="1">
              <a:off x="678544"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p:cNvSpPr/>
            <p:nvPr/>
          </p:nvSpPr>
          <p:spPr>
            <a:xfrm>
              <a:off x="678544"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No</a:t>
              </a:r>
              <a:endParaRPr kumimoji="1" lang="ja-JP" altLang="en-US" sz="900" dirty="0">
                <a:solidFill>
                  <a:schemeClr val="tx1"/>
                </a:solidFill>
              </a:endParaRPr>
            </a:p>
          </p:txBody>
        </p:sp>
        <p:sp>
          <p:nvSpPr>
            <p:cNvPr id="72" name="直角三角形 71"/>
            <p:cNvSpPr/>
            <p:nvPr/>
          </p:nvSpPr>
          <p:spPr>
            <a:xfrm flipH="1">
              <a:off x="683568" y="4437112"/>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正方形/長方形 72"/>
            <p:cNvSpPr/>
            <p:nvPr/>
          </p:nvSpPr>
          <p:spPr>
            <a:xfrm>
              <a:off x="683568" y="443711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256</a:t>
              </a:r>
              <a:r>
                <a:rPr lang="en-US" altLang="ja-JP" sz="900" dirty="0" smtClean="0">
                  <a:solidFill>
                    <a:schemeClr val="tx1"/>
                  </a:solidFill>
                </a:rPr>
                <a:t>Lr</a:t>
              </a:r>
              <a:endParaRPr kumimoji="1" lang="ja-JP" altLang="en-US" sz="900" dirty="0">
                <a:solidFill>
                  <a:schemeClr val="tx1"/>
                </a:solidFill>
              </a:endParaRPr>
            </a:p>
          </p:txBody>
        </p:sp>
        <p:sp>
          <p:nvSpPr>
            <p:cNvPr id="75" name="直角三角形 74"/>
            <p:cNvSpPr/>
            <p:nvPr/>
          </p:nvSpPr>
          <p:spPr>
            <a:xfrm flipH="1">
              <a:off x="1259632" y="4720120"/>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p:cNvSpPr/>
            <p:nvPr/>
          </p:nvSpPr>
          <p:spPr>
            <a:xfrm>
              <a:off x="1259632" y="4720120"/>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257</a:t>
              </a:r>
              <a:r>
                <a:rPr lang="en-US" altLang="ja-JP" sz="900" dirty="0" smtClean="0">
                  <a:solidFill>
                    <a:schemeClr val="tx1"/>
                  </a:solidFill>
                </a:rPr>
                <a:t>No</a:t>
              </a:r>
              <a:endParaRPr kumimoji="1" lang="ja-JP" altLang="en-US" sz="900" dirty="0">
                <a:solidFill>
                  <a:schemeClr val="tx1"/>
                </a:solidFill>
              </a:endParaRPr>
            </a:p>
          </p:txBody>
        </p:sp>
        <p:sp>
          <p:nvSpPr>
            <p:cNvPr id="78" name="直角三角形 77"/>
            <p:cNvSpPr/>
            <p:nvPr/>
          </p:nvSpPr>
          <p:spPr>
            <a:xfrm flipH="1">
              <a:off x="390512" y="4725144"/>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正方形/長方形 78"/>
            <p:cNvSpPr/>
            <p:nvPr/>
          </p:nvSpPr>
          <p:spPr>
            <a:xfrm>
              <a:off x="390512" y="4725144"/>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254</a:t>
              </a:r>
              <a:r>
                <a:rPr lang="en-US" altLang="ja-JP" sz="900" dirty="0" smtClean="0">
                  <a:solidFill>
                    <a:schemeClr val="tx1"/>
                  </a:solidFill>
                </a:rPr>
                <a:t>No</a:t>
              </a:r>
              <a:endParaRPr kumimoji="1" lang="ja-JP" altLang="en-US" sz="900" dirty="0">
                <a:solidFill>
                  <a:schemeClr val="tx1"/>
                </a:solidFill>
              </a:endParaRPr>
            </a:p>
          </p:txBody>
        </p:sp>
        <p:sp>
          <p:nvSpPr>
            <p:cNvPr id="81" name="直角三角形 80"/>
            <p:cNvSpPr/>
            <p:nvPr/>
          </p:nvSpPr>
          <p:spPr>
            <a:xfrm flipH="1">
              <a:off x="683568" y="5584216"/>
              <a:ext cx="288032" cy="28803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正方形/長方形 81"/>
            <p:cNvSpPr/>
            <p:nvPr/>
          </p:nvSpPr>
          <p:spPr>
            <a:xfrm>
              <a:off x="683568" y="5584216"/>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252</a:t>
              </a:r>
              <a:r>
                <a:rPr lang="en-US" altLang="ja-JP" sz="900" dirty="0" smtClean="0">
                  <a:solidFill>
                    <a:schemeClr val="tx1"/>
                  </a:solidFill>
                </a:rPr>
                <a:t>Es</a:t>
              </a:r>
              <a:endParaRPr kumimoji="1" lang="ja-JP" altLang="en-US" sz="900" dirty="0">
                <a:solidFill>
                  <a:schemeClr val="tx1"/>
                </a:solidFill>
              </a:endParaRPr>
            </a:p>
          </p:txBody>
        </p:sp>
        <p:sp>
          <p:nvSpPr>
            <p:cNvPr id="84" name="直角三角形 83"/>
            <p:cNvSpPr/>
            <p:nvPr/>
          </p:nvSpPr>
          <p:spPr>
            <a:xfrm flipH="1">
              <a:off x="1547664" y="5579192"/>
              <a:ext cx="288032" cy="28803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正方形/長方形 84"/>
            <p:cNvSpPr/>
            <p:nvPr/>
          </p:nvSpPr>
          <p:spPr>
            <a:xfrm>
              <a:off x="1547664" y="5579192"/>
              <a:ext cx="288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900" baseline="30000" dirty="0" smtClean="0">
                  <a:solidFill>
                    <a:schemeClr val="tx1"/>
                  </a:solidFill>
                </a:rPr>
                <a:t>255</a:t>
              </a:r>
              <a:r>
                <a:rPr lang="en-US" altLang="ja-JP" sz="900" dirty="0" smtClean="0">
                  <a:solidFill>
                    <a:schemeClr val="tx1"/>
                  </a:solidFill>
                </a:rPr>
                <a:t>Es</a:t>
              </a:r>
              <a:endParaRPr kumimoji="1" lang="ja-JP" altLang="en-US" sz="900" dirty="0">
                <a:solidFill>
                  <a:schemeClr val="tx1"/>
                </a:solidFill>
              </a:endParaRPr>
            </a:p>
          </p:txBody>
        </p:sp>
        <p:sp>
          <p:nvSpPr>
            <p:cNvPr id="88" name="正方形/長方形 87"/>
            <p:cNvSpPr/>
            <p:nvPr/>
          </p:nvSpPr>
          <p:spPr>
            <a:xfrm>
              <a:off x="1398608" y="5594296"/>
              <a:ext cx="144016" cy="28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1254608" y="5594296"/>
              <a:ext cx="288000" cy="288000"/>
            </a:xfrm>
            <a:prstGeom prst="rect">
              <a:avLst/>
            </a:prstGeom>
            <a:noFill/>
          </p:spPr>
          <p:txBody>
            <a:bodyPr wrap="none" lIns="0" tIns="0" rIns="0" bIns="0" rtlCol="0" anchor="ctr" anchorCtr="1">
              <a:spAutoFit/>
            </a:bodyPr>
            <a:lstStyle/>
            <a:p>
              <a:r>
                <a:rPr lang="en-US" altLang="ja-JP" sz="900" baseline="30000" dirty="0" smtClean="0"/>
                <a:t>254</a:t>
              </a:r>
              <a:r>
                <a:rPr lang="en-US" altLang="ja-JP" sz="900" dirty="0" smtClean="0"/>
                <a:t>ES</a:t>
              </a:r>
              <a:endParaRPr kumimoji="1" lang="ja-JP" altLang="en-US" sz="900" dirty="0"/>
            </a:p>
          </p:txBody>
        </p:sp>
      </p:grpSp>
      <p:sp>
        <p:nvSpPr>
          <p:cNvPr id="77" name="正方形/長方形 76"/>
          <p:cNvSpPr/>
          <p:nvPr/>
        </p:nvSpPr>
        <p:spPr>
          <a:xfrm>
            <a:off x="4144720" y="1843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278</a:t>
            </a:r>
            <a:r>
              <a:rPr lang="en-US" altLang="ja-JP" sz="900" dirty="0" smtClean="0">
                <a:solidFill>
                  <a:schemeClr val="tx1"/>
                </a:solidFill>
              </a:rPr>
              <a:t>113</a:t>
            </a:r>
            <a:endParaRPr kumimoji="1" lang="ja-JP" altLang="en-US" sz="900" dirty="0">
              <a:solidFill>
                <a:schemeClr val="tx1"/>
              </a:solidFill>
            </a:endParaRPr>
          </a:p>
        </p:txBody>
      </p:sp>
      <p:sp>
        <p:nvSpPr>
          <p:cNvPr id="80" name="正方形/長方形 79"/>
          <p:cNvSpPr/>
          <p:nvPr/>
        </p:nvSpPr>
        <p:spPr>
          <a:xfrm>
            <a:off x="3568720" y="2419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274</a:t>
            </a:r>
            <a:r>
              <a:rPr lang="en-US" altLang="ja-JP" sz="900" dirty="0" smtClean="0">
                <a:solidFill>
                  <a:schemeClr val="tx1"/>
                </a:solidFill>
              </a:rPr>
              <a:t>Rg</a:t>
            </a:r>
            <a:endParaRPr kumimoji="1" lang="ja-JP" altLang="en-US" sz="900" dirty="0">
              <a:solidFill>
                <a:schemeClr val="tx1"/>
              </a:solidFill>
            </a:endParaRPr>
          </a:p>
        </p:txBody>
      </p:sp>
      <p:sp>
        <p:nvSpPr>
          <p:cNvPr id="83" name="正方形/長方形 82"/>
          <p:cNvSpPr/>
          <p:nvPr/>
        </p:nvSpPr>
        <p:spPr>
          <a:xfrm>
            <a:off x="2992720" y="2995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270</a:t>
            </a:r>
            <a:r>
              <a:rPr lang="en-US" altLang="ja-JP" sz="900" dirty="0" smtClean="0">
                <a:solidFill>
                  <a:schemeClr val="tx1"/>
                </a:solidFill>
              </a:rPr>
              <a:t>Mt</a:t>
            </a:r>
            <a:endParaRPr kumimoji="1" lang="ja-JP" altLang="en-US" sz="900" dirty="0">
              <a:solidFill>
                <a:schemeClr val="tx1"/>
              </a:solidFill>
            </a:endParaRPr>
          </a:p>
        </p:txBody>
      </p:sp>
      <p:sp>
        <p:nvSpPr>
          <p:cNvPr id="86" name="正方形/長方形 85"/>
          <p:cNvSpPr/>
          <p:nvPr/>
        </p:nvSpPr>
        <p:spPr>
          <a:xfrm>
            <a:off x="2416720" y="3571992"/>
            <a:ext cx="288000" cy="2880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266</a:t>
            </a:r>
            <a:r>
              <a:rPr lang="en-US" altLang="ja-JP" sz="900" dirty="0" smtClean="0">
                <a:solidFill>
                  <a:schemeClr val="tx1"/>
                </a:solidFill>
              </a:rPr>
              <a:t>Bh</a:t>
            </a:r>
            <a:endParaRPr kumimoji="1" lang="ja-JP" altLang="en-US" sz="900" dirty="0">
              <a:solidFill>
                <a:schemeClr val="tx1"/>
              </a:solidFill>
            </a:endParaRPr>
          </a:p>
        </p:txBody>
      </p:sp>
      <p:sp>
        <p:nvSpPr>
          <p:cNvPr id="87" name="正方形/長方形 86"/>
          <p:cNvSpPr/>
          <p:nvPr/>
        </p:nvSpPr>
        <p:spPr>
          <a:xfrm>
            <a:off x="1840720" y="4147992"/>
            <a:ext cx="288000" cy="28800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262</a:t>
            </a:r>
            <a:r>
              <a:rPr lang="en-US" altLang="ja-JP" sz="900" dirty="0" smtClean="0">
                <a:solidFill>
                  <a:schemeClr val="tx1"/>
                </a:solidFill>
              </a:rPr>
              <a:t>Db</a:t>
            </a:r>
            <a:endParaRPr kumimoji="1" lang="ja-JP" altLang="en-US" sz="900" dirty="0">
              <a:solidFill>
                <a:schemeClr val="tx1"/>
              </a:solidFill>
            </a:endParaRPr>
          </a:p>
        </p:txBody>
      </p:sp>
      <p:cxnSp>
        <p:nvCxnSpPr>
          <p:cNvPr id="90" name="直線矢印コネクタ 89"/>
          <p:cNvCxnSpPr/>
          <p:nvPr/>
        </p:nvCxnSpPr>
        <p:spPr>
          <a:xfrm flipH="1">
            <a:off x="3856720" y="2131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3280720" y="2707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flipH="1">
            <a:off x="2704720" y="3283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a:off x="2128720" y="3859992"/>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3782858" y="197912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7" name="テキスト ボックス 96"/>
          <p:cNvSpPr txBox="1"/>
          <p:nvPr/>
        </p:nvSpPr>
        <p:spPr>
          <a:xfrm>
            <a:off x="3239968" y="252643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8" name="テキスト ボックス 97"/>
          <p:cNvSpPr txBox="1"/>
          <p:nvPr/>
        </p:nvSpPr>
        <p:spPr>
          <a:xfrm>
            <a:off x="2663904" y="3104174"/>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99" name="テキスト ボックス 98"/>
          <p:cNvSpPr txBox="1"/>
          <p:nvPr/>
        </p:nvSpPr>
        <p:spPr>
          <a:xfrm>
            <a:off x="2066386" y="3710382"/>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01" name="正方形/長方形 100"/>
          <p:cNvSpPr/>
          <p:nvPr/>
        </p:nvSpPr>
        <p:spPr>
          <a:xfrm>
            <a:off x="4145146" y="184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278</a:t>
            </a:r>
            <a:r>
              <a:rPr lang="en-US" altLang="ja-JP" sz="900" dirty="0" smtClean="0">
                <a:solidFill>
                  <a:schemeClr val="tx1"/>
                </a:solidFill>
              </a:rPr>
              <a:t>113</a:t>
            </a:r>
            <a:endParaRPr kumimoji="1" lang="ja-JP" altLang="en-US" sz="900" dirty="0">
              <a:solidFill>
                <a:schemeClr val="tx1"/>
              </a:solidFill>
            </a:endParaRPr>
          </a:p>
        </p:txBody>
      </p:sp>
      <p:sp>
        <p:nvSpPr>
          <p:cNvPr id="102" name="正方形/長方形 101"/>
          <p:cNvSpPr/>
          <p:nvPr/>
        </p:nvSpPr>
        <p:spPr>
          <a:xfrm>
            <a:off x="3569146" y="2421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274</a:t>
            </a:r>
            <a:r>
              <a:rPr lang="en-US" altLang="ja-JP" sz="900" dirty="0" smtClean="0">
                <a:solidFill>
                  <a:schemeClr val="tx1"/>
                </a:solidFill>
              </a:rPr>
              <a:t>Rg</a:t>
            </a:r>
            <a:endParaRPr kumimoji="1" lang="ja-JP" altLang="en-US" sz="900" dirty="0">
              <a:solidFill>
                <a:schemeClr val="tx1"/>
              </a:solidFill>
            </a:endParaRPr>
          </a:p>
        </p:txBody>
      </p:sp>
      <p:sp>
        <p:nvSpPr>
          <p:cNvPr id="103" name="正方形/長方形 102"/>
          <p:cNvSpPr/>
          <p:nvPr/>
        </p:nvSpPr>
        <p:spPr>
          <a:xfrm>
            <a:off x="2993146" y="2997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270</a:t>
            </a:r>
            <a:r>
              <a:rPr lang="en-US" altLang="ja-JP" sz="900" dirty="0" smtClean="0">
                <a:solidFill>
                  <a:schemeClr val="tx1"/>
                </a:solidFill>
              </a:rPr>
              <a:t>Mt</a:t>
            </a:r>
            <a:endParaRPr kumimoji="1" lang="ja-JP" altLang="en-US" sz="900" dirty="0">
              <a:solidFill>
                <a:schemeClr val="tx1"/>
              </a:solidFill>
            </a:endParaRPr>
          </a:p>
        </p:txBody>
      </p:sp>
      <p:sp>
        <p:nvSpPr>
          <p:cNvPr id="104" name="正方形/長方形 103"/>
          <p:cNvSpPr/>
          <p:nvPr/>
        </p:nvSpPr>
        <p:spPr>
          <a:xfrm>
            <a:off x="2417146" y="3573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266</a:t>
            </a:r>
            <a:r>
              <a:rPr lang="en-US" altLang="ja-JP" sz="900" dirty="0" smtClean="0">
                <a:solidFill>
                  <a:schemeClr val="tx1"/>
                </a:solidFill>
              </a:rPr>
              <a:t>Bh</a:t>
            </a:r>
            <a:endParaRPr kumimoji="1" lang="ja-JP" altLang="en-US" sz="900" dirty="0">
              <a:solidFill>
                <a:schemeClr val="tx1"/>
              </a:solidFill>
            </a:endParaRPr>
          </a:p>
        </p:txBody>
      </p:sp>
      <p:sp>
        <p:nvSpPr>
          <p:cNvPr id="105" name="正方形/長方形 104"/>
          <p:cNvSpPr/>
          <p:nvPr/>
        </p:nvSpPr>
        <p:spPr>
          <a:xfrm>
            <a:off x="1841146" y="4149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262</a:t>
            </a:r>
            <a:r>
              <a:rPr lang="en-US" altLang="ja-JP" sz="900" dirty="0" smtClean="0">
                <a:solidFill>
                  <a:schemeClr val="tx1"/>
                </a:solidFill>
              </a:rPr>
              <a:t>Db</a:t>
            </a:r>
            <a:endParaRPr kumimoji="1" lang="ja-JP" altLang="en-US" sz="900" dirty="0">
              <a:solidFill>
                <a:schemeClr val="tx1"/>
              </a:solidFill>
            </a:endParaRPr>
          </a:p>
        </p:txBody>
      </p:sp>
      <p:cxnSp>
        <p:nvCxnSpPr>
          <p:cNvPr id="130" name="直線矢印コネクタ 129"/>
          <p:cNvCxnSpPr/>
          <p:nvPr/>
        </p:nvCxnSpPr>
        <p:spPr>
          <a:xfrm flipH="1">
            <a:off x="1553146" y="4437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正方形/長方形 130"/>
          <p:cNvSpPr/>
          <p:nvPr/>
        </p:nvSpPr>
        <p:spPr>
          <a:xfrm>
            <a:off x="1265146" y="472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258</a:t>
            </a:r>
            <a:r>
              <a:rPr lang="en-US" altLang="ja-JP" sz="900" dirty="0" smtClean="0">
                <a:solidFill>
                  <a:schemeClr val="tx1"/>
                </a:solidFill>
              </a:rPr>
              <a:t>Lr</a:t>
            </a:r>
            <a:endParaRPr kumimoji="1" lang="ja-JP" altLang="en-US" sz="900" dirty="0">
              <a:solidFill>
                <a:schemeClr val="tx1"/>
              </a:solidFill>
            </a:endParaRPr>
          </a:p>
        </p:txBody>
      </p:sp>
      <p:sp>
        <p:nvSpPr>
          <p:cNvPr id="132" name="テキスト ボックス 131"/>
          <p:cNvSpPr txBox="1"/>
          <p:nvPr/>
        </p:nvSpPr>
        <p:spPr>
          <a:xfrm>
            <a:off x="1490748" y="4287790"/>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cxnSp>
        <p:nvCxnSpPr>
          <p:cNvPr id="133" name="直線矢印コネクタ 132"/>
          <p:cNvCxnSpPr/>
          <p:nvPr/>
        </p:nvCxnSpPr>
        <p:spPr>
          <a:xfrm flipH="1">
            <a:off x="977146" y="5013336"/>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4" name="正方形/長方形 133"/>
          <p:cNvSpPr/>
          <p:nvPr/>
        </p:nvSpPr>
        <p:spPr>
          <a:xfrm>
            <a:off x="689146" y="5301336"/>
            <a:ext cx="288000" cy="288000"/>
          </a:xfrm>
          <a:prstGeom prst="rect">
            <a:avLst/>
          </a:prstGeom>
          <a:solidFill>
            <a:schemeClr val="accent2">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254</a:t>
            </a:r>
            <a:r>
              <a:rPr lang="en-US" altLang="ja-JP" sz="900" dirty="0" smtClean="0">
                <a:solidFill>
                  <a:schemeClr val="tx1"/>
                </a:solidFill>
              </a:rPr>
              <a:t>Md</a:t>
            </a:r>
            <a:endParaRPr kumimoji="1" lang="ja-JP" altLang="en-US" sz="900" dirty="0">
              <a:solidFill>
                <a:schemeClr val="tx1"/>
              </a:solidFill>
            </a:endParaRPr>
          </a:p>
        </p:txBody>
      </p:sp>
      <p:sp>
        <p:nvSpPr>
          <p:cNvPr id="135" name="テキスト ボックス 134"/>
          <p:cNvSpPr txBox="1"/>
          <p:nvPr/>
        </p:nvSpPr>
        <p:spPr>
          <a:xfrm>
            <a:off x="921066" y="4868878"/>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36" name="正方形/長方形 135"/>
          <p:cNvSpPr/>
          <p:nvPr/>
        </p:nvSpPr>
        <p:spPr>
          <a:xfrm>
            <a:off x="977146" y="5589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254</a:t>
            </a:r>
            <a:r>
              <a:rPr lang="en-US" altLang="ja-JP" sz="900" dirty="0" smtClean="0">
                <a:solidFill>
                  <a:schemeClr val="tx1"/>
                </a:solidFill>
              </a:rPr>
              <a:t>Fm</a:t>
            </a:r>
            <a:endParaRPr kumimoji="1" lang="ja-JP" altLang="en-US" sz="900" dirty="0">
              <a:solidFill>
                <a:schemeClr val="tx1"/>
              </a:solidFill>
            </a:endParaRPr>
          </a:p>
        </p:txBody>
      </p:sp>
      <p:cxnSp>
        <p:nvCxnSpPr>
          <p:cNvPr id="137" name="直線矢印コネクタ 136"/>
          <p:cNvCxnSpPr/>
          <p:nvPr/>
        </p:nvCxnSpPr>
        <p:spPr>
          <a:xfrm flipH="1">
            <a:off x="688298" y="5877336"/>
            <a:ext cx="288000" cy="288000"/>
          </a:xfrm>
          <a:prstGeom prst="straightConnector1">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631676" y="572292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sp>
        <p:nvSpPr>
          <p:cNvPr id="139" name="正方形/長方形 138"/>
          <p:cNvSpPr/>
          <p:nvPr/>
        </p:nvSpPr>
        <p:spPr>
          <a:xfrm>
            <a:off x="401146" y="6165336"/>
            <a:ext cx="288000" cy="288000"/>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900" baseline="30000" dirty="0" smtClean="0">
                <a:solidFill>
                  <a:schemeClr val="tx1"/>
                </a:solidFill>
              </a:rPr>
              <a:t>250</a:t>
            </a:r>
            <a:r>
              <a:rPr lang="en-US" altLang="ja-JP" sz="900" dirty="0" smtClean="0">
                <a:solidFill>
                  <a:schemeClr val="tx1"/>
                </a:solidFill>
              </a:rPr>
              <a:t>Cf</a:t>
            </a:r>
            <a:endParaRPr kumimoji="1" lang="ja-JP" altLang="en-US" sz="900" dirty="0">
              <a:solidFill>
                <a:schemeClr val="tx1"/>
              </a:solidFill>
            </a:endParaRPr>
          </a:p>
        </p:txBody>
      </p:sp>
      <p:cxnSp>
        <p:nvCxnSpPr>
          <p:cNvPr id="141" name="直線矢印コネクタ 140"/>
          <p:cNvCxnSpPr/>
          <p:nvPr/>
        </p:nvCxnSpPr>
        <p:spPr>
          <a:xfrm>
            <a:off x="910812" y="5528452"/>
            <a:ext cx="144016" cy="144016"/>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テキスト ボックス 154"/>
          <p:cNvSpPr txBox="1"/>
          <p:nvPr/>
        </p:nvSpPr>
        <p:spPr>
          <a:xfrm>
            <a:off x="1540349" y="1619508"/>
            <a:ext cx="2296206" cy="369332"/>
          </a:xfrm>
          <a:prstGeom prst="rect">
            <a:avLst/>
          </a:prstGeom>
          <a:noFill/>
        </p:spPr>
        <p:txBody>
          <a:bodyPr wrap="none" rtlCol="0">
            <a:spAutoFit/>
          </a:bodyPr>
          <a:lstStyle/>
          <a:p>
            <a:r>
              <a:rPr lang="en-US" altLang="ja-JP" dirty="0" smtClean="0"/>
              <a:t>3</a:t>
            </a:r>
            <a:r>
              <a:rPr lang="en-US" altLang="ja-JP" baseline="30000" dirty="0" smtClean="0"/>
              <a:t>rd</a:t>
            </a:r>
            <a:r>
              <a:rPr lang="en-US" altLang="ja-JP" dirty="0" smtClean="0"/>
              <a:t> </a:t>
            </a:r>
            <a:r>
              <a:rPr kumimoji="1" lang="en-US" altLang="ja-JP" dirty="0" smtClean="0"/>
              <a:t>event Aug. 12 2012</a:t>
            </a:r>
            <a:endParaRPr kumimoji="1" lang="ja-JP" altLang="en-US" dirty="0"/>
          </a:p>
        </p:txBody>
      </p:sp>
      <p:sp>
        <p:nvSpPr>
          <p:cNvPr id="156" name="テキスト ボックス 155"/>
          <p:cNvSpPr txBox="1"/>
          <p:nvPr/>
        </p:nvSpPr>
        <p:spPr>
          <a:xfrm>
            <a:off x="583684" y="2420888"/>
            <a:ext cx="1107996" cy="369332"/>
          </a:xfrm>
          <a:prstGeom prst="rect">
            <a:avLst/>
          </a:prstGeom>
          <a:noFill/>
        </p:spPr>
        <p:txBody>
          <a:bodyPr wrap="none" rtlCol="0">
            <a:spAutoFit/>
          </a:bodyPr>
          <a:lstStyle/>
          <a:p>
            <a:r>
              <a:rPr kumimoji="1" lang="ja-JP" altLang="en-US" dirty="0" smtClean="0"/>
              <a:t>既知核種</a:t>
            </a:r>
            <a:endParaRPr kumimoji="1" lang="ja-JP" altLang="en-US" dirty="0"/>
          </a:p>
        </p:txBody>
      </p:sp>
      <p:graphicFrame>
        <p:nvGraphicFramePr>
          <p:cNvPr id="94" name="表 93"/>
          <p:cNvGraphicFramePr>
            <a:graphicFrameLocks noGrp="1"/>
          </p:cNvGraphicFramePr>
          <p:nvPr/>
        </p:nvGraphicFramePr>
        <p:xfrm>
          <a:off x="2987824" y="404664"/>
          <a:ext cx="5184000" cy="4032000"/>
        </p:xfrm>
        <a:graphic>
          <a:graphicData uri="http://schemas.openxmlformats.org/drawingml/2006/table">
            <a:tbl>
              <a:tblPr firstRow="1" bandRow="1">
                <a:tableStyleId>{5C22544A-7EE6-4342-B048-85BDC9FD1C3A}</a:tableStyleId>
              </a:tblPr>
              <a:tblGrid>
                <a:gridCol w="288064"/>
                <a:gridCol w="287936"/>
                <a:gridCol w="288000"/>
                <a:gridCol w="288000"/>
                <a:gridCol w="288000"/>
                <a:gridCol w="288000"/>
                <a:gridCol w="288000"/>
                <a:gridCol w="288000"/>
                <a:gridCol w="288000"/>
                <a:gridCol w="288000"/>
                <a:gridCol w="288000"/>
                <a:gridCol w="288000"/>
                <a:gridCol w="288000"/>
                <a:gridCol w="288000"/>
                <a:gridCol w="288000"/>
                <a:gridCol w="288000"/>
                <a:gridCol w="288000"/>
                <a:gridCol w="288000"/>
              </a:tblGrid>
              <a:tr h="288000">
                <a:tc>
                  <a:txBody>
                    <a:bodyPr/>
                    <a:lstStyle/>
                    <a:p>
                      <a:r>
                        <a:rPr kumimoji="1" lang="en-US" altLang="ja-JP" sz="900" b="0" dirty="0" smtClean="0">
                          <a:solidFill>
                            <a:schemeClr val="tx1"/>
                          </a:solidFill>
                        </a:rPr>
                        <a:t>118</a:t>
                      </a:r>
                      <a:endParaRPr kumimoji="1" lang="ja-JP" altLang="en-US" sz="900" b="0" dirty="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117</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293</a:t>
                      </a:r>
                      <a:r>
                        <a:rPr kumimoji="1" lang="en-US" altLang="ja-JP" sz="900" dirty="0" smtClean="0"/>
                        <a:t>117</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294</a:t>
                      </a:r>
                      <a:r>
                        <a:rPr kumimoji="1" lang="en-US" altLang="ja-JP" sz="900" dirty="0" smtClean="0"/>
                        <a:t>117</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116</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115</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287</a:t>
                      </a:r>
                      <a:r>
                        <a:rPr kumimoji="1" lang="en-US" altLang="ja-JP" sz="900" dirty="0" smtClean="0"/>
                        <a:t>115</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288</a:t>
                      </a:r>
                      <a:r>
                        <a:rPr kumimoji="1" lang="en-US" altLang="ja-JP" sz="900" dirty="0" smtClean="0"/>
                        <a:t>115</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289</a:t>
                      </a:r>
                      <a:r>
                        <a:rPr kumimoji="1" lang="en-US" altLang="ja-JP" sz="900" dirty="0" smtClean="0"/>
                        <a:t>115</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290</a:t>
                      </a:r>
                      <a:r>
                        <a:rPr kumimoji="1" lang="en-US" altLang="ja-JP" sz="900" dirty="0" smtClean="0"/>
                        <a:t>115</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114</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r>
                        <a:rPr kumimoji="1" lang="en-US" altLang="ja-JP" sz="900" dirty="0" smtClean="0"/>
                        <a:t>113</a:t>
                      </a:r>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282</a:t>
                      </a:r>
                      <a:r>
                        <a:rPr kumimoji="1" lang="en-US" altLang="ja-JP" sz="900" dirty="0" smtClean="0"/>
                        <a:t>113</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283</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284</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285</a:t>
                      </a:r>
                      <a:r>
                        <a:rPr kumimoji="1" lang="en-US" altLang="ja-JP" sz="900" dirty="0" smtClean="0"/>
                        <a:t>113</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286</a:t>
                      </a:r>
                      <a:r>
                        <a:rPr kumimoji="1" lang="en-US" altLang="ja-JP" sz="900" dirty="0" smtClean="0"/>
                        <a:t>113</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0" baseline="30000" dirty="0" smtClean="0">
                          <a:solidFill>
                            <a:schemeClr val="tx1"/>
                          </a:solidFill>
                        </a:rPr>
                        <a:t>283</a:t>
                      </a:r>
                      <a:r>
                        <a:rPr kumimoji="1" lang="en-US" altLang="ja-JP" sz="900" b="0" dirty="0" smtClean="0">
                          <a:solidFill>
                            <a:schemeClr val="tx1"/>
                          </a:solidFill>
                        </a:rPr>
                        <a:t>Cn</a:t>
                      </a:r>
                      <a:endParaRPr kumimoji="1" lang="ja-JP" altLang="en-US" sz="900" b="0" dirty="0" smtClean="0">
                        <a:solidFill>
                          <a:schemeClr val="tx1"/>
                        </a:solidFill>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278</a:t>
                      </a:r>
                      <a:r>
                        <a:rPr kumimoji="1" lang="en-US" altLang="ja-JP" sz="900" dirty="0" smtClean="0"/>
                        <a:t>Rg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279</a:t>
                      </a:r>
                      <a:r>
                        <a:rPr kumimoji="1" lang="en-US" altLang="ja-JP" sz="900" dirty="0" smtClean="0"/>
                        <a:t>Rg</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280</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kumimoji="1" lang="en-US" altLang="ja-JP" sz="900" baseline="30000" dirty="0" smtClean="0"/>
                        <a:t>281</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r>
                        <a:rPr kumimoji="1" lang="en-US" altLang="ja-JP" sz="900" baseline="30000" dirty="0" smtClean="0"/>
                        <a:t>282</a:t>
                      </a:r>
                      <a:r>
                        <a:rPr kumimoji="1" lang="en-US" altLang="ja-JP" sz="900" dirty="0" smtClean="0"/>
                        <a:t>Rg</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274</a:t>
                      </a:r>
                      <a:r>
                        <a:rPr kumimoji="1" lang="en-US" altLang="ja-JP" sz="900" dirty="0" smtClean="0"/>
                        <a:t>Mt</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275</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276</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278</a:t>
                      </a:r>
                      <a:r>
                        <a:rPr kumimoji="1" lang="en-US" altLang="ja-JP" sz="900" dirty="0" smtClean="0"/>
                        <a:t>Mt</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ja-JP" altLang="en-US"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900" baseline="30000" dirty="0" smtClean="0"/>
                        <a:t>270</a:t>
                      </a:r>
                      <a:r>
                        <a:rPr kumimoji="1" lang="en-US" altLang="ja-JP" sz="900" dirty="0" smtClean="0"/>
                        <a:t>Bh</a:t>
                      </a:r>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271</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272</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kumimoji="1" lang="ja-JP" altLang="en-US" sz="9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274</a:t>
                      </a:r>
                      <a:r>
                        <a:rPr kumimoji="1" lang="en-US" altLang="ja-JP" sz="900" dirty="0" smtClean="0"/>
                        <a:t>Bh</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266</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267</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268</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baseline="30000" dirty="0" smtClean="0"/>
                        <a:t>270</a:t>
                      </a:r>
                      <a:r>
                        <a:rPr kumimoji="1" lang="en-US" altLang="ja-JP" sz="900" dirty="0" smtClean="0"/>
                        <a:t>Db</a:t>
                      </a: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smtClean="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4" name="テキスト ボックス 113"/>
          <p:cNvSpPr txBox="1"/>
          <p:nvPr/>
        </p:nvSpPr>
        <p:spPr>
          <a:xfrm>
            <a:off x="5580112" y="3717032"/>
            <a:ext cx="2914580" cy="923330"/>
          </a:xfrm>
          <a:prstGeom prst="rect">
            <a:avLst/>
          </a:prstGeom>
          <a:noFill/>
        </p:spPr>
        <p:txBody>
          <a:bodyPr wrap="none" rtlCol="0">
            <a:spAutoFit/>
          </a:bodyPr>
          <a:lstStyle/>
          <a:p>
            <a:r>
              <a:rPr kumimoji="1" lang="en-US" altLang="ja-JP" dirty="0" smtClean="0"/>
              <a:t>FLNR/LLNR/GSI/LBNL</a:t>
            </a:r>
          </a:p>
          <a:p>
            <a:r>
              <a:rPr lang="en-US" altLang="ja-JP" dirty="0" smtClean="0"/>
              <a:t>Actinide-based, </a:t>
            </a:r>
            <a:r>
              <a:rPr lang="en-US" altLang="ja-JP" baseline="30000" dirty="0" smtClean="0"/>
              <a:t>48</a:t>
            </a:r>
            <a:r>
              <a:rPr lang="en-US" altLang="ja-JP" dirty="0" smtClean="0"/>
              <a:t>Ca induced</a:t>
            </a:r>
          </a:p>
          <a:p>
            <a:r>
              <a:rPr kumimoji="1" lang="en-US" altLang="ja-JP" dirty="0" smtClean="0"/>
              <a:t>Hot fusion reactions</a:t>
            </a:r>
            <a:endParaRPr kumimoji="1" lang="ja-JP" altLang="en-US" dirty="0"/>
          </a:p>
        </p:txBody>
      </p:sp>
      <p:sp>
        <p:nvSpPr>
          <p:cNvPr id="158" name="四角形吹き出し 157"/>
          <p:cNvSpPr/>
          <p:nvPr/>
        </p:nvSpPr>
        <p:spPr>
          <a:xfrm>
            <a:off x="7596336" y="116632"/>
            <a:ext cx="1440160" cy="288032"/>
          </a:xfrm>
          <a:prstGeom prst="wedgeRectCallout">
            <a:avLst>
              <a:gd name="adj1" fmla="val 23443"/>
              <a:gd name="adj2" fmla="val 154745"/>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1"/>
          <a:lstStyle/>
          <a:p>
            <a:r>
              <a:rPr lang="en-US" altLang="ja-JP" sz="1400" baseline="30000" dirty="0" smtClean="0">
                <a:solidFill>
                  <a:schemeClr val="tx1"/>
                </a:solidFill>
              </a:rPr>
              <a:t>249</a:t>
            </a:r>
            <a:r>
              <a:rPr lang="en-US" altLang="ja-JP" sz="1400" dirty="0" smtClean="0">
                <a:solidFill>
                  <a:schemeClr val="tx1"/>
                </a:solidFill>
              </a:rPr>
              <a:t>Bk + </a:t>
            </a:r>
            <a:r>
              <a:rPr lang="en-US" altLang="ja-JP" sz="1400" baseline="30000" dirty="0" smtClean="0">
                <a:solidFill>
                  <a:schemeClr val="tx1"/>
                </a:solidFill>
              </a:rPr>
              <a:t>48</a:t>
            </a:r>
            <a:r>
              <a:rPr lang="en-US" altLang="ja-JP" sz="1400" dirty="0" smtClean="0">
                <a:solidFill>
                  <a:schemeClr val="tx1"/>
                </a:solidFill>
              </a:rPr>
              <a:t>Ca </a:t>
            </a:r>
            <a:r>
              <a:rPr lang="en-US" altLang="ja-JP" sz="1400" dirty="0" smtClean="0">
                <a:solidFill>
                  <a:schemeClr val="tx1"/>
                </a:solidFill>
                <a:sym typeface="Wingdings" pitchFamily="2" charset="2"/>
              </a:rPr>
              <a:t> 4</a:t>
            </a:r>
            <a:r>
              <a:rPr lang="en-US" altLang="ja-JP" sz="1400" i="1" dirty="0" smtClean="0">
                <a:solidFill>
                  <a:schemeClr val="tx1"/>
                </a:solidFill>
                <a:sym typeface="Wingdings" pitchFamily="2" charset="2"/>
              </a:rPr>
              <a:t>n</a:t>
            </a:r>
            <a:endParaRPr lang="ja-JP" altLang="en-US" sz="1400" i="1" dirty="0">
              <a:solidFill>
                <a:schemeClr val="tx1"/>
              </a:solidFill>
            </a:endParaRPr>
          </a:p>
        </p:txBody>
      </p:sp>
      <p:sp>
        <p:nvSpPr>
          <p:cNvPr id="159" name="四角形吹き出し 158"/>
          <p:cNvSpPr/>
          <p:nvPr/>
        </p:nvSpPr>
        <p:spPr>
          <a:xfrm>
            <a:off x="7092280" y="1988840"/>
            <a:ext cx="1440160" cy="288032"/>
          </a:xfrm>
          <a:prstGeom prst="wedgeRectCallout">
            <a:avLst>
              <a:gd name="adj1" fmla="val -19832"/>
              <a:gd name="adj2" fmla="val -201372"/>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r>
              <a:rPr lang="en-US" altLang="ja-JP" sz="1400" baseline="30000" dirty="0" smtClean="0">
                <a:solidFill>
                  <a:schemeClr val="tx1"/>
                </a:solidFill>
              </a:rPr>
              <a:t>243</a:t>
            </a:r>
            <a:r>
              <a:rPr lang="en-US" altLang="ja-JP" sz="1400" dirty="0" smtClean="0">
                <a:solidFill>
                  <a:schemeClr val="tx1"/>
                </a:solidFill>
              </a:rPr>
              <a:t>Am + </a:t>
            </a:r>
            <a:r>
              <a:rPr lang="en-US" altLang="ja-JP" sz="1400" baseline="30000" dirty="0" smtClean="0">
                <a:solidFill>
                  <a:schemeClr val="tx1"/>
                </a:solidFill>
              </a:rPr>
              <a:t>48</a:t>
            </a:r>
            <a:r>
              <a:rPr lang="en-US" altLang="ja-JP" sz="1400" dirty="0" smtClean="0">
                <a:solidFill>
                  <a:schemeClr val="tx1"/>
                </a:solidFill>
              </a:rPr>
              <a:t>Ca </a:t>
            </a:r>
            <a:r>
              <a:rPr lang="en-US" altLang="ja-JP" sz="1400" dirty="0" smtClean="0">
                <a:solidFill>
                  <a:schemeClr val="tx1"/>
                </a:solidFill>
                <a:sym typeface="Wingdings" pitchFamily="2" charset="2"/>
              </a:rPr>
              <a:t> 2</a:t>
            </a:r>
            <a:r>
              <a:rPr lang="en-US" altLang="ja-JP" sz="1400" i="1" dirty="0" smtClean="0">
                <a:solidFill>
                  <a:schemeClr val="tx1"/>
                </a:solidFill>
                <a:sym typeface="Wingdings" pitchFamily="2" charset="2"/>
              </a:rPr>
              <a:t>n</a:t>
            </a:r>
            <a:endParaRPr lang="ja-JP" altLang="en-US" sz="1400" i="1" dirty="0">
              <a:solidFill>
                <a:schemeClr val="tx1"/>
              </a:solidFill>
            </a:endParaRPr>
          </a:p>
        </p:txBody>
      </p:sp>
      <p:sp>
        <p:nvSpPr>
          <p:cNvPr id="160" name="四角形吹き出し 159"/>
          <p:cNvSpPr/>
          <p:nvPr/>
        </p:nvSpPr>
        <p:spPr>
          <a:xfrm>
            <a:off x="4211960" y="836712"/>
            <a:ext cx="1440160" cy="288032"/>
          </a:xfrm>
          <a:prstGeom prst="wedgeRectCallout">
            <a:avLst>
              <a:gd name="adj1" fmla="val -22959"/>
              <a:gd name="adj2" fmla="val 303078"/>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r>
              <a:rPr lang="en-US" altLang="ja-JP" sz="1400" baseline="30000" dirty="0" smtClean="0">
                <a:solidFill>
                  <a:schemeClr val="tx1"/>
                </a:solidFill>
              </a:rPr>
              <a:t>209</a:t>
            </a:r>
            <a:r>
              <a:rPr lang="en-US" altLang="ja-JP" sz="1400" dirty="0" smtClean="0">
                <a:solidFill>
                  <a:schemeClr val="tx1"/>
                </a:solidFill>
              </a:rPr>
              <a:t>Bi + </a:t>
            </a:r>
            <a:r>
              <a:rPr lang="en-US" altLang="ja-JP" sz="1400" baseline="30000" dirty="0" smtClean="0">
                <a:solidFill>
                  <a:schemeClr val="tx1"/>
                </a:solidFill>
              </a:rPr>
              <a:t>70</a:t>
            </a:r>
            <a:r>
              <a:rPr lang="en-US" altLang="ja-JP" sz="1400" dirty="0" smtClean="0">
                <a:solidFill>
                  <a:schemeClr val="tx1"/>
                </a:solidFill>
              </a:rPr>
              <a:t>Zn </a:t>
            </a:r>
            <a:r>
              <a:rPr lang="en-US" altLang="ja-JP" sz="1400" dirty="0" smtClean="0">
                <a:solidFill>
                  <a:schemeClr val="tx1"/>
                </a:solidFill>
                <a:sym typeface="Wingdings" pitchFamily="2" charset="2"/>
              </a:rPr>
              <a:t> </a:t>
            </a:r>
            <a:r>
              <a:rPr lang="en-US" altLang="ja-JP" sz="1400" i="1" dirty="0" smtClean="0">
                <a:solidFill>
                  <a:schemeClr val="tx1"/>
                </a:solidFill>
                <a:sym typeface="Wingdings" pitchFamily="2" charset="2"/>
              </a:rPr>
              <a:t>n</a:t>
            </a:r>
            <a:endParaRPr lang="ja-JP" altLang="en-US" sz="1400" i="1" dirty="0">
              <a:solidFill>
                <a:schemeClr val="tx1"/>
              </a:solidFill>
            </a:endParaRPr>
          </a:p>
        </p:txBody>
      </p:sp>
      <p:sp>
        <p:nvSpPr>
          <p:cNvPr id="161" name="正方形/長方形 160"/>
          <p:cNvSpPr/>
          <p:nvPr/>
        </p:nvSpPr>
        <p:spPr>
          <a:xfrm>
            <a:off x="6159468" y="1846818"/>
            <a:ext cx="288000" cy="288032"/>
          </a:xfrm>
          <a:prstGeom prst="rect">
            <a:avLst/>
          </a:prstGeom>
          <a:solidFill>
            <a:srgbClr val="FFFF0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285</a:t>
            </a:r>
            <a:r>
              <a:rPr kumimoji="1" lang="en-US" altLang="ja-JP" sz="900" dirty="0" smtClean="0">
                <a:solidFill>
                  <a:schemeClr val="tx1"/>
                </a:solidFill>
              </a:rPr>
              <a:t>113</a:t>
            </a:r>
            <a:endParaRPr kumimoji="1" lang="ja-JP" altLang="en-US" sz="900" dirty="0">
              <a:solidFill>
                <a:schemeClr val="tx1"/>
              </a:solidFill>
            </a:endParaRPr>
          </a:p>
        </p:txBody>
      </p:sp>
      <p:sp>
        <p:nvSpPr>
          <p:cNvPr id="162" name="正方形/長方形 161"/>
          <p:cNvSpPr/>
          <p:nvPr/>
        </p:nvSpPr>
        <p:spPr>
          <a:xfrm>
            <a:off x="5583468" y="2422818"/>
            <a:ext cx="288000" cy="288032"/>
          </a:xfrm>
          <a:prstGeom prst="rect">
            <a:avLst/>
          </a:prstGeom>
          <a:solidFill>
            <a:srgbClr val="92D05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281</a:t>
            </a:r>
            <a:r>
              <a:rPr lang="en-US" altLang="ja-JP" sz="900" dirty="0" smtClean="0">
                <a:solidFill>
                  <a:schemeClr val="tx1"/>
                </a:solidFill>
              </a:rPr>
              <a:t>Rg</a:t>
            </a:r>
            <a:endParaRPr kumimoji="1" lang="ja-JP" altLang="en-US" sz="900" dirty="0">
              <a:solidFill>
                <a:schemeClr val="tx1"/>
              </a:solidFill>
            </a:endParaRPr>
          </a:p>
        </p:txBody>
      </p:sp>
      <p:grpSp>
        <p:nvGrpSpPr>
          <p:cNvPr id="10" name="グループ化 162"/>
          <p:cNvGrpSpPr/>
          <p:nvPr/>
        </p:nvGrpSpPr>
        <p:grpSpPr>
          <a:xfrm>
            <a:off x="5812784" y="1981954"/>
            <a:ext cx="346684" cy="440864"/>
            <a:chOff x="6133316" y="855136"/>
            <a:chExt cx="346684" cy="440864"/>
          </a:xfrm>
        </p:grpSpPr>
        <p:cxnSp>
          <p:nvCxnSpPr>
            <p:cNvPr id="164" name="直線矢印コネクタ 163"/>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5" name="テキスト ボックス 164"/>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13" name="グループ化 165"/>
          <p:cNvGrpSpPr/>
          <p:nvPr/>
        </p:nvGrpSpPr>
        <p:grpSpPr>
          <a:xfrm>
            <a:off x="5572048" y="2647818"/>
            <a:ext cx="477752" cy="353083"/>
            <a:chOff x="4173876" y="3257619"/>
            <a:chExt cx="477752" cy="353083"/>
          </a:xfrm>
        </p:grpSpPr>
        <p:cxnSp>
          <p:nvCxnSpPr>
            <p:cNvPr id="167" name="直線矢印コネクタ 166"/>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9" name="テキスト ボックス 168"/>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170" name="正方形/長方形 169"/>
          <p:cNvSpPr/>
          <p:nvPr/>
        </p:nvSpPr>
        <p:spPr>
          <a:xfrm>
            <a:off x="6735468" y="1270120"/>
            <a:ext cx="288000" cy="288032"/>
          </a:xfrm>
          <a:prstGeom prst="rect">
            <a:avLst/>
          </a:prstGeom>
          <a:solidFill>
            <a:srgbClr val="FFFF0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289</a:t>
            </a:r>
            <a:r>
              <a:rPr kumimoji="1" lang="en-US" altLang="ja-JP" sz="900" dirty="0" smtClean="0">
                <a:solidFill>
                  <a:schemeClr val="tx1"/>
                </a:solidFill>
              </a:rPr>
              <a:t>115</a:t>
            </a:r>
            <a:endParaRPr kumimoji="1" lang="ja-JP" altLang="en-US" sz="900" dirty="0">
              <a:solidFill>
                <a:schemeClr val="tx1"/>
              </a:solidFill>
            </a:endParaRPr>
          </a:p>
        </p:txBody>
      </p:sp>
      <p:grpSp>
        <p:nvGrpSpPr>
          <p:cNvPr id="16" name="グループ化 170"/>
          <p:cNvGrpSpPr/>
          <p:nvPr/>
        </p:nvGrpSpPr>
        <p:grpSpPr>
          <a:xfrm>
            <a:off x="6390806" y="1405256"/>
            <a:ext cx="346684" cy="440864"/>
            <a:chOff x="6133316" y="855136"/>
            <a:chExt cx="346684" cy="440864"/>
          </a:xfrm>
        </p:grpSpPr>
        <p:cxnSp>
          <p:nvCxnSpPr>
            <p:cNvPr id="172" name="直線矢印コネクタ 171"/>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テキスト ボックス 172"/>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174" name="正方形/長方形 173"/>
          <p:cNvSpPr/>
          <p:nvPr/>
        </p:nvSpPr>
        <p:spPr>
          <a:xfrm>
            <a:off x="6156960" y="1848155"/>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285</a:t>
            </a:r>
            <a:r>
              <a:rPr kumimoji="1" lang="en-US" altLang="ja-JP" sz="900" dirty="0" smtClean="0">
                <a:solidFill>
                  <a:schemeClr val="tx1"/>
                </a:solidFill>
              </a:rPr>
              <a:t>113</a:t>
            </a:r>
            <a:endParaRPr kumimoji="1" lang="ja-JP" altLang="en-US" sz="900" dirty="0">
              <a:solidFill>
                <a:schemeClr val="tx1"/>
              </a:solidFill>
            </a:endParaRPr>
          </a:p>
        </p:txBody>
      </p:sp>
      <p:sp>
        <p:nvSpPr>
          <p:cNvPr id="175" name="正方形/長方形 174"/>
          <p:cNvSpPr/>
          <p:nvPr/>
        </p:nvSpPr>
        <p:spPr>
          <a:xfrm>
            <a:off x="5580960" y="2424155"/>
            <a:ext cx="288000" cy="288032"/>
          </a:xfrm>
          <a:prstGeom prst="rect">
            <a:avLst/>
          </a:prstGeom>
          <a:solidFill>
            <a:srgbClr val="92D05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281</a:t>
            </a:r>
            <a:r>
              <a:rPr lang="en-US" altLang="ja-JP" sz="900" dirty="0" smtClean="0">
                <a:solidFill>
                  <a:schemeClr val="tx1"/>
                </a:solidFill>
              </a:rPr>
              <a:t>Rg</a:t>
            </a:r>
            <a:endParaRPr kumimoji="1" lang="ja-JP" altLang="en-US" sz="900" dirty="0">
              <a:solidFill>
                <a:schemeClr val="tx1"/>
              </a:solidFill>
            </a:endParaRPr>
          </a:p>
        </p:txBody>
      </p:sp>
      <p:grpSp>
        <p:nvGrpSpPr>
          <p:cNvPr id="19" name="グループ化 175"/>
          <p:cNvGrpSpPr/>
          <p:nvPr/>
        </p:nvGrpSpPr>
        <p:grpSpPr>
          <a:xfrm>
            <a:off x="5810276" y="1983291"/>
            <a:ext cx="346684" cy="440864"/>
            <a:chOff x="6133316" y="855136"/>
            <a:chExt cx="346684" cy="440864"/>
          </a:xfrm>
        </p:grpSpPr>
        <p:cxnSp>
          <p:nvCxnSpPr>
            <p:cNvPr id="177" name="直線矢印コネクタ 176"/>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grpSp>
        <p:nvGrpSpPr>
          <p:cNvPr id="22" name="グループ化 178"/>
          <p:cNvGrpSpPr/>
          <p:nvPr/>
        </p:nvGrpSpPr>
        <p:grpSpPr>
          <a:xfrm>
            <a:off x="5569540" y="2649155"/>
            <a:ext cx="477752" cy="353083"/>
            <a:chOff x="4173876" y="3257619"/>
            <a:chExt cx="477752" cy="353083"/>
          </a:xfrm>
        </p:grpSpPr>
        <p:cxnSp>
          <p:nvCxnSpPr>
            <p:cNvPr id="180" name="直線矢印コネクタ 179"/>
            <p:cNvCxnSpPr/>
            <p:nvPr/>
          </p:nvCxnSpPr>
          <p:spPr>
            <a:xfrm flipH="1">
              <a:off x="4173876" y="331288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線矢印コネクタ 180"/>
            <p:cNvCxnSpPr/>
            <p:nvPr/>
          </p:nvCxnSpPr>
          <p:spPr>
            <a:xfrm>
              <a:off x="4325512" y="3322702"/>
              <a:ext cx="144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2" name="テキスト ボックス 181"/>
            <p:cNvSpPr txBox="1"/>
            <p:nvPr/>
          </p:nvSpPr>
          <p:spPr>
            <a:xfrm>
              <a:off x="4303456" y="3257619"/>
              <a:ext cx="348172" cy="307777"/>
            </a:xfrm>
            <a:prstGeom prst="rect">
              <a:avLst/>
            </a:prstGeom>
            <a:noFill/>
          </p:spPr>
          <p:txBody>
            <a:bodyPr wrap="none" rtlCol="0">
              <a:spAutoFit/>
            </a:bodyPr>
            <a:lstStyle/>
            <a:p>
              <a:r>
                <a:rPr kumimoji="1" lang="en-US" altLang="ja-JP" sz="1400" dirty="0" smtClean="0"/>
                <a:t>SF</a:t>
              </a:r>
              <a:endParaRPr kumimoji="1" lang="ja-JP" altLang="en-US" sz="1400" dirty="0"/>
            </a:p>
          </p:txBody>
        </p:sp>
      </p:grpSp>
      <p:sp>
        <p:nvSpPr>
          <p:cNvPr id="183" name="正方形/長方形 182"/>
          <p:cNvSpPr/>
          <p:nvPr/>
        </p:nvSpPr>
        <p:spPr>
          <a:xfrm>
            <a:off x="6732960" y="1271457"/>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289</a:t>
            </a:r>
            <a:r>
              <a:rPr kumimoji="1" lang="en-US" altLang="ja-JP" sz="900" dirty="0" smtClean="0">
                <a:solidFill>
                  <a:schemeClr val="tx1"/>
                </a:solidFill>
              </a:rPr>
              <a:t>115</a:t>
            </a:r>
            <a:endParaRPr kumimoji="1" lang="ja-JP" altLang="en-US" sz="900" dirty="0">
              <a:solidFill>
                <a:schemeClr val="tx1"/>
              </a:solidFill>
            </a:endParaRPr>
          </a:p>
        </p:txBody>
      </p:sp>
      <p:grpSp>
        <p:nvGrpSpPr>
          <p:cNvPr id="25" name="グループ化 183"/>
          <p:cNvGrpSpPr/>
          <p:nvPr/>
        </p:nvGrpSpPr>
        <p:grpSpPr>
          <a:xfrm>
            <a:off x="6388298" y="1406593"/>
            <a:ext cx="346684" cy="440864"/>
            <a:chOff x="6133316" y="855136"/>
            <a:chExt cx="346684" cy="440864"/>
          </a:xfrm>
        </p:grpSpPr>
        <p:cxnSp>
          <p:nvCxnSpPr>
            <p:cNvPr id="185" name="直線矢印コネクタ 184"/>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6" name="テキスト ボックス 185"/>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187" name="正方形/長方形 186"/>
          <p:cNvSpPr/>
          <p:nvPr/>
        </p:nvSpPr>
        <p:spPr>
          <a:xfrm>
            <a:off x="7304713" y="691531"/>
            <a:ext cx="288000" cy="288032"/>
          </a:xfrm>
          <a:prstGeom prst="rect">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baseline="30000" dirty="0" smtClean="0">
                <a:solidFill>
                  <a:schemeClr val="tx1"/>
                </a:solidFill>
              </a:rPr>
              <a:t>293</a:t>
            </a:r>
            <a:r>
              <a:rPr kumimoji="1" lang="en-US" altLang="ja-JP" sz="900" dirty="0" smtClean="0">
                <a:solidFill>
                  <a:schemeClr val="tx1"/>
                </a:solidFill>
              </a:rPr>
              <a:t>117</a:t>
            </a:r>
            <a:endParaRPr kumimoji="1" lang="ja-JP" altLang="en-US" sz="900" dirty="0">
              <a:solidFill>
                <a:schemeClr val="tx1"/>
              </a:solidFill>
            </a:endParaRPr>
          </a:p>
        </p:txBody>
      </p:sp>
      <p:grpSp>
        <p:nvGrpSpPr>
          <p:cNvPr id="28" name="グループ化 187"/>
          <p:cNvGrpSpPr/>
          <p:nvPr/>
        </p:nvGrpSpPr>
        <p:grpSpPr>
          <a:xfrm>
            <a:off x="6960051" y="826667"/>
            <a:ext cx="346684" cy="440864"/>
            <a:chOff x="6133316" y="855136"/>
            <a:chExt cx="346684" cy="440864"/>
          </a:xfrm>
        </p:grpSpPr>
        <p:cxnSp>
          <p:nvCxnSpPr>
            <p:cNvPr id="189" name="直線矢印コネクタ 188"/>
            <p:cNvCxnSpPr/>
            <p:nvPr/>
          </p:nvCxnSpPr>
          <p:spPr>
            <a:xfrm flipH="1">
              <a:off x="6192000" y="1008000"/>
              <a:ext cx="288000" cy="288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0" name="テキスト ボックス 189"/>
            <p:cNvSpPr txBox="1"/>
            <p:nvPr/>
          </p:nvSpPr>
          <p:spPr>
            <a:xfrm>
              <a:off x="6133316" y="855136"/>
              <a:ext cx="314510" cy="338554"/>
            </a:xfrm>
            <a:prstGeom prst="rect">
              <a:avLst/>
            </a:prstGeom>
            <a:noFill/>
          </p:spPr>
          <p:txBody>
            <a:bodyPr wrap="none" rtlCol="0">
              <a:spAutoFit/>
            </a:bodyPr>
            <a:lstStyle/>
            <a:p>
              <a:r>
                <a:rPr kumimoji="1" lang="en-US" altLang="ja-JP" sz="1600" b="1" dirty="0" smtClean="0">
                  <a:latin typeface="Symbol" pitchFamily="18" charset="2"/>
                </a:rPr>
                <a:t>a</a:t>
              </a:r>
              <a:endParaRPr kumimoji="1" lang="ja-JP" altLang="en-US" sz="1600" b="1" dirty="0">
                <a:latin typeface="Symbol" pitchFamily="18" charset="2"/>
              </a:endParaRPr>
            </a:p>
          </p:txBody>
        </p:sp>
      </p:grpSp>
      <p:sp>
        <p:nvSpPr>
          <p:cNvPr id="140" name="右矢印 139"/>
          <p:cNvSpPr/>
          <p:nvPr/>
        </p:nvSpPr>
        <p:spPr>
          <a:xfrm flipH="1">
            <a:off x="4338162" y="202485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p:cNvSpPr/>
          <p:nvPr/>
        </p:nvSpPr>
        <p:spPr>
          <a:xfrm>
            <a:off x="395536" y="2154560"/>
            <a:ext cx="4032448" cy="266328"/>
          </a:xfrm>
          <a:prstGeom prst="rect">
            <a:avLst/>
          </a:prstGeom>
          <a:solidFill>
            <a:srgbClr val="1AE3F2">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p:cNvSpPr/>
          <p:nvPr/>
        </p:nvSpPr>
        <p:spPr>
          <a:xfrm>
            <a:off x="395536" y="3284984"/>
            <a:ext cx="2592288" cy="3146648"/>
          </a:xfrm>
          <a:prstGeom prst="rect">
            <a:avLst/>
          </a:prstGeom>
          <a:solidFill>
            <a:srgbClr val="1AE3F2">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p:cNvSpPr/>
          <p:nvPr/>
        </p:nvSpPr>
        <p:spPr>
          <a:xfrm>
            <a:off x="395536" y="2420888"/>
            <a:ext cx="3456384" cy="576064"/>
          </a:xfrm>
          <a:prstGeom prst="rect">
            <a:avLst/>
          </a:prstGeom>
          <a:solidFill>
            <a:srgbClr val="1AE3F2">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p:cNvSpPr/>
          <p:nvPr/>
        </p:nvSpPr>
        <p:spPr>
          <a:xfrm>
            <a:off x="395536" y="2996622"/>
            <a:ext cx="2880320" cy="288362"/>
          </a:xfrm>
          <a:prstGeom prst="rect">
            <a:avLst/>
          </a:prstGeom>
          <a:solidFill>
            <a:srgbClr val="1AE3F2">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p:cNvSpPr/>
          <p:nvPr/>
        </p:nvSpPr>
        <p:spPr>
          <a:xfrm>
            <a:off x="7315026" y="1274698"/>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154" name="右矢印 153"/>
          <p:cNvSpPr/>
          <p:nvPr/>
        </p:nvSpPr>
        <p:spPr>
          <a:xfrm flipH="1">
            <a:off x="7213328" y="1448040"/>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右矢印 156"/>
          <p:cNvSpPr/>
          <p:nvPr/>
        </p:nvSpPr>
        <p:spPr>
          <a:xfrm flipH="1">
            <a:off x="6912636" y="1448404"/>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7891058" y="692696"/>
            <a:ext cx="288000" cy="2880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p:cNvSpPr/>
          <p:nvPr/>
        </p:nvSpPr>
        <p:spPr>
          <a:xfrm>
            <a:off x="8184308" y="692696"/>
            <a:ext cx="288000" cy="2880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p:cNvSpPr/>
          <p:nvPr/>
        </p:nvSpPr>
        <p:spPr>
          <a:xfrm>
            <a:off x="8477526" y="692696"/>
            <a:ext cx="288000" cy="28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600" dirty="0" smtClean="0">
                <a:solidFill>
                  <a:schemeClr val="tx1"/>
                </a:solidFill>
              </a:rPr>
              <a:t>CN</a:t>
            </a:r>
            <a:endParaRPr kumimoji="1" lang="ja-JP" altLang="en-US" sz="1600" dirty="0">
              <a:solidFill>
                <a:schemeClr val="tx1"/>
              </a:solidFill>
            </a:endParaRPr>
          </a:p>
        </p:txBody>
      </p:sp>
      <p:sp>
        <p:nvSpPr>
          <p:cNvPr id="176" name="右矢印 175"/>
          <p:cNvSpPr/>
          <p:nvPr/>
        </p:nvSpPr>
        <p:spPr>
          <a:xfrm flipH="1">
            <a:off x="8375828" y="866038"/>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右矢印 178"/>
          <p:cNvSpPr/>
          <p:nvPr/>
        </p:nvSpPr>
        <p:spPr>
          <a:xfrm flipH="1">
            <a:off x="8075136" y="866402"/>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右矢印 183"/>
          <p:cNvSpPr/>
          <p:nvPr/>
        </p:nvSpPr>
        <p:spPr>
          <a:xfrm flipH="1">
            <a:off x="7793794" y="866402"/>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右矢印 187"/>
          <p:cNvSpPr/>
          <p:nvPr/>
        </p:nvSpPr>
        <p:spPr>
          <a:xfrm flipH="1">
            <a:off x="7500576" y="867906"/>
            <a:ext cx="180000" cy="108000"/>
          </a:xfrm>
          <a:prstGeom prst="rightArrow">
            <a:avLst>
              <a:gd name="adj1" fmla="val 73786"/>
              <a:gd name="adj2" fmla="val 472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2" name="グループ化 107"/>
          <p:cNvGrpSpPr/>
          <p:nvPr/>
        </p:nvGrpSpPr>
        <p:grpSpPr>
          <a:xfrm>
            <a:off x="5310112" y="2724024"/>
            <a:ext cx="270000" cy="270000"/>
            <a:chOff x="8028384" y="1196752"/>
            <a:chExt cx="270000" cy="270000"/>
          </a:xfrm>
        </p:grpSpPr>
        <p:sp>
          <p:nvSpPr>
            <p:cNvPr id="193" name="直角三角形 192"/>
            <p:cNvSpPr/>
            <p:nvPr/>
          </p:nvSpPr>
          <p:spPr>
            <a:xfrm flipH="1">
              <a:off x="8028384" y="1196752"/>
              <a:ext cx="270000" cy="270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p:cNvSpPr txBox="1"/>
            <p:nvPr/>
          </p:nvSpPr>
          <p:spPr>
            <a:xfrm>
              <a:off x="8043456" y="1256430"/>
              <a:ext cx="230832" cy="138499"/>
            </a:xfrm>
            <a:prstGeom prst="rect">
              <a:avLst/>
            </a:prstGeom>
            <a:noFill/>
          </p:spPr>
          <p:txBody>
            <a:bodyPr wrap="none" lIns="0" tIns="0" rIns="0" bIns="0" rtlCol="0" anchor="ctr" anchorCtr="1">
              <a:spAutoFit/>
            </a:bodyPr>
            <a:lstStyle/>
            <a:p>
              <a:r>
                <a:rPr kumimoji="1" lang="en-US" altLang="ja-JP" sz="900" baseline="30000" dirty="0" smtClean="0"/>
                <a:t>279</a:t>
              </a:r>
              <a:r>
                <a:rPr lang="en-US" altLang="ja-JP" sz="900" dirty="0" smtClean="0"/>
                <a:t>Ds</a:t>
              </a:r>
              <a:endParaRPr kumimoji="1" lang="ja-JP" altLang="en-US" sz="900" dirty="0"/>
            </a:p>
          </p:txBody>
        </p:sp>
      </p:grpSp>
      <p:grpSp>
        <p:nvGrpSpPr>
          <p:cNvPr id="195" name="グループ化 110"/>
          <p:cNvGrpSpPr/>
          <p:nvPr/>
        </p:nvGrpSpPr>
        <p:grpSpPr>
          <a:xfrm>
            <a:off x="4151160" y="3874056"/>
            <a:ext cx="270000" cy="270000"/>
            <a:chOff x="8028384" y="1196752"/>
            <a:chExt cx="270000" cy="270000"/>
          </a:xfrm>
        </p:grpSpPr>
        <p:sp>
          <p:nvSpPr>
            <p:cNvPr id="196" name="直角三角形 195"/>
            <p:cNvSpPr/>
            <p:nvPr/>
          </p:nvSpPr>
          <p:spPr>
            <a:xfrm flipH="1">
              <a:off x="8028384" y="1196752"/>
              <a:ext cx="270000" cy="270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テキスト ボックス 196"/>
            <p:cNvSpPr txBox="1"/>
            <p:nvPr/>
          </p:nvSpPr>
          <p:spPr>
            <a:xfrm>
              <a:off x="8043456" y="1256430"/>
              <a:ext cx="222818" cy="138499"/>
            </a:xfrm>
            <a:prstGeom prst="rect">
              <a:avLst/>
            </a:prstGeom>
            <a:noFill/>
          </p:spPr>
          <p:txBody>
            <a:bodyPr wrap="none" lIns="0" tIns="0" rIns="0" bIns="0" rtlCol="0" anchor="ctr" anchorCtr="1">
              <a:spAutoFit/>
            </a:bodyPr>
            <a:lstStyle/>
            <a:p>
              <a:r>
                <a:rPr kumimoji="1" lang="en-US" altLang="ja-JP" sz="900" baseline="30000" dirty="0" smtClean="0"/>
                <a:t>271</a:t>
              </a:r>
              <a:r>
                <a:rPr lang="en-US" altLang="ja-JP" sz="900" dirty="0" smtClean="0"/>
                <a:t>Sg</a:t>
              </a:r>
              <a:endParaRPr kumimoji="1" lang="ja-JP" altLang="en-US" sz="900" dirty="0"/>
            </a:p>
          </p:txBody>
        </p:sp>
      </p:grpSp>
      <p:sp>
        <p:nvSpPr>
          <p:cNvPr id="6" name="日付プレースホルダー 5"/>
          <p:cNvSpPr>
            <a:spLocks noGrp="1"/>
          </p:cNvSpPr>
          <p:nvPr>
            <p:ph type="dt" sz="half" idx="10"/>
          </p:nvPr>
        </p:nvSpPr>
        <p:spPr/>
        <p:txBody>
          <a:bodyPr/>
          <a:lstStyle/>
          <a:p>
            <a:r>
              <a:rPr kumimoji="1" lang="en-US" altLang="ja-JP" smtClean="0"/>
              <a:t>2013/1/15</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RIBF SEMINAR</a:t>
            </a:r>
            <a:endParaRPr kumimoji="1" lang="ja-JP" altLang="en-US"/>
          </a:p>
        </p:txBody>
      </p:sp>
      <p:sp>
        <p:nvSpPr>
          <p:cNvPr id="31" name="スライド番号プレースホルダー 30"/>
          <p:cNvSpPr>
            <a:spLocks noGrp="1"/>
          </p:cNvSpPr>
          <p:nvPr>
            <p:ph type="sldNum" sz="quarter" idx="12"/>
          </p:nvPr>
        </p:nvSpPr>
        <p:spPr/>
        <p:txBody>
          <a:bodyPr/>
          <a:lstStyle/>
          <a:p>
            <a:fld id="{14EBA9A6-F1C9-4068-B733-4F5F84CC6748}" type="slidenum">
              <a:rPr kumimoji="1" lang="ja-JP" altLang="en-US" smtClean="0"/>
              <a:t>45</a:t>
            </a:fld>
            <a:endParaRPr kumimoji="1" lang="ja-JP" altLang="en-US"/>
          </a:p>
        </p:txBody>
      </p:sp>
    </p:spTree>
    <p:extLst>
      <p:ext uri="{BB962C8B-B14F-4D97-AF65-F5344CB8AC3E}">
        <p14:creationId xmlns:p14="http://schemas.microsoft.com/office/powerpoint/2010/main" val="29774969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スライド番号プレースホルダ 3"/>
          <p:cNvSpPr>
            <a:spLocks noGrp="1"/>
          </p:cNvSpPr>
          <p:nvPr>
            <p:ph type="sldNum" sz="quarter" idx="12"/>
          </p:nvPr>
        </p:nvSpPr>
        <p:spPr>
          <a:noFill/>
        </p:spPr>
        <p:txBody>
          <a:bodyPr/>
          <a:lstStyle/>
          <a:p>
            <a:fld id="{3DE0D3CF-B066-41E8-B25F-7ED942FDEF98}" type="slidenum">
              <a:rPr lang="en-US" altLang="ja-JP" smtClean="0"/>
              <a:pPr/>
              <a:t>46</a:t>
            </a:fld>
            <a:endParaRPr lang="en-US" altLang="ja-JP" smtClean="0"/>
          </a:p>
        </p:txBody>
      </p:sp>
      <p:sp>
        <p:nvSpPr>
          <p:cNvPr id="7175" name="Rectangle 2"/>
          <p:cNvSpPr>
            <a:spLocks noChangeArrowheads="1"/>
          </p:cNvSpPr>
          <p:nvPr/>
        </p:nvSpPr>
        <p:spPr bwMode="auto">
          <a:xfrm>
            <a:off x="971550" y="0"/>
            <a:ext cx="6769100" cy="6858000"/>
          </a:xfrm>
          <a:prstGeom prst="rect">
            <a:avLst/>
          </a:prstGeom>
          <a:solidFill>
            <a:srgbClr val="FFD757"/>
          </a:solidFill>
          <a:ln w="9525">
            <a:noFill/>
            <a:miter lim="800000"/>
            <a:headEnd/>
            <a:tailEnd/>
          </a:ln>
        </p:spPr>
        <p:txBody>
          <a:bodyPr wrap="none" anchor="ctr"/>
          <a:lstStyle/>
          <a:p>
            <a:endParaRPr lang="ja-JP" altLang="en-US"/>
          </a:p>
        </p:txBody>
      </p:sp>
      <p:graphicFrame>
        <p:nvGraphicFramePr>
          <p:cNvPr id="7170" name="Object 2"/>
          <p:cNvGraphicFramePr>
            <a:graphicFrameLocks noChangeAspect="1"/>
          </p:cNvGraphicFramePr>
          <p:nvPr/>
        </p:nvGraphicFramePr>
        <p:xfrm>
          <a:off x="1700213" y="115888"/>
          <a:ext cx="5834062" cy="4359275"/>
        </p:xfrm>
        <a:graphic>
          <a:graphicData uri="http://schemas.openxmlformats.org/presentationml/2006/ole">
            <mc:AlternateContent xmlns:mc="http://schemas.openxmlformats.org/markup-compatibility/2006">
              <mc:Choice xmlns:v="urn:schemas-microsoft-com:vml" Requires="v">
                <p:oleObj spid="_x0000_s7196" name="グラフ" r:id="rId5" imgW="4857690" imgH="3629204" progId="Excel.Sheet.8">
                  <p:embed/>
                </p:oleObj>
              </mc:Choice>
              <mc:Fallback>
                <p:oleObj name="グラフ" r:id="rId5" imgW="4857690" imgH="3629204"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0213" y="115888"/>
                        <a:ext cx="5834062"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6" name="Text Box 4"/>
          <p:cNvSpPr txBox="1">
            <a:spLocks noChangeArrowheads="1"/>
          </p:cNvSpPr>
          <p:nvPr/>
        </p:nvSpPr>
        <p:spPr bwMode="auto">
          <a:xfrm rot="-5400000">
            <a:off x="-341312" y="2078038"/>
            <a:ext cx="3311525" cy="396875"/>
          </a:xfrm>
          <a:prstGeom prst="rect">
            <a:avLst/>
          </a:prstGeom>
          <a:noFill/>
          <a:ln w="9525">
            <a:noFill/>
            <a:miter lim="800000"/>
            <a:headEnd/>
            <a:tailEnd/>
          </a:ln>
        </p:spPr>
        <p:txBody>
          <a:bodyPr wrap="none">
            <a:spAutoFit/>
          </a:bodyPr>
          <a:lstStyle/>
          <a:p>
            <a:r>
              <a:rPr lang="en-US" altLang="ja-JP" sz="2000"/>
              <a:t>Hindrance Factor (T</a:t>
            </a:r>
            <a:r>
              <a:rPr lang="en-US" altLang="ja-JP" sz="2000" baseline="-25000"/>
              <a:t>exp</a:t>
            </a:r>
            <a:r>
              <a:rPr lang="en-US" altLang="ja-JP" sz="2000"/>
              <a:t>/T</a:t>
            </a:r>
            <a:r>
              <a:rPr lang="en-US" altLang="ja-JP" sz="2000" baseline="-25000"/>
              <a:t>calc</a:t>
            </a:r>
            <a:r>
              <a:rPr lang="en-US" altLang="ja-JP" sz="2000"/>
              <a:t>)</a:t>
            </a:r>
          </a:p>
        </p:txBody>
      </p:sp>
      <p:grpSp>
        <p:nvGrpSpPr>
          <p:cNvPr id="2" name="Group 5"/>
          <p:cNvGrpSpPr>
            <a:grpSpLocks/>
          </p:cNvGrpSpPr>
          <p:nvPr/>
        </p:nvGrpSpPr>
        <p:grpSpPr bwMode="auto">
          <a:xfrm>
            <a:off x="2124075" y="4868863"/>
            <a:ext cx="5319713" cy="1885950"/>
            <a:chOff x="930" y="3067"/>
            <a:chExt cx="3351" cy="1188"/>
          </a:xfrm>
          <a:noFill/>
        </p:grpSpPr>
        <p:graphicFrame>
          <p:nvGraphicFramePr>
            <p:cNvPr id="7171" name="Object 3"/>
            <p:cNvGraphicFramePr>
              <a:graphicFrameLocks noChangeAspect="1"/>
            </p:cNvGraphicFramePr>
            <p:nvPr/>
          </p:nvGraphicFramePr>
          <p:xfrm>
            <a:off x="962" y="3445"/>
            <a:ext cx="2611" cy="303"/>
          </p:xfrm>
          <a:graphic>
            <a:graphicData uri="http://schemas.openxmlformats.org/presentationml/2006/ole">
              <mc:AlternateContent xmlns:mc="http://schemas.openxmlformats.org/markup-compatibility/2006">
                <mc:Choice xmlns:v="urn:schemas-microsoft-com:vml" Requires="v">
                  <p:oleObj spid="_x0000_s7197" name="数式" r:id="rId7" imgW="2298600" imgH="266400" progId="Equation.3">
                    <p:embed/>
                  </p:oleObj>
                </mc:Choice>
                <mc:Fallback>
                  <p:oleObj name="数式" r:id="rId7" imgW="2298600" imgH="26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 y="3445"/>
                          <a:ext cx="2611" cy="3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27" name="Text Box 7"/>
            <p:cNvSpPr txBox="1">
              <a:spLocks noChangeArrowheads="1"/>
            </p:cNvSpPr>
            <p:nvPr/>
          </p:nvSpPr>
          <p:spPr bwMode="auto">
            <a:xfrm>
              <a:off x="930" y="3067"/>
              <a:ext cx="2222" cy="233"/>
            </a:xfrm>
            <a:prstGeom prst="rect">
              <a:avLst/>
            </a:prstGeom>
            <a:grpFill/>
            <a:ln w="9525">
              <a:noFill/>
              <a:miter lim="800000"/>
              <a:headEnd/>
              <a:tailEnd/>
            </a:ln>
            <a:effectLst/>
          </p:spPr>
          <p:txBody>
            <a:bodyPr wrap="none">
              <a:spAutoFit/>
            </a:bodyPr>
            <a:lstStyle/>
            <a:p>
              <a:pPr>
                <a:defRPr/>
              </a:pPr>
              <a:r>
                <a:rPr lang="en-US" altLang="ja-JP" dirty="0" err="1"/>
                <a:t>Systematics</a:t>
              </a:r>
              <a:r>
                <a:rPr lang="en-US" altLang="ja-JP" dirty="0"/>
                <a:t> by Viola &amp; Seaborg</a:t>
              </a:r>
              <a:endParaRPr lang="ja-JP" altLang="en-US" dirty="0"/>
            </a:p>
          </p:txBody>
        </p:sp>
        <p:sp>
          <p:nvSpPr>
            <p:cNvPr id="81928" name="Text Box 8"/>
            <p:cNvSpPr txBox="1">
              <a:spLocks noChangeArrowheads="1"/>
            </p:cNvSpPr>
            <p:nvPr/>
          </p:nvSpPr>
          <p:spPr bwMode="auto">
            <a:xfrm>
              <a:off x="1053" y="3851"/>
              <a:ext cx="3228" cy="404"/>
            </a:xfrm>
            <a:prstGeom prst="rect">
              <a:avLst/>
            </a:prstGeom>
            <a:grpFill/>
            <a:ln w="9525">
              <a:noFill/>
              <a:miter lim="800000"/>
              <a:headEnd/>
              <a:tailEnd/>
            </a:ln>
            <a:effectLst/>
          </p:spPr>
          <p:txBody>
            <a:bodyPr wrap="none">
              <a:spAutoFit/>
            </a:bodyPr>
            <a:lstStyle/>
            <a:p>
              <a:pPr>
                <a:defRPr/>
              </a:pPr>
              <a:r>
                <a:rPr lang="en-US" altLang="ja-JP" dirty="0"/>
                <a:t>a=1.81040, b=-21.7199, c=-0.26488, d=-28.1319</a:t>
              </a:r>
            </a:p>
            <a:p>
              <a:pPr>
                <a:defRPr/>
              </a:pPr>
              <a:r>
                <a:rPr lang="en-US" altLang="ja-JP" dirty="0"/>
                <a:t>by </a:t>
              </a:r>
              <a:r>
                <a:rPr lang="en-US" altLang="ja-JP" dirty="0" err="1"/>
                <a:t>Smolanczuk</a:t>
              </a:r>
              <a:r>
                <a:rPr lang="en-US" altLang="ja-JP" dirty="0"/>
                <a:t>, Phys. Rev. C56(1997)812</a:t>
              </a:r>
            </a:p>
          </p:txBody>
        </p:sp>
      </p:grpSp>
      <p:sp>
        <p:nvSpPr>
          <p:cNvPr id="30" name="正方形/長方形 29"/>
          <p:cNvSpPr/>
          <p:nvPr/>
        </p:nvSpPr>
        <p:spPr>
          <a:xfrm>
            <a:off x="2457450" y="447675"/>
            <a:ext cx="4329113"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6462713" y="1176338"/>
            <a:ext cx="142875" cy="1428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5576888" y="661988"/>
            <a:ext cx="142875" cy="1428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正方形/長方形 13"/>
          <p:cNvSpPr/>
          <p:nvPr/>
        </p:nvSpPr>
        <p:spPr>
          <a:xfrm>
            <a:off x="4714875" y="828675"/>
            <a:ext cx="142875" cy="1428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正方形/長方形 14"/>
          <p:cNvSpPr/>
          <p:nvPr/>
        </p:nvSpPr>
        <p:spPr>
          <a:xfrm>
            <a:off x="3814763" y="1490663"/>
            <a:ext cx="142875" cy="1428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6391275" y="2047875"/>
            <a:ext cx="142875" cy="142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5505450" y="2343150"/>
            <a:ext cx="142875" cy="142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4629150" y="2233613"/>
            <a:ext cx="142875" cy="142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3724275" y="2709863"/>
            <a:ext cx="142875" cy="142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p:cNvSpPr/>
          <p:nvPr/>
        </p:nvSpPr>
        <p:spPr>
          <a:xfrm>
            <a:off x="2809875" y="2786063"/>
            <a:ext cx="142875" cy="142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2" name="直線コネクタ 31"/>
          <p:cNvCxnSpPr/>
          <p:nvPr/>
        </p:nvCxnSpPr>
        <p:spPr>
          <a:xfrm rot="10800000">
            <a:off x="2428875" y="3071813"/>
            <a:ext cx="4462463" cy="1111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rot="10800000">
            <a:off x="2428875" y="2185988"/>
            <a:ext cx="4462463" cy="1111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rot="10800000">
            <a:off x="2438400" y="1295400"/>
            <a:ext cx="4462463" cy="11113"/>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191" name="テキスト ボックス 36"/>
          <p:cNvSpPr txBox="1">
            <a:spLocks noChangeArrowheads="1"/>
          </p:cNvSpPr>
          <p:nvPr/>
        </p:nvSpPr>
        <p:spPr bwMode="auto">
          <a:xfrm>
            <a:off x="6429375" y="2344738"/>
            <a:ext cx="552450" cy="369887"/>
          </a:xfrm>
          <a:prstGeom prst="rect">
            <a:avLst/>
          </a:prstGeom>
          <a:noFill/>
          <a:ln w="9525">
            <a:noFill/>
            <a:miter lim="800000"/>
            <a:headEnd/>
            <a:tailEnd/>
          </a:ln>
        </p:spPr>
        <p:txBody>
          <a:bodyPr wrap="none">
            <a:spAutoFit/>
          </a:bodyPr>
          <a:lstStyle/>
          <a:p>
            <a:r>
              <a:rPr lang="en-US" altLang="ja-JP"/>
              <a:t>112</a:t>
            </a:r>
            <a:endParaRPr lang="ja-JP" altLang="en-US"/>
          </a:p>
        </p:txBody>
      </p:sp>
      <p:sp>
        <p:nvSpPr>
          <p:cNvPr id="7192" name="テキスト ボックス 37"/>
          <p:cNvSpPr txBox="1">
            <a:spLocks noChangeArrowheads="1"/>
          </p:cNvSpPr>
          <p:nvPr/>
        </p:nvSpPr>
        <p:spPr bwMode="auto">
          <a:xfrm>
            <a:off x="5572125" y="2497138"/>
            <a:ext cx="466725" cy="369887"/>
          </a:xfrm>
          <a:prstGeom prst="rect">
            <a:avLst/>
          </a:prstGeom>
          <a:noFill/>
          <a:ln w="9525">
            <a:noFill/>
            <a:miter lim="800000"/>
            <a:headEnd/>
            <a:tailEnd/>
          </a:ln>
        </p:spPr>
        <p:txBody>
          <a:bodyPr wrap="none">
            <a:spAutoFit/>
          </a:bodyPr>
          <a:lstStyle/>
          <a:p>
            <a:r>
              <a:rPr lang="en-US" altLang="ja-JP"/>
              <a:t>Ds</a:t>
            </a:r>
            <a:endParaRPr lang="ja-JP" altLang="en-US"/>
          </a:p>
        </p:txBody>
      </p:sp>
      <p:sp>
        <p:nvSpPr>
          <p:cNvPr id="7193" name="テキスト ボックス 38"/>
          <p:cNvSpPr txBox="1">
            <a:spLocks noChangeArrowheads="1"/>
          </p:cNvSpPr>
          <p:nvPr/>
        </p:nvSpPr>
        <p:spPr bwMode="auto">
          <a:xfrm>
            <a:off x="4605338" y="2559050"/>
            <a:ext cx="466725" cy="369888"/>
          </a:xfrm>
          <a:prstGeom prst="rect">
            <a:avLst/>
          </a:prstGeom>
          <a:noFill/>
          <a:ln w="9525">
            <a:noFill/>
            <a:miter lim="800000"/>
            <a:headEnd/>
            <a:tailEnd/>
          </a:ln>
        </p:spPr>
        <p:txBody>
          <a:bodyPr wrap="none">
            <a:spAutoFit/>
          </a:bodyPr>
          <a:lstStyle/>
          <a:p>
            <a:r>
              <a:rPr lang="en-US" altLang="ja-JP"/>
              <a:t>Hs</a:t>
            </a:r>
            <a:endParaRPr lang="ja-JP" altLang="en-US"/>
          </a:p>
        </p:txBody>
      </p:sp>
      <p:sp>
        <p:nvSpPr>
          <p:cNvPr id="7194" name="テキスト ボックス 39"/>
          <p:cNvSpPr txBox="1">
            <a:spLocks noChangeArrowheads="1"/>
          </p:cNvSpPr>
          <p:nvPr/>
        </p:nvSpPr>
        <p:spPr bwMode="auto">
          <a:xfrm>
            <a:off x="3786188" y="2916238"/>
            <a:ext cx="466725" cy="369887"/>
          </a:xfrm>
          <a:prstGeom prst="rect">
            <a:avLst/>
          </a:prstGeom>
          <a:noFill/>
          <a:ln w="9525">
            <a:noFill/>
            <a:miter lim="800000"/>
            <a:headEnd/>
            <a:tailEnd/>
          </a:ln>
        </p:spPr>
        <p:txBody>
          <a:bodyPr wrap="none">
            <a:spAutoFit/>
          </a:bodyPr>
          <a:lstStyle/>
          <a:p>
            <a:r>
              <a:rPr lang="en-US" altLang="ja-JP"/>
              <a:t>Sg</a:t>
            </a:r>
            <a:endParaRPr lang="ja-JP" altLang="en-US"/>
          </a:p>
        </p:txBody>
      </p:sp>
      <p:sp>
        <p:nvSpPr>
          <p:cNvPr id="7195" name="テキスト ボックス 40"/>
          <p:cNvSpPr txBox="1">
            <a:spLocks noChangeArrowheads="1"/>
          </p:cNvSpPr>
          <p:nvPr/>
        </p:nvSpPr>
        <p:spPr bwMode="auto">
          <a:xfrm>
            <a:off x="2695575" y="2992438"/>
            <a:ext cx="415925" cy="369887"/>
          </a:xfrm>
          <a:prstGeom prst="rect">
            <a:avLst/>
          </a:prstGeom>
          <a:noFill/>
          <a:ln w="9525">
            <a:noFill/>
            <a:miter lim="800000"/>
            <a:headEnd/>
            <a:tailEnd/>
          </a:ln>
        </p:spPr>
        <p:txBody>
          <a:bodyPr wrap="none">
            <a:spAutoFit/>
          </a:bodyPr>
          <a:lstStyle/>
          <a:p>
            <a:r>
              <a:rPr lang="en-US" altLang="ja-JP"/>
              <a:t>Rf</a:t>
            </a:r>
            <a:endParaRPr lang="ja-JP" altLang="en-US"/>
          </a:p>
        </p:txBody>
      </p:sp>
      <p:sp>
        <p:nvSpPr>
          <p:cNvPr id="7196" name="テキスト ボックス 41"/>
          <p:cNvSpPr txBox="1">
            <a:spLocks noChangeArrowheads="1"/>
          </p:cNvSpPr>
          <p:nvPr/>
        </p:nvSpPr>
        <p:spPr bwMode="auto">
          <a:xfrm>
            <a:off x="6286500" y="1357313"/>
            <a:ext cx="552450" cy="369887"/>
          </a:xfrm>
          <a:prstGeom prst="rect">
            <a:avLst/>
          </a:prstGeom>
          <a:noFill/>
          <a:ln w="9525">
            <a:noFill/>
            <a:miter lim="800000"/>
            <a:headEnd/>
            <a:tailEnd/>
          </a:ln>
        </p:spPr>
        <p:txBody>
          <a:bodyPr wrap="none">
            <a:spAutoFit/>
          </a:bodyPr>
          <a:lstStyle/>
          <a:p>
            <a:r>
              <a:rPr lang="en-US" altLang="ja-JP"/>
              <a:t>113</a:t>
            </a:r>
            <a:endParaRPr lang="ja-JP" altLang="en-US"/>
          </a:p>
        </p:txBody>
      </p:sp>
      <p:sp>
        <p:nvSpPr>
          <p:cNvPr id="7197" name="テキスト ボックス 42"/>
          <p:cNvSpPr txBox="1">
            <a:spLocks noChangeArrowheads="1"/>
          </p:cNvSpPr>
          <p:nvPr/>
        </p:nvSpPr>
        <p:spPr bwMode="auto">
          <a:xfrm>
            <a:off x="5405438" y="890588"/>
            <a:ext cx="479425" cy="369887"/>
          </a:xfrm>
          <a:prstGeom prst="rect">
            <a:avLst/>
          </a:prstGeom>
          <a:noFill/>
          <a:ln w="9525">
            <a:noFill/>
            <a:miter lim="800000"/>
            <a:headEnd/>
            <a:tailEnd/>
          </a:ln>
        </p:spPr>
        <p:txBody>
          <a:bodyPr wrap="none">
            <a:spAutoFit/>
          </a:bodyPr>
          <a:lstStyle/>
          <a:p>
            <a:r>
              <a:rPr lang="en-US" altLang="ja-JP"/>
              <a:t>Rg</a:t>
            </a:r>
            <a:endParaRPr lang="ja-JP" altLang="en-US"/>
          </a:p>
        </p:txBody>
      </p:sp>
      <p:sp>
        <p:nvSpPr>
          <p:cNvPr id="7198" name="テキスト ボックス 43"/>
          <p:cNvSpPr txBox="1">
            <a:spLocks noChangeArrowheads="1"/>
          </p:cNvSpPr>
          <p:nvPr/>
        </p:nvSpPr>
        <p:spPr bwMode="auto">
          <a:xfrm>
            <a:off x="4572000" y="1042988"/>
            <a:ext cx="441325" cy="369887"/>
          </a:xfrm>
          <a:prstGeom prst="rect">
            <a:avLst/>
          </a:prstGeom>
          <a:noFill/>
          <a:ln w="9525">
            <a:noFill/>
            <a:miter lim="800000"/>
            <a:headEnd/>
            <a:tailEnd/>
          </a:ln>
        </p:spPr>
        <p:txBody>
          <a:bodyPr wrap="none">
            <a:spAutoFit/>
          </a:bodyPr>
          <a:lstStyle/>
          <a:p>
            <a:r>
              <a:rPr lang="en-US" altLang="ja-JP"/>
              <a:t>Mt</a:t>
            </a:r>
            <a:endParaRPr lang="ja-JP" altLang="en-US"/>
          </a:p>
        </p:txBody>
      </p:sp>
      <p:sp>
        <p:nvSpPr>
          <p:cNvPr id="7199" name="テキスト ボックス 44"/>
          <p:cNvSpPr txBox="1">
            <a:spLocks noChangeArrowheads="1"/>
          </p:cNvSpPr>
          <p:nvPr/>
        </p:nvSpPr>
        <p:spPr bwMode="auto">
          <a:xfrm>
            <a:off x="3429000" y="1143000"/>
            <a:ext cx="466725" cy="369888"/>
          </a:xfrm>
          <a:prstGeom prst="rect">
            <a:avLst/>
          </a:prstGeom>
          <a:noFill/>
          <a:ln w="9525">
            <a:noFill/>
            <a:miter lim="800000"/>
            <a:headEnd/>
            <a:tailEnd/>
          </a:ln>
        </p:spPr>
        <p:txBody>
          <a:bodyPr wrap="none">
            <a:spAutoFit/>
          </a:bodyPr>
          <a:lstStyle/>
          <a:p>
            <a:r>
              <a:rPr lang="en-US" altLang="ja-JP"/>
              <a:t>Bh</a:t>
            </a:r>
            <a:endParaRPr lang="ja-JP" altLang="en-US"/>
          </a:p>
        </p:txBody>
      </p:sp>
      <p:sp>
        <p:nvSpPr>
          <p:cNvPr id="7200" name="テキスト ボックス 45"/>
          <p:cNvSpPr txBox="1">
            <a:spLocks noChangeArrowheads="1"/>
          </p:cNvSpPr>
          <p:nvPr/>
        </p:nvSpPr>
        <p:spPr bwMode="auto">
          <a:xfrm>
            <a:off x="3500438" y="4344988"/>
            <a:ext cx="1812925" cy="369887"/>
          </a:xfrm>
          <a:prstGeom prst="rect">
            <a:avLst/>
          </a:prstGeom>
          <a:noFill/>
          <a:ln w="9525">
            <a:noFill/>
            <a:miter lim="800000"/>
            <a:headEnd/>
            <a:tailEnd/>
          </a:ln>
        </p:spPr>
        <p:txBody>
          <a:bodyPr wrap="none">
            <a:spAutoFit/>
          </a:bodyPr>
          <a:lstStyle/>
          <a:p>
            <a:r>
              <a:rPr lang="en-US" altLang="ja-JP"/>
              <a:t>neutron number</a:t>
            </a:r>
            <a:endParaRPr lang="ja-JP" altLang="en-US"/>
          </a:p>
        </p:txBody>
      </p:sp>
      <p:sp>
        <p:nvSpPr>
          <p:cNvPr id="7201" name="テキスト ボックス 46"/>
          <p:cNvSpPr txBox="1">
            <a:spLocks noChangeArrowheads="1"/>
          </p:cNvSpPr>
          <p:nvPr/>
        </p:nvSpPr>
        <p:spPr bwMode="auto">
          <a:xfrm>
            <a:off x="6619875" y="3978275"/>
            <a:ext cx="569913" cy="369888"/>
          </a:xfrm>
          <a:prstGeom prst="rect">
            <a:avLst/>
          </a:prstGeom>
          <a:solidFill>
            <a:schemeClr val="bg1"/>
          </a:solidFill>
          <a:ln w="9525">
            <a:noFill/>
            <a:miter lim="800000"/>
            <a:headEnd/>
            <a:tailEnd/>
          </a:ln>
        </p:spPr>
        <p:txBody>
          <a:bodyPr wrap="none">
            <a:spAutoFit/>
          </a:bodyPr>
          <a:lstStyle/>
          <a:p>
            <a:r>
              <a:rPr lang="en-US" altLang="ja-JP"/>
              <a:t>166</a:t>
            </a:r>
            <a:endParaRPr lang="ja-JP" altLang="en-US"/>
          </a:p>
        </p:txBody>
      </p:sp>
      <p:sp>
        <p:nvSpPr>
          <p:cNvPr id="7202" name="テキスト ボックス 47"/>
          <p:cNvSpPr txBox="1">
            <a:spLocks noChangeArrowheads="1"/>
          </p:cNvSpPr>
          <p:nvPr/>
        </p:nvSpPr>
        <p:spPr bwMode="auto">
          <a:xfrm>
            <a:off x="5743575" y="3990975"/>
            <a:ext cx="569913" cy="369888"/>
          </a:xfrm>
          <a:prstGeom prst="rect">
            <a:avLst/>
          </a:prstGeom>
          <a:solidFill>
            <a:schemeClr val="bg1"/>
          </a:solidFill>
          <a:ln w="9525">
            <a:noFill/>
            <a:miter lim="800000"/>
            <a:headEnd/>
            <a:tailEnd/>
          </a:ln>
        </p:spPr>
        <p:txBody>
          <a:bodyPr wrap="none">
            <a:spAutoFit/>
          </a:bodyPr>
          <a:lstStyle/>
          <a:p>
            <a:r>
              <a:rPr lang="en-US" altLang="ja-JP"/>
              <a:t>164</a:t>
            </a:r>
            <a:endParaRPr lang="ja-JP" altLang="en-US"/>
          </a:p>
        </p:txBody>
      </p:sp>
      <p:sp>
        <p:nvSpPr>
          <p:cNvPr id="7203" name="テキスト ボックス 48"/>
          <p:cNvSpPr txBox="1">
            <a:spLocks noChangeArrowheads="1"/>
          </p:cNvSpPr>
          <p:nvPr/>
        </p:nvSpPr>
        <p:spPr bwMode="auto">
          <a:xfrm>
            <a:off x="4843463" y="3990975"/>
            <a:ext cx="569912" cy="369888"/>
          </a:xfrm>
          <a:prstGeom prst="rect">
            <a:avLst/>
          </a:prstGeom>
          <a:solidFill>
            <a:schemeClr val="bg1"/>
          </a:solidFill>
          <a:ln w="9525">
            <a:noFill/>
            <a:miter lim="800000"/>
            <a:headEnd/>
            <a:tailEnd/>
          </a:ln>
        </p:spPr>
        <p:txBody>
          <a:bodyPr wrap="none">
            <a:spAutoFit/>
          </a:bodyPr>
          <a:lstStyle/>
          <a:p>
            <a:r>
              <a:rPr lang="en-US" altLang="ja-JP"/>
              <a:t>162</a:t>
            </a:r>
            <a:endParaRPr lang="ja-JP" altLang="en-US"/>
          </a:p>
        </p:txBody>
      </p:sp>
      <p:sp>
        <p:nvSpPr>
          <p:cNvPr id="7204" name="テキスト ボックス 49"/>
          <p:cNvSpPr txBox="1">
            <a:spLocks noChangeArrowheads="1"/>
          </p:cNvSpPr>
          <p:nvPr/>
        </p:nvSpPr>
        <p:spPr bwMode="auto">
          <a:xfrm>
            <a:off x="3948113" y="4000500"/>
            <a:ext cx="569912" cy="369888"/>
          </a:xfrm>
          <a:prstGeom prst="rect">
            <a:avLst/>
          </a:prstGeom>
          <a:solidFill>
            <a:schemeClr val="bg1"/>
          </a:solidFill>
          <a:ln w="9525">
            <a:noFill/>
            <a:miter lim="800000"/>
            <a:headEnd/>
            <a:tailEnd/>
          </a:ln>
        </p:spPr>
        <p:txBody>
          <a:bodyPr wrap="none">
            <a:spAutoFit/>
          </a:bodyPr>
          <a:lstStyle/>
          <a:p>
            <a:r>
              <a:rPr lang="en-US" altLang="ja-JP"/>
              <a:t>160</a:t>
            </a:r>
            <a:endParaRPr lang="ja-JP" altLang="en-US"/>
          </a:p>
        </p:txBody>
      </p:sp>
      <p:sp>
        <p:nvSpPr>
          <p:cNvPr id="7205" name="テキスト ボックス 50"/>
          <p:cNvSpPr txBox="1">
            <a:spLocks noChangeArrowheads="1"/>
          </p:cNvSpPr>
          <p:nvPr/>
        </p:nvSpPr>
        <p:spPr bwMode="auto">
          <a:xfrm>
            <a:off x="3062288" y="4000500"/>
            <a:ext cx="569912" cy="369888"/>
          </a:xfrm>
          <a:prstGeom prst="rect">
            <a:avLst/>
          </a:prstGeom>
          <a:solidFill>
            <a:schemeClr val="bg1"/>
          </a:solidFill>
          <a:ln w="9525">
            <a:noFill/>
            <a:miter lim="800000"/>
            <a:headEnd/>
            <a:tailEnd/>
          </a:ln>
        </p:spPr>
        <p:txBody>
          <a:bodyPr wrap="none">
            <a:spAutoFit/>
          </a:bodyPr>
          <a:lstStyle/>
          <a:p>
            <a:r>
              <a:rPr lang="en-US" altLang="ja-JP"/>
              <a:t>158</a:t>
            </a:r>
            <a:endParaRPr lang="ja-JP" altLang="en-US"/>
          </a:p>
        </p:txBody>
      </p:sp>
      <p:sp>
        <p:nvSpPr>
          <p:cNvPr id="7206" name="テキスト ボックス 52"/>
          <p:cNvSpPr txBox="1">
            <a:spLocks noChangeArrowheads="1"/>
          </p:cNvSpPr>
          <p:nvPr/>
        </p:nvSpPr>
        <p:spPr bwMode="auto">
          <a:xfrm>
            <a:off x="1857375" y="3786188"/>
            <a:ext cx="504825" cy="369887"/>
          </a:xfrm>
          <a:prstGeom prst="rect">
            <a:avLst/>
          </a:prstGeom>
          <a:solidFill>
            <a:schemeClr val="bg1"/>
          </a:solidFill>
          <a:ln w="9525">
            <a:noFill/>
            <a:miter lim="800000"/>
            <a:headEnd/>
            <a:tailEnd/>
          </a:ln>
        </p:spPr>
        <p:txBody>
          <a:bodyPr wrap="none">
            <a:spAutoFit/>
          </a:bodyPr>
          <a:lstStyle/>
          <a:p>
            <a:r>
              <a:rPr lang="en-US" altLang="ja-JP"/>
              <a:t>0.1</a:t>
            </a:r>
            <a:endParaRPr lang="ja-JP" altLang="en-US"/>
          </a:p>
        </p:txBody>
      </p:sp>
      <p:sp>
        <p:nvSpPr>
          <p:cNvPr id="7207" name="テキスト ボックス 51"/>
          <p:cNvSpPr txBox="1">
            <a:spLocks noChangeArrowheads="1"/>
          </p:cNvSpPr>
          <p:nvPr/>
        </p:nvSpPr>
        <p:spPr bwMode="auto">
          <a:xfrm>
            <a:off x="2259013" y="3971925"/>
            <a:ext cx="569912" cy="369888"/>
          </a:xfrm>
          <a:prstGeom prst="rect">
            <a:avLst/>
          </a:prstGeom>
          <a:solidFill>
            <a:schemeClr val="bg1"/>
          </a:solidFill>
          <a:ln w="9525">
            <a:noFill/>
            <a:miter lim="800000"/>
            <a:headEnd/>
            <a:tailEnd/>
          </a:ln>
        </p:spPr>
        <p:txBody>
          <a:bodyPr wrap="none">
            <a:spAutoFit/>
          </a:bodyPr>
          <a:lstStyle/>
          <a:p>
            <a:r>
              <a:rPr lang="en-US" altLang="ja-JP"/>
              <a:t>156</a:t>
            </a:r>
            <a:endParaRPr lang="ja-JP" altLang="en-US"/>
          </a:p>
        </p:txBody>
      </p:sp>
      <p:sp>
        <p:nvSpPr>
          <p:cNvPr id="7208" name="テキスト ボックス 53"/>
          <p:cNvSpPr txBox="1">
            <a:spLocks noChangeArrowheads="1"/>
          </p:cNvSpPr>
          <p:nvPr/>
        </p:nvSpPr>
        <p:spPr bwMode="auto">
          <a:xfrm>
            <a:off x="1785938" y="2886075"/>
            <a:ext cx="571500" cy="369888"/>
          </a:xfrm>
          <a:prstGeom prst="rect">
            <a:avLst/>
          </a:prstGeom>
          <a:solidFill>
            <a:schemeClr val="bg1"/>
          </a:solidFill>
          <a:ln w="9525">
            <a:noFill/>
            <a:miter lim="800000"/>
            <a:headEnd/>
            <a:tailEnd/>
          </a:ln>
        </p:spPr>
        <p:txBody>
          <a:bodyPr>
            <a:spAutoFit/>
          </a:bodyPr>
          <a:lstStyle/>
          <a:p>
            <a:r>
              <a:rPr lang="en-US" altLang="ja-JP"/>
              <a:t>    1 </a:t>
            </a:r>
            <a:endParaRPr lang="ja-JP" altLang="en-US"/>
          </a:p>
        </p:txBody>
      </p:sp>
      <p:sp>
        <p:nvSpPr>
          <p:cNvPr id="7209" name="テキスト ボックス 54"/>
          <p:cNvSpPr txBox="1">
            <a:spLocks noChangeArrowheads="1"/>
          </p:cNvSpPr>
          <p:nvPr/>
        </p:nvSpPr>
        <p:spPr bwMode="auto">
          <a:xfrm>
            <a:off x="1819275" y="2000250"/>
            <a:ext cx="571500" cy="369888"/>
          </a:xfrm>
          <a:prstGeom prst="rect">
            <a:avLst/>
          </a:prstGeom>
          <a:solidFill>
            <a:schemeClr val="bg1"/>
          </a:solidFill>
          <a:ln w="9525">
            <a:noFill/>
            <a:miter lim="800000"/>
            <a:headEnd/>
            <a:tailEnd/>
          </a:ln>
        </p:spPr>
        <p:txBody>
          <a:bodyPr>
            <a:spAutoFit/>
          </a:bodyPr>
          <a:lstStyle/>
          <a:p>
            <a:r>
              <a:rPr lang="en-US" altLang="ja-JP"/>
              <a:t>  10 </a:t>
            </a:r>
            <a:endParaRPr lang="ja-JP" altLang="en-US"/>
          </a:p>
        </p:txBody>
      </p:sp>
      <p:sp>
        <p:nvSpPr>
          <p:cNvPr id="7210" name="テキスト ボックス 55"/>
          <p:cNvSpPr txBox="1">
            <a:spLocks noChangeArrowheads="1"/>
          </p:cNvSpPr>
          <p:nvPr/>
        </p:nvSpPr>
        <p:spPr bwMode="auto">
          <a:xfrm>
            <a:off x="1828800" y="1143000"/>
            <a:ext cx="571500" cy="369888"/>
          </a:xfrm>
          <a:prstGeom prst="rect">
            <a:avLst/>
          </a:prstGeom>
          <a:solidFill>
            <a:schemeClr val="bg1"/>
          </a:solidFill>
          <a:ln w="9525">
            <a:noFill/>
            <a:miter lim="800000"/>
            <a:headEnd/>
            <a:tailEnd/>
          </a:ln>
        </p:spPr>
        <p:txBody>
          <a:bodyPr>
            <a:spAutoFit/>
          </a:bodyPr>
          <a:lstStyle/>
          <a:p>
            <a:r>
              <a:rPr lang="en-US" altLang="ja-JP"/>
              <a:t>100 </a:t>
            </a:r>
            <a:endParaRPr lang="ja-JP" altLang="en-US"/>
          </a:p>
        </p:txBody>
      </p:sp>
      <p:sp>
        <p:nvSpPr>
          <p:cNvPr id="7211" name="テキスト ボックス 56"/>
          <p:cNvSpPr txBox="1">
            <a:spLocks noChangeArrowheads="1"/>
          </p:cNvSpPr>
          <p:nvPr/>
        </p:nvSpPr>
        <p:spPr bwMode="auto">
          <a:xfrm>
            <a:off x="1838325" y="247650"/>
            <a:ext cx="571500" cy="369888"/>
          </a:xfrm>
          <a:prstGeom prst="rect">
            <a:avLst/>
          </a:prstGeom>
          <a:solidFill>
            <a:schemeClr val="bg1"/>
          </a:solidFill>
          <a:ln w="9525">
            <a:noFill/>
            <a:miter lim="800000"/>
            <a:headEnd/>
            <a:tailEnd/>
          </a:ln>
        </p:spPr>
        <p:txBody>
          <a:bodyPr lIns="0" rIns="0">
            <a:spAutoFit/>
          </a:bodyPr>
          <a:lstStyle/>
          <a:p>
            <a:r>
              <a:rPr lang="en-US" altLang="ja-JP"/>
              <a:t>1000 </a:t>
            </a:r>
            <a:endParaRPr lang="ja-JP" altLang="en-US"/>
          </a:p>
        </p:txBody>
      </p:sp>
      <p:cxnSp>
        <p:nvCxnSpPr>
          <p:cNvPr id="59" name="直線コネクタ 58"/>
          <p:cNvCxnSpPr/>
          <p:nvPr/>
        </p:nvCxnSpPr>
        <p:spPr>
          <a:xfrm rot="5400000" flipH="1" flipV="1">
            <a:off x="3332163" y="2195513"/>
            <a:ext cx="3563937" cy="158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日付プレースホルダー 2"/>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294510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11560" y="116632"/>
            <a:ext cx="3998787" cy="369332"/>
          </a:xfrm>
          <a:prstGeom prst="rect">
            <a:avLst/>
          </a:prstGeom>
          <a:noFill/>
        </p:spPr>
        <p:txBody>
          <a:bodyPr wrap="none" rtlCol="0">
            <a:spAutoFit/>
          </a:bodyPr>
          <a:lstStyle/>
          <a:p>
            <a:r>
              <a:rPr kumimoji="1" lang="en-US" altLang="ja-JP" u="sng" dirty="0" smtClean="0"/>
              <a:t>Program of SHE search and spectroscopy</a:t>
            </a:r>
            <a:endParaRPr kumimoji="1" lang="ja-JP" altLang="en-US" u="sng" dirty="0"/>
          </a:p>
        </p:txBody>
      </p:sp>
      <p:sp>
        <p:nvSpPr>
          <p:cNvPr id="4" name="正方形/長方形 3"/>
          <p:cNvSpPr/>
          <p:nvPr/>
        </p:nvSpPr>
        <p:spPr>
          <a:xfrm>
            <a:off x="683568" y="548680"/>
            <a:ext cx="7920880" cy="489654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aseline="30000" dirty="0" smtClean="0">
                <a:solidFill>
                  <a:schemeClr val="tx1"/>
                </a:solidFill>
              </a:rPr>
              <a:t>209</a:t>
            </a:r>
            <a:r>
              <a:rPr kumimoji="1" lang="en-US" altLang="ja-JP" dirty="0" smtClean="0">
                <a:solidFill>
                  <a:schemeClr val="tx1"/>
                </a:solidFill>
              </a:rPr>
              <a:t>Bi(</a:t>
            </a:r>
            <a:r>
              <a:rPr kumimoji="1" lang="en-US" altLang="ja-JP" baseline="30000" dirty="0" smtClean="0">
                <a:solidFill>
                  <a:schemeClr val="tx1"/>
                </a:solidFill>
              </a:rPr>
              <a:t>70</a:t>
            </a:r>
            <a:r>
              <a:rPr kumimoji="1" lang="en-US" altLang="ja-JP" dirty="0" smtClean="0">
                <a:solidFill>
                  <a:schemeClr val="tx1"/>
                </a:solidFill>
              </a:rPr>
              <a:t>Zn, n)</a:t>
            </a:r>
            <a:r>
              <a:rPr kumimoji="1" lang="en-US" altLang="ja-JP" baseline="30000" dirty="0" smtClean="0">
                <a:solidFill>
                  <a:schemeClr val="tx1"/>
                </a:solidFill>
              </a:rPr>
              <a:t>278</a:t>
            </a:r>
            <a:r>
              <a:rPr kumimoji="1" lang="en-US" altLang="ja-JP" dirty="0" smtClean="0">
                <a:solidFill>
                  <a:schemeClr val="tx1"/>
                </a:solidFill>
              </a:rPr>
              <a:t>113 experiment </a:t>
            </a:r>
            <a:r>
              <a:rPr kumimoji="1" lang="en-US" altLang="ja-JP" dirty="0" smtClean="0">
                <a:solidFill>
                  <a:srgbClr val="FF0000"/>
                </a:solidFill>
              </a:rPr>
              <a:t>completed on Oct. 1, 2012</a:t>
            </a:r>
            <a:r>
              <a:rPr kumimoji="1" lang="en-US" altLang="ja-JP" dirty="0" smtClean="0">
                <a:solidFill>
                  <a:schemeClr val="tx1"/>
                </a:solidFill>
              </a:rPr>
              <a:t>.</a:t>
            </a:r>
          </a:p>
          <a:p>
            <a:r>
              <a:rPr lang="en-US" altLang="ja-JP" dirty="0" smtClean="0">
                <a:solidFill>
                  <a:schemeClr val="tx1"/>
                </a:solidFill>
              </a:rPr>
              <a:t>Study </a:t>
            </a:r>
            <a:r>
              <a:rPr lang="en-US" altLang="ja-JP" baseline="30000" dirty="0" smtClean="0">
                <a:solidFill>
                  <a:schemeClr val="tx1"/>
                </a:solidFill>
              </a:rPr>
              <a:t>208</a:t>
            </a:r>
            <a:r>
              <a:rPr lang="en-US" altLang="ja-JP" dirty="0" smtClean="0">
                <a:solidFill>
                  <a:schemeClr val="tx1"/>
                </a:solidFill>
              </a:rPr>
              <a:t>Pb(</a:t>
            </a:r>
            <a:r>
              <a:rPr lang="en-US" altLang="ja-JP" baseline="30000" dirty="0" smtClean="0">
                <a:solidFill>
                  <a:schemeClr val="tx1"/>
                </a:solidFill>
              </a:rPr>
              <a:t>76</a:t>
            </a:r>
            <a:r>
              <a:rPr lang="en-US" altLang="ja-JP" dirty="0" smtClean="0">
                <a:solidFill>
                  <a:schemeClr val="tx1"/>
                </a:solidFill>
              </a:rPr>
              <a:t>Ge, n)</a:t>
            </a:r>
            <a:r>
              <a:rPr lang="en-US" altLang="ja-JP" baseline="30000" dirty="0" smtClean="0">
                <a:solidFill>
                  <a:schemeClr val="tx1"/>
                </a:solidFill>
              </a:rPr>
              <a:t>283</a:t>
            </a:r>
            <a:r>
              <a:rPr lang="en-US" altLang="ja-JP" dirty="0" smtClean="0">
                <a:solidFill>
                  <a:schemeClr val="tx1"/>
                </a:solidFill>
              </a:rPr>
              <a:t>114(Fl) reaction (under discussion).</a:t>
            </a:r>
          </a:p>
          <a:p>
            <a:r>
              <a:rPr lang="en-US" altLang="ja-JP" dirty="0" smtClean="0">
                <a:solidFill>
                  <a:schemeClr val="tx1"/>
                </a:solidFill>
              </a:rPr>
              <a:t>Start </a:t>
            </a:r>
            <a:r>
              <a:rPr lang="en-US" altLang="ja-JP" baseline="30000" dirty="0" smtClean="0">
                <a:solidFill>
                  <a:schemeClr val="tx1"/>
                </a:solidFill>
              </a:rPr>
              <a:t>248</a:t>
            </a:r>
            <a:r>
              <a:rPr lang="en-US" altLang="ja-JP" dirty="0" smtClean="0">
                <a:solidFill>
                  <a:schemeClr val="tx1"/>
                </a:solidFill>
              </a:rPr>
              <a:t>Cm(</a:t>
            </a:r>
            <a:r>
              <a:rPr lang="en-US" altLang="ja-JP" baseline="30000" dirty="0" smtClean="0">
                <a:solidFill>
                  <a:schemeClr val="tx1"/>
                </a:solidFill>
              </a:rPr>
              <a:t>54</a:t>
            </a:r>
            <a:r>
              <a:rPr lang="en-US" altLang="ja-JP" dirty="0" smtClean="0">
                <a:solidFill>
                  <a:schemeClr val="tx1"/>
                </a:solidFill>
              </a:rPr>
              <a:t>Cr, 3n)</a:t>
            </a:r>
            <a:r>
              <a:rPr lang="en-US" altLang="ja-JP" baseline="30000" dirty="0" smtClean="0">
                <a:solidFill>
                  <a:schemeClr val="tx1"/>
                </a:solidFill>
              </a:rPr>
              <a:t>299</a:t>
            </a:r>
            <a:r>
              <a:rPr lang="en-US" altLang="ja-JP" dirty="0" smtClean="0">
                <a:solidFill>
                  <a:schemeClr val="tx1"/>
                </a:solidFill>
              </a:rPr>
              <a:t>120 experiment.</a:t>
            </a:r>
          </a:p>
          <a:p>
            <a:r>
              <a:rPr lang="en-US" altLang="ja-JP" dirty="0" smtClean="0">
                <a:solidFill>
                  <a:schemeClr val="tx1"/>
                </a:solidFill>
              </a:rPr>
              <a:t>Systematic study of </a:t>
            </a:r>
            <a:r>
              <a:rPr lang="en-US" altLang="ja-JP" baseline="30000" dirty="0" smtClean="0">
                <a:solidFill>
                  <a:schemeClr val="tx1"/>
                </a:solidFill>
              </a:rPr>
              <a:t>50</a:t>
            </a:r>
            <a:r>
              <a:rPr lang="en-US" altLang="ja-JP" dirty="0" smtClean="0">
                <a:solidFill>
                  <a:schemeClr val="tx1"/>
                </a:solidFill>
              </a:rPr>
              <a:t>Ti induced hot-fusion reactions </a:t>
            </a:r>
          </a:p>
          <a:p>
            <a:r>
              <a:rPr lang="en-US" altLang="ja-JP" baseline="30000" dirty="0" smtClean="0">
                <a:solidFill>
                  <a:schemeClr val="tx1"/>
                </a:solidFill>
              </a:rPr>
              <a:t>248</a:t>
            </a:r>
            <a:r>
              <a:rPr lang="en-US" altLang="ja-JP" dirty="0" smtClean="0">
                <a:solidFill>
                  <a:schemeClr val="tx1"/>
                </a:solidFill>
              </a:rPr>
              <a:t>Cm(</a:t>
            </a:r>
            <a:r>
              <a:rPr lang="en-US" altLang="ja-JP" baseline="30000" dirty="0" smtClean="0">
                <a:solidFill>
                  <a:schemeClr val="tx1"/>
                </a:solidFill>
              </a:rPr>
              <a:t>48</a:t>
            </a:r>
            <a:r>
              <a:rPr lang="en-US" altLang="ja-JP" dirty="0" smtClean="0">
                <a:solidFill>
                  <a:schemeClr val="tx1"/>
                </a:solidFill>
              </a:rPr>
              <a:t>Ca, 3n)</a:t>
            </a:r>
            <a:r>
              <a:rPr lang="en-US" altLang="ja-JP" baseline="30000" dirty="0" smtClean="0">
                <a:solidFill>
                  <a:schemeClr val="tx1"/>
                </a:solidFill>
              </a:rPr>
              <a:t>293</a:t>
            </a:r>
            <a:r>
              <a:rPr lang="en-US" altLang="ja-JP" dirty="0" smtClean="0">
                <a:solidFill>
                  <a:schemeClr val="tx1"/>
                </a:solidFill>
              </a:rPr>
              <a:t>Lv</a:t>
            </a:r>
          </a:p>
          <a:p>
            <a:r>
              <a:rPr lang="en-US" altLang="ja-JP" baseline="30000" dirty="0" smtClean="0">
                <a:solidFill>
                  <a:schemeClr val="tx1"/>
                </a:solidFill>
              </a:rPr>
              <a:t>244</a:t>
            </a:r>
            <a:r>
              <a:rPr lang="en-US" altLang="ja-JP" dirty="0" smtClean="0">
                <a:solidFill>
                  <a:schemeClr val="tx1"/>
                </a:solidFill>
              </a:rPr>
              <a:t>Pu(</a:t>
            </a:r>
            <a:r>
              <a:rPr lang="en-US" altLang="ja-JP" baseline="30000" dirty="0" smtClean="0">
                <a:solidFill>
                  <a:schemeClr val="tx1"/>
                </a:solidFill>
              </a:rPr>
              <a:t>50</a:t>
            </a:r>
            <a:r>
              <a:rPr lang="en-US" altLang="ja-JP" dirty="0" smtClean="0">
                <a:solidFill>
                  <a:schemeClr val="tx1"/>
                </a:solidFill>
              </a:rPr>
              <a:t>Ti, 3n)</a:t>
            </a:r>
            <a:r>
              <a:rPr lang="en-US" altLang="ja-JP" baseline="30000" dirty="0" smtClean="0">
                <a:solidFill>
                  <a:schemeClr val="tx1"/>
                </a:solidFill>
              </a:rPr>
              <a:t>291</a:t>
            </a:r>
            <a:r>
              <a:rPr lang="en-US" altLang="ja-JP" dirty="0" smtClean="0">
                <a:solidFill>
                  <a:schemeClr val="tx1"/>
                </a:solidFill>
              </a:rPr>
              <a:t>Lv</a:t>
            </a:r>
            <a:endParaRPr lang="en-US" altLang="ja-JP" dirty="0">
              <a:solidFill>
                <a:schemeClr val="tx1"/>
              </a:solidFill>
            </a:endParaRPr>
          </a:p>
          <a:p>
            <a:r>
              <a:rPr lang="en-US" altLang="ja-JP" baseline="30000" dirty="0" smtClean="0">
                <a:solidFill>
                  <a:schemeClr val="tx1"/>
                </a:solidFill>
              </a:rPr>
              <a:t>248</a:t>
            </a:r>
            <a:r>
              <a:rPr lang="en-US" altLang="ja-JP" dirty="0" smtClean="0">
                <a:solidFill>
                  <a:schemeClr val="tx1"/>
                </a:solidFill>
              </a:rPr>
              <a:t>Cm(</a:t>
            </a:r>
            <a:r>
              <a:rPr lang="en-US" altLang="ja-JP" baseline="30000" dirty="0" smtClean="0">
                <a:solidFill>
                  <a:schemeClr val="tx1"/>
                </a:solidFill>
              </a:rPr>
              <a:t>50</a:t>
            </a:r>
            <a:r>
              <a:rPr lang="en-US" altLang="ja-JP" dirty="0" smtClean="0">
                <a:solidFill>
                  <a:schemeClr val="tx1"/>
                </a:solidFill>
              </a:rPr>
              <a:t>Ti, 3n)</a:t>
            </a:r>
            <a:r>
              <a:rPr lang="en-US" altLang="ja-JP" baseline="30000" dirty="0" smtClean="0">
                <a:solidFill>
                  <a:schemeClr val="tx1"/>
                </a:solidFill>
              </a:rPr>
              <a:t>295</a:t>
            </a:r>
            <a:r>
              <a:rPr lang="en-US" altLang="ja-JP" dirty="0" smtClean="0">
                <a:solidFill>
                  <a:schemeClr val="tx1"/>
                </a:solidFill>
              </a:rPr>
              <a:t>118</a:t>
            </a:r>
          </a:p>
          <a:p>
            <a:endParaRPr lang="en-US" altLang="ja-JP" dirty="0">
              <a:solidFill>
                <a:schemeClr val="tx1"/>
              </a:solidFill>
            </a:endParaRPr>
          </a:p>
          <a:p>
            <a:r>
              <a:rPr lang="en-US" altLang="ja-JP" dirty="0" smtClean="0">
                <a:solidFill>
                  <a:schemeClr val="tx1"/>
                </a:solidFill>
              </a:rPr>
              <a:t>New isotope search of the heaviest nuclei and </a:t>
            </a:r>
            <a:r>
              <a:rPr lang="en-US" altLang="ja-JP" u="sng" dirty="0" smtClean="0">
                <a:solidFill>
                  <a:schemeClr val="tx1"/>
                </a:solidFill>
              </a:rPr>
              <a:t>detailed</a:t>
            </a:r>
            <a:r>
              <a:rPr lang="en-US" altLang="ja-JP" dirty="0" smtClean="0">
                <a:solidFill>
                  <a:schemeClr val="tx1"/>
                </a:solidFill>
              </a:rPr>
              <a:t> spectroscopy with cold and hot fusion reactions.</a:t>
            </a:r>
          </a:p>
          <a:p>
            <a:endParaRPr kumimoji="1" lang="en-US" altLang="ja-JP" dirty="0" smtClean="0">
              <a:solidFill>
                <a:schemeClr val="tx1"/>
              </a:solidFill>
            </a:endParaRPr>
          </a:p>
          <a:p>
            <a:r>
              <a:rPr kumimoji="1" lang="en-US" altLang="ja-JP" dirty="0" smtClean="0">
                <a:solidFill>
                  <a:schemeClr val="tx1"/>
                </a:solidFill>
              </a:rPr>
              <a:t>Mass measurement of the heaviest nuclei with m-TOF system coupled to GARIS (Wada-san’s group)</a:t>
            </a:r>
          </a:p>
          <a:p>
            <a:endParaRPr lang="en-US" altLang="ja-JP" dirty="0" smtClean="0">
              <a:solidFill>
                <a:schemeClr val="tx1"/>
              </a:solidFill>
            </a:endParaRPr>
          </a:p>
          <a:p>
            <a:r>
              <a:rPr kumimoji="1" lang="en-US" altLang="ja-JP" dirty="0" smtClean="0">
                <a:solidFill>
                  <a:schemeClr val="tx1"/>
                </a:solidFill>
              </a:rPr>
              <a:t>Study of heavy ion transfer reaction with GARIS for the study of neutron rich nuclei around N=126 region.</a:t>
            </a:r>
          </a:p>
          <a:p>
            <a:endParaRPr lang="en-US" altLang="ja-JP" dirty="0" smtClean="0">
              <a:solidFill>
                <a:schemeClr val="tx1"/>
              </a:solidFill>
            </a:endParaRPr>
          </a:p>
          <a:p>
            <a:r>
              <a:rPr kumimoji="1" lang="en-US" altLang="ja-JP" dirty="0" smtClean="0">
                <a:solidFill>
                  <a:schemeClr val="tx1"/>
                </a:solidFill>
              </a:rPr>
              <a:t>Try to measure X-ray from evaporation residues (in collaboration with W. Henning).</a:t>
            </a:r>
            <a:endParaRPr kumimoji="1" lang="ja-JP" altLang="en-US" dirty="0">
              <a:solidFill>
                <a:schemeClr val="tx1"/>
              </a:solidFill>
            </a:endParaRPr>
          </a:p>
        </p:txBody>
      </p:sp>
      <p:sp>
        <p:nvSpPr>
          <p:cNvPr id="5" name="正方形/長方形 4"/>
          <p:cNvSpPr/>
          <p:nvPr/>
        </p:nvSpPr>
        <p:spPr>
          <a:xfrm>
            <a:off x="683568" y="5517232"/>
            <a:ext cx="7920880" cy="93610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Developing FPD detector system for </a:t>
            </a:r>
            <a:r>
              <a:rPr kumimoji="1" lang="en-US" altLang="ja-JP" dirty="0" smtClean="0">
                <a:solidFill>
                  <a:schemeClr val="tx1"/>
                </a:solidFill>
                <a:latin typeface="Symbol" pitchFamily="18" charset="2"/>
              </a:rPr>
              <a:t>a</a:t>
            </a:r>
            <a:r>
              <a:rPr kumimoji="1" lang="en-US" altLang="ja-JP" dirty="0" smtClean="0">
                <a:solidFill>
                  <a:schemeClr val="tx1"/>
                </a:solidFill>
              </a:rPr>
              <a:t>-</a:t>
            </a:r>
            <a:r>
              <a:rPr kumimoji="1" lang="en-US" altLang="ja-JP" dirty="0" smtClean="0">
                <a:solidFill>
                  <a:schemeClr val="tx1"/>
                </a:solidFill>
                <a:latin typeface="Symbol" pitchFamily="18" charset="2"/>
              </a:rPr>
              <a:t>g</a:t>
            </a:r>
            <a:r>
              <a:rPr kumimoji="1" lang="en-US" altLang="ja-JP" dirty="0" smtClean="0">
                <a:solidFill>
                  <a:schemeClr val="tx1"/>
                </a:solidFill>
              </a:rPr>
              <a:t>-e coincidence experiment</a:t>
            </a:r>
            <a:endParaRPr kumimoji="1" lang="ja-JP" altLang="en-US" dirty="0">
              <a:solidFill>
                <a:schemeClr val="tx1"/>
              </a:solidFill>
            </a:endParaRPr>
          </a:p>
        </p:txBody>
      </p:sp>
      <p:sp>
        <p:nvSpPr>
          <p:cNvPr id="6" name="スライド番号プレースホルダ 5"/>
          <p:cNvSpPr>
            <a:spLocks noGrp="1"/>
          </p:cNvSpPr>
          <p:nvPr>
            <p:ph type="sldNum" sz="quarter" idx="12"/>
          </p:nvPr>
        </p:nvSpPr>
        <p:spPr/>
        <p:txBody>
          <a:bodyPr/>
          <a:lstStyle/>
          <a:p>
            <a:fld id="{8152426B-D146-4845-B4EA-5544AFDE7064}" type="slidenum">
              <a:rPr kumimoji="1" lang="ja-JP" altLang="en-US" smtClean="0"/>
              <a:pPr/>
              <a:t>47</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244654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8152426B-D146-4845-B4EA-5544AFDE7064}" type="slidenum">
              <a:rPr kumimoji="1" lang="ja-JP" altLang="en-US" smtClean="0"/>
              <a:pPr/>
              <a:t>48</a:t>
            </a:fld>
            <a:endParaRPr kumimoji="1" lang="ja-JP" altLang="en-US"/>
          </a:p>
        </p:txBody>
      </p:sp>
      <p:sp>
        <p:nvSpPr>
          <p:cNvPr id="3" name="テキスト ボックス 2"/>
          <p:cNvSpPr txBox="1"/>
          <p:nvPr/>
        </p:nvSpPr>
        <p:spPr>
          <a:xfrm>
            <a:off x="25736" y="1044019"/>
            <a:ext cx="4366708" cy="5262979"/>
          </a:xfrm>
          <a:prstGeom prst="rect">
            <a:avLst/>
          </a:prstGeom>
          <a:solidFill>
            <a:schemeClr val="accent6">
              <a:lumMod val="40000"/>
              <a:lumOff val="60000"/>
            </a:schemeClr>
          </a:solidFill>
        </p:spPr>
        <p:txBody>
          <a:bodyPr wrap="none" rtlCol="0">
            <a:spAutoFit/>
          </a:bodyPr>
          <a:lstStyle/>
          <a:p>
            <a:pPr algn="ctr"/>
            <a:r>
              <a:rPr lang="en-US" altLang="ja-JP" sz="1400" b="1" i="1" dirty="0" smtClean="0"/>
              <a:t>RIKEN Nishina Center</a:t>
            </a:r>
            <a:endParaRPr lang="ja-JP" altLang="ja-JP" sz="1400" b="1" i="1" dirty="0" smtClean="0"/>
          </a:p>
          <a:p>
            <a:pPr algn="ctr"/>
            <a:r>
              <a:rPr lang="en-US" altLang="ja-JP" sz="1400" b="1" u="sng" dirty="0" smtClean="0"/>
              <a:t>H. Haba</a:t>
            </a:r>
            <a:r>
              <a:rPr lang="en-US" altLang="ja-JP" sz="1400" b="1" dirty="0" smtClean="0"/>
              <a:t>, H. Hasebe, </a:t>
            </a:r>
            <a:r>
              <a:rPr lang="en-US" altLang="ja-JP" sz="1400" b="1" u="sng" dirty="0" smtClean="0"/>
              <a:t>D. Kaji</a:t>
            </a:r>
            <a:r>
              <a:rPr lang="en-US" altLang="ja-JP" sz="1400" b="1" dirty="0" smtClean="0"/>
              <a:t>, </a:t>
            </a:r>
            <a:r>
              <a:rPr lang="en-US" altLang="ja-JP" sz="1400" b="1" u="sng" dirty="0" smtClean="0"/>
              <a:t>K. </a:t>
            </a:r>
            <a:r>
              <a:rPr lang="en-US" altLang="ja-JP" sz="1400" b="1" u="sng" dirty="0" err="1" smtClean="0"/>
              <a:t>Katori</a:t>
            </a:r>
            <a:r>
              <a:rPr lang="en-US" altLang="ja-JP" sz="1400" b="1" dirty="0" smtClean="0"/>
              <a:t>, </a:t>
            </a:r>
            <a:r>
              <a:rPr lang="en-US" altLang="ja-JP" sz="1400" b="1" u="sng" dirty="0" smtClean="0"/>
              <a:t>Y. Kudou</a:t>
            </a:r>
            <a:r>
              <a:rPr lang="en-US" altLang="ja-JP" sz="1400" b="1" dirty="0" smtClean="0"/>
              <a:t>, </a:t>
            </a:r>
          </a:p>
          <a:p>
            <a:pPr algn="ctr"/>
            <a:r>
              <a:rPr lang="en-US" altLang="ja-JP" sz="1400" b="1" dirty="0" smtClean="0"/>
              <a:t>T. Ohnishi, </a:t>
            </a:r>
            <a:r>
              <a:rPr lang="en-US" altLang="ja-JP" sz="1400" b="1" u="sng" dirty="0" smtClean="0"/>
              <a:t>K. Ozeki</a:t>
            </a:r>
            <a:r>
              <a:rPr lang="en-US" altLang="ja-JP" sz="1400" b="1" dirty="0" smtClean="0"/>
              <a:t>, </a:t>
            </a:r>
            <a:r>
              <a:rPr lang="en-US" altLang="ja-JP" sz="1400" b="1" u="sng" dirty="0" smtClean="0"/>
              <a:t>K. Morimoto</a:t>
            </a:r>
            <a:r>
              <a:rPr lang="en-US" altLang="ja-JP" sz="1400" b="1" dirty="0" smtClean="0"/>
              <a:t>, </a:t>
            </a:r>
            <a:r>
              <a:rPr lang="en-US" altLang="ja-JP" sz="1400" b="1" u="sng" dirty="0" smtClean="0"/>
              <a:t>A. </a:t>
            </a:r>
            <a:r>
              <a:rPr lang="en-US" altLang="ja-JP" sz="1400" b="1" u="sng" dirty="0" err="1" smtClean="0"/>
              <a:t>Yoneda</a:t>
            </a:r>
            <a:r>
              <a:rPr lang="en-US" altLang="ja-JP" sz="1400" b="1" dirty="0" smtClean="0"/>
              <a:t>, A. Yoshida,</a:t>
            </a:r>
          </a:p>
          <a:p>
            <a:pPr algn="ctr"/>
            <a:endParaRPr lang="en-US" altLang="ja-JP" sz="1400" b="1" dirty="0"/>
          </a:p>
          <a:p>
            <a:pPr algn="ctr"/>
            <a:r>
              <a:rPr lang="en-US" altLang="ja-JP" sz="1400" b="1" i="1" dirty="0" smtClean="0"/>
              <a:t>Tokyo University of Science</a:t>
            </a:r>
          </a:p>
          <a:p>
            <a:pPr algn="ctr"/>
            <a:r>
              <a:rPr lang="en-US" altLang="ja-JP" sz="1400" b="1" u="sng" dirty="0" smtClean="0"/>
              <a:t>T. </a:t>
            </a:r>
            <a:r>
              <a:rPr lang="en-US" altLang="ja-JP" sz="1400" b="1" u="sng" dirty="0" err="1" smtClean="0"/>
              <a:t>Sumita</a:t>
            </a:r>
            <a:r>
              <a:rPr lang="en-US" altLang="ja-JP" sz="1400" b="1" dirty="0" smtClean="0"/>
              <a:t>, </a:t>
            </a:r>
            <a:r>
              <a:rPr lang="en-US" altLang="ja-JP" sz="1400" b="1" u="sng" dirty="0" smtClean="0"/>
              <a:t>K. Tanaka</a:t>
            </a:r>
            <a:r>
              <a:rPr lang="en-US" altLang="ja-JP" sz="1400" b="1" dirty="0" smtClean="0"/>
              <a:t>, J. Chiba</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Saitama University</a:t>
            </a:r>
            <a:endParaRPr lang="ja-JP" altLang="ja-JP" sz="1400" b="1" i="1" dirty="0" smtClean="0"/>
          </a:p>
          <a:p>
            <a:pPr algn="ctr"/>
            <a:r>
              <a:rPr lang="en-US" altLang="ja-JP" sz="1400" b="1" u="sng" dirty="0" smtClean="0"/>
              <a:t>T. Akiyama</a:t>
            </a:r>
            <a:r>
              <a:rPr lang="en-US" altLang="ja-JP" sz="1400" b="1" dirty="0" smtClean="0"/>
              <a:t>, </a:t>
            </a:r>
            <a:r>
              <a:rPr lang="en-US" altLang="ja-JP" sz="1400" b="1" u="sng" dirty="0" smtClean="0"/>
              <a:t>R. Sakai</a:t>
            </a:r>
            <a:r>
              <a:rPr lang="en-US" altLang="ja-JP" sz="1400" b="1" dirty="0" smtClean="0"/>
              <a:t>, </a:t>
            </a:r>
            <a:r>
              <a:rPr lang="en-US" altLang="ja-JP" sz="1400" b="1" u="sng" dirty="0" smtClean="0"/>
              <a:t>S. </a:t>
            </a:r>
            <a:r>
              <a:rPr lang="en-US" altLang="ja-JP" sz="1400" b="1" u="sng" dirty="0" err="1" smtClean="0"/>
              <a:t>Yamaki</a:t>
            </a:r>
            <a:r>
              <a:rPr lang="en-US" altLang="ja-JP" sz="1400" b="1" dirty="0" smtClean="0"/>
              <a:t>, T. Yamaguchi</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Tohoku University</a:t>
            </a:r>
            <a:endParaRPr lang="ja-JP" altLang="ja-JP" sz="1400" b="1" i="1" dirty="0" smtClean="0"/>
          </a:p>
          <a:p>
            <a:pPr algn="ctr"/>
            <a:r>
              <a:rPr lang="en-US" altLang="ja-JP" sz="1400" b="1" dirty="0" smtClean="0"/>
              <a:t>T. Suda, </a:t>
            </a:r>
            <a:r>
              <a:rPr lang="en-US" altLang="ja-JP" sz="1400" b="1" u="sng" dirty="0" smtClean="0"/>
              <a:t>H. Kikunaga</a:t>
            </a:r>
            <a:r>
              <a:rPr lang="en-US" altLang="ja-JP" sz="1400" b="1" dirty="0" smtClean="0"/>
              <a:t>, T. Shinozuka</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JAEA</a:t>
            </a:r>
            <a:endParaRPr lang="ja-JP" altLang="ja-JP" sz="1400" b="1" i="1" dirty="0" smtClean="0"/>
          </a:p>
          <a:p>
            <a:pPr algn="ctr"/>
            <a:r>
              <a:rPr lang="en-US" altLang="ja-JP" sz="1400" b="1" dirty="0" smtClean="0"/>
              <a:t>H. Koura, S. Mitsuoka, K. </a:t>
            </a:r>
            <a:r>
              <a:rPr lang="en-US" altLang="ja-JP" sz="1400" b="1" dirty="0" err="1" smtClean="0"/>
              <a:t>Ooe</a:t>
            </a:r>
            <a:r>
              <a:rPr lang="en-US" altLang="ja-JP" sz="1400" b="1" dirty="0" smtClean="0"/>
              <a:t>, </a:t>
            </a:r>
            <a:r>
              <a:rPr lang="en-US" altLang="ja-JP" sz="1400" b="1" u="sng" dirty="0" smtClean="0"/>
              <a:t>N. Sato</a:t>
            </a:r>
            <a:r>
              <a:rPr lang="en-US" altLang="ja-JP" sz="1400" b="1" dirty="0" smtClean="0"/>
              <a:t>, A. Toyoshima, </a:t>
            </a:r>
          </a:p>
          <a:p>
            <a:pPr algn="ctr"/>
            <a:r>
              <a:rPr lang="en-US" altLang="ja-JP" sz="1400" b="1" dirty="0" smtClean="0"/>
              <a:t>K. </a:t>
            </a:r>
            <a:r>
              <a:rPr lang="en-US" altLang="ja-JP" sz="1400" b="1" dirty="0" err="1" smtClean="0"/>
              <a:t>Tsukada</a:t>
            </a:r>
            <a:r>
              <a:rPr lang="en-US" altLang="ja-JP" sz="1400" b="1" dirty="0" smtClean="0"/>
              <a:t>, Y. Wakabayashi </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Niigata University</a:t>
            </a:r>
            <a:endParaRPr lang="ja-JP" altLang="ja-JP" sz="1400" b="1" i="1" dirty="0" smtClean="0"/>
          </a:p>
          <a:p>
            <a:pPr algn="ctr"/>
            <a:r>
              <a:rPr lang="en-US" altLang="ja-JP" sz="1400" b="1" dirty="0" smtClean="0"/>
              <a:t>S. Goto, M. Murakami, M. Murayama, </a:t>
            </a:r>
          </a:p>
          <a:p>
            <a:pPr algn="ctr"/>
            <a:r>
              <a:rPr lang="en-US" altLang="ja-JP" sz="1400" b="1" dirty="0" smtClean="0"/>
              <a:t>Y. </a:t>
            </a:r>
            <a:r>
              <a:rPr lang="en-US" altLang="ja-JP" sz="1400" b="1" dirty="0" err="1" smtClean="0"/>
              <a:t>Kanaya</a:t>
            </a:r>
            <a:r>
              <a:rPr lang="en-US" altLang="ja-JP" sz="1400" b="1" dirty="0" smtClean="0"/>
              <a:t>, H. Kudo,</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YITP Kyoto University</a:t>
            </a:r>
            <a:endParaRPr lang="ja-JP" altLang="ja-JP" sz="1400" b="1" i="1" dirty="0" smtClean="0"/>
          </a:p>
          <a:p>
            <a:pPr algn="ctr"/>
            <a:r>
              <a:rPr lang="en-US" altLang="ja-JP" sz="1400" b="1" u="sng" dirty="0" smtClean="0"/>
              <a:t>T. Ichikawa</a:t>
            </a:r>
            <a:r>
              <a:rPr lang="en-US" altLang="ja-JP" sz="1400" b="1" dirty="0" smtClean="0"/>
              <a:t>,</a:t>
            </a:r>
            <a:endParaRPr lang="ja-JP" altLang="ja-JP" sz="1400" b="1" dirty="0" smtClean="0"/>
          </a:p>
          <a:p>
            <a:pPr algn="ctr"/>
            <a:r>
              <a:rPr lang="en-US" altLang="ja-JP" sz="1400" b="1" dirty="0" smtClean="0"/>
              <a:t> </a:t>
            </a:r>
            <a:endParaRPr lang="ja-JP" altLang="ja-JP" sz="1400" b="1" dirty="0" smtClean="0"/>
          </a:p>
        </p:txBody>
      </p:sp>
      <p:sp>
        <p:nvSpPr>
          <p:cNvPr id="4" name="テキスト ボックス 3"/>
          <p:cNvSpPr txBox="1"/>
          <p:nvPr/>
        </p:nvSpPr>
        <p:spPr>
          <a:xfrm>
            <a:off x="4428512" y="1047289"/>
            <a:ext cx="4680000" cy="3754874"/>
          </a:xfrm>
          <a:prstGeom prst="rect">
            <a:avLst/>
          </a:prstGeom>
          <a:solidFill>
            <a:schemeClr val="accent6">
              <a:lumMod val="40000"/>
              <a:lumOff val="60000"/>
            </a:schemeClr>
          </a:solidFill>
        </p:spPr>
        <p:txBody>
          <a:bodyPr wrap="square" rtlCol="0">
            <a:spAutoFit/>
          </a:bodyPr>
          <a:lstStyle/>
          <a:p>
            <a:pPr algn="ctr"/>
            <a:r>
              <a:rPr lang="en-US" altLang="ja-JP" sz="1400" b="1" i="1" dirty="0" smtClean="0"/>
              <a:t>University of Tsukuba</a:t>
            </a:r>
            <a:endParaRPr lang="ja-JP" altLang="ja-JP" sz="1400" b="1" i="1" dirty="0" smtClean="0"/>
          </a:p>
          <a:p>
            <a:pPr algn="ctr"/>
            <a:r>
              <a:rPr lang="en-US" altLang="ja-JP" sz="1400" b="1" dirty="0" smtClean="0"/>
              <a:t>A. Ozawa, K. Sueki </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Yamagata University</a:t>
            </a:r>
            <a:endParaRPr lang="ja-JP" altLang="ja-JP" sz="1400" b="1" i="1" dirty="0" smtClean="0"/>
          </a:p>
          <a:p>
            <a:pPr algn="ctr"/>
            <a:r>
              <a:rPr lang="en-US" altLang="ja-JP" sz="1400" b="1" dirty="0" smtClean="0"/>
              <a:t>Y. Fujimori, K. </a:t>
            </a:r>
            <a:r>
              <a:rPr lang="en-US" altLang="ja-JP" sz="1400" b="1" dirty="0" err="1" smtClean="0"/>
              <a:t>Mayama</a:t>
            </a:r>
            <a:r>
              <a:rPr lang="en-US" altLang="ja-JP" sz="1400" b="1" dirty="0" smtClean="0"/>
              <a:t>, T. </a:t>
            </a:r>
            <a:r>
              <a:rPr lang="en-US" altLang="ja-JP" sz="1400" b="1" dirty="0" err="1" smtClean="0"/>
              <a:t>Mashiko</a:t>
            </a:r>
            <a:r>
              <a:rPr lang="en-US" altLang="ja-JP" sz="1400" b="1" dirty="0" smtClean="0"/>
              <a:t> ,S. </a:t>
            </a:r>
            <a:r>
              <a:rPr lang="en-US" altLang="ja-JP" sz="1400" b="1" dirty="0" err="1" smtClean="0"/>
              <a:t>Namai</a:t>
            </a:r>
            <a:r>
              <a:rPr lang="en-US" altLang="ja-JP" sz="1400" b="1" dirty="0" smtClean="0"/>
              <a:t>, </a:t>
            </a:r>
          </a:p>
          <a:p>
            <a:pPr algn="ctr"/>
            <a:r>
              <a:rPr lang="en-US" altLang="ja-JP" sz="1400" b="1" dirty="0" smtClean="0"/>
              <a:t>M. Takeyama, F. </a:t>
            </a:r>
            <a:r>
              <a:rPr lang="en-US" altLang="ja-JP" sz="1400" b="1" dirty="0" err="1" smtClean="0"/>
              <a:t>Tokanai</a:t>
            </a:r>
            <a:r>
              <a:rPr lang="en-US" altLang="ja-JP" sz="1400" b="1" dirty="0" smtClean="0"/>
              <a:t>, </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Center for Nuclear Science, University of Tokyo</a:t>
            </a:r>
            <a:endParaRPr lang="ja-JP" altLang="ja-JP" sz="1400" b="1" i="1" dirty="0" smtClean="0"/>
          </a:p>
          <a:p>
            <a:pPr algn="ctr"/>
            <a:r>
              <a:rPr lang="en-US" altLang="ja-JP" sz="1400" b="1" dirty="0" smtClean="0"/>
              <a:t>E. Ideguchi</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Osaka University</a:t>
            </a:r>
            <a:endParaRPr lang="ja-JP" altLang="ja-JP" sz="1400" b="1" i="1" dirty="0" smtClean="0"/>
          </a:p>
          <a:p>
            <a:pPr algn="ctr"/>
            <a:r>
              <a:rPr lang="en-US" altLang="ja-JP" sz="1400" b="1" u="sng" dirty="0" smtClean="0"/>
              <a:t>Y. </a:t>
            </a:r>
            <a:r>
              <a:rPr lang="en-US" altLang="ja-JP" sz="1400" b="1" u="sng" dirty="0" err="1" smtClean="0"/>
              <a:t>Kasamatsu</a:t>
            </a:r>
            <a:r>
              <a:rPr lang="en-US" altLang="ja-JP" sz="1400" b="1" dirty="0" smtClean="0"/>
              <a:t>, Y. </a:t>
            </a:r>
            <a:r>
              <a:rPr lang="en-US" altLang="ja-JP" sz="1400" b="1" dirty="0" err="1" smtClean="0"/>
              <a:t>Kitamoto</a:t>
            </a:r>
            <a:r>
              <a:rPr lang="en-US" altLang="ja-JP" sz="1400" b="1" dirty="0" smtClean="0"/>
              <a:t>, Y. Komori, T. </a:t>
            </a:r>
            <a:r>
              <a:rPr lang="en-US" altLang="ja-JP" sz="1400" b="1" dirty="0" err="1" smtClean="0"/>
              <a:t>Kuribayashi</a:t>
            </a:r>
            <a:r>
              <a:rPr lang="en-US" altLang="ja-JP" sz="1400" b="1" dirty="0" smtClean="0"/>
              <a:t>, </a:t>
            </a:r>
          </a:p>
          <a:p>
            <a:pPr algn="ctr"/>
            <a:r>
              <a:rPr lang="en-US" altLang="ja-JP" sz="1400" b="1" dirty="0" smtClean="0"/>
              <a:t>K. Matsuo, D. </a:t>
            </a:r>
            <a:r>
              <a:rPr lang="en-US" altLang="ja-JP" sz="1400" b="1" dirty="0" err="1" smtClean="0"/>
              <a:t>Saika</a:t>
            </a:r>
            <a:r>
              <a:rPr lang="en-US" altLang="ja-JP" sz="1400" b="1" dirty="0" smtClean="0"/>
              <a:t>, A. Shinohara, T. </a:t>
            </a:r>
            <a:r>
              <a:rPr lang="en-US" altLang="ja-JP" sz="1400" b="1" dirty="0" err="1" smtClean="0"/>
              <a:t>Takabe</a:t>
            </a:r>
            <a:r>
              <a:rPr lang="en-US" altLang="ja-JP" sz="1400" b="1" dirty="0" smtClean="0"/>
              <a:t>, </a:t>
            </a:r>
          </a:p>
          <a:p>
            <a:pPr algn="ctr"/>
            <a:r>
              <a:rPr lang="en-US" altLang="ja-JP" sz="1400" b="1" dirty="0" smtClean="0"/>
              <a:t>Y. </a:t>
            </a:r>
            <a:r>
              <a:rPr lang="en-US" altLang="ja-JP" sz="1400" b="1" dirty="0" err="1" smtClean="0"/>
              <a:t>Tashiro</a:t>
            </a:r>
            <a:r>
              <a:rPr lang="en-US" altLang="ja-JP" sz="1400" b="1" dirty="0" smtClean="0"/>
              <a:t>, T. Yoshimura</a:t>
            </a:r>
            <a:endParaRPr lang="ja-JP" altLang="ja-JP" sz="1400" b="1" dirty="0" smtClean="0"/>
          </a:p>
          <a:p>
            <a:pPr algn="ctr"/>
            <a:r>
              <a:rPr lang="en-US" altLang="ja-JP" sz="1400" b="1" dirty="0" smtClean="0"/>
              <a:t> </a:t>
            </a:r>
            <a:endParaRPr lang="ja-JP" altLang="ja-JP" sz="1400" b="1" dirty="0" smtClean="0"/>
          </a:p>
          <a:p>
            <a:pPr algn="ctr"/>
            <a:r>
              <a:rPr lang="en-US" altLang="ja-JP" sz="1400" b="1" i="1" dirty="0" smtClean="0"/>
              <a:t>Kanazawa University</a:t>
            </a:r>
            <a:endParaRPr lang="ja-JP" altLang="ja-JP" sz="1400" b="1" i="1" dirty="0" smtClean="0"/>
          </a:p>
          <a:p>
            <a:pPr algn="ctr"/>
            <a:r>
              <a:rPr lang="en-US" altLang="ja-JP" sz="1400" b="1" dirty="0" smtClean="0"/>
              <a:t>T. </a:t>
            </a:r>
            <a:r>
              <a:rPr lang="en-US" altLang="ja-JP" sz="1400" b="1" dirty="0" err="1" smtClean="0"/>
              <a:t>Nanri</a:t>
            </a:r>
            <a:r>
              <a:rPr lang="en-US" altLang="ja-JP" sz="1400" b="1" dirty="0" smtClean="0"/>
              <a:t>, D. Suzuki, I. Yamazaki, A. Yokoyama</a:t>
            </a:r>
            <a:endParaRPr lang="ja-JP" altLang="ja-JP" sz="1400" b="1" dirty="0"/>
          </a:p>
        </p:txBody>
      </p:sp>
      <p:sp>
        <p:nvSpPr>
          <p:cNvPr id="5" name="テキスト ボックス 4"/>
          <p:cNvSpPr txBox="1"/>
          <p:nvPr/>
        </p:nvSpPr>
        <p:spPr>
          <a:xfrm>
            <a:off x="3233379" y="260648"/>
            <a:ext cx="2304413" cy="369332"/>
          </a:xfrm>
          <a:prstGeom prst="rect">
            <a:avLst/>
          </a:prstGeom>
          <a:noFill/>
        </p:spPr>
        <p:txBody>
          <a:bodyPr wrap="none" rtlCol="0">
            <a:spAutoFit/>
          </a:bodyPr>
          <a:lstStyle/>
          <a:p>
            <a:r>
              <a:rPr kumimoji="1" lang="en-US" altLang="ja-JP" b="1" dirty="0" smtClean="0"/>
              <a:t>Collaborators (2006 - )</a:t>
            </a:r>
            <a:endParaRPr kumimoji="1" lang="ja-JP" altLang="en-US" b="1" dirty="0"/>
          </a:p>
        </p:txBody>
      </p:sp>
      <p:sp>
        <p:nvSpPr>
          <p:cNvPr id="6" name="日付プレースホルダー 5"/>
          <p:cNvSpPr>
            <a:spLocks noGrp="1"/>
          </p:cNvSpPr>
          <p:nvPr>
            <p:ph type="dt" sz="half" idx="10"/>
          </p:nvPr>
        </p:nvSpPr>
        <p:spPr/>
        <p:txBody>
          <a:bodyPr/>
          <a:lstStyle/>
          <a:p>
            <a:r>
              <a:rPr kumimoji="1" lang="en-US" altLang="ja-JP" smtClean="0"/>
              <a:t>2013/1/15</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8215486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152426B-D146-4845-B4EA-5544AFDE7064}" type="slidenum">
              <a:rPr kumimoji="1" lang="ja-JP" altLang="en-US" smtClean="0"/>
              <a:pPr/>
              <a:t>49</a:t>
            </a:fld>
            <a:endParaRPr kumimoji="1" lang="ja-JP" altLang="en-US"/>
          </a:p>
        </p:txBody>
      </p:sp>
      <p:sp>
        <p:nvSpPr>
          <p:cNvPr id="3" name="テキスト ボックス 2"/>
          <p:cNvSpPr txBox="1"/>
          <p:nvPr/>
        </p:nvSpPr>
        <p:spPr>
          <a:xfrm>
            <a:off x="1547664" y="1124744"/>
            <a:ext cx="5837047" cy="461665"/>
          </a:xfrm>
          <a:prstGeom prst="rect">
            <a:avLst/>
          </a:prstGeom>
          <a:noFill/>
        </p:spPr>
        <p:txBody>
          <a:bodyPr wrap="none" rtlCol="0">
            <a:spAutoFit/>
          </a:bodyPr>
          <a:lstStyle/>
          <a:p>
            <a:r>
              <a:rPr kumimoji="1" lang="en-US" altLang="ja-JP" sz="2400" dirty="0" smtClean="0"/>
              <a:t>Thank you very much for your kind attention!</a:t>
            </a:r>
            <a:endParaRPr kumimoji="1" lang="ja-JP" altLang="en-US" sz="2400" dirty="0"/>
          </a:p>
        </p:txBody>
      </p:sp>
      <p:sp>
        <p:nvSpPr>
          <p:cNvPr id="4" name="日付プレースホルダー 3"/>
          <p:cNvSpPr>
            <a:spLocks noGrp="1"/>
          </p:cNvSpPr>
          <p:nvPr>
            <p:ph type="dt" sz="half" idx="10"/>
          </p:nvPr>
        </p:nvSpPr>
        <p:spPr/>
        <p:txBody>
          <a:bodyPr/>
          <a:lstStyle/>
          <a:p>
            <a:r>
              <a:rPr kumimoji="1" lang="en-US" altLang="ja-JP" smtClean="0"/>
              <a:t>2013/1/15</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943207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6"/>
          <p:cNvSpPr>
            <a:spLocks noChangeArrowheads="1"/>
          </p:cNvSpPr>
          <p:nvPr/>
        </p:nvSpPr>
        <p:spPr bwMode="auto">
          <a:xfrm>
            <a:off x="1357313" y="71438"/>
            <a:ext cx="6357937" cy="6715125"/>
          </a:xfrm>
          <a:prstGeom prst="rect">
            <a:avLst/>
          </a:prstGeom>
          <a:solidFill>
            <a:schemeClr val="bg1"/>
          </a:solidFill>
          <a:ln w="9525">
            <a:noFill/>
            <a:miter lim="800000"/>
            <a:headEnd/>
            <a:tailEnd/>
          </a:ln>
        </p:spPr>
        <p:txBody>
          <a:bodyPr wrap="none" anchor="ctr"/>
          <a:lstStyle/>
          <a:p>
            <a:endParaRPr lang="ja-JP" altLang="en-US"/>
          </a:p>
        </p:txBody>
      </p:sp>
      <p:sp>
        <p:nvSpPr>
          <p:cNvPr id="1031" name="Oval 3"/>
          <p:cNvSpPr>
            <a:spLocks noChangeAspect="1" noChangeArrowheads="1"/>
          </p:cNvSpPr>
          <p:nvPr/>
        </p:nvSpPr>
        <p:spPr bwMode="auto">
          <a:xfrm>
            <a:off x="2225675" y="558800"/>
            <a:ext cx="460375" cy="463550"/>
          </a:xfrm>
          <a:prstGeom prst="ellipse">
            <a:avLst/>
          </a:prstGeom>
          <a:solidFill>
            <a:schemeClr val="tx1"/>
          </a:solidFill>
          <a:ln w="9525">
            <a:noFill/>
            <a:round/>
            <a:headEnd/>
            <a:tailEnd/>
          </a:ln>
        </p:spPr>
        <p:txBody>
          <a:bodyPr wrap="none" anchor="ctr"/>
          <a:lstStyle/>
          <a:p>
            <a:endParaRPr lang="ja-JP" altLang="en-US"/>
          </a:p>
        </p:txBody>
      </p:sp>
      <p:sp>
        <p:nvSpPr>
          <p:cNvPr id="1032" name="Oval 4"/>
          <p:cNvSpPr>
            <a:spLocks noChangeAspect="1" noChangeArrowheads="1"/>
          </p:cNvSpPr>
          <p:nvPr/>
        </p:nvSpPr>
        <p:spPr bwMode="auto">
          <a:xfrm>
            <a:off x="2736850" y="646113"/>
            <a:ext cx="528638" cy="317500"/>
          </a:xfrm>
          <a:prstGeom prst="ellipse">
            <a:avLst/>
          </a:prstGeom>
          <a:solidFill>
            <a:schemeClr val="tx1"/>
          </a:solidFill>
          <a:ln w="9525">
            <a:noFill/>
            <a:round/>
            <a:headEnd/>
            <a:tailEnd/>
          </a:ln>
        </p:spPr>
        <p:txBody>
          <a:bodyPr wrap="none" anchor="ctr"/>
          <a:lstStyle/>
          <a:p>
            <a:endParaRPr lang="ja-JP" altLang="en-US"/>
          </a:p>
        </p:txBody>
      </p:sp>
      <p:sp>
        <p:nvSpPr>
          <p:cNvPr id="1033" name="Oval 5"/>
          <p:cNvSpPr>
            <a:spLocks noChangeAspect="1" noChangeArrowheads="1"/>
          </p:cNvSpPr>
          <p:nvPr/>
        </p:nvSpPr>
        <p:spPr bwMode="auto">
          <a:xfrm>
            <a:off x="3381375" y="646113"/>
            <a:ext cx="315913" cy="317500"/>
          </a:xfrm>
          <a:prstGeom prst="ellipse">
            <a:avLst/>
          </a:prstGeom>
          <a:solidFill>
            <a:schemeClr val="tx1"/>
          </a:solidFill>
          <a:ln w="9525">
            <a:noFill/>
            <a:round/>
            <a:headEnd/>
            <a:tailEnd/>
          </a:ln>
        </p:spPr>
        <p:txBody>
          <a:bodyPr wrap="none" anchor="ctr"/>
          <a:lstStyle/>
          <a:p>
            <a:endParaRPr lang="ja-JP" altLang="en-US"/>
          </a:p>
        </p:txBody>
      </p:sp>
      <p:sp>
        <p:nvSpPr>
          <p:cNvPr id="1034" name="Oval 6"/>
          <p:cNvSpPr>
            <a:spLocks noChangeAspect="1" noChangeArrowheads="1"/>
          </p:cNvSpPr>
          <p:nvPr/>
        </p:nvSpPr>
        <p:spPr bwMode="auto">
          <a:xfrm>
            <a:off x="3613150" y="646113"/>
            <a:ext cx="315913" cy="317500"/>
          </a:xfrm>
          <a:prstGeom prst="ellipse">
            <a:avLst/>
          </a:prstGeom>
          <a:solidFill>
            <a:schemeClr val="tx1"/>
          </a:solidFill>
          <a:ln w="9525">
            <a:noFill/>
            <a:round/>
            <a:headEnd/>
            <a:tailEnd/>
          </a:ln>
        </p:spPr>
        <p:txBody>
          <a:bodyPr wrap="none" anchor="ctr"/>
          <a:lstStyle/>
          <a:p>
            <a:endParaRPr lang="ja-JP" altLang="en-US"/>
          </a:p>
        </p:txBody>
      </p:sp>
      <p:sp>
        <p:nvSpPr>
          <p:cNvPr id="1035" name="Rectangle 7"/>
          <p:cNvSpPr>
            <a:spLocks noChangeAspect="1" noChangeArrowheads="1"/>
          </p:cNvSpPr>
          <p:nvPr/>
        </p:nvSpPr>
        <p:spPr bwMode="auto">
          <a:xfrm>
            <a:off x="3579813" y="673100"/>
            <a:ext cx="161925" cy="274638"/>
          </a:xfrm>
          <a:prstGeom prst="rect">
            <a:avLst/>
          </a:prstGeom>
          <a:solidFill>
            <a:schemeClr val="tx1"/>
          </a:solidFill>
          <a:ln w="9525">
            <a:noFill/>
            <a:miter lim="800000"/>
            <a:headEnd/>
            <a:tailEnd/>
          </a:ln>
        </p:spPr>
        <p:txBody>
          <a:bodyPr wrap="none" anchor="ctr"/>
          <a:lstStyle/>
          <a:p>
            <a:endParaRPr lang="ja-JP" altLang="en-US"/>
          </a:p>
        </p:txBody>
      </p:sp>
      <p:sp>
        <p:nvSpPr>
          <p:cNvPr id="1036" name="Oval 8"/>
          <p:cNvSpPr>
            <a:spLocks noChangeAspect="1" noChangeArrowheads="1"/>
          </p:cNvSpPr>
          <p:nvPr/>
        </p:nvSpPr>
        <p:spPr bwMode="auto">
          <a:xfrm>
            <a:off x="3959225" y="646113"/>
            <a:ext cx="317500" cy="317500"/>
          </a:xfrm>
          <a:prstGeom prst="ellipse">
            <a:avLst/>
          </a:prstGeom>
          <a:solidFill>
            <a:schemeClr val="tx1"/>
          </a:solidFill>
          <a:ln w="9525">
            <a:noFill/>
            <a:round/>
            <a:headEnd/>
            <a:tailEnd/>
          </a:ln>
        </p:spPr>
        <p:txBody>
          <a:bodyPr wrap="none" anchor="ctr"/>
          <a:lstStyle/>
          <a:p>
            <a:endParaRPr lang="ja-JP" altLang="en-US"/>
          </a:p>
        </p:txBody>
      </p:sp>
      <p:sp>
        <p:nvSpPr>
          <p:cNvPr id="1037" name="Oval 9"/>
          <p:cNvSpPr>
            <a:spLocks noChangeAspect="1" noChangeArrowheads="1"/>
          </p:cNvSpPr>
          <p:nvPr/>
        </p:nvSpPr>
        <p:spPr bwMode="auto">
          <a:xfrm>
            <a:off x="4267200" y="646113"/>
            <a:ext cx="315913" cy="317500"/>
          </a:xfrm>
          <a:prstGeom prst="ellipse">
            <a:avLst/>
          </a:prstGeom>
          <a:solidFill>
            <a:schemeClr val="tx1"/>
          </a:solidFill>
          <a:ln w="9525">
            <a:noFill/>
            <a:round/>
            <a:headEnd/>
            <a:tailEnd/>
          </a:ln>
        </p:spPr>
        <p:txBody>
          <a:bodyPr wrap="none" anchor="ctr"/>
          <a:lstStyle/>
          <a:p>
            <a:endParaRPr lang="ja-JP" altLang="en-US"/>
          </a:p>
        </p:txBody>
      </p:sp>
      <p:sp>
        <p:nvSpPr>
          <p:cNvPr id="1038" name="Rectangle 10"/>
          <p:cNvSpPr>
            <a:spLocks noChangeAspect="1" noChangeArrowheads="1"/>
          </p:cNvSpPr>
          <p:nvPr/>
        </p:nvSpPr>
        <p:spPr bwMode="auto">
          <a:xfrm>
            <a:off x="4191000" y="733425"/>
            <a:ext cx="161925" cy="144463"/>
          </a:xfrm>
          <a:prstGeom prst="rect">
            <a:avLst/>
          </a:prstGeom>
          <a:solidFill>
            <a:schemeClr val="tx1"/>
          </a:solidFill>
          <a:ln w="9525">
            <a:noFill/>
            <a:miter lim="800000"/>
            <a:headEnd/>
            <a:tailEnd/>
          </a:ln>
        </p:spPr>
        <p:txBody>
          <a:bodyPr wrap="none" anchor="ctr"/>
          <a:lstStyle/>
          <a:p>
            <a:endParaRPr lang="ja-JP" altLang="en-US"/>
          </a:p>
        </p:txBody>
      </p:sp>
      <p:sp>
        <p:nvSpPr>
          <p:cNvPr id="1039" name="Oval 11"/>
          <p:cNvSpPr>
            <a:spLocks noChangeAspect="1" noChangeArrowheads="1"/>
          </p:cNvSpPr>
          <p:nvPr/>
        </p:nvSpPr>
        <p:spPr bwMode="auto">
          <a:xfrm>
            <a:off x="4641850" y="646113"/>
            <a:ext cx="314325" cy="317500"/>
          </a:xfrm>
          <a:prstGeom prst="ellipse">
            <a:avLst/>
          </a:prstGeom>
          <a:solidFill>
            <a:schemeClr val="tx1"/>
          </a:solidFill>
          <a:ln w="9525">
            <a:noFill/>
            <a:round/>
            <a:headEnd/>
            <a:tailEnd/>
          </a:ln>
        </p:spPr>
        <p:txBody>
          <a:bodyPr wrap="none" anchor="ctr"/>
          <a:lstStyle/>
          <a:p>
            <a:endParaRPr lang="ja-JP" altLang="en-US"/>
          </a:p>
        </p:txBody>
      </p:sp>
      <p:sp>
        <p:nvSpPr>
          <p:cNvPr id="1040" name="Oval 12"/>
          <p:cNvSpPr>
            <a:spLocks noChangeAspect="1" noChangeArrowheads="1"/>
          </p:cNvSpPr>
          <p:nvPr/>
        </p:nvSpPr>
        <p:spPr bwMode="auto">
          <a:xfrm>
            <a:off x="5072063" y="646113"/>
            <a:ext cx="315912" cy="317500"/>
          </a:xfrm>
          <a:prstGeom prst="ellipse">
            <a:avLst/>
          </a:prstGeom>
          <a:solidFill>
            <a:schemeClr val="tx1"/>
          </a:solidFill>
          <a:ln w="9525">
            <a:noFill/>
            <a:round/>
            <a:headEnd/>
            <a:tailEnd/>
          </a:ln>
        </p:spPr>
        <p:txBody>
          <a:bodyPr wrap="none" anchor="ctr"/>
          <a:lstStyle/>
          <a:p>
            <a:endParaRPr lang="ja-JP" altLang="en-US"/>
          </a:p>
        </p:txBody>
      </p:sp>
      <p:sp>
        <p:nvSpPr>
          <p:cNvPr id="1041" name="AutoShape 13"/>
          <p:cNvSpPr>
            <a:spLocks noChangeAspect="1" noChangeArrowheads="1"/>
          </p:cNvSpPr>
          <p:nvPr/>
        </p:nvSpPr>
        <p:spPr bwMode="auto">
          <a:xfrm rot="-5400000">
            <a:off x="4961731" y="735807"/>
            <a:ext cx="168275" cy="134938"/>
          </a:xfrm>
          <a:prstGeom prst="triangle">
            <a:avLst>
              <a:gd name="adj" fmla="val 50000"/>
            </a:avLst>
          </a:prstGeom>
          <a:solidFill>
            <a:schemeClr val="tx1"/>
          </a:solidFill>
          <a:ln w="9525">
            <a:noFill/>
            <a:miter lim="800000"/>
            <a:headEnd/>
            <a:tailEnd/>
          </a:ln>
        </p:spPr>
        <p:txBody>
          <a:bodyPr wrap="none" anchor="ctr"/>
          <a:lstStyle/>
          <a:p>
            <a:endParaRPr lang="ja-JP" altLang="en-US"/>
          </a:p>
        </p:txBody>
      </p:sp>
      <p:sp>
        <p:nvSpPr>
          <p:cNvPr id="1042" name="AutoShape 14"/>
          <p:cNvSpPr>
            <a:spLocks noChangeAspect="1" noChangeArrowheads="1"/>
          </p:cNvSpPr>
          <p:nvPr/>
        </p:nvSpPr>
        <p:spPr bwMode="auto">
          <a:xfrm rot="16200000" flipV="1">
            <a:off x="4911725" y="735013"/>
            <a:ext cx="169863" cy="134937"/>
          </a:xfrm>
          <a:prstGeom prst="triangle">
            <a:avLst>
              <a:gd name="adj" fmla="val 50000"/>
            </a:avLst>
          </a:prstGeom>
          <a:solidFill>
            <a:schemeClr val="tx1"/>
          </a:solidFill>
          <a:ln w="9525">
            <a:noFill/>
            <a:miter lim="800000"/>
            <a:headEnd/>
            <a:tailEnd/>
          </a:ln>
        </p:spPr>
        <p:txBody>
          <a:bodyPr wrap="none" anchor="ctr"/>
          <a:lstStyle/>
          <a:p>
            <a:endParaRPr lang="ja-JP" altLang="en-US"/>
          </a:p>
        </p:txBody>
      </p:sp>
      <p:sp>
        <p:nvSpPr>
          <p:cNvPr id="1043" name="Oval 15"/>
          <p:cNvSpPr>
            <a:spLocks noChangeAspect="1" noChangeArrowheads="1"/>
          </p:cNvSpPr>
          <p:nvPr/>
        </p:nvSpPr>
        <p:spPr bwMode="auto">
          <a:xfrm>
            <a:off x="5457825" y="646113"/>
            <a:ext cx="317500" cy="317500"/>
          </a:xfrm>
          <a:prstGeom prst="ellipse">
            <a:avLst/>
          </a:prstGeom>
          <a:solidFill>
            <a:schemeClr val="tx1"/>
          </a:solidFill>
          <a:ln w="9525">
            <a:noFill/>
            <a:round/>
            <a:headEnd/>
            <a:tailEnd/>
          </a:ln>
        </p:spPr>
        <p:txBody>
          <a:bodyPr wrap="none" anchor="ctr"/>
          <a:lstStyle/>
          <a:p>
            <a:endParaRPr lang="ja-JP" altLang="en-US"/>
          </a:p>
        </p:txBody>
      </p:sp>
      <p:sp>
        <p:nvSpPr>
          <p:cNvPr id="1044" name="Oval 16"/>
          <p:cNvSpPr>
            <a:spLocks noChangeAspect="1" noChangeArrowheads="1"/>
          </p:cNvSpPr>
          <p:nvPr/>
        </p:nvSpPr>
        <p:spPr bwMode="auto">
          <a:xfrm>
            <a:off x="5832475" y="646113"/>
            <a:ext cx="314325" cy="317500"/>
          </a:xfrm>
          <a:prstGeom prst="ellipse">
            <a:avLst/>
          </a:prstGeom>
          <a:solidFill>
            <a:schemeClr val="tx1"/>
          </a:solidFill>
          <a:ln w="9525">
            <a:noFill/>
            <a:round/>
            <a:headEnd/>
            <a:tailEnd/>
          </a:ln>
        </p:spPr>
        <p:txBody>
          <a:bodyPr wrap="none" anchor="ctr"/>
          <a:lstStyle/>
          <a:p>
            <a:endParaRPr lang="ja-JP" altLang="en-US"/>
          </a:p>
        </p:txBody>
      </p:sp>
      <p:sp>
        <p:nvSpPr>
          <p:cNvPr id="1045" name="Text Box 17"/>
          <p:cNvSpPr txBox="1">
            <a:spLocks noChangeAspect="1" noChangeArrowheads="1"/>
          </p:cNvSpPr>
          <p:nvPr/>
        </p:nvSpPr>
        <p:spPr bwMode="auto">
          <a:xfrm>
            <a:off x="2251075" y="1147763"/>
            <a:ext cx="420688" cy="495300"/>
          </a:xfrm>
          <a:prstGeom prst="rect">
            <a:avLst/>
          </a:prstGeom>
          <a:noFill/>
          <a:ln w="9525">
            <a:noFill/>
            <a:miter lim="800000"/>
            <a:headEnd/>
            <a:tailEnd/>
          </a:ln>
        </p:spPr>
        <p:txBody>
          <a:bodyPr wrap="none">
            <a:spAutoFit/>
          </a:bodyPr>
          <a:lstStyle/>
          <a:p>
            <a:r>
              <a:rPr lang="en-US" altLang="ja-JP"/>
              <a:t>a</a:t>
            </a:r>
          </a:p>
        </p:txBody>
      </p:sp>
      <p:sp>
        <p:nvSpPr>
          <p:cNvPr id="1046" name="Text Box 18"/>
          <p:cNvSpPr txBox="1">
            <a:spLocks noChangeAspect="1" noChangeArrowheads="1"/>
          </p:cNvSpPr>
          <p:nvPr/>
        </p:nvSpPr>
        <p:spPr bwMode="auto">
          <a:xfrm>
            <a:off x="2789238" y="1147763"/>
            <a:ext cx="420687" cy="495300"/>
          </a:xfrm>
          <a:prstGeom prst="rect">
            <a:avLst/>
          </a:prstGeom>
          <a:noFill/>
          <a:ln w="9525">
            <a:noFill/>
            <a:miter lim="800000"/>
            <a:headEnd/>
            <a:tailEnd/>
          </a:ln>
        </p:spPr>
        <p:txBody>
          <a:bodyPr wrap="none">
            <a:spAutoFit/>
          </a:bodyPr>
          <a:lstStyle/>
          <a:p>
            <a:r>
              <a:rPr lang="en-US" altLang="ja-JP"/>
              <a:t>b</a:t>
            </a:r>
          </a:p>
        </p:txBody>
      </p:sp>
      <p:sp>
        <p:nvSpPr>
          <p:cNvPr id="1047" name="Text Box 19"/>
          <p:cNvSpPr txBox="1">
            <a:spLocks noChangeAspect="1" noChangeArrowheads="1"/>
          </p:cNvSpPr>
          <p:nvPr/>
        </p:nvSpPr>
        <p:spPr bwMode="auto">
          <a:xfrm>
            <a:off x="3457575" y="1147763"/>
            <a:ext cx="403225" cy="495300"/>
          </a:xfrm>
          <a:prstGeom prst="rect">
            <a:avLst/>
          </a:prstGeom>
          <a:noFill/>
          <a:ln w="9525">
            <a:noFill/>
            <a:miter lim="800000"/>
            <a:headEnd/>
            <a:tailEnd/>
          </a:ln>
        </p:spPr>
        <p:txBody>
          <a:bodyPr wrap="none">
            <a:spAutoFit/>
          </a:bodyPr>
          <a:lstStyle/>
          <a:p>
            <a:r>
              <a:rPr lang="en-US" altLang="ja-JP"/>
              <a:t>c</a:t>
            </a:r>
          </a:p>
        </p:txBody>
      </p:sp>
      <p:sp>
        <p:nvSpPr>
          <p:cNvPr id="1048" name="Text Box 20"/>
          <p:cNvSpPr txBox="1">
            <a:spLocks noChangeAspect="1" noChangeArrowheads="1"/>
          </p:cNvSpPr>
          <p:nvPr/>
        </p:nvSpPr>
        <p:spPr bwMode="auto">
          <a:xfrm>
            <a:off x="4064000" y="1144588"/>
            <a:ext cx="420688" cy="496887"/>
          </a:xfrm>
          <a:prstGeom prst="rect">
            <a:avLst/>
          </a:prstGeom>
          <a:noFill/>
          <a:ln w="9525">
            <a:noFill/>
            <a:miter lim="800000"/>
            <a:headEnd/>
            <a:tailEnd/>
          </a:ln>
        </p:spPr>
        <p:txBody>
          <a:bodyPr wrap="none">
            <a:spAutoFit/>
          </a:bodyPr>
          <a:lstStyle/>
          <a:p>
            <a:r>
              <a:rPr lang="en-US" altLang="ja-JP"/>
              <a:t>d</a:t>
            </a:r>
          </a:p>
        </p:txBody>
      </p:sp>
      <p:sp>
        <p:nvSpPr>
          <p:cNvPr id="1049" name="Text Box 21"/>
          <p:cNvSpPr txBox="1">
            <a:spLocks noChangeAspect="1" noChangeArrowheads="1"/>
          </p:cNvSpPr>
          <p:nvPr/>
        </p:nvSpPr>
        <p:spPr bwMode="auto">
          <a:xfrm>
            <a:off x="4813300" y="1144588"/>
            <a:ext cx="419100" cy="496887"/>
          </a:xfrm>
          <a:prstGeom prst="rect">
            <a:avLst/>
          </a:prstGeom>
          <a:noFill/>
          <a:ln w="9525">
            <a:noFill/>
            <a:miter lim="800000"/>
            <a:headEnd/>
            <a:tailEnd/>
          </a:ln>
        </p:spPr>
        <p:txBody>
          <a:bodyPr wrap="none">
            <a:spAutoFit/>
          </a:bodyPr>
          <a:lstStyle/>
          <a:p>
            <a:r>
              <a:rPr lang="en-US" altLang="ja-JP"/>
              <a:t>e</a:t>
            </a:r>
          </a:p>
        </p:txBody>
      </p:sp>
      <p:sp>
        <p:nvSpPr>
          <p:cNvPr id="1050" name="Text Box 22"/>
          <p:cNvSpPr txBox="1">
            <a:spLocks noChangeAspect="1" noChangeArrowheads="1"/>
          </p:cNvSpPr>
          <p:nvPr/>
        </p:nvSpPr>
        <p:spPr bwMode="auto">
          <a:xfrm>
            <a:off x="5651500" y="1143000"/>
            <a:ext cx="334963" cy="495300"/>
          </a:xfrm>
          <a:prstGeom prst="rect">
            <a:avLst/>
          </a:prstGeom>
          <a:noFill/>
          <a:ln w="9525">
            <a:noFill/>
            <a:miter lim="800000"/>
            <a:headEnd/>
            <a:tailEnd/>
          </a:ln>
        </p:spPr>
        <p:txBody>
          <a:bodyPr wrap="none">
            <a:spAutoFit/>
          </a:bodyPr>
          <a:lstStyle/>
          <a:p>
            <a:r>
              <a:rPr lang="en-US" altLang="ja-JP"/>
              <a:t>f</a:t>
            </a:r>
          </a:p>
        </p:txBody>
      </p:sp>
      <p:graphicFrame>
        <p:nvGraphicFramePr>
          <p:cNvPr id="1026" name="Object 23"/>
          <p:cNvGraphicFramePr>
            <a:graphicFrameLocks noChangeAspect="1"/>
          </p:cNvGraphicFramePr>
          <p:nvPr/>
        </p:nvGraphicFramePr>
        <p:xfrm>
          <a:off x="1773238" y="1758950"/>
          <a:ext cx="4633912" cy="3856038"/>
        </p:xfrm>
        <a:graphic>
          <a:graphicData uri="http://schemas.openxmlformats.org/presentationml/2006/ole">
            <mc:AlternateContent xmlns:mc="http://schemas.openxmlformats.org/markup-compatibility/2006">
              <mc:Choice xmlns:v="urn:schemas-microsoft-com:vml" Requires="v">
                <p:oleObj spid="_x0000_s2063" name="グラフ" r:id="rId4" imgW="4467225" imgH="3714902" progId="Excel.Sheet.8">
                  <p:embed/>
                </p:oleObj>
              </mc:Choice>
              <mc:Fallback>
                <p:oleObj name="グラフ" r:id="rId4" imgW="4467225" imgH="3714902"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38" y="1758950"/>
                        <a:ext cx="4633912" cy="385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1" name="Rectangle 24"/>
          <p:cNvSpPr>
            <a:spLocks noChangeArrowheads="1"/>
          </p:cNvSpPr>
          <p:nvPr/>
        </p:nvSpPr>
        <p:spPr bwMode="auto">
          <a:xfrm>
            <a:off x="1584325" y="1608138"/>
            <a:ext cx="5721350" cy="352425"/>
          </a:xfrm>
          <a:prstGeom prst="rect">
            <a:avLst/>
          </a:prstGeom>
          <a:solidFill>
            <a:schemeClr val="bg1"/>
          </a:solidFill>
          <a:ln w="9525">
            <a:noFill/>
            <a:miter lim="800000"/>
            <a:headEnd/>
            <a:tailEnd/>
          </a:ln>
        </p:spPr>
        <p:txBody>
          <a:bodyPr wrap="none" anchor="ctr"/>
          <a:lstStyle/>
          <a:p>
            <a:pPr algn="ctr"/>
            <a:endParaRPr lang="ja-JP" altLang="ja-JP"/>
          </a:p>
        </p:txBody>
      </p:sp>
      <p:sp>
        <p:nvSpPr>
          <p:cNvPr id="1052" name="Text Box 25"/>
          <p:cNvSpPr txBox="1">
            <a:spLocks noChangeArrowheads="1"/>
          </p:cNvSpPr>
          <p:nvPr/>
        </p:nvSpPr>
        <p:spPr bwMode="auto">
          <a:xfrm>
            <a:off x="2078038" y="2471738"/>
            <a:ext cx="420687" cy="495300"/>
          </a:xfrm>
          <a:prstGeom prst="rect">
            <a:avLst/>
          </a:prstGeom>
          <a:noFill/>
          <a:ln w="9525">
            <a:noFill/>
            <a:miter lim="800000"/>
            <a:headEnd/>
            <a:tailEnd/>
          </a:ln>
        </p:spPr>
        <p:txBody>
          <a:bodyPr wrap="none">
            <a:spAutoFit/>
          </a:bodyPr>
          <a:lstStyle/>
          <a:p>
            <a:r>
              <a:rPr lang="en-US" altLang="ja-JP"/>
              <a:t>a</a:t>
            </a:r>
          </a:p>
        </p:txBody>
      </p:sp>
      <p:sp>
        <p:nvSpPr>
          <p:cNvPr id="1053" name="Text Box 26"/>
          <p:cNvSpPr txBox="1">
            <a:spLocks noChangeArrowheads="1"/>
          </p:cNvSpPr>
          <p:nvPr/>
        </p:nvSpPr>
        <p:spPr bwMode="auto">
          <a:xfrm>
            <a:off x="2281238" y="2401888"/>
            <a:ext cx="420687" cy="496887"/>
          </a:xfrm>
          <a:prstGeom prst="rect">
            <a:avLst/>
          </a:prstGeom>
          <a:noFill/>
          <a:ln w="9525">
            <a:noFill/>
            <a:miter lim="800000"/>
            <a:headEnd/>
            <a:tailEnd/>
          </a:ln>
        </p:spPr>
        <p:txBody>
          <a:bodyPr wrap="none">
            <a:spAutoFit/>
          </a:bodyPr>
          <a:lstStyle/>
          <a:p>
            <a:r>
              <a:rPr lang="en-US" altLang="ja-JP"/>
              <a:t>b</a:t>
            </a:r>
          </a:p>
        </p:txBody>
      </p:sp>
      <p:sp>
        <p:nvSpPr>
          <p:cNvPr id="1054" name="Text Box 27"/>
          <p:cNvSpPr txBox="1">
            <a:spLocks noChangeArrowheads="1"/>
          </p:cNvSpPr>
          <p:nvPr/>
        </p:nvSpPr>
        <p:spPr bwMode="auto">
          <a:xfrm>
            <a:off x="2543175" y="2130425"/>
            <a:ext cx="403225" cy="495300"/>
          </a:xfrm>
          <a:prstGeom prst="rect">
            <a:avLst/>
          </a:prstGeom>
          <a:noFill/>
          <a:ln w="9525">
            <a:noFill/>
            <a:miter lim="800000"/>
            <a:headEnd/>
            <a:tailEnd/>
          </a:ln>
        </p:spPr>
        <p:txBody>
          <a:bodyPr wrap="none">
            <a:spAutoFit/>
          </a:bodyPr>
          <a:lstStyle/>
          <a:p>
            <a:r>
              <a:rPr lang="en-US" altLang="ja-JP"/>
              <a:t>c</a:t>
            </a:r>
          </a:p>
        </p:txBody>
      </p:sp>
      <p:sp>
        <p:nvSpPr>
          <p:cNvPr id="1055" name="Text Box 28"/>
          <p:cNvSpPr txBox="1">
            <a:spLocks noChangeArrowheads="1"/>
          </p:cNvSpPr>
          <p:nvPr/>
        </p:nvSpPr>
        <p:spPr bwMode="auto">
          <a:xfrm>
            <a:off x="3076575" y="1857375"/>
            <a:ext cx="420688" cy="495300"/>
          </a:xfrm>
          <a:prstGeom prst="rect">
            <a:avLst/>
          </a:prstGeom>
          <a:noFill/>
          <a:ln w="9525">
            <a:noFill/>
            <a:miter lim="800000"/>
            <a:headEnd/>
            <a:tailEnd/>
          </a:ln>
        </p:spPr>
        <p:txBody>
          <a:bodyPr wrap="none">
            <a:spAutoFit/>
          </a:bodyPr>
          <a:lstStyle/>
          <a:p>
            <a:r>
              <a:rPr lang="en-US" altLang="ja-JP"/>
              <a:t>d</a:t>
            </a:r>
          </a:p>
        </p:txBody>
      </p:sp>
      <p:sp>
        <p:nvSpPr>
          <p:cNvPr id="1056" name="Text Box 29"/>
          <p:cNvSpPr txBox="1">
            <a:spLocks noChangeArrowheads="1"/>
          </p:cNvSpPr>
          <p:nvPr/>
        </p:nvSpPr>
        <p:spPr bwMode="auto">
          <a:xfrm>
            <a:off x="3552825" y="2124075"/>
            <a:ext cx="420688" cy="495300"/>
          </a:xfrm>
          <a:prstGeom prst="rect">
            <a:avLst/>
          </a:prstGeom>
          <a:noFill/>
          <a:ln w="9525">
            <a:noFill/>
            <a:miter lim="800000"/>
            <a:headEnd/>
            <a:tailEnd/>
          </a:ln>
        </p:spPr>
        <p:txBody>
          <a:bodyPr wrap="none">
            <a:spAutoFit/>
          </a:bodyPr>
          <a:lstStyle/>
          <a:p>
            <a:r>
              <a:rPr lang="en-US" altLang="ja-JP"/>
              <a:t>e</a:t>
            </a:r>
          </a:p>
        </p:txBody>
      </p:sp>
      <p:sp>
        <p:nvSpPr>
          <p:cNvPr id="1057" name="Text Box 30"/>
          <p:cNvSpPr txBox="1">
            <a:spLocks noChangeArrowheads="1"/>
          </p:cNvSpPr>
          <p:nvPr/>
        </p:nvSpPr>
        <p:spPr bwMode="auto">
          <a:xfrm>
            <a:off x="3808413" y="2465388"/>
            <a:ext cx="334962" cy="495300"/>
          </a:xfrm>
          <a:prstGeom prst="rect">
            <a:avLst/>
          </a:prstGeom>
          <a:noFill/>
          <a:ln w="9525">
            <a:noFill/>
            <a:miter lim="800000"/>
            <a:headEnd/>
            <a:tailEnd/>
          </a:ln>
        </p:spPr>
        <p:txBody>
          <a:bodyPr wrap="none">
            <a:spAutoFit/>
          </a:bodyPr>
          <a:lstStyle/>
          <a:p>
            <a:r>
              <a:rPr lang="en-US" altLang="ja-JP"/>
              <a:t>f</a:t>
            </a:r>
          </a:p>
        </p:txBody>
      </p:sp>
      <p:sp>
        <p:nvSpPr>
          <p:cNvPr id="1058" name="Line 32"/>
          <p:cNvSpPr>
            <a:spLocks noChangeShapeType="1"/>
          </p:cNvSpPr>
          <p:nvPr/>
        </p:nvSpPr>
        <p:spPr bwMode="auto">
          <a:xfrm>
            <a:off x="1652588" y="2922588"/>
            <a:ext cx="5518150" cy="0"/>
          </a:xfrm>
          <a:prstGeom prst="line">
            <a:avLst/>
          </a:prstGeom>
          <a:noFill/>
          <a:ln w="3175">
            <a:solidFill>
              <a:schemeClr val="tx1"/>
            </a:solidFill>
            <a:prstDash val="dash"/>
            <a:round/>
            <a:headEnd/>
            <a:tailEnd/>
          </a:ln>
        </p:spPr>
        <p:txBody>
          <a:bodyPr/>
          <a:lstStyle/>
          <a:p>
            <a:endParaRPr lang="ja-JP" altLang="en-US"/>
          </a:p>
        </p:txBody>
      </p:sp>
      <p:sp>
        <p:nvSpPr>
          <p:cNvPr id="1059" name="Line 33"/>
          <p:cNvSpPr>
            <a:spLocks noChangeShapeType="1"/>
          </p:cNvSpPr>
          <p:nvPr/>
        </p:nvSpPr>
        <p:spPr bwMode="auto">
          <a:xfrm>
            <a:off x="1855788" y="2260600"/>
            <a:ext cx="5518150" cy="0"/>
          </a:xfrm>
          <a:prstGeom prst="line">
            <a:avLst/>
          </a:prstGeom>
          <a:noFill/>
          <a:ln w="3175">
            <a:solidFill>
              <a:schemeClr val="tx1"/>
            </a:solidFill>
            <a:prstDash val="dash"/>
            <a:round/>
            <a:headEnd/>
            <a:tailEnd/>
          </a:ln>
        </p:spPr>
        <p:txBody>
          <a:bodyPr/>
          <a:lstStyle/>
          <a:p>
            <a:endParaRPr lang="ja-JP" altLang="en-US"/>
          </a:p>
        </p:txBody>
      </p:sp>
      <p:sp>
        <p:nvSpPr>
          <p:cNvPr id="1060" name="Line 34"/>
          <p:cNvSpPr>
            <a:spLocks noChangeShapeType="1"/>
          </p:cNvSpPr>
          <p:nvPr/>
        </p:nvSpPr>
        <p:spPr bwMode="auto">
          <a:xfrm>
            <a:off x="4987925" y="2243138"/>
            <a:ext cx="0" cy="682625"/>
          </a:xfrm>
          <a:prstGeom prst="line">
            <a:avLst/>
          </a:prstGeom>
          <a:noFill/>
          <a:ln w="9525">
            <a:solidFill>
              <a:schemeClr val="tx1"/>
            </a:solidFill>
            <a:round/>
            <a:headEnd type="stealth" w="sm" len="sm"/>
            <a:tailEnd type="stealth" w="sm" len="sm"/>
          </a:ln>
        </p:spPr>
        <p:txBody>
          <a:bodyPr/>
          <a:lstStyle/>
          <a:p>
            <a:endParaRPr lang="ja-JP" altLang="en-US"/>
          </a:p>
        </p:txBody>
      </p:sp>
      <p:sp>
        <p:nvSpPr>
          <p:cNvPr id="1061" name="Rectangle 36"/>
          <p:cNvSpPr>
            <a:spLocks noChangeArrowheads="1"/>
          </p:cNvSpPr>
          <p:nvPr/>
        </p:nvSpPr>
        <p:spPr bwMode="auto">
          <a:xfrm>
            <a:off x="1263650" y="1463675"/>
            <a:ext cx="901700" cy="4086225"/>
          </a:xfrm>
          <a:prstGeom prst="rect">
            <a:avLst/>
          </a:prstGeom>
          <a:solidFill>
            <a:schemeClr val="bg1"/>
          </a:solidFill>
          <a:ln w="9525">
            <a:noFill/>
            <a:miter lim="800000"/>
            <a:headEnd/>
            <a:tailEnd/>
          </a:ln>
        </p:spPr>
        <p:txBody>
          <a:bodyPr wrap="none" anchor="ctr"/>
          <a:lstStyle/>
          <a:p>
            <a:endParaRPr lang="ja-JP" altLang="en-US"/>
          </a:p>
        </p:txBody>
      </p:sp>
      <p:sp>
        <p:nvSpPr>
          <p:cNvPr id="1062" name="Rectangle 37"/>
          <p:cNvSpPr>
            <a:spLocks noChangeArrowheads="1"/>
          </p:cNvSpPr>
          <p:nvPr/>
        </p:nvSpPr>
        <p:spPr bwMode="auto">
          <a:xfrm>
            <a:off x="6215063" y="1666875"/>
            <a:ext cx="1500187" cy="4089400"/>
          </a:xfrm>
          <a:prstGeom prst="rect">
            <a:avLst/>
          </a:prstGeom>
          <a:solidFill>
            <a:schemeClr val="bg1"/>
          </a:solidFill>
          <a:ln w="9525">
            <a:noFill/>
            <a:miter lim="800000"/>
            <a:headEnd/>
            <a:tailEnd/>
          </a:ln>
        </p:spPr>
        <p:txBody>
          <a:bodyPr wrap="none" anchor="ctr"/>
          <a:lstStyle/>
          <a:p>
            <a:endParaRPr lang="ja-JP" altLang="en-US"/>
          </a:p>
        </p:txBody>
      </p:sp>
      <p:sp>
        <p:nvSpPr>
          <p:cNvPr id="1063" name="Text Box 38"/>
          <p:cNvSpPr txBox="1">
            <a:spLocks noChangeArrowheads="1"/>
          </p:cNvSpPr>
          <p:nvPr/>
        </p:nvSpPr>
        <p:spPr bwMode="auto">
          <a:xfrm>
            <a:off x="5003800" y="3462338"/>
            <a:ext cx="549275" cy="412750"/>
          </a:xfrm>
          <a:prstGeom prst="rect">
            <a:avLst/>
          </a:prstGeom>
          <a:noFill/>
          <a:ln w="9525">
            <a:noFill/>
            <a:miter lim="800000"/>
            <a:headEnd/>
            <a:tailEnd/>
          </a:ln>
        </p:spPr>
        <p:txBody>
          <a:bodyPr wrap="none">
            <a:spAutoFit/>
          </a:bodyPr>
          <a:lstStyle/>
          <a:p>
            <a:r>
              <a:rPr lang="en-US" altLang="ja-JP" sz="1400"/>
              <a:t>V=</a:t>
            </a:r>
          </a:p>
        </p:txBody>
      </p:sp>
      <p:sp>
        <p:nvSpPr>
          <p:cNvPr id="1064" name="Text Box 39"/>
          <p:cNvSpPr txBox="1">
            <a:spLocks noChangeArrowheads="1"/>
          </p:cNvSpPr>
          <p:nvPr/>
        </p:nvSpPr>
        <p:spPr bwMode="auto">
          <a:xfrm>
            <a:off x="5437188" y="3327400"/>
            <a:ext cx="850900" cy="339725"/>
          </a:xfrm>
          <a:prstGeom prst="rect">
            <a:avLst/>
          </a:prstGeom>
          <a:noFill/>
          <a:ln w="9525">
            <a:noFill/>
            <a:miter lim="800000"/>
            <a:headEnd/>
            <a:tailEnd/>
          </a:ln>
        </p:spPr>
        <p:txBody>
          <a:bodyPr wrap="none">
            <a:spAutoFit/>
          </a:bodyPr>
          <a:lstStyle/>
          <a:p>
            <a:r>
              <a:rPr lang="en-US" altLang="ja-JP" sz="1600"/>
              <a:t>Z1Z2e</a:t>
            </a:r>
            <a:r>
              <a:rPr lang="en-US" altLang="ja-JP" sz="1600" baseline="30000"/>
              <a:t>2</a:t>
            </a:r>
          </a:p>
        </p:txBody>
      </p:sp>
      <p:sp>
        <p:nvSpPr>
          <p:cNvPr id="1065" name="Text Box 40"/>
          <p:cNvSpPr txBox="1">
            <a:spLocks noChangeArrowheads="1"/>
          </p:cNvSpPr>
          <p:nvPr/>
        </p:nvSpPr>
        <p:spPr bwMode="auto">
          <a:xfrm>
            <a:off x="5692775" y="3579813"/>
            <a:ext cx="422275" cy="412750"/>
          </a:xfrm>
          <a:prstGeom prst="rect">
            <a:avLst/>
          </a:prstGeom>
          <a:noFill/>
          <a:ln w="9525">
            <a:noFill/>
            <a:miter lim="800000"/>
            <a:headEnd/>
            <a:tailEnd/>
          </a:ln>
        </p:spPr>
        <p:txBody>
          <a:bodyPr wrap="none">
            <a:spAutoFit/>
          </a:bodyPr>
          <a:lstStyle/>
          <a:p>
            <a:r>
              <a:rPr lang="en-US" altLang="ja-JP" sz="1400"/>
              <a:t>R</a:t>
            </a:r>
          </a:p>
        </p:txBody>
      </p:sp>
      <p:sp>
        <p:nvSpPr>
          <p:cNvPr id="1066" name="Line 41"/>
          <p:cNvSpPr>
            <a:spLocks noChangeShapeType="1"/>
          </p:cNvSpPr>
          <p:nvPr/>
        </p:nvSpPr>
        <p:spPr bwMode="auto">
          <a:xfrm>
            <a:off x="5500688" y="3657600"/>
            <a:ext cx="749300" cy="0"/>
          </a:xfrm>
          <a:prstGeom prst="line">
            <a:avLst/>
          </a:prstGeom>
          <a:noFill/>
          <a:ln w="19050">
            <a:solidFill>
              <a:schemeClr val="tx1"/>
            </a:solidFill>
            <a:round/>
            <a:headEnd/>
            <a:tailEnd/>
          </a:ln>
        </p:spPr>
        <p:txBody>
          <a:bodyPr/>
          <a:lstStyle/>
          <a:p>
            <a:endParaRPr lang="ja-JP" altLang="en-US"/>
          </a:p>
        </p:txBody>
      </p:sp>
      <p:sp>
        <p:nvSpPr>
          <p:cNvPr id="1067" name="Text Box 42"/>
          <p:cNvSpPr txBox="1">
            <a:spLocks noChangeArrowheads="1"/>
          </p:cNvSpPr>
          <p:nvPr/>
        </p:nvSpPr>
        <p:spPr bwMode="auto">
          <a:xfrm rot="-5400000">
            <a:off x="934244" y="3282157"/>
            <a:ext cx="1851025" cy="369887"/>
          </a:xfrm>
          <a:prstGeom prst="rect">
            <a:avLst/>
          </a:prstGeom>
          <a:noFill/>
          <a:ln w="9525">
            <a:noFill/>
            <a:miter lim="800000"/>
            <a:headEnd/>
            <a:tailEnd/>
          </a:ln>
        </p:spPr>
        <p:txBody>
          <a:bodyPr wrap="none">
            <a:spAutoFit/>
          </a:bodyPr>
          <a:lstStyle/>
          <a:p>
            <a:r>
              <a:rPr lang="en-US" altLang="ja-JP"/>
              <a:t>Potential energy</a:t>
            </a:r>
            <a:endParaRPr lang="ja-JP" altLang="en-US"/>
          </a:p>
        </p:txBody>
      </p:sp>
      <p:sp>
        <p:nvSpPr>
          <p:cNvPr id="1068" name="Text Box 43"/>
          <p:cNvSpPr txBox="1">
            <a:spLocks noChangeArrowheads="1"/>
          </p:cNvSpPr>
          <p:nvPr/>
        </p:nvSpPr>
        <p:spPr bwMode="auto">
          <a:xfrm>
            <a:off x="1939925" y="6219825"/>
            <a:ext cx="249238" cy="495300"/>
          </a:xfrm>
          <a:prstGeom prst="rect">
            <a:avLst/>
          </a:prstGeom>
          <a:noFill/>
          <a:ln w="9525">
            <a:noFill/>
            <a:miter lim="800000"/>
            <a:headEnd/>
            <a:tailEnd/>
          </a:ln>
        </p:spPr>
        <p:txBody>
          <a:bodyPr wrap="none">
            <a:spAutoFit/>
          </a:bodyPr>
          <a:lstStyle/>
          <a:p>
            <a:endParaRPr lang="ja-JP" altLang="ja-JP"/>
          </a:p>
        </p:txBody>
      </p:sp>
      <p:sp>
        <p:nvSpPr>
          <p:cNvPr id="1069" name="Text Box 35"/>
          <p:cNvSpPr txBox="1">
            <a:spLocks noChangeArrowheads="1"/>
          </p:cNvSpPr>
          <p:nvPr/>
        </p:nvSpPr>
        <p:spPr bwMode="auto">
          <a:xfrm>
            <a:off x="4968875" y="2379663"/>
            <a:ext cx="1916113" cy="368300"/>
          </a:xfrm>
          <a:prstGeom prst="rect">
            <a:avLst/>
          </a:prstGeom>
          <a:noFill/>
          <a:ln w="9525">
            <a:noFill/>
            <a:miter lim="800000"/>
            <a:headEnd/>
            <a:tailEnd/>
          </a:ln>
        </p:spPr>
        <p:txBody>
          <a:bodyPr wrap="none">
            <a:spAutoFit/>
          </a:bodyPr>
          <a:lstStyle/>
          <a:p>
            <a:r>
              <a:rPr lang="en-US" altLang="ja-JP"/>
              <a:t>Bf: fission barrier</a:t>
            </a:r>
          </a:p>
        </p:txBody>
      </p:sp>
      <p:sp>
        <p:nvSpPr>
          <p:cNvPr id="1070" name="Text Box 31"/>
          <p:cNvSpPr txBox="1">
            <a:spLocks noChangeArrowheads="1"/>
          </p:cNvSpPr>
          <p:nvPr/>
        </p:nvSpPr>
        <p:spPr bwMode="auto">
          <a:xfrm>
            <a:off x="1500188" y="5556250"/>
            <a:ext cx="6391275" cy="369888"/>
          </a:xfrm>
          <a:prstGeom prst="rect">
            <a:avLst/>
          </a:prstGeom>
          <a:noFill/>
          <a:ln w="9525">
            <a:noFill/>
            <a:miter lim="800000"/>
            <a:headEnd/>
            <a:tailEnd/>
          </a:ln>
        </p:spPr>
        <p:txBody>
          <a:bodyPr wrap="none">
            <a:spAutoFit/>
          </a:bodyPr>
          <a:lstStyle/>
          <a:p>
            <a:r>
              <a:rPr lang="en-US" altLang="ja-JP"/>
              <a:t>Deformation or distance between two centers of fragments R</a:t>
            </a:r>
          </a:p>
        </p:txBody>
      </p:sp>
      <p:sp>
        <p:nvSpPr>
          <p:cNvPr id="1071" name="テキスト ボックス 46"/>
          <p:cNvSpPr txBox="1">
            <a:spLocks noChangeArrowheads="1"/>
          </p:cNvSpPr>
          <p:nvPr/>
        </p:nvSpPr>
        <p:spPr bwMode="auto">
          <a:xfrm>
            <a:off x="3200400" y="1843088"/>
            <a:ext cx="992188" cy="368300"/>
          </a:xfrm>
          <a:prstGeom prst="rect">
            <a:avLst/>
          </a:prstGeom>
          <a:noFill/>
          <a:ln w="9525">
            <a:noFill/>
            <a:miter lim="800000"/>
            <a:headEnd/>
            <a:tailEnd/>
          </a:ln>
        </p:spPr>
        <p:txBody>
          <a:bodyPr wrap="none">
            <a:spAutoFit/>
          </a:bodyPr>
          <a:lstStyle/>
          <a:p>
            <a:r>
              <a:rPr lang="en-US" altLang="ja-JP"/>
              <a:t>: saddle</a:t>
            </a:r>
            <a:endParaRPr lang="ja-JP" altLang="en-US"/>
          </a:p>
        </p:txBody>
      </p:sp>
      <p:sp>
        <p:nvSpPr>
          <p:cNvPr id="1072" name="テキスト ボックス 47"/>
          <p:cNvSpPr txBox="1">
            <a:spLocks noChangeArrowheads="1"/>
          </p:cNvSpPr>
          <p:nvPr/>
        </p:nvSpPr>
        <p:spPr bwMode="auto">
          <a:xfrm>
            <a:off x="3694113" y="2135188"/>
            <a:ext cx="1135062" cy="369887"/>
          </a:xfrm>
          <a:prstGeom prst="rect">
            <a:avLst/>
          </a:prstGeom>
          <a:noFill/>
          <a:ln w="9525">
            <a:noFill/>
            <a:miter lim="800000"/>
            <a:headEnd/>
            <a:tailEnd/>
          </a:ln>
        </p:spPr>
        <p:txBody>
          <a:bodyPr wrap="none">
            <a:spAutoFit/>
          </a:bodyPr>
          <a:lstStyle/>
          <a:p>
            <a:r>
              <a:rPr lang="en-US" altLang="ja-JP"/>
              <a:t>: scission</a:t>
            </a:r>
            <a:endParaRPr lang="ja-JP" altLang="en-US"/>
          </a:p>
        </p:txBody>
      </p:sp>
      <p:sp>
        <p:nvSpPr>
          <p:cNvPr id="46" name="スライド番号プレースホルダ 45"/>
          <p:cNvSpPr>
            <a:spLocks noGrp="1"/>
          </p:cNvSpPr>
          <p:nvPr>
            <p:ph type="sldNum" sz="quarter" idx="12"/>
          </p:nvPr>
        </p:nvSpPr>
        <p:spPr/>
        <p:txBody>
          <a:bodyPr/>
          <a:lstStyle/>
          <a:p>
            <a:fld id="{8152426B-D146-4845-B4EA-5544AFDE7064}" type="slidenum">
              <a:rPr kumimoji="1" lang="ja-JP" altLang="en-US" smtClean="0"/>
              <a:pPr/>
              <a:t>5</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2151482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日付プレースホルダ 3"/>
          <p:cNvSpPr>
            <a:spLocks noGrp="1"/>
          </p:cNvSpPr>
          <p:nvPr>
            <p:ph type="dt" sz="quarter" idx="10"/>
          </p:nvPr>
        </p:nvSpPr>
        <p:spPr/>
        <p:txBody>
          <a:bodyPr/>
          <a:lstStyle/>
          <a:p>
            <a:pPr>
              <a:defRPr/>
            </a:pPr>
            <a:r>
              <a:rPr lang="en-US" altLang="ja-JP" smtClean="0">
                <a:latin typeface="Arial" pitchFamily="34" charset="0"/>
              </a:rPr>
              <a:t>2013/1/15</a:t>
            </a:r>
            <a:endParaRPr lang="en-US" altLang="ja-JP">
              <a:latin typeface="Arial" pitchFamily="34" charset="0"/>
            </a:endParaRPr>
          </a:p>
        </p:txBody>
      </p:sp>
      <p:sp>
        <p:nvSpPr>
          <p:cNvPr id="21508" name="スライド番号プレースホルダ 5"/>
          <p:cNvSpPr>
            <a:spLocks noGrp="1"/>
          </p:cNvSpPr>
          <p:nvPr>
            <p:ph type="sldNum" sz="quarter" idx="12"/>
          </p:nvPr>
        </p:nvSpPr>
        <p:spPr/>
        <p:txBody>
          <a:bodyPr/>
          <a:lstStyle/>
          <a:p>
            <a:pPr>
              <a:defRPr/>
            </a:pPr>
            <a:fld id="{F02D76FA-233F-4474-A011-8B37D7E92117}" type="slidenum">
              <a:rPr lang="en-US" altLang="ja-JP" smtClean="0">
                <a:latin typeface="Arial" pitchFamily="34" charset="0"/>
              </a:rPr>
              <a:pPr>
                <a:defRPr/>
              </a:pPr>
              <a:t>6</a:t>
            </a:fld>
            <a:endParaRPr lang="en-US" altLang="ja-JP" smtClean="0">
              <a:latin typeface="Arial" pitchFamily="34" charset="0"/>
            </a:endParaRPr>
          </a:p>
        </p:txBody>
      </p:sp>
      <p:pic>
        <p:nvPicPr>
          <p:cNvPr id="25605" name="Picture 2" descr="genso010"/>
          <p:cNvPicPr>
            <a:picLocks noChangeAspect="1" noChangeArrowheads="1"/>
          </p:cNvPicPr>
          <p:nvPr/>
        </p:nvPicPr>
        <p:blipFill>
          <a:blip r:embed="rId2" cstate="print"/>
          <a:srcRect/>
          <a:stretch>
            <a:fillRect/>
          </a:stretch>
        </p:blipFill>
        <p:spPr bwMode="auto">
          <a:xfrm>
            <a:off x="1331913" y="1196975"/>
            <a:ext cx="6553200" cy="4665663"/>
          </a:xfrm>
          <a:prstGeom prst="rect">
            <a:avLst/>
          </a:prstGeom>
          <a:noFill/>
          <a:ln w="9525">
            <a:noFill/>
            <a:miter lim="800000"/>
            <a:headEnd/>
            <a:tailEnd/>
          </a:ln>
        </p:spPr>
      </p:pic>
      <p:sp>
        <p:nvSpPr>
          <p:cNvPr id="25606" name="テキスト ボックス 7"/>
          <p:cNvSpPr txBox="1">
            <a:spLocks noChangeArrowheads="1"/>
          </p:cNvSpPr>
          <p:nvPr/>
        </p:nvSpPr>
        <p:spPr bwMode="auto">
          <a:xfrm>
            <a:off x="2571750" y="3143250"/>
            <a:ext cx="1403350" cy="369888"/>
          </a:xfrm>
          <a:prstGeom prst="rect">
            <a:avLst/>
          </a:prstGeom>
          <a:solidFill>
            <a:schemeClr val="bg1"/>
          </a:solidFill>
          <a:ln w="9525">
            <a:noFill/>
            <a:miter lim="800000"/>
            <a:headEnd/>
            <a:tailEnd/>
          </a:ln>
        </p:spPr>
        <p:txBody>
          <a:bodyPr wrap="none">
            <a:spAutoFit/>
          </a:bodyPr>
          <a:lstStyle/>
          <a:p>
            <a:r>
              <a:rPr lang="en-US" altLang="ja-JP"/>
              <a:t>deformation</a:t>
            </a:r>
            <a:endParaRPr lang="ja-JP" altLang="en-US"/>
          </a:p>
        </p:txBody>
      </p:sp>
      <p:sp>
        <p:nvSpPr>
          <p:cNvPr id="25607" name="テキスト ボックス 8"/>
          <p:cNvSpPr txBox="1">
            <a:spLocks noChangeArrowheads="1"/>
          </p:cNvSpPr>
          <p:nvPr/>
        </p:nvSpPr>
        <p:spPr bwMode="auto">
          <a:xfrm rot="-5400000">
            <a:off x="725488" y="1897063"/>
            <a:ext cx="1835150" cy="539750"/>
          </a:xfrm>
          <a:prstGeom prst="rect">
            <a:avLst/>
          </a:prstGeom>
          <a:solidFill>
            <a:schemeClr val="bg1"/>
          </a:solidFill>
          <a:ln w="9525">
            <a:noFill/>
            <a:miter lim="800000"/>
            <a:headEnd/>
            <a:tailEnd/>
          </a:ln>
        </p:spPr>
        <p:txBody>
          <a:bodyPr>
            <a:spAutoFit/>
          </a:bodyPr>
          <a:lstStyle/>
          <a:p>
            <a:r>
              <a:rPr lang="en-US" altLang="ja-JP"/>
              <a:t>Potential energy</a:t>
            </a:r>
            <a:endParaRPr lang="ja-JP" altLang="en-US"/>
          </a:p>
        </p:txBody>
      </p:sp>
      <p:sp>
        <p:nvSpPr>
          <p:cNvPr id="2" name="フッター プレースホルダー 1"/>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1975587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8"/>
          <p:cNvGraphicFramePr>
            <a:graphicFrameLocks noChangeAspect="1"/>
          </p:cNvGraphicFramePr>
          <p:nvPr/>
        </p:nvGraphicFramePr>
        <p:xfrm>
          <a:off x="468313" y="7938"/>
          <a:ext cx="8207375" cy="6345237"/>
        </p:xfrm>
        <a:graphic>
          <a:graphicData uri="http://schemas.openxmlformats.org/presentationml/2006/ole">
            <mc:AlternateContent xmlns:mc="http://schemas.openxmlformats.org/markup-compatibility/2006">
              <mc:Choice xmlns:v="urn:schemas-microsoft-com:vml" Requires="v">
                <p:oleObj spid="_x0000_s18441" name="CorelDRAW" r:id="rId3" imgW="10103400" imgH="7828200" progId="">
                  <p:embed/>
                </p:oleObj>
              </mc:Choice>
              <mc:Fallback>
                <p:oleObj name="CorelDRAW" r:id="rId3" imgW="10103400" imgH="7828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7938"/>
                        <a:ext cx="8207375" cy="634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スライド番号プレースホルダ 2"/>
          <p:cNvSpPr>
            <a:spLocks noGrp="1"/>
          </p:cNvSpPr>
          <p:nvPr>
            <p:ph type="sldNum" sz="quarter" idx="12"/>
          </p:nvPr>
        </p:nvSpPr>
        <p:spPr/>
        <p:txBody>
          <a:bodyPr/>
          <a:lstStyle/>
          <a:p>
            <a:fld id="{8152426B-D146-4845-B4EA-5544AFDE7064}" type="slidenum">
              <a:rPr kumimoji="1" lang="ja-JP" altLang="en-US" smtClean="0"/>
              <a:pPr/>
              <a:t>7</a:t>
            </a:fld>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57261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785813" y="0"/>
            <a:ext cx="7715250" cy="192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62" name="日付プレースホルダ 1"/>
          <p:cNvSpPr>
            <a:spLocks noGrp="1"/>
          </p:cNvSpPr>
          <p:nvPr>
            <p:ph type="dt" sz="quarter" idx="10"/>
          </p:nvPr>
        </p:nvSpPr>
        <p:spPr/>
        <p:txBody>
          <a:bodyPr/>
          <a:lstStyle/>
          <a:p>
            <a:pPr>
              <a:defRPr/>
            </a:pPr>
            <a:r>
              <a:rPr lang="en-US" altLang="ja-JP" smtClean="0">
                <a:latin typeface="Arial" pitchFamily="34" charset="0"/>
              </a:rPr>
              <a:t>2013/1/15</a:t>
            </a:r>
            <a:endParaRPr lang="en-US" altLang="ja-JP">
              <a:latin typeface="Arial" pitchFamily="34" charset="0"/>
            </a:endParaRPr>
          </a:p>
        </p:txBody>
      </p:sp>
      <p:sp>
        <p:nvSpPr>
          <p:cNvPr id="2063" name="フッター プレースホルダ 2"/>
          <p:cNvSpPr>
            <a:spLocks noGrp="1"/>
          </p:cNvSpPr>
          <p:nvPr>
            <p:ph type="ftr" sz="quarter" idx="11"/>
          </p:nvPr>
        </p:nvSpPr>
        <p:spPr/>
        <p:txBody>
          <a:bodyPr/>
          <a:lstStyle/>
          <a:p>
            <a:pPr>
              <a:defRPr/>
            </a:pPr>
            <a:r>
              <a:rPr lang="en-US" altLang="zh-TW" smtClean="0">
                <a:latin typeface="Arial" pitchFamily="34" charset="0"/>
              </a:rPr>
              <a:t>RIBF SEMINAR</a:t>
            </a:r>
            <a:endParaRPr lang="en-US" altLang="ja-JP">
              <a:latin typeface="Arial" pitchFamily="34" charset="0"/>
            </a:endParaRPr>
          </a:p>
        </p:txBody>
      </p:sp>
      <p:sp>
        <p:nvSpPr>
          <p:cNvPr id="2064" name="スライド番号プレースホルダ 3"/>
          <p:cNvSpPr>
            <a:spLocks noGrp="1"/>
          </p:cNvSpPr>
          <p:nvPr>
            <p:ph type="sldNum" sz="quarter" idx="12"/>
          </p:nvPr>
        </p:nvSpPr>
        <p:spPr/>
        <p:txBody>
          <a:bodyPr/>
          <a:lstStyle/>
          <a:p>
            <a:pPr>
              <a:defRPr/>
            </a:pPr>
            <a:fld id="{E9B68DAF-BBD2-4FD3-8FE0-EFE4280A2DB2}" type="slidenum">
              <a:rPr lang="en-US" altLang="ja-JP" smtClean="0">
                <a:latin typeface="Arial" pitchFamily="34" charset="0"/>
              </a:rPr>
              <a:pPr>
                <a:defRPr/>
              </a:pPr>
              <a:t>8</a:t>
            </a:fld>
            <a:endParaRPr lang="en-US" altLang="ja-JP" smtClean="0">
              <a:latin typeface="Arial" pitchFamily="34" charset="0"/>
            </a:endParaRPr>
          </a:p>
        </p:txBody>
      </p:sp>
      <p:sp>
        <p:nvSpPr>
          <p:cNvPr id="5" name="円/楕円 4"/>
          <p:cNvSpPr/>
          <p:nvPr/>
        </p:nvSpPr>
        <p:spPr>
          <a:xfrm>
            <a:off x="2500313" y="1069975"/>
            <a:ext cx="1000125" cy="10001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円/楕円 5"/>
          <p:cNvSpPr/>
          <p:nvPr/>
        </p:nvSpPr>
        <p:spPr>
          <a:xfrm>
            <a:off x="5045075" y="1108075"/>
            <a:ext cx="1071563" cy="9286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67" name="テキスト ボックス 6"/>
          <p:cNvSpPr txBox="1">
            <a:spLocks noChangeArrowheads="1"/>
          </p:cNvSpPr>
          <p:nvPr/>
        </p:nvSpPr>
        <p:spPr bwMode="auto">
          <a:xfrm>
            <a:off x="2486025" y="71438"/>
            <a:ext cx="1108075" cy="369887"/>
          </a:xfrm>
          <a:prstGeom prst="rect">
            <a:avLst/>
          </a:prstGeom>
          <a:solidFill>
            <a:srgbClr val="FFD757"/>
          </a:solidFill>
          <a:ln w="9525">
            <a:noFill/>
            <a:miter lim="800000"/>
            <a:headEnd/>
            <a:tailEnd/>
          </a:ln>
        </p:spPr>
        <p:txBody>
          <a:bodyPr wrap="none">
            <a:spAutoFit/>
          </a:bodyPr>
          <a:lstStyle/>
          <a:p>
            <a:r>
              <a:rPr lang="en-US" altLang="ja-JP"/>
              <a:t>spherical</a:t>
            </a:r>
            <a:endParaRPr lang="ja-JP" altLang="en-US"/>
          </a:p>
        </p:txBody>
      </p:sp>
      <p:sp>
        <p:nvSpPr>
          <p:cNvPr id="2068" name="テキスト ボックス 7"/>
          <p:cNvSpPr txBox="1">
            <a:spLocks noChangeArrowheads="1"/>
          </p:cNvSpPr>
          <p:nvPr/>
        </p:nvSpPr>
        <p:spPr bwMode="auto">
          <a:xfrm>
            <a:off x="4392613" y="80963"/>
            <a:ext cx="3133725" cy="369887"/>
          </a:xfrm>
          <a:prstGeom prst="rect">
            <a:avLst/>
          </a:prstGeom>
          <a:solidFill>
            <a:srgbClr val="FFD757"/>
          </a:solidFill>
          <a:ln w="9525">
            <a:noFill/>
            <a:miter lim="800000"/>
            <a:headEnd/>
            <a:tailEnd/>
          </a:ln>
        </p:spPr>
        <p:txBody>
          <a:bodyPr wrap="none">
            <a:spAutoFit/>
          </a:bodyPr>
          <a:lstStyle/>
          <a:p>
            <a:r>
              <a:rPr lang="en-US" altLang="ja-JP"/>
              <a:t>deformed (axially symmetric)</a:t>
            </a:r>
            <a:endParaRPr lang="ja-JP" altLang="en-US"/>
          </a:p>
        </p:txBody>
      </p:sp>
      <p:cxnSp>
        <p:nvCxnSpPr>
          <p:cNvPr id="10" name="直線コネクタ 9"/>
          <p:cNvCxnSpPr/>
          <p:nvPr/>
        </p:nvCxnSpPr>
        <p:spPr>
          <a:xfrm>
            <a:off x="1357313" y="1568450"/>
            <a:ext cx="5715000" cy="158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2369344" y="1512094"/>
            <a:ext cx="12604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a:off x="4979194" y="1521619"/>
            <a:ext cx="11874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endCxn id="5" idx="7"/>
          </p:cNvCxnSpPr>
          <p:nvPr/>
        </p:nvCxnSpPr>
        <p:spPr>
          <a:xfrm rot="5400000" flipH="1" flipV="1">
            <a:off x="3001169" y="1216819"/>
            <a:ext cx="352425" cy="35401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5400000" flipH="1" flipV="1">
            <a:off x="5575300" y="1219200"/>
            <a:ext cx="354013" cy="35401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50" name="Object 2"/>
          <p:cNvGraphicFramePr>
            <a:graphicFrameLocks noChangeAspect="1"/>
          </p:cNvGraphicFramePr>
          <p:nvPr/>
        </p:nvGraphicFramePr>
        <p:xfrm>
          <a:off x="4500563" y="428625"/>
          <a:ext cx="3790950" cy="542925"/>
        </p:xfrm>
        <a:graphic>
          <a:graphicData uri="http://schemas.openxmlformats.org/presentationml/2006/ole">
            <mc:AlternateContent xmlns:mc="http://schemas.openxmlformats.org/markup-compatibility/2006">
              <mc:Choice xmlns:v="urn:schemas-microsoft-com:vml" Requires="v">
                <p:oleObj spid="_x0000_s14481" name="数式" r:id="rId3" imgW="2920680" imgH="419040" progId="Equation.3">
                  <p:embed/>
                </p:oleObj>
              </mc:Choice>
              <mc:Fallback>
                <p:oleObj name="数式" r:id="rId3" imgW="2920680" imgH="419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28625"/>
                        <a:ext cx="37909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直線矢印コネクタ 23"/>
          <p:cNvCxnSpPr/>
          <p:nvPr/>
        </p:nvCxnSpPr>
        <p:spPr>
          <a:xfrm>
            <a:off x="3929063" y="1571625"/>
            <a:ext cx="571500" cy="1588"/>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表 24"/>
          <p:cNvGraphicFramePr>
            <a:graphicFrameLocks noGrp="1"/>
          </p:cNvGraphicFramePr>
          <p:nvPr/>
        </p:nvGraphicFramePr>
        <p:xfrm>
          <a:off x="1166813" y="2071688"/>
          <a:ext cx="1333488" cy="2214578"/>
        </p:xfrm>
        <a:graphic>
          <a:graphicData uri="http://schemas.openxmlformats.org/drawingml/2006/table">
            <a:tbl>
              <a:tblPr firstRow="1" bandRow="1">
                <a:tableStyleId>{5C22544A-7EE6-4342-B048-85BDC9FD1C3A}</a:tableStyleId>
              </a:tblPr>
              <a:tblGrid>
                <a:gridCol w="1333488"/>
              </a:tblGrid>
              <a:tr h="1107289">
                <a:tc>
                  <a:txBody>
                    <a:bodyPr/>
                    <a:lstStyle/>
                    <a:p>
                      <a:r>
                        <a:rPr kumimoji="1" lang="en-US" altLang="ja-JP" b="0" dirty="0" smtClean="0">
                          <a:solidFill>
                            <a:schemeClr val="tx1"/>
                          </a:solidFill>
                          <a:latin typeface="+mn-lt"/>
                        </a:rPr>
                        <a:t>surface</a:t>
                      </a:r>
                      <a:endParaRPr kumimoji="1" lang="ja-JP" altLang="en-US" b="0" dirty="0">
                        <a:solidFill>
                          <a:schemeClr val="tx1"/>
                        </a:solidFill>
                        <a:latin typeface="+mn-lt"/>
                      </a:endParaRPr>
                    </a:p>
                    <a:p>
                      <a:r>
                        <a:rPr kumimoji="1" lang="en-US" altLang="ja-JP" b="0" dirty="0" smtClean="0">
                          <a:solidFill>
                            <a:schemeClr val="tx1"/>
                          </a:solidFill>
                          <a:latin typeface="+mn-lt"/>
                        </a:rPr>
                        <a:t>energy</a:t>
                      </a:r>
                    </a:p>
                  </a:txBody>
                  <a:tcPr>
                    <a:noFill/>
                  </a:tcPr>
                </a:tc>
              </a:tr>
              <a:tr h="1107289">
                <a:tc>
                  <a:txBody>
                    <a:bodyPr/>
                    <a:lstStyle/>
                    <a:p>
                      <a:r>
                        <a:rPr kumimoji="1" lang="en-US" altLang="ja-JP" b="0" dirty="0" smtClean="0">
                          <a:latin typeface="+mn-lt"/>
                        </a:rPr>
                        <a:t>Coulomb</a:t>
                      </a:r>
                    </a:p>
                    <a:p>
                      <a:r>
                        <a:rPr kumimoji="1" lang="en-US" altLang="ja-JP" b="0" dirty="0" smtClean="0">
                          <a:latin typeface="+mn-lt"/>
                        </a:rPr>
                        <a:t>energy</a:t>
                      </a:r>
                      <a:endParaRPr kumimoji="1" lang="ja-JP" altLang="en-US" b="0" dirty="0">
                        <a:latin typeface="+mn-lt"/>
                      </a:endParaRPr>
                    </a:p>
                  </a:txBody>
                  <a:tcPr>
                    <a:noFill/>
                  </a:tcPr>
                </a:tc>
              </a:tr>
            </a:tbl>
          </a:graphicData>
        </a:graphic>
      </p:graphicFrame>
      <p:graphicFrame>
        <p:nvGraphicFramePr>
          <p:cNvPr id="2051" name="Object 3"/>
          <p:cNvGraphicFramePr>
            <a:graphicFrameLocks noChangeAspect="1"/>
          </p:cNvGraphicFramePr>
          <p:nvPr/>
        </p:nvGraphicFramePr>
        <p:xfrm>
          <a:off x="2517775" y="2071688"/>
          <a:ext cx="1125538" cy="714375"/>
        </p:xfrm>
        <a:graphic>
          <a:graphicData uri="http://schemas.openxmlformats.org/presentationml/2006/ole">
            <mc:AlternateContent xmlns:mc="http://schemas.openxmlformats.org/markup-compatibility/2006">
              <mc:Choice xmlns:v="urn:schemas-microsoft-com:vml" Requires="v">
                <p:oleObj spid="_x0000_s14482" name="数式" r:id="rId5" imgW="799920" imgH="507960" progId="Equation.3">
                  <p:embed/>
                </p:oleObj>
              </mc:Choice>
              <mc:Fallback>
                <p:oleObj name="数式" r:id="rId5" imgW="799920" imgH="507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7775" y="2071688"/>
                        <a:ext cx="1125538"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481356713"/>
              </p:ext>
            </p:extLst>
          </p:nvPr>
        </p:nvGraphicFramePr>
        <p:xfrm>
          <a:off x="5000625" y="2089150"/>
          <a:ext cx="2379663" cy="893763"/>
        </p:xfrm>
        <a:graphic>
          <a:graphicData uri="http://schemas.openxmlformats.org/presentationml/2006/ole">
            <mc:AlternateContent xmlns:mc="http://schemas.openxmlformats.org/markup-compatibility/2006">
              <mc:Choice xmlns:v="urn:schemas-microsoft-com:vml" Requires="v">
                <p:oleObj spid="_x0000_s14483" name="数式" r:id="rId7" imgW="1688760" imgH="634680" progId="Equation.3">
                  <p:embed/>
                </p:oleObj>
              </mc:Choice>
              <mc:Fallback>
                <p:oleObj name="数式" r:id="rId7" imgW="1688760" imgH="634680" progId="Equation.3">
                  <p:embed/>
                  <p:pic>
                    <p:nvPicPr>
                      <p:cNvPr id="0" name=""/>
                      <p:cNvPicPr>
                        <a:picLocks noChangeAspect="1" noChangeArrowheads="1"/>
                      </p:cNvPicPr>
                      <p:nvPr/>
                    </p:nvPicPr>
                    <p:blipFill>
                      <a:blip r:embed="rId8"/>
                      <a:srcRect/>
                      <a:stretch>
                        <a:fillRect/>
                      </a:stretch>
                    </p:blipFill>
                    <p:spPr bwMode="auto">
                      <a:xfrm>
                        <a:off x="5000625" y="2089150"/>
                        <a:ext cx="2379663" cy="893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7"/>
          <p:cNvGraphicFramePr>
            <a:graphicFrameLocks noChangeAspect="1"/>
          </p:cNvGraphicFramePr>
          <p:nvPr/>
        </p:nvGraphicFramePr>
        <p:xfrm>
          <a:off x="2498725" y="2928938"/>
          <a:ext cx="1144588" cy="1249362"/>
        </p:xfrm>
        <a:graphic>
          <a:graphicData uri="http://schemas.openxmlformats.org/presentationml/2006/ole">
            <mc:AlternateContent xmlns:mc="http://schemas.openxmlformats.org/markup-compatibility/2006">
              <mc:Choice xmlns:v="urn:schemas-microsoft-com:vml" Requires="v">
                <p:oleObj spid="_x0000_s14484" name="数式" r:id="rId9" imgW="812520" imgH="888840" progId="Equation.3">
                  <p:embed/>
                </p:oleObj>
              </mc:Choice>
              <mc:Fallback>
                <p:oleObj name="数式" r:id="rId9" imgW="812520" imgH="8888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8725" y="2928938"/>
                        <a:ext cx="1144588"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4" name="Object 8"/>
          <p:cNvGraphicFramePr>
            <a:graphicFrameLocks noChangeAspect="1"/>
          </p:cNvGraphicFramePr>
          <p:nvPr>
            <p:extLst>
              <p:ext uri="{D42A27DB-BD31-4B8C-83A1-F6EECF244321}">
                <p14:modId xmlns:p14="http://schemas.microsoft.com/office/powerpoint/2010/main" val="4238531198"/>
              </p:ext>
            </p:extLst>
          </p:nvPr>
        </p:nvGraphicFramePr>
        <p:xfrm>
          <a:off x="5000625" y="3105150"/>
          <a:ext cx="2465388" cy="895350"/>
        </p:xfrm>
        <a:graphic>
          <a:graphicData uri="http://schemas.openxmlformats.org/presentationml/2006/ole">
            <mc:AlternateContent xmlns:mc="http://schemas.openxmlformats.org/markup-compatibility/2006">
              <mc:Choice xmlns:v="urn:schemas-microsoft-com:vml" Requires="v">
                <p:oleObj spid="_x0000_s14485" name="数式" r:id="rId11" imgW="1752480" imgH="634680" progId="Equation.3">
                  <p:embed/>
                </p:oleObj>
              </mc:Choice>
              <mc:Fallback>
                <p:oleObj name="数式" r:id="rId11" imgW="1752480" imgH="634680" progId="Equation.3">
                  <p:embed/>
                  <p:pic>
                    <p:nvPicPr>
                      <p:cNvPr id="0" name=""/>
                      <p:cNvPicPr>
                        <a:picLocks noChangeAspect="1" noChangeArrowheads="1"/>
                      </p:cNvPicPr>
                      <p:nvPr/>
                    </p:nvPicPr>
                    <p:blipFill>
                      <a:blip r:embed="rId12"/>
                      <a:srcRect/>
                      <a:stretch>
                        <a:fillRect/>
                      </a:stretch>
                    </p:blipFill>
                    <p:spPr bwMode="auto">
                      <a:xfrm>
                        <a:off x="5000625" y="3105150"/>
                        <a:ext cx="2465388"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5" name="Object 9"/>
          <p:cNvGraphicFramePr>
            <a:graphicFrameLocks noChangeAspect="1"/>
          </p:cNvGraphicFramePr>
          <p:nvPr/>
        </p:nvGraphicFramePr>
        <p:xfrm>
          <a:off x="2928938" y="1131888"/>
          <a:ext cx="247650" cy="296862"/>
        </p:xfrm>
        <a:graphic>
          <a:graphicData uri="http://schemas.openxmlformats.org/presentationml/2006/ole">
            <mc:AlternateContent xmlns:mc="http://schemas.openxmlformats.org/markup-compatibility/2006">
              <mc:Choice xmlns:v="urn:schemas-microsoft-com:vml" Requires="v">
                <p:oleObj spid="_x0000_s14486" name="数式" r:id="rId13" imgW="190440" imgH="228600" progId="Equation.3">
                  <p:embed/>
                </p:oleObj>
              </mc:Choice>
              <mc:Fallback>
                <p:oleObj name="数式" r:id="rId13" imgW="19044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8" y="1131888"/>
                        <a:ext cx="247650"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6" name="Object 10"/>
          <p:cNvGraphicFramePr>
            <a:graphicFrameLocks noChangeAspect="1"/>
          </p:cNvGraphicFramePr>
          <p:nvPr/>
        </p:nvGraphicFramePr>
        <p:xfrm>
          <a:off x="5326063" y="1206500"/>
          <a:ext cx="446087" cy="263525"/>
        </p:xfrm>
        <a:graphic>
          <a:graphicData uri="http://schemas.openxmlformats.org/presentationml/2006/ole">
            <mc:AlternateContent xmlns:mc="http://schemas.openxmlformats.org/markup-compatibility/2006">
              <mc:Choice xmlns:v="urn:schemas-microsoft-com:vml" Requires="v">
                <p:oleObj spid="_x0000_s14487" name="数式" r:id="rId15" imgW="342720" imgH="203040" progId="Equation.3">
                  <p:embed/>
                </p:oleObj>
              </mc:Choice>
              <mc:Fallback>
                <p:oleObj name="数式" r:id="rId15" imgW="342720" imgH="2030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6063" y="1206500"/>
                        <a:ext cx="446087"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7" name="Object 11"/>
          <p:cNvGraphicFramePr>
            <a:graphicFrameLocks noChangeAspect="1"/>
          </p:cNvGraphicFramePr>
          <p:nvPr/>
        </p:nvGraphicFramePr>
        <p:xfrm>
          <a:off x="5762625" y="1373188"/>
          <a:ext cx="165100" cy="230187"/>
        </p:xfrm>
        <a:graphic>
          <a:graphicData uri="http://schemas.openxmlformats.org/presentationml/2006/ole">
            <mc:AlternateContent xmlns:mc="http://schemas.openxmlformats.org/markup-compatibility/2006">
              <mc:Choice xmlns:v="urn:schemas-microsoft-com:vml" Requires="v">
                <p:oleObj spid="_x0000_s14488" name="数式" r:id="rId17" imgW="126720" imgH="177480" progId="Equation.3">
                  <p:embed/>
                </p:oleObj>
              </mc:Choice>
              <mc:Fallback>
                <p:oleObj name="数式" r:id="rId17" imgW="126720" imgH="17748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62625" y="1373188"/>
                        <a:ext cx="165100" cy="230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8" name="Object 12"/>
          <p:cNvGraphicFramePr>
            <a:graphicFrameLocks noChangeAspect="1"/>
          </p:cNvGraphicFramePr>
          <p:nvPr/>
        </p:nvGraphicFramePr>
        <p:xfrm>
          <a:off x="3240088" y="5786438"/>
          <a:ext cx="5021262" cy="338137"/>
        </p:xfrm>
        <a:graphic>
          <a:graphicData uri="http://schemas.openxmlformats.org/presentationml/2006/ole">
            <mc:AlternateContent xmlns:mc="http://schemas.openxmlformats.org/markup-compatibility/2006">
              <mc:Choice xmlns:v="urn:schemas-microsoft-com:vml" Requires="v">
                <p:oleObj spid="_x0000_s14489" name="数式" r:id="rId19" imgW="3568680" imgH="241200" progId="Equation.3">
                  <p:embed/>
                </p:oleObj>
              </mc:Choice>
              <mc:Fallback>
                <p:oleObj name="数式" r:id="rId19" imgW="3568680" imgH="2412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40088" y="5786438"/>
                        <a:ext cx="5021262" cy="338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83" name="テキスト ボックス 41"/>
          <p:cNvSpPr txBox="1">
            <a:spLocks noChangeArrowheads="1"/>
          </p:cNvSpPr>
          <p:nvPr/>
        </p:nvSpPr>
        <p:spPr bwMode="auto">
          <a:xfrm>
            <a:off x="1071563" y="5773738"/>
            <a:ext cx="2065337" cy="369887"/>
          </a:xfrm>
          <a:prstGeom prst="rect">
            <a:avLst/>
          </a:prstGeom>
          <a:noFill/>
          <a:ln w="9525">
            <a:noFill/>
            <a:miter lim="800000"/>
            <a:headEnd/>
            <a:tailEnd/>
          </a:ln>
        </p:spPr>
        <p:txBody>
          <a:bodyPr wrap="none">
            <a:spAutoFit/>
          </a:bodyPr>
          <a:lstStyle/>
          <a:p>
            <a:r>
              <a:rPr lang="en-US" altLang="ja-JP"/>
              <a:t>Weizs</a:t>
            </a:r>
            <a:r>
              <a:rPr lang="en-US" altLang="ja-JP">
                <a:cs typeface="Arial" pitchFamily="34" charset="0"/>
              </a:rPr>
              <a:t>ä</a:t>
            </a:r>
            <a:r>
              <a:rPr lang="en-US" altLang="ja-JP"/>
              <a:t>cher-Bethe</a:t>
            </a:r>
            <a:endParaRPr lang="ja-JP" altLang="en-US"/>
          </a:p>
        </p:txBody>
      </p:sp>
      <p:graphicFrame>
        <p:nvGraphicFramePr>
          <p:cNvPr id="2059" name="Object 13"/>
          <p:cNvGraphicFramePr>
            <a:graphicFrameLocks noChangeAspect="1"/>
          </p:cNvGraphicFramePr>
          <p:nvPr/>
        </p:nvGraphicFramePr>
        <p:xfrm>
          <a:off x="3214688" y="4143375"/>
          <a:ext cx="4827587" cy="644525"/>
        </p:xfrm>
        <a:graphic>
          <a:graphicData uri="http://schemas.openxmlformats.org/presentationml/2006/ole">
            <mc:AlternateContent xmlns:mc="http://schemas.openxmlformats.org/markup-compatibility/2006">
              <mc:Choice xmlns:v="urn:schemas-microsoft-com:vml" Requires="v">
                <p:oleObj spid="_x0000_s14490" name="数式" r:id="rId21" imgW="3429000" imgH="457200" progId="Equation.3">
                  <p:embed/>
                </p:oleObj>
              </mc:Choice>
              <mc:Fallback>
                <p:oleObj name="数式" r:id="rId21" imgW="3429000" imgH="4572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14688" y="4143375"/>
                        <a:ext cx="4827587"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84" name="テキスト ボックス 43"/>
          <p:cNvSpPr txBox="1">
            <a:spLocks noChangeArrowheads="1"/>
          </p:cNvSpPr>
          <p:nvPr/>
        </p:nvSpPr>
        <p:spPr bwMode="auto">
          <a:xfrm>
            <a:off x="1128713" y="4271963"/>
            <a:ext cx="2166937" cy="368300"/>
          </a:xfrm>
          <a:prstGeom prst="rect">
            <a:avLst/>
          </a:prstGeom>
          <a:noFill/>
          <a:ln w="9525">
            <a:noFill/>
            <a:miter lim="800000"/>
            <a:headEnd/>
            <a:tailEnd/>
          </a:ln>
        </p:spPr>
        <p:txBody>
          <a:bodyPr wrap="none">
            <a:spAutoFit/>
          </a:bodyPr>
          <a:lstStyle/>
          <a:p>
            <a:r>
              <a:rPr lang="en-US" altLang="ja-JP">
                <a:latin typeface="Symbol" pitchFamily="18" charset="2"/>
              </a:rPr>
              <a:t>b</a:t>
            </a:r>
            <a:r>
              <a:rPr lang="en-US" altLang="ja-JP" baseline="-25000"/>
              <a:t>2</a:t>
            </a:r>
            <a:r>
              <a:rPr lang="en-US" altLang="ja-JP"/>
              <a:t> deformation only</a:t>
            </a:r>
            <a:endParaRPr lang="ja-JP" altLang="en-US"/>
          </a:p>
        </p:txBody>
      </p:sp>
      <p:graphicFrame>
        <p:nvGraphicFramePr>
          <p:cNvPr id="2060" name="Object 14"/>
          <p:cNvGraphicFramePr>
            <a:graphicFrameLocks noChangeAspect="1"/>
          </p:cNvGraphicFramePr>
          <p:nvPr/>
        </p:nvGraphicFramePr>
        <p:xfrm>
          <a:off x="2714625" y="4748213"/>
          <a:ext cx="3254375" cy="966787"/>
        </p:xfrm>
        <a:graphic>
          <a:graphicData uri="http://schemas.openxmlformats.org/presentationml/2006/ole">
            <mc:AlternateContent xmlns:mc="http://schemas.openxmlformats.org/markup-compatibility/2006">
              <mc:Choice xmlns:v="urn:schemas-microsoft-com:vml" Requires="v">
                <p:oleObj spid="_x0000_s14491" name="数式" r:id="rId23" imgW="2311200" imgH="685800" progId="Equation.3">
                  <p:embed/>
                </p:oleObj>
              </mc:Choice>
              <mc:Fallback>
                <p:oleObj name="数式" r:id="rId23" imgW="2311200" imgH="6858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14625" y="4748213"/>
                        <a:ext cx="3254375" cy="966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26603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1475656" y="260648"/>
            <a:ext cx="6265862" cy="4984750"/>
            <a:chOff x="1547813" y="1087438"/>
            <a:chExt cx="6265862" cy="4984750"/>
          </a:xfrm>
        </p:grpSpPr>
        <p:pic>
          <p:nvPicPr>
            <p:cNvPr id="20485" name="Picture 3" descr="図18"/>
            <p:cNvPicPr>
              <a:picLocks noChangeAspect="1" noChangeArrowheads="1"/>
            </p:cNvPicPr>
            <p:nvPr/>
          </p:nvPicPr>
          <p:blipFill>
            <a:blip r:embed="rId2" cstate="print"/>
            <a:srcRect/>
            <a:stretch>
              <a:fillRect/>
            </a:stretch>
          </p:blipFill>
          <p:spPr bwMode="auto">
            <a:xfrm>
              <a:off x="1547813" y="1087438"/>
              <a:ext cx="6265862" cy="4984750"/>
            </a:xfrm>
            <a:prstGeom prst="rect">
              <a:avLst/>
            </a:prstGeom>
            <a:noFill/>
            <a:ln w="9525">
              <a:noFill/>
              <a:miter lim="800000"/>
              <a:headEnd/>
              <a:tailEnd/>
            </a:ln>
          </p:spPr>
        </p:pic>
        <p:sp>
          <p:nvSpPr>
            <p:cNvPr id="6" name="正方形/長方形 5"/>
            <p:cNvSpPr/>
            <p:nvPr/>
          </p:nvSpPr>
          <p:spPr>
            <a:xfrm>
              <a:off x="5243513" y="1801813"/>
              <a:ext cx="1071562" cy="500062"/>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 name="正方形/長方形 6"/>
            <p:cNvSpPr/>
            <p:nvPr/>
          </p:nvSpPr>
          <p:spPr>
            <a:xfrm>
              <a:off x="6600825" y="2822575"/>
              <a:ext cx="1071563" cy="500063"/>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488" name="テキスト ボックス 7"/>
            <p:cNvSpPr txBox="1">
              <a:spLocks noChangeArrowheads="1"/>
            </p:cNvSpPr>
            <p:nvPr/>
          </p:nvSpPr>
          <p:spPr bwMode="auto">
            <a:xfrm>
              <a:off x="4429125" y="5592763"/>
              <a:ext cx="1643063" cy="400050"/>
            </a:xfrm>
            <a:prstGeom prst="rect">
              <a:avLst/>
            </a:prstGeom>
            <a:solidFill>
              <a:schemeClr val="bg1"/>
            </a:solidFill>
            <a:ln w="9525">
              <a:noFill/>
              <a:miter lim="800000"/>
              <a:headEnd/>
              <a:tailEnd/>
            </a:ln>
          </p:spPr>
          <p:txBody>
            <a:bodyPr>
              <a:spAutoFit/>
            </a:bodyPr>
            <a:lstStyle/>
            <a:p>
              <a:r>
                <a:rPr lang="en-US" altLang="ja-JP" sz="2000"/>
                <a:t>deformation</a:t>
              </a:r>
              <a:endParaRPr lang="ja-JP" altLang="en-US" sz="2000"/>
            </a:p>
          </p:txBody>
        </p:sp>
        <p:sp>
          <p:nvSpPr>
            <p:cNvPr id="20489" name="テキスト ボックス 8"/>
            <p:cNvSpPr txBox="1">
              <a:spLocks noChangeArrowheads="1"/>
            </p:cNvSpPr>
            <p:nvPr/>
          </p:nvSpPr>
          <p:spPr bwMode="auto">
            <a:xfrm rot="-5400000">
              <a:off x="1127125" y="2116138"/>
              <a:ext cx="1620837" cy="503238"/>
            </a:xfrm>
            <a:prstGeom prst="rect">
              <a:avLst/>
            </a:prstGeom>
            <a:solidFill>
              <a:schemeClr val="bg1"/>
            </a:solidFill>
            <a:ln w="9525">
              <a:noFill/>
              <a:miter lim="800000"/>
              <a:headEnd/>
              <a:tailEnd/>
            </a:ln>
          </p:spPr>
          <p:txBody>
            <a:bodyPr wrap="none">
              <a:spAutoFit/>
            </a:bodyPr>
            <a:lstStyle/>
            <a:p>
              <a:r>
                <a:rPr lang="en-US" altLang="ja-JP" sz="2000"/>
                <a:t>Energy</a:t>
              </a:r>
              <a:endParaRPr lang="ja-JP" altLang="en-US" sz="2000"/>
            </a:p>
          </p:txBody>
        </p:sp>
        <p:sp>
          <p:nvSpPr>
            <p:cNvPr id="20490" name="テキスト ボックス 9"/>
            <p:cNvSpPr txBox="1">
              <a:spLocks noChangeArrowheads="1"/>
            </p:cNvSpPr>
            <p:nvPr/>
          </p:nvSpPr>
          <p:spPr bwMode="auto">
            <a:xfrm>
              <a:off x="5202238" y="1714500"/>
              <a:ext cx="941387" cy="400050"/>
            </a:xfrm>
            <a:prstGeom prst="rect">
              <a:avLst/>
            </a:prstGeom>
            <a:noFill/>
            <a:ln w="9525">
              <a:noFill/>
              <a:miter lim="800000"/>
              <a:headEnd/>
              <a:tailEnd/>
            </a:ln>
          </p:spPr>
          <p:txBody>
            <a:bodyPr wrap="none">
              <a:spAutoFit/>
            </a:bodyPr>
            <a:lstStyle/>
            <a:p>
              <a:r>
                <a:rPr lang="en-US" altLang="ja-JP" sz="2000"/>
                <a:t>saddle</a:t>
              </a:r>
              <a:endParaRPr lang="ja-JP" altLang="en-US" sz="2000"/>
            </a:p>
          </p:txBody>
        </p:sp>
        <p:sp>
          <p:nvSpPr>
            <p:cNvPr id="20491" name="テキスト ボックス 10"/>
            <p:cNvSpPr txBox="1">
              <a:spLocks noChangeArrowheads="1"/>
            </p:cNvSpPr>
            <p:nvPr/>
          </p:nvSpPr>
          <p:spPr bwMode="auto">
            <a:xfrm>
              <a:off x="6715125" y="3000375"/>
              <a:ext cx="1098550" cy="400050"/>
            </a:xfrm>
            <a:prstGeom prst="rect">
              <a:avLst/>
            </a:prstGeom>
            <a:noFill/>
            <a:ln w="9525">
              <a:noFill/>
              <a:miter lim="800000"/>
              <a:headEnd/>
              <a:tailEnd/>
            </a:ln>
          </p:spPr>
          <p:txBody>
            <a:bodyPr wrap="none">
              <a:spAutoFit/>
            </a:bodyPr>
            <a:lstStyle/>
            <a:p>
              <a:r>
                <a:rPr lang="en-US" altLang="ja-JP" sz="2000"/>
                <a:t>scission</a:t>
              </a:r>
              <a:endParaRPr lang="ja-JP" altLang="en-US" sz="2000"/>
            </a:p>
          </p:txBody>
        </p:sp>
      </p:grpSp>
      <p:sp>
        <p:nvSpPr>
          <p:cNvPr id="9" name="スライド番号プレースホルダ 8"/>
          <p:cNvSpPr>
            <a:spLocks noGrp="1"/>
          </p:cNvSpPr>
          <p:nvPr>
            <p:ph type="sldNum" sz="quarter" idx="12"/>
          </p:nvPr>
        </p:nvSpPr>
        <p:spPr/>
        <p:txBody>
          <a:bodyPr/>
          <a:lstStyle/>
          <a:p>
            <a:fld id="{8152426B-D146-4845-B4EA-5544AFDE7064}" type="slidenum">
              <a:rPr kumimoji="1" lang="ja-JP" altLang="en-US" smtClean="0"/>
              <a:pPr/>
              <a:t>9</a:t>
            </a:fld>
            <a:endParaRPr kumimoji="1" lang="ja-JP" altLang="en-US"/>
          </a:p>
        </p:txBody>
      </p:sp>
      <p:sp>
        <p:nvSpPr>
          <p:cNvPr id="11" name="テキスト ボックス 10"/>
          <p:cNvSpPr txBox="1"/>
          <p:nvPr/>
        </p:nvSpPr>
        <p:spPr>
          <a:xfrm>
            <a:off x="2267744" y="5373216"/>
            <a:ext cx="4231608" cy="1200329"/>
          </a:xfrm>
          <a:prstGeom prst="rect">
            <a:avLst/>
          </a:prstGeom>
          <a:solidFill>
            <a:schemeClr val="accent5">
              <a:lumMod val="20000"/>
              <a:lumOff val="80000"/>
            </a:schemeClr>
          </a:solidFill>
        </p:spPr>
        <p:txBody>
          <a:bodyPr wrap="none" rtlCol="0">
            <a:spAutoFit/>
          </a:bodyPr>
          <a:lstStyle/>
          <a:p>
            <a:r>
              <a:rPr kumimoji="1" lang="en-US" altLang="ja-JP" dirty="0" smtClean="0"/>
              <a:t>Physics of heavy and superheavy nuclei</a:t>
            </a:r>
          </a:p>
          <a:p>
            <a:endParaRPr kumimoji="1" lang="en-US" altLang="ja-JP" dirty="0" smtClean="0"/>
          </a:p>
          <a:p>
            <a:r>
              <a:rPr lang="en-US" altLang="ja-JP" dirty="0" smtClean="0">
                <a:sym typeface="Wingdings" pitchFamily="2" charset="2"/>
              </a:rPr>
              <a:t>   </a:t>
            </a:r>
            <a:r>
              <a:rPr lang="en-US" altLang="ja-JP" dirty="0" smtClean="0"/>
              <a:t>	large scale nuclear transmutation</a:t>
            </a:r>
          </a:p>
          <a:p>
            <a:r>
              <a:rPr kumimoji="1" lang="en-US" altLang="ja-JP" dirty="0" smtClean="0"/>
              <a:t>   </a:t>
            </a:r>
            <a:r>
              <a:rPr kumimoji="1" lang="en-US" altLang="ja-JP" dirty="0" smtClean="0">
                <a:sym typeface="Wingdings" pitchFamily="2" charset="2"/>
              </a:rPr>
              <a:t></a:t>
            </a:r>
            <a:r>
              <a:rPr kumimoji="1" lang="en-US" altLang="ja-JP" dirty="0" smtClean="0"/>
              <a:t>	quantum mechanical shell effect</a:t>
            </a:r>
            <a:endParaRPr kumimoji="1" lang="ja-JP" altLang="en-US" dirty="0"/>
          </a:p>
        </p:txBody>
      </p:sp>
      <p:sp>
        <p:nvSpPr>
          <p:cNvPr id="2" name="日付プレースホルダー 1"/>
          <p:cNvSpPr>
            <a:spLocks noGrp="1"/>
          </p:cNvSpPr>
          <p:nvPr>
            <p:ph type="dt" sz="half" idx="10"/>
          </p:nvPr>
        </p:nvSpPr>
        <p:spPr/>
        <p:txBody>
          <a:bodyPr/>
          <a:lstStyle/>
          <a:p>
            <a:r>
              <a:rPr kumimoji="1" lang="en-US" altLang="ja-JP" smtClean="0"/>
              <a:t>2013/1/15</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RIBF SEMINAR</a:t>
            </a:r>
            <a:endParaRPr kumimoji="1" lang="ja-JP" altLang="en-US"/>
          </a:p>
        </p:txBody>
      </p:sp>
    </p:spTree>
    <p:extLst>
      <p:ext uri="{BB962C8B-B14F-4D97-AF65-F5344CB8AC3E}">
        <p14:creationId xmlns:p14="http://schemas.microsoft.com/office/powerpoint/2010/main" val="3701407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3347</Words>
  <Application>Microsoft Office PowerPoint</Application>
  <PresentationFormat>画面に合わせる (4:3)</PresentationFormat>
  <Paragraphs>1771</Paragraphs>
  <Slides>49</Slides>
  <Notes>16</Notes>
  <HiddenSlides>0</HiddenSlides>
  <MMClips>0</MMClips>
  <ScaleCrop>false</ScaleCrop>
  <HeadingPairs>
    <vt:vector size="6" baseType="variant">
      <vt:variant>
        <vt:lpstr>テーマ</vt:lpstr>
      </vt:variant>
      <vt:variant>
        <vt:i4>1</vt:i4>
      </vt:variant>
      <vt:variant>
        <vt:lpstr>埋め込まれた OLE サーバー</vt:lpstr>
      </vt:variant>
      <vt:variant>
        <vt:i4>5</vt:i4>
      </vt:variant>
      <vt:variant>
        <vt:lpstr>スライド タイトル</vt:lpstr>
      </vt:variant>
      <vt:variant>
        <vt:i4>49</vt:i4>
      </vt:variant>
    </vt:vector>
  </HeadingPairs>
  <TitlesOfParts>
    <vt:vector size="55" baseType="lpstr">
      <vt:lpstr>Office ​​テーマ</vt:lpstr>
      <vt:lpstr>グラフ</vt:lpstr>
      <vt:lpstr>CorelDRAW</vt:lpstr>
      <vt:lpstr>数式</vt:lpstr>
      <vt:lpstr>ビットマップ イメージ</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Cross-section systematics and extrapolation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Morita</dc:creator>
  <cp:lastModifiedBy>Morita</cp:lastModifiedBy>
  <cp:revision>16</cp:revision>
  <dcterms:created xsi:type="dcterms:W3CDTF">2012-10-08T23:45:01Z</dcterms:created>
  <dcterms:modified xsi:type="dcterms:W3CDTF">2013-01-15T06:21:00Z</dcterms:modified>
</cp:coreProperties>
</file>