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65" r:id="rId3"/>
    <p:sldId id="313" r:id="rId4"/>
    <p:sldId id="323" r:id="rId5"/>
    <p:sldId id="325" r:id="rId6"/>
    <p:sldId id="324" r:id="rId7"/>
    <p:sldId id="326" r:id="rId8"/>
    <p:sldId id="327" r:id="rId9"/>
    <p:sldId id="317" r:id="rId10"/>
    <p:sldId id="319" r:id="rId11"/>
    <p:sldId id="321" r:id="rId12"/>
    <p:sldId id="322" r:id="rId13"/>
    <p:sldId id="318" r:id="rId14"/>
    <p:sldId id="287" r:id="rId15"/>
    <p:sldId id="338" r:id="rId16"/>
    <p:sldId id="362" r:id="rId17"/>
    <p:sldId id="363" r:id="rId18"/>
    <p:sldId id="261" r:id="rId19"/>
    <p:sldId id="262" r:id="rId20"/>
    <p:sldId id="277" r:id="rId21"/>
    <p:sldId id="305" r:id="rId22"/>
    <p:sldId id="364" r:id="rId23"/>
    <p:sldId id="263" r:id="rId24"/>
    <p:sldId id="273" r:id="rId25"/>
    <p:sldId id="276" r:id="rId26"/>
    <p:sldId id="264" r:id="rId27"/>
    <p:sldId id="266" r:id="rId28"/>
    <p:sldId id="267" r:id="rId29"/>
    <p:sldId id="366" r:id="rId30"/>
    <p:sldId id="268" r:id="rId31"/>
    <p:sldId id="270" r:id="rId32"/>
    <p:sldId id="272" r:id="rId33"/>
    <p:sldId id="271" r:id="rId34"/>
    <p:sldId id="357" r:id="rId35"/>
    <p:sldId id="275" r:id="rId36"/>
    <p:sldId id="367" r:id="rId3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92" autoAdjust="0"/>
  </p:normalViewPr>
  <p:slideViewPr>
    <p:cSldViewPr>
      <p:cViewPr>
        <p:scale>
          <a:sx n="96" d="100"/>
          <a:sy n="96" d="100"/>
        </p:scale>
        <p:origin x="-1158"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BD1A3D58-2CF9-4DBF-8425-FC86B7A8105C}" type="datetimeFigureOut">
              <a:rPr kumimoji="1" lang="ja-JP" altLang="en-US" smtClean="0"/>
              <a:t>2013/2/26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2EE166EE-6DD3-49DE-8D6F-CD049C41F0FD}" type="slidenum">
              <a:rPr kumimoji="1" lang="ja-JP" altLang="en-US" smtClean="0"/>
              <a:t>‹#›</a:t>
            </a:fld>
            <a:endParaRPr kumimoji="1" lang="ja-JP" altLang="en-US"/>
          </a:p>
        </p:txBody>
      </p:sp>
    </p:spTree>
    <p:extLst>
      <p:ext uri="{BB962C8B-B14F-4D97-AF65-F5344CB8AC3E}">
        <p14:creationId xmlns:p14="http://schemas.microsoft.com/office/powerpoint/2010/main" val="24446260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 am Daisuke Kameda, </a:t>
            </a:r>
            <a:r>
              <a:rPr kumimoji="1" lang="en-US" altLang="ja-JP" baseline="0" dirty="0" err="1" smtClean="0"/>
              <a:t>BigRIPS</a:t>
            </a:r>
            <a:r>
              <a:rPr kumimoji="1" lang="en-US" altLang="ja-JP" baseline="0" dirty="0" smtClean="0"/>
              <a:t> team at RIKEN </a:t>
            </a:r>
            <a:r>
              <a:rPr kumimoji="1" lang="en-US" altLang="ja-JP" baseline="0" dirty="0" err="1" smtClean="0"/>
              <a:t>Nishina</a:t>
            </a:r>
            <a:r>
              <a:rPr kumimoji="1" lang="en-US" altLang="ja-JP" baseline="0" dirty="0" smtClean="0"/>
              <a:t> Center.</a:t>
            </a:r>
          </a:p>
          <a:p>
            <a:endParaRPr kumimoji="1" lang="en-US" altLang="ja-JP" dirty="0" smtClean="0"/>
          </a:p>
          <a:p>
            <a:r>
              <a:rPr kumimoji="1" lang="en-US" altLang="ja-JP" dirty="0" smtClean="0"/>
              <a:t>Recently, we</a:t>
            </a:r>
            <a:r>
              <a:rPr kumimoji="1" lang="en-US" altLang="ja-JP" baseline="0" dirty="0" smtClean="0"/>
              <a:t> have discovered a number of new microsecond isomers using in-flight fission of an uranium beam in this facility. </a:t>
            </a:r>
            <a:r>
              <a:rPr kumimoji="1" lang="en-US" altLang="ja-JP" dirty="0" smtClean="0"/>
              <a:t>Today, I</a:t>
            </a:r>
            <a:r>
              <a:rPr kumimoji="1" lang="en-US" altLang="ja-JP" baseline="0" dirty="0" smtClean="0"/>
              <a:t> would like to talk about the experimental results and discuss the nature of nuclear isomerism for observed isomers in the present work.</a:t>
            </a:r>
            <a:endParaRPr kumimoji="1" lang="ja-JP" altLang="en-US" dirty="0"/>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1</a:t>
            </a:fld>
            <a:endParaRPr kumimoji="1" lang="ja-JP" altLang="en-US"/>
          </a:p>
        </p:txBody>
      </p:sp>
    </p:spTree>
    <p:extLst>
      <p:ext uri="{BB962C8B-B14F-4D97-AF65-F5344CB8AC3E}">
        <p14:creationId xmlns:p14="http://schemas.microsoft.com/office/powerpoint/2010/main" val="111696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We optimized the </a:t>
            </a:r>
            <a:r>
              <a:rPr kumimoji="1" lang="en-US" altLang="ja-JP" baseline="0" dirty="0" err="1" smtClean="0"/>
              <a:t>BigRIPS</a:t>
            </a:r>
            <a:r>
              <a:rPr kumimoji="1" lang="en-US" altLang="ja-JP" baseline="0" dirty="0" smtClean="0"/>
              <a:t> setting to </a:t>
            </a:r>
            <a:r>
              <a:rPr kumimoji="1" lang="en-US" altLang="ja-JP" baseline="0" dirty="0" err="1" smtClean="0"/>
              <a:t>fullfill</a:t>
            </a:r>
            <a:r>
              <a:rPr kumimoji="1" lang="en-US" altLang="ja-JP" baseline="0" dirty="0" smtClean="0"/>
              <a:t> the full momentum acceptance of </a:t>
            </a:r>
            <a:r>
              <a:rPr kumimoji="1" lang="en-US" altLang="ja-JP" baseline="0" dirty="0" err="1" smtClean="0"/>
              <a:t>BigRIPS</a:t>
            </a:r>
            <a:r>
              <a:rPr kumimoji="1" lang="en-US" altLang="ja-JP" baseline="0" dirty="0" smtClean="0"/>
              <a:t> and limit of total counting rate as well as purity of new isotopes. </a:t>
            </a:r>
          </a:p>
          <a:p>
            <a:endParaRPr kumimoji="1" lang="en-US" altLang="ja-JP" baseline="0" dirty="0" smtClean="0"/>
          </a:p>
          <a:p>
            <a:r>
              <a:rPr kumimoji="1" lang="en-US" altLang="ja-JP" baseline="0" dirty="0" smtClean="0"/>
              <a:t>This figure schematically shows the separation scheme. The magnetic rigidity select the isotopes having similar mass-to-charge ratio, while the stopping range determine the window of neutron numbers. </a:t>
            </a:r>
          </a:p>
        </p:txBody>
      </p:sp>
      <p:sp>
        <p:nvSpPr>
          <p:cNvPr id="4" name="スライド番号プレースホルダー 3"/>
          <p:cNvSpPr>
            <a:spLocks noGrp="1"/>
          </p:cNvSpPr>
          <p:nvPr>
            <p:ph type="sldNum" sz="quarter" idx="10"/>
          </p:nvPr>
        </p:nvSpPr>
        <p:spPr/>
        <p:txBody>
          <a:bodyPr/>
          <a:lstStyle/>
          <a:p>
            <a:fld id="{D193EA3A-637A-49BE-99BE-A7596F6FAB07}" type="slidenum">
              <a:rPr kumimoji="1" lang="ja-JP" altLang="en-US" smtClean="0"/>
              <a:t>11</a:t>
            </a:fld>
            <a:endParaRPr kumimoji="1" lang="ja-JP" altLang="en-US"/>
          </a:p>
        </p:txBody>
      </p:sp>
    </p:spTree>
    <p:extLst>
      <p:ext uri="{BB962C8B-B14F-4D97-AF65-F5344CB8AC3E}">
        <p14:creationId xmlns:p14="http://schemas.microsoft.com/office/powerpoint/2010/main" val="65376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93EA3A-637A-49BE-99BE-A7596F6FAB07}" type="slidenum">
              <a:rPr kumimoji="1" lang="ja-JP" altLang="en-US" smtClean="0"/>
              <a:t>12</a:t>
            </a:fld>
            <a:endParaRPr kumimoji="1" lang="ja-JP" altLang="en-US"/>
          </a:p>
        </p:txBody>
      </p:sp>
    </p:spTree>
    <p:extLst>
      <p:ext uri="{BB962C8B-B14F-4D97-AF65-F5344CB8AC3E}">
        <p14:creationId xmlns:p14="http://schemas.microsoft.com/office/powerpoint/2010/main" val="213163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aseline="0" dirty="0" smtClean="0"/>
          </a:p>
        </p:txBody>
      </p:sp>
      <p:sp>
        <p:nvSpPr>
          <p:cNvPr id="4" name="スライド番号プレースホルダー 3"/>
          <p:cNvSpPr>
            <a:spLocks noGrp="1"/>
          </p:cNvSpPr>
          <p:nvPr>
            <p:ph type="sldNum" sz="quarter" idx="10"/>
          </p:nvPr>
        </p:nvSpPr>
        <p:spPr/>
        <p:txBody>
          <a:bodyPr/>
          <a:lstStyle/>
          <a:p>
            <a:fld id="{D193EA3A-637A-49BE-99BE-A7596F6FAB07}" type="slidenum">
              <a:rPr kumimoji="1" lang="ja-JP" altLang="en-US" smtClean="0"/>
              <a:t>13</a:t>
            </a:fld>
            <a:endParaRPr kumimoji="1" lang="ja-JP" altLang="en-US"/>
          </a:p>
        </p:txBody>
      </p:sp>
    </p:spTree>
    <p:extLst>
      <p:ext uri="{BB962C8B-B14F-4D97-AF65-F5344CB8AC3E}">
        <p14:creationId xmlns:p14="http://schemas.microsoft.com/office/powerpoint/2010/main" val="354033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AA74452-69ED-4E83-89F1-3C48DC9C672A}" type="slidenum">
              <a:rPr kumimoji="1" lang="ja-JP" altLang="en-US" smtClean="0"/>
              <a:t>15</a:t>
            </a:fld>
            <a:endParaRPr kumimoji="1" lang="ja-JP" altLang="en-US"/>
          </a:p>
        </p:txBody>
      </p:sp>
    </p:spTree>
    <p:extLst>
      <p:ext uri="{BB962C8B-B14F-4D97-AF65-F5344CB8AC3E}">
        <p14:creationId xmlns:p14="http://schemas.microsoft.com/office/powerpoint/2010/main" val="1270512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t>These</a:t>
            </a:r>
            <a:r>
              <a:rPr lang="en-US" altLang="ja-JP" baseline="0" dirty="0" smtClean="0"/>
              <a:t> are </a:t>
            </a:r>
            <a:r>
              <a:rPr lang="en-US" altLang="ja-JP" dirty="0" smtClean="0"/>
              <a:t>particle</a:t>
            </a:r>
            <a:r>
              <a:rPr lang="en-US" altLang="ja-JP" baseline="0" dirty="0" smtClean="0"/>
              <a:t> identification plots, so-called PID plots, whose horizontal and vertical axis is the deduced mass-to-charge ratio and atomic number, respectively. Each isotope is fully identified by each small island as well as the charge state. By using these plots we fully identified over 450 isotopes during the experiment. These are the PID plots with the gate of delayed g-rays whose time window was selected to be from 200 ns to 1 us following the implantation. The presence of isomeric states whose half-lives are comparable to the time window are clearly shown by the enhanced islands in the respective regions. We identified isomeric g-rays for a number of known isomers as well as unknown ones. This is the case of known isomeric decay of 95Kr.</a:t>
            </a:r>
          </a:p>
          <a:p>
            <a:pPr eaLnBrk="1" hangingPunct="1">
              <a:spcBef>
                <a:spcPct val="0"/>
              </a:spcBef>
            </a:pPr>
            <a:endParaRPr lang="en-US" altLang="ja-JP" baseline="0" dirty="0" smtClean="0"/>
          </a:p>
          <a:p>
            <a:pPr eaLnBrk="1" hangingPunct="1">
              <a:spcBef>
                <a:spcPct val="0"/>
              </a:spcBef>
            </a:pPr>
            <a:r>
              <a:rPr lang="en-US" altLang="ja-JP" baseline="0" dirty="0" smtClean="0"/>
              <a:t>    </a:t>
            </a:r>
            <a:endParaRPr lang="ja-JP" altLang="en-US" dirty="0" smtClean="0"/>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FD5C6E-FEBE-4064-89CB-5880946DFCA9}" type="slidenum">
              <a:rPr lang="ja-JP" altLang="en-US" smtClean="0"/>
              <a:pPr fontAlgn="base">
                <a:spcBef>
                  <a:spcPct val="0"/>
                </a:spcBef>
                <a:spcAft>
                  <a:spcPct val="0"/>
                </a:spcAft>
                <a:defRPr/>
              </a:pPr>
              <a:t>18</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 I just show you the energy and time spectra for observed new isomers in the present work. In total, we observed 18 new isomeric decays.  </a:t>
            </a:r>
          </a:p>
          <a:p>
            <a:endParaRPr kumimoji="1" lang="en-US" altLang="ja-JP" baseline="0" dirty="0" smtClean="0"/>
          </a:p>
          <a:p>
            <a:r>
              <a:rPr kumimoji="1" lang="en-US" altLang="ja-JP" baseline="0" dirty="0" smtClean="0"/>
              <a:t>The decay was fitted by the exponential plus constant background for isomeric g-rays observed. In the case of P </a:t>
            </a:r>
            <a:endParaRPr kumimoji="1" lang="ja-JP" altLang="en-US" dirty="0"/>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19</a:t>
            </a:fld>
            <a:endParaRPr kumimoji="1" lang="ja-JP" altLang="en-US"/>
          </a:p>
        </p:txBody>
      </p:sp>
    </p:spTree>
    <p:extLst>
      <p:ext uri="{BB962C8B-B14F-4D97-AF65-F5344CB8AC3E}">
        <p14:creationId xmlns:p14="http://schemas.microsoft.com/office/powerpoint/2010/main" val="884239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shows the summary of</a:t>
            </a:r>
            <a:r>
              <a:rPr kumimoji="1" lang="en-US" altLang="ja-JP" baseline="0" dirty="0" smtClean="0"/>
              <a:t> isomer measurement.</a:t>
            </a:r>
          </a:p>
          <a:p>
            <a:r>
              <a:rPr kumimoji="1" lang="en-US" altLang="ja-JP" baseline="0" dirty="0" smtClean="0"/>
              <a:t>The blue ones are known isomers and the red ones are new isomers observed in this work..</a:t>
            </a:r>
          </a:p>
          <a:p>
            <a:r>
              <a:rPr kumimoji="1" lang="en-US" altLang="ja-JP" baseline="0" dirty="0" smtClean="0"/>
              <a:t>We observed 54 microsecond isomers in total, including 18 new isomers.</a:t>
            </a:r>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20</a:t>
            </a:fld>
            <a:endParaRPr kumimoji="1" lang="ja-JP" altLang="en-US"/>
          </a:p>
        </p:txBody>
      </p:sp>
    </p:spTree>
    <p:extLst>
      <p:ext uri="{BB962C8B-B14F-4D97-AF65-F5344CB8AC3E}">
        <p14:creationId xmlns:p14="http://schemas.microsoft.com/office/powerpoint/2010/main" val="291698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proposed level schemes for 17 isomers, </a:t>
            </a:r>
            <a:r>
              <a:rPr lang="en-US" altLang="ja-JP" dirty="0" smtClean="0">
                <a:solidFill>
                  <a:srgbClr val="008000"/>
                </a:solidFill>
                <a:latin typeface="Arial" pitchFamily="34" charset="0"/>
                <a:cs typeface="Arial" pitchFamily="34" charset="0"/>
              </a:rPr>
              <a:t>based on obtained spectroscopic information and  the systematics in neighboring nuclei,</a:t>
            </a:r>
            <a:r>
              <a:rPr lang="en-US" altLang="ja-JP" baseline="0" dirty="0" smtClean="0">
                <a:solidFill>
                  <a:srgbClr val="008000"/>
                </a:solidFill>
                <a:latin typeface="Arial" pitchFamily="34" charset="0"/>
                <a:cs typeface="Arial" pitchFamily="34" charset="0"/>
              </a:rPr>
              <a:t> which allowed </a:t>
            </a:r>
            <a:r>
              <a:rPr kumimoji="1" lang="en-US" altLang="ja-JP" baseline="0" dirty="0" smtClean="0">
                <a:solidFill>
                  <a:schemeClr val="tx1"/>
                </a:solidFill>
                <a:latin typeface="+mn-lt"/>
                <a:cs typeface="+mn-cs"/>
              </a:rPr>
              <a:t>us to study </a:t>
            </a:r>
            <a:r>
              <a:rPr lang="en-US" altLang="ja-JP" dirty="0" smtClean="0">
                <a:latin typeface="Arial" pitchFamily="34" charset="0"/>
                <a:cs typeface="Arial" pitchFamily="34" charset="0"/>
              </a:rPr>
              <a:t>nuclear isomerism in relation to evolution of nuclear shape, shape coexistence and shell structure.</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21</a:t>
            </a:fld>
            <a:endParaRPr kumimoji="1" lang="ja-JP" altLang="en-US"/>
          </a:p>
        </p:txBody>
      </p:sp>
    </p:spTree>
    <p:extLst>
      <p:ext uri="{BB962C8B-B14F-4D97-AF65-F5344CB8AC3E}">
        <p14:creationId xmlns:p14="http://schemas.microsoft.com/office/powerpoint/2010/main" val="1288694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From now, let’s discuss our observation from the viewpoint of the possible nuclear isomerism.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Arial" pitchFamily="34" charset="0"/>
                <a:cs typeface="Arial" pitchFamily="34" charset="0"/>
              </a:rPr>
              <a:t>The nuclear isomerism is sensitive to microscopic changes of nuclear structure in the</a:t>
            </a:r>
            <a:r>
              <a:rPr lang="en-US" altLang="ja-JP" baseline="0" dirty="0" smtClean="0">
                <a:latin typeface="Arial" pitchFamily="34" charset="0"/>
                <a:cs typeface="Arial" pitchFamily="34" charset="0"/>
              </a:rPr>
              <a:t> relevant regions. </a:t>
            </a:r>
            <a:endParaRPr lang="ja-JP" altLang="en-US" dirty="0" smtClean="0">
              <a:latin typeface="Arial" pitchFamily="34" charset="0"/>
              <a:cs typeface="Arial" pitchFamily="34" charset="0"/>
            </a:endParaRPr>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23</a:t>
            </a:fld>
            <a:endParaRPr kumimoji="1" lang="ja-JP" altLang="en-US"/>
          </a:p>
        </p:txBody>
      </p:sp>
    </p:spTree>
    <p:extLst>
      <p:ext uri="{BB962C8B-B14F-4D97-AF65-F5344CB8AC3E}">
        <p14:creationId xmlns:p14="http://schemas.microsoft.com/office/powerpoint/2010/main" val="3657149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From the observed spectra</a:t>
            </a:r>
            <a:r>
              <a:rPr kumimoji="1" lang="en-US" altLang="ja-JP" baseline="0" dirty="0" smtClean="0"/>
              <a:t> and half-life, w</a:t>
            </a:r>
            <a:r>
              <a:rPr kumimoji="1" lang="en-US" altLang="ja-JP" dirty="0" smtClean="0"/>
              <a:t>e proposed the level scheme</a:t>
            </a:r>
            <a:r>
              <a:rPr kumimoji="1" lang="en-US" altLang="ja-JP" baseline="0" dirty="0" smtClean="0"/>
              <a:t> as shown here, the isomeric transition is likely E2 transition with small </a:t>
            </a:r>
            <a:r>
              <a:rPr kumimoji="1" lang="en-US" altLang="ja-JP" baseline="0" dirty="0" err="1" smtClean="0"/>
              <a:t>transiiton</a:t>
            </a:r>
            <a:r>
              <a:rPr kumimoji="1" lang="en-US" altLang="ja-JP" baseline="0" dirty="0" smtClean="0"/>
              <a:t> energy. According to the single particle structure around this region, we assign the spin and parity of ground state to be dominated by the f5/2 particle state, while the isomeric state to be hole state of p1/2 orbit. We interpret that this isomer is generated by narrowing of the </a:t>
            </a:r>
            <a:r>
              <a:rPr kumimoji="1" lang="en-US" altLang="ja-JP" i="1" baseline="0" dirty="0" smtClean="0"/>
              <a:t>N</a:t>
            </a:r>
            <a:r>
              <a:rPr kumimoji="1" lang="en-US" altLang="ja-JP" baseline="0" dirty="0" smtClean="0"/>
              <a:t>=34 subshell gap. </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24</a:t>
            </a:fld>
            <a:endParaRPr kumimoji="1" lang="ja-JP" altLang="en-US"/>
          </a:p>
        </p:txBody>
      </p:sp>
    </p:spTree>
    <p:extLst>
      <p:ext uri="{BB962C8B-B14F-4D97-AF65-F5344CB8AC3E}">
        <p14:creationId xmlns:p14="http://schemas.microsoft.com/office/powerpoint/2010/main" val="126280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All</a:t>
            </a:r>
            <a:r>
              <a:rPr kumimoji="1" lang="en-US" altLang="ja-JP" baseline="0" dirty="0" smtClean="0"/>
              <a:t> contents of my talk is coming from this original paper which was published last November. I will try to explain the essential points and main message of this paper and main message. I hope that you can catch some points during my presentation,  before you read this long paper having 21 pages. </a:t>
            </a:r>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2</a:t>
            </a:fld>
            <a:endParaRPr kumimoji="1" lang="ja-JP" altLang="en-US"/>
          </a:p>
        </p:txBody>
      </p:sp>
    </p:spTree>
    <p:extLst>
      <p:ext uri="{BB962C8B-B14F-4D97-AF65-F5344CB8AC3E}">
        <p14:creationId xmlns:p14="http://schemas.microsoft.com/office/powerpoint/2010/main" val="1364346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E19241CB-A53D-4B2D-8DDA-3958D534CED6}" type="slidenum">
              <a:rPr lang="ja-JP" altLang="en-US" smtClean="0"/>
              <a:pPr>
                <a:defRPr/>
              </a:pPr>
              <a:t>25</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side</a:t>
            </a:r>
            <a:r>
              <a:rPr kumimoji="1" lang="en-US" altLang="ja-JP" baseline="0" dirty="0" smtClean="0"/>
              <a:t> shows the g-ray energy spectra obtained in the N=60 region.</a:t>
            </a:r>
          </a:p>
          <a:p>
            <a:r>
              <a:rPr kumimoji="1" lang="en-US" altLang="ja-JP" baseline="0" dirty="0" smtClean="0"/>
              <a:t>We discovered several new isomers with lower Z numbers.</a:t>
            </a:r>
          </a:p>
          <a:p>
            <a:r>
              <a:rPr kumimoji="1" lang="en-US" altLang="ja-JP" baseline="0" dirty="0" smtClean="0"/>
              <a:t>We discovered 97Rb and 95Br as for the N=60 isomers.</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26</a:t>
            </a:fld>
            <a:endParaRPr kumimoji="1" lang="ja-JP" altLang="en-US"/>
          </a:p>
        </p:txBody>
      </p:sp>
    </p:spTree>
    <p:extLst>
      <p:ext uri="{BB962C8B-B14F-4D97-AF65-F5344CB8AC3E}">
        <p14:creationId xmlns:p14="http://schemas.microsoft.com/office/powerpoint/2010/main" val="3132182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show</a:t>
            </a:r>
            <a:r>
              <a:rPr kumimoji="1" lang="en-US" altLang="ja-JP" baseline="0" dirty="0" smtClean="0"/>
              <a:t> our proposed level schemes and isomerism. Our interpretation is here based on the hindrance of observed transition probability and the systematics in neighboring nuclei. In the cases of 97Rb, 98Rb and 95Br, the isomeric states are proposed to be shape isomer assuming that the shape coexistence between spherical and deformed state persists in the region of nuclei with neutron number of 60 and 61 more. On the other hand, in the case of 94Br, we considered the isomeric state to be spherical single particle isomer. </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27</a:t>
            </a:fld>
            <a:endParaRPr kumimoji="1" lang="ja-JP" altLang="en-US"/>
          </a:p>
        </p:txBody>
      </p:sp>
    </p:spTree>
    <p:extLst>
      <p:ext uri="{BB962C8B-B14F-4D97-AF65-F5344CB8AC3E}">
        <p14:creationId xmlns:p14="http://schemas.microsoft.com/office/powerpoint/2010/main" val="3975977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slide</a:t>
            </a:r>
            <a:r>
              <a:rPr kumimoji="1" lang="en-US" altLang="ja-JP" baseline="0" dirty="0" smtClean="0"/>
              <a:t> shows the evolution of shape coexistence in the N=60 even-even nuclei here, and in the N=60 odd nuclei here.</a:t>
            </a:r>
          </a:p>
          <a:p>
            <a:r>
              <a:rPr kumimoji="1" lang="en-US" altLang="ja-JP" baseline="0" dirty="0" smtClean="0"/>
              <a:t>In the case of even-even nuclei, it is known that the spherical O+ state located above the </a:t>
            </a:r>
            <a:r>
              <a:rPr kumimoji="1" lang="en-US" altLang="ja-JP" baseline="0" dirty="0" err="1" smtClean="0"/>
              <a:t>prolate</a:t>
            </a:r>
            <a:r>
              <a:rPr kumimoji="1" lang="en-US" altLang="ja-JP" baseline="0" dirty="0" smtClean="0"/>
              <a:t>-deformed ground state gets down as the proton number decreases, and the ordering could be reversed. In the case of odd nuclei, we propose that the ordering of the spherical and deformed states are reversed between 97Rb and 95Br.</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28</a:t>
            </a:fld>
            <a:endParaRPr kumimoji="1" lang="ja-JP" altLang="en-US"/>
          </a:p>
        </p:txBody>
      </p:sp>
    </p:spTree>
    <p:extLst>
      <p:ext uri="{BB962C8B-B14F-4D97-AF65-F5344CB8AC3E}">
        <p14:creationId xmlns:p14="http://schemas.microsoft.com/office/powerpoint/2010/main" val="1184727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29</a:t>
            </a:fld>
            <a:endParaRPr kumimoji="1" lang="ja-JP" altLang="en-US"/>
          </a:p>
        </p:txBody>
      </p:sp>
    </p:spTree>
    <p:extLst>
      <p:ext uri="{BB962C8B-B14F-4D97-AF65-F5344CB8AC3E}">
        <p14:creationId xmlns:p14="http://schemas.microsoft.com/office/powerpoint/2010/main" val="397597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slide shows the g-ray  energy spectra, our proposed level schemes and isomerism for the isomers observed in the N=68 region</a:t>
            </a:r>
          </a:p>
          <a:p>
            <a:r>
              <a:rPr kumimoji="1" lang="en-US" altLang="ja-JP" dirty="0" smtClean="0"/>
              <a:t>It is known</a:t>
            </a:r>
            <a:r>
              <a:rPr kumimoji="1" lang="en-US" altLang="ja-JP" baseline="0" dirty="0" smtClean="0"/>
              <a:t> that a variety of nuclear shapes appear in this region.  </a:t>
            </a:r>
          </a:p>
          <a:p>
            <a:r>
              <a:rPr kumimoji="1" lang="en-US" altLang="ja-JP" baseline="0" dirty="0" smtClean="0"/>
              <a:t>We assigned the isomerism of 109Mo, 108Nb and 108Zr as shown here.</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30</a:t>
            </a:fld>
            <a:endParaRPr kumimoji="1" lang="ja-JP" altLang="en-US"/>
          </a:p>
        </p:txBody>
      </p:sp>
    </p:spTree>
    <p:extLst>
      <p:ext uri="{BB962C8B-B14F-4D97-AF65-F5344CB8AC3E}">
        <p14:creationId xmlns:p14="http://schemas.microsoft.com/office/powerpoint/2010/main" val="3872398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slide show the energy spectra of new isomers in the N=75 region, in which we discovered several new isomers.</a:t>
            </a:r>
          </a:p>
          <a:p>
            <a:r>
              <a:rPr kumimoji="1" lang="en-US" altLang="ja-JP" baseline="0" dirty="0" smtClean="0"/>
              <a:t>As I mentioned already, this region is a new region and never explored before.</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31</a:t>
            </a:fld>
            <a:endParaRPr kumimoji="1" lang="ja-JP" altLang="en-US"/>
          </a:p>
        </p:txBody>
      </p:sp>
    </p:spTree>
    <p:extLst>
      <p:ext uri="{BB962C8B-B14F-4D97-AF65-F5344CB8AC3E}">
        <p14:creationId xmlns:p14="http://schemas.microsoft.com/office/powerpoint/2010/main" val="3518169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a:t>
            </a:r>
            <a:r>
              <a:rPr kumimoji="1" lang="en-US" altLang="ja-JP" baseline="0" dirty="0" smtClean="0"/>
              <a:t> shows our proposed level schemes and nuclear isomerism.</a:t>
            </a:r>
          </a:p>
          <a:p>
            <a:r>
              <a:rPr kumimoji="1" lang="en-US" altLang="ja-JP" baseline="0" dirty="0" smtClean="0"/>
              <a:t>We assign shape isomerism to 117Ru and 119Ru, although not conclusive for other observed isomers.</a:t>
            </a:r>
          </a:p>
          <a:p>
            <a:r>
              <a:rPr kumimoji="1" lang="en-US" altLang="ja-JP" baseline="0" dirty="0" smtClean="0"/>
              <a:t>We speculate that  the N=75 region is a new deformation region which exhibits shape coexistence.</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32</a:t>
            </a:fld>
            <a:endParaRPr kumimoji="1" lang="ja-JP" altLang="en-US"/>
          </a:p>
        </p:txBody>
      </p:sp>
    </p:spTree>
    <p:extLst>
      <p:ext uri="{BB962C8B-B14F-4D97-AF65-F5344CB8AC3E}">
        <p14:creationId xmlns:p14="http://schemas.microsoft.com/office/powerpoint/2010/main" val="1751912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order to investigate</a:t>
            </a:r>
            <a:r>
              <a:rPr kumimoji="1" lang="en-US" altLang="ja-JP" baseline="0" dirty="0" smtClean="0"/>
              <a:t> what happens in this region, we check the </a:t>
            </a:r>
            <a:r>
              <a:rPr kumimoji="1" lang="en-US" altLang="ja-JP" dirty="0" smtClean="0"/>
              <a:t>systematic</a:t>
            </a:r>
            <a:r>
              <a:rPr kumimoji="1" lang="en-US" altLang="ja-JP" baseline="0" dirty="0" smtClean="0"/>
              <a:t> trend of two-neutron separation energy as a function of neutron numbers: This plot again shows the experimental data for the N=60 region. This plot shows the theoretical calculation for the N=75 region. You see the humps here, and the theoretical calculation indicates the onset of ground state deformation at N~75. </a:t>
            </a:r>
            <a:endParaRPr kumimoji="1" lang="ja-JP" altLang="en-US" dirty="0"/>
          </a:p>
        </p:txBody>
      </p:sp>
      <p:sp>
        <p:nvSpPr>
          <p:cNvPr id="4" name="スライド番号プレースホルダー 3"/>
          <p:cNvSpPr>
            <a:spLocks noGrp="1"/>
          </p:cNvSpPr>
          <p:nvPr>
            <p:ph type="sldNum" sz="quarter" idx="10"/>
          </p:nvPr>
        </p:nvSpPr>
        <p:spPr/>
        <p:txBody>
          <a:bodyPr/>
          <a:lstStyle/>
          <a:p>
            <a:fld id="{272B4EBF-1789-49AC-96EF-1367EF68153E}" type="slidenum">
              <a:rPr kumimoji="1" lang="ja-JP" altLang="en-US" smtClean="0"/>
              <a:t>33</a:t>
            </a:fld>
            <a:endParaRPr kumimoji="1" lang="ja-JP" altLang="en-US"/>
          </a:p>
        </p:txBody>
      </p:sp>
    </p:spTree>
    <p:extLst>
      <p:ext uri="{BB962C8B-B14F-4D97-AF65-F5344CB8AC3E}">
        <p14:creationId xmlns:p14="http://schemas.microsoft.com/office/powerpoint/2010/main" val="24779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Evolution</a:t>
            </a:r>
            <a:r>
              <a:rPr kumimoji="1" lang="en-US" altLang="ja-JP" baseline="0" dirty="0" smtClean="0"/>
              <a:t> of nuclear structures of neutron-rich exotic nuclei between double closed-shell nuclei, 78Ni and 132Sn is one of the most interesting and challenging issues of nuclear physics. </a:t>
            </a:r>
          </a:p>
          <a:p>
            <a:endParaRPr kumimoji="1" lang="en-US" altLang="ja-JP" baseline="0" dirty="0" smtClean="0"/>
          </a:p>
          <a:p>
            <a:r>
              <a:rPr kumimoji="1" lang="en-US" altLang="ja-JP" baseline="0" dirty="0" smtClean="0"/>
              <a:t>In the double mid-shell region, large nuclear deformation is known to emerge. We are interested in how dose nuclear structure change between two extreme nuclear structure, spherical and large deformed shapes along this line. Shell evolution in this very neutron-rich region is also interesting. </a:t>
            </a:r>
          </a:p>
          <a:p>
            <a:endParaRPr kumimoji="1" lang="en-US" altLang="ja-JP" baseline="0" dirty="0" smtClean="0"/>
          </a:p>
          <a:p>
            <a:r>
              <a:rPr kumimoji="1" lang="en-US" altLang="ja-JP" baseline="0" dirty="0" smtClean="0"/>
              <a:t>Sudden onset of large </a:t>
            </a:r>
            <a:r>
              <a:rPr kumimoji="1" lang="en-US" altLang="ja-JP" baseline="0" dirty="0" err="1" smtClean="0"/>
              <a:t>prolate</a:t>
            </a:r>
            <a:r>
              <a:rPr kumimoji="1" lang="en-US" altLang="ja-JP" baseline="0" dirty="0" smtClean="0"/>
              <a:t> deformation is known to occur at neutron number of 60. In this region, shape coexistence between spherical and </a:t>
            </a:r>
            <a:r>
              <a:rPr kumimoji="1" lang="en-US" altLang="ja-JP" baseline="0" dirty="0" err="1" smtClean="0"/>
              <a:t>prolate</a:t>
            </a:r>
            <a:r>
              <a:rPr kumimoji="1" lang="en-US" altLang="ja-JP" baseline="0" dirty="0" smtClean="0"/>
              <a:t> shape is well known. Around the center of double mid-shell region, shape evolution involving various kinds of nuclear shapes such as </a:t>
            </a:r>
            <a:r>
              <a:rPr kumimoji="1" lang="en-US" altLang="ja-JP" baseline="0" dirty="0" err="1" smtClean="0"/>
              <a:t>prolate</a:t>
            </a:r>
            <a:r>
              <a:rPr kumimoji="1" lang="en-US" altLang="ja-JP" baseline="0" dirty="0" smtClean="0"/>
              <a:t>, oblate, </a:t>
            </a:r>
            <a:r>
              <a:rPr kumimoji="1" lang="en-US" altLang="ja-JP" baseline="0" dirty="0" err="1" smtClean="0"/>
              <a:t>triaxial</a:t>
            </a:r>
            <a:r>
              <a:rPr kumimoji="1" lang="en-US" altLang="ja-JP" baseline="0" dirty="0" smtClean="0"/>
              <a:t>, tetrahedral shapes is known to emerge. In the neutron-rich region between double mid-shell region and 132Sn, possible shape transition has attract much attention so far. However, this region has remained unexplored region experimentally due to the difficulty of producing such rare isotopes using the conventional means.</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4</a:t>
            </a:fld>
            <a:endParaRPr kumimoji="1" lang="ja-JP" altLang="en-US"/>
          </a:p>
        </p:txBody>
      </p:sp>
    </p:spTree>
    <p:extLst>
      <p:ext uri="{BB962C8B-B14F-4D97-AF65-F5344CB8AC3E}">
        <p14:creationId xmlns:p14="http://schemas.microsoft.com/office/powerpoint/2010/main" val="318663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region</a:t>
            </a:r>
            <a:r>
              <a:rPr kumimoji="1" lang="en-US" altLang="ja-JP" baseline="0" dirty="0" smtClean="0"/>
              <a:t> is known to be paradise for various kinds of isomers.</a:t>
            </a:r>
          </a:p>
          <a:p>
            <a:endParaRPr kumimoji="1" lang="en-US" altLang="ja-JP" baseline="0" dirty="0" smtClean="0"/>
          </a:p>
          <a:p>
            <a:r>
              <a:rPr kumimoji="1" lang="en-US" altLang="ja-JP" baseline="0" dirty="0" smtClean="0"/>
              <a:t>Single-particle isomer often appears due to the spin gap which is realized by the high-j orbits such as g9/2 and h11/2 as well as due to the small transition energy in the </a:t>
            </a:r>
            <a:r>
              <a:rPr kumimoji="1" lang="en-US" altLang="ja-JP" baseline="0" dirty="0" err="1" smtClean="0"/>
              <a:t>middum</a:t>
            </a:r>
            <a:r>
              <a:rPr kumimoji="1" lang="en-US" altLang="ja-JP" baseline="0" dirty="0" smtClean="0"/>
              <a:t>-mass nuclei.</a:t>
            </a:r>
          </a:p>
          <a:p>
            <a:endParaRPr kumimoji="1" lang="en-US" altLang="ja-JP" baseline="0" dirty="0" smtClean="0"/>
          </a:p>
          <a:p>
            <a:r>
              <a:rPr kumimoji="1" lang="en-US" altLang="ja-JP" baseline="0" dirty="0" smtClean="0"/>
              <a:t>Seniority isomer is the characteristic isomer around the double closed-shell region. They provide a chance to investigate the persistence of shell gap at the magic number far from stability. </a:t>
            </a:r>
          </a:p>
          <a:p>
            <a:endParaRPr kumimoji="1" lang="en-US" altLang="ja-JP" baseline="0" dirty="0" smtClean="0"/>
          </a:p>
          <a:p>
            <a:r>
              <a:rPr kumimoji="1" lang="en-US" altLang="ja-JP" baseline="0" dirty="0" smtClean="0"/>
              <a:t>High-spin isomer is generated by the coupling of high-j orbits.</a:t>
            </a:r>
          </a:p>
          <a:p>
            <a:endParaRPr kumimoji="1" lang="en-US" altLang="ja-JP" baseline="0" dirty="0" smtClean="0"/>
          </a:p>
          <a:p>
            <a:r>
              <a:rPr kumimoji="1" lang="en-US" altLang="ja-JP" baseline="0" dirty="0" smtClean="0"/>
              <a:t>On the other hand, in the well-deformed region, K isomer often appears. They are well-known K isomers in this region.</a:t>
            </a:r>
          </a:p>
          <a:p>
            <a:endParaRPr kumimoji="1" lang="en-US" altLang="ja-JP" baseline="0" dirty="0" smtClean="0"/>
          </a:p>
          <a:p>
            <a:r>
              <a:rPr kumimoji="1" lang="en-US" altLang="ja-JP" baseline="0" dirty="0" smtClean="0"/>
              <a:t>In addition, in the shape transition region, shape isomer often appears due to the hindered transition between states having different shapes. They are well-known shape isomers in the N=60 region.</a:t>
            </a:r>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5</a:t>
            </a:fld>
            <a:endParaRPr kumimoji="1" lang="ja-JP" altLang="en-US"/>
          </a:p>
        </p:txBody>
      </p:sp>
    </p:spTree>
    <p:extLst>
      <p:ext uri="{BB962C8B-B14F-4D97-AF65-F5344CB8AC3E}">
        <p14:creationId xmlns:p14="http://schemas.microsoft.com/office/powerpoint/2010/main" val="376659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a:t>
            </a:r>
            <a:r>
              <a:rPr kumimoji="1" lang="en-US" altLang="ja-JP" baseline="0" dirty="0" smtClean="0"/>
              <a:t> have searched for new isomers over the wide range of neutron-rich exotic nuclei in 2008. Our searched regions are roughly shown in the nuclear chart by red circles.</a:t>
            </a:r>
          </a:p>
          <a:p>
            <a:endParaRPr kumimoji="1" lang="en-US" altLang="ja-JP" baseline="0" dirty="0" smtClean="0"/>
          </a:p>
          <a:p>
            <a:r>
              <a:rPr kumimoji="1" lang="en-US" altLang="ja-JP" dirty="0" smtClean="0"/>
              <a:t>As we expected, we have</a:t>
            </a:r>
            <a:r>
              <a:rPr kumimoji="1" lang="en-US" altLang="ja-JP" baseline="0" dirty="0" smtClean="0"/>
              <a:t> observed a number of various kinds of isomers including 18 new microsecond isomers in these regions. They provide us golden opportunity of systematic study of the evolution of nuclear structure in the neutron-rich exotic nuclei in this region.</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6</a:t>
            </a:fld>
            <a:endParaRPr kumimoji="1" lang="ja-JP" altLang="en-US"/>
          </a:p>
        </p:txBody>
      </p:sp>
    </p:spTree>
    <p:extLst>
      <p:ext uri="{BB962C8B-B14F-4D97-AF65-F5344CB8AC3E}">
        <p14:creationId xmlns:p14="http://schemas.microsoft.com/office/powerpoint/2010/main" val="99836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In order to produce wide-range neutron-rich nuclei, we employed the in-flight fission of an U beam. </a:t>
            </a:r>
          </a:p>
          <a:p>
            <a:endParaRPr kumimoji="1" lang="en-US" altLang="ja-JP" baseline="0" dirty="0" smtClean="0"/>
          </a:p>
          <a:p>
            <a:r>
              <a:rPr kumimoji="1" lang="en-US" altLang="ja-JP" baseline="0" dirty="0" smtClean="0"/>
              <a:t>Because of the nature of in-flight fission mechanism, reaction products, so-called fission fragments, are distributed over a wide range of neutron-rich nuclei. This PID plot demonstrate this unique property of in-flight fission of uranium beam. We can see fission fragments distributed over a wide range of atomic number and nuclear masses toward the neutron-rich region.</a:t>
            </a:r>
          </a:p>
        </p:txBody>
      </p:sp>
      <p:sp>
        <p:nvSpPr>
          <p:cNvPr id="4" name="スライド番号プレースホルダー 3"/>
          <p:cNvSpPr>
            <a:spLocks noGrp="1"/>
          </p:cNvSpPr>
          <p:nvPr>
            <p:ph type="sldNum" sz="quarter" idx="10"/>
          </p:nvPr>
        </p:nvSpPr>
        <p:spPr/>
        <p:txBody>
          <a:bodyPr/>
          <a:lstStyle/>
          <a:p>
            <a:fld id="{D193EA3A-637A-49BE-99BE-A7596F6FAB07}" type="slidenum">
              <a:rPr kumimoji="1" lang="ja-JP" altLang="en-US" smtClean="0"/>
              <a:t>7</a:t>
            </a:fld>
            <a:endParaRPr kumimoji="1" lang="ja-JP" altLang="en-US"/>
          </a:p>
        </p:txBody>
      </p:sp>
    </p:spTree>
    <p:extLst>
      <p:ext uri="{BB962C8B-B14F-4D97-AF65-F5344CB8AC3E}">
        <p14:creationId xmlns:p14="http://schemas.microsoft.com/office/powerpoint/2010/main" val="31851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However,</a:t>
            </a:r>
            <a:r>
              <a:rPr kumimoji="1" lang="en-US" altLang="ja-JP" baseline="0" dirty="0" smtClean="0"/>
              <a:t> fission fragments have large kinematical cone due to the Q value of fission reaction, compared to the case of projectile fragments. </a:t>
            </a:r>
          </a:p>
          <a:p>
            <a:endParaRPr kumimoji="1" lang="en-US" altLang="ja-JP" baseline="0" dirty="0" smtClean="0"/>
          </a:p>
          <a:p>
            <a:r>
              <a:rPr kumimoji="1" lang="en-US" altLang="ja-JP" baseline="0" dirty="0" smtClean="0"/>
              <a:t>This situation requires a new-generation fragment </a:t>
            </a:r>
            <a:r>
              <a:rPr kumimoji="1" lang="en-US" altLang="ja-JP" baseline="0" dirty="0" err="1" smtClean="0"/>
              <a:t>seperator</a:t>
            </a:r>
            <a:r>
              <a:rPr kumimoji="1" lang="en-US" altLang="ja-JP" baseline="0" dirty="0" smtClean="0"/>
              <a:t> with large ion-optical acceptances for efficient production of radioactive isotope beam using fission fragments. </a:t>
            </a:r>
          </a:p>
          <a:p>
            <a:endParaRPr kumimoji="1" lang="en-US" altLang="ja-JP" baseline="0" dirty="0" smtClean="0"/>
          </a:p>
          <a:p>
            <a:r>
              <a:rPr kumimoji="1" lang="en-US" altLang="ja-JP" baseline="0" dirty="0" smtClean="0"/>
              <a:t>The </a:t>
            </a:r>
            <a:r>
              <a:rPr kumimoji="1" lang="en-US" altLang="ja-JP" baseline="0" dirty="0" err="1" smtClean="0"/>
              <a:t>BigRIPS</a:t>
            </a:r>
            <a:r>
              <a:rPr kumimoji="1" lang="en-US" altLang="ja-JP" baseline="0" dirty="0" smtClean="0"/>
              <a:t> in-</a:t>
            </a:r>
            <a:r>
              <a:rPr kumimoji="1" lang="en-US" altLang="ja-JP" baseline="0" dirty="0" err="1" smtClean="0"/>
              <a:t>flgith</a:t>
            </a:r>
            <a:r>
              <a:rPr kumimoji="1" lang="en-US" altLang="ja-JP" baseline="0" dirty="0" smtClean="0"/>
              <a:t> separator was designed to realize such demand at RIBF. The present work is the first comprehensive search for new isomers using the </a:t>
            </a:r>
            <a:r>
              <a:rPr kumimoji="1" lang="en-US" altLang="ja-JP" baseline="0" dirty="0" err="1" smtClean="0"/>
              <a:t>BigRIPS</a:t>
            </a:r>
            <a:r>
              <a:rPr kumimoji="1" lang="en-US" altLang="ja-JP" baseline="0" dirty="0" smtClean="0"/>
              <a:t> in-flight separator with a U beam at RIBF.</a:t>
            </a:r>
            <a:endParaRPr kumimoji="1" lang="ja-JP" altLang="en-US" dirty="0"/>
          </a:p>
        </p:txBody>
      </p:sp>
      <p:sp>
        <p:nvSpPr>
          <p:cNvPr id="4" name="スライド番号プレースホルダー 3"/>
          <p:cNvSpPr>
            <a:spLocks noGrp="1"/>
          </p:cNvSpPr>
          <p:nvPr>
            <p:ph type="sldNum" sz="quarter" idx="10"/>
          </p:nvPr>
        </p:nvSpPr>
        <p:spPr/>
        <p:txBody>
          <a:bodyPr/>
          <a:lstStyle/>
          <a:p>
            <a:fld id="{D193EA3A-637A-49BE-99BE-A7596F6FAB07}" type="slidenum">
              <a:rPr kumimoji="1" lang="ja-JP" altLang="en-US" smtClean="0"/>
              <a:t>8</a:t>
            </a:fld>
            <a:endParaRPr kumimoji="1" lang="ja-JP" altLang="en-US"/>
          </a:p>
        </p:txBody>
      </p:sp>
    </p:spTree>
    <p:extLst>
      <p:ext uri="{BB962C8B-B14F-4D97-AF65-F5344CB8AC3E}">
        <p14:creationId xmlns:p14="http://schemas.microsoft.com/office/powerpoint/2010/main" val="130550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go to the details</a:t>
            </a:r>
            <a:r>
              <a:rPr kumimoji="1" lang="en-US" altLang="ja-JP" baseline="0" dirty="0" smtClean="0"/>
              <a:t> of our experiment.</a:t>
            </a:r>
            <a:endParaRPr kumimoji="1" lang="ja-JP" altLang="en-US" dirty="0"/>
          </a:p>
        </p:txBody>
      </p:sp>
      <p:sp>
        <p:nvSpPr>
          <p:cNvPr id="4" name="スライド番号プレースホルダー 3"/>
          <p:cNvSpPr>
            <a:spLocks noGrp="1"/>
          </p:cNvSpPr>
          <p:nvPr>
            <p:ph type="sldNum" sz="quarter" idx="10"/>
          </p:nvPr>
        </p:nvSpPr>
        <p:spPr/>
        <p:txBody>
          <a:bodyPr/>
          <a:lstStyle/>
          <a:p>
            <a:fld id="{2EE166EE-6DD3-49DE-8D6F-CD049C41F0FD}" type="slidenum">
              <a:rPr kumimoji="1" lang="ja-JP" altLang="en-US" smtClean="0"/>
              <a:t>9</a:t>
            </a:fld>
            <a:endParaRPr kumimoji="1" lang="ja-JP" altLang="en-US"/>
          </a:p>
        </p:txBody>
      </p:sp>
    </p:spTree>
    <p:extLst>
      <p:ext uri="{BB962C8B-B14F-4D97-AF65-F5344CB8AC3E}">
        <p14:creationId xmlns:p14="http://schemas.microsoft.com/office/powerpoint/2010/main" val="342539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 large ion-optical acceptances of </a:t>
            </a:r>
            <a:r>
              <a:rPr kumimoji="1" lang="en-US" altLang="ja-JP" baseline="0" dirty="0" err="1" smtClean="0"/>
              <a:t>BigRIPS</a:t>
            </a:r>
            <a:r>
              <a:rPr kumimoji="1" lang="en-US" altLang="ja-JP" baseline="0" dirty="0" smtClean="0"/>
              <a:t> was realized by the use of 14 superconducting </a:t>
            </a:r>
            <a:r>
              <a:rPr kumimoji="1" lang="en-US" altLang="ja-JP" baseline="0" dirty="0" err="1" smtClean="0"/>
              <a:t>quadrupole</a:t>
            </a:r>
            <a:r>
              <a:rPr kumimoji="1" lang="en-US" altLang="ja-JP" baseline="0" dirty="0" smtClean="0"/>
              <a:t> </a:t>
            </a:r>
            <a:r>
              <a:rPr kumimoji="1" lang="en-US" altLang="ja-JP" baseline="0" dirty="0" err="1" smtClean="0"/>
              <a:t>tripets</a:t>
            </a:r>
            <a:r>
              <a:rPr kumimoji="1" lang="en-US" altLang="ja-JP" baseline="0" dirty="0" smtClean="0"/>
              <a:t> having a large aperture. </a:t>
            </a:r>
          </a:p>
          <a:p>
            <a:endParaRPr kumimoji="1" lang="en-US" altLang="ja-JP" baseline="0" dirty="0" smtClean="0"/>
          </a:p>
          <a:p>
            <a:r>
              <a:rPr kumimoji="1" lang="en-US" altLang="ja-JP" baseline="0" dirty="0" smtClean="0"/>
              <a:t>The </a:t>
            </a:r>
            <a:r>
              <a:rPr kumimoji="1" lang="en-US" altLang="ja-JP" baseline="0" dirty="0" err="1" smtClean="0"/>
              <a:t>BigRIPS</a:t>
            </a:r>
            <a:r>
              <a:rPr kumimoji="1" lang="en-US" altLang="ja-JP" baseline="0" dirty="0" smtClean="0"/>
              <a:t> has a two-stage structure. In the 1</a:t>
            </a:r>
            <a:r>
              <a:rPr kumimoji="1" lang="en-US" altLang="ja-JP" baseline="30000" dirty="0" smtClean="0"/>
              <a:t>st</a:t>
            </a:r>
            <a:r>
              <a:rPr kumimoji="1" lang="en-US" altLang="ja-JP" baseline="0" dirty="0" smtClean="0"/>
              <a:t> stage, we separate the fission fragments by the difference of magnetic rigidities and stopping range. In the 2</a:t>
            </a:r>
            <a:r>
              <a:rPr kumimoji="1" lang="en-US" altLang="ja-JP" baseline="30000" dirty="0" smtClean="0"/>
              <a:t>nd</a:t>
            </a:r>
            <a:r>
              <a:rPr kumimoji="1" lang="en-US" altLang="ja-JP" baseline="0" dirty="0" smtClean="0"/>
              <a:t> stage, the fission fragment is identified in-flight as mentioned later. </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193EA3A-637A-49BE-99BE-A7596F6FAB07}" type="slidenum">
              <a:rPr kumimoji="1" lang="ja-JP" altLang="en-US" smtClean="0"/>
              <a:t>10</a:t>
            </a:fld>
            <a:endParaRPr kumimoji="1" lang="ja-JP" altLang="en-US"/>
          </a:p>
        </p:txBody>
      </p:sp>
    </p:spTree>
    <p:extLst>
      <p:ext uri="{BB962C8B-B14F-4D97-AF65-F5344CB8AC3E}">
        <p14:creationId xmlns:p14="http://schemas.microsoft.com/office/powerpoint/2010/main" val="374363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26843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376212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148273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288453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218462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109136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30920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185921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30739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186462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D41628-E5FE-4BDB-8CE3-F96D3975BC0F}" type="datetimeFigureOut">
              <a:rPr kumimoji="1" lang="ja-JP" altLang="en-US" smtClean="0"/>
              <a:t>2013/2/26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280680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41628-E5FE-4BDB-8CE3-F96D3975BC0F}" type="datetimeFigureOut">
              <a:rPr kumimoji="1" lang="ja-JP" altLang="en-US" smtClean="0"/>
              <a:t>2013/2/26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EB3A7-CBE2-4659-AC03-6832AEBEC830}" type="slidenum">
              <a:rPr kumimoji="1" lang="ja-JP" altLang="en-US" smtClean="0"/>
              <a:t>‹#›</a:t>
            </a:fld>
            <a:endParaRPr kumimoji="1" lang="ja-JP" altLang="en-US"/>
          </a:p>
        </p:txBody>
      </p:sp>
    </p:spTree>
    <p:extLst>
      <p:ext uri="{BB962C8B-B14F-4D97-AF65-F5344CB8AC3E}">
        <p14:creationId xmlns:p14="http://schemas.microsoft.com/office/powerpoint/2010/main" val="294788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7.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35.png"/><Relationship Id="rId10" Type="http://schemas.openxmlformats.org/officeDocument/2006/relationships/image" Target="../media/image52.png"/><Relationship Id="rId4" Type="http://schemas.openxmlformats.org/officeDocument/2006/relationships/image" Target="../media/image27.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7.png"/><Relationship Id="rId7"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33028" y="1772816"/>
            <a:ext cx="7772400" cy="1470025"/>
          </a:xfrm>
        </p:spPr>
        <p:txBody>
          <a:bodyPr>
            <a:noAutofit/>
          </a:bodyPr>
          <a:lstStyle/>
          <a:p>
            <a:r>
              <a:rPr kumimoji="1" lang="en-US" altLang="ja-JP" sz="3200" dirty="0" smtClean="0">
                <a:effectLst>
                  <a:outerShdw blurRad="38100" dist="38100" dir="2700000" algn="tl">
                    <a:srgbClr val="000000">
                      <a:alpha val="43137"/>
                    </a:srgbClr>
                  </a:outerShdw>
                </a:effectLst>
              </a:rPr>
              <a:t>Observation of 18 new </a:t>
            </a:r>
            <a:r>
              <a:rPr lang="en-US" altLang="ja-JP" sz="3200" dirty="0" smtClean="0">
                <a:effectLst>
                  <a:outerShdw blurRad="38100" dist="38100" dir="2700000" algn="tl">
                    <a:srgbClr val="000000">
                      <a:alpha val="43137"/>
                    </a:srgbClr>
                  </a:outerShdw>
                </a:effectLst>
              </a:rPr>
              <a:t>microsecond isomers among fission products from in-flight fission of 345 MeV/nucleon </a:t>
            </a:r>
            <a:r>
              <a:rPr lang="en-US" altLang="ja-JP" sz="3200" baseline="30000" dirty="0" smtClean="0">
                <a:effectLst>
                  <a:outerShdw blurRad="38100" dist="38100" dir="2700000" algn="tl">
                    <a:srgbClr val="000000">
                      <a:alpha val="43137"/>
                    </a:srgbClr>
                  </a:outerShdw>
                </a:effectLst>
              </a:rPr>
              <a:t>238</a:t>
            </a:r>
            <a:r>
              <a:rPr lang="en-US" altLang="ja-JP" sz="3200" dirty="0" smtClean="0">
                <a:effectLst>
                  <a:outerShdw blurRad="38100" dist="38100" dir="2700000" algn="tl">
                    <a:srgbClr val="000000">
                      <a:alpha val="43137"/>
                    </a:srgbClr>
                  </a:outerShdw>
                </a:effectLst>
              </a:rPr>
              <a:t>U</a:t>
            </a:r>
            <a:endParaRPr kumimoji="1" lang="ja-JP" altLang="en-US" sz="3200"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403648" y="3429000"/>
            <a:ext cx="6400800" cy="1060982"/>
          </a:xfrm>
        </p:spPr>
        <p:txBody>
          <a:bodyPr>
            <a:noAutofit/>
          </a:bodyPr>
          <a:lstStyle/>
          <a:p>
            <a:r>
              <a:rPr lang="en-US" altLang="ja-JP" sz="2400" b="1" dirty="0" smtClean="0">
                <a:solidFill>
                  <a:schemeClr val="tx1"/>
                </a:solidFill>
              </a:rPr>
              <a:t>Daisuke Kameda</a:t>
            </a:r>
          </a:p>
          <a:p>
            <a:r>
              <a:rPr lang="en-US" altLang="ja-JP" sz="2400" i="1" dirty="0" err="1" smtClean="0">
                <a:solidFill>
                  <a:schemeClr val="tx1"/>
                </a:solidFill>
              </a:rPr>
              <a:t>BigRIPS</a:t>
            </a:r>
            <a:r>
              <a:rPr lang="en-US" altLang="ja-JP" sz="2400" i="1" dirty="0" smtClean="0">
                <a:solidFill>
                  <a:schemeClr val="tx1"/>
                </a:solidFill>
              </a:rPr>
              <a:t> team, RIKEN </a:t>
            </a:r>
            <a:r>
              <a:rPr lang="en-US" altLang="ja-JP" sz="2400" i="1" dirty="0" err="1" smtClean="0">
                <a:solidFill>
                  <a:schemeClr val="tx1"/>
                </a:solidFill>
              </a:rPr>
              <a:t>Nishina</a:t>
            </a:r>
            <a:r>
              <a:rPr lang="en-US" altLang="ja-JP" sz="2400" i="1" dirty="0" smtClean="0">
                <a:solidFill>
                  <a:schemeClr val="tx1"/>
                </a:solidFill>
              </a:rPr>
              <a:t> Center</a:t>
            </a:r>
          </a:p>
        </p:txBody>
      </p:sp>
      <p:sp>
        <p:nvSpPr>
          <p:cNvPr id="4" name="テキスト ボックス 3"/>
          <p:cNvSpPr txBox="1"/>
          <p:nvPr/>
        </p:nvSpPr>
        <p:spPr>
          <a:xfrm>
            <a:off x="1979712" y="534390"/>
            <a:ext cx="5323573" cy="830997"/>
          </a:xfrm>
          <a:prstGeom prst="rect">
            <a:avLst/>
          </a:prstGeom>
          <a:noFill/>
          <a:ln w="38100">
            <a:solidFill>
              <a:srgbClr val="FF0000"/>
            </a:solidFill>
          </a:ln>
        </p:spPr>
        <p:txBody>
          <a:bodyPr wrap="none" rtlCol="0">
            <a:spAutoFit/>
          </a:bodyPr>
          <a:lstStyle/>
          <a:p>
            <a:pPr algn="ctr"/>
            <a:r>
              <a:rPr kumimoji="1" lang="en-US" altLang="ja-JP" sz="2400" b="1" dirty="0" smtClean="0">
                <a:solidFill>
                  <a:srgbClr val="0000FF"/>
                </a:solidFill>
              </a:rPr>
              <a:t>The 159</a:t>
            </a:r>
            <a:r>
              <a:rPr kumimoji="1" lang="en-US" altLang="ja-JP" sz="2400" b="1" baseline="30000" dirty="0" smtClean="0">
                <a:solidFill>
                  <a:srgbClr val="0000FF"/>
                </a:solidFill>
              </a:rPr>
              <a:t>th</a:t>
            </a:r>
            <a:r>
              <a:rPr kumimoji="1" lang="en-US" altLang="ja-JP" sz="2400" b="1" dirty="0" smtClean="0">
                <a:solidFill>
                  <a:srgbClr val="0000FF"/>
                </a:solidFill>
              </a:rPr>
              <a:t> RIBF Nuclear Physics Seminar</a:t>
            </a:r>
          </a:p>
          <a:p>
            <a:pPr algn="ctr"/>
            <a:r>
              <a:rPr kumimoji="1" lang="en-US" altLang="ja-JP" sz="2400" b="1" dirty="0" smtClean="0">
                <a:solidFill>
                  <a:srgbClr val="0000FF"/>
                </a:solidFill>
              </a:rPr>
              <a:t>RIKEN </a:t>
            </a:r>
            <a:r>
              <a:rPr kumimoji="1" lang="en-US" altLang="ja-JP" sz="2400" b="1" dirty="0" err="1" smtClean="0">
                <a:solidFill>
                  <a:srgbClr val="0000FF"/>
                </a:solidFill>
              </a:rPr>
              <a:t>Nishina</a:t>
            </a:r>
            <a:r>
              <a:rPr kumimoji="1" lang="en-US" altLang="ja-JP" sz="2400" b="1" dirty="0" smtClean="0">
                <a:solidFill>
                  <a:srgbClr val="0000FF"/>
                </a:solidFill>
              </a:rPr>
              <a:t> Center, February 26, 2013</a:t>
            </a:r>
            <a:endParaRPr kumimoji="1" lang="ja-JP" altLang="en-US" sz="2400" b="1" dirty="0">
              <a:solidFill>
                <a:srgbClr val="0000FF"/>
              </a:solidFill>
            </a:endParaRPr>
          </a:p>
        </p:txBody>
      </p:sp>
      <p:pic>
        <p:nvPicPr>
          <p:cNvPr id="6" name="Picture 12" descr="カラー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9967"/>
            <a:ext cx="883096" cy="99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2735303" y="4581128"/>
            <a:ext cx="3812390" cy="1815882"/>
          </a:xfrm>
          <a:prstGeom prst="rect">
            <a:avLst/>
          </a:prstGeom>
          <a:noFill/>
        </p:spPr>
        <p:txBody>
          <a:bodyPr wrap="none" rtlCol="0">
            <a:spAutoFit/>
          </a:bodyPr>
          <a:lstStyle/>
          <a:p>
            <a:pPr marL="342900" indent="-342900">
              <a:buFont typeface="+mj-lt"/>
              <a:buAutoNum type="arabicPeriod"/>
            </a:pPr>
            <a:r>
              <a:rPr lang="en-US" altLang="ja-JP" sz="2800" dirty="0" smtClean="0"/>
              <a:t>Introduction</a:t>
            </a:r>
          </a:p>
          <a:p>
            <a:pPr marL="342900" indent="-342900">
              <a:buFont typeface="+mj-lt"/>
              <a:buAutoNum type="arabicPeriod"/>
            </a:pPr>
            <a:r>
              <a:rPr lang="en-US" altLang="ja-JP" sz="2800" dirty="0" smtClean="0"/>
              <a:t>Experiment</a:t>
            </a:r>
          </a:p>
          <a:p>
            <a:pPr marL="342900" indent="-342900">
              <a:buFont typeface="+mj-lt"/>
              <a:buAutoNum type="arabicPeriod"/>
            </a:pPr>
            <a:r>
              <a:rPr lang="en-US" altLang="ja-JP" sz="2800" dirty="0" smtClean="0"/>
              <a:t>Results and Discussion</a:t>
            </a:r>
          </a:p>
          <a:p>
            <a:pPr marL="342900" indent="-342900">
              <a:buFont typeface="+mj-lt"/>
              <a:buAutoNum type="arabicPeriod"/>
            </a:pPr>
            <a:r>
              <a:rPr lang="en-US" altLang="ja-JP" sz="2800" dirty="0" smtClean="0"/>
              <a:t>Summary</a:t>
            </a:r>
          </a:p>
        </p:txBody>
      </p:sp>
    </p:spTree>
    <p:extLst>
      <p:ext uri="{BB962C8B-B14F-4D97-AF65-F5344CB8AC3E}">
        <p14:creationId xmlns:p14="http://schemas.microsoft.com/office/powerpoint/2010/main" val="1636287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15816" y="188640"/>
            <a:ext cx="3241104" cy="935831"/>
          </a:xfrm>
        </p:spPr>
        <p:txBody>
          <a:bodyPr/>
          <a:lstStyle/>
          <a:p>
            <a:r>
              <a:rPr lang="en-US" altLang="ja-JP" dirty="0" smtClean="0"/>
              <a:t>BigRIPS</a:t>
            </a:r>
            <a:endParaRPr kumimoji="1" lang="ja-JP" altLang="en-US" dirty="0"/>
          </a:p>
        </p:txBody>
      </p:sp>
      <p:sp>
        <p:nvSpPr>
          <p:cNvPr id="4" name="テキスト ボックス 3"/>
          <p:cNvSpPr txBox="1"/>
          <p:nvPr/>
        </p:nvSpPr>
        <p:spPr>
          <a:xfrm>
            <a:off x="1996654" y="1038020"/>
            <a:ext cx="5331781" cy="523220"/>
          </a:xfrm>
          <a:prstGeom prst="rect">
            <a:avLst/>
          </a:prstGeom>
          <a:noFill/>
        </p:spPr>
        <p:txBody>
          <a:bodyPr wrap="none" rtlCol="0">
            <a:spAutoFit/>
          </a:bodyPr>
          <a:lstStyle/>
          <a:p>
            <a:r>
              <a:rPr lang="en-US" altLang="ja-JP" sz="2800" dirty="0" smtClean="0"/>
              <a:t>Superconducting in-flight separator</a:t>
            </a:r>
            <a:endParaRPr kumimoji="1" lang="ja-JP" altLang="en-US" sz="2800" dirty="0"/>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r="33782"/>
          <a:stretch/>
        </p:blipFill>
        <p:spPr>
          <a:xfrm>
            <a:off x="2597957" y="5019050"/>
            <a:ext cx="5150973" cy="1314586"/>
          </a:xfrm>
          <a:prstGeom prst="rect">
            <a:avLst/>
          </a:prstGeom>
        </p:spPr>
      </p:pic>
      <p:sp>
        <p:nvSpPr>
          <p:cNvPr id="7" name="テキスト ボックス 6"/>
          <p:cNvSpPr txBox="1"/>
          <p:nvPr/>
        </p:nvSpPr>
        <p:spPr>
          <a:xfrm>
            <a:off x="674550" y="1542158"/>
            <a:ext cx="7677358" cy="3046988"/>
          </a:xfrm>
          <a:prstGeom prst="rect">
            <a:avLst/>
          </a:prstGeom>
          <a:noFill/>
        </p:spPr>
        <p:txBody>
          <a:bodyPr wrap="none" rtlCol="0">
            <a:spAutoFit/>
          </a:bodyPr>
          <a:lstStyle/>
          <a:p>
            <a:pPr marL="514350" indent="-514350">
              <a:buFont typeface="+mj-lt"/>
              <a:buAutoNum type="arabicPeriod"/>
            </a:pPr>
            <a:r>
              <a:rPr kumimoji="1" lang="en-US" altLang="ja-JP" sz="2400" dirty="0" smtClean="0">
                <a:solidFill>
                  <a:srgbClr val="0000FF"/>
                </a:solidFill>
              </a:rPr>
              <a:t>Superconducting</a:t>
            </a:r>
          </a:p>
          <a:p>
            <a:pPr lvl="1"/>
            <a:r>
              <a:rPr lang="en-US" altLang="ja-JP" sz="2400" dirty="0" smtClean="0"/>
              <a:t>14 STQ(superconducting quadrupole triplets) </a:t>
            </a:r>
          </a:p>
          <a:p>
            <a:pPr lvl="1"/>
            <a:r>
              <a:rPr lang="en-US" altLang="ja-JP" sz="2400" dirty="0" smtClean="0"/>
              <a:t>Large aperture </a:t>
            </a:r>
            <a:r>
              <a:rPr lang="en-US" altLang="ja-JP" sz="2400" dirty="0" smtClean="0">
                <a:latin typeface="Symbol" pitchFamily="18" charset="2"/>
              </a:rPr>
              <a:t>f</a:t>
            </a:r>
            <a:r>
              <a:rPr lang="en-US" altLang="ja-JP" sz="2400" dirty="0" smtClean="0"/>
              <a:t>240 mm</a:t>
            </a:r>
            <a:endParaRPr kumimoji="1" lang="en-US" altLang="ja-JP" sz="2400" dirty="0" smtClean="0"/>
          </a:p>
          <a:p>
            <a:pPr marL="514350" indent="-514350">
              <a:buFont typeface="+mj-lt"/>
              <a:buAutoNum type="arabicPeriod"/>
            </a:pPr>
            <a:r>
              <a:rPr lang="en-US" altLang="ja-JP" sz="2400" dirty="0" smtClean="0">
                <a:solidFill>
                  <a:srgbClr val="0000FF"/>
                </a:solidFill>
              </a:rPr>
              <a:t>Large ion-optical acceptances</a:t>
            </a:r>
          </a:p>
          <a:p>
            <a:pPr lvl="1"/>
            <a:r>
              <a:rPr lang="en-US" altLang="ja-JP" sz="2400" dirty="0" smtClean="0"/>
              <a:t>Momentum  6 %, Angle Horizontal 80mr, Vertical 100 </a:t>
            </a:r>
            <a:r>
              <a:rPr lang="en-US" altLang="ja-JP" sz="2400" dirty="0" err="1" smtClean="0"/>
              <a:t>mr</a:t>
            </a:r>
            <a:endParaRPr lang="en-US" altLang="ja-JP" sz="2400" dirty="0" smtClean="0"/>
          </a:p>
          <a:p>
            <a:pPr marL="514350" indent="-514350">
              <a:buFont typeface="+mj-lt"/>
              <a:buAutoNum type="arabicPeriod"/>
            </a:pPr>
            <a:r>
              <a:rPr kumimoji="1" lang="en-US" altLang="ja-JP" sz="2400" dirty="0" smtClean="0">
                <a:solidFill>
                  <a:srgbClr val="0000FF"/>
                </a:solidFill>
              </a:rPr>
              <a:t>Two-stage scheme</a:t>
            </a:r>
          </a:p>
          <a:p>
            <a:pPr lvl="1"/>
            <a:r>
              <a:rPr lang="en-US" altLang="ja-JP" sz="2400" dirty="0" smtClean="0"/>
              <a:t>Separator-Spectrometer (Particle identification)</a:t>
            </a:r>
          </a:p>
          <a:p>
            <a:pPr lvl="1"/>
            <a:r>
              <a:rPr lang="en-US" altLang="ja-JP" sz="2400" dirty="0" smtClean="0"/>
              <a:t>Separator-Separator</a:t>
            </a:r>
            <a:endParaRPr kumimoji="1" lang="ja-JP" altLang="en-US" sz="2400" dirty="0"/>
          </a:p>
        </p:txBody>
      </p:sp>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70487" t="50000" r="6302" b="35803"/>
          <a:stretch/>
        </p:blipFill>
        <p:spPr>
          <a:xfrm>
            <a:off x="6012160" y="6170651"/>
            <a:ext cx="2632842" cy="596851"/>
          </a:xfrm>
          <a:prstGeom prst="rect">
            <a:avLst/>
          </a:prstGeom>
        </p:spPr>
      </p:pic>
      <p:sp>
        <p:nvSpPr>
          <p:cNvPr id="9" name="Text Box 27"/>
          <p:cNvSpPr txBox="1">
            <a:spLocks noChangeArrowheads="1"/>
          </p:cNvSpPr>
          <p:nvPr/>
        </p:nvSpPr>
        <p:spPr bwMode="auto">
          <a:xfrm>
            <a:off x="251519" y="4905565"/>
            <a:ext cx="1745135" cy="1754326"/>
          </a:xfrm>
          <a:prstGeom prst="rect">
            <a:avLst/>
          </a:prstGeom>
          <a:noFill/>
          <a:ln w="25400" algn="ctr">
            <a:solidFill>
              <a:srgbClr val="FF0000"/>
            </a:solidFill>
            <a:miter lim="800000"/>
            <a:headEnd/>
            <a:tailEnd/>
          </a:ln>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dirty="0" smtClean="0">
                <a:solidFill>
                  <a:srgbClr val="3333FF"/>
                </a:solidFill>
                <a:ea typeface="Osaka"/>
                <a:cs typeface="Osaka"/>
              </a:rPr>
              <a:t>Properties:</a:t>
            </a:r>
            <a:endParaRPr lang="en-US" altLang="ja-JP" dirty="0">
              <a:solidFill>
                <a:srgbClr val="3333FF"/>
              </a:solidFill>
              <a:ea typeface="Osaka"/>
              <a:cs typeface="Osaka"/>
            </a:endParaRPr>
          </a:p>
          <a:p>
            <a:pPr eaLnBrk="1" hangingPunct="1"/>
            <a:r>
              <a:rPr lang="en-US" altLang="ja-JP" dirty="0" err="1">
                <a:latin typeface="Symbol" pitchFamily="18" charset="2"/>
                <a:ea typeface="Osaka"/>
                <a:cs typeface="Osaka"/>
              </a:rPr>
              <a:t>Dq</a:t>
            </a:r>
            <a:r>
              <a:rPr lang="en-US" altLang="ja-JP" dirty="0">
                <a:latin typeface="Tahoma" pitchFamily="34" charset="0"/>
                <a:ea typeface="Osaka"/>
                <a:cs typeface="Osaka"/>
              </a:rPr>
              <a:t> </a:t>
            </a:r>
            <a:r>
              <a:rPr lang="en-US" altLang="ja-JP" dirty="0">
                <a:ea typeface="Osaka"/>
                <a:cs typeface="Osaka"/>
              </a:rPr>
              <a:t>= </a:t>
            </a:r>
            <a:r>
              <a:rPr lang="en-US" altLang="ja-JP" dirty="0" smtClean="0">
                <a:ea typeface="Osaka"/>
                <a:cs typeface="Osaka"/>
              </a:rPr>
              <a:t>8</a:t>
            </a:r>
            <a:r>
              <a:rPr lang="en-US" altLang="ja-JP" dirty="0" smtClean="0"/>
              <a:t>0</a:t>
            </a:r>
            <a:r>
              <a:rPr lang="en-US" altLang="ja-JP" dirty="0" smtClean="0">
                <a:ea typeface="Osaka"/>
                <a:cs typeface="Osaka"/>
              </a:rPr>
              <a:t> </a:t>
            </a:r>
            <a:r>
              <a:rPr lang="en-US" altLang="ja-JP" dirty="0" err="1">
                <a:ea typeface="Osaka"/>
                <a:cs typeface="Osaka"/>
              </a:rPr>
              <a:t>mr</a:t>
            </a:r>
            <a:endParaRPr lang="en-US" altLang="ja-JP" dirty="0">
              <a:ea typeface="Osaka"/>
              <a:cs typeface="Osaka"/>
            </a:endParaRPr>
          </a:p>
          <a:p>
            <a:pPr eaLnBrk="1" hangingPunct="1"/>
            <a:r>
              <a:rPr lang="en-US" altLang="ja-JP" dirty="0" err="1">
                <a:latin typeface="Symbol" pitchFamily="18" charset="2"/>
                <a:ea typeface="Osaka"/>
                <a:cs typeface="Osaka"/>
              </a:rPr>
              <a:t>Df</a:t>
            </a:r>
            <a:r>
              <a:rPr lang="en-US" altLang="ja-JP" dirty="0">
                <a:latin typeface="Tahoma" pitchFamily="34" charset="0"/>
                <a:ea typeface="Osaka"/>
                <a:cs typeface="Osaka"/>
              </a:rPr>
              <a:t> </a:t>
            </a:r>
            <a:r>
              <a:rPr lang="en-US" altLang="ja-JP" dirty="0">
                <a:ea typeface="Osaka"/>
                <a:cs typeface="Osaka"/>
              </a:rPr>
              <a:t>= </a:t>
            </a:r>
            <a:r>
              <a:rPr lang="en-US" altLang="ja-JP" dirty="0" smtClean="0">
                <a:ea typeface="Osaka"/>
                <a:cs typeface="Osaka"/>
              </a:rPr>
              <a:t>100 </a:t>
            </a:r>
            <a:r>
              <a:rPr lang="en-US" altLang="ja-JP" dirty="0" err="1">
                <a:ea typeface="Osaka"/>
                <a:cs typeface="Osaka"/>
              </a:rPr>
              <a:t>mr</a:t>
            </a:r>
            <a:endParaRPr lang="en-US" altLang="ja-JP" dirty="0">
              <a:ea typeface="Osaka"/>
              <a:cs typeface="Osaka"/>
            </a:endParaRPr>
          </a:p>
          <a:p>
            <a:pPr eaLnBrk="1" hangingPunct="1"/>
            <a:r>
              <a:rPr lang="en-US" altLang="ja-JP" dirty="0" err="1">
                <a:latin typeface="Symbol" pitchFamily="18" charset="2"/>
                <a:ea typeface="Osaka"/>
                <a:cs typeface="Osaka"/>
              </a:rPr>
              <a:t>D</a:t>
            </a:r>
            <a:r>
              <a:rPr lang="en-US" altLang="ja-JP" dirty="0" err="1">
                <a:ea typeface="Osaka"/>
                <a:cs typeface="Osaka"/>
              </a:rPr>
              <a:t>p</a:t>
            </a:r>
            <a:r>
              <a:rPr lang="en-US" altLang="ja-JP" dirty="0">
                <a:ea typeface="Osaka"/>
                <a:cs typeface="Osaka"/>
              </a:rPr>
              <a:t>/p = </a:t>
            </a:r>
            <a:r>
              <a:rPr lang="en-US" altLang="ja-JP" dirty="0" smtClean="0">
                <a:ea typeface="Osaka"/>
                <a:cs typeface="Osaka"/>
              </a:rPr>
              <a:t>6 </a:t>
            </a:r>
            <a:r>
              <a:rPr lang="en-US" altLang="ja-JP" dirty="0">
                <a:ea typeface="Osaka"/>
                <a:cs typeface="Osaka"/>
              </a:rPr>
              <a:t>%</a:t>
            </a:r>
          </a:p>
          <a:p>
            <a:pPr eaLnBrk="1" hangingPunct="1"/>
            <a:r>
              <a:rPr lang="en-US" altLang="ja-JP" dirty="0">
                <a:ea typeface="Osaka"/>
                <a:cs typeface="Osaka"/>
              </a:rPr>
              <a:t>B</a:t>
            </a:r>
            <a:r>
              <a:rPr lang="en-US" altLang="ja-JP" dirty="0">
                <a:latin typeface="Symbol" pitchFamily="18" charset="2"/>
                <a:ea typeface="Osaka"/>
                <a:cs typeface="Osaka"/>
              </a:rPr>
              <a:t>r </a:t>
            </a:r>
            <a:r>
              <a:rPr lang="en-US" altLang="ja-JP" dirty="0">
                <a:ea typeface="Osaka"/>
                <a:cs typeface="Osaka"/>
              </a:rPr>
              <a:t>= 9 Tm</a:t>
            </a:r>
          </a:p>
          <a:p>
            <a:pPr eaLnBrk="1" hangingPunct="1"/>
            <a:r>
              <a:rPr lang="en-US" altLang="ja-JP" dirty="0">
                <a:ea typeface="Osaka"/>
                <a:cs typeface="Osaka"/>
              </a:rPr>
              <a:t>L = 78.2 m</a:t>
            </a:r>
          </a:p>
        </p:txBody>
      </p:sp>
      <p:cxnSp>
        <p:nvCxnSpPr>
          <p:cNvPr id="12" name="直線矢印コネクタ 11"/>
          <p:cNvCxnSpPr/>
          <p:nvPr/>
        </p:nvCxnSpPr>
        <p:spPr bwMode="auto">
          <a:xfrm>
            <a:off x="7854541" y="6049612"/>
            <a:ext cx="864096" cy="0"/>
          </a:xfrm>
          <a:prstGeom prst="straightConnector1">
            <a:avLst/>
          </a:prstGeom>
          <a:solidFill>
            <a:schemeClr val="bg1"/>
          </a:solidFill>
          <a:ln w="25400" cap="flat" cmpd="sng" algn="ctr">
            <a:solidFill>
              <a:schemeClr val="tx1"/>
            </a:solidFill>
            <a:prstDash val="solid"/>
            <a:round/>
            <a:headEnd type="none" w="med" len="med"/>
            <a:tailEnd type="arrow"/>
          </a:ln>
          <a:effectLst/>
        </p:spPr>
      </p:cxn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6066" y="6279369"/>
            <a:ext cx="2916333" cy="570587"/>
          </a:xfrm>
          <a:prstGeom prst="rect">
            <a:avLst/>
          </a:prstGeom>
        </p:spPr>
      </p:pic>
      <p:cxnSp>
        <p:nvCxnSpPr>
          <p:cNvPr id="13" name="直線矢印コネクタ 12"/>
          <p:cNvCxnSpPr/>
          <p:nvPr/>
        </p:nvCxnSpPr>
        <p:spPr bwMode="auto">
          <a:xfrm>
            <a:off x="2396066" y="4887107"/>
            <a:ext cx="184957" cy="375107"/>
          </a:xfrm>
          <a:prstGeom prst="straightConnector1">
            <a:avLst/>
          </a:prstGeom>
          <a:solidFill>
            <a:schemeClr val="bg1"/>
          </a:solidFill>
          <a:ln w="25400" cap="flat" cmpd="sng" algn="ctr">
            <a:solidFill>
              <a:schemeClr val="tx1"/>
            </a:solidFill>
            <a:prstDash val="solid"/>
            <a:round/>
            <a:headEnd type="none" w="med" len="med"/>
            <a:tailEnd type="arrow"/>
          </a:ln>
          <a:effectLst/>
        </p:spPr>
      </p:cxnSp>
      <p:grpSp>
        <p:nvGrpSpPr>
          <p:cNvPr id="10" name="グループ化 9"/>
          <p:cNvGrpSpPr/>
          <p:nvPr/>
        </p:nvGrpSpPr>
        <p:grpSpPr>
          <a:xfrm>
            <a:off x="3014133" y="4821283"/>
            <a:ext cx="4314448" cy="880461"/>
            <a:chOff x="3014133" y="4821283"/>
            <a:chExt cx="4314448" cy="880461"/>
          </a:xfrm>
        </p:grpSpPr>
        <p:cxnSp>
          <p:nvCxnSpPr>
            <p:cNvPr id="15" name="直線矢印コネクタ 14"/>
            <p:cNvCxnSpPr/>
            <p:nvPr/>
          </p:nvCxnSpPr>
          <p:spPr bwMode="auto">
            <a:xfrm>
              <a:off x="3860800" y="5262214"/>
              <a:ext cx="8467" cy="414129"/>
            </a:xfrm>
            <a:prstGeom prst="straightConnector1">
              <a:avLst/>
            </a:prstGeom>
            <a:solidFill>
              <a:schemeClr val="bg1"/>
            </a:solidFill>
            <a:ln w="25400" cap="flat" cmpd="sng" algn="ctr">
              <a:solidFill>
                <a:srgbClr val="FF0000"/>
              </a:solidFill>
              <a:prstDash val="solid"/>
              <a:round/>
              <a:headEnd type="none" w="med" len="med"/>
              <a:tailEnd type="arrow"/>
            </a:ln>
            <a:effectLst/>
          </p:spPr>
        </p:cxnSp>
        <p:cxnSp>
          <p:nvCxnSpPr>
            <p:cNvPr id="16" name="直線矢印コネクタ 15"/>
            <p:cNvCxnSpPr/>
            <p:nvPr/>
          </p:nvCxnSpPr>
          <p:spPr bwMode="auto">
            <a:xfrm flipH="1">
              <a:off x="3014133" y="5019050"/>
              <a:ext cx="245534" cy="87560"/>
            </a:xfrm>
            <a:prstGeom prst="straightConnector1">
              <a:avLst/>
            </a:prstGeom>
            <a:solidFill>
              <a:schemeClr val="bg1"/>
            </a:solidFill>
            <a:ln w="25400" cap="flat" cmpd="sng" algn="ctr">
              <a:solidFill>
                <a:srgbClr val="FF0000"/>
              </a:solidFill>
              <a:prstDash val="solid"/>
              <a:round/>
              <a:headEnd type="none" w="med" len="med"/>
              <a:tailEnd type="arrow"/>
            </a:ln>
            <a:effectLst/>
          </p:spPr>
        </p:cxnSp>
        <p:cxnSp>
          <p:nvCxnSpPr>
            <p:cNvPr id="19" name="直線コネクタ 18"/>
            <p:cNvCxnSpPr/>
            <p:nvPr/>
          </p:nvCxnSpPr>
          <p:spPr bwMode="auto">
            <a:xfrm>
              <a:off x="3259667" y="5019050"/>
              <a:ext cx="601133" cy="243164"/>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2" name="直線矢印コネクタ 21"/>
            <p:cNvCxnSpPr/>
            <p:nvPr/>
          </p:nvCxnSpPr>
          <p:spPr bwMode="auto">
            <a:xfrm>
              <a:off x="4510689" y="5287022"/>
              <a:ext cx="0" cy="414722"/>
            </a:xfrm>
            <a:prstGeom prst="straightConnector1">
              <a:avLst/>
            </a:prstGeom>
            <a:solidFill>
              <a:schemeClr val="bg1"/>
            </a:solidFill>
            <a:ln w="25400" cap="flat" cmpd="sng" algn="ctr">
              <a:solidFill>
                <a:srgbClr val="FF0000"/>
              </a:solidFill>
              <a:prstDash val="solid"/>
              <a:round/>
              <a:headEnd type="none" w="med" len="med"/>
              <a:tailEnd type="arrow"/>
            </a:ln>
            <a:effectLst/>
          </p:spPr>
        </p:cxnSp>
        <p:cxnSp>
          <p:nvCxnSpPr>
            <p:cNvPr id="24" name="直線矢印コネクタ 23"/>
            <p:cNvCxnSpPr/>
            <p:nvPr/>
          </p:nvCxnSpPr>
          <p:spPr bwMode="auto">
            <a:xfrm>
              <a:off x="7328581" y="5262214"/>
              <a:ext cx="0" cy="414129"/>
            </a:xfrm>
            <a:prstGeom prst="straightConnector1">
              <a:avLst/>
            </a:prstGeom>
            <a:solidFill>
              <a:schemeClr val="bg1"/>
            </a:solidFill>
            <a:ln w="25400" cap="flat" cmpd="sng" algn="ctr">
              <a:solidFill>
                <a:srgbClr val="FF0000"/>
              </a:solidFill>
              <a:prstDash val="solid"/>
              <a:round/>
              <a:headEnd type="none" w="med" len="med"/>
              <a:tailEnd type="arrow"/>
            </a:ln>
            <a:effectLst/>
          </p:spPr>
        </p:cxnSp>
        <p:cxnSp>
          <p:nvCxnSpPr>
            <p:cNvPr id="26" name="直線コネクタ 25"/>
            <p:cNvCxnSpPr/>
            <p:nvPr/>
          </p:nvCxnSpPr>
          <p:spPr bwMode="auto">
            <a:xfrm flipV="1">
              <a:off x="4510689" y="5276104"/>
              <a:ext cx="2817892" cy="10918"/>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 name="テキスト ボックス 2"/>
            <p:cNvSpPr txBox="1"/>
            <p:nvPr/>
          </p:nvSpPr>
          <p:spPr>
            <a:xfrm>
              <a:off x="3369077" y="4821283"/>
              <a:ext cx="1061509" cy="369332"/>
            </a:xfrm>
            <a:prstGeom prst="rect">
              <a:avLst/>
            </a:prstGeom>
            <a:noFill/>
          </p:spPr>
          <p:txBody>
            <a:bodyPr wrap="none" rtlCol="0">
              <a:spAutoFit/>
            </a:bodyPr>
            <a:lstStyle/>
            <a:p>
              <a:r>
                <a:rPr kumimoji="1" lang="en-US" altLang="ja-JP" dirty="0" smtClean="0"/>
                <a:t>1</a:t>
              </a:r>
              <a:r>
                <a:rPr kumimoji="1" lang="en-US" altLang="ja-JP" baseline="30000" dirty="0" smtClean="0"/>
                <a:t>st</a:t>
              </a:r>
              <a:r>
                <a:rPr kumimoji="1" lang="en-US" altLang="ja-JP" dirty="0" smtClean="0"/>
                <a:t> stage</a:t>
              </a:r>
              <a:endParaRPr kumimoji="1" lang="ja-JP" altLang="en-US" dirty="0"/>
            </a:p>
          </p:txBody>
        </p:sp>
        <p:sp>
          <p:nvSpPr>
            <p:cNvPr id="20" name="テキスト ボックス 19"/>
            <p:cNvSpPr txBox="1"/>
            <p:nvPr/>
          </p:nvSpPr>
          <p:spPr>
            <a:xfrm>
              <a:off x="5397838" y="4905889"/>
              <a:ext cx="1175322" cy="369332"/>
            </a:xfrm>
            <a:prstGeom prst="rect">
              <a:avLst/>
            </a:prstGeom>
            <a:noFill/>
          </p:spPr>
          <p:txBody>
            <a:bodyPr wrap="none" rtlCol="0">
              <a:spAutoFit/>
            </a:bodyPr>
            <a:lstStyle/>
            <a:p>
              <a:r>
                <a:rPr kumimoji="1" lang="en-US" altLang="ja-JP" dirty="0" smtClean="0"/>
                <a:t>2</a:t>
              </a:r>
              <a:r>
                <a:rPr kumimoji="1" lang="en-US" altLang="ja-JP" baseline="30000" dirty="0" smtClean="0"/>
                <a:t>nd</a:t>
              </a:r>
              <a:r>
                <a:rPr kumimoji="1" lang="en-US" altLang="ja-JP" dirty="0" smtClean="0"/>
                <a:t>  stage</a:t>
              </a:r>
              <a:endParaRPr kumimoji="1" lang="ja-JP" altLang="en-US" dirty="0"/>
            </a:p>
          </p:txBody>
        </p:sp>
      </p:grpSp>
      <p:sp>
        <p:nvSpPr>
          <p:cNvPr id="14" name="テキスト ボックス 13"/>
          <p:cNvSpPr txBox="1"/>
          <p:nvPr/>
        </p:nvSpPr>
        <p:spPr>
          <a:xfrm>
            <a:off x="2294729" y="6193062"/>
            <a:ext cx="549079" cy="230147"/>
          </a:xfrm>
          <a:prstGeom prst="rect">
            <a:avLst/>
          </a:prstGeom>
          <a:solidFill>
            <a:schemeClr val="bg1"/>
          </a:solidFill>
        </p:spPr>
        <p:txBody>
          <a:bodyPr wrap="none" rtlCol="0">
            <a:noAutofit/>
          </a:bodyPr>
          <a:lstStyle/>
          <a:p>
            <a:r>
              <a:rPr kumimoji="1" lang="en-US" altLang="ja-JP" sz="1050" dirty="0" smtClean="0"/>
              <a:t>F1</a:t>
            </a:r>
            <a:r>
              <a:rPr kumimoji="1" lang="ja-JP" altLang="en-US" sz="1050" dirty="0" smtClean="0"/>
              <a:t>～</a:t>
            </a:r>
            <a:r>
              <a:rPr kumimoji="1" lang="en-US" altLang="ja-JP" sz="1050" dirty="0" smtClean="0"/>
              <a:t>F7</a:t>
            </a:r>
            <a:endParaRPr kumimoji="1" lang="ja-JP" altLang="en-US" sz="1400" dirty="0"/>
          </a:p>
        </p:txBody>
      </p:sp>
      <p:sp>
        <p:nvSpPr>
          <p:cNvPr id="17" name="テキスト ボックス 16"/>
          <p:cNvSpPr txBox="1"/>
          <p:nvPr/>
        </p:nvSpPr>
        <p:spPr>
          <a:xfrm>
            <a:off x="6242421" y="730243"/>
            <a:ext cx="2728311" cy="338554"/>
          </a:xfrm>
          <a:prstGeom prst="rect">
            <a:avLst/>
          </a:prstGeom>
          <a:noFill/>
        </p:spPr>
        <p:txBody>
          <a:bodyPr wrap="none" rtlCol="0">
            <a:spAutoFit/>
          </a:bodyPr>
          <a:lstStyle/>
          <a:p>
            <a:r>
              <a:rPr kumimoji="1" lang="en-US" altLang="ja-JP" sz="1600" dirty="0" smtClean="0"/>
              <a:t>T. Kubo: NIMB204(2003)97.</a:t>
            </a:r>
            <a:endParaRPr kumimoji="1" lang="ja-JP" altLang="en-US" sz="1600" dirty="0"/>
          </a:p>
        </p:txBody>
      </p:sp>
      <p:sp>
        <p:nvSpPr>
          <p:cNvPr id="5" name="テキスト ボックス 4"/>
          <p:cNvSpPr txBox="1"/>
          <p:nvPr/>
        </p:nvSpPr>
        <p:spPr>
          <a:xfrm>
            <a:off x="2482050" y="5598062"/>
            <a:ext cx="444352" cy="369332"/>
          </a:xfrm>
          <a:prstGeom prst="rect">
            <a:avLst/>
          </a:prstGeom>
          <a:noFill/>
        </p:spPr>
        <p:txBody>
          <a:bodyPr wrap="none" rtlCol="0">
            <a:spAutoFit/>
          </a:bodyPr>
          <a:lstStyle/>
          <a:p>
            <a:r>
              <a:rPr kumimoji="1" lang="en-US" altLang="ja-JP" dirty="0" smtClean="0"/>
              <a:t>D1</a:t>
            </a:r>
            <a:endParaRPr kumimoji="1" lang="ja-JP" altLang="en-US" dirty="0"/>
          </a:p>
        </p:txBody>
      </p:sp>
      <p:sp>
        <p:nvSpPr>
          <p:cNvPr id="23" name="テキスト ボックス 22"/>
          <p:cNvSpPr txBox="1"/>
          <p:nvPr/>
        </p:nvSpPr>
        <p:spPr>
          <a:xfrm>
            <a:off x="3259379" y="5985985"/>
            <a:ext cx="444352" cy="369332"/>
          </a:xfrm>
          <a:prstGeom prst="rect">
            <a:avLst/>
          </a:prstGeom>
          <a:noFill/>
        </p:spPr>
        <p:txBody>
          <a:bodyPr wrap="none" rtlCol="0">
            <a:spAutoFit/>
          </a:bodyPr>
          <a:lstStyle/>
          <a:p>
            <a:r>
              <a:rPr kumimoji="1" lang="en-US" altLang="ja-JP" dirty="0" smtClean="0"/>
              <a:t>D2</a:t>
            </a:r>
            <a:endParaRPr kumimoji="1" lang="ja-JP" altLang="en-US" dirty="0"/>
          </a:p>
        </p:txBody>
      </p:sp>
      <p:sp>
        <p:nvSpPr>
          <p:cNvPr id="25" name="テキスト ボックス 24"/>
          <p:cNvSpPr txBox="1"/>
          <p:nvPr/>
        </p:nvSpPr>
        <p:spPr>
          <a:xfrm>
            <a:off x="4729091" y="6003187"/>
            <a:ext cx="444352" cy="369332"/>
          </a:xfrm>
          <a:prstGeom prst="rect">
            <a:avLst/>
          </a:prstGeom>
          <a:noFill/>
        </p:spPr>
        <p:txBody>
          <a:bodyPr wrap="none" rtlCol="0">
            <a:spAutoFit/>
          </a:bodyPr>
          <a:lstStyle/>
          <a:p>
            <a:r>
              <a:rPr kumimoji="1" lang="en-US" altLang="ja-JP" dirty="0" smtClean="0"/>
              <a:t>D3</a:t>
            </a:r>
            <a:endParaRPr kumimoji="1" lang="ja-JP" altLang="en-US" dirty="0"/>
          </a:p>
        </p:txBody>
      </p:sp>
      <p:sp>
        <p:nvSpPr>
          <p:cNvPr id="27" name="テキスト ボックス 26"/>
          <p:cNvSpPr txBox="1"/>
          <p:nvPr/>
        </p:nvSpPr>
        <p:spPr>
          <a:xfrm>
            <a:off x="5368911" y="5672978"/>
            <a:ext cx="444352" cy="369332"/>
          </a:xfrm>
          <a:prstGeom prst="rect">
            <a:avLst/>
          </a:prstGeom>
          <a:noFill/>
        </p:spPr>
        <p:txBody>
          <a:bodyPr wrap="none" rtlCol="0">
            <a:spAutoFit/>
          </a:bodyPr>
          <a:lstStyle/>
          <a:p>
            <a:r>
              <a:rPr kumimoji="1" lang="en-US" altLang="ja-JP" dirty="0" smtClean="0"/>
              <a:t>D4</a:t>
            </a:r>
            <a:endParaRPr kumimoji="1" lang="ja-JP" altLang="en-US" dirty="0"/>
          </a:p>
        </p:txBody>
      </p:sp>
      <p:sp>
        <p:nvSpPr>
          <p:cNvPr id="28" name="テキスト ボックス 27"/>
          <p:cNvSpPr txBox="1"/>
          <p:nvPr/>
        </p:nvSpPr>
        <p:spPr>
          <a:xfrm>
            <a:off x="6020245" y="5692904"/>
            <a:ext cx="444352" cy="369332"/>
          </a:xfrm>
          <a:prstGeom prst="rect">
            <a:avLst/>
          </a:prstGeom>
          <a:noFill/>
        </p:spPr>
        <p:txBody>
          <a:bodyPr wrap="none" rtlCol="0">
            <a:spAutoFit/>
          </a:bodyPr>
          <a:lstStyle/>
          <a:p>
            <a:r>
              <a:rPr kumimoji="1" lang="en-US" altLang="ja-JP" dirty="0" smtClean="0"/>
              <a:t>D5</a:t>
            </a:r>
            <a:endParaRPr kumimoji="1" lang="ja-JP" altLang="en-US" dirty="0"/>
          </a:p>
        </p:txBody>
      </p:sp>
      <p:sp>
        <p:nvSpPr>
          <p:cNvPr id="29" name="テキスト ボックス 28"/>
          <p:cNvSpPr txBox="1"/>
          <p:nvPr/>
        </p:nvSpPr>
        <p:spPr>
          <a:xfrm>
            <a:off x="6685246" y="6003187"/>
            <a:ext cx="444352" cy="369332"/>
          </a:xfrm>
          <a:prstGeom prst="rect">
            <a:avLst/>
          </a:prstGeom>
          <a:noFill/>
        </p:spPr>
        <p:txBody>
          <a:bodyPr wrap="none" rtlCol="0">
            <a:spAutoFit/>
          </a:bodyPr>
          <a:lstStyle/>
          <a:p>
            <a:r>
              <a:rPr kumimoji="1" lang="en-US" altLang="ja-JP" dirty="0" smtClean="0"/>
              <a:t>D6</a:t>
            </a:r>
            <a:endParaRPr kumimoji="1" lang="ja-JP" altLang="en-US" dirty="0"/>
          </a:p>
        </p:txBody>
      </p:sp>
      <p:sp>
        <p:nvSpPr>
          <p:cNvPr id="18" name="テキスト ボックス 17"/>
          <p:cNvSpPr txBox="1"/>
          <p:nvPr/>
        </p:nvSpPr>
        <p:spPr>
          <a:xfrm>
            <a:off x="4385986" y="4585773"/>
            <a:ext cx="878767" cy="369332"/>
          </a:xfrm>
          <a:prstGeom prst="rect">
            <a:avLst/>
          </a:prstGeom>
          <a:noFill/>
          <a:ln>
            <a:solidFill>
              <a:schemeClr val="tx1"/>
            </a:solidFill>
          </a:ln>
        </p:spPr>
        <p:txBody>
          <a:bodyPr wrap="none" rtlCol="0">
            <a:spAutoFit/>
          </a:bodyPr>
          <a:lstStyle/>
          <a:p>
            <a:r>
              <a:rPr kumimoji="1" lang="en-US" altLang="ja-JP" dirty="0" err="1" smtClean="0"/>
              <a:t>BigRIPS</a:t>
            </a:r>
            <a:endParaRPr kumimoji="1" lang="ja-JP" altLang="en-US" dirty="0"/>
          </a:p>
        </p:txBody>
      </p:sp>
      <p:sp>
        <p:nvSpPr>
          <p:cNvPr id="30" name="テキスト ボックス 29"/>
          <p:cNvSpPr txBox="1"/>
          <p:nvPr/>
        </p:nvSpPr>
        <p:spPr>
          <a:xfrm>
            <a:off x="7866663" y="5676343"/>
            <a:ext cx="1277337" cy="369332"/>
          </a:xfrm>
          <a:prstGeom prst="rect">
            <a:avLst/>
          </a:prstGeom>
          <a:noFill/>
        </p:spPr>
        <p:txBody>
          <a:bodyPr wrap="none" rtlCol="0">
            <a:spAutoFit/>
          </a:bodyPr>
          <a:lstStyle/>
          <a:p>
            <a:r>
              <a:rPr kumimoji="1" lang="en-US" altLang="ja-JP" dirty="0" err="1" smtClean="0"/>
              <a:t>ZeroDegree</a:t>
            </a:r>
            <a:endParaRPr kumimoji="1" lang="ja-JP" altLang="en-US" dirty="0"/>
          </a:p>
        </p:txBody>
      </p:sp>
    </p:spTree>
    <p:custDataLst>
      <p:tags r:id="rId1"/>
    </p:custDataLst>
    <p:extLst>
      <p:ext uri="{BB962C8B-B14F-4D97-AF65-F5344CB8AC3E}">
        <p14:creationId xmlns:p14="http://schemas.microsoft.com/office/powerpoint/2010/main" val="2354706431"/>
      </p:ext>
    </p:extLst>
  </p:cSld>
  <p:clrMapOvr>
    <a:masterClrMapping/>
  </p:clrMapOvr>
  <mc:AlternateContent xmlns:mc="http://schemas.openxmlformats.org/markup-compatibility/2006" xmlns:p14="http://schemas.microsoft.com/office/powerpoint/2010/main">
    <mc:Choice Requires="p14">
      <p:transition spd="slow" p14:dur="2000" advTm="105912"/>
    </mc:Choice>
    <mc:Fallback xmlns="">
      <p:transition spd="slow" advTm="10591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47949" y="3392780"/>
            <a:ext cx="6815219" cy="2246769"/>
          </a:xfrm>
          <a:prstGeom prst="rect">
            <a:avLst/>
          </a:prstGeom>
          <a:noFill/>
        </p:spPr>
        <p:txBody>
          <a:bodyPr wrap="square" rtlCol="0">
            <a:spAutoFit/>
          </a:bodyPr>
          <a:lstStyle/>
          <a:p>
            <a:r>
              <a:rPr kumimoji="1" lang="en-US" altLang="ja-JP" sz="2800" u="sng" dirty="0" smtClean="0"/>
              <a:t>Setting parameters</a:t>
            </a:r>
            <a:r>
              <a:rPr kumimoji="1" lang="en-US" altLang="ja-JP" sz="2800" dirty="0" smtClean="0"/>
              <a:t> </a:t>
            </a:r>
          </a:p>
          <a:p>
            <a:pPr marL="457200" indent="-457200">
              <a:buFont typeface="Arial" pitchFamily="34" charset="0"/>
              <a:buChar char="•"/>
            </a:pPr>
            <a:r>
              <a:rPr kumimoji="1" lang="en-US" altLang="ja-JP" sz="2800" dirty="0" smtClean="0"/>
              <a:t>Target material and thickness</a:t>
            </a:r>
          </a:p>
          <a:p>
            <a:pPr marL="457200" indent="-457200">
              <a:buFont typeface="Arial" pitchFamily="34" charset="0"/>
              <a:buChar char="•"/>
            </a:pPr>
            <a:r>
              <a:rPr lang="en-US" altLang="ja-JP" sz="2800" dirty="0" smtClean="0"/>
              <a:t>Magnetic rigidity</a:t>
            </a:r>
            <a:endParaRPr kumimoji="1" lang="en-US" altLang="ja-JP" sz="2800" dirty="0" smtClean="0"/>
          </a:p>
          <a:p>
            <a:pPr marL="457200" indent="-457200">
              <a:buFont typeface="Arial" pitchFamily="34" charset="0"/>
              <a:buChar char="•"/>
            </a:pPr>
            <a:r>
              <a:rPr kumimoji="1" lang="en-US" altLang="ja-JP" sz="2800" dirty="0" smtClean="0"/>
              <a:t>Achromatic energy degrader(s)</a:t>
            </a:r>
          </a:p>
          <a:p>
            <a:pPr marL="457200" indent="-457200">
              <a:buFont typeface="Arial" pitchFamily="34" charset="0"/>
              <a:buChar char="•"/>
            </a:pPr>
            <a:r>
              <a:rPr kumimoji="1" lang="en-US" altLang="ja-JP" sz="2800" dirty="0" smtClean="0"/>
              <a:t>Slit widths</a:t>
            </a:r>
            <a:endParaRPr kumimoji="1" lang="ja-JP" altLang="en-US" sz="2800" dirty="0"/>
          </a:p>
        </p:txBody>
      </p:sp>
      <p:sp>
        <p:nvSpPr>
          <p:cNvPr id="17" name="テキスト ボックス 16"/>
          <p:cNvSpPr txBox="1"/>
          <p:nvPr/>
        </p:nvSpPr>
        <p:spPr>
          <a:xfrm>
            <a:off x="768155" y="1175316"/>
            <a:ext cx="7844125" cy="1815882"/>
          </a:xfrm>
          <a:prstGeom prst="rect">
            <a:avLst/>
          </a:prstGeom>
          <a:noFill/>
        </p:spPr>
        <p:txBody>
          <a:bodyPr wrap="square" rtlCol="0">
            <a:noAutofit/>
          </a:bodyPr>
          <a:lstStyle/>
          <a:p>
            <a:r>
              <a:rPr kumimoji="1" lang="en-US" altLang="ja-JP" sz="2800" u="sng" dirty="0" smtClean="0"/>
              <a:t>Condition</a:t>
            </a:r>
            <a:r>
              <a:rPr lang="en-US" altLang="ja-JP" sz="2800" u="sng" dirty="0" smtClean="0"/>
              <a:t>s</a:t>
            </a:r>
          </a:p>
          <a:p>
            <a:pPr marL="342900" indent="-342900">
              <a:buFont typeface="Arial" pitchFamily="34" charset="0"/>
              <a:buChar char="•"/>
            </a:pPr>
            <a:r>
              <a:rPr kumimoji="1" lang="en-US" altLang="ja-JP" sz="2800" dirty="0" smtClean="0"/>
              <a:t>Full momentum acceptance (+/- 3%)</a:t>
            </a:r>
          </a:p>
          <a:p>
            <a:pPr marL="342900" indent="-342900">
              <a:buFont typeface="Arial" pitchFamily="34" charset="0"/>
              <a:buChar char="•"/>
            </a:pPr>
            <a:r>
              <a:rPr lang="en-US" altLang="ja-JP" sz="2800" dirty="0" smtClean="0"/>
              <a:t>Total rate &lt; 1kcps (limit of detector system)</a:t>
            </a:r>
          </a:p>
          <a:p>
            <a:pPr marL="342900" indent="-342900">
              <a:buFont typeface="Arial" pitchFamily="34" charset="0"/>
              <a:buChar char="•"/>
            </a:pPr>
            <a:r>
              <a:rPr kumimoji="1" lang="en-US" altLang="ja-JP" sz="2800" dirty="0" smtClean="0"/>
              <a:t>Good purity of new isotopes</a:t>
            </a:r>
          </a:p>
        </p:txBody>
      </p:sp>
      <p:sp>
        <p:nvSpPr>
          <p:cNvPr id="18" name="タイトル 1"/>
          <p:cNvSpPr>
            <a:spLocks noGrp="1"/>
          </p:cNvSpPr>
          <p:nvPr>
            <p:ph type="title"/>
          </p:nvPr>
        </p:nvSpPr>
        <p:spPr>
          <a:xfrm>
            <a:off x="1750863" y="482930"/>
            <a:ext cx="5634926" cy="720080"/>
          </a:xfrm>
        </p:spPr>
        <p:txBody>
          <a:bodyPr>
            <a:normAutofit fontScale="90000"/>
          </a:bodyPr>
          <a:lstStyle/>
          <a:p>
            <a:r>
              <a:rPr kumimoji="1" lang="en-US" altLang="ja-JP" sz="3600" dirty="0" smtClean="0"/>
              <a:t>Optimization of </a:t>
            </a:r>
            <a:r>
              <a:rPr kumimoji="1" lang="en-US" altLang="ja-JP" sz="3600" dirty="0" err="1" smtClean="0"/>
              <a:t>BigRIPS</a:t>
            </a:r>
            <a:r>
              <a:rPr kumimoji="1" lang="en-US" altLang="ja-JP" sz="3600" dirty="0" smtClean="0"/>
              <a:t> setting</a:t>
            </a:r>
            <a:endParaRPr kumimoji="1" lang="ja-JP" altLang="en-US" sz="3600" dirty="0"/>
          </a:p>
        </p:txBody>
      </p:sp>
      <p:grpSp>
        <p:nvGrpSpPr>
          <p:cNvPr id="7" name="グループ化 6"/>
          <p:cNvGrpSpPr/>
          <p:nvPr/>
        </p:nvGrpSpPr>
        <p:grpSpPr>
          <a:xfrm>
            <a:off x="5742114" y="2866844"/>
            <a:ext cx="3220594" cy="3115173"/>
            <a:chOff x="4673687" y="713687"/>
            <a:chExt cx="3220594" cy="3115173"/>
          </a:xfrm>
        </p:grpSpPr>
        <p:cxnSp>
          <p:nvCxnSpPr>
            <p:cNvPr id="8" name="直線矢印コネクタ 7"/>
            <p:cNvCxnSpPr/>
            <p:nvPr/>
          </p:nvCxnSpPr>
          <p:spPr bwMode="auto">
            <a:xfrm flipV="1">
              <a:off x="5043019" y="1239623"/>
              <a:ext cx="0" cy="2101352"/>
            </a:xfrm>
            <a:prstGeom prst="straightConnector1">
              <a:avLst/>
            </a:prstGeom>
            <a:solidFill>
              <a:schemeClr val="bg1"/>
            </a:solidFill>
            <a:ln w="22225" cap="flat" cmpd="sng" algn="ctr">
              <a:solidFill>
                <a:schemeClr val="tx1"/>
              </a:solidFill>
              <a:prstDash val="solid"/>
              <a:round/>
              <a:headEnd type="none" w="med" len="med"/>
              <a:tailEnd type="arrow"/>
            </a:ln>
            <a:effectLst/>
          </p:spPr>
        </p:cxnSp>
        <p:cxnSp>
          <p:nvCxnSpPr>
            <p:cNvPr id="9" name="直線矢印コネクタ 8"/>
            <p:cNvCxnSpPr/>
            <p:nvPr/>
          </p:nvCxnSpPr>
          <p:spPr bwMode="auto">
            <a:xfrm>
              <a:off x="5191780" y="3423833"/>
              <a:ext cx="2702501" cy="1"/>
            </a:xfrm>
            <a:prstGeom prst="straightConnector1">
              <a:avLst/>
            </a:prstGeom>
            <a:solidFill>
              <a:schemeClr val="bg1"/>
            </a:solidFill>
            <a:ln w="22225" cap="flat" cmpd="sng" algn="ctr">
              <a:solidFill>
                <a:schemeClr val="tx1"/>
              </a:solidFill>
              <a:prstDash val="solid"/>
              <a:round/>
              <a:headEnd type="none" w="med" len="med"/>
              <a:tailEnd type="arrow"/>
            </a:ln>
            <a:effectLst/>
          </p:spPr>
        </p:cxnSp>
        <p:cxnSp>
          <p:nvCxnSpPr>
            <p:cNvPr id="10" name="直線コネクタ 9"/>
            <p:cNvCxnSpPr/>
            <p:nvPr/>
          </p:nvCxnSpPr>
          <p:spPr bwMode="auto">
            <a:xfrm flipV="1">
              <a:off x="5451036" y="847503"/>
              <a:ext cx="1886469" cy="1055441"/>
            </a:xfrm>
            <a:prstGeom prst="line">
              <a:avLst/>
            </a:prstGeom>
            <a:solidFill>
              <a:schemeClr val="bg1"/>
            </a:solidFill>
            <a:ln w="25400" cap="flat" cmpd="sng" algn="ctr">
              <a:solidFill>
                <a:srgbClr val="00B050"/>
              </a:solidFill>
              <a:prstDash val="solid"/>
              <a:round/>
              <a:headEnd type="none" w="med" len="med"/>
              <a:tailEnd type="none" w="med" len="med"/>
            </a:ln>
            <a:effectLst/>
          </p:spPr>
        </p:cxnSp>
        <p:cxnSp>
          <p:nvCxnSpPr>
            <p:cNvPr id="11" name="直線コネクタ 10"/>
            <p:cNvCxnSpPr/>
            <p:nvPr/>
          </p:nvCxnSpPr>
          <p:spPr bwMode="auto">
            <a:xfrm flipV="1">
              <a:off x="5473338" y="2363008"/>
              <a:ext cx="2053620" cy="518444"/>
            </a:xfrm>
            <a:prstGeom prst="line">
              <a:avLst/>
            </a:prstGeom>
            <a:solidFill>
              <a:schemeClr val="bg1"/>
            </a:solidFill>
            <a:ln w="25400" cap="flat" cmpd="sng" algn="ctr">
              <a:solidFill>
                <a:srgbClr val="00B050"/>
              </a:solidFill>
              <a:prstDash val="solid"/>
              <a:round/>
              <a:headEnd type="none" w="med" len="med"/>
              <a:tailEnd type="none" w="med" len="med"/>
            </a:ln>
            <a:effectLst/>
          </p:spPr>
        </p:cxnSp>
        <p:cxnSp>
          <p:nvCxnSpPr>
            <p:cNvPr id="12" name="直線コネクタ 11"/>
            <p:cNvCxnSpPr/>
            <p:nvPr/>
          </p:nvCxnSpPr>
          <p:spPr bwMode="auto">
            <a:xfrm>
              <a:off x="5682915" y="1354287"/>
              <a:ext cx="0" cy="1656551"/>
            </a:xfrm>
            <a:prstGeom prst="line">
              <a:avLst/>
            </a:prstGeom>
            <a:solidFill>
              <a:schemeClr val="bg1"/>
            </a:solidFill>
            <a:ln w="25400" cap="flat" cmpd="sng" algn="ctr">
              <a:solidFill>
                <a:srgbClr val="0000FF"/>
              </a:solidFill>
              <a:prstDash val="solid"/>
              <a:round/>
              <a:headEnd type="none" w="med" len="med"/>
              <a:tailEnd type="none" w="med" len="med"/>
            </a:ln>
            <a:effectLst/>
          </p:spPr>
        </p:cxnSp>
        <p:cxnSp>
          <p:nvCxnSpPr>
            <p:cNvPr id="13" name="直線コネクタ 12"/>
            <p:cNvCxnSpPr/>
            <p:nvPr/>
          </p:nvCxnSpPr>
          <p:spPr bwMode="auto">
            <a:xfrm>
              <a:off x="7212072" y="713687"/>
              <a:ext cx="0" cy="1982243"/>
            </a:xfrm>
            <a:prstGeom prst="line">
              <a:avLst/>
            </a:prstGeom>
            <a:solidFill>
              <a:schemeClr val="bg1"/>
            </a:solidFill>
            <a:ln w="25400" cap="flat" cmpd="sng" algn="ctr">
              <a:solidFill>
                <a:srgbClr val="0000FF"/>
              </a:solidFill>
              <a:prstDash val="solid"/>
              <a:round/>
              <a:headEnd type="none" w="med" len="med"/>
              <a:tailEnd type="none" w="med" len="med"/>
            </a:ln>
            <a:effectLst/>
          </p:spPr>
        </p:cxnSp>
        <p:sp>
          <p:nvSpPr>
            <p:cNvPr id="14" name="円/楕円 13"/>
            <p:cNvSpPr/>
            <p:nvPr/>
          </p:nvSpPr>
          <p:spPr bwMode="auto">
            <a:xfrm rot="19893150">
              <a:off x="5740589" y="1480813"/>
              <a:ext cx="1415718" cy="41094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ＭＳ Ｐゴシック" charset="-128"/>
                <a:ea typeface="ＭＳ Ｐゴシック" charset="-128"/>
              </a:endParaRPr>
            </a:p>
          </p:txBody>
        </p:sp>
        <p:sp>
          <p:nvSpPr>
            <p:cNvPr id="15" name="円/楕円 14"/>
            <p:cNvSpPr/>
            <p:nvPr/>
          </p:nvSpPr>
          <p:spPr bwMode="auto">
            <a:xfrm rot="20802587">
              <a:off x="5743068" y="2127763"/>
              <a:ext cx="1415718" cy="410944"/>
            </a:xfrm>
            <a:prstGeom prst="ellipse">
              <a:avLst/>
            </a:prstGeom>
            <a:solidFill>
              <a:srgbClr val="FFEB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ＭＳ Ｐゴシック" charset="-128"/>
                <a:ea typeface="ＭＳ Ｐゴシック" charset="-128"/>
              </a:endParaRPr>
            </a:p>
          </p:txBody>
        </p:sp>
        <p:sp>
          <p:nvSpPr>
            <p:cNvPr id="16" name="テキスト ボックス 15"/>
            <p:cNvSpPr txBox="1"/>
            <p:nvPr/>
          </p:nvSpPr>
          <p:spPr>
            <a:xfrm rot="16200000">
              <a:off x="4695488" y="1985704"/>
              <a:ext cx="325730" cy="369332"/>
            </a:xfrm>
            <a:prstGeom prst="rect">
              <a:avLst/>
            </a:prstGeom>
            <a:noFill/>
          </p:spPr>
          <p:txBody>
            <a:bodyPr wrap="none" rtlCol="0">
              <a:spAutoFit/>
            </a:bodyPr>
            <a:lstStyle/>
            <a:p>
              <a:r>
                <a:rPr kumimoji="1" lang="en-US" altLang="ja-JP" dirty="0" smtClean="0"/>
                <a:t>Z</a:t>
              </a:r>
              <a:endParaRPr kumimoji="1" lang="ja-JP" altLang="en-US" dirty="0"/>
            </a:p>
          </p:txBody>
        </p:sp>
        <p:sp>
          <p:nvSpPr>
            <p:cNvPr id="19" name="テキスト ボックス 18"/>
            <p:cNvSpPr txBox="1"/>
            <p:nvPr/>
          </p:nvSpPr>
          <p:spPr>
            <a:xfrm>
              <a:off x="6238156" y="3459528"/>
              <a:ext cx="351378" cy="369332"/>
            </a:xfrm>
            <a:prstGeom prst="rect">
              <a:avLst/>
            </a:prstGeom>
            <a:noFill/>
          </p:spPr>
          <p:txBody>
            <a:bodyPr wrap="none" rtlCol="0">
              <a:spAutoFit/>
            </a:bodyPr>
            <a:lstStyle/>
            <a:p>
              <a:r>
                <a:rPr kumimoji="1" lang="en-US" altLang="ja-JP" dirty="0" smtClean="0"/>
                <a:t>N</a:t>
              </a:r>
              <a:endParaRPr kumimoji="1" lang="ja-JP" altLang="en-US" dirty="0"/>
            </a:p>
          </p:txBody>
        </p:sp>
        <p:sp>
          <p:nvSpPr>
            <p:cNvPr id="20" name="テキスト ボックス 19"/>
            <p:cNvSpPr txBox="1"/>
            <p:nvPr/>
          </p:nvSpPr>
          <p:spPr>
            <a:xfrm rot="19730670">
              <a:off x="6168922" y="959639"/>
              <a:ext cx="489236" cy="369332"/>
            </a:xfrm>
            <a:prstGeom prst="rect">
              <a:avLst/>
            </a:prstGeom>
            <a:noFill/>
          </p:spPr>
          <p:txBody>
            <a:bodyPr wrap="none" rtlCol="0">
              <a:spAutoFit/>
            </a:bodyPr>
            <a:lstStyle/>
            <a:p>
              <a:r>
                <a:rPr kumimoji="1" lang="en-US" altLang="ja-JP" i="1" dirty="0" smtClean="0">
                  <a:solidFill>
                    <a:srgbClr val="00B050"/>
                  </a:solidFill>
                </a:rPr>
                <a:t>B</a:t>
              </a:r>
              <a:r>
                <a:rPr kumimoji="1" lang="en-US" altLang="ja-JP" i="1" dirty="0" smtClean="0">
                  <a:solidFill>
                    <a:srgbClr val="00B050"/>
                  </a:solidFill>
                  <a:latin typeface="Symbol" pitchFamily="18" charset="2"/>
                </a:rPr>
                <a:t>r</a:t>
              </a:r>
              <a:r>
                <a:rPr kumimoji="1" lang="en-US" altLang="ja-JP" dirty="0" smtClean="0">
                  <a:solidFill>
                    <a:srgbClr val="00B050"/>
                  </a:solidFill>
                </a:rPr>
                <a:t> </a:t>
              </a:r>
            </a:p>
          </p:txBody>
        </p:sp>
        <p:sp>
          <p:nvSpPr>
            <p:cNvPr id="21" name="テキスト ボックス 20"/>
            <p:cNvSpPr txBox="1"/>
            <p:nvPr/>
          </p:nvSpPr>
          <p:spPr>
            <a:xfrm rot="16200000">
              <a:off x="5116287" y="2168190"/>
              <a:ext cx="764633" cy="369332"/>
            </a:xfrm>
            <a:prstGeom prst="rect">
              <a:avLst/>
            </a:prstGeom>
            <a:noFill/>
          </p:spPr>
          <p:txBody>
            <a:bodyPr wrap="none" rtlCol="0">
              <a:spAutoFit/>
            </a:bodyPr>
            <a:lstStyle/>
            <a:p>
              <a:r>
                <a:rPr lang="en-US" altLang="ja-JP" dirty="0">
                  <a:solidFill>
                    <a:srgbClr val="0000FF"/>
                  </a:solidFill>
                </a:rPr>
                <a:t>R</a:t>
              </a:r>
              <a:r>
                <a:rPr lang="en-US" altLang="ja-JP" dirty="0" smtClean="0">
                  <a:solidFill>
                    <a:srgbClr val="0000FF"/>
                  </a:solidFill>
                </a:rPr>
                <a:t>ange</a:t>
              </a:r>
              <a:endParaRPr kumimoji="1" lang="en-US" altLang="ja-JP" dirty="0" smtClean="0">
                <a:solidFill>
                  <a:srgbClr val="0000FF"/>
                </a:solidFill>
              </a:endParaRPr>
            </a:p>
          </p:txBody>
        </p:sp>
        <p:sp>
          <p:nvSpPr>
            <p:cNvPr id="22" name="テキスト ボックス 21"/>
            <p:cNvSpPr txBox="1"/>
            <p:nvPr/>
          </p:nvSpPr>
          <p:spPr>
            <a:xfrm rot="20701374">
              <a:off x="6171288" y="2126082"/>
              <a:ext cx="613117" cy="369332"/>
            </a:xfrm>
            <a:prstGeom prst="rect">
              <a:avLst/>
            </a:prstGeom>
            <a:noFill/>
          </p:spPr>
          <p:txBody>
            <a:bodyPr wrap="none" rtlCol="0">
              <a:spAutoFit/>
            </a:bodyPr>
            <a:lstStyle/>
            <a:p>
              <a:r>
                <a:rPr kumimoji="1" lang="en-US" altLang="ja-JP" dirty="0" smtClean="0"/>
                <a:t>New</a:t>
              </a:r>
              <a:endParaRPr kumimoji="1" lang="ja-JP" altLang="en-US" dirty="0"/>
            </a:p>
          </p:txBody>
        </p:sp>
        <p:sp>
          <p:nvSpPr>
            <p:cNvPr id="23" name="テキスト ボックス 22"/>
            <p:cNvSpPr txBox="1"/>
            <p:nvPr/>
          </p:nvSpPr>
          <p:spPr>
            <a:xfrm rot="20061426">
              <a:off x="6005933" y="1503947"/>
              <a:ext cx="889987" cy="369332"/>
            </a:xfrm>
            <a:prstGeom prst="rect">
              <a:avLst/>
            </a:prstGeom>
            <a:noFill/>
          </p:spPr>
          <p:txBody>
            <a:bodyPr wrap="none" rtlCol="0">
              <a:spAutoFit/>
            </a:bodyPr>
            <a:lstStyle/>
            <a:p>
              <a:r>
                <a:rPr kumimoji="1" lang="en-US" altLang="ja-JP" dirty="0" smtClean="0"/>
                <a:t>Known</a:t>
              </a:r>
              <a:endParaRPr kumimoji="1" lang="ja-JP" altLang="en-US" dirty="0"/>
            </a:p>
          </p:txBody>
        </p:sp>
        <p:sp>
          <p:nvSpPr>
            <p:cNvPr id="24" name="テキスト ボックス 23"/>
            <p:cNvSpPr txBox="1"/>
            <p:nvPr/>
          </p:nvSpPr>
          <p:spPr>
            <a:xfrm rot="16200000">
              <a:off x="6971064" y="1520143"/>
              <a:ext cx="764633" cy="369332"/>
            </a:xfrm>
            <a:prstGeom prst="rect">
              <a:avLst/>
            </a:prstGeom>
            <a:noFill/>
          </p:spPr>
          <p:txBody>
            <a:bodyPr wrap="none" rtlCol="0">
              <a:spAutoFit/>
            </a:bodyPr>
            <a:lstStyle/>
            <a:p>
              <a:r>
                <a:rPr lang="en-US" altLang="ja-JP" dirty="0">
                  <a:solidFill>
                    <a:srgbClr val="0000FF"/>
                  </a:solidFill>
                </a:rPr>
                <a:t>R</a:t>
              </a:r>
              <a:r>
                <a:rPr lang="en-US" altLang="ja-JP" dirty="0" smtClean="0">
                  <a:solidFill>
                    <a:srgbClr val="0000FF"/>
                  </a:solidFill>
                </a:rPr>
                <a:t>ange</a:t>
              </a:r>
              <a:endParaRPr kumimoji="1" lang="en-US" altLang="ja-JP" dirty="0" smtClean="0">
                <a:solidFill>
                  <a:srgbClr val="0000FF"/>
                </a:solidFill>
              </a:endParaRPr>
            </a:p>
          </p:txBody>
        </p:sp>
        <p:sp>
          <p:nvSpPr>
            <p:cNvPr id="25" name="テキスト ボックス 24"/>
            <p:cNvSpPr txBox="1"/>
            <p:nvPr/>
          </p:nvSpPr>
          <p:spPr>
            <a:xfrm rot="20637370">
              <a:off x="6298413" y="2613283"/>
              <a:ext cx="489236" cy="369332"/>
            </a:xfrm>
            <a:prstGeom prst="rect">
              <a:avLst/>
            </a:prstGeom>
            <a:noFill/>
          </p:spPr>
          <p:txBody>
            <a:bodyPr wrap="none" rtlCol="0">
              <a:spAutoFit/>
            </a:bodyPr>
            <a:lstStyle/>
            <a:p>
              <a:r>
                <a:rPr kumimoji="1" lang="en-US" altLang="ja-JP" i="1" dirty="0" smtClean="0">
                  <a:solidFill>
                    <a:srgbClr val="00B050"/>
                  </a:solidFill>
                </a:rPr>
                <a:t>B</a:t>
              </a:r>
              <a:r>
                <a:rPr kumimoji="1" lang="en-US" altLang="ja-JP" i="1" dirty="0" smtClean="0">
                  <a:solidFill>
                    <a:srgbClr val="00B050"/>
                  </a:solidFill>
                  <a:latin typeface="Symbol" pitchFamily="18" charset="2"/>
                </a:rPr>
                <a:t>r</a:t>
              </a:r>
              <a:r>
                <a:rPr kumimoji="1" lang="en-US" altLang="ja-JP" dirty="0" smtClean="0">
                  <a:solidFill>
                    <a:srgbClr val="00B050"/>
                  </a:solidFill>
                </a:rPr>
                <a:t> </a:t>
              </a:r>
            </a:p>
          </p:txBody>
        </p:sp>
      </p:grpSp>
    </p:spTree>
    <p:extLst>
      <p:ext uri="{BB962C8B-B14F-4D97-AF65-F5344CB8AC3E}">
        <p14:creationId xmlns:p14="http://schemas.microsoft.com/office/powerpoint/2010/main" val="43744484"/>
      </p:ext>
    </p:extLst>
  </p:cSld>
  <p:clrMapOvr>
    <a:masterClrMapping/>
  </p:clrMapOvr>
  <mc:AlternateContent xmlns:mc="http://schemas.openxmlformats.org/markup-compatibility/2006" xmlns:p14="http://schemas.microsoft.com/office/powerpoint/2010/main">
    <mc:Choice Requires="p14">
      <p:transition spd="slow" p14:dur="2000" advTm="46776"/>
    </mc:Choice>
    <mc:Fallback xmlns="">
      <p:transition spd="slow" advTm="4677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755576" y="188640"/>
            <a:ext cx="7410226" cy="720080"/>
          </a:xfrm>
        </p:spPr>
        <p:txBody>
          <a:bodyPr/>
          <a:lstStyle/>
          <a:p>
            <a:r>
              <a:rPr lang="en-US" altLang="ja-JP" sz="3200" dirty="0" smtClean="0"/>
              <a:t>Experimental s</a:t>
            </a:r>
            <a:r>
              <a:rPr kumimoji="1" lang="en-US" altLang="ja-JP" sz="3200" dirty="0" smtClean="0"/>
              <a:t>ettings</a:t>
            </a:r>
            <a:endParaRPr kumimoji="1" lang="ja-JP" altLang="en-US" sz="3200" dirty="0"/>
          </a:p>
        </p:txBody>
      </p:sp>
      <p:grpSp>
        <p:nvGrpSpPr>
          <p:cNvPr id="27" name="グループ化 26"/>
          <p:cNvGrpSpPr/>
          <p:nvPr/>
        </p:nvGrpSpPr>
        <p:grpSpPr>
          <a:xfrm>
            <a:off x="195384" y="1264305"/>
            <a:ext cx="8553079" cy="3388831"/>
            <a:chOff x="793441" y="3308227"/>
            <a:chExt cx="8135453" cy="3388831"/>
          </a:xfrm>
        </p:grpSpPr>
        <p:sp>
          <p:nvSpPr>
            <p:cNvPr id="7" name="テキスト ボックス 6"/>
            <p:cNvSpPr txBox="1"/>
            <p:nvPr/>
          </p:nvSpPr>
          <p:spPr>
            <a:xfrm>
              <a:off x="793441" y="3651989"/>
              <a:ext cx="1731572" cy="2862322"/>
            </a:xfrm>
            <a:prstGeom prst="rect">
              <a:avLst/>
            </a:prstGeom>
            <a:noFill/>
          </p:spPr>
          <p:txBody>
            <a:bodyPr wrap="square" rtlCol="0">
              <a:spAutoFit/>
            </a:bodyPr>
            <a:lstStyle/>
            <a:p>
              <a:r>
                <a:rPr lang="en-US" altLang="ja-JP" dirty="0" smtClean="0">
                  <a:solidFill>
                    <a:srgbClr val="0000FF"/>
                  </a:solidFill>
                </a:rPr>
                <a:t>U i</a:t>
              </a:r>
              <a:r>
                <a:rPr kumimoji="1" lang="en-US" altLang="ja-JP" dirty="0" smtClean="0">
                  <a:solidFill>
                    <a:srgbClr val="0000FF"/>
                  </a:solidFill>
                </a:rPr>
                <a:t>ntensity (</a:t>
              </a:r>
              <a:r>
                <a:rPr kumimoji="1" lang="en-US" altLang="ja-JP" dirty="0" err="1" smtClean="0">
                  <a:solidFill>
                    <a:srgbClr val="0000FF"/>
                  </a:solidFill>
                </a:rPr>
                <a:t>ave.</a:t>
              </a:r>
              <a:r>
                <a:rPr kumimoji="1" lang="en-US" altLang="ja-JP" dirty="0" smtClean="0">
                  <a:solidFill>
                    <a:srgbClr val="0000FF"/>
                  </a:solidFill>
                </a:rPr>
                <a:t>)</a:t>
              </a:r>
            </a:p>
            <a:p>
              <a:r>
                <a:rPr kumimoji="1" lang="en-US" altLang="ja-JP" dirty="0" smtClean="0">
                  <a:solidFill>
                    <a:srgbClr val="0000FF"/>
                  </a:solidFill>
                </a:rPr>
                <a:t>Target            </a:t>
              </a:r>
            </a:p>
            <a:p>
              <a:r>
                <a:rPr kumimoji="1" lang="en-US" altLang="ja-JP" i="1" dirty="0" smtClean="0">
                  <a:solidFill>
                    <a:srgbClr val="0000FF"/>
                  </a:solidFill>
                </a:rPr>
                <a:t>B</a:t>
              </a:r>
              <a:r>
                <a:rPr kumimoji="1" lang="en-US" altLang="ja-JP" i="1" dirty="0" smtClean="0">
                  <a:solidFill>
                    <a:srgbClr val="0000FF"/>
                  </a:solidFill>
                  <a:latin typeface="Symbol" pitchFamily="18" charset="2"/>
                </a:rPr>
                <a:t>r</a:t>
              </a:r>
              <a:r>
                <a:rPr lang="en-US" altLang="ja-JP" dirty="0" smtClean="0">
                  <a:solidFill>
                    <a:srgbClr val="0000FF"/>
                  </a:solidFill>
                </a:rPr>
                <a:t> of D1</a:t>
              </a:r>
              <a:r>
                <a:rPr kumimoji="1" lang="en-US" altLang="ja-JP" dirty="0" smtClean="0">
                  <a:solidFill>
                    <a:srgbClr val="0000FF"/>
                  </a:solidFill>
                </a:rPr>
                <a:t>                 </a:t>
              </a:r>
            </a:p>
            <a:p>
              <a:r>
                <a:rPr lang="en-US" altLang="ja-JP" dirty="0" smtClean="0">
                  <a:solidFill>
                    <a:schemeClr val="accent2"/>
                  </a:solidFill>
                </a:rPr>
                <a:t>Degrader* at F1</a:t>
              </a:r>
            </a:p>
            <a:p>
              <a:r>
                <a:rPr lang="en-US" altLang="ja-JP" dirty="0" smtClean="0">
                  <a:solidFill>
                    <a:schemeClr val="accent2"/>
                  </a:solidFill>
                </a:rPr>
                <a:t>Degrader* at F5 </a:t>
              </a:r>
              <a:r>
                <a:rPr lang="ja-JP" altLang="en-US" dirty="0" smtClean="0"/>
                <a:t>　</a:t>
              </a:r>
              <a:endParaRPr lang="en-US" altLang="ja-JP" dirty="0" smtClean="0"/>
            </a:p>
            <a:p>
              <a:r>
                <a:rPr lang="en-US" altLang="ja-JP" dirty="0" smtClean="0"/>
                <a:t>F1 slit             </a:t>
              </a:r>
            </a:p>
            <a:p>
              <a:r>
                <a:rPr lang="en-US" altLang="ja-JP" dirty="0" smtClean="0"/>
                <a:t>F2 slit             </a:t>
              </a:r>
            </a:p>
            <a:p>
              <a:r>
                <a:rPr lang="en-US" altLang="ja-JP" dirty="0" smtClean="0"/>
                <a:t>Central particle</a:t>
              </a:r>
            </a:p>
            <a:p>
              <a:r>
                <a:rPr lang="en-US" altLang="ja-JP" dirty="0" smtClean="0">
                  <a:solidFill>
                    <a:srgbClr val="FF0000"/>
                  </a:solidFill>
                </a:rPr>
                <a:t>Irradiation time</a:t>
              </a:r>
            </a:p>
            <a:p>
              <a:r>
                <a:rPr lang="en-US" altLang="ja-JP" dirty="0" smtClean="0">
                  <a:solidFill>
                    <a:srgbClr val="FF0000"/>
                  </a:solidFill>
                </a:rPr>
                <a:t>Total rate (</a:t>
              </a:r>
              <a:r>
                <a:rPr lang="en-US" altLang="ja-JP" dirty="0" err="1" smtClean="0">
                  <a:solidFill>
                    <a:srgbClr val="FF0000"/>
                  </a:solidFill>
                </a:rPr>
                <a:t>ave.</a:t>
              </a:r>
              <a:r>
                <a:rPr lang="en-US" altLang="ja-JP" dirty="0" smtClean="0">
                  <a:solidFill>
                    <a:srgbClr val="FF0000"/>
                  </a:solidFill>
                </a:rPr>
                <a:t>)</a:t>
              </a:r>
            </a:p>
          </p:txBody>
        </p:sp>
        <p:sp>
          <p:nvSpPr>
            <p:cNvPr id="8" name="テキスト ボックス 7"/>
            <p:cNvSpPr txBox="1"/>
            <p:nvPr/>
          </p:nvSpPr>
          <p:spPr>
            <a:xfrm>
              <a:off x="4691712" y="3653699"/>
              <a:ext cx="1841638" cy="2862322"/>
            </a:xfrm>
            <a:prstGeom prst="rect">
              <a:avLst/>
            </a:prstGeom>
            <a:noFill/>
          </p:spPr>
          <p:txBody>
            <a:bodyPr wrap="square" rtlCol="0">
              <a:spAutoFit/>
            </a:bodyPr>
            <a:lstStyle/>
            <a:p>
              <a:pPr algn="ctr"/>
              <a:r>
                <a:rPr kumimoji="1" lang="en-US" altLang="ja-JP" dirty="0" smtClean="0">
                  <a:solidFill>
                    <a:srgbClr val="0000FF"/>
                  </a:solidFill>
                </a:rPr>
                <a:t>0.25 </a:t>
              </a:r>
              <a:r>
                <a:rPr kumimoji="1" lang="en-US" altLang="ja-JP" dirty="0" err="1" smtClean="0">
                  <a:solidFill>
                    <a:srgbClr val="0000FF"/>
                  </a:solidFill>
                </a:rPr>
                <a:t>pnA</a:t>
              </a:r>
              <a:endParaRPr kumimoji="1" lang="en-US" altLang="ja-JP" dirty="0" smtClean="0">
                <a:solidFill>
                  <a:srgbClr val="0000FF"/>
                </a:solidFill>
              </a:endParaRPr>
            </a:p>
            <a:p>
              <a:pPr algn="ctr"/>
              <a:r>
                <a:rPr kumimoji="1" lang="en-US" altLang="ja-JP" dirty="0" smtClean="0">
                  <a:solidFill>
                    <a:srgbClr val="0000FF"/>
                  </a:solidFill>
                </a:rPr>
                <a:t>Be 3 mm</a:t>
              </a:r>
            </a:p>
            <a:p>
              <a:pPr algn="ctr"/>
              <a:r>
                <a:rPr kumimoji="1" lang="en-US" altLang="ja-JP" dirty="0" smtClean="0">
                  <a:solidFill>
                    <a:srgbClr val="0000FF"/>
                  </a:solidFill>
                </a:rPr>
                <a:t>7.990 Tm</a:t>
              </a:r>
              <a:endParaRPr lang="en-US" altLang="ja-JP" dirty="0" smtClean="0">
                <a:solidFill>
                  <a:srgbClr val="0000FF"/>
                </a:solidFill>
              </a:endParaRPr>
            </a:p>
            <a:p>
              <a:pPr algn="ctr"/>
              <a:r>
                <a:rPr lang="en-US" altLang="ja-JP" dirty="0" smtClean="0">
                  <a:solidFill>
                    <a:schemeClr val="accent2"/>
                  </a:solidFill>
                </a:rPr>
                <a:t>2.2 mm(d/R=0.1)</a:t>
              </a:r>
            </a:p>
            <a:p>
              <a:pPr algn="ctr"/>
              <a:r>
                <a:rPr lang="en-US" altLang="ja-JP" dirty="0" smtClean="0">
                  <a:solidFill>
                    <a:schemeClr val="accent2"/>
                  </a:solidFill>
                </a:rPr>
                <a:t>none</a:t>
              </a:r>
            </a:p>
            <a:p>
              <a:pPr algn="ctr"/>
              <a:r>
                <a:rPr lang="en-US" altLang="ja-JP" dirty="0"/>
                <a:t>± 64.2 </a:t>
              </a:r>
              <a:r>
                <a:rPr lang="en-US" altLang="ja-JP" dirty="0" smtClean="0"/>
                <a:t>mm</a:t>
              </a:r>
            </a:p>
            <a:p>
              <a:pPr algn="ctr"/>
              <a:r>
                <a:rPr lang="en-US" altLang="ja-JP" dirty="0" smtClean="0"/>
                <a:t>±15.5 mm</a:t>
              </a:r>
            </a:p>
            <a:p>
              <a:pPr algn="ctr"/>
              <a:r>
                <a:rPr lang="en-US" altLang="ja-JP" baseline="30000" dirty="0" smtClean="0"/>
                <a:t>116</a:t>
              </a:r>
              <a:r>
                <a:rPr lang="en-US" altLang="ja-JP" dirty="0" smtClean="0"/>
                <a:t>Mo</a:t>
              </a:r>
            </a:p>
            <a:p>
              <a:pPr algn="ctr"/>
              <a:r>
                <a:rPr lang="en-US" altLang="ja-JP" dirty="0" smtClean="0">
                  <a:solidFill>
                    <a:srgbClr val="FF0000"/>
                  </a:solidFill>
                </a:rPr>
                <a:t>45.3 h</a:t>
              </a:r>
            </a:p>
            <a:p>
              <a:pPr algn="ctr"/>
              <a:r>
                <a:rPr lang="en-US" altLang="ja-JP" dirty="0" smtClean="0">
                  <a:solidFill>
                    <a:srgbClr val="FF0000"/>
                  </a:solidFill>
                </a:rPr>
                <a:t>270 </a:t>
              </a:r>
              <a:r>
                <a:rPr lang="en-US" altLang="ja-JP" dirty="0" err="1" smtClean="0">
                  <a:solidFill>
                    <a:srgbClr val="FF0000"/>
                  </a:solidFill>
                </a:rPr>
                <a:t>pps</a:t>
              </a:r>
              <a:endParaRPr lang="en-US" altLang="ja-JP" dirty="0" smtClean="0">
                <a:solidFill>
                  <a:srgbClr val="FF0000"/>
                </a:solidFill>
              </a:endParaRPr>
            </a:p>
          </p:txBody>
        </p:sp>
        <p:sp>
          <p:nvSpPr>
            <p:cNvPr id="9" name="テキスト ボックス 8"/>
            <p:cNvSpPr txBox="1"/>
            <p:nvPr/>
          </p:nvSpPr>
          <p:spPr>
            <a:xfrm>
              <a:off x="6663717" y="3651989"/>
              <a:ext cx="2265176" cy="2862322"/>
            </a:xfrm>
            <a:prstGeom prst="rect">
              <a:avLst/>
            </a:prstGeom>
            <a:noFill/>
          </p:spPr>
          <p:txBody>
            <a:bodyPr wrap="square" rtlCol="0">
              <a:spAutoFit/>
            </a:bodyPr>
            <a:lstStyle/>
            <a:p>
              <a:pPr algn="ctr"/>
              <a:r>
                <a:rPr kumimoji="1" lang="en-US" altLang="ja-JP" dirty="0" smtClean="0">
                  <a:solidFill>
                    <a:srgbClr val="0000FF"/>
                  </a:solidFill>
                </a:rPr>
                <a:t>0.22 </a:t>
              </a:r>
              <a:r>
                <a:rPr kumimoji="1" lang="en-US" altLang="ja-JP" dirty="0" err="1" smtClean="0">
                  <a:solidFill>
                    <a:srgbClr val="0000FF"/>
                  </a:solidFill>
                </a:rPr>
                <a:t>pn</a:t>
              </a:r>
              <a:r>
                <a:rPr lang="en-US" altLang="ja-JP" dirty="0" err="1">
                  <a:solidFill>
                    <a:srgbClr val="0000FF"/>
                  </a:solidFill>
                </a:rPr>
                <a:t>A</a:t>
              </a:r>
              <a:endParaRPr kumimoji="1" lang="en-US" altLang="ja-JP" dirty="0" smtClean="0">
                <a:solidFill>
                  <a:srgbClr val="0000FF"/>
                </a:solidFill>
              </a:endParaRPr>
            </a:p>
            <a:p>
              <a:pPr algn="ctr"/>
              <a:r>
                <a:rPr kumimoji="1" lang="en-US" altLang="ja-JP" dirty="0" err="1" smtClean="0">
                  <a:solidFill>
                    <a:srgbClr val="0000FF"/>
                  </a:solidFill>
                </a:rPr>
                <a:t>Pb</a:t>
              </a:r>
              <a:r>
                <a:rPr kumimoji="1" lang="en-US" altLang="ja-JP" dirty="0" smtClean="0">
                  <a:solidFill>
                    <a:srgbClr val="0000FF"/>
                  </a:solidFill>
                </a:rPr>
                <a:t> 1 mm(+Al 0.3mm)</a:t>
              </a:r>
            </a:p>
            <a:p>
              <a:pPr algn="ctr"/>
              <a:r>
                <a:rPr kumimoji="1" lang="en-US" altLang="ja-JP" dirty="0" smtClean="0">
                  <a:solidFill>
                    <a:srgbClr val="0000FF"/>
                  </a:solidFill>
                </a:rPr>
                <a:t>7.706m</a:t>
              </a:r>
              <a:endParaRPr lang="en-US" altLang="ja-JP" dirty="0" smtClean="0">
                <a:solidFill>
                  <a:srgbClr val="0000FF"/>
                </a:solidFill>
              </a:endParaRPr>
            </a:p>
            <a:p>
              <a:pPr algn="ctr"/>
              <a:r>
                <a:rPr lang="en-US" altLang="ja-JP" dirty="0" smtClean="0">
                  <a:solidFill>
                    <a:schemeClr val="accent2"/>
                  </a:solidFill>
                </a:rPr>
                <a:t>2.6 mm(d/R=0.166)</a:t>
              </a:r>
            </a:p>
            <a:p>
              <a:pPr algn="ctr"/>
              <a:r>
                <a:rPr lang="en-US" altLang="ja-JP" dirty="0" smtClean="0">
                  <a:solidFill>
                    <a:schemeClr val="accent2"/>
                  </a:solidFill>
                </a:rPr>
                <a:t>1.8 mm</a:t>
              </a:r>
            </a:p>
            <a:p>
              <a:pPr algn="ctr"/>
              <a:r>
                <a:rPr lang="en-US" altLang="ja-JP" dirty="0"/>
                <a:t>± 64.2 </a:t>
              </a:r>
              <a:r>
                <a:rPr lang="en-US" altLang="ja-JP" dirty="0" smtClean="0"/>
                <a:t>mm</a:t>
              </a:r>
            </a:p>
            <a:p>
              <a:pPr algn="ctr"/>
              <a:r>
                <a:rPr lang="en-US" altLang="ja-JP" dirty="0" smtClean="0"/>
                <a:t>±15 mm</a:t>
              </a:r>
            </a:p>
            <a:p>
              <a:pPr algn="ctr"/>
              <a:r>
                <a:rPr lang="en-US" altLang="ja-JP" baseline="30000" dirty="0" smtClean="0"/>
                <a:t>140</a:t>
              </a:r>
              <a:r>
                <a:rPr lang="en-US" altLang="ja-JP" dirty="0" smtClean="0"/>
                <a:t>Sb</a:t>
              </a:r>
            </a:p>
            <a:p>
              <a:pPr algn="ctr"/>
              <a:r>
                <a:rPr lang="en-US" altLang="ja-JP" dirty="0" smtClean="0">
                  <a:solidFill>
                    <a:srgbClr val="FF0000"/>
                  </a:solidFill>
                </a:rPr>
                <a:t>27.0 h</a:t>
              </a:r>
            </a:p>
            <a:p>
              <a:pPr algn="ctr"/>
              <a:r>
                <a:rPr lang="en-US" altLang="ja-JP" dirty="0" smtClean="0">
                  <a:solidFill>
                    <a:srgbClr val="FF0000"/>
                  </a:solidFill>
                </a:rPr>
                <a:t>870 </a:t>
              </a:r>
              <a:r>
                <a:rPr lang="en-US" altLang="ja-JP" dirty="0" err="1" smtClean="0">
                  <a:solidFill>
                    <a:srgbClr val="FF0000"/>
                  </a:solidFill>
                </a:rPr>
                <a:t>pps</a:t>
              </a:r>
              <a:endParaRPr lang="en-US" altLang="ja-JP" dirty="0" smtClean="0">
                <a:solidFill>
                  <a:srgbClr val="FF0000"/>
                </a:solidFill>
              </a:endParaRPr>
            </a:p>
          </p:txBody>
        </p:sp>
        <p:sp>
          <p:nvSpPr>
            <p:cNvPr id="10" name="テキスト ボックス 9"/>
            <p:cNvSpPr txBox="1"/>
            <p:nvPr/>
          </p:nvSpPr>
          <p:spPr>
            <a:xfrm>
              <a:off x="2662205" y="3313734"/>
              <a:ext cx="1578708" cy="369332"/>
            </a:xfrm>
            <a:prstGeom prst="rect">
              <a:avLst/>
            </a:prstGeom>
            <a:noFill/>
          </p:spPr>
          <p:txBody>
            <a:bodyPr wrap="none" rtlCol="0">
              <a:spAutoFit/>
            </a:bodyPr>
            <a:lstStyle/>
            <a:p>
              <a:r>
                <a:rPr lang="en-US" altLang="ja-JP" dirty="0" smtClean="0"/>
                <a:t>Setting </a:t>
              </a:r>
              <a:r>
                <a:rPr kumimoji="1" lang="en-US" altLang="ja-JP" dirty="0" smtClean="0"/>
                <a:t>1 (Z~30)</a:t>
              </a:r>
              <a:endParaRPr kumimoji="1" lang="ja-JP" altLang="en-US" dirty="0"/>
            </a:p>
          </p:txBody>
        </p:sp>
        <p:sp>
          <p:nvSpPr>
            <p:cNvPr id="11" name="テキスト ボックス 10"/>
            <p:cNvSpPr txBox="1"/>
            <p:nvPr/>
          </p:nvSpPr>
          <p:spPr>
            <a:xfrm>
              <a:off x="4823176" y="3308227"/>
              <a:ext cx="1578708" cy="369332"/>
            </a:xfrm>
            <a:prstGeom prst="rect">
              <a:avLst/>
            </a:prstGeom>
            <a:noFill/>
          </p:spPr>
          <p:txBody>
            <a:bodyPr wrap="none" rtlCol="0">
              <a:spAutoFit/>
            </a:bodyPr>
            <a:lstStyle/>
            <a:p>
              <a:r>
                <a:rPr lang="en-US" altLang="ja-JP" dirty="0" smtClean="0"/>
                <a:t>Setting </a:t>
              </a:r>
              <a:r>
                <a:rPr kumimoji="1" lang="en-US" altLang="ja-JP" dirty="0" smtClean="0"/>
                <a:t>2 (Z~40)</a:t>
              </a:r>
              <a:endParaRPr kumimoji="1" lang="ja-JP" altLang="en-US" dirty="0"/>
            </a:p>
          </p:txBody>
        </p:sp>
        <p:sp>
          <p:nvSpPr>
            <p:cNvPr id="12" name="テキスト ボックス 11"/>
            <p:cNvSpPr txBox="1"/>
            <p:nvPr/>
          </p:nvSpPr>
          <p:spPr>
            <a:xfrm>
              <a:off x="7006950" y="3308227"/>
              <a:ext cx="1578708" cy="369332"/>
            </a:xfrm>
            <a:prstGeom prst="rect">
              <a:avLst/>
            </a:prstGeom>
            <a:noFill/>
          </p:spPr>
          <p:txBody>
            <a:bodyPr wrap="none" rtlCol="0">
              <a:spAutoFit/>
            </a:bodyPr>
            <a:lstStyle/>
            <a:p>
              <a:r>
                <a:rPr lang="en-US" altLang="ja-JP" dirty="0" smtClean="0"/>
                <a:t>Setting </a:t>
              </a:r>
              <a:r>
                <a:rPr kumimoji="1" lang="en-US" altLang="ja-JP" dirty="0" smtClean="0"/>
                <a:t>3 (Z~50)</a:t>
              </a:r>
              <a:endParaRPr kumimoji="1" lang="ja-JP" altLang="en-US" dirty="0"/>
            </a:p>
          </p:txBody>
        </p:sp>
        <p:cxnSp>
          <p:nvCxnSpPr>
            <p:cNvPr id="13" name="直線コネクタ 12"/>
            <p:cNvCxnSpPr/>
            <p:nvPr/>
          </p:nvCxnSpPr>
          <p:spPr bwMode="auto">
            <a:xfrm flipH="1">
              <a:off x="793443" y="3677559"/>
              <a:ext cx="8135451"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0" name="直線コネクタ 19"/>
            <p:cNvCxnSpPr/>
            <p:nvPr/>
          </p:nvCxnSpPr>
          <p:spPr bwMode="auto">
            <a:xfrm>
              <a:off x="4492009" y="3331577"/>
              <a:ext cx="0" cy="336548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6683754" y="3373088"/>
              <a:ext cx="0" cy="332397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3" name="直線コネクタ 22"/>
            <p:cNvCxnSpPr/>
            <p:nvPr/>
          </p:nvCxnSpPr>
          <p:spPr bwMode="auto">
            <a:xfrm>
              <a:off x="2451278" y="3347084"/>
              <a:ext cx="0" cy="3349974"/>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6" name="テキスト ボックス 15"/>
            <p:cNvSpPr txBox="1"/>
            <p:nvPr/>
          </p:nvSpPr>
          <p:spPr>
            <a:xfrm>
              <a:off x="2407444" y="3668050"/>
              <a:ext cx="2088232" cy="2862322"/>
            </a:xfrm>
            <a:prstGeom prst="rect">
              <a:avLst/>
            </a:prstGeom>
            <a:noFill/>
          </p:spPr>
          <p:txBody>
            <a:bodyPr wrap="square" rtlCol="0">
              <a:spAutoFit/>
            </a:bodyPr>
            <a:lstStyle/>
            <a:p>
              <a:pPr algn="ctr"/>
              <a:r>
                <a:rPr kumimoji="1" lang="en-US" altLang="ja-JP" dirty="0" smtClean="0">
                  <a:solidFill>
                    <a:srgbClr val="0000FF"/>
                  </a:solidFill>
                </a:rPr>
                <a:t>0.20 </a:t>
              </a:r>
              <a:r>
                <a:rPr kumimoji="1" lang="en-US" altLang="ja-JP" dirty="0" err="1" smtClean="0">
                  <a:solidFill>
                    <a:srgbClr val="0000FF"/>
                  </a:solidFill>
                </a:rPr>
                <a:t>pnA</a:t>
              </a:r>
              <a:endParaRPr kumimoji="1" lang="en-US" altLang="ja-JP" dirty="0" smtClean="0">
                <a:solidFill>
                  <a:srgbClr val="0000FF"/>
                </a:solidFill>
              </a:endParaRPr>
            </a:p>
            <a:p>
              <a:pPr algn="ctr"/>
              <a:r>
                <a:rPr kumimoji="1" lang="en-US" altLang="ja-JP" dirty="0" smtClean="0">
                  <a:solidFill>
                    <a:srgbClr val="0000FF"/>
                  </a:solidFill>
                </a:rPr>
                <a:t>Be 5 mm</a:t>
              </a:r>
            </a:p>
            <a:p>
              <a:pPr algn="ctr"/>
              <a:r>
                <a:rPr kumimoji="1" lang="en-US" altLang="ja-JP" dirty="0" smtClean="0">
                  <a:solidFill>
                    <a:srgbClr val="0000FF"/>
                  </a:solidFill>
                </a:rPr>
                <a:t>7.902 Tm</a:t>
              </a:r>
            </a:p>
            <a:p>
              <a:pPr algn="ctr"/>
              <a:r>
                <a:rPr lang="en-US" altLang="ja-JP" dirty="0" smtClean="0">
                  <a:solidFill>
                    <a:schemeClr val="accent2"/>
                  </a:solidFill>
                </a:rPr>
                <a:t>1.3 mm (d/R=0.04)</a:t>
              </a:r>
            </a:p>
            <a:p>
              <a:pPr algn="ctr"/>
              <a:r>
                <a:rPr lang="en-US" altLang="ja-JP" dirty="0" smtClean="0">
                  <a:solidFill>
                    <a:schemeClr val="accent2"/>
                  </a:solidFill>
                </a:rPr>
                <a:t>none</a:t>
              </a:r>
            </a:p>
            <a:p>
              <a:pPr algn="ctr"/>
              <a:r>
                <a:rPr lang="en-US" altLang="ja-JP" dirty="0" smtClean="0"/>
                <a:t>± 64.2 mm</a:t>
              </a:r>
            </a:p>
            <a:p>
              <a:pPr algn="ctr"/>
              <a:r>
                <a:rPr lang="en-US" altLang="ja-JP" dirty="0" smtClean="0"/>
                <a:t>±13.5 mm</a:t>
              </a:r>
            </a:p>
            <a:p>
              <a:pPr algn="ctr"/>
              <a:r>
                <a:rPr lang="en-US" altLang="ja-JP" baseline="30000" dirty="0" smtClean="0"/>
                <a:t>79</a:t>
              </a:r>
              <a:r>
                <a:rPr lang="en-US" altLang="ja-JP" dirty="0" smtClean="0"/>
                <a:t>Ni</a:t>
              </a:r>
            </a:p>
            <a:p>
              <a:pPr algn="ctr"/>
              <a:r>
                <a:rPr lang="en-US" altLang="ja-JP" dirty="0" smtClean="0">
                  <a:solidFill>
                    <a:srgbClr val="FF0000"/>
                  </a:solidFill>
                </a:rPr>
                <a:t>30.3 h</a:t>
              </a:r>
            </a:p>
            <a:p>
              <a:pPr algn="ctr"/>
              <a:r>
                <a:rPr lang="en-US" altLang="ja-JP" dirty="0" smtClean="0">
                  <a:solidFill>
                    <a:srgbClr val="FF0000"/>
                  </a:solidFill>
                </a:rPr>
                <a:t>530 </a:t>
              </a:r>
              <a:r>
                <a:rPr lang="en-US" altLang="ja-JP" dirty="0" err="1" smtClean="0">
                  <a:solidFill>
                    <a:srgbClr val="FF0000"/>
                  </a:solidFill>
                </a:rPr>
                <a:t>pps</a:t>
              </a:r>
              <a:endParaRPr lang="en-US" altLang="ja-JP" dirty="0" smtClean="0">
                <a:solidFill>
                  <a:srgbClr val="FF0000"/>
                </a:solidFill>
              </a:endParaRPr>
            </a:p>
          </p:txBody>
        </p:sp>
      </p:grpSp>
      <p:sp>
        <p:nvSpPr>
          <p:cNvPr id="4" name="テキスト ボックス 3"/>
          <p:cNvSpPr txBox="1"/>
          <p:nvPr/>
        </p:nvSpPr>
        <p:spPr>
          <a:xfrm>
            <a:off x="5789630" y="5064444"/>
            <a:ext cx="2969787" cy="923330"/>
          </a:xfrm>
          <a:prstGeom prst="rect">
            <a:avLst/>
          </a:prstGeom>
          <a:noFill/>
        </p:spPr>
        <p:txBody>
          <a:bodyPr wrap="none" rtlCol="0">
            <a:spAutoFit/>
          </a:bodyPr>
          <a:lstStyle/>
          <a:p>
            <a:r>
              <a:rPr kumimoji="1" lang="en-US" altLang="ja-JP" dirty="0" smtClean="0"/>
              <a:t>*Achromatic energy degrader</a:t>
            </a:r>
          </a:p>
          <a:p>
            <a:r>
              <a:rPr lang="en-US" altLang="ja-JP" dirty="0"/>
              <a:t> </a:t>
            </a:r>
            <a:r>
              <a:rPr lang="en-US" altLang="ja-JP" dirty="0" smtClean="0"/>
              <a:t> F1: wedge shape</a:t>
            </a:r>
          </a:p>
          <a:p>
            <a:r>
              <a:rPr kumimoji="1" lang="en-US" altLang="ja-JP" dirty="0"/>
              <a:t> </a:t>
            </a:r>
            <a:r>
              <a:rPr kumimoji="1" lang="en-US" altLang="ja-JP" dirty="0" smtClean="0"/>
              <a:t> F5: curved profile</a:t>
            </a:r>
            <a:endParaRPr kumimoji="1" lang="ja-JP" altLang="en-US" dirty="0"/>
          </a:p>
        </p:txBody>
      </p:sp>
      <p:sp>
        <p:nvSpPr>
          <p:cNvPr id="30" name="テキスト ボックス 29"/>
          <p:cNvSpPr txBox="1"/>
          <p:nvPr/>
        </p:nvSpPr>
        <p:spPr>
          <a:xfrm>
            <a:off x="892483" y="5064444"/>
            <a:ext cx="4121834" cy="523220"/>
          </a:xfrm>
          <a:prstGeom prst="rect">
            <a:avLst/>
          </a:prstGeom>
          <a:noFill/>
        </p:spPr>
        <p:txBody>
          <a:bodyPr wrap="none" rtlCol="0">
            <a:spAutoFit/>
          </a:bodyPr>
          <a:lstStyle/>
          <a:p>
            <a:r>
              <a:rPr kumimoji="1" lang="en-US" altLang="ja-JP" sz="2800" dirty="0" smtClean="0"/>
              <a:t>Total running time 4.3 days</a:t>
            </a:r>
            <a:endParaRPr kumimoji="1" lang="ja-JP" altLang="en-US" sz="2800" dirty="0"/>
          </a:p>
        </p:txBody>
      </p:sp>
      <p:sp>
        <p:nvSpPr>
          <p:cNvPr id="3" name="テキスト ボックス 2"/>
          <p:cNvSpPr txBox="1"/>
          <p:nvPr/>
        </p:nvSpPr>
        <p:spPr>
          <a:xfrm>
            <a:off x="2185013" y="782349"/>
            <a:ext cx="4420506" cy="369332"/>
          </a:xfrm>
          <a:prstGeom prst="rect">
            <a:avLst/>
          </a:prstGeom>
          <a:noFill/>
        </p:spPr>
        <p:txBody>
          <a:bodyPr wrap="none" rtlCol="0">
            <a:spAutoFit/>
          </a:bodyPr>
          <a:lstStyle/>
          <a:p>
            <a:r>
              <a:rPr kumimoji="1" lang="en-US" altLang="ja-JP" dirty="0" smtClean="0"/>
              <a:t>(same as new-isotope search at RIBF in 2008)</a:t>
            </a:r>
            <a:endParaRPr kumimoji="1" lang="ja-JP" altLang="en-US" dirty="0"/>
          </a:p>
        </p:txBody>
      </p:sp>
    </p:spTree>
    <p:extLst>
      <p:ext uri="{BB962C8B-B14F-4D97-AF65-F5344CB8AC3E}">
        <p14:creationId xmlns:p14="http://schemas.microsoft.com/office/powerpoint/2010/main" val="3652769486"/>
      </p:ext>
    </p:extLst>
  </p:cSld>
  <p:clrMapOvr>
    <a:masterClrMapping/>
  </p:clrMapOvr>
  <mc:AlternateContent xmlns:mc="http://schemas.openxmlformats.org/markup-compatibility/2006" xmlns:p14="http://schemas.microsoft.com/office/powerpoint/2010/main">
    <mc:Choice Requires="p14">
      <p:transition spd="slow" p14:dur="2000" advTm="53316"/>
    </mc:Choice>
    <mc:Fallback xmlns="">
      <p:transition spd="slow" advTm="5331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651429" y="1207852"/>
            <a:ext cx="2474028" cy="10621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451745" y="44624"/>
            <a:ext cx="6576197" cy="648072"/>
          </a:xfrm>
        </p:spPr>
        <p:txBody>
          <a:bodyPr>
            <a:normAutofit fontScale="90000"/>
          </a:bodyPr>
          <a:lstStyle/>
          <a:p>
            <a:r>
              <a:rPr kumimoji="1" lang="en-US" altLang="ja-JP" sz="3600" dirty="0" smtClean="0"/>
              <a:t>Setup for particle identification (PID)</a:t>
            </a:r>
            <a:endParaRPr kumimoji="1" lang="ja-JP" altLang="en-US" sz="3600"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046485"/>
            <a:ext cx="7778840" cy="1314586"/>
          </a:xfrm>
          <a:prstGeom prst="rect">
            <a:avLst/>
          </a:prstGeom>
        </p:spPr>
      </p:pic>
      <p:grpSp>
        <p:nvGrpSpPr>
          <p:cNvPr id="7" name="グループ化 46"/>
          <p:cNvGrpSpPr>
            <a:grpSpLocks/>
          </p:cNvGrpSpPr>
          <p:nvPr/>
        </p:nvGrpSpPr>
        <p:grpSpPr bwMode="auto">
          <a:xfrm>
            <a:off x="2847001" y="1920023"/>
            <a:ext cx="2734117" cy="2842478"/>
            <a:chOff x="2990453" y="922554"/>
            <a:chExt cx="2734072" cy="2841947"/>
          </a:xfrm>
        </p:grpSpPr>
        <p:sp>
          <p:nvSpPr>
            <p:cNvPr id="8" name="Line 9"/>
            <p:cNvSpPr>
              <a:spLocks noChangeShapeType="1"/>
            </p:cNvSpPr>
            <p:nvPr/>
          </p:nvSpPr>
          <p:spPr bwMode="auto">
            <a:xfrm flipH="1">
              <a:off x="4356100" y="3057224"/>
              <a:ext cx="144463" cy="360363"/>
            </a:xfrm>
            <a:prstGeom prst="line">
              <a:avLst/>
            </a:prstGeom>
            <a:noFill/>
            <a:ln w="25400">
              <a:solidFill>
                <a:srgbClr val="FF0000"/>
              </a:solidFill>
              <a:round/>
              <a:headEnd/>
              <a:tailEnd type="triangle" w="lg" len="lg"/>
            </a:ln>
          </p:spPr>
          <p:txBody>
            <a:bodyPr>
              <a:spAutoFit/>
            </a:bodyPr>
            <a:lstStyle/>
            <a:p>
              <a:endParaRPr lang="ja-JP" altLang="en-US"/>
            </a:p>
          </p:txBody>
        </p:sp>
        <p:sp>
          <p:nvSpPr>
            <p:cNvPr id="9" name="Line 9"/>
            <p:cNvSpPr>
              <a:spLocks noChangeShapeType="1"/>
            </p:cNvSpPr>
            <p:nvPr/>
          </p:nvSpPr>
          <p:spPr bwMode="auto">
            <a:xfrm flipH="1">
              <a:off x="2990453" y="3057224"/>
              <a:ext cx="1005285" cy="707277"/>
            </a:xfrm>
            <a:prstGeom prst="line">
              <a:avLst/>
            </a:prstGeom>
            <a:noFill/>
            <a:ln w="25400">
              <a:solidFill>
                <a:srgbClr val="FF0000"/>
              </a:solidFill>
              <a:round/>
              <a:headEnd/>
              <a:tailEnd type="triangle" w="lg" len="lg"/>
            </a:ln>
          </p:spPr>
          <p:txBody>
            <a:bodyPr wrap="square">
              <a:spAutoFit/>
            </a:bodyPr>
            <a:lstStyle/>
            <a:p>
              <a:endParaRPr lang="ja-JP" altLang="en-US"/>
            </a:p>
          </p:txBody>
        </p:sp>
        <p:sp>
          <p:nvSpPr>
            <p:cNvPr id="10" name="Line 9"/>
            <p:cNvSpPr>
              <a:spLocks noChangeShapeType="1"/>
            </p:cNvSpPr>
            <p:nvPr/>
          </p:nvSpPr>
          <p:spPr bwMode="auto">
            <a:xfrm>
              <a:off x="5219700" y="3057224"/>
              <a:ext cx="504825" cy="707277"/>
            </a:xfrm>
            <a:prstGeom prst="line">
              <a:avLst/>
            </a:prstGeom>
            <a:noFill/>
            <a:ln w="25400">
              <a:solidFill>
                <a:srgbClr val="FF0000"/>
              </a:solidFill>
              <a:round/>
              <a:headEnd/>
              <a:tailEnd type="triangle" w="lg" len="lg"/>
            </a:ln>
          </p:spPr>
          <p:txBody>
            <a:bodyPr wrap="square">
              <a:spAutoFit/>
            </a:bodyPr>
            <a:lstStyle/>
            <a:p>
              <a:endParaRPr lang="ja-JP" altLang="en-US"/>
            </a:p>
          </p:txBody>
        </p:sp>
        <p:sp>
          <p:nvSpPr>
            <p:cNvPr id="11" name="Text Box 33"/>
            <p:cNvSpPr txBox="1">
              <a:spLocks noChangeArrowheads="1"/>
            </p:cNvSpPr>
            <p:nvPr/>
          </p:nvSpPr>
          <p:spPr bwMode="auto">
            <a:xfrm>
              <a:off x="4261393" y="922554"/>
              <a:ext cx="671039" cy="369263"/>
            </a:xfrm>
            <a:prstGeom prst="rect">
              <a:avLst/>
            </a:prstGeom>
            <a:noFill/>
            <a:ln w="9525">
              <a:noFill/>
              <a:miter lim="800000"/>
              <a:headEnd/>
              <a:tailEnd/>
            </a:ln>
          </p:spPr>
          <p:txBody>
            <a:bodyPr wrap="square">
              <a:spAutoFit/>
            </a:bodyPr>
            <a:lstStyle/>
            <a:p>
              <a:r>
                <a:rPr lang="en-US" altLang="ja-JP" dirty="0" smtClean="0">
                  <a:solidFill>
                    <a:srgbClr val="3333FF"/>
                  </a:solidFill>
                </a:rPr>
                <a:t>PPAC</a:t>
              </a:r>
              <a:endParaRPr lang="en-US" altLang="ja-JP" dirty="0">
                <a:solidFill>
                  <a:srgbClr val="3333FF"/>
                </a:solidFill>
              </a:endParaRPr>
            </a:p>
          </p:txBody>
        </p:sp>
        <p:pic>
          <p:nvPicPr>
            <p:cNvPr id="12" name="Picture 36"/>
            <p:cNvPicPr>
              <a:picLocks noChangeAspect="1" noChangeArrowheads="1"/>
            </p:cNvPicPr>
            <p:nvPr/>
          </p:nvPicPr>
          <p:blipFill>
            <a:blip r:embed="rId5" cstate="print"/>
            <a:srcRect/>
            <a:stretch>
              <a:fillRect/>
            </a:stretch>
          </p:blipFill>
          <p:spPr bwMode="auto">
            <a:xfrm>
              <a:off x="3995739" y="1243463"/>
              <a:ext cx="1491203" cy="1118402"/>
            </a:xfrm>
            <a:prstGeom prst="rect">
              <a:avLst/>
            </a:prstGeom>
            <a:noFill/>
            <a:ln w="9525">
              <a:noFill/>
              <a:miter lim="800000"/>
              <a:headEnd/>
              <a:tailEnd/>
            </a:ln>
          </p:spPr>
        </p:pic>
        <p:sp>
          <p:nvSpPr>
            <p:cNvPr id="13" name="Text Box 25"/>
            <p:cNvSpPr txBox="1">
              <a:spLocks noChangeArrowheads="1"/>
            </p:cNvSpPr>
            <p:nvPr/>
          </p:nvSpPr>
          <p:spPr bwMode="auto">
            <a:xfrm>
              <a:off x="3851275" y="2409524"/>
              <a:ext cx="1873250" cy="711200"/>
            </a:xfrm>
            <a:prstGeom prst="rect">
              <a:avLst/>
            </a:prstGeom>
            <a:solidFill>
              <a:schemeClr val="bg1"/>
            </a:solidFill>
            <a:ln w="9525">
              <a:solidFill>
                <a:srgbClr val="FF0000"/>
              </a:solidFill>
              <a:miter lim="800000"/>
              <a:headEnd/>
              <a:tailEnd/>
            </a:ln>
          </p:spPr>
          <p:txBody>
            <a:bodyPr>
              <a:spAutoFit/>
            </a:bodyPr>
            <a:lstStyle/>
            <a:p>
              <a:r>
                <a:rPr lang="en-US" altLang="ja-JP" sz="2000" i="1" dirty="0">
                  <a:solidFill>
                    <a:srgbClr val="FF0000"/>
                  </a:solidFill>
                </a:rPr>
                <a:t>B</a:t>
              </a:r>
              <a:r>
                <a:rPr lang="en-US" altLang="ja-JP" sz="2000" i="1" dirty="0">
                  <a:solidFill>
                    <a:srgbClr val="FF0000"/>
                  </a:solidFill>
                  <a:latin typeface="Symbol" pitchFamily="18" charset="2"/>
                </a:rPr>
                <a:t>r</a:t>
              </a:r>
              <a:r>
                <a:rPr lang="en-US" altLang="ja-JP" sz="2000" dirty="0">
                  <a:solidFill>
                    <a:srgbClr val="0000FF"/>
                  </a:solidFill>
                  <a:latin typeface="Symbol" pitchFamily="18" charset="2"/>
                </a:rPr>
                <a:t> </a:t>
              </a:r>
              <a:r>
                <a:rPr lang="en-US" altLang="ja-JP" sz="2000" dirty="0">
                  <a:solidFill>
                    <a:srgbClr val="FF0000"/>
                  </a:solidFill>
                </a:rPr>
                <a:t>with track reconstruction</a:t>
              </a:r>
            </a:p>
          </p:txBody>
        </p:sp>
      </p:grpSp>
      <p:grpSp>
        <p:nvGrpSpPr>
          <p:cNvPr id="14" name="グループ化 47"/>
          <p:cNvGrpSpPr>
            <a:grpSpLocks/>
          </p:cNvGrpSpPr>
          <p:nvPr/>
        </p:nvGrpSpPr>
        <p:grpSpPr bwMode="auto">
          <a:xfrm>
            <a:off x="2813003" y="5187799"/>
            <a:ext cx="4691158" cy="1648055"/>
            <a:chOff x="2829775" y="4209749"/>
            <a:chExt cx="4691646" cy="1648612"/>
          </a:xfrm>
        </p:grpSpPr>
        <p:sp>
          <p:nvSpPr>
            <p:cNvPr id="15" name="Line 33"/>
            <p:cNvSpPr>
              <a:spLocks noChangeShapeType="1"/>
            </p:cNvSpPr>
            <p:nvPr/>
          </p:nvSpPr>
          <p:spPr bwMode="auto">
            <a:xfrm>
              <a:off x="2829775" y="4953164"/>
              <a:ext cx="2894751" cy="3399"/>
            </a:xfrm>
            <a:prstGeom prst="line">
              <a:avLst/>
            </a:prstGeom>
            <a:noFill/>
            <a:ln w="25400">
              <a:solidFill>
                <a:srgbClr val="FF0000"/>
              </a:solidFill>
              <a:round/>
              <a:headEnd/>
              <a:tailEnd/>
            </a:ln>
          </p:spPr>
          <p:txBody>
            <a:bodyPr/>
            <a:lstStyle/>
            <a:p>
              <a:endParaRPr lang="ja-JP" altLang="en-US"/>
            </a:p>
          </p:txBody>
        </p:sp>
        <p:sp>
          <p:nvSpPr>
            <p:cNvPr id="16" name="Text Box 24"/>
            <p:cNvSpPr txBox="1">
              <a:spLocks noChangeArrowheads="1"/>
            </p:cNvSpPr>
            <p:nvPr/>
          </p:nvSpPr>
          <p:spPr bwMode="auto">
            <a:xfrm>
              <a:off x="3693975" y="4731435"/>
              <a:ext cx="998332" cy="369332"/>
            </a:xfrm>
            <a:prstGeom prst="rect">
              <a:avLst/>
            </a:prstGeom>
            <a:solidFill>
              <a:schemeClr val="bg1"/>
            </a:solidFill>
            <a:ln w="9525">
              <a:solidFill>
                <a:srgbClr val="FF0000"/>
              </a:solidFill>
              <a:miter lim="800000"/>
              <a:headEnd/>
              <a:tailEnd/>
            </a:ln>
          </p:spPr>
          <p:txBody>
            <a:bodyPr>
              <a:spAutoFit/>
            </a:bodyPr>
            <a:lstStyle/>
            <a:p>
              <a:r>
                <a:rPr lang="en-US" altLang="ja-JP" i="1" dirty="0" smtClean="0">
                  <a:solidFill>
                    <a:srgbClr val="FF0000"/>
                  </a:solidFill>
                </a:rPr>
                <a:t>TOF</a:t>
              </a:r>
              <a:r>
                <a:rPr lang="en-US" altLang="ja-JP" dirty="0">
                  <a:solidFill>
                    <a:srgbClr val="0000FF"/>
                  </a:solidFill>
                </a:rPr>
                <a:t> </a:t>
              </a:r>
              <a:r>
                <a:rPr lang="en-US" altLang="ja-JP" dirty="0" smtClean="0">
                  <a:solidFill>
                    <a:srgbClr val="FF0000"/>
                  </a:solidFill>
                  <a:sym typeface="Wingdings" pitchFamily="2" charset="2"/>
                </a:rPr>
                <a:t> </a:t>
              </a:r>
              <a:r>
                <a:rPr lang="en-US" altLang="ja-JP" i="1" dirty="0" smtClean="0">
                  <a:solidFill>
                    <a:srgbClr val="FF0000"/>
                  </a:solidFill>
                  <a:latin typeface="Symbol" pitchFamily="18" charset="2"/>
                </a:rPr>
                <a:t>b</a:t>
              </a:r>
              <a:r>
                <a:rPr lang="en-US" altLang="ja-JP" dirty="0" smtClean="0">
                  <a:solidFill>
                    <a:srgbClr val="0000FF"/>
                  </a:solidFill>
                </a:rPr>
                <a:t> </a:t>
              </a:r>
              <a:endParaRPr lang="en-US" altLang="ja-JP" dirty="0">
                <a:solidFill>
                  <a:srgbClr val="0000FF"/>
                </a:solidFill>
              </a:endParaRPr>
            </a:p>
          </p:txBody>
        </p:sp>
        <p:sp>
          <p:nvSpPr>
            <p:cNvPr id="17" name="Text Box 26"/>
            <p:cNvSpPr txBox="1">
              <a:spLocks noChangeArrowheads="1"/>
            </p:cNvSpPr>
            <p:nvPr/>
          </p:nvSpPr>
          <p:spPr bwMode="auto">
            <a:xfrm>
              <a:off x="4011607" y="5071335"/>
              <a:ext cx="1920918" cy="646550"/>
            </a:xfrm>
            <a:prstGeom prst="rect">
              <a:avLst/>
            </a:prstGeom>
            <a:noFill/>
            <a:ln w="9525">
              <a:noFill/>
              <a:miter lim="800000"/>
              <a:headEnd/>
              <a:tailEnd/>
            </a:ln>
          </p:spPr>
          <p:txBody>
            <a:bodyPr wrap="square">
              <a:spAutoFit/>
            </a:bodyPr>
            <a:lstStyle/>
            <a:p>
              <a:pPr algn="r"/>
              <a:r>
                <a:rPr lang="en-US" altLang="ja-JP" dirty="0">
                  <a:solidFill>
                    <a:srgbClr val="0000FF"/>
                  </a:solidFill>
                </a:rPr>
                <a:t>Plastic </a:t>
              </a:r>
              <a:r>
                <a:rPr lang="en-US" altLang="ja-JP" dirty="0" smtClean="0">
                  <a:solidFill>
                    <a:srgbClr val="0000FF"/>
                  </a:solidFill>
                </a:rPr>
                <a:t>scintillation counter</a:t>
              </a:r>
              <a:endParaRPr lang="en-US" altLang="ja-JP" dirty="0">
                <a:solidFill>
                  <a:srgbClr val="0000FF"/>
                </a:solidFill>
              </a:endParaRPr>
            </a:p>
          </p:txBody>
        </p:sp>
        <p:sp>
          <p:nvSpPr>
            <p:cNvPr id="18" name="Line 9"/>
            <p:cNvSpPr>
              <a:spLocks noChangeShapeType="1"/>
            </p:cNvSpPr>
            <p:nvPr/>
          </p:nvSpPr>
          <p:spPr bwMode="auto">
            <a:xfrm flipV="1">
              <a:off x="5717512" y="4209749"/>
              <a:ext cx="7013" cy="744092"/>
            </a:xfrm>
            <a:prstGeom prst="line">
              <a:avLst/>
            </a:prstGeom>
            <a:noFill/>
            <a:ln w="25400">
              <a:solidFill>
                <a:srgbClr val="FF0000"/>
              </a:solidFill>
              <a:round/>
              <a:headEnd/>
              <a:tailEnd type="triangle" w="lg" len="lg"/>
            </a:ln>
          </p:spPr>
          <p:txBody>
            <a:bodyPr>
              <a:spAutoFit/>
            </a:bodyPr>
            <a:lstStyle/>
            <a:p>
              <a:endParaRPr lang="ja-JP" altLang="en-US"/>
            </a:p>
          </p:txBody>
        </p:sp>
        <p:sp>
          <p:nvSpPr>
            <p:cNvPr id="19" name="Line 9"/>
            <p:cNvSpPr>
              <a:spLocks noChangeShapeType="1"/>
            </p:cNvSpPr>
            <p:nvPr/>
          </p:nvSpPr>
          <p:spPr bwMode="auto">
            <a:xfrm flipV="1">
              <a:off x="2845937" y="4209749"/>
              <a:ext cx="4693" cy="744092"/>
            </a:xfrm>
            <a:prstGeom prst="line">
              <a:avLst/>
            </a:prstGeom>
            <a:noFill/>
            <a:ln w="25400">
              <a:solidFill>
                <a:srgbClr val="FF0000"/>
              </a:solidFill>
              <a:round/>
              <a:headEnd/>
              <a:tailEnd type="triangle" w="lg" len="lg"/>
            </a:ln>
          </p:spPr>
          <p:txBody>
            <a:bodyPr>
              <a:spAutoFit/>
            </a:bodyPr>
            <a:lstStyle/>
            <a:p>
              <a:endParaRPr lang="ja-JP" altLang="en-US"/>
            </a:p>
          </p:txBody>
        </p:sp>
        <p:pic>
          <p:nvPicPr>
            <p:cNvPr id="20" name="Picture 35"/>
            <p:cNvPicPr>
              <a:picLocks noChangeAspect="1" noChangeArrowheads="1"/>
            </p:cNvPicPr>
            <p:nvPr/>
          </p:nvPicPr>
          <p:blipFill>
            <a:blip r:embed="rId6" cstate="print"/>
            <a:srcRect/>
            <a:stretch>
              <a:fillRect/>
            </a:stretch>
          </p:blipFill>
          <p:spPr bwMode="auto">
            <a:xfrm>
              <a:off x="5932525" y="4666106"/>
              <a:ext cx="1588896" cy="1192255"/>
            </a:xfrm>
            <a:prstGeom prst="rect">
              <a:avLst/>
            </a:prstGeom>
            <a:noFill/>
            <a:ln w="9525">
              <a:noFill/>
              <a:miter lim="800000"/>
              <a:headEnd/>
              <a:tailEnd/>
            </a:ln>
          </p:spPr>
        </p:pic>
      </p:grpSp>
      <p:grpSp>
        <p:nvGrpSpPr>
          <p:cNvPr id="23" name="グループ化 45"/>
          <p:cNvGrpSpPr>
            <a:grpSpLocks/>
          </p:cNvGrpSpPr>
          <p:nvPr/>
        </p:nvGrpSpPr>
        <p:grpSpPr bwMode="auto">
          <a:xfrm>
            <a:off x="5713585" y="1887140"/>
            <a:ext cx="2708354" cy="2817359"/>
            <a:chOff x="5876562" y="841957"/>
            <a:chExt cx="2708354" cy="2816526"/>
          </a:xfrm>
        </p:grpSpPr>
        <p:sp>
          <p:nvSpPr>
            <p:cNvPr id="24" name="Line 9"/>
            <p:cNvSpPr>
              <a:spLocks noChangeShapeType="1"/>
            </p:cNvSpPr>
            <p:nvPr/>
          </p:nvSpPr>
          <p:spPr bwMode="auto">
            <a:xfrm flipH="1">
              <a:off x="5876562" y="2586665"/>
              <a:ext cx="606260" cy="1071818"/>
            </a:xfrm>
            <a:prstGeom prst="line">
              <a:avLst/>
            </a:prstGeom>
            <a:noFill/>
            <a:ln w="25400">
              <a:solidFill>
                <a:srgbClr val="FF0000"/>
              </a:solidFill>
              <a:round/>
              <a:headEnd/>
              <a:tailEnd type="triangle" w="lg" len="lg"/>
            </a:ln>
          </p:spPr>
          <p:txBody>
            <a:bodyPr wrap="square">
              <a:spAutoFit/>
            </a:bodyPr>
            <a:lstStyle/>
            <a:p>
              <a:endParaRPr lang="ja-JP" altLang="en-US"/>
            </a:p>
          </p:txBody>
        </p:sp>
        <p:pic>
          <p:nvPicPr>
            <p:cNvPr id="25" name="Picture 38" descr="ic1"/>
            <p:cNvPicPr>
              <a:picLocks noChangeAspect="1" noChangeArrowheads="1"/>
            </p:cNvPicPr>
            <p:nvPr/>
          </p:nvPicPr>
          <p:blipFill>
            <a:blip r:embed="rId7" cstate="print"/>
            <a:srcRect/>
            <a:stretch>
              <a:fillRect/>
            </a:stretch>
          </p:blipFill>
          <p:spPr bwMode="auto">
            <a:xfrm>
              <a:off x="6069872" y="1181913"/>
              <a:ext cx="1443694" cy="1138477"/>
            </a:xfrm>
            <a:prstGeom prst="rect">
              <a:avLst/>
            </a:prstGeom>
            <a:noFill/>
            <a:ln w="9525">
              <a:noFill/>
              <a:miter lim="800000"/>
              <a:headEnd/>
              <a:tailEnd/>
            </a:ln>
          </p:spPr>
        </p:pic>
        <p:sp>
          <p:nvSpPr>
            <p:cNvPr id="26" name="Line 9"/>
            <p:cNvSpPr>
              <a:spLocks noChangeShapeType="1"/>
            </p:cNvSpPr>
            <p:nvPr/>
          </p:nvSpPr>
          <p:spPr bwMode="auto">
            <a:xfrm>
              <a:off x="7120749" y="2564018"/>
              <a:ext cx="1464167" cy="577951"/>
            </a:xfrm>
            <a:prstGeom prst="line">
              <a:avLst/>
            </a:prstGeom>
            <a:noFill/>
            <a:ln w="25400">
              <a:solidFill>
                <a:srgbClr val="FF0000"/>
              </a:solidFill>
              <a:round/>
              <a:headEnd/>
              <a:tailEnd type="triangle" w="lg" len="lg"/>
            </a:ln>
          </p:spPr>
          <p:txBody>
            <a:bodyPr wrap="square">
              <a:spAutoFit/>
            </a:bodyPr>
            <a:lstStyle/>
            <a:p>
              <a:endParaRPr lang="ja-JP" altLang="en-US"/>
            </a:p>
          </p:txBody>
        </p:sp>
        <p:sp>
          <p:nvSpPr>
            <p:cNvPr id="27" name="Text Box 28"/>
            <p:cNvSpPr txBox="1">
              <a:spLocks noChangeArrowheads="1"/>
            </p:cNvSpPr>
            <p:nvPr/>
          </p:nvSpPr>
          <p:spPr bwMode="auto">
            <a:xfrm>
              <a:off x="6235610" y="2364022"/>
              <a:ext cx="868361" cy="399992"/>
            </a:xfrm>
            <a:prstGeom prst="rect">
              <a:avLst/>
            </a:prstGeom>
            <a:solidFill>
              <a:schemeClr val="bg1"/>
            </a:solidFill>
            <a:ln w="9525">
              <a:solidFill>
                <a:srgbClr val="FF0000"/>
              </a:solidFill>
              <a:miter lim="800000"/>
              <a:headEnd/>
              <a:tailEnd/>
            </a:ln>
          </p:spPr>
          <p:txBody>
            <a:bodyPr wrap="square">
              <a:spAutoFit/>
            </a:bodyPr>
            <a:lstStyle/>
            <a:p>
              <a:pPr algn="ctr"/>
              <a:r>
                <a:rPr lang="en-US" altLang="ja-JP" sz="2000" dirty="0" smtClean="0">
                  <a:solidFill>
                    <a:srgbClr val="FF0000"/>
                  </a:solidFill>
                  <a:latin typeface="Symbol" pitchFamily="18" charset="2"/>
                </a:rPr>
                <a:t>D</a:t>
              </a:r>
              <a:r>
                <a:rPr lang="en-US" altLang="ja-JP" sz="2000" i="1" dirty="0" smtClean="0">
                  <a:solidFill>
                    <a:srgbClr val="FF0000"/>
                  </a:solidFill>
                </a:rPr>
                <a:t>E</a:t>
              </a:r>
              <a:r>
                <a:rPr lang="en-US" altLang="ja-JP" dirty="0" smtClean="0">
                  <a:solidFill>
                    <a:srgbClr val="FF0000"/>
                  </a:solidFill>
                </a:rPr>
                <a:t> </a:t>
              </a:r>
              <a:endParaRPr lang="en-US" altLang="ja-JP" dirty="0">
                <a:solidFill>
                  <a:srgbClr val="FF0000"/>
                </a:solidFill>
              </a:endParaRPr>
            </a:p>
          </p:txBody>
        </p:sp>
        <p:sp>
          <p:nvSpPr>
            <p:cNvPr id="28" name="Rectangle 56"/>
            <p:cNvSpPr>
              <a:spLocks noChangeArrowheads="1"/>
            </p:cNvSpPr>
            <p:nvPr/>
          </p:nvSpPr>
          <p:spPr bwMode="auto">
            <a:xfrm>
              <a:off x="6235610" y="841957"/>
              <a:ext cx="1047750" cy="366713"/>
            </a:xfrm>
            <a:prstGeom prst="rect">
              <a:avLst/>
            </a:prstGeom>
            <a:noFill/>
            <a:ln w="9525">
              <a:noFill/>
              <a:miter lim="800000"/>
              <a:headEnd/>
              <a:tailEnd/>
            </a:ln>
          </p:spPr>
          <p:txBody>
            <a:bodyPr wrap="none">
              <a:spAutoFit/>
            </a:bodyPr>
            <a:lstStyle/>
            <a:p>
              <a:r>
                <a:rPr lang="ja-JP" altLang="en-US" dirty="0"/>
                <a:t> </a:t>
              </a:r>
              <a:r>
                <a:rPr lang="en-US" altLang="ja-JP" dirty="0">
                  <a:solidFill>
                    <a:srgbClr val="3333FF"/>
                  </a:solidFill>
                </a:rPr>
                <a:t>MUSIC</a:t>
              </a:r>
              <a:r>
                <a:rPr lang="en-US" altLang="ja-JP" dirty="0"/>
                <a:t> </a:t>
              </a:r>
            </a:p>
          </p:txBody>
        </p:sp>
      </p:grpSp>
      <p:sp>
        <p:nvSpPr>
          <p:cNvPr id="32" name="Text Box 28"/>
          <p:cNvSpPr txBox="1">
            <a:spLocks noChangeArrowheads="1"/>
          </p:cNvSpPr>
          <p:nvPr/>
        </p:nvSpPr>
        <p:spPr bwMode="auto">
          <a:xfrm>
            <a:off x="7633716" y="2190993"/>
            <a:ext cx="1331755" cy="1015663"/>
          </a:xfrm>
          <a:prstGeom prst="rect">
            <a:avLst/>
          </a:prstGeom>
          <a:solidFill>
            <a:schemeClr val="bg1"/>
          </a:solidFill>
          <a:ln w="9525">
            <a:solidFill>
              <a:srgbClr val="FF0000"/>
            </a:solidFill>
            <a:miter lim="800000"/>
            <a:headEnd/>
            <a:tailEnd/>
          </a:ln>
        </p:spPr>
        <p:txBody>
          <a:bodyPr>
            <a:spAutoFit/>
          </a:bodyPr>
          <a:lstStyle/>
          <a:p>
            <a:pPr algn="ctr"/>
            <a:r>
              <a:rPr lang="en-US" altLang="ja-JP" sz="2000" dirty="0" smtClean="0">
                <a:solidFill>
                  <a:srgbClr val="0000FF"/>
                </a:solidFill>
                <a:latin typeface="Symbol" pitchFamily="18" charset="2"/>
              </a:rPr>
              <a:t>g</a:t>
            </a:r>
            <a:r>
              <a:rPr lang="en-US" altLang="ja-JP" sz="2000" dirty="0" smtClean="0">
                <a:solidFill>
                  <a:srgbClr val="0000FF"/>
                </a:solidFill>
              </a:rPr>
              <a:t>-ray detector (next slide)</a:t>
            </a:r>
            <a:endParaRPr lang="en-US" altLang="ja-JP" dirty="0">
              <a:solidFill>
                <a:srgbClr val="0000FF"/>
              </a:solidFill>
            </a:endParaRPr>
          </a:p>
        </p:txBody>
      </p:sp>
      <p:cxnSp>
        <p:nvCxnSpPr>
          <p:cNvPr id="35" name="直線矢印コネクタ 34"/>
          <p:cNvCxnSpPr/>
          <p:nvPr/>
        </p:nvCxnSpPr>
        <p:spPr bwMode="auto">
          <a:xfrm>
            <a:off x="608132" y="3652649"/>
            <a:ext cx="288032" cy="635997"/>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37" name="直線矢印コネクタ 36"/>
          <p:cNvCxnSpPr/>
          <p:nvPr/>
        </p:nvCxnSpPr>
        <p:spPr bwMode="auto">
          <a:xfrm flipV="1">
            <a:off x="1196340" y="4939748"/>
            <a:ext cx="234895" cy="421324"/>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38" name="直線矢印コネクタ 37"/>
          <p:cNvCxnSpPr/>
          <p:nvPr/>
        </p:nvCxnSpPr>
        <p:spPr bwMode="auto">
          <a:xfrm flipV="1">
            <a:off x="4223369" y="4825446"/>
            <a:ext cx="0" cy="35473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41" name="テキスト ボックス 40"/>
          <p:cNvSpPr txBox="1"/>
          <p:nvPr/>
        </p:nvSpPr>
        <p:spPr>
          <a:xfrm>
            <a:off x="129323" y="3150621"/>
            <a:ext cx="1981633" cy="369332"/>
          </a:xfrm>
          <a:prstGeom prst="rect">
            <a:avLst/>
          </a:prstGeom>
          <a:noFill/>
        </p:spPr>
        <p:txBody>
          <a:bodyPr wrap="none" rtlCol="0">
            <a:spAutoFit/>
          </a:bodyPr>
          <a:lstStyle/>
          <a:p>
            <a:r>
              <a:rPr lang="en-US" altLang="ja-JP" baseline="30000" dirty="0" smtClean="0"/>
              <a:t>238</a:t>
            </a:r>
            <a:r>
              <a:rPr lang="en-US" altLang="ja-JP" dirty="0" smtClean="0"/>
              <a:t>U</a:t>
            </a:r>
            <a:r>
              <a:rPr lang="en-US" altLang="ja-JP" baseline="30000" dirty="0" smtClean="0"/>
              <a:t>86+</a:t>
            </a:r>
            <a:r>
              <a:rPr lang="en-US" altLang="ja-JP" dirty="0" smtClean="0"/>
              <a:t> 345MeV/u</a:t>
            </a:r>
            <a:endParaRPr kumimoji="1" lang="ja-JP" altLang="en-US" dirty="0"/>
          </a:p>
        </p:txBody>
      </p:sp>
      <p:sp>
        <p:nvSpPr>
          <p:cNvPr id="42" name="テキスト ボックス 41"/>
          <p:cNvSpPr txBox="1"/>
          <p:nvPr/>
        </p:nvSpPr>
        <p:spPr>
          <a:xfrm>
            <a:off x="659396" y="5274670"/>
            <a:ext cx="1034322" cy="369332"/>
          </a:xfrm>
          <a:prstGeom prst="rect">
            <a:avLst/>
          </a:prstGeom>
          <a:noFill/>
        </p:spPr>
        <p:txBody>
          <a:bodyPr wrap="none" rtlCol="0">
            <a:spAutoFit/>
          </a:bodyPr>
          <a:lstStyle/>
          <a:p>
            <a:r>
              <a:rPr lang="en-US" altLang="ja-JP" dirty="0" smtClean="0"/>
              <a:t>degrader</a:t>
            </a:r>
            <a:endParaRPr kumimoji="1" lang="ja-JP" altLang="en-US" dirty="0"/>
          </a:p>
        </p:txBody>
      </p:sp>
      <p:sp>
        <p:nvSpPr>
          <p:cNvPr id="43" name="テキスト ボックス 42"/>
          <p:cNvSpPr txBox="1"/>
          <p:nvPr/>
        </p:nvSpPr>
        <p:spPr>
          <a:xfrm>
            <a:off x="3635676" y="5176405"/>
            <a:ext cx="1175386" cy="369332"/>
          </a:xfrm>
          <a:prstGeom prst="rect">
            <a:avLst/>
          </a:prstGeom>
          <a:noFill/>
        </p:spPr>
        <p:txBody>
          <a:bodyPr wrap="none" rtlCol="0">
            <a:spAutoFit/>
          </a:bodyPr>
          <a:lstStyle/>
          <a:p>
            <a:r>
              <a:rPr lang="en-US" altLang="ja-JP" dirty="0" smtClean="0"/>
              <a:t>(degrader)</a:t>
            </a:r>
            <a:endParaRPr kumimoji="1" lang="ja-JP" altLang="en-US" dirty="0"/>
          </a:p>
        </p:txBody>
      </p:sp>
      <p:sp>
        <p:nvSpPr>
          <p:cNvPr id="44" name="テキスト ボックス 43"/>
          <p:cNvSpPr txBox="1"/>
          <p:nvPr/>
        </p:nvSpPr>
        <p:spPr>
          <a:xfrm>
            <a:off x="1575873" y="3970647"/>
            <a:ext cx="1402948" cy="369332"/>
          </a:xfrm>
          <a:prstGeom prst="rect">
            <a:avLst/>
          </a:prstGeom>
          <a:noFill/>
        </p:spPr>
        <p:txBody>
          <a:bodyPr wrap="none" rtlCol="0">
            <a:spAutoFit/>
          </a:bodyPr>
          <a:lstStyle/>
          <a:p>
            <a:r>
              <a:rPr lang="en-US" altLang="ja-JP" dirty="0" err="1" smtClean="0"/>
              <a:t>BeamDump</a:t>
            </a:r>
            <a:endParaRPr kumimoji="1" lang="ja-JP" altLang="en-US" dirty="0"/>
          </a:p>
        </p:txBody>
      </p:sp>
      <p:sp>
        <p:nvSpPr>
          <p:cNvPr id="45" name="テキスト ボックス 44"/>
          <p:cNvSpPr txBox="1"/>
          <p:nvPr/>
        </p:nvSpPr>
        <p:spPr>
          <a:xfrm>
            <a:off x="49692" y="4702604"/>
            <a:ext cx="825932" cy="369332"/>
          </a:xfrm>
          <a:prstGeom prst="rect">
            <a:avLst/>
          </a:prstGeom>
          <a:noFill/>
        </p:spPr>
        <p:txBody>
          <a:bodyPr wrap="none" rtlCol="0">
            <a:spAutoFit/>
          </a:bodyPr>
          <a:lstStyle/>
          <a:p>
            <a:r>
              <a:rPr lang="en-US" altLang="ja-JP" dirty="0" smtClean="0"/>
              <a:t>Target</a:t>
            </a:r>
            <a:endParaRPr kumimoji="1" lang="ja-JP" altLang="en-US" dirty="0"/>
          </a:p>
        </p:txBody>
      </p:sp>
      <p:cxnSp>
        <p:nvCxnSpPr>
          <p:cNvPr id="4" name="直線矢印コネクタ 3"/>
          <p:cNvCxnSpPr/>
          <p:nvPr/>
        </p:nvCxnSpPr>
        <p:spPr bwMode="auto">
          <a:xfrm flipH="1">
            <a:off x="1272209" y="4379796"/>
            <a:ext cx="421509" cy="371108"/>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34" name="直線矢印コネクタ 33"/>
          <p:cNvCxnSpPr/>
          <p:nvPr/>
        </p:nvCxnSpPr>
        <p:spPr bwMode="auto">
          <a:xfrm flipV="1">
            <a:off x="519545" y="4339979"/>
            <a:ext cx="380047" cy="364522"/>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40" name="Text Box 44"/>
          <p:cNvSpPr txBox="1">
            <a:spLocks noChangeArrowheads="1"/>
          </p:cNvSpPr>
          <p:nvPr/>
        </p:nvSpPr>
        <p:spPr bwMode="auto">
          <a:xfrm>
            <a:off x="110307" y="684632"/>
            <a:ext cx="3476788" cy="461665"/>
          </a:xfrm>
          <a:prstGeom prst="rect">
            <a:avLst/>
          </a:prstGeom>
          <a:noFill/>
          <a:ln w="9525">
            <a:noFill/>
            <a:miter lim="800000"/>
            <a:headEnd/>
            <a:tailEnd/>
          </a:ln>
          <a:effectLst/>
        </p:spPr>
        <p:txBody>
          <a:bodyPr wrap="square">
            <a:spAutoFit/>
          </a:bodyPr>
          <a:lstStyle/>
          <a:p>
            <a:pPr algn="ctr"/>
            <a:r>
              <a:rPr lang="en-US" altLang="ja-JP" sz="2400" i="1" dirty="0" smtClean="0">
                <a:solidFill>
                  <a:srgbClr val="FF0000"/>
                </a:solidFill>
              </a:rPr>
              <a:t>TOF</a:t>
            </a:r>
            <a:r>
              <a:rPr lang="en-US" altLang="ja-JP" sz="2400" dirty="0" smtClean="0">
                <a:solidFill>
                  <a:srgbClr val="FF0000"/>
                </a:solidFill>
              </a:rPr>
              <a:t>-</a:t>
            </a:r>
            <a:r>
              <a:rPr lang="en-US" altLang="ja-JP" sz="2400" i="1" dirty="0" smtClean="0">
                <a:solidFill>
                  <a:srgbClr val="FF0000"/>
                </a:solidFill>
              </a:rPr>
              <a:t>B</a:t>
            </a:r>
            <a:r>
              <a:rPr lang="en-US" altLang="ja-JP" sz="2400" i="1" dirty="0" smtClean="0">
                <a:solidFill>
                  <a:srgbClr val="FF0000"/>
                </a:solidFill>
                <a:latin typeface="Symbol" pitchFamily="18" charset="2"/>
              </a:rPr>
              <a:t>r</a:t>
            </a:r>
            <a:r>
              <a:rPr lang="en-US" altLang="ja-JP" sz="2400" dirty="0" smtClean="0">
                <a:solidFill>
                  <a:srgbClr val="FF0000"/>
                </a:solidFill>
              </a:rPr>
              <a:t>-</a:t>
            </a:r>
            <a:r>
              <a:rPr lang="en-US" altLang="ja-JP" sz="2400" dirty="0" smtClean="0">
                <a:solidFill>
                  <a:srgbClr val="FF0000"/>
                </a:solidFill>
                <a:latin typeface="Symbol" pitchFamily="18" charset="2"/>
              </a:rPr>
              <a:t>D</a:t>
            </a:r>
            <a:r>
              <a:rPr lang="en-US" altLang="ja-JP" sz="2400" i="1" dirty="0" smtClean="0">
                <a:solidFill>
                  <a:srgbClr val="FF0000"/>
                </a:solidFill>
              </a:rPr>
              <a:t>E</a:t>
            </a:r>
            <a:r>
              <a:rPr lang="en-US" altLang="ja-JP" sz="2400" dirty="0" smtClean="0">
                <a:solidFill>
                  <a:srgbClr val="FF0000"/>
                </a:solidFill>
              </a:rPr>
              <a:t> </a:t>
            </a:r>
            <a:r>
              <a:rPr lang="en-US" altLang="ja-JP" sz="2400" dirty="0" smtClean="0"/>
              <a:t>method</a:t>
            </a:r>
          </a:p>
        </p:txBody>
      </p:sp>
      <p:sp>
        <p:nvSpPr>
          <p:cNvPr id="3" name="テキスト ボックス 2"/>
          <p:cNvSpPr txBox="1"/>
          <p:nvPr/>
        </p:nvSpPr>
        <p:spPr>
          <a:xfrm>
            <a:off x="3349652" y="823130"/>
            <a:ext cx="3505636" cy="646331"/>
          </a:xfrm>
          <a:prstGeom prst="rect">
            <a:avLst/>
          </a:prstGeom>
          <a:noFill/>
          <a:ln>
            <a:solidFill>
              <a:schemeClr val="tx1"/>
            </a:solidFill>
          </a:ln>
        </p:spPr>
        <p:txBody>
          <a:bodyPr wrap="square" rtlCol="0">
            <a:spAutoFit/>
          </a:bodyPr>
          <a:lstStyle/>
          <a:p>
            <a:r>
              <a:rPr kumimoji="1" lang="en-US" altLang="ja-JP" dirty="0" smtClean="0"/>
              <a:t>Δ</a:t>
            </a:r>
            <a:r>
              <a:rPr kumimoji="1" lang="en-US" altLang="ja-JP" i="1" dirty="0" smtClean="0"/>
              <a:t>E</a:t>
            </a:r>
            <a:r>
              <a:rPr kumimoji="1" lang="en-US" altLang="ja-JP" dirty="0" smtClean="0"/>
              <a:t>: Energy loss,  </a:t>
            </a:r>
            <a:r>
              <a:rPr lang="en-US" altLang="ja-JP" i="1" dirty="0" smtClean="0"/>
              <a:t>TOF</a:t>
            </a:r>
            <a:r>
              <a:rPr lang="en-US" altLang="ja-JP" dirty="0" smtClean="0"/>
              <a:t>: Time of flight</a:t>
            </a:r>
          </a:p>
          <a:p>
            <a:r>
              <a:rPr kumimoji="1" lang="en-US" altLang="ja-JP" i="1" dirty="0" smtClean="0"/>
              <a:t>B</a:t>
            </a:r>
            <a:r>
              <a:rPr kumimoji="1" lang="en-US" altLang="ja-JP" i="1" dirty="0" smtClean="0">
                <a:latin typeface="Symbol" pitchFamily="18" charset="2"/>
              </a:rPr>
              <a:t>r</a:t>
            </a:r>
            <a:r>
              <a:rPr lang="en-US" altLang="ja-JP" dirty="0" smtClean="0"/>
              <a:t>: Magnetic rigidity</a:t>
            </a:r>
            <a:endParaRPr kumimoji="1" lang="ja-JP" altLang="en-US" dirty="0"/>
          </a:p>
        </p:txBody>
      </p:sp>
      <p:sp>
        <p:nvSpPr>
          <p:cNvPr id="30" name="テキスト ボックス 29"/>
          <p:cNvSpPr txBox="1"/>
          <p:nvPr/>
        </p:nvSpPr>
        <p:spPr>
          <a:xfrm>
            <a:off x="6412518" y="4152908"/>
            <a:ext cx="1277337" cy="369332"/>
          </a:xfrm>
          <a:prstGeom prst="rect">
            <a:avLst/>
          </a:prstGeom>
          <a:noFill/>
        </p:spPr>
        <p:txBody>
          <a:bodyPr wrap="none" rtlCol="0">
            <a:spAutoFit/>
          </a:bodyPr>
          <a:lstStyle/>
          <a:p>
            <a:r>
              <a:rPr kumimoji="1" lang="en-US" altLang="ja-JP" dirty="0" err="1" smtClean="0"/>
              <a:t>ZeroDegree</a:t>
            </a:r>
            <a:endParaRPr kumimoji="1" lang="ja-JP" altLang="en-US" dirty="0"/>
          </a:p>
        </p:txBody>
      </p:sp>
      <p:sp>
        <p:nvSpPr>
          <p:cNvPr id="50" name="テキスト ボックス 3"/>
          <p:cNvSpPr txBox="1">
            <a:spLocks noChangeArrowheads="1"/>
          </p:cNvSpPr>
          <p:nvPr/>
        </p:nvSpPr>
        <p:spPr bwMode="auto">
          <a:xfrm>
            <a:off x="766353" y="1721999"/>
            <a:ext cx="2223686" cy="523220"/>
          </a:xfrm>
          <a:prstGeom prst="rect">
            <a:avLst/>
          </a:prstGeom>
          <a:noFill/>
          <a:ln w="9525">
            <a:noFill/>
            <a:miter lim="800000"/>
            <a:headEnd/>
            <a:tailEnd/>
          </a:ln>
        </p:spPr>
        <p:txBody>
          <a:bodyPr wrap="none">
            <a:spAutoFit/>
          </a:bodyPr>
          <a:lstStyle/>
          <a:p>
            <a:r>
              <a:rPr lang="en-US" altLang="ja-JP" sz="2800" i="1" dirty="0"/>
              <a:t>Z</a:t>
            </a:r>
            <a:r>
              <a:rPr lang="en-US" altLang="ja-JP" sz="2800" dirty="0"/>
              <a:t> </a:t>
            </a:r>
            <a:r>
              <a:rPr lang="en-US" altLang="ja-JP" sz="2800" dirty="0" smtClean="0">
                <a:sym typeface="Wingdings" pitchFamily="2" charset="2"/>
              </a:rPr>
              <a:t></a:t>
            </a:r>
            <a:r>
              <a:rPr lang="ja-JP" altLang="en-US" sz="2800" dirty="0" smtClean="0"/>
              <a:t> </a:t>
            </a:r>
            <a:r>
              <a:rPr lang="en-US" altLang="ja-JP" sz="2800" b="1" dirty="0" smtClean="0">
                <a:solidFill>
                  <a:srgbClr val="FF0000"/>
                </a:solidFill>
                <a:latin typeface="Symbol" pitchFamily="18" charset="2"/>
              </a:rPr>
              <a:t>D</a:t>
            </a:r>
            <a:r>
              <a:rPr lang="en-US" altLang="ja-JP" sz="2800" i="1" dirty="0" smtClean="0">
                <a:solidFill>
                  <a:srgbClr val="FF0000"/>
                </a:solidFill>
              </a:rPr>
              <a:t>E</a:t>
            </a:r>
            <a:r>
              <a:rPr lang="en-US" altLang="ja-JP" sz="2800" dirty="0" smtClean="0"/>
              <a:t>=</a:t>
            </a:r>
            <a:r>
              <a:rPr lang="en-US" altLang="ja-JP" sz="2800" i="1" dirty="0" smtClean="0"/>
              <a:t>f</a:t>
            </a:r>
            <a:r>
              <a:rPr lang="en-US" altLang="ja-JP" sz="2800" dirty="0" smtClean="0"/>
              <a:t>(</a:t>
            </a:r>
            <a:r>
              <a:rPr lang="en-US" altLang="ja-JP" sz="2800" i="1" dirty="0" err="1" smtClean="0"/>
              <a:t>Z</a:t>
            </a:r>
            <a:r>
              <a:rPr lang="en-US" altLang="ja-JP" sz="2800" dirty="0" err="1" smtClean="0"/>
              <a:t>,</a:t>
            </a:r>
            <a:r>
              <a:rPr lang="en-US" altLang="ja-JP" sz="2800" b="1" i="1" dirty="0" err="1" smtClean="0">
                <a:solidFill>
                  <a:srgbClr val="FF0000"/>
                </a:solidFill>
                <a:latin typeface="Symbol" pitchFamily="18" charset="2"/>
              </a:rPr>
              <a:t>b</a:t>
            </a:r>
            <a:r>
              <a:rPr lang="en-US" altLang="ja-JP" sz="2800" dirty="0" smtClean="0"/>
              <a:t>)</a:t>
            </a:r>
            <a:endParaRPr lang="ja-JP" altLang="en-US" sz="2800" dirty="0"/>
          </a:p>
        </p:txBody>
      </p:sp>
      <p:sp>
        <p:nvSpPr>
          <p:cNvPr id="51" name="テキスト ボックス 4"/>
          <p:cNvSpPr txBox="1">
            <a:spLocks noChangeArrowheads="1"/>
          </p:cNvSpPr>
          <p:nvPr/>
        </p:nvSpPr>
        <p:spPr bwMode="auto">
          <a:xfrm>
            <a:off x="739935" y="1216748"/>
            <a:ext cx="2640603" cy="523220"/>
          </a:xfrm>
          <a:prstGeom prst="rect">
            <a:avLst/>
          </a:prstGeom>
          <a:noFill/>
          <a:ln w="9525">
            <a:noFill/>
            <a:miter lim="800000"/>
            <a:headEnd/>
            <a:tailEnd/>
          </a:ln>
        </p:spPr>
        <p:txBody>
          <a:bodyPr wrap="square">
            <a:spAutoFit/>
          </a:bodyPr>
          <a:lstStyle/>
          <a:p>
            <a:r>
              <a:rPr lang="en-US" altLang="ja-JP" sz="2800" i="1" dirty="0"/>
              <a:t>A/Q</a:t>
            </a:r>
            <a:r>
              <a:rPr lang="en-US" altLang="ja-JP" sz="2800" dirty="0"/>
              <a:t> = </a:t>
            </a:r>
            <a:r>
              <a:rPr lang="en-US" altLang="ja-JP" sz="2800" i="1" dirty="0" smtClean="0">
                <a:solidFill>
                  <a:srgbClr val="FF0000"/>
                </a:solidFill>
              </a:rPr>
              <a:t>B</a:t>
            </a:r>
            <a:r>
              <a:rPr lang="en-US" altLang="ja-JP" sz="2800" i="1" dirty="0" smtClean="0">
                <a:solidFill>
                  <a:srgbClr val="FF0000"/>
                </a:solidFill>
                <a:latin typeface="Symbol" pitchFamily="18" charset="2"/>
              </a:rPr>
              <a:t>r </a:t>
            </a:r>
            <a:r>
              <a:rPr lang="en-US" altLang="ja-JP" sz="2800" dirty="0" smtClean="0"/>
              <a:t>/</a:t>
            </a:r>
            <a:r>
              <a:rPr lang="en-US" altLang="ja-JP" sz="2800" i="1" dirty="0" err="1" smtClean="0">
                <a:solidFill>
                  <a:srgbClr val="FF0000"/>
                </a:solidFill>
                <a:latin typeface="Symbol" pitchFamily="18" charset="2"/>
              </a:rPr>
              <a:t>gb</a:t>
            </a:r>
            <a:r>
              <a:rPr lang="en-US" altLang="ja-JP" sz="2800" i="1" dirty="0" err="1" smtClean="0"/>
              <a:t>m</a:t>
            </a:r>
            <a:endParaRPr lang="ja-JP" altLang="en-US" sz="2800" baseline="-25000" dirty="0"/>
          </a:p>
        </p:txBody>
      </p:sp>
      <p:sp>
        <p:nvSpPr>
          <p:cNvPr id="52" name="テキスト ボックス 51"/>
          <p:cNvSpPr txBox="1"/>
          <p:nvPr/>
        </p:nvSpPr>
        <p:spPr>
          <a:xfrm>
            <a:off x="940392" y="2289355"/>
            <a:ext cx="1907895" cy="584775"/>
          </a:xfrm>
          <a:prstGeom prst="rect">
            <a:avLst/>
          </a:prstGeom>
          <a:noFill/>
        </p:spPr>
        <p:txBody>
          <a:bodyPr wrap="none" rtlCol="0">
            <a:spAutoFit/>
          </a:bodyPr>
          <a:lstStyle/>
          <a:p>
            <a:r>
              <a:rPr kumimoji="1" lang="en-US" altLang="ja-JP" sz="1600" i="1" dirty="0" smtClean="0"/>
              <a:t>m</a:t>
            </a:r>
            <a:r>
              <a:rPr kumimoji="1" lang="en-US" altLang="ja-JP" sz="1600" dirty="0" smtClean="0"/>
              <a:t>: nucleon mass</a:t>
            </a:r>
          </a:p>
          <a:p>
            <a:r>
              <a:rPr lang="en-US" altLang="ja-JP" sz="1600" i="1" dirty="0" smtClean="0">
                <a:latin typeface="Symbol" pitchFamily="18" charset="2"/>
              </a:rPr>
              <a:t>b</a:t>
            </a:r>
            <a:r>
              <a:rPr lang="en-US" altLang="ja-JP" sz="1600" dirty="0" smtClean="0"/>
              <a:t> =</a:t>
            </a:r>
            <a:r>
              <a:rPr lang="en-US" altLang="ja-JP" sz="1600" i="1" dirty="0" smtClean="0"/>
              <a:t>v</a:t>
            </a:r>
            <a:r>
              <a:rPr lang="en-US" altLang="ja-JP" sz="1600" dirty="0" smtClean="0"/>
              <a:t>/</a:t>
            </a:r>
            <a:r>
              <a:rPr lang="en-US" altLang="ja-JP" sz="1600" i="1" dirty="0" smtClean="0"/>
              <a:t>c</a:t>
            </a:r>
            <a:r>
              <a:rPr lang="en-US" altLang="ja-JP" sz="1600" dirty="0" smtClean="0"/>
              <a:t> , </a:t>
            </a:r>
            <a:r>
              <a:rPr lang="en-US" altLang="ja-JP" sz="1600" i="1" dirty="0" smtClean="0">
                <a:latin typeface="Symbol" pitchFamily="18" charset="2"/>
              </a:rPr>
              <a:t>g</a:t>
            </a:r>
            <a:r>
              <a:rPr lang="en-US" altLang="ja-JP" sz="1600" dirty="0"/>
              <a:t> </a:t>
            </a:r>
            <a:r>
              <a:rPr lang="en-US" altLang="ja-JP" sz="1600" dirty="0" smtClean="0"/>
              <a:t>=1/(1-</a:t>
            </a:r>
            <a:r>
              <a:rPr lang="en-US" altLang="ja-JP" sz="1600" i="1" dirty="0" smtClean="0">
                <a:latin typeface="Symbol" pitchFamily="18" charset="2"/>
              </a:rPr>
              <a:t>b</a:t>
            </a:r>
            <a:r>
              <a:rPr lang="en-US" altLang="ja-JP" sz="1600" baseline="30000" dirty="0" smtClean="0"/>
              <a:t>2</a:t>
            </a:r>
            <a:r>
              <a:rPr lang="en-US" altLang="ja-JP" sz="1600" dirty="0" smtClean="0"/>
              <a:t>)</a:t>
            </a:r>
            <a:r>
              <a:rPr lang="en-US" altLang="ja-JP" sz="1600" baseline="30000" dirty="0" smtClean="0"/>
              <a:t>0.5</a:t>
            </a:r>
            <a:endParaRPr kumimoji="1" lang="ja-JP" altLang="en-US" sz="1600" baseline="30000" dirty="0"/>
          </a:p>
        </p:txBody>
      </p:sp>
      <p:cxnSp>
        <p:nvCxnSpPr>
          <p:cNvPr id="39" name="直線矢印コネクタ 38"/>
          <p:cNvCxnSpPr>
            <a:stCxn id="32" idx="2"/>
          </p:cNvCxnSpPr>
          <p:nvPr/>
        </p:nvCxnSpPr>
        <p:spPr>
          <a:xfrm>
            <a:off x="8299594" y="3206656"/>
            <a:ext cx="304854" cy="103506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3240837"/>
      </p:ext>
    </p:extLst>
  </p:cSld>
  <p:clrMapOvr>
    <a:masterClrMapping/>
  </p:clrMapOvr>
  <mc:AlternateContent xmlns:mc="http://schemas.openxmlformats.org/markup-compatibility/2006" xmlns:p14="http://schemas.microsoft.com/office/powerpoint/2010/main">
    <mc:Choice Requires="p14">
      <p:transition spd="slow" p14:dur="2000" advTm="112317"/>
    </mc:Choice>
    <mc:Fallback xmlns="">
      <p:transition spd="slow" advTm="11231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0000"/>
                    </a14:imgEffect>
                  </a14:imgLayer>
                </a14:imgProps>
              </a:ext>
              <a:ext uri="{28A0092B-C50C-407E-A947-70E740481C1C}">
                <a14:useLocalDpi xmlns:a14="http://schemas.microsoft.com/office/drawing/2010/main" val="0"/>
              </a:ext>
            </a:extLst>
          </a:blip>
          <a:srcRect/>
          <a:stretch>
            <a:fillRect/>
          </a:stretch>
        </p:blipFill>
        <p:spPr bwMode="auto">
          <a:xfrm>
            <a:off x="-96291" y="1751698"/>
            <a:ext cx="5208263" cy="344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514733" y="116632"/>
            <a:ext cx="8229600" cy="792088"/>
          </a:xfrm>
        </p:spPr>
        <p:txBody>
          <a:bodyPr>
            <a:normAutofit/>
          </a:bodyPr>
          <a:lstStyle/>
          <a:p>
            <a:r>
              <a:rPr lang="en-US" altLang="ja-JP" sz="3200" dirty="0" smtClean="0"/>
              <a:t>Setup for isomer measurement</a:t>
            </a:r>
            <a:endParaRPr kumimoji="1" lang="ja-JP" altLang="en-US" sz="3200" dirty="0"/>
          </a:p>
        </p:txBody>
      </p:sp>
      <p:sp>
        <p:nvSpPr>
          <p:cNvPr id="7" name="テキスト ボックス 6"/>
          <p:cNvSpPr txBox="1"/>
          <p:nvPr/>
        </p:nvSpPr>
        <p:spPr>
          <a:xfrm>
            <a:off x="39599" y="4197507"/>
            <a:ext cx="2069541" cy="1200329"/>
          </a:xfrm>
          <a:prstGeom prst="rect">
            <a:avLst/>
          </a:prstGeom>
          <a:noFill/>
          <a:ln>
            <a:solidFill>
              <a:schemeClr val="tx1"/>
            </a:solidFill>
          </a:ln>
        </p:spPr>
        <p:txBody>
          <a:bodyPr wrap="none" rtlCol="0">
            <a:spAutoFit/>
          </a:bodyPr>
          <a:lstStyle/>
          <a:p>
            <a:r>
              <a:rPr kumimoji="1" lang="en-US" altLang="ja-JP" dirty="0" smtClean="0"/>
              <a:t>Al stopper</a:t>
            </a:r>
          </a:p>
          <a:p>
            <a:r>
              <a:rPr lang="en-US" altLang="ja-JP" dirty="0"/>
              <a:t> </a:t>
            </a:r>
            <a:r>
              <a:rPr lang="en-US" altLang="ja-JP" dirty="0" smtClean="0"/>
              <a:t>t30mm for Z~30 </a:t>
            </a:r>
          </a:p>
          <a:p>
            <a:r>
              <a:rPr kumimoji="1" lang="en-US" altLang="ja-JP" dirty="0"/>
              <a:t> </a:t>
            </a:r>
            <a:r>
              <a:rPr kumimoji="1" lang="en-US" altLang="ja-JP" dirty="0" smtClean="0"/>
              <a:t>t10mm for Z~40,50</a:t>
            </a:r>
          </a:p>
          <a:p>
            <a:r>
              <a:rPr lang="en-US" altLang="ja-JP" dirty="0"/>
              <a:t> A</a:t>
            </a:r>
            <a:r>
              <a:rPr lang="en-US" altLang="ja-JP" dirty="0" smtClean="0"/>
              <a:t>rea 90x90 mm</a:t>
            </a:r>
            <a:r>
              <a:rPr lang="en-US" altLang="ja-JP" baseline="30000" dirty="0" smtClean="0"/>
              <a:t>2</a:t>
            </a:r>
            <a:endParaRPr kumimoji="1" lang="ja-JP" altLang="en-US" baseline="30000" dirty="0"/>
          </a:p>
        </p:txBody>
      </p:sp>
      <p:sp>
        <p:nvSpPr>
          <p:cNvPr id="9" name="テキスト ボックス 14"/>
          <p:cNvSpPr txBox="1">
            <a:spLocks noChangeArrowheads="1"/>
          </p:cNvSpPr>
          <p:nvPr/>
        </p:nvSpPr>
        <p:spPr bwMode="auto">
          <a:xfrm>
            <a:off x="2339752" y="5289749"/>
            <a:ext cx="2176558" cy="1200329"/>
          </a:xfrm>
          <a:prstGeom prst="rect">
            <a:avLst/>
          </a:prstGeom>
          <a:noFill/>
          <a:ln>
            <a:solidFill>
              <a:schemeClr val="tx1"/>
            </a:solidFill>
          </a:ln>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tabLst>
                <a:tab pos="176213" algn="l"/>
              </a:tabLst>
            </a:pPr>
            <a:r>
              <a:rPr lang="en-US" altLang="ja-JP" dirty="0" smtClean="0">
                <a:latin typeface="+mj-lt"/>
              </a:rPr>
              <a:t>Energy absorber </a:t>
            </a:r>
            <a:r>
              <a:rPr lang="ja-JP" altLang="en-US" dirty="0" smtClean="0">
                <a:latin typeface="+mj-lt"/>
              </a:rPr>
              <a:t>（</a:t>
            </a:r>
            <a:r>
              <a:rPr lang="en-US" altLang="ja-JP" dirty="0" smtClean="0">
                <a:latin typeface="+mj-lt"/>
              </a:rPr>
              <a:t>Al)</a:t>
            </a:r>
          </a:p>
          <a:p>
            <a:pPr marL="176213" indent="-176213" eaLnBrk="1" hangingPunct="1">
              <a:buFont typeface="Arial" pitchFamily="34" charset="0"/>
              <a:buChar char="•"/>
              <a:tabLst>
                <a:tab pos="176213" algn="l"/>
              </a:tabLst>
            </a:pPr>
            <a:r>
              <a:rPr lang="en-US" altLang="ja-JP" dirty="0" smtClean="0">
                <a:latin typeface="+mj-lt"/>
                <a:cs typeface="Arial" pitchFamily="34" charset="0"/>
              </a:rPr>
              <a:t>t15 mm for Z~30</a:t>
            </a:r>
          </a:p>
          <a:p>
            <a:pPr marL="176213" indent="-176213" eaLnBrk="1" hangingPunct="1">
              <a:buFont typeface="Arial" pitchFamily="34" charset="0"/>
              <a:buChar char="•"/>
            </a:pPr>
            <a:r>
              <a:rPr lang="en-US" altLang="ja-JP" dirty="0" smtClean="0">
                <a:latin typeface="+mj-lt"/>
                <a:cs typeface="Arial" pitchFamily="34" charset="0"/>
              </a:rPr>
              <a:t>t10 mm for Z~40</a:t>
            </a:r>
          </a:p>
          <a:p>
            <a:pPr marL="176213" indent="-176213" eaLnBrk="1" hangingPunct="1">
              <a:buFont typeface="Arial" pitchFamily="34" charset="0"/>
              <a:buChar char="•"/>
            </a:pPr>
            <a:r>
              <a:rPr lang="en-US" altLang="ja-JP" dirty="0" smtClean="0">
                <a:latin typeface="+mj-lt"/>
                <a:cs typeface="Arial" pitchFamily="34" charset="0"/>
              </a:rPr>
              <a:t>t8 mm for Z~50 </a:t>
            </a:r>
            <a:endParaRPr lang="ja-JP" altLang="en-US" dirty="0">
              <a:latin typeface="+mj-lt"/>
              <a:cs typeface="Arial" pitchFamily="34" charset="0"/>
            </a:endParaRPr>
          </a:p>
        </p:txBody>
      </p:sp>
      <p:sp>
        <p:nvSpPr>
          <p:cNvPr id="10" name="テキスト ボックス 9"/>
          <p:cNvSpPr txBox="1"/>
          <p:nvPr/>
        </p:nvSpPr>
        <p:spPr>
          <a:xfrm>
            <a:off x="4003188" y="3150110"/>
            <a:ext cx="1026243" cy="646331"/>
          </a:xfrm>
          <a:prstGeom prst="rect">
            <a:avLst/>
          </a:prstGeom>
          <a:noFill/>
        </p:spPr>
        <p:txBody>
          <a:bodyPr wrap="none" rtlCol="0">
            <a:spAutoFit/>
          </a:bodyPr>
          <a:lstStyle/>
          <a:p>
            <a:r>
              <a:rPr kumimoji="1" lang="en-US" altLang="ja-JP" b="1" dirty="0" smtClean="0"/>
              <a:t>F11 Ion </a:t>
            </a:r>
          </a:p>
          <a:p>
            <a:r>
              <a:rPr kumimoji="1" lang="en-US" altLang="ja-JP" b="1" dirty="0" smtClean="0"/>
              <a:t>chamber</a:t>
            </a:r>
          </a:p>
        </p:txBody>
      </p:sp>
      <p:cxnSp>
        <p:nvCxnSpPr>
          <p:cNvPr id="12" name="直線矢印コネクタ 11"/>
          <p:cNvCxnSpPr/>
          <p:nvPr/>
        </p:nvCxnSpPr>
        <p:spPr>
          <a:xfrm flipV="1">
            <a:off x="1071731" y="2862470"/>
            <a:ext cx="1393173" cy="1330278"/>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2693504" y="3071191"/>
            <a:ext cx="327011" cy="2202535"/>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2782957" y="2991678"/>
            <a:ext cx="1637911" cy="101338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87659" y="4005064"/>
            <a:ext cx="1666418" cy="923330"/>
          </a:xfrm>
          <a:prstGeom prst="rect">
            <a:avLst/>
          </a:prstGeom>
          <a:solidFill>
            <a:schemeClr val="bg1"/>
          </a:solidFill>
          <a:ln>
            <a:solidFill>
              <a:schemeClr val="tx1"/>
            </a:solidFill>
          </a:ln>
        </p:spPr>
        <p:txBody>
          <a:bodyPr wrap="none" rtlCol="0">
            <a:spAutoFit/>
          </a:bodyPr>
          <a:lstStyle/>
          <a:p>
            <a:r>
              <a:rPr lang="en-US" altLang="ja-JP" dirty="0" smtClean="0"/>
              <a:t>RI beam</a:t>
            </a:r>
          </a:p>
          <a:p>
            <a:r>
              <a:rPr lang="en-US" altLang="ja-JP" i="1" dirty="0" smtClean="0"/>
              <a:t>TOF</a:t>
            </a:r>
            <a:r>
              <a:rPr kumimoji="1" lang="en-US" altLang="ja-JP" dirty="0" smtClean="0"/>
              <a:t> from target</a:t>
            </a:r>
          </a:p>
          <a:p>
            <a:r>
              <a:rPr lang="en-US" altLang="ja-JP" dirty="0"/>
              <a:t> </a:t>
            </a:r>
            <a:r>
              <a:rPr lang="en-US" altLang="ja-JP" dirty="0" smtClean="0"/>
              <a:t>600-700 ns</a:t>
            </a:r>
            <a:endParaRPr kumimoji="1" lang="ja-JP" altLang="en-US" dirty="0"/>
          </a:p>
        </p:txBody>
      </p:sp>
      <p:sp>
        <p:nvSpPr>
          <p:cNvPr id="6" name="テキスト ボックス 5"/>
          <p:cNvSpPr txBox="1"/>
          <p:nvPr/>
        </p:nvSpPr>
        <p:spPr>
          <a:xfrm>
            <a:off x="4441964" y="1126485"/>
            <a:ext cx="4541370" cy="923330"/>
          </a:xfrm>
          <a:prstGeom prst="rect">
            <a:avLst/>
          </a:prstGeom>
          <a:solidFill>
            <a:schemeClr val="accent1">
              <a:lumMod val="20000"/>
              <a:lumOff val="80000"/>
            </a:schemeClr>
          </a:solidFill>
        </p:spPr>
        <p:txBody>
          <a:bodyPr wrap="square" rtlCol="0">
            <a:spAutoFit/>
          </a:bodyPr>
          <a:lstStyle/>
          <a:p>
            <a:r>
              <a:rPr lang="en-US" altLang="ja-JP" b="1" dirty="0" smtClean="0">
                <a:latin typeface="+mj-lt"/>
              </a:rPr>
              <a:t>Absolute photo-peak efficiency :</a:t>
            </a:r>
          </a:p>
          <a:p>
            <a:r>
              <a:rPr lang="en-US" altLang="ja-JP" b="1" i="1" dirty="0" err="1" smtClean="0">
                <a:latin typeface="Symbol" pitchFamily="18" charset="2"/>
              </a:rPr>
              <a:t>e</a:t>
            </a:r>
            <a:r>
              <a:rPr lang="en-US" altLang="ja-JP" b="1" i="1" baseline="-25000" dirty="0" err="1" smtClean="0">
                <a:latin typeface="Symbol" pitchFamily="18" charset="2"/>
              </a:rPr>
              <a:t>g</a:t>
            </a:r>
            <a:r>
              <a:rPr lang="en-US" altLang="ja-JP" b="1" dirty="0" smtClean="0">
                <a:latin typeface="+mj-lt"/>
              </a:rPr>
              <a:t>=8.4%</a:t>
            </a:r>
            <a:r>
              <a:rPr lang="en-US" altLang="ja-JP" b="1" dirty="0">
                <a:latin typeface="+mj-lt"/>
              </a:rPr>
              <a:t>(</a:t>
            </a:r>
            <a:r>
              <a:rPr lang="en-US" altLang="ja-JP" b="1" dirty="0" smtClean="0">
                <a:latin typeface="+mj-lt"/>
              </a:rPr>
              <a:t>122keV), </a:t>
            </a:r>
            <a:r>
              <a:rPr lang="en-US" altLang="ja-JP" b="1" dirty="0">
                <a:latin typeface="+mj-lt"/>
              </a:rPr>
              <a:t>2.3 </a:t>
            </a:r>
            <a:r>
              <a:rPr lang="en-US" altLang="ja-JP" b="1" dirty="0" smtClean="0">
                <a:latin typeface="+mj-lt"/>
              </a:rPr>
              <a:t>%(1.4MeV</a:t>
            </a:r>
            <a:r>
              <a:rPr lang="en-US" altLang="ja-JP" b="1" dirty="0" smtClean="0">
                <a:latin typeface="Symbol" pitchFamily="18" charset="2"/>
              </a:rPr>
              <a:t>)  </a:t>
            </a:r>
            <a:r>
              <a:rPr lang="en-US" altLang="ja-JP" b="1" dirty="0" smtClean="0">
                <a:latin typeface="+mj-lt"/>
              </a:rPr>
              <a:t>t30mm stop.</a:t>
            </a:r>
          </a:p>
          <a:p>
            <a:r>
              <a:rPr lang="en-US" altLang="ja-JP" b="1" i="1" dirty="0" err="1" smtClean="0">
                <a:latin typeface="Symbol" pitchFamily="18" charset="2"/>
              </a:rPr>
              <a:t>e</a:t>
            </a:r>
            <a:r>
              <a:rPr lang="en-US" altLang="ja-JP" b="1" i="1" baseline="-25000" dirty="0" err="1" smtClean="0">
                <a:latin typeface="Symbol" pitchFamily="18" charset="2"/>
              </a:rPr>
              <a:t>g</a:t>
            </a:r>
            <a:r>
              <a:rPr lang="en-US" altLang="ja-JP" b="1" dirty="0" smtClean="0"/>
              <a:t>=11.9%(122keV), 2.7%(</a:t>
            </a:r>
            <a:r>
              <a:rPr lang="en-US" altLang="ja-JP" b="1" dirty="0"/>
              <a:t>1.4MeV</a:t>
            </a:r>
            <a:r>
              <a:rPr lang="en-US" altLang="ja-JP" b="1" dirty="0" smtClean="0">
                <a:latin typeface="Symbol" pitchFamily="18" charset="2"/>
              </a:rPr>
              <a:t>)</a:t>
            </a:r>
            <a:r>
              <a:rPr lang="en-US" altLang="ja-JP" b="1" dirty="0">
                <a:latin typeface="+mj-lt"/>
              </a:rPr>
              <a:t> </a:t>
            </a:r>
            <a:r>
              <a:rPr lang="en-US" altLang="ja-JP" b="1" dirty="0" smtClean="0">
                <a:latin typeface="+mj-lt"/>
              </a:rPr>
              <a:t>t10mm stop.</a:t>
            </a:r>
            <a:endParaRPr lang="en-US" altLang="ja-JP" b="1" i="1" dirty="0">
              <a:latin typeface="Symbol" pitchFamily="18" charset="2"/>
            </a:endParaRPr>
          </a:p>
        </p:txBody>
      </p:sp>
      <p:sp>
        <p:nvSpPr>
          <p:cNvPr id="31" name="テキスト ボックス 30"/>
          <p:cNvSpPr txBox="1"/>
          <p:nvPr/>
        </p:nvSpPr>
        <p:spPr>
          <a:xfrm>
            <a:off x="5235736" y="2211391"/>
            <a:ext cx="4032448" cy="3170099"/>
          </a:xfrm>
          <a:prstGeom prst="rect">
            <a:avLst/>
          </a:prstGeom>
          <a:noFill/>
        </p:spPr>
        <p:txBody>
          <a:bodyPr wrap="square" rtlCol="0">
            <a:spAutoFit/>
          </a:bodyPr>
          <a:lstStyle/>
          <a:p>
            <a:pPr marL="342900" indent="-342900">
              <a:buFont typeface="Wingdings" pitchFamily="2" charset="2"/>
              <a:buChar char="ü"/>
            </a:pPr>
            <a:r>
              <a:rPr kumimoji="1" lang="en-US" altLang="ja-JP" sz="2000" dirty="0" smtClean="0"/>
              <a:t>Off-line measurement with </a:t>
            </a:r>
            <a:r>
              <a:rPr lang="en-US" altLang="ja-JP" sz="2000" dirty="0" smtClean="0"/>
              <a:t>standard sources</a:t>
            </a:r>
          </a:p>
          <a:p>
            <a:pPr marL="342900" indent="-342900">
              <a:buFont typeface="Wingdings" pitchFamily="2" charset="2"/>
              <a:buChar char="ü"/>
            </a:pPr>
            <a:r>
              <a:rPr lang="en-US" altLang="ja-JP" sz="2000" dirty="0" smtClean="0"/>
              <a:t>Monte Carlo S</a:t>
            </a:r>
            <a:r>
              <a:rPr kumimoji="1" lang="en-US" altLang="ja-JP" sz="2000" dirty="0" smtClean="0"/>
              <a:t>imulation with GEANT3</a:t>
            </a:r>
          </a:p>
          <a:p>
            <a:pPr marL="800100" lvl="1" indent="-342900">
              <a:buFont typeface="Wingdings" pitchFamily="2" charset="2"/>
              <a:buChar char="ü"/>
            </a:pPr>
            <a:r>
              <a:rPr lang="en-US" altLang="ja-JP" sz="2000" dirty="0" smtClean="0"/>
              <a:t>Good reproducibility of off-line efficiencies as well as relative </a:t>
            </a:r>
            <a:r>
              <a:rPr lang="en-US" altLang="ja-JP" sz="2000" dirty="0" smtClean="0">
                <a:latin typeface="Symbol" pitchFamily="18" charset="2"/>
              </a:rPr>
              <a:t>g</a:t>
            </a:r>
            <a:r>
              <a:rPr lang="en-US" altLang="ja-JP" sz="2000" dirty="0" smtClean="0"/>
              <a:t>-ray intensities of known isomers: </a:t>
            </a:r>
            <a:r>
              <a:rPr lang="en-US" altLang="ja-JP" sz="2000" baseline="30000" dirty="0" smtClean="0"/>
              <a:t>78m</a:t>
            </a:r>
            <a:r>
              <a:rPr lang="en-US" altLang="ja-JP" sz="2000" dirty="0" smtClean="0"/>
              <a:t>Zn,</a:t>
            </a:r>
            <a:r>
              <a:rPr lang="en-US" altLang="ja-JP" sz="2000" baseline="30000" dirty="0" smtClean="0"/>
              <a:t>95m</a:t>
            </a:r>
            <a:r>
              <a:rPr lang="en-US" altLang="ja-JP" sz="2000" dirty="0" smtClean="0"/>
              <a:t>Kr, </a:t>
            </a:r>
            <a:r>
              <a:rPr lang="en-US" altLang="ja-JP" sz="2000" baseline="30000" dirty="0" smtClean="0"/>
              <a:t>100m</a:t>
            </a:r>
            <a:r>
              <a:rPr lang="en-US" altLang="ja-JP" sz="2000" dirty="0" smtClean="0"/>
              <a:t>Sr, </a:t>
            </a:r>
            <a:r>
              <a:rPr lang="en-US" altLang="ja-JP" sz="2000" baseline="30000" dirty="0" smtClean="0"/>
              <a:t>127m</a:t>
            </a:r>
            <a:r>
              <a:rPr lang="en-US" altLang="ja-JP" sz="2000" dirty="0" smtClean="0"/>
              <a:t>Cd, </a:t>
            </a:r>
            <a:r>
              <a:rPr lang="en-US" altLang="ja-JP" sz="2000" baseline="30000" dirty="0" smtClean="0"/>
              <a:t>128m</a:t>
            </a:r>
            <a:r>
              <a:rPr lang="en-US" altLang="ja-JP" sz="2000" dirty="0" smtClean="0"/>
              <a:t>Cd, </a:t>
            </a:r>
            <a:r>
              <a:rPr lang="en-US" altLang="ja-JP" sz="2000" baseline="30000" dirty="0" smtClean="0"/>
              <a:t>129m</a:t>
            </a:r>
            <a:r>
              <a:rPr lang="en-US" altLang="ja-JP" sz="2000" dirty="0" smtClean="0"/>
              <a:t>In, </a:t>
            </a:r>
            <a:r>
              <a:rPr lang="en-US" altLang="ja-JP" sz="2000" baseline="30000" dirty="0" smtClean="0"/>
              <a:t>131m</a:t>
            </a:r>
            <a:r>
              <a:rPr lang="en-US" altLang="ja-JP" sz="2000" dirty="0" smtClean="0"/>
              <a:t>Sn, </a:t>
            </a:r>
            <a:r>
              <a:rPr lang="en-US" altLang="ja-JP" sz="2000" baseline="30000" dirty="0" smtClean="0"/>
              <a:t>132m</a:t>
            </a:r>
            <a:r>
              <a:rPr lang="en-US" altLang="ja-JP" sz="2000" dirty="0" smtClean="0"/>
              <a:t>Sn, </a:t>
            </a:r>
            <a:r>
              <a:rPr lang="en-US" altLang="ja-JP" sz="2000" baseline="30000" dirty="0" smtClean="0"/>
              <a:t>134m</a:t>
            </a:r>
            <a:r>
              <a:rPr lang="en-US" altLang="ja-JP" sz="2000" dirty="0" smtClean="0"/>
              <a:t>Sn</a:t>
            </a:r>
            <a:endParaRPr kumimoji="1" lang="en-US" altLang="ja-JP" sz="2000" dirty="0" smtClean="0"/>
          </a:p>
        </p:txBody>
      </p:sp>
      <p:sp>
        <p:nvSpPr>
          <p:cNvPr id="8" name="テキスト ボックス 7"/>
          <p:cNvSpPr txBox="1"/>
          <p:nvPr/>
        </p:nvSpPr>
        <p:spPr>
          <a:xfrm>
            <a:off x="445908" y="1093386"/>
            <a:ext cx="3608295" cy="369332"/>
          </a:xfrm>
          <a:prstGeom prst="rect">
            <a:avLst/>
          </a:prstGeom>
          <a:noFill/>
        </p:spPr>
        <p:txBody>
          <a:bodyPr wrap="none" rtlCol="0">
            <a:spAutoFit/>
          </a:bodyPr>
          <a:lstStyle/>
          <a:p>
            <a:r>
              <a:rPr kumimoji="1" lang="en-US" altLang="ja-JP" dirty="0" smtClean="0"/>
              <a:t>Clover-typ</a:t>
            </a:r>
            <a:r>
              <a:rPr lang="en-US" altLang="ja-JP" dirty="0" smtClean="0"/>
              <a:t>e high-purity </a:t>
            </a:r>
            <a:r>
              <a:rPr lang="en-US" altLang="ja-JP" dirty="0" err="1" smtClean="0"/>
              <a:t>Ge</a:t>
            </a:r>
            <a:r>
              <a:rPr lang="en-US" altLang="ja-JP" dirty="0" smtClean="0"/>
              <a:t> detectors</a:t>
            </a:r>
            <a:endParaRPr kumimoji="1" lang="ja-JP" altLang="en-US" dirty="0"/>
          </a:p>
        </p:txBody>
      </p:sp>
      <p:cxnSp>
        <p:nvCxnSpPr>
          <p:cNvPr id="13" name="直線コネクタ 12"/>
          <p:cNvCxnSpPr/>
          <p:nvPr/>
        </p:nvCxnSpPr>
        <p:spPr>
          <a:xfrm>
            <a:off x="1256993" y="1462718"/>
            <a:ext cx="532792" cy="1435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259632" y="1462718"/>
            <a:ext cx="1760883" cy="1174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256993" y="1462718"/>
            <a:ext cx="1178924" cy="1894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364088" y="5733256"/>
            <a:ext cx="2528834" cy="646331"/>
          </a:xfrm>
          <a:prstGeom prst="rect">
            <a:avLst/>
          </a:prstGeom>
          <a:noFill/>
        </p:spPr>
        <p:txBody>
          <a:bodyPr wrap="none" rtlCol="0">
            <a:spAutoFit/>
          </a:bodyPr>
          <a:lstStyle/>
          <a:p>
            <a:r>
              <a:rPr kumimoji="1" lang="en-US" altLang="ja-JP" dirty="0" smtClean="0"/>
              <a:t>Energy resolution: </a:t>
            </a:r>
          </a:p>
          <a:p>
            <a:r>
              <a:rPr kumimoji="1" lang="en-US" altLang="ja-JP" dirty="0" smtClean="0"/>
              <a:t>2.1keV(FWHM)@1 </a:t>
            </a:r>
            <a:r>
              <a:rPr kumimoji="1" lang="en-US" altLang="ja-JP" dirty="0" err="1" smtClean="0"/>
              <a:t>MeV</a:t>
            </a:r>
            <a:r>
              <a:rPr kumimoji="1" lang="en-US" altLang="ja-JP" dirty="0" err="1" smtClean="0">
                <a:latin typeface="Symbol" pitchFamily="18" charset="2"/>
              </a:rPr>
              <a:t>g</a:t>
            </a:r>
            <a:endParaRPr kumimoji="1" lang="ja-JP" altLang="en-US" dirty="0">
              <a:latin typeface="Symbol" pitchFamily="18" charset="2"/>
            </a:endParaRPr>
          </a:p>
        </p:txBody>
      </p:sp>
      <p:cxnSp>
        <p:nvCxnSpPr>
          <p:cNvPr id="32" name="直線矢印コネクタ 31"/>
          <p:cNvCxnSpPr/>
          <p:nvPr/>
        </p:nvCxnSpPr>
        <p:spPr>
          <a:xfrm flipH="1" flipV="1">
            <a:off x="2480170" y="2799285"/>
            <a:ext cx="176573" cy="9891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944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8468" y="66328"/>
            <a:ext cx="8229600" cy="792088"/>
          </a:xfrm>
        </p:spPr>
        <p:txBody>
          <a:bodyPr>
            <a:normAutofit/>
          </a:bodyPr>
          <a:lstStyle/>
          <a:p>
            <a:r>
              <a:rPr kumimoji="1" lang="en-US" altLang="ja-JP" sz="4000" dirty="0" smtClean="0"/>
              <a:t>Particle-</a:t>
            </a:r>
            <a:r>
              <a:rPr kumimoji="1" lang="en-US" altLang="ja-JP" sz="4000" dirty="0" smtClean="0">
                <a:latin typeface="Symbol" pitchFamily="18" charset="2"/>
              </a:rPr>
              <a:t>g</a:t>
            </a:r>
            <a:r>
              <a:rPr kumimoji="1" lang="en-US" altLang="ja-JP" sz="4000" dirty="0" smtClean="0"/>
              <a:t> slow correlation technique</a:t>
            </a:r>
            <a:endParaRPr kumimoji="1" lang="ja-JP" altLang="en-US" sz="4000" dirty="0"/>
          </a:p>
        </p:txBody>
      </p:sp>
      <p:sp>
        <p:nvSpPr>
          <p:cNvPr id="4" name="テキスト ボックス 3"/>
          <p:cNvSpPr txBox="1"/>
          <p:nvPr/>
        </p:nvSpPr>
        <p:spPr>
          <a:xfrm>
            <a:off x="1098597" y="5383563"/>
            <a:ext cx="2503933" cy="1015663"/>
          </a:xfrm>
          <a:prstGeom prst="rect">
            <a:avLst/>
          </a:prstGeom>
          <a:noFill/>
          <a:ln>
            <a:solidFill>
              <a:schemeClr val="tx1"/>
            </a:solidFill>
          </a:ln>
        </p:spPr>
        <p:txBody>
          <a:bodyPr wrap="square" rtlCol="0">
            <a:spAutoFit/>
          </a:bodyPr>
          <a:lstStyle/>
          <a:p>
            <a:pPr marL="0" lvl="1"/>
            <a:r>
              <a:rPr lang="en-US" altLang="ja-JP" sz="2000" dirty="0" smtClean="0"/>
              <a:t>Dynamic </a:t>
            </a:r>
            <a:r>
              <a:rPr lang="en-US" altLang="ja-JP" sz="2000" dirty="0"/>
              <a:t>range </a:t>
            </a:r>
            <a:r>
              <a:rPr lang="en-US" altLang="ja-JP" sz="2000" dirty="0" smtClean="0"/>
              <a:t>of </a:t>
            </a:r>
            <a:r>
              <a:rPr lang="en-US" altLang="ja-JP" sz="2000" i="1" dirty="0" err="1" smtClean="0"/>
              <a:t>E</a:t>
            </a:r>
            <a:r>
              <a:rPr lang="en-US" altLang="ja-JP" sz="2000" baseline="-25000" dirty="0" err="1" smtClean="0">
                <a:latin typeface="Symbol" pitchFamily="18" charset="2"/>
              </a:rPr>
              <a:t>g</a:t>
            </a:r>
            <a:r>
              <a:rPr lang="en-US" altLang="ja-JP" sz="2000" dirty="0" smtClean="0"/>
              <a:t>: </a:t>
            </a:r>
          </a:p>
          <a:p>
            <a:pPr marL="0" lvl="1"/>
            <a:r>
              <a:rPr lang="en-US" altLang="ja-JP" sz="2000" dirty="0"/>
              <a:t> </a:t>
            </a:r>
            <a:r>
              <a:rPr lang="en-US" altLang="ja-JP" sz="2000" dirty="0" smtClean="0"/>
              <a:t>  50-4000 </a:t>
            </a:r>
            <a:r>
              <a:rPr lang="en-US" altLang="ja-JP" sz="2000" dirty="0" err="1" smtClean="0"/>
              <a:t>keV</a:t>
            </a:r>
            <a:r>
              <a:rPr lang="en-US" altLang="ja-JP" sz="2000" dirty="0" smtClean="0"/>
              <a:t> </a:t>
            </a:r>
          </a:p>
          <a:p>
            <a:pPr marL="0" lvl="1"/>
            <a:r>
              <a:rPr lang="en-US" altLang="ja-JP" sz="2000" dirty="0" smtClean="0"/>
              <a:t>   ADC(</a:t>
            </a:r>
            <a:r>
              <a:rPr lang="en-US" altLang="ja-JP" sz="2000" dirty="0" err="1" smtClean="0"/>
              <a:t>Ortec</a:t>
            </a:r>
            <a:r>
              <a:rPr lang="en-US" altLang="ja-JP" sz="2000" dirty="0" smtClean="0"/>
              <a:t>, AD413)</a:t>
            </a:r>
            <a:endParaRPr kumimoji="1" lang="en-US" altLang="ja-JP" sz="2000" dirty="0" smtClean="0"/>
          </a:p>
        </p:txBody>
      </p:sp>
      <p:sp>
        <p:nvSpPr>
          <p:cNvPr id="3" name="テキスト ボックス 2"/>
          <p:cNvSpPr txBox="1"/>
          <p:nvPr/>
        </p:nvSpPr>
        <p:spPr>
          <a:xfrm>
            <a:off x="255656" y="1876546"/>
            <a:ext cx="3189656" cy="369332"/>
          </a:xfrm>
          <a:prstGeom prst="rect">
            <a:avLst/>
          </a:prstGeom>
          <a:noFill/>
        </p:spPr>
        <p:txBody>
          <a:bodyPr wrap="none" rtlCol="0">
            <a:spAutoFit/>
          </a:bodyPr>
          <a:lstStyle/>
          <a:p>
            <a:r>
              <a:rPr kumimoji="1" lang="en-US" altLang="ja-JP" dirty="0" smtClean="0"/>
              <a:t>Timing of ion implantation </a:t>
            </a:r>
            <a:r>
              <a:rPr lang="en-US" altLang="ja-JP" dirty="0" smtClean="0"/>
              <a:t>(</a:t>
            </a:r>
            <a:r>
              <a:rPr kumimoji="1" lang="en-US" altLang="ja-JP" dirty="0" smtClean="0"/>
              <a:t>PL) :</a:t>
            </a:r>
            <a:endParaRPr kumimoji="1" lang="ja-JP" altLang="en-US" dirty="0"/>
          </a:p>
        </p:txBody>
      </p:sp>
      <p:sp>
        <p:nvSpPr>
          <p:cNvPr id="5" name="正方形/長方形 4"/>
          <p:cNvSpPr/>
          <p:nvPr/>
        </p:nvSpPr>
        <p:spPr>
          <a:xfrm>
            <a:off x="1352063" y="836710"/>
            <a:ext cx="6446060" cy="461665"/>
          </a:xfrm>
          <a:prstGeom prst="rect">
            <a:avLst/>
          </a:prstGeom>
          <a:ln>
            <a:noFill/>
          </a:ln>
        </p:spPr>
        <p:txBody>
          <a:bodyPr wrap="none">
            <a:spAutoFit/>
          </a:bodyPr>
          <a:lstStyle/>
          <a:p>
            <a:r>
              <a:rPr lang="en-US" altLang="ja-JP" sz="2400" dirty="0" smtClean="0">
                <a:solidFill>
                  <a:srgbClr val="FF0000"/>
                </a:solidFill>
              </a:rPr>
              <a:t>Highly-sensitive detection of microsecond isomers</a:t>
            </a:r>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644"/>
          <a:stretch/>
        </p:blipFill>
        <p:spPr bwMode="auto">
          <a:xfrm>
            <a:off x="4751356" y="1769277"/>
            <a:ext cx="4296042" cy="388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528518" y="4916186"/>
            <a:ext cx="2520280" cy="369332"/>
          </a:xfrm>
          <a:prstGeom prst="rect">
            <a:avLst/>
          </a:prstGeom>
          <a:noFill/>
        </p:spPr>
        <p:txBody>
          <a:bodyPr wrap="square" rtlCol="0">
            <a:spAutoFit/>
          </a:bodyPr>
          <a:lstStyle/>
          <a:p>
            <a:r>
              <a:rPr kumimoji="1" lang="en-US" altLang="ja-JP" b="1" dirty="0" smtClean="0"/>
              <a:t>(after slew correction)</a:t>
            </a:r>
            <a:endParaRPr kumimoji="1" lang="ja-JP" altLang="en-US" b="1" dirty="0"/>
          </a:p>
        </p:txBody>
      </p:sp>
      <p:sp>
        <p:nvSpPr>
          <p:cNvPr id="10" name="テキスト ボックス 9"/>
          <p:cNvSpPr txBox="1"/>
          <p:nvPr/>
        </p:nvSpPr>
        <p:spPr>
          <a:xfrm>
            <a:off x="4624317" y="1432838"/>
            <a:ext cx="840295" cy="400110"/>
          </a:xfrm>
          <a:prstGeom prst="rect">
            <a:avLst/>
          </a:prstGeom>
          <a:noFill/>
        </p:spPr>
        <p:txBody>
          <a:bodyPr wrap="none" rtlCol="0">
            <a:spAutoFit/>
          </a:bodyPr>
          <a:lstStyle/>
          <a:p>
            <a:r>
              <a:rPr kumimoji="1" lang="en-US" altLang="ja-JP" sz="2000" i="1" dirty="0" err="1" smtClean="0"/>
              <a:t>T</a:t>
            </a:r>
            <a:r>
              <a:rPr kumimoji="1" lang="en-US" altLang="ja-JP" sz="2000" baseline="-25000" dirty="0" err="1" smtClean="0">
                <a:latin typeface="Symbol" pitchFamily="18" charset="2"/>
              </a:rPr>
              <a:t>g</a:t>
            </a:r>
            <a:r>
              <a:rPr kumimoji="1" lang="en-US" altLang="ja-JP" sz="2000" dirty="0" smtClean="0"/>
              <a:t> (ns)</a:t>
            </a:r>
            <a:endParaRPr kumimoji="1" lang="ja-JP" altLang="en-US" sz="2000" dirty="0"/>
          </a:p>
        </p:txBody>
      </p:sp>
      <p:sp>
        <p:nvSpPr>
          <p:cNvPr id="11" name="テキスト ボックス 10"/>
          <p:cNvSpPr txBox="1"/>
          <p:nvPr/>
        </p:nvSpPr>
        <p:spPr>
          <a:xfrm>
            <a:off x="7958985" y="5564694"/>
            <a:ext cx="996811" cy="400110"/>
          </a:xfrm>
          <a:prstGeom prst="rect">
            <a:avLst/>
          </a:prstGeom>
          <a:noFill/>
        </p:spPr>
        <p:txBody>
          <a:bodyPr wrap="none" rtlCol="0">
            <a:spAutoFit/>
          </a:bodyPr>
          <a:lstStyle/>
          <a:p>
            <a:r>
              <a:rPr kumimoji="1" lang="en-US" altLang="ja-JP" sz="2000" i="1" dirty="0" err="1" smtClean="0"/>
              <a:t>E</a:t>
            </a:r>
            <a:r>
              <a:rPr kumimoji="1" lang="en-US" altLang="ja-JP" sz="2000" i="1" baseline="-25000" dirty="0" err="1" smtClean="0">
                <a:latin typeface="Symbol" pitchFamily="18" charset="2"/>
              </a:rPr>
              <a:t>g</a:t>
            </a:r>
            <a:r>
              <a:rPr kumimoji="1" lang="en-US" altLang="ja-JP" sz="2000" dirty="0" smtClean="0"/>
              <a:t> (</a:t>
            </a:r>
            <a:r>
              <a:rPr kumimoji="1" lang="en-US" altLang="ja-JP" sz="2000" dirty="0" err="1" smtClean="0"/>
              <a:t>keV</a:t>
            </a:r>
            <a:r>
              <a:rPr kumimoji="1" lang="en-US" altLang="ja-JP" sz="2000" dirty="0" smtClean="0"/>
              <a:t>)</a:t>
            </a:r>
            <a:endParaRPr kumimoji="1" lang="ja-JP" altLang="en-US" sz="2000" dirty="0"/>
          </a:p>
        </p:txBody>
      </p:sp>
      <p:sp>
        <p:nvSpPr>
          <p:cNvPr id="12" name="テキスト ボックス 11"/>
          <p:cNvSpPr txBox="1"/>
          <p:nvPr/>
        </p:nvSpPr>
        <p:spPr>
          <a:xfrm>
            <a:off x="6869763" y="4269855"/>
            <a:ext cx="1698991" cy="646331"/>
          </a:xfrm>
          <a:prstGeom prst="rect">
            <a:avLst/>
          </a:prstGeom>
          <a:solidFill>
            <a:schemeClr val="bg1"/>
          </a:solidFill>
          <a:ln>
            <a:noFill/>
          </a:ln>
        </p:spPr>
        <p:txBody>
          <a:bodyPr wrap="none" rtlCol="0">
            <a:spAutoFit/>
          </a:bodyPr>
          <a:lstStyle/>
          <a:p>
            <a:r>
              <a:rPr lang="en-US" altLang="ja-JP" b="1" dirty="0"/>
              <a:t>P</a:t>
            </a:r>
            <a:r>
              <a:rPr kumimoji="1" lang="en-US" altLang="ja-JP" b="1" dirty="0" smtClean="0"/>
              <a:t>rompt </a:t>
            </a:r>
            <a:r>
              <a:rPr kumimoji="1" lang="en-US" altLang="ja-JP" b="1" dirty="0" smtClean="0">
                <a:latin typeface="Symbol" pitchFamily="18" charset="2"/>
              </a:rPr>
              <a:t>g</a:t>
            </a:r>
            <a:r>
              <a:rPr kumimoji="1" lang="en-US" altLang="ja-JP" b="1" dirty="0" smtClean="0"/>
              <a:t>-rays:</a:t>
            </a:r>
            <a:r>
              <a:rPr lang="ja-JP" altLang="en-US" b="1" dirty="0" smtClean="0"/>
              <a:t> </a:t>
            </a:r>
            <a:endParaRPr lang="en-US" altLang="ja-JP" b="1" dirty="0" smtClean="0"/>
          </a:p>
          <a:p>
            <a:r>
              <a:rPr kumimoji="1" lang="en-US" altLang="ja-JP" b="1" dirty="0" smtClean="0"/>
              <a:t>~29 % / implant</a:t>
            </a:r>
          </a:p>
        </p:txBody>
      </p:sp>
      <p:sp>
        <p:nvSpPr>
          <p:cNvPr id="13" name="テキスト ボックス 12"/>
          <p:cNvSpPr txBox="1"/>
          <p:nvPr/>
        </p:nvSpPr>
        <p:spPr>
          <a:xfrm>
            <a:off x="5681947" y="2778857"/>
            <a:ext cx="2992870" cy="646331"/>
          </a:xfrm>
          <a:prstGeom prst="rect">
            <a:avLst/>
          </a:prstGeom>
          <a:solidFill>
            <a:schemeClr val="bg1"/>
          </a:solidFill>
        </p:spPr>
        <p:txBody>
          <a:bodyPr wrap="square" rtlCol="0">
            <a:spAutoFit/>
          </a:bodyPr>
          <a:lstStyle/>
          <a:p>
            <a:pPr algn="ctr"/>
            <a:r>
              <a:rPr lang="en-US" altLang="ja-JP" b="1" dirty="0" smtClean="0">
                <a:solidFill>
                  <a:srgbClr val="FF0000"/>
                </a:solidFill>
              </a:rPr>
              <a:t>delayed</a:t>
            </a:r>
            <a:r>
              <a:rPr kumimoji="1" lang="en-US" altLang="ja-JP" b="1" dirty="0" smtClean="0">
                <a:solidFill>
                  <a:srgbClr val="FF0000"/>
                </a:solidFill>
              </a:rPr>
              <a:t> </a:t>
            </a:r>
            <a:r>
              <a:rPr kumimoji="1" lang="en-US" altLang="ja-JP" b="1" dirty="0" smtClean="0">
                <a:solidFill>
                  <a:srgbClr val="FF0000"/>
                </a:solidFill>
                <a:latin typeface="Symbol" pitchFamily="18" charset="2"/>
              </a:rPr>
              <a:t>g</a:t>
            </a:r>
            <a:r>
              <a:rPr kumimoji="1" lang="en-US" altLang="ja-JP" b="1" dirty="0" smtClean="0">
                <a:solidFill>
                  <a:srgbClr val="FF0000"/>
                </a:solidFill>
              </a:rPr>
              <a:t>-rays</a:t>
            </a:r>
            <a:r>
              <a:rPr lang="en-US" altLang="ja-JP" b="1" dirty="0">
                <a:solidFill>
                  <a:srgbClr val="FF0000"/>
                </a:solidFill>
              </a:rPr>
              <a:t> </a:t>
            </a:r>
            <a:r>
              <a:rPr lang="en-US" altLang="ja-JP" b="1" dirty="0" smtClean="0">
                <a:solidFill>
                  <a:srgbClr val="FF0000"/>
                </a:solidFill>
              </a:rPr>
              <a:t>of </a:t>
            </a:r>
            <a:r>
              <a:rPr lang="en-US" altLang="ja-JP" b="1" i="1" dirty="0" err="1" smtClean="0">
                <a:solidFill>
                  <a:srgbClr val="FF0000"/>
                </a:solidFill>
              </a:rPr>
              <a:t>T</a:t>
            </a:r>
            <a:r>
              <a:rPr lang="en-US" altLang="ja-JP" b="1" baseline="-25000" dirty="0" err="1" smtClean="0">
                <a:solidFill>
                  <a:srgbClr val="FF0000"/>
                </a:solidFill>
                <a:latin typeface="Symbol" pitchFamily="18" charset="2"/>
              </a:rPr>
              <a:t>g</a:t>
            </a:r>
            <a:r>
              <a:rPr lang="en-US" altLang="ja-JP" b="1" dirty="0" smtClean="0">
                <a:solidFill>
                  <a:srgbClr val="FF0000"/>
                </a:solidFill>
              </a:rPr>
              <a:t> &gt; 200 ns </a:t>
            </a:r>
            <a:r>
              <a:rPr lang="en-US" altLang="ja-JP" b="1" dirty="0" smtClean="0">
                <a:solidFill>
                  <a:srgbClr val="FF0000"/>
                </a:solidFill>
                <a:sym typeface="Wingdings" pitchFamily="2" charset="2"/>
              </a:rPr>
              <a:t> low background condition</a:t>
            </a:r>
            <a:endParaRPr lang="en-US" altLang="ja-JP" b="1" dirty="0" smtClean="0">
              <a:solidFill>
                <a:srgbClr val="FF0000"/>
              </a:solidFill>
            </a:endParaRPr>
          </a:p>
        </p:txBody>
      </p:sp>
      <p:cxnSp>
        <p:nvCxnSpPr>
          <p:cNvPr id="17" name="直線コネクタ 16"/>
          <p:cNvCxnSpPr/>
          <p:nvPr/>
        </p:nvCxnSpPr>
        <p:spPr>
          <a:xfrm>
            <a:off x="5227826" y="3461151"/>
            <a:ext cx="344699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410829" y="5968056"/>
            <a:ext cx="4636569" cy="646331"/>
          </a:xfrm>
          <a:prstGeom prst="rect">
            <a:avLst/>
          </a:prstGeom>
          <a:noFill/>
        </p:spPr>
        <p:txBody>
          <a:bodyPr wrap="square" rtlCol="0">
            <a:spAutoFit/>
          </a:bodyPr>
          <a:lstStyle/>
          <a:p>
            <a:r>
              <a:rPr lang="en-US" altLang="ja-JP" i="1" dirty="0" err="1" smtClean="0"/>
              <a:t>T</a:t>
            </a:r>
            <a:r>
              <a:rPr lang="en-US" altLang="ja-JP" baseline="-25000" dirty="0" err="1" smtClean="0">
                <a:latin typeface="Symbol" pitchFamily="18" charset="2"/>
              </a:rPr>
              <a:t>g</a:t>
            </a:r>
            <a:r>
              <a:rPr lang="en-US" altLang="ja-JP" dirty="0" smtClean="0"/>
              <a:t> : Time interval between </a:t>
            </a:r>
            <a:r>
              <a:rPr lang="en-US" altLang="ja-JP" dirty="0" smtClean="0">
                <a:latin typeface="Symbol" pitchFamily="18" charset="2"/>
              </a:rPr>
              <a:t>g</a:t>
            </a:r>
            <a:r>
              <a:rPr lang="en-US" altLang="ja-JP" dirty="0" smtClean="0"/>
              <a:t>-ray and ion implant.</a:t>
            </a:r>
          </a:p>
          <a:p>
            <a:r>
              <a:rPr lang="en-US" altLang="ja-JP" i="1" dirty="0" err="1" smtClean="0"/>
              <a:t>E</a:t>
            </a:r>
            <a:r>
              <a:rPr lang="en-US" altLang="ja-JP" baseline="-25000" dirty="0" err="1" smtClean="0">
                <a:latin typeface="Symbol" pitchFamily="18" charset="2"/>
              </a:rPr>
              <a:t>g</a:t>
            </a:r>
            <a:r>
              <a:rPr lang="en-US" altLang="ja-JP" dirty="0" smtClean="0"/>
              <a:t> </a:t>
            </a:r>
            <a:r>
              <a:rPr lang="en-US" altLang="ja-JP" dirty="0"/>
              <a:t>: </a:t>
            </a:r>
            <a:r>
              <a:rPr lang="en-US" altLang="ja-JP" dirty="0">
                <a:latin typeface="Symbol" pitchFamily="18" charset="2"/>
              </a:rPr>
              <a:t>g</a:t>
            </a:r>
            <a:r>
              <a:rPr lang="en-US" altLang="ja-JP" dirty="0"/>
              <a:t>-ray </a:t>
            </a:r>
            <a:r>
              <a:rPr lang="en-US" altLang="ja-JP" dirty="0" smtClean="0"/>
              <a:t>energy</a:t>
            </a:r>
            <a:endParaRPr lang="en-US" altLang="ja-JP" dirty="0"/>
          </a:p>
        </p:txBody>
      </p:sp>
      <p:cxnSp>
        <p:nvCxnSpPr>
          <p:cNvPr id="19" name="直線コネクタ 18"/>
          <p:cNvCxnSpPr/>
          <p:nvPr/>
        </p:nvCxnSpPr>
        <p:spPr>
          <a:xfrm>
            <a:off x="655027" y="3491953"/>
            <a:ext cx="2703082" cy="4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358109" y="350168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574133" y="3496821"/>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358109" y="3861729"/>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574133" y="3487085"/>
            <a:ext cx="62360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35972" y="2282881"/>
            <a:ext cx="136661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002585" y="2282881"/>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218609" y="2282881"/>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02585" y="2642921"/>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218609" y="2280460"/>
            <a:ext cx="1979128" cy="2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4" name="直線コネクタ 2053"/>
          <p:cNvCxnSpPr>
            <a:endCxn id="62" idx="1"/>
          </p:cNvCxnSpPr>
          <p:nvPr/>
        </p:nvCxnSpPr>
        <p:spPr>
          <a:xfrm>
            <a:off x="572729" y="4597820"/>
            <a:ext cx="3764006" cy="214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85492" y="2535376"/>
            <a:ext cx="799334"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9" name="テキスト ボックス 2058"/>
          <p:cNvSpPr txBox="1"/>
          <p:nvPr/>
        </p:nvSpPr>
        <p:spPr>
          <a:xfrm>
            <a:off x="1376254" y="2350710"/>
            <a:ext cx="261610" cy="369332"/>
          </a:xfrm>
          <a:prstGeom prst="rect">
            <a:avLst/>
          </a:prstGeom>
          <a:noFill/>
        </p:spPr>
        <p:txBody>
          <a:bodyPr wrap="none" rtlCol="0">
            <a:spAutoFit/>
          </a:bodyPr>
          <a:lstStyle/>
          <a:p>
            <a:r>
              <a:rPr kumimoji="1" lang="en-US" altLang="ja-JP" i="1" dirty="0" smtClean="0"/>
              <a:t>t</a:t>
            </a:r>
            <a:endParaRPr kumimoji="1" lang="ja-JP" altLang="en-US" i="1" dirty="0"/>
          </a:p>
        </p:txBody>
      </p:sp>
      <p:cxnSp>
        <p:nvCxnSpPr>
          <p:cNvPr id="2062" name="直線コネクタ 2061"/>
          <p:cNvCxnSpPr/>
          <p:nvPr/>
        </p:nvCxnSpPr>
        <p:spPr>
          <a:xfrm>
            <a:off x="2002585" y="2679536"/>
            <a:ext cx="9116" cy="19649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358109" y="3487085"/>
            <a:ext cx="0" cy="11257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68" name="直線コネクタ 2067"/>
          <p:cNvCxnSpPr/>
          <p:nvPr/>
        </p:nvCxnSpPr>
        <p:spPr>
          <a:xfrm>
            <a:off x="2002585" y="4370900"/>
            <a:ext cx="1355524"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66" name="テキスト ボックス 2065"/>
          <p:cNvSpPr txBox="1"/>
          <p:nvPr/>
        </p:nvSpPr>
        <p:spPr>
          <a:xfrm>
            <a:off x="2467462" y="3909235"/>
            <a:ext cx="420308" cy="461665"/>
          </a:xfrm>
          <a:prstGeom prst="rect">
            <a:avLst/>
          </a:prstGeom>
          <a:noFill/>
          <a:ln>
            <a:noFill/>
          </a:ln>
        </p:spPr>
        <p:txBody>
          <a:bodyPr wrap="none" rtlCol="0">
            <a:spAutoFit/>
          </a:bodyPr>
          <a:lstStyle/>
          <a:p>
            <a:r>
              <a:rPr lang="en-US" altLang="ja-JP" sz="2400" i="1" dirty="0" err="1" smtClean="0"/>
              <a:t>T</a:t>
            </a:r>
            <a:r>
              <a:rPr lang="en-US" altLang="ja-JP" sz="2400" baseline="-25000" dirty="0" err="1" smtClean="0">
                <a:latin typeface="Symbol" pitchFamily="18" charset="2"/>
              </a:rPr>
              <a:t>g</a:t>
            </a:r>
            <a:endParaRPr kumimoji="1" lang="ja-JP" altLang="en-US" sz="2400" baseline="-25000" dirty="0">
              <a:latin typeface="Symbol" pitchFamily="18" charset="2"/>
            </a:endParaRPr>
          </a:p>
        </p:txBody>
      </p:sp>
      <p:sp>
        <p:nvSpPr>
          <p:cNvPr id="2069" name="テキスト ボックス 2068"/>
          <p:cNvSpPr txBox="1"/>
          <p:nvPr/>
        </p:nvSpPr>
        <p:spPr>
          <a:xfrm>
            <a:off x="979058" y="4664232"/>
            <a:ext cx="3083088" cy="369332"/>
          </a:xfrm>
          <a:prstGeom prst="rect">
            <a:avLst/>
          </a:prstGeom>
          <a:noFill/>
        </p:spPr>
        <p:txBody>
          <a:bodyPr wrap="none" rtlCol="0">
            <a:spAutoFit/>
          </a:bodyPr>
          <a:lstStyle/>
          <a:p>
            <a:r>
              <a:rPr lang="en-US" altLang="ja-JP" dirty="0" smtClean="0"/>
              <a:t>Maximum time window : </a:t>
            </a:r>
            <a:r>
              <a:rPr kumimoji="1" lang="en-US" altLang="ja-JP" dirty="0" smtClean="0"/>
              <a:t>20 us</a:t>
            </a:r>
            <a:endParaRPr kumimoji="1" lang="ja-JP" altLang="en-US" dirty="0"/>
          </a:p>
        </p:txBody>
      </p:sp>
      <p:sp>
        <p:nvSpPr>
          <p:cNvPr id="2072" name="テキスト ボックス 2071"/>
          <p:cNvSpPr txBox="1"/>
          <p:nvPr/>
        </p:nvSpPr>
        <p:spPr>
          <a:xfrm>
            <a:off x="241254" y="3912059"/>
            <a:ext cx="1521442" cy="646331"/>
          </a:xfrm>
          <a:prstGeom prst="rect">
            <a:avLst/>
          </a:prstGeom>
          <a:solidFill>
            <a:schemeClr val="bg1"/>
          </a:solidFill>
        </p:spPr>
        <p:txBody>
          <a:bodyPr wrap="none" rtlCol="0">
            <a:spAutoFit/>
          </a:bodyPr>
          <a:lstStyle/>
          <a:p>
            <a:r>
              <a:rPr kumimoji="1" lang="en-US" altLang="ja-JP" dirty="0" smtClean="0"/>
              <a:t>TDC </a:t>
            </a:r>
          </a:p>
          <a:p>
            <a:r>
              <a:rPr kumimoji="1" lang="en-US" altLang="ja-JP" dirty="0" smtClean="0"/>
              <a:t>(</a:t>
            </a:r>
            <a:r>
              <a:rPr kumimoji="1" lang="en-US" altLang="ja-JP" dirty="0" err="1" smtClean="0"/>
              <a:t>Lecroy</a:t>
            </a:r>
            <a:r>
              <a:rPr kumimoji="1" lang="en-US" altLang="ja-JP" dirty="0" smtClean="0"/>
              <a:t> 3377):</a:t>
            </a:r>
            <a:endParaRPr kumimoji="1" lang="ja-JP" altLang="en-US" dirty="0"/>
          </a:p>
        </p:txBody>
      </p:sp>
      <p:sp>
        <p:nvSpPr>
          <p:cNvPr id="62" name="テキスト ボックス 61"/>
          <p:cNvSpPr txBox="1"/>
          <p:nvPr/>
        </p:nvSpPr>
        <p:spPr>
          <a:xfrm>
            <a:off x="4336735" y="4415299"/>
            <a:ext cx="261610" cy="369332"/>
          </a:xfrm>
          <a:prstGeom prst="rect">
            <a:avLst/>
          </a:prstGeom>
          <a:noFill/>
        </p:spPr>
        <p:txBody>
          <a:bodyPr wrap="none" rtlCol="0">
            <a:spAutoFit/>
          </a:bodyPr>
          <a:lstStyle/>
          <a:p>
            <a:r>
              <a:rPr kumimoji="1" lang="en-US" altLang="ja-JP" i="1" dirty="0" smtClean="0"/>
              <a:t>t</a:t>
            </a:r>
            <a:endParaRPr kumimoji="1" lang="ja-JP" altLang="en-US" i="1" dirty="0"/>
          </a:p>
        </p:txBody>
      </p:sp>
      <p:sp>
        <p:nvSpPr>
          <p:cNvPr id="6" name="テキスト ボックス 5"/>
          <p:cNvSpPr txBox="1"/>
          <p:nvPr/>
        </p:nvSpPr>
        <p:spPr>
          <a:xfrm>
            <a:off x="232668" y="2835683"/>
            <a:ext cx="1492781" cy="646331"/>
          </a:xfrm>
          <a:prstGeom prst="rect">
            <a:avLst/>
          </a:prstGeom>
          <a:solidFill>
            <a:schemeClr val="bg1"/>
          </a:solidFill>
        </p:spPr>
        <p:txBody>
          <a:bodyPr wrap="none" rtlCol="0">
            <a:spAutoFit/>
          </a:bodyPr>
          <a:lstStyle/>
          <a:p>
            <a:r>
              <a:rPr kumimoji="1" lang="en-US" altLang="ja-JP" dirty="0" smtClean="0">
                <a:latin typeface="Symbol" pitchFamily="18" charset="2"/>
              </a:rPr>
              <a:t>g</a:t>
            </a:r>
            <a:r>
              <a:rPr kumimoji="1" lang="en-US" altLang="ja-JP" dirty="0" smtClean="0"/>
              <a:t>-ray signal </a:t>
            </a:r>
          </a:p>
          <a:p>
            <a:r>
              <a:rPr kumimoji="1" lang="en-US" altLang="ja-JP" dirty="0" smtClean="0"/>
              <a:t>(each crystal):</a:t>
            </a:r>
            <a:endParaRPr kumimoji="1" lang="ja-JP" altLang="en-US" dirty="0"/>
          </a:p>
        </p:txBody>
      </p:sp>
      <p:cxnSp>
        <p:nvCxnSpPr>
          <p:cNvPr id="82" name="直線コネクタ 81"/>
          <p:cNvCxnSpPr/>
          <p:nvPr/>
        </p:nvCxnSpPr>
        <p:spPr>
          <a:xfrm>
            <a:off x="561301" y="3716200"/>
            <a:ext cx="799334"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1352063" y="3531534"/>
            <a:ext cx="261610" cy="369332"/>
          </a:xfrm>
          <a:prstGeom prst="rect">
            <a:avLst/>
          </a:prstGeom>
          <a:noFill/>
        </p:spPr>
        <p:txBody>
          <a:bodyPr wrap="none" rtlCol="0">
            <a:spAutoFit/>
          </a:bodyPr>
          <a:lstStyle/>
          <a:p>
            <a:r>
              <a:rPr kumimoji="1" lang="en-US" altLang="ja-JP" i="1" dirty="0" smtClean="0"/>
              <a:t>t</a:t>
            </a:r>
            <a:endParaRPr kumimoji="1" lang="ja-JP" altLang="en-US" i="1" dirty="0"/>
          </a:p>
        </p:txBody>
      </p:sp>
      <p:cxnSp>
        <p:nvCxnSpPr>
          <p:cNvPr id="48" name="直線矢印コネクタ 47"/>
          <p:cNvCxnSpPr/>
          <p:nvPr/>
        </p:nvCxnSpPr>
        <p:spPr>
          <a:xfrm flipH="1" flipV="1">
            <a:off x="7199860" y="4038530"/>
            <a:ext cx="104871" cy="30202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513858" y="1931192"/>
            <a:ext cx="1160959" cy="369332"/>
          </a:xfrm>
          <a:prstGeom prst="rect">
            <a:avLst/>
          </a:prstGeom>
          <a:solidFill>
            <a:schemeClr val="bg1"/>
          </a:solidFill>
        </p:spPr>
        <p:txBody>
          <a:bodyPr wrap="none" rtlCol="0">
            <a:spAutoFit/>
          </a:bodyPr>
          <a:lstStyle/>
          <a:p>
            <a:r>
              <a:rPr kumimoji="1" lang="en-US" altLang="ja-JP" dirty="0" smtClean="0"/>
              <a:t>crystal ID1</a:t>
            </a:r>
            <a:endParaRPr kumimoji="1" lang="ja-JP" altLang="en-US" dirty="0"/>
          </a:p>
        </p:txBody>
      </p:sp>
    </p:spTree>
    <p:extLst>
      <p:ext uri="{BB962C8B-B14F-4D97-AF65-F5344CB8AC3E}">
        <p14:creationId xmlns:p14="http://schemas.microsoft.com/office/powerpoint/2010/main" val="3847859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4524" y="60915"/>
            <a:ext cx="8229600" cy="922114"/>
          </a:xfrm>
        </p:spPr>
        <p:txBody>
          <a:bodyPr>
            <a:normAutofit fontScale="90000"/>
          </a:bodyPr>
          <a:lstStyle/>
          <a:p>
            <a:r>
              <a:rPr kumimoji="1" lang="en-US" altLang="ja-JP" dirty="0" smtClean="0"/>
              <a:t>High resolution and accuracy of </a:t>
            </a:r>
            <a:r>
              <a:rPr kumimoji="1" lang="en-US" altLang="ja-JP" i="1" dirty="0" smtClean="0"/>
              <a:t>A/Q</a:t>
            </a:r>
            <a:endParaRPr kumimoji="1" lang="ja-JP" altLang="en-US" i="1" dirty="0"/>
          </a:p>
        </p:txBody>
      </p:sp>
      <p:sp>
        <p:nvSpPr>
          <p:cNvPr id="4" name="コンテンツ プレースホルダー 3"/>
          <p:cNvSpPr>
            <a:spLocks noGrp="1"/>
          </p:cNvSpPr>
          <p:nvPr>
            <p:ph sz="half" idx="1"/>
          </p:nvPr>
        </p:nvSpPr>
        <p:spPr>
          <a:xfrm>
            <a:off x="360673" y="1326948"/>
            <a:ext cx="4222220" cy="5094852"/>
          </a:xfrm>
          <a:ln>
            <a:noFill/>
          </a:ln>
        </p:spPr>
        <p:txBody>
          <a:bodyPr>
            <a:normAutofit fontScale="92500" lnSpcReduction="10000"/>
          </a:bodyPr>
          <a:lstStyle/>
          <a:p>
            <a:r>
              <a:rPr kumimoji="1" lang="en-US" altLang="ja-JP" dirty="0" smtClean="0"/>
              <a:t>A/Q resolution:</a:t>
            </a:r>
          </a:p>
          <a:p>
            <a:pPr marL="0" indent="0">
              <a:buNone/>
            </a:pPr>
            <a:r>
              <a:rPr lang="en-US" altLang="ja-JP" dirty="0"/>
              <a:t> </a:t>
            </a:r>
            <a:r>
              <a:rPr lang="en-US" altLang="ja-JP" dirty="0" smtClean="0"/>
              <a:t>        </a:t>
            </a:r>
            <a:r>
              <a:rPr lang="en-US" altLang="ja-JP" dirty="0" smtClean="0">
                <a:solidFill>
                  <a:srgbClr val="FF0000"/>
                </a:solidFill>
              </a:rPr>
              <a:t>0.035 ~ 0.04 % (</a:t>
            </a:r>
            <a:r>
              <a:rPr lang="en-US" altLang="ja-JP" i="1" dirty="0" smtClean="0">
                <a:solidFill>
                  <a:srgbClr val="FF0000"/>
                </a:solidFill>
                <a:latin typeface="Symbol" pitchFamily="18" charset="2"/>
              </a:rPr>
              <a:t>s</a:t>
            </a:r>
            <a:r>
              <a:rPr lang="en-US" altLang="ja-JP" dirty="0" smtClean="0">
                <a:solidFill>
                  <a:srgbClr val="FF0000"/>
                </a:solidFill>
              </a:rPr>
              <a:t>) </a:t>
            </a:r>
          </a:p>
          <a:p>
            <a:pPr>
              <a:buFont typeface="Wingdings"/>
              <a:buChar char="à"/>
            </a:pPr>
            <a:r>
              <a:rPr lang="en-US" altLang="ja-JP" dirty="0" smtClean="0">
                <a:sym typeface="Wingdings" pitchFamily="2" charset="2"/>
              </a:rPr>
              <a:t>Clear </a:t>
            </a:r>
            <a:r>
              <a:rPr lang="en-US" altLang="ja-JP" dirty="0">
                <a:sym typeface="Wingdings" pitchFamily="2" charset="2"/>
              </a:rPr>
              <a:t>separation of  </a:t>
            </a:r>
          </a:p>
          <a:p>
            <a:pPr marL="0" indent="0">
              <a:buNone/>
            </a:pPr>
            <a:r>
              <a:rPr lang="en-US" altLang="ja-JP" dirty="0" smtClean="0">
                <a:sym typeface="Wingdings" pitchFamily="2" charset="2"/>
              </a:rPr>
              <a:t>    charge </a:t>
            </a:r>
            <a:r>
              <a:rPr lang="en-US" altLang="ja-JP" dirty="0">
                <a:sym typeface="Wingdings" pitchFamily="2" charset="2"/>
              </a:rPr>
              <a:t>states (Q=Z-1,…)</a:t>
            </a:r>
            <a:endParaRPr lang="en-US" altLang="ja-JP" dirty="0"/>
          </a:p>
          <a:p>
            <a:pPr marL="0" indent="0">
              <a:buNone/>
            </a:pPr>
            <a:endParaRPr lang="en-US" altLang="ja-JP" sz="2400" dirty="0" smtClean="0"/>
          </a:p>
          <a:p>
            <a:pPr marL="0" indent="0">
              <a:buNone/>
            </a:pPr>
            <a:r>
              <a:rPr lang="en-US" altLang="ja-JP" sz="2400" dirty="0" smtClean="0"/>
              <a:t>(thanks to track </a:t>
            </a:r>
            <a:r>
              <a:rPr lang="en-US" altLang="ja-JP" sz="2400" dirty="0"/>
              <a:t>reconstruction with 1</a:t>
            </a:r>
            <a:r>
              <a:rPr lang="en-US" altLang="ja-JP" sz="2400" baseline="30000" dirty="0"/>
              <a:t>st</a:t>
            </a:r>
            <a:r>
              <a:rPr lang="en-US" altLang="ja-JP" sz="2400" dirty="0"/>
              <a:t> and 2</a:t>
            </a:r>
            <a:r>
              <a:rPr lang="en-US" altLang="ja-JP" sz="2400" baseline="30000" dirty="0"/>
              <a:t>nd</a:t>
            </a:r>
            <a:r>
              <a:rPr lang="en-US" altLang="ja-JP" sz="2400" dirty="0"/>
              <a:t> order transfer </a:t>
            </a:r>
            <a:r>
              <a:rPr lang="en-US" altLang="ja-JP" sz="2400" dirty="0" smtClean="0"/>
              <a:t>matrixes)</a:t>
            </a:r>
            <a:endParaRPr lang="en-US" altLang="ja-JP" sz="2400" dirty="0"/>
          </a:p>
          <a:p>
            <a:pPr marL="0" indent="0">
              <a:buNone/>
            </a:pPr>
            <a:endParaRPr lang="en-US" altLang="ja-JP" dirty="0" smtClean="0"/>
          </a:p>
          <a:p>
            <a:r>
              <a:rPr lang="en-US" altLang="ja-JP" dirty="0" smtClean="0"/>
              <a:t>A/Q accuracy:</a:t>
            </a:r>
          </a:p>
          <a:p>
            <a:pPr marL="0" indent="0">
              <a:buNone/>
            </a:pPr>
            <a:r>
              <a:rPr lang="en-US" altLang="ja-JP" sz="2400" dirty="0" smtClean="0">
                <a:solidFill>
                  <a:srgbClr val="FF0000"/>
                </a:solidFill>
              </a:rPr>
              <a:t>     |(</a:t>
            </a:r>
            <a:r>
              <a:rPr lang="en-US" altLang="ja-JP" sz="2400" dirty="0">
                <a:solidFill>
                  <a:srgbClr val="FF0000"/>
                </a:solidFill>
              </a:rPr>
              <a:t>A/Q)</a:t>
            </a:r>
            <a:r>
              <a:rPr lang="en-US" altLang="ja-JP" sz="2400" baseline="-25000" dirty="0" err="1">
                <a:solidFill>
                  <a:srgbClr val="FF0000"/>
                </a:solidFill>
              </a:rPr>
              <a:t>exp</a:t>
            </a:r>
            <a:r>
              <a:rPr lang="ja-JP" altLang="en-US" sz="2400" dirty="0">
                <a:solidFill>
                  <a:srgbClr val="FF0000"/>
                </a:solidFill>
              </a:rPr>
              <a:t>－</a:t>
            </a:r>
            <a:r>
              <a:rPr lang="en-US" altLang="ja-JP" sz="2400" dirty="0">
                <a:solidFill>
                  <a:srgbClr val="FF0000"/>
                </a:solidFill>
              </a:rPr>
              <a:t>(A/Q)</a:t>
            </a:r>
            <a:r>
              <a:rPr lang="en-US" altLang="ja-JP" sz="2400" baseline="-25000" dirty="0" err="1">
                <a:solidFill>
                  <a:srgbClr val="FF0000"/>
                </a:solidFill>
              </a:rPr>
              <a:t>calc</a:t>
            </a:r>
            <a:r>
              <a:rPr lang="en-US" altLang="ja-JP" sz="2400" dirty="0" smtClean="0">
                <a:solidFill>
                  <a:srgbClr val="FF0000"/>
                </a:solidFill>
              </a:rPr>
              <a:t>|&lt; 0.1 %</a:t>
            </a:r>
            <a:endParaRPr lang="ja-JP" altLang="en-US" sz="2400" baseline="30000" dirty="0">
              <a:solidFill>
                <a:srgbClr val="FF0000"/>
              </a:solidFill>
            </a:endParaRPr>
          </a:p>
          <a:p>
            <a:pPr marL="0" indent="0">
              <a:buNone/>
            </a:pPr>
            <a:r>
              <a:rPr lang="en-US" altLang="ja-JP" dirty="0" smtClean="0">
                <a:sym typeface="Wingdings" pitchFamily="2" charset="2"/>
              </a:rPr>
              <a:t> Clear event assignment </a:t>
            </a:r>
            <a:endParaRPr lang="en-US" altLang="ja-JP" dirty="0" smtClean="0"/>
          </a:p>
          <a:p>
            <a:pPr marL="0" indent="0">
              <a:buNone/>
            </a:pPr>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435" y="1622882"/>
            <a:ext cx="3502284" cy="3450842"/>
          </a:xfrm>
          <a:prstGeom prst="rect">
            <a:avLst/>
          </a:prstGeom>
        </p:spPr>
      </p:pic>
      <p:sp>
        <p:nvSpPr>
          <p:cNvPr id="7" name="正方形/長方形 6"/>
          <p:cNvSpPr/>
          <p:nvPr/>
        </p:nvSpPr>
        <p:spPr>
          <a:xfrm>
            <a:off x="8042281" y="2171223"/>
            <a:ext cx="150812" cy="123825"/>
          </a:xfrm>
          <a:prstGeom prst="rect">
            <a:avLst/>
          </a:prstGeom>
          <a:solidFill>
            <a:srgbClr val="4215FF"/>
          </a:solidFill>
          <a:ln>
            <a:solidFill>
              <a:srgbClr val="4215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二等辺三角形 7"/>
          <p:cNvSpPr/>
          <p:nvPr/>
        </p:nvSpPr>
        <p:spPr>
          <a:xfrm>
            <a:off x="8039559" y="2629948"/>
            <a:ext cx="142875" cy="14287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テキスト ボックス 35"/>
          <p:cNvSpPr txBox="1">
            <a:spLocks noChangeArrowheads="1"/>
          </p:cNvSpPr>
          <p:nvPr/>
        </p:nvSpPr>
        <p:spPr bwMode="auto">
          <a:xfrm>
            <a:off x="8269145" y="1786632"/>
            <a:ext cx="562975" cy="369332"/>
          </a:xfrm>
          <a:prstGeom prst="rect">
            <a:avLst/>
          </a:prstGeom>
          <a:noFill/>
          <a:ln w="9525">
            <a:noFill/>
            <a:miter lim="800000"/>
            <a:headEnd/>
            <a:tailEnd/>
          </a:ln>
        </p:spPr>
        <p:txBody>
          <a:bodyPr wrap="none">
            <a:spAutoFit/>
          </a:bodyPr>
          <a:lstStyle/>
          <a:p>
            <a:r>
              <a:rPr lang="en-US" altLang="ja-JP" dirty="0" smtClean="0"/>
              <a:t>Q=Z</a:t>
            </a:r>
            <a:endParaRPr lang="ja-JP" altLang="en-US" dirty="0"/>
          </a:p>
        </p:txBody>
      </p:sp>
      <p:sp>
        <p:nvSpPr>
          <p:cNvPr id="10" name="正方形/長方形 9"/>
          <p:cNvSpPr/>
          <p:nvPr/>
        </p:nvSpPr>
        <p:spPr>
          <a:xfrm>
            <a:off x="8042281" y="1924086"/>
            <a:ext cx="150812" cy="1238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C00000"/>
              </a:solidFill>
            </a:endParaRPr>
          </a:p>
        </p:txBody>
      </p:sp>
      <p:sp>
        <p:nvSpPr>
          <p:cNvPr id="11" name="正方形/長方形 10"/>
          <p:cNvSpPr/>
          <p:nvPr/>
        </p:nvSpPr>
        <p:spPr>
          <a:xfrm>
            <a:off x="8035590" y="2960701"/>
            <a:ext cx="150812" cy="12382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Text Box 92"/>
          <p:cNvSpPr txBox="1">
            <a:spLocks noChangeArrowheads="1"/>
          </p:cNvSpPr>
          <p:nvPr/>
        </p:nvSpPr>
        <p:spPr bwMode="auto">
          <a:xfrm>
            <a:off x="6625239" y="2701385"/>
            <a:ext cx="1115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aseline="30000" dirty="0">
                <a:solidFill>
                  <a:srgbClr val="0000FF"/>
                </a:solidFill>
              </a:rPr>
              <a:t>108</a:t>
            </a:r>
            <a:r>
              <a:rPr lang="en-US" altLang="ja-JP" sz="2000" dirty="0">
                <a:solidFill>
                  <a:srgbClr val="0000FF"/>
                </a:solidFill>
              </a:rPr>
              <a:t>Zr</a:t>
            </a:r>
            <a:r>
              <a:rPr lang="en-US" altLang="ja-JP" sz="2000" baseline="30000" dirty="0">
                <a:solidFill>
                  <a:srgbClr val="0000FF"/>
                </a:solidFill>
              </a:rPr>
              <a:t>39+</a:t>
            </a:r>
            <a:endParaRPr lang="en-US" altLang="ja-JP" sz="2000" dirty="0">
              <a:solidFill>
                <a:srgbClr val="0000FF"/>
              </a:solidFill>
            </a:endParaRPr>
          </a:p>
        </p:txBody>
      </p:sp>
      <p:sp>
        <p:nvSpPr>
          <p:cNvPr id="20" name="Text Box 102"/>
          <p:cNvSpPr txBox="1">
            <a:spLocks noChangeArrowheads="1"/>
          </p:cNvSpPr>
          <p:nvPr/>
        </p:nvSpPr>
        <p:spPr bwMode="auto">
          <a:xfrm>
            <a:off x="7005699" y="3284921"/>
            <a:ext cx="1105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aseline="30000" dirty="0">
                <a:solidFill>
                  <a:srgbClr val="FF0000"/>
                </a:solidFill>
              </a:rPr>
              <a:t>111</a:t>
            </a:r>
            <a:r>
              <a:rPr lang="en-US" altLang="ja-JP" sz="2000" dirty="0">
                <a:solidFill>
                  <a:srgbClr val="FF0000"/>
                </a:solidFill>
              </a:rPr>
              <a:t>Zr</a:t>
            </a:r>
            <a:r>
              <a:rPr lang="en-US" altLang="ja-JP" sz="2000" baseline="30000" dirty="0">
                <a:solidFill>
                  <a:srgbClr val="FF0000"/>
                </a:solidFill>
              </a:rPr>
              <a:t>40+</a:t>
            </a:r>
            <a:endParaRPr lang="en-US" altLang="ja-JP" sz="2000" dirty="0">
              <a:solidFill>
                <a:srgbClr val="FF0000"/>
              </a:solidFill>
            </a:endParaRPr>
          </a:p>
        </p:txBody>
      </p:sp>
      <p:sp>
        <p:nvSpPr>
          <p:cNvPr id="23" name="Line 97"/>
          <p:cNvSpPr>
            <a:spLocks noChangeShapeType="1"/>
          </p:cNvSpPr>
          <p:nvPr/>
        </p:nvSpPr>
        <p:spPr bwMode="auto">
          <a:xfrm flipH="1">
            <a:off x="6907695" y="3604132"/>
            <a:ext cx="242423" cy="54048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4" name="二等辺三角形 23"/>
          <p:cNvSpPr/>
          <p:nvPr/>
        </p:nvSpPr>
        <p:spPr>
          <a:xfrm>
            <a:off x="6625239" y="4389220"/>
            <a:ext cx="142875" cy="14287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二等辺三角形 24"/>
          <p:cNvSpPr/>
          <p:nvPr/>
        </p:nvSpPr>
        <p:spPr>
          <a:xfrm>
            <a:off x="6260664" y="4389220"/>
            <a:ext cx="142875" cy="14287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Line 95"/>
          <p:cNvSpPr>
            <a:spLocks noChangeShapeType="1"/>
          </p:cNvSpPr>
          <p:nvPr/>
        </p:nvSpPr>
        <p:spPr bwMode="auto">
          <a:xfrm flipH="1">
            <a:off x="6828183" y="3084527"/>
            <a:ext cx="206861" cy="48362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 name="テキスト ボックス 29"/>
          <p:cNvSpPr txBox="1"/>
          <p:nvPr/>
        </p:nvSpPr>
        <p:spPr>
          <a:xfrm>
            <a:off x="6447164" y="4983193"/>
            <a:ext cx="582211" cy="369332"/>
          </a:xfrm>
          <a:prstGeom prst="rect">
            <a:avLst/>
          </a:prstGeom>
          <a:noFill/>
        </p:spPr>
        <p:txBody>
          <a:bodyPr wrap="none" rtlCol="0">
            <a:spAutoFit/>
          </a:bodyPr>
          <a:lstStyle/>
          <a:p>
            <a:r>
              <a:rPr lang="en-US" altLang="ja-JP" dirty="0" smtClean="0"/>
              <a:t>A/Q</a:t>
            </a:r>
            <a:endParaRPr kumimoji="1" lang="ja-JP" altLang="en-US" dirty="0"/>
          </a:p>
        </p:txBody>
      </p:sp>
      <p:sp>
        <p:nvSpPr>
          <p:cNvPr id="31" name="テキスト ボックス 30"/>
          <p:cNvSpPr txBox="1"/>
          <p:nvPr/>
        </p:nvSpPr>
        <p:spPr>
          <a:xfrm rot="16200000">
            <a:off x="4125076" y="2481568"/>
            <a:ext cx="915635" cy="369332"/>
          </a:xfrm>
          <a:prstGeom prst="rect">
            <a:avLst/>
          </a:prstGeom>
          <a:noFill/>
        </p:spPr>
        <p:txBody>
          <a:bodyPr wrap="none" rtlCol="0">
            <a:spAutoFit/>
          </a:bodyPr>
          <a:lstStyle/>
          <a:p>
            <a:r>
              <a:rPr lang="en-US" altLang="ja-JP" dirty="0" smtClean="0"/>
              <a:t>Counts</a:t>
            </a:r>
            <a:endParaRPr kumimoji="1" lang="ja-JP" altLang="en-US" dirty="0"/>
          </a:p>
        </p:txBody>
      </p:sp>
      <p:sp>
        <p:nvSpPr>
          <p:cNvPr id="32" name="テキスト ボックス 31"/>
          <p:cNvSpPr txBox="1"/>
          <p:nvPr/>
        </p:nvSpPr>
        <p:spPr>
          <a:xfrm>
            <a:off x="5726667" y="1253205"/>
            <a:ext cx="1491114" cy="523220"/>
          </a:xfrm>
          <a:prstGeom prst="rect">
            <a:avLst/>
          </a:prstGeom>
          <a:noFill/>
        </p:spPr>
        <p:txBody>
          <a:bodyPr wrap="none" rtlCol="0">
            <a:spAutoFit/>
          </a:bodyPr>
          <a:lstStyle/>
          <a:p>
            <a:r>
              <a:rPr kumimoji="1" lang="en-US" altLang="ja-JP" sz="2800" dirty="0" err="1" smtClean="0"/>
              <a:t>Zr</a:t>
            </a:r>
            <a:r>
              <a:rPr kumimoji="1" lang="en-US" altLang="ja-JP" sz="2800" dirty="0" smtClean="0"/>
              <a:t> (Z=40)</a:t>
            </a:r>
            <a:endParaRPr kumimoji="1" lang="ja-JP" altLang="en-US" sz="2800" dirty="0"/>
          </a:p>
        </p:txBody>
      </p:sp>
      <p:sp>
        <p:nvSpPr>
          <p:cNvPr id="33" name="テキスト ボックス 35"/>
          <p:cNvSpPr txBox="1">
            <a:spLocks noChangeArrowheads="1"/>
          </p:cNvSpPr>
          <p:nvPr/>
        </p:nvSpPr>
        <p:spPr bwMode="auto">
          <a:xfrm>
            <a:off x="8271417" y="2075512"/>
            <a:ext cx="845103" cy="369332"/>
          </a:xfrm>
          <a:prstGeom prst="rect">
            <a:avLst/>
          </a:prstGeom>
          <a:noFill/>
          <a:ln w="9525">
            <a:noFill/>
            <a:miter lim="800000"/>
            <a:headEnd/>
            <a:tailEnd/>
          </a:ln>
        </p:spPr>
        <p:txBody>
          <a:bodyPr wrap="none">
            <a:spAutoFit/>
          </a:bodyPr>
          <a:lstStyle/>
          <a:p>
            <a:r>
              <a:rPr lang="en-US" altLang="ja-JP" dirty="0" smtClean="0"/>
              <a:t>Q=Z-1</a:t>
            </a:r>
            <a:endParaRPr lang="ja-JP" altLang="en-US" dirty="0"/>
          </a:p>
        </p:txBody>
      </p:sp>
      <p:sp>
        <p:nvSpPr>
          <p:cNvPr id="34" name="テキスト ボックス 35"/>
          <p:cNvSpPr txBox="1">
            <a:spLocks noChangeArrowheads="1"/>
          </p:cNvSpPr>
          <p:nvPr/>
        </p:nvSpPr>
        <p:spPr bwMode="auto">
          <a:xfrm>
            <a:off x="8263030" y="2498613"/>
            <a:ext cx="845103" cy="369332"/>
          </a:xfrm>
          <a:prstGeom prst="rect">
            <a:avLst/>
          </a:prstGeom>
          <a:noFill/>
          <a:ln w="9525">
            <a:noFill/>
            <a:miter lim="800000"/>
            <a:headEnd/>
            <a:tailEnd/>
          </a:ln>
        </p:spPr>
        <p:txBody>
          <a:bodyPr wrap="none">
            <a:spAutoFit/>
          </a:bodyPr>
          <a:lstStyle/>
          <a:p>
            <a:r>
              <a:rPr lang="en-US" altLang="ja-JP" dirty="0" smtClean="0"/>
              <a:t>Q=Z-2</a:t>
            </a:r>
            <a:endParaRPr lang="ja-JP" altLang="en-US" dirty="0"/>
          </a:p>
        </p:txBody>
      </p:sp>
      <p:sp>
        <p:nvSpPr>
          <p:cNvPr id="35" name="テキスト ボックス 35"/>
          <p:cNvSpPr txBox="1">
            <a:spLocks noChangeArrowheads="1"/>
          </p:cNvSpPr>
          <p:nvPr/>
        </p:nvSpPr>
        <p:spPr bwMode="auto">
          <a:xfrm>
            <a:off x="8266307" y="2856388"/>
            <a:ext cx="915635" cy="369332"/>
          </a:xfrm>
          <a:prstGeom prst="rect">
            <a:avLst/>
          </a:prstGeom>
          <a:noFill/>
          <a:ln w="9525">
            <a:noFill/>
            <a:miter lim="800000"/>
            <a:headEnd/>
            <a:tailEnd/>
          </a:ln>
        </p:spPr>
        <p:txBody>
          <a:bodyPr wrap="none">
            <a:spAutoFit/>
          </a:bodyPr>
          <a:lstStyle/>
          <a:p>
            <a:r>
              <a:rPr lang="en-US" altLang="ja-JP" dirty="0" smtClean="0"/>
              <a:t>Z’=Z+1</a:t>
            </a:r>
            <a:endParaRPr lang="ja-JP" altLang="en-US" dirty="0"/>
          </a:p>
        </p:txBody>
      </p:sp>
      <p:sp>
        <p:nvSpPr>
          <p:cNvPr id="37" name="正方形/長方形 36"/>
          <p:cNvSpPr/>
          <p:nvPr/>
        </p:nvSpPr>
        <p:spPr>
          <a:xfrm>
            <a:off x="4657512" y="5517232"/>
            <a:ext cx="4238728" cy="707886"/>
          </a:xfrm>
          <a:prstGeom prst="rect">
            <a:avLst/>
          </a:prstGeom>
          <a:ln>
            <a:solidFill>
              <a:schemeClr val="tx1"/>
            </a:solidFill>
          </a:ln>
        </p:spPr>
        <p:txBody>
          <a:bodyPr wrap="square">
            <a:spAutoFit/>
          </a:bodyPr>
          <a:lstStyle/>
          <a:p>
            <a:pPr marL="0" lvl="1"/>
            <a:r>
              <a:rPr lang="en-US" altLang="ja-JP" sz="2000" dirty="0" smtClean="0"/>
              <a:t>For example, 0.2</a:t>
            </a:r>
            <a:r>
              <a:rPr lang="en-US" altLang="ja-JP" sz="2000" dirty="0"/>
              <a:t>% difference </a:t>
            </a:r>
            <a:r>
              <a:rPr lang="en-US" altLang="ja-JP" sz="2000" dirty="0" smtClean="0"/>
              <a:t>of </a:t>
            </a:r>
            <a:r>
              <a:rPr lang="en-US" altLang="ja-JP" sz="2000" i="1" dirty="0" smtClean="0"/>
              <a:t>A/Q</a:t>
            </a:r>
            <a:r>
              <a:rPr lang="en-US" altLang="ja-JP" sz="2000" dirty="0" smtClean="0"/>
              <a:t> between </a:t>
            </a:r>
            <a:r>
              <a:rPr lang="en-US" altLang="ja-JP" sz="2000" baseline="30000" dirty="0">
                <a:solidFill>
                  <a:srgbClr val="FF0000"/>
                </a:solidFill>
              </a:rPr>
              <a:t>111</a:t>
            </a:r>
            <a:r>
              <a:rPr lang="en-US" altLang="ja-JP" sz="2000" dirty="0">
                <a:solidFill>
                  <a:srgbClr val="FF0000"/>
                </a:solidFill>
              </a:rPr>
              <a:t>Zr</a:t>
            </a:r>
            <a:r>
              <a:rPr lang="en-US" altLang="ja-JP" sz="2000" baseline="30000" dirty="0">
                <a:solidFill>
                  <a:srgbClr val="FF0000"/>
                </a:solidFill>
              </a:rPr>
              <a:t>40+</a:t>
            </a:r>
            <a:r>
              <a:rPr lang="en-US" altLang="ja-JP" sz="2000" baseline="30000" dirty="0"/>
              <a:t> </a:t>
            </a:r>
            <a:r>
              <a:rPr lang="en-US" altLang="ja-JP" sz="2000" dirty="0"/>
              <a:t>and</a:t>
            </a:r>
            <a:r>
              <a:rPr lang="en-US" altLang="ja-JP" sz="2000" baseline="30000" dirty="0"/>
              <a:t> </a:t>
            </a:r>
            <a:r>
              <a:rPr lang="en-US" altLang="ja-JP" sz="2000" baseline="30000" dirty="0" smtClean="0">
                <a:solidFill>
                  <a:srgbClr val="0000FF"/>
                </a:solidFill>
              </a:rPr>
              <a:t>108</a:t>
            </a:r>
            <a:r>
              <a:rPr lang="en-US" altLang="ja-JP" sz="2000" dirty="0" smtClean="0">
                <a:solidFill>
                  <a:srgbClr val="0000FF"/>
                </a:solidFill>
              </a:rPr>
              <a:t>Zr</a:t>
            </a:r>
            <a:r>
              <a:rPr lang="en-US" altLang="ja-JP" sz="2000" baseline="30000" dirty="0" smtClean="0">
                <a:solidFill>
                  <a:srgbClr val="0000FF"/>
                </a:solidFill>
              </a:rPr>
              <a:t>39</a:t>
            </a:r>
            <a:r>
              <a:rPr lang="en-US" altLang="ja-JP" sz="2000" baseline="30000" dirty="0">
                <a:solidFill>
                  <a:srgbClr val="0000FF"/>
                </a:solidFill>
              </a:rPr>
              <a:t>+</a:t>
            </a:r>
            <a:endParaRPr lang="ja-JP" altLang="en-US" sz="2000" dirty="0">
              <a:solidFill>
                <a:srgbClr val="0000FF"/>
              </a:solidFill>
            </a:endParaRPr>
          </a:p>
        </p:txBody>
      </p:sp>
      <p:sp>
        <p:nvSpPr>
          <p:cNvPr id="41" name="正方形/長方形 40"/>
          <p:cNvSpPr/>
          <p:nvPr/>
        </p:nvSpPr>
        <p:spPr>
          <a:xfrm>
            <a:off x="3914939" y="764704"/>
            <a:ext cx="4635693" cy="369332"/>
          </a:xfrm>
          <a:prstGeom prst="rect">
            <a:avLst/>
          </a:prstGeom>
        </p:spPr>
        <p:txBody>
          <a:bodyPr wrap="none">
            <a:spAutoFit/>
          </a:bodyPr>
          <a:lstStyle/>
          <a:p>
            <a:r>
              <a:rPr lang="en-US" altLang="ja-JP" dirty="0"/>
              <a:t>T. Ohnishi </a:t>
            </a:r>
            <a:r>
              <a:rPr lang="en-US" altLang="ja-JP" i="1" dirty="0"/>
              <a:t>et al</a:t>
            </a:r>
            <a:r>
              <a:rPr lang="en-US" altLang="ja-JP" dirty="0"/>
              <a:t>., J. Phys. Soc. Japan 79, 073201, </a:t>
            </a:r>
            <a:endParaRPr lang="ja-JP" altLang="en-US" dirty="0"/>
          </a:p>
        </p:txBody>
      </p:sp>
    </p:spTree>
    <p:extLst>
      <p:ext uri="{BB962C8B-B14F-4D97-AF65-F5344CB8AC3E}">
        <p14:creationId xmlns:p14="http://schemas.microsoft.com/office/powerpoint/2010/main" val="255443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36912"/>
            <a:ext cx="8229600" cy="1143000"/>
          </a:xfrm>
        </p:spPr>
        <p:txBody>
          <a:bodyPr/>
          <a:lstStyle/>
          <a:p>
            <a:r>
              <a:rPr kumimoji="1" lang="en-US" altLang="ja-JP" dirty="0" smtClean="0"/>
              <a:t>Results</a:t>
            </a:r>
            <a:endParaRPr kumimoji="1" lang="ja-JP" altLang="en-US" dirty="0"/>
          </a:p>
        </p:txBody>
      </p:sp>
    </p:spTree>
    <p:extLst>
      <p:ext uri="{BB962C8B-B14F-4D97-AF65-F5344CB8AC3E}">
        <p14:creationId xmlns:p14="http://schemas.microsoft.com/office/powerpoint/2010/main" val="83069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136" y="3860581"/>
            <a:ext cx="2856191" cy="29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508" y="3785551"/>
            <a:ext cx="2859822" cy="297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3461020" y="4535988"/>
            <a:ext cx="1036181" cy="461665"/>
          </a:xfrm>
          <a:prstGeom prst="rect">
            <a:avLst/>
          </a:prstGeom>
          <a:noFill/>
        </p:spPr>
        <p:txBody>
          <a:bodyPr wrap="none" rtlCol="0">
            <a:spAutoFit/>
          </a:bodyPr>
          <a:lstStyle/>
          <a:p>
            <a:r>
              <a:rPr lang="en-US" altLang="ja-JP" sz="1200" b="1" dirty="0" smtClean="0"/>
              <a:t>With delayed</a:t>
            </a:r>
          </a:p>
          <a:p>
            <a:r>
              <a:rPr lang="en-US" altLang="ja-JP" sz="1200" b="1" dirty="0" smtClean="0">
                <a:latin typeface="Symbol" pitchFamily="18" charset="2"/>
              </a:rPr>
              <a:t>g</a:t>
            </a:r>
            <a:r>
              <a:rPr lang="en-US" altLang="ja-JP" sz="1200" b="1" dirty="0" smtClean="0"/>
              <a:t> gate</a:t>
            </a:r>
            <a:endParaRPr kumimoji="1" lang="ja-JP" altLang="en-US" sz="1200" b="1" dirty="0"/>
          </a:p>
        </p:txBody>
      </p:sp>
      <p:sp>
        <p:nvSpPr>
          <p:cNvPr id="62" name="テキスト ボックス 61"/>
          <p:cNvSpPr txBox="1"/>
          <p:nvPr/>
        </p:nvSpPr>
        <p:spPr>
          <a:xfrm>
            <a:off x="6490957" y="4557379"/>
            <a:ext cx="1036181" cy="461665"/>
          </a:xfrm>
          <a:prstGeom prst="rect">
            <a:avLst/>
          </a:prstGeom>
          <a:noFill/>
        </p:spPr>
        <p:txBody>
          <a:bodyPr wrap="none" rtlCol="0">
            <a:spAutoFit/>
          </a:bodyPr>
          <a:lstStyle/>
          <a:p>
            <a:r>
              <a:rPr lang="en-US" altLang="ja-JP" sz="1200" b="1" dirty="0" smtClean="0"/>
              <a:t>With delayed</a:t>
            </a:r>
          </a:p>
          <a:p>
            <a:r>
              <a:rPr lang="en-US" altLang="ja-JP" sz="1200" b="1" dirty="0" smtClean="0">
                <a:latin typeface="Symbol" pitchFamily="18" charset="2"/>
              </a:rPr>
              <a:t>g</a:t>
            </a:r>
            <a:r>
              <a:rPr lang="en-US" altLang="ja-JP" sz="1200" b="1" dirty="0" smtClean="0"/>
              <a:t> gate</a:t>
            </a:r>
            <a:endParaRPr kumimoji="1" lang="ja-JP" altLang="en-US" sz="1200" b="1" dirty="0"/>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692696"/>
            <a:ext cx="2774105" cy="291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6131" y="694518"/>
            <a:ext cx="2827028" cy="290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9357" y="694517"/>
            <a:ext cx="2865667" cy="295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ext Box 4"/>
          <p:cNvSpPr txBox="1">
            <a:spLocks noChangeArrowheads="1"/>
          </p:cNvSpPr>
          <p:nvPr/>
        </p:nvSpPr>
        <p:spPr bwMode="auto">
          <a:xfrm>
            <a:off x="482792" y="116632"/>
            <a:ext cx="8334212" cy="523220"/>
          </a:xfrm>
          <a:prstGeom prst="rect">
            <a:avLst/>
          </a:prstGeom>
          <a:noFill/>
          <a:ln w="25400">
            <a:noFill/>
            <a:miter lim="800000"/>
            <a:headEnd/>
            <a:tailEnd/>
          </a:ln>
          <a:effectLst/>
        </p:spPr>
        <p:txBody>
          <a:bodyPr wrap="square">
            <a:spAutoFit/>
          </a:bodyPr>
          <a:lstStyle/>
          <a:p>
            <a:pPr algn="ctr" fontAlgn="auto">
              <a:spcBef>
                <a:spcPts val="0"/>
              </a:spcBef>
              <a:spcAft>
                <a:spcPts val="0"/>
              </a:spcAft>
              <a:defRPr/>
            </a:pPr>
            <a:r>
              <a:rPr lang="en-US" altLang="ja-JP" sz="2800" dirty="0" smtClean="0">
                <a:effectLst>
                  <a:outerShdw blurRad="38100" dist="38100" dir="2700000" algn="tl">
                    <a:srgbClr val="FFFFFF"/>
                  </a:outerShdw>
                </a:effectLst>
                <a:latin typeface="+mn-lt"/>
                <a:ea typeface="+mn-ea"/>
              </a:rPr>
              <a:t>PID</a:t>
            </a:r>
            <a:r>
              <a:rPr lang="en-US" altLang="ja-JP" sz="2800" dirty="0">
                <a:effectLst>
                  <a:outerShdw blurRad="38100" dist="38100" dir="2700000" algn="tl">
                    <a:srgbClr val="FFFFFF"/>
                  </a:outerShdw>
                </a:effectLst>
              </a:rPr>
              <a:t> </a:t>
            </a:r>
            <a:r>
              <a:rPr lang="en-US" altLang="ja-JP" sz="2800" dirty="0" smtClean="0">
                <a:effectLst>
                  <a:outerShdw blurRad="38100" dist="38100" dir="2700000" algn="tl">
                    <a:srgbClr val="FFFFFF"/>
                  </a:outerShdw>
                </a:effectLst>
              </a:rPr>
              <a:t>plots</a:t>
            </a:r>
            <a:r>
              <a:rPr lang="en-US" altLang="ja-JP" sz="2800" dirty="0" smtClean="0">
                <a:effectLst>
                  <a:outerShdw blurRad="38100" dist="38100" dir="2700000" algn="tl">
                    <a:srgbClr val="FFFFFF"/>
                  </a:outerShdw>
                </a:effectLst>
                <a:latin typeface="+mn-lt"/>
                <a:ea typeface="+mn-ea"/>
              </a:rPr>
              <a:t> without/with delayed </a:t>
            </a:r>
            <a:r>
              <a:rPr lang="en-US" altLang="ja-JP" sz="2800" i="1" dirty="0" smtClean="0">
                <a:effectLst>
                  <a:outerShdw blurRad="38100" dist="38100" dir="2700000" algn="tl">
                    <a:srgbClr val="FFFFFF"/>
                  </a:outerShdw>
                </a:effectLst>
                <a:latin typeface="Symbol" pitchFamily="18" charset="2"/>
              </a:rPr>
              <a:t>g</a:t>
            </a:r>
            <a:r>
              <a:rPr lang="en-US" altLang="ja-JP" sz="2800" dirty="0" smtClean="0">
                <a:effectLst>
                  <a:outerShdw blurRad="38100" dist="38100" dir="2700000" algn="tl">
                    <a:srgbClr val="FFFFFF"/>
                  </a:outerShdw>
                </a:effectLst>
                <a:latin typeface="+mn-lt"/>
                <a:ea typeface="+mn-ea"/>
              </a:rPr>
              <a:t>-ray events</a:t>
            </a:r>
            <a:endParaRPr lang="ja-JP" altLang="en-US" sz="2800" dirty="0">
              <a:effectLst>
                <a:outerShdw blurRad="38100" dist="38100" dir="2700000" algn="tl">
                  <a:srgbClr val="FFFFFF"/>
                </a:outerShdw>
              </a:effectLst>
              <a:latin typeface="+mn-lt"/>
              <a:ea typeface="+mn-ea"/>
            </a:endParaRPr>
          </a:p>
        </p:txBody>
      </p:sp>
      <p:sp>
        <p:nvSpPr>
          <p:cNvPr id="3" name="テキスト ボックス 2"/>
          <p:cNvSpPr txBox="1"/>
          <p:nvPr/>
        </p:nvSpPr>
        <p:spPr>
          <a:xfrm>
            <a:off x="579185" y="971436"/>
            <a:ext cx="641522" cy="369332"/>
          </a:xfrm>
          <a:prstGeom prst="rect">
            <a:avLst/>
          </a:prstGeom>
          <a:noFill/>
        </p:spPr>
        <p:txBody>
          <a:bodyPr wrap="none" rtlCol="0">
            <a:spAutoFit/>
          </a:bodyPr>
          <a:lstStyle/>
          <a:p>
            <a:r>
              <a:rPr kumimoji="1" lang="en-US" altLang="ja-JP" dirty="0" smtClean="0"/>
              <a:t>Z~30</a:t>
            </a:r>
            <a:endParaRPr kumimoji="1" lang="ja-JP" altLang="en-US" dirty="0"/>
          </a:p>
        </p:txBody>
      </p:sp>
      <p:sp>
        <p:nvSpPr>
          <p:cNvPr id="15" name="テキスト ボックス 14"/>
          <p:cNvSpPr txBox="1"/>
          <p:nvPr/>
        </p:nvSpPr>
        <p:spPr>
          <a:xfrm>
            <a:off x="3479982" y="971436"/>
            <a:ext cx="641522" cy="369332"/>
          </a:xfrm>
          <a:prstGeom prst="rect">
            <a:avLst/>
          </a:prstGeom>
          <a:noFill/>
        </p:spPr>
        <p:txBody>
          <a:bodyPr wrap="none" rtlCol="0">
            <a:spAutoFit/>
          </a:bodyPr>
          <a:lstStyle/>
          <a:p>
            <a:r>
              <a:rPr kumimoji="1" lang="en-US" altLang="ja-JP" dirty="0" smtClean="0"/>
              <a:t>Z~40</a:t>
            </a:r>
            <a:endParaRPr kumimoji="1" lang="ja-JP" altLang="en-US" dirty="0"/>
          </a:p>
        </p:txBody>
      </p:sp>
      <p:sp>
        <p:nvSpPr>
          <p:cNvPr id="16" name="テキスト ボックス 15"/>
          <p:cNvSpPr txBox="1"/>
          <p:nvPr/>
        </p:nvSpPr>
        <p:spPr>
          <a:xfrm>
            <a:off x="6455649" y="971436"/>
            <a:ext cx="641522" cy="369332"/>
          </a:xfrm>
          <a:prstGeom prst="rect">
            <a:avLst/>
          </a:prstGeom>
          <a:noFill/>
        </p:spPr>
        <p:txBody>
          <a:bodyPr wrap="none" rtlCol="0">
            <a:spAutoFit/>
          </a:bodyPr>
          <a:lstStyle/>
          <a:p>
            <a:r>
              <a:rPr kumimoji="1" lang="en-US" altLang="ja-JP" dirty="0" smtClean="0"/>
              <a:t>Z~50</a:t>
            </a:r>
            <a:endParaRPr kumimoji="1" lang="ja-JP" altLang="en-US" dirty="0"/>
          </a:p>
        </p:txBody>
      </p:sp>
      <p:sp>
        <p:nvSpPr>
          <p:cNvPr id="2" name="テキスト ボックス 1"/>
          <p:cNvSpPr txBox="1"/>
          <p:nvPr/>
        </p:nvSpPr>
        <p:spPr>
          <a:xfrm>
            <a:off x="103468" y="692696"/>
            <a:ext cx="292068" cy="369332"/>
          </a:xfrm>
          <a:prstGeom prst="rect">
            <a:avLst/>
          </a:prstGeom>
          <a:solidFill>
            <a:schemeClr val="bg1"/>
          </a:solidFill>
        </p:spPr>
        <p:txBody>
          <a:bodyPr wrap="none" rtlCol="0">
            <a:spAutoFit/>
          </a:bodyPr>
          <a:lstStyle/>
          <a:p>
            <a:r>
              <a:rPr kumimoji="1" lang="en-US" altLang="ja-JP" i="1" dirty="0" smtClean="0"/>
              <a:t>Z</a:t>
            </a:r>
            <a:endParaRPr kumimoji="1" lang="ja-JP" altLang="en-US" i="1" dirty="0"/>
          </a:p>
        </p:txBody>
      </p:sp>
      <p:sp>
        <p:nvSpPr>
          <p:cNvPr id="19" name="テキスト ボックス 18"/>
          <p:cNvSpPr txBox="1"/>
          <p:nvPr/>
        </p:nvSpPr>
        <p:spPr>
          <a:xfrm>
            <a:off x="2987824" y="652626"/>
            <a:ext cx="292068" cy="369332"/>
          </a:xfrm>
          <a:prstGeom prst="rect">
            <a:avLst/>
          </a:prstGeom>
          <a:solidFill>
            <a:schemeClr val="bg1"/>
          </a:solidFill>
        </p:spPr>
        <p:txBody>
          <a:bodyPr wrap="none" rtlCol="0">
            <a:spAutoFit/>
          </a:bodyPr>
          <a:lstStyle/>
          <a:p>
            <a:r>
              <a:rPr kumimoji="1" lang="en-US" altLang="ja-JP" i="1" dirty="0" smtClean="0"/>
              <a:t>Z</a:t>
            </a:r>
            <a:endParaRPr kumimoji="1" lang="ja-JP" altLang="en-US" i="1" dirty="0"/>
          </a:p>
        </p:txBody>
      </p:sp>
      <p:sp>
        <p:nvSpPr>
          <p:cNvPr id="21" name="テキスト ボックス 20"/>
          <p:cNvSpPr txBox="1"/>
          <p:nvPr/>
        </p:nvSpPr>
        <p:spPr>
          <a:xfrm>
            <a:off x="5992777" y="684564"/>
            <a:ext cx="292068" cy="369332"/>
          </a:xfrm>
          <a:prstGeom prst="rect">
            <a:avLst/>
          </a:prstGeom>
          <a:solidFill>
            <a:schemeClr val="bg1"/>
          </a:solidFill>
        </p:spPr>
        <p:txBody>
          <a:bodyPr wrap="none" rtlCol="0">
            <a:spAutoFit/>
          </a:bodyPr>
          <a:lstStyle/>
          <a:p>
            <a:r>
              <a:rPr kumimoji="1" lang="en-US" altLang="ja-JP" i="1" dirty="0" smtClean="0"/>
              <a:t>Z</a:t>
            </a:r>
            <a:endParaRPr kumimoji="1" lang="ja-JP" altLang="en-US" i="1" dirty="0"/>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722" y="3871872"/>
            <a:ext cx="2971223" cy="291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59314" y="6304580"/>
            <a:ext cx="2177969" cy="338554"/>
          </a:xfrm>
          <a:prstGeom prst="rect">
            <a:avLst/>
          </a:prstGeom>
          <a:noFill/>
        </p:spPr>
        <p:txBody>
          <a:bodyPr wrap="none" rtlCol="0">
            <a:spAutoFit/>
          </a:bodyPr>
          <a:lstStyle/>
          <a:p>
            <a:r>
              <a:rPr lang="en-US" altLang="ja-JP" sz="1600" dirty="0" smtClean="0"/>
              <a:t>Time window:0.2-1.0 us</a:t>
            </a:r>
            <a:endParaRPr kumimoji="1" lang="ja-JP" altLang="en-US" sz="1600" dirty="0"/>
          </a:p>
        </p:txBody>
      </p:sp>
      <p:sp>
        <p:nvSpPr>
          <p:cNvPr id="23" name="テキスト ボックス 22"/>
          <p:cNvSpPr txBox="1"/>
          <p:nvPr/>
        </p:nvSpPr>
        <p:spPr>
          <a:xfrm>
            <a:off x="3461020" y="6317693"/>
            <a:ext cx="2177969" cy="338554"/>
          </a:xfrm>
          <a:prstGeom prst="rect">
            <a:avLst/>
          </a:prstGeom>
          <a:noFill/>
        </p:spPr>
        <p:txBody>
          <a:bodyPr wrap="none" rtlCol="0">
            <a:spAutoFit/>
          </a:bodyPr>
          <a:lstStyle/>
          <a:p>
            <a:r>
              <a:rPr lang="en-US" altLang="ja-JP" sz="1600" dirty="0" smtClean="0"/>
              <a:t>Time window:0.2-1.0 us</a:t>
            </a:r>
            <a:endParaRPr kumimoji="1" lang="ja-JP" altLang="en-US" sz="1600" dirty="0"/>
          </a:p>
        </p:txBody>
      </p:sp>
      <p:sp>
        <p:nvSpPr>
          <p:cNvPr id="24" name="テキスト ボックス 23"/>
          <p:cNvSpPr txBox="1"/>
          <p:nvPr/>
        </p:nvSpPr>
        <p:spPr>
          <a:xfrm>
            <a:off x="6498424" y="6330806"/>
            <a:ext cx="2177969" cy="338554"/>
          </a:xfrm>
          <a:prstGeom prst="rect">
            <a:avLst/>
          </a:prstGeom>
          <a:noFill/>
        </p:spPr>
        <p:txBody>
          <a:bodyPr wrap="none" rtlCol="0">
            <a:spAutoFit/>
          </a:bodyPr>
          <a:lstStyle/>
          <a:p>
            <a:r>
              <a:rPr lang="en-US" altLang="ja-JP" sz="1600" dirty="0" smtClean="0"/>
              <a:t>Time window:0.2-1.0 us</a:t>
            </a:r>
            <a:endParaRPr kumimoji="1" lang="ja-JP" altLang="en-US" sz="1600" dirty="0"/>
          </a:p>
        </p:txBody>
      </p:sp>
      <p:sp>
        <p:nvSpPr>
          <p:cNvPr id="6" name="テキスト ボックス 5"/>
          <p:cNvSpPr txBox="1"/>
          <p:nvPr/>
        </p:nvSpPr>
        <p:spPr>
          <a:xfrm>
            <a:off x="579185" y="4149080"/>
            <a:ext cx="694421" cy="369332"/>
          </a:xfrm>
          <a:prstGeom prst="rect">
            <a:avLst/>
          </a:prstGeom>
          <a:noFill/>
        </p:spPr>
        <p:txBody>
          <a:bodyPr wrap="none" rtlCol="0">
            <a:spAutoFit/>
          </a:bodyPr>
          <a:lstStyle/>
          <a:p>
            <a:r>
              <a:rPr kumimoji="1" lang="en-US" altLang="ja-JP" dirty="0" smtClean="0"/>
              <a:t>Z~30 </a:t>
            </a:r>
          </a:p>
        </p:txBody>
      </p:sp>
      <p:sp>
        <p:nvSpPr>
          <p:cNvPr id="7" name="テキスト ボックス 6"/>
          <p:cNvSpPr txBox="1"/>
          <p:nvPr/>
        </p:nvSpPr>
        <p:spPr>
          <a:xfrm>
            <a:off x="511999" y="1248815"/>
            <a:ext cx="941007" cy="646331"/>
          </a:xfrm>
          <a:prstGeom prst="rect">
            <a:avLst/>
          </a:prstGeom>
          <a:noFill/>
        </p:spPr>
        <p:txBody>
          <a:bodyPr wrap="square" rtlCol="0">
            <a:spAutoFit/>
          </a:bodyPr>
          <a:lstStyle/>
          <a:p>
            <a:r>
              <a:rPr lang="en-US" altLang="ja-JP" sz="1200" b="1" dirty="0" smtClean="0"/>
              <a:t>w/o delayed </a:t>
            </a:r>
            <a:r>
              <a:rPr lang="en-US" altLang="ja-JP" sz="1200" b="1" dirty="0" smtClean="0">
                <a:latin typeface="Symbol" pitchFamily="18" charset="2"/>
              </a:rPr>
              <a:t>g</a:t>
            </a:r>
            <a:r>
              <a:rPr lang="en-US" altLang="ja-JP" sz="1200" b="1" dirty="0" smtClean="0"/>
              <a:t> gate</a:t>
            </a:r>
          </a:p>
        </p:txBody>
      </p:sp>
      <p:sp>
        <p:nvSpPr>
          <p:cNvPr id="29" name="テキスト ボックス 28"/>
          <p:cNvSpPr txBox="1"/>
          <p:nvPr/>
        </p:nvSpPr>
        <p:spPr>
          <a:xfrm>
            <a:off x="511999" y="4493345"/>
            <a:ext cx="1036181" cy="461665"/>
          </a:xfrm>
          <a:prstGeom prst="rect">
            <a:avLst/>
          </a:prstGeom>
          <a:noFill/>
        </p:spPr>
        <p:txBody>
          <a:bodyPr wrap="none" rtlCol="0">
            <a:spAutoFit/>
          </a:bodyPr>
          <a:lstStyle/>
          <a:p>
            <a:r>
              <a:rPr lang="en-US" altLang="ja-JP" sz="1200" b="1" dirty="0" smtClean="0"/>
              <a:t>With delayed</a:t>
            </a:r>
          </a:p>
          <a:p>
            <a:r>
              <a:rPr lang="en-US" altLang="ja-JP" sz="1200" b="1" dirty="0" smtClean="0">
                <a:latin typeface="Symbol" pitchFamily="18" charset="2"/>
              </a:rPr>
              <a:t>g</a:t>
            </a:r>
            <a:r>
              <a:rPr lang="en-US" altLang="ja-JP" sz="1200" b="1" dirty="0" smtClean="0"/>
              <a:t> gate</a:t>
            </a:r>
            <a:endParaRPr kumimoji="1" lang="ja-JP" altLang="en-US" sz="1200" b="1" dirty="0"/>
          </a:p>
        </p:txBody>
      </p:sp>
      <p:sp>
        <p:nvSpPr>
          <p:cNvPr id="52" name="テキスト ボックス 51"/>
          <p:cNvSpPr txBox="1"/>
          <p:nvPr/>
        </p:nvSpPr>
        <p:spPr>
          <a:xfrm>
            <a:off x="1453006" y="3491249"/>
            <a:ext cx="561372" cy="369332"/>
          </a:xfrm>
          <a:prstGeom prst="rect">
            <a:avLst/>
          </a:prstGeom>
          <a:noFill/>
        </p:spPr>
        <p:txBody>
          <a:bodyPr wrap="none" rtlCol="0">
            <a:spAutoFit/>
          </a:bodyPr>
          <a:lstStyle/>
          <a:p>
            <a:r>
              <a:rPr lang="en-US" altLang="ja-JP" i="1" dirty="0" smtClean="0"/>
              <a:t>A/Q</a:t>
            </a:r>
            <a:endParaRPr kumimoji="1" lang="ja-JP" altLang="en-US" i="1" dirty="0"/>
          </a:p>
        </p:txBody>
      </p:sp>
      <p:sp>
        <p:nvSpPr>
          <p:cNvPr id="53" name="テキスト ボックス 52"/>
          <p:cNvSpPr txBox="1"/>
          <p:nvPr/>
        </p:nvSpPr>
        <p:spPr>
          <a:xfrm>
            <a:off x="4375460" y="3489855"/>
            <a:ext cx="561372" cy="369332"/>
          </a:xfrm>
          <a:prstGeom prst="rect">
            <a:avLst/>
          </a:prstGeom>
          <a:noFill/>
        </p:spPr>
        <p:txBody>
          <a:bodyPr wrap="none" rtlCol="0">
            <a:spAutoFit/>
          </a:bodyPr>
          <a:lstStyle/>
          <a:p>
            <a:r>
              <a:rPr lang="en-US" altLang="ja-JP" i="1" dirty="0" smtClean="0"/>
              <a:t>A/Q</a:t>
            </a:r>
            <a:endParaRPr kumimoji="1" lang="ja-JP" altLang="en-US" i="1" dirty="0"/>
          </a:p>
        </p:txBody>
      </p:sp>
      <p:sp>
        <p:nvSpPr>
          <p:cNvPr id="54" name="テキスト ボックス 53"/>
          <p:cNvSpPr txBox="1"/>
          <p:nvPr/>
        </p:nvSpPr>
        <p:spPr>
          <a:xfrm>
            <a:off x="7380312" y="3501008"/>
            <a:ext cx="561372" cy="369332"/>
          </a:xfrm>
          <a:prstGeom prst="rect">
            <a:avLst/>
          </a:prstGeom>
          <a:noFill/>
        </p:spPr>
        <p:txBody>
          <a:bodyPr wrap="none" rtlCol="0">
            <a:spAutoFit/>
          </a:bodyPr>
          <a:lstStyle/>
          <a:p>
            <a:r>
              <a:rPr lang="en-US" altLang="ja-JP" i="1" dirty="0" smtClean="0"/>
              <a:t>A/Q</a:t>
            </a:r>
            <a:endParaRPr kumimoji="1" lang="ja-JP" altLang="en-US" i="1" dirty="0"/>
          </a:p>
        </p:txBody>
      </p:sp>
      <p:sp>
        <p:nvSpPr>
          <p:cNvPr id="56" name="テキスト ボックス 55"/>
          <p:cNvSpPr txBox="1"/>
          <p:nvPr/>
        </p:nvSpPr>
        <p:spPr>
          <a:xfrm>
            <a:off x="3481330" y="4188047"/>
            <a:ext cx="694421" cy="369332"/>
          </a:xfrm>
          <a:prstGeom prst="rect">
            <a:avLst/>
          </a:prstGeom>
          <a:noFill/>
        </p:spPr>
        <p:txBody>
          <a:bodyPr wrap="none" rtlCol="0">
            <a:spAutoFit/>
          </a:bodyPr>
          <a:lstStyle/>
          <a:p>
            <a:r>
              <a:rPr kumimoji="1" lang="en-US" altLang="ja-JP" dirty="0" smtClean="0"/>
              <a:t>Z~40 </a:t>
            </a:r>
          </a:p>
        </p:txBody>
      </p:sp>
      <p:sp>
        <p:nvSpPr>
          <p:cNvPr id="58" name="テキスト ボックス 57"/>
          <p:cNvSpPr txBox="1"/>
          <p:nvPr/>
        </p:nvSpPr>
        <p:spPr>
          <a:xfrm>
            <a:off x="6491352" y="4135374"/>
            <a:ext cx="694421" cy="369332"/>
          </a:xfrm>
          <a:prstGeom prst="rect">
            <a:avLst/>
          </a:prstGeom>
          <a:noFill/>
        </p:spPr>
        <p:txBody>
          <a:bodyPr wrap="none" rtlCol="0">
            <a:spAutoFit/>
          </a:bodyPr>
          <a:lstStyle/>
          <a:p>
            <a:r>
              <a:rPr kumimoji="1" lang="en-US" altLang="ja-JP" dirty="0" smtClean="0"/>
              <a:t>Z~50 </a:t>
            </a:r>
          </a:p>
        </p:txBody>
      </p:sp>
      <p:sp>
        <p:nvSpPr>
          <p:cNvPr id="8" name="正方形/長方形 7"/>
          <p:cNvSpPr/>
          <p:nvPr/>
        </p:nvSpPr>
        <p:spPr>
          <a:xfrm>
            <a:off x="0" y="3870340"/>
            <a:ext cx="9361040" cy="295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4692964" y="1829456"/>
            <a:ext cx="4301406" cy="3867006"/>
            <a:chOff x="7939101" y="4019237"/>
            <a:chExt cx="4301406" cy="3867006"/>
          </a:xfrm>
        </p:grpSpPr>
        <p:cxnSp>
          <p:nvCxnSpPr>
            <p:cNvPr id="39" name="直線矢印コネクタ 38"/>
            <p:cNvCxnSpPr/>
            <p:nvPr/>
          </p:nvCxnSpPr>
          <p:spPr>
            <a:xfrm flipV="1">
              <a:off x="8011109" y="6596638"/>
              <a:ext cx="1356165" cy="1181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7939101" y="7670220"/>
              <a:ext cx="72008" cy="2160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8085304" y="4019237"/>
              <a:ext cx="4155203" cy="2558801"/>
              <a:chOff x="1659101" y="2420888"/>
              <a:chExt cx="4155203" cy="2558801"/>
            </a:xfrm>
          </p:grpSpPr>
          <p:sp>
            <p:nvSpPr>
              <p:cNvPr id="20" name="テキスト ボックス 19"/>
              <p:cNvSpPr txBox="1"/>
              <p:nvPr/>
            </p:nvSpPr>
            <p:spPr>
              <a:xfrm>
                <a:off x="4348373" y="3573016"/>
                <a:ext cx="561372" cy="369332"/>
              </a:xfrm>
              <a:prstGeom prst="rect">
                <a:avLst/>
              </a:prstGeom>
              <a:noFill/>
            </p:spPr>
            <p:txBody>
              <a:bodyPr wrap="none" rtlCol="0">
                <a:spAutoFit/>
              </a:bodyPr>
              <a:lstStyle/>
              <a:p>
                <a:r>
                  <a:rPr kumimoji="1" lang="en-US" altLang="ja-JP" i="1" dirty="0" smtClean="0"/>
                  <a:t>A/Q</a:t>
                </a:r>
                <a:endParaRPr kumimoji="1" lang="ja-JP" altLang="en-US" i="1" dirty="0"/>
              </a:p>
            </p:txBody>
          </p:sp>
          <p:sp>
            <p:nvSpPr>
              <p:cNvPr id="25" name="テキスト ボックス 24"/>
              <p:cNvSpPr txBox="1"/>
              <p:nvPr/>
            </p:nvSpPr>
            <p:spPr>
              <a:xfrm>
                <a:off x="3498458" y="4179342"/>
                <a:ext cx="641522" cy="369332"/>
              </a:xfrm>
              <a:prstGeom prst="rect">
                <a:avLst/>
              </a:prstGeom>
              <a:noFill/>
            </p:spPr>
            <p:txBody>
              <a:bodyPr wrap="none" rtlCol="0">
                <a:spAutoFit/>
              </a:bodyPr>
              <a:lstStyle/>
              <a:p>
                <a:r>
                  <a:rPr kumimoji="1" lang="en-US" altLang="ja-JP" dirty="0" smtClean="0"/>
                  <a:t>Z~40</a:t>
                </a:r>
                <a:endParaRPr kumimoji="1" lang="ja-JP" altLang="en-US" dirty="0"/>
              </a:p>
            </p:txBody>
          </p:sp>
          <p:sp>
            <p:nvSpPr>
              <p:cNvPr id="30" name="テキスト ボックス 29"/>
              <p:cNvSpPr txBox="1"/>
              <p:nvPr/>
            </p:nvSpPr>
            <p:spPr>
              <a:xfrm>
                <a:off x="3469443" y="4493344"/>
                <a:ext cx="917239" cy="276999"/>
              </a:xfrm>
              <a:prstGeom prst="rect">
                <a:avLst/>
              </a:prstGeom>
              <a:noFill/>
            </p:spPr>
            <p:txBody>
              <a:bodyPr wrap="none" rtlCol="0">
                <a:spAutoFit/>
              </a:bodyPr>
              <a:lstStyle/>
              <a:p>
                <a:r>
                  <a:rPr lang="en-US" altLang="ja-JP" sz="1200" b="1" dirty="0"/>
                  <a:t>γ</a:t>
                </a:r>
                <a:r>
                  <a:rPr lang="ja-JP" altLang="en-US" sz="1200" b="1" dirty="0" smtClean="0"/>
                  <a:t>ゲートあり</a:t>
                </a:r>
                <a:endParaRPr kumimoji="1" lang="ja-JP" altLang="en-US" sz="1200" b="1" dirty="0"/>
              </a:p>
            </p:txBody>
          </p:sp>
          <p:sp>
            <p:nvSpPr>
              <p:cNvPr id="14" name="角丸四角形 13"/>
              <p:cNvSpPr/>
              <p:nvPr/>
            </p:nvSpPr>
            <p:spPr>
              <a:xfrm>
                <a:off x="1659101" y="2420888"/>
                <a:ext cx="4155203" cy="2558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3859294" y="2794541"/>
                <a:ext cx="561372" cy="369332"/>
              </a:xfrm>
              <a:prstGeom prst="rect">
                <a:avLst/>
              </a:prstGeom>
              <a:noFill/>
            </p:spPr>
            <p:txBody>
              <a:bodyPr wrap="none" rtlCol="0">
                <a:spAutoFit/>
              </a:bodyPr>
              <a:lstStyle/>
              <a:p>
                <a:r>
                  <a:rPr kumimoji="1" lang="en-US" altLang="ja-JP" i="1" dirty="0" smtClean="0"/>
                  <a:t>A/Q</a:t>
                </a:r>
                <a:endParaRPr kumimoji="1" lang="ja-JP" altLang="en-US" i="1" dirty="0"/>
              </a:p>
            </p:txBody>
          </p:sp>
          <p:sp>
            <p:nvSpPr>
              <p:cNvPr id="26" name="テキスト ボックス 25"/>
              <p:cNvSpPr txBox="1"/>
              <p:nvPr/>
            </p:nvSpPr>
            <p:spPr>
              <a:xfrm>
                <a:off x="3004392" y="3338667"/>
                <a:ext cx="641522" cy="369332"/>
              </a:xfrm>
              <a:prstGeom prst="rect">
                <a:avLst/>
              </a:prstGeom>
              <a:noFill/>
            </p:spPr>
            <p:txBody>
              <a:bodyPr wrap="none" rtlCol="0">
                <a:spAutoFit/>
              </a:bodyPr>
              <a:lstStyle/>
              <a:p>
                <a:r>
                  <a:rPr kumimoji="1" lang="en-US" altLang="ja-JP" dirty="0" smtClean="0"/>
                  <a:t>Z~50</a:t>
                </a:r>
                <a:endParaRPr kumimoji="1" lang="ja-JP" altLang="en-US" dirty="0"/>
              </a:p>
            </p:txBody>
          </p:sp>
          <p:sp>
            <p:nvSpPr>
              <p:cNvPr id="31" name="テキスト ボックス 30"/>
              <p:cNvSpPr txBox="1"/>
              <p:nvPr/>
            </p:nvSpPr>
            <p:spPr>
              <a:xfrm>
                <a:off x="2932855" y="3682930"/>
                <a:ext cx="917239" cy="276999"/>
              </a:xfrm>
              <a:prstGeom prst="rect">
                <a:avLst/>
              </a:prstGeom>
              <a:noFill/>
            </p:spPr>
            <p:txBody>
              <a:bodyPr wrap="none" rtlCol="0">
                <a:spAutoFit/>
              </a:bodyPr>
              <a:lstStyle/>
              <a:p>
                <a:r>
                  <a:rPr lang="en-US" altLang="ja-JP" sz="1200" b="1" dirty="0"/>
                  <a:t>γ</a:t>
                </a:r>
                <a:r>
                  <a:rPr lang="ja-JP" altLang="en-US" sz="1200" b="1" dirty="0" smtClean="0"/>
                  <a:t>ゲートあり</a:t>
                </a:r>
                <a:endParaRPr kumimoji="1" lang="ja-JP" altLang="en-US" sz="1200" b="1" dirty="0"/>
              </a:p>
            </p:txBody>
          </p:sp>
          <p:grpSp>
            <p:nvGrpSpPr>
              <p:cNvPr id="33" name="グループ化 32"/>
              <p:cNvGrpSpPr/>
              <p:nvPr/>
            </p:nvGrpSpPr>
            <p:grpSpPr>
              <a:xfrm>
                <a:off x="1978697" y="2608260"/>
                <a:ext cx="3528393" cy="1830146"/>
                <a:chOff x="179512" y="3942808"/>
                <a:chExt cx="4752529" cy="2716800"/>
              </a:xfrm>
            </p:grpSpPr>
            <p:pic>
              <p:nvPicPr>
                <p:cNvPr id="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3942808"/>
                  <a:ext cx="4752529" cy="2716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89961" y="4684255"/>
                  <a:ext cx="2522042" cy="15724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正方形/長方形 43"/>
                <p:cNvSpPr/>
                <p:nvPr/>
              </p:nvSpPr>
              <p:spPr>
                <a:xfrm>
                  <a:off x="1403648" y="4077072"/>
                  <a:ext cx="12241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3918561" y="3091930"/>
                <a:ext cx="1361463" cy="461665"/>
              </a:xfrm>
              <a:prstGeom prst="rect">
                <a:avLst/>
              </a:prstGeom>
              <a:noFill/>
            </p:spPr>
            <p:txBody>
              <a:bodyPr wrap="none" rtlCol="0">
                <a:spAutoFit/>
              </a:bodyPr>
              <a:lstStyle/>
              <a:p>
                <a:r>
                  <a:rPr kumimoji="1" lang="en-US" altLang="ja-JP" sz="1200" i="1" dirty="0" smtClean="0"/>
                  <a:t>T</a:t>
                </a:r>
                <a:r>
                  <a:rPr kumimoji="1" lang="en-US" altLang="ja-JP" sz="1200" baseline="-25000" dirty="0" smtClean="0"/>
                  <a:t>1/2</a:t>
                </a:r>
                <a:r>
                  <a:rPr kumimoji="1" lang="en-US" altLang="ja-JP" sz="1200" dirty="0" smtClean="0"/>
                  <a:t>= 1.582(22) </a:t>
                </a:r>
                <a:r>
                  <a:rPr kumimoji="1" lang="en-US" altLang="ja-JP" sz="1200" i="1" dirty="0" err="1" smtClean="0">
                    <a:latin typeface="Symbol" pitchFamily="18" charset="2"/>
                  </a:rPr>
                  <a:t>m</a:t>
                </a:r>
                <a:r>
                  <a:rPr kumimoji="1" lang="en-US" altLang="ja-JP" sz="1200" dirty="0" err="1" smtClean="0"/>
                  <a:t>s</a:t>
                </a:r>
                <a:endParaRPr kumimoji="1" lang="en-US" altLang="ja-JP" sz="1200" dirty="0" smtClean="0"/>
              </a:p>
              <a:p>
                <a:r>
                  <a:rPr lang="en-US" altLang="ja-JP" sz="1200" dirty="0" smtClean="0"/>
                  <a:t>        Ref. 1.4(2) </a:t>
                </a:r>
                <a:r>
                  <a:rPr lang="en-US" altLang="ja-JP" sz="1200" i="1" dirty="0" err="1" smtClean="0">
                    <a:latin typeface="Symbol" pitchFamily="18" charset="2"/>
                  </a:rPr>
                  <a:t>m</a:t>
                </a:r>
                <a:r>
                  <a:rPr lang="en-US" altLang="ja-JP" sz="1200" dirty="0" err="1" smtClean="0"/>
                  <a:t>s</a:t>
                </a:r>
                <a:r>
                  <a:rPr lang="en-US" altLang="ja-JP" sz="1200" dirty="0" smtClean="0"/>
                  <a:t>*</a:t>
                </a:r>
                <a:endParaRPr kumimoji="1" lang="ja-JP" altLang="en-US" sz="1200" dirty="0"/>
              </a:p>
            </p:txBody>
          </p:sp>
          <p:sp>
            <p:nvSpPr>
              <p:cNvPr id="41" name="テキスト ボックス 40"/>
              <p:cNvSpPr txBox="1"/>
              <p:nvPr/>
            </p:nvSpPr>
            <p:spPr>
              <a:xfrm>
                <a:off x="3553826" y="3444368"/>
                <a:ext cx="1207792" cy="646331"/>
              </a:xfrm>
              <a:prstGeom prst="rect">
                <a:avLst/>
              </a:prstGeom>
              <a:noFill/>
            </p:spPr>
            <p:txBody>
              <a:bodyPr wrap="square" rtlCol="0">
                <a:spAutoFit/>
              </a:bodyPr>
              <a:lstStyle/>
              <a:p>
                <a:r>
                  <a:rPr lang="en-US" altLang="ja-JP" sz="1200" dirty="0"/>
                  <a:t> </a:t>
                </a:r>
                <a:r>
                  <a:rPr lang="en-US" altLang="ja-JP" sz="1200" dirty="0" smtClean="0"/>
                  <a:t>e</a:t>
                </a:r>
                <a:r>
                  <a:rPr lang="en-US" altLang="ja-JP" sz="1200" baseline="30000" dirty="0" smtClean="0"/>
                  <a:t>-t/</a:t>
                </a:r>
                <a:r>
                  <a:rPr lang="en-US" altLang="ja-JP" sz="1200" baseline="30000" dirty="0" smtClean="0">
                    <a:latin typeface="Symbol" pitchFamily="18" charset="2"/>
                  </a:rPr>
                  <a:t>t</a:t>
                </a:r>
                <a:r>
                  <a:rPr lang="en-US" altLang="ja-JP" sz="1200" dirty="0" smtClean="0"/>
                  <a:t> + a</a:t>
                </a:r>
              </a:p>
              <a:p>
                <a:r>
                  <a:rPr lang="en-US" altLang="ja-JP" sz="1200" dirty="0" smtClean="0"/>
                  <a:t> (maximum likelihood)</a:t>
                </a:r>
                <a:r>
                  <a:rPr lang="ja-JP" altLang="en-US" sz="1200" dirty="0" smtClean="0"/>
                  <a:t>）</a:t>
                </a:r>
                <a:endParaRPr kumimoji="1" lang="ja-JP" altLang="en-US" sz="1200" dirty="0"/>
              </a:p>
            </p:txBody>
          </p:sp>
          <p:sp>
            <p:nvSpPr>
              <p:cNvPr id="17" name="テキスト ボックス 16"/>
              <p:cNvSpPr txBox="1"/>
              <p:nvPr/>
            </p:nvSpPr>
            <p:spPr>
              <a:xfrm>
                <a:off x="3436296" y="4308678"/>
                <a:ext cx="896977" cy="369332"/>
              </a:xfrm>
              <a:prstGeom prst="rect">
                <a:avLst/>
              </a:prstGeom>
              <a:noFill/>
            </p:spPr>
            <p:txBody>
              <a:bodyPr wrap="none" rtlCol="0">
                <a:spAutoFit/>
              </a:bodyPr>
              <a:lstStyle/>
              <a:p>
                <a:r>
                  <a:rPr lang="en-US" altLang="ja-JP" i="1" dirty="0" err="1" smtClean="0"/>
                  <a:t>E</a:t>
                </a:r>
                <a:r>
                  <a:rPr lang="en-US" altLang="ja-JP" baseline="-25000" dirty="0" err="1" smtClean="0">
                    <a:latin typeface="Symbol" pitchFamily="18" charset="2"/>
                  </a:rPr>
                  <a:t>g</a:t>
                </a:r>
                <a:r>
                  <a:rPr lang="en-US" altLang="ja-JP" dirty="0" smtClean="0"/>
                  <a:t> (</a:t>
                </a:r>
                <a:r>
                  <a:rPr kumimoji="1" lang="en-US" altLang="ja-JP" dirty="0" err="1" smtClean="0"/>
                  <a:t>keV</a:t>
                </a:r>
                <a:r>
                  <a:rPr kumimoji="1" lang="en-US" altLang="ja-JP" dirty="0" smtClean="0"/>
                  <a:t>)</a:t>
                </a:r>
                <a:endParaRPr kumimoji="1" lang="ja-JP" altLang="en-US" dirty="0"/>
              </a:p>
            </p:txBody>
          </p:sp>
          <p:sp>
            <p:nvSpPr>
              <p:cNvPr id="48" name="テキスト ボックス 47"/>
              <p:cNvSpPr txBox="1"/>
              <p:nvPr/>
            </p:nvSpPr>
            <p:spPr>
              <a:xfrm rot="16200000">
                <a:off x="1233218" y="3309271"/>
                <a:ext cx="1271567" cy="369332"/>
              </a:xfrm>
              <a:prstGeom prst="rect">
                <a:avLst/>
              </a:prstGeom>
              <a:noFill/>
            </p:spPr>
            <p:txBody>
              <a:bodyPr wrap="none" rtlCol="0">
                <a:spAutoFit/>
              </a:bodyPr>
              <a:lstStyle/>
              <a:p>
                <a:r>
                  <a:rPr lang="en-US" altLang="ja-JP" dirty="0" smtClean="0"/>
                  <a:t>Counts/</a:t>
                </a:r>
                <a:r>
                  <a:rPr lang="en-US" altLang="ja-JP" dirty="0" err="1" smtClean="0"/>
                  <a:t>keV</a:t>
                </a:r>
                <a:endParaRPr kumimoji="1" lang="ja-JP" altLang="en-US" dirty="0"/>
              </a:p>
            </p:txBody>
          </p:sp>
          <p:sp>
            <p:nvSpPr>
              <p:cNvPr id="38" name="テキスト ボックス 37"/>
              <p:cNvSpPr txBox="1"/>
              <p:nvPr/>
            </p:nvSpPr>
            <p:spPr>
              <a:xfrm>
                <a:off x="2384556" y="4718079"/>
                <a:ext cx="2565126" cy="261610"/>
              </a:xfrm>
              <a:prstGeom prst="rect">
                <a:avLst/>
              </a:prstGeom>
              <a:noFill/>
            </p:spPr>
            <p:txBody>
              <a:bodyPr wrap="none" rtlCol="0">
                <a:spAutoFit/>
              </a:bodyPr>
              <a:lstStyle/>
              <a:p>
                <a:r>
                  <a:rPr lang="en-US" altLang="ja-JP" sz="1100" dirty="0" smtClean="0"/>
                  <a:t>*J. </a:t>
                </a:r>
                <a:r>
                  <a:rPr lang="en-US" altLang="ja-JP" sz="1100" dirty="0" err="1" smtClean="0"/>
                  <a:t>Genevey</a:t>
                </a:r>
                <a:r>
                  <a:rPr lang="en-US" altLang="ja-JP" sz="1100" dirty="0" smtClean="0"/>
                  <a:t> et al., PRC73, 037308 (2006).</a:t>
                </a:r>
                <a:endParaRPr kumimoji="1" lang="ja-JP" altLang="en-US" sz="1100" dirty="0"/>
              </a:p>
            </p:txBody>
          </p:sp>
        </p:grpSp>
      </p:grpSp>
      <p:sp>
        <p:nvSpPr>
          <p:cNvPr id="55" name="テキスト ボックス 54"/>
          <p:cNvSpPr txBox="1"/>
          <p:nvPr/>
        </p:nvSpPr>
        <p:spPr>
          <a:xfrm>
            <a:off x="3434453" y="1248815"/>
            <a:ext cx="941007" cy="646331"/>
          </a:xfrm>
          <a:prstGeom prst="rect">
            <a:avLst/>
          </a:prstGeom>
          <a:noFill/>
        </p:spPr>
        <p:txBody>
          <a:bodyPr wrap="square" rtlCol="0">
            <a:spAutoFit/>
          </a:bodyPr>
          <a:lstStyle/>
          <a:p>
            <a:r>
              <a:rPr lang="en-US" altLang="ja-JP" sz="1200" b="1" dirty="0" smtClean="0"/>
              <a:t>w/o delayed </a:t>
            </a:r>
            <a:r>
              <a:rPr lang="en-US" altLang="ja-JP" sz="1200" b="1" dirty="0" smtClean="0">
                <a:latin typeface="Symbol" pitchFamily="18" charset="2"/>
              </a:rPr>
              <a:t>g</a:t>
            </a:r>
            <a:r>
              <a:rPr lang="en-US" altLang="ja-JP" sz="1200" b="1" dirty="0" smtClean="0"/>
              <a:t> gate</a:t>
            </a:r>
          </a:p>
        </p:txBody>
      </p:sp>
      <p:sp>
        <p:nvSpPr>
          <p:cNvPr id="60" name="テキスト ボックス 59"/>
          <p:cNvSpPr txBox="1"/>
          <p:nvPr/>
        </p:nvSpPr>
        <p:spPr>
          <a:xfrm>
            <a:off x="6356907" y="1248815"/>
            <a:ext cx="941007" cy="646331"/>
          </a:xfrm>
          <a:prstGeom prst="rect">
            <a:avLst/>
          </a:prstGeom>
          <a:noFill/>
        </p:spPr>
        <p:txBody>
          <a:bodyPr wrap="square" rtlCol="0">
            <a:spAutoFit/>
          </a:bodyPr>
          <a:lstStyle/>
          <a:p>
            <a:r>
              <a:rPr lang="en-US" altLang="ja-JP" sz="1200" b="1" dirty="0" smtClean="0"/>
              <a:t>w/o delayed </a:t>
            </a:r>
            <a:r>
              <a:rPr lang="en-US" altLang="ja-JP" sz="1200" b="1" dirty="0" smtClean="0">
                <a:latin typeface="Symbol" pitchFamily="18" charset="2"/>
              </a:rPr>
              <a:t>g</a:t>
            </a:r>
            <a:r>
              <a:rPr lang="en-US" altLang="ja-JP" sz="1200" b="1" dirty="0" smtClean="0"/>
              <a:t> gate</a:t>
            </a:r>
          </a:p>
        </p:txBody>
      </p:sp>
    </p:spTree>
    <p:extLst>
      <p:ext uri="{BB962C8B-B14F-4D97-AF65-F5344CB8AC3E}">
        <p14:creationId xmlns:p14="http://schemas.microsoft.com/office/powerpoint/2010/main" val="271911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92088"/>
          </a:xfrm>
        </p:spPr>
        <p:txBody>
          <a:bodyPr>
            <a:normAutofit/>
          </a:bodyPr>
          <a:lstStyle/>
          <a:p>
            <a:r>
              <a:rPr lang="en-US" altLang="ja-JP" sz="3600" dirty="0" smtClean="0"/>
              <a:t>18 n</a:t>
            </a:r>
            <a:r>
              <a:rPr kumimoji="1" lang="en-US" altLang="ja-JP" sz="3600" dirty="0" smtClean="0"/>
              <a:t>ew isomers observed</a:t>
            </a:r>
            <a:endParaRPr kumimoji="1" lang="ja-JP" altLang="en-US" sz="36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10438"/>
            <a:ext cx="4455385" cy="553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824" y="1206043"/>
            <a:ext cx="4512354" cy="55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619672" y="827735"/>
            <a:ext cx="1564980" cy="369332"/>
          </a:xfrm>
          <a:prstGeom prst="rect">
            <a:avLst/>
          </a:prstGeom>
          <a:noFill/>
        </p:spPr>
        <p:txBody>
          <a:bodyPr wrap="none" rtlCol="0">
            <a:spAutoFit/>
          </a:bodyPr>
          <a:lstStyle/>
          <a:p>
            <a:r>
              <a:rPr kumimoji="1" lang="en-US" altLang="ja-JP" dirty="0" smtClean="0"/>
              <a:t>Energy spectra</a:t>
            </a:r>
            <a:endParaRPr kumimoji="1" lang="ja-JP" altLang="en-US" dirty="0"/>
          </a:p>
        </p:txBody>
      </p:sp>
      <p:sp>
        <p:nvSpPr>
          <p:cNvPr id="9" name="テキスト ボックス 8"/>
          <p:cNvSpPr txBox="1"/>
          <p:nvPr/>
        </p:nvSpPr>
        <p:spPr>
          <a:xfrm>
            <a:off x="6156176" y="842295"/>
            <a:ext cx="1390189" cy="369332"/>
          </a:xfrm>
          <a:prstGeom prst="rect">
            <a:avLst/>
          </a:prstGeom>
          <a:noFill/>
        </p:spPr>
        <p:txBody>
          <a:bodyPr wrap="none" rtlCol="0">
            <a:spAutoFit/>
          </a:bodyPr>
          <a:lstStyle/>
          <a:p>
            <a:r>
              <a:rPr kumimoji="1" lang="en-US" altLang="ja-JP" dirty="0" smtClean="0"/>
              <a:t>Time spectra</a:t>
            </a:r>
            <a:endParaRPr kumimoji="1" lang="ja-JP" altLang="en-US" dirty="0"/>
          </a:p>
        </p:txBody>
      </p:sp>
      <p:sp>
        <p:nvSpPr>
          <p:cNvPr id="4" name="円/楕円 3"/>
          <p:cNvSpPr/>
          <p:nvPr/>
        </p:nvSpPr>
        <p:spPr>
          <a:xfrm>
            <a:off x="7633051" y="4437112"/>
            <a:ext cx="158417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957727" y="4467944"/>
            <a:ext cx="158417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926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5" y="260648"/>
            <a:ext cx="9001000" cy="5416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96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79" y="1844824"/>
            <a:ext cx="8993025" cy="493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91193" y="855436"/>
            <a:ext cx="8696337" cy="2616101"/>
          </a:xfrm>
          <a:prstGeom prst="rect">
            <a:avLst/>
          </a:prstGeom>
          <a:noFill/>
        </p:spPr>
        <p:txBody>
          <a:bodyPr wrap="square" rtlCol="0">
            <a:spAutoFit/>
          </a:bodyPr>
          <a:lstStyle/>
          <a:p>
            <a:pPr marL="285750" indent="-285750">
              <a:buFont typeface="Wingdings" pitchFamily="2" charset="2"/>
              <a:buChar char="Ø"/>
            </a:pPr>
            <a:r>
              <a:rPr kumimoji="1" lang="en-US" altLang="ja-JP" dirty="0" smtClean="0">
                <a:latin typeface="+mj-lt"/>
                <a:cs typeface="Arial" pitchFamily="34" charset="0"/>
              </a:rPr>
              <a:t>A total of 54 microsecond isomers observed (T</a:t>
            </a:r>
            <a:r>
              <a:rPr kumimoji="1" lang="en-US" altLang="ja-JP" baseline="-25000" dirty="0" smtClean="0">
                <a:latin typeface="+mj-lt"/>
                <a:cs typeface="Arial" pitchFamily="34" charset="0"/>
              </a:rPr>
              <a:t>1/2</a:t>
            </a:r>
            <a:r>
              <a:rPr kumimoji="1" lang="en-US" altLang="ja-JP" dirty="0" smtClean="0">
                <a:latin typeface="+mj-lt"/>
                <a:cs typeface="Arial" pitchFamily="34" charset="0"/>
              </a:rPr>
              <a:t>= 0.1-10 </a:t>
            </a:r>
            <a:r>
              <a:rPr kumimoji="1" lang="en-US" altLang="ja-JP" dirty="0" err="1" smtClean="0">
                <a:latin typeface="+mj-lt"/>
                <a:cs typeface="Arial" pitchFamily="34" charset="0"/>
              </a:rPr>
              <a:t>ms</a:t>
            </a:r>
            <a:r>
              <a:rPr kumimoji="1" lang="en-US" altLang="ja-JP" dirty="0" smtClean="0">
                <a:latin typeface="+mj-lt"/>
                <a:cs typeface="Arial" pitchFamily="34" charset="0"/>
              </a:rPr>
              <a:t>)</a:t>
            </a:r>
          </a:p>
          <a:p>
            <a:pPr marL="285750" indent="-285750">
              <a:buFont typeface="Wingdings" pitchFamily="2" charset="2"/>
              <a:buChar char="Ø"/>
            </a:pPr>
            <a:r>
              <a:rPr lang="en-US" altLang="ja-JP" dirty="0" smtClean="0">
                <a:latin typeface="+mj-lt"/>
                <a:cs typeface="Arial" pitchFamily="34" charset="0"/>
              </a:rPr>
              <a:t> 18 new isomers identified:</a:t>
            </a:r>
            <a:r>
              <a:rPr lang="en-US" altLang="ja-JP" dirty="0">
                <a:latin typeface="+mj-lt"/>
                <a:cs typeface="Arial" pitchFamily="34" charset="0"/>
              </a:rPr>
              <a:t> </a:t>
            </a:r>
            <a:r>
              <a:rPr lang="en-US" altLang="ja-JP" sz="2000" baseline="30000" dirty="0" smtClean="0">
                <a:solidFill>
                  <a:srgbClr val="FF0000"/>
                </a:solidFill>
                <a:latin typeface="+mj-lt"/>
                <a:cs typeface="Arial" pitchFamily="34" charset="0"/>
              </a:rPr>
              <a:t>59m</a:t>
            </a:r>
            <a:r>
              <a:rPr lang="en-US" altLang="ja-JP" sz="2000" dirty="0" smtClean="0">
                <a:solidFill>
                  <a:srgbClr val="FF0000"/>
                </a:solidFill>
                <a:latin typeface="+mj-lt"/>
                <a:cs typeface="Arial" pitchFamily="34" charset="0"/>
              </a:rPr>
              <a:t>Ti, </a:t>
            </a:r>
            <a:r>
              <a:rPr lang="en-US" altLang="ja-JP" sz="2000" baseline="30000" dirty="0" smtClean="0">
                <a:solidFill>
                  <a:srgbClr val="FF0000"/>
                </a:solidFill>
                <a:latin typeface="+mj-lt"/>
                <a:cs typeface="Arial" pitchFamily="34" charset="0"/>
              </a:rPr>
              <a:t>90m</a:t>
            </a:r>
            <a:r>
              <a:rPr lang="en-US" altLang="ja-JP" sz="2000" dirty="0" smtClean="0">
                <a:solidFill>
                  <a:srgbClr val="FF0000"/>
                </a:solidFill>
                <a:latin typeface="+mj-lt"/>
                <a:cs typeface="Arial" pitchFamily="34" charset="0"/>
              </a:rPr>
              <a:t>As, </a:t>
            </a:r>
            <a:r>
              <a:rPr lang="en-US" altLang="ja-JP" sz="2000" baseline="30000" dirty="0" smtClean="0">
                <a:solidFill>
                  <a:srgbClr val="FF0000"/>
                </a:solidFill>
                <a:latin typeface="+mj-lt"/>
                <a:cs typeface="Arial" pitchFamily="34" charset="0"/>
              </a:rPr>
              <a:t>92m</a:t>
            </a:r>
            <a:r>
              <a:rPr lang="en-US" altLang="ja-JP" sz="2000" dirty="0" smtClean="0">
                <a:solidFill>
                  <a:srgbClr val="FF0000"/>
                </a:solidFill>
                <a:latin typeface="+mj-lt"/>
                <a:cs typeface="Arial" pitchFamily="34" charset="0"/>
              </a:rPr>
              <a:t>Se,</a:t>
            </a:r>
            <a:r>
              <a:rPr lang="en-US" altLang="ja-JP" sz="2000" baseline="30000" dirty="0" smtClean="0">
                <a:solidFill>
                  <a:srgbClr val="FF0000"/>
                </a:solidFill>
                <a:latin typeface="+mj-lt"/>
                <a:cs typeface="Arial" pitchFamily="34" charset="0"/>
              </a:rPr>
              <a:t> 93m</a:t>
            </a:r>
            <a:r>
              <a:rPr lang="en-US" altLang="ja-JP" sz="2000" dirty="0" smtClean="0">
                <a:solidFill>
                  <a:srgbClr val="FF0000"/>
                </a:solidFill>
                <a:latin typeface="+mj-lt"/>
                <a:cs typeface="Arial" pitchFamily="34" charset="0"/>
              </a:rPr>
              <a:t>Se, </a:t>
            </a:r>
            <a:r>
              <a:rPr lang="en-US" altLang="ja-JP" sz="2000" baseline="30000" dirty="0" smtClean="0">
                <a:solidFill>
                  <a:srgbClr val="FF0000"/>
                </a:solidFill>
                <a:latin typeface="+mj-lt"/>
                <a:cs typeface="Arial" pitchFamily="34" charset="0"/>
              </a:rPr>
              <a:t>94m</a:t>
            </a:r>
            <a:r>
              <a:rPr lang="en-US" altLang="ja-JP" sz="2000" dirty="0" smtClean="0">
                <a:solidFill>
                  <a:srgbClr val="FF0000"/>
                </a:solidFill>
                <a:latin typeface="+mj-lt"/>
                <a:cs typeface="Arial" pitchFamily="34" charset="0"/>
              </a:rPr>
              <a:t>Br,</a:t>
            </a:r>
            <a:r>
              <a:rPr lang="en-US" altLang="ja-JP" sz="2000" baseline="30000" dirty="0" smtClean="0">
                <a:solidFill>
                  <a:srgbClr val="FF0000"/>
                </a:solidFill>
                <a:latin typeface="+mj-lt"/>
                <a:cs typeface="Arial" pitchFamily="34" charset="0"/>
              </a:rPr>
              <a:t> 95m</a:t>
            </a:r>
            <a:r>
              <a:rPr lang="en-US" altLang="ja-JP" sz="2000" dirty="0" smtClean="0">
                <a:solidFill>
                  <a:srgbClr val="FF0000"/>
                </a:solidFill>
                <a:latin typeface="+mj-lt"/>
                <a:cs typeface="Arial" pitchFamily="34" charset="0"/>
              </a:rPr>
              <a:t>Br,</a:t>
            </a:r>
            <a:r>
              <a:rPr lang="en-US" altLang="ja-JP" sz="2000" baseline="30000" dirty="0" smtClean="0">
                <a:solidFill>
                  <a:srgbClr val="FF0000"/>
                </a:solidFill>
                <a:latin typeface="+mj-lt"/>
                <a:cs typeface="Arial" pitchFamily="34" charset="0"/>
              </a:rPr>
              <a:t> 96m</a:t>
            </a:r>
            <a:r>
              <a:rPr lang="en-US" altLang="ja-JP" sz="2000" dirty="0" smtClean="0">
                <a:solidFill>
                  <a:srgbClr val="FF0000"/>
                </a:solidFill>
                <a:latin typeface="+mj-lt"/>
                <a:cs typeface="Arial" pitchFamily="34" charset="0"/>
              </a:rPr>
              <a:t>Br,</a:t>
            </a:r>
            <a:r>
              <a:rPr lang="en-US" altLang="ja-JP" sz="2000" baseline="30000" dirty="0">
                <a:solidFill>
                  <a:srgbClr val="FF0000"/>
                </a:solidFill>
                <a:latin typeface="+mj-lt"/>
                <a:cs typeface="Arial" pitchFamily="34" charset="0"/>
              </a:rPr>
              <a:t> </a:t>
            </a:r>
            <a:r>
              <a:rPr lang="en-US" altLang="ja-JP" sz="2000" baseline="30000" dirty="0" smtClean="0">
                <a:solidFill>
                  <a:srgbClr val="FF0000"/>
                </a:solidFill>
                <a:latin typeface="+mj-lt"/>
                <a:cs typeface="Arial" pitchFamily="34" charset="0"/>
              </a:rPr>
              <a:t>97m</a:t>
            </a:r>
            <a:r>
              <a:rPr lang="en-US" altLang="ja-JP" sz="2000" dirty="0" smtClean="0">
                <a:solidFill>
                  <a:srgbClr val="FF0000"/>
                </a:solidFill>
                <a:latin typeface="+mj-lt"/>
                <a:cs typeface="Arial" pitchFamily="34" charset="0"/>
              </a:rPr>
              <a:t>Rb, </a:t>
            </a:r>
            <a:r>
              <a:rPr lang="en-US" altLang="ja-JP" sz="2000" baseline="30000" dirty="0" smtClean="0">
                <a:solidFill>
                  <a:srgbClr val="FF0000"/>
                </a:solidFill>
                <a:latin typeface="+mj-lt"/>
                <a:cs typeface="Arial" pitchFamily="34" charset="0"/>
              </a:rPr>
              <a:t>108m</a:t>
            </a:r>
            <a:r>
              <a:rPr lang="en-US" altLang="ja-JP" sz="2000" dirty="0" smtClean="0">
                <a:solidFill>
                  <a:srgbClr val="FF0000"/>
                </a:solidFill>
                <a:latin typeface="+mj-lt"/>
                <a:cs typeface="Arial" pitchFamily="34" charset="0"/>
              </a:rPr>
              <a:t>Nb,</a:t>
            </a:r>
            <a:r>
              <a:rPr lang="en-US" altLang="ja-JP" sz="2000" baseline="30000" dirty="0" smtClean="0">
                <a:solidFill>
                  <a:srgbClr val="FF0000"/>
                </a:solidFill>
                <a:latin typeface="+mj-lt"/>
                <a:cs typeface="Arial" pitchFamily="34" charset="0"/>
              </a:rPr>
              <a:t>109m</a:t>
            </a:r>
            <a:r>
              <a:rPr lang="en-US" altLang="ja-JP" sz="2000" dirty="0" smtClean="0">
                <a:solidFill>
                  <a:srgbClr val="FF0000"/>
                </a:solidFill>
                <a:latin typeface="+mj-lt"/>
                <a:cs typeface="Arial" pitchFamily="34" charset="0"/>
              </a:rPr>
              <a:t>Mo, </a:t>
            </a:r>
            <a:r>
              <a:rPr lang="en-US" altLang="ja-JP" sz="2000" baseline="30000" dirty="0" smtClean="0">
                <a:solidFill>
                  <a:srgbClr val="FF0000"/>
                </a:solidFill>
                <a:latin typeface="+mj-lt"/>
                <a:cs typeface="Arial" pitchFamily="34" charset="0"/>
              </a:rPr>
              <a:t>117m</a:t>
            </a:r>
            <a:r>
              <a:rPr lang="en-US" altLang="ja-JP" sz="2000" dirty="0" smtClean="0">
                <a:solidFill>
                  <a:srgbClr val="FF0000"/>
                </a:solidFill>
                <a:latin typeface="+mj-lt"/>
                <a:cs typeface="Arial" pitchFamily="34" charset="0"/>
              </a:rPr>
              <a:t>Ru,</a:t>
            </a:r>
            <a:r>
              <a:rPr lang="en-US" altLang="ja-JP" sz="2000" baseline="30000" dirty="0" smtClean="0">
                <a:solidFill>
                  <a:srgbClr val="FF0000"/>
                </a:solidFill>
                <a:latin typeface="+mj-lt"/>
                <a:cs typeface="Arial" pitchFamily="34" charset="0"/>
              </a:rPr>
              <a:t> 119m</a:t>
            </a:r>
            <a:r>
              <a:rPr lang="en-US" altLang="ja-JP" sz="2000" dirty="0" smtClean="0">
                <a:solidFill>
                  <a:srgbClr val="FF0000"/>
                </a:solidFill>
                <a:latin typeface="+mj-lt"/>
                <a:cs typeface="Arial" pitchFamily="34" charset="0"/>
              </a:rPr>
              <a:t>Ru,</a:t>
            </a:r>
            <a:r>
              <a:rPr lang="en-US" altLang="ja-JP" sz="2000" baseline="30000" dirty="0" smtClean="0">
                <a:solidFill>
                  <a:srgbClr val="FF0000"/>
                </a:solidFill>
                <a:latin typeface="+mj-lt"/>
                <a:cs typeface="Arial" pitchFamily="34" charset="0"/>
              </a:rPr>
              <a:t>120m</a:t>
            </a:r>
            <a:r>
              <a:rPr lang="en-US" altLang="ja-JP" sz="2000" dirty="0" smtClean="0">
                <a:solidFill>
                  <a:srgbClr val="FF0000"/>
                </a:solidFill>
                <a:latin typeface="+mj-lt"/>
                <a:cs typeface="Arial" pitchFamily="34" charset="0"/>
              </a:rPr>
              <a:t>Rh,</a:t>
            </a:r>
            <a:r>
              <a:rPr lang="en-US" altLang="ja-JP" sz="2000" baseline="30000" dirty="0" smtClean="0">
                <a:solidFill>
                  <a:srgbClr val="FF0000"/>
                </a:solidFill>
                <a:latin typeface="+mj-lt"/>
                <a:cs typeface="Arial" pitchFamily="34" charset="0"/>
              </a:rPr>
              <a:t> 122m</a:t>
            </a:r>
            <a:r>
              <a:rPr lang="en-US" altLang="ja-JP" sz="2000" dirty="0" smtClean="0">
                <a:solidFill>
                  <a:srgbClr val="FF0000"/>
                </a:solidFill>
                <a:latin typeface="+mj-lt"/>
                <a:cs typeface="Arial" pitchFamily="34" charset="0"/>
              </a:rPr>
              <a:t>Rh,</a:t>
            </a:r>
            <a:r>
              <a:rPr lang="en-US" altLang="ja-JP" sz="2000" baseline="30000" dirty="0" smtClean="0">
                <a:solidFill>
                  <a:srgbClr val="FF0000"/>
                </a:solidFill>
                <a:latin typeface="+mj-lt"/>
                <a:cs typeface="Arial" pitchFamily="34" charset="0"/>
              </a:rPr>
              <a:t>121m</a:t>
            </a:r>
            <a:r>
              <a:rPr lang="en-US" altLang="ja-JP" sz="2000" dirty="0" smtClean="0">
                <a:solidFill>
                  <a:srgbClr val="FF0000"/>
                </a:solidFill>
                <a:latin typeface="+mj-lt"/>
                <a:cs typeface="Arial" pitchFamily="34" charset="0"/>
              </a:rPr>
              <a:t>Pd,</a:t>
            </a:r>
            <a:r>
              <a:rPr lang="en-US" altLang="ja-JP" sz="2000" baseline="30000" dirty="0" smtClean="0">
                <a:solidFill>
                  <a:srgbClr val="FF0000"/>
                </a:solidFill>
                <a:latin typeface="+mj-lt"/>
                <a:cs typeface="Arial" pitchFamily="34" charset="0"/>
              </a:rPr>
              <a:t> 124m</a:t>
            </a:r>
            <a:r>
              <a:rPr lang="en-US" altLang="ja-JP" sz="2000" dirty="0" smtClean="0">
                <a:solidFill>
                  <a:srgbClr val="FF0000"/>
                </a:solidFill>
                <a:latin typeface="+mj-lt"/>
                <a:cs typeface="Arial" pitchFamily="34" charset="0"/>
              </a:rPr>
              <a:t>Pd, </a:t>
            </a:r>
            <a:r>
              <a:rPr lang="en-US" altLang="ja-JP" sz="2000" baseline="30000" dirty="0" smtClean="0">
                <a:solidFill>
                  <a:srgbClr val="FF0000"/>
                </a:solidFill>
                <a:latin typeface="+mj-lt"/>
                <a:cs typeface="Arial" pitchFamily="34" charset="0"/>
              </a:rPr>
              <a:t>124m</a:t>
            </a:r>
            <a:r>
              <a:rPr lang="en-US" altLang="ja-JP" sz="2000" dirty="0" smtClean="0">
                <a:solidFill>
                  <a:srgbClr val="FF0000"/>
                </a:solidFill>
                <a:latin typeface="+mj-lt"/>
                <a:cs typeface="Arial" pitchFamily="34" charset="0"/>
              </a:rPr>
              <a:t>Ag,</a:t>
            </a:r>
            <a:r>
              <a:rPr lang="en-US" altLang="ja-JP" sz="2000" baseline="30000" dirty="0" smtClean="0">
                <a:solidFill>
                  <a:srgbClr val="FF0000"/>
                </a:solidFill>
                <a:latin typeface="+mj-lt"/>
                <a:cs typeface="Arial" pitchFamily="34" charset="0"/>
              </a:rPr>
              <a:t> 126m</a:t>
            </a:r>
            <a:r>
              <a:rPr lang="en-US" altLang="ja-JP" sz="2000" dirty="0" smtClean="0">
                <a:solidFill>
                  <a:srgbClr val="FF0000"/>
                </a:solidFill>
                <a:latin typeface="+mj-lt"/>
                <a:cs typeface="Arial" pitchFamily="34" charset="0"/>
              </a:rPr>
              <a:t>Ag</a:t>
            </a:r>
          </a:p>
          <a:p>
            <a:endParaRPr lang="en-US" altLang="ja-JP" sz="1600" dirty="0" smtClean="0">
              <a:solidFill>
                <a:srgbClr val="FF0000"/>
              </a:solidFill>
              <a:latin typeface="+mj-lt"/>
              <a:cs typeface="Arial" pitchFamily="34" charset="0"/>
            </a:endParaRPr>
          </a:p>
          <a:p>
            <a:pPr marL="285750" indent="-285750">
              <a:buFont typeface="Wingdings" pitchFamily="2" charset="2"/>
              <a:buChar char="Ø"/>
            </a:pPr>
            <a:r>
              <a:rPr lang="en-US" altLang="ja-JP" dirty="0" smtClean="0">
                <a:latin typeface="+mj-lt"/>
                <a:cs typeface="Arial" pitchFamily="34" charset="0"/>
              </a:rPr>
              <a:t>A lot of spectroscopic information</a:t>
            </a:r>
          </a:p>
          <a:p>
            <a:pPr marL="742950" lvl="1" indent="-285750">
              <a:buFont typeface="Arial" pitchFamily="34" charset="0"/>
              <a:buChar char="•"/>
            </a:pPr>
            <a:r>
              <a:rPr lang="en-US" altLang="ja-JP" dirty="0">
                <a:latin typeface="Symbol" pitchFamily="18" charset="2"/>
                <a:cs typeface="Arial" pitchFamily="34" charset="0"/>
              </a:rPr>
              <a:t>g</a:t>
            </a:r>
            <a:r>
              <a:rPr lang="en-US" altLang="ja-JP" dirty="0" smtClean="0">
                <a:latin typeface="+mj-lt"/>
                <a:cs typeface="Arial" pitchFamily="34" charset="0"/>
              </a:rPr>
              <a:t>-ray energies</a:t>
            </a:r>
          </a:p>
          <a:p>
            <a:pPr marL="742950" lvl="1" indent="-285750">
              <a:buFont typeface="Arial" pitchFamily="34" charset="0"/>
              <a:buChar char="•"/>
            </a:pPr>
            <a:r>
              <a:rPr lang="en-US" altLang="ja-JP" dirty="0" smtClean="0">
                <a:latin typeface="+mj-lt"/>
                <a:cs typeface="Arial" pitchFamily="34" charset="0"/>
              </a:rPr>
              <a:t>Half-lives of isomeric states </a:t>
            </a:r>
            <a:endParaRPr lang="en-US" altLang="ja-JP" dirty="0">
              <a:latin typeface="+mj-lt"/>
              <a:cs typeface="Arial" pitchFamily="34" charset="0"/>
            </a:endParaRPr>
          </a:p>
          <a:p>
            <a:pPr marL="742950" lvl="1" indent="-285750">
              <a:buFont typeface="Arial" pitchFamily="34" charset="0"/>
              <a:buChar char="•"/>
            </a:pPr>
            <a:r>
              <a:rPr lang="en-US" altLang="ja-JP" dirty="0" smtClean="0">
                <a:latin typeface="Symbol" pitchFamily="18" charset="2"/>
                <a:cs typeface="Arial" pitchFamily="34" charset="0"/>
              </a:rPr>
              <a:t>g</a:t>
            </a:r>
            <a:r>
              <a:rPr lang="en-US" altLang="ja-JP" dirty="0" smtClean="0">
                <a:latin typeface="+mj-lt"/>
                <a:cs typeface="Arial" pitchFamily="34" charset="0"/>
              </a:rPr>
              <a:t>-ray relative intensities</a:t>
            </a:r>
          </a:p>
          <a:p>
            <a:pPr marL="742950" lvl="1" indent="-285750">
              <a:buFont typeface="Arial" pitchFamily="34" charset="0"/>
              <a:buChar char="•"/>
            </a:pPr>
            <a:r>
              <a:rPr lang="en-US" altLang="ja-JP" dirty="0" err="1" smtClean="0">
                <a:latin typeface="Symbol" pitchFamily="18" charset="2"/>
                <a:cs typeface="Arial" pitchFamily="34" charset="0"/>
              </a:rPr>
              <a:t>gg</a:t>
            </a:r>
            <a:r>
              <a:rPr lang="en-US" altLang="ja-JP" dirty="0" smtClean="0">
                <a:latin typeface="+mj-lt"/>
                <a:cs typeface="Arial" pitchFamily="34" charset="0"/>
              </a:rPr>
              <a:t> coincidence  </a:t>
            </a:r>
          </a:p>
        </p:txBody>
      </p:sp>
      <p:sp>
        <p:nvSpPr>
          <p:cNvPr id="17" name="テキスト ボックス 21"/>
          <p:cNvSpPr txBox="1">
            <a:spLocks noChangeArrowheads="1"/>
          </p:cNvSpPr>
          <p:nvPr/>
        </p:nvSpPr>
        <p:spPr bwMode="auto">
          <a:xfrm>
            <a:off x="827584" y="3699595"/>
            <a:ext cx="1647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dirty="0">
                <a:solidFill>
                  <a:srgbClr val="008000"/>
                </a:solidFill>
              </a:rPr>
              <a:t>R</a:t>
            </a:r>
            <a:r>
              <a:rPr lang="en-US" altLang="ja-JP" dirty="0" smtClean="0">
                <a:solidFill>
                  <a:srgbClr val="008000"/>
                </a:solidFill>
              </a:rPr>
              <a:t>unning time only 4.3 </a:t>
            </a:r>
            <a:r>
              <a:rPr lang="en-US" altLang="ja-JP" dirty="0">
                <a:solidFill>
                  <a:srgbClr val="008000"/>
                </a:solidFill>
              </a:rPr>
              <a:t>days!</a:t>
            </a:r>
            <a:endParaRPr lang="ja-JP" altLang="en-US" dirty="0">
              <a:solidFill>
                <a:srgbClr val="008000"/>
              </a:solidFill>
            </a:endParaRPr>
          </a:p>
        </p:txBody>
      </p:sp>
      <p:sp>
        <p:nvSpPr>
          <p:cNvPr id="20" name="Text Box 39"/>
          <p:cNvSpPr txBox="1">
            <a:spLocks noChangeArrowheads="1"/>
          </p:cNvSpPr>
          <p:nvPr/>
        </p:nvSpPr>
        <p:spPr bwMode="auto">
          <a:xfrm>
            <a:off x="619535" y="201426"/>
            <a:ext cx="8136904" cy="584775"/>
          </a:xfrm>
          <a:prstGeom prst="rect">
            <a:avLst/>
          </a:prstGeom>
          <a:noFill/>
          <a:ln w="9525">
            <a:noFill/>
            <a:miter lim="800000"/>
            <a:headEnd/>
            <a:tailEnd/>
          </a:ln>
          <a:effectLst/>
        </p:spPr>
        <p:txBody>
          <a:bodyPr wrap="square">
            <a:spAutoFit/>
          </a:bodyPr>
          <a:lstStyle/>
          <a:p>
            <a:pPr algn="ctr"/>
            <a:r>
              <a:rPr lang="en-US" altLang="ja-JP" sz="3200" dirty="0">
                <a:latin typeface="Arial" pitchFamily="34" charset="0"/>
                <a:cs typeface="Arial" pitchFamily="34" charset="0"/>
              </a:rPr>
              <a:t>M</a:t>
            </a:r>
            <a:r>
              <a:rPr lang="en-US" altLang="ja-JP" sz="3200" dirty="0" smtClean="0">
                <a:latin typeface="Arial" pitchFamily="34" charset="0"/>
                <a:cs typeface="Arial" pitchFamily="34" charset="0"/>
              </a:rPr>
              <a:t>ap of observed isomers</a:t>
            </a:r>
            <a:endParaRPr lang="ja-JP" altLang="en-US" sz="3200" dirty="0">
              <a:latin typeface="Arial" pitchFamily="34" charset="0"/>
              <a:cs typeface="Arial" pitchFamily="34" charset="0"/>
            </a:endParaRPr>
          </a:p>
        </p:txBody>
      </p:sp>
    </p:spTree>
    <p:extLst>
      <p:ext uri="{BB962C8B-B14F-4D97-AF65-F5344CB8AC3E}">
        <p14:creationId xmlns:p14="http://schemas.microsoft.com/office/powerpoint/2010/main" val="509846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0046" y="1173756"/>
            <a:ext cx="8123908" cy="1323439"/>
          </a:xfrm>
          <a:prstGeom prst="rect">
            <a:avLst/>
          </a:prstGeom>
        </p:spPr>
        <p:txBody>
          <a:bodyPr wrap="square">
            <a:spAutoFit/>
          </a:bodyPr>
          <a:lstStyle/>
          <a:p>
            <a:pPr marL="285750" indent="-285750">
              <a:buFont typeface="Wingdings" pitchFamily="2" charset="2"/>
              <a:buChar char="Ø"/>
            </a:pPr>
            <a:r>
              <a:rPr lang="en-US" altLang="ja-JP" sz="2000" dirty="0" smtClean="0">
                <a:latin typeface="Arial"/>
              </a:rPr>
              <a:t>New level schemes for 12 new isomers:</a:t>
            </a:r>
            <a:r>
              <a:rPr lang="en-US" altLang="ja-JP" sz="2000" dirty="0" smtClean="0">
                <a:solidFill>
                  <a:srgbClr val="0000FF"/>
                </a:solidFill>
                <a:latin typeface="Arial"/>
              </a:rPr>
              <a:t> </a:t>
            </a:r>
            <a:r>
              <a:rPr lang="en-US" altLang="ja-JP" sz="2000" baseline="30000" dirty="0">
                <a:solidFill>
                  <a:srgbClr val="FF0000"/>
                </a:solidFill>
                <a:latin typeface="Arial" pitchFamily="34" charset="0"/>
                <a:cs typeface="Arial" pitchFamily="34" charset="0"/>
              </a:rPr>
              <a:t>59m</a:t>
            </a:r>
            <a:r>
              <a:rPr lang="en-US" altLang="ja-JP" sz="2000" dirty="0">
                <a:solidFill>
                  <a:srgbClr val="FF0000"/>
                </a:solidFill>
                <a:latin typeface="Arial" pitchFamily="34" charset="0"/>
                <a:cs typeface="Arial" pitchFamily="34" charset="0"/>
              </a:rPr>
              <a:t>Ti, </a:t>
            </a:r>
            <a:r>
              <a:rPr lang="en-US" altLang="ja-JP" sz="2000" baseline="30000" dirty="0">
                <a:solidFill>
                  <a:srgbClr val="FF0000"/>
                </a:solidFill>
                <a:latin typeface="Arial" pitchFamily="34" charset="0"/>
                <a:cs typeface="Arial" pitchFamily="34" charset="0"/>
              </a:rPr>
              <a:t>94m</a:t>
            </a:r>
            <a:r>
              <a:rPr lang="en-US" altLang="ja-JP" sz="2000" dirty="0">
                <a:solidFill>
                  <a:srgbClr val="FF0000"/>
                </a:solidFill>
                <a:latin typeface="Arial" pitchFamily="34" charset="0"/>
                <a:cs typeface="Arial" pitchFamily="34" charset="0"/>
              </a:rPr>
              <a:t>Br, </a:t>
            </a:r>
            <a:r>
              <a:rPr lang="en-US" altLang="ja-JP" sz="2000" baseline="30000" dirty="0">
                <a:solidFill>
                  <a:srgbClr val="FF0000"/>
                </a:solidFill>
                <a:latin typeface="Arial" pitchFamily="34" charset="0"/>
                <a:cs typeface="Arial" pitchFamily="34" charset="0"/>
              </a:rPr>
              <a:t>95m</a:t>
            </a:r>
            <a:r>
              <a:rPr lang="en-US" altLang="ja-JP" sz="2000" dirty="0">
                <a:solidFill>
                  <a:srgbClr val="FF0000"/>
                </a:solidFill>
                <a:latin typeface="Arial" pitchFamily="34" charset="0"/>
                <a:cs typeface="Arial" pitchFamily="34" charset="0"/>
              </a:rPr>
              <a:t>Br, </a:t>
            </a:r>
            <a:r>
              <a:rPr lang="en-US" altLang="ja-JP" sz="2000" baseline="30000" dirty="0">
                <a:solidFill>
                  <a:srgbClr val="FF0000"/>
                </a:solidFill>
                <a:latin typeface="Arial" pitchFamily="34" charset="0"/>
                <a:cs typeface="Arial" pitchFamily="34" charset="0"/>
              </a:rPr>
              <a:t>97m</a:t>
            </a:r>
            <a:r>
              <a:rPr lang="en-US" altLang="ja-JP" sz="2000" dirty="0">
                <a:solidFill>
                  <a:srgbClr val="FF0000"/>
                </a:solidFill>
                <a:latin typeface="Arial" pitchFamily="34" charset="0"/>
                <a:cs typeface="Arial" pitchFamily="34" charset="0"/>
              </a:rPr>
              <a:t>Rb, </a:t>
            </a:r>
            <a:r>
              <a:rPr lang="en-US" altLang="ja-JP" sz="2000" baseline="30000" dirty="0">
                <a:solidFill>
                  <a:srgbClr val="FF0000"/>
                </a:solidFill>
                <a:latin typeface="Arial" pitchFamily="34" charset="0"/>
                <a:cs typeface="Arial" pitchFamily="34" charset="0"/>
              </a:rPr>
              <a:t>108m</a:t>
            </a:r>
            <a:r>
              <a:rPr lang="en-US" altLang="ja-JP" sz="2000" dirty="0">
                <a:solidFill>
                  <a:srgbClr val="FF0000"/>
                </a:solidFill>
                <a:latin typeface="Arial" pitchFamily="34" charset="0"/>
                <a:cs typeface="Arial" pitchFamily="34" charset="0"/>
              </a:rPr>
              <a:t>Nb, </a:t>
            </a:r>
            <a:r>
              <a:rPr lang="en-US" altLang="ja-JP" sz="2000" baseline="30000" dirty="0">
                <a:solidFill>
                  <a:srgbClr val="FF0000"/>
                </a:solidFill>
                <a:latin typeface="Arial" pitchFamily="34" charset="0"/>
                <a:cs typeface="Arial" pitchFamily="34" charset="0"/>
              </a:rPr>
              <a:t>109m</a:t>
            </a:r>
            <a:r>
              <a:rPr lang="en-US" altLang="ja-JP" sz="2000" dirty="0">
                <a:solidFill>
                  <a:srgbClr val="FF0000"/>
                </a:solidFill>
                <a:latin typeface="Arial" pitchFamily="34" charset="0"/>
                <a:cs typeface="Arial" pitchFamily="34" charset="0"/>
              </a:rPr>
              <a:t>Mo, </a:t>
            </a:r>
            <a:r>
              <a:rPr lang="en-US" altLang="ja-JP" sz="2000" baseline="30000" dirty="0">
                <a:solidFill>
                  <a:srgbClr val="FF0000"/>
                </a:solidFill>
                <a:latin typeface="Arial" pitchFamily="34" charset="0"/>
                <a:cs typeface="Arial" pitchFamily="34" charset="0"/>
              </a:rPr>
              <a:t>117m</a:t>
            </a:r>
            <a:r>
              <a:rPr lang="en-US" altLang="ja-JP" sz="2000" dirty="0">
                <a:solidFill>
                  <a:srgbClr val="FF0000"/>
                </a:solidFill>
                <a:latin typeface="Arial" pitchFamily="34" charset="0"/>
                <a:cs typeface="Arial" pitchFamily="34" charset="0"/>
              </a:rPr>
              <a:t>Ru, </a:t>
            </a:r>
            <a:r>
              <a:rPr lang="en-US" altLang="ja-JP" sz="2000" baseline="30000" dirty="0">
                <a:solidFill>
                  <a:srgbClr val="FF0000"/>
                </a:solidFill>
                <a:latin typeface="Arial" pitchFamily="34" charset="0"/>
                <a:cs typeface="Arial" pitchFamily="34" charset="0"/>
              </a:rPr>
              <a:t>119m</a:t>
            </a:r>
            <a:r>
              <a:rPr lang="en-US" altLang="ja-JP" sz="2000" dirty="0">
                <a:solidFill>
                  <a:srgbClr val="FF0000"/>
                </a:solidFill>
                <a:latin typeface="Arial" pitchFamily="34" charset="0"/>
                <a:cs typeface="Arial" pitchFamily="34" charset="0"/>
              </a:rPr>
              <a:t>Ru, </a:t>
            </a:r>
            <a:r>
              <a:rPr lang="en-US" altLang="ja-JP" sz="2000" baseline="30000" dirty="0">
                <a:solidFill>
                  <a:srgbClr val="FF0000"/>
                </a:solidFill>
                <a:latin typeface="Arial" pitchFamily="34" charset="0"/>
                <a:cs typeface="Arial" pitchFamily="34" charset="0"/>
              </a:rPr>
              <a:t>120m</a:t>
            </a:r>
            <a:r>
              <a:rPr lang="en-US" altLang="ja-JP" sz="2000" dirty="0">
                <a:solidFill>
                  <a:srgbClr val="FF0000"/>
                </a:solidFill>
                <a:latin typeface="Arial" pitchFamily="34" charset="0"/>
                <a:cs typeface="Arial" pitchFamily="34" charset="0"/>
              </a:rPr>
              <a:t>Rh, </a:t>
            </a:r>
            <a:r>
              <a:rPr lang="en-US" altLang="ja-JP" sz="2000" baseline="30000" dirty="0">
                <a:solidFill>
                  <a:srgbClr val="FF0000"/>
                </a:solidFill>
                <a:latin typeface="Arial" pitchFamily="34" charset="0"/>
                <a:cs typeface="Arial" pitchFamily="34" charset="0"/>
              </a:rPr>
              <a:t>122m</a:t>
            </a:r>
            <a:r>
              <a:rPr lang="en-US" altLang="ja-JP" sz="2000" dirty="0">
                <a:solidFill>
                  <a:srgbClr val="FF0000"/>
                </a:solidFill>
                <a:latin typeface="Arial" pitchFamily="34" charset="0"/>
                <a:cs typeface="Arial" pitchFamily="34" charset="0"/>
              </a:rPr>
              <a:t>Rh, </a:t>
            </a:r>
            <a:r>
              <a:rPr lang="en-US" altLang="ja-JP" sz="2000" baseline="30000" dirty="0">
                <a:solidFill>
                  <a:srgbClr val="FF0000"/>
                </a:solidFill>
                <a:latin typeface="Arial" pitchFamily="34" charset="0"/>
                <a:cs typeface="Arial" pitchFamily="34" charset="0"/>
              </a:rPr>
              <a:t>121m</a:t>
            </a:r>
            <a:r>
              <a:rPr lang="en-US" altLang="ja-JP" sz="2000" dirty="0">
                <a:solidFill>
                  <a:srgbClr val="FF0000"/>
                </a:solidFill>
                <a:latin typeface="Arial" pitchFamily="34" charset="0"/>
                <a:cs typeface="Arial" pitchFamily="34" charset="0"/>
              </a:rPr>
              <a:t>Pd, </a:t>
            </a:r>
            <a:r>
              <a:rPr lang="en-US" altLang="ja-JP" sz="2000" baseline="30000" dirty="0">
                <a:solidFill>
                  <a:srgbClr val="FF0000"/>
                </a:solidFill>
                <a:latin typeface="Arial" pitchFamily="34" charset="0"/>
                <a:cs typeface="Arial" pitchFamily="34" charset="0"/>
              </a:rPr>
              <a:t>124m</a:t>
            </a:r>
            <a:r>
              <a:rPr lang="en-US" altLang="ja-JP" sz="2000" dirty="0">
                <a:solidFill>
                  <a:srgbClr val="FF0000"/>
                </a:solidFill>
                <a:latin typeface="Arial" pitchFamily="34" charset="0"/>
                <a:cs typeface="Arial" pitchFamily="34" charset="0"/>
              </a:rPr>
              <a:t>Ag</a:t>
            </a:r>
            <a:endParaRPr lang="en-US" altLang="ja-JP" sz="2000" dirty="0" smtClean="0">
              <a:solidFill>
                <a:srgbClr val="FF0000"/>
              </a:solidFill>
              <a:latin typeface="Arial"/>
            </a:endParaRPr>
          </a:p>
          <a:p>
            <a:pPr marL="285750" indent="-285750">
              <a:buFont typeface="Wingdings" pitchFamily="2" charset="2"/>
              <a:buChar char="Ø"/>
            </a:pPr>
            <a:r>
              <a:rPr lang="en-US" altLang="ja-JP" sz="2000" dirty="0">
                <a:latin typeface="Arial"/>
              </a:rPr>
              <a:t>N</a:t>
            </a:r>
            <a:r>
              <a:rPr lang="en-US" altLang="ja-JP" sz="2000" dirty="0" smtClean="0">
                <a:latin typeface="Arial"/>
              </a:rPr>
              <a:t>ew level schemes for 3 known isomers</a:t>
            </a:r>
            <a:r>
              <a:rPr lang="en-US" altLang="ja-JP" sz="2000" dirty="0" smtClean="0">
                <a:solidFill>
                  <a:srgbClr val="0000FF"/>
                </a:solidFill>
                <a:latin typeface="Arial"/>
              </a:rPr>
              <a:t>: </a:t>
            </a:r>
            <a:r>
              <a:rPr lang="en-US" altLang="ja-JP" sz="2000" baseline="30000" dirty="0" smtClean="0">
                <a:solidFill>
                  <a:srgbClr val="0000FF"/>
                </a:solidFill>
                <a:latin typeface="Arial" pitchFamily="34" charset="0"/>
                <a:cs typeface="Arial" pitchFamily="34" charset="0"/>
              </a:rPr>
              <a:t>82m</a:t>
            </a:r>
            <a:r>
              <a:rPr lang="en-US" altLang="ja-JP" sz="2000" dirty="0" smtClean="0">
                <a:solidFill>
                  <a:srgbClr val="0000FF"/>
                </a:solidFill>
                <a:latin typeface="Arial" pitchFamily="34" charset="0"/>
                <a:cs typeface="Arial" pitchFamily="34" charset="0"/>
              </a:rPr>
              <a:t>Ga</a:t>
            </a:r>
            <a:r>
              <a:rPr lang="en-US" altLang="ja-JP" sz="2000" dirty="0">
                <a:solidFill>
                  <a:srgbClr val="0000FF"/>
                </a:solidFill>
                <a:latin typeface="Arial" pitchFamily="34" charset="0"/>
                <a:cs typeface="Arial" pitchFamily="34" charset="0"/>
              </a:rPr>
              <a:t>,</a:t>
            </a:r>
            <a:r>
              <a:rPr lang="en-US" altLang="ja-JP" sz="2000" baseline="30000" dirty="0">
                <a:solidFill>
                  <a:srgbClr val="0000FF"/>
                </a:solidFill>
                <a:latin typeface="Arial" pitchFamily="34" charset="0"/>
                <a:cs typeface="Arial" pitchFamily="34" charset="0"/>
              </a:rPr>
              <a:t> 92m</a:t>
            </a:r>
            <a:r>
              <a:rPr lang="en-US" altLang="ja-JP" sz="2000" dirty="0">
                <a:solidFill>
                  <a:srgbClr val="0000FF"/>
                </a:solidFill>
                <a:latin typeface="Arial" pitchFamily="34" charset="0"/>
                <a:cs typeface="Arial" pitchFamily="34" charset="0"/>
              </a:rPr>
              <a:t>Br, </a:t>
            </a:r>
            <a:r>
              <a:rPr lang="en-US" altLang="ja-JP" sz="2000" baseline="30000" dirty="0" smtClean="0">
                <a:solidFill>
                  <a:srgbClr val="0000FF"/>
                </a:solidFill>
                <a:latin typeface="Arial" pitchFamily="34" charset="0"/>
                <a:cs typeface="Arial" pitchFamily="34" charset="0"/>
              </a:rPr>
              <a:t>98m</a:t>
            </a:r>
            <a:r>
              <a:rPr lang="en-US" altLang="ja-JP" sz="2000" dirty="0" smtClean="0">
                <a:solidFill>
                  <a:srgbClr val="0000FF"/>
                </a:solidFill>
                <a:latin typeface="Arial" pitchFamily="34" charset="0"/>
                <a:cs typeface="Arial" pitchFamily="34" charset="0"/>
              </a:rPr>
              <a:t>Rb </a:t>
            </a:r>
            <a:endParaRPr lang="en-US" altLang="ja-JP" sz="2000" dirty="0" smtClean="0">
              <a:solidFill>
                <a:srgbClr val="0000FF"/>
              </a:solidFill>
              <a:latin typeface="Arial"/>
            </a:endParaRPr>
          </a:p>
          <a:p>
            <a:pPr marL="285750" indent="-285750">
              <a:buFont typeface="Wingdings" pitchFamily="2" charset="2"/>
              <a:buChar char="Ø"/>
            </a:pPr>
            <a:r>
              <a:rPr lang="en-US" altLang="ja-JP" sz="2000" dirty="0">
                <a:latin typeface="Arial"/>
              </a:rPr>
              <a:t>R</a:t>
            </a:r>
            <a:r>
              <a:rPr lang="en-US" altLang="ja-JP" sz="2000" dirty="0" smtClean="0">
                <a:latin typeface="Arial"/>
              </a:rPr>
              <a:t>evised level schemes for 2 known isomers: </a:t>
            </a:r>
            <a:r>
              <a:rPr lang="en-US" altLang="ja-JP" sz="2000" baseline="30000" dirty="0" smtClean="0">
                <a:solidFill>
                  <a:srgbClr val="0000FF"/>
                </a:solidFill>
                <a:latin typeface="Arial" pitchFamily="34" charset="0"/>
                <a:cs typeface="Arial" pitchFamily="34" charset="0"/>
              </a:rPr>
              <a:t>108m</a:t>
            </a:r>
            <a:r>
              <a:rPr lang="en-US" altLang="ja-JP" sz="2000" dirty="0" smtClean="0">
                <a:solidFill>
                  <a:srgbClr val="0000FF"/>
                </a:solidFill>
                <a:latin typeface="Arial" pitchFamily="34" charset="0"/>
                <a:cs typeface="Arial" pitchFamily="34" charset="0"/>
              </a:rPr>
              <a:t>Zr</a:t>
            </a:r>
            <a:r>
              <a:rPr lang="en-US" altLang="ja-JP" sz="2000" dirty="0">
                <a:solidFill>
                  <a:srgbClr val="0000FF"/>
                </a:solidFill>
                <a:latin typeface="Arial" pitchFamily="34" charset="0"/>
                <a:cs typeface="Arial" pitchFamily="34" charset="0"/>
              </a:rPr>
              <a:t>, </a:t>
            </a:r>
            <a:r>
              <a:rPr lang="en-US" altLang="ja-JP" sz="2000" baseline="30000" dirty="0" smtClean="0">
                <a:solidFill>
                  <a:srgbClr val="0000FF"/>
                </a:solidFill>
                <a:latin typeface="Arial" pitchFamily="34" charset="0"/>
                <a:cs typeface="Arial" pitchFamily="34" charset="0"/>
              </a:rPr>
              <a:t>125m</a:t>
            </a:r>
            <a:r>
              <a:rPr lang="en-US" altLang="ja-JP" sz="2000" dirty="0" smtClean="0">
                <a:solidFill>
                  <a:srgbClr val="0000FF"/>
                </a:solidFill>
                <a:latin typeface="Arial" pitchFamily="34" charset="0"/>
                <a:cs typeface="Arial" pitchFamily="34" charset="0"/>
              </a:rPr>
              <a:t>Ag </a:t>
            </a:r>
          </a:p>
        </p:txBody>
      </p:sp>
      <p:sp>
        <p:nvSpPr>
          <p:cNvPr id="8" name="Text Box 39"/>
          <p:cNvSpPr txBox="1">
            <a:spLocks noChangeArrowheads="1"/>
          </p:cNvSpPr>
          <p:nvPr/>
        </p:nvSpPr>
        <p:spPr bwMode="auto">
          <a:xfrm>
            <a:off x="323528" y="303039"/>
            <a:ext cx="8496944" cy="584775"/>
          </a:xfrm>
          <a:prstGeom prst="rect">
            <a:avLst/>
          </a:prstGeom>
          <a:noFill/>
          <a:ln w="9525">
            <a:noFill/>
            <a:miter lim="800000"/>
            <a:headEnd/>
            <a:tailEnd/>
          </a:ln>
          <a:effectLst/>
        </p:spPr>
        <p:txBody>
          <a:bodyPr wrap="square">
            <a:spAutoFit/>
          </a:bodyPr>
          <a:lstStyle/>
          <a:p>
            <a:pPr algn="ctr"/>
            <a:r>
              <a:rPr lang="en-US" altLang="ja-JP" sz="3200" dirty="0" smtClean="0">
                <a:latin typeface="Arial" pitchFamily="34" charset="0"/>
                <a:cs typeface="Arial" pitchFamily="34" charset="0"/>
              </a:rPr>
              <a:t>17 proposed level schemes and isomerism</a:t>
            </a:r>
            <a:endParaRPr lang="ja-JP" altLang="en-US" sz="3200" dirty="0">
              <a:latin typeface="Arial" pitchFamily="34" charset="0"/>
              <a:cs typeface="Arial" pitchFamily="34" charset="0"/>
            </a:endParaRPr>
          </a:p>
        </p:txBody>
      </p:sp>
      <p:sp>
        <p:nvSpPr>
          <p:cNvPr id="10" name="テキスト ボックス 9"/>
          <p:cNvSpPr txBox="1"/>
          <p:nvPr/>
        </p:nvSpPr>
        <p:spPr>
          <a:xfrm>
            <a:off x="618891" y="2852935"/>
            <a:ext cx="8136904" cy="3477875"/>
          </a:xfrm>
          <a:prstGeom prst="rect">
            <a:avLst/>
          </a:prstGeom>
          <a:noFill/>
        </p:spPr>
        <p:txBody>
          <a:bodyPr wrap="square" rtlCol="0">
            <a:spAutoFit/>
          </a:bodyPr>
          <a:lstStyle/>
          <a:p>
            <a:pPr marL="342900" indent="-342900">
              <a:buFont typeface="Wingdings" pitchFamily="2" charset="2"/>
              <a:buChar char="n"/>
            </a:pPr>
            <a:r>
              <a:rPr lang="en-US" altLang="ja-JP" sz="2000" dirty="0" smtClean="0">
                <a:latin typeface="+mj-lt"/>
                <a:cs typeface="Arial" pitchFamily="34" charset="0"/>
              </a:rPr>
              <a:t>energy </a:t>
            </a:r>
            <a:r>
              <a:rPr lang="en-US" altLang="ja-JP" sz="2000" dirty="0">
                <a:latin typeface="+mj-lt"/>
                <a:cs typeface="Arial" pitchFamily="34" charset="0"/>
              </a:rPr>
              <a:t>sum relation</a:t>
            </a:r>
          </a:p>
          <a:p>
            <a:pPr marL="342900" indent="-342900">
              <a:buFont typeface="Wingdings" pitchFamily="2" charset="2"/>
              <a:buChar char="n"/>
            </a:pPr>
            <a:r>
              <a:rPr lang="en-US" altLang="ja-JP" sz="2000" i="1" dirty="0" err="1">
                <a:latin typeface="Symbol" pitchFamily="18" charset="2"/>
                <a:cs typeface="Arial" pitchFamily="34" charset="0"/>
              </a:rPr>
              <a:t>gg</a:t>
            </a:r>
            <a:r>
              <a:rPr lang="en-US" altLang="ja-JP" sz="2000" dirty="0">
                <a:latin typeface="+mj-lt"/>
                <a:cs typeface="Arial" pitchFamily="34" charset="0"/>
              </a:rPr>
              <a:t> coincidence </a:t>
            </a:r>
          </a:p>
          <a:p>
            <a:pPr marL="342900" indent="-342900">
              <a:buFont typeface="Wingdings" pitchFamily="2" charset="2"/>
              <a:buChar char="n"/>
            </a:pPr>
            <a:r>
              <a:rPr lang="en-US" altLang="ja-JP" sz="2000" i="1" dirty="0" smtClean="0">
                <a:latin typeface="Symbol" pitchFamily="18" charset="2"/>
                <a:cs typeface="Arial" pitchFamily="34" charset="0"/>
              </a:rPr>
              <a:t>g</a:t>
            </a:r>
            <a:r>
              <a:rPr lang="en-US" altLang="ja-JP" sz="2000" dirty="0" smtClean="0">
                <a:latin typeface="+mj-lt"/>
                <a:cs typeface="Arial" pitchFamily="34" charset="0"/>
              </a:rPr>
              <a:t>-ray Relative intensity</a:t>
            </a:r>
          </a:p>
          <a:p>
            <a:pPr marL="800100" lvl="1" indent="-342900">
              <a:buFont typeface="Wingdings" pitchFamily="2" charset="2"/>
              <a:buChar char="l"/>
            </a:pPr>
            <a:r>
              <a:rPr lang="en-US" altLang="ja-JP" sz="2000" dirty="0" smtClean="0">
                <a:latin typeface="+mj-lt"/>
                <a:cs typeface="Arial" pitchFamily="34" charset="0"/>
              </a:rPr>
              <a:t>Intensity </a:t>
            </a:r>
            <a:r>
              <a:rPr lang="en-US" altLang="ja-JP" sz="2000" dirty="0">
                <a:latin typeface="+mj-lt"/>
                <a:cs typeface="Arial" pitchFamily="34" charset="0"/>
              </a:rPr>
              <a:t>balance </a:t>
            </a:r>
            <a:r>
              <a:rPr lang="en-US" altLang="ja-JP" sz="2000" dirty="0" smtClean="0">
                <a:latin typeface="+mj-lt"/>
                <a:cs typeface="Arial" pitchFamily="34" charset="0"/>
              </a:rPr>
              <a:t>with calculated total internal conversion coefficient</a:t>
            </a:r>
            <a:endParaRPr lang="en-US" altLang="ja-JP" sz="2000" dirty="0">
              <a:latin typeface="+mj-lt"/>
              <a:cs typeface="Arial" pitchFamily="34" charset="0"/>
            </a:endParaRPr>
          </a:p>
          <a:p>
            <a:pPr marL="342900" indent="-342900">
              <a:buFont typeface="Wingdings" pitchFamily="2" charset="2"/>
              <a:buChar char="n"/>
            </a:pPr>
            <a:r>
              <a:rPr lang="en-US" altLang="ja-JP" sz="2000" dirty="0">
                <a:latin typeface="+mj-lt"/>
                <a:cs typeface="Arial" pitchFamily="34" charset="0"/>
              </a:rPr>
              <a:t>C</a:t>
            </a:r>
            <a:r>
              <a:rPr lang="en-US" altLang="ja-JP" sz="2000" dirty="0" smtClean="0">
                <a:latin typeface="+mj-lt"/>
                <a:cs typeface="Arial" pitchFamily="34" charset="0"/>
              </a:rPr>
              <a:t>orrespondence of decay curves and half-lives</a:t>
            </a:r>
          </a:p>
          <a:p>
            <a:pPr marL="800100" lvl="2" indent="-342900">
              <a:buFont typeface="Wingdings" pitchFamily="2" charset="2"/>
              <a:buChar char="l"/>
            </a:pPr>
            <a:r>
              <a:rPr lang="en-US" altLang="ja-JP" sz="2000" dirty="0" smtClean="0">
                <a:latin typeface="+mj-lt"/>
                <a:cs typeface="Arial" pitchFamily="34" charset="0"/>
              </a:rPr>
              <a:t>Multi-polarities and Reduced </a:t>
            </a:r>
            <a:r>
              <a:rPr lang="en-US" altLang="ja-JP" sz="2000" dirty="0">
                <a:latin typeface="+mj-lt"/>
                <a:cs typeface="Arial" pitchFamily="34" charset="0"/>
              </a:rPr>
              <a:t>transition </a:t>
            </a:r>
            <a:r>
              <a:rPr lang="en-US" altLang="ja-JP" sz="2000" dirty="0" smtClean="0">
                <a:latin typeface="+mj-lt"/>
                <a:cs typeface="Arial" pitchFamily="34" charset="0"/>
              </a:rPr>
              <a:t>probability</a:t>
            </a:r>
          </a:p>
          <a:p>
            <a:pPr marL="800100" lvl="2" indent="-342900">
              <a:buFont typeface="Wingdings" pitchFamily="2" charset="2"/>
              <a:buChar char="l"/>
            </a:pPr>
            <a:r>
              <a:rPr lang="en-US" altLang="ja-JP" sz="2000" dirty="0" smtClean="0">
                <a:latin typeface="+mj-lt"/>
                <a:cs typeface="Arial" pitchFamily="34" charset="0"/>
              </a:rPr>
              <a:t>Recommended </a:t>
            </a:r>
            <a:r>
              <a:rPr lang="en-US" altLang="ja-JP" sz="2000" dirty="0">
                <a:latin typeface="+mj-lt"/>
                <a:cs typeface="Arial" pitchFamily="34" charset="0"/>
              </a:rPr>
              <a:t>upper limits (RUL) </a:t>
            </a:r>
            <a:r>
              <a:rPr lang="en-US" altLang="ja-JP" sz="2000" dirty="0" smtClean="0">
                <a:latin typeface="+mj-lt"/>
                <a:cs typeface="Arial" pitchFamily="34" charset="0"/>
              </a:rPr>
              <a:t>analysis</a:t>
            </a:r>
          </a:p>
          <a:p>
            <a:pPr marL="800100" lvl="2" indent="-342900">
              <a:buFont typeface="Wingdings" pitchFamily="2" charset="2"/>
              <a:buChar char="l"/>
            </a:pPr>
            <a:r>
              <a:rPr lang="en-US" altLang="ja-JP" sz="2000" dirty="0" smtClean="0">
                <a:latin typeface="+mj-lt"/>
                <a:cs typeface="Arial" pitchFamily="34" charset="0"/>
                <a:sym typeface="Wingdings" pitchFamily="2" charset="2"/>
              </a:rPr>
              <a:t>Hindrance factor</a:t>
            </a:r>
            <a:endParaRPr lang="en-US" altLang="ja-JP" sz="2000" dirty="0">
              <a:latin typeface="+mj-lt"/>
              <a:cs typeface="Arial" pitchFamily="34" charset="0"/>
            </a:endParaRPr>
          </a:p>
          <a:p>
            <a:pPr marL="342900" indent="-342900">
              <a:buFont typeface="Wingdings" pitchFamily="2" charset="2"/>
              <a:buChar char="n"/>
            </a:pPr>
            <a:r>
              <a:rPr lang="en-US" altLang="ja-JP" sz="2000" dirty="0" smtClean="0">
                <a:latin typeface="+mj-lt"/>
                <a:cs typeface="Arial" pitchFamily="34" charset="0"/>
              </a:rPr>
              <a:t>Systematics in </a:t>
            </a:r>
            <a:r>
              <a:rPr lang="en-US" altLang="ja-JP" sz="2000" dirty="0">
                <a:latin typeface="+mj-lt"/>
                <a:cs typeface="Arial" pitchFamily="34" charset="0"/>
              </a:rPr>
              <a:t>neighboring </a:t>
            </a:r>
            <a:r>
              <a:rPr lang="en-US" altLang="ja-JP" sz="2000" dirty="0" smtClean="0">
                <a:latin typeface="+mj-lt"/>
                <a:cs typeface="Arial" pitchFamily="34" charset="0"/>
              </a:rPr>
              <a:t>nuclei (</a:t>
            </a:r>
            <a:r>
              <a:rPr lang="en-US" altLang="ja-JP" sz="2000" dirty="0">
                <a:latin typeface="+mj-lt"/>
                <a:cs typeface="Arial" pitchFamily="34" charset="0"/>
              </a:rPr>
              <a:t>if available</a:t>
            </a:r>
            <a:r>
              <a:rPr lang="en-US" altLang="ja-JP" sz="2000" dirty="0" smtClean="0">
                <a:latin typeface="+mj-lt"/>
                <a:cs typeface="Arial" pitchFamily="34" charset="0"/>
              </a:rPr>
              <a:t>)</a:t>
            </a:r>
          </a:p>
          <a:p>
            <a:pPr marL="814388" lvl="2" indent="-357188">
              <a:buFont typeface="Wingdings" pitchFamily="2" charset="2"/>
              <a:buChar char="l"/>
            </a:pPr>
            <a:r>
              <a:rPr lang="en-US" altLang="ja-JP" sz="2000" dirty="0" err="1" smtClean="0">
                <a:latin typeface="+mj-lt"/>
                <a:cs typeface="Arial" pitchFamily="34" charset="0"/>
              </a:rPr>
              <a:t>Nordheim</a:t>
            </a:r>
            <a:r>
              <a:rPr lang="en-US" altLang="ja-JP" sz="2000" dirty="0" smtClean="0">
                <a:latin typeface="+mj-lt"/>
                <a:cs typeface="Arial" pitchFamily="34" charset="0"/>
              </a:rPr>
              <a:t> </a:t>
            </a:r>
            <a:r>
              <a:rPr lang="en-US" altLang="ja-JP" sz="2000" dirty="0">
                <a:latin typeface="+mj-lt"/>
                <a:cs typeface="Arial" pitchFamily="34" charset="0"/>
              </a:rPr>
              <a:t>rule </a:t>
            </a:r>
            <a:r>
              <a:rPr lang="en-US" altLang="ja-JP" sz="2000" dirty="0" smtClean="0">
                <a:latin typeface="+mj-lt"/>
                <a:cs typeface="Arial" pitchFamily="34" charset="0"/>
              </a:rPr>
              <a:t>for spherical odd-odd nuclei</a:t>
            </a:r>
          </a:p>
          <a:p>
            <a:pPr marL="342900" indent="-342900">
              <a:buFont typeface="Wingdings" pitchFamily="2" charset="2"/>
              <a:buChar char="n"/>
            </a:pPr>
            <a:r>
              <a:rPr lang="en-US" altLang="ja-JP" sz="2000" dirty="0" smtClean="0">
                <a:latin typeface="+mj-lt"/>
                <a:cs typeface="Arial" pitchFamily="34" charset="0"/>
              </a:rPr>
              <a:t>Theoretical </a:t>
            </a:r>
            <a:r>
              <a:rPr lang="en-US" altLang="ja-JP" sz="2000" dirty="0">
                <a:latin typeface="+mj-lt"/>
                <a:cs typeface="Arial" pitchFamily="34" charset="0"/>
              </a:rPr>
              <a:t>studies (if available</a:t>
            </a:r>
            <a:r>
              <a:rPr lang="en-US" altLang="ja-JP" sz="2000" dirty="0" smtClean="0">
                <a:latin typeface="+mj-lt"/>
                <a:cs typeface="Arial" pitchFamily="34" charset="0"/>
              </a:rPr>
              <a:t>)</a:t>
            </a:r>
            <a:endParaRPr lang="en-US" altLang="ja-JP" sz="2000" dirty="0">
              <a:latin typeface="+mj-lt"/>
              <a:cs typeface="Arial" pitchFamily="34" charset="0"/>
            </a:endParaRPr>
          </a:p>
        </p:txBody>
      </p:sp>
    </p:spTree>
    <p:extLst>
      <p:ext uri="{BB962C8B-B14F-4D97-AF65-F5344CB8AC3E}">
        <p14:creationId xmlns:p14="http://schemas.microsoft.com/office/powerpoint/2010/main" val="2374228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08920"/>
            <a:ext cx="8229600" cy="1143000"/>
          </a:xfrm>
        </p:spPr>
        <p:txBody>
          <a:bodyPr/>
          <a:lstStyle/>
          <a:p>
            <a:r>
              <a:rPr kumimoji="1" lang="en-US" altLang="ja-JP" dirty="0" smtClean="0"/>
              <a:t>Discussion</a:t>
            </a:r>
            <a:endParaRPr kumimoji="1" lang="ja-JP" altLang="en-US" dirty="0"/>
          </a:p>
        </p:txBody>
      </p:sp>
    </p:spTree>
    <p:extLst>
      <p:ext uri="{BB962C8B-B14F-4D97-AF65-F5344CB8AC3E}">
        <p14:creationId xmlns:p14="http://schemas.microsoft.com/office/powerpoint/2010/main" val="1368930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1728192" y="2099146"/>
            <a:ext cx="8676456" cy="4756557"/>
            <a:chOff x="312524" y="2038631"/>
            <a:chExt cx="8676456" cy="4756557"/>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24" y="2038631"/>
              <a:ext cx="8676456" cy="475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892636" y="5617259"/>
              <a:ext cx="24482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028540" y="4842552"/>
              <a:ext cx="3940790" cy="8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516372" y="6265331"/>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92036" y="3529027"/>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V="1">
              <a:off x="5090609" y="3502898"/>
              <a:ext cx="0" cy="1499979"/>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835293" y="4923806"/>
              <a:ext cx="495649" cy="461665"/>
            </a:xfrm>
            <a:prstGeom prst="rect">
              <a:avLst/>
            </a:prstGeom>
            <a:noFill/>
            <a:ln w="25400">
              <a:noFill/>
            </a:ln>
          </p:spPr>
          <p:txBody>
            <a:bodyPr wrap="none" rtlCol="0">
              <a:spAutoFit/>
            </a:bodyPr>
            <a:lstStyle/>
            <a:p>
              <a:r>
                <a:rPr lang="en-US" altLang="ja-JP" sz="2400" dirty="0" smtClean="0"/>
                <a:t>60</a:t>
              </a:r>
              <a:endParaRPr kumimoji="1" lang="ja-JP" altLang="en-US" sz="2400" dirty="0"/>
            </a:p>
          </p:txBody>
        </p:sp>
        <p:sp>
          <p:nvSpPr>
            <p:cNvPr id="12" name="テキスト ボックス 11"/>
            <p:cNvSpPr txBox="1"/>
            <p:nvPr/>
          </p:nvSpPr>
          <p:spPr>
            <a:xfrm>
              <a:off x="6364547" y="3834138"/>
              <a:ext cx="495649" cy="461665"/>
            </a:xfrm>
            <a:prstGeom prst="rect">
              <a:avLst/>
            </a:prstGeom>
            <a:noFill/>
          </p:spPr>
          <p:txBody>
            <a:bodyPr wrap="none" rtlCol="0">
              <a:spAutoFit/>
            </a:bodyPr>
            <a:lstStyle/>
            <a:p>
              <a:r>
                <a:rPr lang="en-US" altLang="ja-JP" sz="2400" dirty="0" smtClean="0"/>
                <a:t>75</a:t>
              </a:r>
              <a:endParaRPr kumimoji="1" lang="ja-JP" altLang="en-US" sz="2400" dirty="0"/>
            </a:p>
          </p:txBody>
        </p:sp>
        <p:sp>
          <p:nvSpPr>
            <p:cNvPr id="45" name="円/楕円 44"/>
            <p:cNvSpPr/>
            <p:nvPr/>
          </p:nvSpPr>
          <p:spPr>
            <a:xfrm rot="2316813">
              <a:off x="4768661" y="4003846"/>
              <a:ext cx="444368" cy="8459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rot="2628459">
              <a:off x="5711777" y="3463438"/>
              <a:ext cx="494485" cy="5561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rot="3293317">
              <a:off x="6467608" y="2958172"/>
              <a:ext cx="435518" cy="85515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flipH="1" flipV="1">
              <a:off x="6612372" y="2759001"/>
              <a:ext cx="15083" cy="1198660"/>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円/楕円 60"/>
            <p:cNvSpPr/>
            <p:nvPr/>
          </p:nvSpPr>
          <p:spPr>
            <a:xfrm>
              <a:off x="4041372" y="4573900"/>
              <a:ext cx="259531" cy="4289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rot="5400000">
              <a:off x="2397269" y="5415723"/>
              <a:ext cx="326738" cy="72981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
          <p:cNvSpPr txBox="1">
            <a:spLocks noChangeArrowheads="1"/>
          </p:cNvSpPr>
          <p:nvPr/>
        </p:nvSpPr>
        <p:spPr bwMode="auto">
          <a:xfrm>
            <a:off x="190145" y="188640"/>
            <a:ext cx="8702335" cy="584775"/>
          </a:xfrm>
          <a:prstGeom prst="rect">
            <a:avLst/>
          </a:prstGeom>
          <a:noFill/>
          <a:ln w="9525">
            <a:noFill/>
            <a:miter lim="800000"/>
            <a:headEnd/>
            <a:tailEnd/>
          </a:ln>
        </p:spPr>
        <p:txBody>
          <a:bodyPr wrap="square">
            <a:spAutoFit/>
          </a:bodyPr>
          <a:lstStyle/>
          <a:p>
            <a:pPr algn="ctr"/>
            <a:r>
              <a:rPr lang="en-US" altLang="ja-JP" sz="3200" dirty="0" smtClean="0">
                <a:latin typeface="+mj-lt"/>
                <a:ea typeface="MingLiU_HKSCS-ExtB" pitchFamily="18" charset="-120"/>
                <a:cs typeface="Arial" pitchFamily="34" charset="0"/>
              </a:rPr>
              <a:t>Discussion on the nature of nuclear isomerism</a:t>
            </a:r>
            <a:endParaRPr lang="ja-JP" altLang="en-US" sz="3200" dirty="0">
              <a:latin typeface="+mj-lt"/>
              <a:cs typeface="Arial" pitchFamily="34" charset="0"/>
            </a:endParaRPr>
          </a:p>
        </p:txBody>
      </p:sp>
      <p:sp>
        <p:nvSpPr>
          <p:cNvPr id="69" name="テキスト ボックス 68"/>
          <p:cNvSpPr txBox="1"/>
          <p:nvPr/>
        </p:nvSpPr>
        <p:spPr>
          <a:xfrm>
            <a:off x="104464" y="2328587"/>
            <a:ext cx="5527420" cy="2308324"/>
          </a:xfrm>
          <a:prstGeom prst="rect">
            <a:avLst/>
          </a:prstGeom>
          <a:noFill/>
        </p:spPr>
        <p:txBody>
          <a:bodyPr wrap="square" rtlCol="0">
            <a:spAutoFit/>
          </a:bodyPr>
          <a:lstStyle/>
          <a:p>
            <a:r>
              <a:rPr lang="en-US" altLang="ja-JP" dirty="0" smtClean="0">
                <a:latin typeface="+mj-lt"/>
                <a:cs typeface="Arial" pitchFamily="34" charset="0"/>
              </a:rPr>
              <a:t>Large deformation and shape coexistence:</a:t>
            </a:r>
          </a:p>
          <a:p>
            <a:pPr marL="285750" indent="-285750">
              <a:buFont typeface="Arial" pitchFamily="34" charset="0"/>
              <a:buChar char="•"/>
            </a:pPr>
            <a:r>
              <a:rPr lang="en-US" altLang="ja-JP" baseline="30000" dirty="0">
                <a:solidFill>
                  <a:srgbClr val="FF0000"/>
                </a:solidFill>
                <a:latin typeface="+mj-lt"/>
                <a:cs typeface="Arial" pitchFamily="34" charset="0"/>
              </a:rPr>
              <a:t>95m</a:t>
            </a:r>
            <a:r>
              <a:rPr lang="en-US" altLang="ja-JP" dirty="0">
                <a:solidFill>
                  <a:srgbClr val="FF0000"/>
                </a:solidFill>
                <a:latin typeface="+mj-lt"/>
                <a:cs typeface="Arial" pitchFamily="34" charset="0"/>
              </a:rPr>
              <a:t>Br, </a:t>
            </a:r>
            <a:r>
              <a:rPr lang="en-US" altLang="ja-JP" baseline="30000" dirty="0">
                <a:solidFill>
                  <a:srgbClr val="FF0000"/>
                </a:solidFill>
                <a:latin typeface="+mj-lt"/>
                <a:cs typeface="Arial" pitchFamily="34" charset="0"/>
              </a:rPr>
              <a:t>97m</a:t>
            </a:r>
            <a:r>
              <a:rPr lang="en-US" altLang="ja-JP" dirty="0">
                <a:solidFill>
                  <a:srgbClr val="FF0000"/>
                </a:solidFill>
                <a:latin typeface="+mj-lt"/>
                <a:cs typeface="Arial" pitchFamily="34" charset="0"/>
              </a:rPr>
              <a:t>Rb, </a:t>
            </a:r>
            <a:r>
              <a:rPr lang="en-US" altLang="ja-JP" baseline="30000" dirty="0">
                <a:solidFill>
                  <a:srgbClr val="0000FF"/>
                </a:solidFill>
                <a:latin typeface="+mj-lt"/>
                <a:cs typeface="Arial" pitchFamily="34" charset="0"/>
              </a:rPr>
              <a:t>98m</a:t>
            </a:r>
            <a:r>
              <a:rPr lang="en-US" altLang="ja-JP" dirty="0">
                <a:solidFill>
                  <a:srgbClr val="0000FF"/>
                </a:solidFill>
                <a:latin typeface="+mj-lt"/>
                <a:cs typeface="Arial" pitchFamily="34" charset="0"/>
              </a:rPr>
              <a:t>Rb</a:t>
            </a:r>
            <a:r>
              <a:rPr lang="en-US" altLang="ja-JP" baseline="30000" dirty="0">
                <a:solidFill>
                  <a:srgbClr val="FF0000"/>
                </a:solidFill>
                <a:cs typeface="Arial" pitchFamily="34" charset="0"/>
              </a:rPr>
              <a:t> </a:t>
            </a:r>
            <a:r>
              <a:rPr lang="en-US" altLang="ja-JP" dirty="0" smtClean="0">
                <a:cs typeface="Arial" pitchFamily="34" charset="0"/>
                <a:sym typeface="Wingdings" pitchFamily="2" charset="2"/>
              </a:rPr>
              <a:t></a:t>
            </a:r>
            <a:r>
              <a:rPr lang="en-US" altLang="ja-JP" dirty="0" smtClean="0">
                <a:cs typeface="Arial" pitchFamily="34" charset="0"/>
              </a:rPr>
              <a:t> </a:t>
            </a:r>
            <a:r>
              <a:rPr lang="en-US" altLang="ja-JP" i="1" dirty="0" smtClean="0">
                <a:latin typeface="+mj-lt"/>
                <a:cs typeface="Arial" pitchFamily="34" charset="0"/>
              </a:rPr>
              <a:t>N </a:t>
            </a:r>
            <a:r>
              <a:rPr lang="en-US" altLang="ja-JP" dirty="0">
                <a:latin typeface="+mj-lt"/>
                <a:cs typeface="Arial" pitchFamily="34" charset="0"/>
              </a:rPr>
              <a:t>~</a:t>
            </a:r>
            <a:r>
              <a:rPr lang="en-US" altLang="ja-JP" dirty="0" smtClean="0">
                <a:latin typeface="+mj-lt"/>
                <a:cs typeface="Arial" pitchFamily="34" charset="0"/>
              </a:rPr>
              <a:t> 60 sudden onset of large deformation and shape coexistence</a:t>
            </a:r>
          </a:p>
          <a:p>
            <a:pPr marL="285750" indent="-285750">
              <a:buFont typeface="Arial" pitchFamily="34" charset="0"/>
              <a:buChar char="•"/>
            </a:pPr>
            <a:r>
              <a:rPr lang="en-US" altLang="ja-JP" baseline="30000" dirty="0">
                <a:solidFill>
                  <a:srgbClr val="0000FF"/>
                </a:solidFill>
                <a:latin typeface="+mj-lt"/>
                <a:cs typeface="Arial" pitchFamily="34" charset="0"/>
              </a:rPr>
              <a:t> 108m</a:t>
            </a:r>
            <a:r>
              <a:rPr lang="en-US" altLang="ja-JP" dirty="0">
                <a:solidFill>
                  <a:srgbClr val="0000FF"/>
                </a:solidFill>
                <a:latin typeface="+mj-lt"/>
                <a:cs typeface="Arial" pitchFamily="34" charset="0"/>
              </a:rPr>
              <a:t>Zr,</a:t>
            </a:r>
            <a:r>
              <a:rPr lang="en-US" altLang="ja-JP" dirty="0">
                <a:solidFill>
                  <a:srgbClr val="FF0000"/>
                </a:solidFill>
                <a:latin typeface="+mj-lt"/>
                <a:cs typeface="Arial" pitchFamily="34" charset="0"/>
              </a:rPr>
              <a:t> </a:t>
            </a:r>
            <a:r>
              <a:rPr lang="en-US" altLang="ja-JP" baseline="30000" dirty="0">
                <a:solidFill>
                  <a:srgbClr val="FF0000"/>
                </a:solidFill>
                <a:latin typeface="+mj-lt"/>
                <a:cs typeface="Arial" pitchFamily="34" charset="0"/>
              </a:rPr>
              <a:t>108m</a:t>
            </a:r>
            <a:r>
              <a:rPr lang="en-US" altLang="ja-JP" dirty="0">
                <a:solidFill>
                  <a:srgbClr val="FF0000"/>
                </a:solidFill>
                <a:latin typeface="+mj-lt"/>
                <a:cs typeface="Arial" pitchFamily="34" charset="0"/>
              </a:rPr>
              <a:t>Nb, </a:t>
            </a:r>
            <a:r>
              <a:rPr lang="en-US" altLang="ja-JP" baseline="30000" dirty="0" smtClean="0">
                <a:solidFill>
                  <a:srgbClr val="FF0000"/>
                </a:solidFill>
                <a:latin typeface="+mj-lt"/>
                <a:cs typeface="Arial" pitchFamily="34" charset="0"/>
              </a:rPr>
              <a:t>109m</a:t>
            </a:r>
            <a:r>
              <a:rPr lang="en-US" altLang="ja-JP" dirty="0" smtClean="0">
                <a:solidFill>
                  <a:srgbClr val="FF0000"/>
                </a:solidFill>
                <a:latin typeface="+mj-lt"/>
                <a:cs typeface="Arial" pitchFamily="34" charset="0"/>
              </a:rPr>
              <a:t>Mo </a:t>
            </a:r>
            <a:r>
              <a:rPr lang="en-US" altLang="ja-JP" dirty="0" smtClean="0">
                <a:latin typeface="+mj-lt"/>
                <a:cs typeface="Arial" pitchFamily="34" charset="0"/>
                <a:sym typeface="Wingdings" pitchFamily="2" charset="2"/>
              </a:rPr>
              <a:t></a:t>
            </a:r>
            <a:r>
              <a:rPr lang="en-US" altLang="ja-JP" dirty="0">
                <a:latin typeface="+mj-lt"/>
                <a:cs typeface="Arial" pitchFamily="34" charset="0"/>
                <a:sym typeface="Wingdings" pitchFamily="2" charset="2"/>
              </a:rPr>
              <a:t> </a:t>
            </a:r>
            <a:r>
              <a:rPr lang="en-US" altLang="ja-JP" i="1" dirty="0" smtClean="0">
                <a:latin typeface="+mj-lt"/>
                <a:cs typeface="Arial" pitchFamily="34" charset="0"/>
              </a:rPr>
              <a:t>N </a:t>
            </a:r>
            <a:r>
              <a:rPr lang="en-US" altLang="ja-JP" dirty="0">
                <a:latin typeface="+mj-lt"/>
                <a:cs typeface="Arial" pitchFamily="34" charset="0"/>
              </a:rPr>
              <a:t>~ 68 shape </a:t>
            </a:r>
            <a:r>
              <a:rPr lang="en-US" altLang="ja-JP" dirty="0" smtClean="0">
                <a:latin typeface="+mj-lt"/>
                <a:cs typeface="Arial" pitchFamily="34" charset="0"/>
              </a:rPr>
              <a:t>evolution</a:t>
            </a:r>
          </a:p>
          <a:p>
            <a:pPr marL="285750" indent="-285750">
              <a:buFont typeface="Arial" pitchFamily="34" charset="0"/>
              <a:buChar char="•"/>
            </a:pPr>
            <a:r>
              <a:rPr lang="en-US" altLang="ja-JP" baseline="30000" dirty="0" smtClean="0">
                <a:solidFill>
                  <a:srgbClr val="FF0000"/>
                </a:solidFill>
                <a:latin typeface="+mj-lt"/>
                <a:cs typeface="Arial" pitchFamily="34" charset="0"/>
              </a:rPr>
              <a:t>117m</a:t>
            </a:r>
            <a:r>
              <a:rPr lang="en-US" altLang="ja-JP" dirty="0" smtClean="0">
                <a:solidFill>
                  <a:srgbClr val="FF0000"/>
                </a:solidFill>
                <a:latin typeface="+mj-lt"/>
                <a:cs typeface="Arial" pitchFamily="34" charset="0"/>
              </a:rPr>
              <a:t>Ru</a:t>
            </a:r>
            <a:r>
              <a:rPr lang="en-US" altLang="ja-JP" dirty="0">
                <a:solidFill>
                  <a:srgbClr val="FF0000"/>
                </a:solidFill>
                <a:latin typeface="+mj-lt"/>
                <a:cs typeface="Arial" pitchFamily="34" charset="0"/>
              </a:rPr>
              <a:t>, </a:t>
            </a:r>
            <a:r>
              <a:rPr lang="en-US" altLang="ja-JP" baseline="30000" dirty="0">
                <a:solidFill>
                  <a:srgbClr val="FF0000"/>
                </a:solidFill>
                <a:latin typeface="+mj-lt"/>
                <a:cs typeface="Arial" pitchFamily="34" charset="0"/>
              </a:rPr>
              <a:t>119m</a:t>
            </a:r>
            <a:r>
              <a:rPr lang="en-US" altLang="ja-JP" dirty="0">
                <a:solidFill>
                  <a:srgbClr val="FF0000"/>
                </a:solidFill>
                <a:latin typeface="+mj-lt"/>
                <a:cs typeface="Arial" pitchFamily="34" charset="0"/>
              </a:rPr>
              <a:t>Ru, </a:t>
            </a:r>
            <a:r>
              <a:rPr lang="en-US" altLang="ja-JP" baseline="30000" dirty="0">
                <a:solidFill>
                  <a:srgbClr val="FF0000"/>
                </a:solidFill>
                <a:latin typeface="+mj-lt"/>
                <a:cs typeface="Arial" pitchFamily="34" charset="0"/>
              </a:rPr>
              <a:t>120m</a:t>
            </a:r>
            <a:r>
              <a:rPr lang="en-US" altLang="ja-JP" dirty="0">
                <a:solidFill>
                  <a:srgbClr val="FF0000"/>
                </a:solidFill>
                <a:latin typeface="+mj-lt"/>
                <a:cs typeface="Arial" pitchFamily="34" charset="0"/>
              </a:rPr>
              <a:t>Rh, </a:t>
            </a:r>
            <a:r>
              <a:rPr lang="en-US" altLang="ja-JP" baseline="30000" dirty="0" smtClean="0">
                <a:solidFill>
                  <a:srgbClr val="FF0000"/>
                </a:solidFill>
                <a:latin typeface="+mj-lt"/>
                <a:cs typeface="Arial" pitchFamily="34" charset="0"/>
              </a:rPr>
              <a:t> </a:t>
            </a:r>
            <a:r>
              <a:rPr lang="en-US" altLang="ja-JP" baseline="30000" dirty="0">
                <a:solidFill>
                  <a:srgbClr val="FF0000"/>
                </a:solidFill>
                <a:latin typeface="+mj-lt"/>
                <a:cs typeface="Arial" pitchFamily="34" charset="0"/>
              </a:rPr>
              <a:t>122m</a:t>
            </a:r>
            <a:r>
              <a:rPr lang="en-US" altLang="ja-JP" dirty="0">
                <a:solidFill>
                  <a:srgbClr val="FF0000"/>
                </a:solidFill>
                <a:latin typeface="+mj-lt"/>
                <a:cs typeface="Arial" pitchFamily="34" charset="0"/>
              </a:rPr>
              <a:t>Rh, </a:t>
            </a:r>
            <a:r>
              <a:rPr lang="en-US" altLang="ja-JP" baseline="30000" dirty="0">
                <a:solidFill>
                  <a:srgbClr val="FF0000"/>
                </a:solidFill>
                <a:latin typeface="+mj-lt"/>
                <a:cs typeface="Arial" pitchFamily="34" charset="0"/>
              </a:rPr>
              <a:t>121m</a:t>
            </a:r>
            <a:r>
              <a:rPr lang="en-US" altLang="ja-JP" dirty="0">
                <a:solidFill>
                  <a:srgbClr val="FF0000"/>
                </a:solidFill>
                <a:latin typeface="+mj-lt"/>
                <a:cs typeface="Arial" pitchFamily="34" charset="0"/>
              </a:rPr>
              <a:t>Pd, </a:t>
            </a:r>
            <a:r>
              <a:rPr lang="en-US" altLang="ja-JP" baseline="30000" dirty="0">
                <a:solidFill>
                  <a:srgbClr val="FF0000"/>
                </a:solidFill>
                <a:latin typeface="+mj-lt"/>
                <a:cs typeface="Arial" pitchFamily="34" charset="0"/>
              </a:rPr>
              <a:t>124m</a:t>
            </a:r>
            <a:r>
              <a:rPr lang="en-US" altLang="ja-JP" dirty="0">
                <a:solidFill>
                  <a:srgbClr val="FF0000"/>
                </a:solidFill>
                <a:latin typeface="+mj-lt"/>
                <a:cs typeface="Arial" pitchFamily="34" charset="0"/>
              </a:rPr>
              <a:t>Ag</a:t>
            </a:r>
          </a:p>
          <a:p>
            <a:r>
              <a:rPr lang="en-US" altLang="ja-JP" i="1" dirty="0" smtClean="0">
                <a:latin typeface="+mj-lt"/>
                <a:cs typeface="Arial" pitchFamily="34" charset="0"/>
              </a:rPr>
              <a:t>     </a:t>
            </a:r>
            <a:r>
              <a:rPr lang="en-US" altLang="ja-JP" i="1" dirty="0" smtClean="0">
                <a:latin typeface="+mj-lt"/>
                <a:cs typeface="Arial" pitchFamily="34" charset="0"/>
                <a:sym typeface="Wingdings" pitchFamily="2" charset="2"/>
              </a:rPr>
              <a:t> </a:t>
            </a:r>
            <a:r>
              <a:rPr lang="en-US" altLang="ja-JP" i="1" dirty="0" smtClean="0">
                <a:latin typeface="+mj-lt"/>
                <a:cs typeface="Arial" pitchFamily="34" charset="0"/>
              </a:rPr>
              <a:t>N</a:t>
            </a:r>
            <a:r>
              <a:rPr lang="en-US" altLang="ja-JP" dirty="0" smtClean="0">
                <a:latin typeface="+mj-lt"/>
                <a:cs typeface="Arial" pitchFamily="34" charset="0"/>
              </a:rPr>
              <a:t> ~ 75 onset of new deformation </a:t>
            </a:r>
          </a:p>
          <a:p>
            <a:r>
              <a:rPr lang="en-US" altLang="ja-JP" dirty="0" smtClean="0">
                <a:latin typeface="+mj-lt"/>
                <a:cs typeface="Arial" pitchFamily="34" charset="0"/>
              </a:rPr>
              <a:t>      and shape coexistence </a:t>
            </a:r>
          </a:p>
          <a:p>
            <a:r>
              <a:rPr lang="en-US" altLang="ja-JP" baseline="30000" dirty="0">
                <a:solidFill>
                  <a:srgbClr val="FF0000"/>
                </a:solidFill>
                <a:latin typeface="+mj-lt"/>
                <a:cs typeface="Arial" pitchFamily="34" charset="0"/>
              </a:rPr>
              <a:t> </a:t>
            </a:r>
            <a:r>
              <a:rPr lang="en-US" altLang="ja-JP" baseline="30000" dirty="0" smtClean="0">
                <a:solidFill>
                  <a:srgbClr val="FF0000"/>
                </a:solidFill>
                <a:latin typeface="+mj-lt"/>
                <a:cs typeface="Arial" pitchFamily="34" charset="0"/>
              </a:rPr>
              <a:t>        </a:t>
            </a:r>
            <a:endParaRPr lang="en-US" altLang="ja-JP" dirty="0" smtClean="0">
              <a:solidFill>
                <a:srgbClr val="FF0000"/>
              </a:solidFill>
              <a:latin typeface="+mj-lt"/>
              <a:cs typeface="Arial" pitchFamily="34" charset="0"/>
            </a:endParaRPr>
          </a:p>
        </p:txBody>
      </p:sp>
      <p:sp>
        <p:nvSpPr>
          <p:cNvPr id="31" name="正方形/長方形 30"/>
          <p:cNvSpPr/>
          <p:nvPr/>
        </p:nvSpPr>
        <p:spPr>
          <a:xfrm>
            <a:off x="130833" y="802594"/>
            <a:ext cx="6615777" cy="1477328"/>
          </a:xfrm>
          <a:prstGeom prst="rect">
            <a:avLst/>
          </a:prstGeom>
        </p:spPr>
        <p:txBody>
          <a:bodyPr wrap="square">
            <a:spAutoFit/>
          </a:bodyPr>
          <a:lstStyle/>
          <a:p>
            <a:r>
              <a:rPr lang="en-US" altLang="ja-JP" dirty="0">
                <a:cs typeface="Arial" pitchFamily="34" charset="0"/>
              </a:rPr>
              <a:t>Evolution of </a:t>
            </a:r>
            <a:r>
              <a:rPr lang="en-US" altLang="ja-JP" dirty="0" smtClean="0">
                <a:cs typeface="Arial" pitchFamily="34" charset="0"/>
              </a:rPr>
              <a:t>shell structure in spherical nuclei </a:t>
            </a:r>
            <a:endParaRPr lang="en-US" altLang="ja-JP" dirty="0">
              <a:cs typeface="Arial" pitchFamily="34" charset="0"/>
            </a:endParaRPr>
          </a:p>
          <a:p>
            <a:pPr marL="285750" indent="-285750">
              <a:buFont typeface="Arial" pitchFamily="34" charset="0"/>
              <a:buChar char="•"/>
            </a:pPr>
            <a:r>
              <a:rPr lang="en-US" altLang="ja-JP" baseline="30000" dirty="0" smtClean="0">
                <a:solidFill>
                  <a:srgbClr val="FF0000"/>
                </a:solidFill>
                <a:cs typeface="Arial" pitchFamily="34" charset="0"/>
              </a:rPr>
              <a:t>59m</a:t>
            </a:r>
            <a:r>
              <a:rPr lang="en-US" altLang="ja-JP" dirty="0" smtClean="0">
                <a:solidFill>
                  <a:srgbClr val="FF0000"/>
                </a:solidFill>
                <a:cs typeface="Arial" pitchFamily="34" charset="0"/>
              </a:rPr>
              <a:t>Ti  </a:t>
            </a:r>
            <a:r>
              <a:rPr lang="en-US" altLang="ja-JP" dirty="0" smtClean="0">
                <a:cs typeface="Arial" pitchFamily="34" charset="0"/>
                <a:sym typeface="Wingdings" pitchFamily="2" charset="2"/>
              </a:rPr>
              <a:t></a:t>
            </a:r>
            <a:r>
              <a:rPr lang="en-US" altLang="ja-JP" dirty="0" smtClean="0">
                <a:solidFill>
                  <a:srgbClr val="FF0000"/>
                </a:solidFill>
                <a:cs typeface="Arial" pitchFamily="34" charset="0"/>
                <a:sym typeface="Wingdings" pitchFamily="2" charset="2"/>
              </a:rPr>
              <a:t> </a:t>
            </a:r>
            <a:r>
              <a:rPr lang="en-US" altLang="ja-JP" dirty="0">
                <a:cs typeface="Arial" pitchFamily="34" charset="0"/>
                <a:sym typeface="Wingdings" pitchFamily="2" charset="2"/>
              </a:rPr>
              <a:t>N</a:t>
            </a:r>
            <a:r>
              <a:rPr lang="en-US" altLang="ja-JP" dirty="0" smtClean="0">
                <a:cs typeface="Arial" pitchFamily="34" charset="0"/>
              </a:rPr>
              <a:t>arrowing of </a:t>
            </a:r>
            <a:r>
              <a:rPr lang="en-US" altLang="ja-JP" i="1" dirty="0" smtClean="0">
                <a:cs typeface="Arial" pitchFamily="34" charset="0"/>
              </a:rPr>
              <a:t>N </a:t>
            </a:r>
            <a:r>
              <a:rPr lang="en-US" altLang="ja-JP" i="1" dirty="0">
                <a:cs typeface="Arial" pitchFamily="34" charset="0"/>
              </a:rPr>
              <a:t>= </a:t>
            </a:r>
            <a:r>
              <a:rPr lang="en-US" altLang="ja-JP" dirty="0">
                <a:cs typeface="Arial" pitchFamily="34" charset="0"/>
              </a:rPr>
              <a:t>34 </a:t>
            </a:r>
            <a:r>
              <a:rPr lang="en-US" altLang="ja-JP" dirty="0" smtClean="0">
                <a:cs typeface="Arial" pitchFamily="34" charset="0"/>
              </a:rPr>
              <a:t>subshell-gap</a:t>
            </a:r>
          </a:p>
          <a:p>
            <a:pPr marL="285750" indent="-285750">
              <a:buFont typeface="Arial" pitchFamily="34" charset="0"/>
              <a:buChar char="•"/>
            </a:pPr>
            <a:r>
              <a:rPr lang="en-US" altLang="ja-JP" baseline="30000" dirty="0" smtClean="0">
                <a:solidFill>
                  <a:srgbClr val="0000FF"/>
                </a:solidFill>
                <a:cs typeface="Arial" pitchFamily="34" charset="0"/>
              </a:rPr>
              <a:t>82m</a:t>
            </a:r>
            <a:r>
              <a:rPr lang="en-US" altLang="ja-JP" dirty="0" smtClean="0">
                <a:solidFill>
                  <a:srgbClr val="0000FF"/>
                </a:solidFill>
                <a:cs typeface="Arial" pitchFamily="34" charset="0"/>
              </a:rPr>
              <a:t>Ga </a:t>
            </a:r>
            <a:r>
              <a:rPr lang="en-US" altLang="ja-JP" dirty="0" smtClean="0">
                <a:cs typeface="Arial" pitchFamily="34" charset="0"/>
                <a:sym typeface="Wingdings" pitchFamily="2" charset="2"/>
              </a:rPr>
              <a:t> </a:t>
            </a:r>
            <a:r>
              <a:rPr lang="en-US" altLang="ja-JP" dirty="0" smtClean="0">
                <a:cs typeface="Arial" pitchFamily="34" charset="0"/>
              </a:rPr>
              <a:t>Lowering of </a:t>
            </a:r>
            <a:r>
              <a:rPr lang="en-US" altLang="ja-JP" i="1" dirty="0" smtClean="0">
                <a:latin typeface="Symbol" pitchFamily="18" charset="2"/>
                <a:cs typeface="Arial" pitchFamily="34" charset="0"/>
              </a:rPr>
              <a:t>n</a:t>
            </a:r>
            <a:r>
              <a:rPr lang="en-US" altLang="ja-JP" i="1" dirty="0" smtClean="0">
                <a:cs typeface="Arial" pitchFamily="34" charset="0"/>
              </a:rPr>
              <a:t>s</a:t>
            </a:r>
            <a:r>
              <a:rPr lang="en-US" altLang="ja-JP" i="1" baseline="-25000" dirty="0" smtClean="0">
                <a:cs typeface="Arial" pitchFamily="34" charset="0"/>
              </a:rPr>
              <a:t>1/2</a:t>
            </a:r>
            <a:r>
              <a:rPr lang="en-US" altLang="ja-JP" i="1" dirty="0" smtClean="0">
                <a:cs typeface="Arial" pitchFamily="34" charset="0"/>
              </a:rPr>
              <a:t> </a:t>
            </a:r>
            <a:r>
              <a:rPr lang="en-US" altLang="ja-JP" dirty="0" smtClean="0">
                <a:cs typeface="Arial" pitchFamily="34" charset="0"/>
              </a:rPr>
              <a:t>in</a:t>
            </a:r>
            <a:r>
              <a:rPr lang="en-US" altLang="ja-JP" i="1" dirty="0" smtClean="0">
                <a:cs typeface="Arial" pitchFamily="34" charset="0"/>
              </a:rPr>
              <a:t> N</a:t>
            </a:r>
            <a:r>
              <a:rPr lang="en-US" altLang="ja-JP" dirty="0" smtClean="0">
                <a:cs typeface="Arial" pitchFamily="34" charset="0"/>
              </a:rPr>
              <a:t> </a:t>
            </a:r>
            <a:r>
              <a:rPr lang="en-US" altLang="ja-JP" dirty="0">
                <a:cs typeface="Arial" pitchFamily="34" charset="0"/>
              </a:rPr>
              <a:t>= 51 </a:t>
            </a:r>
            <a:r>
              <a:rPr lang="en-US" altLang="ja-JP" dirty="0" smtClean="0">
                <a:cs typeface="Arial" pitchFamily="34" charset="0"/>
              </a:rPr>
              <a:t>isotones</a:t>
            </a:r>
          </a:p>
          <a:p>
            <a:pPr marL="285750" indent="-285750">
              <a:buFont typeface="Arial" pitchFamily="34" charset="0"/>
              <a:buChar char="•"/>
            </a:pPr>
            <a:r>
              <a:rPr lang="en-US" altLang="ja-JP" baseline="30000" dirty="0" smtClean="0">
                <a:solidFill>
                  <a:srgbClr val="0000FF"/>
                </a:solidFill>
                <a:latin typeface="+mj-lt"/>
                <a:cs typeface="Arial" pitchFamily="34" charset="0"/>
              </a:rPr>
              <a:t>92m</a:t>
            </a:r>
            <a:r>
              <a:rPr lang="en-US" altLang="ja-JP" dirty="0" smtClean="0">
                <a:solidFill>
                  <a:srgbClr val="0000FF"/>
                </a:solidFill>
                <a:latin typeface="+mj-lt"/>
                <a:cs typeface="Arial" pitchFamily="34" charset="0"/>
              </a:rPr>
              <a:t>Br </a:t>
            </a:r>
            <a:r>
              <a:rPr lang="en-US" altLang="ja-JP" dirty="0" smtClean="0">
                <a:latin typeface="+mj-lt"/>
                <a:cs typeface="Arial" pitchFamily="34" charset="0"/>
                <a:sym typeface="Wingdings" pitchFamily="2" charset="2"/>
              </a:rPr>
              <a:t> </a:t>
            </a:r>
            <a:r>
              <a:rPr lang="en-US" altLang="ja-JP" dirty="0" smtClean="0">
                <a:latin typeface="+mj-lt"/>
                <a:cs typeface="Arial" pitchFamily="34" charset="0"/>
              </a:rPr>
              <a:t> </a:t>
            </a:r>
            <a:r>
              <a:rPr lang="en-US" altLang="ja-JP" dirty="0" smtClean="0">
                <a:cs typeface="Arial" pitchFamily="34" charset="0"/>
              </a:rPr>
              <a:t>High-spin isomer</a:t>
            </a:r>
          </a:p>
          <a:p>
            <a:pPr marL="285750" indent="-285750">
              <a:buFont typeface="Arial" pitchFamily="34" charset="0"/>
              <a:buChar char="•"/>
            </a:pPr>
            <a:r>
              <a:rPr lang="en-US" altLang="ja-JP" baseline="30000" dirty="0">
                <a:solidFill>
                  <a:srgbClr val="FF0000"/>
                </a:solidFill>
                <a:latin typeface="+mj-lt"/>
                <a:cs typeface="Arial" pitchFamily="34" charset="0"/>
              </a:rPr>
              <a:t>94m</a:t>
            </a:r>
            <a:r>
              <a:rPr lang="en-US" altLang="ja-JP" dirty="0">
                <a:solidFill>
                  <a:srgbClr val="FF0000"/>
                </a:solidFill>
                <a:latin typeface="+mj-lt"/>
                <a:cs typeface="Arial" pitchFamily="34" charset="0"/>
              </a:rPr>
              <a:t>Br, </a:t>
            </a:r>
            <a:r>
              <a:rPr lang="en-US" altLang="ja-JP" baseline="30000" dirty="0" smtClean="0">
                <a:solidFill>
                  <a:srgbClr val="0000FF"/>
                </a:solidFill>
                <a:latin typeface="+mj-lt"/>
                <a:cs typeface="Arial" pitchFamily="34" charset="0"/>
              </a:rPr>
              <a:t>125m</a:t>
            </a:r>
            <a:r>
              <a:rPr lang="en-US" altLang="ja-JP" dirty="0" smtClean="0">
                <a:solidFill>
                  <a:srgbClr val="0000FF"/>
                </a:solidFill>
                <a:latin typeface="+mj-lt"/>
                <a:cs typeface="Arial" pitchFamily="34" charset="0"/>
              </a:rPr>
              <a:t>Ag </a:t>
            </a:r>
            <a:r>
              <a:rPr lang="en-US" altLang="ja-JP" dirty="0" smtClean="0">
                <a:latin typeface="+mj-lt"/>
                <a:cs typeface="Arial" pitchFamily="34" charset="0"/>
                <a:sym typeface="Wingdings" pitchFamily="2" charset="2"/>
              </a:rPr>
              <a:t></a:t>
            </a:r>
            <a:r>
              <a:rPr lang="en-US" altLang="ja-JP" dirty="0" smtClean="0">
                <a:latin typeface="+mj-lt"/>
                <a:cs typeface="Arial" pitchFamily="34" charset="0"/>
              </a:rPr>
              <a:t> </a:t>
            </a:r>
            <a:r>
              <a:rPr lang="en-US" altLang="ja-JP" i="1" dirty="0" smtClean="0">
                <a:latin typeface="+mj-lt"/>
                <a:cs typeface="Arial" pitchFamily="34" charset="0"/>
              </a:rPr>
              <a:t>E</a:t>
            </a:r>
            <a:r>
              <a:rPr lang="en-US" altLang="ja-JP" dirty="0" smtClean="0">
                <a:latin typeface="+mj-lt"/>
                <a:cs typeface="Arial" pitchFamily="34" charset="0"/>
              </a:rPr>
              <a:t>2 isomers with small transition energies</a:t>
            </a:r>
            <a:endParaRPr lang="en-US" altLang="ja-JP" dirty="0">
              <a:solidFill>
                <a:srgbClr val="0000FF"/>
              </a:solidFill>
              <a:latin typeface="+mj-lt"/>
              <a:cs typeface="Arial" pitchFamily="34" charset="0"/>
            </a:endParaRPr>
          </a:p>
        </p:txBody>
      </p:sp>
      <p:sp>
        <p:nvSpPr>
          <p:cNvPr id="33" name="テキスト ボックス 32"/>
          <p:cNvSpPr txBox="1"/>
          <p:nvPr/>
        </p:nvSpPr>
        <p:spPr>
          <a:xfrm>
            <a:off x="4302092" y="6327678"/>
            <a:ext cx="506870" cy="369332"/>
          </a:xfrm>
          <a:prstGeom prst="rect">
            <a:avLst/>
          </a:prstGeom>
          <a:noFill/>
          <a:ln>
            <a:solidFill>
              <a:schemeClr val="tx1"/>
            </a:solidFill>
          </a:ln>
        </p:spPr>
        <p:txBody>
          <a:bodyPr wrap="none" rtlCol="0">
            <a:spAutoFit/>
          </a:bodyPr>
          <a:lstStyle/>
          <a:p>
            <a:r>
              <a:rPr kumimoji="1" lang="en-US" altLang="ja-JP" baseline="30000" dirty="0" smtClean="0">
                <a:solidFill>
                  <a:srgbClr val="FF0000"/>
                </a:solidFill>
              </a:rPr>
              <a:t>59</a:t>
            </a:r>
            <a:r>
              <a:rPr kumimoji="1" lang="en-US" altLang="ja-JP" dirty="0" smtClean="0">
                <a:solidFill>
                  <a:srgbClr val="FF0000"/>
                </a:solidFill>
              </a:rPr>
              <a:t>Ti</a:t>
            </a:r>
            <a:endParaRPr kumimoji="1" lang="ja-JP" altLang="en-US" dirty="0">
              <a:solidFill>
                <a:srgbClr val="FF0000"/>
              </a:solidFill>
            </a:endParaRPr>
          </a:p>
        </p:txBody>
      </p:sp>
      <p:cxnSp>
        <p:nvCxnSpPr>
          <p:cNvPr id="35" name="直線コネクタ 34"/>
          <p:cNvCxnSpPr/>
          <p:nvPr/>
        </p:nvCxnSpPr>
        <p:spPr>
          <a:xfrm>
            <a:off x="4158076" y="5790954"/>
            <a:ext cx="288032" cy="534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763534" y="5873734"/>
            <a:ext cx="598241" cy="369332"/>
          </a:xfrm>
          <a:prstGeom prst="rect">
            <a:avLst/>
          </a:prstGeom>
          <a:noFill/>
          <a:ln>
            <a:solidFill>
              <a:schemeClr val="tx1"/>
            </a:solidFill>
          </a:ln>
        </p:spPr>
        <p:txBody>
          <a:bodyPr wrap="none" rtlCol="0">
            <a:spAutoFit/>
          </a:bodyPr>
          <a:lstStyle/>
          <a:p>
            <a:r>
              <a:rPr lang="en-US" altLang="ja-JP" baseline="30000" dirty="0" smtClean="0">
                <a:solidFill>
                  <a:srgbClr val="FF0000"/>
                </a:solidFill>
              </a:rPr>
              <a:t>82</a:t>
            </a:r>
            <a:r>
              <a:rPr lang="en-US" altLang="ja-JP" dirty="0" smtClean="0">
                <a:solidFill>
                  <a:srgbClr val="FF0000"/>
                </a:solidFill>
              </a:rPr>
              <a:t>Ga</a:t>
            </a:r>
            <a:endParaRPr kumimoji="1" lang="ja-JP" altLang="en-US" dirty="0">
              <a:solidFill>
                <a:srgbClr val="FF0000"/>
              </a:solidFill>
            </a:endParaRPr>
          </a:p>
        </p:txBody>
      </p:sp>
      <p:cxnSp>
        <p:nvCxnSpPr>
          <p:cNvPr id="84" name="直線コネクタ 83"/>
          <p:cNvCxnSpPr>
            <a:endCxn id="83" idx="0"/>
          </p:cNvCxnSpPr>
          <p:nvPr/>
        </p:nvCxnSpPr>
        <p:spPr>
          <a:xfrm flipH="1">
            <a:off x="5062655" y="4903067"/>
            <a:ext cx="524150" cy="970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6021201" y="5681347"/>
            <a:ext cx="2990348" cy="646331"/>
          </a:xfrm>
          <a:prstGeom prst="rect">
            <a:avLst/>
          </a:prstGeom>
          <a:noFill/>
          <a:ln>
            <a:solidFill>
              <a:schemeClr val="tx1"/>
            </a:solidFill>
          </a:ln>
        </p:spPr>
        <p:txBody>
          <a:bodyPr wrap="square" rtlCol="0">
            <a:spAutoFit/>
          </a:bodyPr>
          <a:lstStyle/>
          <a:p>
            <a:r>
              <a:rPr lang="en-US" altLang="ja-JP" baseline="30000" dirty="0" smtClean="0">
                <a:solidFill>
                  <a:srgbClr val="FF0000"/>
                </a:solidFill>
              </a:rPr>
              <a:t>90m</a:t>
            </a:r>
            <a:r>
              <a:rPr lang="en-US" altLang="ja-JP" dirty="0" smtClean="0">
                <a:solidFill>
                  <a:srgbClr val="FF0000"/>
                </a:solidFill>
              </a:rPr>
              <a:t>As,</a:t>
            </a:r>
            <a:r>
              <a:rPr lang="en-US" altLang="ja-JP" baseline="30000" dirty="0" smtClean="0">
                <a:solidFill>
                  <a:srgbClr val="FF0000"/>
                </a:solidFill>
              </a:rPr>
              <a:t> 92m,93m</a:t>
            </a:r>
            <a:r>
              <a:rPr lang="en-US" altLang="ja-JP" dirty="0" smtClean="0">
                <a:solidFill>
                  <a:srgbClr val="FF0000"/>
                </a:solidFill>
              </a:rPr>
              <a:t>Se</a:t>
            </a:r>
            <a:r>
              <a:rPr lang="en-US" altLang="ja-JP" dirty="0" smtClean="0"/>
              <a:t>, </a:t>
            </a:r>
            <a:r>
              <a:rPr lang="en-US" altLang="ja-JP" baseline="30000" dirty="0" smtClean="0">
                <a:solidFill>
                  <a:srgbClr val="0000FF"/>
                </a:solidFill>
              </a:rPr>
              <a:t>92m</a:t>
            </a:r>
            <a:r>
              <a:rPr lang="en-US" altLang="ja-JP" dirty="0" smtClean="0">
                <a:solidFill>
                  <a:srgbClr val="0000FF"/>
                </a:solidFill>
              </a:rPr>
              <a:t>Br,</a:t>
            </a:r>
            <a:r>
              <a:rPr lang="en-US" altLang="ja-JP" baseline="30000" dirty="0" smtClean="0"/>
              <a:t> </a:t>
            </a:r>
            <a:r>
              <a:rPr lang="en-US" altLang="ja-JP" baseline="30000" dirty="0" smtClean="0">
                <a:solidFill>
                  <a:srgbClr val="FF0000"/>
                </a:solidFill>
              </a:rPr>
              <a:t>94m,95m,96m</a:t>
            </a:r>
            <a:r>
              <a:rPr lang="en-US" altLang="ja-JP" dirty="0" smtClean="0">
                <a:solidFill>
                  <a:srgbClr val="FF0000"/>
                </a:solidFill>
              </a:rPr>
              <a:t>Br,</a:t>
            </a:r>
            <a:r>
              <a:rPr lang="en-US" altLang="ja-JP" baseline="30000" dirty="0" smtClean="0">
                <a:solidFill>
                  <a:srgbClr val="FF0000"/>
                </a:solidFill>
              </a:rPr>
              <a:t> 97m</a:t>
            </a:r>
            <a:r>
              <a:rPr lang="en-US" altLang="ja-JP" dirty="0" smtClean="0">
                <a:solidFill>
                  <a:srgbClr val="FF0000"/>
                </a:solidFill>
              </a:rPr>
              <a:t>Rb, </a:t>
            </a:r>
            <a:r>
              <a:rPr lang="en-US" altLang="ja-JP" baseline="30000" dirty="0" smtClean="0">
                <a:solidFill>
                  <a:srgbClr val="0000FF"/>
                </a:solidFill>
              </a:rPr>
              <a:t>98m</a:t>
            </a:r>
            <a:r>
              <a:rPr lang="en-US" altLang="ja-JP" dirty="0" smtClean="0">
                <a:solidFill>
                  <a:srgbClr val="0000FF"/>
                </a:solidFill>
              </a:rPr>
              <a:t>Rb</a:t>
            </a:r>
            <a:endParaRPr kumimoji="1" lang="ja-JP" altLang="en-US" dirty="0">
              <a:solidFill>
                <a:srgbClr val="0000FF"/>
              </a:solidFill>
            </a:endParaRPr>
          </a:p>
        </p:txBody>
      </p:sp>
      <p:sp>
        <p:nvSpPr>
          <p:cNvPr id="86" name="テキスト ボックス 85"/>
          <p:cNvSpPr txBox="1"/>
          <p:nvPr/>
        </p:nvSpPr>
        <p:spPr>
          <a:xfrm>
            <a:off x="6841699" y="4718161"/>
            <a:ext cx="2268176" cy="646331"/>
          </a:xfrm>
          <a:prstGeom prst="rect">
            <a:avLst/>
          </a:prstGeom>
          <a:noFill/>
          <a:ln>
            <a:solidFill>
              <a:schemeClr val="tx1"/>
            </a:solidFill>
          </a:ln>
        </p:spPr>
        <p:txBody>
          <a:bodyPr wrap="square" rtlCol="0">
            <a:spAutoFit/>
          </a:bodyPr>
          <a:lstStyle/>
          <a:p>
            <a:r>
              <a:rPr lang="en-US" altLang="ja-JP" baseline="30000" dirty="0" smtClean="0">
                <a:solidFill>
                  <a:srgbClr val="FF0000"/>
                </a:solidFill>
              </a:rPr>
              <a:t>108m</a:t>
            </a:r>
            <a:r>
              <a:rPr lang="en-US" altLang="ja-JP" dirty="0" smtClean="0">
                <a:solidFill>
                  <a:srgbClr val="FF0000"/>
                </a:solidFill>
              </a:rPr>
              <a:t>Zr,</a:t>
            </a:r>
            <a:r>
              <a:rPr lang="en-US" altLang="ja-JP" baseline="30000" dirty="0" smtClean="0">
                <a:solidFill>
                  <a:srgbClr val="FF0000"/>
                </a:solidFill>
              </a:rPr>
              <a:t> 108m</a:t>
            </a:r>
            <a:r>
              <a:rPr lang="en-US" altLang="ja-JP" dirty="0" smtClean="0">
                <a:solidFill>
                  <a:srgbClr val="FF0000"/>
                </a:solidFill>
              </a:rPr>
              <a:t>Nb</a:t>
            </a:r>
            <a:r>
              <a:rPr lang="en-US" altLang="ja-JP" dirty="0" smtClean="0"/>
              <a:t>,</a:t>
            </a:r>
            <a:r>
              <a:rPr lang="en-US" altLang="ja-JP" baseline="30000" dirty="0" smtClean="0"/>
              <a:t> </a:t>
            </a:r>
            <a:r>
              <a:rPr lang="en-US" altLang="ja-JP" baseline="30000" dirty="0" smtClean="0">
                <a:solidFill>
                  <a:srgbClr val="0000FF"/>
                </a:solidFill>
              </a:rPr>
              <a:t>109m</a:t>
            </a:r>
            <a:r>
              <a:rPr lang="en-US" altLang="ja-JP" dirty="0" smtClean="0">
                <a:solidFill>
                  <a:srgbClr val="0000FF"/>
                </a:solidFill>
              </a:rPr>
              <a:t>Nb,</a:t>
            </a:r>
            <a:r>
              <a:rPr lang="en-US" altLang="ja-JP" baseline="30000" dirty="0" smtClean="0"/>
              <a:t> </a:t>
            </a:r>
            <a:r>
              <a:rPr lang="en-US" altLang="ja-JP" baseline="30000" dirty="0" smtClean="0">
                <a:solidFill>
                  <a:srgbClr val="0000FF"/>
                </a:solidFill>
              </a:rPr>
              <a:t>109m</a:t>
            </a:r>
            <a:r>
              <a:rPr lang="en-US" altLang="ja-JP" dirty="0" smtClean="0">
                <a:solidFill>
                  <a:srgbClr val="0000FF"/>
                </a:solidFill>
              </a:rPr>
              <a:t>Mo, </a:t>
            </a:r>
            <a:r>
              <a:rPr lang="en-US" altLang="ja-JP" baseline="30000" dirty="0" smtClean="0">
                <a:solidFill>
                  <a:srgbClr val="0000FF"/>
                </a:solidFill>
              </a:rPr>
              <a:t>112m,113m</a:t>
            </a:r>
            <a:r>
              <a:rPr lang="en-US" altLang="ja-JP" dirty="0" smtClean="0">
                <a:solidFill>
                  <a:srgbClr val="0000FF"/>
                </a:solidFill>
              </a:rPr>
              <a:t>Tc</a:t>
            </a:r>
            <a:endParaRPr lang="ja-JP" altLang="en-US" dirty="0">
              <a:solidFill>
                <a:srgbClr val="0000FF"/>
              </a:solidFill>
            </a:endParaRPr>
          </a:p>
        </p:txBody>
      </p:sp>
      <p:sp>
        <p:nvSpPr>
          <p:cNvPr id="87" name="テキスト ボックス 86"/>
          <p:cNvSpPr txBox="1"/>
          <p:nvPr/>
        </p:nvSpPr>
        <p:spPr>
          <a:xfrm>
            <a:off x="6156793" y="1011277"/>
            <a:ext cx="2860859" cy="646331"/>
          </a:xfrm>
          <a:prstGeom prst="rect">
            <a:avLst/>
          </a:prstGeom>
          <a:noFill/>
          <a:ln>
            <a:solidFill>
              <a:schemeClr val="tx1"/>
            </a:solidFill>
          </a:ln>
        </p:spPr>
        <p:txBody>
          <a:bodyPr wrap="square" rtlCol="0">
            <a:spAutoFit/>
          </a:bodyPr>
          <a:lstStyle/>
          <a:p>
            <a:r>
              <a:rPr lang="en-US" altLang="ja-JP" baseline="30000" dirty="0" smtClean="0">
                <a:solidFill>
                  <a:srgbClr val="FF0000"/>
                </a:solidFill>
              </a:rPr>
              <a:t>117m,119m</a:t>
            </a:r>
            <a:r>
              <a:rPr lang="en-US" altLang="ja-JP" dirty="0" smtClean="0">
                <a:solidFill>
                  <a:srgbClr val="FF0000"/>
                </a:solidFill>
              </a:rPr>
              <a:t>Ru,</a:t>
            </a:r>
            <a:r>
              <a:rPr lang="en-US" altLang="ja-JP" baseline="30000" dirty="0" smtClean="0">
                <a:solidFill>
                  <a:srgbClr val="FF0000"/>
                </a:solidFill>
              </a:rPr>
              <a:t> 120m,122m</a:t>
            </a:r>
            <a:r>
              <a:rPr lang="en-US" altLang="ja-JP" dirty="0" smtClean="0">
                <a:solidFill>
                  <a:srgbClr val="FF0000"/>
                </a:solidFill>
              </a:rPr>
              <a:t>Rh</a:t>
            </a:r>
            <a:r>
              <a:rPr lang="en-US" altLang="ja-JP" dirty="0" smtClean="0"/>
              <a:t>,</a:t>
            </a:r>
            <a:r>
              <a:rPr lang="en-US" altLang="ja-JP" baseline="30000" dirty="0" smtClean="0"/>
              <a:t> </a:t>
            </a:r>
            <a:r>
              <a:rPr lang="en-US" altLang="ja-JP" baseline="30000" dirty="0" smtClean="0">
                <a:solidFill>
                  <a:srgbClr val="FF0000"/>
                </a:solidFill>
              </a:rPr>
              <a:t>121m</a:t>
            </a:r>
            <a:r>
              <a:rPr lang="en-US" altLang="ja-JP" dirty="0" smtClean="0">
                <a:solidFill>
                  <a:srgbClr val="FF0000"/>
                </a:solidFill>
              </a:rPr>
              <a:t>Pd, </a:t>
            </a:r>
            <a:r>
              <a:rPr lang="en-US" altLang="ja-JP" baseline="30000" dirty="0" smtClean="0">
                <a:solidFill>
                  <a:srgbClr val="FF0000"/>
                </a:solidFill>
              </a:rPr>
              <a:t>124m</a:t>
            </a:r>
            <a:r>
              <a:rPr lang="en-US" altLang="ja-JP" dirty="0" smtClean="0">
                <a:solidFill>
                  <a:srgbClr val="FF0000"/>
                </a:solidFill>
              </a:rPr>
              <a:t>Ag,</a:t>
            </a:r>
            <a:r>
              <a:rPr lang="en-US" altLang="ja-JP" baseline="30000" dirty="0" smtClean="0">
                <a:solidFill>
                  <a:srgbClr val="0000FF"/>
                </a:solidFill>
              </a:rPr>
              <a:t>125m</a:t>
            </a:r>
            <a:r>
              <a:rPr lang="en-US" altLang="ja-JP" dirty="0" smtClean="0">
                <a:solidFill>
                  <a:srgbClr val="0000FF"/>
                </a:solidFill>
              </a:rPr>
              <a:t>Ag,</a:t>
            </a:r>
            <a:r>
              <a:rPr lang="en-US" altLang="ja-JP" dirty="0" smtClean="0">
                <a:solidFill>
                  <a:srgbClr val="FF0000"/>
                </a:solidFill>
              </a:rPr>
              <a:t> </a:t>
            </a:r>
            <a:r>
              <a:rPr lang="en-US" altLang="ja-JP" baseline="30000" dirty="0" smtClean="0">
                <a:solidFill>
                  <a:srgbClr val="FF0000"/>
                </a:solidFill>
              </a:rPr>
              <a:t>126m</a:t>
            </a:r>
            <a:r>
              <a:rPr lang="en-US" altLang="ja-JP" dirty="0" smtClean="0">
                <a:solidFill>
                  <a:srgbClr val="FF0000"/>
                </a:solidFill>
              </a:rPr>
              <a:t>Ag</a:t>
            </a:r>
            <a:endParaRPr lang="ja-JP" altLang="en-US" dirty="0">
              <a:solidFill>
                <a:srgbClr val="FF0000"/>
              </a:solidFill>
            </a:endParaRPr>
          </a:p>
        </p:txBody>
      </p:sp>
      <p:cxnSp>
        <p:nvCxnSpPr>
          <p:cNvPr id="88" name="直線コネクタ 87"/>
          <p:cNvCxnSpPr/>
          <p:nvPr/>
        </p:nvCxnSpPr>
        <p:spPr>
          <a:xfrm flipH="1">
            <a:off x="6302116" y="4819071"/>
            <a:ext cx="1" cy="8622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endCxn id="86" idx="0"/>
          </p:cNvCxnSpPr>
          <p:nvPr/>
        </p:nvCxnSpPr>
        <p:spPr>
          <a:xfrm>
            <a:off x="7527211" y="4018176"/>
            <a:ext cx="448576" cy="6999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endCxn id="75" idx="2"/>
          </p:cNvCxnSpPr>
          <p:nvPr/>
        </p:nvCxnSpPr>
        <p:spPr>
          <a:xfrm>
            <a:off x="7452320" y="1657608"/>
            <a:ext cx="523467" cy="16105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6653686" y="3667066"/>
            <a:ext cx="972325" cy="6425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5255857" y="4975437"/>
            <a:ext cx="452532" cy="421495"/>
          </a:xfrm>
          <a:prstGeom prst="ellips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8552170" y="2708920"/>
            <a:ext cx="389715" cy="417657"/>
          </a:xfrm>
          <a:prstGeom prst="ellips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62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500" fill="hold" grpId="0" nodeType="withEffect">
                                  <p:stCondLst>
                                    <p:cond delay="0"/>
                                  </p:stCondLst>
                                  <p:childTnLst>
                                    <p:animEffect transition="out" filter="fade">
                                      <p:cBhvr>
                                        <p:cTn id="6" dur="2000" tmFilter="0, 0; .2, .5; .8, .5; 1, 0"/>
                                        <p:tgtEl>
                                          <p:spTgt spid="42"/>
                                        </p:tgtEl>
                                      </p:cBhvr>
                                    </p:animEffect>
                                    <p:animScale>
                                      <p:cBhvr>
                                        <p:cTn id="7" dur="1000" autoRev="1" fill="hold"/>
                                        <p:tgtEl>
                                          <p:spTgt spid="42"/>
                                        </p:tgtEl>
                                      </p:cBhvr>
                                      <p:by x="105000" y="105000"/>
                                    </p:animScale>
                                  </p:childTnLst>
                                  <p:subTnLst>
                                    <p:animClr clrSpc="rgb" dir="cw">
                                      <p:cBhvr override="childStyle">
                                        <p:cTn dur="1" fill="hold" display="0" masterRel="nextClick" afterEffect="1"/>
                                        <p:tgtEl>
                                          <p:spTgt spid="42"/>
                                        </p:tgtEl>
                                        <p:attrNameLst>
                                          <p:attrName>ppt_c</p:attrName>
                                        </p:attrNameLst>
                                      </p:cBhvr>
                                      <p:to>
                                        <a:schemeClr val="bg1"/>
                                      </p:to>
                                    </p:animClr>
                                  </p:sub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2000" tmFilter="0, 0; .2, .5; .8, .5; 1, 0"/>
                                        <p:tgtEl>
                                          <p:spTgt spid="44"/>
                                        </p:tgtEl>
                                      </p:cBhvr>
                                    </p:animEffect>
                                    <p:animScale>
                                      <p:cBhvr>
                                        <p:cTn id="10" dur="1000" autoRev="1" fill="hold"/>
                                        <p:tgtEl>
                                          <p:spTgt spid="44"/>
                                        </p:tgtEl>
                                      </p:cBhvr>
                                      <p:by x="105000" y="105000"/>
                                    </p:animScale>
                                  </p:childTnLst>
                                  <p:subTnLst>
                                    <p:animClr clrSpc="rgb" dir="cw">
                                      <p:cBhvr override="childStyle">
                                        <p:cTn dur="1" fill="hold" display="0" masterRel="nextClick" afterEffect="1"/>
                                        <p:tgtEl>
                                          <p:spTgt spid="44"/>
                                        </p:tgtEl>
                                        <p:attrNameLst>
                                          <p:attrName>ppt_c</p:attrName>
                                        </p:attrNameLst>
                                      </p:cBhvr>
                                      <p:to>
                                        <a:schemeClr val="bg1"/>
                                      </p:to>
                                    </p:animClr>
                                  </p:sub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2000" tmFilter="0, 0; .2, .5; .8, .5; 1, 0"/>
                                        <p:tgtEl>
                                          <p:spTgt spid="46"/>
                                        </p:tgtEl>
                                      </p:cBhvr>
                                    </p:animEffect>
                                    <p:animScale>
                                      <p:cBhvr>
                                        <p:cTn id="13" dur="1000" autoRev="1" fill="hold"/>
                                        <p:tgtEl>
                                          <p:spTgt spid="46"/>
                                        </p:tgtEl>
                                      </p:cBhvr>
                                      <p:by x="105000" y="105000"/>
                                    </p:animScale>
                                  </p:childTnLst>
                                  <p:subTnLst>
                                    <p:animClr clrSpc="rgb" dir="cw">
                                      <p:cBhvr override="childStyle">
                                        <p:cTn dur="1" fill="hold" display="0" masterRel="nextClick" afterEffect="1"/>
                                        <p:tgtEl>
                                          <p:spTgt spid="4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5200523" y="260940"/>
            <a:ext cx="3644894" cy="2750294"/>
            <a:chOff x="5595889" y="19910"/>
            <a:chExt cx="3644894" cy="2750294"/>
          </a:xfrm>
        </p:grpSpPr>
        <p:grpSp>
          <p:nvGrpSpPr>
            <p:cNvPr id="44" name="グループ化 43"/>
            <p:cNvGrpSpPr/>
            <p:nvPr/>
          </p:nvGrpSpPr>
          <p:grpSpPr>
            <a:xfrm>
              <a:off x="5595889" y="19910"/>
              <a:ext cx="3644894" cy="2524338"/>
              <a:chOff x="312524" y="3529027"/>
              <a:chExt cx="4716016" cy="3266161"/>
            </a:xfrm>
          </p:grpSpPr>
          <p:pic>
            <p:nvPicPr>
              <p:cNvPr id="4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770" r="49309"/>
              <a:stretch/>
            </p:blipFill>
            <p:spPr bwMode="auto">
              <a:xfrm>
                <a:off x="312524" y="4643761"/>
                <a:ext cx="4398188" cy="2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正方形/長方形 48"/>
              <p:cNvSpPr/>
              <p:nvPr/>
            </p:nvSpPr>
            <p:spPr>
              <a:xfrm>
                <a:off x="3516372" y="6265331"/>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492036" y="3529027"/>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rot="5400000">
                <a:off x="2397269" y="5415722"/>
                <a:ext cx="326737" cy="7298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8" name="直線コネクタ 17"/>
            <p:cNvCxnSpPr/>
            <p:nvPr/>
          </p:nvCxnSpPr>
          <p:spPr>
            <a:xfrm flipH="1">
              <a:off x="7232733" y="1250170"/>
              <a:ext cx="3524" cy="1333629"/>
            </a:xfrm>
            <a:prstGeom prst="line">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833742" y="2370094"/>
              <a:ext cx="805029" cy="400110"/>
            </a:xfrm>
            <a:prstGeom prst="rect">
              <a:avLst/>
            </a:prstGeom>
            <a:solidFill>
              <a:schemeClr val="bg1"/>
            </a:solidFill>
            <a:ln>
              <a:noFill/>
            </a:ln>
          </p:spPr>
          <p:txBody>
            <a:bodyPr wrap="none" rtlCol="0">
              <a:spAutoFit/>
            </a:bodyPr>
            <a:lstStyle/>
            <a:p>
              <a:r>
                <a:rPr kumimoji="1" lang="en-US" altLang="ja-JP" sz="2000" i="1" dirty="0" smtClean="0">
                  <a:latin typeface="Arial" pitchFamily="34" charset="0"/>
                  <a:cs typeface="Arial" pitchFamily="34" charset="0"/>
                </a:rPr>
                <a:t>N</a:t>
              </a:r>
              <a:r>
                <a:rPr kumimoji="1" lang="en-US" altLang="ja-JP" sz="2000" dirty="0" smtClean="0">
                  <a:latin typeface="Arial" pitchFamily="34" charset="0"/>
                  <a:cs typeface="Arial" pitchFamily="34" charset="0"/>
                </a:rPr>
                <a:t>=34</a:t>
              </a:r>
              <a:endParaRPr kumimoji="1" lang="ja-JP" altLang="en-US" sz="2000" dirty="0">
                <a:latin typeface="Arial" pitchFamily="34" charset="0"/>
                <a:cs typeface="Arial" pitchFamily="34" charset="0"/>
              </a:endParaRPr>
            </a:p>
          </p:txBody>
        </p:sp>
        <p:sp>
          <p:nvSpPr>
            <p:cNvPr id="13" name="テキスト ボックス 12"/>
            <p:cNvSpPr txBox="1"/>
            <p:nvPr/>
          </p:nvSpPr>
          <p:spPr>
            <a:xfrm>
              <a:off x="5595889" y="881461"/>
              <a:ext cx="657359" cy="461665"/>
            </a:xfrm>
            <a:prstGeom prst="rect">
              <a:avLst/>
            </a:prstGeom>
            <a:noFill/>
          </p:spPr>
          <p:txBody>
            <a:bodyPr wrap="none" rtlCol="0">
              <a:spAutoFit/>
            </a:bodyPr>
            <a:lstStyle/>
            <a:p>
              <a:r>
                <a:rPr lang="en-US" altLang="ja-JP" sz="2400" baseline="30000" dirty="0" smtClean="0">
                  <a:latin typeface="Arial" pitchFamily="34" charset="0"/>
                  <a:cs typeface="Arial" pitchFamily="34" charset="0"/>
                </a:rPr>
                <a:t>59</a:t>
              </a:r>
              <a:r>
                <a:rPr lang="en-US" altLang="ja-JP" sz="2400" dirty="0" smtClean="0">
                  <a:latin typeface="Arial" pitchFamily="34" charset="0"/>
                  <a:cs typeface="Arial" pitchFamily="34" charset="0"/>
                </a:rPr>
                <a:t>Ti</a:t>
              </a:r>
              <a:endParaRPr kumimoji="1" lang="ja-JP" altLang="en-US" sz="2400" dirty="0">
                <a:latin typeface="Arial" pitchFamily="34" charset="0"/>
                <a:cs typeface="Arial" pitchFamily="34" charset="0"/>
              </a:endParaRPr>
            </a:p>
          </p:txBody>
        </p:sp>
        <p:cxnSp>
          <p:nvCxnSpPr>
            <p:cNvPr id="15" name="直線矢印コネクタ 14"/>
            <p:cNvCxnSpPr/>
            <p:nvPr/>
          </p:nvCxnSpPr>
          <p:spPr>
            <a:xfrm>
              <a:off x="6253248" y="1250170"/>
              <a:ext cx="1219432" cy="4626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正方形/長方形 1"/>
          <p:cNvSpPr/>
          <p:nvPr/>
        </p:nvSpPr>
        <p:spPr>
          <a:xfrm>
            <a:off x="7872067" y="2463035"/>
            <a:ext cx="720080" cy="256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634" y="1129466"/>
            <a:ext cx="3203866" cy="140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テキスト ボックス 41"/>
          <p:cNvSpPr txBox="1"/>
          <p:nvPr/>
        </p:nvSpPr>
        <p:spPr>
          <a:xfrm>
            <a:off x="1247262" y="2577454"/>
            <a:ext cx="2448272" cy="369332"/>
          </a:xfrm>
          <a:prstGeom prst="rect">
            <a:avLst/>
          </a:prstGeom>
          <a:noFill/>
          <a:ln>
            <a:solidFill>
              <a:schemeClr val="tx1"/>
            </a:solidFill>
          </a:ln>
        </p:spPr>
        <p:txBody>
          <a:bodyPr wrap="square" rtlCol="0">
            <a:spAutoFit/>
          </a:bodyPr>
          <a:lstStyle/>
          <a:p>
            <a:r>
              <a:rPr kumimoji="1" lang="en-US" altLang="ja-JP" i="1" dirty="0" smtClean="0"/>
              <a:t>B</a:t>
            </a:r>
            <a:r>
              <a:rPr kumimoji="1" lang="en-US" altLang="ja-JP" dirty="0" smtClean="0"/>
              <a:t>(</a:t>
            </a:r>
            <a:r>
              <a:rPr kumimoji="1" lang="en-US" altLang="ja-JP" i="1" dirty="0" smtClean="0"/>
              <a:t>E</a:t>
            </a:r>
            <a:r>
              <a:rPr kumimoji="1" lang="en-US" altLang="ja-JP" dirty="0" smtClean="0"/>
              <a:t>2) = 3.68</a:t>
            </a:r>
            <a:r>
              <a:rPr kumimoji="1" lang="en-US" altLang="ja-JP" baseline="30000" dirty="0" smtClean="0"/>
              <a:t>+0.37</a:t>
            </a:r>
            <a:r>
              <a:rPr kumimoji="1" lang="en-US" altLang="ja-JP" baseline="-25000" dirty="0" smtClean="0"/>
              <a:t>-0.34</a:t>
            </a:r>
            <a:r>
              <a:rPr kumimoji="1" lang="en-US" altLang="ja-JP" dirty="0" smtClean="0"/>
              <a:t> </a:t>
            </a:r>
            <a:r>
              <a:rPr kumimoji="1" lang="en-US" altLang="ja-JP" dirty="0" err="1" smtClean="0"/>
              <a:t>W.u</a:t>
            </a:r>
            <a:r>
              <a:rPr kumimoji="1" lang="en-US" altLang="ja-JP" dirty="0" smtClean="0"/>
              <a:t>.</a:t>
            </a:r>
            <a:endParaRPr kumimoji="1" lang="ja-JP" altLang="en-US" dirty="0"/>
          </a:p>
        </p:txBody>
      </p:sp>
      <p:sp>
        <p:nvSpPr>
          <p:cNvPr id="41" name="テキスト ボックス 40"/>
          <p:cNvSpPr txBox="1"/>
          <p:nvPr/>
        </p:nvSpPr>
        <p:spPr>
          <a:xfrm>
            <a:off x="323528" y="793999"/>
            <a:ext cx="4536504" cy="400110"/>
          </a:xfrm>
          <a:prstGeom prst="rect">
            <a:avLst/>
          </a:prstGeom>
          <a:noFill/>
        </p:spPr>
        <p:txBody>
          <a:bodyPr wrap="square" rtlCol="0">
            <a:spAutoFit/>
          </a:bodyPr>
          <a:lstStyle/>
          <a:p>
            <a:pPr algn="ctr"/>
            <a:r>
              <a:rPr kumimoji="1" lang="en-US" altLang="ja-JP" sz="2000" i="1" dirty="0" smtClean="0">
                <a:solidFill>
                  <a:srgbClr val="FF0000"/>
                </a:solidFill>
                <a:latin typeface="Arial" pitchFamily="34" charset="0"/>
                <a:cs typeface="Arial" pitchFamily="34" charset="0"/>
              </a:rPr>
              <a:t>E</a:t>
            </a:r>
            <a:r>
              <a:rPr kumimoji="1" lang="en-US" altLang="ja-JP" sz="2000" dirty="0" smtClean="0">
                <a:solidFill>
                  <a:srgbClr val="FF0000"/>
                </a:solidFill>
                <a:latin typeface="Arial" pitchFamily="34" charset="0"/>
                <a:cs typeface="Arial" pitchFamily="34" charset="0"/>
              </a:rPr>
              <a:t>2 isomer with small transition energy</a:t>
            </a:r>
            <a:endParaRPr kumimoji="1" lang="ja-JP" altLang="en-US" sz="2000" dirty="0">
              <a:solidFill>
                <a:srgbClr val="FF0000"/>
              </a:solidFill>
              <a:latin typeface="Arial" pitchFamily="34" charset="0"/>
              <a:cs typeface="Arial" pitchFamily="34" charset="0"/>
            </a:endParaRPr>
          </a:p>
        </p:txBody>
      </p:sp>
      <p:sp>
        <p:nvSpPr>
          <p:cNvPr id="43" name="テキスト ボックス 4"/>
          <p:cNvSpPr txBox="1">
            <a:spLocks noChangeArrowheads="1"/>
          </p:cNvSpPr>
          <p:nvPr/>
        </p:nvSpPr>
        <p:spPr bwMode="auto">
          <a:xfrm>
            <a:off x="166638" y="160136"/>
            <a:ext cx="8815408" cy="523220"/>
          </a:xfrm>
          <a:prstGeom prst="rect">
            <a:avLst/>
          </a:prstGeom>
          <a:noFill/>
          <a:ln w="9525">
            <a:noFill/>
            <a:miter lim="800000"/>
            <a:headEnd/>
            <a:tailEnd/>
          </a:ln>
        </p:spPr>
        <p:txBody>
          <a:bodyPr wrap="square">
            <a:spAutoFit/>
          </a:bodyPr>
          <a:lstStyle/>
          <a:p>
            <a:pPr algn="ctr"/>
            <a:r>
              <a:rPr lang="en-US" altLang="ja-JP" sz="2800" baseline="30000" dirty="0" smtClean="0">
                <a:latin typeface="+mj-lt"/>
                <a:ea typeface="Microsoft JhengHei" pitchFamily="34" charset="-120"/>
                <a:cs typeface="Arial" pitchFamily="34" charset="0"/>
              </a:rPr>
              <a:t>59</a:t>
            </a:r>
            <a:r>
              <a:rPr lang="en-US" altLang="ja-JP" sz="2800" i="1" baseline="30000" dirty="0" smtClean="0">
                <a:latin typeface="+mj-lt"/>
                <a:ea typeface="Microsoft JhengHei" pitchFamily="34" charset="-120"/>
                <a:cs typeface="Arial" pitchFamily="34" charset="0"/>
              </a:rPr>
              <a:t>m</a:t>
            </a:r>
            <a:r>
              <a:rPr lang="en-US" altLang="ja-JP" sz="2800" dirty="0" smtClean="0">
                <a:latin typeface="+mj-lt"/>
                <a:ea typeface="Microsoft JhengHei" pitchFamily="34" charset="-120"/>
                <a:cs typeface="Arial" pitchFamily="34" charset="0"/>
              </a:rPr>
              <a:t>Ti(Z=22,N=37): narrowing of the </a:t>
            </a:r>
            <a:r>
              <a:rPr lang="en-US" altLang="ja-JP" sz="2800" i="1" dirty="0" smtClean="0">
                <a:latin typeface="+mj-lt"/>
                <a:ea typeface="Microsoft JhengHei" pitchFamily="34" charset="-120"/>
                <a:cs typeface="Arial" pitchFamily="34" charset="0"/>
              </a:rPr>
              <a:t>N</a:t>
            </a:r>
            <a:r>
              <a:rPr lang="en-US" altLang="ja-JP" sz="2800" dirty="0" smtClean="0">
                <a:latin typeface="+mj-lt"/>
                <a:ea typeface="Microsoft JhengHei" pitchFamily="34" charset="-120"/>
                <a:cs typeface="Arial" pitchFamily="34" charset="0"/>
              </a:rPr>
              <a:t>=34 subshell gap</a:t>
            </a:r>
            <a:endParaRPr lang="ja-JP" altLang="en-US" sz="2800" dirty="0">
              <a:latin typeface="+mj-lt"/>
              <a:ea typeface="Microsoft JhengHei" pitchFamily="34" charset="-120"/>
              <a:cs typeface="Arial"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811" y="3092171"/>
            <a:ext cx="2743200" cy="176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869160"/>
            <a:ext cx="2621280" cy="166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3530359" y="6242055"/>
            <a:ext cx="537327" cy="369332"/>
          </a:xfrm>
          <a:prstGeom prst="rect">
            <a:avLst/>
          </a:prstGeom>
          <a:noFill/>
        </p:spPr>
        <p:txBody>
          <a:bodyPr wrap="none" rtlCol="0">
            <a:spAutoFit/>
          </a:bodyPr>
          <a:lstStyle/>
          <a:p>
            <a:r>
              <a:rPr kumimoji="1" lang="en-US" altLang="ja-JP" dirty="0" smtClean="0"/>
              <a:t>(ns)</a:t>
            </a:r>
            <a:endParaRPr kumimoji="1" lang="ja-JP" altLang="en-US" dirty="0"/>
          </a:p>
        </p:txBody>
      </p:sp>
      <p:sp>
        <p:nvSpPr>
          <p:cNvPr id="64" name="テキスト ボックス 63"/>
          <p:cNvSpPr txBox="1"/>
          <p:nvPr/>
        </p:nvSpPr>
        <p:spPr>
          <a:xfrm>
            <a:off x="3706922" y="4491615"/>
            <a:ext cx="669350" cy="369332"/>
          </a:xfrm>
          <a:prstGeom prst="rect">
            <a:avLst/>
          </a:prstGeom>
          <a:noFill/>
        </p:spPr>
        <p:txBody>
          <a:bodyPr wrap="none" rtlCol="0">
            <a:spAutoFit/>
          </a:bodyPr>
          <a:lstStyle/>
          <a:p>
            <a:r>
              <a:rPr kumimoji="1" lang="en-US" altLang="ja-JP" dirty="0" smtClean="0"/>
              <a:t>(</a:t>
            </a:r>
            <a:r>
              <a:rPr kumimoji="1" lang="en-US" altLang="ja-JP" dirty="0" err="1" smtClean="0"/>
              <a:t>keV</a:t>
            </a:r>
            <a:r>
              <a:rPr kumimoji="1" lang="en-US" altLang="ja-JP" dirty="0" smtClean="0"/>
              <a:t>)</a:t>
            </a:r>
            <a:endParaRPr kumimoji="1" lang="ja-JP" altLang="en-US" dirty="0"/>
          </a:p>
        </p:txBody>
      </p:sp>
      <p:cxnSp>
        <p:nvCxnSpPr>
          <p:cNvPr id="66" name="直線コネクタ 65"/>
          <p:cNvCxnSpPr/>
          <p:nvPr/>
        </p:nvCxnSpPr>
        <p:spPr>
          <a:xfrm flipV="1">
            <a:off x="6831990" y="4620577"/>
            <a:ext cx="784581" cy="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806270" y="4000340"/>
            <a:ext cx="1278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a:off x="6990336" y="4560220"/>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8283272" y="3750269"/>
            <a:ext cx="590226" cy="369332"/>
          </a:xfrm>
          <a:prstGeom prst="rect">
            <a:avLst/>
          </a:prstGeom>
        </p:spPr>
        <p:txBody>
          <a:bodyPr wrap="none">
            <a:spAutoFit/>
          </a:bodyPr>
          <a:lstStyle/>
          <a:p>
            <a:r>
              <a:rPr lang="en-US" altLang="ja-JP" dirty="0" smtClean="0">
                <a:latin typeface="Symbol" pitchFamily="18" charset="2"/>
              </a:rPr>
              <a:t>n</a:t>
            </a:r>
            <a:r>
              <a:rPr lang="en-US" altLang="ja-JP" i="1" dirty="0" smtClean="0"/>
              <a:t>f</a:t>
            </a:r>
            <a:r>
              <a:rPr lang="en-US" altLang="ja-JP" baseline="-25000" dirty="0" smtClean="0"/>
              <a:t>5/2</a:t>
            </a:r>
            <a:endParaRPr lang="ja-JP" altLang="en-US" dirty="0"/>
          </a:p>
        </p:txBody>
      </p:sp>
      <p:sp>
        <p:nvSpPr>
          <p:cNvPr id="70" name="正方形/長方形 69"/>
          <p:cNvSpPr/>
          <p:nvPr/>
        </p:nvSpPr>
        <p:spPr>
          <a:xfrm>
            <a:off x="8283272" y="4435641"/>
            <a:ext cx="638316" cy="369332"/>
          </a:xfrm>
          <a:prstGeom prst="rect">
            <a:avLst/>
          </a:prstGeom>
        </p:spPr>
        <p:txBody>
          <a:bodyPr wrap="none">
            <a:spAutoFit/>
          </a:bodyPr>
          <a:lstStyle/>
          <a:p>
            <a:r>
              <a:rPr lang="en-US" altLang="ja-JP" dirty="0" smtClean="0">
                <a:latin typeface="Symbol" pitchFamily="18" charset="2"/>
              </a:rPr>
              <a:t>n</a:t>
            </a:r>
            <a:r>
              <a:rPr lang="en-US" altLang="ja-JP" i="1" dirty="0" smtClean="0"/>
              <a:t>p</a:t>
            </a:r>
            <a:r>
              <a:rPr lang="en-US" altLang="ja-JP" baseline="-25000" dirty="0" smtClean="0"/>
              <a:t>1/2</a:t>
            </a:r>
            <a:endParaRPr lang="ja-JP" altLang="en-US" dirty="0"/>
          </a:p>
        </p:txBody>
      </p:sp>
      <p:sp>
        <p:nvSpPr>
          <p:cNvPr id="71" name="円/楕円 70"/>
          <p:cNvSpPr/>
          <p:nvPr/>
        </p:nvSpPr>
        <p:spPr>
          <a:xfrm>
            <a:off x="7206815" y="4560220"/>
            <a:ext cx="130810" cy="130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6977306" y="3934935"/>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4662517" y="5587129"/>
            <a:ext cx="598241" cy="369332"/>
          </a:xfrm>
          <a:prstGeom prst="rect">
            <a:avLst/>
          </a:prstGeom>
        </p:spPr>
        <p:txBody>
          <a:bodyPr wrap="none">
            <a:spAutoFit/>
          </a:bodyPr>
          <a:lstStyle/>
          <a:p>
            <a:r>
              <a:rPr lang="en-US" altLang="ja-JP" dirty="0" smtClean="0">
                <a:latin typeface="Symbol" pitchFamily="18" charset="2"/>
              </a:rPr>
              <a:t>p</a:t>
            </a:r>
            <a:r>
              <a:rPr lang="en-US" altLang="ja-JP" i="1" dirty="0" smtClean="0"/>
              <a:t>f</a:t>
            </a:r>
            <a:r>
              <a:rPr lang="en-US" altLang="ja-JP" baseline="-25000" dirty="0"/>
              <a:t>7</a:t>
            </a:r>
            <a:r>
              <a:rPr lang="en-US" altLang="ja-JP" baseline="-25000" dirty="0" smtClean="0"/>
              <a:t>/2</a:t>
            </a:r>
            <a:endParaRPr lang="ja-JP" altLang="en-US" dirty="0"/>
          </a:p>
        </p:txBody>
      </p:sp>
      <p:sp>
        <p:nvSpPr>
          <p:cNvPr id="74" name="円/楕円 73"/>
          <p:cNvSpPr/>
          <p:nvPr/>
        </p:nvSpPr>
        <p:spPr>
          <a:xfrm>
            <a:off x="6258001" y="5737929"/>
            <a:ext cx="130810" cy="1308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457414" y="5739595"/>
            <a:ext cx="130810" cy="1308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p:nvPr/>
        </p:nvCxnSpPr>
        <p:spPr>
          <a:xfrm>
            <a:off x="5249353" y="5813203"/>
            <a:ext cx="15432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円/楕円 76"/>
          <p:cNvSpPr/>
          <p:nvPr/>
        </p:nvSpPr>
        <p:spPr>
          <a:xfrm>
            <a:off x="7206678" y="3928539"/>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7406940" y="3928539"/>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6338382" y="5993862"/>
            <a:ext cx="875561" cy="523220"/>
          </a:xfrm>
          <a:prstGeom prst="rect">
            <a:avLst/>
          </a:prstGeom>
          <a:noFill/>
        </p:spPr>
        <p:txBody>
          <a:bodyPr wrap="none" rtlCol="0">
            <a:spAutoFit/>
          </a:bodyPr>
          <a:lstStyle/>
          <a:p>
            <a:r>
              <a:rPr kumimoji="1" lang="en-US" altLang="ja-JP" sz="2800" baseline="30000" dirty="0" smtClean="0"/>
              <a:t>59</a:t>
            </a:r>
            <a:r>
              <a:rPr kumimoji="1" lang="en-US" altLang="ja-JP" sz="2800" i="1" baseline="30000" dirty="0" smtClean="0"/>
              <a:t>m</a:t>
            </a:r>
            <a:r>
              <a:rPr kumimoji="1" lang="en-US" altLang="ja-JP" sz="2800" dirty="0" smtClean="0"/>
              <a:t>Ti</a:t>
            </a:r>
            <a:endParaRPr kumimoji="1" lang="ja-JP" altLang="en-US" sz="2800" dirty="0"/>
          </a:p>
        </p:txBody>
      </p:sp>
      <p:grpSp>
        <p:nvGrpSpPr>
          <p:cNvPr id="104" name="グループ化 103"/>
          <p:cNvGrpSpPr/>
          <p:nvPr/>
        </p:nvGrpSpPr>
        <p:grpSpPr>
          <a:xfrm>
            <a:off x="6911794" y="5123861"/>
            <a:ext cx="418704" cy="410206"/>
            <a:chOff x="7287879" y="4779827"/>
            <a:chExt cx="418704" cy="410206"/>
          </a:xfrm>
        </p:grpSpPr>
        <p:sp>
          <p:nvSpPr>
            <p:cNvPr id="102" name="テキスト ボックス 101"/>
            <p:cNvSpPr txBox="1"/>
            <p:nvPr/>
          </p:nvSpPr>
          <p:spPr>
            <a:xfrm>
              <a:off x="7287879" y="4794147"/>
              <a:ext cx="418704" cy="369332"/>
            </a:xfrm>
            <a:prstGeom prst="rect">
              <a:avLst/>
            </a:prstGeom>
            <a:noFill/>
          </p:spPr>
          <p:txBody>
            <a:bodyPr wrap="none" rtlCol="0">
              <a:spAutoFit/>
            </a:bodyPr>
            <a:lstStyle/>
            <a:p>
              <a:r>
                <a:rPr kumimoji="1" lang="en-US" altLang="ja-JP" dirty="0" smtClean="0"/>
                <a:t>28</a:t>
              </a:r>
              <a:endParaRPr kumimoji="1" lang="ja-JP" altLang="en-US" dirty="0"/>
            </a:p>
          </p:txBody>
        </p:sp>
        <p:sp>
          <p:nvSpPr>
            <p:cNvPr id="103" name="円/楕円 102"/>
            <p:cNvSpPr/>
            <p:nvPr/>
          </p:nvSpPr>
          <p:spPr>
            <a:xfrm>
              <a:off x="7287879" y="4779827"/>
              <a:ext cx="396552" cy="4102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6" name="直線コネクタ 125"/>
          <p:cNvCxnSpPr/>
          <p:nvPr/>
        </p:nvCxnSpPr>
        <p:spPr>
          <a:xfrm>
            <a:off x="6818112" y="4889178"/>
            <a:ext cx="1066791" cy="6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円/楕円 126"/>
          <p:cNvSpPr/>
          <p:nvPr/>
        </p:nvSpPr>
        <p:spPr>
          <a:xfrm>
            <a:off x="6992251" y="4818267"/>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7208730" y="4818267"/>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7406940" y="4826865"/>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7623419" y="4826865"/>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8303541" y="4679836"/>
            <a:ext cx="638316" cy="369332"/>
          </a:xfrm>
          <a:prstGeom prst="rect">
            <a:avLst/>
          </a:prstGeom>
        </p:spPr>
        <p:txBody>
          <a:bodyPr wrap="none">
            <a:spAutoFit/>
          </a:bodyPr>
          <a:lstStyle/>
          <a:p>
            <a:r>
              <a:rPr lang="en-US" altLang="ja-JP" dirty="0" smtClean="0">
                <a:latin typeface="Symbol" pitchFamily="18" charset="2"/>
              </a:rPr>
              <a:t>n</a:t>
            </a:r>
            <a:r>
              <a:rPr lang="en-US" altLang="ja-JP" i="1" dirty="0" smtClean="0"/>
              <a:t>p</a:t>
            </a:r>
            <a:r>
              <a:rPr lang="en-US" altLang="ja-JP" baseline="-25000" dirty="0" smtClean="0"/>
              <a:t>3/2</a:t>
            </a:r>
            <a:endParaRPr lang="ja-JP" altLang="en-US" dirty="0"/>
          </a:p>
        </p:txBody>
      </p:sp>
      <p:sp>
        <p:nvSpPr>
          <p:cNvPr id="133" name="テキスト ボックス 132"/>
          <p:cNvSpPr txBox="1"/>
          <p:nvPr/>
        </p:nvSpPr>
        <p:spPr>
          <a:xfrm>
            <a:off x="6857237" y="4119601"/>
            <a:ext cx="418704" cy="369332"/>
          </a:xfrm>
          <a:prstGeom prst="rect">
            <a:avLst/>
          </a:prstGeom>
          <a:noFill/>
        </p:spPr>
        <p:txBody>
          <a:bodyPr wrap="none" rtlCol="0">
            <a:spAutoFit/>
          </a:bodyPr>
          <a:lstStyle/>
          <a:p>
            <a:r>
              <a:rPr kumimoji="1" lang="en-US" altLang="ja-JP" dirty="0" smtClean="0"/>
              <a:t>34</a:t>
            </a:r>
            <a:endParaRPr kumimoji="1" lang="ja-JP" altLang="en-US" dirty="0"/>
          </a:p>
        </p:txBody>
      </p:sp>
      <p:sp>
        <p:nvSpPr>
          <p:cNvPr id="139" name="正方形/長方形 138"/>
          <p:cNvSpPr/>
          <p:nvPr/>
        </p:nvSpPr>
        <p:spPr>
          <a:xfrm>
            <a:off x="8363244" y="5616887"/>
            <a:ext cx="591829" cy="369332"/>
          </a:xfrm>
          <a:prstGeom prst="rect">
            <a:avLst/>
          </a:prstGeom>
        </p:spPr>
        <p:txBody>
          <a:bodyPr wrap="none">
            <a:spAutoFit/>
          </a:bodyPr>
          <a:lstStyle/>
          <a:p>
            <a:r>
              <a:rPr lang="en-US" altLang="ja-JP" dirty="0">
                <a:latin typeface="Symbol" pitchFamily="18" charset="2"/>
              </a:rPr>
              <a:t>n</a:t>
            </a:r>
            <a:r>
              <a:rPr lang="en-US" altLang="ja-JP" i="1" dirty="0" smtClean="0"/>
              <a:t>f</a:t>
            </a:r>
            <a:r>
              <a:rPr lang="en-US" altLang="ja-JP" baseline="-25000" dirty="0" smtClean="0"/>
              <a:t>7/2</a:t>
            </a:r>
            <a:endParaRPr lang="ja-JP" altLang="en-US" dirty="0"/>
          </a:p>
        </p:txBody>
      </p:sp>
      <p:sp>
        <p:nvSpPr>
          <p:cNvPr id="1033" name="正方形/長方形 1032"/>
          <p:cNvSpPr/>
          <p:nvPr/>
        </p:nvSpPr>
        <p:spPr>
          <a:xfrm>
            <a:off x="6818140" y="5708171"/>
            <a:ext cx="1485401" cy="24829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5" name="直線コネクタ 1034"/>
          <p:cNvCxnSpPr/>
          <p:nvPr/>
        </p:nvCxnSpPr>
        <p:spPr>
          <a:xfrm>
            <a:off x="6809319" y="3164724"/>
            <a:ext cx="0" cy="2831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直線矢印コネクタ 1039"/>
          <p:cNvCxnSpPr>
            <a:stCxn id="71" idx="7"/>
          </p:cNvCxnSpPr>
          <p:nvPr/>
        </p:nvCxnSpPr>
        <p:spPr>
          <a:xfrm flipV="1">
            <a:off x="7318468" y="4059349"/>
            <a:ext cx="370356" cy="520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2" name="円/楕円 171"/>
          <p:cNvSpPr/>
          <p:nvPr/>
        </p:nvSpPr>
        <p:spPr>
          <a:xfrm>
            <a:off x="7637688" y="3928539"/>
            <a:ext cx="130810" cy="13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テキスト ボックス 1040"/>
          <p:cNvSpPr txBox="1"/>
          <p:nvPr/>
        </p:nvSpPr>
        <p:spPr>
          <a:xfrm>
            <a:off x="3892429" y="1757966"/>
            <a:ext cx="726481" cy="461665"/>
          </a:xfrm>
          <a:prstGeom prst="rect">
            <a:avLst/>
          </a:prstGeom>
          <a:noFill/>
        </p:spPr>
        <p:txBody>
          <a:bodyPr wrap="none" rtlCol="0">
            <a:spAutoFit/>
          </a:bodyPr>
          <a:lstStyle/>
          <a:p>
            <a:r>
              <a:rPr kumimoji="1" lang="en-US" altLang="ja-JP" sz="2400" dirty="0" smtClean="0">
                <a:latin typeface="Symbol" pitchFamily="18" charset="2"/>
              </a:rPr>
              <a:t>n</a:t>
            </a:r>
            <a:r>
              <a:rPr kumimoji="1" lang="en-US" altLang="ja-JP" sz="2400" i="1" dirty="0" smtClean="0"/>
              <a:t>f</a:t>
            </a:r>
            <a:r>
              <a:rPr kumimoji="1" lang="en-US" altLang="ja-JP" sz="2400" baseline="-25000" dirty="0" smtClean="0"/>
              <a:t>5/2</a:t>
            </a:r>
            <a:endParaRPr kumimoji="1" lang="ja-JP" altLang="en-US" sz="2400" baseline="-25000" dirty="0"/>
          </a:p>
        </p:txBody>
      </p:sp>
      <p:sp>
        <p:nvSpPr>
          <p:cNvPr id="174" name="テキスト ボックス 173"/>
          <p:cNvSpPr txBox="1"/>
          <p:nvPr/>
        </p:nvSpPr>
        <p:spPr>
          <a:xfrm>
            <a:off x="3879991" y="1335153"/>
            <a:ext cx="957313" cy="461665"/>
          </a:xfrm>
          <a:prstGeom prst="rect">
            <a:avLst/>
          </a:prstGeom>
          <a:noFill/>
        </p:spPr>
        <p:txBody>
          <a:bodyPr wrap="none" rtlCol="0">
            <a:spAutoFit/>
          </a:bodyPr>
          <a:lstStyle/>
          <a:p>
            <a:r>
              <a:rPr kumimoji="1" lang="en-US" altLang="ja-JP" sz="2400" dirty="0" smtClean="0">
                <a:latin typeface="Symbol" pitchFamily="18" charset="2"/>
              </a:rPr>
              <a:t>n</a:t>
            </a:r>
            <a:r>
              <a:rPr lang="en-US" altLang="ja-JP" sz="2400" i="1" dirty="0" smtClean="0"/>
              <a:t>p</a:t>
            </a:r>
            <a:r>
              <a:rPr lang="en-US" altLang="ja-JP" sz="2400" baseline="30000" dirty="0" smtClean="0"/>
              <a:t>-1</a:t>
            </a:r>
            <a:r>
              <a:rPr lang="en-US" altLang="ja-JP" sz="2400" baseline="-25000" dirty="0" smtClean="0"/>
              <a:t>1</a:t>
            </a:r>
            <a:r>
              <a:rPr kumimoji="1" lang="en-US" altLang="ja-JP" sz="2400" baseline="-25000" dirty="0" smtClean="0"/>
              <a:t>/2</a:t>
            </a:r>
            <a:endParaRPr kumimoji="1" lang="ja-JP" altLang="en-US" sz="2400" baseline="-25000" dirty="0"/>
          </a:p>
        </p:txBody>
      </p:sp>
      <p:sp>
        <p:nvSpPr>
          <p:cNvPr id="1043" name="テキスト ボックス 1042"/>
          <p:cNvSpPr txBox="1"/>
          <p:nvPr/>
        </p:nvSpPr>
        <p:spPr>
          <a:xfrm>
            <a:off x="4515891" y="3842602"/>
            <a:ext cx="2250296" cy="923330"/>
          </a:xfrm>
          <a:prstGeom prst="rect">
            <a:avLst/>
          </a:prstGeom>
          <a:noFill/>
          <a:ln>
            <a:solidFill>
              <a:schemeClr val="tx1"/>
            </a:solidFill>
          </a:ln>
        </p:spPr>
        <p:txBody>
          <a:bodyPr wrap="none" rtlCol="0">
            <a:spAutoFit/>
          </a:bodyPr>
          <a:lstStyle/>
          <a:p>
            <a:pPr algn="ctr"/>
            <a:r>
              <a:rPr kumimoji="1" lang="en-US" altLang="ja-JP" dirty="0" smtClean="0"/>
              <a:t>Narrowing of </a:t>
            </a:r>
          </a:p>
          <a:p>
            <a:pPr algn="ctr"/>
            <a:r>
              <a:rPr kumimoji="1" lang="en-US" altLang="ja-JP" dirty="0" smtClean="0"/>
              <a:t>the </a:t>
            </a:r>
            <a:r>
              <a:rPr kumimoji="1" lang="en-US" altLang="ja-JP" i="1" dirty="0" smtClean="0"/>
              <a:t>N</a:t>
            </a:r>
            <a:r>
              <a:rPr kumimoji="1" lang="en-US" altLang="ja-JP" dirty="0" smtClean="0"/>
              <a:t>=34 subshell gap</a:t>
            </a:r>
          </a:p>
          <a:p>
            <a:pPr algn="ctr"/>
            <a:r>
              <a:rPr lang="en-US" altLang="ja-JP" dirty="0" smtClean="0">
                <a:sym typeface="Wingdings" pitchFamily="2" charset="2"/>
              </a:rPr>
              <a:t> </a:t>
            </a:r>
            <a:r>
              <a:rPr lang="en-US" altLang="ja-JP" baseline="30000" dirty="0" smtClean="0">
                <a:sym typeface="Wingdings" pitchFamily="2" charset="2"/>
              </a:rPr>
              <a:t>59m</a:t>
            </a:r>
            <a:r>
              <a:rPr lang="en-US" altLang="ja-JP" dirty="0" smtClean="0">
                <a:sym typeface="Wingdings" pitchFamily="2" charset="2"/>
              </a:rPr>
              <a:t>Ti</a:t>
            </a:r>
            <a:r>
              <a:rPr kumimoji="1" lang="en-US" altLang="ja-JP" dirty="0" smtClean="0"/>
              <a:t> </a:t>
            </a:r>
          </a:p>
        </p:txBody>
      </p:sp>
      <p:sp>
        <p:nvSpPr>
          <p:cNvPr id="177" name="テキスト ボックス 176"/>
          <p:cNvSpPr txBox="1"/>
          <p:nvPr/>
        </p:nvSpPr>
        <p:spPr>
          <a:xfrm>
            <a:off x="6833359" y="3466852"/>
            <a:ext cx="418704" cy="369332"/>
          </a:xfrm>
          <a:prstGeom prst="rect">
            <a:avLst/>
          </a:prstGeom>
          <a:noFill/>
        </p:spPr>
        <p:txBody>
          <a:bodyPr wrap="none" rtlCol="0">
            <a:spAutoFit/>
          </a:bodyPr>
          <a:lstStyle/>
          <a:p>
            <a:r>
              <a:rPr kumimoji="1" lang="en-US" altLang="ja-JP" dirty="0" smtClean="0"/>
              <a:t>40</a:t>
            </a:r>
            <a:endParaRPr kumimoji="1" lang="ja-JP" altLang="en-US" dirty="0"/>
          </a:p>
        </p:txBody>
      </p:sp>
      <p:cxnSp>
        <p:nvCxnSpPr>
          <p:cNvPr id="179" name="直線コネクタ 178"/>
          <p:cNvCxnSpPr/>
          <p:nvPr/>
        </p:nvCxnSpPr>
        <p:spPr>
          <a:xfrm>
            <a:off x="6809319" y="3380748"/>
            <a:ext cx="18133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正方形/長方形 181"/>
          <p:cNvSpPr/>
          <p:nvPr/>
        </p:nvSpPr>
        <p:spPr>
          <a:xfrm>
            <a:off x="8557863" y="3196082"/>
            <a:ext cx="639919" cy="369332"/>
          </a:xfrm>
          <a:prstGeom prst="rect">
            <a:avLst/>
          </a:prstGeom>
        </p:spPr>
        <p:txBody>
          <a:bodyPr wrap="none">
            <a:spAutoFit/>
          </a:bodyPr>
          <a:lstStyle/>
          <a:p>
            <a:r>
              <a:rPr lang="en-US" altLang="ja-JP" dirty="0" smtClean="0">
                <a:latin typeface="Symbol" pitchFamily="18" charset="2"/>
              </a:rPr>
              <a:t>n</a:t>
            </a:r>
            <a:r>
              <a:rPr lang="en-US" altLang="ja-JP" i="1" dirty="0" smtClean="0"/>
              <a:t>g</a:t>
            </a:r>
            <a:r>
              <a:rPr lang="en-US" altLang="ja-JP" baseline="-25000" dirty="0"/>
              <a:t>9</a:t>
            </a:r>
            <a:r>
              <a:rPr lang="en-US" altLang="ja-JP" baseline="-25000" dirty="0" smtClean="0"/>
              <a:t>/2</a:t>
            </a:r>
            <a:endParaRPr lang="ja-JP" altLang="en-US" dirty="0"/>
          </a:p>
        </p:txBody>
      </p:sp>
    </p:spTree>
    <p:extLst>
      <p:ext uri="{BB962C8B-B14F-4D97-AF65-F5344CB8AC3E}">
        <p14:creationId xmlns:p14="http://schemas.microsoft.com/office/powerpoint/2010/main" val="1455189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テキスト ボックス 3"/>
          <p:cNvSpPr txBox="1">
            <a:spLocks noChangeArrowheads="1"/>
          </p:cNvSpPr>
          <p:nvPr/>
        </p:nvSpPr>
        <p:spPr bwMode="auto">
          <a:xfrm>
            <a:off x="4805628" y="2884703"/>
            <a:ext cx="3666068"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i="1" dirty="0" smtClean="0"/>
              <a:t>N</a:t>
            </a:r>
            <a:r>
              <a:rPr lang="en-US" altLang="ja-JP" dirty="0" smtClean="0"/>
              <a:t>=51 systematics of </a:t>
            </a:r>
            <a:r>
              <a:rPr lang="en-US" altLang="ja-JP" dirty="0" smtClean="0">
                <a:latin typeface="Symbol" pitchFamily="18" charset="2"/>
              </a:rPr>
              <a:t>n</a:t>
            </a:r>
            <a:r>
              <a:rPr lang="en-US" altLang="ja-JP" i="1" dirty="0" smtClean="0"/>
              <a:t>d</a:t>
            </a:r>
            <a:r>
              <a:rPr lang="en-US" altLang="ja-JP" dirty="0" smtClean="0"/>
              <a:t>5/2 and vs1/2</a:t>
            </a:r>
          </a:p>
          <a:p>
            <a:pPr eaLnBrk="1" hangingPunct="1"/>
            <a:r>
              <a:rPr lang="en-US" altLang="ja-JP" dirty="0" smtClean="0"/>
              <a:t>O</a:t>
            </a:r>
            <a:r>
              <a:rPr lang="en-US" altLang="ja-JP" dirty="0"/>
              <a:t>. </a:t>
            </a:r>
            <a:r>
              <a:rPr lang="en-US" altLang="ja-JP" dirty="0" err="1"/>
              <a:t>Perru</a:t>
            </a:r>
            <a:r>
              <a:rPr lang="en-US" altLang="ja-JP" dirty="0"/>
              <a:t> et al., EPJA28(2006)307. </a:t>
            </a:r>
            <a:endParaRPr lang="ja-JP" altLang="en-US" dirty="0"/>
          </a:p>
        </p:txBody>
      </p:sp>
      <p:sp>
        <p:nvSpPr>
          <p:cNvPr id="7174" name="テキスト ボックス 7"/>
          <p:cNvSpPr txBox="1">
            <a:spLocks noChangeArrowheads="1"/>
          </p:cNvSpPr>
          <p:nvPr/>
        </p:nvSpPr>
        <p:spPr bwMode="auto">
          <a:xfrm>
            <a:off x="5075776" y="5522712"/>
            <a:ext cx="2799400"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latin typeface="+mj-lt"/>
              </a:rPr>
              <a:t>Systematics of </a:t>
            </a:r>
            <a:r>
              <a:rPr lang="en-US" altLang="ja-JP" dirty="0" smtClean="0">
                <a:latin typeface="Symbol" pitchFamily="18" charset="2"/>
              </a:rPr>
              <a:t>p</a:t>
            </a:r>
            <a:r>
              <a:rPr lang="en-US" altLang="ja-JP" i="1" dirty="0" smtClean="0"/>
              <a:t>f</a:t>
            </a:r>
            <a:r>
              <a:rPr lang="en-US" altLang="ja-JP" baseline="-25000" dirty="0" smtClean="0"/>
              <a:t>5/2</a:t>
            </a:r>
            <a:r>
              <a:rPr lang="en-US" altLang="ja-JP" dirty="0" smtClean="0"/>
              <a:t> (</a:t>
            </a:r>
            <a:r>
              <a:rPr lang="en-US" altLang="ja-JP" baseline="30000" dirty="0" smtClean="0"/>
              <a:t>81</a:t>
            </a:r>
            <a:r>
              <a:rPr lang="en-US" altLang="ja-JP" dirty="0" smtClean="0"/>
              <a:t>Ga</a:t>
            </a:r>
            <a:r>
              <a:rPr lang="en-US" altLang="ja-JP" baseline="-25000" dirty="0" smtClean="0"/>
              <a:t>g.s.</a:t>
            </a:r>
            <a:r>
              <a:rPr lang="en-US" altLang="ja-JP" dirty="0" smtClean="0"/>
              <a:t>)</a:t>
            </a:r>
          </a:p>
          <a:p>
            <a:pPr eaLnBrk="1" hangingPunct="1"/>
            <a:r>
              <a:rPr lang="en-US" altLang="ja-JP" dirty="0" smtClean="0"/>
              <a:t> D. </a:t>
            </a:r>
            <a:r>
              <a:rPr lang="en-US" altLang="ja-JP" dirty="0" err="1" smtClean="0"/>
              <a:t>Verney</a:t>
            </a:r>
            <a:r>
              <a:rPr lang="en-US" altLang="ja-JP" dirty="0" smtClean="0"/>
              <a:t> </a:t>
            </a:r>
            <a:r>
              <a:rPr lang="en-US" altLang="ja-JP" dirty="0" err="1" smtClean="0"/>
              <a:t>Perru</a:t>
            </a:r>
            <a:r>
              <a:rPr lang="en-US" altLang="ja-JP" dirty="0" smtClean="0"/>
              <a:t> et al., </a:t>
            </a:r>
          </a:p>
          <a:p>
            <a:pPr eaLnBrk="1" hangingPunct="1"/>
            <a:r>
              <a:rPr lang="en-US" altLang="ja-JP" dirty="0" smtClean="0"/>
              <a:t> PRC76(2007)054312. </a:t>
            </a:r>
            <a:endParaRPr lang="ja-JP" altLang="en-US" dirty="0"/>
          </a:p>
        </p:txBody>
      </p:sp>
      <p:sp>
        <p:nvSpPr>
          <p:cNvPr id="7175" name="テキスト ボックス 4"/>
          <p:cNvSpPr txBox="1">
            <a:spLocks noChangeArrowheads="1"/>
          </p:cNvSpPr>
          <p:nvPr/>
        </p:nvSpPr>
        <p:spPr bwMode="auto">
          <a:xfrm>
            <a:off x="3164025" y="1680673"/>
            <a:ext cx="152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a:latin typeface="Symbol" pitchFamily="18" charset="2"/>
              </a:rPr>
              <a:t>(p</a:t>
            </a:r>
            <a:r>
              <a:rPr lang="en-US" altLang="ja-JP" i="1" dirty="0"/>
              <a:t>f</a:t>
            </a:r>
            <a:r>
              <a:rPr lang="en-US" altLang="ja-JP" baseline="-25000" dirty="0"/>
              <a:t>5/2</a:t>
            </a:r>
            <a:r>
              <a:rPr lang="en-US" altLang="ja-JP" dirty="0">
                <a:latin typeface="Symbol" pitchFamily="18" charset="2"/>
              </a:rPr>
              <a:t>n</a:t>
            </a:r>
            <a:r>
              <a:rPr lang="en-US" altLang="ja-JP" i="1" dirty="0"/>
              <a:t>d</a:t>
            </a:r>
            <a:r>
              <a:rPr lang="en-US" altLang="ja-JP" baseline="-25000" dirty="0"/>
              <a:t>5/2</a:t>
            </a:r>
            <a:r>
              <a:rPr lang="en-US" altLang="ja-JP" dirty="0"/>
              <a:t>)</a:t>
            </a:r>
            <a:r>
              <a:rPr lang="en-US" altLang="ja-JP" i="1" baseline="30000" dirty="0" err="1"/>
              <a:t>I</a:t>
            </a:r>
            <a:r>
              <a:rPr lang="en-US" altLang="ja-JP" baseline="30000" dirty="0" err="1">
                <a:latin typeface="Symbol" pitchFamily="18" charset="2"/>
              </a:rPr>
              <a:t>p</a:t>
            </a:r>
            <a:r>
              <a:rPr lang="en-US" altLang="ja-JP" baseline="30000" dirty="0"/>
              <a:t>=0-</a:t>
            </a:r>
            <a:endParaRPr lang="ja-JP" altLang="en-US" baseline="30000" dirty="0"/>
          </a:p>
        </p:txBody>
      </p:sp>
      <p:sp>
        <p:nvSpPr>
          <p:cNvPr id="7176" name="テキスト ボックス 9"/>
          <p:cNvSpPr txBox="1">
            <a:spLocks noChangeArrowheads="1"/>
          </p:cNvSpPr>
          <p:nvPr/>
        </p:nvSpPr>
        <p:spPr bwMode="auto">
          <a:xfrm>
            <a:off x="3172341" y="1155552"/>
            <a:ext cx="152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a:latin typeface="Symbol" pitchFamily="18" charset="2"/>
              </a:rPr>
              <a:t>(p</a:t>
            </a:r>
            <a:r>
              <a:rPr lang="en-US" altLang="ja-JP" i="1" dirty="0"/>
              <a:t>f</a:t>
            </a:r>
            <a:r>
              <a:rPr lang="en-US" altLang="ja-JP" baseline="-25000" dirty="0"/>
              <a:t>5/2</a:t>
            </a:r>
            <a:r>
              <a:rPr lang="en-US" altLang="ja-JP" dirty="0">
                <a:latin typeface="Symbol" pitchFamily="18" charset="2"/>
              </a:rPr>
              <a:t>n</a:t>
            </a:r>
            <a:r>
              <a:rPr lang="en-US" altLang="ja-JP" i="1" dirty="0"/>
              <a:t>s</a:t>
            </a:r>
            <a:r>
              <a:rPr lang="en-US" altLang="ja-JP" baseline="-25000" dirty="0"/>
              <a:t>1/2</a:t>
            </a:r>
            <a:r>
              <a:rPr lang="en-US" altLang="ja-JP" dirty="0"/>
              <a:t>)</a:t>
            </a:r>
            <a:r>
              <a:rPr lang="en-US" altLang="ja-JP" i="1" baseline="30000" dirty="0" err="1"/>
              <a:t>I</a:t>
            </a:r>
            <a:r>
              <a:rPr lang="en-US" altLang="ja-JP" baseline="30000" dirty="0" err="1">
                <a:latin typeface="Symbol" pitchFamily="18" charset="2"/>
              </a:rPr>
              <a:t>p</a:t>
            </a:r>
            <a:r>
              <a:rPr lang="en-US" altLang="ja-JP" baseline="30000" dirty="0"/>
              <a:t>=2-</a:t>
            </a:r>
            <a:endParaRPr lang="ja-JP" altLang="en-US" baseline="30000" dirty="0"/>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5100" t="43616" r="42595" b="17503"/>
          <a:stretch/>
        </p:blipFill>
        <p:spPr bwMode="auto">
          <a:xfrm>
            <a:off x="5577741" y="784759"/>
            <a:ext cx="2749275" cy="179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タイトル 1"/>
          <p:cNvSpPr txBox="1">
            <a:spLocks/>
          </p:cNvSpPr>
          <p:nvPr/>
        </p:nvSpPr>
        <p:spPr>
          <a:xfrm>
            <a:off x="103591" y="145714"/>
            <a:ext cx="8787292" cy="406233"/>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baseline="30000" dirty="0" smtClean="0">
                <a:cs typeface="Arial" pitchFamily="34" charset="0"/>
              </a:rPr>
              <a:t>82</a:t>
            </a:r>
            <a:r>
              <a:rPr lang="en-US" altLang="ja-JP" sz="2400" dirty="0" smtClean="0">
                <a:cs typeface="Arial" pitchFamily="34" charset="0"/>
              </a:rPr>
              <a:t>Ga(</a:t>
            </a:r>
            <a:r>
              <a:rPr lang="en-US" altLang="ja-JP" sz="2400" i="1" dirty="0" smtClean="0">
                <a:cs typeface="Arial" pitchFamily="34" charset="0"/>
              </a:rPr>
              <a:t>Z</a:t>
            </a:r>
            <a:r>
              <a:rPr lang="en-US" altLang="ja-JP" sz="2400" dirty="0" smtClean="0">
                <a:cs typeface="Arial" pitchFamily="34" charset="0"/>
              </a:rPr>
              <a:t>=31,</a:t>
            </a:r>
            <a:r>
              <a:rPr lang="en-US" altLang="ja-JP" sz="2400" i="1" dirty="0" smtClean="0">
                <a:cs typeface="Arial" pitchFamily="34" charset="0"/>
              </a:rPr>
              <a:t>N</a:t>
            </a:r>
            <a:r>
              <a:rPr lang="en-US" altLang="ja-JP" sz="2400" dirty="0" smtClean="0">
                <a:cs typeface="Arial" pitchFamily="34" charset="0"/>
              </a:rPr>
              <a:t>=51): Lowering of </a:t>
            </a:r>
            <a:r>
              <a:rPr lang="en-US" altLang="ja-JP" sz="2400" dirty="0" smtClean="0">
                <a:latin typeface="Symbol" pitchFamily="18" charset="2"/>
                <a:cs typeface="Arial" pitchFamily="34" charset="0"/>
              </a:rPr>
              <a:t>n</a:t>
            </a:r>
            <a:r>
              <a:rPr lang="en-US" altLang="ja-JP" sz="2400" i="1" dirty="0" smtClean="0">
                <a:cs typeface="Arial" pitchFamily="34" charset="0"/>
              </a:rPr>
              <a:t>s</a:t>
            </a:r>
            <a:r>
              <a:rPr lang="en-US" altLang="ja-JP" sz="2400" baseline="-25000" dirty="0" smtClean="0">
                <a:cs typeface="Arial" pitchFamily="34" charset="0"/>
              </a:rPr>
              <a:t>1/2</a:t>
            </a:r>
            <a:r>
              <a:rPr lang="en-US" altLang="ja-JP" sz="2400" dirty="0" smtClean="0">
                <a:cs typeface="Arial" pitchFamily="34" charset="0"/>
              </a:rPr>
              <a:t> orbit in </a:t>
            </a:r>
            <a:r>
              <a:rPr lang="en-US" altLang="ja-JP" sz="2400" i="1" dirty="0" smtClean="0">
                <a:cs typeface="Arial" pitchFamily="34" charset="0"/>
              </a:rPr>
              <a:t>N</a:t>
            </a:r>
            <a:r>
              <a:rPr lang="en-US" altLang="ja-JP" sz="2400" dirty="0" smtClean="0">
                <a:cs typeface="Arial" pitchFamily="34" charset="0"/>
              </a:rPr>
              <a:t>=51 isotones</a:t>
            </a:r>
            <a:endParaRPr lang="ja-JP" altLang="en-US" sz="2400" dirty="0" smtClean="0">
              <a:cs typeface="Arial" pitchFamily="34" charset="0"/>
            </a:endParaRPr>
          </a:p>
        </p:txBody>
      </p:sp>
      <p:sp>
        <p:nvSpPr>
          <p:cNvPr id="3" name="テキスト ボックス 2"/>
          <p:cNvSpPr txBox="1"/>
          <p:nvPr/>
        </p:nvSpPr>
        <p:spPr>
          <a:xfrm>
            <a:off x="7524660" y="1895320"/>
            <a:ext cx="734496" cy="461665"/>
          </a:xfrm>
          <a:prstGeom prst="rect">
            <a:avLst/>
          </a:prstGeom>
          <a:noFill/>
        </p:spPr>
        <p:txBody>
          <a:bodyPr wrap="none" rtlCol="0">
            <a:spAutoFit/>
          </a:bodyPr>
          <a:lstStyle/>
          <a:p>
            <a:r>
              <a:rPr kumimoji="1" lang="en-US" altLang="ja-JP" sz="2400" baseline="30000" dirty="0" smtClean="0"/>
              <a:t>82</a:t>
            </a:r>
            <a:r>
              <a:rPr kumimoji="1" lang="en-US" altLang="ja-JP" sz="2400" dirty="0" smtClean="0"/>
              <a:t>Ga</a:t>
            </a:r>
            <a:endParaRPr kumimoji="1" lang="ja-JP" altLang="en-US" sz="2400" dirty="0"/>
          </a:p>
        </p:txBody>
      </p:sp>
      <p:cxnSp>
        <p:nvCxnSpPr>
          <p:cNvPr id="7" name="直線コネクタ 6"/>
          <p:cNvCxnSpPr/>
          <p:nvPr/>
        </p:nvCxnSpPr>
        <p:spPr>
          <a:xfrm flipH="1" flipV="1">
            <a:off x="7207759" y="1543505"/>
            <a:ext cx="437321" cy="397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31" y="1028534"/>
            <a:ext cx="2994965" cy="142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259590" y="748630"/>
            <a:ext cx="4536504" cy="400110"/>
          </a:xfrm>
          <a:prstGeom prst="rect">
            <a:avLst/>
          </a:prstGeom>
          <a:noFill/>
        </p:spPr>
        <p:txBody>
          <a:bodyPr wrap="square" rtlCol="0">
            <a:spAutoFit/>
          </a:bodyPr>
          <a:lstStyle/>
          <a:p>
            <a:pPr algn="ctr"/>
            <a:r>
              <a:rPr kumimoji="1" lang="en-US" altLang="ja-JP" sz="2000" i="1" dirty="0" smtClean="0">
                <a:solidFill>
                  <a:srgbClr val="FF0000"/>
                </a:solidFill>
                <a:latin typeface="Arial" pitchFamily="34" charset="0"/>
                <a:cs typeface="Arial" pitchFamily="34" charset="0"/>
              </a:rPr>
              <a:t>E</a:t>
            </a:r>
            <a:r>
              <a:rPr kumimoji="1" lang="en-US" altLang="ja-JP" sz="2000" dirty="0" smtClean="0">
                <a:solidFill>
                  <a:srgbClr val="FF0000"/>
                </a:solidFill>
                <a:latin typeface="Arial" pitchFamily="34" charset="0"/>
                <a:cs typeface="Arial" pitchFamily="34" charset="0"/>
              </a:rPr>
              <a:t>2 isomer with small transition energy</a:t>
            </a:r>
            <a:endParaRPr kumimoji="1" lang="ja-JP" altLang="en-US" sz="2000" dirty="0">
              <a:solidFill>
                <a:srgbClr val="FF0000"/>
              </a:solidFill>
              <a:latin typeface="Arial" pitchFamily="34" charset="0"/>
              <a:cs typeface="Arial" pitchFamily="34" charset="0"/>
            </a:endParaRPr>
          </a:p>
        </p:txBody>
      </p:sp>
      <p:sp>
        <p:nvSpPr>
          <p:cNvPr id="2" name="テキスト ボックス 1"/>
          <p:cNvSpPr txBox="1"/>
          <p:nvPr/>
        </p:nvSpPr>
        <p:spPr>
          <a:xfrm>
            <a:off x="3156723" y="2080318"/>
            <a:ext cx="1422026" cy="338554"/>
          </a:xfrm>
          <a:prstGeom prst="rect">
            <a:avLst/>
          </a:prstGeom>
          <a:noFill/>
          <a:ln>
            <a:solidFill>
              <a:schemeClr val="tx1"/>
            </a:solidFill>
          </a:ln>
        </p:spPr>
        <p:txBody>
          <a:bodyPr wrap="square" rtlCol="0">
            <a:spAutoFit/>
          </a:bodyPr>
          <a:lstStyle/>
          <a:p>
            <a:r>
              <a:rPr kumimoji="1" lang="en-US" altLang="ja-JP" sz="1600" dirty="0" err="1" smtClean="0"/>
              <a:t>Nordheim</a:t>
            </a:r>
            <a:r>
              <a:rPr kumimoji="1" lang="en-US" altLang="ja-JP" sz="1600" dirty="0" smtClean="0"/>
              <a:t> rule</a:t>
            </a:r>
            <a:endParaRPr kumimoji="1" lang="ja-JP" altLang="en-US" sz="1600" dirty="0"/>
          </a:p>
        </p:txBody>
      </p:sp>
      <p:sp>
        <p:nvSpPr>
          <p:cNvPr id="14" name="テキスト ボックス 13"/>
          <p:cNvSpPr txBox="1"/>
          <p:nvPr/>
        </p:nvSpPr>
        <p:spPr>
          <a:xfrm>
            <a:off x="5529252" y="3555226"/>
            <a:ext cx="2517997" cy="369332"/>
          </a:xfrm>
          <a:prstGeom prst="rect">
            <a:avLst/>
          </a:prstGeom>
          <a:noFill/>
          <a:ln>
            <a:noFill/>
          </a:ln>
        </p:spPr>
        <p:txBody>
          <a:bodyPr wrap="none" rtlCol="0">
            <a:spAutoFit/>
          </a:bodyPr>
          <a:lstStyle/>
          <a:p>
            <a:r>
              <a:rPr kumimoji="1" lang="en-US" altLang="ja-JP" dirty="0" smtClean="0"/>
              <a:t>Odd-mass </a:t>
            </a:r>
            <a:r>
              <a:rPr kumimoji="1" lang="en-US" altLang="ja-JP" i="1" dirty="0" smtClean="0"/>
              <a:t>N</a:t>
            </a:r>
            <a:r>
              <a:rPr kumimoji="1" lang="en-US" altLang="ja-JP" dirty="0" smtClean="0"/>
              <a:t>=51 isotones</a:t>
            </a:r>
            <a:endParaRPr kumimoji="1" lang="ja-JP" altLang="en-US" dirty="0"/>
          </a:p>
        </p:txBody>
      </p:sp>
      <p:cxnSp>
        <p:nvCxnSpPr>
          <p:cNvPr id="18" name="直線コネクタ 17"/>
          <p:cNvCxnSpPr/>
          <p:nvPr/>
        </p:nvCxnSpPr>
        <p:spPr>
          <a:xfrm>
            <a:off x="4528202" y="507855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560327" y="5088616"/>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682650" y="5088616"/>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823624" y="5088616"/>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491264" y="4111183"/>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529252" y="452547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660729" y="4641469"/>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820796" y="4836977"/>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843004" y="3879026"/>
            <a:ext cx="550151" cy="307777"/>
          </a:xfrm>
          <a:prstGeom prst="rect">
            <a:avLst/>
          </a:prstGeom>
          <a:noFill/>
        </p:spPr>
        <p:txBody>
          <a:bodyPr wrap="none" rtlCol="0">
            <a:spAutoFit/>
          </a:bodyPr>
          <a:lstStyle/>
          <a:p>
            <a:r>
              <a:rPr kumimoji="1" lang="en-US" altLang="ja-JP" sz="1400" dirty="0" smtClean="0"/>
              <a:t>1031</a:t>
            </a:r>
            <a:endParaRPr kumimoji="1" lang="ja-JP" altLang="en-US" sz="1400" dirty="0"/>
          </a:p>
        </p:txBody>
      </p:sp>
      <p:sp>
        <p:nvSpPr>
          <p:cNvPr id="43" name="テキスト ボックス 42"/>
          <p:cNvSpPr txBox="1"/>
          <p:nvPr/>
        </p:nvSpPr>
        <p:spPr>
          <a:xfrm>
            <a:off x="5870479" y="4280297"/>
            <a:ext cx="458780" cy="307777"/>
          </a:xfrm>
          <a:prstGeom prst="rect">
            <a:avLst/>
          </a:prstGeom>
          <a:noFill/>
        </p:spPr>
        <p:txBody>
          <a:bodyPr wrap="none" rtlCol="0">
            <a:spAutoFit/>
          </a:bodyPr>
          <a:lstStyle/>
          <a:p>
            <a:r>
              <a:rPr kumimoji="1" lang="en-US" altLang="ja-JP" sz="1400" dirty="0" smtClean="0"/>
              <a:t>532</a:t>
            </a:r>
            <a:endParaRPr kumimoji="1" lang="ja-JP" altLang="en-US" sz="1400" dirty="0"/>
          </a:p>
        </p:txBody>
      </p:sp>
      <p:sp>
        <p:nvSpPr>
          <p:cNvPr id="44" name="テキスト ボックス 43"/>
          <p:cNvSpPr txBox="1"/>
          <p:nvPr/>
        </p:nvSpPr>
        <p:spPr>
          <a:xfrm>
            <a:off x="7041577" y="4404568"/>
            <a:ext cx="458780" cy="307777"/>
          </a:xfrm>
          <a:prstGeom prst="rect">
            <a:avLst/>
          </a:prstGeom>
          <a:noFill/>
        </p:spPr>
        <p:txBody>
          <a:bodyPr wrap="none" rtlCol="0">
            <a:spAutoFit/>
          </a:bodyPr>
          <a:lstStyle/>
          <a:p>
            <a:r>
              <a:rPr kumimoji="1" lang="en-US" altLang="ja-JP" sz="1400" dirty="0" smtClean="0"/>
              <a:t>462</a:t>
            </a:r>
            <a:endParaRPr kumimoji="1" lang="ja-JP" altLang="en-US" sz="1400" dirty="0"/>
          </a:p>
        </p:txBody>
      </p:sp>
      <p:sp>
        <p:nvSpPr>
          <p:cNvPr id="45" name="テキスト ボックス 44"/>
          <p:cNvSpPr txBox="1"/>
          <p:nvPr/>
        </p:nvSpPr>
        <p:spPr>
          <a:xfrm>
            <a:off x="8179100" y="4568329"/>
            <a:ext cx="458780" cy="307777"/>
          </a:xfrm>
          <a:prstGeom prst="rect">
            <a:avLst/>
          </a:prstGeom>
          <a:noFill/>
        </p:spPr>
        <p:txBody>
          <a:bodyPr wrap="none" rtlCol="0">
            <a:spAutoFit/>
          </a:bodyPr>
          <a:lstStyle/>
          <a:p>
            <a:r>
              <a:rPr kumimoji="1" lang="en-US" altLang="ja-JP" sz="1400" dirty="0" smtClean="0"/>
              <a:t>260</a:t>
            </a:r>
            <a:endParaRPr kumimoji="1" lang="ja-JP" altLang="en-US" sz="1400" dirty="0"/>
          </a:p>
        </p:txBody>
      </p:sp>
      <p:sp>
        <p:nvSpPr>
          <p:cNvPr id="24" name="テキスト ボックス 23"/>
          <p:cNvSpPr txBox="1"/>
          <p:nvPr/>
        </p:nvSpPr>
        <p:spPr>
          <a:xfrm>
            <a:off x="4296078" y="3848249"/>
            <a:ext cx="574196" cy="338554"/>
          </a:xfrm>
          <a:prstGeom prst="rect">
            <a:avLst/>
          </a:prstGeom>
          <a:noFill/>
        </p:spPr>
        <p:txBody>
          <a:bodyPr wrap="none" rtlCol="0">
            <a:spAutoFit/>
          </a:bodyPr>
          <a:lstStyle/>
          <a:p>
            <a:r>
              <a:rPr kumimoji="1" lang="en-US" altLang="ja-JP" sz="1600" dirty="0" smtClean="0"/>
              <a:t>1/2+</a:t>
            </a:r>
            <a:endParaRPr kumimoji="1" lang="ja-JP" altLang="en-US" sz="1600" dirty="0"/>
          </a:p>
        </p:txBody>
      </p:sp>
      <p:sp>
        <p:nvSpPr>
          <p:cNvPr id="50" name="テキスト ボックス 49"/>
          <p:cNvSpPr txBox="1"/>
          <p:nvPr/>
        </p:nvSpPr>
        <p:spPr>
          <a:xfrm>
            <a:off x="4314903" y="4805839"/>
            <a:ext cx="574196" cy="338554"/>
          </a:xfrm>
          <a:prstGeom prst="rect">
            <a:avLst/>
          </a:prstGeom>
          <a:noFill/>
        </p:spPr>
        <p:txBody>
          <a:bodyPr wrap="none" rtlCol="0">
            <a:spAutoFit/>
          </a:bodyPr>
          <a:lstStyle/>
          <a:p>
            <a:r>
              <a:rPr lang="en-US" altLang="ja-JP" sz="1600" dirty="0" smtClean="0"/>
              <a:t>5/2</a:t>
            </a:r>
            <a:r>
              <a:rPr kumimoji="1" lang="en-US" altLang="ja-JP" sz="1600" dirty="0" smtClean="0"/>
              <a:t>+</a:t>
            </a:r>
            <a:endParaRPr kumimoji="1" lang="ja-JP" altLang="en-US" sz="1600" dirty="0"/>
          </a:p>
        </p:txBody>
      </p:sp>
      <p:sp>
        <p:nvSpPr>
          <p:cNvPr id="52" name="テキスト ボックス 51"/>
          <p:cNvSpPr txBox="1"/>
          <p:nvPr/>
        </p:nvSpPr>
        <p:spPr>
          <a:xfrm>
            <a:off x="5228126" y="4218369"/>
            <a:ext cx="699230" cy="338554"/>
          </a:xfrm>
          <a:prstGeom prst="rect">
            <a:avLst/>
          </a:prstGeom>
          <a:noFill/>
        </p:spPr>
        <p:txBody>
          <a:bodyPr wrap="none" rtlCol="0">
            <a:spAutoFit/>
          </a:bodyPr>
          <a:lstStyle/>
          <a:p>
            <a:r>
              <a:rPr kumimoji="1" lang="en-US" altLang="ja-JP" sz="1600" dirty="0" smtClean="0"/>
              <a:t>(1/2+)</a:t>
            </a:r>
            <a:endParaRPr kumimoji="1" lang="ja-JP" altLang="en-US" sz="1600" dirty="0"/>
          </a:p>
        </p:txBody>
      </p:sp>
      <p:sp>
        <p:nvSpPr>
          <p:cNvPr id="53" name="テキスト ボックス 52"/>
          <p:cNvSpPr txBox="1"/>
          <p:nvPr/>
        </p:nvSpPr>
        <p:spPr>
          <a:xfrm>
            <a:off x="6324097" y="4336543"/>
            <a:ext cx="699230" cy="338554"/>
          </a:xfrm>
          <a:prstGeom prst="rect">
            <a:avLst/>
          </a:prstGeom>
          <a:noFill/>
        </p:spPr>
        <p:txBody>
          <a:bodyPr wrap="none" rtlCol="0">
            <a:spAutoFit/>
          </a:bodyPr>
          <a:lstStyle/>
          <a:p>
            <a:r>
              <a:rPr kumimoji="1" lang="en-US" altLang="ja-JP" sz="1600" dirty="0" smtClean="0"/>
              <a:t>(1/2+)</a:t>
            </a:r>
            <a:endParaRPr kumimoji="1" lang="ja-JP" altLang="en-US" sz="1600" dirty="0"/>
          </a:p>
        </p:txBody>
      </p:sp>
      <p:sp>
        <p:nvSpPr>
          <p:cNvPr id="54" name="テキスト ボックス 53"/>
          <p:cNvSpPr txBox="1"/>
          <p:nvPr/>
        </p:nvSpPr>
        <p:spPr>
          <a:xfrm>
            <a:off x="7506602" y="4556401"/>
            <a:ext cx="699230" cy="338554"/>
          </a:xfrm>
          <a:prstGeom prst="rect">
            <a:avLst/>
          </a:prstGeom>
          <a:noFill/>
        </p:spPr>
        <p:txBody>
          <a:bodyPr wrap="none" rtlCol="0">
            <a:spAutoFit/>
          </a:bodyPr>
          <a:lstStyle/>
          <a:p>
            <a:r>
              <a:rPr kumimoji="1" lang="en-US" altLang="ja-JP" sz="1600" dirty="0" smtClean="0"/>
              <a:t>(1/2+)</a:t>
            </a:r>
            <a:endParaRPr kumimoji="1" lang="ja-JP" altLang="en-US" sz="1600" dirty="0"/>
          </a:p>
        </p:txBody>
      </p:sp>
      <p:sp>
        <p:nvSpPr>
          <p:cNvPr id="55" name="テキスト ボックス 54"/>
          <p:cNvSpPr txBox="1"/>
          <p:nvPr/>
        </p:nvSpPr>
        <p:spPr>
          <a:xfrm>
            <a:off x="5249139" y="4784353"/>
            <a:ext cx="699230" cy="338554"/>
          </a:xfrm>
          <a:prstGeom prst="rect">
            <a:avLst/>
          </a:prstGeom>
          <a:noFill/>
        </p:spPr>
        <p:txBody>
          <a:bodyPr wrap="none" rtlCol="0">
            <a:spAutoFit/>
          </a:bodyPr>
          <a:lstStyle/>
          <a:p>
            <a:r>
              <a:rPr lang="en-US" altLang="ja-JP" sz="1600" dirty="0" smtClean="0"/>
              <a:t>(5/2</a:t>
            </a:r>
            <a:r>
              <a:rPr kumimoji="1" lang="en-US" altLang="ja-JP" sz="1600" dirty="0" smtClean="0"/>
              <a:t>+)</a:t>
            </a:r>
            <a:endParaRPr kumimoji="1" lang="ja-JP" altLang="en-US" sz="1600" dirty="0"/>
          </a:p>
        </p:txBody>
      </p:sp>
      <p:sp>
        <p:nvSpPr>
          <p:cNvPr id="56" name="テキスト ボックス 55"/>
          <p:cNvSpPr txBox="1"/>
          <p:nvPr/>
        </p:nvSpPr>
        <p:spPr>
          <a:xfrm>
            <a:off x="6369818" y="4776753"/>
            <a:ext cx="699230" cy="338554"/>
          </a:xfrm>
          <a:prstGeom prst="rect">
            <a:avLst/>
          </a:prstGeom>
          <a:noFill/>
        </p:spPr>
        <p:txBody>
          <a:bodyPr wrap="none" rtlCol="0">
            <a:spAutoFit/>
          </a:bodyPr>
          <a:lstStyle/>
          <a:p>
            <a:r>
              <a:rPr lang="en-US" altLang="ja-JP" sz="1600" dirty="0" smtClean="0"/>
              <a:t>(5/2</a:t>
            </a:r>
            <a:r>
              <a:rPr kumimoji="1" lang="en-US" altLang="ja-JP" sz="1600" dirty="0" smtClean="0"/>
              <a:t>+)</a:t>
            </a:r>
            <a:endParaRPr kumimoji="1" lang="ja-JP" altLang="en-US" sz="1600" dirty="0"/>
          </a:p>
        </p:txBody>
      </p:sp>
      <p:sp>
        <p:nvSpPr>
          <p:cNvPr id="57" name="テキスト ボックス 56"/>
          <p:cNvSpPr txBox="1"/>
          <p:nvPr/>
        </p:nvSpPr>
        <p:spPr>
          <a:xfrm>
            <a:off x="7500357" y="4796203"/>
            <a:ext cx="699230" cy="307776"/>
          </a:xfrm>
          <a:prstGeom prst="rect">
            <a:avLst/>
          </a:prstGeom>
          <a:noFill/>
        </p:spPr>
        <p:txBody>
          <a:bodyPr wrap="none" rtlCol="0">
            <a:spAutoFit/>
          </a:bodyPr>
          <a:lstStyle/>
          <a:p>
            <a:r>
              <a:rPr lang="en-US" altLang="ja-JP" sz="1600" dirty="0" smtClean="0"/>
              <a:t>(5/2</a:t>
            </a:r>
            <a:r>
              <a:rPr kumimoji="1" lang="en-US" altLang="ja-JP" sz="1600" dirty="0" smtClean="0"/>
              <a:t>+)</a:t>
            </a:r>
            <a:endParaRPr kumimoji="1" lang="ja-JP" altLang="en-US" sz="1600" dirty="0"/>
          </a:p>
        </p:txBody>
      </p:sp>
      <p:sp>
        <p:nvSpPr>
          <p:cNvPr id="25" name="テキスト ボックス 24"/>
          <p:cNvSpPr txBox="1"/>
          <p:nvPr/>
        </p:nvSpPr>
        <p:spPr>
          <a:xfrm>
            <a:off x="4283968" y="5078554"/>
            <a:ext cx="800219" cy="369332"/>
          </a:xfrm>
          <a:prstGeom prst="rect">
            <a:avLst/>
          </a:prstGeom>
          <a:noFill/>
        </p:spPr>
        <p:txBody>
          <a:bodyPr wrap="none" rtlCol="0">
            <a:spAutoFit/>
          </a:bodyPr>
          <a:lstStyle/>
          <a:p>
            <a:r>
              <a:rPr kumimoji="1" lang="en-US" altLang="ja-JP" dirty="0" smtClean="0"/>
              <a:t>Z =  38</a:t>
            </a:r>
            <a:endParaRPr kumimoji="1" lang="ja-JP" altLang="en-US" dirty="0"/>
          </a:p>
        </p:txBody>
      </p:sp>
      <p:sp>
        <p:nvSpPr>
          <p:cNvPr id="59" name="テキスト ボックス 58"/>
          <p:cNvSpPr txBox="1"/>
          <p:nvPr/>
        </p:nvSpPr>
        <p:spPr>
          <a:xfrm>
            <a:off x="5675011" y="5088616"/>
            <a:ext cx="418704" cy="369332"/>
          </a:xfrm>
          <a:prstGeom prst="rect">
            <a:avLst/>
          </a:prstGeom>
          <a:noFill/>
        </p:spPr>
        <p:txBody>
          <a:bodyPr wrap="none" rtlCol="0">
            <a:spAutoFit/>
          </a:bodyPr>
          <a:lstStyle/>
          <a:p>
            <a:r>
              <a:rPr kumimoji="1" lang="en-US" altLang="ja-JP" dirty="0" smtClean="0"/>
              <a:t>36</a:t>
            </a:r>
            <a:endParaRPr kumimoji="1" lang="ja-JP" altLang="en-US" dirty="0"/>
          </a:p>
        </p:txBody>
      </p:sp>
      <p:sp>
        <p:nvSpPr>
          <p:cNvPr id="60" name="テキスト ボックス 59"/>
          <p:cNvSpPr txBox="1"/>
          <p:nvPr/>
        </p:nvSpPr>
        <p:spPr>
          <a:xfrm>
            <a:off x="6754396" y="5079572"/>
            <a:ext cx="418704" cy="369332"/>
          </a:xfrm>
          <a:prstGeom prst="rect">
            <a:avLst/>
          </a:prstGeom>
          <a:noFill/>
        </p:spPr>
        <p:txBody>
          <a:bodyPr wrap="none" rtlCol="0">
            <a:spAutoFit/>
          </a:bodyPr>
          <a:lstStyle/>
          <a:p>
            <a:r>
              <a:rPr kumimoji="1" lang="en-US" altLang="ja-JP" dirty="0" smtClean="0"/>
              <a:t>34</a:t>
            </a:r>
            <a:endParaRPr kumimoji="1" lang="ja-JP" altLang="en-US" dirty="0"/>
          </a:p>
        </p:txBody>
      </p:sp>
      <p:sp>
        <p:nvSpPr>
          <p:cNvPr id="61" name="テキスト ボックス 60"/>
          <p:cNvSpPr txBox="1"/>
          <p:nvPr/>
        </p:nvSpPr>
        <p:spPr>
          <a:xfrm>
            <a:off x="7852432" y="5070528"/>
            <a:ext cx="418704" cy="369332"/>
          </a:xfrm>
          <a:prstGeom prst="rect">
            <a:avLst/>
          </a:prstGeom>
          <a:noFill/>
        </p:spPr>
        <p:txBody>
          <a:bodyPr wrap="none" rtlCol="0">
            <a:spAutoFit/>
          </a:bodyPr>
          <a:lstStyle/>
          <a:p>
            <a:r>
              <a:rPr kumimoji="1" lang="en-US" altLang="ja-JP" dirty="0" smtClean="0"/>
              <a:t>32</a:t>
            </a:r>
            <a:endParaRPr kumimoji="1" lang="ja-JP" alt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38" y="2708766"/>
            <a:ext cx="3366674" cy="387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2050628" y="3185894"/>
            <a:ext cx="533416" cy="369332"/>
          </a:xfrm>
          <a:prstGeom prst="rect">
            <a:avLst/>
          </a:prstGeom>
          <a:noFill/>
        </p:spPr>
        <p:txBody>
          <a:bodyPr wrap="none" rtlCol="0">
            <a:spAutoFit/>
          </a:bodyPr>
          <a:lstStyle/>
          <a:p>
            <a:r>
              <a:rPr kumimoji="1" lang="en-US" altLang="ja-JP" dirty="0" err="1" smtClean="0"/>
              <a:t>b.g</a:t>
            </a:r>
            <a:r>
              <a:rPr kumimoji="1" lang="en-US" altLang="ja-JP" dirty="0" smtClean="0"/>
              <a:t>.</a:t>
            </a:r>
            <a:endParaRPr kumimoji="1" lang="ja-JP" altLang="en-US" dirty="0"/>
          </a:p>
        </p:txBody>
      </p:sp>
      <p:sp>
        <p:nvSpPr>
          <p:cNvPr id="64" name="テキスト ボックス 63"/>
          <p:cNvSpPr txBox="1"/>
          <p:nvPr/>
        </p:nvSpPr>
        <p:spPr>
          <a:xfrm>
            <a:off x="4980060" y="4815130"/>
            <a:ext cx="276038"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65" name="テキスト ボックス 64"/>
          <p:cNvSpPr txBox="1"/>
          <p:nvPr/>
        </p:nvSpPr>
        <p:spPr>
          <a:xfrm>
            <a:off x="6002802" y="4821227"/>
            <a:ext cx="276038"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66" name="テキスト ボックス 65"/>
          <p:cNvSpPr txBox="1"/>
          <p:nvPr/>
        </p:nvSpPr>
        <p:spPr>
          <a:xfrm>
            <a:off x="7116522" y="4827324"/>
            <a:ext cx="276038"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67" name="テキスト ボックス 66"/>
          <p:cNvSpPr txBox="1"/>
          <p:nvPr/>
        </p:nvSpPr>
        <p:spPr>
          <a:xfrm>
            <a:off x="8340683" y="4833421"/>
            <a:ext cx="276038"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68" name="テキスト ボックス 67"/>
          <p:cNvSpPr txBox="1"/>
          <p:nvPr/>
        </p:nvSpPr>
        <p:spPr>
          <a:xfrm>
            <a:off x="8700779" y="5070528"/>
            <a:ext cx="418704" cy="369332"/>
          </a:xfrm>
          <a:prstGeom prst="rect">
            <a:avLst/>
          </a:prstGeom>
          <a:noFill/>
        </p:spPr>
        <p:txBody>
          <a:bodyPr wrap="none" rtlCol="0">
            <a:spAutoFit/>
          </a:bodyPr>
          <a:lstStyle/>
          <a:p>
            <a:r>
              <a:rPr kumimoji="1" lang="en-US" altLang="ja-JP" dirty="0" smtClean="0"/>
              <a:t>30</a:t>
            </a:r>
            <a:endParaRPr kumimoji="1" lang="ja-JP" altLang="en-US" dirty="0"/>
          </a:p>
        </p:txBody>
      </p:sp>
      <p:sp>
        <p:nvSpPr>
          <p:cNvPr id="7169" name="テキスト ボックス 7168"/>
          <p:cNvSpPr txBox="1"/>
          <p:nvPr/>
        </p:nvSpPr>
        <p:spPr>
          <a:xfrm>
            <a:off x="8764097" y="4728349"/>
            <a:ext cx="29206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73" name="テキスト ボックス 9"/>
          <p:cNvSpPr txBox="1">
            <a:spLocks noChangeArrowheads="1"/>
          </p:cNvSpPr>
          <p:nvPr/>
        </p:nvSpPr>
        <p:spPr bwMode="auto">
          <a:xfrm>
            <a:off x="4296078" y="4032914"/>
            <a:ext cx="611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latin typeface="Symbol" pitchFamily="18" charset="2"/>
              </a:rPr>
              <a:t>n</a:t>
            </a:r>
            <a:r>
              <a:rPr lang="en-US" altLang="ja-JP" i="1" dirty="0" smtClean="0"/>
              <a:t>s</a:t>
            </a:r>
            <a:r>
              <a:rPr lang="en-US" altLang="ja-JP" baseline="-25000" dirty="0" smtClean="0"/>
              <a:t>1/2</a:t>
            </a:r>
            <a:endParaRPr lang="ja-JP" altLang="en-US" baseline="30000" dirty="0"/>
          </a:p>
        </p:txBody>
      </p:sp>
      <p:sp>
        <p:nvSpPr>
          <p:cNvPr id="74" name="テキスト ボックス 4"/>
          <p:cNvSpPr txBox="1">
            <a:spLocks noChangeArrowheads="1"/>
          </p:cNvSpPr>
          <p:nvPr/>
        </p:nvSpPr>
        <p:spPr bwMode="auto">
          <a:xfrm>
            <a:off x="4314903" y="4543683"/>
            <a:ext cx="639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latin typeface="Symbol" pitchFamily="18" charset="2"/>
              </a:rPr>
              <a:t>n</a:t>
            </a:r>
            <a:r>
              <a:rPr lang="en-US" altLang="ja-JP" i="1" dirty="0" smtClean="0"/>
              <a:t>d</a:t>
            </a:r>
            <a:r>
              <a:rPr lang="en-US" altLang="ja-JP" baseline="-25000" dirty="0" smtClean="0"/>
              <a:t>5/2</a:t>
            </a:r>
            <a:endParaRPr lang="ja-JP" altLang="en-US" baseline="30000" dirty="0"/>
          </a:p>
        </p:txBody>
      </p:sp>
      <p:sp>
        <p:nvSpPr>
          <p:cNvPr id="7177" name="円/楕円 7176"/>
          <p:cNvSpPr/>
          <p:nvPr/>
        </p:nvSpPr>
        <p:spPr>
          <a:xfrm>
            <a:off x="7085769" y="1035024"/>
            <a:ext cx="214200" cy="652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5895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700542" y="980728"/>
            <a:ext cx="5691472" cy="2903109"/>
            <a:chOff x="396864" y="1045201"/>
            <a:chExt cx="5691472" cy="2903109"/>
          </a:xfrm>
        </p:grpSpPr>
        <p:grpSp>
          <p:nvGrpSpPr>
            <p:cNvPr id="53" name="グループ化 52"/>
            <p:cNvGrpSpPr/>
            <p:nvPr/>
          </p:nvGrpSpPr>
          <p:grpSpPr>
            <a:xfrm>
              <a:off x="396864" y="1045201"/>
              <a:ext cx="5691472" cy="2903109"/>
              <a:chOff x="2649436" y="3650254"/>
              <a:chExt cx="5691472" cy="2903109"/>
            </a:xfrm>
          </p:grpSpPr>
          <p:pic>
            <p:nvPicPr>
              <p:cNvPr id="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085" t="29710" r="25110" b="27134"/>
              <a:stretch/>
            </p:blipFill>
            <p:spPr bwMode="auto">
              <a:xfrm>
                <a:off x="2649436" y="3874091"/>
                <a:ext cx="3193378" cy="205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正方形/長方形 54"/>
              <p:cNvSpPr/>
              <p:nvPr/>
            </p:nvSpPr>
            <p:spPr>
              <a:xfrm>
                <a:off x="5892636" y="5617259"/>
                <a:ext cx="24482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4009040" y="5251458"/>
                <a:ext cx="3940790" cy="8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3516372" y="6265331"/>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flipH="1" flipV="1">
                <a:off x="4114195" y="3650254"/>
                <a:ext cx="2380" cy="1720373"/>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868749" y="5316272"/>
                <a:ext cx="495649" cy="461665"/>
              </a:xfrm>
              <a:prstGeom prst="rect">
                <a:avLst/>
              </a:prstGeom>
              <a:noFill/>
              <a:ln w="25400">
                <a:noFill/>
              </a:ln>
            </p:spPr>
            <p:txBody>
              <a:bodyPr wrap="none" rtlCol="0">
                <a:spAutoFit/>
              </a:bodyPr>
              <a:lstStyle/>
              <a:p>
                <a:r>
                  <a:rPr lang="en-US" altLang="ja-JP" sz="2400" dirty="0" smtClean="0"/>
                  <a:t>60</a:t>
                </a:r>
                <a:endParaRPr kumimoji="1" lang="ja-JP" altLang="en-US" sz="2400" dirty="0"/>
              </a:p>
            </p:txBody>
          </p:sp>
          <p:sp>
            <p:nvSpPr>
              <p:cNvPr id="62" name="円/楕円 61"/>
              <p:cNvSpPr/>
              <p:nvPr/>
            </p:nvSpPr>
            <p:spPr>
              <a:xfrm rot="2316813">
                <a:off x="3786856" y="4431253"/>
                <a:ext cx="444368" cy="8459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841856" y="5866591"/>
                <a:ext cx="495649" cy="461665"/>
              </a:xfrm>
              <a:prstGeom prst="rect">
                <a:avLst/>
              </a:prstGeom>
              <a:noFill/>
              <a:ln w="25400">
                <a:noFill/>
              </a:ln>
            </p:spPr>
            <p:txBody>
              <a:bodyPr wrap="none" rtlCol="0">
                <a:spAutoFit/>
              </a:bodyPr>
              <a:lstStyle/>
              <a:p>
                <a:r>
                  <a:rPr lang="en-US" altLang="ja-JP" sz="2400" dirty="0" smtClean="0"/>
                  <a:t>50</a:t>
                </a:r>
                <a:endParaRPr kumimoji="1" lang="ja-JP" altLang="en-US" sz="2400" dirty="0"/>
              </a:p>
            </p:txBody>
          </p:sp>
        </p:grpSp>
        <p:sp>
          <p:nvSpPr>
            <p:cNvPr id="19" name="テキスト ボックス 18"/>
            <p:cNvSpPr txBox="1"/>
            <p:nvPr/>
          </p:nvSpPr>
          <p:spPr>
            <a:xfrm>
              <a:off x="2534692" y="2172739"/>
              <a:ext cx="631904" cy="400110"/>
            </a:xfrm>
            <a:prstGeom prst="rect">
              <a:avLst/>
            </a:prstGeom>
            <a:noFill/>
          </p:spPr>
          <p:txBody>
            <a:bodyPr wrap="none" rtlCol="0">
              <a:spAutoFit/>
            </a:bodyPr>
            <a:lstStyle/>
            <a:p>
              <a:r>
                <a:rPr kumimoji="1" lang="en-US" altLang="ja-JP" sz="2000" baseline="30000" dirty="0" smtClean="0"/>
                <a:t>97</a:t>
              </a:r>
              <a:r>
                <a:rPr kumimoji="1" lang="en-US" altLang="ja-JP" sz="2000" dirty="0" smtClean="0"/>
                <a:t>Rb</a:t>
              </a:r>
              <a:endParaRPr kumimoji="1" lang="ja-JP" altLang="en-US" sz="2000" dirty="0"/>
            </a:p>
          </p:txBody>
        </p:sp>
        <p:sp>
          <p:nvSpPr>
            <p:cNvPr id="40" name="テキスト ボックス 39"/>
            <p:cNvSpPr txBox="1"/>
            <p:nvPr/>
          </p:nvSpPr>
          <p:spPr>
            <a:xfrm>
              <a:off x="2557134" y="2590113"/>
              <a:ext cx="587020" cy="400110"/>
            </a:xfrm>
            <a:prstGeom prst="rect">
              <a:avLst/>
            </a:prstGeom>
            <a:noFill/>
          </p:spPr>
          <p:txBody>
            <a:bodyPr wrap="none" rtlCol="0">
              <a:spAutoFit/>
            </a:bodyPr>
            <a:lstStyle/>
            <a:p>
              <a:r>
                <a:rPr kumimoji="1" lang="en-US" altLang="ja-JP" sz="2000" baseline="30000" dirty="0" smtClean="0"/>
                <a:t>95</a:t>
              </a:r>
              <a:r>
                <a:rPr lang="en-US" altLang="ja-JP" sz="2000" dirty="0" smtClean="0"/>
                <a:t>Br</a:t>
              </a:r>
              <a:endParaRPr kumimoji="1" lang="ja-JP" altLang="en-US" sz="2000" dirty="0"/>
            </a:p>
          </p:txBody>
        </p:sp>
        <p:cxnSp>
          <p:nvCxnSpPr>
            <p:cNvPr id="17" name="直線コネクタ 16"/>
            <p:cNvCxnSpPr>
              <a:endCxn id="19" idx="1"/>
            </p:cNvCxnSpPr>
            <p:nvPr/>
          </p:nvCxnSpPr>
          <p:spPr>
            <a:xfrm>
              <a:off x="1861623" y="2026924"/>
              <a:ext cx="673069" cy="345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endCxn id="40" idx="1"/>
            </p:cNvCxnSpPr>
            <p:nvPr/>
          </p:nvCxnSpPr>
          <p:spPr>
            <a:xfrm>
              <a:off x="1884065" y="2260832"/>
              <a:ext cx="673069" cy="529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924" t="-1756" r="-45" b="84250"/>
          <a:stretch/>
        </p:blipFill>
        <p:spPr bwMode="auto">
          <a:xfrm>
            <a:off x="2060146" y="4134611"/>
            <a:ext cx="1928735" cy="12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テキスト ボックス 42"/>
          <p:cNvSpPr txBox="1"/>
          <p:nvPr/>
        </p:nvSpPr>
        <p:spPr>
          <a:xfrm>
            <a:off x="3143382" y="4415045"/>
            <a:ext cx="585866" cy="369332"/>
          </a:xfrm>
          <a:prstGeom prst="rect">
            <a:avLst/>
          </a:prstGeom>
          <a:noFill/>
          <a:ln>
            <a:noFill/>
          </a:ln>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pic>
        <p:nvPicPr>
          <p:cNvPr id="4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700" r="32479" b="83921"/>
          <a:stretch/>
        </p:blipFill>
        <p:spPr bwMode="auto">
          <a:xfrm>
            <a:off x="337000" y="5310397"/>
            <a:ext cx="1779673" cy="112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1441403" y="5528424"/>
            <a:ext cx="585866" cy="369332"/>
          </a:xfrm>
          <a:prstGeom prst="rect">
            <a:avLst/>
          </a:prstGeom>
          <a:noFill/>
          <a:ln>
            <a:noFill/>
          </a:ln>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607" t="16317" r="613" b="68280"/>
          <a:stretch/>
        </p:blipFill>
        <p:spPr bwMode="auto">
          <a:xfrm>
            <a:off x="3748277" y="3211829"/>
            <a:ext cx="3709634" cy="109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62" t="31356" r="61407" b="52092"/>
          <a:stretch/>
        </p:blipFill>
        <p:spPr bwMode="auto">
          <a:xfrm>
            <a:off x="7314245" y="3154952"/>
            <a:ext cx="1761206" cy="117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54" t="15879" r="61582" b="68718"/>
          <a:stretch/>
        </p:blipFill>
        <p:spPr bwMode="auto">
          <a:xfrm>
            <a:off x="3721376" y="4265951"/>
            <a:ext cx="1835244" cy="109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グループ化 27"/>
          <p:cNvGrpSpPr/>
          <p:nvPr/>
        </p:nvGrpSpPr>
        <p:grpSpPr>
          <a:xfrm>
            <a:off x="5618390" y="1486679"/>
            <a:ext cx="1804814" cy="1197574"/>
            <a:chOff x="5364088" y="3474172"/>
            <a:chExt cx="1804814" cy="1129786"/>
          </a:xfrm>
        </p:grpSpPr>
        <p:pic>
          <p:nvPicPr>
            <p:cNvPr id="2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919" t="32026" r="32145" b="52571"/>
            <a:stretch/>
          </p:blipFill>
          <p:spPr bwMode="auto">
            <a:xfrm>
              <a:off x="5364088" y="3573016"/>
              <a:ext cx="1695787" cy="10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29"/>
            <p:cNvSpPr/>
            <p:nvPr/>
          </p:nvSpPr>
          <p:spPr>
            <a:xfrm>
              <a:off x="7008519" y="3474172"/>
              <a:ext cx="160383" cy="746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6648825" y="1800325"/>
            <a:ext cx="585866" cy="369332"/>
          </a:xfrm>
          <a:prstGeom prst="rect">
            <a:avLst/>
          </a:prstGeom>
          <a:noFill/>
          <a:ln>
            <a:noFill/>
          </a:ln>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2" name="テキスト ボックス 31"/>
          <p:cNvSpPr txBox="1"/>
          <p:nvPr/>
        </p:nvSpPr>
        <p:spPr>
          <a:xfrm>
            <a:off x="6648825" y="3388895"/>
            <a:ext cx="585866" cy="369332"/>
          </a:xfrm>
          <a:prstGeom prst="rect">
            <a:avLst/>
          </a:prstGeom>
          <a:noFill/>
          <a:ln>
            <a:noFill/>
          </a:ln>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3" name="テキスト ボックス 32"/>
          <p:cNvSpPr txBox="1"/>
          <p:nvPr/>
        </p:nvSpPr>
        <p:spPr>
          <a:xfrm>
            <a:off x="8428967" y="3388895"/>
            <a:ext cx="585866" cy="369332"/>
          </a:xfrm>
          <a:prstGeom prst="rect">
            <a:avLst/>
          </a:prstGeom>
          <a:noFill/>
          <a:ln>
            <a:noFill/>
          </a:ln>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4" name="テキスト ボックス 33"/>
          <p:cNvSpPr txBox="1"/>
          <p:nvPr/>
        </p:nvSpPr>
        <p:spPr>
          <a:xfrm>
            <a:off x="4143010" y="3154795"/>
            <a:ext cx="585866" cy="369332"/>
          </a:xfrm>
          <a:prstGeom prst="rect">
            <a:avLst/>
          </a:prstGeom>
          <a:noFill/>
          <a:ln>
            <a:noFill/>
          </a:ln>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6" name="テキスト ボックス 35"/>
          <p:cNvSpPr txBox="1"/>
          <p:nvPr/>
        </p:nvSpPr>
        <p:spPr>
          <a:xfrm>
            <a:off x="4880400" y="4452434"/>
            <a:ext cx="585866" cy="369332"/>
          </a:xfrm>
          <a:prstGeom prst="rect">
            <a:avLst/>
          </a:prstGeom>
          <a:noFill/>
          <a:ln>
            <a:noFill/>
          </a:ln>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8" name="テキスト ボックス 37"/>
          <p:cNvSpPr txBox="1"/>
          <p:nvPr/>
        </p:nvSpPr>
        <p:spPr>
          <a:xfrm>
            <a:off x="6151934" y="1241126"/>
            <a:ext cx="737702" cy="400110"/>
          </a:xfrm>
          <a:prstGeom prst="rect">
            <a:avLst/>
          </a:prstGeom>
          <a:noFill/>
        </p:spPr>
        <p:txBody>
          <a:bodyPr wrap="none" rtlCol="0">
            <a:spAutoFit/>
          </a:bodyPr>
          <a:lstStyle/>
          <a:p>
            <a:r>
              <a:rPr kumimoji="1" lang="en-US" altLang="ja-JP" sz="2000" i="1" dirty="0" smtClean="0">
                <a:solidFill>
                  <a:srgbClr val="0000FF"/>
                </a:solidFill>
              </a:rPr>
              <a:t>N</a:t>
            </a:r>
            <a:r>
              <a:rPr kumimoji="1" lang="en-US" altLang="ja-JP" sz="2000" dirty="0" smtClean="0">
                <a:solidFill>
                  <a:srgbClr val="0000FF"/>
                </a:solidFill>
              </a:rPr>
              <a:t>=60</a:t>
            </a:r>
            <a:endParaRPr kumimoji="1" lang="ja-JP" altLang="en-US" sz="2000" dirty="0">
              <a:solidFill>
                <a:srgbClr val="0000FF"/>
              </a:solidFill>
            </a:endParaRPr>
          </a:p>
        </p:txBody>
      </p:sp>
      <p:sp>
        <p:nvSpPr>
          <p:cNvPr id="39" name="テキスト ボックス 38"/>
          <p:cNvSpPr txBox="1"/>
          <p:nvPr/>
        </p:nvSpPr>
        <p:spPr>
          <a:xfrm>
            <a:off x="6151934" y="2857202"/>
            <a:ext cx="737702" cy="400110"/>
          </a:xfrm>
          <a:prstGeom prst="rect">
            <a:avLst/>
          </a:prstGeom>
          <a:noFill/>
        </p:spPr>
        <p:txBody>
          <a:bodyPr wrap="none" rtlCol="0">
            <a:spAutoFit/>
          </a:bodyPr>
          <a:lstStyle/>
          <a:p>
            <a:r>
              <a:rPr kumimoji="1" lang="en-US" altLang="ja-JP" sz="2000" i="1" dirty="0" smtClean="0">
                <a:solidFill>
                  <a:srgbClr val="0000FF"/>
                </a:solidFill>
              </a:rPr>
              <a:t>N</a:t>
            </a:r>
            <a:r>
              <a:rPr kumimoji="1" lang="en-US" altLang="ja-JP" sz="2000" dirty="0" smtClean="0">
                <a:solidFill>
                  <a:srgbClr val="0000FF"/>
                </a:solidFill>
              </a:rPr>
              <a:t>=60</a:t>
            </a:r>
            <a:endParaRPr kumimoji="1" lang="ja-JP" altLang="en-US" sz="2000" dirty="0">
              <a:solidFill>
                <a:srgbClr val="0000FF"/>
              </a:solidFill>
            </a:endParaRPr>
          </a:p>
        </p:txBody>
      </p:sp>
      <p:sp>
        <p:nvSpPr>
          <p:cNvPr id="14" name="正方形/長方形 13"/>
          <p:cNvSpPr/>
          <p:nvPr/>
        </p:nvSpPr>
        <p:spPr>
          <a:xfrm>
            <a:off x="9014833" y="3339461"/>
            <a:ext cx="107143" cy="550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673014" y="1116419"/>
            <a:ext cx="35513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
          <p:cNvSpPr txBox="1">
            <a:spLocks noChangeArrowheads="1"/>
          </p:cNvSpPr>
          <p:nvPr/>
        </p:nvSpPr>
        <p:spPr bwMode="auto">
          <a:xfrm>
            <a:off x="1145280" y="188640"/>
            <a:ext cx="7470240" cy="523220"/>
          </a:xfrm>
          <a:prstGeom prst="rect">
            <a:avLst/>
          </a:prstGeom>
          <a:noFill/>
          <a:ln w="9525">
            <a:noFill/>
            <a:miter lim="800000"/>
            <a:headEnd/>
            <a:tailEnd/>
          </a:ln>
        </p:spPr>
        <p:txBody>
          <a:bodyPr wrap="square">
            <a:spAutoFit/>
          </a:bodyPr>
          <a:lstStyle/>
          <a:p>
            <a:r>
              <a:rPr lang="en-US" altLang="ja-JP" sz="2800" dirty="0">
                <a:latin typeface="+mj-lt"/>
                <a:cs typeface="Arial" pitchFamily="34" charset="0"/>
              </a:rPr>
              <a:t>Energy spectra of new isomers in the </a:t>
            </a:r>
            <a:r>
              <a:rPr lang="en-US" altLang="ja-JP" sz="2800" i="1" dirty="0">
                <a:latin typeface="+mj-lt"/>
                <a:cs typeface="Arial" pitchFamily="34" charset="0"/>
              </a:rPr>
              <a:t>N</a:t>
            </a:r>
            <a:r>
              <a:rPr lang="en-US" altLang="ja-JP" sz="2800" dirty="0">
                <a:latin typeface="+mj-lt"/>
                <a:cs typeface="Arial" pitchFamily="34" charset="0"/>
              </a:rPr>
              <a:t>~60 region </a:t>
            </a:r>
            <a:endParaRPr lang="ja-JP" altLang="en-US" sz="2800" dirty="0">
              <a:latin typeface="+mj-lt"/>
              <a:cs typeface="Arial" pitchFamily="34" charset="0"/>
            </a:endParaRPr>
          </a:p>
        </p:txBody>
      </p:sp>
      <p:sp>
        <p:nvSpPr>
          <p:cNvPr id="49" name="テキスト ボックス 48"/>
          <p:cNvSpPr txBox="1"/>
          <p:nvPr/>
        </p:nvSpPr>
        <p:spPr>
          <a:xfrm>
            <a:off x="7877818" y="2837958"/>
            <a:ext cx="737702" cy="400110"/>
          </a:xfrm>
          <a:prstGeom prst="rect">
            <a:avLst/>
          </a:prstGeom>
          <a:noFill/>
        </p:spPr>
        <p:txBody>
          <a:bodyPr wrap="none" rtlCol="0">
            <a:spAutoFit/>
          </a:bodyPr>
          <a:lstStyle/>
          <a:p>
            <a:r>
              <a:rPr kumimoji="1" lang="en-US" altLang="ja-JP" sz="2000" i="1" dirty="0" smtClean="0">
                <a:solidFill>
                  <a:srgbClr val="0000FF"/>
                </a:solidFill>
              </a:rPr>
              <a:t>N</a:t>
            </a:r>
            <a:r>
              <a:rPr kumimoji="1" lang="en-US" altLang="ja-JP" sz="2000" dirty="0" smtClean="0">
                <a:solidFill>
                  <a:srgbClr val="0000FF"/>
                </a:solidFill>
              </a:rPr>
              <a:t>=61</a:t>
            </a:r>
            <a:endParaRPr kumimoji="1" lang="ja-JP" altLang="en-US" sz="2000" dirty="0">
              <a:solidFill>
                <a:srgbClr val="0000FF"/>
              </a:solidFill>
            </a:endParaRPr>
          </a:p>
        </p:txBody>
      </p:sp>
      <p:sp>
        <p:nvSpPr>
          <p:cNvPr id="50" name="テキスト ボックス 49"/>
          <p:cNvSpPr txBox="1"/>
          <p:nvPr/>
        </p:nvSpPr>
        <p:spPr>
          <a:xfrm>
            <a:off x="4406412" y="2857202"/>
            <a:ext cx="737702" cy="400110"/>
          </a:xfrm>
          <a:prstGeom prst="rect">
            <a:avLst/>
          </a:prstGeom>
          <a:noFill/>
        </p:spPr>
        <p:txBody>
          <a:bodyPr wrap="none" rtlCol="0">
            <a:spAutoFit/>
          </a:bodyPr>
          <a:lstStyle/>
          <a:p>
            <a:r>
              <a:rPr kumimoji="1" lang="en-US" altLang="ja-JP" sz="2000" i="1" dirty="0" smtClean="0">
                <a:solidFill>
                  <a:srgbClr val="0000FF"/>
                </a:solidFill>
              </a:rPr>
              <a:t>N</a:t>
            </a:r>
            <a:r>
              <a:rPr kumimoji="1" lang="en-US" altLang="ja-JP" sz="2000" dirty="0" smtClean="0">
                <a:solidFill>
                  <a:srgbClr val="0000FF"/>
                </a:solidFill>
              </a:rPr>
              <a:t>=59</a:t>
            </a:r>
            <a:endParaRPr kumimoji="1" lang="ja-JP" altLang="en-US" sz="2000" dirty="0">
              <a:solidFill>
                <a:srgbClr val="0000FF"/>
              </a:solidFill>
            </a:endParaRPr>
          </a:p>
        </p:txBody>
      </p:sp>
      <p:sp>
        <p:nvSpPr>
          <p:cNvPr id="51" name="テキスト ボックス 50"/>
          <p:cNvSpPr txBox="1"/>
          <p:nvPr/>
        </p:nvSpPr>
        <p:spPr>
          <a:xfrm>
            <a:off x="2673475" y="3934606"/>
            <a:ext cx="737702" cy="400110"/>
          </a:xfrm>
          <a:prstGeom prst="rect">
            <a:avLst/>
          </a:prstGeom>
          <a:noFill/>
        </p:spPr>
        <p:txBody>
          <a:bodyPr wrap="none" rtlCol="0">
            <a:spAutoFit/>
          </a:bodyPr>
          <a:lstStyle/>
          <a:p>
            <a:r>
              <a:rPr kumimoji="1" lang="en-US" altLang="ja-JP" sz="2000" i="1" dirty="0" smtClean="0">
                <a:solidFill>
                  <a:srgbClr val="0000FF"/>
                </a:solidFill>
              </a:rPr>
              <a:t>N</a:t>
            </a:r>
            <a:r>
              <a:rPr kumimoji="1" lang="en-US" altLang="ja-JP" sz="2000" dirty="0" smtClean="0">
                <a:solidFill>
                  <a:srgbClr val="0000FF"/>
                </a:solidFill>
              </a:rPr>
              <a:t>=58</a:t>
            </a:r>
            <a:endParaRPr kumimoji="1" lang="ja-JP" altLang="en-US" sz="2000" dirty="0">
              <a:solidFill>
                <a:srgbClr val="0000FF"/>
              </a:solidFill>
            </a:endParaRPr>
          </a:p>
        </p:txBody>
      </p:sp>
      <p:sp>
        <p:nvSpPr>
          <p:cNvPr id="52" name="テキスト ボックス 51"/>
          <p:cNvSpPr txBox="1"/>
          <p:nvPr/>
        </p:nvSpPr>
        <p:spPr>
          <a:xfrm>
            <a:off x="932423" y="5021349"/>
            <a:ext cx="737702" cy="400110"/>
          </a:xfrm>
          <a:prstGeom prst="rect">
            <a:avLst/>
          </a:prstGeom>
          <a:noFill/>
        </p:spPr>
        <p:txBody>
          <a:bodyPr wrap="none" rtlCol="0">
            <a:spAutoFit/>
          </a:bodyPr>
          <a:lstStyle/>
          <a:p>
            <a:r>
              <a:rPr kumimoji="1" lang="en-US" altLang="ja-JP" sz="2000" i="1" dirty="0" smtClean="0">
                <a:solidFill>
                  <a:srgbClr val="0000FF"/>
                </a:solidFill>
              </a:rPr>
              <a:t>N</a:t>
            </a:r>
            <a:r>
              <a:rPr kumimoji="1" lang="en-US" altLang="ja-JP" sz="2000" dirty="0" smtClean="0">
                <a:solidFill>
                  <a:srgbClr val="0000FF"/>
                </a:solidFill>
              </a:rPr>
              <a:t>=57</a:t>
            </a:r>
            <a:endParaRPr kumimoji="1" lang="ja-JP" altLang="en-US" sz="2000" dirty="0">
              <a:solidFill>
                <a:srgbClr val="0000FF"/>
              </a:solidFill>
            </a:endParaRPr>
          </a:p>
        </p:txBody>
      </p:sp>
      <p:sp>
        <p:nvSpPr>
          <p:cNvPr id="71" name="円/楕円 70"/>
          <p:cNvSpPr/>
          <p:nvPr/>
        </p:nvSpPr>
        <p:spPr>
          <a:xfrm>
            <a:off x="2286296" y="1353717"/>
            <a:ext cx="972325" cy="6425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521660" y="3038013"/>
            <a:ext cx="2034682" cy="923330"/>
          </a:xfrm>
          <a:prstGeom prst="rect">
            <a:avLst/>
          </a:prstGeom>
          <a:noFill/>
        </p:spPr>
        <p:txBody>
          <a:bodyPr wrap="square" rtlCol="0">
            <a:spAutoFit/>
          </a:bodyPr>
          <a:lstStyle/>
          <a:p>
            <a:r>
              <a:rPr lang="en-US" altLang="ja-JP" b="1" i="1" dirty="0" smtClean="0"/>
              <a:t>N</a:t>
            </a:r>
            <a:r>
              <a:rPr lang="en-US" altLang="ja-JP" b="1" dirty="0" smtClean="0"/>
              <a:t>=60 sudden onset of large </a:t>
            </a:r>
            <a:r>
              <a:rPr lang="en-US" altLang="ja-JP" b="1" dirty="0" err="1" smtClean="0"/>
              <a:t>prolate</a:t>
            </a:r>
            <a:r>
              <a:rPr lang="en-US" altLang="ja-JP" b="1" dirty="0" smtClean="0"/>
              <a:t> </a:t>
            </a:r>
          </a:p>
          <a:p>
            <a:r>
              <a:rPr lang="en-US" altLang="ja-JP" b="1" dirty="0" smtClean="0"/>
              <a:t>deformation</a:t>
            </a:r>
            <a:endParaRPr kumimoji="1" lang="ja-JP" altLang="en-US" b="1" dirty="0"/>
          </a:p>
        </p:txBody>
      </p:sp>
      <p:cxnSp>
        <p:nvCxnSpPr>
          <p:cNvPr id="2053" name="直線コネクタ 2052"/>
          <p:cNvCxnSpPr/>
          <p:nvPr/>
        </p:nvCxnSpPr>
        <p:spPr>
          <a:xfrm>
            <a:off x="5548816" y="1353717"/>
            <a:ext cx="0" cy="508515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55" name="右矢印 2054"/>
          <p:cNvSpPr/>
          <p:nvPr/>
        </p:nvSpPr>
        <p:spPr>
          <a:xfrm>
            <a:off x="5624238" y="5486757"/>
            <a:ext cx="842045" cy="926915"/>
          </a:xfrm>
          <a:prstGeom prst="right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右矢印 80"/>
          <p:cNvSpPr/>
          <p:nvPr/>
        </p:nvSpPr>
        <p:spPr>
          <a:xfrm rot="10800000">
            <a:off x="4673014" y="5486755"/>
            <a:ext cx="818482" cy="926915"/>
          </a:xfrm>
          <a:prstGeom prst="right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6" name="テキスト ボックス 2055"/>
          <p:cNvSpPr txBox="1"/>
          <p:nvPr/>
        </p:nvSpPr>
        <p:spPr>
          <a:xfrm>
            <a:off x="6481902" y="5473159"/>
            <a:ext cx="2106667" cy="954107"/>
          </a:xfrm>
          <a:prstGeom prst="rect">
            <a:avLst/>
          </a:prstGeom>
          <a:noFill/>
        </p:spPr>
        <p:txBody>
          <a:bodyPr wrap="none" rtlCol="0">
            <a:spAutoFit/>
          </a:bodyPr>
          <a:lstStyle/>
          <a:p>
            <a:r>
              <a:rPr kumimoji="1" lang="en-US" altLang="ja-JP" sz="2800" dirty="0" smtClean="0"/>
              <a:t>large </a:t>
            </a:r>
            <a:r>
              <a:rPr kumimoji="1" lang="en-US" altLang="ja-JP" sz="2800" dirty="0" err="1" smtClean="0"/>
              <a:t>prolate</a:t>
            </a:r>
            <a:r>
              <a:rPr kumimoji="1" lang="en-US" altLang="ja-JP" sz="2800" dirty="0" smtClean="0"/>
              <a:t> </a:t>
            </a:r>
          </a:p>
          <a:p>
            <a:r>
              <a:rPr kumimoji="1" lang="en-US" altLang="ja-JP" sz="2800" dirty="0" smtClean="0"/>
              <a:t>deformation</a:t>
            </a:r>
            <a:endParaRPr kumimoji="1" lang="ja-JP" altLang="en-US" sz="2800" dirty="0"/>
          </a:p>
        </p:txBody>
      </p:sp>
      <p:sp>
        <p:nvSpPr>
          <p:cNvPr id="83" name="テキスト ボックス 82"/>
          <p:cNvSpPr txBox="1"/>
          <p:nvPr/>
        </p:nvSpPr>
        <p:spPr>
          <a:xfrm>
            <a:off x="2388532" y="5491543"/>
            <a:ext cx="2254866" cy="954107"/>
          </a:xfrm>
          <a:prstGeom prst="rect">
            <a:avLst/>
          </a:prstGeom>
          <a:noFill/>
        </p:spPr>
        <p:txBody>
          <a:bodyPr wrap="square" rtlCol="0">
            <a:spAutoFit/>
          </a:bodyPr>
          <a:lstStyle/>
          <a:p>
            <a:pPr algn="r"/>
            <a:r>
              <a:rPr kumimoji="1" lang="en-US" altLang="ja-JP" sz="2800" dirty="0" smtClean="0"/>
              <a:t>spherical </a:t>
            </a:r>
          </a:p>
          <a:p>
            <a:pPr algn="r"/>
            <a:r>
              <a:rPr lang="en-US" altLang="ja-JP" sz="2800" dirty="0" smtClean="0"/>
              <a:t>shape</a:t>
            </a:r>
            <a:endParaRPr kumimoji="1" lang="ja-JP" altLang="en-US" sz="2800" dirty="0"/>
          </a:p>
        </p:txBody>
      </p:sp>
      <p:sp>
        <p:nvSpPr>
          <p:cNvPr id="2058" name="テキスト ボックス 2057"/>
          <p:cNvSpPr txBox="1"/>
          <p:nvPr/>
        </p:nvSpPr>
        <p:spPr>
          <a:xfrm>
            <a:off x="4030541" y="819695"/>
            <a:ext cx="4192494" cy="461665"/>
          </a:xfrm>
          <a:prstGeom prst="rect">
            <a:avLst/>
          </a:prstGeom>
          <a:noFill/>
          <a:ln>
            <a:solidFill>
              <a:schemeClr val="tx1"/>
            </a:solidFill>
          </a:ln>
        </p:spPr>
        <p:txBody>
          <a:bodyPr wrap="none" rtlCol="0">
            <a:spAutoFit/>
          </a:bodyPr>
          <a:lstStyle/>
          <a:p>
            <a:r>
              <a:rPr kumimoji="1" lang="en-US" altLang="ja-JP" sz="2400" dirty="0" smtClean="0"/>
              <a:t>What is the nuclear isomerism? </a:t>
            </a:r>
            <a:endParaRPr kumimoji="1" lang="ja-JP" altLang="en-US" sz="2400" dirty="0"/>
          </a:p>
        </p:txBody>
      </p:sp>
      <p:sp>
        <p:nvSpPr>
          <p:cNvPr id="2059" name="テキスト ボックス 2058"/>
          <p:cNvSpPr txBox="1"/>
          <p:nvPr/>
        </p:nvSpPr>
        <p:spPr>
          <a:xfrm>
            <a:off x="2329763" y="1431467"/>
            <a:ext cx="946093" cy="523220"/>
          </a:xfrm>
          <a:prstGeom prst="rect">
            <a:avLst/>
          </a:prstGeom>
          <a:noFill/>
        </p:spPr>
        <p:txBody>
          <a:bodyPr wrap="none" rtlCol="0">
            <a:spAutoFit/>
          </a:bodyPr>
          <a:lstStyle/>
          <a:p>
            <a:r>
              <a:rPr kumimoji="1" lang="en-US" altLang="ja-JP" sz="1400" b="1" i="1" dirty="0" smtClean="0">
                <a:effectLst>
                  <a:outerShdw blurRad="38100" dist="38100" dir="2700000" algn="tl">
                    <a:srgbClr val="000000">
                      <a:alpha val="43137"/>
                    </a:srgbClr>
                  </a:outerShdw>
                </a:effectLst>
              </a:rPr>
              <a:t>double </a:t>
            </a:r>
          </a:p>
          <a:p>
            <a:r>
              <a:rPr kumimoji="1" lang="en-US" altLang="ja-JP" sz="1400" b="1" i="1" dirty="0" smtClean="0">
                <a:effectLst>
                  <a:outerShdw blurRad="38100" dist="38100" dir="2700000" algn="tl">
                    <a:srgbClr val="000000">
                      <a:alpha val="43137"/>
                    </a:srgbClr>
                  </a:outerShdw>
                </a:effectLst>
              </a:rPr>
              <a:t>mid-shells</a:t>
            </a:r>
            <a:endParaRPr kumimoji="1" lang="ja-JP" altLang="en-US" sz="1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2296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91662" y="1279432"/>
            <a:ext cx="2808312" cy="2473879"/>
            <a:chOff x="107504" y="1954533"/>
            <a:chExt cx="2808312" cy="2473879"/>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48679" t="37958" r="39530" b="40082"/>
            <a:stretch/>
          </p:blipFill>
          <p:spPr bwMode="auto">
            <a:xfrm>
              <a:off x="561802" y="1988840"/>
              <a:ext cx="2354014" cy="2383548"/>
            </a:xfrm>
            <a:prstGeom prst="rect">
              <a:avLst/>
            </a:prstGeom>
            <a:noFill/>
            <a:ln>
              <a:noFill/>
            </a:ln>
          </p:spPr>
        </p:pic>
        <p:cxnSp>
          <p:nvCxnSpPr>
            <p:cNvPr id="4" name="直線コネクタ 3"/>
            <p:cNvCxnSpPr/>
            <p:nvPr/>
          </p:nvCxnSpPr>
          <p:spPr>
            <a:xfrm>
              <a:off x="1787916" y="1954533"/>
              <a:ext cx="0" cy="2202648"/>
            </a:xfrm>
            <a:prstGeom prst="line">
              <a:avLst/>
            </a:prstGeom>
            <a:ln w="571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556383" y="4028302"/>
              <a:ext cx="444352" cy="400110"/>
            </a:xfrm>
            <a:prstGeom prst="rect">
              <a:avLst/>
            </a:prstGeom>
            <a:solidFill>
              <a:schemeClr val="bg1"/>
            </a:solidFill>
            <a:ln>
              <a:noFill/>
            </a:ln>
          </p:spPr>
          <p:txBody>
            <a:bodyPr wrap="none" rtlCol="0">
              <a:spAutoFit/>
            </a:bodyPr>
            <a:lstStyle/>
            <a:p>
              <a:r>
                <a:rPr kumimoji="1" lang="en-US" altLang="ja-JP" sz="2000" dirty="0" smtClean="0"/>
                <a:t>60</a:t>
              </a:r>
              <a:endParaRPr kumimoji="1" lang="ja-JP" altLang="en-US" sz="2000" dirty="0"/>
            </a:p>
          </p:txBody>
        </p:sp>
        <p:sp>
          <p:nvSpPr>
            <p:cNvPr id="6" name="テキスト ボックス 5"/>
            <p:cNvSpPr txBox="1"/>
            <p:nvPr/>
          </p:nvSpPr>
          <p:spPr>
            <a:xfrm>
              <a:off x="119899" y="3398215"/>
              <a:ext cx="405880" cy="369332"/>
            </a:xfrm>
            <a:prstGeom prst="rect">
              <a:avLst/>
            </a:prstGeom>
            <a:noFill/>
          </p:spPr>
          <p:txBody>
            <a:bodyPr wrap="none" rtlCol="0">
              <a:spAutoFit/>
            </a:bodyPr>
            <a:lstStyle/>
            <a:p>
              <a:r>
                <a:rPr kumimoji="1" lang="en-US" altLang="ja-JP" dirty="0" smtClean="0"/>
                <a:t>Se</a:t>
              </a:r>
              <a:endParaRPr kumimoji="1" lang="ja-JP" altLang="en-US" dirty="0"/>
            </a:p>
          </p:txBody>
        </p:sp>
        <p:sp>
          <p:nvSpPr>
            <p:cNvPr id="7" name="テキスト ボックス 6"/>
            <p:cNvSpPr txBox="1"/>
            <p:nvPr/>
          </p:nvSpPr>
          <p:spPr>
            <a:xfrm>
              <a:off x="108024" y="3181433"/>
              <a:ext cx="389850" cy="369332"/>
            </a:xfrm>
            <a:prstGeom prst="rect">
              <a:avLst/>
            </a:prstGeom>
            <a:noFill/>
          </p:spPr>
          <p:txBody>
            <a:bodyPr wrap="none" rtlCol="0">
              <a:spAutoFit/>
            </a:bodyPr>
            <a:lstStyle/>
            <a:p>
              <a:r>
                <a:rPr lang="en-US" altLang="ja-JP" dirty="0" smtClean="0"/>
                <a:t>Br</a:t>
              </a:r>
              <a:endParaRPr kumimoji="1" lang="ja-JP" altLang="en-US" dirty="0"/>
            </a:p>
          </p:txBody>
        </p:sp>
        <p:sp>
          <p:nvSpPr>
            <p:cNvPr id="8" name="テキスト ボックス 7"/>
            <p:cNvSpPr txBox="1"/>
            <p:nvPr/>
          </p:nvSpPr>
          <p:spPr>
            <a:xfrm>
              <a:off x="108024" y="2944242"/>
              <a:ext cx="381451" cy="369332"/>
            </a:xfrm>
            <a:prstGeom prst="rect">
              <a:avLst/>
            </a:prstGeom>
            <a:noFill/>
          </p:spPr>
          <p:txBody>
            <a:bodyPr wrap="none" rtlCol="0">
              <a:spAutoFit/>
            </a:bodyPr>
            <a:lstStyle/>
            <a:p>
              <a:r>
                <a:rPr lang="en-US" altLang="ja-JP" dirty="0" smtClean="0"/>
                <a:t>Kr</a:t>
              </a:r>
              <a:endParaRPr kumimoji="1" lang="ja-JP" altLang="en-US" dirty="0"/>
            </a:p>
          </p:txBody>
        </p:sp>
        <p:sp>
          <p:nvSpPr>
            <p:cNvPr id="9" name="テキスト ボックス 8"/>
            <p:cNvSpPr txBox="1"/>
            <p:nvPr/>
          </p:nvSpPr>
          <p:spPr>
            <a:xfrm>
              <a:off x="108024" y="2704468"/>
              <a:ext cx="431528" cy="369332"/>
            </a:xfrm>
            <a:prstGeom prst="rect">
              <a:avLst/>
            </a:prstGeom>
            <a:noFill/>
          </p:spPr>
          <p:txBody>
            <a:bodyPr wrap="none" rtlCol="0">
              <a:spAutoFit/>
            </a:bodyPr>
            <a:lstStyle/>
            <a:p>
              <a:r>
                <a:rPr lang="en-US" altLang="ja-JP" dirty="0" err="1" smtClean="0"/>
                <a:t>Rb</a:t>
              </a:r>
              <a:endParaRPr kumimoji="1" lang="ja-JP" altLang="en-US" dirty="0"/>
            </a:p>
          </p:txBody>
        </p:sp>
        <p:sp>
          <p:nvSpPr>
            <p:cNvPr id="10" name="テキスト ボックス 9"/>
            <p:cNvSpPr txBox="1"/>
            <p:nvPr/>
          </p:nvSpPr>
          <p:spPr>
            <a:xfrm>
              <a:off x="108024" y="2449478"/>
              <a:ext cx="370614" cy="369332"/>
            </a:xfrm>
            <a:prstGeom prst="rect">
              <a:avLst/>
            </a:prstGeom>
            <a:noFill/>
          </p:spPr>
          <p:txBody>
            <a:bodyPr wrap="none" rtlCol="0">
              <a:spAutoFit/>
            </a:bodyPr>
            <a:lstStyle/>
            <a:p>
              <a:r>
                <a:rPr lang="en-US" altLang="ja-JP" dirty="0" err="1" smtClean="0"/>
                <a:t>Sr</a:t>
              </a:r>
              <a:endParaRPr kumimoji="1" lang="ja-JP" altLang="en-US" dirty="0"/>
            </a:p>
          </p:txBody>
        </p:sp>
        <p:sp>
          <p:nvSpPr>
            <p:cNvPr id="11" name="テキスト ボックス 10"/>
            <p:cNvSpPr txBox="1"/>
            <p:nvPr/>
          </p:nvSpPr>
          <p:spPr>
            <a:xfrm>
              <a:off x="108024" y="2233454"/>
              <a:ext cx="296876" cy="369332"/>
            </a:xfrm>
            <a:prstGeom prst="rect">
              <a:avLst/>
            </a:prstGeom>
            <a:noFill/>
          </p:spPr>
          <p:txBody>
            <a:bodyPr wrap="none" rtlCol="0">
              <a:spAutoFit/>
            </a:bodyPr>
            <a:lstStyle/>
            <a:p>
              <a:r>
                <a:rPr lang="en-US" altLang="ja-JP" dirty="0"/>
                <a:t>Y</a:t>
              </a:r>
              <a:endParaRPr lang="en-US" altLang="ja-JP" dirty="0" smtClean="0"/>
            </a:p>
          </p:txBody>
        </p:sp>
        <p:sp>
          <p:nvSpPr>
            <p:cNvPr id="12" name="テキスト ボックス 11"/>
            <p:cNvSpPr txBox="1"/>
            <p:nvPr/>
          </p:nvSpPr>
          <p:spPr>
            <a:xfrm>
              <a:off x="108024" y="2008138"/>
              <a:ext cx="372218" cy="369332"/>
            </a:xfrm>
            <a:prstGeom prst="rect">
              <a:avLst/>
            </a:prstGeom>
            <a:noFill/>
          </p:spPr>
          <p:txBody>
            <a:bodyPr wrap="none" rtlCol="0">
              <a:spAutoFit/>
            </a:bodyPr>
            <a:lstStyle/>
            <a:p>
              <a:r>
                <a:rPr lang="en-US" altLang="ja-JP" dirty="0" err="1" smtClean="0"/>
                <a:t>Zr</a:t>
              </a:r>
              <a:endParaRPr kumimoji="1" lang="ja-JP" altLang="en-US" dirty="0"/>
            </a:p>
          </p:txBody>
        </p:sp>
        <p:sp>
          <p:nvSpPr>
            <p:cNvPr id="13" name="テキスト ボックス 12"/>
            <p:cNvSpPr txBox="1"/>
            <p:nvPr/>
          </p:nvSpPr>
          <p:spPr>
            <a:xfrm>
              <a:off x="107504" y="3664322"/>
              <a:ext cx="407484" cy="369332"/>
            </a:xfrm>
            <a:prstGeom prst="rect">
              <a:avLst/>
            </a:prstGeom>
            <a:noFill/>
          </p:spPr>
          <p:txBody>
            <a:bodyPr wrap="none" rtlCol="0">
              <a:spAutoFit/>
            </a:bodyPr>
            <a:lstStyle/>
            <a:p>
              <a:r>
                <a:rPr lang="en-US" altLang="ja-JP" dirty="0" smtClean="0"/>
                <a:t>As</a:t>
              </a:r>
              <a:endParaRPr kumimoji="1" lang="ja-JP" altLang="en-US" dirty="0"/>
            </a:p>
          </p:txBody>
        </p:sp>
      </p:grpSp>
      <p:sp>
        <p:nvSpPr>
          <p:cNvPr id="14" name="正方形/長方形 13"/>
          <p:cNvSpPr/>
          <p:nvPr/>
        </p:nvSpPr>
        <p:spPr>
          <a:xfrm>
            <a:off x="609937" y="1227529"/>
            <a:ext cx="1129006" cy="141094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751718" y="1227528"/>
            <a:ext cx="1277299" cy="1100987"/>
            <a:chOff x="1667560" y="1052735"/>
            <a:chExt cx="1277299" cy="1100987"/>
          </a:xfrm>
        </p:grpSpPr>
        <p:sp>
          <p:nvSpPr>
            <p:cNvPr id="16" name="正方形/長方形 15"/>
            <p:cNvSpPr/>
            <p:nvPr/>
          </p:nvSpPr>
          <p:spPr>
            <a:xfrm>
              <a:off x="1667560" y="1052735"/>
              <a:ext cx="312152" cy="110098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979711" y="1052735"/>
              <a:ext cx="436949" cy="87867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94929" y="1052736"/>
              <a:ext cx="549930" cy="40641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2643952" y="2912693"/>
            <a:ext cx="631904" cy="400110"/>
          </a:xfrm>
          <a:prstGeom prst="rect">
            <a:avLst/>
          </a:prstGeom>
          <a:noFill/>
        </p:spPr>
        <p:txBody>
          <a:bodyPr wrap="none" rtlCol="0">
            <a:spAutoFit/>
          </a:bodyPr>
          <a:lstStyle/>
          <a:p>
            <a:r>
              <a:rPr kumimoji="1" lang="en-US" altLang="ja-JP" sz="2000" baseline="30000" dirty="0" smtClean="0"/>
              <a:t>97</a:t>
            </a:r>
            <a:r>
              <a:rPr kumimoji="1" lang="en-US" altLang="ja-JP" sz="2000" dirty="0" smtClean="0"/>
              <a:t>Rb</a:t>
            </a:r>
            <a:endParaRPr kumimoji="1" lang="ja-JP" altLang="en-US" sz="2000" dirty="0"/>
          </a:p>
        </p:txBody>
      </p:sp>
      <p:cxnSp>
        <p:nvCxnSpPr>
          <p:cNvPr id="20" name="直線矢印コネクタ 19"/>
          <p:cNvCxnSpPr>
            <a:stCxn id="19" idx="1"/>
          </p:cNvCxnSpPr>
          <p:nvPr/>
        </p:nvCxnSpPr>
        <p:spPr>
          <a:xfrm flipH="1" flipV="1">
            <a:off x="1893846" y="2214033"/>
            <a:ext cx="750106" cy="8987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539676" y="3282025"/>
            <a:ext cx="587020" cy="400110"/>
          </a:xfrm>
          <a:prstGeom prst="rect">
            <a:avLst/>
          </a:prstGeom>
          <a:noFill/>
        </p:spPr>
        <p:txBody>
          <a:bodyPr wrap="none" rtlCol="0">
            <a:spAutoFit/>
          </a:bodyPr>
          <a:lstStyle/>
          <a:p>
            <a:r>
              <a:rPr kumimoji="1" lang="en-US" altLang="ja-JP" sz="2000" baseline="30000" dirty="0" smtClean="0"/>
              <a:t>95</a:t>
            </a:r>
            <a:r>
              <a:rPr lang="en-US" altLang="ja-JP" sz="2000" dirty="0" smtClean="0"/>
              <a:t>Br</a:t>
            </a:r>
            <a:endParaRPr kumimoji="1" lang="ja-JP" altLang="en-US" sz="2000" dirty="0"/>
          </a:p>
        </p:txBody>
      </p:sp>
      <p:cxnSp>
        <p:nvCxnSpPr>
          <p:cNvPr id="22" name="直線矢印コネクタ 21"/>
          <p:cNvCxnSpPr>
            <a:stCxn id="21" idx="1"/>
          </p:cNvCxnSpPr>
          <p:nvPr/>
        </p:nvCxnSpPr>
        <p:spPr>
          <a:xfrm flipH="1" flipV="1">
            <a:off x="1893846" y="2684081"/>
            <a:ext cx="645830" cy="797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65524" y="910100"/>
            <a:ext cx="1186193" cy="369332"/>
          </a:xfrm>
          <a:prstGeom prst="rect">
            <a:avLst/>
          </a:prstGeom>
          <a:noFill/>
        </p:spPr>
        <p:txBody>
          <a:bodyPr wrap="square" rtlCol="0">
            <a:spAutoFit/>
          </a:bodyPr>
          <a:lstStyle/>
          <a:p>
            <a:r>
              <a:rPr kumimoji="1" lang="en-US" altLang="ja-JP" dirty="0" smtClean="0">
                <a:solidFill>
                  <a:srgbClr val="00B050"/>
                </a:solidFill>
                <a:latin typeface="Arial" pitchFamily="34" charset="0"/>
                <a:cs typeface="Arial" pitchFamily="34" charset="0"/>
              </a:rPr>
              <a:t>Spherical</a:t>
            </a:r>
            <a:endParaRPr kumimoji="1" lang="ja-JP" altLang="en-US" dirty="0">
              <a:solidFill>
                <a:srgbClr val="00B050"/>
              </a:solidFill>
              <a:latin typeface="Arial" pitchFamily="34" charset="0"/>
              <a:cs typeface="Arial" pitchFamily="34" charset="0"/>
            </a:endParaRPr>
          </a:p>
        </p:txBody>
      </p:sp>
      <p:sp>
        <p:nvSpPr>
          <p:cNvPr id="24" name="テキスト ボックス 23"/>
          <p:cNvSpPr txBox="1"/>
          <p:nvPr/>
        </p:nvSpPr>
        <p:spPr>
          <a:xfrm>
            <a:off x="1947559" y="910100"/>
            <a:ext cx="950151" cy="369332"/>
          </a:xfrm>
          <a:prstGeom prst="rect">
            <a:avLst/>
          </a:prstGeom>
          <a:noFill/>
        </p:spPr>
        <p:txBody>
          <a:bodyPr wrap="square" rtlCol="0">
            <a:spAutoFit/>
          </a:bodyPr>
          <a:lstStyle/>
          <a:p>
            <a:r>
              <a:rPr lang="en-US" altLang="ja-JP" dirty="0" err="1" smtClean="0">
                <a:solidFill>
                  <a:srgbClr val="FF0000"/>
                </a:solidFill>
                <a:latin typeface="Arial" pitchFamily="34" charset="0"/>
                <a:cs typeface="Arial" pitchFamily="34" charset="0"/>
              </a:rPr>
              <a:t>Prolate</a:t>
            </a:r>
            <a:endParaRPr kumimoji="1" lang="ja-JP" altLang="en-US" dirty="0">
              <a:solidFill>
                <a:srgbClr val="FF0000"/>
              </a:solidFill>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197" y="3976753"/>
            <a:ext cx="2575105" cy="24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785" y="1728271"/>
            <a:ext cx="2619544" cy="105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066" y="1540261"/>
            <a:ext cx="2492968" cy="127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3689580" y="1227528"/>
            <a:ext cx="2051720" cy="400110"/>
          </a:xfrm>
          <a:prstGeom prst="rect">
            <a:avLst/>
          </a:prstGeom>
          <a:noFill/>
        </p:spPr>
        <p:txBody>
          <a:bodyPr wrap="square" rtlCol="0">
            <a:spAutoFit/>
          </a:bodyPr>
          <a:lstStyle/>
          <a:p>
            <a:pPr algn="ctr"/>
            <a:r>
              <a:rPr kumimoji="1" lang="en-US" altLang="ja-JP" sz="2000" dirty="0" smtClean="0">
                <a:solidFill>
                  <a:srgbClr val="FF0000"/>
                </a:solidFill>
                <a:latin typeface="Arial" pitchFamily="34" charset="0"/>
                <a:cs typeface="Arial" pitchFamily="34" charset="0"/>
              </a:rPr>
              <a:t>Shape isomer</a:t>
            </a:r>
            <a:endParaRPr kumimoji="1" lang="ja-JP" altLang="en-US" sz="2000" dirty="0">
              <a:solidFill>
                <a:srgbClr val="FF0000"/>
              </a:solidFill>
              <a:latin typeface="Arial" pitchFamily="34" charset="0"/>
              <a:cs typeface="Arial" pitchFamily="34" charset="0"/>
            </a:endParaRPr>
          </a:p>
        </p:txBody>
      </p:sp>
      <p:sp>
        <p:nvSpPr>
          <p:cNvPr id="31" name="テキスト ボックス 4"/>
          <p:cNvSpPr txBox="1">
            <a:spLocks noChangeArrowheads="1"/>
          </p:cNvSpPr>
          <p:nvPr/>
        </p:nvSpPr>
        <p:spPr bwMode="auto">
          <a:xfrm>
            <a:off x="1455605" y="132239"/>
            <a:ext cx="6242685" cy="584775"/>
          </a:xfrm>
          <a:prstGeom prst="rect">
            <a:avLst/>
          </a:prstGeom>
          <a:noFill/>
          <a:ln w="9525">
            <a:noFill/>
            <a:miter lim="800000"/>
            <a:headEnd/>
            <a:tailEnd/>
          </a:ln>
        </p:spPr>
        <p:txBody>
          <a:bodyPr wrap="square">
            <a:spAutoFit/>
          </a:bodyPr>
          <a:lstStyle/>
          <a:p>
            <a:pPr algn="ctr"/>
            <a:r>
              <a:rPr lang="en-US" altLang="ja-JP" sz="3200" dirty="0" smtClean="0">
                <a:latin typeface="+mj-lt"/>
                <a:cs typeface="Arial" pitchFamily="34" charset="0"/>
              </a:rPr>
              <a:t>Shape isomerism proposed</a:t>
            </a:r>
            <a:endParaRPr lang="ja-JP" altLang="en-US" sz="3200" dirty="0">
              <a:latin typeface="+mj-lt"/>
              <a:cs typeface="Arial" pitchFamily="34" charset="0"/>
            </a:endParaRPr>
          </a:p>
        </p:txBody>
      </p:sp>
      <p:sp>
        <p:nvSpPr>
          <p:cNvPr id="32" name="テキスト ボックス 31"/>
          <p:cNvSpPr txBox="1"/>
          <p:nvPr/>
        </p:nvSpPr>
        <p:spPr>
          <a:xfrm>
            <a:off x="6658690" y="1091941"/>
            <a:ext cx="2051720" cy="400110"/>
          </a:xfrm>
          <a:prstGeom prst="rect">
            <a:avLst/>
          </a:prstGeom>
          <a:noFill/>
        </p:spPr>
        <p:txBody>
          <a:bodyPr wrap="square" rtlCol="0">
            <a:spAutoFit/>
          </a:bodyPr>
          <a:lstStyle/>
          <a:p>
            <a:pPr algn="ctr"/>
            <a:r>
              <a:rPr kumimoji="1" lang="en-US" altLang="ja-JP" sz="2000" dirty="0" smtClean="0">
                <a:solidFill>
                  <a:srgbClr val="FF0000"/>
                </a:solidFill>
                <a:latin typeface="Arial" pitchFamily="34" charset="0"/>
                <a:cs typeface="Arial" pitchFamily="34" charset="0"/>
              </a:rPr>
              <a:t>Shape isomer</a:t>
            </a:r>
            <a:endParaRPr kumimoji="1" lang="ja-JP" altLang="en-US" sz="2000" dirty="0">
              <a:solidFill>
                <a:srgbClr val="FF0000"/>
              </a:solidFill>
              <a:latin typeface="Arial" pitchFamily="34" charset="0"/>
              <a:cs typeface="Arial" pitchFamily="34" charset="0"/>
            </a:endParaRPr>
          </a:p>
        </p:txBody>
      </p:sp>
      <p:sp>
        <p:nvSpPr>
          <p:cNvPr id="33" name="テキスト ボックス 32"/>
          <p:cNvSpPr txBox="1"/>
          <p:nvPr/>
        </p:nvSpPr>
        <p:spPr>
          <a:xfrm>
            <a:off x="2936062" y="3701944"/>
            <a:ext cx="2051720" cy="400110"/>
          </a:xfrm>
          <a:prstGeom prst="rect">
            <a:avLst/>
          </a:prstGeom>
          <a:noFill/>
        </p:spPr>
        <p:txBody>
          <a:bodyPr wrap="square" rtlCol="0">
            <a:spAutoFit/>
          </a:bodyPr>
          <a:lstStyle/>
          <a:p>
            <a:pPr algn="ctr"/>
            <a:r>
              <a:rPr kumimoji="1" lang="en-US" altLang="ja-JP" sz="2000" dirty="0" smtClean="0">
                <a:solidFill>
                  <a:srgbClr val="FF0000"/>
                </a:solidFill>
                <a:latin typeface="Arial" pitchFamily="34" charset="0"/>
                <a:cs typeface="Arial" pitchFamily="34" charset="0"/>
              </a:rPr>
              <a:t>Shape isomer</a:t>
            </a:r>
            <a:endParaRPr kumimoji="1" lang="ja-JP" altLang="en-US" sz="2000" dirty="0">
              <a:solidFill>
                <a:srgbClr val="FF0000"/>
              </a:solidFill>
              <a:latin typeface="Arial" pitchFamily="34" charset="0"/>
              <a:cs typeface="Arial" pitchFamily="34" charset="0"/>
            </a:endParaRPr>
          </a:p>
        </p:txBody>
      </p:sp>
      <p:sp>
        <p:nvSpPr>
          <p:cNvPr id="36" name="テキスト ボックス 35"/>
          <p:cNvSpPr txBox="1"/>
          <p:nvPr/>
        </p:nvSpPr>
        <p:spPr>
          <a:xfrm>
            <a:off x="4614736" y="4425027"/>
            <a:ext cx="1207011" cy="307777"/>
          </a:xfrm>
          <a:prstGeom prst="rect">
            <a:avLst/>
          </a:prstGeom>
          <a:noFill/>
        </p:spPr>
        <p:txBody>
          <a:bodyPr wrap="square" rtlCol="0">
            <a:spAutoFit/>
          </a:bodyPr>
          <a:lstStyle/>
          <a:p>
            <a:r>
              <a:rPr lang="en-US" altLang="ja-JP" sz="1400" dirty="0" err="1" smtClean="0">
                <a:solidFill>
                  <a:srgbClr val="FF0000"/>
                </a:solidFill>
                <a:latin typeface="Arial" pitchFamily="34" charset="0"/>
                <a:cs typeface="Arial" pitchFamily="34" charset="0"/>
              </a:rPr>
              <a:t>Prolate</a:t>
            </a:r>
            <a:endParaRPr lang="en-US" altLang="ja-JP" sz="1400" dirty="0" smtClean="0">
              <a:solidFill>
                <a:srgbClr val="FF0000"/>
              </a:solidFill>
              <a:latin typeface="Arial" pitchFamily="34" charset="0"/>
              <a:cs typeface="Arial" pitchFamily="34" charset="0"/>
            </a:endParaRPr>
          </a:p>
        </p:txBody>
      </p:sp>
      <p:sp>
        <p:nvSpPr>
          <p:cNvPr id="37" name="テキスト ボックス 36"/>
          <p:cNvSpPr txBox="1"/>
          <p:nvPr/>
        </p:nvSpPr>
        <p:spPr>
          <a:xfrm>
            <a:off x="4628250" y="6057294"/>
            <a:ext cx="936103" cy="307777"/>
          </a:xfrm>
          <a:prstGeom prst="rect">
            <a:avLst/>
          </a:prstGeom>
          <a:noFill/>
        </p:spPr>
        <p:txBody>
          <a:bodyPr wrap="square" rtlCol="0">
            <a:spAutoFit/>
          </a:bodyPr>
          <a:lstStyle/>
          <a:p>
            <a:r>
              <a:rPr lang="en-US" altLang="ja-JP" sz="1400" dirty="0" smtClean="0">
                <a:solidFill>
                  <a:srgbClr val="00B050"/>
                </a:solidFill>
                <a:latin typeface="Arial" pitchFamily="34" charset="0"/>
                <a:cs typeface="Arial" pitchFamily="34" charset="0"/>
              </a:rPr>
              <a:t>Spherical</a:t>
            </a:r>
          </a:p>
        </p:txBody>
      </p:sp>
      <p:sp>
        <p:nvSpPr>
          <p:cNvPr id="38" name="テキスト ボックス 37"/>
          <p:cNvSpPr txBox="1"/>
          <p:nvPr/>
        </p:nvSpPr>
        <p:spPr>
          <a:xfrm>
            <a:off x="5493300" y="2328515"/>
            <a:ext cx="1000057" cy="523220"/>
          </a:xfrm>
          <a:prstGeom prst="rect">
            <a:avLst/>
          </a:prstGeom>
          <a:noFill/>
        </p:spPr>
        <p:txBody>
          <a:bodyPr wrap="square" rtlCol="0">
            <a:spAutoFit/>
          </a:bodyPr>
          <a:lstStyle/>
          <a:p>
            <a:r>
              <a:rPr lang="en-US" altLang="ja-JP" sz="1400" dirty="0" smtClean="0">
                <a:solidFill>
                  <a:srgbClr val="FF0000"/>
                </a:solidFill>
              </a:rPr>
              <a:t>[431]3/2</a:t>
            </a:r>
            <a:r>
              <a:rPr lang="en-US" altLang="ja-JP" sz="1400" baseline="30000" dirty="0" smtClean="0">
                <a:solidFill>
                  <a:srgbClr val="FF0000"/>
                </a:solidFill>
              </a:rPr>
              <a:t>+</a:t>
            </a:r>
          </a:p>
          <a:p>
            <a:r>
              <a:rPr lang="en-US" altLang="ja-JP" sz="1400" dirty="0" err="1" smtClean="0">
                <a:solidFill>
                  <a:srgbClr val="FF0000"/>
                </a:solidFill>
                <a:latin typeface="Arial" pitchFamily="34" charset="0"/>
                <a:cs typeface="Arial" pitchFamily="34" charset="0"/>
              </a:rPr>
              <a:t>Prolate</a:t>
            </a:r>
            <a:r>
              <a:rPr lang="en-US" altLang="ja-JP" sz="1400" dirty="0" smtClean="0">
                <a:solidFill>
                  <a:srgbClr val="FF0000"/>
                </a:solidFill>
                <a:latin typeface="Arial" pitchFamily="34" charset="0"/>
                <a:cs typeface="Arial" pitchFamily="34" charset="0"/>
              </a:rPr>
              <a:t> </a:t>
            </a:r>
            <a:endParaRPr lang="en-US" altLang="ja-JP" sz="1400" baseline="30000" dirty="0">
              <a:solidFill>
                <a:srgbClr val="FF0000"/>
              </a:solidFill>
            </a:endParaRPr>
          </a:p>
        </p:txBody>
      </p:sp>
      <p:sp>
        <p:nvSpPr>
          <p:cNvPr id="39" name="テキスト ボックス 38"/>
          <p:cNvSpPr txBox="1"/>
          <p:nvPr/>
        </p:nvSpPr>
        <p:spPr>
          <a:xfrm>
            <a:off x="5273249" y="1556792"/>
            <a:ext cx="936103" cy="307777"/>
          </a:xfrm>
          <a:prstGeom prst="rect">
            <a:avLst/>
          </a:prstGeom>
          <a:noFill/>
        </p:spPr>
        <p:txBody>
          <a:bodyPr wrap="square" rtlCol="0">
            <a:spAutoFit/>
          </a:bodyPr>
          <a:lstStyle/>
          <a:p>
            <a:r>
              <a:rPr lang="en-US" altLang="ja-JP" sz="1400" dirty="0" smtClean="0">
                <a:solidFill>
                  <a:srgbClr val="00B050"/>
                </a:solidFill>
                <a:latin typeface="Arial" pitchFamily="34" charset="0"/>
                <a:cs typeface="Arial" pitchFamily="34" charset="0"/>
              </a:rPr>
              <a:t>Spherical</a:t>
            </a:r>
          </a:p>
        </p:txBody>
      </p:sp>
      <p:sp>
        <p:nvSpPr>
          <p:cNvPr id="40" name="テキスト ボックス 39"/>
          <p:cNvSpPr txBox="1"/>
          <p:nvPr/>
        </p:nvSpPr>
        <p:spPr>
          <a:xfrm>
            <a:off x="8244409" y="2377885"/>
            <a:ext cx="885394" cy="307777"/>
          </a:xfrm>
          <a:prstGeom prst="rect">
            <a:avLst/>
          </a:prstGeom>
          <a:noFill/>
        </p:spPr>
        <p:txBody>
          <a:bodyPr wrap="square" rtlCol="0">
            <a:spAutoFit/>
          </a:bodyPr>
          <a:lstStyle/>
          <a:p>
            <a:r>
              <a:rPr lang="en-US" altLang="ja-JP" sz="1400" dirty="0" err="1" smtClean="0">
                <a:solidFill>
                  <a:srgbClr val="FF0000"/>
                </a:solidFill>
                <a:latin typeface="Arial" pitchFamily="34" charset="0"/>
                <a:cs typeface="Arial" pitchFamily="34" charset="0"/>
              </a:rPr>
              <a:t>Prolate</a:t>
            </a:r>
            <a:endParaRPr lang="en-US" altLang="ja-JP" sz="1400" dirty="0" smtClean="0">
              <a:solidFill>
                <a:srgbClr val="FF0000"/>
              </a:solidFill>
              <a:latin typeface="Arial" pitchFamily="34" charset="0"/>
              <a:cs typeface="Arial" pitchFamily="34" charset="0"/>
            </a:endParaRPr>
          </a:p>
        </p:txBody>
      </p:sp>
      <p:sp>
        <p:nvSpPr>
          <p:cNvPr id="42" name="テキスト ボックス 41"/>
          <p:cNvSpPr txBox="1"/>
          <p:nvPr/>
        </p:nvSpPr>
        <p:spPr>
          <a:xfrm>
            <a:off x="4098197" y="4939245"/>
            <a:ext cx="1779169" cy="338554"/>
          </a:xfrm>
          <a:prstGeom prst="rect">
            <a:avLst/>
          </a:prstGeom>
          <a:solidFill>
            <a:schemeClr val="bg1"/>
          </a:solidFill>
        </p:spPr>
        <p:txBody>
          <a:bodyPr wrap="square" rtlCol="0">
            <a:spAutoFit/>
          </a:bodyPr>
          <a:lstStyle/>
          <a:p>
            <a:r>
              <a:rPr lang="en-US" altLang="ja-JP" sz="1600" b="1" dirty="0">
                <a:solidFill>
                  <a:schemeClr val="accent1"/>
                </a:solidFill>
              </a:rPr>
              <a:t>H</a:t>
            </a:r>
            <a:r>
              <a:rPr kumimoji="1" lang="en-US" altLang="ja-JP" sz="1600" b="1" dirty="0" smtClean="0">
                <a:solidFill>
                  <a:schemeClr val="accent1"/>
                </a:solidFill>
              </a:rPr>
              <a:t>indered nature</a:t>
            </a:r>
            <a:endParaRPr kumimoji="1" lang="ja-JP" altLang="en-US" sz="1600" b="1" i="1" dirty="0">
              <a:solidFill>
                <a:schemeClr val="accent1"/>
              </a:solidFill>
            </a:endParaRPr>
          </a:p>
        </p:txBody>
      </p:sp>
      <p:sp>
        <p:nvSpPr>
          <p:cNvPr id="43" name="テキスト ボックス 42"/>
          <p:cNvSpPr txBox="1"/>
          <p:nvPr/>
        </p:nvSpPr>
        <p:spPr>
          <a:xfrm>
            <a:off x="6774816" y="2780928"/>
            <a:ext cx="2168393" cy="584775"/>
          </a:xfrm>
          <a:prstGeom prst="rect">
            <a:avLst/>
          </a:prstGeom>
          <a:solidFill>
            <a:schemeClr val="bg1"/>
          </a:solidFill>
        </p:spPr>
        <p:txBody>
          <a:bodyPr wrap="square" rtlCol="0">
            <a:spAutoFit/>
          </a:bodyPr>
          <a:lstStyle/>
          <a:p>
            <a:r>
              <a:rPr lang="en-US" altLang="ja-JP" sz="1600" b="1" dirty="0">
                <a:solidFill>
                  <a:schemeClr val="accent1"/>
                </a:solidFill>
              </a:rPr>
              <a:t>H</a:t>
            </a:r>
            <a:r>
              <a:rPr kumimoji="1" lang="en-US" altLang="ja-JP" sz="1600" b="1" dirty="0" smtClean="0">
                <a:solidFill>
                  <a:schemeClr val="accent1"/>
                </a:solidFill>
              </a:rPr>
              <a:t>indered </a:t>
            </a:r>
            <a:r>
              <a:rPr lang="en-US" altLang="ja-JP" sz="1600" b="1" dirty="0" smtClean="0">
                <a:solidFill>
                  <a:schemeClr val="accent1"/>
                </a:solidFill>
              </a:rPr>
              <a:t>nature of 178-keV transition</a:t>
            </a:r>
            <a:endParaRPr kumimoji="1" lang="ja-JP" altLang="en-US" sz="1600" b="1" i="1" dirty="0">
              <a:solidFill>
                <a:schemeClr val="accent1"/>
              </a:solidFill>
            </a:endParaRPr>
          </a:p>
        </p:txBody>
      </p:sp>
      <p:sp>
        <p:nvSpPr>
          <p:cNvPr id="44" name="テキスト ボックス 43"/>
          <p:cNvSpPr txBox="1"/>
          <p:nvPr/>
        </p:nvSpPr>
        <p:spPr>
          <a:xfrm>
            <a:off x="3463734" y="2751620"/>
            <a:ext cx="2704244" cy="584775"/>
          </a:xfrm>
          <a:prstGeom prst="rect">
            <a:avLst/>
          </a:prstGeom>
          <a:noFill/>
        </p:spPr>
        <p:txBody>
          <a:bodyPr wrap="square" rtlCol="0">
            <a:spAutoFit/>
          </a:bodyPr>
          <a:lstStyle/>
          <a:p>
            <a:pPr algn="ctr"/>
            <a:r>
              <a:rPr lang="en-US" altLang="ja-JP" sz="1600" b="1" dirty="0" smtClean="0">
                <a:solidFill>
                  <a:schemeClr val="accent1"/>
                </a:solidFill>
              </a:rPr>
              <a:t>H</a:t>
            </a:r>
            <a:r>
              <a:rPr kumimoji="1" lang="en-US" altLang="ja-JP" sz="1600" b="1" dirty="0" smtClean="0">
                <a:solidFill>
                  <a:schemeClr val="accent1"/>
                </a:solidFill>
              </a:rPr>
              <a:t>indered </a:t>
            </a:r>
            <a:r>
              <a:rPr kumimoji="1" lang="en-US" altLang="ja-JP" sz="1600" b="1" i="1" dirty="0" smtClean="0">
                <a:solidFill>
                  <a:schemeClr val="accent1"/>
                </a:solidFill>
              </a:rPr>
              <a:t>E1: </a:t>
            </a:r>
          </a:p>
          <a:p>
            <a:pPr algn="ctr"/>
            <a:r>
              <a:rPr lang="en-US" altLang="ja-JP" sz="1600" b="1" i="1" dirty="0" smtClean="0">
                <a:solidFill>
                  <a:schemeClr val="accent1"/>
                </a:solidFill>
              </a:rPr>
              <a:t>B</a:t>
            </a:r>
            <a:r>
              <a:rPr lang="en-US" altLang="ja-JP" sz="1600" b="1" dirty="0" smtClean="0">
                <a:solidFill>
                  <a:schemeClr val="accent1"/>
                </a:solidFill>
              </a:rPr>
              <a:t>(E1)=9.37</a:t>
            </a:r>
            <a:r>
              <a:rPr lang="en-US" altLang="ja-JP" sz="1600" b="1" baseline="30000" dirty="0" smtClean="0">
                <a:solidFill>
                  <a:schemeClr val="accent1"/>
                </a:solidFill>
              </a:rPr>
              <a:t>+0.61</a:t>
            </a:r>
            <a:r>
              <a:rPr lang="en-US" altLang="ja-JP" sz="1600" b="1" baseline="-25000" dirty="0" smtClean="0">
                <a:solidFill>
                  <a:schemeClr val="accent1"/>
                </a:solidFill>
              </a:rPr>
              <a:t>-0.56 </a:t>
            </a:r>
            <a:r>
              <a:rPr lang="en-US" altLang="ja-JP" sz="1600" b="1" dirty="0" smtClean="0">
                <a:solidFill>
                  <a:schemeClr val="accent1"/>
                </a:solidFill>
              </a:rPr>
              <a:t>x 10</a:t>
            </a:r>
            <a:r>
              <a:rPr lang="en-US" altLang="ja-JP" sz="1600" b="1" baseline="30000" dirty="0" smtClean="0">
                <a:solidFill>
                  <a:schemeClr val="accent1"/>
                </a:solidFill>
              </a:rPr>
              <a:t>-8</a:t>
            </a:r>
            <a:r>
              <a:rPr lang="en-US" altLang="ja-JP" sz="1600" b="1" dirty="0" smtClean="0">
                <a:solidFill>
                  <a:schemeClr val="accent1"/>
                </a:solidFill>
              </a:rPr>
              <a:t> </a:t>
            </a:r>
            <a:r>
              <a:rPr lang="en-US" altLang="ja-JP" sz="1600" b="1" dirty="0" err="1" smtClean="0">
                <a:solidFill>
                  <a:schemeClr val="accent1"/>
                </a:solidFill>
              </a:rPr>
              <a:t>W.u</a:t>
            </a:r>
            <a:r>
              <a:rPr lang="en-US" altLang="ja-JP" sz="1600" b="1" dirty="0" smtClean="0">
                <a:solidFill>
                  <a:schemeClr val="accent1"/>
                </a:solidFill>
              </a:rPr>
              <a:t>.</a:t>
            </a:r>
            <a:endParaRPr lang="en-US" altLang="ja-JP" sz="1600" b="1" dirty="0">
              <a:solidFill>
                <a:schemeClr val="accent1"/>
              </a:solidFill>
            </a:endParaRPr>
          </a:p>
        </p:txBody>
      </p:sp>
      <p:sp>
        <p:nvSpPr>
          <p:cNvPr id="46" name="正方形/長方形 45"/>
          <p:cNvSpPr/>
          <p:nvPr/>
        </p:nvSpPr>
        <p:spPr>
          <a:xfrm>
            <a:off x="4039088" y="5230555"/>
            <a:ext cx="2136187" cy="369332"/>
          </a:xfrm>
          <a:prstGeom prst="rect">
            <a:avLst/>
          </a:prstGeom>
        </p:spPr>
        <p:txBody>
          <a:bodyPr wrap="square">
            <a:spAutoFit/>
          </a:bodyPr>
          <a:lstStyle/>
          <a:p>
            <a:r>
              <a:rPr lang="en-US" altLang="ja-JP" b="1" dirty="0" smtClean="0">
                <a:solidFill>
                  <a:schemeClr val="accent1"/>
                </a:solidFill>
              </a:rPr>
              <a:t> </a:t>
            </a:r>
            <a:r>
              <a:rPr lang="en-US" altLang="ja-JP" sz="1600" b="1" dirty="0">
                <a:solidFill>
                  <a:schemeClr val="accent1"/>
                </a:solidFill>
              </a:rPr>
              <a:t>(RUL limits up to </a:t>
            </a:r>
            <a:r>
              <a:rPr lang="en-US" altLang="ja-JP" sz="1600" b="1" dirty="0" smtClean="0">
                <a:solidFill>
                  <a:schemeClr val="accent1"/>
                </a:solidFill>
              </a:rPr>
              <a:t>M2</a:t>
            </a:r>
            <a:r>
              <a:rPr lang="en-US" altLang="ja-JP" sz="1600" b="1" dirty="0">
                <a:solidFill>
                  <a:schemeClr val="accent1"/>
                </a:solidFill>
              </a:rPr>
              <a:t>)</a:t>
            </a:r>
            <a:endParaRPr lang="ja-JP" altLang="en-US" sz="1600" b="1" dirty="0">
              <a:solidFill>
                <a:schemeClr val="accent1"/>
              </a:solidFill>
            </a:endParaRPr>
          </a:p>
        </p:txBody>
      </p:sp>
      <p:sp>
        <p:nvSpPr>
          <p:cNvPr id="50" name="テキスト ボックス 49"/>
          <p:cNvSpPr txBox="1"/>
          <p:nvPr/>
        </p:nvSpPr>
        <p:spPr>
          <a:xfrm>
            <a:off x="8193699" y="1425129"/>
            <a:ext cx="936103" cy="307777"/>
          </a:xfrm>
          <a:prstGeom prst="rect">
            <a:avLst/>
          </a:prstGeom>
          <a:noFill/>
        </p:spPr>
        <p:txBody>
          <a:bodyPr wrap="square" rtlCol="0">
            <a:spAutoFit/>
          </a:bodyPr>
          <a:lstStyle/>
          <a:p>
            <a:r>
              <a:rPr lang="en-US" altLang="ja-JP" sz="1400" dirty="0" smtClean="0">
                <a:solidFill>
                  <a:srgbClr val="00B050"/>
                </a:solidFill>
                <a:latin typeface="Arial" pitchFamily="34" charset="0"/>
                <a:cs typeface="Arial" pitchFamily="34" charset="0"/>
              </a:rPr>
              <a:t>Spherical</a:t>
            </a:r>
          </a:p>
        </p:txBody>
      </p:sp>
      <p:sp>
        <p:nvSpPr>
          <p:cNvPr id="47" name="テキスト ボックス 46"/>
          <p:cNvSpPr txBox="1"/>
          <p:nvPr/>
        </p:nvSpPr>
        <p:spPr>
          <a:xfrm>
            <a:off x="2865858" y="2521721"/>
            <a:ext cx="631904" cy="400110"/>
          </a:xfrm>
          <a:prstGeom prst="rect">
            <a:avLst/>
          </a:prstGeom>
          <a:noFill/>
        </p:spPr>
        <p:txBody>
          <a:bodyPr wrap="none" rtlCol="0">
            <a:spAutoFit/>
          </a:bodyPr>
          <a:lstStyle/>
          <a:p>
            <a:r>
              <a:rPr kumimoji="1" lang="en-US" altLang="ja-JP" sz="2000" baseline="30000" dirty="0" smtClean="0"/>
              <a:t>98</a:t>
            </a:r>
            <a:r>
              <a:rPr kumimoji="1" lang="en-US" altLang="ja-JP" sz="2000" dirty="0" smtClean="0"/>
              <a:t>Rb</a:t>
            </a:r>
            <a:endParaRPr kumimoji="1" lang="ja-JP" altLang="en-US" sz="2000" dirty="0"/>
          </a:p>
        </p:txBody>
      </p:sp>
      <p:cxnSp>
        <p:nvCxnSpPr>
          <p:cNvPr id="48" name="直線矢印コネクタ 47"/>
          <p:cNvCxnSpPr>
            <a:stCxn id="47" idx="1"/>
          </p:cNvCxnSpPr>
          <p:nvPr/>
        </p:nvCxnSpPr>
        <p:spPr>
          <a:xfrm flipH="1" flipV="1">
            <a:off x="2125765" y="2214034"/>
            <a:ext cx="740093" cy="5077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913" y="3539961"/>
            <a:ext cx="2515999" cy="290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7116249" y="2020738"/>
            <a:ext cx="878767" cy="307777"/>
          </a:xfrm>
          <a:prstGeom prst="rect">
            <a:avLst/>
          </a:prstGeom>
          <a:noFill/>
        </p:spPr>
        <p:txBody>
          <a:bodyPr wrap="none" rtlCol="0">
            <a:spAutoFit/>
          </a:bodyPr>
          <a:lstStyle/>
          <a:p>
            <a:r>
              <a:rPr kumimoji="1" lang="en-US" altLang="ja-JP" sz="1400" i="1" dirty="0" smtClean="0"/>
              <a:t>E</a:t>
            </a:r>
            <a:r>
              <a:rPr kumimoji="1" lang="en-US" altLang="ja-JP" sz="1400" dirty="0" smtClean="0"/>
              <a:t>1,</a:t>
            </a:r>
            <a:r>
              <a:rPr kumimoji="1" lang="en-US" altLang="ja-JP" sz="1400" i="1" dirty="0" smtClean="0"/>
              <a:t>M</a:t>
            </a:r>
            <a:r>
              <a:rPr kumimoji="1" lang="en-US" altLang="ja-JP" sz="1400" dirty="0" smtClean="0"/>
              <a:t>1,</a:t>
            </a:r>
            <a:r>
              <a:rPr kumimoji="1" lang="en-US" altLang="ja-JP" sz="1400" i="1" dirty="0" smtClean="0"/>
              <a:t>E</a:t>
            </a:r>
            <a:r>
              <a:rPr kumimoji="1" lang="en-US" altLang="ja-JP" sz="1400" dirty="0" smtClean="0"/>
              <a:t>2</a:t>
            </a:r>
            <a:endParaRPr kumimoji="1" lang="ja-JP" altLang="en-US" sz="1400" dirty="0"/>
          </a:p>
        </p:txBody>
      </p:sp>
    </p:spTree>
    <p:extLst>
      <p:ext uri="{BB962C8B-B14F-4D97-AF65-F5344CB8AC3E}">
        <p14:creationId xmlns:p14="http://schemas.microsoft.com/office/powerpoint/2010/main" val="31824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p:cNvGrpSpPr/>
          <p:nvPr/>
        </p:nvGrpSpPr>
        <p:grpSpPr>
          <a:xfrm>
            <a:off x="5638553" y="1302116"/>
            <a:ext cx="742762" cy="792088"/>
            <a:chOff x="4117270" y="5373216"/>
            <a:chExt cx="981468" cy="792088"/>
          </a:xfrm>
        </p:grpSpPr>
        <p:cxnSp>
          <p:nvCxnSpPr>
            <p:cNvPr id="46" name="直線コネクタ 45"/>
            <p:cNvCxnSpPr/>
            <p:nvPr/>
          </p:nvCxnSpPr>
          <p:spPr>
            <a:xfrm>
              <a:off x="4139952" y="6165304"/>
              <a:ext cx="9587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117270" y="5373216"/>
              <a:ext cx="9587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4558433" y="1734164"/>
            <a:ext cx="693436" cy="360040"/>
            <a:chOff x="2987824" y="5805264"/>
            <a:chExt cx="981468" cy="360040"/>
          </a:xfrm>
        </p:grpSpPr>
        <p:cxnSp>
          <p:nvCxnSpPr>
            <p:cNvPr id="49" name="直線コネクタ 48"/>
            <p:cNvCxnSpPr/>
            <p:nvPr/>
          </p:nvCxnSpPr>
          <p:spPr>
            <a:xfrm>
              <a:off x="3010506" y="6165304"/>
              <a:ext cx="9587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987824" y="5805264"/>
              <a:ext cx="9587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直線コネクタ 50"/>
          <p:cNvCxnSpPr/>
          <p:nvPr/>
        </p:nvCxnSpPr>
        <p:spPr>
          <a:xfrm>
            <a:off x="3438973" y="2094204"/>
            <a:ext cx="683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442935" y="1878180"/>
            <a:ext cx="683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315059" y="2784206"/>
            <a:ext cx="8414355" cy="338554"/>
          </a:xfrm>
          <a:prstGeom prst="rect">
            <a:avLst/>
          </a:prstGeom>
        </p:spPr>
        <p:txBody>
          <a:bodyPr wrap="none">
            <a:spAutoFit/>
          </a:bodyPr>
          <a:lstStyle/>
          <a:p>
            <a:pPr lvl="0"/>
            <a:r>
              <a:rPr lang="en-US" altLang="ja-JP" sz="1600" baseline="30000" dirty="0" smtClean="0">
                <a:latin typeface="Arial" pitchFamily="34" charset="0"/>
                <a:cs typeface="Arial" pitchFamily="34" charset="0"/>
              </a:rPr>
              <a:t>96</a:t>
            </a:r>
            <a:r>
              <a:rPr lang="en-US" altLang="ja-JP" sz="1600" dirty="0" smtClean="0">
                <a:latin typeface="Arial" pitchFamily="34" charset="0"/>
                <a:cs typeface="Arial" pitchFamily="34" charset="0"/>
              </a:rPr>
              <a:t>Kr: S</a:t>
            </a:r>
            <a:r>
              <a:rPr lang="en-US" altLang="ja-JP" sz="1600" dirty="0">
                <a:latin typeface="Arial" pitchFamily="34" charset="0"/>
                <a:cs typeface="Arial" pitchFamily="34" charset="0"/>
              </a:rPr>
              <a:t>. </a:t>
            </a:r>
            <a:r>
              <a:rPr lang="en-US" altLang="ja-JP" sz="1600" dirty="0" err="1">
                <a:latin typeface="Arial" pitchFamily="34" charset="0"/>
                <a:cs typeface="Arial" pitchFamily="34" charset="0"/>
              </a:rPr>
              <a:t>Naimi</a:t>
            </a:r>
            <a:r>
              <a:rPr lang="en-US" altLang="ja-JP" sz="1600" dirty="0">
                <a:latin typeface="Arial" pitchFamily="34" charset="0"/>
                <a:cs typeface="Arial" pitchFamily="34" charset="0"/>
              </a:rPr>
              <a:t> et al., </a:t>
            </a:r>
            <a:r>
              <a:rPr lang="en-US" altLang="ja-JP" sz="1600" dirty="0" smtClean="0">
                <a:latin typeface="Arial" pitchFamily="34" charset="0"/>
                <a:cs typeface="Arial" pitchFamily="34" charset="0"/>
              </a:rPr>
              <a:t>PRL105</a:t>
            </a:r>
            <a:r>
              <a:rPr lang="en-US" altLang="ja-JP" sz="1600" dirty="0">
                <a:latin typeface="Arial" pitchFamily="34" charset="0"/>
                <a:cs typeface="Arial" pitchFamily="34" charset="0"/>
              </a:rPr>
              <a:t>, 032502 (</a:t>
            </a:r>
            <a:r>
              <a:rPr lang="en-US" altLang="ja-JP" sz="1600" dirty="0" smtClean="0">
                <a:latin typeface="Arial" pitchFamily="34" charset="0"/>
                <a:cs typeface="Arial" pitchFamily="34" charset="0"/>
              </a:rPr>
              <a:t>2010) and M. Albers et al., PRL108, 062701 (2012)</a:t>
            </a:r>
          </a:p>
        </p:txBody>
      </p:sp>
      <p:sp>
        <p:nvSpPr>
          <p:cNvPr id="54" name="テキスト ボックス 53"/>
          <p:cNvSpPr txBox="1"/>
          <p:nvPr/>
        </p:nvSpPr>
        <p:spPr>
          <a:xfrm>
            <a:off x="6214617" y="1858435"/>
            <a:ext cx="284052"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55" name="テキスト ボックス 54"/>
          <p:cNvSpPr txBox="1"/>
          <p:nvPr/>
        </p:nvSpPr>
        <p:spPr>
          <a:xfrm>
            <a:off x="6050929" y="1034529"/>
            <a:ext cx="439544" cy="276999"/>
          </a:xfrm>
          <a:prstGeom prst="rect">
            <a:avLst/>
          </a:prstGeom>
          <a:noFill/>
        </p:spPr>
        <p:txBody>
          <a:bodyPr wrap="none" rtlCol="0">
            <a:spAutoFit/>
          </a:bodyPr>
          <a:lstStyle/>
          <a:p>
            <a:r>
              <a:rPr lang="en-US" altLang="ja-JP" sz="1200" dirty="0" smtClean="0"/>
              <a:t>698</a:t>
            </a:r>
            <a:endParaRPr kumimoji="1" lang="ja-JP" altLang="en-US" sz="1200" dirty="0"/>
          </a:p>
        </p:txBody>
      </p:sp>
      <p:sp>
        <p:nvSpPr>
          <p:cNvPr id="56" name="テキスト ボックス 55"/>
          <p:cNvSpPr txBox="1"/>
          <p:nvPr/>
        </p:nvSpPr>
        <p:spPr>
          <a:xfrm>
            <a:off x="4918473" y="1504529"/>
            <a:ext cx="439544" cy="276999"/>
          </a:xfrm>
          <a:prstGeom prst="rect">
            <a:avLst/>
          </a:prstGeom>
          <a:noFill/>
        </p:spPr>
        <p:txBody>
          <a:bodyPr wrap="none" rtlCol="0">
            <a:spAutoFit/>
          </a:bodyPr>
          <a:lstStyle/>
          <a:p>
            <a:r>
              <a:rPr lang="en-US" altLang="ja-JP" sz="1200" dirty="0" smtClean="0"/>
              <a:t>331</a:t>
            </a:r>
            <a:endParaRPr kumimoji="1" lang="ja-JP" altLang="en-US" sz="1200" dirty="0"/>
          </a:p>
        </p:txBody>
      </p:sp>
      <p:sp>
        <p:nvSpPr>
          <p:cNvPr id="57" name="テキスト ボックス 56"/>
          <p:cNvSpPr txBox="1"/>
          <p:nvPr/>
        </p:nvSpPr>
        <p:spPr>
          <a:xfrm>
            <a:off x="3838353" y="1648545"/>
            <a:ext cx="439544" cy="276999"/>
          </a:xfrm>
          <a:prstGeom prst="rect">
            <a:avLst/>
          </a:prstGeom>
          <a:noFill/>
        </p:spPr>
        <p:txBody>
          <a:bodyPr wrap="none" rtlCol="0">
            <a:spAutoFit/>
          </a:bodyPr>
          <a:lstStyle/>
          <a:p>
            <a:r>
              <a:rPr lang="en-US" altLang="ja-JP" sz="1200" dirty="0" smtClean="0"/>
              <a:t>215</a:t>
            </a:r>
            <a:endParaRPr kumimoji="1" lang="ja-JP" altLang="en-US" sz="1200" dirty="0"/>
          </a:p>
        </p:txBody>
      </p:sp>
      <p:sp>
        <p:nvSpPr>
          <p:cNvPr id="58" name="テキスト ボックス 57"/>
          <p:cNvSpPr txBox="1"/>
          <p:nvPr/>
        </p:nvSpPr>
        <p:spPr>
          <a:xfrm>
            <a:off x="5062489" y="1858435"/>
            <a:ext cx="284052"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59" name="テキスト ボックス 58"/>
          <p:cNvSpPr txBox="1"/>
          <p:nvPr/>
        </p:nvSpPr>
        <p:spPr>
          <a:xfrm>
            <a:off x="3980656" y="1858435"/>
            <a:ext cx="284052"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60" name="テキスト ボックス 59"/>
          <p:cNvSpPr txBox="1"/>
          <p:nvPr/>
        </p:nvSpPr>
        <p:spPr>
          <a:xfrm>
            <a:off x="5620550" y="2238220"/>
            <a:ext cx="798617" cy="400110"/>
          </a:xfrm>
          <a:prstGeom prst="rect">
            <a:avLst/>
          </a:prstGeom>
          <a:noFill/>
        </p:spPr>
        <p:txBody>
          <a:bodyPr wrap="none" rtlCol="0">
            <a:spAutoFit/>
          </a:bodyPr>
          <a:lstStyle/>
          <a:p>
            <a:r>
              <a:rPr kumimoji="1" lang="en-US" altLang="ja-JP" sz="2000" baseline="30000" dirty="0" smtClean="0"/>
              <a:t>102</a:t>
            </a:r>
            <a:r>
              <a:rPr kumimoji="1" lang="en-US" altLang="ja-JP" sz="2000" dirty="0" smtClean="0"/>
              <a:t>Mo</a:t>
            </a:r>
            <a:endParaRPr kumimoji="1" lang="ja-JP" altLang="en-US" sz="2000" dirty="0"/>
          </a:p>
        </p:txBody>
      </p:sp>
      <p:sp>
        <p:nvSpPr>
          <p:cNvPr id="61" name="テキスト ボックス 60"/>
          <p:cNvSpPr txBox="1"/>
          <p:nvPr/>
        </p:nvSpPr>
        <p:spPr>
          <a:xfrm>
            <a:off x="4534272" y="2238220"/>
            <a:ext cx="654346" cy="400110"/>
          </a:xfrm>
          <a:prstGeom prst="rect">
            <a:avLst/>
          </a:prstGeom>
          <a:noFill/>
        </p:spPr>
        <p:txBody>
          <a:bodyPr wrap="none" rtlCol="0">
            <a:spAutoFit/>
          </a:bodyPr>
          <a:lstStyle/>
          <a:p>
            <a:r>
              <a:rPr kumimoji="1" lang="en-US" altLang="ja-JP" sz="2000" baseline="30000" dirty="0" smtClean="0"/>
              <a:t>100</a:t>
            </a:r>
            <a:r>
              <a:rPr lang="en-US" altLang="ja-JP" sz="2000" dirty="0" smtClean="0"/>
              <a:t>Zr</a:t>
            </a:r>
            <a:endParaRPr kumimoji="1" lang="ja-JP" altLang="en-US" sz="2000" dirty="0"/>
          </a:p>
        </p:txBody>
      </p:sp>
      <p:sp>
        <p:nvSpPr>
          <p:cNvPr id="62" name="テキスト ボックス 61"/>
          <p:cNvSpPr txBox="1"/>
          <p:nvPr/>
        </p:nvSpPr>
        <p:spPr>
          <a:xfrm>
            <a:off x="3501763" y="2238220"/>
            <a:ext cx="566181" cy="400110"/>
          </a:xfrm>
          <a:prstGeom prst="rect">
            <a:avLst/>
          </a:prstGeom>
          <a:noFill/>
        </p:spPr>
        <p:txBody>
          <a:bodyPr wrap="none" rtlCol="0">
            <a:spAutoFit/>
          </a:bodyPr>
          <a:lstStyle/>
          <a:p>
            <a:r>
              <a:rPr lang="en-US" altLang="ja-JP" sz="2000" baseline="30000" dirty="0" smtClean="0"/>
              <a:t>98</a:t>
            </a:r>
            <a:r>
              <a:rPr lang="en-US" altLang="ja-JP" sz="2000" dirty="0" smtClean="0"/>
              <a:t>Sr</a:t>
            </a:r>
            <a:endParaRPr kumimoji="1" lang="ja-JP" altLang="en-US" sz="2000" dirty="0"/>
          </a:p>
        </p:txBody>
      </p:sp>
      <p:sp>
        <p:nvSpPr>
          <p:cNvPr id="63" name="テキスト ボックス 62"/>
          <p:cNvSpPr txBox="1"/>
          <p:nvPr/>
        </p:nvSpPr>
        <p:spPr>
          <a:xfrm>
            <a:off x="5581099" y="1843083"/>
            <a:ext cx="359394" cy="276999"/>
          </a:xfrm>
          <a:prstGeom prst="rect">
            <a:avLst/>
          </a:prstGeom>
          <a:noFill/>
        </p:spPr>
        <p:txBody>
          <a:bodyPr wrap="none" rtlCol="0">
            <a:spAutoFit/>
          </a:bodyPr>
          <a:lstStyle/>
          <a:p>
            <a:r>
              <a:rPr kumimoji="1" lang="en-US" altLang="ja-JP" sz="1200" dirty="0" smtClean="0"/>
              <a:t>0+</a:t>
            </a:r>
            <a:endParaRPr kumimoji="1" lang="ja-JP" altLang="en-US" sz="1200" dirty="0"/>
          </a:p>
        </p:txBody>
      </p:sp>
      <p:sp>
        <p:nvSpPr>
          <p:cNvPr id="64" name="テキスト ボックス 63"/>
          <p:cNvSpPr txBox="1"/>
          <p:nvPr/>
        </p:nvSpPr>
        <p:spPr>
          <a:xfrm>
            <a:off x="4476471" y="1843083"/>
            <a:ext cx="359394" cy="276999"/>
          </a:xfrm>
          <a:prstGeom prst="rect">
            <a:avLst/>
          </a:prstGeom>
          <a:noFill/>
        </p:spPr>
        <p:txBody>
          <a:bodyPr wrap="none" rtlCol="0">
            <a:spAutoFit/>
          </a:bodyPr>
          <a:lstStyle/>
          <a:p>
            <a:r>
              <a:rPr kumimoji="1" lang="en-US" altLang="ja-JP" sz="1200" dirty="0" smtClean="0"/>
              <a:t>0+</a:t>
            </a:r>
            <a:endParaRPr kumimoji="1" lang="ja-JP" altLang="en-US" sz="1200" dirty="0"/>
          </a:p>
        </p:txBody>
      </p:sp>
      <p:sp>
        <p:nvSpPr>
          <p:cNvPr id="65" name="テキスト ボックス 64"/>
          <p:cNvSpPr txBox="1"/>
          <p:nvPr/>
        </p:nvSpPr>
        <p:spPr>
          <a:xfrm>
            <a:off x="3362195" y="1843083"/>
            <a:ext cx="359394" cy="276999"/>
          </a:xfrm>
          <a:prstGeom prst="rect">
            <a:avLst/>
          </a:prstGeom>
          <a:noFill/>
        </p:spPr>
        <p:txBody>
          <a:bodyPr wrap="none" rtlCol="0">
            <a:spAutoFit/>
          </a:bodyPr>
          <a:lstStyle/>
          <a:p>
            <a:r>
              <a:rPr kumimoji="1" lang="en-US" altLang="ja-JP" sz="1200" dirty="0" smtClean="0"/>
              <a:t>0+</a:t>
            </a:r>
            <a:endParaRPr kumimoji="1" lang="ja-JP" altLang="en-US" sz="1200" dirty="0"/>
          </a:p>
        </p:txBody>
      </p:sp>
      <p:sp>
        <p:nvSpPr>
          <p:cNvPr id="66" name="テキスト ボックス 65"/>
          <p:cNvSpPr txBox="1"/>
          <p:nvPr/>
        </p:nvSpPr>
        <p:spPr>
          <a:xfrm>
            <a:off x="5581099" y="1050995"/>
            <a:ext cx="417102" cy="276999"/>
          </a:xfrm>
          <a:prstGeom prst="rect">
            <a:avLst/>
          </a:prstGeom>
          <a:noFill/>
        </p:spPr>
        <p:txBody>
          <a:bodyPr wrap="none" rtlCol="0">
            <a:spAutoFit/>
          </a:bodyPr>
          <a:lstStyle/>
          <a:p>
            <a:r>
              <a:rPr kumimoji="1" lang="en-US" altLang="ja-JP" sz="1200" dirty="0" smtClean="0"/>
              <a:t>0</a:t>
            </a:r>
            <a:r>
              <a:rPr kumimoji="1" lang="en-US" altLang="ja-JP" sz="1200" baseline="-25000" dirty="0" smtClean="0"/>
              <a:t>2</a:t>
            </a:r>
            <a:r>
              <a:rPr kumimoji="1" lang="en-US" altLang="ja-JP" sz="1200" dirty="0" smtClean="0"/>
              <a:t>+</a:t>
            </a:r>
            <a:endParaRPr kumimoji="1" lang="ja-JP" altLang="en-US" sz="1200" dirty="0"/>
          </a:p>
        </p:txBody>
      </p:sp>
      <p:sp>
        <p:nvSpPr>
          <p:cNvPr id="67" name="テキスト ボックス 66"/>
          <p:cNvSpPr txBox="1"/>
          <p:nvPr/>
        </p:nvSpPr>
        <p:spPr>
          <a:xfrm>
            <a:off x="4464596" y="1483043"/>
            <a:ext cx="417102" cy="276999"/>
          </a:xfrm>
          <a:prstGeom prst="rect">
            <a:avLst/>
          </a:prstGeom>
          <a:noFill/>
        </p:spPr>
        <p:txBody>
          <a:bodyPr wrap="none" rtlCol="0">
            <a:spAutoFit/>
          </a:bodyPr>
          <a:lstStyle/>
          <a:p>
            <a:r>
              <a:rPr kumimoji="1" lang="en-US" altLang="ja-JP" sz="1200" dirty="0" smtClean="0"/>
              <a:t>0</a:t>
            </a:r>
            <a:r>
              <a:rPr kumimoji="1" lang="en-US" altLang="ja-JP" sz="1200" baseline="-25000" dirty="0" smtClean="0"/>
              <a:t>2</a:t>
            </a:r>
            <a:r>
              <a:rPr kumimoji="1" lang="en-US" altLang="ja-JP" sz="1200" dirty="0" smtClean="0"/>
              <a:t>+</a:t>
            </a:r>
            <a:endParaRPr kumimoji="1" lang="ja-JP" altLang="en-US" sz="1200" dirty="0"/>
          </a:p>
        </p:txBody>
      </p:sp>
      <p:sp>
        <p:nvSpPr>
          <p:cNvPr id="68" name="テキスト ボックス 67"/>
          <p:cNvSpPr txBox="1"/>
          <p:nvPr/>
        </p:nvSpPr>
        <p:spPr>
          <a:xfrm>
            <a:off x="3371843" y="1615184"/>
            <a:ext cx="417102" cy="276999"/>
          </a:xfrm>
          <a:prstGeom prst="rect">
            <a:avLst/>
          </a:prstGeom>
          <a:noFill/>
        </p:spPr>
        <p:txBody>
          <a:bodyPr wrap="none" rtlCol="0">
            <a:spAutoFit/>
          </a:bodyPr>
          <a:lstStyle/>
          <a:p>
            <a:r>
              <a:rPr kumimoji="1" lang="en-US" altLang="ja-JP" sz="1200" dirty="0" smtClean="0"/>
              <a:t>0</a:t>
            </a:r>
            <a:r>
              <a:rPr kumimoji="1" lang="en-US" altLang="ja-JP" sz="1200" baseline="-25000" dirty="0" smtClean="0"/>
              <a:t>2</a:t>
            </a:r>
            <a:r>
              <a:rPr kumimoji="1" lang="en-US" altLang="ja-JP" sz="1200" dirty="0" smtClean="0"/>
              <a:t>+</a:t>
            </a:r>
            <a:endParaRPr kumimoji="1" lang="ja-JP" altLang="en-US" sz="1200" dirty="0"/>
          </a:p>
        </p:txBody>
      </p:sp>
      <p:sp>
        <p:nvSpPr>
          <p:cNvPr id="69" name="テキスト ボックス 68"/>
          <p:cNvSpPr txBox="1"/>
          <p:nvPr/>
        </p:nvSpPr>
        <p:spPr>
          <a:xfrm>
            <a:off x="2123728" y="2238220"/>
            <a:ext cx="576568" cy="400110"/>
          </a:xfrm>
          <a:prstGeom prst="rect">
            <a:avLst/>
          </a:prstGeom>
          <a:noFill/>
        </p:spPr>
        <p:txBody>
          <a:bodyPr wrap="none" rtlCol="0">
            <a:spAutoFit/>
          </a:bodyPr>
          <a:lstStyle/>
          <a:p>
            <a:r>
              <a:rPr lang="en-US" altLang="ja-JP" sz="2000" baseline="30000" dirty="0" smtClean="0"/>
              <a:t>96</a:t>
            </a:r>
            <a:r>
              <a:rPr lang="en-US" altLang="ja-JP" sz="2000" dirty="0" smtClean="0"/>
              <a:t>Kr</a:t>
            </a:r>
            <a:endParaRPr kumimoji="1" lang="ja-JP" altLang="en-US" sz="2000" dirty="0"/>
          </a:p>
        </p:txBody>
      </p:sp>
      <p:sp>
        <p:nvSpPr>
          <p:cNvPr id="70" name="テキスト ボックス 69"/>
          <p:cNvSpPr txBox="1"/>
          <p:nvPr/>
        </p:nvSpPr>
        <p:spPr>
          <a:xfrm>
            <a:off x="6490473" y="1882336"/>
            <a:ext cx="2185983" cy="369332"/>
          </a:xfrm>
          <a:prstGeom prst="rect">
            <a:avLst/>
          </a:prstGeom>
          <a:noFill/>
        </p:spPr>
        <p:txBody>
          <a:bodyPr wrap="none" rtlCol="0">
            <a:spAutoFit/>
          </a:bodyPr>
          <a:lstStyle/>
          <a:p>
            <a:r>
              <a:rPr lang="en-US" altLang="ja-JP" dirty="0" err="1" smtClean="0">
                <a:solidFill>
                  <a:srgbClr val="FF0000"/>
                </a:solidFill>
              </a:rPr>
              <a:t>Prolate</a:t>
            </a:r>
            <a:r>
              <a:rPr lang="en-US" altLang="ja-JP" dirty="0" smtClean="0">
                <a:solidFill>
                  <a:srgbClr val="FF0000"/>
                </a:solidFill>
              </a:rPr>
              <a:t>-deformed 0</a:t>
            </a:r>
            <a:r>
              <a:rPr lang="en-US" altLang="ja-JP" baseline="30000" dirty="0" smtClean="0">
                <a:solidFill>
                  <a:srgbClr val="FF0000"/>
                </a:solidFill>
              </a:rPr>
              <a:t>+</a:t>
            </a:r>
            <a:r>
              <a:rPr lang="en-US" altLang="ja-JP" dirty="0" smtClean="0">
                <a:solidFill>
                  <a:srgbClr val="FF0000"/>
                </a:solidFill>
              </a:rPr>
              <a:t> </a:t>
            </a:r>
            <a:endParaRPr kumimoji="1" lang="ja-JP" altLang="en-US" dirty="0">
              <a:solidFill>
                <a:srgbClr val="FF0000"/>
              </a:solidFill>
            </a:endParaRPr>
          </a:p>
        </p:txBody>
      </p:sp>
      <p:sp>
        <p:nvSpPr>
          <p:cNvPr id="71" name="テキスト ボックス 70"/>
          <p:cNvSpPr txBox="1"/>
          <p:nvPr/>
        </p:nvSpPr>
        <p:spPr>
          <a:xfrm>
            <a:off x="6490473" y="1061500"/>
            <a:ext cx="1542084" cy="369332"/>
          </a:xfrm>
          <a:prstGeom prst="rect">
            <a:avLst/>
          </a:prstGeom>
          <a:noFill/>
        </p:spPr>
        <p:txBody>
          <a:bodyPr wrap="square" rtlCol="0">
            <a:spAutoFit/>
          </a:bodyPr>
          <a:lstStyle/>
          <a:p>
            <a:r>
              <a:rPr lang="en-US" altLang="ja-JP" dirty="0" smtClean="0">
                <a:solidFill>
                  <a:srgbClr val="00B050"/>
                </a:solidFill>
                <a:latin typeface="Arial" pitchFamily="34" charset="0"/>
                <a:cs typeface="Arial" pitchFamily="34" charset="0"/>
              </a:rPr>
              <a:t>Spherical 0</a:t>
            </a:r>
            <a:r>
              <a:rPr lang="en-US" altLang="ja-JP" baseline="30000" dirty="0" smtClean="0">
                <a:solidFill>
                  <a:srgbClr val="00B050"/>
                </a:solidFill>
                <a:latin typeface="Arial" pitchFamily="34" charset="0"/>
                <a:cs typeface="Arial" pitchFamily="34" charset="0"/>
              </a:rPr>
              <a:t>+</a:t>
            </a:r>
            <a:r>
              <a:rPr lang="en-US" altLang="ja-JP" dirty="0" smtClean="0">
                <a:solidFill>
                  <a:srgbClr val="00B050"/>
                </a:solidFill>
                <a:latin typeface="Arial" pitchFamily="34" charset="0"/>
                <a:cs typeface="Arial" pitchFamily="34" charset="0"/>
              </a:rPr>
              <a:t> </a:t>
            </a:r>
            <a:endParaRPr kumimoji="1" lang="ja-JP" altLang="en-US" dirty="0">
              <a:solidFill>
                <a:srgbClr val="00B050"/>
              </a:solidFill>
              <a:latin typeface="Arial" pitchFamily="34" charset="0"/>
              <a:cs typeface="Arial" pitchFamily="34" charset="0"/>
            </a:endParaRPr>
          </a:p>
        </p:txBody>
      </p:sp>
      <p:cxnSp>
        <p:nvCxnSpPr>
          <p:cNvPr id="72" name="直線コネクタ 71"/>
          <p:cNvCxnSpPr/>
          <p:nvPr/>
        </p:nvCxnSpPr>
        <p:spPr>
          <a:xfrm>
            <a:off x="2181182" y="2094204"/>
            <a:ext cx="683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3851335" y="2094204"/>
            <a:ext cx="2341232"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a:off x="5233475" y="1302116"/>
            <a:ext cx="422243" cy="423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4112041" y="1725851"/>
            <a:ext cx="456583" cy="14664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2670181" y="1858435"/>
            <a:ext cx="284052"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77" name="テキスト ボックス 76"/>
          <p:cNvSpPr txBox="1"/>
          <p:nvPr/>
        </p:nvSpPr>
        <p:spPr>
          <a:xfrm>
            <a:off x="2051720" y="1843083"/>
            <a:ext cx="340158" cy="276999"/>
          </a:xfrm>
          <a:prstGeom prst="rect">
            <a:avLst/>
          </a:prstGeom>
          <a:noFill/>
        </p:spPr>
        <p:txBody>
          <a:bodyPr wrap="none" rtlCol="0">
            <a:spAutoFit/>
          </a:bodyPr>
          <a:lstStyle/>
          <a:p>
            <a:r>
              <a:rPr kumimoji="1" lang="en-US" altLang="ja-JP" sz="1200" dirty="0" smtClean="0"/>
              <a:t>0+</a:t>
            </a:r>
            <a:endParaRPr kumimoji="1" lang="ja-JP" altLang="en-US" sz="1200" dirty="0"/>
          </a:p>
        </p:txBody>
      </p:sp>
      <p:cxnSp>
        <p:nvCxnSpPr>
          <p:cNvPr id="78" name="直線コネクタ 77"/>
          <p:cNvCxnSpPr/>
          <p:nvPr/>
        </p:nvCxnSpPr>
        <p:spPr>
          <a:xfrm flipH="1">
            <a:off x="2974258" y="1882336"/>
            <a:ext cx="486307" cy="211868"/>
          </a:xfrm>
          <a:prstGeom prst="line">
            <a:avLst/>
          </a:prstGeom>
          <a:ln w="19050">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flipV="1">
            <a:off x="2885202" y="1806172"/>
            <a:ext cx="527626" cy="300750"/>
          </a:xfrm>
          <a:prstGeom prst="line">
            <a:avLst/>
          </a:prstGeom>
          <a:ln w="19050">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2243403" y="806491"/>
            <a:ext cx="2108059" cy="646331"/>
          </a:xfrm>
          <a:prstGeom prst="rect">
            <a:avLst/>
          </a:prstGeom>
          <a:noFill/>
          <a:ln>
            <a:noFill/>
          </a:ln>
        </p:spPr>
        <p:txBody>
          <a:bodyPr wrap="square" rtlCol="0">
            <a:spAutoFit/>
          </a:bodyPr>
          <a:lstStyle/>
          <a:p>
            <a:pPr algn="ctr"/>
            <a:r>
              <a:rPr kumimoji="1" lang="en-US" altLang="ja-JP" dirty="0" smtClean="0">
                <a:solidFill>
                  <a:schemeClr val="accent1"/>
                </a:solidFill>
                <a:latin typeface="Arial" pitchFamily="34" charset="0"/>
                <a:cs typeface="Arial" pitchFamily="34" charset="0"/>
              </a:rPr>
              <a:t>Reversed </a:t>
            </a:r>
          </a:p>
          <a:p>
            <a:pPr algn="ctr"/>
            <a:r>
              <a:rPr kumimoji="1" lang="en-US" altLang="ja-JP" dirty="0" smtClean="0">
                <a:solidFill>
                  <a:schemeClr val="accent1"/>
                </a:solidFill>
                <a:latin typeface="Arial" pitchFamily="34" charset="0"/>
                <a:cs typeface="Arial" pitchFamily="34" charset="0"/>
              </a:rPr>
              <a:t>(our interpretation)</a:t>
            </a:r>
            <a:endParaRPr kumimoji="1" lang="ja-JP" altLang="en-US" dirty="0">
              <a:solidFill>
                <a:schemeClr val="accent1"/>
              </a:solidFill>
              <a:latin typeface="Arial" pitchFamily="34" charset="0"/>
              <a:cs typeface="Arial" pitchFamily="34" charset="0"/>
            </a:endParaRPr>
          </a:p>
        </p:txBody>
      </p:sp>
      <p:sp>
        <p:nvSpPr>
          <p:cNvPr id="82" name="テキスト ボックス 81"/>
          <p:cNvSpPr txBox="1"/>
          <p:nvPr/>
        </p:nvSpPr>
        <p:spPr>
          <a:xfrm>
            <a:off x="2771800" y="2239988"/>
            <a:ext cx="729687" cy="369332"/>
          </a:xfrm>
          <a:prstGeom prst="rect">
            <a:avLst/>
          </a:prstGeom>
          <a:noFill/>
        </p:spPr>
        <p:txBody>
          <a:bodyPr wrap="none" rtlCol="0">
            <a:spAutoFit/>
          </a:bodyPr>
          <a:lstStyle/>
          <a:p>
            <a:r>
              <a:rPr kumimoji="1" lang="en-US" altLang="ja-JP" dirty="0" smtClean="0"/>
              <a:t>(</a:t>
            </a:r>
            <a:r>
              <a:rPr kumimoji="1" lang="en-US" altLang="ja-JP" baseline="30000" dirty="0" smtClean="0"/>
              <a:t>97</a:t>
            </a:r>
            <a:r>
              <a:rPr kumimoji="1" lang="en-US" altLang="ja-JP" dirty="0" smtClean="0"/>
              <a:t>Rb)</a:t>
            </a:r>
            <a:endParaRPr kumimoji="1" lang="ja-JP" altLang="en-US" dirty="0"/>
          </a:p>
        </p:txBody>
      </p:sp>
      <p:cxnSp>
        <p:nvCxnSpPr>
          <p:cNvPr id="83" name="直線矢印コネクタ 82"/>
          <p:cNvCxnSpPr/>
          <p:nvPr/>
        </p:nvCxnSpPr>
        <p:spPr>
          <a:xfrm>
            <a:off x="3217411" y="1430832"/>
            <a:ext cx="1" cy="44166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2628546" y="1599794"/>
            <a:ext cx="268022" cy="307777"/>
          </a:xfrm>
          <a:prstGeom prst="rect">
            <a:avLst/>
          </a:prstGeom>
          <a:noFill/>
          <a:ln>
            <a:noFill/>
          </a:ln>
        </p:spPr>
        <p:txBody>
          <a:bodyPr wrap="none" rtlCol="0">
            <a:spAutoFit/>
          </a:bodyPr>
          <a:lstStyle/>
          <a:p>
            <a:r>
              <a:rPr kumimoji="1" lang="en-US" altLang="ja-JP" sz="1400" dirty="0" smtClean="0">
                <a:solidFill>
                  <a:schemeClr val="accent1"/>
                </a:solidFill>
              </a:rPr>
              <a:t>?</a:t>
            </a:r>
            <a:endParaRPr kumimoji="1" lang="ja-JP" altLang="en-US" sz="1400" dirty="0">
              <a:solidFill>
                <a:schemeClr val="accent1"/>
              </a:solidFill>
            </a:endParaRPr>
          </a:p>
        </p:txBody>
      </p:sp>
      <p:sp>
        <p:nvSpPr>
          <p:cNvPr id="91" name="テキスト ボックス 90"/>
          <p:cNvSpPr txBox="1"/>
          <p:nvPr/>
        </p:nvSpPr>
        <p:spPr>
          <a:xfrm>
            <a:off x="145853" y="1925544"/>
            <a:ext cx="2042287" cy="646331"/>
          </a:xfrm>
          <a:prstGeom prst="rect">
            <a:avLst/>
          </a:prstGeom>
          <a:noFill/>
        </p:spPr>
        <p:txBody>
          <a:bodyPr wrap="square" rtlCol="0">
            <a:spAutoFit/>
          </a:bodyPr>
          <a:lstStyle/>
          <a:p>
            <a:pPr lvl="0" algn="r"/>
            <a:r>
              <a:rPr lang="en-US" altLang="ja-JP" baseline="30000" dirty="0" smtClean="0">
                <a:solidFill>
                  <a:srgbClr val="00B050"/>
                </a:solidFill>
                <a:latin typeface="Arial" pitchFamily="34" charset="0"/>
                <a:cs typeface="Arial" pitchFamily="34" charset="0"/>
              </a:rPr>
              <a:t>96</a:t>
            </a:r>
            <a:r>
              <a:rPr lang="en-US" altLang="ja-JP" dirty="0" smtClean="0">
                <a:solidFill>
                  <a:srgbClr val="00B050"/>
                </a:solidFill>
                <a:latin typeface="Arial" pitchFamily="34" charset="0"/>
                <a:cs typeface="Arial" pitchFamily="34" charset="0"/>
              </a:rPr>
              <a:t>Kr </a:t>
            </a:r>
            <a:r>
              <a:rPr lang="en-US" altLang="ja-JP" dirty="0">
                <a:solidFill>
                  <a:srgbClr val="00B050"/>
                </a:solidFill>
                <a:latin typeface="Arial" pitchFamily="34" charset="0"/>
                <a:cs typeface="Arial" pitchFamily="34" charset="0"/>
              </a:rPr>
              <a:t>(g.s</a:t>
            </a:r>
            <a:r>
              <a:rPr lang="en-US" altLang="ja-JP" dirty="0" smtClean="0">
                <a:solidFill>
                  <a:srgbClr val="00B050"/>
                </a:solidFill>
                <a:latin typeface="Arial" pitchFamily="34" charset="0"/>
                <a:cs typeface="Arial" pitchFamily="34" charset="0"/>
              </a:rPr>
              <a:t>.,0</a:t>
            </a:r>
            <a:r>
              <a:rPr lang="en-US" altLang="ja-JP" baseline="30000" dirty="0">
                <a:solidFill>
                  <a:srgbClr val="00B050"/>
                </a:solidFill>
                <a:latin typeface="Arial" pitchFamily="34" charset="0"/>
                <a:cs typeface="Arial" pitchFamily="34" charset="0"/>
              </a:rPr>
              <a:t>+</a:t>
            </a:r>
            <a:r>
              <a:rPr lang="en-US" altLang="ja-JP" dirty="0">
                <a:solidFill>
                  <a:srgbClr val="00B050"/>
                </a:solidFill>
                <a:latin typeface="Arial" pitchFamily="34" charset="0"/>
                <a:cs typeface="Arial" pitchFamily="34" charset="0"/>
              </a:rPr>
              <a:t>) : </a:t>
            </a:r>
            <a:endParaRPr lang="en-US" altLang="ja-JP" dirty="0" smtClean="0">
              <a:solidFill>
                <a:srgbClr val="00B050"/>
              </a:solidFill>
              <a:latin typeface="Arial" pitchFamily="34" charset="0"/>
              <a:cs typeface="Arial" pitchFamily="34" charset="0"/>
            </a:endParaRPr>
          </a:p>
          <a:p>
            <a:pPr lvl="0" algn="r"/>
            <a:r>
              <a:rPr lang="en-US" altLang="ja-JP" dirty="0" smtClean="0">
                <a:solidFill>
                  <a:srgbClr val="00B050"/>
                </a:solidFill>
                <a:latin typeface="Arial" pitchFamily="34" charset="0"/>
                <a:cs typeface="Arial" pitchFamily="34" charset="0"/>
              </a:rPr>
              <a:t>not well deformed</a:t>
            </a:r>
            <a:endParaRPr lang="en-US" altLang="ja-JP" dirty="0">
              <a:solidFill>
                <a:srgbClr val="00B050"/>
              </a:solidFill>
              <a:latin typeface="Arial" pitchFamily="34" charset="0"/>
              <a:cs typeface="Arial" pitchFamily="34" charset="0"/>
            </a:endParaRPr>
          </a:p>
        </p:txBody>
      </p:sp>
      <p:cxnSp>
        <p:nvCxnSpPr>
          <p:cNvPr id="94" name="直線コネクタ 93"/>
          <p:cNvCxnSpPr/>
          <p:nvPr/>
        </p:nvCxnSpPr>
        <p:spPr>
          <a:xfrm>
            <a:off x="5479394" y="5549170"/>
            <a:ext cx="6774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5463369" y="4639524"/>
            <a:ext cx="6774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4127885" y="5549170"/>
            <a:ext cx="683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4131847" y="5333146"/>
            <a:ext cx="683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5823409" y="4372978"/>
            <a:ext cx="439544" cy="276999"/>
          </a:xfrm>
          <a:prstGeom prst="rect">
            <a:avLst/>
          </a:prstGeom>
          <a:noFill/>
        </p:spPr>
        <p:txBody>
          <a:bodyPr wrap="none" rtlCol="0">
            <a:spAutoFit/>
          </a:bodyPr>
          <a:lstStyle/>
          <a:p>
            <a:r>
              <a:rPr lang="en-US" altLang="ja-JP" sz="1200" dirty="0" smtClean="0"/>
              <a:t>599</a:t>
            </a:r>
            <a:endParaRPr kumimoji="1" lang="ja-JP" altLang="en-US" sz="1200" dirty="0"/>
          </a:p>
        </p:txBody>
      </p:sp>
      <p:sp>
        <p:nvSpPr>
          <p:cNvPr id="99" name="テキスト ボックス 98"/>
          <p:cNvSpPr txBox="1"/>
          <p:nvPr/>
        </p:nvSpPr>
        <p:spPr>
          <a:xfrm>
            <a:off x="4527265" y="5103511"/>
            <a:ext cx="354584" cy="276999"/>
          </a:xfrm>
          <a:prstGeom prst="rect">
            <a:avLst/>
          </a:prstGeom>
          <a:noFill/>
        </p:spPr>
        <p:txBody>
          <a:bodyPr wrap="none" rtlCol="0">
            <a:spAutoFit/>
          </a:bodyPr>
          <a:lstStyle/>
          <a:p>
            <a:r>
              <a:rPr lang="en-US" altLang="ja-JP" sz="1200" dirty="0" smtClean="0"/>
              <a:t>77</a:t>
            </a:r>
            <a:endParaRPr kumimoji="1" lang="ja-JP" altLang="en-US" sz="1200" dirty="0"/>
          </a:p>
        </p:txBody>
      </p:sp>
      <p:sp>
        <p:nvSpPr>
          <p:cNvPr id="100" name="テキスト ボックス 99"/>
          <p:cNvSpPr txBox="1"/>
          <p:nvPr/>
        </p:nvSpPr>
        <p:spPr>
          <a:xfrm>
            <a:off x="5967425" y="5313401"/>
            <a:ext cx="284052"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101" name="テキスト ボックス 100"/>
          <p:cNvSpPr txBox="1"/>
          <p:nvPr/>
        </p:nvSpPr>
        <p:spPr>
          <a:xfrm>
            <a:off x="4669568" y="5313401"/>
            <a:ext cx="284052"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102" name="テキスト ボックス 101"/>
          <p:cNvSpPr txBox="1"/>
          <p:nvPr/>
        </p:nvSpPr>
        <p:spPr>
          <a:xfrm>
            <a:off x="5439208" y="5693186"/>
            <a:ext cx="655949" cy="400110"/>
          </a:xfrm>
          <a:prstGeom prst="rect">
            <a:avLst/>
          </a:prstGeom>
          <a:noFill/>
        </p:spPr>
        <p:txBody>
          <a:bodyPr wrap="none" rtlCol="0">
            <a:spAutoFit/>
          </a:bodyPr>
          <a:lstStyle/>
          <a:p>
            <a:r>
              <a:rPr lang="en-US" altLang="ja-JP" sz="2000" baseline="30000" dirty="0" smtClean="0"/>
              <a:t>99</a:t>
            </a:r>
            <a:r>
              <a:rPr lang="en-US" altLang="ja-JP" sz="2000" baseline="-25000" dirty="0" smtClean="0"/>
              <a:t>39</a:t>
            </a:r>
            <a:r>
              <a:rPr lang="en-US" altLang="ja-JP" sz="2000" dirty="0" smtClean="0"/>
              <a:t>Y</a:t>
            </a:r>
            <a:endParaRPr kumimoji="1" lang="ja-JP" altLang="en-US" sz="2000" dirty="0"/>
          </a:p>
        </p:txBody>
      </p:sp>
      <p:sp>
        <p:nvSpPr>
          <p:cNvPr id="103" name="テキスト ボックス 102"/>
          <p:cNvSpPr txBox="1"/>
          <p:nvPr/>
        </p:nvSpPr>
        <p:spPr>
          <a:xfrm>
            <a:off x="4011618" y="5693186"/>
            <a:ext cx="805029" cy="400110"/>
          </a:xfrm>
          <a:prstGeom prst="rect">
            <a:avLst/>
          </a:prstGeom>
          <a:noFill/>
        </p:spPr>
        <p:txBody>
          <a:bodyPr wrap="none" rtlCol="0">
            <a:spAutoFit/>
          </a:bodyPr>
          <a:lstStyle/>
          <a:p>
            <a:r>
              <a:rPr lang="en-US" altLang="ja-JP" sz="2000" baseline="30000" dirty="0" smtClean="0"/>
              <a:t>97</a:t>
            </a:r>
            <a:r>
              <a:rPr lang="en-US" altLang="ja-JP" sz="2000" baseline="-25000" dirty="0" smtClean="0"/>
              <a:t>37</a:t>
            </a:r>
            <a:r>
              <a:rPr lang="en-US" altLang="ja-JP" sz="2000" dirty="0" smtClean="0"/>
              <a:t>Rb</a:t>
            </a:r>
            <a:endParaRPr kumimoji="1" lang="ja-JP" altLang="en-US" sz="2000" dirty="0"/>
          </a:p>
        </p:txBody>
      </p:sp>
      <p:sp>
        <p:nvSpPr>
          <p:cNvPr id="104" name="テキスト ボックス 103"/>
          <p:cNvSpPr txBox="1"/>
          <p:nvPr/>
        </p:nvSpPr>
        <p:spPr>
          <a:xfrm>
            <a:off x="5261899" y="5298049"/>
            <a:ext cx="829073" cy="276999"/>
          </a:xfrm>
          <a:prstGeom prst="rect">
            <a:avLst/>
          </a:prstGeom>
          <a:noFill/>
        </p:spPr>
        <p:txBody>
          <a:bodyPr wrap="none" rtlCol="0">
            <a:spAutoFit/>
          </a:bodyPr>
          <a:lstStyle/>
          <a:p>
            <a:r>
              <a:rPr lang="en-US" altLang="ja-JP" sz="1200" dirty="0" smtClean="0"/>
              <a:t>[422]5/2+</a:t>
            </a:r>
            <a:endParaRPr kumimoji="1" lang="ja-JP" altLang="en-US" sz="1200" dirty="0"/>
          </a:p>
        </p:txBody>
      </p:sp>
      <p:sp>
        <p:nvSpPr>
          <p:cNvPr id="105" name="テキスト ボックス 104"/>
          <p:cNvSpPr txBox="1"/>
          <p:nvPr/>
        </p:nvSpPr>
        <p:spPr>
          <a:xfrm>
            <a:off x="4000778" y="5309082"/>
            <a:ext cx="829073" cy="276999"/>
          </a:xfrm>
          <a:prstGeom prst="rect">
            <a:avLst/>
          </a:prstGeom>
          <a:noFill/>
        </p:spPr>
        <p:txBody>
          <a:bodyPr wrap="none" rtlCol="0">
            <a:spAutoFit/>
          </a:bodyPr>
          <a:lstStyle/>
          <a:p>
            <a:r>
              <a:rPr lang="en-US" altLang="ja-JP" sz="1200" dirty="0" smtClean="0"/>
              <a:t>[431]3/2+</a:t>
            </a:r>
            <a:endParaRPr kumimoji="1" lang="ja-JP" altLang="en-US" sz="1200" dirty="0"/>
          </a:p>
        </p:txBody>
      </p:sp>
      <p:sp>
        <p:nvSpPr>
          <p:cNvPr id="106" name="テキスト ボックス 105"/>
          <p:cNvSpPr txBox="1"/>
          <p:nvPr/>
        </p:nvSpPr>
        <p:spPr>
          <a:xfrm>
            <a:off x="3965755" y="5093058"/>
            <a:ext cx="551754" cy="276999"/>
          </a:xfrm>
          <a:prstGeom prst="rect">
            <a:avLst/>
          </a:prstGeom>
          <a:noFill/>
        </p:spPr>
        <p:txBody>
          <a:bodyPr wrap="none" rtlCol="0">
            <a:spAutoFit/>
          </a:bodyPr>
          <a:lstStyle/>
          <a:p>
            <a:r>
              <a:rPr kumimoji="1" lang="en-US" altLang="ja-JP" sz="1200" dirty="0" smtClean="0"/>
              <a:t>(5/2-)</a:t>
            </a:r>
            <a:endParaRPr kumimoji="1" lang="ja-JP" altLang="en-US" sz="1200" dirty="0"/>
          </a:p>
        </p:txBody>
      </p:sp>
      <p:sp>
        <p:nvSpPr>
          <p:cNvPr id="107" name="テキスト ボックス 106"/>
          <p:cNvSpPr txBox="1"/>
          <p:nvPr/>
        </p:nvSpPr>
        <p:spPr>
          <a:xfrm>
            <a:off x="2472177" y="5693186"/>
            <a:ext cx="760144" cy="400110"/>
          </a:xfrm>
          <a:prstGeom prst="rect">
            <a:avLst/>
          </a:prstGeom>
          <a:noFill/>
        </p:spPr>
        <p:txBody>
          <a:bodyPr wrap="none" rtlCol="0">
            <a:spAutoFit/>
          </a:bodyPr>
          <a:lstStyle/>
          <a:p>
            <a:r>
              <a:rPr lang="en-US" altLang="ja-JP" sz="2000" baseline="30000" dirty="0" smtClean="0"/>
              <a:t>95</a:t>
            </a:r>
            <a:r>
              <a:rPr lang="en-US" altLang="ja-JP" sz="2000" baseline="-25000" dirty="0" smtClean="0"/>
              <a:t>35</a:t>
            </a:r>
            <a:r>
              <a:rPr lang="en-US" altLang="ja-JP" sz="2000" dirty="0" smtClean="0"/>
              <a:t>Br</a:t>
            </a:r>
          </a:p>
        </p:txBody>
      </p:sp>
      <p:cxnSp>
        <p:nvCxnSpPr>
          <p:cNvPr id="108" name="直線コネクタ 107"/>
          <p:cNvCxnSpPr/>
          <p:nvPr/>
        </p:nvCxnSpPr>
        <p:spPr>
          <a:xfrm>
            <a:off x="2613230" y="5549170"/>
            <a:ext cx="683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H="1">
            <a:off x="4540247" y="5549169"/>
            <a:ext cx="106182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H="1">
            <a:off x="4800954" y="4639524"/>
            <a:ext cx="658498" cy="6879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3102229" y="5313401"/>
            <a:ext cx="284052" cy="307777"/>
          </a:xfrm>
          <a:prstGeom prst="rect">
            <a:avLst/>
          </a:prstGeom>
          <a:noFill/>
        </p:spPr>
        <p:txBody>
          <a:bodyPr wrap="none" rtlCol="0">
            <a:spAutoFit/>
          </a:bodyPr>
          <a:lstStyle/>
          <a:p>
            <a:r>
              <a:rPr kumimoji="1" lang="en-US" altLang="ja-JP" sz="1400" dirty="0" smtClean="0"/>
              <a:t>0</a:t>
            </a:r>
            <a:endParaRPr kumimoji="1" lang="ja-JP" altLang="en-US" sz="1400" dirty="0"/>
          </a:p>
        </p:txBody>
      </p:sp>
      <p:sp>
        <p:nvSpPr>
          <p:cNvPr id="112" name="テキスト ボックス 111"/>
          <p:cNvSpPr txBox="1"/>
          <p:nvPr/>
        </p:nvSpPr>
        <p:spPr>
          <a:xfrm>
            <a:off x="6175101" y="4361945"/>
            <a:ext cx="1364476" cy="369332"/>
          </a:xfrm>
          <a:prstGeom prst="rect">
            <a:avLst/>
          </a:prstGeom>
          <a:noFill/>
        </p:spPr>
        <p:txBody>
          <a:bodyPr wrap="none" rtlCol="0">
            <a:spAutoFit/>
          </a:bodyPr>
          <a:lstStyle/>
          <a:p>
            <a:r>
              <a:rPr kumimoji="1" lang="en-US" altLang="ja-JP" dirty="0" smtClean="0">
                <a:solidFill>
                  <a:srgbClr val="00B050"/>
                </a:solidFill>
                <a:latin typeface="Arial" pitchFamily="34" charset="0"/>
                <a:cs typeface="Arial" pitchFamily="34" charset="0"/>
              </a:rPr>
              <a:t>(Spherical) </a:t>
            </a:r>
          </a:p>
        </p:txBody>
      </p:sp>
      <p:cxnSp>
        <p:nvCxnSpPr>
          <p:cNvPr id="114" name="直線コネクタ 113"/>
          <p:cNvCxnSpPr/>
          <p:nvPr/>
        </p:nvCxnSpPr>
        <p:spPr>
          <a:xfrm>
            <a:off x="2613230" y="4679607"/>
            <a:ext cx="683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H="1" flipV="1">
            <a:off x="3285857" y="4668730"/>
            <a:ext cx="826184" cy="8804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H="1">
            <a:off x="3340600" y="5313401"/>
            <a:ext cx="761977" cy="2209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2478722" y="5309082"/>
            <a:ext cx="551754" cy="276999"/>
          </a:xfrm>
          <a:prstGeom prst="rect">
            <a:avLst/>
          </a:prstGeom>
          <a:noFill/>
        </p:spPr>
        <p:txBody>
          <a:bodyPr wrap="none" rtlCol="0">
            <a:spAutoFit/>
          </a:bodyPr>
          <a:lstStyle/>
          <a:p>
            <a:r>
              <a:rPr kumimoji="1" lang="en-US" altLang="ja-JP" sz="1200" dirty="0" smtClean="0"/>
              <a:t>(5/2-)</a:t>
            </a:r>
            <a:endParaRPr kumimoji="1" lang="ja-JP" altLang="en-US" sz="1200" dirty="0"/>
          </a:p>
        </p:txBody>
      </p:sp>
      <p:sp>
        <p:nvSpPr>
          <p:cNvPr id="118" name="テキスト ボックス 117"/>
          <p:cNvSpPr txBox="1"/>
          <p:nvPr/>
        </p:nvSpPr>
        <p:spPr>
          <a:xfrm>
            <a:off x="3002051" y="4402608"/>
            <a:ext cx="439544" cy="276999"/>
          </a:xfrm>
          <a:prstGeom prst="rect">
            <a:avLst/>
          </a:prstGeom>
          <a:noFill/>
        </p:spPr>
        <p:txBody>
          <a:bodyPr wrap="none" rtlCol="0">
            <a:spAutoFit/>
          </a:bodyPr>
          <a:lstStyle/>
          <a:p>
            <a:r>
              <a:rPr lang="en-US" altLang="ja-JP" sz="1200" dirty="0" smtClean="0"/>
              <a:t>538</a:t>
            </a:r>
            <a:endParaRPr kumimoji="1" lang="ja-JP" altLang="en-US" sz="1200" dirty="0"/>
          </a:p>
        </p:txBody>
      </p:sp>
      <p:sp>
        <p:nvSpPr>
          <p:cNvPr id="119" name="テキスト ボックス 118"/>
          <p:cNvSpPr txBox="1"/>
          <p:nvPr/>
        </p:nvSpPr>
        <p:spPr>
          <a:xfrm>
            <a:off x="1403648" y="4469665"/>
            <a:ext cx="1159292" cy="369332"/>
          </a:xfrm>
          <a:prstGeom prst="rect">
            <a:avLst/>
          </a:prstGeom>
          <a:noFill/>
        </p:spPr>
        <p:txBody>
          <a:bodyPr wrap="none" rtlCol="0">
            <a:spAutoFit/>
          </a:bodyPr>
          <a:lstStyle/>
          <a:p>
            <a:r>
              <a:rPr kumimoji="1" lang="en-US" altLang="ja-JP" dirty="0" smtClean="0">
                <a:solidFill>
                  <a:srgbClr val="FF0000"/>
                </a:solidFill>
                <a:latin typeface="Arial" pitchFamily="34" charset="0"/>
                <a:cs typeface="Arial" pitchFamily="34" charset="0"/>
              </a:rPr>
              <a:t>deformed</a:t>
            </a:r>
            <a:endParaRPr kumimoji="1" lang="ja-JP" altLang="en-US" dirty="0">
              <a:solidFill>
                <a:srgbClr val="FF0000"/>
              </a:solidFill>
              <a:latin typeface="Arial" pitchFamily="34" charset="0"/>
              <a:cs typeface="Arial" pitchFamily="34" charset="0"/>
            </a:endParaRPr>
          </a:p>
        </p:txBody>
      </p:sp>
      <p:sp>
        <p:nvSpPr>
          <p:cNvPr id="120" name="テキスト ボックス 119"/>
          <p:cNvSpPr txBox="1"/>
          <p:nvPr/>
        </p:nvSpPr>
        <p:spPr>
          <a:xfrm>
            <a:off x="1403648" y="5290755"/>
            <a:ext cx="1107996" cy="369332"/>
          </a:xfrm>
          <a:prstGeom prst="rect">
            <a:avLst/>
          </a:prstGeom>
          <a:noFill/>
        </p:spPr>
        <p:txBody>
          <a:bodyPr wrap="none" rtlCol="0">
            <a:spAutoFit/>
          </a:bodyPr>
          <a:lstStyle/>
          <a:p>
            <a:r>
              <a:rPr kumimoji="1" lang="en-US" altLang="ja-JP" dirty="0" smtClean="0">
                <a:solidFill>
                  <a:srgbClr val="00B050"/>
                </a:solidFill>
                <a:latin typeface="Arial" pitchFamily="34" charset="0"/>
                <a:cs typeface="Arial" pitchFamily="34" charset="0"/>
              </a:rPr>
              <a:t>spherical</a:t>
            </a:r>
            <a:endParaRPr kumimoji="1" lang="ja-JP" altLang="en-US" dirty="0">
              <a:solidFill>
                <a:srgbClr val="00B050"/>
              </a:solidFill>
              <a:latin typeface="Arial" pitchFamily="34" charset="0"/>
              <a:cs typeface="Arial" pitchFamily="34" charset="0"/>
            </a:endParaRPr>
          </a:p>
        </p:txBody>
      </p:sp>
      <p:sp>
        <p:nvSpPr>
          <p:cNvPr id="121" name="テキスト ボックス 120"/>
          <p:cNvSpPr txBox="1"/>
          <p:nvPr/>
        </p:nvSpPr>
        <p:spPr>
          <a:xfrm>
            <a:off x="6175556" y="5323854"/>
            <a:ext cx="1159292" cy="369332"/>
          </a:xfrm>
          <a:prstGeom prst="rect">
            <a:avLst/>
          </a:prstGeom>
          <a:noFill/>
        </p:spPr>
        <p:txBody>
          <a:bodyPr wrap="none" rtlCol="0">
            <a:spAutoFit/>
          </a:bodyPr>
          <a:lstStyle/>
          <a:p>
            <a:r>
              <a:rPr kumimoji="1" lang="en-US" altLang="ja-JP" dirty="0" smtClean="0">
                <a:solidFill>
                  <a:srgbClr val="FF0000"/>
                </a:solidFill>
                <a:latin typeface="Arial" pitchFamily="34" charset="0"/>
                <a:cs typeface="Arial" pitchFamily="34" charset="0"/>
              </a:rPr>
              <a:t>deformed</a:t>
            </a:r>
            <a:endParaRPr kumimoji="1" lang="ja-JP" altLang="en-US" dirty="0">
              <a:solidFill>
                <a:srgbClr val="FF0000"/>
              </a:solidFill>
              <a:latin typeface="Arial" pitchFamily="34" charset="0"/>
              <a:cs typeface="Arial" pitchFamily="34" charset="0"/>
            </a:endParaRPr>
          </a:p>
        </p:txBody>
      </p:sp>
      <p:sp>
        <p:nvSpPr>
          <p:cNvPr id="80" name="テキスト ボックス 4"/>
          <p:cNvSpPr txBox="1">
            <a:spLocks noChangeArrowheads="1"/>
          </p:cNvSpPr>
          <p:nvPr/>
        </p:nvSpPr>
        <p:spPr bwMode="auto">
          <a:xfrm>
            <a:off x="308980" y="260648"/>
            <a:ext cx="8511492" cy="400110"/>
          </a:xfrm>
          <a:prstGeom prst="rect">
            <a:avLst/>
          </a:prstGeom>
          <a:solidFill>
            <a:srgbClr val="FFFF99"/>
          </a:solidFill>
          <a:ln w="9525">
            <a:noFill/>
            <a:miter lim="800000"/>
            <a:headEnd/>
            <a:tailEnd/>
          </a:ln>
        </p:spPr>
        <p:txBody>
          <a:bodyPr wrap="square">
            <a:spAutoFit/>
          </a:bodyPr>
          <a:lstStyle/>
          <a:p>
            <a:pPr algn="ctr"/>
            <a:r>
              <a:rPr lang="en-US" altLang="ja-JP" sz="2000" dirty="0">
                <a:effectLst>
                  <a:outerShdw blurRad="38100" dist="38100" dir="2700000" algn="tl">
                    <a:srgbClr val="000000">
                      <a:alpha val="43137"/>
                    </a:srgbClr>
                  </a:outerShdw>
                </a:effectLst>
                <a:latin typeface="Arial" pitchFamily="34" charset="0"/>
                <a:cs typeface="Arial" pitchFamily="34" charset="0"/>
              </a:rPr>
              <a:t>Evolution of shape coexistence in the </a:t>
            </a:r>
            <a:r>
              <a:rPr lang="en-US" altLang="ja-JP" sz="2000" i="1" dirty="0">
                <a:effectLst>
                  <a:outerShdw blurRad="38100" dist="38100" dir="2700000" algn="tl">
                    <a:srgbClr val="000000">
                      <a:alpha val="43137"/>
                    </a:srgbClr>
                  </a:outerShdw>
                </a:effectLst>
                <a:latin typeface="Arial" pitchFamily="34" charset="0"/>
                <a:cs typeface="Arial" pitchFamily="34" charset="0"/>
              </a:rPr>
              <a:t>N</a:t>
            </a:r>
            <a:r>
              <a:rPr lang="en-US" altLang="ja-JP" sz="2000" dirty="0">
                <a:effectLst>
                  <a:outerShdw blurRad="38100" dist="38100" dir="2700000" algn="tl">
                    <a:srgbClr val="000000">
                      <a:alpha val="43137"/>
                    </a:srgbClr>
                  </a:outerShdw>
                </a:effectLst>
                <a:latin typeface="Arial" pitchFamily="34" charset="0"/>
                <a:cs typeface="Arial" pitchFamily="34" charset="0"/>
              </a:rPr>
              <a:t>=60 even-even </a:t>
            </a:r>
            <a:r>
              <a:rPr lang="en-US" altLang="ja-JP" sz="2000" dirty="0" smtClean="0">
                <a:effectLst>
                  <a:outerShdw blurRad="38100" dist="38100" dir="2700000" algn="tl">
                    <a:srgbClr val="000000">
                      <a:alpha val="43137"/>
                    </a:srgbClr>
                  </a:outerShdw>
                </a:effectLst>
                <a:latin typeface="Arial" pitchFamily="34" charset="0"/>
                <a:cs typeface="Arial" pitchFamily="34" charset="0"/>
              </a:rPr>
              <a:t>nuclei </a:t>
            </a:r>
            <a:endParaRPr lang="ja-JP" altLang="en-US" sz="2000" dirty="0">
              <a:effectLst>
                <a:outerShdw blurRad="38100" dist="38100" dir="2700000" algn="tl">
                  <a:srgbClr val="000000">
                    <a:alpha val="43137"/>
                  </a:srgbClr>
                </a:outerShdw>
              </a:effectLst>
              <a:latin typeface="Arial" pitchFamily="34" charset="0"/>
              <a:cs typeface="Arial" pitchFamily="34" charset="0"/>
            </a:endParaRPr>
          </a:p>
        </p:txBody>
      </p:sp>
      <p:sp>
        <p:nvSpPr>
          <p:cNvPr id="87" name="テキスト ボックス 4"/>
          <p:cNvSpPr txBox="1">
            <a:spLocks noChangeArrowheads="1"/>
          </p:cNvSpPr>
          <p:nvPr/>
        </p:nvSpPr>
        <p:spPr bwMode="auto">
          <a:xfrm>
            <a:off x="660650" y="3676962"/>
            <a:ext cx="7799782" cy="400110"/>
          </a:xfrm>
          <a:prstGeom prst="rect">
            <a:avLst/>
          </a:prstGeom>
          <a:solidFill>
            <a:srgbClr val="FFFF99"/>
          </a:solidFill>
          <a:ln w="9525">
            <a:noFill/>
            <a:miter lim="800000"/>
            <a:headEnd/>
            <a:tailEnd/>
          </a:ln>
        </p:spPr>
        <p:txBody>
          <a:bodyPr wrap="square">
            <a:spAutoFit/>
          </a:bodyPr>
          <a:lstStyle/>
          <a:p>
            <a:pPr algn="ctr"/>
            <a:r>
              <a:rPr lang="en-US" altLang="ja-JP" sz="2000" dirty="0">
                <a:effectLst>
                  <a:outerShdw blurRad="38100" dist="38100" dir="2700000" algn="tl">
                    <a:srgbClr val="000000">
                      <a:alpha val="43137"/>
                    </a:srgbClr>
                  </a:outerShdw>
                </a:effectLst>
                <a:latin typeface="Arial" pitchFamily="34" charset="0"/>
                <a:cs typeface="Arial" pitchFamily="34" charset="0"/>
              </a:rPr>
              <a:t>Evolution of shape coexistence in the </a:t>
            </a:r>
            <a:r>
              <a:rPr lang="en-US" altLang="ja-JP" sz="2000" i="1" dirty="0">
                <a:effectLst>
                  <a:outerShdw blurRad="38100" dist="38100" dir="2700000" algn="tl">
                    <a:srgbClr val="000000">
                      <a:alpha val="43137"/>
                    </a:srgbClr>
                  </a:outerShdw>
                </a:effectLst>
                <a:latin typeface="Arial" pitchFamily="34" charset="0"/>
                <a:cs typeface="Arial" pitchFamily="34" charset="0"/>
              </a:rPr>
              <a:t>N</a:t>
            </a:r>
            <a:r>
              <a:rPr lang="en-US" altLang="ja-JP" sz="2000" dirty="0">
                <a:effectLst>
                  <a:outerShdw blurRad="38100" dist="38100" dir="2700000" algn="tl">
                    <a:srgbClr val="000000">
                      <a:alpha val="43137"/>
                    </a:srgbClr>
                  </a:outerShdw>
                </a:effectLst>
                <a:latin typeface="Arial" pitchFamily="34" charset="0"/>
                <a:cs typeface="Arial" pitchFamily="34" charset="0"/>
              </a:rPr>
              <a:t>=60 </a:t>
            </a:r>
            <a:r>
              <a:rPr lang="en-US" altLang="ja-JP" sz="2000" dirty="0" smtClean="0">
                <a:effectLst>
                  <a:outerShdw blurRad="38100" dist="38100" dir="2700000" algn="tl">
                    <a:srgbClr val="000000">
                      <a:alpha val="43137"/>
                    </a:srgbClr>
                  </a:outerShdw>
                </a:effectLst>
                <a:latin typeface="Arial" pitchFamily="34" charset="0"/>
                <a:cs typeface="Arial" pitchFamily="34" charset="0"/>
              </a:rPr>
              <a:t>odd-mass  nuclei </a:t>
            </a:r>
            <a:endParaRPr lang="ja-JP" altLang="en-US" sz="2000" dirty="0">
              <a:effectLst>
                <a:outerShdw blurRad="38100" dist="38100" dir="2700000" algn="tl">
                  <a:srgbClr val="000000">
                    <a:alpha val="43137"/>
                  </a:srgbClr>
                </a:outerShdw>
              </a:effectLst>
              <a:latin typeface="Arial" pitchFamily="34" charset="0"/>
              <a:cs typeface="Arial" pitchFamily="34" charset="0"/>
            </a:endParaRPr>
          </a:p>
        </p:txBody>
      </p:sp>
      <p:sp>
        <p:nvSpPr>
          <p:cNvPr id="2" name="テキスト ボックス 1"/>
          <p:cNvSpPr txBox="1"/>
          <p:nvPr/>
        </p:nvSpPr>
        <p:spPr>
          <a:xfrm>
            <a:off x="2267744" y="6228020"/>
            <a:ext cx="1237770" cy="369332"/>
          </a:xfrm>
          <a:prstGeom prst="rect">
            <a:avLst/>
          </a:prstGeom>
          <a:solidFill>
            <a:schemeClr val="bg1">
              <a:lumMod val="85000"/>
            </a:schemeClr>
          </a:solidFill>
          <a:ln>
            <a:noFill/>
          </a:ln>
        </p:spPr>
        <p:txBody>
          <a:bodyPr wrap="square" rtlCol="0">
            <a:spAutoFit/>
          </a:bodyPr>
          <a:lstStyle/>
          <a:p>
            <a:r>
              <a:rPr kumimoji="1" lang="en-US" altLang="ja-JP" dirty="0" smtClean="0">
                <a:latin typeface="Arial" pitchFamily="34" charset="0"/>
                <a:cs typeface="Arial" pitchFamily="34" charset="0"/>
              </a:rPr>
              <a:t>This work</a:t>
            </a:r>
            <a:endParaRPr kumimoji="1" lang="ja-JP" altLang="en-US" dirty="0">
              <a:latin typeface="Arial" pitchFamily="34" charset="0"/>
              <a:cs typeface="Arial" pitchFamily="34" charset="0"/>
            </a:endParaRPr>
          </a:p>
        </p:txBody>
      </p:sp>
      <p:sp>
        <p:nvSpPr>
          <p:cNvPr id="90" name="テキスト ボックス 89"/>
          <p:cNvSpPr txBox="1"/>
          <p:nvPr/>
        </p:nvSpPr>
        <p:spPr>
          <a:xfrm>
            <a:off x="3417364" y="4290225"/>
            <a:ext cx="1301160" cy="369332"/>
          </a:xfrm>
          <a:prstGeom prst="rect">
            <a:avLst/>
          </a:prstGeom>
          <a:noFill/>
        </p:spPr>
        <p:txBody>
          <a:bodyPr wrap="square" rtlCol="0">
            <a:spAutoFit/>
          </a:bodyPr>
          <a:lstStyle/>
          <a:p>
            <a:pPr algn="ctr"/>
            <a:r>
              <a:rPr kumimoji="1" lang="en-US" altLang="ja-JP" dirty="0" smtClean="0">
                <a:solidFill>
                  <a:schemeClr val="accent1"/>
                </a:solidFill>
                <a:latin typeface="Arial" pitchFamily="34" charset="0"/>
                <a:cs typeface="Arial" pitchFamily="34" charset="0"/>
              </a:rPr>
              <a:t>Reversed </a:t>
            </a:r>
          </a:p>
        </p:txBody>
      </p:sp>
      <p:cxnSp>
        <p:nvCxnSpPr>
          <p:cNvPr id="92" name="直線矢印コネクタ 91"/>
          <p:cNvCxnSpPr/>
          <p:nvPr/>
        </p:nvCxnSpPr>
        <p:spPr>
          <a:xfrm>
            <a:off x="3923927" y="4703449"/>
            <a:ext cx="1" cy="52810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3851920" y="6228020"/>
            <a:ext cx="1237770" cy="369332"/>
          </a:xfrm>
          <a:prstGeom prst="rect">
            <a:avLst/>
          </a:prstGeom>
          <a:solidFill>
            <a:schemeClr val="bg1">
              <a:lumMod val="85000"/>
            </a:schemeClr>
          </a:solidFill>
          <a:ln>
            <a:noFill/>
          </a:ln>
        </p:spPr>
        <p:txBody>
          <a:bodyPr wrap="square" rtlCol="0">
            <a:spAutoFit/>
          </a:bodyPr>
          <a:lstStyle/>
          <a:p>
            <a:r>
              <a:rPr kumimoji="1" lang="en-US" altLang="ja-JP" dirty="0" smtClean="0">
                <a:latin typeface="Arial" pitchFamily="34" charset="0"/>
                <a:cs typeface="Arial" pitchFamily="34" charset="0"/>
              </a:rPr>
              <a:t>This work</a:t>
            </a:r>
            <a:endParaRPr kumimoji="1" lang="ja-JP" altLang="en-US" dirty="0">
              <a:latin typeface="Arial" pitchFamily="34" charset="0"/>
              <a:cs typeface="Arial" pitchFamily="34" charset="0"/>
            </a:endParaRPr>
          </a:p>
        </p:txBody>
      </p:sp>
      <p:sp>
        <p:nvSpPr>
          <p:cNvPr id="23" name="テキスト ボックス 22"/>
          <p:cNvSpPr txBox="1"/>
          <p:nvPr/>
        </p:nvSpPr>
        <p:spPr>
          <a:xfrm>
            <a:off x="5559724" y="6137120"/>
            <a:ext cx="1838815" cy="523220"/>
          </a:xfrm>
          <a:prstGeom prst="rect">
            <a:avLst/>
          </a:prstGeom>
          <a:noFill/>
        </p:spPr>
        <p:txBody>
          <a:bodyPr wrap="square" rtlCol="0">
            <a:spAutoFit/>
          </a:bodyPr>
          <a:lstStyle/>
          <a:p>
            <a:r>
              <a:rPr lang="en-US" altLang="ja-JP" sz="1400" dirty="0">
                <a:latin typeface="Arial" pitchFamily="34" charset="0"/>
                <a:cs typeface="Arial" pitchFamily="34" charset="0"/>
              </a:rPr>
              <a:t>R. </a:t>
            </a:r>
            <a:r>
              <a:rPr lang="en-US" altLang="ja-JP" sz="1400" dirty="0" err="1">
                <a:latin typeface="Arial" pitchFamily="34" charset="0"/>
                <a:cs typeface="Arial" pitchFamily="34" charset="0"/>
              </a:rPr>
              <a:t>Petry</a:t>
            </a:r>
            <a:r>
              <a:rPr lang="en-US" altLang="ja-JP" sz="1400" dirty="0">
                <a:latin typeface="Arial" pitchFamily="34" charset="0"/>
                <a:cs typeface="Arial" pitchFamily="34" charset="0"/>
              </a:rPr>
              <a:t> et al., PRC31, 621 (1985</a:t>
            </a:r>
            <a:r>
              <a:rPr lang="en-US" altLang="ja-JP" sz="1400" dirty="0" smtClean="0">
                <a:latin typeface="Arial" pitchFamily="34" charset="0"/>
                <a:cs typeface="Arial" pitchFamily="34" charset="0"/>
              </a:rPr>
              <a:t>)</a:t>
            </a:r>
            <a:endParaRPr lang="en-US" altLang="ja-JP" sz="1400" dirty="0">
              <a:latin typeface="Arial" pitchFamily="34" charset="0"/>
              <a:cs typeface="Arial" pitchFamily="34" charset="0"/>
            </a:endParaRPr>
          </a:p>
        </p:txBody>
      </p:sp>
      <p:sp>
        <p:nvSpPr>
          <p:cNvPr id="3" name="正方形/長方形 2"/>
          <p:cNvSpPr/>
          <p:nvPr/>
        </p:nvSpPr>
        <p:spPr>
          <a:xfrm>
            <a:off x="323528" y="3068961"/>
            <a:ext cx="7902624" cy="338554"/>
          </a:xfrm>
          <a:prstGeom prst="rect">
            <a:avLst/>
          </a:prstGeom>
        </p:spPr>
        <p:txBody>
          <a:bodyPr wrap="square">
            <a:spAutoFit/>
          </a:bodyPr>
          <a:lstStyle/>
          <a:p>
            <a:r>
              <a:rPr lang="en-US" altLang="ja-JP" sz="1600" baseline="30000" dirty="0">
                <a:solidFill>
                  <a:prstClr val="black"/>
                </a:solidFill>
                <a:latin typeface="Arial" pitchFamily="34" charset="0"/>
                <a:cs typeface="Arial" pitchFamily="34" charset="0"/>
              </a:rPr>
              <a:t>98</a:t>
            </a:r>
            <a:r>
              <a:rPr lang="en-US" altLang="ja-JP" sz="1600" dirty="0">
                <a:solidFill>
                  <a:prstClr val="black"/>
                </a:solidFill>
                <a:latin typeface="Arial" pitchFamily="34" charset="0"/>
                <a:cs typeface="Arial" pitchFamily="34" charset="0"/>
              </a:rPr>
              <a:t>Sr,</a:t>
            </a:r>
            <a:r>
              <a:rPr lang="en-US" altLang="ja-JP" sz="1600" baseline="30000" dirty="0">
                <a:solidFill>
                  <a:prstClr val="black"/>
                </a:solidFill>
                <a:latin typeface="Arial" pitchFamily="34" charset="0"/>
                <a:cs typeface="Arial" pitchFamily="34" charset="0"/>
              </a:rPr>
              <a:t>100</a:t>
            </a:r>
            <a:r>
              <a:rPr lang="en-US" altLang="ja-JP" sz="1600" dirty="0">
                <a:solidFill>
                  <a:prstClr val="black"/>
                </a:solidFill>
                <a:latin typeface="Arial" pitchFamily="34" charset="0"/>
                <a:cs typeface="Arial" pitchFamily="34" charset="0"/>
              </a:rPr>
              <a:t>Zr, </a:t>
            </a:r>
            <a:r>
              <a:rPr lang="en-US" altLang="ja-JP" sz="1600" baseline="30000" dirty="0" smtClean="0">
                <a:solidFill>
                  <a:prstClr val="black"/>
                </a:solidFill>
                <a:latin typeface="Arial" pitchFamily="34" charset="0"/>
                <a:cs typeface="Arial" pitchFamily="34" charset="0"/>
              </a:rPr>
              <a:t>102</a:t>
            </a:r>
            <a:r>
              <a:rPr lang="en-US" altLang="ja-JP" sz="1600" dirty="0" smtClean="0">
                <a:solidFill>
                  <a:prstClr val="black"/>
                </a:solidFill>
                <a:latin typeface="Arial" pitchFamily="34" charset="0"/>
                <a:cs typeface="Arial" pitchFamily="34" charset="0"/>
              </a:rPr>
              <a:t>Mo (review paper) : </a:t>
            </a:r>
            <a:r>
              <a:rPr lang="en-US" altLang="ja-JP" sz="1600" dirty="0">
                <a:solidFill>
                  <a:prstClr val="black"/>
                </a:solidFill>
                <a:latin typeface="Arial" pitchFamily="34" charset="0"/>
                <a:cs typeface="Arial" pitchFamily="34" charset="0"/>
              </a:rPr>
              <a:t>K</a:t>
            </a:r>
            <a:r>
              <a:rPr lang="en-US" altLang="ja-JP" sz="1600" dirty="0" smtClean="0">
                <a:solidFill>
                  <a:prstClr val="black"/>
                </a:solidFill>
                <a:latin typeface="Arial" pitchFamily="34" charset="0"/>
                <a:cs typeface="Arial" pitchFamily="34" charset="0"/>
              </a:rPr>
              <a:t>. </a:t>
            </a:r>
            <a:r>
              <a:rPr lang="en-US" altLang="ja-JP" sz="1600" dirty="0" err="1" smtClean="0">
                <a:solidFill>
                  <a:prstClr val="black"/>
                </a:solidFill>
                <a:latin typeface="Arial" pitchFamily="34" charset="0"/>
                <a:cs typeface="Arial" pitchFamily="34" charset="0"/>
              </a:rPr>
              <a:t>Heyde</a:t>
            </a:r>
            <a:r>
              <a:rPr lang="en-US" altLang="ja-JP" sz="1600" dirty="0" smtClean="0">
                <a:solidFill>
                  <a:prstClr val="black"/>
                </a:solidFill>
                <a:latin typeface="Arial" pitchFamily="34" charset="0"/>
                <a:cs typeface="Arial" pitchFamily="34" charset="0"/>
              </a:rPr>
              <a:t> </a:t>
            </a:r>
            <a:r>
              <a:rPr lang="en-US" altLang="ja-JP" sz="1600" dirty="0">
                <a:solidFill>
                  <a:prstClr val="black"/>
                </a:solidFill>
                <a:latin typeface="Arial" pitchFamily="34" charset="0"/>
                <a:cs typeface="Arial" pitchFamily="34" charset="0"/>
              </a:rPr>
              <a:t>et al., Rev. Mod. Phys. 83, 1501 (</a:t>
            </a:r>
            <a:r>
              <a:rPr lang="en-US" altLang="ja-JP" sz="1600" dirty="0" smtClean="0">
                <a:solidFill>
                  <a:prstClr val="black"/>
                </a:solidFill>
                <a:latin typeface="Arial" pitchFamily="34" charset="0"/>
                <a:cs typeface="Arial" pitchFamily="34" charset="0"/>
              </a:rPr>
              <a:t>2011) </a:t>
            </a:r>
            <a:endParaRPr lang="ja-JP" altLang="en-US" sz="1600" dirty="0">
              <a:latin typeface="Arial" pitchFamily="34" charset="0"/>
              <a:cs typeface="Arial" pitchFamily="34" charset="0"/>
            </a:endParaRPr>
          </a:p>
        </p:txBody>
      </p:sp>
      <p:sp>
        <p:nvSpPr>
          <p:cNvPr id="85" name="テキスト ボックス 84"/>
          <p:cNvSpPr txBox="1"/>
          <p:nvPr/>
        </p:nvSpPr>
        <p:spPr>
          <a:xfrm>
            <a:off x="4427965" y="4879777"/>
            <a:ext cx="1210588" cy="369332"/>
          </a:xfrm>
          <a:prstGeom prst="rect">
            <a:avLst/>
          </a:prstGeom>
          <a:noFill/>
        </p:spPr>
        <p:txBody>
          <a:bodyPr wrap="none" rtlCol="0">
            <a:spAutoFit/>
          </a:bodyPr>
          <a:lstStyle/>
          <a:p>
            <a:r>
              <a:rPr kumimoji="1" lang="en-US" altLang="ja-JP" dirty="0" smtClean="0">
                <a:solidFill>
                  <a:srgbClr val="00B050"/>
                </a:solidFill>
                <a:latin typeface="Arial" pitchFamily="34" charset="0"/>
                <a:cs typeface="Arial" pitchFamily="34" charset="0"/>
              </a:rPr>
              <a:t>spherical </a:t>
            </a:r>
          </a:p>
        </p:txBody>
      </p:sp>
      <p:sp>
        <p:nvSpPr>
          <p:cNvPr id="86" name="テキスト ボックス 85"/>
          <p:cNvSpPr txBox="1"/>
          <p:nvPr/>
        </p:nvSpPr>
        <p:spPr>
          <a:xfrm>
            <a:off x="4400432" y="5482244"/>
            <a:ext cx="1159292" cy="369332"/>
          </a:xfrm>
          <a:prstGeom prst="rect">
            <a:avLst/>
          </a:prstGeom>
          <a:noFill/>
        </p:spPr>
        <p:txBody>
          <a:bodyPr wrap="none" rtlCol="0">
            <a:spAutoFit/>
          </a:bodyPr>
          <a:lstStyle/>
          <a:p>
            <a:r>
              <a:rPr kumimoji="1" lang="en-US" altLang="ja-JP" dirty="0" smtClean="0">
                <a:solidFill>
                  <a:srgbClr val="FF0000"/>
                </a:solidFill>
                <a:latin typeface="Arial" pitchFamily="34" charset="0"/>
                <a:cs typeface="Arial" pitchFamily="34" charset="0"/>
              </a:rPr>
              <a:t>deformed</a:t>
            </a:r>
            <a:endParaRPr kumimoji="1" lang="ja-JP" alt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23080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178"/>
          <a:stretch/>
        </p:blipFill>
        <p:spPr bwMode="auto">
          <a:xfrm>
            <a:off x="797810" y="3912072"/>
            <a:ext cx="2650459" cy="273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94004" y="1218400"/>
            <a:ext cx="2808312" cy="2383548"/>
            <a:chOff x="107504" y="1988840"/>
            <a:chExt cx="2808312" cy="2383548"/>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48679" t="37958" r="39530" b="40082"/>
            <a:stretch/>
          </p:blipFill>
          <p:spPr bwMode="auto">
            <a:xfrm>
              <a:off x="561802" y="1988840"/>
              <a:ext cx="2354014" cy="2383548"/>
            </a:xfrm>
            <a:prstGeom prst="rect">
              <a:avLst/>
            </a:prstGeom>
            <a:noFill/>
            <a:ln>
              <a:noFill/>
            </a:ln>
          </p:spPr>
        </p:pic>
        <p:sp>
          <p:nvSpPr>
            <p:cNvPr id="6" name="テキスト ボックス 5"/>
            <p:cNvSpPr txBox="1"/>
            <p:nvPr/>
          </p:nvSpPr>
          <p:spPr>
            <a:xfrm>
              <a:off x="119899" y="3398215"/>
              <a:ext cx="405880" cy="369332"/>
            </a:xfrm>
            <a:prstGeom prst="rect">
              <a:avLst/>
            </a:prstGeom>
            <a:noFill/>
          </p:spPr>
          <p:txBody>
            <a:bodyPr wrap="none" rtlCol="0">
              <a:spAutoFit/>
            </a:bodyPr>
            <a:lstStyle/>
            <a:p>
              <a:r>
                <a:rPr kumimoji="1" lang="en-US" altLang="ja-JP" dirty="0" smtClean="0"/>
                <a:t>Se</a:t>
              </a:r>
              <a:endParaRPr kumimoji="1" lang="ja-JP" altLang="en-US" dirty="0"/>
            </a:p>
          </p:txBody>
        </p:sp>
        <p:sp>
          <p:nvSpPr>
            <p:cNvPr id="7" name="テキスト ボックス 6"/>
            <p:cNvSpPr txBox="1"/>
            <p:nvPr/>
          </p:nvSpPr>
          <p:spPr>
            <a:xfrm>
              <a:off x="108024" y="3181433"/>
              <a:ext cx="389850" cy="369332"/>
            </a:xfrm>
            <a:prstGeom prst="rect">
              <a:avLst/>
            </a:prstGeom>
            <a:noFill/>
          </p:spPr>
          <p:txBody>
            <a:bodyPr wrap="none" rtlCol="0">
              <a:spAutoFit/>
            </a:bodyPr>
            <a:lstStyle/>
            <a:p>
              <a:r>
                <a:rPr lang="en-US" altLang="ja-JP" dirty="0" smtClean="0"/>
                <a:t>Br</a:t>
              </a:r>
              <a:endParaRPr kumimoji="1" lang="ja-JP" altLang="en-US" dirty="0"/>
            </a:p>
          </p:txBody>
        </p:sp>
        <p:sp>
          <p:nvSpPr>
            <p:cNvPr id="8" name="テキスト ボックス 7"/>
            <p:cNvSpPr txBox="1"/>
            <p:nvPr/>
          </p:nvSpPr>
          <p:spPr>
            <a:xfrm>
              <a:off x="108024" y="2944242"/>
              <a:ext cx="381451" cy="369332"/>
            </a:xfrm>
            <a:prstGeom prst="rect">
              <a:avLst/>
            </a:prstGeom>
            <a:noFill/>
          </p:spPr>
          <p:txBody>
            <a:bodyPr wrap="none" rtlCol="0">
              <a:spAutoFit/>
            </a:bodyPr>
            <a:lstStyle/>
            <a:p>
              <a:r>
                <a:rPr lang="en-US" altLang="ja-JP" dirty="0" smtClean="0"/>
                <a:t>Kr</a:t>
              </a:r>
              <a:endParaRPr kumimoji="1" lang="ja-JP" altLang="en-US" dirty="0"/>
            </a:p>
          </p:txBody>
        </p:sp>
        <p:sp>
          <p:nvSpPr>
            <p:cNvPr id="9" name="テキスト ボックス 8"/>
            <p:cNvSpPr txBox="1"/>
            <p:nvPr/>
          </p:nvSpPr>
          <p:spPr>
            <a:xfrm>
              <a:off x="108024" y="2704468"/>
              <a:ext cx="431528" cy="369332"/>
            </a:xfrm>
            <a:prstGeom prst="rect">
              <a:avLst/>
            </a:prstGeom>
            <a:noFill/>
          </p:spPr>
          <p:txBody>
            <a:bodyPr wrap="none" rtlCol="0">
              <a:spAutoFit/>
            </a:bodyPr>
            <a:lstStyle/>
            <a:p>
              <a:r>
                <a:rPr lang="en-US" altLang="ja-JP" dirty="0" err="1" smtClean="0"/>
                <a:t>Rb</a:t>
              </a:r>
              <a:endParaRPr kumimoji="1" lang="ja-JP" altLang="en-US" dirty="0"/>
            </a:p>
          </p:txBody>
        </p:sp>
        <p:sp>
          <p:nvSpPr>
            <p:cNvPr id="10" name="テキスト ボックス 9"/>
            <p:cNvSpPr txBox="1"/>
            <p:nvPr/>
          </p:nvSpPr>
          <p:spPr>
            <a:xfrm>
              <a:off x="108024" y="2449478"/>
              <a:ext cx="370614" cy="369332"/>
            </a:xfrm>
            <a:prstGeom prst="rect">
              <a:avLst/>
            </a:prstGeom>
            <a:noFill/>
          </p:spPr>
          <p:txBody>
            <a:bodyPr wrap="none" rtlCol="0">
              <a:spAutoFit/>
            </a:bodyPr>
            <a:lstStyle/>
            <a:p>
              <a:r>
                <a:rPr lang="en-US" altLang="ja-JP" dirty="0" err="1" smtClean="0"/>
                <a:t>Sr</a:t>
              </a:r>
              <a:endParaRPr kumimoji="1" lang="ja-JP" altLang="en-US" dirty="0"/>
            </a:p>
          </p:txBody>
        </p:sp>
        <p:sp>
          <p:nvSpPr>
            <p:cNvPr id="11" name="テキスト ボックス 10"/>
            <p:cNvSpPr txBox="1"/>
            <p:nvPr/>
          </p:nvSpPr>
          <p:spPr>
            <a:xfrm>
              <a:off x="108024" y="2233454"/>
              <a:ext cx="296876" cy="369332"/>
            </a:xfrm>
            <a:prstGeom prst="rect">
              <a:avLst/>
            </a:prstGeom>
            <a:noFill/>
          </p:spPr>
          <p:txBody>
            <a:bodyPr wrap="none" rtlCol="0">
              <a:spAutoFit/>
            </a:bodyPr>
            <a:lstStyle/>
            <a:p>
              <a:r>
                <a:rPr lang="en-US" altLang="ja-JP" dirty="0"/>
                <a:t>Y</a:t>
              </a:r>
              <a:endParaRPr lang="en-US" altLang="ja-JP" dirty="0" smtClean="0"/>
            </a:p>
          </p:txBody>
        </p:sp>
        <p:sp>
          <p:nvSpPr>
            <p:cNvPr id="12" name="テキスト ボックス 11"/>
            <p:cNvSpPr txBox="1"/>
            <p:nvPr/>
          </p:nvSpPr>
          <p:spPr>
            <a:xfrm>
              <a:off x="108024" y="2008138"/>
              <a:ext cx="372218" cy="369332"/>
            </a:xfrm>
            <a:prstGeom prst="rect">
              <a:avLst/>
            </a:prstGeom>
            <a:noFill/>
          </p:spPr>
          <p:txBody>
            <a:bodyPr wrap="none" rtlCol="0">
              <a:spAutoFit/>
            </a:bodyPr>
            <a:lstStyle/>
            <a:p>
              <a:r>
                <a:rPr lang="en-US" altLang="ja-JP" dirty="0" err="1" smtClean="0"/>
                <a:t>Zr</a:t>
              </a:r>
              <a:endParaRPr kumimoji="1" lang="ja-JP" altLang="en-US" dirty="0"/>
            </a:p>
          </p:txBody>
        </p:sp>
        <p:sp>
          <p:nvSpPr>
            <p:cNvPr id="13" name="テキスト ボックス 12"/>
            <p:cNvSpPr txBox="1"/>
            <p:nvPr/>
          </p:nvSpPr>
          <p:spPr>
            <a:xfrm>
              <a:off x="107504" y="3664322"/>
              <a:ext cx="407484" cy="369332"/>
            </a:xfrm>
            <a:prstGeom prst="rect">
              <a:avLst/>
            </a:prstGeom>
            <a:noFill/>
          </p:spPr>
          <p:txBody>
            <a:bodyPr wrap="none" rtlCol="0">
              <a:spAutoFit/>
            </a:bodyPr>
            <a:lstStyle/>
            <a:p>
              <a:r>
                <a:rPr lang="en-US" altLang="ja-JP" dirty="0" smtClean="0"/>
                <a:t>As</a:t>
              </a:r>
              <a:endParaRPr kumimoji="1" lang="ja-JP" altLang="en-US" dirty="0"/>
            </a:p>
          </p:txBody>
        </p:sp>
      </p:grpSp>
      <p:sp>
        <p:nvSpPr>
          <p:cNvPr id="14" name="正方形/長方形 13"/>
          <p:cNvSpPr/>
          <p:nvPr/>
        </p:nvSpPr>
        <p:spPr>
          <a:xfrm>
            <a:off x="324271" y="1132190"/>
            <a:ext cx="1129006" cy="141094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466052" y="1132189"/>
            <a:ext cx="1277299" cy="1100987"/>
            <a:chOff x="1667560" y="1052735"/>
            <a:chExt cx="1277299" cy="1100987"/>
          </a:xfrm>
        </p:grpSpPr>
        <p:sp>
          <p:nvSpPr>
            <p:cNvPr id="16" name="正方形/長方形 15"/>
            <p:cNvSpPr/>
            <p:nvPr/>
          </p:nvSpPr>
          <p:spPr>
            <a:xfrm>
              <a:off x="1667560" y="1052735"/>
              <a:ext cx="312152" cy="110098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979711" y="1052735"/>
              <a:ext cx="436949" cy="87867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94929" y="1052736"/>
              <a:ext cx="549930" cy="40641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 name="直線矢印コネクタ 19"/>
          <p:cNvCxnSpPr>
            <a:stCxn id="52" idx="1"/>
          </p:cNvCxnSpPr>
          <p:nvPr/>
        </p:nvCxnSpPr>
        <p:spPr>
          <a:xfrm flipH="1" flipV="1">
            <a:off x="1416290" y="2595659"/>
            <a:ext cx="1050822" cy="3443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56326" y="3912072"/>
            <a:ext cx="748923" cy="523220"/>
          </a:xfrm>
          <a:prstGeom prst="rect">
            <a:avLst/>
          </a:prstGeom>
          <a:noFill/>
        </p:spPr>
        <p:txBody>
          <a:bodyPr wrap="none" rtlCol="0">
            <a:spAutoFit/>
          </a:bodyPr>
          <a:lstStyle/>
          <a:p>
            <a:r>
              <a:rPr kumimoji="1" lang="en-US" altLang="ja-JP" sz="2800" baseline="30000" dirty="0" smtClean="0"/>
              <a:t>92</a:t>
            </a:r>
            <a:r>
              <a:rPr lang="en-US" altLang="ja-JP" sz="2800" dirty="0" smtClean="0"/>
              <a:t>Br</a:t>
            </a:r>
            <a:endParaRPr kumimoji="1" lang="ja-JP" altLang="en-US" sz="2800" dirty="0"/>
          </a:p>
        </p:txBody>
      </p:sp>
      <p:cxnSp>
        <p:nvCxnSpPr>
          <p:cNvPr id="22" name="直線矢印コネクタ 21"/>
          <p:cNvCxnSpPr/>
          <p:nvPr/>
        </p:nvCxnSpPr>
        <p:spPr>
          <a:xfrm flipV="1">
            <a:off x="685934" y="2588743"/>
            <a:ext cx="205537" cy="13209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79858" y="814761"/>
            <a:ext cx="1186193" cy="369332"/>
          </a:xfrm>
          <a:prstGeom prst="rect">
            <a:avLst/>
          </a:prstGeom>
          <a:noFill/>
        </p:spPr>
        <p:txBody>
          <a:bodyPr wrap="square" rtlCol="0">
            <a:spAutoFit/>
          </a:bodyPr>
          <a:lstStyle/>
          <a:p>
            <a:r>
              <a:rPr kumimoji="1" lang="en-US" altLang="ja-JP" dirty="0" smtClean="0">
                <a:solidFill>
                  <a:srgbClr val="00B050"/>
                </a:solidFill>
                <a:latin typeface="Arial" pitchFamily="34" charset="0"/>
                <a:cs typeface="Arial" pitchFamily="34" charset="0"/>
              </a:rPr>
              <a:t>Spherical</a:t>
            </a:r>
            <a:endParaRPr kumimoji="1" lang="ja-JP" altLang="en-US" dirty="0">
              <a:solidFill>
                <a:srgbClr val="00B050"/>
              </a:solidFill>
              <a:latin typeface="Arial" pitchFamily="34" charset="0"/>
              <a:cs typeface="Arial" pitchFamily="34" charset="0"/>
            </a:endParaRPr>
          </a:p>
        </p:txBody>
      </p:sp>
      <p:sp>
        <p:nvSpPr>
          <p:cNvPr id="24" name="テキスト ボックス 23"/>
          <p:cNvSpPr txBox="1"/>
          <p:nvPr/>
        </p:nvSpPr>
        <p:spPr>
          <a:xfrm>
            <a:off x="1661893" y="814761"/>
            <a:ext cx="950151" cy="369332"/>
          </a:xfrm>
          <a:prstGeom prst="rect">
            <a:avLst/>
          </a:prstGeom>
          <a:noFill/>
        </p:spPr>
        <p:txBody>
          <a:bodyPr wrap="square" rtlCol="0">
            <a:spAutoFit/>
          </a:bodyPr>
          <a:lstStyle/>
          <a:p>
            <a:r>
              <a:rPr lang="en-US" altLang="ja-JP" dirty="0" err="1" smtClean="0">
                <a:solidFill>
                  <a:srgbClr val="FF0000"/>
                </a:solidFill>
                <a:latin typeface="Arial" pitchFamily="34" charset="0"/>
                <a:cs typeface="Arial" pitchFamily="34" charset="0"/>
              </a:rPr>
              <a:t>Prolate</a:t>
            </a:r>
            <a:endParaRPr kumimoji="1" lang="ja-JP" altLang="en-US" dirty="0">
              <a:solidFill>
                <a:srgbClr val="FF0000"/>
              </a:solidFill>
              <a:latin typeface="Arial" pitchFamily="34" charset="0"/>
              <a:cs typeface="Arial" pitchFamily="34" charset="0"/>
            </a:endParaRPr>
          </a:p>
        </p:txBody>
      </p:sp>
      <p:sp>
        <p:nvSpPr>
          <p:cNvPr id="31" name="テキスト ボックス 4"/>
          <p:cNvSpPr txBox="1">
            <a:spLocks noChangeArrowheads="1"/>
          </p:cNvSpPr>
          <p:nvPr/>
        </p:nvSpPr>
        <p:spPr bwMode="auto">
          <a:xfrm>
            <a:off x="386794" y="59915"/>
            <a:ext cx="8433678" cy="584775"/>
          </a:xfrm>
          <a:prstGeom prst="rect">
            <a:avLst/>
          </a:prstGeom>
          <a:noFill/>
          <a:ln w="9525">
            <a:noFill/>
            <a:miter lim="800000"/>
            <a:headEnd/>
            <a:tailEnd/>
          </a:ln>
        </p:spPr>
        <p:txBody>
          <a:bodyPr wrap="square">
            <a:spAutoFit/>
          </a:bodyPr>
          <a:lstStyle/>
          <a:p>
            <a:pPr algn="ctr"/>
            <a:r>
              <a:rPr lang="en-US" altLang="ja-JP" sz="3200" baseline="30000" dirty="0" smtClean="0">
                <a:latin typeface="+mj-lt"/>
                <a:cs typeface="Arial" pitchFamily="34" charset="0"/>
              </a:rPr>
              <a:t>92m</a:t>
            </a:r>
            <a:r>
              <a:rPr lang="en-US" altLang="ja-JP" sz="3200" dirty="0" smtClean="0">
                <a:latin typeface="+mj-lt"/>
                <a:cs typeface="Arial" pitchFamily="34" charset="0"/>
              </a:rPr>
              <a:t>Br,</a:t>
            </a:r>
            <a:r>
              <a:rPr lang="en-US" altLang="ja-JP" sz="3200" baseline="30000" dirty="0" smtClean="0">
                <a:latin typeface="+mj-lt"/>
                <a:cs typeface="Arial" pitchFamily="34" charset="0"/>
              </a:rPr>
              <a:t> 94m</a:t>
            </a:r>
            <a:r>
              <a:rPr lang="en-US" altLang="ja-JP" sz="3200" dirty="0" smtClean="0">
                <a:latin typeface="+mj-lt"/>
                <a:cs typeface="Arial" pitchFamily="34" charset="0"/>
              </a:rPr>
              <a:t>Br</a:t>
            </a:r>
            <a:r>
              <a:rPr lang="en-US" altLang="ja-JP" sz="3200" dirty="0">
                <a:latin typeface="+mj-lt"/>
                <a:cs typeface="Arial" pitchFamily="34" charset="0"/>
              </a:rPr>
              <a:t>: </a:t>
            </a:r>
            <a:r>
              <a:rPr lang="en-US" altLang="ja-JP" sz="3200" dirty="0" smtClean="0">
                <a:latin typeface="+mj-lt"/>
                <a:cs typeface="Arial" pitchFamily="34" charset="0"/>
              </a:rPr>
              <a:t>Isomers in spherical shell structure</a:t>
            </a:r>
          </a:p>
        </p:txBody>
      </p:sp>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7" t="47960" r="-5177" b="-12507"/>
          <a:stretch/>
        </p:blipFill>
        <p:spPr bwMode="auto">
          <a:xfrm>
            <a:off x="3362079" y="1647680"/>
            <a:ext cx="3151297" cy="440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テキスト ボックス 51"/>
          <p:cNvSpPr txBox="1"/>
          <p:nvPr/>
        </p:nvSpPr>
        <p:spPr>
          <a:xfrm>
            <a:off x="2467112" y="2678438"/>
            <a:ext cx="748923" cy="523220"/>
          </a:xfrm>
          <a:prstGeom prst="rect">
            <a:avLst/>
          </a:prstGeom>
          <a:noFill/>
        </p:spPr>
        <p:txBody>
          <a:bodyPr wrap="none" rtlCol="0">
            <a:spAutoFit/>
          </a:bodyPr>
          <a:lstStyle/>
          <a:p>
            <a:r>
              <a:rPr kumimoji="1" lang="en-US" altLang="ja-JP" sz="2800" baseline="30000" dirty="0" smtClean="0"/>
              <a:t>94</a:t>
            </a:r>
            <a:r>
              <a:rPr lang="en-US" altLang="ja-JP" sz="2800" dirty="0" smtClean="0"/>
              <a:t>Br</a:t>
            </a:r>
            <a:endParaRPr kumimoji="1" lang="ja-JP" altLang="en-US" sz="2800" dirty="0"/>
          </a:p>
        </p:txBody>
      </p:sp>
      <p:pic>
        <p:nvPicPr>
          <p:cNvPr id="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677" y="3601948"/>
            <a:ext cx="2546526" cy="162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直線コネクタ 54"/>
          <p:cNvCxnSpPr/>
          <p:nvPr/>
        </p:nvCxnSpPr>
        <p:spPr>
          <a:xfrm>
            <a:off x="1572432" y="1257576"/>
            <a:ext cx="0" cy="2202648"/>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340899" y="3331345"/>
            <a:ext cx="444352" cy="400110"/>
          </a:xfrm>
          <a:prstGeom prst="rect">
            <a:avLst/>
          </a:prstGeom>
          <a:solidFill>
            <a:schemeClr val="bg1"/>
          </a:solidFill>
          <a:ln w="38100">
            <a:noFill/>
          </a:ln>
        </p:spPr>
        <p:txBody>
          <a:bodyPr wrap="none" rtlCol="0">
            <a:spAutoFit/>
          </a:bodyPr>
          <a:lstStyle/>
          <a:p>
            <a:r>
              <a:rPr kumimoji="1" lang="en-US" altLang="ja-JP" sz="2000" dirty="0" smtClean="0"/>
              <a:t>60</a:t>
            </a:r>
            <a:endParaRPr kumimoji="1" lang="ja-JP" altLang="en-US" sz="2000" dirty="0"/>
          </a:p>
        </p:txBody>
      </p:sp>
      <p:sp>
        <p:nvSpPr>
          <p:cNvPr id="35" name="正方形/長方形 34"/>
          <p:cNvSpPr/>
          <p:nvPr/>
        </p:nvSpPr>
        <p:spPr>
          <a:xfrm>
            <a:off x="6592812" y="5152403"/>
            <a:ext cx="1870256" cy="369332"/>
          </a:xfrm>
          <a:prstGeom prst="rect">
            <a:avLst/>
          </a:prstGeom>
        </p:spPr>
        <p:txBody>
          <a:bodyPr wrap="none">
            <a:spAutoFit/>
          </a:bodyPr>
          <a:lstStyle/>
          <a:p>
            <a:r>
              <a:rPr lang="en-US" altLang="ja-JP" i="1" dirty="0"/>
              <a:t>B</a:t>
            </a:r>
            <a:r>
              <a:rPr lang="en-US" altLang="ja-JP" dirty="0"/>
              <a:t>(</a:t>
            </a:r>
            <a:r>
              <a:rPr lang="en-US" altLang="ja-JP" i="1" dirty="0"/>
              <a:t>E</a:t>
            </a:r>
            <a:r>
              <a:rPr lang="en-US" altLang="ja-JP" dirty="0"/>
              <a:t>2</a:t>
            </a:r>
            <a:r>
              <a:rPr lang="en-US" altLang="ja-JP" dirty="0" smtClean="0"/>
              <a:t>)= 2.5(3) </a:t>
            </a:r>
            <a:r>
              <a:rPr lang="en-US" altLang="ja-JP" dirty="0" err="1"/>
              <a:t>W.u</a:t>
            </a:r>
            <a:r>
              <a:rPr lang="en-US" altLang="ja-JP" dirty="0"/>
              <a:t>.</a:t>
            </a:r>
          </a:p>
        </p:txBody>
      </p:sp>
      <p:sp>
        <p:nvSpPr>
          <p:cNvPr id="41" name="円/楕円 40"/>
          <p:cNvSpPr/>
          <p:nvPr/>
        </p:nvSpPr>
        <p:spPr>
          <a:xfrm>
            <a:off x="7690151" y="3940813"/>
            <a:ext cx="288032" cy="222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517246" y="3162068"/>
            <a:ext cx="2021387" cy="369332"/>
          </a:xfrm>
          <a:prstGeom prst="rect">
            <a:avLst/>
          </a:prstGeom>
          <a:noFill/>
          <a:ln>
            <a:solidFill>
              <a:schemeClr val="tx1"/>
            </a:solidFill>
          </a:ln>
        </p:spPr>
        <p:txBody>
          <a:bodyPr wrap="none" rtlCol="0">
            <a:spAutoFit/>
          </a:bodyPr>
          <a:lstStyle/>
          <a:p>
            <a:r>
              <a:rPr kumimoji="1" lang="en-US" altLang="ja-JP" dirty="0" smtClean="0"/>
              <a:t>Spherical </a:t>
            </a:r>
            <a:r>
              <a:rPr kumimoji="1" lang="en-US" altLang="ja-JP" i="1" dirty="0" smtClean="0"/>
              <a:t>E</a:t>
            </a:r>
            <a:r>
              <a:rPr kumimoji="1" lang="en-US" altLang="ja-JP" dirty="0" smtClean="0"/>
              <a:t>2 isomer</a:t>
            </a:r>
            <a:endParaRPr kumimoji="1" lang="ja-JP" altLang="en-US" dirty="0"/>
          </a:p>
        </p:txBody>
      </p:sp>
      <p:sp>
        <p:nvSpPr>
          <p:cNvPr id="61" name="テキスト ボックス 4"/>
          <p:cNvSpPr txBox="1">
            <a:spLocks noChangeArrowheads="1"/>
          </p:cNvSpPr>
          <p:nvPr/>
        </p:nvSpPr>
        <p:spPr bwMode="auto">
          <a:xfrm>
            <a:off x="4775548" y="2358468"/>
            <a:ext cx="1443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a:latin typeface="Symbol" pitchFamily="18" charset="2"/>
              </a:rPr>
              <a:t>(</a:t>
            </a:r>
            <a:r>
              <a:rPr lang="en-US" altLang="ja-JP" dirty="0" smtClean="0">
                <a:latin typeface="Symbol" pitchFamily="18" charset="2"/>
              </a:rPr>
              <a:t>p</a:t>
            </a:r>
            <a:r>
              <a:rPr lang="en-US" altLang="ja-JP" i="1" dirty="0" smtClean="0"/>
              <a:t>g</a:t>
            </a:r>
            <a:r>
              <a:rPr lang="en-US" altLang="ja-JP" baseline="-25000" dirty="0" smtClean="0"/>
              <a:t>9/2</a:t>
            </a:r>
            <a:r>
              <a:rPr lang="en-US" altLang="ja-JP" dirty="0" smtClean="0">
                <a:latin typeface="Symbol" pitchFamily="18" charset="2"/>
              </a:rPr>
              <a:t>n</a:t>
            </a:r>
            <a:r>
              <a:rPr lang="en-US" altLang="ja-JP" i="1" dirty="0" smtClean="0"/>
              <a:t>g</a:t>
            </a:r>
            <a:r>
              <a:rPr lang="en-US" altLang="ja-JP" baseline="-25000" dirty="0" smtClean="0"/>
              <a:t>7/2</a:t>
            </a:r>
            <a:r>
              <a:rPr lang="en-US" altLang="ja-JP" dirty="0" smtClean="0"/>
              <a:t>)</a:t>
            </a:r>
            <a:r>
              <a:rPr lang="en-US" altLang="ja-JP" baseline="30000" dirty="0" smtClean="0"/>
              <a:t>8+</a:t>
            </a:r>
            <a:endParaRPr lang="ja-JP" altLang="en-US" baseline="30000" dirty="0"/>
          </a:p>
        </p:txBody>
      </p:sp>
      <p:sp>
        <p:nvSpPr>
          <p:cNvPr id="62" name="テキスト ボックス 4"/>
          <p:cNvSpPr txBox="1">
            <a:spLocks noChangeArrowheads="1"/>
          </p:cNvSpPr>
          <p:nvPr/>
        </p:nvSpPr>
        <p:spPr bwMode="auto">
          <a:xfrm>
            <a:off x="3448269" y="1284110"/>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a:latin typeface="Symbol" pitchFamily="18" charset="2"/>
              </a:rPr>
              <a:t>(</a:t>
            </a:r>
            <a:r>
              <a:rPr lang="en-US" altLang="ja-JP" dirty="0" smtClean="0">
                <a:latin typeface="Symbol" pitchFamily="18" charset="2"/>
              </a:rPr>
              <a:t>p</a:t>
            </a:r>
            <a:r>
              <a:rPr lang="en-US" altLang="ja-JP" i="1" dirty="0" smtClean="0"/>
              <a:t>g</a:t>
            </a:r>
            <a:r>
              <a:rPr lang="en-US" altLang="ja-JP" baseline="-25000" dirty="0" smtClean="0"/>
              <a:t>9/2</a:t>
            </a:r>
            <a:r>
              <a:rPr lang="en-US" altLang="ja-JP" dirty="0" smtClean="0">
                <a:latin typeface="Symbol" pitchFamily="18" charset="2"/>
              </a:rPr>
              <a:t>n</a:t>
            </a:r>
            <a:r>
              <a:rPr lang="en-US" altLang="ja-JP" i="1" dirty="0" smtClean="0"/>
              <a:t>h</a:t>
            </a:r>
            <a:r>
              <a:rPr lang="en-US" altLang="ja-JP" baseline="-25000" dirty="0" smtClean="0"/>
              <a:t>11/2</a:t>
            </a:r>
            <a:r>
              <a:rPr lang="en-US" altLang="ja-JP" dirty="0" smtClean="0"/>
              <a:t>)</a:t>
            </a:r>
            <a:r>
              <a:rPr lang="en-US" altLang="ja-JP" baseline="30000" dirty="0" smtClean="0"/>
              <a:t>10</a:t>
            </a:r>
            <a:r>
              <a:rPr lang="en-US" altLang="ja-JP" baseline="30000" dirty="0"/>
              <a:t>-</a:t>
            </a:r>
            <a:endParaRPr lang="ja-JP" altLang="en-US" baseline="30000" dirty="0"/>
          </a:p>
        </p:txBody>
      </p:sp>
      <p:sp>
        <p:nvSpPr>
          <p:cNvPr id="63" name="テキスト ボックス 62"/>
          <p:cNvSpPr txBox="1"/>
          <p:nvPr/>
        </p:nvSpPr>
        <p:spPr>
          <a:xfrm>
            <a:off x="3956132" y="868366"/>
            <a:ext cx="1766830" cy="369332"/>
          </a:xfrm>
          <a:prstGeom prst="rect">
            <a:avLst/>
          </a:prstGeom>
          <a:noFill/>
          <a:ln>
            <a:solidFill>
              <a:schemeClr val="tx1"/>
            </a:solidFill>
          </a:ln>
        </p:spPr>
        <p:txBody>
          <a:bodyPr wrap="none" rtlCol="0">
            <a:spAutoFit/>
          </a:bodyPr>
          <a:lstStyle/>
          <a:p>
            <a:r>
              <a:rPr kumimoji="1" lang="en-US" altLang="ja-JP" dirty="0" smtClean="0"/>
              <a:t>High-spin isomer</a:t>
            </a:r>
            <a:endParaRPr kumimoji="1" lang="ja-JP" altLang="en-US" dirty="0"/>
          </a:p>
        </p:txBody>
      </p:sp>
      <p:sp>
        <p:nvSpPr>
          <p:cNvPr id="57" name="テキスト ボックス 56"/>
          <p:cNvSpPr txBox="1"/>
          <p:nvPr/>
        </p:nvSpPr>
        <p:spPr>
          <a:xfrm>
            <a:off x="3571828" y="5528527"/>
            <a:ext cx="2535438" cy="584775"/>
          </a:xfrm>
          <a:prstGeom prst="rect">
            <a:avLst/>
          </a:prstGeom>
          <a:noFill/>
        </p:spPr>
        <p:txBody>
          <a:bodyPr wrap="none" rtlCol="0">
            <a:spAutoFit/>
          </a:bodyPr>
          <a:lstStyle/>
          <a:p>
            <a:r>
              <a:rPr kumimoji="1" lang="en-US" altLang="ja-JP" sz="1600" dirty="0" smtClean="0"/>
              <a:t>Analogy of known high-spin </a:t>
            </a:r>
          </a:p>
          <a:p>
            <a:r>
              <a:rPr kumimoji="1" lang="en-US" altLang="ja-JP" sz="1600" dirty="0" smtClean="0"/>
              <a:t>isomers of </a:t>
            </a:r>
            <a:r>
              <a:rPr kumimoji="1" lang="en-US" altLang="ja-JP" sz="1600" baseline="30000" dirty="0" smtClean="0"/>
              <a:t>94m</a:t>
            </a:r>
            <a:r>
              <a:rPr kumimoji="1" lang="en-US" altLang="ja-JP" sz="1600" dirty="0" smtClean="0"/>
              <a:t>Rb  </a:t>
            </a:r>
            <a:endParaRPr kumimoji="1" lang="ja-JP" altLang="en-US" sz="1600" dirty="0"/>
          </a:p>
        </p:txBody>
      </p:sp>
      <p:sp>
        <p:nvSpPr>
          <p:cNvPr id="65" name="テキスト ボックス 64"/>
          <p:cNvSpPr txBox="1"/>
          <p:nvPr/>
        </p:nvSpPr>
        <p:spPr>
          <a:xfrm>
            <a:off x="6223440" y="5496704"/>
            <a:ext cx="3013389" cy="584775"/>
          </a:xfrm>
          <a:prstGeom prst="rect">
            <a:avLst/>
          </a:prstGeom>
          <a:noFill/>
        </p:spPr>
        <p:txBody>
          <a:bodyPr wrap="none" rtlCol="0">
            <a:spAutoFit/>
          </a:bodyPr>
          <a:lstStyle/>
          <a:p>
            <a:r>
              <a:rPr lang="en-US" altLang="ja-JP" sz="1600" dirty="0" smtClean="0"/>
              <a:t>Systematics of low-lying spherical </a:t>
            </a:r>
          </a:p>
          <a:p>
            <a:r>
              <a:rPr lang="en-US" altLang="ja-JP" sz="1600" i="1" dirty="0" smtClean="0"/>
              <a:t>E</a:t>
            </a:r>
            <a:r>
              <a:rPr lang="en-US" altLang="ja-JP" sz="1600" dirty="0" smtClean="0"/>
              <a:t>2 isomers of </a:t>
            </a:r>
            <a:r>
              <a:rPr lang="en-US" altLang="ja-JP" sz="1600" i="1" dirty="0" smtClean="0"/>
              <a:t>N</a:t>
            </a:r>
            <a:r>
              <a:rPr lang="en-US" altLang="ja-JP" sz="1600" dirty="0" smtClean="0"/>
              <a:t>=59 isotones</a:t>
            </a:r>
            <a:endParaRPr kumimoji="1" lang="ja-JP" altLang="en-US" sz="1600" dirty="0"/>
          </a:p>
        </p:txBody>
      </p:sp>
    </p:spTree>
    <p:extLst>
      <p:ext uri="{BB962C8B-B14F-4D97-AF65-F5344CB8AC3E}">
        <p14:creationId xmlns:p14="http://schemas.microsoft.com/office/powerpoint/2010/main" val="42360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5536" y="2636912"/>
            <a:ext cx="8229600" cy="1143000"/>
          </a:xfrm>
        </p:spPr>
        <p:txBody>
          <a:bodyPr/>
          <a:lstStyle/>
          <a:p>
            <a:r>
              <a:rPr kumimoji="1" lang="en-US" altLang="ja-JP" b="1" dirty="0" smtClean="0"/>
              <a:t>Introduction</a:t>
            </a:r>
            <a:endParaRPr kumimoji="1" lang="ja-JP" altLang="en-US" b="1" dirty="0"/>
          </a:p>
        </p:txBody>
      </p:sp>
    </p:spTree>
    <p:extLst>
      <p:ext uri="{BB962C8B-B14F-4D97-AF65-F5344CB8AC3E}">
        <p14:creationId xmlns:p14="http://schemas.microsoft.com/office/powerpoint/2010/main" val="1512475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309" y="4311580"/>
            <a:ext cx="2232248" cy="240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6" name="正方形/長方形 3085"/>
          <p:cNvSpPr/>
          <p:nvPr/>
        </p:nvSpPr>
        <p:spPr>
          <a:xfrm>
            <a:off x="5652120" y="1108154"/>
            <a:ext cx="144016" cy="89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124" y="1320826"/>
            <a:ext cx="2213903" cy="82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4"/>
          <p:cNvSpPr txBox="1">
            <a:spLocks noChangeArrowheads="1"/>
          </p:cNvSpPr>
          <p:nvPr/>
        </p:nvSpPr>
        <p:spPr bwMode="auto">
          <a:xfrm>
            <a:off x="433002" y="148277"/>
            <a:ext cx="8335946" cy="830997"/>
          </a:xfrm>
          <a:prstGeom prst="rect">
            <a:avLst/>
          </a:prstGeom>
          <a:noFill/>
          <a:ln w="9525">
            <a:noFill/>
            <a:miter lim="800000"/>
            <a:headEnd/>
            <a:tailEnd/>
          </a:ln>
        </p:spPr>
        <p:txBody>
          <a:bodyPr wrap="square">
            <a:spAutoFit/>
          </a:bodyPr>
          <a:lstStyle/>
          <a:p>
            <a:pPr algn="ctr"/>
            <a:r>
              <a:rPr lang="en-US" altLang="ja-JP" sz="2400" dirty="0" smtClean="0">
                <a:latin typeface="+mj-lt"/>
                <a:cs typeface="Arial" pitchFamily="34" charset="0"/>
              </a:rPr>
              <a:t>Shape evolution around the double mid-shell region</a:t>
            </a:r>
          </a:p>
          <a:p>
            <a:pPr algn="ctr"/>
            <a:r>
              <a:rPr lang="en-US" altLang="ja-JP" sz="2400" dirty="0" smtClean="0">
                <a:latin typeface="+mj-lt"/>
                <a:cs typeface="Arial" pitchFamily="34" charset="0"/>
              </a:rPr>
              <a:t>- Variety of shapes: </a:t>
            </a:r>
            <a:r>
              <a:rPr lang="en-US" altLang="ja-JP" sz="2400" dirty="0" err="1" smtClean="0">
                <a:latin typeface="+mj-lt"/>
                <a:cs typeface="Arial" pitchFamily="34" charset="0"/>
              </a:rPr>
              <a:t>prolate</a:t>
            </a:r>
            <a:r>
              <a:rPr lang="en-US" altLang="ja-JP" sz="2400" dirty="0" smtClean="0">
                <a:latin typeface="+mj-lt"/>
                <a:cs typeface="Arial" pitchFamily="34" charset="0"/>
              </a:rPr>
              <a:t>, </a:t>
            </a:r>
            <a:r>
              <a:rPr lang="en-US" altLang="ja-JP" sz="2400" dirty="0" err="1" smtClean="0">
                <a:latin typeface="+mj-lt"/>
                <a:cs typeface="Arial" pitchFamily="34" charset="0"/>
              </a:rPr>
              <a:t>triaxial</a:t>
            </a:r>
            <a:r>
              <a:rPr lang="en-US" altLang="ja-JP" sz="2400" dirty="0" smtClean="0">
                <a:latin typeface="+mj-lt"/>
                <a:cs typeface="Arial" pitchFamily="34" charset="0"/>
              </a:rPr>
              <a:t>, oblate, tetrahedral - </a:t>
            </a:r>
            <a:endParaRPr lang="ja-JP" altLang="en-US" sz="2400" dirty="0">
              <a:latin typeface="+mj-lt"/>
              <a:cs typeface="Arial" pitchFamily="34" charset="0"/>
            </a:endParaRPr>
          </a:p>
        </p:txBody>
      </p:sp>
      <p:sp>
        <p:nvSpPr>
          <p:cNvPr id="42" name="テキスト ボックス 41"/>
          <p:cNvSpPr txBox="1"/>
          <p:nvPr/>
        </p:nvSpPr>
        <p:spPr>
          <a:xfrm>
            <a:off x="5943218" y="982272"/>
            <a:ext cx="2455121" cy="338554"/>
          </a:xfrm>
          <a:prstGeom prst="rect">
            <a:avLst/>
          </a:prstGeom>
          <a:noFill/>
        </p:spPr>
        <p:txBody>
          <a:bodyPr wrap="square" rtlCol="0">
            <a:spAutoFit/>
          </a:bodyPr>
          <a:lstStyle/>
          <a:p>
            <a:r>
              <a:rPr kumimoji="1" lang="en-US" altLang="ja-JP" sz="1600" dirty="0" smtClean="0">
                <a:solidFill>
                  <a:srgbClr val="FF0000"/>
                </a:solidFill>
                <a:latin typeface="Arial" pitchFamily="34" charset="0"/>
                <a:cs typeface="Arial" pitchFamily="34" charset="0"/>
              </a:rPr>
              <a:t>Deformed </a:t>
            </a:r>
            <a:r>
              <a:rPr kumimoji="1" lang="en-US" altLang="ja-JP" sz="1600" i="1" dirty="0" smtClean="0">
                <a:solidFill>
                  <a:srgbClr val="FF0000"/>
                </a:solidFill>
                <a:latin typeface="Arial" pitchFamily="34" charset="0"/>
                <a:cs typeface="Arial" pitchFamily="34" charset="0"/>
              </a:rPr>
              <a:t>E</a:t>
            </a:r>
            <a:r>
              <a:rPr kumimoji="1" lang="en-US" altLang="ja-JP" sz="1600" dirty="0" smtClean="0">
                <a:solidFill>
                  <a:srgbClr val="FF0000"/>
                </a:solidFill>
                <a:latin typeface="Arial" pitchFamily="34" charset="0"/>
                <a:cs typeface="Arial" pitchFamily="34" charset="0"/>
              </a:rPr>
              <a:t>2 </a:t>
            </a:r>
            <a:r>
              <a:rPr lang="en-US" altLang="ja-JP" sz="1600" dirty="0" smtClean="0">
                <a:solidFill>
                  <a:srgbClr val="FF0000"/>
                </a:solidFill>
                <a:latin typeface="Arial" pitchFamily="34" charset="0"/>
                <a:cs typeface="Arial" pitchFamily="34" charset="0"/>
              </a:rPr>
              <a:t>isomer</a:t>
            </a:r>
            <a:endParaRPr kumimoji="1" lang="ja-JP" altLang="en-US" sz="1600" dirty="0">
              <a:solidFill>
                <a:srgbClr val="FF0000"/>
              </a:solidFill>
              <a:latin typeface="Arial" pitchFamily="34" charset="0"/>
              <a:cs typeface="Arial" pitchFamily="34" charset="0"/>
            </a:endParaRPr>
          </a:p>
        </p:txBody>
      </p:sp>
      <p:sp>
        <p:nvSpPr>
          <p:cNvPr id="46" name="テキスト ボックス 45"/>
          <p:cNvSpPr txBox="1"/>
          <p:nvPr/>
        </p:nvSpPr>
        <p:spPr>
          <a:xfrm>
            <a:off x="7917433" y="1674619"/>
            <a:ext cx="1114007" cy="307777"/>
          </a:xfrm>
          <a:prstGeom prst="rect">
            <a:avLst/>
          </a:prstGeom>
          <a:noFill/>
        </p:spPr>
        <p:txBody>
          <a:bodyPr wrap="square" rtlCol="0">
            <a:spAutoFit/>
          </a:bodyPr>
          <a:lstStyle/>
          <a:p>
            <a:r>
              <a:rPr lang="en-US" altLang="ja-JP" sz="1400" dirty="0" err="1" smtClean="0">
                <a:latin typeface="Arial" pitchFamily="34" charset="0"/>
                <a:cs typeface="Arial" pitchFamily="34" charset="0"/>
              </a:rPr>
              <a:t>triaxial</a:t>
            </a:r>
            <a:r>
              <a:rPr lang="en-US" altLang="ja-JP" sz="1400" dirty="0" smtClean="0">
                <a:latin typeface="Arial" pitchFamily="34" charset="0"/>
                <a:cs typeface="Arial" pitchFamily="34" charset="0"/>
              </a:rPr>
              <a:t> </a:t>
            </a:r>
          </a:p>
        </p:txBody>
      </p:sp>
      <p:sp>
        <p:nvSpPr>
          <p:cNvPr id="47" name="テキスト ボックス 46"/>
          <p:cNvSpPr txBox="1"/>
          <p:nvPr/>
        </p:nvSpPr>
        <p:spPr>
          <a:xfrm>
            <a:off x="7917433" y="1353682"/>
            <a:ext cx="1114007" cy="307777"/>
          </a:xfrm>
          <a:prstGeom prst="rect">
            <a:avLst/>
          </a:prstGeom>
          <a:noFill/>
        </p:spPr>
        <p:txBody>
          <a:bodyPr wrap="square" rtlCol="0">
            <a:spAutoFit/>
          </a:bodyPr>
          <a:lstStyle/>
          <a:p>
            <a:r>
              <a:rPr lang="en-US" altLang="ja-JP" sz="1400" dirty="0" err="1" smtClean="0">
                <a:latin typeface="Arial" pitchFamily="34" charset="0"/>
                <a:cs typeface="Arial" pitchFamily="34" charset="0"/>
              </a:rPr>
              <a:t>triaxial</a:t>
            </a:r>
            <a:endParaRPr lang="en-US" altLang="ja-JP" sz="1400" dirty="0" smtClean="0">
              <a:latin typeface="Arial" pitchFamily="34" charset="0"/>
              <a:cs typeface="Arial" pitchFamily="34" charset="0"/>
            </a:endParaRPr>
          </a:p>
        </p:txBody>
      </p:sp>
      <p:grpSp>
        <p:nvGrpSpPr>
          <p:cNvPr id="49" name="グループ化 48"/>
          <p:cNvGrpSpPr/>
          <p:nvPr/>
        </p:nvGrpSpPr>
        <p:grpSpPr>
          <a:xfrm>
            <a:off x="329248" y="1098779"/>
            <a:ext cx="5736554" cy="3178158"/>
            <a:chOff x="351782" y="770152"/>
            <a:chExt cx="5736554" cy="3178158"/>
          </a:xfrm>
        </p:grpSpPr>
        <p:grpSp>
          <p:nvGrpSpPr>
            <p:cNvPr id="52" name="グループ化 51"/>
            <p:cNvGrpSpPr/>
            <p:nvPr/>
          </p:nvGrpSpPr>
          <p:grpSpPr>
            <a:xfrm>
              <a:off x="351782" y="770152"/>
              <a:ext cx="5736554" cy="3178158"/>
              <a:chOff x="2604354" y="3375205"/>
              <a:chExt cx="5736554" cy="3178158"/>
            </a:xfrm>
          </p:grpSpPr>
          <p:pic>
            <p:nvPicPr>
              <p:cNvPr id="5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2266" t="16306" r="17375" b="30049"/>
              <a:stretch/>
            </p:blipFill>
            <p:spPr bwMode="auto">
              <a:xfrm>
                <a:off x="2734085" y="3375205"/>
                <a:ext cx="3501709" cy="255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正方形/長方形 57"/>
              <p:cNvSpPr/>
              <p:nvPr/>
            </p:nvSpPr>
            <p:spPr>
              <a:xfrm>
                <a:off x="5892636" y="5617259"/>
                <a:ext cx="24482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3660224" y="5370627"/>
                <a:ext cx="3940790" cy="8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516372" y="6265331"/>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flipH="1" flipV="1">
                <a:off x="3835900" y="3789402"/>
                <a:ext cx="2380" cy="1720373"/>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590454" y="5455420"/>
                <a:ext cx="444352" cy="400110"/>
              </a:xfrm>
              <a:prstGeom prst="rect">
                <a:avLst/>
              </a:prstGeom>
              <a:noFill/>
              <a:ln w="25400">
                <a:noFill/>
              </a:ln>
            </p:spPr>
            <p:txBody>
              <a:bodyPr wrap="none" rtlCol="0">
                <a:spAutoFit/>
              </a:bodyPr>
              <a:lstStyle/>
              <a:p>
                <a:r>
                  <a:rPr lang="en-US" altLang="ja-JP" sz="2000" dirty="0" smtClean="0"/>
                  <a:t>60</a:t>
                </a:r>
                <a:endParaRPr kumimoji="1" lang="ja-JP" altLang="en-US" sz="2000" dirty="0"/>
              </a:p>
            </p:txBody>
          </p:sp>
          <p:sp>
            <p:nvSpPr>
              <p:cNvPr id="63" name="円/楕円 62"/>
              <p:cNvSpPr/>
              <p:nvPr/>
            </p:nvSpPr>
            <p:spPr>
              <a:xfrm rot="5400000">
                <a:off x="4400308" y="4137446"/>
                <a:ext cx="444368" cy="4859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2604354" y="5846506"/>
                <a:ext cx="444352" cy="400110"/>
              </a:xfrm>
              <a:prstGeom prst="rect">
                <a:avLst/>
              </a:prstGeom>
              <a:noFill/>
              <a:ln w="25400">
                <a:noFill/>
              </a:ln>
            </p:spPr>
            <p:txBody>
              <a:bodyPr wrap="none" rtlCol="0">
                <a:spAutoFit/>
              </a:bodyPr>
              <a:lstStyle/>
              <a:p>
                <a:r>
                  <a:rPr lang="en-US" altLang="ja-JP" sz="2000" dirty="0" smtClean="0"/>
                  <a:t>50</a:t>
                </a:r>
                <a:endParaRPr kumimoji="1" lang="ja-JP" altLang="en-US" sz="2000" dirty="0"/>
              </a:p>
            </p:txBody>
          </p:sp>
        </p:grpSp>
        <p:sp>
          <p:nvSpPr>
            <p:cNvPr id="53" name="テキスト ボックス 52"/>
            <p:cNvSpPr txBox="1"/>
            <p:nvPr/>
          </p:nvSpPr>
          <p:spPr>
            <a:xfrm>
              <a:off x="4122846" y="1250641"/>
              <a:ext cx="922047" cy="461665"/>
            </a:xfrm>
            <a:prstGeom prst="rect">
              <a:avLst/>
            </a:prstGeom>
            <a:noFill/>
          </p:spPr>
          <p:txBody>
            <a:bodyPr wrap="none" rtlCol="0">
              <a:spAutoFit/>
            </a:bodyPr>
            <a:lstStyle/>
            <a:p>
              <a:r>
                <a:rPr lang="en-US" altLang="ja-JP" sz="2400" baseline="30000" dirty="0" smtClean="0"/>
                <a:t>109</a:t>
              </a:r>
              <a:r>
                <a:rPr lang="en-US" altLang="ja-JP" sz="2400" dirty="0" smtClean="0"/>
                <a:t>Mo</a:t>
              </a:r>
              <a:endParaRPr kumimoji="1" lang="ja-JP" altLang="en-US" sz="2400" dirty="0"/>
            </a:p>
          </p:txBody>
        </p:sp>
        <p:sp>
          <p:nvSpPr>
            <p:cNvPr id="54" name="テキスト ボックス 53"/>
            <p:cNvSpPr txBox="1"/>
            <p:nvPr/>
          </p:nvSpPr>
          <p:spPr>
            <a:xfrm>
              <a:off x="3009702" y="1877690"/>
              <a:ext cx="857927" cy="461665"/>
            </a:xfrm>
            <a:prstGeom prst="rect">
              <a:avLst/>
            </a:prstGeom>
            <a:noFill/>
          </p:spPr>
          <p:txBody>
            <a:bodyPr wrap="none" rtlCol="0">
              <a:spAutoFit/>
            </a:bodyPr>
            <a:lstStyle/>
            <a:p>
              <a:r>
                <a:rPr lang="en-US" altLang="ja-JP" sz="2400" baseline="30000" dirty="0" smtClean="0"/>
                <a:t>108</a:t>
              </a:r>
              <a:r>
                <a:rPr lang="en-US" altLang="ja-JP" sz="2400" dirty="0" smtClean="0"/>
                <a:t>Nb</a:t>
              </a:r>
              <a:endParaRPr kumimoji="1" lang="ja-JP" altLang="en-US" sz="2400" dirty="0"/>
            </a:p>
          </p:txBody>
        </p:sp>
        <p:cxnSp>
          <p:nvCxnSpPr>
            <p:cNvPr id="55" name="直線コネクタ 54"/>
            <p:cNvCxnSpPr/>
            <p:nvPr/>
          </p:nvCxnSpPr>
          <p:spPr>
            <a:xfrm flipV="1">
              <a:off x="2276380" y="1481474"/>
              <a:ext cx="1846466" cy="199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288772" y="1789054"/>
              <a:ext cx="753954" cy="167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2408042" y="2582281"/>
              <a:ext cx="748923" cy="461665"/>
            </a:xfrm>
            <a:prstGeom prst="rect">
              <a:avLst/>
            </a:prstGeom>
            <a:noFill/>
          </p:spPr>
          <p:txBody>
            <a:bodyPr wrap="none" rtlCol="0">
              <a:spAutoFit/>
            </a:bodyPr>
            <a:lstStyle/>
            <a:p>
              <a:r>
                <a:rPr lang="en-US" altLang="ja-JP" sz="2400" baseline="30000" dirty="0" smtClean="0"/>
                <a:t>108</a:t>
              </a:r>
              <a:r>
                <a:rPr lang="en-US" altLang="ja-JP" sz="2400" dirty="0" smtClean="0"/>
                <a:t>Zr</a:t>
              </a:r>
              <a:endParaRPr kumimoji="1" lang="ja-JP" altLang="en-US" sz="2400" dirty="0"/>
            </a:p>
          </p:txBody>
        </p:sp>
        <p:cxnSp>
          <p:nvCxnSpPr>
            <p:cNvPr id="67" name="直線コネクタ 66"/>
            <p:cNvCxnSpPr>
              <a:endCxn id="66" idx="0"/>
            </p:cNvCxnSpPr>
            <p:nvPr/>
          </p:nvCxnSpPr>
          <p:spPr>
            <a:xfrm>
              <a:off x="2408043" y="1898384"/>
              <a:ext cx="374461" cy="6838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円/楕円 64"/>
          <p:cNvSpPr/>
          <p:nvPr/>
        </p:nvSpPr>
        <p:spPr>
          <a:xfrm>
            <a:off x="1711901" y="1926403"/>
            <a:ext cx="972325" cy="642556"/>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9781" y="2793203"/>
            <a:ext cx="2099933" cy="104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4209781" y="2188571"/>
            <a:ext cx="2160240" cy="584775"/>
          </a:xfrm>
          <a:prstGeom prst="rect">
            <a:avLst/>
          </a:prstGeom>
          <a:noFill/>
        </p:spPr>
        <p:txBody>
          <a:bodyPr wrap="square" rtlCol="0">
            <a:spAutoFit/>
          </a:bodyPr>
          <a:lstStyle/>
          <a:p>
            <a:r>
              <a:rPr kumimoji="1" lang="en-US" altLang="ja-JP" sz="1600" dirty="0" smtClean="0">
                <a:solidFill>
                  <a:srgbClr val="FF0000"/>
                </a:solidFill>
                <a:latin typeface="Arial" pitchFamily="34" charset="0"/>
                <a:cs typeface="Arial" pitchFamily="34" charset="0"/>
              </a:rPr>
              <a:t>Deformed E2 isomer </a:t>
            </a:r>
          </a:p>
          <a:p>
            <a:r>
              <a:rPr kumimoji="1" lang="en-US" altLang="ja-JP" sz="1600" dirty="0" smtClean="0">
                <a:solidFill>
                  <a:srgbClr val="FF0000"/>
                </a:solidFill>
                <a:latin typeface="Arial" pitchFamily="34" charset="0"/>
                <a:cs typeface="Arial" pitchFamily="34" charset="0"/>
              </a:rPr>
              <a:t>or shaper </a:t>
            </a:r>
            <a:r>
              <a:rPr lang="en-US" altLang="ja-JP" sz="1600" dirty="0" smtClean="0">
                <a:solidFill>
                  <a:srgbClr val="FF0000"/>
                </a:solidFill>
                <a:latin typeface="Arial" pitchFamily="34" charset="0"/>
                <a:cs typeface="Arial" pitchFamily="34" charset="0"/>
              </a:rPr>
              <a:t>isomer</a:t>
            </a:r>
            <a:endParaRPr kumimoji="1" lang="ja-JP" altLang="en-US" sz="1600" dirty="0">
              <a:solidFill>
                <a:srgbClr val="FF0000"/>
              </a:solidFill>
              <a:latin typeface="Arial" pitchFamily="34" charset="0"/>
              <a:cs typeface="Arial" pitchFamily="34" charset="0"/>
            </a:endParaRPr>
          </a:p>
        </p:txBody>
      </p:sp>
      <p:sp>
        <p:nvSpPr>
          <p:cNvPr id="43" name="テキスト ボックス 42"/>
          <p:cNvSpPr txBox="1"/>
          <p:nvPr/>
        </p:nvSpPr>
        <p:spPr>
          <a:xfrm>
            <a:off x="6204731" y="3250659"/>
            <a:ext cx="991266" cy="307777"/>
          </a:xfrm>
          <a:prstGeom prst="rect">
            <a:avLst/>
          </a:prstGeom>
          <a:noFill/>
        </p:spPr>
        <p:txBody>
          <a:bodyPr wrap="square" rtlCol="0">
            <a:spAutoFit/>
          </a:bodyPr>
          <a:lstStyle/>
          <a:p>
            <a:r>
              <a:rPr lang="en-US" altLang="ja-JP" sz="1400" dirty="0" err="1" smtClean="0">
                <a:latin typeface="Arial" pitchFamily="34" charset="0"/>
                <a:cs typeface="Arial" pitchFamily="34" charset="0"/>
              </a:rPr>
              <a:t>Prolate</a:t>
            </a:r>
            <a:endParaRPr lang="en-US" altLang="ja-JP" sz="1400" dirty="0" smtClean="0">
              <a:latin typeface="Arial" pitchFamily="34" charset="0"/>
              <a:cs typeface="Arial" pitchFamily="34" charset="0"/>
            </a:endParaRPr>
          </a:p>
        </p:txBody>
      </p:sp>
      <p:sp>
        <p:nvSpPr>
          <p:cNvPr id="45" name="テキスト ボックス 44"/>
          <p:cNvSpPr txBox="1"/>
          <p:nvPr/>
        </p:nvSpPr>
        <p:spPr>
          <a:xfrm>
            <a:off x="6204731" y="2868577"/>
            <a:ext cx="1664105" cy="307777"/>
          </a:xfrm>
          <a:prstGeom prst="rect">
            <a:avLst/>
          </a:prstGeom>
          <a:noFill/>
        </p:spPr>
        <p:txBody>
          <a:bodyPr wrap="square" rtlCol="0">
            <a:spAutoFit/>
          </a:bodyPr>
          <a:lstStyle/>
          <a:p>
            <a:r>
              <a:rPr lang="en-US" altLang="ja-JP" sz="1400" dirty="0" err="1">
                <a:latin typeface="Arial" pitchFamily="34" charset="0"/>
                <a:cs typeface="Arial" pitchFamily="34" charset="0"/>
              </a:rPr>
              <a:t>P</a:t>
            </a:r>
            <a:r>
              <a:rPr lang="en-US" altLang="ja-JP" sz="1400" dirty="0" err="1" smtClean="0">
                <a:latin typeface="Arial" pitchFamily="34" charset="0"/>
                <a:cs typeface="Arial" pitchFamily="34" charset="0"/>
              </a:rPr>
              <a:t>rolate</a:t>
            </a:r>
            <a:r>
              <a:rPr lang="en-US" altLang="ja-JP" sz="1400" dirty="0" smtClean="0">
                <a:latin typeface="Arial" pitchFamily="34" charset="0"/>
                <a:cs typeface="Arial" pitchFamily="34" charset="0"/>
              </a:rPr>
              <a:t> or Oblate </a:t>
            </a:r>
          </a:p>
        </p:txBody>
      </p:sp>
      <p:sp>
        <p:nvSpPr>
          <p:cNvPr id="12" name="正方形/長方形 11"/>
          <p:cNvSpPr/>
          <p:nvPr/>
        </p:nvSpPr>
        <p:spPr>
          <a:xfrm>
            <a:off x="261719" y="4137790"/>
            <a:ext cx="3685344" cy="1908215"/>
          </a:xfrm>
          <a:prstGeom prst="rect">
            <a:avLst/>
          </a:prstGeom>
          <a:noFill/>
        </p:spPr>
        <p:txBody>
          <a:bodyPr wrap="square">
            <a:spAutoFit/>
          </a:bodyPr>
          <a:lstStyle/>
          <a:p>
            <a:r>
              <a:rPr lang="en-US" altLang="ja-JP" dirty="0" smtClean="0">
                <a:latin typeface="Arial" pitchFamily="34" charset="0"/>
                <a:cs typeface="Arial" pitchFamily="34" charset="0"/>
              </a:rPr>
              <a:t>Observed known </a:t>
            </a:r>
            <a:r>
              <a:rPr lang="en-US" altLang="ja-JP" dirty="0">
                <a:latin typeface="Arial" pitchFamily="34" charset="0"/>
                <a:cs typeface="Arial" pitchFamily="34" charset="0"/>
              </a:rPr>
              <a:t>isomers</a:t>
            </a:r>
          </a:p>
          <a:p>
            <a:r>
              <a:rPr lang="en-US" altLang="ja-JP" baseline="30000" dirty="0" smtClean="0">
                <a:solidFill>
                  <a:srgbClr val="0000FF"/>
                </a:solidFill>
                <a:latin typeface="Arial" pitchFamily="34" charset="0"/>
                <a:cs typeface="Arial" pitchFamily="34" charset="0"/>
              </a:rPr>
              <a:t>112m,113m</a:t>
            </a:r>
            <a:r>
              <a:rPr lang="en-US" altLang="ja-JP" dirty="0" smtClean="0">
                <a:solidFill>
                  <a:srgbClr val="0000FF"/>
                </a:solidFill>
                <a:latin typeface="Arial" pitchFamily="34" charset="0"/>
                <a:cs typeface="Arial" pitchFamily="34" charset="0"/>
              </a:rPr>
              <a:t>Tc</a:t>
            </a:r>
            <a:r>
              <a:rPr lang="en-US" altLang="ja-JP" dirty="0">
                <a:solidFill>
                  <a:srgbClr val="0000FF"/>
                </a:solidFill>
                <a:latin typeface="Arial" pitchFamily="34" charset="0"/>
                <a:cs typeface="Arial" pitchFamily="34" charset="0"/>
              </a:rPr>
              <a:t>: </a:t>
            </a:r>
            <a:r>
              <a:rPr lang="en-US" altLang="ja-JP" dirty="0" err="1">
                <a:solidFill>
                  <a:srgbClr val="0000FF"/>
                </a:solidFill>
                <a:latin typeface="Arial" pitchFamily="34" charset="0"/>
                <a:cs typeface="Arial" pitchFamily="34" charset="0"/>
              </a:rPr>
              <a:t>Triaxial</a:t>
            </a:r>
            <a:r>
              <a:rPr lang="en-US" altLang="ja-JP" dirty="0">
                <a:solidFill>
                  <a:srgbClr val="0000FF"/>
                </a:solidFill>
                <a:latin typeface="Arial" pitchFamily="34" charset="0"/>
                <a:cs typeface="Arial" pitchFamily="34" charset="0"/>
              </a:rPr>
              <a:t> shape </a:t>
            </a:r>
            <a:endParaRPr lang="en-US" altLang="ja-JP" dirty="0" smtClean="0">
              <a:solidFill>
                <a:srgbClr val="0000FF"/>
              </a:solidFill>
              <a:latin typeface="Arial" pitchFamily="34" charset="0"/>
              <a:cs typeface="Arial" pitchFamily="34" charset="0"/>
            </a:endParaRPr>
          </a:p>
          <a:p>
            <a:r>
              <a:rPr lang="en-US" altLang="ja-JP" sz="1400" dirty="0" smtClean="0">
                <a:latin typeface="Arial" pitchFamily="34" charset="0"/>
                <a:cs typeface="Arial" pitchFamily="34" charset="0"/>
              </a:rPr>
              <a:t>A.M</a:t>
            </a:r>
            <a:r>
              <a:rPr lang="en-US" altLang="ja-JP" sz="1400" dirty="0">
                <a:latin typeface="Arial" pitchFamily="34" charset="0"/>
                <a:cs typeface="Arial" pitchFamily="34" charset="0"/>
              </a:rPr>
              <a:t>. Bruce et al., </a:t>
            </a:r>
            <a:r>
              <a:rPr lang="en-US" altLang="ja-JP" sz="1400" dirty="0" smtClean="0">
                <a:latin typeface="Arial" pitchFamily="34" charset="0"/>
                <a:cs typeface="Arial" pitchFamily="34" charset="0"/>
              </a:rPr>
              <a:t>PRC82</a:t>
            </a:r>
            <a:r>
              <a:rPr lang="en-US" altLang="ja-JP" sz="1400" dirty="0">
                <a:latin typeface="Arial" pitchFamily="34" charset="0"/>
                <a:cs typeface="Arial" pitchFamily="34" charset="0"/>
              </a:rPr>
              <a:t>, 044311(2010</a:t>
            </a:r>
            <a:r>
              <a:rPr lang="en-US" altLang="ja-JP" sz="1400" dirty="0" smtClean="0">
                <a:latin typeface="Arial" pitchFamily="34" charset="0"/>
                <a:cs typeface="Arial" pitchFamily="34" charset="0"/>
              </a:rPr>
              <a:t>)</a:t>
            </a:r>
            <a:endParaRPr lang="en-US" altLang="ja-JP" sz="1400" dirty="0">
              <a:latin typeface="Arial" pitchFamily="34" charset="0"/>
              <a:cs typeface="Arial" pitchFamily="34" charset="0"/>
            </a:endParaRPr>
          </a:p>
          <a:p>
            <a:r>
              <a:rPr lang="en-US" altLang="ja-JP" baseline="30000" dirty="0" smtClean="0">
                <a:solidFill>
                  <a:srgbClr val="0000FF"/>
                </a:solidFill>
                <a:latin typeface="Arial" pitchFamily="34" charset="0"/>
                <a:cs typeface="Arial" pitchFamily="34" charset="0"/>
              </a:rPr>
              <a:t>109m</a:t>
            </a:r>
            <a:r>
              <a:rPr lang="en-US" altLang="ja-JP" dirty="0" smtClean="0">
                <a:solidFill>
                  <a:srgbClr val="0000FF"/>
                </a:solidFill>
                <a:latin typeface="Arial" pitchFamily="34" charset="0"/>
                <a:cs typeface="Arial" pitchFamily="34" charset="0"/>
              </a:rPr>
              <a:t>Nb</a:t>
            </a:r>
            <a:r>
              <a:rPr lang="en-US" altLang="ja-JP" dirty="0">
                <a:solidFill>
                  <a:srgbClr val="0000FF"/>
                </a:solidFill>
                <a:latin typeface="Arial" pitchFamily="34" charset="0"/>
                <a:cs typeface="Arial" pitchFamily="34" charset="0"/>
              </a:rPr>
              <a:t>: Oblate shape </a:t>
            </a:r>
            <a:endParaRPr lang="en-US" altLang="ja-JP" dirty="0" smtClean="0">
              <a:solidFill>
                <a:srgbClr val="0000FF"/>
              </a:solidFill>
              <a:latin typeface="Arial" pitchFamily="34" charset="0"/>
              <a:cs typeface="Arial" pitchFamily="34" charset="0"/>
            </a:endParaRPr>
          </a:p>
          <a:p>
            <a:r>
              <a:rPr lang="en-US" altLang="ja-JP" sz="1400" dirty="0" smtClean="0">
                <a:latin typeface="Arial" pitchFamily="34" charset="0"/>
                <a:cs typeface="Arial" pitchFamily="34" charset="0"/>
              </a:rPr>
              <a:t>H</a:t>
            </a:r>
            <a:r>
              <a:rPr lang="en-US" altLang="ja-JP" sz="1400" dirty="0">
                <a:latin typeface="Arial" pitchFamily="34" charset="0"/>
                <a:cs typeface="Arial" pitchFamily="34" charset="0"/>
              </a:rPr>
              <a:t>. Watanabe et al., </a:t>
            </a:r>
            <a:r>
              <a:rPr lang="en-US" altLang="ja-JP" sz="1400" dirty="0" smtClean="0">
                <a:latin typeface="Arial" pitchFamily="34" charset="0"/>
                <a:cs typeface="Arial" pitchFamily="34" charset="0"/>
              </a:rPr>
              <a:t>PLB696</a:t>
            </a:r>
            <a:r>
              <a:rPr lang="en-US" altLang="ja-JP" sz="1400" dirty="0">
                <a:latin typeface="Arial" pitchFamily="34" charset="0"/>
                <a:cs typeface="Arial" pitchFamily="34" charset="0"/>
              </a:rPr>
              <a:t>, </a:t>
            </a:r>
            <a:r>
              <a:rPr lang="en-US" altLang="ja-JP" sz="1400" dirty="0" smtClean="0">
                <a:latin typeface="Arial" pitchFamily="34" charset="0"/>
                <a:cs typeface="Arial" pitchFamily="34" charset="0"/>
              </a:rPr>
              <a:t>186(2011)</a:t>
            </a:r>
            <a:endParaRPr lang="en-US" altLang="ja-JP" sz="1400" dirty="0">
              <a:latin typeface="Arial" pitchFamily="34" charset="0"/>
              <a:cs typeface="Arial" pitchFamily="34" charset="0"/>
            </a:endParaRPr>
          </a:p>
          <a:p>
            <a:r>
              <a:rPr lang="en-US" altLang="ja-JP" baseline="30000" dirty="0" smtClean="0">
                <a:solidFill>
                  <a:srgbClr val="0000FF"/>
                </a:solidFill>
                <a:latin typeface="Arial" pitchFamily="34" charset="0"/>
                <a:cs typeface="Arial" pitchFamily="34" charset="0"/>
              </a:rPr>
              <a:t>108m</a:t>
            </a:r>
            <a:r>
              <a:rPr lang="en-US" altLang="ja-JP" dirty="0" smtClean="0">
                <a:solidFill>
                  <a:srgbClr val="0000FF"/>
                </a:solidFill>
                <a:latin typeface="Arial" pitchFamily="34" charset="0"/>
                <a:cs typeface="Arial" pitchFamily="34" charset="0"/>
              </a:rPr>
              <a:t>Zr: Tetrahedral </a:t>
            </a:r>
            <a:r>
              <a:rPr lang="en-US" altLang="ja-JP" dirty="0">
                <a:solidFill>
                  <a:srgbClr val="0000FF"/>
                </a:solidFill>
                <a:latin typeface="Arial" pitchFamily="34" charset="0"/>
                <a:cs typeface="Arial" pitchFamily="34" charset="0"/>
              </a:rPr>
              <a:t>shape </a:t>
            </a:r>
            <a:endParaRPr lang="en-US" altLang="ja-JP" dirty="0" smtClean="0">
              <a:solidFill>
                <a:srgbClr val="0000FF"/>
              </a:solidFill>
              <a:latin typeface="Arial" pitchFamily="34" charset="0"/>
              <a:cs typeface="Arial" pitchFamily="34" charset="0"/>
            </a:endParaRPr>
          </a:p>
          <a:p>
            <a:r>
              <a:rPr lang="en-US" altLang="ja-JP" sz="1400" dirty="0" smtClean="0">
                <a:latin typeface="Arial" pitchFamily="34" charset="0"/>
                <a:cs typeface="Arial" pitchFamily="34" charset="0"/>
              </a:rPr>
              <a:t>T</a:t>
            </a:r>
            <a:r>
              <a:rPr lang="en-US" altLang="ja-JP" sz="1400" dirty="0">
                <a:latin typeface="Arial" pitchFamily="34" charset="0"/>
                <a:cs typeface="Arial" pitchFamily="34" charset="0"/>
              </a:rPr>
              <a:t>. </a:t>
            </a:r>
            <a:r>
              <a:rPr lang="en-US" altLang="ja-JP" sz="1400" dirty="0" err="1">
                <a:latin typeface="Arial" pitchFamily="34" charset="0"/>
                <a:cs typeface="Arial" pitchFamily="34" charset="0"/>
              </a:rPr>
              <a:t>Sumikama</a:t>
            </a:r>
            <a:r>
              <a:rPr lang="en-US" altLang="ja-JP" sz="1400" dirty="0">
                <a:latin typeface="Arial" pitchFamily="34" charset="0"/>
                <a:cs typeface="Arial" pitchFamily="34" charset="0"/>
              </a:rPr>
              <a:t> et al., PRC82, </a:t>
            </a:r>
            <a:r>
              <a:rPr lang="en-US" altLang="ja-JP" sz="1400" dirty="0" smtClean="0">
                <a:latin typeface="Arial" pitchFamily="34" charset="0"/>
                <a:cs typeface="Arial" pitchFamily="34" charset="0"/>
              </a:rPr>
              <a:t>202501(2011)</a:t>
            </a:r>
            <a:endParaRPr lang="en-US" altLang="ja-JP" sz="1400" dirty="0">
              <a:latin typeface="Arial" pitchFamily="34" charset="0"/>
              <a:cs typeface="Arial" pitchFamily="34" charset="0"/>
            </a:endParaRPr>
          </a:p>
        </p:txBody>
      </p:sp>
      <p:pic>
        <p:nvPicPr>
          <p:cNvPr id="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9781" y="3972406"/>
            <a:ext cx="2396748" cy="289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064096" y="3877598"/>
            <a:ext cx="1152128" cy="338554"/>
          </a:xfrm>
          <a:prstGeom prst="rect">
            <a:avLst/>
          </a:prstGeom>
          <a:noFill/>
        </p:spPr>
        <p:txBody>
          <a:bodyPr wrap="square" rtlCol="0">
            <a:spAutoFit/>
          </a:bodyPr>
          <a:lstStyle/>
          <a:p>
            <a:r>
              <a:rPr kumimoji="1" lang="en-US" altLang="ja-JP" sz="1600" i="1" dirty="0" smtClean="0">
                <a:solidFill>
                  <a:srgbClr val="FF0000"/>
                </a:solidFill>
                <a:latin typeface="Arial" pitchFamily="34" charset="0"/>
                <a:cs typeface="Arial" pitchFamily="34" charset="0"/>
              </a:rPr>
              <a:t>K</a:t>
            </a:r>
            <a:r>
              <a:rPr kumimoji="1" lang="en-US" altLang="ja-JP" sz="1600" dirty="0" smtClean="0">
                <a:solidFill>
                  <a:srgbClr val="FF0000"/>
                </a:solidFill>
                <a:latin typeface="Arial" pitchFamily="34" charset="0"/>
                <a:cs typeface="Arial" pitchFamily="34" charset="0"/>
              </a:rPr>
              <a:t>-isomer</a:t>
            </a:r>
            <a:endParaRPr kumimoji="1" lang="ja-JP" altLang="en-US" sz="1600" dirty="0">
              <a:solidFill>
                <a:srgbClr val="FF0000"/>
              </a:solidFill>
              <a:latin typeface="Arial" pitchFamily="34" charset="0"/>
              <a:cs typeface="Arial" pitchFamily="34" charset="0"/>
            </a:endParaRPr>
          </a:p>
        </p:txBody>
      </p:sp>
      <p:sp>
        <p:nvSpPr>
          <p:cNvPr id="48" name="テキスト ボックス 47"/>
          <p:cNvSpPr txBox="1"/>
          <p:nvPr/>
        </p:nvSpPr>
        <p:spPr>
          <a:xfrm>
            <a:off x="5943218" y="6549199"/>
            <a:ext cx="991266" cy="307777"/>
          </a:xfrm>
          <a:prstGeom prst="rect">
            <a:avLst/>
          </a:prstGeom>
          <a:noFill/>
        </p:spPr>
        <p:txBody>
          <a:bodyPr wrap="square" rtlCol="0">
            <a:spAutoFit/>
          </a:bodyPr>
          <a:lstStyle/>
          <a:p>
            <a:r>
              <a:rPr lang="en-US" altLang="ja-JP" sz="1400" dirty="0" err="1" smtClean="0">
                <a:latin typeface="Arial" pitchFamily="34" charset="0"/>
                <a:cs typeface="Arial" pitchFamily="34" charset="0"/>
              </a:rPr>
              <a:t>Prolate</a:t>
            </a:r>
            <a:endParaRPr lang="en-US" altLang="ja-JP" sz="1400" dirty="0" smtClean="0">
              <a:latin typeface="Arial" pitchFamily="34" charset="0"/>
              <a:cs typeface="Arial" pitchFamily="34" charset="0"/>
            </a:endParaRPr>
          </a:p>
        </p:txBody>
      </p:sp>
      <p:sp>
        <p:nvSpPr>
          <p:cNvPr id="2" name="テキスト ボックス 1"/>
          <p:cNvSpPr txBox="1"/>
          <p:nvPr/>
        </p:nvSpPr>
        <p:spPr>
          <a:xfrm>
            <a:off x="433002" y="5964422"/>
            <a:ext cx="3514061" cy="584775"/>
          </a:xfrm>
          <a:prstGeom prst="rect">
            <a:avLst/>
          </a:prstGeom>
          <a:noFill/>
        </p:spPr>
        <p:txBody>
          <a:bodyPr wrap="square" rtlCol="0">
            <a:spAutoFit/>
          </a:bodyPr>
          <a:lstStyle/>
          <a:p>
            <a:r>
              <a:rPr lang="en-US" altLang="ja-JP" sz="1600" dirty="0" smtClean="0"/>
              <a:t>Five isomeric </a:t>
            </a:r>
            <a:r>
              <a:rPr lang="en-US" altLang="ja-JP" sz="1600" dirty="0" smtClean="0">
                <a:latin typeface="Symbol" pitchFamily="18" charset="2"/>
              </a:rPr>
              <a:t>g</a:t>
            </a:r>
            <a:r>
              <a:rPr lang="en-US" altLang="ja-JP" sz="1600" dirty="0" smtClean="0"/>
              <a:t>-rays at 174, 278, 347, 478, 604-keV were previously reported.</a:t>
            </a:r>
            <a:endParaRPr kumimoji="1" lang="ja-JP" altLang="en-US" sz="1600" dirty="0"/>
          </a:p>
        </p:txBody>
      </p:sp>
    </p:spTree>
    <p:extLst>
      <p:ext uri="{BB962C8B-B14F-4D97-AF65-F5344CB8AC3E}">
        <p14:creationId xmlns:p14="http://schemas.microsoft.com/office/powerpoint/2010/main" val="1294653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660" y="4129654"/>
            <a:ext cx="19145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グループ化 40"/>
          <p:cNvGrpSpPr/>
          <p:nvPr/>
        </p:nvGrpSpPr>
        <p:grpSpPr>
          <a:xfrm>
            <a:off x="262910" y="1105214"/>
            <a:ext cx="5606823" cy="3178158"/>
            <a:chOff x="481513" y="770152"/>
            <a:chExt cx="5606823" cy="3178158"/>
          </a:xfrm>
        </p:grpSpPr>
        <p:grpSp>
          <p:nvGrpSpPr>
            <p:cNvPr id="42" name="グループ化 41"/>
            <p:cNvGrpSpPr/>
            <p:nvPr/>
          </p:nvGrpSpPr>
          <p:grpSpPr>
            <a:xfrm>
              <a:off x="481513" y="770152"/>
              <a:ext cx="5606823" cy="3178158"/>
              <a:chOff x="2734085" y="3375205"/>
              <a:chExt cx="5606823" cy="3178158"/>
            </a:xfrm>
          </p:grpSpPr>
          <p:pic>
            <p:nvPicPr>
              <p:cNvPr id="4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405" t="8467" r="12236" b="37888"/>
              <a:stretch/>
            </p:blipFill>
            <p:spPr bwMode="auto">
              <a:xfrm>
                <a:off x="2734085" y="3375205"/>
                <a:ext cx="3501709" cy="255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正方形/長方形 49"/>
              <p:cNvSpPr/>
              <p:nvPr/>
            </p:nvSpPr>
            <p:spPr>
              <a:xfrm>
                <a:off x="5892636" y="5617259"/>
                <a:ext cx="24482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660224" y="5370627"/>
                <a:ext cx="3940790" cy="8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516372" y="6265331"/>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flipV="1">
                <a:off x="3388677" y="4272993"/>
                <a:ext cx="0" cy="1523856"/>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168134" y="5756801"/>
                <a:ext cx="444352" cy="400110"/>
              </a:xfrm>
              <a:prstGeom prst="rect">
                <a:avLst/>
              </a:prstGeom>
              <a:noFill/>
              <a:ln w="25400">
                <a:noFill/>
              </a:ln>
            </p:spPr>
            <p:txBody>
              <a:bodyPr wrap="none" rtlCol="0">
                <a:spAutoFit/>
              </a:bodyPr>
              <a:lstStyle/>
              <a:p>
                <a:r>
                  <a:rPr lang="en-US" altLang="ja-JP" sz="2000" dirty="0" smtClean="0"/>
                  <a:t>60</a:t>
                </a:r>
                <a:endParaRPr kumimoji="1" lang="ja-JP" altLang="en-US" sz="2000" dirty="0"/>
              </a:p>
            </p:txBody>
          </p:sp>
          <p:sp>
            <p:nvSpPr>
              <p:cNvPr id="55" name="円/楕円 54"/>
              <p:cNvSpPr/>
              <p:nvPr/>
            </p:nvSpPr>
            <p:spPr>
              <a:xfrm rot="4598207">
                <a:off x="4724604" y="3814709"/>
                <a:ext cx="495880" cy="9644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2114606" y="2803200"/>
              <a:ext cx="825867" cy="461665"/>
            </a:xfrm>
            <a:prstGeom prst="rect">
              <a:avLst/>
            </a:prstGeom>
            <a:noFill/>
          </p:spPr>
          <p:txBody>
            <a:bodyPr wrap="none" rtlCol="0">
              <a:spAutoFit/>
            </a:bodyPr>
            <a:lstStyle/>
            <a:p>
              <a:r>
                <a:rPr lang="en-US" altLang="ja-JP" sz="2400" baseline="30000" dirty="0" smtClean="0"/>
                <a:t>119</a:t>
              </a:r>
              <a:r>
                <a:rPr lang="en-US" altLang="ja-JP" sz="2400" dirty="0" smtClean="0"/>
                <a:t>Ru</a:t>
              </a:r>
              <a:endParaRPr kumimoji="1" lang="ja-JP" altLang="en-US" sz="2400" dirty="0"/>
            </a:p>
          </p:txBody>
        </p:sp>
        <p:cxnSp>
          <p:nvCxnSpPr>
            <p:cNvPr id="46" name="直線コネクタ 45"/>
            <p:cNvCxnSpPr>
              <a:endCxn id="44" idx="0"/>
            </p:cNvCxnSpPr>
            <p:nvPr/>
          </p:nvCxnSpPr>
          <p:spPr>
            <a:xfrm flipH="1">
              <a:off x="2527540" y="1867921"/>
              <a:ext cx="128864" cy="935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368772" y="2811807"/>
              <a:ext cx="825867" cy="461665"/>
            </a:xfrm>
            <a:prstGeom prst="rect">
              <a:avLst/>
            </a:prstGeom>
            <a:noFill/>
          </p:spPr>
          <p:txBody>
            <a:bodyPr wrap="none" rtlCol="0">
              <a:spAutoFit/>
            </a:bodyPr>
            <a:lstStyle/>
            <a:p>
              <a:r>
                <a:rPr lang="en-US" altLang="ja-JP" sz="2400" baseline="30000" dirty="0" smtClean="0"/>
                <a:t>117</a:t>
              </a:r>
              <a:r>
                <a:rPr lang="en-US" altLang="ja-JP" sz="2400" dirty="0" smtClean="0"/>
                <a:t>Ru</a:t>
              </a:r>
              <a:endParaRPr kumimoji="1" lang="ja-JP" altLang="en-US" sz="2400" dirty="0"/>
            </a:p>
          </p:txBody>
        </p:sp>
        <p:cxnSp>
          <p:nvCxnSpPr>
            <p:cNvPr id="48" name="直線コネクタ 47"/>
            <p:cNvCxnSpPr>
              <a:endCxn id="47" idx="0"/>
            </p:cNvCxnSpPr>
            <p:nvPr/>
          </p:nvCxnSpPr>
          <p:spPr>
            <a:xfrm flipH="1">
              <a:off x="1781706" y="1867921"/>
              <a:ext cx="675915" cy="9438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266" t="78970" r="31912" b="4951"/>
          <a:stretch/>
        </p:blipFill>
        <p:spPr bwMode="auto">
          <a:xfrm>
            <a:off x="4472878" y="1387841"/>
            <a:ext cx="1946342" cy="123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5576800" y="1709405"/>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7228" y="5522571"/>
            <a:ext cx="190881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9182" y="4113271"/>
            <a:ext cx="193167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870" y="2718908"/>
            <a:ext cx="1948815" cy="116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3419016" y="5220961"/>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=75</a:t>
            </a:r>
            <a:endParaRPr kumimoji="1" lang="ja-JP" altLang="en-US" dirty="0">
              <a:solidFill>
                <a:srgbClr val="0000FF"/>
              </a:solidFill>
            </a:endParaRPr>
          </a:p>
        </p:txBody>
      </p:sp>
      <p:sp>
        <p:nvSpPr>
          <p:cNvPr id="26" name="テキスト ボックス 25"/>
          <p:cNvSpPr txBox="1"/>
          <p:nvPr/>
        </p:nvSpPr>
        <p:spPr>
          <a:xfrm>
            <a:off x="3419016" y="3840895"/>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=75</a:t>
            </a:r>
            <a:endParaRPr kumimoji="1" lang="ja-JP" altLang="en-US" dirty="0">
              <a:solidFill>
                <a:srgbClr val="0000FF"/>
              </a:solidFill>
            </a:endParaRPr>
          </a:p>
        </p:txBody>
      </p:sp>
      <p:sp>
        <p:nvSpPr>
          <p:cNvPr id="27" name="テキスト ボックス 26"/>
          <p:cNvSpPr txBox="1"/>
          <p:nvPr/>
        </p:nvSpPr>
        <p:spPr>
          <a:xfrm>
            <a:off x="3340033" y="2379696"/>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=75</a:t>
            </a:r>
            <a:endParaRPr kumimoji="1" lang="ja-JP" altLang="en-US" dirty="0">
              <a:solidFill>
                <a:srgbClr val="0000FF"/>
              </a:solidFill>
            </a:endParaRPr>
          </a:p>
        </p:txBody>
      </p:sp>
      <p:sp>
        <p:nvSpPr>
          <p:cNvPr id="29" name="テキスト ボックス 28"/>
          <p:cNvSpPr txBox="1"/>
          <p:nvPr/>
        </p:nvSpPr>
        <p:spPr>
          <a:xfrm>
            <a:off x="3985654" y="5731413"/>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0" name="テキスト ボックス 29"/>
          <p:cNvSpPr txBox="1"/>
          <p:nvPr/>
        </p:nvSpPr>
        <p:spPr>
          <a:xfrm>
            <a:off x="3957688" y="4360781"/>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1" name="テキスト ボックス 30"/>
          <p:cNvSpPr txBox="1"/>
          <p:nvPr/>
        </p:nvSpPr>
        <p:spPr>
          <a:xfrm>
            <a:off x="3947794" y="2953596"/>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3" name="テキスト ボックス 32"/>
          <p:cNvSpPr txBox="1"/>
          <p:nvPr/>
        </p:nvSpPr>
        <p:spPr>
          <a:xfrm>
            <a:off x="5822075" y="4346109"/>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pic>
        <p:nvPicPr>
          <p:cNvPr id="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706" y="5522571"/>
            <a:ext cx="1954530" cy="113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a:xfrm>
            <a:off x="2058370" y="5753588"/>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36" name="テキスト ボックス 4"/>
          <p:cNvSpPr txBox="1">
            <a:spLocks noChangeArrowheads="1"/>
          </p:cNvSpPr>
          <p:nvPr/>
        </p:nvSpPr>
        <p:spPr bwMode="auto">
          <a:xfrm>
            <a:off x="1080938" y="224349"/>
            <a:ext cx="7110200" cy="830997"/>
          </a:xfrm>
          <a:prstGeom prst="rect">
            <a:avLst/>
          </a:prstGeom>
          <a:noFill/>
          <a:ln w="9525">
            <a:noFill/>
            <a:miter lim="800000"/>
            <a:headEnd/>
            <a:tailEnd/>
          </a:ln>
        </p:spPr>
        <p:txBody>
          <a:bodyPr wrap="square">
            <a:spAutoFit/>
          </a:bodyPr>
          <a:lstStyle/>
          <a:p>
            <a:pPr algn="ctr"/>
            <a:r>
              <a:rPr lang="en-US" altLang="ja-JP" sz="2400" dirty="0">
                <a:latin typeface="+mj-lt"/>
                <a:cs typeface="Arial" pitchFamily="34" charset="0"/>
              </a:rPr>
              <a:t>Energy spectra of new isomers in the </a:t>
            </a:r>
            <a:r>
              <a:rPr lang="en-US" altLang="ja-JP" sz="2400" i="1" dirty="0" smtClean="0">
                <a:latin typeface="+mj-lt"/>
                <a:cs typeface="Arial" pitchFamily="34" charset="0"/>
              </a:rPr>
              <a:t>N</a:t>
            </a:r>
            <a:r>
              <a:rPr lang="en-US" altLang="ja-JP" sz="2400" dirty="0" smtClean="0">
                <a:latin typeface="+mj-lt"/>
                <a:cs typeface="Arial" pitchFamily="34" charset="0"/>
              </a:rPr>
              <a:t>~75 region</a:t>
            </a:r>
          </a:p>
          <a:p>
            <a:pPr algn="ctr"/>
            <a:r>
              <a:rPr lang="en-US" altLang="ja-JP" sz="2400" dirty="0" smtClean="0">
                <a:latin typeface="+mj-lt"/>
                <a:cs typeface="Arial" pitchFamily="34" charset="0"/>
              </a:rPr>
              <a:t>- Unexplored region so far - </a:t>
            </a:r>
            <a:endParaRPr lang="ja-JP" altLang="en-US" sz="2400" dirty="0">
              <a:latin typeface="+mj-lt"/>
              <a:cs typeface="Arial" pitchFamily="34" charset="0"/>
            </a:endParaRPr>
          </a:p>
        </p:txBody>
      </p:sp>
      <p:sp>
        <p:nvSpPr>
          <p:cNvPr id="37" name="テキスト ボックス 36"/>
          <p:cNvSpPr txBox="1"/>
          <p:nvPr/>
        </p:nvSpPr>
        <p:spPr>
          <a:xfrm>
            <a:off x="5104449" y="1114047"/>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=77</a:t>
            </a:r>
            <a:endParaRPr kumimoji="1" lang="ja-JP" altLang="en-US" dirty="0">
              <a:solidFill>
                <a:srgbClr val="0000FF"/>
              </a:solidFill>
            </a:endParaRPr>
          </a:p>
        </p:txBody>
      </p:sp>
      <p:sp>
        <p:nvSpPr>
          <p:cNvPr id="38" name="テキスト ボックス 37"/>
          <p:cNvSpPr txBox="1"/>
          <p:nvPr/>
        </p:nvSpPr>
        <p:spPr>
          <a:xfrm>
            <a:off x="5149322" y="3786122"/>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=77</a:t>
            </a:r>
            <a:endParaRPr kumimoji="1" lang="ja-JP" altLang="en-US" dirty="0">
              <a:solidFill>
                <a:srgbClr val="0000FF"/>
              </a:solidFill>
            </a:endParaRPr>
          </a:p>
        </p:txBody>
      </p:sp>
      <p:sp>
        <p:nvSpPr>
          <p:cNvPr id="39" name="テキスト ボックス 38"/>
          <p:cNvSpPr txBox="1"/>
          <p:nvPr/>
        </p:nvSpPr>
        <p:spPr>
          <a:xfrm>
            <a:off x="1377180" y="5177415"/>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=73</a:t>
            </a:r>
            <a:endParaRPr kumimoji="1" lang="ja-JP" altLang="en-US" dirty="0">
              <a:solidFill>
                <a:srgbClr val="0000FF"/>
              </a:solidFill>
            </a:endParaRPr>
          </a:p>
        </p:txBody>
      </p:sp>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4554" y="2668808"/>
            <a:ext cx="2113916" cy="133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テキスト ボックス 64"/>
          <p:cNvSpPr txBox="1"/>
          <p:nvPr/>
        </p:nvSpPr>
        <p:spPr>
          <a:xfrm>
            <a:off x="6407941" y="2395598"/>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=78</a:t>
            </a:r>
            <a:endParaRPr kumimoji="1" lang="ja-JP" altLang="en-US" dirty="0">
              <a:solidFill>
                <a:srgbClr val="0000FF"/>
              </a:solidFill>
            </a:endParaRPr>
          </a:p>
        </p:txBody>
      </p:sp>
      <p:pic>
        <p:nvPicPr>
          <p:cNvPr id="614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0995" y="1474680"/>
            <a:ext cx="1933005" cy="1165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67"/>
          <p:cNvSpPr txBox="1"/>
          <p:nvPr/>
        </p:nvSpPr>
        <p:spPr>
          <a:xfrm>
            <a:off x="7902808" y="1134162"/>
            <a:ext cx="683200" cy="369332"/>
          </a:xfrm>
          <a:prstGeom prst="rect">
            <a:avLst/>
          </a:prstGeom>
          <a:noFill/>
        </p:spPr>
        <p:txBody>
          <a:bodyPr wrap="none" rtlCol="0">
            <a:spAutoFit/>
          </a:bodyPr>
          <a:lstStyle/>
          <a:p>
            <a:r>
              <a:rPr kumimoji="1" lang="en-US" altLang="ja-JP" i="1" dirty="0" smtClean="0">
                <a:solidFill>
                  <a:srgbClr val="0000FF"/>
                </a:solidFill>
              </a:rPr>
              <a:t>N</a:t>
            </a:r>
            <a:r>
              <a:rPr kumimoji="1" lang="en-US" altLang="ja-JP" dirty="0" smtClean="0">
                <a:solidFill>
                  <a:srgbClr val="0000FF"/>
                </a:solidFill>
              </a:rPr>
              <a:t>=79</a:t>
            </a:r>
            <a:endParaRPr kumimoji="1" lang="ja-JP" altLang="en-US" dirty="0">
              <a:solidFill>
                <a:srgbClr val="0000FF"/>
              </a:solidFill>
            </a:endParaRPr>
          </a:p>
        </p:txBody>
      </p:sp>
      <p:sp>
        <p:nvSpPr>
          <p:cNvPr id="69" name="テキスト ボックス 68"/>
          <p:cNvSpPr txBox="1"/>
          <p:nvPr/>
        </p:nvSpPr>
        <p:spPr>
          <a:xfrm>
            <a:off x="7221422" y="2977936"/>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70" name="テキスト ボックス 69"/>
          <p:cNvSpPr txBox="1"/>
          <p:nvPr/>
        </p:nvSpPr>
        <p:spPr>
          <a:xfrm>
            <a:off x="8460432" y="1787199"/>
            <a:ext cx="585866" cy="369332"/>
          </a:xfrm>
          <a:prstGeom prst="rect">
            <a:avLst/>
          </a:prstGeom>
          <a:noFill/>
        </p:spPr>
        <p:txBody>
          <a:bodyPr wrap="none" rtlCol="0">
            <a:spAutoFit/>
          </a:bodyPr>
          <a:lstStyle/>
          <a:p>
            <a:r>
              <a:rPr kumimoji="1" lang="en-US" altLang="ja-JP" dirty="0" smtClean="0">
                <a:solidFill>
                  <a:srgbClr val="FF0000"/>
                </a:solidFill>
              </a:rPr>
              <a:t>new</a:t>
            </a:r>
            <a:endParaRPr kumimoji="1" lang="ja-JP" altLang="en-US" dirty="0">
              <a:solidFill>
                <a:srgbClr val="FF0000"/>
              </a:solidFill>
            </a:endParaRPr>
          </a:p>
        </p:txBody>
      </p:sp>
      <p:sp>
        <p:nvSpPr>
          <p:cNvPr id="71" name="円/楕円 70"/>
          <p:cNvSpPr/>
          <p:nvPr/>
        </p:nvSpPr>
        <p:spPr>
          <a:xfrm>
            <a:off x="1076939" y="2308936"/>
            <a:ext cx="972325" cy="642556"/>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976712" y="101239"/>
            <a:ext cx="7267696" cy="954107"/>
          </a:xfrm>
          <a:prstGeom prst="rect">
            <a:avLst/>
          </a:prstGeom>
          <a:solidFill>
            <a:schemeClr val="accent2">
              <a:lumMod val="20000"/>
              <a:lumOff val="80000"/>
            </a:schemeClr>
          </a:solidFill>
        </p:spPr>
        <p:txBody>
          <a:bodyPr wrap="square" rtlCol="0">
            <a:spAutoFit/>
          </a:bodyPr>
          <a:lstStyle/>
          <a:p>
            <a:pPr algn="ctr"/>
            <a:r>
              <a:rPr kumimoji="1" lang="en-US" altLang="ja-JP" sz="2800" dirty="0" smtClean="0"/>
              <a:t>What happens here ?</a:t>
            </a:r>
          </a:p>
          <a:p>
            <a:pPr algn="ctr"/>
            <a:r>
              <a:rPr lang="en-US" altLang="ja-JP" sz="2800" dirty="0" smtClean="0"/>
              <a:t>What is the isomerism? </a:t>
            </a:r>
            <a:endParaRPr kumimoji="1" lang="ja-JP" altLang="en-US" sz="2800" dirty="0"/>
          </a:p>
        </p:txBody>
      </p:sp>
    </p:spTree>
    <p:extLst>
      <p:ext uri="{BB962C8B-B14F-4D97-AF65-F5344CB8AC3E}">
        <p14:creationId xmlns:p14="http://schemas.microsoft.com/office/powerpoint/2010/main" val="25084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262910" y="1105214"/>
            <a:ext cx="5606823" cy="3178158"/>
            <a:chOff x="481513" y="770152"/>
            <a:chExt cx="5606823" cy="3178158"/>
          </a:xfrm>
        </p:grpSpPr>
        <p:grpSp>
          <p:nvGrpSpPr>
            <p:cNvPr id="37" name="グループ化 36"/>
            <p:cNvGrpSpPr/>
            <p:nvPr/>
          </p:nvGrpSpPr>
          <p:grpSpPr>
            <a:xfrm>
              <a:off x="481513" y="770152"/>
              <a:ext cx="5606823" cy="3178158"/>
              <a:chOff x="2734085" y="3375205"/>
              <a:chExt cx="5606823" cy="3178158"/>
            </a:xfrm>
          </p:grpSpPr>
          <p:pic>
            <p:nvPicPr>
              <p:cNvPr id="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405" t="8467" r="12236" b="37888"/>
              <a:stretch/>
            </p:blipFill>
            <p:spPr bwMode="auto">
              <a:xfrm>
                <a:off x="2734085" y="3375205"/>
                <a:ext cx="3501709" cy="255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正方形/長方形 64"/>
              <p:cNvSpPr/>
              <p:nvPr/>
            </p:nvSpPr>
            <p:spPr>
              <a:xfrm>
                <a:off x="5892636" y="5617259"/>
                <a:ext cx="24482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3660224" y="5370627"/>
                <a:ext cx="3940790" cy="8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3516372" y="6265331"/>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p:cNvCxnSpPr/>
              <p:nvPr/>
            </p:nvCxnSpPr>
            <p:spPr>
              <a:xfrm flipV="1">
                <a:off x="3388677" y="4272993"/>
                <a:ext cx="0" cy="1523856"/>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3168134" y="5756801"/>
                <a:ext cx="444352" cy="400110"/>
              </a:xfrm>
              <a:prstGeom prst="rect">
                <a:avLst/>
              </a:prstGeom>
              <a:noFill/>
              <a:ln w="25400">
                <a:noFill/>
              </a:ln>
            </p:spPr>
            <p:txBody>
              <a:bodyPr wrap="none" rtlCol="0">
                <a:spAutoFit/>
              </a:bodyPr>
              <a:lstStyle/>
              <a:p>
                <a:r>
                  <a:rPr lang="en-US" altLang="ja-JP" sz="2000" dirty="0" smtClean="0"/>
                  <a:t>60</a:t>
                </a:r>
                <a:endParaRPr kumimoji="1" lang="ja-JP" altLang="en-US" sz="2000" dirty="0"/>
              </a:p>
            </p:txBody>
          </p:sp>
          <p:sp>
            <p:nvSpPr>
              <p:cNvPr id="70" name="円/楕円 69"/>
              <p:cNvSpPr/>
              <p:nvPr/>
            </p:nvSpPr>
            <p:spPr>
              <a:xfrm rot="4598207">
                <a:off x="4724604" y="3814709"/>
                <a:ext cx="495880" cy="9644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p:cNvSpPr txBox="1"/>
            <p:nvPr/>
          </p:nvSpPr>
          <p:spPr>
            <a:xfrm>
              <a:off x="2114606" y="2803200"/>
              <a:ext cx="825867" cy="461665"/>
            </a:xfrm>
            <a:prstGeom prst="rect">
              <a:avLst/>
            </a:prstGeom>
            <a:noFill/>
          </p:spPr>
          <p:txBody>
            <a:bodyPr wrap="none" rtlCol="0">
              <a:spAutoFit/>
            </a:bodyPr>
            <a:lstStyle/>
            <a:p>
              <a:r>
                <a:rPr lang="en-US" altLang="ja-JP" sz="2400" baseline="30000" dirty="0" smtClean="0"/>
                <a:t>119</a:t>
              </a:r>
              <a:r>
                <a:rPr lang="en-US" altLang="ja-JP" sz="2400" dirty="0" smtClean="0"/>
                <a:t>Ru</a:t>
              </a:r>
              <a:endParaRPr kumimoji="1" lang="ja-JP" altLang="en-US" sz="2400" dirty="0"/>
            </a:p>
          </p:txBody>
        </p:sp>
        <p:cxnSp>
          <p:nvCxnSpPr>
            <p:cNvPr id="61" name="直線コネクタ 60"/>
            <p:cNvCxnSpPr>
              <a:endCxn id="38" idx="0"/>
            </p:cNvCxnSpPr>
            <p:nvPr/>
          </p:nvCxnSpPr>
          <p:spPr>
            <a:xfrm flipH="1">
              <a:off x="2527540" y="1867921"/>
              <a:ext cx="128864" cy="935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1368772" y="2811807"/>
              <a:ext cx="825867" cy="461665"/>
            </a:xfrm>
            <a:prstGeom prst="rect">
              <a:avLst/>
            </a:prstGeom>
            <a:noFill/>
          </p:spPr>
          <p:txBody>
            <a:bodyPr wrap="none" rtlCol="0">
              <a:spAutoFit/>
            </a:bodyPr>
            <a:lstStyle/>
            <a:p>
              <a:r>
                <a:rPr lang="en-US" altLang="ja-JP" sz="2400" baseline="30000" dirty="0" smtClean="0"/>
                <a:t>117</a:t>
              </a:r>
              <a:r>
                <a:rPr lang="en-US" altLang="ja-JP" sz="2400" dirty="0" smtClean="0"/>
                <a:t>Ru</a:t>
              </a:r>
              <a:endParaRPr kumimoji="1" lang="ja-JP" altLang="en-US" sz="2400" dirty="0"/>
            </a:p>
          </p:txBody>
        </p:sp>
        <p:cxnSp>
          <p:nvCxnSpPr>
            <p:cNvPr id="63" name="直線コネクタ 62"/>
            <p:cNvCxnSpPr>
              <a:endCxn id="62" idx="0"/>
            </p:cNvCxnSpPr>
            <p:nvPr/>
          </p:nvCxnSpPr>
          <p:spPr>
            <a:xfrm flipH="1">
              <a:off x="1781706" y="1867921"/>
              <a:ext cx="675915" cy="9438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4" y="4933168"/>
            <a:ext cx="2640139" cy="134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163" y="4792553"/>
            <a:ext cx="233125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922" y="3257030"/>
            <a:ext cx="2447594" cy="128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1106337"/>
            <a:ext cx="3033329" cy="155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237" y="3194787"/>
            <a:ext cx="2331259" cy="159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637" y="980728"/>
            <a:ext cx="2422457" cy="156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4"/>
          <p:cNvSpPr txBox="1">
            <a:spLocks noChangeArrowheads="1"/>
          </p:cNvSpPr>
          <p:nvPr/>
        </p:nvSpPr>
        <p:spPr bwMode="auto">
          <a:xfrm>
            <a:off x="539552" y="116632"/>
            <a:ext cx="7848872" cy="523220"/>
          </a:xfrm>
          <a:prstGeom prst="rect">
            <a:avLst/>
          </a:prstGeom>
          <a:noFill/>
          <a:ln w="9525">
            <a:noFill/>
            <a:miter lim="800000"/>
            <a:headEnd/>
            <a:tailEnd/>
          </a:ln>
        </p:spPr>
        <p:txBody>
          <a:bodyPr wrap="square">
            <a:spAutoFit/>
          </a:bodyPr>
          <a:lstStyle/>
          <a:p>
            <a:pPr algn="ctr"/>
            <a:r>
              <a:rPr lang="en-US" altLang="ja-JP" sz="2800" dirty="0">
                <a:latin typeface="+mj-lt"/>
                <a:cs typeface="Arial" pitchFamily="34" charset="0"/>
              </a:rPr>
              <a:t>Our proposed level </a:t>
            </a:r>
            <a:r>
              <a:rPr lang="en-US" altLang="ja-JP" sz="2800" dirty="0" smtClean="0">
                <a:latin typeface="+mj-lt"/>
                <a:cs typeface="Arial" pitchFamily="34" charset="0"/>
              </a:rPr>
              <a:t>schemes and isomerism</a:t>
            </a:r>
            <a:endParaRPr lang="ja-JP" altLang="en-US" sz="2800" dirty="0">
              <a:latin typeface="+mj-lt"/>
              <a:cs typeface="Arial" pitchFamily="34" charset="0"/>
            </a:endParaRPr>
          </a:p>
        </p:txBody>
      </p:sp>
      <p:sp>
        <p:nvSpPr>
          <p:cNvPr id="55" name="テキスト ボックス 54"/>
          <p:cNvSpPr txBox="1"/>
          <p:nvPr/>
        </p:nvSpPr>
        <p:spPr>
          <a:xfrm>
            <a:off x="678754" y="4529853"/>
            <a:ext cx="1794864" cy="369332"/>
          </a:xfrm>
          <a:prstGeom prst="rect">
            <a:avLst/>
          </a:prstGeom>
          <a:noFill/>
        </p:spPr>
        <p:txBody>
          <a:bodyPr wrap="square" rtlCol="0">
            <a:spAutoFit/>
          </a:bodyPr>
          <a:lstStyle/>
          <a:p>
            <a:pPr algn="ctr"/>
            <a:r>
              <a:rPr kumimoji="1" lang="en-US" altLang="ja-JP" dirty="0" smtClean="0">
                <a:solidFill>
                  <a:srgbClr val="FF0000"/>
                </a:solidFill>
                <a:latin typeface="Arial" pitchFamily="34" charset="0"/>
                <a:cs typeface="Arial" pitchFamily="34" charset="0"/>
              </a:rPr>
              <a:t>Shape isomer</a:t>
            </a:r>
            <a:endParaRPr kumimoji="1" lang="ja-JP" altLang="en-US" dirty="0">
              <a:solidFill>
                <a:srgbClr val="FF0000"/>
              </a:solidFill>
              <a:latin typeface="Arial" pitchFamily="34" charset="0"/>
              <a:cs typeface="Arial" pitchFamily="34" charset="0"/>
            </a:endParaRPr>
          </a:p>
        </p:txBody>
      </p:sp>
      <p:sp>
        <p:nvSpPr>
          <p:cNvPr id="56" name="テキスト ボックス 55"/>
          <p:cNvSpPr txBox="1"/>
          <p:nvPr/>
        </p:nvSpPr>
        <p:spPr>
          <a:xfrm>
            <a:off x="3123357" y="4529853"/>
            <a:ext cx="1794864" cy="369332"/>
          </a:xfrm>
          <a:prstGeom prst="rect">
            <a:avLst/>
          </a:prstGeom>
          <a:noFill/>
        </p:spPr>
        <p:txBody>
          <a:bodyPr wrap="square" rtlCol="0">
            <a:spAutoFit/>
          </a:bodyPr>
          <a:lstStyle/>
          <a:p>
            <a:pPr algn="ctr"/>
            <a:r>
              <a:rPr kumimoji="1" lang="en-US" altLang="ja-JP" dirty="0" smtClean="0">
                <a:solidFill>
                  <a:srgbClr val="FF0000"/>
                </a:solidFill>
                <a:latin typeface="Arial" pitchFamily="34" charset="0"/>
                <a:cs typeface="Arial" pitchFamily="34" charset="0"/>
              </a:rPr>
              <a:t>Shape isomer</a:t>
            </a:r>
            <a:endParaRPr kumimoji="1" lang="ja-JP" altLang="en-US" dirty="0">
              <a:solidFill>
                <a:srgbClr val="FF0000"/>
              </a:solidFill>
              <a:latin typeface="Arial" pitchFamily="34" charset="0"/>
              <a:cs typeface="Arial" pitchFamily="34" charset="0"/>
            </a:endParaRPr>
          </a:p>
        </p:txBody>
      </p:sp>
      <p:sp>
        <p:nvSpPr>
          <p:cNvPr id="57" name="テキスト ボックス 56"/>
          <p:cNvSpPr txBox="1"/>
          <p:nvPr/>
        </p:nvSpPr>
        <p:spPr>
          <a:xfrm>
            <a:off x="3987793" y="2928928"/>
            <a:ext cx="2111852" cy="369332"/>
          </a:xfrm>
          <a:prstGeom prst="rect">
            <a:avLst/>
          </a:prstGeom>
          <a:noFill/>
        </p:spPr>
        <p:txBody>
          <a:bodyPr wrap="square" rtlCol="0">
            <a:spAutoFit/>
          </a:bodyPr>
          <a:lstStyle/>
          <a:p>
            <a:pPr algn="ctr"/>
            <a:r>
              <a:rPr kumimoji="1" lang="en-US" altLang="ja-JP" dirty="0" smtClean="0">
                <a:solidFill>
                  <a:srgbClr val="FF0000"/>
                </a:solidFill>
                <a:latin typeface="Arial" pitchFamily="34" charset="0"/>
                <a:cs typeface="Arial" pitchFamily="34" charset="0"/>
              </a:rPr>
              <a:t>(Shape isomer)</a:t>
            </a:r>
            <a:endParaRPr kumimoji="1" lang="ja-JP" altLang="en-US" dirty="0">
              <a:solidFill>
                <a:srgbClr val="FF0000"/>
              </a:solidFill>
              <a:latin typeface="Arial" pitchFamily="34" charset="0"/>
              <a:cs typeface="Arial" pitchFamily="34" charset="0"/>
            </a:endParaRPr>
          </a:p>
        </p:txBody>
      </p:sp>
      <p:sp>
        <p:nvSpPr>
          <p:cNvPr id="58" name="テキスト ボックス 57"/>
          <p:cNvSpPr txBox="1"/>
          <p:nvPr/>
        </p:nvSpPr>
        <p:spPr>
          <a:xfrm>
            <a:off x="3943103" y="692696"/>
            <a:ext cx="2111852" cy="369332"/>
          </a:xfrm>
          <a:prstGeom prst="rect">
            <a:avLst/>
          </a:prstGeom>
          <a:noFill/>
        </p:spPr>
        <p:txBody>
          <a:bodyPr wrap="square" rtlCol="0">
            <a:spAutoFit/>
          </a:bodyPr>
          <a:lstStyle/>
          <a:p>
            <a:pPr algn="ctr"/>
            <a:r>
              <a:rPr kumimoji="1" lang="en-US" altLang="ja-JP" dirty="0" smtClean="0">
                <a:solidFill>
                  <a:srgbClr val="FF0000"/>
                </a:solidFill>
                <a:latin typeface="Arial" pitchFamily="34" charset="0"/>
                <a:cs typeface="Arial" pitchFamily="34" charset="0"/>
              </a:rPr>
              <a:t>(Shape isomer)</a:t>
            </a:r>
            <a:endParaRPr kumimoji="1" lang="ja-JP" altLang="en-US" dirty="0">
              <a:solidFill>
                <a:srgbClr val="FF0000"/>
              </a:solidFill>
              <a:latin typeface="Arial" pitchFamily="34" charset="0"/>
              <a:cs typeface="Arial" pitchFamily="34" charset="0"/>
            </a:endParaRPr>
          </a:p>
        </p:txBody>
      </p:sp>
      <p:sp>
        <p:nvSpPr>
          <p:cNvPr id="59" name="テキスト ボックス 58"/>
          <p:cNvSpPr txBox="1"/>
          <p:nvPr/>
        </p:nvSpPr>
        <p:spPr>
          <a:xfrm>
            <a:off x="6814940" y="2899369"/>
            <a:ext cx="2111852" cy="369332"/>
          </a:xfrm>
          <a:prstGeom prst="rect">
            <a:avLst/>
          </a:prstGeom>
          <a:noFill/>
        </p:spPr>
        <p:txBody>
          <a:bodyPr wrap="square" rtlCol="0">
            <a:spAutoFit/>
          </a:bodyPr>
          <a:lstStyle/>
          <a:p>
            <a:pPr algn="ctr"/>
            <a:r>
              <a:rPr kumimoji="1" lang="en-US" altLang="ja-JP" dirty="0" smtClean="0">
                <a:solidFill>
                  <a:srgbClr val="FF0000"/>
                </a:solidFill>
                <a:latin typeface="Arial" pitchFamily="34" charset="0"/>
                <a:cs typeface="Arial" pitchFamily="34" charset="0"/>
              </a:rPr>
              <a:t>(Shape isomer)</a:t>
            </a:r>
            <a:endParaRPr kumimoji="1" lang="ja-JP" altLang="en-US" dirty="0">
              <a:solidFill>
                <a:srgbClr val="FF0000"/>
              </a:solidFill>
              <a:latin typeface="Arial" pitchFamily="34" charset="0"/>
              <a:cs typeface="Arial" pitchFamily="34" charset="0"/>
            </a:endParaRPr>
          </a:p>
        </p:txBody>
      </p:sp>
      <p:sp>
        <p:nvSpPr>
          <p:cNvPr id="60" name="テキスト ボックス 59"/>
          <p:cNvSpPr txBox="1"/>
          <p:nvPr/>
        </p:nvSpPr>
        <p:spPr>
          <a:xfrm>
            <a:off x="6769341" y="659495"/>
            <a:ext cx="2111852" cy="369332"/>
          </a:xfrm>
          <a:prstGeom prst="rect">
            <a:avLst/>
          </a:prstGeom>
          <a:noFill/>
        </p:spPr>
        <p:txBody>
          <a:bodyPr wrap="square" rtlCol="0">
            <a:spAutoFit/>
          </a:bodyPr>
          <a:lstStyle/>
          <a:p>
            <a:pPr algn="ctr"/>
            <a:r>
              <a:rPr kumimoji="1" lang="en-US" altLang="ja-JP" dirty="0" smtClean="0">
                <a:solidFill>
                  <a:srgbClr val="FF0000"/>
                </a:solidFill>
                <a:latin typeface="Arial" pitchFamily="34" charset="0"/>
                <a:cs typeface="Arial" pitchFamily="34" charset="0"/>
              </a:rPr>
              <a:t>(Shape isomer)</a:t>
            </a:r>
            <a:endParaRPr kumimoji="1" lang="ja-JP" altLang="en-US" dirty="0">
              <a:solidFill>
                <a:srgbClr val="FF0000"/>
              </a:solidFill>
              <a:latin typeface="Arial" pitchFamily="34" charset="0"/>
              <a:cs typeface="Arial" pitchFamily="34" charset="0"/>
            </a:endParaRPr>
          </a:p>
        </p:txBody>
      </p:sp>
      <p:sp>
        <p:nvSpPr>
          <p:cNvPr id="31" name="テキスト ボックス 30"/>
          <p:cNvSpPr txBox="1"/>
          <p:nvPr/>
        </p:nvSpPr>
        <p:spPr>
          <a:xfrm>
            <a:off x="478611" y="6202140"/>
            <a:ext cx="2124432" cy="646331"/>
          </a:xfrm>
          <a:prstGeom prst="rect">
            <a:avLst/>
          </a:prstGeom>
          <a:noFill/>
        </p:spPr>
        <p:txBody>
          <a:bodyPr wrap="square" rtlCol="0">
            <a:spAutoFit/>
          </a:bodyPr>
          <a:lstStyle/>
          <a:p>
            <a:r>
              <a:rPr kumimoji="1" lang="en-US" altLang="ja-JP" dirty="0" smtClean="0">
                <a:solidFill>
                  <a:schemeClr val="accent1"/>
                </a:solidFill>
              </a:rPr>
              <a:t>Hindered </a:t>
            </a:r>
            <a:r>
              <a:rPr lang="en-US" altLang="ja-JP" dirty="0" smtClean="0">
                <a:solidFill>
                  <a:schemeClr val="accent1"/>
                </a:solidFill>
              </a:rPr>
              <a:t>nature of 185-keV transition</a:t>
            </a:r>
            <a:endParaRPr kumimoji="1" lang="ja-JP" altLang="en-US" dirty="0">
              <a:solidFill>
                <a:schemeClr val="accent1"/>
              </a:solidFill>
            </a:endParaRPr>
          </a:p>
        </p:txBody>
      </p:sp>
      <p:sp>
        <p:nvSpPr>
          <p:cNvPr id="3" name="テキスト ボックス 2"/>
          <p:cNvSpPr txBox="1"/>
          <p:nvPr/>
        </p:nvSpPr>
        <p:spPr>
          <a:xfrm>
            <a:off x="4073777" y="5548637"/>
            <a:ext cx="927839" cy="307777"/>
          </a:xfrm>
          <a:prstGeom prst="rect">
            <a:avLst/>
          </a:prstGeom>
          <a:noFill/>
        </p:spPr>
        <p:txBody>
          <a:bodyPr wrap="square" rtlCol="0">
            <a:spAutoFit/>
          </a:bodyPr>
          <a:lstStyle/>
          <a:p>
            <a:r>
              <a:rPr kumimoji="1" lang="en-US" altLang="ja-JP" sz="1400" i="1" dirty="0" smtClean="0"/>
              <a:t>E1, M1</a:t>
            </a:r>
            <a:endParaRPr kumimoji="1" lang="ja-JP" altLang="en-US" sz="1400" i="1" dirty="0"/>
          </a:p>
        </p:txBody>
      </p:sp>
      <p:sp>
        <p:nvSpPr>
          <p:cNvPr id="4" name="テキスト ボックス 3"/>
          <p:cNvSpPr txBox="1"/>
          <p:nvPr/>
        </p:nvSpPr>
        <p:spPr>
          <a:xfrm>
            <a:off x="5361038" y="2381031"/>
            <a:ext cx="2554515" cy="646331"/>
          </a:xfrm>
          <a:prstGeom prst="rect">
            <a:avLst/>
          </a:prstGeom>
          <a:noFill/>
        </p:spPr>
        <p:txBody>
          <a:bodyPr wrap="square" rtlCol="0">
            <a:spAutoFit/>
          </a:bodyPr>
          <a:lstStyle/>
          <a:p>
            <a:r>
              <a:rPr kumimoji="1" lang="en-US" altLang="ja-JP" i="1" dirty="0" smtClean="0">
                <a:solidFill>
                  <a:schemeClr val="accent1"/>
                </a:solidFill>
              </a:rPr>
              <a:t>E</a:t>
            </a:r>
            <a:r>
              <a:rPr kumimoji="1" lang="en-US" altLang="ja-JP" dirty="0" smtClean="0">
                <a:solidFill>
                  <a:schemeClr val="accent1"/>
                </a:solidFill>
              </a:rPr>
              <a:t>1, </a:t>
            </a:r>
            <a:r>
              <a:rPr kumimoji="1" lang="en-US" altLang="ja-JP" i="1" dirty="0" smtClean="0">
                <a:solidFill>
                  <a:schemeClr val="accent1"/>
                </a:solidFill>
              </a:rPr>
              <a:t>M</a:t>
            </a:r>
            <a:r>
              <a:rPr kumimoji="1" lang="en-US" altLang="ja-JP" dirty="0" smtClean="0">
                <a:solidFill>
                  <a:schemeClr val="accent1"/>
                </a:solidFill>
              </a:rPr>
              <a:t>1: hindered nature</a:t>
            </a:r>
          </a:p>
          <a:p>
            <a:r>
              <a:rPr lang="en-US" altLang="ja-JP" i="1" dirty="0" smtClean="0">
                <a:solidFill>
                  <a:schemeClr val="accent1"/>
                </a:solidFill>
              </a:rPr>
              <a:t>E</a:t>
            </a:r>
            <a:r>
              <a:rPr lang="en-US" altLang="ja-JP" dirty="0" smtClean="0">
                <a:solidFill>
                  <a:schemeClr val="accent1"/>
                </a:solidFill>
              </a:rPr>
              <a:t>2: not hindered value</a:t>
            </a:r>
          </a:p>
        </p:txBody>
      </p:sp>
      <p:sp>
        <p:nvSpPr>
          <p:cNvPr id="6" name="テキスト ボックス 5"/>
          <p:cNvSpPr txBox="1"/>
          <p:nvPr/>
        </p:nvSpPr>
        <p:spPr>
          <a:xfrm>
            <a:off x="5292081" y="5533248"/>
            <a:ext cx="3744416" cy="646331"/>
          </a:xfrm>
          <a:prstGeom prst="rect">
            <a:avLst/>
          </a:prstGeom>
          <a:solidFill>
            <a:srgbClr val="FF0000"/>
          </a:solidFill>
        </p:spPr>
        <p:txBody>
          <a:bodyPr wrap="square" rtlCol="0">
            <a:spAutoFit/>
          </a:bodyPr>
          <a:lstStyle/>
          <a:p>
            <a:r>
              <a:rPr lang="en-US" altLang="ja-JP" b="1" dirty="0" smtClean="0">
                <a:solidFill>
                  <a:schemeClr val="bg1"/>
                </a:solidFill>
                <a:latin typeface="Arial" pitchFamily="34" charset="0"/>
                <a:cs typeface="Arial" pitchFamily="34" charset="0"/>
              </a:rPr>
              <a:t>We propose shape coexistence in a n</a:t>
            </a:r>
            <a:r>
              <a:rPr kumimoji="1" lang="en-US" altLang="ja-JP" b="1" dirty="0" smtClean="0">
                <a:solidFill>
                  <a:schemeClr val="bg1"/>
                </a:solidFill>
                <a:latin typeface="Arial" pitchFamily="34" charset="0"/>
                <a:cs typeface="Arial" pitchFamily="34" charset="0"/>
              </a:rPr>
              <a:t>ew deformation region</a:t>
            </a:r>
            <a:endParaRPr kumimoji="1" lang="ja-JP" altLang="en-US" b="1" dirty="0">
              <a:solidFill>
                <a:schemeClr val="bg1"/>
              </a:solidFill>
              <a:latin typeface="Arial" pitchFamily="34" charset="0"/>
              <a:cs typeface="Arial" pitchFamily="34" charset="0"/>
            </a:endParaRPr>
          </a:p>
        </p:txBody>
      </p:sp>
      <p:sp>
        <p:nvSpPr>
          <p:cNvPr id="34" name="テキスト ボックス 33"/>
          <p:cNvSpPr txBox="1"/>
          <p:nvPr/>
        </p:nvSpPr>
        <p:spPr>
          <a:xfrm>
            <a:off x="4170377" y="5210082"/>
            <a:ext cx="927839" cy="338555"/>
          </a:xfrm>
          <a:prstGeom prst="rect">
            <a:avLst/>
          </a:prstGeom>
          <a:noFill/>
        </p:spPr>
        <p:txBody>
          <a:bodyPr wrap="square" rtlCol="0">
            <a:spAutoFit/>
          </a:bodyPr>
          <a:lstStyle/>
          <a:p>
            <a:r>
              <a:rPr kumimoji="1" lang="en-US" altLang="ja-JP" sz="1400" i="1" dirty="0" smtClean="0"/>
              <a:t>E1, M1</a:t>
            </a:r>
            <a:endParaRPr kumimoji="1" lang="ja-JP" altLang="en-US" sz="1400" i="1" dirty="0"/>
          </a:p>
        </p:txBody>
      </p:sp>
      <p:sp>
        <p:nvSpPr>
          <p:cNvPr id="35" name="テキスト ボックス 34"/>
          <p:cNvSpPr txBox="1"/>
          <p:nvPr/>
        </p:nvSpPr>
        <p:spPr>
          <a:xfrm>
            <a:off x="3202464" y="6328395"/>
            <a:ext cx="1742625" cy="369332"/>
          </a:xfrm>
          <a:prstGeom prst="rect">
            <a:avLst/>
          </a:prstGeom>
          <a:noFill/>
        </p:spPr>
        <p:txBody>
          <a:bodyPr wrap="square" rtlCol="0">
            <a:spAutoFit/>
          </a:bodyPr>
          <a:lstStyle/>
          <a:p>
            <a:r>
              <a:rPr kumimoji="1" lang="en-US" altLang="ja-JP" dirty="0" smtClean="0">
                <a:solidFill>
                  <a:schemeClr val="accent1"/>
                </a:solidFill>
              </a:rPr>
              <a:t>Hindered </a:t>
            </a:r>
            <a:r>
              <a:rPr lang="en-US" altLang="ja-JP" dirty="0" smtClean="0">
                <a:solidFill>
                  <a:schemeClr val="accent1"/>
                </a:solidFill>
              </a:rPr>
              <a:t>nature</a:t>
            </a:r>
            <a:endParaRPr kumimoji="1" lang="ja-JP" altLang="en-US" dirty="0">
              <a:solidFill>
                <a:schemeClr val="accent1"/>
              </a:solidFill>
            </a:endParaRPr>
          </a:p>
        </p:txBody>
      </p:sp>
      <p:sp>
        <p:nvSpPr>
          <p:cNvPr id="71" name="円/楕円 70"/>
          <p:cNvSpPr/>
          <p:nvPr/>
        </p:nvSpPr>
        <p:spPr>
          <a:xfrm>
            <a:off x="1076939" y="2308936"/>
            <a:ext cx="972325" cy="642556"/>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2927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751"/>
          <a:stretch/>
        </p:blipFill>
        <p:spPr bwMode="auto">
          <a:xfrm>
            <a:off x="4067944" y="1916832"/>
            <a:ext cx="4672623" cy="277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コネクタ 3"/>
          <p:cNvCxnSpPr/>
          <p:nvPr/>
        </p:nvCxnSpPr>
        <p:spPr>
          <a:xfrm flipV="1">
            <a:off x="7214262" y="2204864"/>
            <a:ext cx="0" cy="208375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6672593" y="2204864"/>
            <a:ext cx="1211775" cy="202684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77512" y="1024280"/>
            <a:ext cx="3898944" cy="892552"/>
          </a:xfrm>
          <a:prstGeom prst="rect">
            <a:avLst/>
          </a:prstGeom>
          <a:noFill/>
        </p:spPr>
        <p:txBody>
          <a:bodyPr wrap="square" rtlCol="0">
            <a:spAutoFit/>
          </a:bodyPr>
          <a:lstStyle/>
          <a:p>
            <a:r>
              <a:rPr kumimoji="1" lang="en-US" altLang="ja-JP" dirty="0" smtClean="0">
                <a:latin typeface="Arial" pitchFamily="34" charset="0"/>
                <a:cs typeface="Arial" pitchFamily="34" charset="0"/>
              </a:rPr>
              <a:t>Extended Thomas-Fermi plus </a:t>
            </a:r>
            <a:r>
              <a:rPr kumimoji="1" lang="en-US" altLang="ja-JP" dirty="0" err="1" smtClean="0">
                <a:latin typeface="Arial" pitchFamily="34" charset="0"/>
                <a:cs typeface="Arial" pitchFamily="34" charset="0"/>
              </a:rPr>
              <a:t>Strutinsky</a:t>
            </a:r>
            <a:r>
              <a:rPr kumimoji="1" lang="en-US" altLang="ja-JP" dirty="0" smtClean="0">
                <a:latin typeface="Arial" pitchFamily="34" charset="0"/>
                <a:cs typeface="Arial" pitchFamily="34" charset="0"/>
              </a:rPr>
              <a:t> Integral (ETFSI-Q)</a:t>
            </a:r>
            <a:r>
              <a:rPr lang="en-US" altLang="ja-JP" dirty="0" smtClean="0">
                <a:latin typeface="Arial" pitchFamily="34" charset="0"/>
                <a:cs typeface="Arial" pitchFamily="34" charset="0"/>
              </a:rPr>
              <a:t> model </a:t>
            </a:r>
          </a:p>
          <a:p>
            <a:r>
              <a:rPr lang="en-US" altLang="ja-JP" sz="1600" dirty="0" smtClean="0">
                <a:latin typeface="Arial" pitchFamily="34" charset="0"/>
                <a:cs typeface="Arial" pitchFamily="34" charset="0"/>
              </a:rPr>
              <a:t>J.M</a:t>
            </a:r>
            <a:r>
              <a:rPr lang="en-US" altLang="ja-JP" sz="1600" dirty="0">
                <a:latin typeface="Arial" pitchFamily="34" charset="0"/>
                <a:cs typeface="Arial" pitchFamily="34" charset="0"/>
              </a:rPr>
              <a:t>. Pearson et al., PLB 387, 455 (1996</a:t>
            </a:r>
            <a:r>
              <a:rPr lang="en-US" altLang="ja-JP" sz="1600" dirty="0" smtClean="0">
                <a:latin typeface="Arial" pitchFamily="34" charset="0"/>
                <a:cs typeface="Arial" pitchFamily="34" charset="0"/>
              </a:rPr>
              <a:t>)</a:t>
            </a:r>
            <a:endParaRPr lang="ja-JP" altLang="en-US" sz="1600" dirty="0">
              <a:latin typeface="Arial" pitchFamily="34" charset="0"/>
              <a:cs typeface="Arial" pitchFamily="34" charset="0"/>
            </a:endParaRPr>
          </a:p>
        </p:txBody>
      </p:sp>
      <p:cxnSp>
        <p:nvCxnSpPr>
          <p:cNvPr id="7" name="直線コネクタ 6"/>
          <p:cNvCxnSpPr/>
          <p:nvPr/>
        </p:nvCxnSpPr>
        <p:spPr>
          <a:xfrm flipV="1">
            <a:off x="5879525" y="2060848"/>
            <a:ext cx="0" cy="223552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4588"/>
          <a:stretch/>
        </p:blipFill>
        <p:spPr bwMode="auto">
          <a:xfrm>
            <a:off x="251520" y="1929104"/>
            <a:ext cx="3975468" cy="254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コネクタ 9"/>
          <p:cNvCxnSpPr/>
          <p:nvPr/>
        </p:nvCxnSpPr>
        <p:spPr>
          <a:xfrm flipH="1" flipV="1">
            <a:off x="2686192" y="2873010"/>
            <a:ext cx="11086" cy="157512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2314936" y="2996952"/>
            <a:ext cx="816904" cy="121489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60635" y="1301279"/>
            <a:ext cx="3823333" cy="615553"/>
          </a:xfrm>
          <a:prstGeom prst="rect">
            <a:avLst/>
          </a:prstGeom>
          <a:noFill/>
        </p:spPr>
        <p:txBody>
          <a:bodyPr wrap="square" rtlCol="0">
            <a:spAutoFit/>
          </a:bodyPr>
          <a:lstStyle/>
          <a:p>
            <a:r>
              <a:rPr lang="en-US" altLang="ja-JP" dirty="0">
                <a:latin typeface="Arial" pitchFamily="34" charset="0"/>
                <a:cs typeface="Arial" pitchFamily="34" charset="0"/>
              </a:rPr>
              <a:t>E</a:t>
            </a:r>
            <a:r>
              <a:rPr lang="en-US" altLang="ja-JP" dirty="0" smtClean="0">
                <a:latin typeface="Arial" pitchFamily="34" charset="0"/>
                <a:cs typeface="Arial" pitchFamily="34" charset="0"/>
              </a:rPr>
              <a:t>xperimental </a:t>
            </a:r>
            <a:r>
              <a:rPr kumimoji="1" lang="en-US" altLang="ja-JP" dirty="0" smtClean="0">
                <a:latin typeface="Arial" pitchFamily="34" charset="0"/>
                <a:cs typeface="Arial" pitchFamily="34" charset="0"/>
              </a:rPr>
              <a:t>systematics at </a:t>
            </a:r>
            <a:r>
              <a:rPr lang="en-US" altLang="ja-JP" i="1" dirty="0" smtClean="0">
                <a:latin typeface="Arial" pitchFamily="34" charset="0"/>
                <a:cs typeface="Arial" pitchFamily="34" charset="0"/>
              </a:rPr>
              <a:t>N</a:t>
            </a:r>
            <a:r>
              <a:rPr lang="en-US" altLang="ja-JP" dirty="0" smtClean="0">
                <a:latin typeface="Arial" pitchFamily="34" charset="0"/>
                <a:cs typeface="Arial" pitchFamily="34" charset="0"/>
              </a:rPr>
              <a:t>~60</a:t>
            </a:r>
          </a:p>
          <a:p>
            <a:pPr lvl="0"/>
            <a:r>
              <a:rPr lang="en-US" altLang="ja-JP" sz="1600" dirty="0">
                <a:solidFill>
                  <a:srgbClr val="000000"/>
                </a:solidFill>
                <a:latin typeface="Arial" pitchFamily="34" charset="0"/>
                <a:cs typeface="Arial" pitchFamily="34" charset="0"/>
              </a:rPr>
              <a:t>S. </a:t>
            </a:r>
            <a:r>
              <a:rPr lang="en-US" altLang="ja-JP" sz="1600" dirty="0" err="1">
                <a:solidFill>
                  <a:srgbClr val="000000"/>
                </a:solidFill>
                <a:latin typeface="Arial" pitchFamily="34" charset="0"/>
                <a:cs typeface="Arial" pitchFamily="34" charset="0"/>
              </a:rPr>
              <a:t>Naimi</a:t>
            </a:r>
            <a:r>
              <a:rPr lang="en-US" altLang="ja-JP" sz="1600" dirty="0">
                <a:solidFill>
                  <a:srgbClr val="000000"/>
                </a:solidFill>
                <a:latin typeface="Arial" pitchFamily="34" charset="0"/>
                <a:cs typeface="Arial" pitchFamily="34" charset="0"/>
              </a:rPr>
              <a:t> et al., PRL105, 032502 (2010</a:t>
            </a:r>
            <a:r>
              <a:rPr lang="en-US" altLang="ja-JP" sz="1600" dirty="0" smtClean="0">
                <a:solidFill>
                  <a:srgbClr val="000000"/>
                </a:solidFill>
                <a:latin typeface="Arial" pitchFamily="34" charset="0"/>
                <a:cs typeface="Arial" pitchFamily="34" charset="0"/>
              </a:rPr>
              <a:t>)</a:t>
            </a:r>
            <a:endParaRPr lang="en-US" altLang="ja-JP" sz="1600" dirty="0">
              <a:solidFill>
                <a:srgbClr val="000000"/>
              </a:solidFill>
              <a:latin typeface="Arial" pitchFamily="34" charset="0"/>
              <a:cs typeface="Arial" pitchFamily="34" charset="0"/>
            </a:endParaRPr>
          </a:p>
        </p:txBody>
      </p:sp>
      <p:sp>
        <p:nvSpPr>
          <p:cNvPr id="13" name="テキスト ボックス 12"/>
          <p:cNvSpPr txBox="1"/>
          <p:nvPr/>
        </p:nvSpPr>
        <p:spPr>
          <a:xfrm>
            <a:off x="2401922" y="4448131"/>
            <a:ext cx="742511" cy="369332"/>
          </a:xfrm>
          <a:prstGeom prst="rect">
            <a:avLst/>
          </a:prstGeom>
          <a:noFill/>
        </p:spPr>
        <p:txBody>
          <a:bodyPr wrap="none" rtlCol="0">
            <a:spAutoFit/>
          </a:bodyPr>
          <a:lstStyle/>
          <a:p>
            <a:r>
              <a:rPr kumimoji="1" lang="en-US" altLang="ja-JP" i="1" dirty="0" smtClean="0">
                <a:solidFill>
                  <a:srgbClr val="FF0000"/>
                </a:solidFill>
                <a:latin typeface="Arial" pitchFamily="34" charset="0"/>
                <a:cs typeface="Arial" pitchFamily="34" charset="0"/>
              </a:rPr>
              <a:t>N</a:t>
            </a:r>
            <a:r>
              <a:rPr kumimoji="1" lang="en-US" altLang="ja-JP" dirty="0" smtClean="0">
                <a:solidFill>
                  <a:srgbClr val="FF0000"/>
                </a:solidFill>
                <a:latin typeface="Arial" pitchFamily="34" charset="0"/>
                <a:cs typeface="Arial" pitchFamily="34" charset="0"/>
              </a:rPr>
              <a:t>=60</a:t>
            </a:r>
            <a:endParaRPr kumimoji="1" lang="ja-JP" altLang="en-US" dirty="0">
              <a:solidFill>
                <a:srgbClr val="FF0000"/>
              </a:solidFill>
              <a:latin typeface="Arial" pitchFamily="34" charset="0"/>
              <a:cs typeface="Arial" pitchFamily="34" charset="0"/>
            </a:endParaRPr>
          </a:p>
        </p:txBody>
      </p:sp>
      <p:sp>
        <p:nvSpPr>
          <p:cNvPr id="14" name="正方形/長方形 13"/>
          <p:cNvSpPr/>
          <p:nvPr/>
        </p:nvSpPr>
        <p:spPr>
          <a:xfrm>
            <a:off x="6907224" y="4571836"/>
            <a:ext cx="742511" cy="369332"/>
          </a:xfrm>
          <a:prstGeom prst="rect">
            <a:avLst/>
          </a:prstGeom>
        </p:spPr>
        <p:txBody>
          <a:bodyPr wrap="none">
            <a:spAutoFit/>
          </a:bodyPr>
          <a:lstStyle/>
          <a:p>
            <a:r>
              <a:rPr lang="en-US" altLang="ja-JP" i="1" dirty="0" smtClean="0">
                <a:solidFill>
                  <a:srgbClr val="FF0000"/>
                </a:solidFill>
                <a:latin typeface="Arial" pitchFamily="34" charset="0"/>
                <a:cs typeface="Arial" pitchFamily="34" charset="0"/>
              </a:rPr>
              <a:t>N</a:t>
            </a:r>
            <a:r>
              <a:rPr lang="en-US" altLang="ja-JP" dirty="0" smtClean="0">
                <a:solidFill>
                  <a:srgbClr val="FF0000"/>
                </a:solidFill>
                <a:latin typeface="Arial" pitchFamily="34" charset="0"/>
                <a:cs typeface="Arial" pitchFamily="34" charset="0"/>
              </a:rPr>
              <a:t>=75</a:t>
            </a:r>
            <a:endParaRPr lang="ja-JP" altLang="en-US" dirty="0">
              <a:solidFill>
                <a:srgbClr val="FF0000"/>
              </a:solidFill>
              <a:latin typeface="Arial" pitchFamily="34" charset="0"/>
              <a:cs typeface="Arial" pitchFamily="34" charset="0"/>
            </a:endParaRPr>
          </a:p>
        </p:txBody>
      </p:sp>
      <p:sp>
        <p:nvSpPr>
          <p:cNvPr id="15" name="正方形/長方形 14"/>
          <p:cNvSpPr/>
          <p:nvPr/>
        </p:nvSpPr>
        <p:spPr>
          <a:xfrm>
            <a:off x="5508269" y="4571836"/>
            <a:ext cx="742511" cy="369332"/>
          </a:xfrm>
          <a:prstGeom prst="rect">
            <a:avLst/>
          </a:prstGeom>
        </p:spPr>
        <p:txBody>
          <a:bodyPr wrap="none">
            <a:spAutoFit/>
          </a:bodyPr>
          <a:lstStyle/>
          <a:p>
            <a:r>
              <a:rPr lang="en-US" altLang="ja-JP" i="1" dirty="0">
                <a:solidFill>
                  <a:srgbClr val="FF0000"/>
                </a:solidFill>
                <a:latin typeface="Arial" pitchFamily="34" charset="0"/>
                <a:cs typeface="Arial" pitchFamily="34" charset="0"/>
              </a:rPr>
              <a:t>N</a:t>
            </a:r>
            <a:r>
              <a:rPr lang="en-US" altLang="ja-JP" dirty="0">
                <a:solidFill>
                  <a:srgbClr val="FF0000"/>
                </a:solidFill>
                <a:latin typeface="Arial" pitchFamily="34" charset="0"/>
                <a:cs typeface="Arial" pitchFamily="34" charset="0"/>
              </a:rPr>
              <a:t>=60</a:t>
            </a:r>
            <a:endParaRPr lang="ja-JP" altLang="en-US" dirty="0">
              <a:solidFill>
                <a:srgbClr val="FF0000"/>
              </a:solidFill>
              <a:latin typeface="Arial" pitchFamily="34" charset="0"/>
              <a:cs typeface="Arial" pitchFamily="34" charset="0"/>
            </a:endParaRPr>
          </a:p>
        </p:txBody>
      </p:sp>
      <p:sp>
        <p:nvSpPr>
          <p:cNvPr id="17" name="テキスト ボックス 4"/>
          <p:cNvSpPr txBox="1">
            <a:spLocks noChangeArrowheads="1"/>
          </p:cNvSpPr>
          <p:nvPr/>
        </p:nvSpPr>
        <p:spPr bwMode="auto">
          <a:xfrm>
            <a:off x="786544" y="193833"/>
            <a:ext cx="7889912" cy="830997"/>
          </a:xfrm>
          <a:prstGeom prst="rect">
            <a:avLst/>
          </a:prstGeom>
          <a:noFill/>
          <a:ln w="9525">
            <a:noFill/>
            <a:miter lim="800000"/>
            <a:headEnd/>
            <a:tailEnd/>
          </a:ln>
        </p:spPr>
        <p:txBody>
          <a:bodyPr wrap="square">
            <a:spAutoFit/>
          </a:bodyPr>
          <a:lstStyle/>
          <a:p>
            <a:pPr algn="ctr"/>
            <a:r>
              <a:rPr lang="en-US" altLang="ja-JP" sz="2400" dirty="0" smtClean="0">
                <a:latin typeface="+mj-lt"/>
                <a:cs typeface="Arial" pitchFamily="34" charset="0"/>
              </a:rPr>
              <a:t>Theoretical indication of large deformation at </a:t>
            </a:r>
            <a:r>
              <a:rPr lang="en-US" altLang="ja-JP" sz="2400" i="1" dirty="0" smtClean="0">
                <a:latin typeface="+mj-lt"/>
                <a:cs typeface="Arial" pitchFamily="34" charset="0"/>
              </a:rPr>
              <a:t>N</a:t>
            </a:r>
            <a:r>
              <a:rPr lang="en-US" altLang="ja-JP" sz="2400" dirty="0" smtClean="0">
                <a:latin typeface="+mj-lt"/>
                <a:cs typeface="Arial" pitchFamily="34" charset="0"/>
              </a:rPr>
              <a:t>~75 </a:t>
            </a:r>
          </a:p>
          <a:p>
            <a:pPr algn="ctr"/>
            <a:r>
              <a:rPr lang="en-US" altLang="ja-JP" sz="2400" dirty="0">
                <a:latin typeface="+mj-lt"/>
                <a:cs typeface="Arial" pitchFamily="34" charset="0"/>
              </a:rPr>
              <a:t> </a:t>
            </a:r>
            <a:r>
              <a:rPr lang="en-US" altLang="ja-JP" sz="2400" dirty="0" smtClean="0">
                <a:latin typeface="+mj-lt"/>
                <a:cs typeface="Arial" pitchFamily="34" charset="0"/>
              </a:rPr>
              <a:t>- Mass systematics -</a:t>
            </a:r>
            <a:endParaRPr lang="ja-JP" altLang="en-US" sz="2400" baseline="-25000" dirty="0">
              <a:latin typeface="+mj-lt"/>
              <a:cs typeface="Arial" pitchFamily="34" charset="0"/>
            </a:endParaRPr>
          </a:p>
        </p:txBody>
      </p:sp>
      <p:sp>
        <p:nvSpPr>
          <p:cNvPr id="19" name="テキスト ボックス 18"/>
          <p:cNvSpPr txBox="1"/>
          <p:nvPr/>
        </p:nvSpPr>
        <p:spPr>
          <a:xfrm>
            <a:off x="608518" y="4817463"/>
            <a:ext cx="3527566" cy="1631216"/>
          </a:xfrm>
          <a:prstGeom prst="rect">
            <a:avLst/>
          </a:prstGeom>
          <a:noFill/>
        </p:spPr>
        <p:txBody>
          <a:bodyPr wrap="square" rtlCol="0">
            <a:spAutoFit/>
          </a:bodyPr>
          <a:lstStyle/>
          <a:p>
            <a:r>
              <a:rPr kumimoji="1" lang="en-US" altLang="ja-JP" sz="2000" dirty="0" smtClean="0">
                <a:latin typeface="Arial" pitchFamily="34" charset="0"/>
                <a:cs typeface="Arial" pitchFamily="34" charset="0"/>
              </a:rPr>
              <a:t>Well-known humps at </a:t>
            </a:r>
            <a:r>
              <a:rPr kumimoji="1" lang="en-US" altLang="ja-JP" sz="2000" i="1" dirty="0" smtClean="0">
                <a:latin typeface="Arial" pitchFamily="34" charset="0"/>
                <a:cs typeface="Arial" pitchFamily="34" charset="0"/>
              </a:rPr>
              <a:t>N</a:t>
            </a:r>
            <a:r>
              <a:rPr kumimoji="1" lang="en-US" altLang="ja-JP" sz="2000" dirty="0" smtClean="0">
                <a:latin typeface="Arial" pitchFamily="34" charset="0"/>
                <a:cs typeface="Arial" pitchFamily="34" charset="0"/>
              </a:rPr>
              <a:t>~60 </a:t>
            </a:r>
            <a:r>
              <a:rPr kumimoji="1" lang="en-US" altLang="ja-JP" sz="2000" dirty="0" smtClean="0">
                <a:latin typeface="Arial" pitchFamily="34" charset="0"/>
                <a:cs typeface="Arial" pitchFamily="34" charset="0"/>
                <a:sym typeface="Wingdings" pitchFamily="2" charset="2"/>
              </a:rPr>
              <a:t> sudden onset of </a:t>
            </a:r>
            <a:r>
              <a:rPr lang="en-US" altLang="ja-JP" sz="2000" dirty="0" smtClean="0">
                <a:latin typeface="Arial" pitchFamily="34" charset="0"/>
                <a:cs typeface="Arial" pitchFamily="34" charset="0"/>
                <a:sym typeface="Wingdings" pitchFamily="2" charset="2"/>
              </a:rPr>
              <a:t>large static </a:t>
            </a:r>
            <a:r>
              <a:rPr kumimoji="1" lang="en-US" altLang="ja-JP" sz="2000" dirty="0" smtClean="0">
                <a:latin typeface="Arial" pitchFamily="34" charset="0"/>
                <a:cs typeface="Arial" pitchFamily="34" charset="0"/>
                <a:sym typeface="Wingdings" pitchFamily="2" charset="2"/>
              </a:rPr>
              <a:t>deformation at </a:t>
            </a:r>
            <a:r>
              <a:rPr kumimoji="1" lang="en-US" altLang="ja-JP" sz="2000" i="1" dirty="0" smtClean="0">
                <a:latin typeface="Arial" pitchFamily="34" charset="0"/>
                <a:cs typeface="Arial" pitchFamily="34" charset="0"/>
                <a:sym typeface="Wingdings" pitchFamily="2" charset="2"/>
              </a:rPr>
              <a:t>N</a:t>
            </a:r>
            <a:r>
              <a:rPr kumimoji="1" lang="en-US" altLang="ja-JP" sz="2000" dirty="0" smtClean="0">
                <a:latin typeface="Arial" pitchFamily="34" charset="0"/>
                <a:cs typeface="Arial" pitchFamily="34" charset="0"/>
                <a:sym typeface="Wingdings" pitchFamily="2" charset="2"/>
              </a:rPr>
              <a:t>=60</a:t>
            </a:r>
          </a:p>
          <a:p>
            <a:endParaRPr lang="en-US" altLang="ja-JP" sz="2000" dirty="0">
              <a:latin typeface="Arial" pitchFamily="34" charset="0"/>
              <a:cs typeface="Arial" pitchFamily="34" charset="0"/>
              <a:sym typeface="Wingdings" pitchFamily="2" charset="2"/>
            </a:endParaRPr>
          </a:p>
          <a:p>
            <a:endParaRPr kumimoji="1" lang="ja-JP" altLang="en-US" sz="2000" dirty="0">
              <a:latin typeface="Arial" pitchFamily="34" charset="0"/>
              <a:cs typeface="Arial" pitchFamily="34" charset="0"/>
            </a:endParaRPr>
          </a:p>
        </p:txBody>
      </p:sp>
      <p:sp>
        <p:nvSpPr>
          <p:cNvPr id="16" name="テキスト ボックス 15"/>
          <p:cNvSpPr txBox="1"/>
          <p:nvPr/>
        </p:nvSpPr>
        <p:spPr>
          <a:xfrm>
            <a:off x="951485" y="4426391"/>
            <a:ext cx="412292" cy="338554"/>
          </a:xfrm>
          <a:prstGeom prst="rect">
            <a:avLst/>
          </a:prstGeom>
          <a:noFill/>
        </p:spPr>
        <p:txBody>
          <a:bodyPr wrap="none" rtlCol="0">
            <a:spAutoFit/>
          </a:bodyPr>
          <a:lstStyle/>
          <a:p>
            <a:r>
              <a:rPr lang="en-US" altLang="ja-JP" sz="1600" dirty="0">
                <a:latin typeface="Arial" pitchFamily="34" charset="0"/>
                <a:cs typeface="Arial" pitchFamily="34" charset="0"/>
              </a:rPr>
              <a:t>5</a:t>
            </a:r>
            <a:r>
              <a:rPr kumimoji="1" lang="en-US" altLang="ja-JP" sz="1600" dirty="0" smtClean="0">
                <a:latin typeface="Arial" pitchFamily="34" charset="0"/>
                <a:cs typeface="Arial" pitchFamily="34" charset="0"/>
              </a:rPr>
              <a:t>0</a:t>
            </a:r>
            <a:endParaRPr kumimoji="1" lang="ja-JP" altLang="en-US" sz="1600" dirty="0">
              <a:latin typeface="Arial" pitchFamily="34" charset="0"/>
              <a:cs typeface="Arial" pitchFamily="34" charset="0"/>
            </a:endParaRPr>
          </a:p>
        </p:txBody>
      </p:sp>
      <p:sp>
        <p:nvSpPr>
          <p:cNvPr id="18" name="テキスト ボックス 17"/>
          <p:cNvSpPr txBox="1"/>
          <p:nvPr/>
        </p:nvSpPr>
        <p:spPr>
          <a:xfrm>
            <a:off x="1713714" y="4437408"/>
            <a:ext cx="412292" cy="338554"/>
          </a:xfrm>
          <a:prstGeom prst="rect">
            <a:avLst/>
          </a:prstGeom>
          <a:noFill/>
        </p:spPr>
        <p:txBody>
          <a:bodyPr wrap="none" rtlCol="0">
            <a:spAutoFit/>
          </a:bodyPr>
          <a:lstStyle/>
          <a:p>
            <a:r>
              <a:rPr lang="en-US" altLang="ja-JP" sz="1600" dirty="0" smtClean="0">
                <a:latin typeface="Arial" pitchFamily="34" charset="0"/>
                <a:cs typeface="Arial" pitchFamily="34" charset="0"/>
              </a:rPr>
              <a:t>55</a:t>
            </a:r>
            <a:endParaRPr kumimoji="1" lang="ja-JP" altLang="en-US" sz="1600" dirty="0">
              <a:latin typeface="Arial" pitchFamily="34" charset="0"/>
              <a:cs typeface="Arial" pitchFamily="34" charset="0"/>
            </a:endParaRPr>
          </a:p>
        </p:txBody>
      </p:sp>
      <p:sp>
        <p:nvSpPr>
          <p:cNvPr id="8" name="テキスト ボックス 7"/>
          <p:cNvSpPr txBox="1"/>
          <p:nvPr/>
        </p:nvSpPr>
        <p:spPr>
          <a:xfrm>
            <a:off x="1979712" y="1988840"/>
            <a:ext cx="634472" cy="369332"/>
          </a:xfrm>
          <a:prstGeom prst="rect">
            <a:avLst/>
          </a:prstGeom>
          <a:noFill/>
        </p:spPr>
        <p:txBody>
          <a:bodyPr wrap="square" rtlCol="0">
            <a:spAutoFit/>
          </a:bodyPr>
          <a:lstStyle/>
          <a:p>
            <a:r>
              <a:rPr lang="en-US" altLang="ja-JP" dirty="0" smtClean="0">
                <a:solidFill>
                  <a:srgbClr val="009900"/>
                </a:solidFill>
                <a:latin typeface="Arial" pitchFamily="34" charset="0"/>
                <a:cs typeface="Arial" pitchFamily="34" charset="0"/>
              </a:rPr>
              <a:t>Exp.</a:t>
            </a:r>
            <a:endParaRPr kumimoji="1" lang="ja-JP" altLang="en-US" dirty="0">
              <a:solidFill>
                <a:srgbClr val="009900"/>
              </a:solidFill>
              <a:latin typeface="Arial" pitchFamily="34" charset="0"/>
              <a:cs typeface="Arial" pitchFamily="34" charset="0"/>
            </a:endParaRPr>
          </a:p>
        </p:txBody>
      </p:sp>
      <p:sp>
        <p:nvSpPr>
          <p:cNvPr id="20" name="テキスト ボックス 19"/>
          <p:cNvSpPr txBox="1"/>
          <p:nvPr/>
        </p:nvSpPr>
        <p:spPr>
          <a:xfrm>
            <a:off x="7727842" y="1929104"/>
            <a:ext cx="709427" cy="369332"/>
          </a:xfrm>
          <a:prstGeom prst="rect">
            <a:avLst/>
          </a:prstGeom>
          <a:noFill/>
        </p:spPr>
        <p:txBody>
          <a:bodyPr wrap="square" rtlCol="0">
            <a:spAutoFit/>
          </a:bodyPr>
          <a:lstStyle/>
          <a:p>
            <a:r>
              <a:rPr kumimoji="1" lang="en-US" altLang="ja-JP" dirty="0" smtClean="0">
                <a:solidFill>
                  <a:srgbClr val="009900"/>
                </a:solidFill>
                <a:latin typeface="Arial" pitchFamily="34" charset="0"/>
                <a:cs typeface="Arial" pitchFamily="34" charset="0"/>
              </a:rPr>
              <a:t>Cal.</a:t>
            </a:r>
            <a:endParaRPr kumimoji="1" lang="ja-JP" altLang="en-US" dirty="0">
              <a:solidFill>
                <a:srgbClr val="009900"/>
              </a:solidFill>
              <a:latin typeface="Arial" pitchFamily="34" charset="0"/>
              <a:cs typeface="Arial" pitchFamily="34" charset="0"/>
            </a:endParaRPr>
          </a:p>
        </p:txBody>
      </p:sp>
      <p:sp>
        <p:nvSpPr>
          <p:cNvPr id="22" name="テキスト ボックス 21"/>
          <p:cNvSpPr txBox="1"/>
          <p:nvPr/>
        </p:nvSpPr>
        <p:spPr>
          <a:xfrm>
            <a:off x="4905963" y="5624948"/>
            <a:ext cx="4073488" cy="1200329"/>
          </a:xfrm>
          <a:prstGeom prst="rect">
            <a:avLst/>
          </a:prstGeom>
          <a:noFill/>
        </p:spPr>
        <p:txBody>
          <a:bodyPr wrap="square" rtlCol="0">
            <a:spAutoFit/>
          </a:bodyPr>
          <a:lstStyle/>
          <a:p>
            <a:pPr marL="285750" indent="-285750">
              <a:buFont typeface="Wingdings"/>
              <a:buChar char="à"/>
            </a:pPr>
            <a:r>
              <a:rPr lang="en-US" altLang="ja-JP" dirty="0">
                <a:solidFill>
                  <a:srgbClr val="0000FF"/>
                </a:solidFill>
                <a:latin typeface="Arial" pitchFamily="34" charset="0"/>
                <a:cs typeface="Arial" pitchFamily="34" charset="0"/>
                <a:sym typeface="Wingdings" pitchFamily="2" charset="2"/>
              </a:rPr>
              <a:t>U</a:t>
            </a:r>
            <a:r>
              <a:rPr lang="en-US" altLang="ja-JP" dirty="0" smtClean="0">
                <a:solidFill>
                  <a:srgbClr val="0000FF"/>
                </a:solidFill>
                <a:latin typeface="Arial" pitchFamily="34" charset="0"/>
                <a:cs typeface="Arial" pitchFamily="34" charset="0"/>
                <a:sym typeface="Wingdings" pitchFamily="2" charset="2"/>
              </a:rPr>
              <a:t>nknown </a:t>
            </a:r>
            <a:r>
              <a:rPr kumimoji="1" lang="en-US" altLang="ja-JP" dirty="0" smtClean="0">
                <a:solidFill>
                  <a:srgbClr val="0000FF"/>
                </a:solidFill>
                <a:latin typeface="Arial" pitchFamily="34" charset="0"/>
                <a:cs typeface="Arial" pitchFamily="34" charset="0"/>
              </a:rPr>
              <a:t>onset of large static deformation at </a:t>
            </a:r>
            <a:r>
              <a:rPr kumimoji="1" lang="en-US" altLang="ja-JP" i="1" dirty="0" smtClean="0">
                <a:solidFill>
                  <a:srgbClr val="0000FF"/>
                </a:solidFill>
                <a:latin typeface="Arial" pitchFamily="34" charset="0"/>
                <a:cs typeface="Arial" pitchFamily="34" charset="0"/>
              </a:rPr>
              <a:t>N</a:t>
            </a:r>
            <a:r>
              <a:rPr kumimoji="1" lang="en-US" altLang="ja-JP" dirty="0" smtClean="0">
                <a:solidFill>
                  <a:srgbClr val="0000FF"/>
                </a:solidFill>
                <a:latin typeface="Arial" pitchFamily="34" charset="0"/>
                <a:cs typeface="Arial" pitchFamily="34" charset="0"/>
              </a:rPr>
              <a:t>~75, similarly to the case at </a:t>
            </a:r>
            <a:r>
              <a:rPr kumimoji="1" lang="en-US" altLang="ja-JP" i="1" dirty="0" smtClean="0">
                <a:solidFill>
                  <a:srgbClr val="0000FF"/>
                </a:solidFill>
                <a:latin typeface="Arial" pitchFamily="34" charset="0"/>
                <a:cs typeface="Arial" pitchFamily="34" charset="0"/>
              </a:rPr>
              <a:t>N</a:t>
            </a:r>
            <a:r>
              <a:rPr kumimoji="1" lang="en-US" altLang="ja-JP" dirty="0" smtClean="0">
                <a:solidFill>
                  <a:srgbClr val="0000FF"/>
                </a:solidFill>
                <a:latin typeface="Arial" pitchFamily="34" charset="0"/>
                <a:cs typeface="Arial" pitchFamily="34" charset="0"/>
              </a:rPr>
              <a:t>~60</a:t>
            </a:r>
          </a:p>
          <a:p>
            <a:pPr marL="285750" indent="-285750">
              <a:buFont typeface="Wingdings"/>
              <a:buChar char="à"/>
            </a:pPr>
            <a:r>
              <a:rPr lang="en-US" altLang="ja-JP" dirty="0" smtClean="0">
                <a:solidFill>
                  <a:srgbClr val="0000FF"/>
                </a:solidFill>
                <a:latin typeface="Arial" pitchFamily="34" charset="0"/>
                <a:cs typeface="Arial" pitchFamily="34" charset="0"/>
              </a:rPr>
              <a:t>onset of static oblate deformation?</a:t>
            </a:r>
            <a:endParaRPr kumimoji="1" lang="ja-JP" altLang="en-US" dirty="0">
              <a:solidFill>
                <a:srgbClr val="0000FF"/>
              </a:solidFill>
              <a:latin typeface="Arial" pitchFamily="34" charset="0"/>
              <a:cs typeface="Arial" pitchFamily="34" charset="0"/>
            </a:endParaRPr>
          </a:p>
        </p:txBody>
      </p:sp>
      <p:sp>
        <p:nvSpPr>
          <p:cNvPr id="23" name="テキスト ボックス 22"/>
          <p:cNvSpPr txBox="1"/>
          <p:nvPr/>
        </p:nvSpPr>
        <p:spPr>
          <a:xfrm>
            <a:off x="5317721" y="4917062"/>
            <a:ext cx="3119548" cy="707886"/>
          </a:xfrm>
          <a:prstGeom prst="rect">
            <a:avLst/>
          </a:prstGeom>
          <a:noFill/>
        </p:spPr>
        <p:txBody>
          <a:bodyPr wrap="square" rtlCol="0">
            <a:spAutoFit/>
          </a:bodyPr>
          <a:lstStyle/>
          <a:p>
            <a:r>
              <a:rPr kumimoji="1" lang="en-US" altLang="ja-JP" sz="2000" dirty="0" smtClean="0">
                <a:solidFill>
                  <a:srgbClr val="0000FF"/>
                </a:solidFill>
                <a:latin typeface="Arial" pitchFamily="34" charset="0"/>
                <a:cs typeface="Arial" pitchFamily="34" charset="0"/>
              </a:rPr>
              <a:t>Predicted humps at </a:t>
            </a:r>
            <a:r>
              <a:rPr kumimoji="1" lang="en-US" altLang="ja-JP" sz="2000" i="1" dirty="0" smtClean="0">
                <a:solidFill>
                  <a:srgbClr val="0000FF"/>
                </a:solidFill>
                <a:latin typeface="Arial" pitchFamily="34" charset="0"/>
                <a:cs typeface="Arial" pitchFamily="34" charset="0"/>
              </a:rPr>
              <a:t>N</a:t>
            </a:r>
            <a:r>
              <a:rPr kumimoji="1" lang="en-US" altLang="ja-JP" sz="2000" dirty="0" smtClean="0">
                <a:solidFill>
                  <a:srgbClr val="0000FF"/>
                </a:solidFill>
                <a:latin typeface="Arial" pitchFamily="34" charset="0"/>
                <a:cs typeface="Arial" pitchFamily="34" charset="0"/>
              </a:rPr>
              <a:t>~75 as well as </a:t>
            </a:r>
            <a:r>
              <a:rPr kumimoji="1" lang="en-US" altLang="ja-JP" sz="2000" i="1" dirty="0" smtClean="0">
                <a:solidFill>
                  <a:srgbClr val="0000FF"/>
                </a:solidFill>
                <a:latin typeface="Arial" pitchFamily="34" charset="0"/>
                <a:cs typeface="Arial" pitchFamily="34" charset="0"/>
              </a:rPr>
              <a:t>N</a:t>
            </a:r>
            <a:r>
              <a:rPr kumimoji="1" lang="en-US" altLang="ja-JP" sz="2000" dirty="0" smtClean="0">
                <a:solidFill>
                  <a:srgbClr val="0000FF"/>
                </a:solidFill>
                <a:latin typeface="Arial" pitchFamily="34" charset="0"/>
                <a:cs typeface="Arial" pitchFamily="34" charset="0"/>
              </a:rPr>
              <a:t>~60 </a:t>
            </a:r>
            <a:endParaRPr kumimoji="1" lang="ja-JP" altLang="en-US" sz="2000" dirty="0">
              <a:solidFill>
                <a:srgbClr val="0000FF"/>
              </a:solidFill>
              <a:latin typeface="Arial" pitchFamily="34" charset="0"/>
              <a:cs typeface="Arial" pitchFamily="34" charset="0"/>
            </a:endParaRPr>
          </a:p>
        </p:txBody>
      </p:sp>
      <p:sp>
        <p:nvSpPr>
          <p:cNvPr id="24" name="テキスト ボックス 23"/>
          <p:cNvSpPr txBox="1"/>
          <p:nvPr/>
        </p:nvSpPr>
        <p:spPr>
          <a:xfrm>
            <a:off x="3314813" y="4437112"/>
            <a:ext cx="412292" cy="338554"/>
          </a:xfrm>
          <a:prstGeom prst="rect">
            <a:avLst/>
          </a:prstGeom>
          <a:noFill/>
        </p:spPr>
        <p:txBody>
          <a:bodyPr wrap="none" rtlCol="0">
            <a:spAutoFit/>
          </a:bodyPr>
          <a:lstStyle/>
          <a:p>
            <a:r>
              <a:rPr lang="en-US" altLang="ja-JP" sz="1600" dirty="0">
                <a:latin typeface="Arial" pitchFamily="34" charset="0"/>
                <a:cs typeface="Arial" pitchFamily="34" charset="0"/>
              </a:rPr>
              <a:t>6</a:t>
            </a:r>
            <a:r>
              <a:rPr lang="en-US" altLang="ja-JP" sz="1600" dirty="0" smtClean="0">
                <a:latin typeface="Arial" pitchFamily="34" charset="0"/>
                <a:cs typeface="Arial" pitchFamily="34" charset="0"/>
              </a:rPr>
              <a:t>5</a:t>
            </a:r>
            <a:endParaRPr kumimoji="1" lang="ja-JP" altLang="en-US" sz="1600" dirty="0">
              <a:latin typeface="Arial" pitchFamily="34" charset="0"/>
              <a:cs typeface="Arial" pitchFamily="34" charset="0"/>
            </a:endParaRPr>
          </a:p>
        </p:txBody>
      </p:sp>
    </p:spTree>
    <p:extLst>
      <p:ext uri="{BB962C8B-B14F-4D97-AF65-F5344CB8AC3E}">
        <p14:creationId xmlns:p14="http://schemas.microsoft.com/office/powerpoint/2010/main" val="153811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07504" y="792943"/>
            <a:ext cx="5606823" cy="3178158"/>
            <a:chOff x="2734085" y="3375205"/>
            <a:chExt cx="5606823" cy="3178158"/>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05" t="8467" r="12236" b="37888"/>
            <a:stretch/>
          </p:blipFill>
          <p:spPr bwMode="auto">
            <a:xfrm>
              <a:off x="2734085" y="3375205"/>
              <a:ext cx="3501709" cy="255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2636" y="5617259"/>
              <a:ext cx="24482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660224" y="5370627"/>
              <a:ext cx="3940790" cy="8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516372" y="6265331"/>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V="1">
              <a:off x="3388677" y="4272993"/>
              <a:ext cx="0" cy="1523856"/>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168134" y="5756801"/>
              <a:ext cx="444352" cy="400110"/>
            </a:xfrm>
            <a:prstGeom prst="rect">
              <a:avLst/>
            </a:prstGeom>
            <a:noFill/>
            <a:ln w="25400">
              <a:noFill/>
            </a:ln>
          </p:spPr>
          <p:txBody>
            <a:bodyPr wrap="none" rtlCol="0">
              <a:spAutoFit/>
            </a:bodyPr>
            <a:lstStyle/>
            <a:p>
              <a:r>
                <a:rPr lang="en-US" altLang="ja-JP" sz="2000" dirty="0" smtClean="0"/>
                <a:t>60</a:t>
              </a:r>
              <a:endParaRPr kumimoji="1" lang="ja-JP" altLang="en-US" sz="2000" dirty="0"/>
            </a:p>
          </p:txBody>
        </p:sp>
      </p:grpSp>
      <p:sp>
        <p:nvSpPr>
          <p:cNvPr id="2" name="タイトル 1"/>
          <p:cNvSpPr>
            <a:spLocks noGrp="1"/>
          </p:cNvSpPr>
          <p:nvPr>
            <p:ph type="title"/>
          </p:nvPr>
        </p:nvSpPr>
        <p:spPr>
          <a:xfrm>
            <a:off x="179512" y="116632"/>
            <a:ext cx="8784975" cy="604303"/>
          </a:xfrm>
        </p:spPr>
        <p:txBody>
          <a:bodyPr>
            <a:normAutofit/>
          </a:bodyPr>
          <a:lstStyle/>
          <a:p>
            <a:r>
              <a:rPr kumimoji="1" lang="en-US" altLang="ja-JP" sz="3200" baseline="30000" dirty="0" smtClean="0"/>
              <a:t>125m</a:t>
            </a:r>
            <a:r>
              <a:rPr kumimoji="1" lang="en-US" altLang="ja-JP" sz="3200" dirty="0" smtClean="0"/>
              <a:t>Ag(Z=47,N=78) : Spherical E2 isomer</a:t>
            </a:r>
            <a:endParaRPr kumimoji="1" lang="ja-JP" altLang="en-US" sz="3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730" y="2339754"/>
            <a:ext cx="3619771" cy="383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627" y="2452659"/>
            <a:ext cx="2806063" cy="35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rot="16200000">
            <a:off x="2969944" y="2451634"/>
            <a:ext cx="559769" cy="338554"/>
          </a:xfrm>
          <a:prstGeom prst="rect">
            <a:avLst/>
          </a:prstGeom>
          <a:noFill/>
          <a:ln>
            <a:noFill/>
          </a:ln>
        </p:spPr>
        <p:txBody>
          <a:bodyPr wrap="none" rtlCol="0">
            <a:spAutoFit/>
          </a:bodyPr>
          <a:lstStyle/>
          <a:p>
            <a:r>
              <a:rPr kumimoji="1" lang="en-US" altLang="ja-JP" sz="1600" dirty="0" smtClean="0">
                <a:solidFill>
                  <a:srgbClr val="FF0000"/>
                </a:solidFill>
              </a:rPr>
              <a:t>new</a:t>
            </a:r>
            <a:endParaRPr kumimoji="1" lang="ja-JP" altLang="en-US" sz="1600" dirty="0">
              <a:solidFill>
                <a:srgbClr val="FF0000"/>
              </a:solidFill>
            </a:endParaRPr>
          </a:p>
        </p:txBody>
      </p:sp>
      <p:sp>
        <p:nvSpPr>
          <p:cNvPr id="8" name="テキスト ボックス 7"/>
          <p:cNvSpPr txBox="1"/>
          <p:nvPr/>
        </p:nvSpPr>
        <p:spPr>
          <a:xfrm rot="16200000">
            <a:off x="4367962" y="4754618"/>
            <a:ext cx="559769" cy="338554"/>
          </a:xfrm>
          <a:prstGeom prst="rect">
            <a:avLst/>
          </a:prstGeom>
          <a:noFill/>
          <a:ln>
            <a:noFill/>
          </a:ln>
        </p:spPr>
        <p:txBody>
          <a:bodyPr wrap="none" rtlCol="0">
            <a:spAutoFit/>
          </a:bodyPr>
          <a:lstStyle/>
          <a:p>
            <a:r>
              <a:rPr kumimoji="1" lang="en-US" altLang="ja-JP" sz="1600" dirty="0" smtClean="0">
                <a:solidFill>
                  <a:srgbClr val="FF0000"/>
                </a:solidFill>
              </a:rPr>
              <a:t>new</a:t>
            </a:r>
            <a:endParaRPr kumimoji="1" lang="ja-JP" altLang="en-US" sz="1600" dirty="0">
              <a:solidFill>
                <a:srgbClr val="FF0000"/>
              </a:solidFill>
            </a:endParaRPr>
          </a:p>
        </p:txBody>
      </p:sp>
      <p:sp>
        <p:nvSpPr>
          <p:cNvPr id="9" name="テキスト ボックス 8"/>
          <p:cNvSpPr txBox="1"/>
          <p:nvPr/>
        </p:nvSpPr>
        <p:spPr>
          <a:xfrm rot="16200000">
            <a:off x="4708766" y="4826625"/>
            <a:ext cx="559769" cy="338554"/>
          </a:xfrm>
          <a:prstGeom prst="rect">
            <a:avLst/>
          </a:prstGeom>
          <a:noFill/>
          <a:ln>
            <a:noFill/>
          </a:ln>
        </p:spPr>
        <p:txBody>
          <a:bodyPr wrap="none" rtlCol="0">
            <a:spAutoFit/>
          </a:bodyPr>
          <a:lstStyle/>
          <a:p>
            <a:r>
              <a:rPr kumimoji="1" lang="en-US" altLang="ja-JP" sz="1600" dirty="0" smtClean="0">
                <a:solidFill>
                  <a:srgbClr val="FF0000"/>
                </a:solidFill>
              </a:rPr>
              <a:t>new</a:t>
            </a:r>
            <a:endParaRPr kumimoji="1" lang="ja-JP" altLang="en-US" sz="1600" dirty="0">
              <a:solidFill>
                <a:srgbClr val="FF0000"/>
              </a:solidFill>
            </a:endParaRPr>
          </a:p>
        </p:txBody>
      </p:sp>
      <p:cxnSp>
        <p:nvCxnSpPr>
          <p:cNvPr id="7" name="直線コネクタ 6"/>
          <p:cNvCxnSpPr/>
          <p:nvPr/>
        </p:nvCxnSpPr>
        <p:spPr>
          <a:xfrm>
            <a:off x="2385391" y="695739"/>
            <a:ext cx="218661" cy="8647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200178" y="2060063"/>
            <a:ext cx="2051395" cy="369332"/>
          </a:xfrm>
          <a:prstGeom prst="rect">
            <a:avLst/>
          </a:prstGeom>
          <a:noFill/>
        </p:spPr>
        <p:txBody>
          <a:bodyPr wrap="none" rtlCol="0">
            <a:spAutoFit/>
          </a:bodyPr>
          <a:lstStyle/>
          <a:p>
            <a:r>
              <a:rPr kumimoji="1" lang="en-US" altLang="ja-JP" i="1" dirty="0" smtClean="0"/>
              <a:t>B</a:t>
            </a:r>
            <a:r>
              <a:rPr kumimoji="1" lang="en-US" altLang="ja-JP" dirty="0" smtClean="0"/>
              <a:t>(E2)=1.08(12) </a:t>
            </a:r>
            <a:r>
              <a:rPr kumimoji="1" lang="en-US" altLang="ja-JP" dirty="0" err="1" smtClean="0"/>
              <a:t>W.u</a:t>
            </a:r>
            <a:r>
              <a:rPr kumimoji="1" lang="en-US" altLang="ja-JP" dirty="0" smtClean="0"/>
              <a:t>.</a:t>
            </a:r>
            <a:endParaRPr kumimoji="1" lang="ja-JP" altLang="en-US" dirty="0"/>
          </a:p>
        </p:txBody>
      </p:sp>
      <p:cxnSp>
        <p:nvCxnSpPr>
          <p:cNvPr id="26" name="直線コネクタ 25"/>
          <p:cNvCxnSpPr/>
          <p:nvPr/>
        </p:nvCxnSpPr>
        <p:spPr>
          <a:xfrm flipV="1">
            <a:off x="2299041" y="800368"/>
            <a:ext cx="0" cy="1523856"/>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078498" y="2284176"/>
            <a:ext cx="444352" cy="400110"/>
          </a:xfrm>
          <a:prstGeom prst="rect">
            <a:avLst/>
          </a:prstGeom>
          <a:noFill/>
          <a:ln w="25400">
            <a:noFill/>
          </a:ln>
        </p:spPr>
        <p:txBody>
          <a:bodyPr wrap="none" rtlCol="0">
            <a:spAutoFit/>
          </a:bodyPr>
          <a:lstStyle/>
          <a:p>
            <a:r>
              <a:rPr lang="en-US" altLang="ja-JP" sz="2000" dirty="0" smtClean="0"/>
              <a:t>75</a:t>
            </a:r>
            <a:endParaRPr kumimoji="1" lang="ja-JP" altLang="en-US" sz="2000" dirty="0"/>
          </a:p>
        </p:txBody>
      </p:sp>
      <p:sp>
        <p:nvSpPr>
          <p:cNvPr id="28" name="円/楕円 27"/>
          <p:cNvSpPr/>
          <p:nvPr/>
        </p:nvSpPr>
        <p:spPr>
          <a:xfrm>
            <a:off x="889791" y="1962898"/>
            <a:ext cx="972325" cy="642556"/>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300192" y="6076574"/>
            <a:ext cx="2171813" cy="369332"/>
          </a:xfrm>
          <a:prstGeom prst="rect">
            <a:avLst/>
          </a:prstGeom>
          <a:noFill/>
        </p:spPr>
        <p:txBody>
          <a:bodyPr wrap="none" rtlCol="0">
            <a:spAutoFit/>
          </a:bodyPr>
          <a:lstStyle/>
          <a:p>
            <a:r>
              <a:rPr kumimoji="1" lang="en-US" altLang="ja-JP" dirty="0" smtClean="0"/>
              <a:t>Revised level scheme</a:t>
            </a:r>
            <a:endParaRPr kumimoji="1" lang="ja-JP" altLang="en-US" dirty="0"/>
          </a:p>
        </p:txBody>
      </p:sp>
      <p:sp>
        <p:nvSpPr>
          <p:cNvPr id="29" name="テキスト ボックス 28"/>
          <p:cNvSpPr txBox="1"/>
          <p:nvPr/>
        </p:nvSpPr>
        <p:spPr>
          <a:xfrm>
            <a:off x="299495" y="6173982"/>
            <a:ext cx="5412379" cy="646331"/>
          </a:xfrm>
          <a:prstGeom prst="rect">
            <a:avLst/>
          </a:prstGeom>
          <a:noFill/>
        </p:spPr>
        <p:txBody>
          <a:bodyPr wrap="none" rtlCol="0">
            <a:spAutoFit/>
          </a:bodyPr>
          <a:lstStyle/>
          <a:p>
            <a:r>
              <a:rPr kumimoji="1" lang="en-US" altLang="ja-JP" dirty="0" smtClean="0"/>
              <a:t>670, 684, 715, 728-keV </a:t>
            </a:r>
            <a:r>
              <a:rPr kumimoji="1" lang="en-US" altLang="ja-JP" dirty="0" smtClean="0">
                <a:latin typeface="Symbol" pitchFamily="18" charset="2"/>
              </a:rPr>
              <a:t>g</a:t>
            </a:r>
            <a:r>
              <a:rPr kumimoji="1" lang="en-US" altLang="ja-JP" dirty="0" smtClean="0"/>
              <a:t>-rays </a:t>
            </a:r>
            <a:r>
              <a:rPr lang="en-US" altLang="ja-JP" dirty="0" smtClean="0"/>
              <a:t>were p</a:t>
            </a:r>
            <a:r>
              <a:rPr kumimoji="1" lang="en-US" altLang="ja-JP" dirty="0" smtClean="0"/>
              <a:t>reviously reported </a:t>
            </a:r>
          </a:p>
          <a:p>
            <a:r>
              <a:rPr kumimoji="1" lang="en-US" altLang="ja-JP" dirty="0" smtClean="0"/>
              <a:t>in </a:t>
            </a:r>
            <a:r>
              <a:rPr lang="en-US" altLang="ja-JP" dirty="0" smtClean="0"/>
              <a:t>I. </a:t>
            </a:r>
            <a:r>
              <a:rPr lang="en-US" altLang="ja-JP" dirty="0" err="1" smtClean="0"/>
              <a:t>Stefanescu</a:t>
            </a:r>
            <a:r>
              <a:rPr lang="en-US" altLang="ja-JP" dirty="0" smtClean="0"/>
              <a:t> et al., Eur. Phys. J. A 42, 407 (2009).</a:t>
            </a:r>
            <a:endParaRPr kumimoji="1" lang="ja-JP" altLang="en-US" dirty="0"/>
          </a:p>
        </p:txBody>
      </p:sp>
      <p:sp>
        <p:nvSpPr>
          <p:cNvPr id="30" name="テキスト ボックス 29"/>
          <p:cNvSpPr txBox="1"/>
          <p:nvPr/>
        </p:nvSpPr>
        <p:spPr>
          <a:xfrm>
            <a:off x="3875952" y="980727"/>
            <a:ext cx="4648452" cy="830997"/>
          </a:xfrm>
          <a:prstGeom prst="rect">
            <a:avLst/>
          </a:prstGeom>
          <a:noFill/>
        </p:spPr>
        <p:txBody>
          <a:bodyPr wrap="none" rtlCol="0">
            <a:spAutoFit/>
          </a:bodyPr>
          <a:lstStyle/>
          <a:p>
            <a:r>
              <a:rPr kumimoji="1" lang="en-US" altLang="ja-JP" sz="2400" dirty="0" smtClean="0"/>
              <a:t>Spherical structure appears at </a:t>
            </a:r>
            <a:r>
              <a:rPr kumimoji="1" lang="en-US" altLang="ja-JP" sz="2400" i="1" dirty="0" smtClean="0"/>
              <a:t>N</a:t>
            </a:r>
            <a:r>
              <a:rPr kumimoji="1" lang="en-US" altLang="ja-JP" sz="2400" dirty="0" smtClean="0"/>
              <a:t>=78</a:t>
            </a:r>
          </a:p>
          <a:p>
            <a:r>
              <a:rPr lang="en-US" altLang="ja-JP" sz="2400" dirty="0" smtClean="0">
                <a:sym typeface="Wingdings" pitchFamily="2" charset="2"/>
              </a:rPr>
              <a:t> closeness of </a:t>
            </a:r>
            <a:r>
              <a:rPr lang="en-US" altLang="ja-JP" sz="2400" baseline="30000" dirty="0" smtClean="0">
                <a:sym typeface="Wingdings" pitchFamily="2" charset="2"/>
              </a:rPr>
              <a:t>132</a:t>
            </a:r>
            <a:r>
              <a:rPr lang="en-US" altLang="ja-JP" sz="2400" dirty="0" smtClean="0">
                <a:sym typeface="Wingdings" pitchFamily="2" charset="2"/>
              </a:rPr>
              <a:t>Sn</a:t>
            </a:r>
            <a:endParaRPr kumimoji="1" lang="ja-JP" altLang="en-US" sz="2400" dirty="0"/>
          </a:p>
        </p:txBody>
      </p:sp>
    </p:spTree>
    <p:extLst>
      <p:ext uri="{BB962C8B-B14F-4D97-AF65-F5344CB8AC3E}">
        <p14:creationId xmlns:p14="http://schemas.microsoft.com/office/powerpoint/2010/main" val="255801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67544" y="1052736"/>
            <a:ext cx="8204448" cy="4611519"/>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dirty="0" smtClean="0"/>
              <a:t>We performed a comprehensive search for new isomers among fission fragments from 345 MeV/u </a:t>
            </a:r>
            <a:r>
              <a:rPr lang="en-US" altLang="ja-JP" sz="1800" baseline="30000" dirty="0" smtClean="0"/>
              <a:t>238</a:t>
            </a:r>
            <a:r>
              <a:rPr lang="en-US" altLang="ja-JP" sz="1800" dirty="0" smtClean="0"/>
              <a:t>U using the in-flight separator </a:t>
            </a:r>
          </a:p>
          <a:p>
            <a:endParaRPr lang="en-US" altLang="ja-JP" sz="1800" dirty="0" smtClean="0"/>
          </a:p>
          <a:p>
            <a:r>
              <a:rPr lang="en-US" altLang="ja-JP" sz="1800" dirty="0" smtClean="0"/>
              <a:t>We observed in total 54 isomeric decays including 18 new isomers</a:t>
            </a:r>
          </a:p>
          <a:p>
            <a:endParaRPr lang="en-US" altLang="ja-JP" sz="1800" dirty="0" smtClean="0"/>
          </a:p>
          <a:p>
            <a:r>
              <a:rPr lang="en-US" altLang="ja-JP" sz="1800" dirty="0" smtClean="0"/>
              <a:t>The present results allow systematic study of nuclear structures</a:t>
            </a:r>
          </a:p>
          <a:p>
            <a:pPr lvl="1"/>
            <a:r>
              <a:rPr lang="en-US" altLang="ja-JP" sz="1800" i="1" dirty="0"/>
              <a:t>N</a:t>
            </a:r>
            <a:r>
              <a:rPr lang="en-US" altLang="ja-JP" sz="1800" dirty="0"/>
              <a:t>=34 region: Isomeric </a:t>
            </a:r>
            <a:r>
              <a:rPr lang="en-US" altLang="ja-JP" sz="1800" i="1" dirty="0"/>
              <a:t>E</a:t>
            </a:r>
            <a:r>
              <a:rPr lang="en-US" altLang="ja-JP" sz="1800" dirty="0"/>
              <a:t>2 decay in </a:t>
            </a:r>
            <a:r>
              <a:rPr lang="en-US" altLang="ja-JP" sz="1800" baseline="30000" dirty="0"/>
              <a:t>59m</a:t>
            </a:r>
            <a:r>
              <a:rPr lang="en-US" altLang="ja-JP" sz="1800" dirty="0"/>
              <a:t>Ti due to the narrowing of the </a:t>
            </a:r>
            <a:r>
              <a:rPr lang="en-US" altLang="ja-JP" sz="1800" i="1" dirty="0"/>
              <a:t>N</a:t>
            </a:r>
            <a:r>
              <a:rPr lang="en-US" altLang="ja-JP" sz="1800" dirty="0"/>
              <a:t>=34 subshell </a:t>
            </a:r>
          </a:p>
          <a:p>
            <a:pPr lvl="1"/>
            <a:r>
              <a:rPr lang="en-US" altLang="ja-JP" sz="1800" i="1" dirty="0"/>
              <a:t>N</a:t>
            </a:r>
            <a:r>
              <a:rPr lang="en-US" altLang="ja-JP" sz="1800" dirty="0"/>
              <a:t>=51 region: Isomeric E2 decay in </a:t>
            </a:r>
            <a:r>
              <a:rPr lang="en-US" altLang="ja-JP" sz="1800" baseline="30000" dirty="0"/>
              <a:t>82m</a:t>
            </a:r>
            <a:r>
              <a:rPr lang="en-US" altLang="ja-JP" sz="1800" dirty="0"/>
              <a:t>Ga due to the shell evolution of </a:t>
            </a:r>
            <a:r>
              <a:rPr lang="en-US" altLang="ja-JP" sz="1800" i="1" dirty="0"/>
              <a:t>s</a:t>
            </a:r>
            <a:r>
              <a:rPr lang="en-US" altLang="ja-JP" sz="1800" baseline="-25000" dirty="0"/>
              <a:t>1/2</a:t>
            </a:r>
            <a:r>
              <a:rPr lang="en-US" altLang="ja-JP" sz="1800" dirty="0"/>
              <a:t> orbit</a:t>
            </a:r>
          </a:p>
          <a:p>
            <a:pPr lvl="1"/>
            <a:r>
              <a:rPr lang="en-US" altLang="ja-JP" sz="1800" i="1" dirty="0" smtClean="0"/>
              <a:t>N</a:t>
            </a:r>
            <a:r>
              <a:rPr lang="en-US" altLang="ja-JP" sz="1800" dirty="0" smtClean="0"/>
              <a:t>=60 region: Shape isomerism for  </a:t>
            </a:r>
            <a:r>
              <a:rPr lang="en-US" altLang="ja-JP" sz="1800" baseline="30000" dirty="0" smtClean="0"/>
              <a:t>97m</a:t>
            </a:r>
            <a:r>
              <a:rPr lang="en-US" altLang="ja-JP" sz="1800" dirty="0" smtClean="0"/>
              <a:t>Rb, </a:t>
            </a:r>
            <a:r>
              <a:rPr lang="en-US" altLang="ja-JP" sz="1800" baseline="30000" dirty="0" smtClean="0"/>
              <a:t>95m</a:t>
            </a:r>
            <a:r>
              <a:rPr lang="en-US" altLang="ja-JP" sz="1800" dirty="0" smtClean="0"/>
              <a:t>Br, </a:t>
            </a:r>
            <a:r>
              <a:rPr lang="en-US" altLang="ja-JP" sz="1800" baseline="30000" dirty="0" smtClean="0"/>
              <a:t>98m</a:t>
            </a:r>
            <a:r>
              <a:rPr lang="en-US" altLang="ja-JP" sz="1800" dirty="0" smtClean="0"/>
              <a:t>Rb</a:t>
            </a:r>
          </a:p>
          <a:p>
            <a:pPr lvl="1"/>
            <a:r>
              <a:rPr lang="en-US" altLang="ja-JP" sz="1800" i="1" dirty="0" smtClean="0"/>
              <a:t>N</a:t>
            </a:r>
            <a:r>
              <a:rPr lang="en-US" altLang="ja-JP" sz="1800" dirty="0" smtClean="0"/>
              <a:t>=68 region: </a:t>
            </a:r>
            <a:r>
              <a:rPr lang="en-US" altLang="ja-JP" sz="1800" i="1" dirty="0" smtClean="0"/>
              <a:t>K</a:t>
            </a:r>
            <a:r>
              <a:rPr lang="en-US" altLang="ja-JP" sz="1800" dirty="0" smtClean="0"/>
              <a:t>-isomerism for </a:t>
            </a:r>
            <a:r>
              <a:rPr lang="en-US" altLang="ja-JP" sz="1800" baseline="30000" dirty="0" smtClean="0"/>
              <a:t>108m</a:t>
            </a:r>
            <a:r>
              <a:rPr lang="en-US" altLang="ja-JP" sz="1800" dirty="0" smtClean="0"/>
              <a:t>Zr, Isomeric transition between deformed states in different bands for </a:t>
            </a:r>
            <a:r>
              <a:rPr lang="en-US" altLang="ja-JP" sz="1800" baseline="30000" dirty="0" smtClean="0"/>
              <a:t>108m</a:t>
            </a:r>
            <a:r>
              <a:rPr lang="en-US" altLang="ja-JP" sz="1800" dirty="0" smtClean="0"/>
              <a:t>Nb, </a:t>
            </a:r>
            <a:r>
              <a:rPr lang="en-US" altLang="ja-JP" sz="1800" baseline="30000" dirty="0" smtClean="0"/>
              <a:t>109m</a:t>
            </a:r>
            <a:r>
              <a:rPr lang="en-US" altLang="ja-JP" sz="1800" dirty="0" smtClean="0"/>
              <a:t>Mo, (shape isomerism for </a:t>
            </a:r>
            <a:r>
              <a:rPr lang="en-US" altLang="ja-JP" sz="1800" baseline="30000" dirty="0" smtClean="0"/>
              <a:t>108m</a:t>
            </a:r>
            <a:r>
              <a:rPr lang="en-US" altLang="ja-JP" sz="1800" dirty="0" smtClean="0"/>
              <a:t>Nb)</a:t>
            </a:r>
          </a:p>
          <a:p>
            <a:pPr lvl="1"/>
            <a:r>
              <a:rPr lang="en-US" altLang="ja-JP" sz="1800" i="1" dirty="0" smtClean="0"/>
              <a:t>N</a:t>
            </a:r>
            <a:r>
              <a:rPr lang="en-US" altLang="ja-JP" sz="1800" dirty="0" smtClean="0"/>
              <a:t>=75 region: Shape isomerism for </a:t>
            </a:r>
            <a:r>
              <a:rPr lang="en-US" altLang="ja-JP" sz="1800" baseline="30000" dirty="0" smtClean="0"/>
              <a:t>117m</a:t>
            </a:r>
            <a:r>
              <a:rPr lang="en-US" altLang="ja-JP" sz="1800" dirty="0" smtClean="0"/>
              <a:t>Ru, </a:t>
            </a:r>
            <a:r>
              <a:rPr lang="en-US" altLang="ja-JP" sz="1800" baseline="30000" dirty="0" smtClean="0"/>
              <a:t>119m</a:t>
            </a:r>
            <a:r>
              <a:rPr lang="en-US" altLang="ja-JP" sz="1800" dirty="0" smtClean="0"/>
              <a:t>Ru. The origin is shape coexistence in a new large deformation region at </a:t>
            </a:r>
            <a:r>
              <a:rPr lang="en-US" altLang="ja-JP" sz="1800" i="1" dirty="0" smtClean="0"/>
              <a:t>N</a:t>
            </a:r>
            <a:r>
              <a:rPr lang="en-US" altLang="ja-JP" sz="1800" dirty="0" smtClean="0"/>
              <a:t>~75</a:t>
            </a:r>
          </a:p>
        </p:txBody>
      </p:sp>
      <p:sp>
        <p:nvSpPr>
          <p:cNvPr id="3" name="タイトル 2"/>
          <p:cNvSpPr>
            <a:spLocks noGrp="1"/>
          </p:cNvSpPr>
          <p:nvPr>
            <p:ph type="title"/>
          </p:nvPr>
        </p:nvSpPr>
        <p:spPr>
          <a:xfrm>
            <a:off x="467544" y="188640"/>
            <a:ext cx="8229600" cy="706090"/>
          </a:xfrm>
        </p:spPr>
        <p:txBody>
          <a:bodyPr>
            <a:normAutofit fontScale="90000"/>
          </a:bodyPr>
          <a:lstStyle/>
          <a:p>
            <a:r>
              <a:rPr kumimoji="1" lang="en-US" altLang="ja-JP" dirty="0" smtClean="0"/>
              <a:t>Summary</a:t>
            </a:r>
            <a:endParaRPr kumimoji="1" lang="ja-JP" altLang="en-US" dirty="0"/>
          </a:p>
        </p:txBody>
      </p:sp>
    </p:spTree>
    <p:extLst>
      <p:ext uri="{BB962C8B-B14F-4D97-AF65-F5344CB8AC3E}">
        <p14:creationId xmlns:p14="http://schemas.microsoft.com/office/powerpoint/2010/main" val="450863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74638"/>
            <a:ext cx="8229600" cy="850106"/>
          </a:xfrm>
        </p:spPr>
        <p:txBody>
          <a:bodyPr/>
          <a:lstStyle/>
          <a:p>
            <a:r>
              <a:rPr lang="en-US" altLang="ja-JP" dirty="0" smtClean="0"/>
              <a:t>What’s next?</a:t>
            </a:r>
            <a:endParaRPr kumimoji="1" lang="ja-JP" altLang="en-US" dirty="0"/>
          </a:p>
        </p:txBody>
      </p:sp>
      <p:sp>
        <p:nvSpPr>
          <p:cNvPr id="4" name="コンテンツ プレースホルダー 3"/>
          <p:cNvSpPr>
            <a:spLocks noGrp="1"/>
          </p:cNvSpPr>
          <p:nvPr>
            <p:ph idx="1"/>
          </p:nvPr>
        </p:nvSpPr>
        <p:spPr>
          <a:xfrm>
            <a:off x="467544" y="1124744"/>
            <a:ext cx="8229600" cy="4464496"/>
          </a:xfrm>
        </p:spPr>
        <p:txBody>
          <a:bodyPr>
            <a:noAutofit/>
          </a:bodyPr>
          <a:lstStyle/>
          <a:p>
            <a:r>
              <a:rPr lang="en-US" altLang="ja-JP" sz="2400" dirty="0"/>
              <a:t>O</a:t>
            </a:r>
            <a:r>
              <a:rPr lang="en-US" altLang="ja-JP" sz="2400" dirty="0" smtClean="0"/>
              <a:t>pportunity of detailed isomer spectroscopy</a:t>
            </a:r>
          </a:p>
          <a:p>
            <a:pPr lvl="1"/>
            <a:r>
              <a:rPr lang="en-US" altLang="ja-JP" sz="2400" dirty="0" smtClean="0"/>
              <a:t>More efficient </a:t>
            </a:r>
            <a:r>
              <a:rPr lang="en-US" altLang="ja-JP" sz="2400" dirty="0" smtClean="0">
                <a:latin typeface="Symbol" pitchFamily="18" charset="2"/>
              </a:rPr>
              <a:t>g</a:t>
            </a:r>
            <a:r>
              <a:rPr lang="en-US" altLang="ja-JP" sz="2400" dirty="0" smtClean="0"/>
              <a:t>-ray detector such as EURICA</a:t>
            </a:r>
          </a:p>
          <a:p>
            <a:pPr lvl="1"/>
            <a:r>
              <a:rPr lang="en-US" altLang="ja-JP" sz="2400" dirty="0" smtClean="0"/>
              <a:t>Low-energy </a:t>
            </a:r>
            <a:r>
              <a:rPr lang="en-US" altLang="ja-JP" sz="2400" dirty="0" smtClean="0">
                <a:latin typeface="Symbol" pitchFamily="18" charset="2"/>
              </a:rPr>
              <a:t>g</a:t>
            </a:r>
            <a:r>
              <a:rPr lang="en-US" altLang="ja-JP" sz="2400" dirty="0" smtClean="0"/>
              <a:t>-ray detector (LEPS)</a:t>
            </a:r>
          </a:p>
          <a:p>
            <a:pPr lvl="1"/>
            <a:endParaRPr lang="en-US" altLang="ja-JP" sz="2400" dirty="0" smtClean="0"/>
          </a:p>
          <a:p>
            <a:r>
              <a:rPr lang="en-US" altLang="ja-JP" sz="2400" dirty="0" smtClean="0"/>
              <a:t> Opportunity of systematic measurement of nuclear moments of isomeric states</a:t>
            </a:r>
          </a:p>
          <a:p>
            <a:pPr lvl="1"/>
            <a:r>
              <a:rPr kumimoji="1" lang="en-US" altLang="ja-JP" sz="2400" dirty="0" smtClean="0"/>
              <a:t>TDPAD</a:t>
            </a:r>
          </a:p>
          <a:p>
            <a:pPr lvl="1"/>
            <a:r>
              <a:rPr lang="en-US" altLang="ja-JP" sz="2400" dirty="0" smtClean="0"/>
              <a:t>Spin-controlled RI beam</a:t>
            </a:r>
          </a:p>
          <a:p>
            <a:pPr lvl="1"/>
            <a:endParaRPr lang="en-US" altLang="ja-JP" sz="2400" dirty="0" smtClean="0"/>
          </a:p>
          <a:p>
            <a:r>
              <a:rPr kumimoji="1" lang="en-US" altLang="ja-JP" sz="2400" dirty="0" smtClean="0"/>
              <a:t> Opportunity of efficient isomer tagging in the RI-beam production</a:t>
            </a:r>
            <a:endParaRPr kumimoji="1" lang="ja-JP" altLang="en-US" sz="2400" dirty="0"/>
          </a:p>
        </p:txBody>
      </p:sp>
      <p:sp>
        <p:nvSpPr>
          <p:cNvPr id="5" name="テキスト ボックス 4"/>
          <p:cNvSpPr txBox="1"/>
          <p:nvPr/>
        </p:nvSpPr>
        <p:spPr>
          <a:xfrm>
            <a:off x="2324945" y="5949280"/>
            <a:ext cx="4277966" cy="646331"/>
          </a:xfrm>
          <a:prstGeom prst="rect">
            <a:avLst/>
          </a:prstGeom>
          <a:noFill/>
        </p:spPr>
        <p:txBody>
          <a:bodyPr wrap="none" rtlCol="0">
            <a:spAutoFit/>
          </a:bodyPr>
          <a:lstStyle/>
          <a:p>
            <a:r>
              <a:rPr kumimoji="1" lang="en-US" altLang="ja-JP" sz="3600" b="1" dirty="0" smtClean="0"/>
              <a:t>Thank you very much</a:t>
            </a:r>
          </a:p>
        </p:txBody>
      </p:sp>
    </p:spTree>
    <p:extLst>
      <p:ext uri="{BB962C8B-B14F-4D97-AF65-F5344CB8AC3E}">
        <p14:creationId xmlns:p14="http://schemas.microsoft.com/office/powerpoint/2010/main" val="1956801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a:spLocks noGrp="1"/>
          </p:cNvSpPr>
          <p:nvPr>
            <p:ph type="title"/>
          </p:nvPr>
        </p:nvSpPr>
        <p:spPr>
          <a:xfrm>
            <a:off x="594398" y="188640"/>
            <a:ext cx="8229600" cy="1080120"/>
          </a:xfrm>
        </p:spPr>
        <p:txBody>
          <a:bodyPr>
            <a:noAutofit/>
          </a:bodyPr>
          <a:lstStyle/>
          <a:p>
            <a:r>
              <a:rPr lang="en-US" altLang="ja-JP" sz="3600" dirty="0" smtClean="0"/>
              <a:t>Evolution of nuclear structures</a:t>
            </a:r>
            <a:br>
              <a:rPr lang="en-US" altLang="ja-JP" sz="3600" dirty="0" smtClean="0"/>
            </a:br>
            <a:r>
              <a:rPr lang="en-US" altLang="ja-JP" sz="3200" dirty="0" smtClean="0"/>
              <a:t>- between </a:t>
            </a:r>
            <a:r>
              <a:rPr lang="en-US" altLang="ja-JP" sz="3200" baseline="30000" dirty="0" smtClean="0"/>
              <a:t>78</a:t>
            </a:r>
            <a:r>
              <a:rPr lang="en-US" altLang="ja-JP" sz="3200" dirty="0" smtClean="0"/>
              <a:t>Ni and </a:t>
            </a:r>
            <a:r>
              <a:rPr lang="en-US" altLang="ja-JP" sz="3200" baseline="30000" dirty="0" smtClean="0"/>
              <a:t>132</a:t>
            </a:r>
            <a:r>
              <a:rPr lang="en-US" altLang="ja-JP" sz="3200" dirty="0" smtClean="0"/>
              <a:t>Sn-</a:t>
            </a:r>
            <a:endParaRPr kumimoji="1" lang="ja-JP" altLang="en-US" sz="3200" dirty="0">
              <a:effectLst>
                <a:outerShdw blurRad="38100" dist="38100" dir="2700000" algn="tl">
                  <a:srgbClr val="000000">
                    <a:alpha val="43137"/>
                  </a:srgbClr>
                </a:outerShdw>
              </a:effectLst>
            </a:endParaRPr>
          </a:p>
        </p:txBody>
      </p:sp>
      <p:grpSp>
        <p:nvGrpSpPr>
          <p:cNvPr id="13" name="グループ化 12"/>
          <p:cNvGrpSpPr/>
          <p:nvPr/>
        </p:nvGrpSpPr>
        <p:grpSpPr>
          <a:xfrm>
            <a:off x="186183" y="1337508"/>
            <a:ext cx="8850313" cy="5184576"/>
            <a:chOff x="186183" y="1484784"/>
            <a:chExt cx="8850313" cy="5184576"/>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3" y="1484784"/>
              <a:ext cx="8850313" cy="51845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6084168" y="5733256"/>
              <a:ext cx="273630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300192" y="6003599"/>
              <a:ext cx="201622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6300192" y="5531179"/>
            <a:ext cx="677814" cy="307777"/>
          </a:xfrm>
          <a:prstGeom prst="rect">
            <a:avLst/>
          </a:prstGeom>
          <a:noFill/>
        </p:spPr>
        <p:txBody>
          <a:bodyPr wrap="none" rtlCol="0">
            <a:spAutoFit/>
          </a:bodyPr>
          <a:lstStyle/>
          <a:p>
            <a:r>
              <a:rPr kumimoji="1" lang="en-US" altLang="ja-JP" sz="1400" dirty="0" smtClean="0"/>
              <a:t>Stable </a:t>
            </a:r>
            <a:endParaRPr kumimoji="1" lang="ja-JP" altLang="en-US" sz="1400" dirty="0"/>
          </a:p>
        </p:txBody>
      </p:sp>
      <p:sp>
        <p:nvSpPr>
          <p:cNvPr id="18" name="テキスト ボックス 17"/>
          <p:cNvSpPr txBox="1"/>
          <p:nvPr/>
        </p:nvSpPr>
        <p:spPr>
          <a:xfrm>
            <a:off x="6300192" y="5834469"/>
            <a:ext cx="2116862" cy="307777"/>
          </a:xfrm>
          <a:prstGeom prst="rect">
            <a:avLst/>
          </a:prstGeom>
          <a:noFill/>
        </p:spPr>
        <p:txBody>
          <a:bodyPr wrap="none" rtlCol="0">
            <a:spAutoFit/>
          </a:bodyPr>
          <a:lstStyle/>
          <a:p>
            <a:r>
              <a:rPr lang="en-US" altLang="ja-JP" sz="1400" dirty="0" smtClean="0"/>
              <a:t>New isotopes in RIBF 2008</a:t>
            </a:r>
            <a:endParaRPr kumimoji="1" lang="ja-JP" altLang="en-US" sz="1400" dirty="0"/>
          </a:p>
        </p:txBody>
      </p:sp>
      <p:sp>
        <p:nvSpPr>
          <p:cNvPr id="19" name="テキスト ボックス 18"/>
          <p:cNvSpPr txBox="1"/>
          <p:nvPr/>
        </p:nvSpPr>
        <p:spPr>
          <a:xfrm>
            <a:off x="6300280" y="6124932"/>
            <a:ext cx="1700722" cy="307777"/>
          </a:xfrm>
          <a:prstGeom prst="rect">
            <a:avLst/>
          </a:prstGeom>
          <a:noFill/>
        </p:spPr>
        <p:txBody>
          <a:bodyPr wrap="none" rtlCol="0">
            <a:spAutoFit/>
          </a:bodyPr>
          <a:lstStyle/>
          <a:p>
            <a:r>
              <a:rPr lang="en-US" altLang="ja-JP" sz="1400" dirty="0" smtClean="0"/>
              <a:t>Path of the r-process</a:t>
            </a:r>
            <a:endParaRPr kumimoji="1" lang="ja-JP" altLang="en-US" sz="1400" dirty="0"/>
          </a:p>
        </p:txBody>
      </p:sp>
      <p:sp>
        <p:nvSpPr>
          <p:cNvPr id="7" name="円/楕円 6"/>
          <p:cNvSpPr/>
          <p:nvPr/>
        </p:nvSpPr>
        <p:spPr>
          <a:xfrm>
            <a:off x="5255857" y="3228152"/>
            <a:ext cx="972325" cy="642556"/>
          </a:xfrm>
          <a:prstGeom prst="ellips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2656676" y="5022819"/>
            <a:ext cx="532910" cy="406933"/>
          </a:xfrm>
          <a:prstGeom prst="ellips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814598" y="4553977"/>
            <a:ext cx="452532" cy="421495"/>
          </a:xfrm>
          <a:prstGeom prst="ellipse">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7113446" y="2104094"/>
            <a:ext cx="389715" cy="417657"/>
          </a:xfrm>
          <a:prstGeom prst="ellipse">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506945" y="1522413"/>
            <a:ext cx="464655" cy="465983"/>
          </a:xfrm>
          <a:prstGeom prst="ellipse">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391274" y="2291924"/>
            <a:ext cx="673527" cy="465983"/>
          </a:xfrm>
          <a:prstGeom prst="ellips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25949" y="1432240"/>
            <a:ext cx="2089033" cy="646331"/>
          </a:xfrm>
          <a:prstGeom prst="rect">
            <a:avLst/>
          </a:prstGeom>
          <a:noFill/>
        </p:spPr>
        <p:txBody>
          <a:bodyPr wrap="none" rtlCol="0">
            <a:spAutoFit/>
          </a:bodyPr>
          <a:lstStyle/>
          <a:p>
            <a:r>
              <a:rPr kumimoji="1" lang="en-US" altLang="ja-JP" dirty="0" smtClean="0"/>
              <a:t>Double closed-shells</a:t>
            </a:r>
          </a:p>
          <a:p>
            <a:r>
              <a:rPr lang="en-US" altLang="ja-JP" dirty="0" smtClean="0"/>
              <a:t>(Spherical structure)</a:t>
            </a:r>
            <a:endParaRPr kumimoji="1" lang="ja-JP" altLang="en-US" dirty="0"/>
          </a:p>
        </p:txBody>
      </p:sp>
      <p:sp>
        <p:nvSpPr>
          <p:cNvPr id="44" name="テキスト ボックス 43"/>
          <p:cNvSpPr txBox="1"/>
          <p:nvPr/>
        </p:nvSpPr>
        <p:spPr>
          <a:xfrm>
            <a:off x="1241441" y="2214810"/>
            <a:ext cx="2055691" cy="646331"/>
          </a:xfrm>
          <a:prstGeom prst="rect">
            <a:avLst/>
          </a:prstGeom>
          <a:noFill/>
        </p:spPr>
        <p:txBody>
          <a:bodyPr wrap="none" rtlCol="0">
            <a:spAutoFit/>
          </a:bodyPr>
          <a:lstStyle/>
          <a:p>
            <a:r>
              <a:rPr kumimoji="1" lang="en-US" altLang="ja-JP" dirty="0" smtClean="0"/>
              <a:t>Double mid-shells</a:t>
            </a:r>
          </a:p>
          <a:p>
            <a:r>
              <a:rPr lang="en-US" altLang="ja-JP" dirty="0" smtClean="0"/>
              <a:t>(Large d</a:t>
            </a:r>
            <a:r>
              <a:rPr kumimoji="1" lang="en-US" altLang="ja-JP" dirty="0" smtClean="0"/>
              <a:t>eformation)</a:t>
            </a:r>
            <a:endParaRPr kumimoji="1" lang="ja-JP" altLang="en-US" dirty="0"/>
          </a:p>
        </p:txBody>
      </p:sp>
      <p:sp>
        <p:nvSpPr>
          <p:cNvPr id="95" name="テキスト ボックス 94"/>
          <p:cNvSpPr txBox="1"/>
          <p:nvPr/>
        </p:nvSpPr>
        <p:spPr>
          <a:xfrm>
            <a:off x="7956376" y="2410319"/>
            <a:ext cx="800219" cy="461665"/>
          </a:xfrm>
          <a:prstGeom prst="rect">
            <a:avLst/>
          </a:prstGeom>
          <a:noFill/>
        </p:spPr>
        <p:txBody>
          <a:bodyPr wrap="none" rtlCol="0">
            <a:spAutoFit/>
          </a:bodyPr>
          <a:lstStyle/>
          <a:p>
            <a:r>
              <a:rPr kumimoji="1" lang="en-US" altLang="ja-JP" sz="2400" baseline="30000" dirty="0" smtClean="0"/>
              <a:t>132</a:t>
            </a:r>
            <a:r>
              <a:rPr kumimoji="1" lang="en-US" altLang="ja-JP" sz="2400" dirty="0" smtClean="0"/>
              <a:t>Sn</a:t>
            </a:r>
            <a:endParaRPr kumimoji="1" lang="ja-JP" altLang="en-US" sz="2400" dirty="0"/>
          </a:p>
        </p:txBody>
      </p:sp>
      <p:sp>
        <p:nvSpPr>
          <p:cNvPr id="96" name="テキスト ボックス 95"/>
          <p:cNvSpPr txBox="1"/>
          <p:nvPr/>
        </p:nvSpPr>
        <p:spPr>
          <a:xfrm>
            <a:off x="4298845" y="5320549"/>
            <a:ext cx="662361" cy="461665"/>
          </a:xfrm>
          <a:prstGeom prst="rect">
            <a:avLst/>
          </a:prstGeom>
          <a:noFill/>
        </p:spPr>
        <p:txBody>
          <a:bodyPr wrap="none" rtlCol="0">
            <a:spAutoFit/>
          </a:bodyPr>
          <a:lstStyle/>
          <a:p>
            <a:r>
              <a:rPr kumimoji="1" lang="en-US" altLang="ja-JP" sz="2400" baseline="30000" dirty="0" smtClean="0"/>
              <a:t>78</a:t>
            </a:r>
            <a:r>
              <a:rPr lang="en-US" altLang="ja-JP" sz="2400" dirty="0" smtClean="0"/>
              <a:t>Ni</a:t>
            </a:r>
            <a:endParaRPr kumimoji="1" lang="ja-JP" altLang="en-US" sz="2400" dirty="0"/>
          </a:p>
        </p:txBody>
      </p:sp>
      <p:cxnSp>
        <p:nvCxnSpPr>
          <p:cNvPr id="98" name="直線矢印コネクタ 97"/>
          <p:cNvCxnSpPr/>
          <p:nvPr/>
        </p:nvCxnSpPr>
        <p:spPr>
          <a:xfrm flipH="1" flipV="1">
            <a:off x="7325140" y="2325757"/>
            <a:ext cx="631236" cy="3153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flipV="1">
            <a:off x="4028662" y="4764157"/>
            <a:ext cx="399322" cy="5563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5040649" y="3155978"/>
            <a:ext cx="0" cy="128501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783056" y="4397219"/>
            <a:ext cx="2367585" cy="923330"/>
          </a:xfrm>
          <a:prstGeom prst="rect">
            <a:avLst/>
          </a:prstGeom>
          <a:noFill/>
        </p:spPr>
        <p:txBody>
          <a:bodyPr wrap="square" rtlCol="0">
            <a:spAutoFit/>
          </a:bodyPr>
          <a:lstStyle/>
          <a:p>
            <a:r>
              <a:rPr kumimoji="1" lang="en-US" altLang="ja-JP" b="1" i="1" dirty="0" smtClean="0">
                <a:effectLst>
                  <a:outerShdw blurRad="38100" dist="38100" dir="2700000" algn="tl">
                    <a:srgbClr val="000000">
                      <a:alpha val="43137"/>
                    </a:srgbClr>
                  </a:outerShdw>
                </a:effectLst>
              </a:rPr>
              <a:t>N</a:t>
            </a:r>
            <a:r>
              <a:rPr kumimoji="1" lang="en-US" altLang="ja-JP" b="1" dirty="0" smtClean="0">
                <a:effectLst>
                  <a:outerShdw blurRad="38100" dist="38100" dir="2700000" algn="tl">
                    <a:srgbClr val="000000">
                      <a:alpha val="43137"/>
                    </a:srgbClr>
                  </a:outerShdw>
                </a:effectLst>
              </a:rPr>
              <a:t>=60 sudden onset of</a:t>
            </a:r>
            <a:r>
              <a:rPr lang="ja-JP" altLang="en-US" b="1" dirty="0" smtClean="0">
                <a:effectLst>
                  <a:outerShdw blurRad="38100" dist="38100" dir="2700000" algn="tl">
                    <a:srgbClr val="000000">
                      <a:alpha val="43137"/>
                    </a:srgbClr>
                  </a:outerShdw>
                </a:effectLst>
              </a:rPr>
              <a:t> </a:t>
            </a:r>
            <a:r>
              <a:rPr lang="en-US" altLang="ja-JP" b="1" dirty="0" smtClean="0">
                <a:effectLst>
                  <a:outerShdw blurRad="38100" dist="38100" dir="2700000" algn="tl">
                    <a:srgbClr val="000000">
                      <a:alpha val="43137"/>
                    </a:srgbClr>
                  </a:outerShdw>
                </a:effectLst>
              </a:rPr>
              <a:t>large deformation shape coexistence</a:t>
            </a:r>
            <a:endParaRPr kumimoji="1" lang="en-US" altLang="ja-JP" b="1" dirty="0" smtClean="0">
              <a:effectLst>
                <a:outerShdw blurRad="38100" dist="38100" dir="2700000" algn="tl">
                  <a:srgbClr val="000000">
                    <a:alpha val="43137"/>
                  </a:srgbClr>
                </a:outerShdw>
              </a:effectLst>
            </a:endParaRPr>
          </a:p>
        </p:txBody>
      </p:sp>
      <p:sp>
        <p:nvSpPr>
          <p:cNvPr id="32" name="テキスト ボックス 31"/>
          <p:cNvSpPr txBox="1"/>
          <p:nvPr/>
        </p:nvSpPr>
        <p:spPr>
          <a:xfrm>
            <a:off x="5714691" y="3686042"/>
            <a:ext cx="2140852" cy="646331"/>
          </a:xfrm>
          <a:prstGeom prst="rect">
            <a:avLst/>
          </a:prstGeom>
          <a:noFill/>
        </p:spPr>
        <p:txBody>
          <a:bodyPr wrap="square" rtlCol="0">
            <a:spAutoFit/>
          </a:bodyPr>
          <a:lstStyle/>
          <a:p>
            <a:r>
              <a:rPr kumimoji="1" lang="en-US" altLang="ja-JP" b="1" dirty="0" smtClean="0">
                <a:effectLst>
                  <a:outerShdw blurRad="38100" dist="38100" dir="2700000" algn="tl">
                    <a:srgbClr val="000000">
                      <a:alpha val="43137"/>
                    </a:srgbClr>
                  </a:outerShdw>
                </a:effectLst>
              </a:rPr>
              <a:t>Shape evolution shape coexistence</a:t>
            </a:r>
          </a:p>
        </p:txBody>
      </p:sp>
      <p:sp>
        <p:nvSpPr>
          <p:cNvPr id="8" name="下矢印 7"/>
          <p:cNvSpPr/>
          <p:nvPr/>
        </p:nvSpPr>
        <p:spPr>
          <a:xfrm rot="13904325">
            <a:off x="4690818" y="3555186"/>
            <a:ext cx="335856" cy="1250718"/>
          </a:xfrm>
          <a:prstGeom prst="downArrow">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rot="13904325">
            <a:off x="6471171" y="2235781"/>
            <a:ext cx="335856" cy="1250718"/>
          </a:xfrm>
          <a:prstGeom prst="downArrow">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769952" y="2832812"/>
            <a:ext cx="1986643" cy="646331"/>
          </a:xfrm>
          <a:prstGeom prst="rect">
            <a:avLst/>
          </a:prstGeom>
          <a:solidFill>
            <a:schemeClr val="bg1"/>
          </a:solidFill>
        </p:spPr>
        <p:txBody>
          <a:bodyPr wrap="square" rtlCol="0">
            <a:spAutoFit/>
          </a:bodyPr>
          <a:lstStyle/>
          <a:p>
            <a:r>
              <a:rPr lang="en-US" altLang="ja-JP" b="1" dirty="0" smtClean="0">
                <a:effectLst>
                  <a:outerShdw blurRad="38100" dist="38100" dir="2700000" algn="tl">
                    <a:srgbClr val="000000">
                      <a:alpha val="43137"/>
                    </a:srgbClr>
                  </a:outerShdw>
                </a:effectLst>
              </a:rPr>
              <a:t>Shape transition </a:t>
            </a:r>
            <a:r>
              <a:rPr kumimoji="1" lang="en-US" altLang="ja-JP" b="1" dirty="0" smtClean="0">
                <a:effectLst>
                  <a:outerShdw blurRad="38100" dist="38100" dir="2700000" algn="tl">
                    <a:srgbClr val="000000">
                      <a:alpha val="43137"/>
                    </a:srgbClr>
                  </a:outerShdw>
                </a:effectLst>
              </a:rPr>
              <a:t>? where ? how ?</a:t>
            </a:r>
          </a:p>
        </p:txBody>
      </p:sp>
    </p:spTree>
    <p:extLst>
      <p:ext uri="{BB962C8B-B14F-4D97-AF65-F5344CB8AC3E}">
        <p14:creationId xmlns:p14="http://schemas.microsoft.com/office/powerpoint/2010/main" val="37330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P spid="8" grpId="0" animBg="1"/>
      <p:bldP spid="34"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3779913" y="2852936"/>
            <a:ext cx="6109392" cy="3669379"/>
            <a:chOff x="6149418" y="3552597"/>
            <a:chExt cx="5649079" cy="3187689"/>
          </a:xfrm>
        </p:grpSpPr>
        <p:grpSp>
          <p:nvGrpSpPr>
            <p:cNvPr id="27" name="グループ化 26"/>
            <p:cNvGrpSpPr/>
            <p:nvPr/>
          </p:nvGrpSpPr>
          <p:grpSpPr>
            <a:xfrm>
              <a:off x="6149418" y="3552597"/>
              <a:ext cx="5649079" cy="3187689"/>
              <a:chOff x="3405674" y="3488591"/>
              <a:chExt cx="5649079" cy="3187689"/>
            </a:xfrm>
          </p:grpSpPr>
          <p:grpSp>
            <p:nvGrpSpPr>
              <p:cNvPr id="10" name="グループ化 9"/>
              <p:cNvGrpSpPr/>
              <p:nvPr/>
            </p:nvGrpSpPr>
            <p:grpSpPr>
              <a:xfrm>
                <a:off x="3405674" y="3488591"/>
                <a:ext cx="5649079" cy="3187689"/>
                <a:chOff x="186183" y="1484784"/>
                <a:chExt cx="8850313" cy="5184576"/>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3" y="1484784"/>
                  <a:ext cx="8850313" cy="51845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6084168" y="5733256"/>
                  <a:ext cx="273630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300192" y="6003599"/>
                  <a:ext cx="201622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円/楕円 21"/>
              <p:cNvSpPr/>
              <p:nvPr/>
            </p:nvSpPr>
            <p:spPr>
              <a:xfrm rot="19390505">
                <a:off x="4803011" y="4702561"/>
                <a:ext cx="3796016" cy="455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498123" y="4601013"/>
                <a:ext cx="689654" cy="470095"/>
              </a:xfrm>
              <a:prstGeom prst="ellips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7858881" y="3952773"/>
                <a:ext cx="194857" cy="208828"/>
              </a:xfrm>
              <a:prstGeom prst="ellipse">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765038" y="5456894"/>
                <a:ext cx="194857" cy="208828"/>
              </a:xfrm>
              <a:prstGeom prst="ellipse">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6149418" y="4581126"/>
              <a:ext cx="374238" cy="1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2"/>
          <p:cNvSpPr>
            <a:spLocks noGrp="1"/>
          </p:cNvSpPr>
          <p:nvPr>
            <p:ph type="title"/>
          </p:nvPr>
        </p:nvSpPr>
        <p:spPr>
          <a:xfrm>
            <a:off x="466730" y="0"/>
            <a:ext cx="8229600" cy="1143000"/>
          </a:xfrm>
        </p:spPr>
        <p:txBody>
          <a:bodyPr>
            <a:normAutofit/>
          </a:bodyPr>
          <a:lstStyle/>
          <a:p>
            <a:r>
              <a:rPr lang="en-US" altLang="ja-JP" dirty="0" smtClean="0"/>
              <a:t>Large variety of </a:t>
            </a:r>
            <a:r>
              <a:rPr lang="en-US" altLang="ja-JP" dirty="0"/>
              <a:t>n</a:t>
            </a:r>
            <a:r>
              <a:rPr kumimoji="1" lang="en-US" altLang="ja-JP" dirty="0" smtClean="0"/>
              <a:t>uclear isomers</a:t>
            </a:r>
            <a:endParaRPr kumimoji="1" lang="ja-JP" altLang="en-US" sz="2700" dirty="0">
              <a:effectLst>
                <a:outerShdw blurRad="38100" dist="38100" dir="2700000" algn="tl">
                  <a:srgbClr val="000000">
                    <a:alpha val="43137"/>
                  </a:srgbClr>
                </a:outerShdw>
              </a:effectLst>
            </a:endParaRPr>
          </a:p>
        </p:txBody>
      </p:sp>
      <p:sp>
        <p:nvSpPr>
          <p:cNvPr id="4" name="コンテンツ プレースホルダー 3"/>
          <p:cNvSpPr>
            <a:spLocks noGrp="1"/>
          </p:cNvSpPr>
          <p:nvPr>
            <p:ph idx="1"/>
          </p:nvPr>
        </p:nvSpPr>
        <p:spPr>
          <a:xfrm>
            <a:off x="125425" y="955886"/>
            <a:ext cx="8229600" cy="4785395"/>
          </a:xfrm>
        </p:spPr>
        <p:txBody>
          <a:bodyPr>
            <a:noAutofit/>
          </a:bodyPr>
          <a:lstStyle/>
          <a:p>
            <a:r>
              <a:rPr kumimoji="1" lang="en-US" altLang="ja-JP" sz="2400" dirty="0" smtClean="0"/>
              <a:t>Single-particle isomer</a:t>
            </a:r>
          </a:p>
          <a:p>
            <a:pPr lvl="1"/>
            <a:r>
              <a:rPr lang="en-US" altLang="ja-JP" sz="2400" dirty="0" smtClean="0"/>
              <a:t>Spin gap due to high-</a:t>
            </a:r>
            <a:r>
              <a:rPr lang="en-US" altLang="ja-JP" sz="2400" i="1" dirty="0" smtClean="0"/>
              <a:t>j</a:t>
            </a:r>
            <a:r>
              <a:rPr lang="en-US" altLang="ja-JP" sz="2400" dirty="0" smtClean="0"/>
              <a:t> orbits such as </a:t>
            </a:r>
            <a:r>
              <a:rPr lang="en-US" altLang="ja-JP" sz="2400" i="1" dirty="0" smtClean="0">
                <a:solidFill>
                  <a:srgbClr val="0000FF"/>
                </a:solidFill>
              </a:rPr>
              <a:t>g</a:t>
            </a:r>
            <a:r>
              <a:rPr lang="en-US" altLang="ja-JP" sz="2400" baseline="-25000" dirty="0" smtClean="0">
                <a:solidFill>
                  <a:srgbClr val="0000FF"/>
                </a:solidFill>
              </a:rPr>
              <a:t>9/2</a:t>
            </a:r>
            <a:r>
              <a:rPr lang="en-US" altLang="ja-JP" sz="2400" dirty="0" smtClean="0">
                <a:solidFill>
                  <a:srgbClr val="0000FF"/>
                </a:solidFill>
              </a:rPr>
              <a:t>, </a:t>
            </a:r>
            <a:r>
              <a:rPr lang="en-US" altLang="ja-JP" sz="2400" i="1" dirty="0" smtClean="0">
                <a:solidFill>
                  <a:srgbClr val="0000FF"/>
                </a:solidFill>
              </a:rPr>
              <a:t>h</a:t>
            </a:r>
            <a:r>
              <a:rPr lang="en-US" altLang="ja-JP" sz="2400" baseline="-25000" dirty="0" smtClean="0">
                <a:solidFill>
                  <a:srgbClr val="0000FF"/>
                </a:solidFill>
              </a:rPr>
              <a:t>11/2 </a:t>
            </a:r>
          </a:p>
          <a:p>
            <a:pPr lvl="1"/>
            <a:r>
              <a:rPr kumimoji="1" lang="en-US" altLang="ja-JP" sz="2400" dirty="0" smtClean="0"/>
              <a:t>Small transition energy</a:t>
            </a:r>
          </a:p>
          <a:p>
            <a:r>
              <a:rPr kumimoji="1" lang="en-US" altLang="ja-JP" sz="2400" dirty="0" smtClean="0"/>
              <a:t>Seniority isomer (</a:t>
            </a:r>
            <a:r>
              <a:rPr kumimoji="1" lang="en-US" altLang="ja-JP" sz="2400" baseline="30000" dirty="0" smtClean="0"/>
              <a:t>76</a:t>
            </a:r>
            <a:r>
              <a:rPr kumimoji="1" lang="en-US" altLang="ja-JP" sz="2400" i="1" baseline="30000" dirty="0" smtClean="0"/>
              <a:t>m</a:t>
            </a:r>
            <a:r>
              <a:rPr kumimoji="1" lang="en-US" altLang="ja-JP" sz="2400" dirty="0" smtClean="0"/>
              <a:t>Ni, </a:t>
            </a:r>
            <a:r>
              <a:rPr kumimoji="1" lang="en-US" altLang="ja-JP" sz="2400" baseline="30000" dirty="0" smtClean="0"/>
              <a:t>78</a:t>
            </a:r>
            <a:r>
              <a:rPr kumimoji="1" lang="en-US" altLang="ja-JP" sz="2400" i="1" baseline="30000" dirty="0" smtClean="0"/>
              <a:t>m</a:t>
            </a:r>
            <a:r>
              <a:rPr kumimoji="1" lang="en-US" altLang="ja-JP" sz="2400" dirty="0" smtClean="0"/>
              <a:t>Zn, </a:t>
            </a:r>
            <a:r>
              <a:rPr kumimoji="1" lang="en-US" altLang="ja-JP" sz="2400" baseline="30000" dirty="0" smtClean="0"/>
              <a:t>132</a:t>
            </a:r>
            <a:r>
              <a:rPr kumimoji="1" lang="en-US" altLang="ja-JP" sz="2400" i="1" baseline="30000" dirty="0" smtClean="0"/>
              <a:t>m</a:t>
            </a:r>
            <a:r>
              <a:rPr kumimoji="1" lang="en-US" altLang="ja-JP" sz="2400" dirty="0" smtClean="0"/>
              <a:t>Cd, </a:t>
            </a:r>
            <a:r>
              <a:rPr kumimoji="1" lang="en-US" altLang="ja-JP" sz="2400" baseline="30000" dirty="0" smtClean="0"/>
              <a:t>130</a:t>
            </a:r>
            <a:r>
              <a:rPr kumimoji="1" lang="en-US" altLang="ja-JP" sz="2400" i="1" baseline="30000" dirty="0" smtClean="0"/>
              <a:t>m</a:t>
            </a:r>
            <a:r>
              <a:rPr kumimoji="1" lang="en-US" altLang="ja-JP" sz="2400" dirty="0" smtClean="0"/>
              <a:t>Sn)</a:t>
            </a:r>
          </a:p>
          <a:p>
            <a:pPr lvl="1"/>
            <a:r>
              <a:rPr lang="en-US" altLang="ja-JP" sz="2400" dirty="0" smtClean="0"/>
              <a:t>Spherical core </a:t>
            </a:r>
            <a:r>
              <a:rPr lang="en-US" altLang="ja-JP" sz="2400" dirty="0" smtClean="0">
                <a:sym typeface="Symbol"/>
              </a:rPr>
              <a:t> </a:t>
            </a:r>
            <a:r>
              <a:rPr lang="en-US" altLang="ja-JP" sz="2400" dirty="0" smtClean="0">
                <a:latin typeface="Symbol" pitchFamily="18" charset="2"/>
              </a:rPr>
              <a:t>(</a:t>
            </a:r>
            <a:r>
              <a:rPr lang="en-US" altLang="ja-JP" sz="2400" i="1" dirty="0" smtClean="0">
                <a:solidFill>
                  <a:srgbClr val="0000FF"/>
                </a:solidFill>
              </a:rPr>
              <a:t>g</a:t>
            </a:r>
            <a:r>
              <a:rPr lang="en-US" altLang="ja-JP" sz="2400" baseline="30000" dirty="0" smtClean="0">
                <a:solidFill>
                  <a:srgbClr val="0000FF"/>
                </a:solidFill>
              </a:rPr>
              <a:t>2</a:t>
            </a:r>
            <a:r>
              <a:rPr lang="en-US" altLang="ja-JP" sz="2400" baseline="-25000" dirty="0" smtClean="0">
                <a:solidFill>
                  <a:srgbClr val="0000FF"/>
                </a:solidFill>
              </a:rPr>
              <a:t>9/2</a:t>
            </a:r>
            <a:r>
              <a:rPr lang="en-US" altLang="ja-JP" sz="2400" dirty="0" smtClean="0"/>
              <a:t>)</a:t>
            </a:r>
            <a:r>
              <a:rPr lang="en-US" altLang="ja-JP" sz="2400" i="1" baseline="30000" dirty="0" smtClean="0"/>
              <a:t>I</a:t>
            </a:r>
            <a:r>
              <a:rPr lang="en-US" altLang="ja-JP" sz="2400" baseline="30000" dirty="0" smtClean="0"/>
              <a:t>=8+</a:t>
            </a:r>
            <a:r>
              <a:rPr lang="en-US" altLang="ja-JP" sz="2400" baseline="-25000" dirty="0"/>
              <a:t> </a:t>
            </a:r>
            <a:r>
              <a:rPr lang="en-US" altLang="ja-JP" sz="2400" dirty="0" smtClean="0"/>
              <a:t>or </a:t>
            </a:r>
            <a:r>
              <a:rPr lang="en-US" altLang="ja-JP" sz="2400" baseline="-25000" dirty="0" smtClean="0"/>
              <a:t> </a:t>
            </a:r>
            <a:r>
              <a:rPr lang="en-US" altLang="ja-JP" sz="2400" dirty="0" smtClean="0">
                <a:latin typeface="Symbol" pitchFamily="18" charset="2"/>
              </a:rPr>
              <a:t>(</a:t>
            </a:r>
            <a:r>
              <a:rPr lang="en-US" altLang="ja-JP" sz="2400" i="1" dirty="0" smtClean="0">
                <a:solidFill>
                  <a:srgbClr val="0000FF"/>
                </a:solidFill>
              </a:rPr>
              <a:t>h</a:t>
            </a:r>
            <a:r>
              <a:rPr lang="en-US" altLang="ja-JP" sz="2400" baseline="30000" dirty="0" smtClean="0">
                <a:solidFill>
                  <a:srgbClr val="0000FF"/>
                </a:solidFill>
              </a:rPr>
              <a:t>2</a:t>
            </a:r>
            <a:r>
              <a:rPr lang="en-US" altLang="ja-JP" sz="2400" baseline="-25000" dirty="0" smtClean="0">
                <a:solidFill>
                  <a:srgbClr val="0000FF"/>
                </a:solidFill>
              </a:rPr>
              <a:t>11/2</a:t>
            </a:r>
            <a:r>
              <a:rPr lang="en-US" altLang="ja-JP" sz="2400" dirty="0" smtClean="0"/>
              <a:t>)</a:t>
            </a:r>
            <a:r>
              <a:rPr lang="en-US" altLang="ja-JP" sz="2400" i="1" baseline="30000" dirty="0" smtClean="0"/>
              <a:t>I</a:t>
            </a:r>
            <a:r>
              <a:rPr lang="en-US" altLang="ja-JP" sz="2400" baseline="30000" dirty="0" smtClean="0"/>
              <a:t>=10+</a:t>
            </a:r>
            <a:endParaRPr kumimoji="1" lang="en-US" altLang="ja-JP" sz="2400" dirty="0" smtClean="0"/>
          </a:p>
          <a:p>
            <a:r>
              <a:rPr lang="en-US" altLang="ja-JP" sz="2400" dirty="0" smtClean="0"/>
              <a:t>High-spin isomer </a:t>
            </a:r>
          </a:p>
          <a:p>
            <a:pPr lvl="1"/>
            <a:r>
              <a:rPr lang="en-US" altLang="ja-JP" sz="2400" dirty="0" smtClean="0"/>
              <a:t>Coupling of high-</a:t>
            </a:r>
            <a:r>
              <a:rPr lang="en-US" altLang="ja-JP" sz="2400" i="1" dirty="0" smtClean="0"/>
              <a:t>j</a:t>
            </a:r>
            <a:r>
              <a:rPr lang="en-US" altLang="ja-JP" sz="2400" dirty="0" smtClean="0"/>
              <a:t> orbits, </a:t>
            </a:r>
            <a:r>
              <a:rPr lang="en-US" altLang="ja-JP" sz="2400" i="1" dirty="0" smtClean="0">
                <a:solidFill>
                  <a:srgbClr val="0000FF"/>
                </a:solidFill>
              </a:rPr>
              <a:t>g</a:t>
            </a:r>
            <a:r>
              <a:rPr lang="en-US" altLang="ja-JP" sz="2400" baseline="-25000" dirty="0" smtClean="0">
                <a:solidFill>
                  <a:srgbClr val="0000FF"/>
                </a:solidFill>
              </a:rPr>
              <a:t>9/2</a:t>
            </a:r>
            <a:r>
              <a:rPr lang="en-US" altLang="ja-JP" sz="2400" dirty="0" smtClean="0"/>
              <a:t> and </a:t>
            </a:r>
            <a:r>
              <a:rPr lang="en-US" altLang="ja-JP" sz="2400" i="1" dirty="0" smtClean="0">
                <a:solidFill>
                  <a:srgbClr val="0000FF"/>
                </a:solidFill>
              </a:rPr>
              <a:t>h</a:t>
            </a:r>
            <a:r>
              <a:rPr lang="en-US" altLang="ja-JP" sz="2400" baseline="-25000" dirty="0" smtClean="0">
                <a:solidFill>
                  <a:srgbClr val="0000FF"/>
                </a:solidFill>
              </a:rPr>
              <a:t>11/2</a:t>
            </a:r>
          </a:p>
          <a:p>
            <a:r>
              <a:rPr lang="en-US" altLang="ja-JP" sz="2400" i="1" dirty="0" smtClean="0"/>
              <a:t>K</a:t>
            </a:r>
            <a:r>
              <a:rPr lang="en-US" altLang="ja-JP" sz="2400" dirty="0" smtClean="0"/>
              <a:t> isomer (</a:t>
            </a:r>
            <a:r>
              <a:rPr lang="en-US" altLang="ja-JP" sz="2400" baseline="30000" dirty="0" smtClean="0"/>
              <a:t>99</a:t>
            </a:r>
            <a:r>
              <a:rPr lang="en-US" altLang="ja-JP" sz="2400" i="1" baseline="30000" dirty="0" smtClean="0"/>
              <a:t>m</a:t>
            </a:r>
            <a:r>
              <a:rPr lang="en-US" altLang="ja-JP" sz="2400" dirty="0" smtClean="0"/>
              <a:t>Y, </a:t>
            </a:r>
            <a:r>
              <a:rPr lang="en-US" altLang="ja-JP" sz="2400" baseline="30000" dirty="0" smtClean="0"/>
              <a:t>100</a:t>
            </a:r>
            <a:r>
              <a:rPr lang="en-US" altLang="ja-JP" sz="2400" i="1" baseline="30000" dirty="0" smtClean="0"/>
              <a:t>m</a:t>
            </a:r>
            <a:r>
              <a:rPr lang="en-US" altLang="ja-JP" sz="2400" dirty="0" smtClean="0"/>
              <a:t>Sr)</a:t>
            </a:r>
          </a:p>
          <a:p>
            <a:pPr lvl="1"/>
            <a:r>
              <a:rPr lang="en-US" altLang="ja-JP" sz="2400" dirty="0" smtClean="0">
                <a:solidFill>
                  <a:srgbClr val="FF0000"/>
                </a:solidFill>
              </a:rPr>
              <a:t>Large static deformation</a:t>
            </a:r>
          </a:p>
          <a:p>
            <a:r>
              <a:rPr lang="en-US" altLang="ja-JP" sz="2400" dirty="0" smtClean="0"/>
              <a:t>Shape isomer (</a:t>
            </a:r>
            <a:r>
              <a:rPr lang="en-US" altLang="ja-JP" sz="2400" baseline="30000" dirty="0" smtClean="0"/>
              <a:t>98m</a:t>
            </a:r>
            <a:r>
              <a:rPr lang="en-US" altLang="ja-JP" sz="2400" dirty="0" smtClean="0"/>
              <a:t>Sr, </a:t>
            </a:r>
            <a:r>
              <a:rPr lang="en-US" altLang="ja-JP" sz="2400" baseline="30000" dirty="0" smtClean="0"/>
              <a:t>100m</a:t>
            </a:r>
            <a:r>
              <a:rPr lang="en-US" altLang="ja-JP" sz="2400" dirty="0" smtClean="0"/>
              <a:t>Zr, </a:t>
            </a:r>
            <a:r>
              <a:rPr lang="en-US" altLang="ja-JP" sz="2400" baseline="30000" dirty="0" smtClean="0"/>
              <a:t>98m</a:t>
            </a:r>
            <a:r>
              <a:rPr lang="en-US" altLang="ja-JP" sz="2400" dirty="0" smtClean="0"/>
              <a:t>Y)</a:t>
            </a:r>
          </a:p>
          <a:p>
            <a:pPr lvl="1"/>
            <a:r>
              <a:rPr lang="en-US" altLang="ja-JP" sz="2400" dirty="0" smtClean="0">
                <a:solidFill>
                  <a:srgbClr val="FF0000"/>
                </a:solidFill>
              </a:rPr>
              <a:t>Shape coexistence</a:t>
            </a:r>
          </a:p>
        </p:txBody>
      </p:sp>
      <p:sp>
        <p:nvSpPr>
          <p:cNvPr id="15" name="正方形/長方形 14"/>
          <p:cNvSpPr/>
          <p:nvPr/>
        </p:nvSpPr>
        <p:spPr>
          <a:xfrm>
            <a:off x="6804248" y="5877272"/>
            <a:ext cx="1656184" cy="743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903779" y="5172286"/>
            <a:ext cx="2123915" cy="646331"/>
          </a:xfrm>
          <a:prstGeom prst="rect">
            <a:avLst/>
          </a:prstGeom>
          <a:noFill/>
        </p:spPr>
        <p:txBody>
          <a:bodyPr wrap="none" rtlCol="0">
            <a:spAutoFit/>
          </a:bodyPr>
          <a:lstStyle/>
          <a:p>
            <a:r>
              <a:rPr lang="en-US" altLang="ja-JP" b="1" dirty="0">
                <a:effectLst>
                  <a:outerShdw blurRad="38100" dist="38100" dir="2700000" algn="tl">
                    <a:srgbClr val="000000">
                      <a:alpha val="43137"/>
                    </a:srgbClr>
                  </a:outerShdw>
                </a:effectLst>
              </a:rPr>
              <a:t>P</a:t>
            </a:r>
            <a:r>
              <a:rPr kumimoji="1" lang="en-US" altLang="ja-JP" b="1" dirty="0" smtClean="0">
                <a:effectLst>
                  <a:outerShdw blurRad="38100" dist="38100" dir="2700000" algn="tl">
                    <a:srgbClr val="000000">
                      <a:alpha val="43137"/>
                    </a:srgbClr>
                  </a:outerShdw>
                </a:effectLst>
              </a:rPr>
              <a:t>aradise </a:t>
            </a:r>
            <a:r>
              <a:rPr lang="en-US" altLang="ja-JP" b="1" dirty="0" smtClean="0">
                <a:effectLst>
                  <a:outerShdw blurRad="38100" dist="38100" dir="2700000" algn="tl">
                    <a:srgbClr val="000000">
                      <a:alpha val="43137"/>
                    </a:srgbClr>
                  </a:outerShdw>
                </a:effectLst>
              </a:rPr>
              <a:t>for various </a:t>
            </a:r>
          </a:p>
          <a:p>
            <a:r>
              <a:rPr lang="en-US" altLang="ja-JP" b="1" dirty="0" smtClean="0">
                <a:effectLst>
                  <a:outerShdw blurRad="38100" dist="38100" dir="2700000" algn="tl">
                    <a:srgbClr val="000000">
                      <a:alpha val="43137"/>
                    </a:srgbClr>
                  </a:outerShdw>
                </a:effectLst>
              </a:rPr>
              <a:t>kinds of isomers</a:t>
            </a:r>
            <a:endParaRPr kumimoji="1" lang="en-US" altLang="ja-JP" b="1" dirty="0" smtClean="0">
              <a:effectLst>
                <a:outerShdw blurRad="38100" dist="38100" dir="2700000" algn="tl">
                  <a:srgbClr val="000000">
                    <a:alpha val="43137"/>
                  </a:srgbClr>
                </a:outerShdw>
              </a:effectLst>
            </a:endParaRPr>
          </a:p>
        </p:txBody>
      </p:sp>
      <p:sp>
        <p:nvSpPr>
          <p:cNvPr id="29" name="テキスト ボックス 28"/>
          <p:cNvSpPr txBox="1"/>
          <p:nvPr/>
        </p:nvSpPr>
        <p:spPr>
          <a:xfrm>
            <a:off x="5987524" y="5659733"/>
            <a:ext cx="688009" cy="400110"/>
          </a:xfrm>
          <a:prstGeom prst="rect">
            <a:avLst/>
          </a:prstGeom>
          <a:noFill/>
          <a:ln>
            <a:noFill/>
          </a:ln>
        </p:spPr>
        <p:txBody>
          <a:bodyPr wrap="none" rtlCol="0">
            <a:spAutoFit/>
          </a:bodyPr>
          <a:lstStyle/>
          <a:p>
            <a:r>
              <a:rPr lang="en-US" altLang="ja-JP" sz="2000" dirty="0" smtClean="0">
                <a:solidFill>
                  <a:srgbClr val="0000FF"/>
                </a:solidFill>
                <a:latin typeface="Symbol" pitchFamily="18" charset="2"/>
              </a:rPr>
              <a:t>n</a:t>
            </a:r>
            <a:r>
              <a:rPr kumimoji="1" lang="en-US" altLang="ja-JP" sz="2000" i="1" dirty="0" smtClean="0">
                <a:solidFill>
                  <a:srgbClr val="0000FF"/>
                </a:solidFill>
              </a:rPr>
              <a:t>g</a:t>
            </a:r>
            <a:r>
              <a:rPr kumimoji="1" lang="en-US" altLang="ja-JP" sz="2000" baseline="-25000" dirty="0" smtClean="0">
                <a:solidFill>
                  <a:srgbClr val="0000FF"/>
                </a:solidFill>
              </a:rPr>
              <a:t>9/2</a:t>
            </a:r>
            <a:endParaRPr kumimoji="1" lang="ja-JP" altLang="en-US" sz="2000" baseline="-25000" dirty="0">
              <a:solidFill>
                <a:srgbClr val="0000FF"/>
              </a:solidFill>
            </a:endParaRPr>
          </a:p>
        </p:txBody>
      </p:sp>
      <p:sp>
        <p:nvSpPr>
          <p:cNvPr id="30" name="テキスト ボックス 29"/>
          <p:cNvSpPr txBox="1"/>
          <p:nvPr/>
        </p:nvSpPr>
        <p:spPr>
          <a:xfrm>
            <a:off x="8112493" y="4474532"/>
            <a:ext cx="774571" cy="400110"/>
          </a:xfrm>
          <a:prstGeom prst="rect">
            <a:avLst/>
          </a:prstGeom>
          <a:noFill/>
          <a:ln>
            <a:noFill/>
          </a:ln>
        </p:spPr>
        <p:txBody>
          <a:bodyPr wrap="none" rtlCol="0">
            <a:spAutoFit/>
          </a:bodyPr>
          <a:lstStyle/>
          <a:p>
            <a:r>
              <a:rPr lang="en-US" altLang="ja-JP" sz="2000" dirty="0" smtClean="0">
                <a:solidFill>
                  <a:srgbClr val="0000FF"/>
                </a:solidFill>
                <a:latin typeface="Symbol" pitchFamily="18" charset="2"/>
              </a:rPr>
              <a:t>n</a:t>
            </a:r>
            <a:r>
              <a:rPr lang="en-US" altLang="ja-JP" sz="2000" i="1" dirty="0" smtClean="0">
                <a:solidFill>
                  <a:srgbClr val="0000FF"/>
                </a:solidFill>
              </a:rPr>
              <a:t>h</a:t>
            </a:r>
            <a:r>
              <a:rPr lang="en-US" altLang="ja-JP" sz="2000" baseline="-25000" dirty="0" smtClean="0">
                <a:solidFill>
                  <a:srgbClr val="0000FF"/>
                </a:solidFill>
              </a:rPr>
              <a:t>11</a:t>
            </a:r>
            <a:r>
              <a:rPr kumimoji="1" lang="en-US" altLang="ja-JP" sz="2000" baseline="-25000" dirty="0" smtClean="0">
                <a:solidFill>
                  <a:srgbClr val="0000FF"/>
                </a:solidFill>
              </a:rPr>
              <a:t>/2</a:t>
            </a:r>
            <a:endParaRPr kumimoji="1" lang="ja-JP" altLang="en-US" sz="2000" baseline="-25000" dirty="0">
              <a:solidFill>
                <a:srgbClr val="0000FF"/>
              </a:solidFill>
            </a:endParaRPr>
          </a:p>
        </p:txBody>
      </p:sp>
      <p:sp>
        <p:nvSpPr>
          <p:cNvPr id="31" name="テキスト ボックス 30"/>
          <p:cNvSpPr txBox="1"/>
          <p:nvPr/>
        </p:nvSpPr>
        <p:spPr>
          <a:xfrm>
            <a:off x="6127241" y="3387259"/>
            <a:ext cx="696024" cy="400110"/>
          </a:xfrm>
          <a:prstGeom prst="rect">
            <a:avLst/>
          </a:prstGeom>
          <a:noFill/>
          <a:ln>
            <a:noFill/>
          </a:ln>
        </p:spPr>
        <p:txBody>
          <a:bodyPr wrap="none" rtlCol="0">
            <a:spAutoFit/>
          </a:bodyPr>
          <a:lstStyle/>
          <a:p>
            <a:r>
              <a:rPr lang="en-US" altLang="ja-JP" sz="2000" dirty="0" smtClean="0">
                <a:solidFill>
                  <a:srgbClr val="0000FF"/>
                </a:solidFill>
                <a:latin typeface="Symbol" pitchFamily="18" charset="2"/>
              </a:rPr>
              <a:t>p</a:t>
            </a:r>
            <a:r>
              <a:rPr lang="en-US" altLang="ja-JP" sz="2000" i="1" dirty="0" smtClean="0">
                <a:solidFill>
                  <a:srgbClr val="0000FF"/>
                </a:solidFill>
              </a:rPr>
              <a:t>g</a:t>
            </a:r>
            <a:r>
              <a:rPr lang="en-US" altLang="ja-JP" sz="2000" baseline="-25000" dirty="0" smtClean="0">
                <a:solidFill>
                  <a:srgbClr val="0000FF"/>
                </a:solidFill>
              </a:rPr>
              <a:t>9</a:t>
            </a:r>
            <a:r>
              <a:rPr kumimoji="1" lang="en-US" altLang="ja-JP" sz="2000" baseline="-25000" dirty="0" smtClean="0">
                <a:solidFill>
                  <a:srgbClr val="0000FF"/>
                </a:solidFill>
              </a:rPr>
              <a:t>/2</a:t>
            </a:r>
            <a:endParaRPr kumimoji="1" lang="ja-JP" altLang="en-US" sz="2000" baseline="-25000" dirty="0">
              <a:solidFill>
                <a:srgbClr val="0000FF"/>
              </a:solidFill>
            </a:endParaRPr>
          </a:p>
        </p:txBody>
      </p:sp>
    </p:spTree>
    <p:extLst>
      <p:ext uri="{BB962C8B-B14F-4D97-AF65-F5344CB8AC3E}">
        <p14:creationId xmlns:p14="http://schemas.microsoft.com/office/powerpoint/2010/main" val="1501344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86183" y="1481202"/>
            <a:ext cx="8850313" cy="5184576"/>
            <a:chOff x="186183" y="1484784"/>
            <a:chExt cx="8850313" cy="5184576"/>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83" y="1484784"/>
              <a:ext cx="8850313" cy="51845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6084168" y="5733256"/>
              <a:ext cx="273630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300192" y="6003599"/>
              <a:ext cx="201622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96539" y="78044"/>
            <a:ext cx="8229600" cy="974692"/>
          </a:xfrm>
        </p:spPr>
        <p:txBody>
          <a:bodyPr>
            <a:noAutofit/>
          </a:bodyPr>
          <a:lstStyle/>
          <a:p>
            <a:r>
              <a:rPr lang="en-US" altLang="ja-JP" sz="3200" dirty="0" smtClean="0"/>
              <a:t>Search for new isomers at RIKEN </a:t>
            </a:r>
            <a:r>
              <a:rPr lang="en-US" altLang="ja-JP" sz="3200" dirty="0"/>
              <a:t>RIBF </a:t>
            </a:r>
            <a:r>
              <a:rPr lang="en-US" altLang="ja-JP" sz="3200" dirty="0" smtClean="0"/>
              <a:t>in 2008</a:t>
            </a:r>
            <a:br>
              <a:rPr lang="en-US" altLang="ja-JP" sz="3200" dirty="0" smtClean="0"/>
            </a:br>
            <a:r>
              <a:rPr lang="en-US" altLang="ja-JP" sz="2000" dirty="0" smtClean="0"/>
              <a:t>D. Kameda </a:t>
            </a:r>
            <a:r>
              <a:rPr lang="en-US" altLang="ja-JP" sz="2000" i="1" dirty="0" smtClean="0"/>
              <a:t>et al</a:t>
            </a:r>
            <a:r>
              <a:rPr lang="en-US" altLang="ja-JP" sz="2000" dirty="0" smtClean="0"/>
              <a:t>., Phys. Rev. C 86, 054319 (2012)</a:t>
            </a:r>
            <a:endParaRPr kumimoji="1" lang="ja-JP" altLang="en-US" sz="2000" dirty="0">
              <a:effectLst>
                <a:outerShdw blurRad="38100" dist="38100" dir="2700000" algn="tl">
                  <a:srgbClr val="000000">
                    <a:alpha val="43137"/>
                  </a:srgbClr>
                </a:outerShdw>
              </a:effectLst>
            </a:endParaRPr>
          </a:p>
        </p:txBody>
      </p:sp>
      <p:sp>
        <p:nvSpPr>
          <p:cNvPr id="6" name="円/楕円 5"/>
          <p:cNvSpPr/>
          <p:nvPr/>
        </p:nvSpPr>
        <p:spPr>
          <a:xfrm rot="19822555">
            <a:off x="2036807" y="4558414"/>
            <a:ext cx="3716988" cy="5407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円/楕円 6"/>
          <p:cNvSpPr/>
          <p:nvPr/>
        </p:nvSpPr>
        <p:spPr>
          <a:xfrm rot="19881719">
            <a:off x="4571177" y="3073909"/>
            <a:ext cx="3228060" cy="5911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 name="円/楕円 7"/>
          <p:cNvSpPr/>
          <p:nvPr/>
        </p:nvSpPr>
        <p:spPr>
          <a:xfrm rot="19927444">
            <a:off x="6632644" y="2046849"/>
            <a:ext cx="2373901" cy="4711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 name="テキスト ボックス 2"/>
          <p:cNvSpPr txBox="1"/>
          <p:nvPr/>
        </p:nvSpPr>
        <p:spPr>
          <a:xfrm>
            <a:off x="6300192" y="5695822"/>
            <a:ext cx="677814" cy="307777"/>
          </a:xfrm>
          <a:prstGeom prst="rect">
            <a:avLst/>
          </a:prstGeom>
          <a:noFill/>
        </p:spPr>
        <p:txBody>
          <a:bodyPr wrap="none" rtlCol="0">
            <a:spAutoFit/>
          </a:bodyPr>
          <a:lstStyle/>
          <a:p>
            <a:r>
              <a:rPr kumimoji="1" lang="en-US" altLang="ja-JP" sz="1400" dirty="0" smtClean="0"/>
              <a:t>Stable </a:t>
            </a:r>
            <a:endParaRPr kumimoji="1" lang="ja-JP" altLang="en-US" sz="1400" dirty="0"/>
          </a:p>
        </p:txBody>
      </p:sp>
      <p:sp>
        <p:nvSpPr>
          <p:cNvPr id="13" name="テキスト ボックス 12"/>
          <p:cNvSpPr txBox="1"/>
          <p:nvPr/>
        </p:nvSpPr>
        <p:spPr>
          <a:xfrm>
            <a:off x="6300192" y="5999112"/>
            <a:ext cx="2116862" cy="307777"/>
          </a:xfrm>
          <a:prstGeom prst="rect">
            <a:avLst/>
          </a:prstGeom>
          <a:noFill/>
        </p:spPr>
        <p:txBody>
          <a:bodyPr wrap="none" rtlCol="0">
            <a:spAutoFit/>
          </a:bodyPr>
          <a:lstStyle/>
          <a:p>
            <a:r>
              <a:rPr lang="en-US" altLang="ja-JP" sz="1400" dirty="0" smtClean="0"/>
              <a:t>New isotopes in RIBF 2008</a:t>
            </a:r>
            <a:endParaRPr kumimoji="1" lang="ja-JP" altLang="en-US" sz="1400" dirty="0"/>
          </a:p>
        </p:txBody>
      </p:sp>
      <p:sp>
        <p:nvSpPr>
          <p:cNvPr id="14" name="テキスト ボックス 13"/>
          <p:cNvSpPr txBox="1"/>
          <p:nvPr/>
        </p:nvSpPr>
        <p:spPr>
          <a:xfrm>
            <a:off x="6300280" y="6289575"/>
            <a:ext cx="1700722" cy="307777"/>
          </a:xfrm>
          <a:prstGeom prst="rect">
            <a:avLst/>
          </a:prstGeom>
          <a:noFill/>
        </p:spPr>
        <p:txBody>
          <a:bodyPr wrap="none" rtlCol="0">
            <a:spAutoFit/>
          </a:bodyPr>
          <a:lstStyle/>
          <a:p>
            <a:r>
              <a:rPr lang="en-US" altLang="ja-JP" sz="1400" dirty="0" smtClean="0"/>
              <a:t>Path of the r-process</a:t>
            </a:r>
            <a:endParaRPr kumimoji="1" lang="ja-JP" altLang="en-US" sz="1400" dirty="0"/>
          </a:p>
        </p:txBody>
      </p:sp>
      <p:sp>
        <p:nvSpPr>
          <p:cNvPr id="23" name="テキスト ボックス 22"/>
          <p:cNvSpPr txBox="1"/>
          <p:nvPr/>
        </p:nvSpPr>
        <p:spPr>
          <a:xfrm>
            <a:off x="4692299" y="4624316"/>
            <a:ext cx="641522" cy="369332"/>
          </a:xfrm>
          <a:prstGeom prst="rect">
            <a:avLst/>
          </a:prstGeom>
          <a:noFill/>
          <a:ln>
            <a:solidFill>
              <a:srgbClr val="FF0000"/>
            </a:solidFill>
          </a:ln>
        </p:spPr>
        <p:txBody>
          <a:bodyPr wrap="none" rtlCol="0">
            <a:spAutoFit/>
          </a:bodyPr>
          <a:lstStyle/>
          <a:p>
            <a:r>
              <a:rPr lang="en-US" altLang="ja-JP" dirty="0" smtClean="0">
                <a:solidFill>
                  <a:srgbClr val="FF0000"/>
                </a:solidFill>
              </a:rPr>
              <a:t>Z~30</a:t>
            </a:r>
            <a:endParaRPr kumimoji="1" lang="ja-JP" altLang="en-US" dirty="0">
              <a:solidFill>
                <a:srgbClr val="FF0000"/>
              </a:solidFill>
            </a:endParaRPr>
          </a:p>
        </p:txBody>
      </p:sp>
      <p:sp>
        <p:nvSpPr>
          <p:cNvPr id="37" name="テキスト ボックス 36"/>
          <p:cNvSpPr txBox="1"/>
          <p:nvPr/>
        </p:nvSpPr>
        <p:spPr>
          <a:xfrm>
            <a:off x="6339471" y="3538866"/>
            <a:ext cx="641522" cy="369332"/>
          </a:xfrm>
          <a:prstGeom prst="rect">
            <a:avLst/>
          </a:prstGeom>
          <a:noFill/>
          <a:ln>
            <a:solidFill>
              <a:srgbClr val="FF0000"/>
            </a:solidFill>
          </a:ln>
        </p:spPr>
        <p:txBody>
          <a:bodyPr wrap="none" rtlCol="0">
            <a:spAutoFit/>
          </a:bodyPr>
          <a:lstStyle/>
          <a:p>
            <a:r>
              <a:rPr lang="en-US" altLang="ja-JP" dirty="0" smtClean="0">
                <a:solidFill>
                  <a:srgbClr val="FF0000"/>
                </a:solidFill>
              </a:rPr>
              <a:t>Z~40</a:t>
            </a:r>
            <a:endParaRPr kumimoji="1" lang="ja-JP" altLang="en-US" dirty="0">
              <a:solidFill>
                <a:srgbClr val="FF0000"/>
              </a:solidFill>
            </a:endParaRPr>
          </a:p>
        </p:txBody>
      </p:sp>
      <p:sp>
        <p:nvSpPr>
          <p:cNvPr id="38" name="テキスト ボックス 37"/>
          <p:cNvSpPr txBox="1"/>
          <p:nvPr/>
        </p:nvSpPr>
        <p:spPr>
          <a:xfrm>
            <a:off x="8394974" y="2151840"/>
            <a:ext cx="641522" cy="369332"/>
          </a:xfrm>
          <a:prstGeom prst="rect">
            <a:avLst/>
          </a:prstGeom>
          <a:noFill/>
          <a:ln>
            <a:solidFill>
              <a:srgbClr val="FF0000"/>
            </a:solidFill>
          </a:ln>
        </p:spPr>
        <p:txBody>
          <a:bodyPr wrap="none" rtlCol="0">
            <a:spAutoFit/>
          </a:bodyPr>
          <a:lstStyle/>
          <a:p>
            <a:r>
              <a:rPr lang="en-US" altLang="ja-JP" dirty="0" smtClean="0">
                <a:solidFill>
                  <a:srgbClr val="FF0000"/>
                </a:solidFill>
              </a:rPr>
              <a:t>Z~50</a:t>
            </a:r>
            <a:endParaRPr kumimoji="1" lang="ja-JP" altLang="en-US" dirty="0">
              <a:solidFill>
                <a:srgbClr val="FF0000"/>
              </a:solidFill>
            </a:endParaRPr>
          </a:p>
        </p:txBody>
      </p:sp>
      <p:sp>
        <p:nvSpPr>
          <p:cNvPr id="24" name="テキスト ボックス 23"/>
          <p:cNvSpPr txBox="1"/>
          <p:nvPr/>
        </p:nvSpPr>
        <p:spPr>
          <a:xfrm>
            <a:off x="119019" y="1015581"/>
            <a:ext cx="8816304" cy="830997"/>
          </a:xfrm>
          <a:prstGeom prst="rect">
            <a:avLst/>
          </a:prstGeom>
          <a:noFill/>
        </p:spPr>
        <p:txBody>
          <a:bodyPr wrap="square" rtlCol="0">
            <a:spAutoFit/>
          </a:bodyPr>
          <a:lstStyle/>
          <a:p>
            <a:r>
              <a:rPr lang="en-US" altLang="ja-JP" sz="2400" dirty="0"/>
              <a:t>C</a:t>
            </a:r>
            <a:r>
              <a:rPr kumimoji="1" lang="en-US" altLang="ja-JP" sz="2400" dirty="0" smtClean="0"/>
              <a:t>omprehensive search for new isomers </a:t>
            </a:r>
            <a:r>
              <a:rPr lang="en-US" altLang="ja-JP" sz="2400" dirty="0" smtClean="0"/>
              <a:t>with</a:t>
            </a:r>
            <a:r>
              <a:rPr kumimoji="1" lang="en-US" altLang="ja-JP" sz="2400" dirty="0" smtClean="0"/>
              <a:t> </a:t>
            </a:r>
            <a:r>
              <a:rPr kumimoji="1" lang="en-US" altLang="ja-JP" sz="2400" i="1" dirty="0" smtClean="0"/>
              <a:t>T</a:t>
            </a:r>
            <a:r>
              <a:rPr kumimoji="1" lang="en-US" altLang="ja-JP" sz="2400" baseline="-25000" dirty="0" smtClean="0"/>
              <a:t>1/2</a:t>
            </a:r>
            <a:r>
              <a:rPr kumimoji="1" lang="en-US" altLang="ja-JP" sz="2400" dirty="0" smtClean="0"/>
              <a:t> ~ 0.1 – 10 us </a:t>
            </a:r>
          </a:p>
          <a:p>
            <a:r>
              <a:rPr kumimoji="1" lang="en-US" altLang="ja-JP" sz="2400" dirty="0" smtClean="0"/>
              <a:t>over a wide range of neutron-rich exotic nuclei</a:t>
            </a:r>
          </a:p>
        </p:txBody>
      </p:sp>
      <p:sp>
        <p:nvSpPr>
          <p:cNvPr id="15" name="正方形/長方形 14"/>
          <p:cNvSpPr/>
          <p:nvPr/>
        </p:nvSpPr>
        <p:spPr>
          <a:xfrm>
            <a:off x="5796136" y="6305738"/>
            <a:ext cx="2620918" cy="291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2182839" y="1846578"/>
            <a:ext cx="432048" cy="305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20462" y="2167229"/>
            <a:ext cx="4390877" cy="1015663"/>
          </a:xfrm>
          <a:prstGeom prst="rect">
            <a:avLst/>
          </a:prstGeom>
          <a:solidFill>
            <a:schemeClr val="bg1"/>
          </a:solidFill>
          <a:ln>
            <a:solidFill>
              <a:schemeClr val="tx1"/>
            </a:solidFill>
          </a:ln>
        </p:spPr>
        <p:txBody>
          <a:bodyPr wrap="square" rtlCol="0">
            <a:spAutoFit/>
          </a:bodyPr>
          <a:lstStyle/>
          <a:p>
            <a:r>
              <a:rPr kumimoji="1" lang="en-US" altLang="ja-JP" sz="2000" dirty="0" smtClean="0"/>
              <a:t>Discovery of various </a:t>
            </a:r>
            <a:r>
              <a:rPr lang="en-US" altLang="ja-JP" sz="2000" dirty="0" smtClean="0"/>
              <a:t>kinds of isomers is g</a:t>
            </a:r>
            <a:r>
              <a:rPr kumimoji="1" lang="en-US" altLang="ja-JP" sz="2000" dirty="0" smtClean="0"/>
              <a:t>olden opportunity of study of </a:t>
            </a:r>
            <a:r>
              <a:rPr lang="en-US" altLang="ja-JP" sz="2000" dirty="0" smtClean="0"/>
              <a:t>the evolution of nuclear structures</a:t>
            </a:r>
            <a:endParaRPr kumimoji="1" lang="en-US" altLang="ja-JP" sz="2000" dirty="0" smtClean="0"/>
          </a:p>
        </p:txBody>
      </p:sp>
      <p:sp>
        <p:nvSpPr>
          <p:cNvPr id="20" name="テキスト ボックス 19"/>
          <p:cNvSpPr txBox="1"/>
          <p:nvPr/>
        </p:nvSpPr>
        <p:spPr>
          <a:xfrm>
            <a:off x="5508103" y="4239595"/>
            <a:ext cx="3600401" cy="1477328"/>
          </a:xfrm>
          <a:prstGeom prst="rect">
            <a:avLst/>
          </a:prstGeom>
          <a:noFill/>
        </p:spPr>
        <p:txBody>
          <a:bodyPr wrap="square" rtlCol="0">
            <a:spAutoFit/>
          </a:bodyPr>
          <a:lstStyle/>
          <a:p>
            <a:r>
              <a:rPr kumimoji="1" lang="en-US" altLang="ja-JP" dirty="0" smtClean="0"/>
              <a:t>Experimental data </a:t>
            </a:r>
            <a:r>
              <a:rPr lang="en-US" altLang="ja-JP" dirty="0" smtClean="0"/>
              <a:t>were recorded during the same runs as the search for new isotopes in Ref. </a:t>
            </a:r>
            <a:r>
              <a:rPr kumimoji="1" lang="en-US" altLang="ja-JP" dirty="0" smtClean="0"/>
              <a:t>T. Ohnishi </a:t>
            </a:r>
            <a:r>
              <a:rPr kumimoji="1" lang="en-US" altLang="ja-JP" i="1" dirty="0" smtClean="0"/>
              <a:t>et al</a:t>
            </a:r>
            <a:r>
              <a:rPr kumimoji="1" lang="en-US" altLang="ja-JP" dirty="0" smtClean="0"/>
              <a:t>., J. Phys. Soc. Japan 79, 073201, (2010).</a:t>
            </a:r>
          </a:p>
        </p:txBody>
      </p:sp>
      <p:sp>
        <p:nvSpPr>
          <p:cNvPr id="25" name="円/楕円 24"/>
          <p:cNvSpPr/>
          <p:nvPr/>
        </p:nvSpPr>
        <p:spPr>
          <a:xfrm>
            <a:off x="5243655" y="3368847"/>
            <a:ext cx="972325" cy="642556"/>
          </a:xfrm>
          <a:prstGeom prst="ellips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802396" y="4694672"/>
            <a:ext cx="452532" cy="421495"/>
          </a:xfrm>
          <a:prstGeom prst="ellipse">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101244" y="2244789"/>
            <a:ext cx="389715" cy="417657"/>
          </a:xfrm>
          <a:prstGeom prst="ellipse">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47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399" y="201381"/>
            <a:ext cx="7705725" cy="923363"/>
          </a:xfrm>
        </p:spPr>
        <p:txBody>
          <a:bodyPr/>
          <a:lstStyle/>
          <a:p>
            <a:r>
              <a:rPr kumimoji="1" lang="en-US" altLang="ja-JP" sz="4000" dirty="0" smtClean="0"/>
              <a:t>In-flight fission of U beam</a:t>
            </a:r>
            <a:endParaRPr kumimoji="1" lang="ja-JP" altLang="en-US" sz="4000" dirty="0"/>
          </a:p>
        </p:txBody>
      </p:sp>
      <p:sp>
        <p:nvSpPr>
          <p:cNvPr id="4" name="テキスト ボックス 3"/>
          <p:cNvSpPr txBox="1"/>
          <p:nvPr/>
        </p:nvSpPr>
        <p:spPr>
          <a:xfrm>
            <a:off x="731389" y="1124744"/>
            <a:ext cx="7734262" cy="461665"/>
          </a:xfrm>
          <a:prstGeom prst="rect">
            <a:avLst/>
          </a:prstGeom>
          <a:noFill/>
        </p:spPr>
        <p:txBody>
          <a:bodyPr wrap="square" rtlCol="0">
            <a:spAutoFit/>
          </a:bodyPr>
          <a:lstStyle/>
          <a:p>
            <a:r>
              <a:rPr kumimoji="1" lang="en-US" altLang="ja-JP" sz="2400" dirty="0" smtClean="0"/>
              <a:t>Effective reaction to produce </a:t>
            </a:r>
            <a:r>
              <a:rPr kumimoji="1" lang="en-US" altLang="ja-JP" sz="2400" b="1" dirty="0" smtClean="0">
                <a:solidFill>
                  <a:srgbClr val="FF0000"/>
                </a:solidFill>
                <a:effectLst>
                  <a:outerShdw blurRad="38100" dist="38100" dir="2700000" algn="tl">
                    <a:srgbClr val="000000">
                      <a:alpha val="43137"/>
                    </a:srgbClr>
                  </a:outerShdw>
                </a:effectLst>
              </a:rPr>
              <a:t>wid</a:t>
            </a:r>
            <a:r>
              <a:rPr lang="en-US" altLang="ja-JP" sz="2400" b="1" dirty="0" smtClean="0">
                <a:solidFill>
                  <a:srgbClr val="FF0000"/>
                </a:solidFill>
                <a:effectLst>
                  <a:outerShdw blurRad="38100" dist="38100" dir="2700000" algn="tl">
                    <a:srgbClr val="000000">
                      <a:alpha val="43137"/>
                    </a:srgbClr>
                  </a:outerShdw>
                </a:effectLst>
              </a:rPr>
              <a:t>e-range</a:t>
            </a:r>
            <a:r>
              <a:rPr lang="en-US" altLang="ja-JP" sz="2400" dirty="0" smtClean="0"/>
              <a:t> </a:t>
            </a:r>
            <a:r>
              <a:rPr kumimoji="1" lang="en-US" altLang="ja-JP" sz="2400" dirty="0" smtClean="0"/>
              <a:t>neutron-rich nuclei</a:t>
            </a:r>
            <a:endParaRPr kumimoji="1" lang="ja-JP" altLang="en-US" sz="2400" dirty="0"/>
          </a:p>
        </p:txBody>
      </p:sp>
      <p:grpSp>
        <p:nvGrpSpPr>
          <p:cNvPr id="8" name="グループ化 7"/>
          <p:cNvGrpSpPr/>
          <p:nvPr/>
        </p:nvGrpSpPr>
        <p:grpSpPr>
          <a:xfrm>
            <a:off x="152687" y="1739694"/>
            <a:ext cx="4534482" cy="2249822"/>
            <a:chOff x="152687" y="1739694"/>
            <a:chExt cx="4445750" cy="2249822"/>
          </a:xfrm>
        </p:grpSpPr>
        <p:sp>
          <p:nvSpPr>
            <p:cNvPr id="28" name="テキスト ボックス 27"/>
            <p:cNvSpPr txBox="1"/>
            <p:nvPr/>
          </p:nvSpPr>
          <p:spPr>
            <a:xfrm flipH="1">
              <a:off x="860701" y="1739694"/>
              <a:ext cx="3737736" cy="461665"/>
            </a:xfrm>
            <a:prstGeom prst="rect">
              <a:avLst/>
            </a:prstGeom>
            <a:noFill/>
          </p:spPr>
          <p:txBody>
            <a:bodyPr wrap="square" rtlCol="0">
              <a:spAutoFit/>
            </a:bodyPr>
            <a:lstStyle/>
            <a:p>
              <a:r>
                <a:rPr kumimoji="1" lang="en-US" altLang="ja-JP" sz="2400" u="sng" dirty="0" smtClean="0"/>
                <a:t>Abrasion fission</a:t>
              </a:r>
              <a:endParaRPr kumimoji="1" lang="ja-JP" altLang="en-US" sz="2400" u="sng" dirty="0"/>
            </a:p>
          </p:txBody>
        </p:sp>
        <p:grpSp>
          <p:nvGrpSpPr>
            <p:cNvPr id="34" name="グループ化 23"/>
            <p:cNvGrpSpPr>
              <a:grpSpLocks/>
            </p:cNvGrpSpPr>
            <p:nvPr/>
          </p:nvGrpSpPr>
          <p:grpSpPr bwMode="auto">
            <a:xfrm>
              <a:off x="152687" y="2252229"/>
              <a:ext cx="3186821" cy="1737287"/>
              <a:chOff x="260560" y="1444693"/>
              <a:chExt cx="4195529" cy="2287477"/>
            </a:xfrm>
          </p:grpSpPr>
          <p:pic>
            <p:nvPicPr>
              <p:cNvPr id="35" name="Picture 16"/>
              <p:cNvPicPr>
                <a:picLocks noChangeAspect="1" noChangeArrowheads="1"/>
              </p:cNvPicPr>
              <p:nvPr/>
            </p:nvPicPr>
            <p:blipFill>
              <a:blip r:embed="rId4" cstate="print"/>
              <a:srcRect/>
              <a:stretch>
                <a:fillRect/>
              </a:stretch>
            </p:blipFill>
            <p:spPr bwMode="auto">
              <a:xfrm>
                <a:off x="639739" y="2074850"/>
                <a:ext cx="3816350" cy="804863"/>
              </a:xfrm>
              <a:prstGeom prst="rect">
                <a:avLst/>
              </a:prstGeom>
              <a:noFill/>
              <a:ln w="9525">
                <a:noFill/>
                <a:miter lim="800000"/>
                <a:headEnd/>
                <a:tailEnd/>
              </a:ln>
            </p:spPr>
          </p:pic>
          <p:sp>
            <p:nvSpPr>
              <p:cNvPr id="36" name="Text Box 17"/>
              <p:cNvSpPr txBox="1">
                <a:spLocks noChangeArrowheads="1"/>
              </p:cNvSpPr>
              <p:nvPr/>
            </p:nvSpPr>
            <p:spPr bwMode="auto">
              <a:xfrm>
                <a:off x="260560" y="1444693"/>
                <a:ext cx="1136378" cy="607872"/>
              </a:xfrm>
              <a:prstGeom prst="rect">
                <a:avLst/>
              </a:prstGeom>
              <a:noFill/>
              <a:ln w="9525">
                <a:noFill/>
                <a:miter lim="800000"/>
                <a:headEnd/>
                <a:tailEnd/>
              </a:ln>
            </p:spPr>
            <p:txBody>
              <a:bodyPr wrap="square">
                <a:spAutoFit/>
              </a:bodyPr>
              <a:lstStyle/>
              <a:p>
                <a:pPr>
                  <a:spcBef>
                    <a:spcPct val="50000"/>
                  </a:spcBef>
                </a:pPr>
                <a:r>
                  <a:rPr lang="en-US" altLang="ja-JP" sz="2400" baseline="30000" dirty="0" smtClean="0">
                    <a:ea typeface="メイリオ" pitchFamily="50" charset="-128"/>
                  </a:rPr>
                  <a:t>238</a:t>
                </a:r>
                <a:r>
                  <a:rPr lang="en-US" altLang="ja-JP" sz="2400" dirty="0" smtClean="0">
                    <a:ea typeface="メイリオ" pitchFamily="50" charset="-128"/>
                  </a:rPr>
                  <a:t>U</a:t>
                </a:r>
                <a:endParaRPr lang="en-US" altLang="ja-JP" sz="2400" dirty="0">
                  <a:ea typeface="メイリオ" pitchFamily="50" charset="-128"/>
                </a:endParaRPr>
              </a:p>
            </p:txBody>
          </p:sp>
          <p:sp>
            <p:nvSpPr>
              <p:cNvPr id="37" name="Text Box 19"/>
              <p:cNvSpPr txBox="1">
                <a:spLocks noChangeArrowheads="1"/>
              </p:cNvSpPr>
              <p:nvPr/>
            </p:nvSpPr>
            <p:spPr bwMode="auto">
              <a:xfrm>
                <a:off x="1699203" y="3124298"/>
                <a:ext cx="890349" cy="607872"/>
              </a:xfrm>
              <a:prstGeom prst="rect">
                <a:avLst/>
              </a:prstGeom>
              <a:noFill/>
              <a:ln w="9525">
                <a:noFill/>
                <a:miter lim="800000"/>
                <a:headEnd/>
                <a:tailEnd/>
              </a:ln>
            </p:spPr>
            <p:txBody>
              <a:bodyPr>
                <a:spAutoFit/>
              </a:bodyPr>
              <a:lstStyle/>
              <a:p>
                <a:pPr>
                  <a:spcBef>
                    <a:spcPct val="50000"/>
                  </a:spcBef>
                </a:pPr>
                <a:r>
                  <a:rPr lang="en-US" altLang="ja-JP" sz="2400" baseline="30000" dirty="0">
                    <a:ea typeface="メイリオ" pitchFamily="50" charset="-128"/>
                  </a:rPr>
                  <a:t>9</a:t>
                </a:r>
                <a:r>
                  <a:rPr lang="en-US" altLang="ja-JP" sz="2400" dirty="0">
                    <a:ea typeface="メイリオ" pitchFamily="50" charset="-128"/>
                  </a:rPr>
                  <a:t>Be</a:t>
                </a:r>
              </a:p>
            </p:txBody>
          </p:sp>
        </p:grpSp>
        <p:sp>
          <p:nvSpPr>
            <p:cNvPr id="39" name="テキスト ボックス 38"/>
            <p:cNvSpPr txBox="1"/>
            <p:nvPr/>
          </p:nvSpPr>
          <p:spPr>
            <a:xfrm>
              <a:off x="1832858" y="2483062"/>
              <a:ext cx="184731" cy="338554"/>
            </a:xfrm>
            <a:prstGeom prst="rect">
              <a:avLst/>
            </a:prstGeom>
            <a:noFill/>
          </p:spPr>
          <p:txBody>
            <a:bodyPr wrap="none" rtlCol="0">
              <a:spAutoFit/>
            </a:bodyPr>
            <a:lstStyle/>
            <a:p>
              <a:endParaRPr kumimoji="1" lang="ja-JP" altLang="en-US" sz="1600" dirty="0"/>
            </a:p>
          </p:txBody>
        </p:sp>
        <p:sp>
          <p:nvSpPr>
            <p:cNvPr id="40" name="テキスト ボックス 39"/>
            <p:cNvSpPr txBox="1"/>
            <p:nvPr/>
          </p:nvSpPr>
          <p:spPr>
            <a:xfrm>
              <a:off x="3214741" y="2208501"/>
              <a:ext cx="1046633" cy="646331"/>
            </a:xfrm>
            <a:prstGeom prst="rect">
              <a:avLst/>
            </a:prstGeom>
            <a:noFill/>
          </p:spPr>
          <p:txBody>
            <a:bodyPr wrap="none" rtlCol="0">
              <a:spAutoFit/>
            </a:bodyPr>
            <a:lstStyle/>
            <a:p>
              <a:r>
                <a:rPr kumimoji="1" lang="en-US" altLang="ja-JP" sz="1800" dirty="0" smtClean="0"/>
                <a:t>Fission </a:t>
              </a:r>
            </a:p>
            <a:p>
              <a:r>
                <a:rPr kumimoji="1" lang="en-US" altLang="ja-JP" sz="1800" dirty="0" smtClean="0"/>
                <a:t>fragment</a:t>
              </a:r>
            </a:p>
          </p:txBody>
        </p:sp>
        <p:sp>
          <p:nvSpPr>
            <p:cNvPr id="41" name="テキスト ボックス 40"/>
            <p:cNvSpPr txBox="1"/>
            <p:nvPr/>
          </p:nvSpPr>
          <p:spPr>
            <a:xfrm>
              <a:off x="3073543" y="3251268"/>
              <a:ext cx="1046633" cy="646331"/>
            </a:xfrm>
            <a:prstGeom prst="rect">
              <a:avLst/>
            </a:prstGeom>
            <a:noFill/>
          </p:spPr>
          <p:txBody>
            <a:bodyPr wrap="none" rtlCol="0">
              <a:spAutoFit/>
            </a:bodyPr>
            <a:lstStyle/>
            <a:p>
              <a:r>
                <a:rPr kumimoji="1" lang="en-US" altLang="ja-JP" sz="1800" dirty="0" smtClean="0"/>
                <a:t>Fission </a:t>
              </a:r>
            </a:p>
            <a:p>
              <a:r>
                <a:rPr kumimoji="1" lang="en-US" altLang="ja-JP" sz="1800" dirty="0" smtClean="0"/>
                <a:t>fragment</a:t>
              </a:r>
            </a:p>
          </p:txBody>
        </p:sp>
        <p:sp>
          <p:nvSpPr>
            <p:cNvPr id="56" name="テキスト ボックス 55"/>
            <p:cNvSpPr txBox="1"/>
            <p:nvPr/>
          </p:nvSpPr>
          <p:spPr>
            <a:xfrm>
              <a:off x="1562113" y="2133339"/>
              <a:ext cx="1052169" cy="646331"/>
            </a:xfrm>
            <a:prstGeom prst="rect">
              <a:avLst/>
            </a:prstGeom>
            <a:noFill/>
          </p:spPr>
          <p:txBody>
            <a:bodyPr wrap="square" rtlCol="0">
              <a:spAutoFit/>
            </a:bodyPr>
            <a:lstStyle/>
            <a:p>
              <a:r>
                <a:rPr kumimoji="1" lang="en-US" altLang="ja-JP" sz="1800" dirty="0" smtClean="0"/>
                <a:t>Fissile nucleus</a:t>
              </a:r>
            </a:p>
          </p:txBody>
        </p:sp>
      </p:grpSp>
      <p:pic>
        <p:nvPicPr>
          <p:cNvPr id="47" name="Picture 5" descr="br72"/>
          <p:cNvPicPr>
            <a:picLocks noChangeAspect="1" noChangeArrowheads="1"/>
          </p:cNvPicPr>
          <p:nvPr/>
        </p:nvPicPr>
        <p:blipFill rotWithShape="1">
          <a:blip r:embed="rId5">
            <a:extLst>
              <a:ext uri="{28A0092B-C50C-407E-A947-70E740481C1C}">
                <a14:useLocalDpi xmlns:a14="http://schemas.microsoft.com/office/drawing/2010/main" val="0"/>
              </a:ext>
            </a:extLst>
          </a:blip>
          <a:srcRect l="1962" t="33" r="-1962" b="-33"/>
          <a:stretch/>
        </p:blipFill>
        <p:spPr bwMode="auto">
          <a:xfrm>
            <a:off x="4560938" y="2082666"/>
            <a:ext cx="4745206" cy="430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7"/>
          <p:cNvSpPr>
            <a:spLocks noChangeArrowheads="1"/>
          </p:cNvSpPr>
          <p:nvPr/>
        </p:nvSpPr>
        <p:spPr bwMode="auto">
          <a:xfrm>
            <a:off x="5166192" y="2466799"/>
            <a:ext cx="13694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en-US" altLang="ja-JP" sz="1600">
                <a:solidFill>
                  <a:schemeClr val="bg1"/>
                </a:solidFill>
              </a:rPr>
              <a:t>B</a:t>
            </a:r>
            <a:r>
              <a:rPr lang="en-US" altLang="ja-JP" sz="1600">
                <a:solidFill>
                  <a:schemeClr val="bg1"/>
                </a:solidFill>
                <a:latin typeface="Symbol" pitchFamily="18" charset="2"/>
              </a:rPr>
              <a:t>r</a:t>
            </a:r>
            <a:r>
              <a:rPr lang="en-US" altLang="ja-JP" sz="1600">
                <a:solidFill>
                  <a:schemeClr val="bg1"/>
                </a:solidFill>
              </a:rPr>
              <a:t> = 7.249 Tm</a:t>
            </a:r>
          </a:p>
        </p:txBody>
      </p:sp>
      <p:sp>
        <p:nvSpPr>
          <p:cNvPr id="50" name="Rectangle 8"/>
          <p:cNvSpPr>
            <a:spLocks noChangeArrowheads="1"/>
          </p:cNvSpPr>
          <p:nvPr/>
        </p:nvSpPr>
        <p:spPr bwMode="auto">
          <a:xfrm>
            <a:off x="5166192" y="2754137"/>
            <a:ext cx="1287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en-US" altLang="ja-JP" sz="1600" dirty="0">
                <a:solidFill>
                  <a:schemeClr val="bg1"/>
                </a:solidFill>
                <a:latin typeface="Symbol" pitchFamily="18" charset="2"/>
              </a:rPr>
              <a:t>D</a:t>
            </a:r>
            <a:r>
              <a:rPr lang="en-US" altLang="ja-JP" sz="1600" dirty="0">
                <a:solidFill>
                  <a:schemeClr val="bg1"/>
                </a:solidFill>
              </a:rPr>
              <a:t>P/P = ±1 %</a:t>
            </a:r>
          </a:p>
        </p:txBody>
      </p:sp>
      <p:sp>
        <p:nvSpPr>
          <p:cNvPr id="51" name="Text Box 9"/>
          <p:cNvSpPr txBox="1">
            <a:spLocks noChangeArrowheads="1"/>
          </p:cNvSpPr>
          <p:nvPr/>
        </p:nvSpPr>
        <p:spPr bwMode="auto">
          <a:xfrm>
            <a:off x="5341868" y="1972218"/>
            <a:ext cx="3105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kumimoji="1">
                <a:solidFill>
                  <a:schemeClr val="tx1"/>
                </a:solidFill>
                <a:latin typeface="Arial" pitchFamily="34" charset="0"/>
                <a:ea typeface="ＭＳ Ｐゴシック" pitchFamily="50" charset="-128"/>
              </a:defRPr>
            </a:lvl1pPr>
            <a:lvl2pPr marL="742950" indent="-285750" eaLnBrk="0" hangingPunct="0">
              <a:spcBef>
                <a:spcPct val="0"/>
              </a:spcBef>
              <a:defRPr kumimoji="1">
                <a:solidFill>
                  <a:schemeClr val="tx1"/>
                </a:solidFill>
                <a:latin typeface="Arial" pitchFamily="34" charset="0"/>
                <a:ea typeface="ＭＳ Ｐゴシック" pitchFamily="50" charset="-128"/>
              </a:defRPr>
            </a:lvl2pPr>
            <a:lvl3pPr marL="1143000" indent="-228600" eaLnBrk="0" hangingPunct="0">
              <a:spcBef>
                <a:spcPct val="0"/>
              </a:spcBef>
              <a:defRPr kumimoji="1">
                <a:solidFill>
                  <a:schemeClr val="tx1"/>
                </a:solidFill>
                <a:latin typeface="Arial" pitchFamily="34" charset="0"/>
                <a:ea typeface="ＭＳ Ｐゴシック" pitchFamily="50" charset="-128"/>
              </a:defRPr>
            </a:lvl3pPr>
            <a:lvl4pPr marL="1600200" indent="-228600" eaLnBrk="0" hangingPunct="0">
              <a:spcBef>
                <a:spcPct val="0"/>
              </a:spcBef>
              <a:defRPr kumimoji="1">
                <a:solidFill>
                  <a:schemeClr val="tx1"/>
                </a:solidFill>
                <a:latin typeface="Arial" pitchFamily="34" charset="0"/>
                <a:ea typeface="ＭＳ Ｐゴシック" pitchFamily="50" charset="-128"/>
              </a:defRPr>
            </a:lvl4pPr>
            <a:lvl5pPr marL="2057400" indent="-228600" eaLnBrk="0" hangingPunct="0">
              <a:spcBef>
                <a:spcPct val="0"/>
              </a:spcBef>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baseline="30000" dirty="0" smtClean="0"/>
              <a:t>238</a:t>
            </a:r>
            <a:r>
              <a:rPr lang="en-US" altLang="ja-JP" sz="1600" dirty="0" smtClean="0"/>
              <a:t>U(345 MeV/u) </a:t>
            </a:r>
            <a:r>
              <a:rPr lang="en-US" altLang="ja-JP" sz="1600" dirty="0"/>
              <a:t>+ Be </a:t>
            </a:r>
            <a:r>
              <a:rPr lang="en-US" altLang="ja-JP" sz="1600" dirty="0" smtClean="0"/>
              <a:t>at RIBF</a:t>
            </a:r>
            <a:endParaRPr lang="en-US" altLang="ja-JP" sz="1600" dirty="0"/>
          </a:p>
        </p:txBody>
      </p:sp>
      <p:grpSp>
        <p:nvGrpSpPr>
          <p:cNvPr id="7" name="グループ化 6"/>
          <p:cNvGrpSpPr/>
          <p:nvPr/>
        </p:nvGrpSpPr>
        <p:grpSpPr>
          <a:xfrm>
            <a:off x="219828" y="4249176"/>
            <a:ext cx="3813999" cy="2257159"/>
            <a:chOff x="4639969" y="1732361"/>
            <a:chExt cx="4043089" cy="2257159"/>
          </a:xfrm>
        </p:grpSpPr>
        <p:sp>
          <p:nvSpPr>
            <p:cNvPr id="29" name="テキスト ボックス 28"/>
            <p:cNvSpPr txBox="1"/>
            <p:nvPr/>
          </p:nvSpPr>
          <p:spPr>
            <a:xfrm flipH="1">
              <a:off x="5298688" y="1732361"/>
              <a:ext cx="3384370" cy="461665"/>
            </a:xfrm>
            <a:prstGeom prst="rect">
              <a:avLst/>
            </a:prstGeom>
            <a:noFill/>
          </p:spPr>
          <p:txBody>
            <a:bodyPr wrap="square" rtlCol="0">
              <a:spAutoFit/>
            </a:bodyPr>
            <a:lstStyle/>
            <a:p>
              <a:r>
                <a:rPr lang="en-US" altLang="ja-JP" sz="2400" u="sng" dirty="0" smtClean="0"/>
                <a:t>Coulomb</a:t>
              </a:r>
              <a:r>
                <a:rPr kumimoji="1" lang="en-US" altLang="ja-JP" sz="2400" u="sng" dirty="0" smtClean="0"/>
                <a:t> fission</a:t>
              </a:r>
              <a:endParaRPr kumimoji="1" lang="ja-JP" altLang="en-US" sz="2400" u="sng" dirty="0"/>
            </a:p>
          </p:txBody>
        </p:sp>
        <p:grpSp>
          <p:nvGrpSpPr>
            <p:cNvPr id="30" name="グループ化 29"/>
            <p:cNvGrpSpPr>
              <a:grpSpLocks/>
            </p:cNvGrpSpPr>
            <p:nvPr/>
          </p:nvGrpSpPr>
          <p:grpSpPr bwMode="auto">
            <a:xfrm>
              <a:off x="4639969" y="2190675"/>
              <a:ext cx="2379315" cy="1798845"/>
              <a:chOff x="647199" y="3542650"/>
              <a:chExt cx="2933739" cy="2217861"/>
            </a:xfrm>
          </p:grpSpPr>
          <p:pic>
            <p:nvPicPr>
              <p:cNvPr id="31" name="Picture 15"/>
              <p:cNvPicPr>
                <a:picLocks noChangeAspect="1" noChangeArrowheads="1"/>
              </p:cNvPicPr>
              <p:nvPr/>
            </p:nvPicPr>
            <p:blipFill>
              <a:blip r:embed="rId6" cstate="print"/>
              <a:srcRect/>
              <a:stretch>
                <a:fillRect/>
              </a:stretch>
            </p:blipFill>
            <p:spPr bwMode="auto">
              <a:xfrm>
                <a:off x="988551" y="4090822"/>
                <a:ext cx="2592387" cy="1142988"/>
              </a:xfrm>
              <a:prstGeom prst="rect">
                <a:avLst/>
              </a:prstGeom>
              <a:noFill/>
              <a:ln w="9525">
                <a:noFill/>
                <a:miter lim="800000"/>
                <a:headEnd/>
                <a:tailEnd/>
              </a:ln>
            </p:spPr>
          </p:pic>
          <p:sp>
            <p:nvSpPr>
              <p:cNvPr id="32" name="Text Box 18"/>
              <p:cNvSpPr txBox="1">
                <a:spLocks noChangeArrowheads="1"/>
              </p:cNvSpPr>
              <p:nvPr/>
            </p:nvSpPr>
            <p:spPr bwMode="auto">
              <a:xfrm>
                <a:off x="647199" y="3542650"/>
                <a:ext cx="968923" cy="569202"/>
              </a:xfrm>
              <a:prstGeom prst="rect">
                <a:avLst/>
              </a:prstGeom>
              <a:noFill/>
              <a:ln w="9525">
                <a:noFill/>
                <a:miter lim="800000"/>
                <a:headEnd/>
                <a:tailEnd/>
              </a:ln>
            </p:spPr>
            <p:txBody>
              <a:bodyPr>
                <a:spAutoFit/>
              </a:bodyPr>
              <a:lstStyle/>
              <a:p>
                <a:pPr>
                  <a:spcBef>
                    <a:spcPct val="50000"/>
                  </a:spcBef>
                </a:pPr>
                <a:r>
                  <a:rPr lang="en-US" altLang="ja-JP" sz="2400" baseline="30000" dirty="0">
                    <a:ea typeface="メイリオ" pitchFamily="50" charset="-128"/>
                  </a:rPr>
                  <a:t>238</a:t>
                </a:r>
                <a:r>
                  <a:rPr lang="en-US" altLang="ja-JP" sz="2400" dirty="0">
                    <a:ea typeface="メイリオ" pitchFamily="50" charset="-128"/>
                  </a:rPr>
                  <a:t>U</a:t>
                </a:r>
              </a:p>
            </p:txBody>
          </p:sp>
          <p:sp>
            <p:nvSpPr>
              <p:cNvPr id="33" name="Text Box 20"/>
              <p:cNvSpPr txBox="1">
                <a:spLocks noChangeArrowheads="1"/>
              </p:cNvSpPr>
              <p:nvPr/>
            </p:nvSpPr>
            <p:spPr bwMode="auto">
              <a:xfrm>
                <a:off x="2476764" y="5191308"/>
                <a:ext cx="689209" cy="569203"/>
              </a:xfrm>
              <a:prstGeom prst="rect">
                <a:avLst/>
              </a:prstGeom>
              <a:noFill/>
              <a:ln w="9525">
                <a:noFill/>
                <a:miter lim="800000"/>
                <a:headEnd/>
                <a:tailEnd/>
              </a:ln>
            </p:spPr>
            <p:txBody>
              <a:bodyPr>
                <a:spAutoFit/>
              </a:bodyPr>
              <a:lstStyle/>
              <a:p>
                <a:pPr>
                  <a:spcBef>
                    <a:spcPct val="50000"/>
                  </a:spcBef>
                </a:pPr>
                <a:r>
                  <a:rPr lang="en-US" altLang="ja-JP" sz="2400" dirty="0" err="1">
                    <a:ea typeface="メイリオ" pitchFamily="50" charset="-128"/>
                  </a:rPr>
                  <a:t>Pb</a:t>
                </a:r>
                <a:endParaRPr lang="en-US" altLang="ja-JP" sz="2400" dirty="0">
                  <a:ea typeface="メイリオ" pitchFamily="50" charset="-128"/>
                </a:endParaRPr>
              </a:p>
            </p:txBody>
          </p:sp>
        </p:grpSp>
        <p:sp>
          <p:nvSpPr>
            <p:cNvPr id="42" name="テキスト ボックス 41"/>
            <p:cNvSpPr txBox="1"/>
            <p:nvPr/>
          </p:nvSpPr>
          <p:spPr>
            <a:xfrm>
              <a:off x="7033077" y="2279371"/>
              <a:ext cx="1046633" cy="646331"/>
            </a:xfrm>
            <a:prstGeom prst="rect">
              <a:avLst/>
            </a:prstGeom>
            <a:noFill/>
          </p:spPr>
          <p:txBody>
            <a:bodyPr wrap="none" rtlCol="0">
              <a:spAutoFit/>
            </a:bodyPr>
            <a:lstStyle/>
            <a:p>
              <a:r>
                <a:rPr kumimoji="1" lang="en-US" altLang="ja-JP" sz="1800" dirty="0" smtClean="0"/>
                <a:t>Fission </a:t>
              </a:r>
            </a:p>
            <a:p>
              <a:r>
                <a:rPr kumimoji="1" lang="en-US" altLang="ja-JP" sz="1800" dirty="0" smtClean="0"/>
                <a:t>fragment</a:t>
              </a:r>
              <a:endParaRPr kumimoji="1" lang="ja-JP" altLang="en-US" sz="1800" dirty="0"/>
            </a:p>
          </p:txBody>
        </p:sp>
        <p:sp>
          <p:nvSpPr>
            <p:cNvPr id="43" name="テキスト ボックス 42"/>
            <p:cNvSpPr txBox="1"/>
            <p:nvPr/>
          </p:nvSpPr>
          <p:spPr>
            <a:xfrm>
              <a:off x="6947698" y="3018928"/>
              <a:ext cx="1046633" cy="646331"/>
            </a:xfrm>
            <a:prstGeom prst="rect">
              <a:avLst/>
            </a:prstGeom>
            <a:noFill/>
          </p:spPr>
          <p:txBody>
            <a:bodyPr wrap="none" rtlCol="0">
              <a:spAutoFit/>
            </a:bodyPr>
            <a:lstStyle/>
            <a:p>
              <a:r>
                <a:rPr kumimoji="1" lang="en-US" altLang="ja-JP" sz="1800" dirty="0" smtClean="0"/>
                <a:t>Fission </a:t>
              </a:r>
            </a:p>
            <a:p>
              <a:r>
                <a:rPr kumimoji="1" lang="en-US" altLang="ja-JP" sz="1800" dirty="0" smtClean="0"/>
                <a:t>fragment</a:t>
              </a:r>
              <a:endParaRPr kumimoji="1" lang="ja-JP" altLang="en-US" sz="1800" dirty="0"/>
            </a:p>
          </p:txBody>
        </p:sp>
        <p:sp>
          <p:nvSpPr>
            <p:cNvPr id="38" name="テキスト ボックス 37"/>
            <p:cNvSpPr txBox="1"/>
            <p:nvPr/>
          </p:nvSpPr>
          <p:spPr>
            <a:xfrm>
              <a:off x="5848872" y="3055155"/>
              <a:ext cx="676794" cy="276999"/>
            </a:xfrm>
            <a:prstGeom prst="rect">
              <a:avLst/>
            </a:prstGeom>
            <a:noFill/>
          </p:spPr>
          <p:txBody>
            <a:bodyPr wrap="none" rtlCol="0">
              <a:spAutoFit/>
            </a:bodyPr>
            <a:lstStyle/>
            <a:p>
              <a:r>
                <a:rPr lang="en-US" altLang="ja-JP" sz="1200" dirty="0" smtClean="0">
                  <a:latin typeface="+mj-lt"/>
                </a:rPr>
                <a:t>photon</a:t>
              </a:r>
              <a:endParaRPr kumimoji="1" lang="ja-JP" altLang="en-US" sz="1200" dirty="0">
                <a:latin typeface="+mj-lt"/>
              </a:endParaRPr>
            </a:p>
          </p:txBody>
        </p:sp>
      </p:grpSp>
      <p:cxnSp>
        <p:nvCxnSpPr>
          <p:cNvPr id="6" name="直線コネクタ 5"/>
          <p:cNvCxnSpPr/>
          <p:nvPr/>
        </p:nvCxnSpPr>
        <p:spPr>
          <a:xfrm flipV="1">
            <a:off x="1530726" y="3240157"/>
            <a:ext cx="29717" cy="334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587682" y="2654477"/>
            <a:ext cx="29717" cy="334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2051792" y="2720910"/>
            <a:ext cx="215952" cy="267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33" idx="1"/>
          </p:cNvCxnSpPr>
          <p:nvPr/>
        </p:nvCxnSpPr>
        <p:spPr>
          <a:xfrm flipH="1" flipV="1">
            <a:off x="1439147" y="5998277"/>
            <a:ext cx="180415" cy="277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rot="18852798">
            <a:off x="5426859" y="3093785"/>
            <a:ext cx="3101230" cy="1722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89234260"/>
      </p:ext>
    </p:extLst>
  </p:cSld>
  <p:clrMapOvr>
    <a:masterClrMapping/>
  </p:clrMapOvr>
  <mc:AlternateContent xmlns:mc="http://schemas.openxmlformats.org/markup-compatibility/2006" xmlns:p14="http://schemas.microsoft.com/office/powerpoint/2010/main">
    <mc:Choice Requires="p14">
      <p:transition spd="slow" p14:dur="2000" advTm="106812"/>
    </mc:Choice>
    <mc:Fallback xmlns="">
      <p:transition spd="slow" advTm="10681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948452" y="476672"/>
            <a:ext cx="7474162" cy="584775"/>
          </a:xfrm>
          <a:prstGeom prst="rect">
            <a:avLst/>
          </a:prstGeom>
          <a:noFill/>
        </p:spPr>
        <p:txBody>
          <a:bodyPr wrap="none" rtlCol="0">
            <a:spAutoFit/>
          </a:bodyPr>
          <a:lstStyle/>
          <a:p>
            <a:r>
              <a:rPr kumimoji="1" lang="en-US" altLang="ja-JP" sz="3200" dirty="0" smtClean="0"/>
              <a:t>Large kinematical cone (Momentum, Angle)</a:t>
            </a:r>
            <a:endParaRPr kumimoji="1" lang="ja-JP" altLang="en-US" sz="3200" dirty="0"/>
          </a:p>
        </p:txBody>
      </p:sp>
      <p:sp>
        <p:nvSpPr>
          <p:cNvPr id="25" name="テキスト ボックス 24"/>
          <p:cNvSpPr txBox="1"/>
          <p:nvPr/>
        </p:nvSpPr>
        <p:spPr>
          <a:xfrm>
            <a:off x="948452" y="4365104"/>
            <a:ext cx="7423827" cy="1384995"/>
          </a:xfrm>
          <a:prstGeom prst="rect">
            <a:avLst/>
          </a:prstGeom>
          <a:noFill/>
          <a:ln>
            <a:solidFill>
              <a:schemeClr val="tx1"/>
            </a:solidFill>
          </a:ln>
        </p:spPr>
        <p:txBody>
          <a:bodyPr wrap="none" rtlCol="0">
            <a:spAutoFit/>
          </a:bodyPr>
          <a:lstStyle/>
          <a:p>
            <a:pPr algn="ctr"/>
            <a:r>
              <a:rPr lang="en-US" altLang="ja-JP" sz="2800" dirty="0" smtClean="0">
                <a:solidFill>
                  <a:srgbClr val="FF0000"/>
                </a:solidFill>
              </a:rPr>
              <a:t>Superconducting in-flight RI beam separator </a:t>
            </a:r>
          </a:p>
          <a:p>
            <a:pPr algn="ctr"/>
            <a:r>
              <a:rPr lang="en-US" altLang="ja-JP" sz="2800" dirty="0" smtClean="0">
                <a:solidFill>
                  <a:srgbClr val="FF0000"/>
                </a:solidFill>
              </a:rPr>
              <a:t>“BigRIPS” </a:t>
            </a:r>
          </a:p>
          <a:p>
            <a:pPr algn="ctr"/>
            <a:r>
              <a:rPr lang="en-US" altLang="ja-JP" sz="2800" dirty="0" smtClean="0">
                <a:solidFill>
                  <a:srgbClr val="FF0000"/>
                </a:solidFill>
              </a:rPr>
              <a:t>at RIKEN RI Beam Factory</a:t>
            </a:r>
            <a:endParaRPr kumimoji="1" lang="ja-JP" altLang="en-US" sz="2800" dirty="0">
              <a:solidFill>
                <a:srgbClr val="FF0000"/>
              </a:solidFill>
            </a:endParaRPr>
          </a:p>
        </p:txBody>
      </p:sp>
      <p:sp>
        <p:nvSpPr>
          <p:cNvPr id="27" name="右矢印 26"/>
          <p:cNvSpPr/>
          <p:nvPr/>
        </p:nvSpPr>
        <p:spPr bwMode="auto">
          <a:xfrm rot="5400000">
            <a:off x="4217575" y="2605351"/>
            <a:ext cx="707886" cy="378041"/>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smtClean="0">
              <a:ln>
                <a:noFill/>
              </a:ln>
              <a:solidFill>
                <a:schemeClr val="tx1"/>
              </a:solidFill>
              <a:effectLst/>
              <a:latin typeface="ＭＳ Ｐゴシック" charset="-128"/>
              <a:ea typeface="ＭＳ Ｐゴシック" charset="-128"/>
            </a:endParaRPr>
          </a:p>
        </p:txBody>
      </p:sp>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323" y="1805428"/>
            <a:ext cx="36734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8"/>
          <p:cNvSpPr txBox="1">
            <a:spLocks noChangeArrowheads="1"/>
          </p:cNvSpPr>
          <p:nvPr/>
        </p:nvSpPr>
        <p:spPr bwMode="auto">
          <a:xfrm>
            <a:off x="4769273" y="1445065"/>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600" b="1">
                <a:solidFill>
                  <a:srgbClr val="030305"/>
                </a:solidFill>
              </a:rPr>
              <a:t>Large spread </a:t>
            </a:r>
          </a:p>
        </p:txBody>
      </p:sp>
      <p:sp>
        <p:nvSpPr>
          <p:cNvPr id="29" name="Text Box 10"/>
          <p:cNvSpPr txBox="1">
            <a:spLocks noChangeArrowheads="1"/>
          </p:cNvSpPr>
          <p:nvPr/>
        </p:nvSpPr>
        <p:spPr bwMode="auto">
          <a:xfrm>
            <a:off x="1960986" y="1516503"/>
            <a:ext cx="1177925" cy="304800"/>
          </a:xfrm>
          <a:prstGeom prst="rect">
            <a:avLst/>
          </a:prstGeom>
          <a:noFill/>
          <a:ln>
            <a:noFill/>
          </a:ln>
          <a:effectLst/>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ja-JP" sz="1400" b="1" dirty="0">
                <a:solidFill>
                  <a:srgbClr val="030305"/>
                </a:solidFill>
                <a:latin typeface="Tahoma" pitchFamily="34" charset="0"/>
                <a:ea typeface="Osaka" pitchFamily="1" charset="-128"/>
              </a:rPr>
              <a:t>345 MeV/u</a:t>
            </a:r>
          </a:p>
        </p:txBody>
      </p:sp>
      <p:sp>
        <p:nvSpPr>
          <p:cNvPr id="30" name="Text Box 12"/>
          <p:cNvSpPr txBox="1">
            <a:spLocks noChangeArrowheads="1"/>
          </p:cNvSpPr>
          <p:nvPr/>
        </p:nvSpPr>
        <p:spPr bwMode="auto">
          <a:xfrm>
            <a:off x="5004048" y="2440428"/>
            <a:ext cx="2616306" cy="707886"/>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dirty="0" smtClean="0">
                <a:ea typeface="Osaka" pitchFamily="1" charset="-128"/>
              </a:rPr>
              <a:t>Momentum </a:t>
            </a:r>
            <a:r>
              <a:rPr lang="ja-JP" altLang="en-US" sz="2000" dirty="0" smtClean="0">
                <a:ea typeface="Osaka" pitchFamily="1" charset="-128"/>
              </a:rPr>
              <a:t>～</a:t>
            </a:r>
            <a:r>
              <a:rPr lang="en-US" altLang="ja-JP" sz="2000" dirty="0" smtClean="0">
                <a:ea typeface="Osaka" pitchFamily="1" charset="-128"/>
              </a:rPr>
              <a:t>10%</a:t>
            </a:r>
          </a:p>
          <a:p>
            <a:r>
              <a:rPr lang="en-US" altLang="ja-JP" sz="2000" dirty="0" smtClean="0">
                <a:ea typeface="Osaka" pitchFamily="1" charset="-128"/>
              </a:rPr>
              <a:t>Angle           ~</a:t>
            </a:r>
            <a:r>
              <a:rPr lang="en-US" altLang="ja-JP" sz="2000" dirty="0">
                <a:ea typeface="Osaka" pitchFamily="1" charset="-128"/>
              </a:rPr>
              <a:t>100 </a:t>
            </a:r>
            <a:r>
              <a:rPr lang="en-US" altLang="ja-JP" sz="2000" dirty="0" err="1" smtClean="0">
                <a:ea typeface="Osaka" pitchFamily="1" charset="-128"/>
              </a:rPr>
              <a:t>mr</a:t>
            </a:r>
            <a:endParaRPr lang="en-US" altLang="ja-JP" sz="2000" dirty="0">
              <a:ea typeface="Osaka" pitchFamily="1" charset="-128"/>
            </a:endParaRPr>
          </a:p>
        </p:txBody>
      </p:sp>
      <p:sp>
        <p:nvSpPr>
          <p:cNvPr id="2" name="テキスト ボックス 1"/>
          <p:cNvSpPr txBox="1"/>
          <p:nvPr/>
        </p:nvSpPr>
        <p:spPr>
          <a:xfrm>
            <a:off x="1882740" y="3212977"/>
            <a:ext cx="5472717" cy="954107"/>
          </a:xfrm>
          <a:prstGeom prst="rect">
            <a:avLst/>
          </a:prstGeom>
          <a:noFill/>
        </p:spPr>
        <p:txBody>
          <a:bodyPr wrap="none" rtlCol="0">
            <a:spAutoFit/>
          </a:bodyPr>
          <a:lstStyle/>
          <a:p>
            <a:r>
              <a:rPr lang="en-US" altLang="ja-JP" sz="2800" dirty="0"/>
              <a:t>N</a:t>
            </a:r>
            <a:r>
              <a:rPr kumimoji="1" lang="en-US" altLang="ja-JP" sz="2800" dirty="0" smtClean="0"/>
              <a:t>ew-generation fragment separator </a:t>
            </a:r>
          </a:p>
          <a:p>
            <a:r>
              <a:rPr kumimoji="1" lang="en-US" altLang="ja-JP" sz="2800" dirty="0" smtClean="0"/>
              <a:t>with large ion-optical acceptances</a:t>
            </a:r>
            <a:endParaRPr kumimoji="1" lang="ja-JP" altLang="en-US" sz="2800" dirty="0"/>
          </a:p>
        </p:txBody>
      </p:sp>
      <p:sp>
        <p:nvSpPr>
          <p:cNvPr id="3" name="テキスト ボックス 2"/>
          <p:cNvSpPr txBox="1"/>
          <p:nvPr/>
        </p:nvSpPr>
        <p:spPr>
          <a:xfrm>
            <a:off x="3470453" y="1688540"/>
            <a:ext cx="1854226" cy="369332"/>
          </a:xfrm>
          <a:prstGeom prst="rect">
            <a:avLst/>
          </a:prstGeom>
          <a:noFill/>
        </p:spPr>
        <p:txBody>
          <a:bodyPr wrap="none" rtlCol="0">
            <a:spAutoFit/>
          </a:bodyPr>
          <a:lstStyle/>
          <a:p>
            <a:r>
              <a:rPr kumimoji="1" lang="en-US" altLang="ja-JP" b="1" dirty="0" smtClean="0"/>
              <a:t>Fission fragments</a:t>
            </a:r>
            <a:endParaRPr kumimoji="1" lang="ja-JP" altLang="en-US" b="1" dirty="0"/>
          </a:p>
        </p:txBody>
      </p:sp>
      <p:sp>
        <p:nvSpPr>
          <p:cNvPr id="4" name="テキスト ボックス 3"/>
          <p:cNvSpPr txBox="1"/>
          <p:nvPr/>
        </p:nvSpPr>
        <p:spPr>
          <a:xfrm>
            <a:off x="852014" y="5785148"/>
            <a:ext cx="7667038" cy="954107"/>
          </a:xfrm>
          <a:prstGeom prst="rect">
            <a:avLst/>
          </a:prstGeom>
          <a:noFill/>
        </p:spPr>
        <p:txBody>
          <a:bodyPr wrap="square" rtlCol="0">
            <a:spAutoFit/>
          </a:bodyPr>
          <a:lstStyle/>
          <a:p>
            <a:pPr marL="457200" indent="-457200">
              <a:buFont typeface="Wingdings"/>
              <a:buChar char="à"/>
            </a:pPr>
            <a:r>
              <a:rPr lang="en-US" altLang="ja-JP" sz="2800" b="1" dirty="0" smtClean="0">
                <a:solidFill>
                  <a:srgbClr val="FF0000"/>
                </a:solidFill>
                <a:effectLst>
                  <a:outerShdw blurRad="38100" dist="38100" dir="2700000" algn="tl">
                    <a:srgbClr val="000000">
                      <a:alpha val="43137"/>
                    </a:srgbClr>
                  </a:outerShdw>
                </a:effectLst>
              </a:rPr>
              <a:t>F</a:t>
            </a:r>
            <a:r>
              <a:rPr kumimoji="1" lang="en-US" altLang="ja-JP" sz="2800" b="1" dirty="0" smtClean="0">
                <a:solidFill>
                  <a:srgbClr val="FF0000"/>
                </a:solidFill>
                <a:effectLst>
                  <a:outerShdw blurRad="38100" dist="38100" dir="2700000" algn="tl">
                    <a:srgbClr val="000000">
                      <a:alpha val="43137"/>
                    </a:srgbClr>
                  </a:outerShdw>
                </a:effectLst>
              </a:rPr>
              <a:t>irst comprehensive search </a:t>
            </a:r>
            <a:r>
              <a:rPr kumimoji="1" lang="en-US" altLang="ja-JP" sz="2800" b="1" dirty="0" smtClean="0">
                <a:effectLst>
                  <a:outerShdw blurRad="38100" dist="38100" dir="2700000" algn="tl">
                    <a:srgbClr val="000000">
                      <a:alpha val="43137"/>
                    </a:srgbClr>
                  </a:outerShdw>
                </a:effectLst>
              </a:rPr>
              <a:t>using the </a:t>
            </a:r>
            <a:r>
              <a:rPr kumimoji="1" lang="en-US" altLang="ja-JP" sz="2800" b="1" dirty="0" err="1" smtClean="0">
                <a:effectLst>
                  <a:outerShdw blurRad="38100" dist="38100" dir="2700000" algn="tl">
                    <a:srgbClr val="000000">
                      <a:alpha val="43137"/>
                    </a:srgbClr>
                  </a:outerShdw>
                </a:effectLst>
              </a:rPr>
              <a:t>BigRIPS</a:t>
            </a:r>
            <a:r>
              <a:rPr kumimoji="1" lang="en-US" altLang="ja-JP" sz="2800" b="1" dirty="0" smtClean="0">
                <a:effectLst>
                  <a:outerShdw blurRad="38100" dist="38100" dir="2700000" algn="tl">
                    <a:srgbClr val="000000">
                      <a:alpha val="43137"/>
                    </a:srgbClr>
                  </a:outerShdw>
                </a:effectLst>
              </a:rPr>
              <a:t> in-flight separator with a U beam </a:t>
            </a:r>
            <a:r>
              <a:rPr lang="en-US" altLang="ja-JP" sz="2800" b="1" dirty="0" smtClean="0">
                <a:effectLst>
                  <a:outerShdw blurRad="38100" dist="38100" dir="2700000" algn="tl">
                    <a:srgbClr val="000000">
                      <a:alpha val="43137"/>
                    </a:srgbClr>
                  </a:outerShdw>
                </a:effectLst>
              </a:rPr>
              <a:t>at RIBF</a:t>
            </a:r>
            <a:endParaRPr kumimoji="1" lang="ja-JP" altLang="en-US" sz="2800" b="1" dirty="0">
              <a:effectLst>
                <a:outerShdw blurRad="38100" dist="38100" dir="2700000" algn="tl">
                  <a:srgbClr val="000000">
                    <a:alpha val="43137"/>
                  </a:srgbClr>
                </a:outerShdw>
              </a:effectLst>
            </a:endParaRPr>
          </a:p>
        </p:txBody>
      </p:sp>
      <p:sp>
        <p:nvSpPr>
          <p:cNvPr id="5" name="テキスト ボックス 4"/>
          <p:cNvSpPr txBox="1"/>
          <p:nvPr/>
        </p:nvSpPr>
        <p:spPr>
          <a:xfrm>
            <a:off x="3779912" y="1035165"/>
            <a:ext cx="4578048" cy="369332"/>
          </a:xfrm>
          <a:prstGeom prst="rect">
            <a:avLst/>
          </a:prstGeom>
          <a:noFill/>
        </p:spPr>
        <p:txBody>
          <a:bodyPr wrap="none" rtlCol="0">
            <a:spAutoFit/>
          </a:bodyPr>
          <a:lstStyle/>
          <a:p>
            <a:r>
              <a:rPr lang="en-US" altLang="ja-JP" dirty="0"/>
              <a:t>c</a:t>
            </a:r>
            <a:r>
              <a:rPr kumimoji="1" lang="en-US" altLang="ja-JP" dirty="0" smtClean="0"/>
              <a:t>ompared to the case of projectile fragments</a:t>
            </a:r>
            <a:endParaRPr kumimoji="1" lang="ja-JP" altLang="en-US" dirty="0"/>
          </a:p>
        </p:txBody>
      </p:sp>
    </p:spTree>
    <p:custDataLst>
      <p:tags r:id="rId1"/>
    </p:custDataLst>
    <p:extLst>
      <p:ext uri="{BB962C8B-B14F-4D97-AF65-F5344CB8AC3E}">
        <p14:creationId xmlns:p14="http://schemas.microsoft.com/office/powerpoint/2010/main" val="3070434536"/>
      </p:ext>
    </p:extLst>
  </p:cSld>
  <p:clrMapOvr>
    <a:masterClrMapping/>
  </p:clrMapOvr>
  <mc:AlternateContent xmlns:mc="http://schemas.openxmlformats.org/markup-compatibility/2006" xmlns:p14="http://schemas.microsoft.com/office/powerpoint/2010/main">
    <mc:Choice Requires="p14">
      <p:transition spd="slow" p14:dur="2000" advTm="62110"/>
    </mc:Choice>
    <mc:Fallback xmlns="">
      <p:transition spd="slow" advTm="621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p:spPr>
        <p:txBody>
          <a:bodyPr/>
          <a:lstStyle/>
          <a:p>
            <a:r>
              <a:rPr kumimoji="1" lang="en-US" altLang="ja-JP" dirty="0" smtClean="0"/>
              <a:t>Experiment</a:t>
            </a:r>
            <a:endParaRPr kumimoji="1" lang="ja-JP" altLang="en-US" dirty="0"/>
          </a:p>
        </p:txBody>
      </p:sp>
    </p:spTree>
    <p:extLst>
      <p:ext uri="{BB962C8B-B14F-4D97-AF65-F5344CB8AC3E}">
        <p14:creationId xmlns:p14="http://schemas.microsoft.com/office/powerpoint/2010/main" val="36411036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5|25.7|26.4|11.8"/>
</p:tagLst>
</file>

<file path=ppt/tags/tag2.xml><?xml version="1.0" encoding="utf-8"?>
<p:tagLst xmlns:a="http://schemas.openxmlformats.org/drawingml/2006/main" xmlns:r="http://schemas.openxmlformats.org/officeDocument/2006/relationships" xmlns:p="http://schemas.openxmlformats.org/presentationml/2006/main">
  <p:tag name="TIMING" val="|52.3"/>
</p:tagLst>
</file>

<file path=ppt/tags/tag3.xml><?xml version="1.0" encoding="utf-8"?>
<p:tagLst xmlns:a="http://schemas.openxmlformats.org/drawingml/2006/main" xmlns:r="http://schemas.openxmlformats.org/officeDocument/2006/relationships" xmlns:p="http://schemas.openxmlformats.org/presentationml/2006/main">
  <p:tag name="TIMING" val="|61.4"/>
</p:tagLst>
</file>

<file path=ppt/tags/tag4.xml><?xml version="1.0" encoding="utf-8"?>
<p:tagLst xmlns:a="http://schemas.openxmlformats.org/drawingml/2006/main" xmlns:r="http://schemas.openxmlformats.org/officeDocument/2006/relationships" xmlns:p="http://schemas.openxmlformats.org/presentationml/2006/main">
  <p:tag name="TIMING" val="|33.8|11.7|9.8|11.1|10.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70000"/>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4489</TotalTime>
  <Words>4148</Words>
  <Application>Microsoft Office PowerPoint</Application>
  <PresentationFormat>画面に合わせる (4:3)</PresentationFormat>
  <Paragraphs>762</Paragraphs>
  <Slides>36</Slides>
  <Notes>28</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Observation of 18 new microsecond isomers among fission products from in-flight fission of 345 MeV/nucleon 238U</vt:lpstr>
      <vt:lpstr>PowerPoint プレゼンテーション</vt:lpstr>
      <vt:lpstr>Introduction</vt:lpstr>
      <vt:lpstr>Evolution of nuclear structures - between 78Ni and 132Sn-</vt:lpstr>
      <vt:lpstr>Large variety of nuclear isomers</vt:lpstr>
      <vt:lpstr>Search for new isomers at RIKEN RIBF in 2008 D. Kameda et al., Phys. Rev. C 86, 054319 (2012)</vt:lpstr>
      <vt:lpstr>In-flight fission of U beam</vt:lpstr>
      <vt:lpstr>PowerPoint プレゼンテーション</vt:lpstr>
      <vt:lpstr>Experiment</vt:lpstr>
      <vt:lpstr>BigRIPS</vt:lpstr>
      <vt:lpstr>Optimization of BigRIPS setting</vt:lpstr>
      <vt:lpstr>Experimental settings</vt:lpstr>
      <vt:lpstr>Setup for particle identification (PID)</vt:lpstr>
      <vt:lpstr>Setup for isomer measurement</vt:lpstr>
      <vt:lpstr>Particle-g slow correlation technique</vt:lpstr>
      <vt:lpstr>High resolution and accuracy of A/Q</vt:lpstr>
      <vt:lpstr>Results</vt:lpstr>
      <vt:lpstr>PowerPoint プレゼンテーション</vt:lpstr>
      <vt:lpstr>18 new isomers observed</vt:lpstr>
      <vt:lpstr>PowerPoint プレゼンテーション</vt:lpstr>
      <vt:lpstr>PowerPoint プレゼンテーション</vt:lpstr>
      <vt:lpstr>Discussion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125mAg(Z=47,N=78) : Spherical E2 isomer</vt:lpstr>
      <vt:lpstr>Summary</vt:lpstr>
      <vt:lpstr>What’s next?</vt:lpstr>
    </vt:vector>
  </TitlesOfParts>
  <Company>RIBF_BigRIPSteam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neutron-rich isomers observed among fission fragments of 345 MeV/u 238U and evolution of nuclear  structure</dc:title>
  <dc:creator>Daisuke Kameda</dc:creator>
  <cp:lastModifiedBy>Daisuke Kameda</cp:lastModifiedBy>
  <cp:revision>263</cp:revision>
  <cp:lastPrinted>2013-02-24T13:32:01Z</cp:lastPrinted>
  <dcterms:created xsi:type="dcterms:W3CDTF">2012-11-04T08:11:06Z</dcterms:created>
  <dcterms:modified xsi:type="dcterms:W3CDTF">2013-02-26T07:13:21Z</dcterms:modified>
</cp:coreProperties>
</file>