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43" r:id="rId3"/>
    <p:sldId id="344" r:id="rId4"/>
    <p:sldId id="345" r:id="rId5"/>
    <p:sldId id="346" r:id="rId6"/>
    <p:sldId id="306" r:id="rId7"/>
    <p:sldId id="310" r:id="rId8"/>
    <p:sldId id="307" r:id="rId9"/>
    <p:sldId id="308" r:id="rId10"/>
    <p:sldId id="309" r:id="rId11"/>
    <p:sldId id="347" r:id="rId12"/>
    <p:sldId id="311" r:id="rId13"/>
    <p:sldId id="349" r:id="rId14"/>
    <p:sldId id="314" r:id="rId15"/>
    <p:sldId id="348" r:id="rId16"/>
    <p:sldId id="31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90" r:id="rId25"/>
    <p:sldId id="337" r:id="rId26"/>
    <p:sldId id="336" r:id="rId27"/>
    <p:sldId id="312" r:id="rId28"/>
    <p:sldId id="350" r:id="rId29"/>
    <p:sldId id="351" r:id="rId30"/>
    <p:sldId id="315" r:id="rId31"/>
    <p:sldId id="352" r:id="rId32"/>
    <p:sldId id="325" r:id="rId33"/>
    <p:sldId id="326" r:id="rId34"/>
    <p:sldId id="327" r:id="rId35"/>
    <p:sldId id="328" r:id="rId36"/>
    <p:sldId id="340" r:id="rId37"/>
    <p:sldId id="330" r:id="rId38"/>
    <p:sldId id="341" r:id="rId39"/>
    <p:sldId id="334" r:id="rId40"/>
    <p:sldId id="353" r:id="rId41"/>
    <p:sldId id="331" r:id="rId42"/>
    <p:sldId id="342" r:id="rId4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906" autoAdjust="0"/>
  </p:normalViewPr>
  <p:slideViewPr>
    <p:cSldViewPr showGuides="1">
      <p:cViewPr>
        <p:scale>
          <a:sx n="66" d="100"/>
          <a:sy n="66" d="100"/>
        </p:scale>
        <p:origin x="-141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png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7.png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png"/><Relationship Id="rId1" Type="http://schemas.openxmlformats.org/officeDocument/2006/relationships/image" Target="../media/image70.png"/><Relationship Id="rId4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69.wmf"/><Relationship Id="rId1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2FBF3-AFEA-4FD5-9958-8CE552D4DE52}" type="datetimeFigureOut">
              <a:rPr kumimoji="1" lang="ja-JP" altLang="en-US" smtClean="0"/>
              <a:pPr/>
              <a:t>2013/3/12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0528-5770-473C-9678-4E8A3286C86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32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E0528-5770-473C-9678-4E8A3286C86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E0528-5770-473C-9678-4E8A3286C86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50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E0528-5770-473C-9678-4E8A3286C86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78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378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62AA30-1CC7-4149-92C8-1930BF684BAC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E0528-5770-473C-9678-4E8A3286C86F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65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C2DB-7CC5-4355-84C5-A50C3B913BB6}" type="datetimeFigureOut">
              <a:rPr kumimoji="1" lang="ja-JP" altLang="en-US" smtClean="0"/>
              <a:pPr/>
              <a:t>2013/3/12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662D-07FE-4263-943A-493410C3F3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C2DB-7CC5-4355-84C5-A50C3B913BB6}" type="datetimeFigureOut">
              <a:rPr kumimoji="1" lang="ja-JP" altLang="en-US" smtClean="0"/>
              <a:pPr/>
              <a:t>2013/3/12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662D-07FE-4263-943A-493410C3F3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C2DB-7CC5-4355-84C5-A50C3B913BB6}" type="datetimeFigureOut">
              <a:rPr kumimoji="1" lang="ja-JP" altLang="en-US" smtClean="0"/>
              <a:pPr/>
              <a:t>2013/3/12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662D-07FE-4263-943A-493410C3F3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4EC53-85FB-4F4D-8D16-8E2BE6679A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765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C2DB-7CC5-4355-84C5-A50C3B913BB6}" type="datetimeFigureOut">
              <a:rPr kumimoji="1" lang="ja-JP" altLang="en-US" smtClean="0"/>
              <a:pPr/>
              <a:t>2013/3/12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662D-07FE-4263-943A-493410C3F3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C2DB-7CC5-4355-84C5-A50C3B913BB6}" type="datetimeFigureOut">
              <a:rPr kumimoji="1" lang="ja-JP" altLang="en-US" smtClean="0"/>
              <a:pPr/>
              <a:t>2013/3/12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662D-07FE-4263-943A-493410C3F3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C2DB-7CC5-4355-84C5-A50C3B913BB6}" type="datetimeFigureOut">
              <a:rPr kumimoji="1" lang="ja-JP" altLang="en-US" smtClean="0"/>
              <a:pPr/>
              <a:t>2013/3/12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662D-07FE-4263-943A-493410C3F3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C2DB-7CC5-4355-84C5-A50C3B913BB6}" type="datetimeFigureOut">
              <a:rPr kumimoji="1" lang="ja-JP" altLang="en-US" smtClean="0"/>
              <a:pPr/>
              <a:t>2013/3/12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662D-07FE-4263-943A-493410C3F3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C2DB-7CC5-4355-84C5-A50C3B913BB6}" type="datetimeFigureOut">
              <a:rPr kumimoji="1" lang="ja-JP" altLang="en-US" smtClean="0"/>
              <a:pPr/>
              <a:t>2013/3/12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662D-07FE-4263-943A-493410C3F3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C2DB-7CC5-4355-84C5-A50C3B913BB6}" type="datetimeFigureOut">
              <a:rPr kumimoji="1" lang="ja-JP" altLang="en-US" smtClean="0"/>
              <a:pPr/>
              <a:t>2013/3/12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662D-07FE-4263-943A-493410C3F3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C2DB-7CC5-4355-84C5-A50C3B913BB6}" type="datetimeFigureOut">
              <a:rPr kumimoji="1" lang="ja-JP" altLang="en-US" smtClean="0"/>
              <a:pPr/>
              <a:t>2013/3/12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662D-07FE-4263-943A-493410C3F3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C2DB-7CC5-4355-84C5-A50C3B913BB6}" type="datetimeFigureOut">
              <a:rPr kumimoji="1" lang="ja-JP" altLang="en-US" smtClean="0"/>
              <a:pPr/>
              <a:t>2013/3/12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662D-07FE-4263-943A-493410C3F3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C2DB-7CC5-4355-84C5-A50C3B913BB6}" type="datetimeFigureOut">
              <a:rPr kumimoji="1" lang="ja-JP" altLang="en-US" smtClean="0"/>
              <a:pPr/>
              <a:t>2013/3/12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662D-07FE-4263-943A-493410C3F3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43.wmf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42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6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png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74.wmf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73.wmf"/><Relationship Id="rId5" Type="http://schemas.openxmlformats.org/officeDocument/2006/relationships/image" Target="../media/image70.png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7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4.bin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77.wmf"/><Relationship Id="rId9" Type="http://schemas.openxmlformats.org/officeDocument/2006/relationships/image" Target="../media/image7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5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87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5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6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00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plar-tr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20200" cy="7315201"/>
          </a:xfrm>
          <a:prstGeom prst="rect">
            <a:avLst/>
          </a:prstGeom>
          <a:solidFill>
            <a:srgbClr val="0099CC"/>
          </a:solidFill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-27384"/>
            <a:ext cx="9144000" cy="1844824"/>
          </a:xfr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100000">
                <a:srgbClr val="0099CC"/>
              </a:gs>
            </a:gsLst>
            <a:lin ang="5400000" scaled="1"/>
          </a:gradFill>
          <a:ln/>
          <a:extLst>
            <a:ext uri="{91240B29-F687-4F45-9708-019B960494DF}">
              <a14:hiddenLine xmlns:a14="http://schemas.microsoft.com/office/drawing/2010/main" w="57150" cmpd="sng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ja-JP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不安定核と多体共鳴状態</a:t>
            </a:r>
            <a:r>
              <a:rPr lang="en-US" altLang="ja-JP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Unstable Nuclei and Many-Body Resonant States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23656" y="2950840"/>
            <a:ext cx="3352800" cy="478160"/>
          </a:xfrm>
        </p:spPr>
        <p:txBody>
          <a:bodyPr>
            <a:normAutofit/>
          </a:bodyPr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Kiyoshi </a:t>
            </a:r>
            <a:r>
              <a:rPr lang="en-US" altLang="ja-JP" sz="2400" dirty="0" smtClean="0">
                <a:solidFill>
                  <a:srgbClr val="FFFF00"/>
                </a:solidFill>
              </a:rPr>
              <a:t>Kato</a:t>
            </a:r>
            <a:endParaRPr lang="en-US" altLang="ja-JP" sz="2400" dirty="0">
              <a:solidFill>
                <a:srgbClr val="FFFF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00736" y="3501008"/>
            <a:ext cx="35357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</a:rPr>
              <a:t>Nuclear </a:t>
            </a:r>
            <a:r>
              <a:rPr lang="en-US" altLang="ja-JP" sz="2000" dirty="0">
                <a:solidFill>
                  <a:srgbClr val="FFFF00"/>
                </a:solidFill>
              </a:rPr>
              <a:t>Reaction Data Centre, Faculty of Science,</a:t>
            </a:r>
          </a:p>
          <a:p>
            <a:r>
              <a:rPr lang="fi-FI" altLang="ja-JP" sz="2000" dirty="0">
                <a:solidFill>
                  <a:srgbClr val="FFFF00"/>
                </a:solidFill>
              </a:rPr>
              <a:t>Hokkaido </a:t>
            </a:r>
            <a:r>
              <a:rPr lang="fi-FI" altLang="ja-JP" sz="2000" dirty="0" smtClean="0">
                <a:solidFill>
                  <a:srgbClr val="FFFF00"/>
                </a:solidFill>
              </a:rPr>
              <a:t>University</a:t>
            </a:r>
            <a:r>
              <a:rPr lang="fi-FI" altLang="ja-JP" sz="2000" dirty="0" smtClean="0"/>
              <a:t> </a:t>
            </a:r>
            <a:endParaRPr lang="en-US" altLang="ja-JP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0" dirty="0">
                <a:solidFill>
                  <a:srgbClr val="FF0000"/>
                </a:solidFill>
              </a:rPr>
              <a:t>The pole distribution of the S-matrix in the momentum plane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33400" y="1066800"/>
          <a:ext cx="7848600" cy="546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2" name="ビットマップ イメージ" r:id="rId3" imgW="5238095" imgH="3648584" progId="Paint.Picture">
                  <p:embed/>
                </p:oleObj>
              </mc:Choice>
              <mc:Fallback>
                <p:oleObj name="ビットマップ イメージ" r:id="rId3" imgW="5238095" imgH="3648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7848600" cy="546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5292080" y="3501008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47864" y="3573016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44008" y="422108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solidFill>
                  <a:schemeClr val="accent1">
                    <a:lumMod val="50000"/>
                  </a:schemeClr>
                </a:solidFill>
              </a:rPr>
              <a:t>(virtual states)</a:t>
            </a:r>
            <a:endParaRPr kumimoji="1" lang="ja-JP" altLang="en-US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4399518" y="4365104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1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6858000" cy="528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0" dirty="0">
                <a:solidFill>
                  <a:schemeClr val="bg2"/>
                </a:solidFill>
              </a:rPr>
              <a:t>The Riemann surface for the complex energy:</a:t>
            </a: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609600" y="990600"/>
          <a:ext cx="6648450" cy="557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ビットマップ イメージ" r:id="rId3" imgW="5372850" imgH="4505954" progId="Paint.Picture">
                  <p:embed/>
                </p:oleObj>
              </mc:Choice>
              <mc:Fallback>
                <p:oleObj name="ビットマップ イメージ" r:id="rId3" imgW="5372850" imgH="45059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6648450" cy="557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4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3344" y="188640"/>
            <a:ext cx="8711144" cy="954107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T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he energy of a resonant state is described by a complex  number.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12776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/>
                </a:solidFill>
              </a:rPr>
              <a:t>However, the complex energies are not accepted in quantum mechanics.</a:t>
            </a:r>
            <a:endParaRPr kumimoji="1" lang="ja-JP" alt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546901"/>
            <a:ext cx="8711144" cy="138499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hen, are resonant states defined by complex energy poles of the S-matrix unphysical? </a:t>
            </a:r>
          </a:p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Do they have no physical meaning?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3344" y="4365104"/>
            <a:ext cx="871114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/>
                </a:solidFill>
              </a:rPr>
              <a:t>My idea is that </a:t>
            </a:r>
          </a:p>
          <a:p>
            <a:r>
              <a:rPr lang="en-US" altLang="ja-JP" sz="2800" b="1" dirty="0" smtClean="0">
                <a:solidFill>
                  <a:srgbClr val="FF0000"/>
                </a:solidFill>
              </a:rPr>
              <a:t>“the complex energy states given by the S-matrix poles are not observable directly, but projected quantities from those states on the real energy axis are observable.” 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/>
          <p:cNvCxnSpPr/>
          <p:nvPr/>
        </p:nvCxnSpPr>
        <p:spPr>
          <a:xfrm>
            <a:off x="539552" y="3356992"/>
            <a:ext cx="82089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2411760" y="260648"/>
            <a:ext cx="0" cy="6336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683568" y="328498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907704" y="328498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72400" y="292494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</a:t>
            </a:r>
            <a:endParaRPr kumimoji="1" lang="ja-JP" altLang="en-US" sz="2800" dirty="0"/>
          </a:p>
        </p:txBody>
      </p:sp>
      <p:sp>
        <p:nvSpPr>
          <p:cNvPr id="9" name="円/楕円 8"/>
          <p:cNvSpPr/>
          <p:nvPr/>
        </p:nvSpPr>
        <p:spPr>
          <a:xfrm>
            <a:off x="3059832" y="3573016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220072" y="4149080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524328" y="5719418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39752" y="32658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" name="円/楕円 1"/>
          <p:cNvSpPr/>
          <p:nvPr/>
        </p:nvSpPr>
        <p:spPr>
          <a:xfrm>
            <a:off x="4355976" y="3340301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>
            <a:endCxn id="2" idx="6"/>
          </p:cNvCxnSpPr>
          <p:nvPr/>
        </p:nvCxnSpPr>
        <p:spPr>
          <a:xfrm flipH="1" flipV="1">
            <a:off x="4427984" y="3363161"/>
            <a:ext cx="792088" cy="785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9" idx="6"/>
            <a:endCxn id="2" idx="4"/>
          </p:cNvCxnSpPr>
          <p:nvPr/>
        </p:nvCxnSpPr>
        <p:spPr>
          <a:xfrm flipV="1">
            <a:off x="3203848" y="3386020"/>
            <a:ext cx="1188132" cy="259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endCxn id="2" idx="6"/>
          </p:cNvCxnSpPr>
          <p:nvPr/>
        </p:nvCxnSpPr>
        <p:spPr>
          <a:xfrm flipH="1" flipV="1">
            <a:off x="4427984" y="3363161"/>
            <a:ext cx="3068045" cy="2377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8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79512" y="313184"/>
            <a:ext cx="4847456" cy="81156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400" b="1" dirty="0" smtClean="0">
                <a:solidFill>
                  <a:schemeClr val="accent2"/>
                </a:solidFill>
              </a:rPr>
              <a:t>Complex Scaling Method</a:t>
            </a:r>
            <a:r>
              <a:rPr lang="en-US" altLang="ja-JP" sz="4400" b="1" dirty="0" smtClean="0">
                <a:solidFill>
                  <a:schemeClr val="tx2"/>
                </a:solidFill>
              </a:rPr>
              <a:t> </a:t>
            </a:r>
            <a:endParaRPr lang="en-US" altLang="ja-JP" sz="4400" b="1" dirty="0">
              <a:solidFill>
                <a:schemeClr val="tx2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28600" y="2780928"/>
            <a:ext cx="8686800" cy="4876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33413" indent="-633413" defTabSz="876300"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altLang="ja-JP" sz="2800" b="0" dirty="0" smtClean="0">
                <a:solidFill>
                  <a:schemeClr val="tx2"/>
                </a:solidFill>
              </a:rPr>
              <a:t>Transformation of the wave function</a:t>
            </a:r>
          </a:p>
          <a:p>
            <a:pPr defTabSz="8763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endParaRPr lang="en-US" altLang="ja-JP" sz="3200" b="0" dirty="0"/>
          </a:p>
          <a:p>
            <a:pPr marL="633413" indent="-633413" defTabSz="876300"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altLang="ja-JP" sz="2800" b="0" dirty="0" smtClean="0">
                <a:solidFill>
                  <a:schemeClr val="tx2"/>
                </a:solidFill>
              </a:rPr>
              <a:t>Complex </a:t>
            </a:r>
            <a:r>
              <a:rPr lang="en-US" altLang="ja-JP" sz="2800" b="0" dirty="0">
                <a:solidFill>
                  <a:schemeClr val="tx2"/>
                </a:solidFill>
              </a:rPr>
              <a:t>Scaled </a:t>
            </a:r>
            <a:r>
              <a:rPr lang="en-US" altLang="ja-JP" sz="2800" b="0" dirty="0" err="1" smtClean="0">
                <a:solidFill>
                  <a:schemeClr val="tx2"/>
                </a:solidFill>
              </a:rPr>
              <a:t>Schoedinger</a:t>
            </a:r>
            <a:r>
              <a:rPr lang="en-US" altLang="ja-JP" sz="2800" b="0" dirty="0" smtClean="0">
                <a:solidFill>
                  <a:schemeClr val="tx2"/>
                </a:solidFill>
              </a:rPr>
              <a:t> </a:t>
            </a:r>
            <a:r>
              <a:rPr lang="en-US" altLang="ja-JP" sz="2800" b="0" dirty="0">
                <a:solidFill>
                  <a:schemeClr val="tx2"/>
                </a:solidFill>
              </a:rPr>
              <a:t>Equation</a:t>
            </a:r>
            <a:endParaRPr lang="en-US" altLang="ja-JP" sz="2400" b="0" baseline="30000" dirty="0">
              <a:solidFill>
                <a:schemeClr val="tx2"/>
              </a:solidFill>
              <a:latin typeface="Symbol" pitchFamily="18" charset="2"/>
            </a:endParaRPr>
          </a:p>
        </p:txBody>
      </p:sp>
      <p:graphicFrame>
        <p:nvGraphicFramePr>
          <p:cNvPr id="256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714810"/>
              </p:ext>
            </p:extLst>
          </p:nvPr>
        </p:nvGraphicFramePr>
        <p:xfrm>
          <a:off x="1366639" y="3284984"/>
          <a:ext cx="594166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51" name="Equation" r:id="rId3" imgW="1523880" imgH="228600" progId="Equation.DSMT4">
                  <p:embed/>
                </p:oleObj>
              </mc:Choice>
              <mc:Fallback>
                <p:oleObj name="Equation" r:id="rId3" imgW="1523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639" y="3284984"/>
                        <a:ext cx="5941665" cy="623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074670"/>
              </p:ext>
            </p:extLst>
          </p:nvPr>
        </p:nvGraphicFramePr>
        <p:xfrm>
          <a:off x="2514600" y="4653136"/>
          <a:ext cx="32766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52" name="Equation" r:id="rId5" imgW="812447" imgH="228501" progId="Equation.DSMT4">
                  <p:embed/>
                </p:oleObj>
              </mc:Choice>
              <mc:Fallback>
                <p:oleObj name="Equation" r:id="rId5" imgW="8124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653136"/>
                        <a:ext cx="3276600" cy="806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363652"/>
              </p:ext>
            </p:extLst>
          </p:nvPr>
        </p:nvGraphicFramePr>
        <p:xfrm>
          <a:off x="1219200" y="5618839"/>
          <a:ext cx="3352800" cy="64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53" name="Equation" r:id="rId7" imgW="1231366" imgH="241195" progId="Equation.DSMT4">
                  <p:embed/>
                </p:oleObj>
              </mc:Choice>
              <mc:Fallback>
                <p:oleObj name="Equation" r:id="rId7" imgW="123136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18839"/>
                        <a:ext cx="3352800" cy="640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44890"/>
              </p:ext>
            </p:extLst>
          </p:nvPr>
        </p:nvGraphicFramePr>
        <p:xfrm>
          <a:off x="5364088" y="5712024"/>
          <a:ext cx="1957536" cy="51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54" name="Equation" r:id="rId9" imgW="660113" imgH="177723" progId="Equation.DSMT4">
                  <p:embed/>
                </p:oleObj>
              </mc:Choice>
              <mc:Fallback>
                <p:oleObj name="Equation" r:id="rId9" imgW="660113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712024"/>
                        <a:ext cx="1957536" cy="51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036208"/>
              </p:ext>
            </p:extLst>
          </p:nvPr>
        </p:nvGraphicFramePr>
        <p:xfrm>
          <a:off x="1277032" y="6140266"/>
          <a:ext cx="2358864" cy="67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55" name="数式" r:id="rId11" imgW="736600" imgH="228600" progId="Equation.3">
                  <p:embed/>
                </p:oleObj>
              </mc:Choice>
              <mc:Fallback>
                <p:oleObj name="数式" r:id="rId11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032" y="6140266"/>
                        <a:ext cx="2358864" cy="673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84055"/>
              </p:ext>
            </p:extLst>
          </p:nvPr>
        </p:nvGraphicFramePr>
        <p:xfrm>
          <a:off x="1447800" y="2023120"/>
          <a:ext cx="1285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56" name="数式" r:id="rId13" imgW="393529" imgH="203112" progId="Equation.3">
                  <p:embed/>
                </p:oleObj>
              </mc:Choice>
              <mc:Fallback>
                <p:oleObj name="数式" r:id="rId13" imgW="39352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23120"/>
                        <a:ext cx="1285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527406"/>
              </p:ext>
            </p:extLst>
          </p:nvPr>
        </p:nvGraphicFramePr>
        <p:xfrm>
          <a:off x="2895600" y="2006600"/>
          <a:ext cx="1828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57" name="数式" r:id="rId15" imgW="596900" imgH="228600" progId="Equation.3">
                  <p:embed/>
                </p:oleObj>
              </mc:Choice>
              <mc:Fallback>
                <p:oleObj name="数式" r:id="rId15" imgW="596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06600"/>
                        <a:ext cx="18288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428922"/>
              </p:ext>
            </p:extLst>
          </p:nvPr>
        </p:nvGraphicFramePr>
        <p:xfrm>
          <a:off x="5181600" y="1946920"/>
          <a:ext cx="18796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58" name="数式" r:id="rId17" imgW="711200" imgH="228600" progId="Equation.3">
                  <p:embed/>
                </p:oleObj>
              </mc:Choice>
              <mc:Fallback>
                <p:oleObj name="数式" r:id="rId17" imgW="71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46920"/>
                        <a:ext cx="18796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371600" y="1946920"/>
            <a:ext cx="5867400" cy="762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1136938"/>
            <a:ext cx="844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2"/>
                </a:solidFill>
              </a:rPr>
              <a:t>In the method of complex scaling, a radial</a:t>
            </a:r>
            <a:r>
              <a:rPr lang="ja-JP" altLang="en-US" sz="2400" dirty="0">
                <a:solidFill>
                  <a:schemeClr val="tx2"/>
                </a:solidFill>
              </a:rPr>
              <a:t>　</a:t>
            </a:r>
            <a:r>
              <a:rPr lang="en-US" altLang="ja-JP" sz="2400" dirty="0">
                <a:solidFill>
                  <a:schemeClr val="tx2"/>
                </a:solidFill>
              </a:rPr>
              <a:t>coordinate r </a:t>
            </a:r>
            <a:r>
              <a:rPr lang="en-US" altLang="ja-JP" sz="2400" dirty="0" smtClean="0">
                <a:solidFill>
                  <a:schemeClr val="tx2"/>
                </a:solidFill>
              </a:rPr>
              <a:t>and its conjugate momentum k are </a:t>
            </a:r>
            <a:r>
              <a:rPr lang="en-US" altLang="ja-JP" sz="2400" dirty="0">
                <a:solidFill>
                  <a:schemeClr val="tx2"/>
                </a:solidFill>
              </a:rPr>
              <a:t>transformed </a:t>
            </a:r>
            <a:r>
              <a:rPr lang="en-US" altLang="ja-JP" sz="2400" dirty="0" smtClean="0">
                <a:solidFill>
                  <a:schemeClr val="tx2"/>
                </a:solidFill>
              </a:rPr>
              <a:t>as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:\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:\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691136" cy="25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21" y="4509120"/>
            <a:ext cx="7229475" cy="2200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74" y="1000497"/>
            <a:ext cx="5772150" cy="307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9512" y="179348"/>
            <a:ext cx="882047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/>
                </a:solidFill>
              </a:rPr>
              <a:t>Eigenvalues of  the complex scaled </a:t>
            </a:r>
            <a:r>
              <a:rPr kumimoji="1" lang="en-US" altLang="ja-JP" sz="2800" b="1" dirty="0" err="1" smtClean="0">
                <a:solidFill>
                  <a:schemeClr val="tx2"/>
                </a:solidFill>
              </a:rPr>
              <a:t>Schroedinger</a:t>
            </a:r>
            <a:r>
              <a:rPr kumimoji="1" lang="en-US" altLang="ja-JP" sz="2800" b="1" dirty="0" smtClean="0">
                <a:solidFill>
                  <a:schemeClr val="tx2"/>
                </a:solidFill>
              </a:rPr>
              <a:t> equation</a:t>
            </a:r>
            <a:endParaRPr kumimoji="1" lang="ja-JP" alt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268760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Two-body system</a:t>
            </a:r>
            <a:endParaRPr kumimoji="1"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3915053"/>
            <a:ext cx="2229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Many-body system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テキスト ボックス 1"/>
          <p:cNvSpPr txBox="1">
            <a:spLocks noChangeArrowheads="1"/>
          </p:cNvSpPr>
          <p:nvPr/>
        </p:nvSpPr>
        <p:spPr bwMode="auto">
          <a:xfrm>
            <a:off x="0" y="0"/>
            <a:ext cx="6804025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/>
              <a:t>Reaction problems in complex scaling method</a:t>
            </a:r>
            <a:endParaRPr lang="ja-JP" altLang="en-US" sz="2800"/>
          </a:p>
        </p:txBody>
      </p:sp>
      <p:sp>
        <p:nvSpPr>
          <p:cNvPr id="27651" name="テキスト ボックス 2"/>
          <p:cNvSpPr txBox="1">
            <a:spLocks noChangeArrowheads="1"/>
          </p:cNvSpPr>
          <p:nvPr/>
        </p:nvSpPr>
        <p:spPr bwMode="auto">
          <a:xfrm>
            <a:off x="179388" y="692150"/>
            <a:ext cx="3024187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aseline="30000"/>
              <a:t>6</a:t>
            </a:r>
            <a:r>
              <a:rPr lang="en-US" altLang="ja-JP"/>
              <a:t>Li in </a:t>
            </a:r>
            <a:r>
              <a:rPr lang="en-US" altLang="ja-JP" baseline="30000"/>
              <a:t>4</a:t>
            </a:r>
            <a:r>
              <a:rPr lang="en-US" altLang="ja-JP"/>
              <a:t>He+p+n model</a:t>
            </a:r>
            <a:endParaRPr lang="ja-JP" altLang="en-US"/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54125"/>
            <a:ext cx="3960813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916113"/>
            <a:ext cx="4897437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テキスト ボックス 1"/>
          <p:cNvSpPr txBox="1"/>
          <p:nvPr/>
        </p:nvSpPr>
        <p:spPr>
          <a:xfrm>
            <a:off x="4500116" y="1069459"/>
            <a:ext cx="43204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N. </a:t>
            </a:r>
            <a:r>
              <a:rPr kumimoji="1" lang="en-US" altLang="ja-JP" dirty="0" err="1" smtClean="0"/>
              <a:t>Kurihara</a:t>
            </a:r>
            <a:r>
              <a:rPr kumimoji="1" lang="en-US" altLang="ja-JP" dirty="0" smtClean="0"/>
              <a:t>, Session B, Today’s afternoon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78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620688"/>
            <a:ext cx="55499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テキスト ボックス 1"/>
          <p:cNvSpPr txBox="1">
            <a:spLocks noChangeArrowheads="1"/>
          </p:cNvSpPr>
          <p:nvPr/>
        </p:nvSpPr>
        <p:spPr bwMode="auto">
          <a:xfrm>
            <a:off x="5292080" y="404664"/>
            <a:ext cx="36004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/>
              <a:t>Cluster Orbital Shell Model</a:t>
            </a:r>
            <a:r>
              <a:rPr lang="ja-JP" altLang="en-US" sz="2400" dirty="0"/>
              <a:t>　</a:t>
            </a:r>
          </a:p>
        </p:txBody>
      </p:sp>
      <p:sp>
        <p:nvSpPr>
          <p:cNvPr id="18436" name="テキスト ボックス 2"/>
          <p:cNvSpPr txBox="1">
            <a:spLocks noChangeArrowheads="1"/>
          </p:cNvSpPr>
          <p:nvPr/>
        </p:nvSpPr>
        <p:spPr bwMode="auto">
          <a:xfrm>
            <a:off x="5652120" y="1162943"/>
            <a:ext cx="34212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/>
              <a:t>Y. Suzuki and K. Ikeda, Phys. Rev. C38, 310 (1988)</a:t>
            </a:r>
            <a:endParaRPr lang="ja-JP" alt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083324"/>
            <a:ext cx="36639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テキスト ボックス 1"/>
          <p:cNvSpPr txBox="1"/>
          <p:nvPr/>
        </p:nvSpPr>
        <p:spPr>
          <a:xfrm>
            <a:off x="5497027" y="2535287"/>
            <a:ext cx="289139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Gamow Shell Model</a:t>
            </a:r>
            <a:endParaRPr kumimoji="1" lang="ja-JP" altLang="en-US" sz="2400" b="1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6588224" y="1809274"/>
            <a:ext cx="0" cy="6540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804248" y="1795349"/>
            <a:ext cx="0" cy="6540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292080" y="299695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Comparison between the Gamow shell model and the cluster-orbital  shell </a:t>
            </a:r>
            <a:r>
              <a:rPr lang="en-US" altLang="ja-JP" dirty="0" smtClean="0"/>
              <a:t>model for </a:t>
            </a:r>
            <a:r>
              <a:rPr lang="en-US" altLang="ja-JP" dirty="0"/>
              <a:t>weakly bound </a:t>
            </a:r>
            <a:r>
              <a:rPr lang="en-US" altLang="ja-JP" dirty="0" smtClean="0"/>
              <a:t>systems,</a:t>
            </a:r>
            <a:endParaRPr lang="ja-JP" altLang="en-US" dirty="0"/>
          </a:p>
          <a:p>
            <a:r>
              <a:rPr lang="en-US" altLang="ja-JP" dirty="0"/>
              <a:t>H. Masui, K. </a:t>
            </a:r>
            <a:r>
              <a:rPr lang="en-US" altLang="ja-JP" dirty="0" smtClean="0"/>
              <a:t>Kato </a:t>
            </a:r>
            <a:r>
              <a:rPr lang="en-US" altLang="ja-JP" dirty="0"/>
              <a:t>and K. </a:t>
            </a:r>
            <a:r>
              <a:rPr lang="en-US" altLang="ja-JP" dirty="0" smtClean="0"/>
              <a:t>Ikeda,</a:t>
            </a:r>
          </a:p>
          <a:p>
            <a:r>
              <a:rPr lang="en-US" altLang="ja-JP" dirty="0" smtClean="0"/>
              <a:t>Phys</a:t>
            </a:r>
            <a:r>
              <a:rPr lang="en-US" altLang="ja-JP" dirty="0"/>
              <a:t>. Rev. </a:t>
            </a:r>
            <a:r>
              <a:rPr lang="ja-JP" altLang="en-US" dirty="0" smtClean="0"/>
              <a:t> </a:t>
            </a:r>
            <a:r>
              <a:rPr lang="en-US" altLang="ja-JP" dirty="0"/>
              <a:t>C </a:t>
            </a:r>
            <a:r>
              <a:rPr lang="en-US" altLang="ja-JP" dirty="0" smtClean="0"/>
              <a:t>75 </a:t>
            </a:r>
            <a:r>
              <a:rPr lang="en-US" altLang="ja-JP" dirty="0"/>
              <a:t>(2007), 034316-1-10.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29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88913"/>
            <a:ext cx="46990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153988"/>
            <a:ext cx="4627563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913" y="3449638"/>
            <a:ext cx="4552950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テキスト ボックス 1"/>
          <p:cNvSpPr txBox="1">
            <a:spLocks noChangeArrowheads="1"/>
          </p:cNvSpPr>
          <p:nvPr/>
        </p:nvSpPr>
        <p:spPr bwMode="auto">
          <a:xfrm>
            <a:off x="3563938" y="1125538"/>
            <a:ext cx="693737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aseline="30000"/>
              <a:t>8</a:t>
            </a:r>
            <a:r>
              <a:rPr lang="en-US" altLang="ja-JP"/>
              <a:t>He</a:t>
            </a:r>
            <a:endParaRPr lang="ja-JP" altLang="en-US"/>
          </a:p>
        </p:txBody>
      </p:sp>
      <p:sp>
        <p:nvSpPr>
          <p:cNvPr id="19462" name="テキスト ボックス 2"/>
          <p:cNvSpPr txBox="1">
            <a:spLocks noChangeArrowheads="1"/>
          </p:cNvSpPr>
          <p:nvPr/>
        </p:nvSpPr>
        <p:spPr bwMode="auto">
          <a:xfrm>
            <a:off x="107950" y="4076700"/>
            <a:ext cx="4149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Resonance poles of </a:t>
            </a:r>
            <a:r>
              <a:rPr lang="en-US" altLang="ja-JP" baseline="30000"/>
              <a:t>4</a:t>
            </a:r>
            <a:r>
              <a:rPr lang="en-US" altLang="ja-JP"/>
              <a:t>He+3N (</a:t>
            </a:r>
            <a:r>
              <a:rPr lang="en-US" altLang="ja-JP" baseline="30000"/>
              <a:t>7</a:t>
            </a:r>
            <a:r>
              <a:rPr lang="en-US" altLang="ja-JP"/>
              <a:t>He, </a:t>
            </a:r>
            <a:r>
              <a:rPr lang="en-US" altLang="ja-JP" baseline="30000"/>
              <a:t>7</a:t>
            </a:r>
            <a:r>
              <a:rPr lang="en-US" altLang="ja-JP"/>
              <a:t>B) and </a:t>
            </a:r>
            <a:r>
              <a:rPr lang="en-US" altLang="ja-JP" baseline="30000"/>
              <a:t>4</a:t>
            </a:r>
            <a:r>
              <a:rPr lang="en-US" altLang="ja-JP"/>
              <a:t>He+4N (</a:t>
            </a:r>
            <a:r>
              <a:rPr lang="en-US" altLang="ja-JP" baseline="30000"/>
              <a:t>8</a:t>
            </a:r>
            <a:r>
              <a:rPr lang="en-US" altLang="ja-JP"/>
              <a:t>He)</a:t>
            </a:r>
            <a:endParaRPr lang="ja-JP" altLang="en-US"/>
          </a:p>
        </p:txBody>
      </p:sp>
      <p:sp>
        <p:nvSpPr>
          <p:cNvPr id="19463" name="テキスト ボックス 3"/>
          <p:cNvSpPr txBox="1">
            <a:spLocks noChangeArrowheads="1"/>
          </p:cNvSpPr>
          <p:nvPr/>
        </p:nvSpPr>
        <p:spPr bwMode="auto">
          <a:xfrm>
            <a:off x="107950" y="3614738"/>
            <a:ext cx="3168650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Many open channels!</a:t>
            </a:r>
            <a:endParaRPr lang="ja-JP" altLang="en-US"/>
          </a:p>
        </p:txBody>
      </p:sp>
      <p:sp>
        <p:nvSpPr>
          <p:cNvPr id="19464" name="テキスト ボックス 1"/>
          <p:cNvSpPr txBox="1">
            <a:spLocks noChangeArrowheads="1"/>
          </p:cNvSpPr>
          <p:nvPr/>
        </p:nvSpPr>
        <p:spPr bwMode="auto">
          <a:xfrm>
            <a:off x="395536" y="5373688"/>
            <a:ext cx="3862139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/>
              <a:t>Complex Scaling Method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21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303312"/>
            <a:ext cx="3816424" cy="5334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 smtClean="0">
                <a:solidFill>
                  <a:srgbClr val="0066CC"/>
                </a:solidFill>
              </a:rPr>
              <a:t> What is resonance</a:t>
            </a:r>
            <a:r>
              <a:rPr lang="ja-JP" altLang="en-US" sz="3200" dirty="0" smtClean="0">
                <a:solidFill>
                  <a:srgbClr val="0066CC"/>
                </a:solidFill>
              </a:rPr>
              <a:t>？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399" y="980728"/>
            <a:ext cx="8712968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000" dirty="0" smtClean="0">
                <a:solidFill>
                  <a:srgbClr val="0066CC"/>
                </a:solidFill>
              </a:rPr>
              <a:t>Resonance is one of  very familiar </a:t>
            </a:r>
            <a:r>
              <a:rPr lang="en-US" altLang="ja-JP" sz="3000" dirty="0">
                <a:solidFill>
                  <a:srgbClr val="0066CC"/>
                </a:solidFill>
              </a:rPr>
              <a:t>subjects in all  </a:t>
            </a:r>
            <a:r>
              <a:rPr lang="en-US" altLang="ja-JP" sz="3000" dirty="0" smtClean="0">
                <a:solidFill>
                  <a:srgbClr val="0066CC"/>
                </a:solidFill>
              </a:rPr>
              <a:t>areas of physics, but it is not so clear what is resonance. For instance, there are several definitions of resonances:</a:t>
            </a:r>
          </a:p>
          <a:p>
            <a:pPr marL="533400" indent="-533400"/>
            <a:endParaRPr lang="en-US" altLang="ja-JP" sz="3000" dirty="0" smtClean="0">
              <a:solidFill>
                <a:srgbClr val="0066CC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5399" y="2943671"/>
            <a:ext cx="4774321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solidFill>
                  <a:schemeClr val="tx2"/>
                </a:solidFill>
              </a:rPr>
              <a:t> Def.1; Resonance </a:t>
            </a:r>
            <a:r>
              <a:rPr lang="en-US" altLang="ja-JP" sz="2800" dirty="0">
                <a:solidFill>
                  <a:schemeClr val="tx2"/>
                </a:solidFill>
              </a:rPr>
              <a:t>cross section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318320" y="5445224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0" dirty="0" err="1">
                <a:solidFill>
                  <a:srgbClr val="FF3300"/>
                </a:solidFill>
              </a:rPr>
              <a:t>Breit</a:t>
            </a:r>
            <a:r>
              <a:rPr lang="en-US" altLang="ja-JP" sz="2800" b="0" dirty="0">
                <a:solidFill>
                  <a:srgbClr val="FF3300"/>
                </a:solidFill>
              </a:rPr>
              <a:t>-Wigner formula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81064" y="6396335"/>
            <a:ext cx="341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Phys. Rev., </a:t>
            </a:r>
            <a:r>
              <a:rPr lang="en-US" altLang="ja-JP" sz="2400" b="1" dirty="0"/>
              <a:t>49</a:t>
            </a:r>
            <a:r>
              <a:rPr lang="en-US" altLang="ja-JP" sz="2400" dirty="0"/>
              <a:t>, 519 (1936)</a:t>
            </a:r>
            <a:endParaRPr kumimoji="1" lang="ja-JP" altLang="en-US" sz="2400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458178"/>
              </p:ext>
            </p:extLst>
          </p:nvPr>
        </p:nvGraphicFramePr>
        <p:xfrm>
          <a:off x="702296" y="3975447"/>
          <a:ext cx="4197350" cy="120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6" name="Equation" r:id="rId3" imgW="1587240" imgH="457200" progId="Equation.DSMT4">
                  <p:embed/>
                </p:oleObj>
              </mc:Choice>
              <mc:Fallback>
                <p:oleObj name="Equation" r:id="rId3" imgW="1587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2296" y="3975447"/>
                        <a:ext cx="4197350" cy="1208837"/>
                      </a:xfrm>
                      <a:prstGeom prst="rect">
                        <a:avLst/>
                      </a:prstGeom>
                      <a:ln w="381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0" descr="A:\doc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00" y="2492896"/>
            <a:ext cx="4151412" cy="31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372200" y="5910371"/>
            <a:ext cx="2995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Decaying state</a:t>
            </a:r>
          </a:p>
          <a:p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      ~ Resonant state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957813"/>
              </p:ext>
            </p:extLst>
          </p:nvPr>
        </p:nvGraphicFramePr>
        <p:xfrm>
          <a:off x="5477235" y="5691844"/>
          <a:ext cx="822957" cy="822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7" name="Equation" r:id="rId6" imgW="393480" imgH="393480" progId="Equation.DSMT4">
                  <p:embed/>
                </p:oleObj>
              </mc:Choice>
              <mc:Fallback>
                <p:oleObj name="Equation" r:id="rId6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7235" y="5691844"/>
                        <a:ext cx="822957" cy="822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463" y="3213100"/>
            <a:ext cx="59277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5" y="0"/>
            <a:ext cx="48244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2325" y="28575"/>
            <a:ext cx="45989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テキスト ボックス 1"/>
          <p:cNvSpPr txBox="1">
            <a:spLocks noChangeArrowheads="1"/>
          </p:cNvSpPr>
          <p:nvPr/>
        </p:nvSpPr>
        <p:spPr bwMode="auto">
          <a:xfrm>
            <a:off x="1223963" y="2276475"/>
            <a:ext cx="118745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aseline="30000"/>
              <a:t>4</a:t>
            </a:r>
            <a:r>
              <a:rPr lang="en-US" altLang="ja-JP"/>
              <a:t>He+Xn</a:t>
            </a:r>
            <a:endParaRPr lang="ja-JP" altLang="en-US"/>
          </a:p>
        </p:txBody>
      </p:sp>
      <p:sp>
        <p:nvSpPr>
          <p:cNvPr id="20486" name="テキスト ボックス 6"/>
          <p:cNvSpPr txBox="1">
            <a:spLocks noChangeArrowheads="1"/>
          </p:cNvSpPr>
          <p:nvPr/>
        </p:nvSpPr>
        <p:spPr bwMode="auto">
          <a:xfrm>
            <a:off x="5688013" y="260350"/>
            <a:ext cx="118745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aseline="30000"/>
              <a:t>4</a:t>
            </a:r>
            <a:r>
              <a:rPr lang="en-US" altLang="ja-JP"/>
              <a:t>He+Xp</a:t>
            </a:r>
            <a:endParaRPr lang="ja-JP" altLang="en-US"/>
          </a:p>
        </p:txBody>
      </p:sp>
      <p:sp>
        <p:nvSpPr>
          <p:cNvPr id="20487" name="テキスト ボックス 2"/>
          <p:cNvSpPr txBox="1">
            <a:spLocks noChangeArrowheads="1"/>
          </p:cNvSpPr>
          <p:nvPr/>
        </p:nvSpPr>
        <p:spPr bwMode="auto">
          <a:xfrm>
            <a:off x="2627313" y="3357563"/>
            <a:ext cx="2449512" cy="460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Mirror Symmetry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06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2565400"/>
            <a:ext cx="708025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5048250"/>
            <a:ext cx="732948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7525" y="0"/>
            <a:ext cx="605155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テキスト ボックス 1"/>
          <p:cNvSpPr txBox="1">
            <a:spLocks noChangeArrowheads="1"/>
          </p:cNvSpPr>
          <p:nvPr/>
        </p:nvSpPr>
        <p:spPr bwMode="auto">
          <a:xfrm>
            <a:off x="1116013" y="388938"/>
            <a:ext cx="1368425" cy="460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aseline="30000"/>
              <a:t>6</a:t>
            </a:r>
            <a:r>
              <a:rPr lang="en-US" altLang="ja-JP"/>
              <a:t>He-</a:t>
            </a:r>
            <a:r>
              <a:rPr lang="en-US" altLang="ja-JP" baseline="30000"/>
              <a:t>6</a:t>
            </a:r>
            <a:r>
              <a:rPr lang="en-US" altLang="ja-JP"/>
              <a:t>Be</a:t>
            </a:r>
            <a:endParaRPr lang="ja-JP" altLang="en-US"/>
          </a:p>
        </p:txBody>
      </p:sp>
      <p:sp>
        <p:nvSpPr>
          <p:cNvPr id="21510" name="テキスト ボックス 5"/>
          <p:cNvSpPr txBox="1">
            <a:spLocks noChangeArrowheads="1"/>
          </p:cNvSpPr>
          <p:nvPr/>
        </p:nvSpPr>
        <p:spPr bwMode="auto">
          <a:xfrm>
            <a:off x="7380288" y="3182938"/>
            <a:ext cx="1368425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aseline="30000"/>
              <a:t>8</a:t>
            </a:r>
            <a:r>
              <a:rPr lang="en-US" altLang="ja-JP"/>
              <a:t>He-</a:t>
            </a:r>
            <a:r>
              <a:rPr lang="en-US" altLang="ja-JP" baseline="30000"/>
              <a:t>8</a:t>
            </a:r>
            <a:r>
              <a:rPr lang="en-US" altLang="ja-JP"/>
              <a:t>C</a:t>
            </a:r>
            <a:endParaRPr lang="ja-JP" altLang="en-US"/>
          </a:p>
        </p:txBody>
      </p:sp>
      <p:sp>
        <p:nvSpPr>
          <p:cNvPr id="21511" name="テキスト ボックス 6"/>
          <p:cNvSpPr txBox="1">
            <a:spLocks noChangeArrowheads="1"/>
          </p:cNvSpPr>
          <p:nvPr/>
        </p:nvSpPr>
        <p:spPr bwMode="auto">
          <a:xfrm>
            <a:off x="250825" y="5703888"/>
            <a:ext cx="1368425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aseline="30000"/>
              <a:t>6</a:t>
            </a:r>
            <a:r>
              <a:rPr lang="en-US" altLang="ja-JP"/>
              <a:t>He-</a:t>
            </a:r>
            <a:r>
              <a:rPr lang="en-US" altLang="ja-JP" baseline="30000"/>
              <a:t>8</a:t>
            </a:r>
            <a:r>
              <a:rPr lang="en-US" altLang="ja-JP"/>
              <a:t>He</a:t>
            </a:r>
            <a:endParaRPr lang="ja-JP" altLang="en-US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10620375" y="285273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V="1">
            <a:off x="4067175" y="1125538"/>
            <a:ext cx="1152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724525" y="1373188"/>
            <a:ext cx="5762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4043363" y="1379538"/>
            <a:ext cx="11509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724525" y="1125538"/>
            <a:ext cx="5762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3995738" y="1628775"/>
            <a:ext cx="1152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5651500" y="1628775"/>
            <a:ext cx="5762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1331913" y="3860800"/>
            <a:ext cx="13684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203575" y="4187825"/>
            <a:ext cx="5762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1312863" y="4181475"/>
            <a:ext cx="13668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203575" y="3900488"/>
            <a:ext cx="5762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1312863" y="4470400"/>
            <a:ext cx="13668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243263" y="4489450"/>
            <a:ext cx="576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9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2664-AD53-41C9-AAFC-7BC161326B11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106498" name="AutoShape 2"/>
          <p:cNvSpPr>
            <a:spLocks noChangeArrowheads="1"/>
          </p:cNvSpPr>
          <p:nvPr/>
        </p:nvSpPr>
        <p:spPr bwMode="auto">
          <a:xfrm>
            <a:off x="600075" y="1454150"/>
            <a:ext cx="8181975" cy="38036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bg1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ja-JP" sz="3600">
                <a:latin typeface="Franklin Gothic Medium" pitchFamily="34" charset="0"/>
                <a:ea typeface="HGPｺﾞｼｯｸE" pitchFamily="50" charset="-128"/>
              </a:rPr>
              <a:t>Model : 3 </a:t>
            </a:r>
            <a:r>
              <a:rPr lang="en-US" altLang="ja-JP" sz="3600" b="1">
                <a:latin typeface="Symbol" pitchFamily="18" charset="2"/>
                <a:ea typeface="HGPｺﾞｼｯｸE" pitchFamily="50" charset="-128"/>
                <a:sym typeface="Symbol" pitchFamily="18" charset="2"/>
              </a:rPr>
              <a:t></a:t>
            </a:r>
            <a:r>
              <a:rPr lang="en-US" altLang="ja-JP" sz="3600">
                <a:latin typeface="Franklin Gothic Medium" pitchFamily="34" charset="0"/>
                <a:ea typeface="HGPｺﾞｼｯｸE" pitchFamily="50" charset="-128"/>
              </a:rPr>
              <a:t> Orthogonality Condition Model (OCM)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5163" y="1531938"/>
            <a:ext cx="52451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592263" y="2233613"/>
            <a:ext cx="61452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900">
                <a:latin typeface="Franklin Gothic Medium" pitchFamily="34" charset="0"/>
                <a:ea typeface="ＭＳ Ｐゴシック" pitchFamily="50" charset="-128"/>
              </a:rPr>
              <a:t>folding for Nucleon-Nucleon interaction(Nuclear+Coulomb)</a:t>
            </a:r>
          </a:p>
          <a:p>
            <a:pPr algn="ctr">
              <a:spcBef>
                <a:spcPct val="10000"/>
              </a:spcBef>
            </a:pPr>
            <a:r>
              <a:rPr lang="en-US" altLang="ja-JP" sz="1900">
                <a:latin typeface="Franklin Gothic Medium" pitchFamily="34" charset="0"/>
                <a:ea typeface="ＭＳ Ｐゴシック" pitchFamily="50" charset="-128"/>
              </a:rPr>
              <a:t>     </a:t>
            </a:r>
            <a:r>
              <a:rPr lang="en-US" altLang="ja-JP" sz="1400">
                <a:latin typeface="Franklin Gothic Medium" pitchFamily="34" charset="0"/>
                <a:ea typeface="ＭＳ Ｐゴシック" pitchFamily="50" charset="-128"/>
              </a:rPr>
              <a:t>[Ref.]:</a:t>
            </a:r>
            <a:r>
              <a:rPr lang="en-US" altLang="ja-JP" sz="1900">
                <a:latin typeface="Franklin Gothic Medium" pitchFamily="34" charset="0"/>
                <a:ea typeface="ＭＳ Ｐゴシック" pitchFamily="50" charset="-128"/>
              </a:rPr>
              <a:t> </a:t>
            </a:r>
            <a:r>
              <a:rPr lang="en-US" altLang="ja-JP" sz="1400">
                <a:latin typeface="Franklin Gothic Medium" pitchFamily="34" charset="0"/>
                <a:ea typeface="ＭＳ Ｐゴシック" pitchFamily="50" charset="-128"/>
              </a:rPr>
              <a:t>E. W. Schmid and K. Wildermuth, Nucl. Phys. 26 (1961) 463</a:t>
            </a: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950" y="4040188"/>
            <a:ext cx="52816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4224338" y="4394200"/>
            <a:ext cx="41354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latin typeface="Helvetica" pitchFamily="34" charset="0"/>
                <a:ea typeface="ＭＳ Ｐゴシック" pitchFamily="50" charset="-128"/>
              </a:rPr>
              <a:t>: OCM </a:t>
            </a:r>
            <a:r>
              <a:rPr lang="en-US" altLang="ja-JP" sz="1200">
                <a:latin typeface="Franklin Gothic Medium" pitchFamily="34" charset="0"/>
                <a:ea typeface="ＭＳ Ｐゴシック" pitchFamily="50" charset="-128"/>
              </a:rPr>
              <a:t>[</a:t>
            </a:r>
            <a:r>
              <a:rPr lang="en-US" altLang="ja-JP" sz="1400">
                <a:latin typeface="Franklin Gothic Medium" pitchFamily="34" charset="0"/>
                <a:ea typeface="ＭＳ Ｐゴシック" pitchFamily="50" charset="-128"/>
              </a:rPr>
              <a:t>Ref.]: S.Saito, PTP Supple. 62(1977),11</a:t>
            </a:r>
            <a:endParaRPr lang="en-US" altLang="ja-JP" sz="1800">
              <a:latin typeface="Helvetica" pitchFamily="34" charset="0"/>
              <a:ea typeface="ＭＳ Ｐゴシック" pitchFamily="50" charset="-128"/>
            </a:endParaRPr>
          </a:p>
        </p:txBody>
      </p:sp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1888" y="2279650"/>
            <a:ext cx="469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5213" y="2987675"/>
            <a:ext cx="31242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6600" y="4783138"/>
            <a:ext cx="7213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Franklin Gothic Medium" pitchFamily="34" charset="0"/>
                <a:ea typeface="ＭＳ Ｐゴシック" pitchFamily="50" charset="-128"/>
              </a:rPr>
              <a:t>Phase shifts and Energies of </a:t>
            </a:r>
            <a:r>
              <a:rPr lang="en-US" altLang="ja-JP" sz="2000" baseline="30000">
                <a:latin typeface="Franklin Gothic Medium" pitchFamily="34" charset="0"/>
                <a:ea typeface="ＭＳ Ｐゴシック" pitchFamily="50" charset="-128"/>
              </a:rPr>
              <a:t>8</a:t>
            </a:r>
            <a:r>
              <a:rPr lang="en-US" altLang="ja-JP" sz="2000">
                <a:latin typeface="Franklin Gothic Medium" pitchFamily="34" charset="0"/>
                <a:ea typeface="ＭＳ Ｐゴシック" pitchFamily="50" charset="-128"/>
              </a:rPr>
              <a:t>Be, and Ground band states of </a:t>
            </a:r>
            <a:r>
              <a:rPr lang="en-US" altLang="ja-JP" sz="2000" baseline="30000">
                <a:latin typeface="Franklin Gothic Medium" pitchFamily="34" charset="0"/>
                <a:ea typeface="ＭＳ Ｐゴシック" pitchFamily="50" charset="-128"/>
              </a:rPr>
              <a:t>12</a:t>
            </a:r>
            <a:r>
              <a:rPr lang="en-US" altLang="ja-JP" sz="2000">
                <a:latin typeface="Franklin Gothic Medium" pitchFamily="34" charset="0"/>
                <a:ea typeface="ＭＳ Ｐゴシック" pitchFamily="50" charset="-128"/>
              </a:rPr>
              <a:t>C</a:t>
            </a:r>
          </a:p>
        </p:txBody>
      </p:sp>
      <p:pic>
        <p:nvPicPr>
          <p:cNvPr id="1065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0513" y="5681663"/>
            <a:ext cx="32845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3163" y="5845175"/>
            <a:ext cx="23796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5902325" y="5861050"/>
            <a:ext cx="3413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>
                <a:latin typeface="Helvetica" pitchFamily="34" charset="0"/>
                <a:ea typeface="ＭＳ Ｐゴシック" pitchFamily="50" charset="-128"/>
              </a:rPr>
              <a:t>,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00063" y="5116513"/>
            <a:ext cx="2206625" cy="1762125"/>
            <a:chOff x="1634" y="1087"/>
            <a:chExt cx="1419" cy="1109"/>
          </a:xfrm>
        </p:grpSpPr>
        <p:sp>
          <p:nvSpPr>
            <p:cNvPr id="106511" name="Rectangle 15"/>
            <p:cNvSpPr>
              <a:spLocks noChangeArrowheads="1"/>
            </p:cNvSpPr>
            <p:nvPr/>
          </p:nvSpPr>
          <p:spPr bwMode="auto">
            <a:xfrm>
              <a:off x="1634" y="1087"/>
              <a:ext cx="1419" cy="11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638" y="1141"/>
              <a:ext cx="1344" cy="1000"/>
              <a:chOff x="1603" y="1148"/>
              <a:chExt cx="1344" cy="1000"/>
            </a:xfrm>
          </p:grpSpPr>
          <p:sp>
            <p:nvSpPr>
              <p:cNvPr id="106513" name="Oval 17"/>
              <p:cNvSpPr>
                <a:spLocks noChangeArrowheads="1"/>
              </p:cNvSpPr>
              <p:nvPr/>
            </p:nvSpPr>
            <p:spPr bwMode="auto">
              <a:xfrm>
                <a:off x="1909" y="1622"/>
                <a:ext cx="134" cy="132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6514" name="Oval 18"/>
              <p:cNvSpPr>
                <a:spLocks noChangeArrowheads="1"/>
              </p:cNvSpPr>
              <p:nvPr/>
            </p:nvSpPr>
            <p:spPr bwMode="auto">
              <a:xfrm>
                <a:off x="2539" y="1404"/>
                <a:ext cx="138" cy="130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6515" name="Oval 19"/>
              <p:cNvSpPr>
                <a:spLocks noChangeArrowheads="1"/>
              </p:cNvSpPr>
              <p:nvPr/>
            </p:nvSpPr>
            <p:spPr bwMode="auto">
              <a:xfrm>
                <a:off x="2466" y="1923"/>
                <a:ext cx="139" cy="130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6516" name="Text Box 20"/>
              <p:cNvSpPr txBox="1">
                <a:spLocks noChangeArrowheads="1"/>
              </p:cNvSpPr>
              <p:nvPr/>
            </p:nvSpPr>
            <p:spPr bwMode="auto">
              <a:xfrm>
                <a:off x="1677" y="1426"/>
                <a:ext cx="412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89356" tIns="44679" rIns="89356" bIns="44679">
                <a:spAutoFit/>
              </a:bodyPr>
              <a:lstStyle/>
              <a:p>
                <a:pPr defTabSz="893763">
                  <a:spcBef>
                    <a:spcPct val="50000"/>
                  </a:spcBef>
                </a:pPr>
                <a:r>
                  <a:rPr lang="en-US" altLang="ja-JP" sz="1900" b="1">
                    <a:latin typeface="Symbol" pitchFamily="18" charset="2"/>
                    <a:ea typeface="ＭＳ Ｐゴシック" pitchFamily="50" charset="-128"/>
                  </a:rPr>
                  <a:t>a</a:t>
                </a:r>
                <a:r>
                  <a:rPr lang="en-US" altLang="ja-JP" sz="1900" b="1" baseline="-25000">
                    <a:latin typeface="Helvetica" pitchFamily="34" charset="0"/>
                    <a:ea typeface="ＭＳ Ｐゴシック" pitchFamily="50" charset="-128"/>
                  </a:rPr>
                  <a:t>1</a:t>
                </a:r>
                <a:endParaRPr lang="en-US" altLang="ja-JP" sz="1500" b="1">
                  <a:latin typeface="Helvetic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6517" name="Text Box 21"/>
              <p:cNvSpPr txBox="1">
                <a:spLocks noChangeArrowheads="1"/>
              </p:cNvSpPr>
              <p:nvPr/>
            </p:nvSpPr>
            <p:spPr bwMode="auto">
              <a:xfrm>
                <a:off x="2536" y="1148"/>
                <a:ext cx="411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89356" tIns="44679" rIns="89356" bIns="44679">
                <a:spAutoFit/>
              </a:bodyPr>
              <a:lstStyle/>
              <a:p>
                <a:pPr defTabSz="893763">
                  <a:spcBef>
                    <a:spcPct val="50000"/>
                  </a:spcBef>
                </a:pPr>
                <a:r>
                  <a:rPr lang="en-US" altLang="ja-JP" sz="1900" b="1">
                    <a:latin typeface="Symbol" pitchFamily="18" charset="2"/>
                    <a:ea typeface="ＭＳ Ｐゴシック" pitchFamily="50" charset="-128"/>
                  </a:rPr>
                  <a:t>a</a:t>
                </a:r>
                <a:r>
                  <a:rPr lang="en-US" altLang="ja-JP" sz="1900" b="1" baseline="-25000">
                    <a:latin typeface="Helvetica" pitchFamily="34" charset="0"/>
                    <a:ea typeface="ＭＳ Ｐゴシック" pitchFamily="50" charset="-128"/>
                  </a:rPr>
                  <a:t>2</a:t>
                </a:r>
                <a:endParaRPr lang="en-US" altLang="ja-JP" sz="1500" b="1">
                  <a:latin typeface="Helvetic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6518" name="Text Box 22"/>
              <p:cNvSpPr txBox="1">
                <a:spLocks noChangeArrowheads="1"/>
              </p:cNvSpPr>
              <p:nvPr/>
            </p:nvSpPr>
            <p:spPr bwMode="auto">
              <a:xfrm>
                <a:off x="2166" y="1910"/>
                <a:ext cx="326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89356" tIns="44679" rIns="89356" bIns="44679">
                <a:spAutoFit/>
              </a:bodyPr>
              <a:lstStyle/>
              <a:p>
                <a:pPr defTabSz="893763">
                  <a:spcBef>
                    <a:spcPct val="50000"/>
                  </a:spcBef>
                </a:pPr>
                <a:r>
                  <a:rPr lang="en-US" altLang="ja-JP" sz="1900" b="1">
                    <a:latin typeface="Symbol" pitchFamily="18" charset="2"/>
                    <a:ea typeface="ＭＳ Ｐゴシック" pitchFamily="50" charset="-128"/>
                  </a:rPr>
                  <a:t>a</a:t>
                </a:r>
                <a:r>
                  <a:rPr lang="en-US" altLang="ja-JP" sz="1900" b="1" baseline="-25000">
                    <a:latin typeface="Helvetica" pitchFamily="34" charset="0"/>
                    <a:ea typeface="ＭＳ Ｐゴシック" pitchFamily="50" charset="-128"/>
                  </a:rPr>
                  <a:t>3</a:t>
                </a:r>
                <a:endParaRPr lang="en-US" altLang="ja-JP" sz="1500" b="1">
                  <a:latin typeface="Helvetic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6519" name="Text Box 23"/>
              <p:cNvSpPr txBox="1">
                <a:spLocks noChangeArrowheads="1"/>
              </p:cNvSpPr>
              <p:nvPr/>
            </p:nvSpPr>
            <p:spPr bwMode="auto">
              <a:xfrm>
                <a:off x="1603" y="1827"/>
                <a:ext cx="55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>
                    <a:ea typeface="ＭＳ Ｐゴシック" pitchFamily="50" charset="-128"/>
                  </a:rPr>
                  <a:t>c=2</a:t>
                </a:r>
              </a:p>
            </p:txBody>
          </p:sp>
          <p:grpSp>
            <p:nvGrpSpPr>
              <p:cNvPr id="4" name="Group 24"/>
              <p:cNvGrpSpPr>
                <a:grpSpLocks/>
              </p:cNvGrpSpPr>
              <p:nvPr/>
            </p:nvGrpSpPr>
            <p:grpSpPr bwMode="auto">
              <a:xfrm>
                <a:off x="1981" y="1442"/>
                <a:ext cx="843" cy="569"/>
                <a:chOff x="2646" y="1904"/>
                <a:chExt cx="843" cy="569"/>
              </a:xfrm>
            </p:grpSpPr>
            <p:sp>
              <p:nvSpPr>
                <p:cNvPr id="106521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198" y="1933"/>
                  <a:ext cx="72" cy="54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aphicFrame>
              <p:nvGraphicFramePr>
                <p:cNvPr id="106522" name="Object 26"/>
                <p:cNvGraphicFramePr>
                  <a:graphicFrameLocks noChangeAspect="1"/>
                </p:cNvGraphicFramePr>
                <p:nvPr/>
              </p:nvGraphicFramePr>
              <p:xfrm>
                <a:off x="3306" y="2061"/>
                <a:ext cx="183" cy="2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1480" name="数式" r:id="rId9" imgW="164880" imgH="215640" progId="Equation.3">
                        <p:embed/>
                      </p:oleObj>
                    </mc:Choice>
                    <mc:Fallback>
                      <p:oleObj name="数式" r:id="rId9" imgW="16488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06" y="2061"/>
                              <a:ext cx="183" cy="23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6523" name="Object 27"/>
                <p:cNvGraphicFramePr>
                  <a:graphicFrameLocks noChangeAspect="1"/>
                </p:cNvGraphicFramePr>
                <p:nvPr/>
              </p:nvGraphicFramePr>
              <p:xfrm>
                <a:off x="2859" y="1904"/>
                <a:ext cx="322" cy="2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1481" name="数式" r:id="rId11" imgW="177480" imgH="215640" progId="Equation.3">
                        <p:embed/>
                      </p:oleObj>
                    </mc:Choice>
                    <mc:Fallback>
                      <p:oleObj name="数式" r:id="rId11" imgW="17748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59" y="1904"/>
                              <a:ext cx="322" cy="21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6524" name="Line 28"/>
                <p:cNvSpPr>
                  <a:spLocks noChangeShapeType="1"/>
                </p:cNvSpPr>
                <p:nvPr/>
              </p:nvSpPr>
              <p:spPr bwMode="auto">
                <a:xfrm>
                  <a:off x="2646" y="2150"/>
                  <a:ext cx="595" cy="2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106525" name="Oval 29"/>
          <p:cNvSpPr>
            <a:spLocks noChangeArrowheads="1"/>
          </p:cNvSpPr>
          <p:nvPr/>
        </p:nvSpPr>
        <p:spPr bwMode="auto">
          <a:xfrm>
            <a:off x="877888" y="2330450"/>
            <a:ext cx="87312" cy="9048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6526" name="Oval 30"/>
          <p:cNvSpPr>
            <a:spLocks noChangeArrowheads="1"/>
          </p:cNvSpPr>
          <p:nvPr/>
        </p:nvSpPr>
        <p:spPr bwMode="auto">
          <a:xfrm>
            <a:off x="877888" y="3165475"/>
            <a:ext cx="87312" cy="9048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6527" name="Oval 31"/>
          <p:cNvSpPr>
            <a:spLocks noChangeArrowheads="1"/>
          </p:cNvSpPr>
          <p:nvPr/>
        </p:nvSpPr>
        <p:spPr bwMode="auto">
          <a:xfrm>
            <a:off x="868363" y="4276725"/>
            <a:ext cx="85725" cy="90488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106528" name="Picture 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14675" y="5334000"/>
            <a:ext cx="1362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3398838" y="6461125"/>
            <a:ext cx="415925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500">
                <a:latin typeface="Helvetica" pitchFamily="34" charset="0"/>
                <a:ea typeface="ＭＳ Ｐゴシック" pitchFamily="50" charset="-128"/>
              </a:rPr>
              <a:t>[Ref.]: M.Kamimura, Phys. Rev. A38(1988),621</a:t>
            </a:r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2405063" y="3497263"/>
            <a:ext cx="15922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>
                <a:latin typeface="Helvetica" pitchFamily="34" charset="0"/>
                <a:ea typeface="ＭＳ Ｐゴシック" pitchFamily="50" charset="-128"/>
              </a:rPr>
              <a:t>μ=0.15 fm</a:t>
            </a:r>
            <a:r>
              <a:rPr lang="en-US" altLang="ja-JP" sz="1600" baseline="30000">
                <a:latin typeface="Helvetica" pitchFamily="34" charset="0"/>
                <a:ea typeface="ＭＳ Ｐゴシック" pitchFamily="50" charset="-128"/>
              </a:rPr>
              <a:t>-2</a:t>
            </a:r>
            <a:endParaRPr lang="en-US" altLang="ja-JP" sz="1600">
              <a:latin typeface="Helvetica" pitchFamily="34" charset="0"/>
              <a:ea typeface="ＭＳ Ｐゴシック" pitchFamily="50" charset="-128"/>
            </a:endParaRPr>
          </a:p>
        </p:txBody>
      </p:sp>
      <p:pic>
        <p:nvPicPr>
          <p:cNvPr id="106531" name="Picture 3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92650" y="3057525"/>
            <a:ext cx="24495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32" name="Picture 3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6463" y="3441700"/>
            <a:ext cx="251936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33" name="Picture 3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02325" y="3746500"/>
            <a:ext cx="14732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7048500" y="2955925"/>
            <a:ext cx="14811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Helvetica" pitchFamily="34" charset="0"/>
                <a:ea typeface="ＭＳ Ｐゴシック" pitchFamily="50" charset="-128"/>
              </a:rPr>
              <a:t>, </a:t>
            </a:r>
            <a:r>
              <a:rPr lang="en-US" altLang="ja-JP" sz="1800">
                <a:latin typeface="Helvetica" pitchFamily="34" charset="0"/>
                <a:ea typeface="ＭＳ Ｐゴシック" pitchFamily="50" charset="-128"/>
              </a:rPr>
              <a:t>-parity )</a:t>
            </a:r>
          </a:p>
        </p:txBody>
      </p:sp>
      <p:pic>
        <p:nvPicPr>
          <p:cNvPr id="106535" name="Picture 3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72013" y="3759200"/>
            <a:ext cx="121602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2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2600" y="1266825"/>
            <a:ext cx="7769225" cy="10929938"/>
            <a:chOff x="560" y="820"/>
            <a:chExt cx="4894" cy="7076"/>
          </a:xfrm>
        </p:grpSpPr>
        <p:pic>
          <p:nvPicPr>
            <p:cNvPr id="1075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" y="820"/>
              <a:ext cx="4894" cy="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7524" name="Line 4"/>
            <p:cNvSpPr>
              <a:spLocks noChangeShapeType="1"/>
            </p:cNvSpPr>
            <p:nvPr/>
          </p:nvSpPr>
          <p:spPr bwMode="auto">
            <a:xfrm>
              <a:off x="1448" y="2206"/>
              <a:ext cx="20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525" name="Text Box 5"/>
            <p:cNvSpPr txBox="1">
              <a:spLocks noChangeArrowheads="1"/>
            </p:cNvSpPr>
            <p:nvPr/>
          </p:nvSpPr>
          <p:spPr bwMode="auto">
            <a:xfrm>
              <a:off x="1310" y="2070"/>
              <a:ext cx="28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000">
                  <a:solidFill>
                    <a:schemeClr val="accent2"/>
                  </a:solidFill>
                  <a:latin typeface="Century" pitchFamily="18" charset="0"/>
                  <a:ea typeface="ＭＳ Ｐゴシック" pitchFamily="50" charset="-128"/>
                </a:rPr>
                <a:t>(2+)</a:t>
              </a:r>
            </a:p>
          </p:txBody>
        </p:sp>
      </p:grpSp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ja-JP" sz="3200">
                <a:solidFill>
                  <a:schemeClr val="accent2"/>
                </a:solidFill>
                <a:latin typeface="Franklin Gothic Medium" pitchFamily="34" charset="0"/>
              </a:rPr>
              <a:t>Results of applications of CSM and ACCC+CSM to 3</a:t>
            </a:r>
            <a:r>
              <a:rPr lang="en-US" altLang="ja-JP" sz="3200">
                <a:solidFill>
                  <a:schemeClr val="accent2"/>
                </a:solidFill>
                <a:latin typeface="Franklin Gothic Medium" pitchFamily="34" charset="0"/>
                <a:sym typeface="Symbol" pitchFamily="18" charset="2"/>
              </a:rPr>
              <a:t></a:t>
            </a:r>
            <a:r>
              <a:rPr lang="en-US" altLang="ja-JP" sz="3200">
                <a:solidFill>
                  <a:schemeClr val="accent2"/>
                </a:solidFill>
                <a:latin typeface="Franklin Gothic Medium" pitchFamily="34" charset="0"/>
              </a:rPr>
              <a:t>OCM       </a:t>
            </a:r>
            <a:r>
              <a:rPr lang="ja-JP" altLang="en-US" sz="3200" b="1">
                <a:solidFill>
                  <a:schemeClr val="accent2"/>
                </a:solidFill>
                <a:latin typeface="Franklin Gothic Medium" pitchFamily="34" charset="0"/>
              </a:rPr>
              <a:t>－</a:t>
            </a:r>
            <a:r>
              <a:rPr lang="en-US" altLang="ja-JP" sz="3200">
                <a:solidFill>
                  <a:schemeClr val="accent2"/>
                </a:solidFill>
                <a:latin typeface="Franklin Gothic Medium" pitchFamily="34" charset="0"/>
              </a:rPr>
              <a:t>Energy levels Ex&lt; 15 MeV</a:t>
            </a:r>
            <a:r>
              <a:rPr lang="ja-JP" altLang="en-US" sz="3200" b="1">
                <a:solidFill>
                  <a:schemeClr val="accent2"/>
                </a:solidFill>
                <a:latin typeface="Franklin Gothic Medium" pitchFamily="34" charset="0"/>
              </a:rPr>
              <a:t>－</a:t>
            </a:r>
            <a:r>
              <a:rPr lang="ja-JP" altLang="en-US" sz="3200">
                <a:solidFill>
                  <a:schemeClr val="accent2"/>
                </a:solidFill>
                <a:latin typeface="Franklin Gothic Medium" pitchFamily="34" charset="0"/>
              </a:rPr>
              <a:t> 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5403850" y="6267450"/>
            <a:ext cx="21304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309" tIns="44655" rIns="89309" bIns="44655">
            <a:spAutoFit/>
          </a:bodyPr>
          <a:lstStyle/>
          <a:p>
            <a:pPr defTabSz="893763"/>
            <a:r>
              <a:rPr lang="en-US" altLang="ja-JP" sz="1400">
                <a:latin typeface="Franklin Gothic Medium" pitchFamily="34" charset="0"/>
                <a:ea typeface="ＭＳ Ｐゴシック" pitchFamily="50" charset="-128"/>
              </a:rPr>
              <a:t>E.Uegaki et al.,PTP(1979)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522663" y="5988050"/>
            <a:ext cx="139223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latin typeface="Franklin Gothic Medium" pitchFamily="34" charset="0"/>
                <a:ea typeface="ＭＳ Ｐゴシック" pitchFamily="50" charset="-128"/>
              </a:rPr>
              <a:t>ACCC+CSM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488950" y="3414713"/>
            <a:ext cx="392113" cy="874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 rot="-5400000">
            <a:off x="396875" y="3425825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latin typeface="Arial" pitchFamily="34" charset="0"/>
                <a:ea typeface="ＭＳ Ｐゴシック" pitchFamily="50" charset="-128"/>
              </a:rPr>
              <a:t>E</a:t>
            </a:r>
            <a:r>
              <a:rPr lang="en-US" altLang="ja-JP" baseline="-25000">
                <a:latin typeface="Arial" pitchFamily="34" charset="0"/>
                <a:ea typeface="ＭＳ Ｐゴシック" pitchFamily="50" charset="-128"/>
              </a:rPr>
              <a:t>r</a:t>
            </a:r>
            <a:endParaRPr lang="en-US" altLang="ja-JP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57150" y="6280150"/>
            <a:ext cx="3957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latin typeface="Franklin Gothic Medium" pitchFamily="34" charset="0"/>
                <a:ea typeface="ＭＳ Ｐゴシック" pitchFamily="50" charset="-128"/>
              </a:rPr>
              <a:t>[Ref.]: M.Itoh et al., NPA 738(2004)268</a:t>
            </a:r>
            <a:endParaRPr lang="en-US" altLang="ja-JP" sz="1800"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27000" y="3629026"/>
            <a:ext cx="7681913" cy="2611438"/>
            <a:chOff x="80" y="2286"/>
            <a:chExt cx="4839" cy="1645"/>
          </a:xfrm>
        </p:grpSpPr>
        <p:sp>
          <p:nvSpPr>
            <p:cNvPr id="107534" name="Rectangle 14"/>
            <p:cNvSpPr>
              <a:spLocks noChangeArrowheads="1"/>
            </p:cNvSpPr>
            <p:nvPr/>
          </p:nvSpPr>
          <p:spPr bwMode="auto">
            <a:xfrm>
              <a:off x="2691" y="2726"/>
              <a:ext cx="2087" cy="4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5" tIns="45717" rIns="91435" bIns="4571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0</a:t>
              </a:r>
              <a:r>
                <a:rPr lang="en-US" altLang="ja-JP" sz="1800" baseline="-250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3</a:t>
              </a:r>
              <a:r>
                <a:rPr lang="en-US" altLang="ja-JP" sz="1800" baseline="300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+</a:t>
              </a:r>
              <a:r>
                <a:rPr lang="en-US" altLang="ja-JP" sz="18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: E</a:t>
              </a:r>
              <a:r>
                <a:rPr lang="en-US" altLang="ja-JP" sz="1800" baseline="-250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r</a:t>
              </a:r>
              <a:r>
                <a:rPr lang="en-US" altLang="ja-JP" sz="18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=1.66 MeV, Γ=1.48 MeV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1800">
                  <a:latin typeface="Franklin Gothic Medium" pitchFamily="34" charset="0"/>
                  <a:ea typeface="ＭＳ Ｐゴシック" pitchFamily="50" charset="-128"/>
                </a:rPr>
                <a:t>2</a:t>
              </a:r>
              <a:r>
                <a:rPr lang="en-US" altLang="ja-JP" sz="1800" baseline="-25000">
                  <a:latin typeface="Franklin Gothic Medium" pitchFamily="34" charset="0"/>
                  <a:ea typeface="ＭＳ Ｐゴシック" pitchFamily="50" charset="-128"/>
                </a:rPr>
                <a:t>2</a:t>
              </a:r>
              <a:r>
                <a:rPr lang="en-US" altLang="ja-JP" sz="1800" baseline="30000">
                  <a:latin typeface="Franklin Gothic Medium" pitchFamily="34" charset="0"/>
                  <a:ea typeface="ＭＳ Ｐゴシック" pitchFamily="50" charset="-128"/>
                </a:rPr>
                <a:t>+</a:t>
              </a:r>
              <a:r>
                <a:rPr lang="en-US" altLang="ja-JP" sz="1800">
                  <a:latin typeface="Franklin Gothic Medium" pitchFamily="34" charset="0"/>
                  <a:ea typeface="ＭＳ Ｐゴシック" pitchFamily="50" charset="-128"/>
                </a:rPr>
                <a:t>: E</a:t>
              </a:r>
              <a:r>
                <a:rPr lang="en-US" altLang="ja-JP" sz="1800" baseline="-25000">
                  <a:latin typeface="Franklin Gothic Medium" pitchFamily="34" charset="0"/>
                  <a:ea typeface="ＭＳ Ｐゴシック" pitchFamily="50" charset="-128"/>
                </a:rPr>
                <a:t>r</a:t>
              </a:r>
              <a:r>
                <a:rPr lang="en-US" altLang="ja-JP" sz="1800">
                  <a:latin typeface="Franklin Gothic Medium" pitchFamily="34" charset="0"/>
                  <a:ea typeface="ＭＳ Ｐゴシック" pitchFamily="50" charset="-128"/>
                </a:rPr>
                <a:t>=2.28 MeV, Γ=1.1 MeV</a:t>
              </a:r>
            </a:p>
          </p:txBody>
        </p:sp>
        <p:sp>
          <p:nvSpPr>
            <p:cNvPr id="107535" name="Line 15"/>
            <p:cNvSpPr>
              <a:spLocks noChangeShapeType="1"/>
            </p:cNvSpPr>
            <p:nvPr/>
          </p:nvSpPr>
          <p:spPr bwMode="auto">
            <a:xfrm flipH="1" flipV="1">
              <a:off x="2722" y="2344"/>
              <a:ext cx="175" cy="38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536" name="Rectangle 16"/>
            <p:cNvSpPr>
              <a:spLocks noChangeArrowheads="1"/>
            </p:cNvSpPr>
            <p:nvPr/>
          </p:nvSpPr>
          <p:spPr bwMode="auto">
            <a:xfrm>
              <a:off x="80" y="2700"/>
              <a:ext cx="2441" cy="7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5" tIns="45717" rIns="91435" bIns="45717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ja-JP" sz="18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0</a:t>
              </a:r>
              <a:r>
                <a:rPr lang="en-US" altLang="ja-JP" sz="1800" baseline="300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+ </a:t>
              </a:r>
              <a:r>
                <a:rPr lang="en-US" altLang="ja-JP" sz="18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: E</a:t>
              </a:r>
              <a:r>
                <a:rPr lang="en-US" altLang="ja-JP" sz="1800" baseline="-250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r</a:t>
              </a:r>
              <a:r>
                <a:rPr lang="en-US" altLang="ja-JP" sz="18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=2.7</a:t>
              </a:r>
              <a:r>
                <a:rPr lang="en-US" altLang="ja-JP" sz="1800" u="sng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+</a:t>
              </a:r>
              <a:r>
                <a:rPr lang="en-US" altLang="ja-JP" sz="18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0.3 MeV, </a:t>
              </a:r>
              <a:r>
                <a:rPr lang="en-US" altLang="ja-JP" sz="1800">
                  <a:solidFill>
                    <a:srgbClr val="FF0066"/>
                  </a:solidFill>
                  <a:latin typeface="Symbol" pitchFamily="18" charset="2"/>
                  <a:ea typeface="ＭＳ Ｐゴシック" pitchFamily="50" charset="-128"/>
                </a:rPr>
                <a:t>G</a:t>
              </a:r>
              <a:r>
                <a:rPr lang="en-US" altLang="ja-JP" sz="18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= 2.7</a:t>
              </a:r>
              <a:r>
                <a:rPr lang="en-US" altLang="ja-JP" sz="1800" u="sng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+</a:t>
              </a:r>
              <a:r>
                <a:rPr lang="en-US" altLang="ja-JP" sz="1800">
                  <a:solidFill>
                    <a:srgbClr val="FF0066"/>
                  </a:solidFill>
                  <a:latin typeface="Franklin Gothic Medium" pitchFamily="34" charset="0"/>
                  <a:ea typeface="ＭＳ Ｐゴシック" pitchFamily="50" charset="-128"/>
                </a:rPr>
                <a:t>0.3 MeV</a:t>
              </a:r>
            </a:p>
            <a:p>
              <a:pPr>
                <a:spcBef>
                  <a:spcPct val="35000"/>
                </a:spcBef>
              </a:pPr>
              <a:r>
                <a:rPr lang="en-US" altLang="ja-JP" sz="18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2</a:t>
              </a:r>
              <a:r>
                <a:rPr lang="en-US" altLang="ja-JP" sz="1800" baseline="300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+ </a:t>
              </a:r>
              <a:r>
                <a:rPr lang="en-US" altLang="ja-JP" sz="18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: E</a:t>
              </a:r>
              <a:r>
                <a:rPr lang="en-US" altLang="ja-JP" sz="1800" baseline="-250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r</a:t>
              </a:r>
              <a:r>
                <a:rPr lang="en-US" altLang="ja-JP" sz="18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=2.6</a:t>
              </a:r>
              <a:r>
                <a:rPr lang="en-US" altLang="ja-JP" sz="1800" u="sng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+</a:t>
              </a:r>
              <a:r>
                <a:rPr lang="en-US" altLang="ja-JP" sz="18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0.3 MeV, </a:t>
              </a:r>
              <a:r>
                <a:rPr lang="en-US" altLang="ja-JP" sz="180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</a:rPr>
                <a:t>G</a:t>
              </a:r>
              <a:r>
                <a:rPr lang="en-US" altLang="ja-JP" sz="18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= 1.0</a:t>
              </a:r>
              <a:r>
                <a:rPr lang="en-US" altLang="ja-JP" sz="1800" u="sng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+</a:t>
              </a:r>
              <a:r>
                <a:rPr lang="en-US" altLang="ja-JP" sz="18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0.3 MeV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Franklin Gothic Medium" pitchFamily="34" charset="0"/>
                  <a:ea typeface="ＭＳ Ｐゴシック" pitchFamily="50" charset="-128"/>
                </a:rPr>
                <a:t>[Ref.]: M.Itoh et al., NPA 738(2004)268</a:t>
              </a:r>
              <a:endParaRPr lang="en-US" altLang="ja-JP" sz="1800">
                <a:solidFill>
                  <a:schemeClr val="tx2"/>
                </a:solidFill>
                <a:latin typeface="Franklin Gothic Medium" pitchFamily="34" charset="0"/>
                <a:ea typeface="ＭＳ Ｐゴシック" pitchFamily="50" charset="-128"/>
              </a:endParaRPr>
            </a:p>
          </p:txBody>
        </p:sp>
        <p:sp>
          <p:nvSpPr>
            <p:cNvPr id="107537" name="Line 17"/>
            <p:cNvSpPr>
              <a:spLocks noChangeShapeType="1"/>
            </p:cNvSpPr>
            <p:nvPr/>
          </p:nvSpPr>
          <p:spPr bwMode="auto">
            <a:xfrm flipV="1">
              <a:off x="897" y="2286"/>
              <a:ext cx="316" cy="41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538" name="Text Box 18"/>
            <p:cNvSpPr txBox="1">
              <a:spLocks noChangeArrowheads="1"/>
            </p:cNvSpPr>
            <p:nvPr/>
          </p:nvSpPr>
          <p:spPr bwMode="auto">
            <a:xfrm>
              <a:off x="703" y="3521"/>
              <a:ext cx="4216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800" dirty="0">
                  <a:latin typeface="Arial" pitchFamily="34" charset="0"/>
                  <a:ea typeface="ＭＳ Ｐゴシック" pitchFamily="50" charset="-128"/>
                </a:rPr>
                <a:t>3α Model can reproduce 2</a:t>
              </a:r>
              <a:r>
                <a:rPr lang="en-US" altLang="ja-JP" sz="1800" baseline="-25000" dirty="0">
                  <a:latin typeface="Arial" pitchFamily="34" charset="0"/>
                  <a:ea typeface="ＭＳ Ｐゴシック" pitchFamily="50" charset="-128"/>
                </a:rPr>
                <a:t>2</a:t>
              </a:r>
              <a:r>
                <a:rPr lang="en-US" altLang="ja-JP" sz="1800" baseline="30000" dirty="0">
                  <a:latin typeface="Arial" pitchFamily="34" charset="0"/>
                  <a:ea typeface="ＭＳ Ｐゴシック" pitchFamily="50" charset="-128"/>
                </a:rPr>
                <a:t>+</a:t>
              </a:r>
              <a:r>
                <a:rPr lang="en-US" altLang="ja-JP" sz="1800" dirty="0">
                  <a:latin typeface="Arial" pitchFamily="34" charset="0"/>
                  <a:ea typeface="ＭＳ Ｐゴシック" pitchFamily="50" charset="-128"/>
                </a:rPr>
                <a:t> and 0</a:t>
              </a:r>
              <a:r>
                <a:rPr lang="en-US" altLang="ja-JP" sz="1800" baseline="-25000" dirty="0">
                  <a:latin typeface="Arial" pitchFamily="34" charset="0"/>
                  <a:ea typeface="ＭＳ Ｐゴシック" pitchFamily="50" charset="-128"/>
                </a:rPr>
                <a:t>3</a:t>
              </a:r>
              <a:r>
                <a:rPr lang="en-US" altLang="ja-JP" sz="1800" baseline="30000" dirty="0">
                  <a:latin typeface="Arial" pitchFamily="34" charset="0"/>
                  <a:ea typeface="ＭＳ Ｐゴシック" pitchFamily="50" charset="-128"/>
                </a:rPr>
                <a:t>+</a:t>
              </a:r>
              <a:r>
                <a:rPr lang="en-US" altLang="ja-JP" sz="1800" dirty="0">
                  <a:latin typeface="Arial" pitchFamily="34" charset="0"/>
                  <a:ea typeface="ＭＳ Ｐゴシック" pitchFamily="50" charset="-128"/>
                </a:rPr>
                <a:t> in the same energy region by taking into account the correct boundary condition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5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9538" y="980728"/>
            <a:ext cx="49053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532313" y="5068664"/>
            <a:ext cx="4173537" cy="736600"/>
            <a:chOff x="2855" y="3782"/>
            <a:chExt cx="2629" cy="464"/>
          </a:xfrm>
        </p:grpSpPr>
        <p:sp>
          <p:nvSpPr>
            <p:cNvPr id="4" name="Line 21"/>
            <p:cNvSpPr>
              <a:spLocks noChangeShapeType="1"/>
            </p:cNvSpPr>
            <p:nvPr/>
          </p:nvSpPr>
          <p:spPr bwMode="auto">
            <a:xfrm>
              <a:off x="2855" y="3782"/>
              <a:ext cx="2613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Line 22"/>
            <p:cNvSpPr>
              <a:spLocks noChangeShapeType="1"/>
            </p:cNvSpPr>
            <p:nvPr/>
          </p:nvSpPr>
          <p:spPr bwMode="auto">
            <a:xfrm>
              <a:off x="2871" y="4246"/>
              <a:ext cx="2613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2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-33338"/>
            <a:ext cx="7116762" cy="696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7361238" y="32766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7986713" y="32766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8275638" y="33528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8459788" y="34734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8596313" y="36576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8615363" y="414337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0066FF"/>
              </a:solidFill>
              <a:ea typeface="ＭＳ Ｐゴシック" pitchFamily="50" charset="-128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8526463" y="44323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8393113" y="47593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8180388" y="51022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3452813" y="3260725"/>
            <a:ext cx="9842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551238" y="3733800"/>
            <a:ext cx="533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3333CC"/>
                </a:solidFill>
                <a:ea typeface="ＭＳ Ｐゴシック" pitchFamily="50" charset="-128"/>
              </a:rPr>
              <a:t>0</a:t>
            </a:r>
            <a:r>
              <a:rPr lang="en-US" altLang="ja-JP" baseline="30000">
                <a:solidFill>
                  <a:srgbClr val="3333CC"/>
                </a:solidFill>
                <a:ea typeface="ＭＳ Ｐゴシック" pitchFamily="50" charset="-128"/>
              </a:rPr>
              <a:t>+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056438" y="3886200"/>
            <a:ext cx="609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3333CC"/>
                </a:solidFill>
                <a:ea typeface="ＭＳ Ｐゴシック" pitchFamily="50" charset="-128"/>
              </a:rPr>
              <a:t>1</a:t>
            </a:r>
            <a:r>
              <a:rPr lang="ja-JP" altLang="en-US" baseline="30000">
                <a:solidFill>
                  <a:srgbClr val="3333CC"/>
                </a:solidFill>
                <a:ea typeface="ＭＳ Ｐゴシック" pitchFamily="50" charset="-128"/>
              </a:rPr>
              <a:t>－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4694238" y="1219200"/>
            <a:ext cx="396875" cy="158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4694238" y="914400"/>
            <a:ext cx="533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4694238" y="457200"/>
            <a:ext cx="83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694238" y="244475"/>
            <a:ext cx="990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4679950" y="12192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8613775" y="3871913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0066FF"/>
              </a:solidFill>
              <a:ea typeface="ＭＳ Ｐゴシック" pitchFamily="50" charset="-128"/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179512" y="464457"/>
            <a:ext cx="2736304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/>
              <a:t>M. Homma, T. Myo and K. Kato, Prog. Theor. Phys. </a:t>
            </a:r>
            <a:r>
              <a:rPr lang="en-US" altLang="ja-JP" sz="1800" b="1"/>
              <a:t>97 </a:t>
            </a:r>
            <a:r>
              <a:rPr lang="en-US" altLang="ja-JP" sz="1800"/>
              <a:t>(1997), 561.</a:t>
            </a: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4673600" y="685800"/>
            <a:ext cx="6604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4686300" y="317500"/>
            <a:ext cx="952500" cy="25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V="1">
            <a:off x="4660900" y="901700"/>
            <a:ext cx="571500" cy="25400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4686300" y="457200"/>
            <a:ext cx="800100" cy="0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V="1">
            <a:off x="4711700" y="228600"/>
            <a:ext cx="927100" cy="0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7620000" y="381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FF0000"/>
                </a:solidFill>
              </a:rPr>
              <a:t>red:</a:t>
            </a:r>
            <a:r>
              <a:rPr lang="en-US" altLang="ja-JP"/>
              <a:t> 0</a:t>
            </a:r>
            <a:r>
              <a:rPr lang="en-US" altLang="ja-JP" baseline="30000"/>
              <a:t>+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7620000" y="762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0066FF"/>
                </a:solidFill>
              </a:rPr>
              <a:t>blue: 1</a:t>
            </a:r>
            <a:r>
              <a:rPr lang="en-US" altLang="ja-JP" baseline="30000">
                <a:solidFill>
                  <a:srgbClr val="0066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506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9144000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419600" y="5710238"/>
            <a:ext cx="29718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6934200" y="17907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001000" y="1562100"/>
            <a:ext cx="81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FF0000"/>
                </a:solidFill>
                <a:ea typeface="ＭＳ Ｐゴシック" pitchFamily="50" charset="-128"/>
              </a:rPr>
              <a:t>B.S.</a:t>
            </a:r>
          </a:p>
        </p:txBody>
      </p:sp>
      <p:sp>
        <p:nvSpPr>
          <p:cNvPr id="28678" name="AutoShape 6"/>
          <p:cNvSpPr>
            <a:spLocks/>
          </p:cNvSpPr>
          <p:nvPr/>
        </p:nvSpPr>
        <p:spPr bwMode="auto">
          <a:xfrm>
            <a:off x="7391400" y="2095500"/>
            <a:ext cx="304800" cy="3429000"/>
          </a:xfrm>
          <a:prstGeom prst="rightBrace">
            <a:avLst>
              <a:gd name="adj1" fmla="val 9375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924800" y="34671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solidFill>
                  <a:srgbClr val="FF0000"/>
                </a:solidFill>
                <a:ea typeface="ＭＳ Ｐゴシック" pitchFamily="50" charset="-128"/>
              </a:rPr>
              <a:t>R.S.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85750" y="142875"/>
            <a:ext cx="807243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0070C0"/>
                </a:solidFill>
                <a:ea typeface="ＭＳ Ｐゴシック" pitchFamily="50" charset="-128"/>
              </a:rPr>
              <a:t>Contributions from B.S. and R.S. to the Sum rule value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620000" y="557688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baseline="-25000">
                <a:solidFill>
                  <a:srgbClr val="FF0000"/>
                </a:solidFill>
                <a:ea typeface="ＭＳ Ｐゴシック" pitchFamily="50" charset="-128"/>
              </a:rPr>
              <a:t>exc</a:t>
            </a:r>
            <a:r>
              <a:rPr lang="en-US" altLang="ja-JP">
                <a:solidFill>
                  <a:srgbClr val="FF0000"/>
                </a:solidFill>
                <a:ea typeface="ＭＳ Ｐゴシック" pitchFamily="50" charset="-128"/>
              </a:rPr>
              <a:t>=1.5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8148638" y="597277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rgbClr val="FF0000"/>
                </a:solidFill>
                <a:ea typeface="ＭＳ Ｐゴシック" pitchFamily="50" charset="-128"/>
              </a:rPr>
              <a:t>e</a:t>
            </a:r>
            <a:r>
              <a:rPr lang="en-US" altLang="ja-JP" sz="1600" baseline="30000" dirty="0">
                <a:solidFill>
                  <a:srgbClr val="FF0000"/>
                </a:solidFill>
                <a:ea typeface="ＭＳ Ｐゴシック" pitchFamily="50" charset="-128"/>
              </a:rPr>
              <a:t>2</a:t>
            </a:r>
            <a:r>
              <a:rPr lang="en-US" altLang="ja-JP" sz="1600" dirty="0">
                <a:solidFill>
                  <a:srgbClr val="FF0000"/>
                </a:solidFill>
                <a:ea typeface="ＭＳ Ｐゴシック" pitchFamily="50" charset="-128"/>
              </a:rPr>
              <a:t>fm</a:t>
            </a:r>
            <a:r>
              <a:rPr lang="en-US" altLang="ja-JP" sz="1600" baseline="30000" dirty="0">
                <a:solidFill>
                  <a:srgbClr val="FF0000"/>
                </a:solidFill>
                <a:ea typeface="ＭＳ Ｐゴシック" pitchFamily="50" charset="-128"/>
              </a:rPr>
              <a:t>2</a:t>
            </a:r>
            <a:r>
              <a:rPr lang="en-US" altLang="ja-JP" sz="1600" dirty="0">
                <a:solidFill>
                  <a:srgbClr val="FF0000"/>
                </a:solidFill>
                <a:ea typeface="ＭＳ Ｐゴシック" pitchFamily="50" charset="-128"/>
              </a:rPr>
              <a:t>MeV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51520" y="6279703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FF0000"/>
                </a:solidFill>
              </a:rPr>
              <a:t>The </a:t>
            </a:r>
            <a:r>
              <a:rPr lang="en-US" altLang="ja-JP" sz="2400" dirty="0">
                <a:solidFill>
                  <a:srgbClr val="FF0000"/>
                </a:solidFill>
              </a:rPr>
              <a:t>sum rule values are </a:t>
            </a:r>
            <a:r>
              <a:rPr lang="en-US" altLang="ja-JP" sz="2400" dirty="0" smtClean="0">
                <a:solidFill>
                  <a:srgbClr val="FF0000"/>
                </a:solidFill>
              </a:rPr>
              <a:t>described </a:t>
            </a:r>
            <a:r>
              <a:rPr lang="en-US" altLang="ja-JP" sz="2400" dirty="0">
                <a:solidFill>
                  <a:srgbClr val="FF0000"/>
                </a:solidFill>
              </a:rPr>
              <a:t>by the resonant pole states!!</a:t>
            </a:r>
            <a:r>
              <a:rPr lang="en-US" altLang="ja-JP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99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548680"/>
            <a:ext cx="856895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/>
                </a:solidFill>
              </a:rPr>
              <a:t>The complex scaling method is useful in solving not only resonant states but also continuum states.</a:t>
            </a:r>
            <a:endParaRPr kumimoji="1" lang="ja-JP" alt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Text Box 1029"/>
          <p:cNvSpPr txBox="1">
            <a:spLocks noChangeArrowheads="1"/>
          </p:cNvSpPr>
          <p:nvPr/>
        </p:nvSpPr>
        <p:spPr bwMode="auto">
          <a:xfrm>
            <a:off x="3000375" y="4566121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solidFill>
                  <a:srgbClr val="FF0000"/>
                </a:solidFill>
                <a:ea typeface="ＭＳ Ｐゴシック" pitchFamily="50" charset="-128"/>
              </a:rPr>
              <a:t>Continuum states</a:t>
            </a:r>
            <a:r>
              <a:rPr lang="en-US" altLang="ja-JP">
                <a:solidFill>
                  <a:srgbClr val="FF0000"/>
                </a:solidFill>
                <a:ea typeface="ＭＳ Ｐゴシック" pitchFamily="50" charset="-128"/>
              </a:rPr>
              <a:t> </a:t>
            </a:r>
          </a:p>
        </p:txBody>
      </p:sp>
      <p:sp>
        <p:nvSpPr>
          <p:cNvPr id="4" name="Text Box 1034"/>
          <p:cNvSpPr txBox="1">
            <a:spLocks noChangeArrowheads="1"/>
          </p:cNvSpPr>
          <p:nvPr/>
        </p:nvSpPr>
        <p:spPr bwMode="auto">
          <a:xfrm>
            <a:off x="714375" y="4566121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ea typeface="ＭＳ Ｐゴシック" pitchFamily="50" charset="-128"/>
              </a:rPr>
              <a:t>Bound states</a:t>
            </a:r>
          </a:p>
        </p:txBody>
      </p:sp>
      <p:sp>
        <p:nvSpPr>
          <p:cNvPr id="5" name="Text Box 1035"/>
          <p:cNvSpPr txBox="1">
            <a:spLocks noChangeArrowheads="1"/>
          </p:cNvSpPr>
          <p:nvPr/>
        </p:nvSpPr>
        <p:spPr bwMode="auto">
          <a:xfrm>
            <a:off x="3429000" y="4923308"/>
            <a:ext cx="50006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ea typeface="ＭＳ Ｐゴシック" pitchFamily="50" charset="-128"/>
              </a:rPr>
              <a:t>Resonant states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b="1">
                <a:ea typeface="ＭＳ Ｐゴシック" pitchFamily="50" charset="-128"/>
              </a:rPr>
              <a:t>non-resonant continuum states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673146"/>
              </p:ext>
            </p:extLst>
          </p:nvPr>
        </p:nvGraphicFramePr>
        <p:xfrm>
          <a:off x="571500" y="3351683"/>
          <a:ext cx="463867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4" name="数式" r:id="rId3" imgW="1942920" imgH="355320" progId="Equation.3">
                  <p:embed/>
                </p:oleObj>
              </mc:Choice>
              <mc:Fallback>
                <p:oleObj name="数式" r:id="rId3" imgW="19429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351683"/>
                        <a:ext cx="4638675" cy="849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644338"/>
              </p:ext>
            </p:extLst>
          </p:nvPr>
        </p:nvGraphicFramePr>
        <p:xfrm>
          <a:off x="6105525" y="3099271"/>
          <a:ext cx="2967038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5" name="ビットマップ イメージ" r:id="rId5" imgW="3648584" imgH="2857899" progId="Paint.Picture">
                  <p:embed/>
                </p:oleObj>
              </mc:Choice>
              <mc:Fallback>
                <p:oleObj name="ビットマップ イメージ" r:id="rId5" imgW="3648584" imgH="28578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3099271"/>
                        <a:ext cx="2967038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41"/>
          <p:cNvSpPr txBox="1">
            <a:spLocks noChangeArrowheads="1"/>
          </p:cNvSpPr>
          <p:nvPr/>
        </p:nvSpPr>
        <p:spPr bwMode="auto">
          <a:xfrm>
            <a:off x="6143625" y="3137371"/>
            <a:ext cx="6969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9" name="Text Box 1042"/>
          <p:cNvSpPr txBox="1">
            <a:spLocks noChangeArrowheads="1"/>
          </p:cNvSpPr>
          <p:nvPr/>
        </p:nvSpPr>
        <p:spPr bwMode="auto">
          <a:xfrm>
            <a:off x="6986588" y="4659783"/>
            <a:ext cx="3492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>
                <a:solidFill>
                  <a:srgbClr val="FF0000"/>
                </a:solidFill>
                <a:ea typeface="ＭＳ Ｐゴシック" pitchFamily="50" charset="-128"/>
              </a:rPr>
              <a:t>Ｌ</a:t>
            </a:r>
            <a:endParaRPr lang="en-US" altLang="ja-JP" sz="180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10" name="Text Box 1043"/>
          <p:cNvSpPr txBox="1">
            <a:spLocks noChangeArrowheads="1"/>
          </p:cNvSpPr>
          <p:nvPr/>
        </p:nvSpPr>
        <p:spPr bwMode="auto">
          <a:xfrm>
            <a:off x="228600" y="2637308"/>
            <a:ext cx="648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ＭＳ Ｐゴシック" pitchFamily="50" charset="-128"/>
              </a:rPr>
              <a:t>R.G. Newton,  J. Math. Phys. </a:t>
            </a:r>
            <a:r>
              <a:rPr lang="en-US" altLang="ja-JP" b="1">
                <a:ea typeface="ＭＳ Ｐゴシック" pitchFamily="50" charset="-128"/>
              </a:rPr>
              <a:t>1</a:t>
            </a:r>
            <a:r>
              <a:rPr lang="en-US" altLang="ja-JP">
                <a:ea typeface="ＭＳ Ｐゴシック" pitchFamily="50" charset="-128"/>
              </a:rPr>
              <a:t> (1960), 319</a:t>
            </a:r>
          </a:p>
        </p:txBody>
      </p:sp>
      <p:sp>
        <p:nvSpPr>
          <p:cNvPr id="11" name="Text Box 1044"/>
          <p:cNvSpPr txBox="1">
            <a:spLocks noChangeArrowheads="1"/>
          </p:cNvSpPr>
          <p:nvPr/>
        </p:nvSpPr>
        <p:spPr bwMode="auto">
          <a:xfrm>
            <a:off x="142875" y="2137246"/>
            <a:ext cx="712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FF0000"/>
                </a:solidFill>
                <a:ea typeface="ＭＳ Ｐゴシック" pitchFamily="50" charset="-128"/>
              </a:rPr>
              <a:t>Completeness Relation (Resolution of Identity)</a:t>
            </a:r>
          </a:p>
        </p:txBody>
      </p:sp>
      <p:sp>
        <p:nvSpPr>
          <p:cNvPr id="12" name="Line 1046"/>
          <p:cNvSpPr>
            <a:spLocks noChangeShapeType="1"/>
          </p:cNvSpPr>
          <p:nvPr/>
        </p:nvSpPr>
        <p:spPr bwMode="auto">
          <a:xfrm>
            <a:off x="1143000" y="413749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047"/>
          <p:cNvSpPr>
            <a:spLocks noChangeShapeType="1"/>
          </p:cNvSpPr>
          <p:nvPr/>
        </p:nvSpPr>
        <p:spPr bwMode="auto">
          <a:xfrm>
            <a:off x="3124200" y="4137496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AutoShape 1048"/>
          <p:cNvSpPr>
            <a:spLocks noChangeArrowheads="1"/>
          </p:cNvSpPr>
          <p:nvPr/>
        </p:nvSpPr>
        <p:spPr bwMode="auto">
          <a:xfrm>
            <a:off x="1752600" y="4137496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5" name="AutoShape 1049"/>
          <p:cNvSpPr>
            <a:spLocks noChangeArrowheads="1"/>
          </p:cNvSpPr>
          <p:nvPr/>
        </p:nvSpPr>
        <p:spPr bwMode="auto">
          <a:xfrm>
            <a:off x="3810000" y="4142258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6" name="AutoShape 1050"/>
          <p:cNvSpPr>
            <a:spLocks/>
          </p:cNvSpPr>
          <p:nvPr/>
        </p:nvSpPr>
        <p:spPr bwMode="auto">
          <a:xfrm>
            <a:off x="3071813" y="5066183"/>
            <a:ext cx="381000" cy="857250"/>
          </a:xfrm>
          <a:prstGeom prst="leftBrace">
            <a:avLst>
              <a:gd name="adj1" fmla="val 30000"/>
              <a:gd name="adj2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93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144463" y="192088"/>
            <a:ext cx="8315325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chemeClr val="accent2"/>
                </a:solidFill>
                <a:ea typeface="ＭＳ Ｐゴシック" pitchFamily="50" charset="-128"/>
              </a:rPr>
              <a:t>Separation of resonant states from continuum states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260725" y="173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 sz="2400">
              <a:ea typeface="ＭＳ Ｐゴシック" pitchFamily="50" charset="-128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278563" y="1003300"/>
          <a:ext cx="2643187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9" name="ビットマップ イメージ" r:id="rId3" imgW="3304762" imgH="2638095" progId="Paint.Picture">
                  <p:embed/>
                </p:oleObj>
              </mc:Choice>
              <mc:Fallback>
                <p:oleObj name="ビットマップ イメージ" r:id="rId3" imgW="3304762" imgH="26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1003300"/>
                        <a:ext cx="2643187" cy="210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Oval 5"/>
          <p:cNvSpPr>
            <a:spLocks noChangeArrowheads="1"/>
          </p:cNvSpPr>
          <p:nvPr/>
        </p:nvSpPr>
        <p:spPr bwMode="auto">
          <a:xfrm>
            <a:off x="7715250" y="2019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6" name="Oval 6"/>
          <p:cNvSpPr>
            <a:spLocks noChangeArrowheads="1"/>
          </p:cNvSpPr>
          <p:nvPr/>
        </p:nvSpPr>
        <p:spPr bwMode="auto">
          <a:xfrm>
            <a:off x="7872413" y="2114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7" name="Oval 7"/>
          <p:cNvSpPr>
            <a:spLocks noChangeArrowheads="1"/>
          </p:cNvSpPr>
          <p:nvPr/>
        </p:nvSpPr>
        <p:spPr bwMode="auto">
          <a:xfrm>
            <a:off x="8039100" y="22383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49213" y="838200"/>
          <a:ext cx="63515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0" name="数式" r:id="rId5" imgW="2755800" imgH="444240" progId="Equation.3">
                  <p:embed/>
                </p:oleObj>
              </mc:Choice>
              <mc:Fallback>
                <p:oleObj name="数式" r:id="rId5" imgW="2755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" y="838200"/>
                        <a:ext cx="6351587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705600" y="28194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ea typeface="ＭＳ Ｐゴシック" pitchFamily="50" charset="-128"/>
              </a:rPr>
              <a:t>Deformation of the contour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2257425" y="838200"/>
            <a:ext cx="1676400" cy="10668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2057400" y="2057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9900"/>
                </a:solidFill>
                <a:ea typeface="ＭＳ Ｐゴシック" pitchFamily="50" charset="-128"/>
              </a:rPr>
              <a:t>Resonant states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2819400" y="5791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 sz="2400">
              <a:ea typeface="ＭＳ Ｐゴシック" pitchFamily="50" charset="-128"/>
            </a:endParaRPr>
          </a:p>
        </p:txBody>
      </p:sp>
      <p:graphicFrame>
        <p:nvGraphicFramePr>
          <p:cNvPr id="2052" name="Object 13"/>
          <p:cNvGraphicFramePr>
            <a:graphicFrameLocks noChangeAspect="1"/>
          </p:cNvGraphicFramePr>
          <p:nvPr/>
        </p:nvGraphicFramePr>
        <p:xfrm>
          <a:off x="441325" y="4554538"/>
          <a:ext cx="528796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1" name="数式" r:id="rId7" imgW="2197080" imgH="317160" progId="Equation.3">
                  <p:embed/>
                </p:oleObj>
              </mc:Choice>
              <mc:Fallback>
                <p:oleObj name="数式" r:id="rId7" imgW="21970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554538"/>
                        <a:ext cx="5287963" cy="788987"/>
                      </a:xfrm>
                      <a:prstGeom prst="rect">
                        <a:avLst/>
                      </a:prstGeom>
                      <a:solidFill>
                        <a:srgbClr val="66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71600" y="5545138"/>
            <a:ext cx="5562600" cy="779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>
                <a:solidFill>
                  <a:srgbClr val="010000"/>
                </a:solidFill>
                <a:latin typeface="CMR12" charset="0"/>
                <a:ea typeface="ＭＳ Ｐゴシック" pitchFamily="50" charset="-128"/>
              </a:rPr>
              <a:t>Ya.B. Zel’dovich, Sov. Phys. JETP </a:t>
            </a:r>
            <a:r>
              <a:rPr lang="en-US" altLang="ja-JP" sz="1800" b="1">
                <a:solidFill>
                  <a:srgbClr val="010000"/>
                </a:solidFill>
                <a:latin typeface="CMBX12" charset="0"/>
                <a:ea typeface="ＭＳ Ｐゴシック" pitchFamily="50" charset="-128"/>
              </a:rPr>
              <a:t>12</a:t>
            </a:r>
            <a:r>
              <a:rPr lang="en-US" altLang="ja-JP" sz="1800" b="1">
                <a:solidFill>
                  <a:srgbClr val="010000"/>
                </a:solidFill>
                <a:latin typeface="CMR12" charset="0"/>
                <a:ea typeface="ＭＳ Ｐゴシック" pitchFamily="50" charset="-128"/>
              </a:rPr>
              <a:t>, 542 (1961).</a:t>
            </a:r>
            <a:endParaRPr lang="en-US" altLang="ja-JP" sz="1800" b="1">
              <a:solidFill>
                <a:srgbClr val="010000"/>
              </a:solidFill>
              <a:ea typeface="ＭＳ Ｐゴシック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800" b="1">
                <a:solidFill>
                  <a:srgbClr val="010000"/>
                </a:solidFill>
                <a:latin typeface="CMR12" charset="0"/>
                <a:ea typeface="ＭＳ Ｐゴシック" pitchFamily="50" charset="-128"/>
              </a:rPr>
              <a:t>N. Hokkyo, Prog. Theor. Phys. </a:t>
            </a:r>
            <a:r>
              <a:rPr lang="en-US" altLang="ja-JP" sz="1800" b="1">
                <a:solidFill>
                  <a:srgbClr val="010000"/>
                </a:solidFill>
                <a:latin typeface="CMBX12" charset="0"/>
                <a:ea typeface="ＭＳ Ｐゴシック" pitchFamily="50" charset="-128"/>
              </a:rPr>
              <a:t>33</a:t>
            </a:r>
            <a:r>
              <a:rPr lang="en-US" altLang="ja-JP" sz="1800" b="1">
                <a:solidFill>
                  <a:srgbClr val="010000"/>
                </a:solidFill>
                <a:latin typeface="CMR12" charset="0"/>
                <a:ea typeface="ＭＳ Ｐゴシック" pitchFamily="50" charset="-128"/>
              </a:rPr>
              <a:t>, 1116 (1965).</a:t>
            </a:r>
            <a:endParaRPr lang="en-US" altLang="ja-JP" sz="1800" b="1">
              <a:ea typeface="ＭＳ Ｐゴシック" pitchFamily="50" charset="-128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096000" y="44958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solidFill>
                  <a:srgbClr val="FF0000"/>
                </a:solidFill>
                <a:ea typeface="ＭＳ Ｐゴシック" pitchFamily="50" charset="-128"/>
              </a:rPr>
              <a:t>Convergence Factor Method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04800" y="3886200"/>
            <a:ext cx="5635625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rgbClr val="0033CC"/>
                </a:solidFill>
                <a:ea typeface="ＭＳ Ｐゴシック" pitchFamily="50" charset="-128"/>
              </a:rPr>
              <a:t>Matrix elements of resonant states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838200" y="27432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>
                <a:ea typeface="ＭＳ Ｐゴシック" pitchFamily="50" charset="-128"/>
              </a:rPr>
              <a:t>T. Berggren, Nucl. Phys. A 109, 265 (1968)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191000" y="847725"/>
            <a:ext cx="22098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191000" y="19050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FF0000"/>
                </a:solidFill>
                <a:ea typeface="ＭＳ Ｐゴシック" pitchFamily="50" charset="-128"/>
              </a:rPr>
              <a:t>Deformed continuum states</a:t>
            </a:r>
          </a:p>
        </p:txBody>
      </p:sp>
    </p:spTree>
    <p:extLst>
      <p:ext uri="{BB962C8B-B14F-4D97-AF65-F5344CB8AC3E}">
        <p14:creationId xmlns:p14="http://schemas.microsoft.com/office/powerpoint/2010/main" val="6166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257800" y="609600"/>
          <a:ext cx="3886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6" name="ビットマップ イメージ" r:id="rId3" imgW="4866667" imgH="1685714" progId="Paint.Picture">
                  <p:embed/>
                </p:oleObj>
              </mc:Choice>
              <mc:Fallback>
                <p:oleObj name="ビットマップ イメージ" r:id="rId3" imgW="4866667" imgH="1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09600"/>
                        <a:ext cx="3886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4572000" cy="588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>
                <a:solidFill>
                  <a:srgbClr val="0033CC"/>
                </a:solidFill>
                <a:ea typeface="ＭＳ Ｐゴシック" pitchFamily="50" charset="-128"/>
              </a:rPr>
              <a:t>Complex scaling method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2590800" y="1219200"/>
          <a:ext cx="18732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7" name="数式" r:id="rId5" imgW="545760" imgH="203040" progId="Equation.3">
                  <p:embed/>
                </p:oleObj>
              </mc:Choice>
              <mc:Fallback>
                <p:oleObj name="数式" r:id="rId5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1873250" cy="696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2590800" y="4052888"/>
          <a:ext cx="20574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8" name="数式" r:id="rId7" imgW="622080" imgH="203040" progId="Equation.3">
                  <p:embed/>
                </p:oleObj>
              </mc:Choice>
              <mc:Fallback>
                <p:oleObj name="数式" r:id="rId7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52888"/>
                        <a:ext cx="2057400" cy="6715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381000" y="1295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pitchFamily="50" charset="-128"/>
              </a:rPr>
              <a:t>coordinate:</a:t>
            </a:r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457200" y="4067175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pitchFamily="50" charset="-128"/>
              </a:rPr>
              <a:t>momentum:</a:t>
            </a:r>
          </a:p>
        </p:txBody>
      </p:sp>
      <p:sp>
        <p:nvSpPr>
          <p:cNvPr id="3083" name="Text Box 8"/>
          <p:cNvSpPr txBox="1">
            <a:spLocks noChangeArrowheads="1"/>
          </p:cNvSpPr>
          <p:nvPr/>
        </p:nvSpPr>
        <p:spPr bwMode="auto">
          <a:xfrm>
            <a:off x="6629400" y="21336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FF0000"/>
                </a:solidFill>
                <a:ea typeface="ＭＳ Ｐゴシック" pitchFamily="50" charset="-128"/>
              </a:rPr>
              <a:t>r</a:t>
            </a:r>
          </a:p>
        </p:txBody>
      </p:sp>
      <p:sp>
        <p:nvSpPr>
          <p:cNvPr id="3084" name="Text Box 9"/>
          <p:cNvSpPr txBox="1">
            <a:spLocks noChangeArrowheads="1"/>
          </p:cNvSpPr>
          <p:nvPr/>
        </p:nvSpPr>
        <p:spPr bwMode="auto">
          <a:xfrm>
            <a:off x="6324600" y="2209800"/>
            <a:ext cx="228600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 sz="700">
              <a:ea typeface="ＭＳ Ｐゴシック" pitchFamily="50" charset="-128"/>
            </a:endParaRPr>
          </a:p>
        </p:txBody>
      </p:sp>
      <p:sp>
        <p:nvSpPr>
          <p:cNvPr id="3085" name="Text Box 10"/>
          <p:cNvSpPr txBox="1">
            <a:spLocks noChangeArrowheads="1"/>
          </p:cNvSpPr>
          <p:nvPr/>
        </p:nvSpPr>
        <p:spPr bwMode="auto">
          <a:xfrm>
            <a:off x="6324600" y="1143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 sz="1400">
              <a:ea typeface="ＭＳ Ｐゴシック" pitchFamily="50" charset="-128"/>
            </a:endParaRPr>
          </a:p>
        </p:txBody>
      </p:sp>
      <p:sp>
        <p:nvSpPr>
          <p:cNvPr id="3086" name="Line 11"/>
          <p:cNvSpPr>
            <a:spLocks noChangeShapeType="1"/>
          </p:cNvSpPr>
          <p:nvPr/>
        </p:nvSpPr>
        <p:spPr bwMode="auto">
          <a:xfrm>
            <a:off x="7848600" y="20288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77" name="Object 12"/>
          <p:cNvGraphicFramePr>
            <a:graphicFrameLocks noChangeAspect="1"/>
          </p:cNvGraphicFramePr>
          <p:nvPr/>
        </p:nvGraphicFramePr>
        <p:xfrm>
          <a:off x="6019800" y="3446463"/>
          <a:ext cx="2514600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9" name="ビットマップ イメージ" r:id="rId9" imgW="1800476" imgH="1514686" progId="Paint.Picture">
                  <p:embed/>
                </p:oleObj>
              </mc:Choice>
              <mc:Fallback>
                <p:oleObj name="ビットマップ イメージ" r:id="rId9" imgW="1800476" imgH="15146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46463"/>
                        <a:ext cx="2514600" cy="211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3"/>
          <p:cNvGraphicFramePr>
            <a:graphicFrameLocks noChangeAspect="1"/>
          </p:cNvGraphicFramePr>
          <p:nvPr/>
        </p:nvGraphicFramePr>
        <p:xfrm>
          <a:off x="107950" y="2286000"/>
          <a:ext cx="53784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0" name="数式" r:id="rId11" imgW="2705040" imgH="609480" progId="Equation.3">
                  <p:embed/>
                </p:oleObj>
              </mc:Choice>
              <mc:Fallback>
                <p:oleObj name="数式" r:id="rId11" imgW="27050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286000"/>
                        <a:ext cx="5378450" cy="12192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4"/>
          <p:cNvGraphicFramePr>
            <a:graphicFrameLocks noChangeAspect="1"/>
          </p:cNvGraphicFramePr>
          <p:nvPr/>
        </p:nvGraphicFramePr>
        <p:xfrm>
          <a:off x="31750" y="5194300"/>
          <a:ext cx="66738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1" name="数式" r:id="rId13" imgW="2895480" imgH="457200" progId="Equation.3">
                  <p:embed/>
                </p:oleObj>
              </mc:Choice>
              <mc:Fallback>
                <p:oleObj name="数式" r:id="rId13" imgW="289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5194300"/>
                        <a:ext cx="6673850" cy="10541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562600" y="2498725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solidFill>
                  <a:srgbClr val="010000"/>
                </a:solidFill>
                <a:latin typeface="CMR12" charset="0"/>
                <a:ea typeface="ＭＳ Ｐゴシック" pitchFamily="50" charset="-128"/>
              </a:rPr>
              <a:t>B. Gyarmati and T. Vertse, Nucl. Phys. </a:t>
            </a:r>
            <a:r>
              <a:rPr lang="en-US" altLang="ja-JP" sz="2000" b="1">
                <a:solidFill>
                  <a:srgbClr val="010000"/>
                </a:solidFill>
                <a:latin typeface="CMBX12" charset="0"/>
                <a:ea typeface="ＭＳ Ｐゴシック" pitchFamily="50" charset="-128"/>
              </a:rPr>
              <a:t>A160</a:t>
            </a:r>
            <a:r>
              <a:rPr lang="en-US" altLang="ja-JP" sz="2000">
                <a:solidFill>
                  <a:srgbClr val="010000"/>
                </a:solidFill>
                <a:latin typeface="CMR12" charset="0"/>
                <a:ea typeface="ＭＳ Ｐゴシック" pitchFamily="50" charset="-128"/>
              </a:rPr>
              <a:t>, 523 (1971).</a:t>
            </a:r>
            <a:endParaRPr lang="en-US" altLang="ja-JP" sz="2000">
              <a:solidFill>
                <a:srgbClr val="010000"/>
              </a:solidFill>
              <a:ea typeface="ＭＳ Ｐゴシック" pitchFamily="50" charset="-128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248400" y="9017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>
                <a:solidFill>
                  <a:srgbClr val="0033CC"/>
                </a:solidFill>
                <a:ea typeface="ＭＳ Ｐゴシック" pitchFamily="50" charset="-128"/>
              </a:rPr>
              <a:t>re</a:t>
            </a:r>
            <a:r>
              <a:rPr lang="en-US" altLang="ja-JP" sz="3200" baseline="30000">
                <a:solidFill>
                  <a:srgbClr val="0033CC"/>
                </a:solidFill>
                <a:ea typeface="ＭＳ Ｐゴシック" pitchFamily="50" charset="-128"/>
              </a:rPr>
              <a:t>i</a:t>
            </a:r>
            <a:r>
              <a:rPr lang="en-US" altLang="ja-JP" sz="3200" baseline="30000">
                <a:solidFill>
                  <a:srgbClr val="0033CC"/>
                </a:solidFill>
                <a:ea typeface="ＭＳ Ｐゴシック" pitchFamily="50" charset="-128"/>
                <a:cs typeface="Times New Roman" pitchFamily="18" charset="0"/>
              </a:rPr>
              <a:t>θ</a:t>
            </a:r>
            <a:endParaRPr lang="en-US" altLang="ja-JP" sz="3200" baseline="30000">
              <a:solidFill>
                <a:srgbClr val="0033CC"/>
              </a:solidFill>
              <a:ea typeface="ＭＳ Ｐゴシック" pitchFamily="50" charset="-128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743200" y="6415088"/>
            <a:ext cx="6337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68363" hangingPunct="0">
              <a:lnSpc>
                <a:spcPct val="8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</a:tabLst>
            </a:pPr>
            <a:r>
              <a:rPr kumimoji="0" lang="en-GB" altLang="ja-JP" sz="1700">
                <a:solidFill>
                  <a:srgbClr val="000000"/>
                </a:solidFill>
                <a:ea typeface="ＭＳ Ｐゴシック" pitchFamily="50" charset="-128"/>
              </a:rPr>
              <a:t>T. Myo, A. Ohnishi and K. Kato. Prog. Theor. Phys. </a:t>
            </a:r>
            <a:r>
              <a:rPr kumimoji="0" lang="en-GB" altLang="ja-JP" sz="1700" b="1">
                <a:solidFill>
                  <a:srgbClr val="000000"/>
                </a:solidFill>
                <a:ea typeface="ＭＳ Ｐゴシック" pitchFamily="50" charset="-128"/>
              </a:rPr>
              <a:t>99</a:t>
            </a:r>
            <a:r>
              <a:rPr kumimoji="0" lang="en-GB" altLang="ja-JP" sz="1700">
                <a:solidFill>
                  <a:srgbClr val="000000"/>
                </a:solidFill>
                <a:ea typeface="ＭＳ Ｐゴシック" pitchFamily="50" charset="-128"/>
              </a:rPr>
              <a:t>(1998)801]</a:t>
            </a:r>
          </a:p>
        </p:txBody>
      </p:sp>
    </p:spTree>
    <p:extLst>
      <p:ext uri="{BB962C8B-B14F-4D97-AF65-F5344CB8AC3E}">
        <p14:creationId xmlns:p14="http://schemas.microsoft.com/office/powerpoint/2010/main" val="3032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171227"/>
            <a:ext cx="6477000" cy="561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accent2"/>
                </a:solidFill>
              </a:rPr>
              <a:t>“Quantum Mechanics”  by L.I. Schiff</a:t>
            </a:r>
            <a:endParaRPr lang="en-US" altLang="ja-JP" sz="3200" baseline="-25000" dirty="0" smtClean="0">
              <a:solidFill>
                <a:schemeClr val="accent2"/>
              </a:solidFill>
              <a:sym typeface="Math1" pitchFamily="2" charset="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251937"/>
            <a:ext cx="3532606" cy="584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smtClean="0"/>
              <a:t> Def.2: Phase </a:t>
            </a:r>
            <a:r>
              <a:rPr lang="en-US" altLang="ja-JP" sz="3200" dirty="0"/>
              <a:t>shift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17240" y="5109815"/>
            <a:ext cx="6707088" cy="584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dirty="0"/>
              <a:t>Then, the resonance:         </a:t>
            </a:r>
            <a:r>
              <a:rPr lang="en-US" altLang="ja-JP" sz="3200" dirty="0">
                <a:sym typeface="Symbol" pitchFamily="18" charset="2"/>
              </a:rPr>
              <a:t></a:t>
            </a:r>
            <a:r>
              <a:rPr lang="en-US" altLang="ja-JP" sz="3200" baseline="-25000" dirty="0">
                <a:sym typeface="Symbol" pitchFamily="18" charset="2"/>
              </a:rPr>
              <a:t>l</a:t>
            </a:r>
            <a:r>
              <a:rPr lang="en-US" altLang="ja-JP" sz="3200" dirty="0">
                <a:sym typeface="Symbol" pitchFamily="18" charset="2"/>
              </a:rPr>
              <a:t>(k) = </a:t>
            </a:r>
            <a:r>
              <a:rPr lang="en-US" altLang="ja-JP" sz="3200" dirty="0">
                <a:cs typeface="Times New Roman" pitchFamily="18" charset="0"/>
                <a:sym typeface="Symbol" pitchFamily="18" charset="2"/>
              </a:rPr>
              <a:t>π/2 + n π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1520" y="1781001"/>
            <a:ext cx="8303568" cy="292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sz="2800" b="0" dirty="0"/>
              <a:t>… If any one of  </a:t>
            </a:r>
            <a:r>
              <a:rPr lang="en-US" altLang="ja-JP" sz="2800" b="0" dirty="0">
                <a:sym typeface="Math1" pitchFamily="2" charset="2"/>
              </a:rPr>
              <a:t>k</a:t>
            </a:r>
            <a:r>
              <a:rPr lang="en-US" altLang="ja-JP" sz="2800" b="0" baseline="-25000" dirty="0">
                <a:sym typeface="Math1" pitchFamily="2" charset="2"/>
              </a:rPr>
              <a:t>l</a:t>
            </a:r>
            <a:r>
              <a:rPr lang="en-US" altLang="ja-JP" sz="2800" b="0" dirty="0">
                <a:sym typeface="Math1" pitchFamily="2" charset="2"/>
              </a:rPr>
              <a:t> </a:t>
            </a:r>
            <a:r>
              <a:rPr lang="en-US" altLang="ja-JP" sz="2800" b="0" baseline="-25000" dirty="0">
                <a:sym typeface="Math1" pitchFamily="2" charset="2"/>
              </a:rPr>
              <a:t> </a:t>
            </a:r>
            <a:r>
              <a:rPr lang="en-US" altLang="ja-JP" sz="2800" b="0" dirty="0">
                <a:sym typeface="Math1" pitchFamily="2" charset="2"/>
              </a:rPr>
              <a:t>is such that the denominator ( f(k</a:t>
            </a:r>
            <a:r>
              <a:rPr lang="en-US" altLang="ja-JP" sz="2800" b="0" baseline="-25000" dirty="0">
                <a:sym typeface="Math1" pitchFamily="2" charset="2"/>
              </a:rPr>
              <a:t>l</a:t>
            </a:r>
            <a:r>
              <a:rPr lang="en-US" altLang="ja-JP" sz="2800" b="0" dirty="0">
                <a:sym typeface="Math1" pitchFamily="2" charset="2"/>
              </a:rPr>
              <a:t>) ) of the expression for </a:t>
            </a:r>
            <a:r>
              <a:rPr lang="en-US" altLang="ja-JP" sz="2800" b="0" dirty="0" err="1">
                <a:sym typeface="Math1" pitchFamily="2" charset="2"/>
              </a:rPr>
              <a:t>tan</a:t>
            </a:r>
            <a:r>
              <a:rPr lang="en-US" altLang="ja-JP" sz="2800" b="0" dirty="0" err="1">
                <a:sym typeface="Symbol" pitchFamily="18" charset="2"/>
              </a:rPr>
              <a:t></a:t>
            </a:r>
            <a:r>
              <a:rPr lang="en-US" altLang="ja-JP" sz="2800" b="0" baseline="-25000" dirty="0" err="1">
                <a:sym typeface="Symbol" pitchFamily="18" charset="2"/>
              </a:rPr>
              <a:t>l</a:t>
            </a:r>
            <a:r>
              <a:rPr lang="en-US" altLang="ja-JP" sz="2800" b="0" dirty="0">
                <a:sym typeface="Symbol" pitchFamily="18" charset="2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en-US" altLang="ja-JP" sz="2800" b="0" dirty="0">
                <a:sym typeface="Symbol" pitchFamily="18" charset="2"/>
              </a:rPr>
              <a:t>      |</a:t>
            </a:r>
            <a:r>
              <a:rPr lang="en-US" altLang="ja-JP" sz="2800" b="0" dirty="0" err="1">
                <a:sym typeface="Symbol" pitchFamily="18" charset="2"/>
              </a:rPr>
              <a:t>tan</a:t>
            </a:r>
            <a:r>
              <a:rPr lang="en-US" altLang="ja-JP" sz="2800" b="0" baseline="-25000" dirty="0" err="1">
                <a:sym typeface="Symbol" pitchFamily="18" charset="2"/>
              </a:rPr>
              <a:t>l</a:t>
            </a:r>
            <a:r>
              <a:rPr lang="en-US" altLang="ja-JP" sz="2800" b="0" dirty="0">
                <a:sym typeface="Symbol" pitchFamily="18" charset="2"/>
              </a:rPr>
              <a:t>| = | g(k</a:t>
            </a:r>
            <a:r>
              <a:rPr lang="en-US" altLang="ja-JP" sz="2800" b="0" baseline="-25000" dirty="0">
                <a:sym typeface="Symbol" pitchFamily="18" charset="2"/>
              </a:rPr>
              <a:t>l</a:t>
            </a:r>
            <a:r>
              <a:rPr lang="en-US" altLang="ja-JP" sz="2800" b="0" dirty="0">
                <a:sym typeface="Symbol" pitchFamily="18" charset="2"/>
              </a:rPr>
              <a:t>)/f(k</a:t>
            </a:r>
            <a:r>
              <a:rPr lang="en-US" altLang="ja-JP" sz="2800" b="0" baseline="-25000" dirty="0">
                <a:sym typeface="Symbol" pitchFamily="18" charset="2"/>
              </a:rPr>
              <a:t>l</a:t>
            </a:r>
            <a:r>
              <a:rPr lang="en-US" altLang="ja-JP" sz="2800" b="0" dirty="0">
                <a:sym typeface="Symbol" pitchFamily="18" charset="2"/>
              </a:rPr>
              <a:t>) | </a:t>
            </a:r>
            <a:r>
              <a:rPr lang="en-US" altLang="ja-JP" sz="2800" b="0" dirty="0" smtClean="0">
                <a:sym typeface="Wingdings" pitchFamily="2" charset="2"/>
              </a:rPr>
              <a:t></a:t>
            </a:r>
            <a:r>
              <a:rPr lang="en-US" altLang="ja-JP" sz="2800" b="0" dirty="0" smtClean="0">
                <a:sym typeface="Symbol" pitchFamily="18" charset="2"/>
              </a:rPr>
              <a:t> ∞    </a:t>
            </a:r>
            <a:r>
              <a:rPr lang="en-US" altLang="ja-JP" sz="2800" b="0" dirty="0">
                <a:sym typeface="Math1" pitchFamily="2" charset="2"/>
              </a:rPr>
              <a:t>,</a:t>
            </a:r>
            <a:endParaRPr lang="en-US" altLang="ja-JP" sz="2800" b="0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ja-JP" sz="2800" b="0" dirty="0">
                <a:sym typeface="Symbol" pitchFamily="18" charset="2"/>
              </a:rPr>
              <a:t>       ( </a:t>
            </a:r>
            <a:r>
              <a:rPr lang="en-US" altLang="ja-JP" sz="2800" b="0" dirty="0" err="1">
                <a:sym typeface="Symbol" pitchFamily="18" charset="2"/>
              </a:rPr>
              <a:t>S</a:t>
            </a:r>
            <a:r>
              <a:rPr lang="en-US" altLang="ja-JP" sz="2800" b="0" baseline="-25000" dirty="0" err="1">
                <a:sym typeface="Symbol" pitchFamily="18" charset="2"/>
              </a:rPr>
              <a:t>l</a:t>
            </a:r>
            <a:r>
              <a:rPr lang="en-US" altLang="ja-JP" sz="2800" b="0" dirty="0">
                <a:sym typeface="Symbol" pitchFamily="18" charset="2"/>
              </a:rPr>
              <a:t>(k) = e</a:t>
            </a:r>
            <a:r>
              <a:rPr lang="en-US" altLang="ja-JP" sz="2800" b="0" baseline="30000" dirty="0">
                <a:sym typeface="Symbol" pitchFamily="18" charset="2"/>
              </a:rPr>
              <a:t>2i</a:t>
            </a:r>
            <a:r>
              <a:rPr lang="en-US" altLang="ja-JP" sz="2800" b="0" baseline="8000" dirty="0">
                <a:sym typeface="Symbol" pitchFamily="18" charset="2"/>
              </a:rPr>
              <a:t>l</a:t>
            </a:r>
            <a:r>
              <a:rPr lang="en-US" altLang="ja-JP" sz="2800" b="0" baseline="30000" dirty="0">
                <a:sym typeface="Symbol" pitchFamily="18" charset="2"/>
              </a:rPr>
              <a:t>(k)  </a:t>
            </a:r>
            <a:r>
              <a:rPr lang="en-US" altLang="ja-JP" sz="2800" b="0" dirty="0">
                <a:sym typeface="Symbol" pitchFamily="18" charset="2"/>
              </a:rPr>
              <a:t>),</a:t>
            </a:r>
          </a:p>
          <a:p>
            <a:pPr>
              <a:spcBef>
                <a:spcPct val="20000"/>
              </a:spcBef>
            </a:pPr>
            <a:r>
              <a:rPr lang="en-US" altLang="ja-JP" sz="2800" b="0" dirty="0">
                <a:sym typeface="Symbol" pitchFamily="18" charset="2"/>
              </a:rPr>
              <a:t> is very small, the l-</a:t>
            </a:r>
            <a:r>
              <a:rPr lang="en-US" altLang="ja-JP" sz="2800" b="0" dirty="0" err="1">
                <a:sym typeface="Math5" pitchFamily="2" charset="2"/>
              </a:rPr>
              <a:t>th</a:t>
            </a:r>
            <a:r>
              <a:rPr lang="en-US" altLang="ja-JP" sz="2800" b="0" dirty="0">
                <a:sym typeface="Math5" pitchFamily="2" charset="2"/>
              </a:rPr>
              <a:t> partial wave is said to be in resonance with the scattering potential.</a:t>
            </a:r>
            <a:r>
              <a:rPr lang="en-US" altLang="ja-JP" sz="2800" b="0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33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4572000" cy="588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>
                <a:solidFill>
                  <a:srgbClr val="0033CC"/>
                </a:solidFill>
                <a:ea typeface="ＭＳ Ｐゴシック" pitchFamily="50" charset="-128"/>
              </a:rPr>
              <a:t>Complex scaling method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95907"/>
              </p:ext>
            </p:extLst>
          </p:nvPr>
        </p:nvGraphicFramePr>
        <p:xfrm>
          <a:off x="2762820" y="1659161"/>
          <a:ext cx="20574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0" name="数式" r:id="rId3" imgW="622080" imgH="203040" progId="Equation.3">
                  <p:embed/>
                </p:oleObj>
              </mc:Choice>
              <mc:Fallback>
                <p:oleObj name="数式" r:id="rId3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820" y="1659161"/>
                        <a:ext cx="2057400" cy="6715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9220" y="1673448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ea typeface="ＭＳ Ｐゴシック" pitchFamily="50" charset="-128"/>
              </a:rPr>
              <a:t>momentum:</a:t>
            </a: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843637"/>
              </p:ext>
            </p:extLst>
          </p:nvPr>
        </p:nvGraphicFramePr>
        <p:xfrm>
          <a:off x="6191820" y="1052736"/>
          <a:ext cx="2514600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1" name="ビットマップ イメージ" r:id="rId5" imgW="1800476" imgH="1514686" progId="Paint.Picture">
                  <p:embed/>
                </p:oleObj>
              </mc:Choice>
              <mc:Fallback>
                <p:oleObj name="ビットマップ イメージ" r:id="rId5" imgW="1800476" imgH="15146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820" y="1052736"/>
                        <a:ext cx="2514600" cy="211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856170"/>
              </p:ext>
            </p:extLst>
          </p:nvPr>
        </p:nvGraphicFramePr>
        <p:xfrm>
          <a:off x="203770" y="2648446"/>
          <a:ext cx="66738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2" name="数式" r:id="rId7" imgW="2895480" imgH="457200" progId="Equation.3">
                  <p:embed/>
                </p:oleObj>
              </mc:Choice>
              <mc:Fallback>
                <p:oleObj name="数式" r:id="rId7" imgW="289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70" y="2648446"/>
                        <a:ext cx="6673850" cy="10541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915220" y="4438824"/>
            <a:ext cx="6337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68363" eaLnBrk="0" hangingPunct="0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defTabSz="868363" eaLnBrk="0" hangingPunct="0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defTabSz="868363" eaLnBrk="0" hangingPunct="0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defTabSz="868363" eaLnBrk="0" hangingPunct="0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defTabSz="868363" eaLnBrk="0" hangingPunct="0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>
              <a:lnSpc>
                <a:spcPct val="8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kumimoji="0" lang="en-GB" altLang="ja-JP" sz="1700" dirty="0">
                <a:solidFill>
                  <a:srgbClr val="000000"/>
                </a:solidFill>
                <a:ea typeface="ＭＳ Ｐゴシック" pitchFamily="50" charset="-128"/>
              </a:rPr>
              <a:t>T. </a:t>
            </a:r>
            <a:r>
              <a:rPr kumimoji="0" lang="en-GB" altLang="ja-JP" sz="1700" dirty="0" err="1">
                <a:solidFill>
                  <a:srgbClr val="000000"/>
                </a:solidFill>
                <a:ea typeface="ＭＳ Ｐゴシック" pitchFamily="50" charset="-128"/>
              </a:rPr>
              <a:t>Myo</a:t>
            </a:r>
            <a:r>
              <a:rPr kumimoji="0" lang="en-GB" altLang="ja-JP" sz="1700" dirty="0">
                <a:solidFill>
                  <a:srgbClr val="000000"/>
                </a:solidFill>
                <a:ea typeface="ＭＳ Ｐゴシック" pitchFamily="50" charset="-128"/>
              </a:rPr>
              <a:t>, A. Ohnishi and K. Kato. </a:t>
            </a:r>
            <a:r>
              <a:rPr kumimoji="0" lang="en-GB" altLang="ja-JP" sz="1700" dirty="0" err="1">
                <a:solidFill>
                  <a:srgbClr val="000000"/>
                </a:solidFill>
                <a:ea typeface="ＭＳ Ｐゴシック" pitchFamily="50" charset="-128"/>
              </a:rPr>
              <a:t>Prog</a:t>
            </a:r>
            <a:r>
              <a:rPr kumimoji="0" lang="en-GB" altLang="ja-JP" sz="1700" dirty="0">
                <a:solidFill>
                  <a:srgbClr val="000000"/>
                </a:solidFill>
                <a:ea typeface="ＭＳ Ｐゴシック" pitchFamily="50" charset="-128"/>
              </a:rPr>
              <a:t>. </a:t>
            </a:r>
            <a:r>
              <a:rPr kumimoji="0" lang="en-GB" altLang="ja-JP" sz="1700" dirty="0" err="1">
                <a:solidFill>
                  <a:srgbClr val="000000"/>
                </a:solidFill>
                <a:ea typeface="ＭＳ Ｐゴシック" pitchFamily="50" charset="-128"/>
              </a:rPr>
              <a:t>Theor</a:t>
            </a:r>
            <a:r>
              <a:rPr kumimoji="0" lang="en-GB" altLang="ja-JP" sz="1700" dirty="0">
                <a:solidFill>
                  <a:srgbClr val="000000"/>
                </a:solidFill>
                <a:ea typeface="ＭＳ Ｐゴシック" pitchFamily="50" charset="-128"/>
              </a:rPr>
              <a:t>. Phys. </a:t>
            </a:r>
            <a:r>
              <a:rPr kumimoji="0" lang="en-GB" altLang="ja-JP" sz="1700" b="1" dirty="0">
                <a:solidFill>
                  <a:srgbClr val="000000"/>
                </a:solidFill>
                <a:ea typeface="ＭＳ Ｐゴシック" pitchFamily="50" charset="-128"/>
              </a:rPr>
              <a:t>99</a:t>
            </a:r>
            <a:r>
              <a:rPr kumimoji="0" lang="en-GB" altLang="ja-JP" sz="1700" dirty="0">
                <a:solidFill>
                  <a:srgbClr val="000000"/>
                </a:solidFill>
                <a:ea typeface="ＭＳ Ｐゴシック" pitchFamily="50" charset="-128"/>
              </a:rPr>
              <a:t>(1998)801]</a:t>
            </a:r>
          </a:p>
        </p:txBody>
      </p:sp>
      <p:sp>
        <p:nvSpPr>
          <p:cNvPr id="18" name="Text Box 1029"/>
          <p:cNvSpPr txBox="1">
            <a:spLocks noChangeArrowheads="1"/>
          </p:cNvSpPr>
          <p:nvPr/>
        </p:nvSpPr>
        <p:spPr bwMode="auto">
          <a:xfrm>
            <a:off x="4383658" y="3773984"/>
            <a:ext cx="432117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solidFill>
                  <a:schemeClr val="accent2"/>
                </a:solidFill>
                <a:ea typeface="ＭＳ Ｐゴシック" pitchFamily="50" charset="-128"/>
              </a:rPr>
              <a:t>Rotated Continuum states</a:t>
            </a:r>
            <a:r>
              <a:rPr lang="en-US" altLang="ja-JP">
                <a:solidFill>
                  <a:srgbClr val="FF0000"/>
                </a:solidFill>
                <a:ea typeface="ＭＳ Ｐゴシック" pitchFamily="50" charset="-128"/>
              </a:rPr>
              <a:t> </a:t>
            </a:r>
          </a:p>
        </p:txBody>
      </p:sp>
      <p:sp>
        <p:nvSpPr>
          <p:cNvPr id="19" name="Text Box 1034"/>
          <p:cNvSpPr txBox="1">
            <a:spLocks noChangeArrowheads="1"/>
          </p:cNvSpPr>
          <p:nvPr/>
        </p:nvSpPr>
        <p:spPr bwMode="auto">
          <a:xfrm>
            <a:off x="1791270" y="3773984"/>
            <a:ext cx="2592388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solidFill>
                  <a:srgbClr val="FF0000"/>
                </a:solidFill>
                <a:ea typeface="ＭＳ Ｐゴシック" pitchFamily="50" charset="-128"/>
              </a:rPr>
              <a:t>Resonant states</a:t>
            </a:r>
          </a:p>
        </p:txBody>
      </p:sp>
      <p:sp>
        <p:nvSpPr>
          <p:cNvPr id="20" name="Line 1046"/>
          <p:cNvSpPr>
            <a:spLocks noChangeShapeType="1"/>
          </p:cNvSpPr>
          <p:nvPr/>
        </p:nvSpPr>
        <p:spPr bwMode="auto">
          <a:xfrm>
            <a:off x="2526283" y="3691434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" name="Line 1047"/>
          <p:cNvSpPr>
            <a:spLocks noChangeShapeType="1"/>
          </p:cNvSpPr>
          <p:nvPr/>
        </p:nvSpPr>
        <p:spPr bwMode="auto">
          <a:xfrm>
            <a:off x="4507483" y="3691434"/>
            <a:ext cx="24685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3528" y="5229200"/>
            <a:ext cx="856895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We can easily extend this completeness relation to many-body systems. 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3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3"/>
          <p:cNvSpPr txBox="1">
            <a:spLocks noChangeArrowheads="1"/>
          </p:cNvSpPr>
          <p:nvPr/>
        </p:nvSpPr>
        <p:spPr bwMode="auto">
          <a:xfrm>
            <a:off x="5029200" y="685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ea typeface="ＭＳ Ｐゴシック" pitchFamily="50" charset="-128"/>
              </a:rPr>
              <a:t>k</a:t>
            </a:r>
          </a:p>
        </p:txBody>
      </p:sp>
      <p:sp>
        <p:nvSpPr>
          <p:cNvPr id="4105" name="Line 4"/>
          <p:cNvSpPr>
            <a:spLocks noChangeShapeType="1"/>
          </p:cNvSpPr>
          <p:nvPr/>
        </p:nvSpPr>
        <p:spPr bwMode="auto">
          <a:xfrm>
            <a:off x="5105400" y="106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6" name="Line 5"/>
          <p:cNvSpPr>
            <a:spLocks noChangeShapeType="1"/>
          </p:cNvSpPr>
          <p:nvPr/>
        </p:nvSpPr>
        <p:spPr bwMode="auto">
          <a:xfrm>
            <a:off x="54864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7" name="Text Box 6"/>
          <p:cNvSpPr txBox="1">
            <a:spLocks noChangeArrowheads="1"/>
          </p:cNvSpPr>
          <p:nvPr/>
        </p:nvSpPr>
        <p:spPr bwMode="auto">
          <a:xfrm>
            <a:off x="762000" y="700088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ea typeface="ＭＳ Ｐゴシック" pitchFamily="50" charset="-128"/>
              </a:rPr>
              <a:t> k</a:t>
            </a:r>
          </a:p>
        </p:txBody>
      </p:sp>
      <p:sp>
        <p:nvSpPr>
          <p:cNvPr id="4108" name="Line 7"/>
          <p:cNvSpPr>
            <a:spLocks noChangeShapeType="1"/>
          </p:cNvSpPr>
          <p:nvPr/>
        </p:nvSpPr>
        <p:spPr bwMode="auto">
          <a:xfrm>
            <a:off x="838200" y="106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9" name="Line 8"/>
          <p:cNvSpPr>
            <a:spLocks noChangeShapeType="1"/>
          </p:cNvSpPr>
          <p:nvPr/>
        </p:nvSpPr>
        <p:spPr bwMode="auto">
          <a:xfrm>
            <a:off x="1219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0" name="Text Box 9"/>
          <p:cNvSpPr txBox="1">
            <a:spLocks noChangeArrowheads="1"/>
          </p:cNvSpPr>
          <p:nvPr/>
        </p:nvSpPr>
        <p:spPr bwMode="auto">
          <a:xfrm>
            <a:off x="2819400" y="685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ea typeface="ＭＳ Ｐゴシック" pitchFamily="50" charset="-128"/>
              </a:rPr>
              <a:t>E</a:t>
            </a:r>
          </a:p>
        </p:txBody>
      </p:sp>
      <p:sp>
        <p:nvSpPr>
          <p:cNvPr id="4111" name="Line 10"/>
          <p:cNvSpPr>
            <a:spLocks noChangeShapeType="1"/>
          </p:cNvSpPr>
          <p:nvPr/>
        </p:nvSpPr>
        <p:spPr bwMode="auto">
          <a:xfrm>
            <a:off x="2819400" y="106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2" name="Line 11"/>
          <p:cNvSpPr>
            <a:spLocks noChangeShapeType="1"/>
          </p:cNvSpPr>
          <p:nvPr/>
        </p:nvSpPr>
        <p:spPr bwMode="auto">
          <a:xfrm>
            <a:off x="32004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3" name="Text Box 12"/>
          <p:cNvSpPr txBox="1">
            <a:spLocks noChangeArrowheads="1"/>
          </p:cNvSpPr>
          <p:nvPr/>
        </p:nvSpPr>
        <p:spPr bwMode="auto">
          <a:xfrm>
            <a:off x="7162800" y="685800"/>
            <a:ext cx="4238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ea typeface="ＭＳ Ｐゴシック" pitchFamily="50" charset="-128"/>
              </a:rPr>
              <a:t>E</a:t>
            </a:r>
          </a:p>
        </p:txBody>
      </p:sp>
      <p:sp>
        <p:nvSpPr>
          <p:cNvPr id="4114" name="Line 13"/>
          <p:cNvSpPr>
            <a:spLocks noChangeShapeType="1"/>
          </p:cNvSpPr>
          <p:nvPr/>
        </p:nvSpPr>
        <p:spPr bwMode="auto">
          <a:xfrm>
            <a:off x="7239000" y="106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5" name="Line 14"/>
          <p:cNvSpPr>
            <a:spLocks noChangeShapeType="1"/>
          </p:cNvSpPr>
          <p:nvPr/>
        </p:nvSpPr>
        <p:spPr bwMode="auto">
          <a:xfrm>
            <a:off x="76200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6" name="Text Box 15"/>
          <p:cNvSpPr txBox="1">
            <a:spLocks noChangeArrowheads="1"/>
          </p:cNvSpPr>
          <p:nvPr/>
        </p:nvSpPr>
        <p:spPr bwMode="auto">
          <a:xfrm>
            <a:off x="2743200" y="2819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33CC"/>
                </a:solidFill>
                <a:ea typeface="ＭＳ Ｐゴシック" pitchFamily="50" charset="-128"/>
              </a:rPr>
              <a:t>Single Channel system</a:t>
            </a:r>
          </a:p>
        </p:txBody>
      </p:sp>
      <p:graphicFrame>
        <p:nvGraphicFramePr>
          <p:cNvPr id="4098" name="Object 16"/>
          <p:cNvGraphicFramePr>
            <a:graphicFrameLocks noChangeAspect="1"/>
          </p:cNvGraphicFramePr>
          <p:nvPr/>
        </p:nvGraphicFramePr>
        <p:xfrm>
          <a:off x="533400" y="3857625"/>
          <a:ext cx="298132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9" name="ビットマップ イメージ" r:id="rId4" imgW="2980952" imgH="2467319" progId="Paint.Picture">
                  <p:embed/>
                </p:oleObj>
              </mc:Choice>
              <mc:Fallback>
                <p:oleObj name="ビットマップ イメージ" r:id="rId4" imgW="2980952" imgH="24673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57625"/>
                        <a:ext cx="298132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Oval 17"/>
          <p:cNvSpPr>
            <a:spLocks noChangeArrowheads="1"/>
          </p:cNvSpPr>
          <p:nvPr/>
        </p:nvSpPr>
        <p:spPr bwMode="auto">
          <a:xfrm>
            <a:off x="2133600" y="510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8" name="Oval 18"/>
          <p:cNvSpPr>
            <a:spLocks noChangeArrowheads="1"/>
          </p:cNvSpPr>
          <p:nvPr/>
        </p:nvSpPr>
        <p:spPr bwMode="auto">
          <a:xfrm>
            <a:off x="2438400" y="510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9" name="Oval 19"/>
          <p:cNvSpPr>
            <a:spLocks noChangeArrowheads="1"/>
          </p:cNvSpPr>
          <p:nvPr/>
        </p:nvSpPr>
        <p:spPr bwMode="auto">
          <a:xfrm>
            <a:off x="2819400" y="518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0" name="Oval 20"/>
          <p:cNvSpPr>
            <a:spLocks noChangeArrowheads="1"/>
          </p:cNvSpPr>
          <p:nvPr/>
        </p:nvSpPr>
        <p:spPr bwMode="auto">
          <a:xfrm>
            <a:off x="1295400" y="5029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1" name="Oval 21"/>
          <p:cNvSpPr>
            <a:spLocks noChangeArrowheads="1"/>
          </p:cNvSpPr>
          <p:nvPr/>
        </p:nvSpPr>
        <p:spPr bwMode="auto">
          <a:xfrm>
            <a:off x="1543050" y="5033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2" name="Oval 22"/>
          <p:cNvSpPr>
            <a:spLocks noChangeArrowheads="1"/>
          </p:cNvSpPr>
          <p:nvPr/>
        </p:nvSpPr>
        <p:spPr bwMode="auto">
          <a:xfrm>
            <a:off x="1762125" y="5029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3" name="Text Box 23"/>
          <p:cNvSpPr txBox="1">
            <a:spLocks noChangeArrowheads="1"/>
          </p:cNvSpPr>
          <p:nvPr/>
        </p:nvSpPr>
        <p:spPr bwMode="auto">
          <a:xfrm>
            <a:off x="1676400" y="5105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ea typeface="ＭＳ Ｐゴシック" pitchFamily="50" charset="-128"/>
              </a:rPr>
              <a:t>b</a:t>
            </a:r>
            <a:r>
              <a:rPr lang="en-US" altLang="ja-JP" sz="1400" baseline="-25000">
                <a:ea typeface="ＭＳ Ｐゴシック" pitchFamily="50" charset="-128"/>
              </a:rPr>
              <a:t>1</a:t>
            </a:r>
          </a:p>
        </p:txBody>
      </p:sp>
      <p:sp>
        <p:nvSpPr>
          <p:cNvPr id="4124" name="Text Box 24"/>
          <p:cNvSpPr txBox="1">
            <a:spLocks noChangeArrowheads="1"/>
          </p:cNvSpPr>
          <p:nvPr/>
        </p:nvSpPr>
        <p:spPr bwMode="auto">
          <a:xfrm>
            <a:off x="1466850" y="51006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ea typeface="ＭＳ Ｐゴシック" pitchFamily="50" charset="-128"/>
              </a:rPr>
              <a:t>b</a:t>
            </a:r>
            <a:r>
              <a:rPr lang="en-US" altLang="ja-JP" sz="1400" baseline="-25000">
                <a:ea typeface="ＭＳ Ｐゴシック" pitchFamily="50" charset="-128"/>
              </a:rPr>
              <a:t>2</a:t>
            </a:r>
          </a:p>
        </p:txBody>
      </p:sp>
      <p:sp>
        <p:nvSpPr>
          <p:cNvPr id="4125" name="Text Box 25"/>
          <p:cNvSpPr txBox="1">
            <a:spLocks noChangeArrowheads="1"/>
          </p:cNvSpPr>
          <p:nvPr/>
        </p:nvSpPr>
        <p:spPr bwMode="auto">
          <a:xfrm>
            <a:off x="1233488" y="50911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ea typeface="ＭＳ Ｐゴシック" pitchFamily="50" charset="-128"/>
              </a:rPr>
              <a:t>b</a:t>
            </a:r>
            <a:r>
              <a:rPr lang="en-US" altLang="ja-JP" sz="1400" baseline="-25000">
                <a:ea typeface="ＭＳ Ｐゴシック" pitchFamily="50" charset="-128"/>
              </a:rPr>
              <a:t>3</a:t>
            </a:r>
          </a:p>
        </p:txBody>
      </p:sp>
      <p:sp>
        <p:nvSpPr>
          <p:cNvPr id="4126" name="Text Box 26"/>
          <p:cNvSpPr txBox="1">
            <a:spLocks noChangeArrowheads="1"/>
          </p:cNvSpPr>
          <p:nvPr/>
        </p:nvSpPr>
        <p:spPr bwMode="auto">
          <a:xfrm>
            <a:off x="2114550" y="51339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ea typeface="ＭＳ Ｐゴシック" pitchFamily="50" charset="-128"/>
              </a:rPr>
              <a:t>r</a:t>
            </a:r>
            <a:r>
              <a:rPr lang="en-US" altLang="ja-JP" sz="1400" baseline="-25000">
                <a:ea typeface="ＭＳ Ｐゴシック" pitchFamily="50" charset="-128"/>
              </a:rPr>
              <a:t>1</a:t>
            </a:r>
          </a:p>
        </p:txBody>
      </p:sp>
      <p:sp>
        <p:nvSpPr>
          <p:cNvPr id="4127" name="Text Box 27"/>
          <p:cNvSpPr txBox="1">
            <a:spLocks noChangeArrowheads="1"/>
          </p:cNvSpPr>
          <p:nvPr/>
        </p:nvSpPr>
        <p:spPr bwMode="auto">
          <a:xfrm>
            <a:off x="2438400" y="5105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ea typeface="ＭＳ Ｐゴシック" pitchFamily="50" charset="-128"/>
              </a:rPr>
              <a:t>r</a:t>
            </a:r>
            <a:r>
              <a:rPr lang="en-US" altLang="ja-JP" sz="1400" baseline="-25000">
                <a:ea typeface="ＭＳ Ｐゴシック" pitchFamily="50" charset="-128"/>
              </a:rPr>
              <a:t>2</a:t>
            </a:r>
          </a:p>
        </p:txBody>
      </p:sp>
      <p:sp>
        <p:nvSpPr>
          <p:cNvPr id="4128" name="Text Box 28"/>
          <p:cNvSpPr txBox="1">
            <a:spLocks noChangeArrowheads="1"/>
          </p:cNvSpPr>
          <p:nvPr/>
        </p:nvSpPr>
        <p:spPr bwMode="auto">
          <a:xfrm>
            <a:off x="2819400" y="5105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ea typeface="ＭＳ Ｐゴシック" pitchFamily="50" charset="-128"/>
              </a:rPr>
              <a:t>r</a:t>
            </a:r>
            <a:r>
              <a:rPr lang="en-US" altLang="ja-JP" sz="1400" baseline="-25000">
                <a:ea typeface="ＭＳ Ｐゴシック" pitchFamily="50" charset="-128"/>
              </a:rPr>
              <a:t>3</a:t>
            </a:r>
          </a:p>
        </p:txBody>
      </p:sp>
      <p:graphicFrame>
        <p:nvGraphicFramePr>
          <p:cNvPr id="4099" name="Object 29"/>
          <p:cNvGraphicFramePr>
            <a:graphicFrameLocks noChangeAspect="1"/>
          </p:cNvGraphicFramePr>
          <p:nvPr/>
        </p:nvGraphicFramePr>
        <p:xfrm>
          <a:off x="5324475" y="3857625"/>
          <a:ext cx="298132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0" name="ビットマップ イメージ" r:id="rId6" imgW="2980952" imgH="2467319" progId="Paint.Picture">
                  <p:embed/>
                </p:oleObj>
              </mc:Choice>
              <mc:Fallback>
                <p:oleObj name="ビットマップ イメージ" r:id="rId6" imgW="2980952" imgH="24673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3857625"/>
                        <a:ext cx="298132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9" name="Text Box 30"/>
          <p:cNvSpPr txBox="1">
            <a:spLocks noChangeArrowheads="1"/>
          </p:cNvSpPr>
          <p:nvPr/>
        </p:nvSpPr>
        <p:spPr bwMode="auto">
          <a:xfrm>
            <a:off x="381000" y="6324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33CC"/>
                </a:solidFill>
                <a:ea typeface="ＭＳ Ｐゴシック" pitchFamily="50" charset="-128"/>
              </a:rPr>
              <a:t>Coupled Channel system</a:t>
            </a:r>
          </a:p>
        </p:txBody>
      </p:sp>
      <p:sp>
        <p:nvSpPr>
          <p:cNvPr id="4130" name="Text Box 31"/>
          <p:cNvSpPr txBox="1">
            <a:spLocks noChangeArrowheads="1"/>
          </p:cNvSpPr>
          <p:nvPr/>
        </p:nvSpPr>
        <p:spPr bwMode="auto">
          <a:xfrm>
            <a:off x="5791200" y="6324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33CC"/>
                </a:solidFill>
                <a:ea typeface="ＭＳ Ｐゴシック" pitchFamily="50" charset="-128"/>
              </a:rPr>
              <a:t>Three-body system</a:t>
            </a:r>
          </a:p>
        </p:txBody>
      </p:sp>
      <p:sp>
        <p:nvSpPr>
          <p:cNvPr id="4131" name="Line 32"/>
          <p:cNvSpPr>
            <a:spLocks noChangeShapeType="1"/>
          </p:cNvSpPr>
          <p:nvPr/>
        </p:nvSpPr>
        <p:spPr bwMode="auto">
          <a:xfrm rot="2616024">
            <a:off x="2590800" y="5561013"/>
            <a:ext cx="152400" cy="158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32" name="Line 33"/>
          <p:cNvSpPr>
            <a:spLocks noChangeShapeType="1"/>
          </p:cNvSpPr>
          <p:nvPr/>
        </p:nvSpPr>
        <p:spPr bwMode="auto">
          <a:xfrm rot="15454354" flipV="1">
            <a:off x="7199312" y="4197351"/>
            <a:ext cx="138113" cy="125412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33" name="Line 34"/>
          <p:cNvSpPr>
            <a:spLocks noChangeShapeType="1"/>
          </p:cNvSpPr>
          <p:nvPr/>
        </p:nvSpPr>
        <p:spPr bwMode="auto">
          <a:xfrm rot="-461470">
            <a:off x="6858000" y="6081713"/>
            <a:ext cx="152400" cy="158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34" name="Line 35"/>
          <p:cNvSpPr>
            <a:spLocks noChangeShapeType="1"/>
          </p:cNvSpPr>
          <p:nvPr/>
        </p:nvSpPr>
        <p:spPr bwMode="auto">
          <a:xfrm rot="15454354" flipV="1">
            <a:off x="2574925" y="4321175"/>
            <a:ext cx="138113" cy="125413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35" name="Line 36"/>
          <p:cNvSpPr>
            <a:spLocks noChangeShapeType="1"/>
          </p:cNvSpPr>
          <p:nvPr/>
        </p:nvSpPr>
        <p:spPr bwMode="auto">
          <a:xfrm rot="-44176">
            <a:off x="2120900" y="6091238"/>
            <a:ext cx="152400" cy="158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36" name="Line 37"/>
          <p:cNvSpPr>
            <a:spLocks noChangeShapeType="1"/>
          </p:cNvSpPr>
          <p:nvPr/>
        </p:nvSpPr>
        <p:spPr bwMode="auto">
          <a:xfrm rot="2616024">
            <a:off x="2790825" y="5453063"/>
            <a:ext cx="152400" cy="158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37" name="Line 38"/>
          <p:cNvSpPr>
            <a:spLocks noChangeShapeType="1"/>
          </p:cNvSpPr>
          <p:nvPr/>
        </p:nvSpPr>
        <p:spPr bwMode="auto">
          <a:xfrm rot="2616024">
            <a:off x="2381250" y="5719763"/>
            <a:ext cx="152400" cy="158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38" name="Line 39"/>
          <p:cNvSpPr>
            <a:spLocks noChangeShapeType="1"/>
          </p:cNvSpPr>
          <p:nvPr/>
        </p:nvSpPr>
        <p:spPr bwMode="auto">
          <a:xfrm rot="-7827257">
            <a:off x="7071519" y="5791994"/>
            <a:ext cx="152400" cy="1588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39" name="Line 40"/>
          <p:cNvSpPr>
            <a:spLocks noChangeShapeType="1"/>
          </p:cNvSpPr>
          <p:nvPr/>
        </p:nvSpPr>
        <p:spPr bwMode="auto">
          <a:xfrm rot="2616024">
            <a:off x="7162800" y="5715000"/>
            <a:ext cx="152400" cy="1588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40" name="Line 41"/>
          <p:cNvSpPr>
            <a:spLocks noChangeShapeType="1"/>
          </p:cNvSpPr>
          <p:nvPr/>
        </p:nvSpPr>
        <p:spPr bwMode="auto">
          <a:xfrm rot="2616024">
            <a:off x="7439025" y="5638800"/>
            <a:ext cx="152400" cy="1588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41" name="Line 42"/>
          <p:cNvSpPr>
            <a:spLocks noChangeShapeType="1"/>
          </p:cNvSpPr>
          <p:nvPr/>
        </p:nvSpPr>
        <p:spPr bwMode="auto">
          <a:xfrm rot="2616024">
            <a:off x="7586663" y="5438775"/>
            <a:ext cx="152400" cy="1588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42" name="Line 43"/>
          <p:cNvSpPr>
            <a:spLocks noChangeShapeType="1"/>
          </p:cNvSpPr>
          <p:nvPr/>
        </p:nvSpPr>
        <p:spPr bwMode="auto">
          <a:xfrm rot="-7549247">
            <a:off x="7333457" y="5672931"/>
            <a:ext cx="152400" cy="158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43" name="Line 44"/>
          <p:cNvSpPr>
            <a:spLocks noChangeShapeType="1"/>
          </p:cNvSpPr>
          <p:nvPr/>
        </p:nvSpPr>
        <p:spPr bwMode="auto">
          <a:xfrm rot="-8356164">
            <a:off x="2500313" y="5657850"/>
            <a:ext cx="152400" cy="1588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44" name="Line 45"/>
          <p:cNvSpPr>
            <a:spLocks noChangeShapeType="1"/>
          </p:cNvSpPr>
          <p:nvPr/>
        </p:nvSpPr>
        <p:spPr bwMode="auto">
          <a:xfrm rot="-8356164">
            <a:off x="2286000" y="5810250"/>
            <a:ext cx="152400" cy="1588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45" name="Line 46"/>
          <p:cNvSpPr>
            <a:spLocks noChangeShapeType="1"/>
          </p:cNvSpPr>
          <p:nvPr/>
        </p:nvSpPr>
        <p:spPr bwMode="auto">
          <a:xfrm rot="-7549247">
            <a:off x="2715419" y="5485606"/>
            <a:ext cx="152400" cy="1588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46" name="Line 47"/>
          <p:cNvSpPr>
            <a:spLocks noChangeShapeType="1"/>
          </p:cNvSpPr>
          <p:nvPr/>
        </p:nvSpPr>
        <p:spPr bwMode="auto">
          <a:xfrm rot="-7549247">
            <a:off x="7482682" y="5499894"/>
            <a:ext cx="152400" cy="158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47" name="Text Box 48"/>
          <p:cNvSpPr txBox="1">
            <a:spLocks noChangeArrowheads="1"/>
          </p:cNvSpPr>
          <p:nvPr/>
        </p:nvSpPr>
        <p:spPr bwMode="auto">
          <a:xfrm>
            <a:off x="609600" y="3581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ea typeface="ＭＳ Ｐゴシック" pitchFamily="50" charset="-128"/>
              </a:rPr>
              <a:t>E|</a:t>
            </a:r>
          </a:p>
        </p:txBody>
      </p:sp>
      <p:sp>
        <p:nvSpPr>
          <p:cNvPr id="4148" name="Line 49"/>
          <p:cNvSpPr>
            <a:spLocks noChangeShapeType="1"/>
          </p:cNvSpPr>
          <p:nvPr/>
        </p:nvSpPr>
        <p:spPr bwMode="auto">
          <a:xfrm>
            <a:off x="6858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49" name="Text Box 50"/>
          <p:cNvSpPr txBox="1">
            <a:spLocks noChangeArrowheads="1"/>
          </p:cNvSpPr>
          <p:nvPr/>
        </p:nvSpPr>
        <p:spPr bwMode="auto">
          <a:xfrm>
            <a:off x="53340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ea typeface="ＭＳ Ｐゴシック" pitchFamily="50" charset="-128"/>
              </a:rPr>
              <a:t>E|</a:t>
            </a:r>
          </a:p>
        </p:txBody>
      </p:sp>
      <p:sp>
        <p:nvSpPr>
          <p:cNvPr id="4150" name="Line 51"/>
          <p:cNvSpPr>
            <a:spLocks noChangeShapeType="1"/>
          </p:cNvSpPr>
          <p:nvPr/>
        </p:nvSpPr>
        <p:spPr bwMode="auto">
          <a:xfrm>
            <a:off x="5410200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51" name="Text Box 52"/>
          <p:cNvSpPr txBox="1">
            <a:spLocks noChangeArrowheads="1"/>
          </p:cNvSpPr>
          <p:nvPr/>
        </p:nvSpPr>
        <p:spPr bwMode="auto">
          <a:xfrm>
            <a:off x="3124200" y="5562600"/>
            <a:ext cx="2667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ea typeface="ＭＳ Ｐゴシック" pitchFamily="50" charset="-128"/>
              </a:rPr>
              <a:t>B.Giraud, K.Kato and A. Ohnishi, J. of Phys. A37 (2004),11575</a:t>
            </a:r>
          </a:p>
        </p:txBody>
      </p:sp>
      <p:sp>
        <p:nvSpPr>
          <p:cNvPr id="4152" name="Text Box 53"/>
          <p:cNvSpPr txBox="1">
            <a:spLocks noChangeArrowheads="1"/>
          </p:cNvSpPr>
          <p:nvPr/>
        </p:nvSpPr>
        <p:spPr bwMode="auto">
          <a:xfrm>
            <a:off x="6477000" y="2819400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ea typeface="ＭＳ Ｐゴシック" pitchFamily="50" charset="-128"/>
              </a:rPr>
              <a:t>B.Giraud and K.Kato, Ann.of Phys. 308 (2003), 115.</a:t>
            </a:r>
          </a:p>
        </p:txBody>
      </p:sp>
      <p:sp>
        <p:nvSpPr>
          <p:cNvPr id="4153" name="Text Box 54"/>
          <p:cNvSpPr txBox="1">
            <a:spLocks noChangeArrowheads="1"/>
          </p:cNvSpPr>
          <p:nvPr/>
        </p:nvSpPr>
        <p:spPr bwMode="auto">
          <a:xfrm>
            <a:off x="152400" y="142875"/>
            <a:ext cx="662940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33CC"/>
                </a:solidFill>
                <a:ea typeface="ＭＳ Ｐゴシック" pitchFamily="50" charset="-128"/>
              </a:rPr>
              <a:t> Resolution of Identity in Complex Scaling Method</a:t>
            </a:r>
          </a:p>
        </p:txBody>
      </p:sp>
      <p:graphicFrame>
        <p:nvGraphicFramePr>
          <p:cNvPr id="4100" name="Object 55"/>
          <p:cNvGraphicFramePr>
            <a:graphicFrameLocks noChangeAspect="1"/>
          </p:cNvGraphicFramePr>
          <p:nvPr/>
        </p:nvGraphicFramePr>
        <p:xfrm>
          <a:off x="2133600" y="2286000"/>
          <a:ext cx="86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1" name="数式" r:id="rId8" imgW="355320" imgH="177480" progId="Equation.3">
                  <p:embed/>
                </p:oleObj>
              </mc:Choice>
              <mc:Fallback>
                <p:oleObj name="数式" r:id="rId8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86000"/>
                        <a:ext cx="86360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6"/>
          <p:cNvGraphicFramePr>
            <a:graphicFrameLocks noChangeAspect="1"/>
          </p:cNvGraphicFramePr>
          <p:nvPr/>
        </p:nvGraphicFramePr>
        <p:xfrm>
          <a:off x="6705600" y="2362200"/>
          <a:ext cx="86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2" name="数式" r:id="rId10" imgW="355320" imgH="177480" progId="Equation.3">
                  <p:embed/>
                </p:oleObj>
              </mc:Choice>
              <mc:Fallback>
                <p:oleObj name="数式" r:id="rId10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362200"/>
                        <a:ext cx="86360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57"/>
          <p:cNvGraphicFramePr>
            <a:graphicFrameLocks noChangeAspect="1"/>
          </p:cNvGraphicFramePr>
          <p:nvPr/>
        </p:nvGraphicFramePr>
        <p:xfrm>
          <a:off x="3962400" y="4114800"/>
          <a:ext cx="86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3" name="数式" r:id="rId12" imgW="355320" imgH="177480" progId="Equation.3">
                  <p:embed/>
                </p:oleObj>
              </mc:Choice>
              <mc:Fallback>
                <p:oleObj name="数式" r:id="rId12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14800"/>
                        <a:ext cx="86360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95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4800" y="0"/>
          <a:ext cx="8610600" cy="692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8" name="ビットマップ イメージ" r:id="rId3" imgW="5847619" imgH="5191850" progId="Paint.Picture">
                  <p:embed/>
                </p:oleObj>
              </mc:Choice>
              <mc:Fallback>
                <p:oleObj name="ビットマップ イメージ" r:id="rId3" imgW="5847619" imgH="519185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8610600" cy="69230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-533400" y="5334000"/>
            <a:ext cx="914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 sz="2400">
              <a:ea typeface="ＭＳ Ｐゴシック" pitchFamily="50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ja-JP" sz="2400">
              <a:ea typeface="ＭＳ Ｐゴシック" pitchFamily="50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ja-JP" sz="2400">
              <a:ea typeface="ＭＳ Ｐゴシック" pitchFamily="50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ja-JP" sz="2400">
              <a:ea typeface="ＭＳ Ｐゴシック" pitchFamily="50" charset="-128"/>
            </a:endParaRP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0" y="5618163"/>
          <a:ext cx="92202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9" name="数式" r:id="rId5" imgW="5321160" imgH="457200" progId="Equation.3">
                  <p:embed/>
                </p:oleObj>
              </mc:Choice>
              <mc:Fallback>
                <p:oleObj name="数式" r:id="rId5" imgW="5321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18163"/>
                        <a:ext cx="9220200" cy="858837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81400" y="6400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aseline="30000">
                <a:solidFill>
                  <a:srgbClr val="0033CC"/>
                </a:solidFill>
                <a:ea typeface="ＭＳ Ｐゴシック" pitchFamily="50" charset="-128"/>
              </a:rPr>
              <a:t>9</a:t>
            </a:r>
            <a:r>
              <a:rPr lang="en-US" altLang="ja-JP" sz="2400">
                <a:solidFill>
                  <a:srgbClr val="0033CC"/>
                </a:solidFill>
                <a:ea typeface="ＭＳ Ｐゴシック" pitchFamily="50" charset="-128"/>
              </a:rPr>
              <a:t>Li+n+n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276600" y="6429375"/>
            <a:ext cx="16764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4000" y="6392863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aseline="30000">
                <a:solidFill>
                  <a:srgbClr val="FF0000"/>
                </a:solidFill>
                <a:ea typeface="ＭＳ Ｐゴシック" pitchFamily="50" charset="-128"/>
              </a:rPr>
              <a:t>10</a:t>
            </a:r>
            <a:r>
              <a:rPr lang="en-US" altLang="ja-JP" sz="2400">
                <a:solidFill>
                  <a:srgbClr val="FF0000"/>
                </a:solidFill>
                <a:ea typeface="ＭＳ Ｐゴシック" pitchFamily="50" charset="-128"/>
              </a:rPr>
              <a:t>Li(1</a:t>
            </a:r>
            <a:r>
              <a:rPr lang="en-US" altLang="ja-JP" sz="2400" baseline="30000">
                <a:solidFill>
                  <a:srgbClr val="FF0000"/>
                </a:solidFill>
                <a:ea typeface="ＭＳ Ｐゴシック" pitchFamily="50" charset="-128"/>
              </a:rPr>
              <a:t>+</a:t>
            </a:r>
            <a:r>
              <a:rPr lang="en-US" altLang="ja-JP" sz="2400">
                <a:solidFill>
                  <a:srgbClr val="FF0000"/>
                </a:solidFill>
                <a:ea typeface="ＭＳ Ｐゴシック" pitchFamily="50" charset="-128"/>
              </a:rPr>
              <a:t>)+n</a:t>
            </a:r>
            <a:r>
              <a:rPr lang="en-US" altLang="ja-JP" sz="2400">
                <a:solidFill>
                  <a:srgbClr val="0033CC"/>
                </a:solidFill>
                <a:ea typeface="ＭＳ Ｐゴシック" pitchFamily="50" charset="-128"/>
              </a:rPr>
              <a:t>      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391400" y="6392863"/>
            <a:ext cx="15763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aseline="30000">
                <a:solidFill>
                  <a:schemeClr val="accent1"/>
                </a:solidFill>
                <a:ea typeface="ＭＳ Ｐゴシック" pitchFamily="50" charset="-128"/>
              </a:rPr>
              <a:t>10</a:t>
            </a:r>
            <a:r>
              <a:rPr lang="en-US" altLang="ja-JP" sz="2400">
                <a:solidFill>
                  <a:schemeClr val="accent1"/>
                </a:solidFill>
                <a:ea typeface="ＭＳ Ｐゴシック" pitchFamily="50" charset="-128"/>
              </a:rPr>
              <a:t>Li(2</a:t>
            </a:r>
            <a:r>
              <a:rPr lang="en-US" altLang="ja-JP" sz="2400" baseline="30000">
                <a:solidFill>
                  <a:schemeClr val="accent1"/>
                </a:solidFill>
                <a:ea typeface="ＭＳ Ｐゴシック" pitchFamily="50" charset="-128"/>
              </a:rPr>
              <a:t>+</a:t>
            </a:r>
            <a:r>
              <a:rPr lang="en-US" altLang="ja-JP" sz="2400">
                <a:solidFill>
                  <a:schemeClr val="accent1"/>
                </a:solidFill>
                <a:ea typeface="ＭＳ Ｐゴシック" pitchFamily="50" charset="-128"/>
              </a:rPr>
              <a:t>)+n</a:t>
            </a:r>
            <a:r>
              <a:rPr lang="en-US" altLang="ja-JP" sz="2400">
                <a:solidFill>
                  <a:srgbClr val="0033CC"/>
                </a:solidFill>
                <a:ea typeface="ＭＳ Ｐゴシック" pitchFamily="50" charset="-128"/>
              </a:rPr>
              <a:t> 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334000" y="6415088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7467600" y="6400800"/>
            <a:ext cx="1676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676400" y="6400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>
                <a:solidFill>
                  <a:srgbClr val="009900"/>
                </a:solidFill>
                <a:ea typeface="ＭＳ Ｐゴシック" pitchFamily="50" charset="-128"/>
              </a:rPr>
              <a:t>Resonances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590800" y="489108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>
                <a:ea typeface="ＭＳ Ｐゴシック" pitchFamily="50" charset="-128"/>
              </a:rPr>
              <a:t>T. Myo, A. Ohnishi and K. Kato, Prog. Theor. Phys. </a:t>
            </a:r>
            <a:r>
              <a:rPr lang="en-US" altLang="ja-JP" sz="1800" b="1">
                <a:ea typeface="ＭＳ Ｐゴシック" pitchFamily="50" charset="-128"/>
              </a:rPr>
              <a:t>99</a:t>
            </a:r>
            <a:r>
              <a:rPr lang="en-US" altLang="ja-JP" sz="1800">
                <a:ea typeface="ＭＳ Ｐゴシック" pitchFamily="50" charset="-128"/>
              </a:rPr>
              <a:t> (1998), 801.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828800" y="6477000"/>
            <a:ext cx="12192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5638800" y="525621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in CSM</a:t>
            </a:r>
          </a:p>
        </p:txBody>
      </p:sp>
    </p:spTree>
    <p:extLst>
      <p:ext uri="{BB962C8B-B14F-4D97-AF65-F5344CB8AC3E}">
        <p14:creationId xmlns:p14="http://schemas.microsoft.com/office/powerpoint/2010/main" val="29444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6948487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ja-JP" sz="3600"/>
              <a:t>Complex Scaled Green’s Functions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4925" y="981075"/>
            <a:ext cx="3097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/>
              <a:t>Green’s operator</a:t>
            </a:r>
          </a:p>
        </p:txBody>
      </p:sp>
      <p:graphicFrame>
        <p:nvGraphicFramePr>
          <p:cNvPr id="7170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4256088" y="2135188"/>
          <a:ext cx="2935287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9" name="数式" r:id="rId3" imgW="1054080" imgH="419040" progId="Equation.3">
                  <p:embed/>
                </p:oleObj>
              </mc:Choice>
              <mc:Fallback>
                <p:oleObj name="数式" r:id="rId3" imgW="1054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2135188"/>
                        <a:ext cx="2935287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59113" y="3500438"/>
          <a:ext cx="59753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0" name="数式" r:id="rId5" imgW="2895480" imgH="457200" progId="Equation.3">
                  <p:embed/>
                </p:oleObj>
              </mc:Choice>
              <mc:Fallback>
                <p:oleObj name="数式" r:id="rId5" imgW="289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500438"/>
                        <a:ext cx="5975350" cy="9429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34925" y="3341688"/>
            <a:ext cx="30972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/>
              <a:t>Resolution of Identity </a:t>
            </a:r>
          </a:p>
        </p:txBody>
      </p:sp>
      <p:pic>
        <p:nvPicPr>
          <p:cNvPr id="717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7900"/>
            <a:ext cx="9144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34925" y="4494213"/>
            <a:ext cx="5256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/>
              <a:t>Complex Scaled Green’s function </a:t>
            </a:r>
          </a:p>
        </p:txBody>
      </p:sp>
      <p:sp>
        <p:nvSpPr>
          <p:cNvPr id="7178" name="Text Box 17"/>
          <p:cNvSpPr txBox="1">
            <a:spLocks noChangeArrowheads="1"/>
          </p:cNvSpPr>
          <p:nvPr/>
        </p:nvSpPr>
        <p:spPr bwMode="auto">
          <a:xfrm>
            <a:off x="34925" y="2195513"/>
            <a:ext cx="35290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HG創英角ｺﾞｼｯｸUB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/>
              <a:t>Complex scaled Green’s operator</a:t>
            </a:r>
          </a:p>
        </p:txBody>
      </p:sp>
      <p:graphicFrame>
        <p:nvGraphicFramePr>
          <p:cNvPr id="7172" name="Object 2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95738" y="836613"/>
          <a:ext cx="3384550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1" name="数式" r:id="rId8" imgW="1117440" imgH="393480" progId="Equation.3">
                  <p:embed/>
                </p:oleObj>
              </mc:Choice>
              <mc:Fallback>
                <p:oleObj name="数式" r:id="rId8" imgW="111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836613"/>
                        <a:ext cx="3384550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3536950" y="1477963"/>
          <a:ext cx="31353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9" name="数式" r:id="rId3" imgW="1282680" imgH="253800" progId="Equation.3">
                  <p:embed/>
                </p:oleObj>
              </mc:Choice>
              <mc:Fallback>
                <p:oleObj name="数式" r:id="rId3" imgW="1282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1477963"/>
                        <a:ext cx="3135313" cy="620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590800" y="5410200"/>
            <a:ext cx="6248400" cy="132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err="1">
                <a:solidFill>
                  <a:schemeClr val="bg1"/>
                </a:solidFill>
                <a:ea typeface="ＭＳ Ｐゴシック" pitchFamily="50" charset="-128"/>
              </a:rPr>
              <a:t>A.T.Kruppa</a:t>
            </a:r>
            <a:r>
              <a:rPr lang="en-US" altLang="ja-JP" sz="2000" dirty="0">
                <a:solidFill>
                  <a:schemeClr val="bg1"/>
                </a:solidFill>
                <a:ea typeface="ＭＳ Ｐゴシック" pitchFamily="50" charset="-128"/>
              </a:rPr>
              <a:t>, Phys. </a:t>
            </a:r>
            <a:r>
              <a:rPr lang="en-US" altLang="ja-JP" sz="2000" dirty="0" err="1">
                <a:solidFill>
                  <a:schemeClr val="bg1"/>
                </a:solidFill>
                <a:ea typeface="ＭＳ Ｐゴシック" pitchFamily="50" charset="-128"/>
              </a:rPr>
              <a:t>Lett</a:t>
            </a:r>
            <a:r>
              <a:rPr lang="en-US" altLang="ja-JP" sz="2000" dirty="0">
                <a:solidFill>
                  <a:schemeClr val="bg1"/>
                </a:solidFill>
                <a:ea typeface="ＭＳ Ｐゴシック" pitchFamily="50" charset="-128"/>
              </a:rPr>
              <a:t>. B 431 (1998), 237-241</a:t>
            </a:r>
          </a:p>
          <a:p>
            <a:pPr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ea typeface="ＭＳ Ｐゴシック" pitchFamily="50" charset="-128"/>
              </a:rPr>
              <a:t>A.T. </a:t>
            </a:r>
            <a:r>
              <a:rPr lang="en-US" altLang="ja-JP" sz="2000" dirty="0" err="1">
                <a:solidFill>
                  <a:schemeClr val="bg1"/>
                </a:solidFill>
                <a:ea typeface="ＭＳ Ｐゴシック" pitchFamily="50" charset="-128"/>
              </a:rPr>
              <a:t>Kruppa</a:t>
            </a:r>
            <a:r>
              <a:rPr lang="en-US" altLang="ja-JP" sz="2000" dirty="0">
                <a:solidFill>
                  <a:schemeClr val="bg1"/>
                </a:solidFill>
                <a:ea typeface="ＭＳ Ｐゴシック" pitchFamily="50" charset="-128"/>
              </a:rPr>
              <a:t> and K. Arai,  Phys. Rev. A59 (1999), 2556</a:t>
            </a:r>
          </a:p>
          <a:p>
            <a:pPr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ea typeface="ＭＳ Ｐゴシック" pitchFamily="50" charset="-128"/>
              </a:rPr>
              <a:t>K. Arai and A.T. </a:t>
            </a:r>
            <a:r>
              <a:rPr lang="en-US" altLang="ja-JP" sz="2000" dirty="0" err="1">
                <a:solidFill>
                  <a:schemeClr val="bg1"/>
                </a:solidFill>
                <a:ea typeface="ＭＳ Ｐゴシック" pitchFamily="50" charset="-128"/>
              </a:rPr>
              <a:t>Kruppa</a:t>
            </a:r>
            <a:r>
              <a:rPr lang="en-US" altLang="ja-JP" sz="2000" dirty="0">
                <a:solidFill>
                  <a:schemeClr val="bg1"/>
                </a:solidFill>
                <a:ea typeface="ＭＳ Ｐゴシック" pitchFamily="50" charset="-128"/>
              </a:rPr>
              <a:t>, Phys. Rev. C 60 (1999) 064315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4724400" y="1295400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0" name="数式" r:id="rId5" imgW="203040" imgH="279360" progId="Equation.3">
                  <p:embed/>
                </p:oleObj>
              </mc:Choice>
              <mc:Fallback>
                <p:oleObj name="数式" r:id="rId5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95400"/>
                        <a:ext cx="609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90624" y="1548081"/>
            <a:ext cx="2941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  <a:ea typeface="ＭＳ Ｐゴシック" pitchFamily="50" charset="-128"/>
              </a:rPr>
              <a:t>Level Density:</a:t>
            </a:r>
            <a:endParaRPr lang="en-US" altLang="ja-JP" sz="3200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2209800" y="4038600"/>
          <a:ext cx="46482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1" name="数式" r:id="rId7" imgW="2031840" imgH="457200" progId="Equation.3">
                  <p:embed/>
                </p:oleObj>
              </mc:Choice>
              <mc:Fallback>
                <p:oleObj name="数式" r:id="rId7" imgW="2031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38600"/>
                        <a:ext cx="4648200" cy="1046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49509"/>
              </p:ext>
            </p:extLst>
          </p:nvPr>
        </p:nvGraphicFramePr>
        <p:xfrm>
          <a:off x="3810000" y="2420888"/>
          <a:ext cx="21336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2" name="数式" r:id="rId9" imgW="749160" imgH="228600" progId="Equation.3">
                  <p:embed/>
                </p:oleObj>
              </mc:Choice>
              <mc:Fallback>
                <p:oleObj name="数式" r:id="rId9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20888"/>
                        <a:ext cx="2133600" cy="650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4114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smtClean="0">
                <a:solidFill>
                  <a:srgbClr val="0033CC"/>
                </a:solidFill>
                <a:ea typeface="ＭＳ Ｐゴシック" pitchFamily="50" charset="-128"/>
              </a:rPr>
              <a:t>Continuum </a:t>
            </a:r>
            <a:r>
              <a:rPr lang="en-US" altLang="ja-JP" sz="2800" b="1" dirty="0">
                <a:solidFill>
                  <a:srgbClr val="0033CC"/>
                </a:solidFill>
                <a:ea typeface="ＭＳ Ｐゴシック" pitchFamily="50" charset="-128"/>
              </a:rPr>
              <a:t>Level Density</a:t>
            </a: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89452"/>
              </p:ext>
            </p:extLst>
          </p:nvPr>
        </p:nvGraphicFramePr>
        <p:xfrm>
          <a:off x="6012160" y="3068960"/>
          <a:ext cx="298949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3" name="Equation" r:id="rId11" imgW="1485720" imgH="393480" progId="Equation.DSMT4">
                  <p:embed/>
                </p:oleObj>
              </mc:Choice>
              <mc:Fallback>
                <p:oleObj name="Equation" r:id="rId11" imgW="1485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12160" y="3068960"/>
                        <a:ext cx="2989493" cy="792088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4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220072" y="2743200"/>
            <a:ext cx="3542928" cy="1765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591676"/>
              </p:ext>
            </p:extLst>
          </p:nvPr>
        </p:nvGraphicFramePr>
        <p:xfrm>
          <a:off x="152400" y="116632"/>
          <a:ext cx="8839200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8" name="数式" r:id="rId4" imgW="3581280" imgH="990360" progId="Equation.3">
                  <p:embed/>
                </p:oleObj>
              </mc:Choice>
              <mc:Fallback>
                <p:oleObj name="数式" r:id="rId4" imgW="35812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6632"/>
                        <a:ext cx="8839200" cy="2446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3657600" y="116632"/>
            <a:ext cx="457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>
                <a:solidFill>
                  <a:srgbClr val="FF0000"/>
                </a:solidFill>
                <a:ea typeface="ＭＳ Ｐゴシック" pitchFamily="50" charset="-128"/>
              </a:rPr>
              <a:t>1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990600" y="2971800"/>
            <a:ext cx="1676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chemeClr val="bg1"/>
                </a:solidFill>
                <a:ea typeface="ＭＳ Ｐゴシック" pitchFamily="50" charset="-128"/>
              </a:rPr>
              <a:t>Resonance</a:t>
            </a:r>
            <a:r>
              <a:rPr lang="en-US" altLang="ja-JP" dirty="0">
                <a:ea typeface="ＭＳ Ｐゴシック" pitchFamily="50" charset="-128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ea typeface="ＭＳ Ｐゴシック" pitchFamily="50" charset="-128"/>
              </a:rPr>
              <a:t>Continuum</a:t>
            </a:r>
            <a:r>
              <a:rPr lang="en-US" altLang="ja-JP" dirty="0">
                <a:ea typeface="ＭＳ Ｐゴシック" pitchFamily="50" charset="-128"/>
              </a:rPr>
              <a:t>:</a:t>
            </a:r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768600" y="2743200"/>
          <a:ext cx="2032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9" name="数式" r:id="rId6" imgW="1041120" imgH="419040" progId="Equation.3">
                  <p:embed/>
                </p:oleObj>
              </mc:Choice>
              <mc:Fallback>
                <p:oleObj name="数式" r:id="rId6" imgW="1041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743200"/>
                        <a:ext cx="2032000" cy="817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2743200" y="3581400"/>
          <a:ext cx="20574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0" name="数式" r:id="rId8" imgW="838080" imgH="228600" progId="Equation.3">
                  <p:embed/>
                </p:oleObj>
              </mc:Choice>
              <mc:Fallback>
                <p:oleObj name="数式" r:id="rId8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81400"/>
                        <a:ext cx="2057400" cy="560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97721"/>
              </p:ext>
            </p:extLst>
          </p:nvPr>
        </p:nvGraphicFramePr>
        <p:xfrm>
          <a:off x="1066800" y="4686300"/>
          <a:ext cx="8077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1" name="数式" r:id="rId10" imgW="4203360" imgH="495000" progId="Equation.3">
                  <p:embed/>
                </p:oleObj>
              </mc:Choice>
              <mc:Fallback>
                <p:oleObj name="数式" r:id="rId10" imgW="42033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86300"/>
                        <a:ext cx="8077200" cy="952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6248400" y="5562600"/>
            <a:ext cx="2895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5943600" y="5733256"/>
            <a:ext cx="28956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err="1">
                <a:solidFill>
                  <a:srgbClr val="FF0000"/>
                </a:solidFill>
                <a:ea typeface="ＭＳ Ｐゴシック" pitchFamily="50" charset="-128"/>
              </a:rPr>
              <a:t>Descretization</a:t>
            </a:r>
            <a:endParaRPr lang="en-US" altLang="ja-JP" sz="3200" b="1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V="1">
            <a:off x="7380312" y="5638800"/>
            <a:ext cx="315888" cy="191244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2743200" y="2743200"/>
            <a:ext cx="2057400" cy="838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2743200" y="3581400"/>
            <a:ext cx="2057400" cy="5334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6096000" y="533400"/>
            <a:ext cx="2667000" cy="955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FF0000"/>
                </a:solidFill>
                <a:ea typeface="ＭＳ Ｐゴシック" pitchFamily="50" charset="-128"/>
              </a:rPr>
              <a:t>RI in complex</a:t>
            </a:r>
            <a:r>
              <a:rPr lang="en-US" altLang="ja-JP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800">
                <a:solidFill>
                  <a:srgbClr val="FF0000"/>
                </a:solidFill>
                <a:ea typeface="ＭＳ Ｐゴシック" pitchFamily="50" charset="-128"/>
              </a:rPr>
              <a:t>scaling</a:t>
            </a: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 flipH="1">
            <a:off x="5334000" y="762000"/>
            <a:ext cx="6858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5220072" y="3848100"/>
            <a:ext cx="3501008" cy="1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943600" y="3754096"/>
            <a:ext cx="0" cy="221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824464" y="3975447"/>
            <a:ext cx="62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16352" y="3941440"/>
            <a:ext cx="62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5436096" y="2743200"/>
            <a:ext cx="0" cy="110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5724128" y="2756148"/>
            <a:ext cx="0" cy="110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30"/>
          <p:cNvSpPr>
            <a:spLocks/>
          </p:cNvSpPr>
          <p:nvPr/>
        </p:nvSpPr>
        <p:spPr bwMode="auto">
          <a:xfrm>
            <a:off x="6137136" y="3015342"/>
            <a:ext cx="45720" cy="852488"/>
          </a:xfrm>
          <a:custGeom>
            <a:avLst/>
            <a:gdLst>
              <a:gd name="T0" fmla="*/ 0 w 720"/>
              <a:gd name="T1" fmla="*/ 1360 h 1392"/>
              <a:gd name="T2" fmla="*/ 192 w 720"/>
              <a:gd name="T3" fmla="*/ 1360 h 1392"/>
              <a:gd name="T4" fmla="*/ 240 w 720"/>
              <a:gd name="T5" fmla="*/ 1168 h 1392"/>
              <a:gd name="T6" fmla="*/ 288 w 720"/>
              <a:gd name="T7" fmla="*/ 640 h 1392"/>
              <a:gd name="T8" fmla="*/ 336 w 720"/>
              <a:gd name="T9" fmla="*/ 256 h 1392"/>
              <a:gd name="T10" fmla="*/ 384 w 720"/>
              <a:gd name="T11" fmla="*/ 16 h 1392"/>
              <a:gd name="T12" fmla="*/ 432 w 720"/>
              <a:gd name="T13" fmla="*/ 160 h 1392"/>
              <a:gd name="T14" fmla="*/ 480 w 720"/>
              <a:gd name="T15" fmla="*/ 544 h 1392"/>
              <a:gd name="T16" fmla="*/ 528 w 720"/>
              <a:gd name="T17" fmla="*/ 1168 h 1392"/>
              <a:gd name="T18" fmla="*/ 576 w 720"/>
              <a:gd name="T19" fmla="*/ 1360 h 1392"/>
              <a:gd name="T20" fmla="*/ 720 w 720"/>
              <a:gd name="T21" fmla="*/ 136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0" h="1392">
                <a:moveTo>
                  <a:pt x="0" y="1360"/>
                </a:moveTo>
                <a:cubicBezTo>
                  <a:pt x="76" y="1376"/>
                  <a:pt x="152" y="1392"/>
                  <a:pt x="192" y="1360"/>
                </a:cubicBezTo>
                <a:cubicBezTo>
                  <a:pt x="232" y="1328"/>
                  <a:pt x="224" y="1288"/>
                  <a:pt x="240" y="1168"/>
                </a:cubicBezTo>
                <a:cubicBezTo>
                  <a:pt x="256" y="1048"/>
                  <a:pt x="272" y="792"/>
                  <a:pt x="288" y="640"/>
                </a:cubicBezTo>
                <a:cubicBezTo>
                  <a:pt x="304" y="488"/>
                  <a:pt x="320" y="360"/>
                  <a:pt x="336" y="256"/>
                </a:cubicBezTo>
                <a:cubicBezTo>
                  <a:pt x="352" y="152"/>
                  <a:pt x="368" y="32"/>
                  <a:pt x="384" y="16"/>
                </a:cubicBezTo>
                <a:cubicBezTo>
                  <a:pt x="400" y="0"/>
                  <a:pt x="416" y="72"/>
                  <a:pt x="432" y="160"/>
                </a:cubicBezTo>
                <a:cubicBezTo>
                  <a:pt x="448" y="248"/>
                  <a:pt x="464" y="376"/>
                  <a:pt x="480" y="544"/>
                </a:cubicBezTo>
                <a:cubicBezTo>
                  <a:pt x="496" y="712"/>
                  <a:pt x="512" y="1032"/>
                  <a:pt x="528" y="1168"/>
                </a:cubicBezTo>
                <a:cubicBezTo>
                  <a:pt x="544" y="1304"/>
                  <a:pt x="544" y="1328"/>
                  <a:pt x="576" y="1360"/>
                </a:cubicBezTo>
                <a:cubicBezTo>
                  <a:pt x="608" y="1392"/>
                  <a:pt x="688" y="1360"/>
                  <a:pt x="720" y="13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" name="Freeform 30"/>
          <p:cNvSpPr>
            <a:spLocks/>
          </p:cNvSpPr>
          <p:nvPr/>
        </p:nvSpPr>
        <p:spPr bwMode="auto">
          <a:xfrm>
            <a:off x="6686520" y="3011466"/>
            <a:ext cx="284056" cy="852488"/>
          </a:xfrm>
          <a:custGeom>
            <a:avLst/>
            <a:gdLst>
              <a:gd name="T0" fmla="*/ 0 w 720"/>
              <a:gd name="T1" fmla="*/ 1360 h 1392"/>
              <a:gd name="T2" fmla="*/ 192 w 720"/>
              <a:gd name="T3" fmla="*/ 1360 h 1392"/>
              <a:gd name="T4" fmla="*/ 240 w 720"/>
              <a:gd name="T5" fmla="*/ 1168 h 1392"/>
              <a:gd name="T6" fmla="*/ 288 w 720"/>
              <a:gd name="T7" fmla="*/ 640 h 1392"/>
              <a:gd name="T8" fmla="*/ 336 w 720"/>
              <a:gd name="T9" fmla="*/ 256 h 1392"/>
              <a:gd name="T10" fmla="*/ 384 w 720"/>
              <a:gd name="T11" fmla="*/ 16 h 1392"/>
              <a:gd name="T12" fmla="*/ 432 w 720"/>
              <a:gd name="T13" fmla="*/ 160 h 1392"/>
              <a:gd name="T14" fmla="*/ 480 w 720"/>
              <a:gd name="T15" fmla="*/ 544 h 1392"/>
              <a:gd name="T16" fmla="*/ 528 w 720"/>
              <a:gd name="T17" fmla="*/ 1168 h 1392"/>
              <a:gd name="T18" fmla="*/ 576 w 720"/>
              <a:gd name="T19" fmla="*/ 1360 h 1392"/>
              <a:gd name="T20" fmla="*/ 720 w 720"/>
              <a:gd name="T21" fmla="*/ 136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0" h="1392">
                <a:moveTo>
                  <a:pt x="0" y="1360"/>
                </a:moveTo>
                <a:cubicBezTo>
                  <a:pt x="76" y="1376"/>
                  <a:pt x="152" y="1392"/>
                  <a:pt x="192" y="1360"/>
                </a:cubicBezTo>
                <a:cubicBezTo>
                  <a:pt x="232" y="1328"/>
                  <a:pt x="224" y="1288"/>
                  <a:pt x="240" y="1168"/>
                </a:cubicBezTo>
                <a:cubicBezTo>
                  <a:pt x="256" y="1048"/>
                  <a:pt x="272" y="792"/>
                  <a:pt x="288" y="640"/>
                </a:cubicBezTo>
                <a:cubicBezTo>
                  <a:pt x="304" y="488"/>
                  <a:pt x="320" y="360"/>
                  <a:pt x="336" y="256"/>
                </a:cubicBezTo>
                <a:cubicBezTo>
                  <a:pt x="352" y="152"/>
                  <a:pt x="368" y="32"/>
                  <a:pt x="384" y="16"/>
                </a:cubicBezTo>
                <a:cubicBezTo>
                  <a:pt x="400" y="0"/>
                  <a:pt x="416" y="72"/>
                  <a:pt x="432" y="160"/>
                </a:cubicBezTo>
                <a:cubicBezTo>
                  <a:pt x="448" y="248"/>
                  <a:pt x="464" y="376"/>
                  <a:pt x="480" y="544"/>
                </a:cubicBezTo>
                <a:cubicBezTo>
                  <a:pt x="496" y="712"/>
                  <a:pt x="512" y="1032"/>
                  <a:pt x="528" y="1168"/>
                </a:cubicBezTo>
                <a:cubicBezTo>
                  <a:pt x="544" y="1304"/>
                  <a:pt x="544" y="1328"/>
                  <a:pt x="576" y="1360"/>
                </a:cubicBezTo>
                <a:cubicBezTo>
                  <a:pt x="608" y="1392"/>
                  <a:pt x="688" y="1360"/>
                  <a:pt x="720" y="13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7280962" y="3025980"/>
            <a:ext cx="1080120" cy="852488"/>
          </a:xfrm>
          <a:custGeom>
            <a:avLst/>
            <a:gdLst>
              <a:gd name="T0" fmla="*/ 0 w 720"/>
              <a:gd name="T1" fmla="*/ 1360 h 1392"/>
              <a:gd name="T2" fmla="*/ 192 w 720"/>
              <a:gd name="T3" fmla="*/ 1360 h 1392"/>
              <a:gd name="T4" fmla="*/ 240 w 720"/>
              <a:gd name="T5" fmla="*/ 1168 h 1392"/>
              <a:gd name="T6" fmla="*/ 288 w 720"/>
              <a:gd name="T7" fmla="*/ 640 h 1392"/>
              <a:gd name="T8" fmla="*/ 336 w 720"/>
              <a:gd name="T9" fmla="*/ 256 h 1392"/>
              <a:gd name="T10" fmla="*/ 384 w 720"/>
              <a:gd name="T11" fmla="*/ 16 h 1392"/>
              <a:gd name="T12" fmla="*/ 432 w 720"/>
              <a:gd name="T13" fmla="*/ 160 h 1392"/>
              <a:gd name="T14" fmla="*/ 480 w 720"/>
              <a:gd name="T15" fmla="*/ 544 h 1392"/>
              <a:gd name="T16" fmla="*/ 528 w 720"/>
              <a:gd name="T17" fmla="*/ 1168 h 1392"/>
              <a:gd name="T18" fmla="*/ 576 w 720"/>
              <a:gd name="T19" fmla="*/ 1360 h 1392"/>
              <a:gd name="T20" fmla="*/ 720 w 720"/>
              <a:gd name="T21" fmla="*/ 136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0" h="1392">
                <a:moveTo>
                  <a:pt x="0" y="1360"/>
                </a:moveTo>
                <a:cubicBezTo>
                  <a:pt x="76" y="1376"/>
                  <a:pt x="152" y="1392"/>
                  <a:pt x="192" y="1360"/>
                </a:cubicBezTo>
                <a:cubicBezTo>
                  <a:pt x="232" y="1328"/>
                  <a:pt x="224" y="1288"/>
                  <a:pt x="240" y="1168"/>
                </a:cubicBezTo>
                <a:cubicBezTo>
                  <a:pt x="256" y="1048"/>
                  <a:pt x="272" y="792"/>
                  <a:pt x="288" y="640"/>
                </a:cubicBezTo>
                <a:cubicBezTo>
                  <a:pt x="304" y="488"/>
                  <a:pt x="320" y="360"/>
                  <a:pt x="336" y="256"/>
                </a:cubicBezTo>
                <a:cubicBezTo>
                  <a:pt x="352" y="152"/>
                  <a:pt x="368" y="32"/>
                  <a:pt x="384" y="16"/>
                </a:cubicBezTo>
                <a:cubicBezTo>
                  <a:pt x="400" y="0"/>
                  <a:pt x="416" y="72"/>
                  <a:pt x="432" y="160"/>
                </a:cubicBezTo>
                <a:cubicBezTo>
                  <a:pt x="448" y="248"/>
                  <a:pt x="464" y="376"/>
                  <a:pt x="480" y="544"/>
                </a:cubicBezTo>
                <a:cubicBezTo>
                  <a:pt x="496" y="712"/>
                  <a:pt x="512" y="1032"/>
                  <a:pt x="528" y="1168"/>
                </a:cubicBezTo>
                <a:cubicBezTo>
                  <a:pt x="544" y="1304"/>
                  <a:pt x="544" y="1328"/>
                  <a:pt x="576" y="1360"/>
                </a:cubicBezTo>
                <a:cubicBezTo>
                  <a:pt x="608" y="1392"/>
                  <a:pt x="688" y="1360"/>
                  <a:pt x="720" y="13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Freeform 41"/>
          <p:cNvSpPr>
            <a:spLocks/>
          </p:cNvSpPr>
          <p:nvPr/>
        </p:nvSpPr>
        <p:spPr bwMode="auto">
          <a:xfrm>
            <a:off x="5943600" y="3025980"/>
            <a:ext cx="2806530" cy="838200"/>
          </a:xfrm>
          <a:custGeom>
            <a:avLst/>
            <a:gdLst>
              <a:gd name="T0" fmla="*/ 0 w 2160"/>
              <a:gd name="T1" fmla="*/ 888 h 888"/>
              <a:gd name="T2" fmla="*/ 144 w 2160"/>
              <a:gd name="T3" fmla="*/ 456 h 888"/>
              <a:gd name="T4" fmla="*/ 336 w 2160"/>
              <a:gd name="T5" fmla="*/ 120 h 888"/>
              <a:gd name="T6" fmla="*/ 480 w 2160"/>
              <a:gd name="T7" fmla="*/ 24 h 888"/>
              <a:gd name="T8" fmla="*/ 672 w 2160"/>
              <a:gd name="T9" fmla="*/ 24 h 888"/>
              <a:gd name="T10" fmla="*/ 1104 w 2160"/>
              <a:gd name="T11" fmla="*/ 168 h 888"/>
              <a:gd name="T12" fmla="*/ 1584 w 2160"/>
              <a:gd name="T13" fmla="*/ 408 h 888"/>
              <a:gd name="T14" fmla="*/ 2160 w 2160"/>
              <a:gd name="T15" fmla="*/ 696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" h="888">
                <a:moveTo>
                  <a:pt x="0" y="888"/>
                </a:moveTo>
                <a:cubicBezTo>
                  <a:pt x="44" y="736"/>
                  <a:pt x="88" y="584"/>
                  <a:pt x="144" y="456"/>
                </a:cubicBezTo>
                <a:cubicBezTo>
                  <a:pt x="200" y="328"/>
                  <a:pt x="280" y="192"/>
                  <a:pt x="336" y="120"/>
                </a:cubicBezTo>
                <a:cubicBezTo>
                  <a:pt x="392" y="48"/>
                  <a:pt x="424" y="40"/>
                  <a:pt x="480" y="24"/>
                </a:cubicBezTo>
                <a:cubicBezTo>
                  <a:pt x="536" y="8"/>
                  <a:pt x="568" y="0"/>
                  <a:pt x="672" y="24"/>
                </a:cubicBezTo>
                <a:cubicBezTo>
                  <a:pt x="776" y="48"/>
                  <a:pt x="952" y="104"/>
                  <a:pt x="1104" y="168"/>
                </a:cubicBezTo>
                <a:cubicBezTo>
                  <a:pt x="1256" y="232"/>
                  <a:pt x="1408" y="320"/>
                  <a:pt x="1584" y="408"/>
                </a:cubicBezTo>
                <a:cubicBezTo>
                  <a:pt x="1760" y="496"/>
                  <a:pt x="2056" y="648"/>
                  <a:pt x="2160" y="696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5589240"/>
            <a:ext cx="54006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Many-body level density is given by using the complex scaling method.   =&gt; Four-body CDCC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9512" y="630932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New Description of the Four-Body Breakup </a:t>
            </a:r>
            <a:r>
              <a:rPr lang="en-US" altLang="ja-JP" sz="1600" dirty="0" smtClean="0"/>
              <a:t>Reaction, T. </a:t>
            </a:r>
            <a:r>
              <a:rPr lang="en-US" altLang="ja-JP" sz="1600" dirty="0"/>
              <a:t>Matsumoto, </a:t>
            </a:r>
            <a:r>
              <a:rPr lang="en-US" altLang="ja-JP" sz="1600" dirty="0" smtClean="0"/>
              <a:t>K. Kato </a:t>
            </a:r>
            <a:r>
              <a:rPr lang="en-US" altLang="ja-JP" sz="1600" dirty="0"/>
              <a:t>and </a:t>
            </a:r>
            <a:r>
              <a:rPr lang="en-US" altLang="ja-JP" sz="1600" dirty="0" smtClean="0"/>
              <a:t>M. </a:t>
            </a:r>
            <a:r>
              <a:rPr lang="en-US" altLang="ja-JP" sz="1600" dirty="0" err="1" smtClean="0"/>
              <a:t>Yahiro</a:t>
            </a:r>
            <a:r>
              <a:rPr lang="en-US" altLang="ja-JP" sz="1600" dirty="0" smtClean="0"/>
              <a:t>, </a:t>
            </a:r>
            <a:r>
              <a:rPr lang="pt-BR" altLang="ja-JP" sz="1600" dirty="0" smtClean="0"/>
              <a:t>Phys</a:t>
            </a:r>
            <a:r>
              <a:rPr lang="pt-BR" altLang="ja-JP" sz="1600" dirty="0"/>
              <a:t>. Rev. </a:t>
            </a:r>
            <a:r>
              <a:rPr lang="pt-BR" altLang="ja-JP" sz="1600" b="1" dirty="0"/>
              <a:t>C 82</a:t>
            </a:r>
            <a:r>
              <a:rPr lang="pt-BR" altLang="ja-JP" sz="1600" dirty="0"/>
              <a:t>, 051602(R)1-5 (2010)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553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2" grpId="0"/>
      <p:bldP spid="26" grpId="0" animBg="1"/>
      <p:bldP spid="27" grpId="0" animBg="1"/>
      <p:bldP spid="28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4464496" cy="545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フリーフォーム 5"/>
          <p:cNvSpPr/>
          <p:nvPr/>
        </p:nvSpPr>
        <p:spPr>
          <a:xfrm>
            <a:off x="1259632" y="-315416"/>
            <a:ext cx="3888432" cy="2952328"/>
          </a:xfrm>
          <a:custGeom>
            <a:avLst/>
            <a:gdLst>
              <a:gd name="connsiteX0" fmla="*/ 0 w 2866642"/>
              <a:gd name="connsiteY0" fmla="*/ 0 h 2823672"/>
              <a:gd name="connsiteX1" fmla="*/ 72572 w 2866642"/>
              <a:gd name="connsiteY1" fmla="*/ 682172 h 2823672"/>
              <a:gd name="connsiteX2" fmla="*/ 275772 w 2866642"/>
              <a:gd name="connsiteY2" fmla="*/ 1407886 h 2823672"/>
              <a:gd name="connsiteX3" fmla="*/ 595086 w 2866642"/>
              <a:gd name="connsiteY3" fmla="*/ 1814286 h 2823672"/>
              <a:gd name="connsiteX4" fmla="*/ 1146629 w 2866642"/>
              <a:gd name="connsiteY4" fmla="*/ 2206172 h 2823672"/>
              <a:gd name="connsiteX5" fmla="*/ 1814286 w 2866642"/>
              <a:gd name="connsiteY5" fmla="*/ 2525486 h 2823672"/>
              <a:gd name="connsiteX6" fmla="*/ 2743200 w 2866642"/>
              <a:gd name="connsiteY6" fmla="*/ 2786743 h 2823672"/>
              <a:gd name="connsiteX7" fmla="*/ 2830286 w 2866642"/>
              <a:gd name="connsiteY7" fmla="*/ 2815772 h 282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6642" h="2823672">
                <a:moveTo>
                  <a:pt x="0" y="0"/>
                </a:moveTo>
                <a:cubicBezTo>
                  <a:pt x="13305" y="223762"/>
                  <a:pt x="26610" y="447524"/>
                  <a:pt x="72572" y="682172"/>
                </a:cubicBezTo>
                <a:cubicBezTo>
                  <a:pt x="118534" y="916820"/>
                  <a:pt x="188686" y="1219200"/>
                  <a:pt x="275772" y="1407886"/>
                </a:cubicBezTo>
                <a:cubicBezTo>
                  <a:pt x="362858" y="1596572"/>
                  <a:pt x="449943" y="1681238"/>
                  <a:pt x="595086" y="1814286"/>
                </a:cubicBezTo>
                <a:cubicBezTo>
                  <a:pt x="740229" y="1947334"/>
                  <a:pt x="943429" y="2087639"/>
                  <a:pt x="1146629" y="2206172"/>
                </a:cubicBezTo>
                <a:cubicBezTo>
                  <a:pt x="1349829" y="2324705"/>
                  <a:pt x="1548191" y="2428724"/>
                  <a:pt x="1814286" y="2525486"/>
                </a:cubicBezTo>
                <a:cubicBezTo>
                  <a:pt x="2080381" y="2622248"/>
                  <a:pt x="2573867" y="2738362"/>
                  <a:pt x="2743200" y="2786743"/>
                </a:cubicBezTo>
                <a:cubicBezTo>
                  <a:pt x="2912533" y="2835124"/>
                  <a:pt x="2871409" y="2825448"/>
                  <a:pt x="2830286" y="28157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0" y="4564285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The complex scaling gives an appropriate discretization of continuum states</a:t>
            </a:r>
            <a:r>
              <a:rPr kumimoji="1" lang="en-US" altLang="ja-JP" sz="2800" dirty="0" smtClean="0"/>
              <a:t>.</a:t>
            </a:r>
          </a:p>
          <a:p>
            <a:r>
              <a:rPr lang="en-US" altLang="ja-JP" sz="2000" dirty="0" smtClean="0"/>
              <a:t>(Ogata-san’s talk )</a:t>
            </a:r>
          </a:p>
          <a:p>
            <a:endParaRPr kumimoji="1" lang="ja-JP" altLang="en-US" sz="2800" dirty="0"/>
          </a:p>
        </p:txBody>
      </p:sp>
      <p:sp>
        <p:nvSpPr>
          <p:cNvPr id="4" name="円/楕円 3"/>
          <p:cNvSpPr/>
          <p:nvPr/>
        </p:nvSpPr>
        <p:spPr>
          <a:xfrm>
            <a:off x="3131840" y="3374410"/>
            <a:ext cx="144016" cy="1265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Freeform 30"/>
          <p:cNvSpPr>
            <a:spLocks/>
          </p:cNvSpPr>
          <p:nvPr/>
        </p:nvSpPr>
        <p:spPr bwMode="auto">
          <a:xfrm>
            <a:off x="2627784" y="315236"/>
            <a:ext cx="1080120" cy="2969748"/>
          </a:xfrm>
          <a:custGeom>
            <a:avLst/>
            <a:gdLst>
              <a:gd name="T0" fmla="*/ 0 w 720"/>
              <a:gd name="T1" fmla="*/ 1360 h 1392"/>
              <a:gd name="T2" fmla="*/ 192 w 720"/>
              <a:gd name="T3" fmla="*/ 1360 h 1392"/>
              <a:gd name="T4" fmla="*/ 240 w 720"/>
              <a:gd name="T5" fmla="*/ 1168 h 1392"/>
              <a:gd name="T6" fmla="*/ 288 w 720"/>
              <a:gd name="T7" fmla="*/ 640 h 1392"/>
              <a:gd name="T8" fmla="*/ 336 w 720"/>
              <a:gd name="T9" fmla="*/ 256 h 1392"/>
              <a:gd name="T10" fmla="*/ 384 w 720"/>
              <a:gd name="T11" fmla="*/ 16 h 1392"/>
              <a:gd name="T12" fmla="*/ 432 w 720"/>
              <a:gd name="T13" fmla="*/ 160 h 1392"/>
              <a:gd name="T14" fmla="*/ 480 w 720"/>
              <a:gd name="T15" fmla="*/ 544 h 1392"/>
              <a:gd name="T16" fmla="*/ 528 w 720"/>
              <a:gd name="T17" fmla="*/ 1168 h 1392"/>
              <a:gd name="T18" fmla="*/ 576 w 720"/>
              <a:gd name="T19" fmla="*/ 1360 h 1392"/>
              <a:gd name="T20" fmla="*/ 720 w 720"/>
              <a:gd name="T21" fmla="*/ 136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0" h="1392">
                <a:moveTo>
                  <a:pt x="0" y="1360"/>
                </a:moveTo>
                <a:cubicBezTo>
                  <a:pt x="76" y="1376"/>
                  <a:pt x="152" y="1392"/>
                  <a:pt x="192" y="1360"/>
                </a:cubicBezTo>
                <a:cubicBezTo>
                  <a:pt x="232" y="1328"/>
                  <a:pt x="224" y="1288"/>
                  <a:pt x="240" y="1168"/>
                </a:cubicBezTo>
                <a:cubicBezTo>
                  <a:pt x="256" y="1048"/>
                  <a:pt x="272" y="792"/>
                  <a:pt x="288" y="640"/>
                </a:cubicBezTo>
                <a:cubicBezTo>
                  <a:pt x="304" y="488"/>
                  <a:pt x="320" y="360"/>
                  <a:pt x="336" y="256"/>
                </a:cubicBezTo>
                <a:cubicBezTo>
                  <a:pt x="352" y="152"/>
                  <a:pt x="368" y="32"/>
                  <a:pt x="384" y="16"/>
                </a:cubicBezTo>
                <a:cubicBezTo>
                  <a:pt x="400" y="0"/>
                  <a:pt x="416" y="72"/>
                  <a:pt x="432" y="160"/>
                </a:cubicBezTo>
                <a:cubicBezTo>
                  <a:pt x="448" y="248"/>
                  <a:pt x="464" y="376"/>
                  <a:pt x="480" y="544"/>
                </a:cubicBezTo>
                <a:cubicBezTo>
                  <a:pt x="496" y="712"/>
                  <a:pt x="512" y="1032"/>
                  <a:pt x="528" y="1168"/>
                </a:cubicBezTo>
                <a:cubicBezTo>
                  <a:pt x="544" y="1304"/>
                  <a:pt x="544" y="1328"/>
                  <a:pt x="576" y="1360"/>
                </a:cubicBezTo>
                <a:cubicBezTo>
                  <a:pt x="608" y="1392"/>
                  <a:pt x="688" y="1360"/>
                  <a:pt x="720" y="13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47667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New Description of the Four-Body Breakup </a:t>
            </a:r>
            <a:r>
              <a:rPr lang="en-US" altLang="ja-JP" sz="1600" dirty="0" smtClean="0"/>
              <a:t>Reaction, T. </a:t>
            </a:r>
            <a:r>
              <a:rPr lang="en-US" altLang="ja-JP" sz="1600" dirty="0"/>
              <a:t>Matsumoto, </a:t>
            </a:r>
            <a:r>
              <a:rPr lang="en-US" altLang="ja-JP" sz="1600" dirty="0" smtClean="0"/>
              <a:t>K. Kato </a:t>
            </a:r>
            <a:r>
              <a:rPr lang="en-US" altLang="ja-JP" sz="1600" dirty="0"/>
              <a:t>and </a:t>
            </a:r>
            <a:r>
              <a:rPr lang="en-US" altLang="ja-JP" sz="1600" dirty="0" smtClean="0"/>
              <a:t>M. </a:t>
            </a:r>
            <a:r>
              <a:rPr lang="en-US" altLang="ja-JP" sz="1600" dirty="0" err="1" smtClean="0"/>
              <a:t>Yahiro</a:t>
            </a:r>
            <a:r>
              <a:rPr lang="en-US" altLang="ja-JP" sz="1600" dirty="0" smtClean="0"/>
              <a:t>, </a:t>
            </a:r>
            <a:r>
              <a:rPr lang="pt-BR" altLang="ja-JP" sz="1600" dirty="0" smtClean="0"/>
              <a:t>Phys</a:t>
            </a:r>
            <a:r>
              <a:rPr lang="pt-BR" altLang="ja-JP" sz="1600" dirty="0"/>
              <a:t>. Rev. </a:t>
            </a:r>
            <a:r>
              <a:rPr lang="pt-BR" altLang="ja-JP" sz="1600" b="1" dirty="0"/>
              <a:t>C 82</a:t>
            </a:r>
            <a:r>
              <a:rPr lang="pt-BR" altLang="ja-JP" sz="1600" dirty="0"/>
              <a:t>, 051602(R)1-5 (2010)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058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19100" y="504371"/>
            <a:ext cx="4008884" cy="52322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chemeClr val="bg1"/>
                </a:solidFill>
                <a:ea typeface="ＭＳ Ｐゴシック" pitchFamily="50" charset="-128"/>
              </a:rPr>
              <a:t>Continuum Level Density:</a:t>
            </a: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4495800" y="457200"/>
          <a:ext cx="35623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3" name="数式" r:id="rId3" imgW="1333440" imgH="228600" progId="Equation.3">
                  <p:embed/>
                </p:oleObj>
              </mc:Choice>
              <mc:Fallback>
                <p:oleObj name="数式" r:id="rId3" imgW="133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57200"/>
                        <a:ext cx="3562350" cy="611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990600" y="1143000"/>
          <a:ext cx="708660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4" name="数式" r:id="rId5" imgW="2869920" imgH="914400" progId="Equation.3">
                  <p:embed/>
                </p:oleObj>
              </mc:Choice>
              <mc:Fallback>
                <p:oleObj name="数式" r:id="rId5" imgW="28699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7086600" cy="2259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33400" y="3733800"/>
            <a:ext cx="3505200" cy="51911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chemeClr val="bg1"/>
                </a:solidFill>
                <a:ea typeface="ＭＳ Ｐゴシック" pitchFamily="50" charset="-128"/>
              </a:rPr>
              <a:t>Basis function method:</a:t>
            </a:r>
          </a:p>
        </p:txBody>
      </p: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4800600" y="3505200"/>
          <a:ext cx="18288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5" name="数式" r:id="rId7" imgW="723600" imgH="431640" progId="Equation.3">
                  <p:embed/>
                </p:oleObj>
              </mc:Choice>
              <mc:Fallback>
                <p:oleObj name="数式" r:id="rId7" imgW="723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05200"/>
                        <a:ext cx="1828800" cy="1090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88925" y="42116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>
              <a:ea typeface="ＭＳ Ｐゴシック" pitchFamily="50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738950"/>
              </p:ext>
            </p:extLst>
          </p:nvPr>
        </p:nvGraphicFramePr>
        <p:xfrm>
          <a:off x="529405" y="5009232"/>
          <a:ext cx="8147051" cy="101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6" name="Equation" r:id="rId9" imgW="4089240" imgH="507960" progId="Equation.DSMT4">
                  <p:embed/>
                </p:oleObj>
              </mc:Choice>
              <mc:Fallback>
                <p:oleObj name="Equation" r:id="rId9" imgW="40892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405" y="5009232"/>
                        <a:ext cx="8147051" cy="1012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8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17073"/>
            <a:ext cx="8280920" cy="57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7"/>
            <a:ext cx="338563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H="1">
            <a:off x="2843808" y="807684"/>
            <a:ext cx="3744416" cy="1415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3779912" y="620688"/>
            <a:ext cx="331236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b="1">
                <a:solidFill>
                  <a:srgbClr val="FF0000"/>
                </a:solidFill>
              </a:rPr>
              <a:t>Phase shift calculation</a:t>
            </a:r>
            <a:r>
              <a:rPr lang="en-US" altLang="ja-JP" sz="3200"/>
              <a:t> in the complex scaled basis function method</a:t>
            </a:r>
            <a:r>
              <a:rPr lang="en-US" altLang="ja-JP"/>
              <a:t> 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28600" y="1447800"/>
          <a:ext cx="46482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5" name="数式" r:id="rId3" imgW="1993900" imgH="431800" progId="Equation.3">
                  <p:embed/>
                </p:oleObj>
              </mc:Choice>
              <mc:Fallback>
                <p:oleObj name="数式" r:id="rId3" imgW="1993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4648200" cy="1006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0" y="2971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</a:rPr>
              <a:t>In a single channel case,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810000" y="2971800"/>
          <a:ext cx="40703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6" name="数式" r:id="rId5" imgW="1282700" imgH="203200" progId="Equation.3">
                  <p:embed/>
                </p:oleObj>
              </mc:Choice>
              <mc:Fallback>
                <p:oleObj name="数式" r:id="rId5" imgW="1282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971800"/>
                        <a:ext cx="4070350" cy="644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914400" y="4038600"/>
          <a:ext cx="28956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7" name="数式" r:id="rId7" imgW="1066337" imgH="393529" progId="Equation.3">
                  <p:embed/>
                </p:oleObj>
              </mc:Choice>
              <mc:Fallback>
                <p:oleObj name="数式" r:id="rId7" imgW="106633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2895600" cy="1068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59305"/>
              </p:ext>
            </p:extLst>
          </p:nvPr>
        </p:nvGraphicFramePr>
        <p:xfrm>
          <a:off x="609600" y="5445224"/>
          <a:ext cx="39624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8" name="数式" r:id="rId9" imgW="1333500" imgH="330200" progId="Equation.3">
                  <p:embed/>
                </p:oleObj>
              </mc:Choice>
              <mc:Fallback>
                <p:oleObj name="数式" r:id="rId9" imgW="13335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45224"/>
                        <a:ext cx="3962400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181600" y="1616075"/>
            <a:ext cx="3962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010000"/>
                </a:solidFill>
                <a:latin typeface="CMR12" charset="0"/>
              </a:rPr>
              <a:t>S.Shlomo, Nucl. Phys. </a:t>
            </a:r>
            <a:r>
              <a:rPr lang="en-US" altLang="ja-JP" b="1">
                <a:solidFill>
                  <a:srgbClr val="010000"/>
                </a:solidFill>
                <a:latin typeface="CMR12" charset="0"/>
              </a:rPr>
              <a:t>A539</a:t>
            </a:r>
            <a:r>
              <a:rPr lang="en-US" altLang="ja-JP">
                <a:solidFill>
                  <a:srgbClr val="010000"/>
                </a:solidFill>
                <a:latin typeface="CMR12" charset="0"/>
              </a:rPr>
              <a:t> (1992), 17.</a:t>
            </a:r>
            <a:endParaRPr lang="en-US" altLang="ja-JP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:\do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980728"/>
            <a:ext cx="7197147" cy="436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332656"/>
            <a:ext cx="6408712" cy="422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>
                <a:sym typeface="Symbol" pitchFamily="18" charset="2"/>
              </a:rPr>
              <a:t>Phase shift of </a:t>
            </a:r>
            <a:r>
              <a:rPr lang="en-US" altLang="ja-JP" sz="2800" baseline="30000" dirty="0" smtClean="0">
                <a:sym typeface="Symbol" pitchFamily="18" charset="2"/>
              </a:rPr>
              <a:t>16</a:t>
            </a:r>
            <a:r>
              <a:rPr lang="en-US" altLang="ja-JP" sz="2800" dirty="0" smtClean="0">
                <a:sym typeface="Symbol" pitchFamily="18" charset="2"/>
              </a:rPr>
              <a:t>O +α</a:t>
            </a:r>
          </a:p>
        </p:txBody>
      </p:sp>
    </p:spTree>
    <p:extLst>
      <p:ext uri="{BB962C8B-B14F-4D97-AF65-F5344CB8AC3E}">
        <p14:creationId xmlns:p14="http://schemas.microsoft.com/office/powerpoint/2010/main" val="14900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209369"/>
              </p:ext>
            </p:extLst>
          </p:nvPr>
        </p:nvGraphicFramePr>
        <p:xfrm>
          <a:off x="179512" y="464095"/>
          <a:ext cx="8729701" cy="1740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4" name="Equation" r:id="rId3" imgW="4330440" imgH="863280" progId="Equation.DSMT4">
                  <p:embed/>
                </p:oleObj>
              </mc:Choice>
              <mc:Fallback>
                <p:oleObj name="Equation" r:id="rId3" imgW="4330440" imgH="863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64095"/>
                        <a:ext cx="8729701" cy="17407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846220"/>
              </p:ext>
            </p:extLst>
          </p:nvPr>
        </p:nvGraphicFramePr>
        <p:xfrm>
          <a:off x="3743400" y="385364"/>
          <a:ext cx="4789040" cy="59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5" name="Equation" r:id="rId5" imgW="4089240" imgH="507960" progId="Equation.DSMT4">
                  <p:embed/>
                </p:oleObj>
              </mc:Choice>
              <mc:Fallback>
                <p:oleObj name="Equation" r:id="rId5" imgW="4089240" imgH="50796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400" y="385364"/>
                        <a:ext cx="4789040" cy="595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275892"/>
              </p:ext>
            </p:extLst>
          </p:nvPr>
        </p:nvGraphicFramePr>
        <p:xfrm>
          <a:off x="1843701" y="2708920"/>
          <a:ext cx="5331551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6" name="Equation" r:id="rId7" imgW="2984400" imgH="1854000" progId="Equation.DSMT4">
                  <p:embed/>
                </p:oleObj>
              </mc:Choice>
              <mc:Fallback>
                <p:oleObj name="Equation" r:id="rId7" imgW="298440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43701" y="2708920"/>
                        <a:ext cx="5331551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7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-76200" y="316676"/>
            <a:ext cx="9448800" cy="4461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03200" indent="-203200">
              <a:tabLst>
                <a:tab pos="203200" algn="l"/>
                <a:tab pos="920750" algn="l"/>
                <a:tab pos="1639888" algn="l"/>
                <a:tab pos="2359025" algn="l"/>
                <a:tab pos="3078163" algn="l"/>
                <a:tab pos="3797300" algn="l"/>
                <a:tab pos="4516438" algn="l"/>
                <a:tab pos="5235575" algn="l"/>
                <a:tab pos="5954713" algn="l"/>
                <a:tab pos="6673850" algn="l"/>
                <a:tab pos="7392988" algn="l"/>
                <a:tab pos="8112125" algn="l"/>
                <a:tab pos="8831263" algn="l"/>
                <a:tab pos="9550400" algn="l"/>
                <a:tab pos="10269538" algn="l"/>
                <a:tab pos="109886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tabLst>
                <a:tab pos="203200" algn="l"/>
                <a:tab pos="920750" algn="l"/>
                <a:tab pos="1639888" algn="l"/>
                <a:tab pos="2359025" algn="l"/>
                <a:tab pos="3078163" algn="l"/>
                <a:tab pos="3797300" algn="l"/>
                <a:tab pos="4516438" algn="l"/>
                <a:tab pos="5235575" algn="l"/>
                <a:tab pos="5954713" algn="l"/>
                <a:tab pos="6673850" algn="l"/>
                <a:tab pos="7392988" algn="l"/>
                <a:tab pos="8112125" algn="l"/>
                <a:tab pos="8831263" algn="l"/>
                <a:tab pos="9550400" algn="l"/>
                <a:tab pos="10269538" algn="l"/>
                <a:tab pos="109886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tabLst>
                <a:tab pos="203200" algn="l"/>
                <a:tab pos="920750" algn="l"/>
                <a:tab pos="1639888" algn="l"/>
                <a:tab pos="2359025" algn="l"/>
                <a:tab pos="3078163" algn="l"/>
                <a:tab pos="3797300" algn="l"/>
                <a:tab pos="4516438" algn="l"/>
                <a:tab pos="5235575" algn="l"/>
                <a:tab pos="5954713" algn="l"/>
                <a:tab pos="6673850" algn="l"/>
                <a:tab pos="7392988" algn="l"/>
                <a:tab pos="8112125" algn="l"/>
                <a:tab pos="8831263" algn="l"/>
                <a:tab pos="9550400" algn="l"/>
                <a:tab pos="10269538" algn="l"/>
                <a:tab pos="109886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>
              <a:tabLst>
                <a:tab pos="203200" algn="l"/>
                <a:tab pos="920750" algn="l"/>
                <a:tab pos="1639888" algn="l"/>
                <a:tab pos="2359025" algn="l"/>
                <a:tab pos="3078163" algn="l"/>
                <a:tab pos="3797300" algn="l"/>
                <a:tab pos="4516438" algn="l"/>
                <a:tab pos="5235575" algn="l"/>
                <a:tab pos="5954713" algn="l"/>
                <a:tab pos="6673850" algn="l"/>
                <a:tab pos="7392988" algn="l"/>
                <a:tab pos="8112125" algn="l"/>
                <a:tab pos="8831263" algn="l"/>
                <a:tab pos="9550400" algn="l"/>
                <a:tab pos="10269538" algn="l"/>
                <a:tab pos="109886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tabLst>
                <a:tab pos="203200" algn="l"/>
                <a:tab pos="920750" algn="l"/>
                <a:tab pos="1639888" algn="l"/>
                <a:tab pos="2359025" algn="l"/>
                <a:tab pos="3078163" algn="l"/>
                <a:tab pos="3797300" algn="l"/>
                <a:tab pos="4516438" algn="l"/>
                <a:tab pos="5235575" algn="l"/>
                <a:tab pos="5954713" algn="l"/>
                <a:tab pos="6673850" algn="l"/>
                <a:tab pos="7392988" algn="l"/>
                <a:tab pos="8112125" algn="l"/>
                <a:tab pos="8831263" algn="l"/>
                <a:tab pos="9550400" algn="l"/>
                <a:tab pos="10269538" algn="l"/>
                <a:tab pos="109886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920750" algn="l"/>
                <a:tab pos="1639888" algn="l"/>
                <a:tab pos="2359025" algn="l"/>
                <a:tab pos="3078163" algn="l"/>
                <a:tab pos="3797300" algn="l"/>
                <a:tab pos="4516438" algn="l"/>
                <a:tab pos="5235575" algn="l"/>
                <a:tab pos="5954713" algn="l"/>
                <a:tab pos="6673850" algn="l"/>
                <a:tab pos="7392988" algn="l"/>
                <a:tab pos="8112125" algn="l"/>
                <a:tab pos="8831263" algn="l"/>
                <a:tab pos="9550400" algn="l"/>
                <a:tab pos="10269538" algn="l"/>
                <a:tab pos="109886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920750" algn="l"/>
                <a:tab pos="1639888" algn="l"/>
                <a:tab pos="2359025" algn="l"/>
                <a:tab pos="3078163" algn="l"/>
                <a:tab pos="3797300" algn="l"/>
                <a:tab pos="4516438" algn="l"/>
                <a:tab pos="5235575" algn="l"/>
                <a:tab pos="5954713" algn="l"/>
                <a:tab pos="6673850" algn="l"/>
                <a:tab pos="7392988" algn="l"/>
                <a:tab pos="8112125" algn="l"/>
                <a:tab pos="8831263" algn="l"/>
                <a:tab pos="9550400" algn="l"/>
                <a:tab pos="10269538" algn="l"/>
                <a:tab pos="109886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920750" algn="l"/>
                <a:tab pos="1639888" algn="l"/>
                <a:tab pos="2359025" algn="l"/>
                <a:tab pos="3078163" algn="l"/>
                <a:tab pos="3797300" algn="l"/>
                <a:tab pos="4516438" algn="l"/>
                <a:tab pos="5235575" algn="l"/>
                <a:tab pos="5954713" algn="l"/>
                <a:tab pos="6673850" algn="l"/>
                <a:tab pos="7392988" algn="l"/>
                <a:tab pos="8112125" algn="l"/>
                <a:tab pos="8831263" algn="l"/>
                <a:tab pos="9550400" algn="l"/>
                <a:tab pos="10269538" algn="l"/>
                <a:tab pos="109886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920750" algn="l"/>
                <a:tab pos="1639888" algn="l"/>
                <a:tab pos="2359025" algn="l"/>
                <a:tab pos="3078163" algn="l"/>
                <a:tab pos="3797300" algn="l"/>
                <a:tab pos="4516438" algn="l"/>
                <a:tab pos="5235575" algn="l"/>
                <a:tab pos="5954713" algn="l"/>
                <a:tab pos="6673850" algn="l"/>
                <a:tab pos="7392988" algn="l"/>
                <a:tab pos="8112125" algn="l"/>
                <a:tab pos="8831263" algn="l"/>
                <a:tab pos="9550400" algn="l"/>
                <a:tab pos="10269538" algn="l"/>
                <a:tab pos="109886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hangingPunct="0">
              <a:lnSpc>
                <a:spcPct val="11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kumimoji="0" lang="en-GB" altLang="ja-JP" sz="2800" b="1" i="1" dirty="0">
                <a:solidFill>
                  <a:srgbClr val="000000"/>
                </a:solidFill>
                <a:latin typeface="Mincho" charset="0"/>
              </a:rPr>
              <a:t>Phase shift of </a:t>
            </a:r>
            <a:r>
              <a:rPr kumimoji="0" lang="en-GB" altLang="ja-JP" sz="2800" b="1" i="1" baseline="30000" dirty="0">
                <a:solidFill>
                  <a:srgbClr val="000000"/>
                </a:solidFill>
                <a:latin typeface="Mincho" charset="0"/>
              </a:rPr>
              <a:t>5</a:t>
            </a:r>
            <a:r>
              <a:rPr kumimoji="0" lang="en-GB" altLang="ja-JP" sz="2800" b="1" i="1" dirty="0">
                <a:solidFill>
                  <a:srgbClr val="000000"/>
                </a:solidFill>
                <a:latin typeface="Mincho" charset="0"/>
              </a:rPr>
              <a:t>He=</a:t>
            </a:r>
            <a:r>
              <a:rPr kumimoji="0" lang="en-GB" altLang="ja-JP" sz="2800" b="1" i="1" dirty="0">
                <a:solidFill>
                  <a:srgbClr val="000000"/>
                </a:solidFill>
                <a:latin typeface="Symbol" pitchFamily="18" charset="2"/>
              </a:rPr>
              <a:t></a:t>
            </a:r>
            <a:r>
              <a:rPr kumimoji="0" lang="en-GB" altLang="ja-JP" sz="2800" b="1" i="1" dirty="0">
                <a:solidFill>
                  <a:srgbClr val="000000"/>
                </a:solidFill>
                <a:latin typeface="Mincho" charset="0"/>
              </a:rPr>
              <a:t>+n calculated with discretized app</a:t>
            </a:r>
            <a:r>
              <a:rPr kumimoji="0" lang="en-GB" altLang="ja-JP" sz="2800" b="1" i="1" dirty="0" smtClean="0">
                <a:solidFill>
                  <a:srgbClr val="000000"/>
                </a:solidFill>
                <a:latin typeface="Mincho" charset="0"/>
              </a:rPr>
              <a:t>.</a:t>
            </a:r>
            <a:endParaRPr kumimoji="0" lang="en-GB" altLang="ja-JP" sz="2800" b="1" i="1" dirty="0">
              <a:solidFill>
                <a:srgbClr val="000000"/>
              </a:solidFill>
              <a:latin typeface="Mincho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9928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427984" y="98072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　　</a:t>
            </a:r>
            <a:r>
              <a:rPr kumimoji="1" lang="en-US" altLang="ja-JP" sz="2400" dirty="0" smtClean="0"/>
              <a:t>;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experimental data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4648200" y="1165394"/>
            <a:ext cx="139824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7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96" y="779220"/>
            <a:ext cx="8892480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The complex energy states  can be mapped on the real energy axis by the complex scaled Green’s function.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96" y="2423790"/>
            <a:ext cx="8892480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Important properties of scattering cross sections can be described with the resonance poles.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3573016"/>
            <a:ext cx="8892480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The complex scaling method describes not only resonant states but also continuum states, which are obtained on different rotated branch cuts.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4016" y="5243716"/>
            <a:ext cx="8892480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In the complex scaling method, many-body continuum states can be discretized without any ambiguity and loss of accuracy.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4016" y="188640"/>
            <a:ext cx="17636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Summary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06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031032"/>
            <a:ext cx="6477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ja-JP" sz="3200" b="0" dirty="0">
                <a:solidFill>
                  <a:schemeClr val="accent2"/>
                </a:solidFill>
              </a:rPr>
              <a:t>“Theoretical Nuclear Physics”  </a:t>
            </a:r>
            <a:br>
              <a:rPr lang="en-US" altLang="ja-JP" sz="3200" b="0" dirty="0">
                <a:solidFill>
                  <a:schemeClr val="accent2"/>
                </a:solidFill>
              </a:rPr>
            </a:br>
            <a:r>
              <a:rPr lang="en-US" altLang="ja-JP" sz="3200" b="0" dirty="0">
                <a:solidFill>
                  <a:schemeClr val="tx2"/>
                </a:solidFill>
              </a:rPr>
              <a:t>by J.M. Blatt and V.F. </a:t>
            </a:r>
            <a:r>
              <a:rPr lang="en-US" altLang="ja-JP" sz="3200" b="0" dirty="0" err="1">
                <a:solidFill>
                  <a:schemeClr val="tx2"/>
                </a:solidFill>
              </a:rPr>
              <a:t>Weisskopf</a:t>
            </a:r>
            <a:endParaRPr lang="en-US" altLang="ja-JP" sz="3200" b="0" baseline="-25000" dirty="0">
              <a:solidFill>
                <a:schemeClr val="tx2"/>
              </a:solidFill>
              <a:sym typeface="Math1" pitchFamily="2" charset="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116632"/>
            <a:ext cx="4118992" cy="5847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dirty="0" smtClean="0">
                <a:solidFill>
                  <a:schemeClr val="tx2"/>
                </a:solidFill>
              </a:rPr>
              <a:t> Def.3:</a:t>
            </a:r>
            <a:r>
              <a:rPr lang="ja-JP" altLang="en-US" sz="3200" dirty="0" smtClean="0">
                <a:solidFill>
                  <a:schemeClr val="tx2"/>
                </a:solidFill>
              </a:rPr>
              <a:t>　</a:t>
            </a:r>
            <a:r>
              <a:rPr lang="en-US" altLang="ja-JP" sz="3200" dirty="0" smtClean="0">
                <a:solidFill>
                  <a:schemeClr val="tx2"/>
                </a:solidFill>
              </a:rPr>
              <a:t>Decaying </a:t>
            </a:r>
            <a:r>
              <a:rPr lang="en-US" altLang="ja-JP" sz="3200" dirty="0">
                <a:solidFill>
                  <a:schemeClr val="tx2"/>
                </a:solidFill>
              </a:rPr>
              <a:t>state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3400" y="2326432"/>
            <a:ext cx="7696200" cy="34813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sz="2800" b="0" dirty="0">
                <a:sym typeface="Math1" pitchFamily="2" charset="2"/>
              </a:rPr>
              <a:t>We obtain a quasi-</a:t>
            </a:r>
            <a:r>
              <a:rPr lang="en-US" altLang="ja-JP" sz="2800" b="0" dirty="0" err="1">
                <a:sym typeface="Math1" pitchFamily="2" charset="2"/>
              </a:rPr>
              <a:t>stational</a:t>
            </a:r>
            <a:r>
              <a:rPr lang="en-US" altLang="ja-JP" sz="2800" b="0" dirty="0">
                <a:sym typeface="Math1" pitchFamily="2" charset="2"/>
              </a:rPr>
              <a:t> state if we postulate that for r&gt;</a:t>
            </a:r>
            <a:r>
              <a:rPr lang="en-US" altLang="ja-JP" sz="2800" b="0" dirty="0" err="1">
                <a:sym typeface="Math1" pitchFamily="2" charset="2"/>
              </a:rPr>
              <a:t>R</a:t>
            </a:r>
            <a:r>
              <a:rPr lang="en-US" altLang="ja-JP" sz="2800" b="0" baseline="-10000" dirty="0" err="1">
                <a:sym typeface="Math1" pitchFamily="2" charset="2"/>
              </a:rPr>
              <a:t>c</a:t>
            </a:r>
            <a:r>
              <a:rPr lang="en-US" altLang="ja-JP" sz="2800" b="0" dirty="0">
                <a:sym typeface="Math1" pitchFamily="2" charset="2"/>
              </a:rPr>
              <a:t> the solution consists of </a:t>
            </a:r>
            <a:r>
              <a:rPr lang="en-US" altLang="ja-JP" sz="2800" b="0" dirty="0">
                <a:solidFill>
                  <a:srgbClr val="FF3300"/>
                </a:solidFill>
                <a:sym typeface="Math1" pitchFamily="2" charset="2"/>
              </a:rPr>
              <a:t>outgoing waves</a:t>
            </a:r>
            <a:r>
              <a:rPr lang="en-US" altLang="ja-JP" sz="2800" b="0" dirty="0">
                <a:sym typeface="Math1" pitchFamily="2" charset="2"/>
              </a:rPr>
              <a:t> only. This is equivalent to the condition </a:t>
            </a:r>
            <a:r>
              <a:rPr lang="en-US" altLang="ja-JP" sz="2800" b="0" dirty="0">
                <a:solidFill>
                  <a:srgbClr val="FF3300"/>
                </a:solidFill>
                <a:sym typeface="Math1" pitchFamily="2" charset="2"/>
              </a:rPr>
              <a:t>B=0</a:t>
            </a:r>
            <a:r>
              <a:rPr lang="en-US" altLang="ja-JP" sz="2800" b="0" dirty="0">
                <a:sym typeface="Math1" pitchFamily="2" charset="2"/>
              </a:rPr>
              <a:t> in </a:t>
            </a:r>
          </a:p>
          <a:p>
            <a:pPr>
              <a:spcBef>
                <a:spcPct val="20000"/>
              </a:spcBef>
            </a:pPr>
            <a:r>
              <a:rPr lang="en-US" altLang="ja-JP" sz="2800" b="0" dirty="0">
                <a:sym typeface="Math1" pitchFamily="2" charset="2"/>
              </a:rPr>
              <a:t>   </a:t>
            </a:r>
            <a:r>
              <a:rPr lang="en-US" altLang="ja-JP" sz="4000" b="0" dirty="0">
                <a:solidFill>
                  <a:schemeClr val="tx2"/>
                </a:solidFill>
                <a:sym typeface="Math1" pitchFamily="2" charset="2"/>
              </a:rPr>
              <a:t>ψ (r) </a:t>
            </a:r>
            <a:r>
              <a:rPr lang="en-US" altLang="ja-JP" sz="4000" b="0" dirty="0">
                <a:solidFill>
                  <a:schemeClr val="tx2"/>
                </a:solidFill>
                <a:cs typeface="Times New Roman" pitchFamily="18" charset="0"/>
                <a:sym typeface="Math1" pitchFamily="2" charset="2"/>
              </a:rPr>
              <a:t>= A </a:t>
            </a:r>
            <a:r>
              <a:rPr lang="en-US" altLang="ja-JP" sz="4000" b="0" dirty="0" err="1">
                <a:solidFill>
                  <a:schemeClr val="tx2"/>
                </a:solidFill>
                <a:cs typeface="Times New Roman" pitchFamily="18" charset="0"/>
                <a:sym typeface="Math1" pitchFamily="2" charset="2"/>
              </a:rPr>
              <a:t>e</a:t>
            </a:r>
            <a:r>
              <a:rPr lang="en-US" altLang="ja-JP" sz="4000" b="0" baseline="30000" dirty="0" err="1">
                <a:solidFill>
                  <a:schemeClr val="tx2"/>
                </a:solidFill>
                <a:cs typeface="Times New Roman" pitchFamily="18" charset="0"/>
                <a:sym typeface="Math1" pitchFamily="2" charset="2"/>
              </a:rPr>
              <a:t>ikr</a:t>
            </a:r>
            <a:r>
              <a:rPr lang="en-US" altLang="ja-JP" sz="4000" b="0" dirty="0">
                <a:solidFill>
                  <a:schemeClr val="tx2"/>
                </a:solidFill>
                <a:cs typeface="Times New Roman" pitchFamily="18" charset="0"/>
                <a:sym typeface="Math1" pitchFamily="2" charset="2"/>
              </a:rPr>
              <a:t> + B e</a:t>
            </a:r>
            <a:r>
              <a:rPr lang="en-US" altLang="ja-JP" sz="4000" b="0" baseline="30000" dirty="0">
                <a:solidFill>
                  <a:schemeClr val="tx2"/>
                </a:solidFill>
                <a:cs typeface="Times New Roman" pitchFamily="18" charset="0"/>
                <a:sym typeface="Math1" pitchFamily="2" charset="2"/>
              </a:rPr>
              <a:t>-</a:t>
            </a:r>
            <a:r>
              <a:rPr lang="en-US" altLang="ja-JP" sz="4000" b="0" baseline="30000" dirty="0" err="1">
                <a:solidFill>
                  <a:schemeClr val="tx2"/>
                </a:solidFill>
                <a:cs typeface="Times New Roman" pitchFamily="18" charset="0"/>
                <a:sym typeface="Math1" pitchFamily="2" charset="2"/>
              </a:rPr>
              <a:t>ikr</a:t>
            </a:r>
            <a:r>
              <a:rPr lang="en-US" altLang="ja-JP" sz="2800" b="0" baseline="30000" dirty="0">
                <a:cs typeface="Times New Roman" pitchFamily="18" charset="0"/>
                <a:sym typeface="Math1" pitchFamily="2" charset="2"/>
              </a:rPr>
              <a:t> </a:t>
            </a:r>
            <a:r>
              <a:rPr lang="en-US" altLang="ja-JP" sz="2800" b="0" dirty="0">
                <a:cs typeface="Times New Roman" pitchFamily="18" charset="0"/>
                <a:sym typeface="Math1" pitchFamily="2" charset="2"/>
              </a:rPr>
              <a:t> </a:t>
            </a:r>
            <a:r>
              <a:rPr lang="en-US" altLang="ja-JP" sz="2800" b="0" baseline="30000" dirty="0">
                <a:cs typeface="Times New Roman" pitchFamily="18" charset="0"/>
                <a:sym typeface="Math1" pitchFamily="2" charset="2"/>
              </a:rPr>
              <a:t>      </a:t>
            </a:r>
            <a:r>
              <a:rPr lang="en-US" altLang="ja-JP" sz="2800" b="0" dirty="0">
                <a:cs typeface="Times New Roman" pitchFamily="18" charset="0"/>
                <a:sym typeface="Math1" pitchFamily="2" charset="2"/>
              </a:rPr>
              <a:t>(for   r &gt;</a:t>
            </a:r>
            <a:r>
              <a:rPr lang="en-US" altLang="ja-JP" sz="2800" b="0" dirty="0" err="1">
                <a:cs typeface="Times New Roman" pitchFamily="18" charset="0"/>
                <a:sym typeface="Math1" pitchFamily="2" charset="2"/>
              </a:rPr>
              <a:t>R</a:t>
            </a:r>
            <a:r>
              <a:rPr lang="en-US" altLang="ja-JP" sz="2800" b="0" baseline="-10000" dirty="0" err="1">
                <a:cs typeface="Times New Roman" pitchFamily="18" charset="0"/>
                <a:sym typeface="Math1" pitchFamily="2" charset="2"/>
              </a:rPr>
              <a:t>c</a:t>
            </a:r>
            <a:r>
              <a:rPr lang="en-US" altLang="ja-JP" sz="2800" b="0" dirty="0">
                <a:cs typeface="Times New Roman" pitchFamily="18" charset="0"/>
                <a:sym typeface="Math1" pitchFamily="2" charset="2"/>
              </a:rPr>
              <a:t>).</a:t>
            </a:r>
          </a:p>
          <a:p>
            <a:pPr>
              <a:spcBef>
                <a:spcPct val="20000"/>
              </a:spcBef>
            </a:pPr>
            <a:r>
              <a:rPr lang="en-US" altLang="ja-JP" sz="2800" b="0" dirty="0">
                <a:sym typeface="Math1" pitchFamily="2" charset="2"/>
              </a:rPr>
              <a:t>This restriction again singles out certain define solutions which describe the “</a:t>
            </a:r>
            <a:r>
              <a:rPr lang="en-US" altLang="ja-JP" sz="2800" b="0" dirty="0">
                <a:solidFill>
                  <a:srgbClr val="FF3300"/>
                </a:solidFill>
                <a:sym typeface="Math1" pitchFamily="2" charset="2"/>
              </a:rPr>
              <a:t>decaying states</a:t>
            </a:r>
            <a:r>
              <a:rPr lang="en-US" altLang="ja-JP" sz="2800" b="0" dirty="0">
                <a:sym typeface="Math1" pitchFamily="2" charset="2"/>
              </a:rPr>
              <a:t>” and their eigenvalues.</a:t>
            </a:r>
            <a:endParaRPr lang="en-US" altLang="ja-JP" sz="2800" b="0" dirty="0">
              <a:sym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9424" y="6165304"/>
            <a:ext cx="7206952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B=0  </a:t>
            </a:r>
            <a:r>
              <a:rPr kumimoji="1" lang="en-US" altLang="ja-JP" sz="2800" dirty="0" smtClean="0">
                <a:sym typeface="Wingdings" pitchFamily="2" charset="2"/>
              </a:rPr>
              <a:t> k: complex value (k= κ - </a:t>
            </a:r>
            <a:r>
              <a:rPr kumimoji="1" lang="en-US" altLang="ja-JP" sz="2800" dirty="0" err="1" smtClean="0">
                <a:sym typeface="Wingdings" pitchFamily="2" charset="2"/>
              </a:rPr>
              <a:t>iγ</a:t>
            </a:r>
            <a:r>
              <a:rPr kumimoji="1" lang="en-US" altLang="ja-JP" sz="2800" dirty="0" smtClean="0">
                <a:sym typeface="Wingdings" pitchFamily="2" charset="2"/>
              </a:rPr>
              <a:t>,   k&gt;0, γ&gt;0)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35696" y="58078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Decaying state </a:t>
            </a:r>
            <a:r>
              <a:rPr kumimoji="1" lang="en-US" altLang="ja-JP" dirty="0" smtClean="0">
                <a:sym typeface="Wingdings" pitchFamily="2" charset="2"/>
              </a:rPr>
              <a:t> Gamow state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86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:\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" y="249386"/>
            <a:ext cx="9044390" cy="634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5055096" cy="5847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 smtClean="0">
                <a:solidFill>
                  <a:schemeClr val="tx2"/>
                </a:solidFill>
              </a:rPr>
              <a:t>Def.4: Quasi bound state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387704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/>
                </a:solidFill>
              </a:rPr>
              <a:t>Sharp Resonant state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4572417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Quasi-bound state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5590981"/>
            <a:ext cx="806489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A large amplitude of the wave function gathers inside the potential and decays through the potential barrier due to the tunneling effect. </a:t>
            </a:r>
            <a:endParaRPr kumimoji="1" lang="ja-JP" altLang="en-US" sz="24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2" y="1052736"/>
            <a:ext cx="57340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フリーフォーム 19"/>
          <p:cNvSpPr/>
          <p:nvPr/>
        </p:nvSpPr>
        <p:spPr>
          <a:xfrm>
            <a:off x="4873327" y="1544439"/>
            <a:ext cx="936104" cy="1359837"/>
          </a:xfrm>
          <a:custGeom>
            <a:avLst/>
            <a:gdLst>
              <a:gd name="connsiteX0" fmla="*/ 0 w 1509486"/>
              <a:gd name="connsiteY0" fmla="*/ 798285 h 1503853"/>
              <a:gd name="connsiteX1" fmla="*/ 522514 w 1509486"/>
              <a:gd name="connsiteY1" fmla="*/ 1494971 h 1503853"/>
              <a:gd name="connsiteX2" fmla="*/ 1248228 w 1509486"/>
              <a:gd name="connsiteY2" fmla="*/ 362857 h 1503853"/>
              <a:gd name="connsiteX3" fmla="*/ 1248228 w 1509486"/>
              <a:gd name="connsiteY3" fmla="*/ 362857 h 1503853"/>
              <a:gd name="connsiteX4" fmla="*/ 1509486 w 1509486"/>
              <a:gd name="connsiteY4" fmla="*/ 0 h 15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486" h="1503853">
                <a:moveTo>
                  <a:pt x="0" y="798285"/>
                </a:moveTo>
                <a:cubicBezTo>
                  <a:pt x="157238" y="1182913"/>
                  <a:pt x="314476" y="1567542"/>
                  <a:pt x="522514" y="1494971"/>
                </a:cubicBezTo>
                <a:cubicBezTo>
                  <a:pt x="730552" y="1422400"/>
                  <a:pt x="1248228" y="362857"/>
                  <a:pt x="1248228" y="362857"/>
                </a:cubicBezTo>
                <a:lnTo>
                  <a:pt x="1248228" y="362857"/>
                </a:lnTo>
                <a:cubicBezTo>
                  <a:pt x="1291771" y="302381"/>
                  <a:pt x="1429657" y="62895"/>
                  <a:pt x="150948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5805488" y="1378644"/>
            <a:ext cx="2162052" cy="1049093"/>
          </a:xfrm>
          <a:custGeom>
            <a:avLst/>
            <a:gdLst>
              <a:gd name="connsiteX0" fmla="*/ 0 w 2612571"/>
              <a:gd name="connsiteY0" fmla="*/ 163722 h 1049093"/>
              <a:gd name="connsiteX1" fmla="*/ 116114 w 2612571"/>
              <a:gd name="connsiteY1" fmla="*/ 33093 h 1049093"/>
              <a:gd name="connsiteX2" fmla="*/ 116114 w 2612571"/>
              <a:gd name="connsiteY2" fmla="*/ 33093 h 1049093"/>
              <a:gd name="connsiteX3" fmla="*/ 116114 w 2612571"/>
              <a:gd name="connsiteY3" fmla="*/ 33093 h 1049093"/>
              <a:gd name="connsiteX4" fmla="*/ 116114 w 2612571"/>
              <a:gd name="connsiteY4" fmla="*/ 33093 h 1049093"/>
              <a:gd name="connsiteX5" fmla="*/ 290286 w 2612571"/>
              <a:gd name="connsiteY5" fmla="*/ 4065 h 1049093"/>
              <a:gd name="connsiteX6" fmla="*/ 435429 w 2612571"/>
              <a:gd name="connsiteY6" fmla="*/ 134693 h 1049093"/>
              <a:gd name="connsiteX7" fmla="*/ 522514 w 2612571"/>
              <a:gd name="connsiteY7" fmla="*/ 279836 h 1049093"/>
              <a:gd name="connsiteX8" fmla="*/ 595086 w 2612571"/>
              <a:gd name="connsiteY8" fmla="*/ 366922 h 1049093"/>
              <a:gd name="connsiteX9" fmla="*/ 711200 w 2612571"/>
              <a:gd name="connsiteY9" fmla="*/ 497550 h 1049093"/>
              <a:gd name="connsiteX10" fmla="*/ 783771 w 2612571"/>
              <a:gd name="connsiteY10" fmla="*/ 570122 h 1049093"/>
              <a:gd name="connsiteX11" fmla="*/ 914400 w 2612571"/>
              <a:gd name="connsiteY11" fmla="*/ 657208 h 1049093"/>
              <a:gd name="connsiteX12" fmla="*/ 1117600 w 2612571"/>
              <a:gd name="connsiteY12" fmla="*/ 758808 h 1049093"/>
              <a:gd name="connsiteX13" fmla="*/ 1233714 w 2612571"/>
              <a:gd name="connsiteY13" fmla="*/ 831379 h 1049093"/>
              <a:gd name="connsiteX14" fmla="*/ 1480457 w 2612571"/>
              <a:gd name="connsiteY14" fmla="*/ 932979 h 1049093"/>
              <a:gd name="connsiteX15" fmla="*/ 1654629 w 2612571"/>
              <a:gd name="connsiteY15" fmla="*/ 991036 h 1049093"/>
              <a:gd name="connsiteX16" fmla="*/ 2075543 w 2612571"/>
              <a:gd name="connsiteY16" fmla="*/ 1034579 h 1049093"/>
              <a:gd name="connsiteX17" fmla="*/ 2322286 w 2612571"/>
              <a:gd name="connsiteY17" fmla="*/ 1034579 h 1049093"/>
              <a:gd name="connsiteX18" fmla="*/ 2612571 w 2612571"/>
              <a:gd name="connsiteY18" fmla="*/ 1049093 h 104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12571" h="1049093">
                <a:moveTo>
                  <a:pt x="0" y="163722"/>
                </a:moveTo>
                <a:lnTo>
                  <a:pt x="116114" y="33093"/>
                </a:lnTo>
                <a:lnTo>
                  <a:pt x="116114" y="33093"/>
                </a:lnTo>
                <a:lnTo>
                  <a:pt x="116114" y="33093"/>
                </a:lnTo>
                <a:lnTo>
                  <a:pt x="116114" y="33093"/>
                </a:lnTo>
                <a:cubicBezTo>
                  <a:pt x="145143" y="28255"/>
                  <a:pt x="237067" y="-12868"/>
                  <a:pt x="290286" y="4065"/>
                </a:cubicBezTo>
                <a:cubicBezTo>
                  <a:pt x="343505" y="20998"/>
                  <a:pt x="396724" y="88731"/>
                  <a:pt x="435429" y="134693"/>
                </a:cubicBezTo>
                <a:cubicBezTo>
                  <a:pt x="474134" y="180655"/>
                  <a:pt x="495905" y="241131"/>
                  <a:pt x="522514" y="279836"/>
                </a:cubicBezTo>
                <a:cubicBezTo>
                  <a:pt x="549123" y="318541"/>
                  <a:pt x="563638" y="330636"/>
                  <a:pt x="595086" y="366922"/>
                </a:cubicBezTo>
                <a:cubicBezTo>
                  <a:pt x="626534" y="403208"/>
                  <a:pt x="679753" y="463683"/>
                  <a:pt x="711200" y="497550"/>
                </a:cubicBezTo>
                <a:cubicBezTo>
                  <a:pt x="742647" y="531417"/>
                  <a:pt x="749905" y="543512"/>
                  <a:pt x="783771" y="570122"/>
                </a:cubicBezTo>
                <a:cubicBezTo>
                  <a:pt x="817637" y="596732"/>
                  <a:pt x="858762" y="625760"/>
                  <a:pt x="914400" y="657208"/>
                </a:cubicBezTo>
                <a:cubicBezTo>
                  <a:pt x="970038" y="688656"/>
                  <a:pt x="1064381" y="729780"/>
                  <a:pt x="1117600" y="758808"/>
                </a:cubicBezTo>
                <a:cubicBezTo>
                  <a:pt x="1170819" y="787836"/>
                  <a:pt x="1173238" y="802351"/>
                  <a:pt x="1233714" y="831379"/>
                </a:cubicBezTo>
                <a:cubicBezTo>
                  <a:pt x="1294190" y="860407"/>
                  <a:pt x="1410305" y="906370"/>
                  <a:pt x="1480457" y="932979"/>
                </a:cubicBezTo>
                <a:cubicBezTo>
                  <a:pt x="1550609" y="959588"/>
                  <a:pt x="1555448" y="974103"/>
                  <a:pt x="1654629" y="991036"/>
                </a:cubicBezTo>
                <a:cubicBezTo>
                  <a:pt x="1753810" y="1007969"/>
                  <a:pt x="1964267" y="1027322"/>
                  <a:pt x="2075543" y="1034579"/>
                </a:cubicBezTo>
                <a:cubicBezTo>
                  <a:pt x="2186819" y="1041836"/>
                  <a:pt x="2232781" y="1032160"/>
                  <a:pt x="2322286" y="1034579"/>
                </a:cubicBezTo>
                <a:cubicBezTo>
                  <a:pt x="2411791" y="1036998"/>
                  <a:pt x="2512181" y="1043045"/>
                  <a:pt x="2612571" y="104909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4873327" y="2293547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7951255" y="2409371"/>
            <a:ext cx="986972" cy="29029"/>
          </a:xfrm>
          <a:custGeom>
            <a:avLst/>
            <a:gdLst>
              <a:gd name="connsiteX0" fmla="*/ 986972 w 986972"/>
              <a:gd name="connsiteY0" fmla="*/ 29029 h 29029"/>
              <a:gd name="connsiteX1" fmla="*/ 0 w 986972"/>
              <a:gd name="connsiteY1" fmla="*/ 0 h 29029"/>
              <a:gd name="connsiteX2" fmla="*/ 0 w 986972"/>
              <a:gd name="connsiteY2" fmla="*/ 0 h 29029"/>
              <a:gd name="connsiteX3" fmla="*/ 0 w 986972"/>
              <a:gd name="connsiteY3" fmla="*/ 14515 h 2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2" h="29029">
                <a:moveTo>
                  <a:pt x="986972" y="29029"/>
                </a:moveTo>
                <a:lnTo>
                  <a:pt x="0" y="0"/>
                </a:lnTo>
                <a:lnTo>
                  <a:pt x="0" y="0"/>
                </a:lnTo>
                <a:lnTo>
                  <a:pt x="0" y="1451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9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23528" y="188640"/>
            <a:ext cx="4139723" cy="5847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dirty="0" smtClean="0">
                <a:solidFill>
                  <a:schemeClr val="tx2"/>
                </a:solidFill>
              </a:rPr>
              <a:t> Def.5: Poles </a:t>
            </a:r>
            <a:r>
              <a:rPr lang="en-US" altLang="ja-JP" sz="3200" dirty="0">
                <a:solidFill>
                  <a:schemeClr val="tx2"/>
                </a:solidFill>
              </a:rPr>
              <a:t>of S-matrix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10600" cy="5568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0" dirty="0">
                <a:solidFill>
                  <a:schemeClr val="tx2">
                    <a:lumMod val="50000"/>
                  </a:schemeClr>
                </a:solidFill>
              </a:rPr>
              <a:t>The solution </a:t>
            </a:r>
            <a:r>
              <a:rPr lang="en-US" altLang="ja-JP" sz="3200" b="0" dirty="0" err="1">
                <a:solidFill>
                  <a:schemeClr val="tx2">
                    <a:lumMod val="50000"/>
                  </a:schemeClr>
                </a:solidFill>
              </a:rPr>
              <a:t>φ</a:t>
            </a:r>
            <a:r>
              <a:rPr lang="en-US" altLang="ja-JP" sz="3200" b="0" baseline="-25000" dirty="0" err="1">
                <a:solidFill>
                  <a:schemeClr val="tx2">
                    <a:lumMod val="50000"/>
                  </a:schemeClr>
                </a:solidFill>
                <a:sym typeface="Math1" pitchFamily="2" charset="2"/>
              </a:rPr>
              <a:t>l</a:t>
            </a:r>
            <a:r>
              <a:rPr lang="en-US" altLang="ja-JP" sz="3200" b="0" dirty="0">
                <a:solidFill>
                  <a:schemeClr val="tx2">
                    <a:lumMod val="50000"/>
                  </a:schemeClr>
                </a:solidFill>
                <a:sym typeface="Math1" pitchFamily="2" charset="2"/>
              </a:rPr>
              <a:t>(r) of the Schr</a:t>
            </a:r>
            <a:r>
              <a:rPr lang="en-US" altLang="ja-JP" sz="3200" b="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  <a:sym typeface="Math1" pitchFamily="2" charset="2"/>
              </a:rPr>
              <a:t>ödinger equation;</a:t>
            </a:r>
            <a:r>
              <a:rPr lang="en-US" altLang="ja-JP" sz="3200" b="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altLang="ja-JP" sz="3200" b="0" dirty="0">
                <a:solidFill>
                  <a:schemeClr val="tx2">
                    <a:lumMod val="50000"/>
                  </a:schemeClr>
                </a:solidFill>
              </a:rPr>
            </a:br>
            <a:endParaRPr lang="en-US" altLang="ja-JP" sz="3200" b="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ja-JP" sz="3200" b="0" dirty="0">
                <a:solidFill>
                  <a:schemeClr val="tx2">
                    <a:lumMod val="50000"/>
                  </a:schemeClr>
                </a:solidFill>
              </a:rPr>
              <a:t>Satisfying the boundary conditions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3200" b="0" dirty="0">
                <a:solidFill>
                  <a:schemeClr val="tx2">
                    <a:lumMod val="50000"/>
                  </a:schemeClr>
                </a:solidFill>
              </a:rPr>
              <a:t>                                         </a:t>
            </a:r>
            <a:r>
              <a:rPr lang="en-US" altLang="ja-JP" sz="3200" b="0" dirty="0" smtClean="0">
                <a:solidFill>
                  <a:schemeClr val="tx2">
                    <a:lumMod val="50000"/>
                  </a:schemeClr>
                </a:solidFill>
              </a:rPr>
              <a:t>           ,</a:t>
            </a:r>
            <a:endParaRPr lang="en-US" altLang="ja-JP" sz="3200" b="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3200" b="0" dirty="0">
                <a:solidFill>
                  <a:schemeClr val="tx2">
                    <a:lumMod val="50000"/>
                  </a:schemeClr>
                </a:solidFill>
              </a:rPr>
              <a:t>the solution </a:t>
            </a:r>
            <a:r>
              <a:rPr lang="en-US" altLang="ja-JP" sz="3200" b="0" dirty="0" err="1">
                <a:solidFill>
                  <a:schemeClr val="tx2">
                    <a:lumMod val="50000"/>
                  </a:schemeClr>
                </a:solidFill>
                <a:sym typeface="Math1" pitchFamily="2" charset="2"/>
              </a:rPr>
              <a:t>φ</a:t>
            </a:r>
            <a:r>
              <a:rPr lang="en-US" altLang="ja-JP" sz="3200" b="0" baseline="-25000" dirty="0" err="1">
                <a:solidFill>
                  <a:schemeClr val="tx2">
                    <a:lumMod val="50000"/>
                  </a:schemeClr>
                </a:solidFill>
                <a:sym typeface="Math1" pitchFamily="2" charset="2"/>
              </a:rPr>
              <a:t>l</a:t>
            </a:r>
            <a:r>
              <a:rPr lang="en-US" altLang="ja-JP" sz="3200" b="0" dirty="0">
                <a:solidFill>
                  <a:schemeClr val="tx2">
                    <a:lumMod val="50000"/>
                  </a:schemeClr>
                </a:solidFill>
                <a:sym typeface="Math1" pitchFamily="2" charset="2"/>
              </a:rPr>
              <a:t>(r) is written as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ja-JP" sz="3200" b="0" dirty="0">
              <a:solidFill>
                <a:schemeClr val="accent2"/>
              </a:solidFill>
              <a:sym typeface="Math1" pitchFamily="2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ja-JP" sz="3200" b="0" dirty="0">
              <a:solidFill>
                <a:schemeClr val="accent2"/>
              </a:solidFill>
              <a:sym typeface="Math1" pitchFamily="2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ja-JP" sz="3200" b="0" dirty="0">
              <a:solidFill>
                <a:schemeClr val="accent2"/>
              </a:solidFill>
              <a:sym typeface="Math1" pitchFamily="2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3200" b="0" dirty="0">
                <a:solidFill>
                  <a:schemeClr val="accent2"/>
                </a:solidFill>
                <a:sym typeface="Math1" pitchFamily="2" charset="2"/>
              </a:rPr>
              <a:t> 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219200" y="1676400"/>
          <a:ext cx="52578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4" name="数式" r:id="rId3" imgW="2286000" imgH="419040" progId="Equation.3">
                  <p:embed/>
                </p:oleObj>
              </mc:Choice>
              <mc:Fallback>
                <p:oleObj name="数式" r:id="rId3" imgW="2286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76400"/>
                        <a:ext cx="52578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064733"/>
              </p:ext>
            </p:extLst>
          </p:nvPr>
        </p:nvGraphicFramePr>
        <p:xfrm>
          <a:off x="2195736" y="3068960"/>
          <a:ext cx="29718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5" name="数式" r:id="rId5" imgW="1168200" imgH="291960" progId="Equation.3">
                  <p:embed/>
                </p:oleObj>
              </mc:Choice>
              <mc:Fallback>
                <p:oleObj name="数式" r:id="rId5" imgW="11682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068960"/>
                        <a:ext cx="29718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327053"/>
              </p:ext>
            </p:extLst>
          </p:nvPr>
        </p:nvGraphicFramePr>
        <p:xfrm>
          <a:off x="728663" y="4419600"/>
          <a:ext cx="62388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6" name="Equation" r:id="rId7" imgW="2666880" imgH="838080" progId="Equation.DSMT4">
                  <p:embed/>
                </p:oleObj>
              </mc:Choice>
              <mc:Fallback>
                <p:oleObj name="Equation" r:id="rId7" imgW="26668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4419600"/>
                        <a:ext cx="623887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971877"/>
              </p:ext>
            </p:extLst>
          </p:nvPr>
        </p:nvGraphicFramePr>
        <p:xfrm>
          <a:off x="6156176" y="5555054"/>
          <a:ext cx="2664296" cy="53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7" name="Equation" r:id="rId9" imgW="1257120" imgH="253800" progId="Equation.DSMT4">
                  <p:embed/>
                </p:oleObj>
              </mc:Choice>
              <mc:Fallback>
                <p:oleObj name="Equation" r:id="rId9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56176" y="5555054"/>
                        <a:ext cx="2664296" cy="53824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387103"/>
              </p:ext>
            </p:extLst>
          </p:nvPr>
        </p:nvGraphicFramePr>
        <p:xfrm>
          <a:off x="5959475" y="3068638"/>
          <a:ext cx="26273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8" name="Equation" r:id="rId11" imgW="1054080" imgH="228600" progId="Equation.DSMT4">
                  <p:embed/>
                </p:oleObj>
              </mc:Choice>
              <mc:Fallback>
                <p:oleObj name="Equation" r:id="rId11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59475" y="3068638"/>
                        <a:ext cx="2627313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2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138113"/>
            <a:ext cx="8458200" cy="220983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3200" b="0" dirty="0">
                <a:solidFill>
                  <a:schemeClr val="accent2"/>
                </a:solidFill>
                <a:sym typeface="Math1" pitchFamily="2" charset="2"/>
              </a:rPr>
              <a:t> </a:t>
            </a:r>
            <a:endParaRPr lang="en-US" altLang="ja-JP" sz="3200" b="0" dirty="0" smtClean="0">
              <a:solidFill>
                <a:schemeClr val="tx2">
                  <a:lumMod val="50000"/>
                </a:schemeClr>
              </a:solidFill>
              <a:sym typeface="Math1" pitchFamily="2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3200" dirty="0">
                <a:solidFill>
                  <a:schemeClr val="tx2">
                    <a:lumMod val="50000"/>
                  </a:schemeClr>
                </a:solidFill>
              </a:rPr>
              <a:t>Then the S-matrix is expressed as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ja-JP" sz="3200" b="0" dirty="0" smtClean="0">
              <a:solidFill>
                <a:schemeClr val="accent2"/>
              </a:solidFill>
              <a:sym typeface="Math1" pitchFamily="2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ja-JP" sz="3200" b="0" dirty="0">
              <a:solidFill>
                <a:schemeClr val="accent2"/>
              </a:solidFill>
              <a:sym typeface="Math1" pitchFamily="2" charset="2"/>
            </a:endParaRPr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483114"/>
              </p:ext>
            </p:extLst>
          </p:nvPr>
        </p:nvGraphicFramePr>
        <p:xfrm>
          <a:off x="2267744" y="1412776"/>
          <a:ext cx="3533389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1" name="Equation" r:id="rId3" imgW="1282680" imgH="444240" progId="Equation.DSMT4">
                  <p:embed/>
                </p:oleObj>
              </mc:Choice>
              <mc:Fallback>
                <p:oleObj name="Equation" r:id="rId3" imgW="1282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412776"/>
                        <a:ext cx="3533389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32792" y="3068960"/>
            <a:ext cx="858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Resonance are defined as poles </a:t>
            </a:r>
            <a:r>
              <a:rPr lang="en-US" altLang="ja-JP" sz="3600" dirty="0">
                <a:solidFill>
                  <a:srgbClr val="FF0000"/>
                </a:solidFill>
              </a:rPr>
              <a:t>(f</a:t>
            </a:r>
            <a:r>
              <a:rPr lang="en-US" altLang="ja-JP" sz="3600" baseline="-25000" dirty="0">
                <a:solidFill>
                  <a:srgbClr val="FF0000"/>
                </a:solidFill>
              </a:rPr>
              <a:t>+</a:t>
            </a:r>
            <a:r>
              <a:rPr lang="en-US" altLang="ja-JP" sz="3600" dirty="0">
                <a:solidFill>
                  <a:srgbClr val="FF0000"/>
                </a:solidFill>
              </a:rPr>
              <a:t>(k)=</a:t>
            </a:r>
            <a:r>
              <a:rPr lang="en-US" altLang="ja-JP" sz="3600" dirty="0" smtClean="0">
                <a:solidFill>
                  <a:srgbClr val="FF0000"/>
                </a:solidFill>
              </a:rPr>
              <a:t>0)</a:t>
            </a:r>
            <a:r>
              <a:rPr lang="ja-JP" altLang="en-US" sz="36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of the S-matrix.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123337"/>
              </p:ext>
            </p:extLst>
          </p:nvPr>
        </p:nvGraphicFramePr>
        <p:xfrm>
          <a:off x="2799465" y="4520853"/>
          <a:ext cx="1988559" cy="63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2" name="Equation" r:id="rId5" imgW="634680" imgH="203040" progId="Equation.DSMT4">
                  <p:embed/>
                </p:oleObj>
              </mc:Choice>
              <mc:Fallback>
                <p:oleObj name="Equation" r:id="rId5" imgW="634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99465" y="4520853"/>
                        <a:ext cx="1988559" cy="636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330249"/>
              </p:ext>
            </p:extLst>
          </p:nvPr>
        </p:nvGraphicFramePr>
        <p:xfrm>
          <a:off x="1595735" y="5277123"/>
          <a:ext cx="4416425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3" name="Equation" r:id="rId7" imgW="1409400" imgH="444240" progId="Equation.DSMT4">
                  <p:embed/>
                </p:oleObj>
              </mc:Choice>
              <mc:Fallback>
                <p:oleObj name="Equation" r:id="rId7" imgW="1409400" imgH="44424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735" y="5277123"/>
                        <a:ext cx="4416425" cy="139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372200" y="56612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Complex energy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4407</TotalTime>
  <Words>1467</Words>
  <Application>Microsoft Office PowerPoint</Application>
  <PresentationFormat>画面に合わせる (4:3)</PresentationFormat>
  <Paragraphs>213</Paragraphs>
  <Slides>42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42</vt:i4>
      </vt:variant>
    </vt:vector>
  </HeadingPairs>
  <TitlesOfParts>
    <vt:vector size="46" baseType="lpstr">
      <vt:lpstr>Office テーマ</vt:lpstr>
      <vt:lpstr>Equation</vt:lpstr>
      <vt:lpstr>数式</vt:lpstr>
      <vt:lpstr>ビットマップ イメージ</vt:lpstr>
      <vt:lpstr>不安定核と多体共鳴状態Unstable Nuclei and Many-Body Resonant States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Model : 3  Orthogonality Condition Model (OCM)</vt:lpstr>
      <vt:lpstr>Results of applications of CSM and ACCC+CSM to 3OCM       －Energy levels Ex&lt; 15 MeV－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Multi-Cluster Problems: Resonances, Scattering and Condensed States</dc:title>
  <dc:creator>kato</dc:creator>
  <cp:lastModifiedBy>KATO Kiyoshi</cp:lastModifiedBy>
  <cp:revision>164</cp:revision>
  <dcterms:created xsi:type="dcterms:W3CDTF">2012-09-20T05:40:54Z</dcterms:created>
  <dcterms:modified xsi:type="dcterms:W3CDTF">2013-03-12T14:20:17Z</dcterms:modified>
</cp:coreProperties>
</file>