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9" r:id="rId4"/>
  </p:sldMasterIdLst>
  <p:notesMasterIdLst>
    <p:notesMasterId r:id="rId8"/>
  </p:notesMasterIdLst>
  <p:handoutMasterIdLst>
    <p:handoutMasterId r:id="rId9"/>
  </p:handoutMasterIdLst>
  <p:sldIdLst>
    <p:sldId id="270" r:id="rId5"/>
    <p:sldId id="271" r:id="rId6"/>
    <p:sldId id="272" r:id="rId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o, Hiroyuki" initials="AH" lastIdx="1" clrIdx="0">
    <p:extLst>
      <p:ext uri="{19B8F6BF-5375-455C-9EA6-DF929625EA0E}">
        <p15:presenceInfo xmlns:p15="http://schemas.microsoft.com/office/powerpoint/2012/main" userId="S-1-5-21-2139319003-1153703952-439713625-29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9CF"/>
    <a:srgbClr val="FFFFFF"/>
    <a:srgbClr val="A50021"/>
    <a:srgbClr val="FFAE1A"/>
    <a:srgbClr val="064308"/>
    <a:srgbClr val="E9EDE9"/>
    <a:srgbClr val="D8E5BA"/>
    <a:srgbClr val="CC6600"/>
    <a:srgbClr val="4E8542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41" autoAdjust="0"/>
    <p:restoredTop sz="94660"/>
  </p:normalViewPr>
  <p:slideViewPr>
    <p:cSldViewPr snapToObjects="1">
      <p:cViewPr varScale="1">
        <p:scale>
          <a:sx n="102" d="100"/>
          <a:sy n="102" d="100"/>
        </p:scale>
        <p:origin x="13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792"/>
    </p:cViewPr>
  </p:sorterViewPr>
  <p:notesViewPr>
    <p:cSldViewPr snapToObjects="1">
      <p:cViewPr varScale="1">
        <p:scale>
          <a:sx n="83" d="100"/>
          <a:sy n="83" d="100"/>
        </p:scale>
        <p:origin x="-2916" y="-9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7841" cy="464741"/>
          </a:xfrm>
          <a:prstGeom prst="rect">
            <a:avLst/>
          </a:prstGeom>
        </p:spPr>
        <p:txBody>
          <a:bodyPr vert="horz" wrap="square" lIns="92587" tIns="46293" rIns="92587" bIns="4629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3"/>
            <a:ext cx="3037841" cy="464741"/>
          </a:xfrm>
          <a:prstGeom prst="rect">
            <a:avLst/>
          </a:prstGeom>
        </p:spPr>
        <p:txBody>
          <a:bodyPr vert="horz" wrap="square" lIns="92587" tIns="46293" rIns="92587" bIns="46293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587" tIns="46293" rIns="92587" bIns="4629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832"/>
            <a:ext cx="5608320" cy="4182661"/>
          </a:xfrm>
          <a:prstGeom prst="rect">
            <a:avLst/>
          </a:prstGeom>
        </p:spPr>
        <p:txBody>
          <a:bodyPr vert="horz" wrap="square" lIns="92587" tIns="46293" rIns="92587" bIns="4629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30063"/>
            <a:ext cx="3037841" cy="464740"/>
          </a:xfrm>
          <a:prstGeom prst="rect">
            <a:avLst/>
          </a:prstGeom>
        </p:spPr>
        <p:txBody>
          <a:bodyPr vert="horz" wrap="square" lIns="92587" tIns="46293" rIns="92587" bIns="4629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30063"/>
            <a:ext cx="3037841" cy="464740"/>
          </a:xfrm>
          <a:prstGeom prst="rect">
            <a:avLst/>
          </a:prstGeom>
        </p:spPr>
        <p:txBody>
          <a:bodyPr vert="horz" wrap="square" lIns="92587" tIns="46293" rIns="92587" bIns="46293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05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408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0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designs and establishes FRIB as a DOE Office of Science National User Facility in support of the mission of the Office of Nuclear Physics.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H. Ao, TTC2018 at RIKEN, June 28, 2018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H. Ao, TTC2018 at RIKEN, June 28, 2018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/>
              <a:t>Add takeaway message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H. Ao, TTC2018 at RIKEN, June 28, 2018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H. Ao, TTC2018 at RIKEN, June 28, 2018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H. Ao, TTC2018 at RIKEN, June 28, 2018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H. Ao, TTC2018 at RIKEN, June 28,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H. Ao, TTC2018 at RIKEN, June 28,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H. Ao, TTC2018 at RIKEN, June 28, 2018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4007" r:id="rId3"/>
    <p:sldLayoutId id="2147483992" r:id="rId4"/>
    <p:sldLayoutId id="2147483993" r:id="rId5"/>
    <p:sldLayoutId id="2147483994" r:id="rId6"/>
    <p:sldLayoutId id="2147483995" r:id="rId7"/>
    <p:sldLayoutId id="2147483996" r:id="rId8"/>
  </p:sldLayoutIdLst>
  <p:hf hdr="0" dt="0"/>
  <p:txStyles>
    <p:titleStyle>
      <a:lvl1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ea typeface="ＭＳ Ｐゴシック"/>
                <a:cs typeface="ＭＳ Ｐゴシック"/>
              </a:rPr>
              <a:t>Hiroyuki Ao</a:t>
            </a:r>
          </a:p>
          <a:p>
            <a:r>
              <a:rPr lang="en-US" dirty="0">
                <a:latin typeface="Arial" pitchFamily="34" charset="0"/>
                <a:ea typeface="ＭＳ Ｐゴシック"/>
                <a:cs typeface="ＭＳ Ｐゴシック"/>
              </a:rPr>
              <a:t>TTC Meeting at RIKEN, Wako, June 28, 2018</a:t>
            </a:r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71438" y="3147282"/>
            <a:ext cx="9001124" cy="478612"/>
          </a:xfrm>
        </p:spPr>
        <p:txBody>
          <a:bodyPr/>
          <a:lstStyle/>
          <a:p>
            <a:r>
              <a:rPr lang="en-US" dirty="0">
                <a:latin typeface="Arial" pitchFamily="34" charset="0"/>
                <a:ea typeface="ＭＳ Ｐゴシック"/>
                <a:cs typeface="ＭＳ Ｐゴシック"/>
              </a:rPr>
              <a:t>TTC Hot Topic Common 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4689B3C5-42F2-EC47-9BCE-76B5B4840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What is the design of warm beamline systems next to a cold SRF cryomodule? size (ID and length) and material of the beam pipe? type and capability of vacuum pumps? beam diagnostic instruments (such as BPM, wire scanner, beam viewer </a:t>
            </a:r>
            <a:r>
              <a:rPr lang="en-US" dirty="0" err="1"/>
              <a:t>etc</a:t>
            </a:r>
            <a:r>
              <a:rPr lang="en-US" dirty="0"/>
              <a:t>)?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 What kind of gate valves are used to isolate the cavity string from the warm beamline system? fast valve or slow valve? under what conditions these valves are actuated?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Are NEG pumps used? if yes, how these pumps are activated?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4. What is the cleaning procedure for the warm beamline system? What is the QA/QC for the cleanliness/particulate count?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5. What kind of vacuum gauges are used for beamline vacuum monitoring? are they resistant to ionization radiation?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BEC8A7E2-6DF6-FD47-B167-F5F98B07D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2668"/>
            <a:ext cx="8991600" cy="911948"/>
          </a:xfrm>
        </p:spPr>
        <p:txBody>
          <a:bodyPr/>
          <a:lstStyle/>
          <a:p>
            <a:r>
              <a:rPr lang="en-US" dirty="0"/>
              <a:t>Common Questions about Warm and Cold </a:t>
            </a:r>
            <a:r>
              <a:rPr lang="en-US" dirty="0" smtClean="0"/>
              <a:t>Transition (By R. </a:t>
            </a:r>
            <a:r>
              <a:rPr lang="en-US" dirty="0" err="1" smtClean="0"/>
              <a:t>Geng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D713B7-678D-FF42-882A-147165665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 Ao, TTC2018 at RIKEN, June 28,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DBE248-C020-1343-8D46-93C65E59A5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4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4689B3C5-42F2-EC47-9BCE-76B5B4840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6. What kind of particulate monitoring has been done for controlling particulate generation and movement for individual components (pump, gate valve) and integrated warm beamline systems?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7. What have you learned from beam operation of SRF accelerators </a:t>
            </a:r>
            <a:r>
              <a:rPr lang="en-US" dirty="0" err="1"/>
              <a:t>wrt</a:t>
            </a:r>
            <a:r>
              <a:rPr lang="en-US" dirty="0"/>
              <a:t> particulate generation and movement and the impact to field emission characteristics? </a:t>
            </a:r>
            <a:r>
              <a:rPr lang="en-US" dirty="0" err="1"/>
              <a:t>Cryo</a:t>
            </a:r>
            <a:r>
              <a:rPr lang="en-US" dirty="0"/>
              <a:t> modules long term performance against warm section openings? or cryo-modules performances and specific beam instrumentations replacements?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BEC8A7E2-6DF6-FD47-B167-F5F98B07D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2669"/>
            <a:ext cx="8991600" cy="911948"/>
          </a:xfrm>
        </p:spPr>
        <p:txBody>
          <a:bodyPr/>
          <a:lstStyle/>
          <a:p>
            <a:r>
              <a:rPr lang="en-US" dirty="0"/>
              <a:t>Common Questions about Warm and Cold Transition (By R. </a:t>
            </a:r>
            <a:r>
              <a:rPr lang="en-US" dirty="0" err="1"/>
              <a:t>Geng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D713B7-678D-FF42-882A-147165665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H. Ao, TTC2018 at RIKEN, June 28,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DBE248-C020-1343-8D46-93C65E59A5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45692"/>
      </p:ext>
    </p:extLst>
  </p:cSld>
  <p:clrMapOvr>
    <a:masterClrMapping/>
  </p:clrMapOvr>
</p:sld>
</file>

<file path=ppt/theme/theme1.xml><?xml version="1.0" encoding="utf-8"?>
<a:theme xmlns:a="http://schemas.openxmlformats.org/drawingml/2006/main" name="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RIB PowerPoint Template.pptx" id="{F9D8EFE4-3DAD-43E2-85D0-715CB6229C22}" vid="{1E1D846A-C59C-4820-B358-E1CB3089F2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rchive_x0020_Date xmlns="31ac3772-10db-466f-87b2-5ca6a813de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213433E860F41889606B2143DAD2D" ma:contentTypeVersion="1" ma:contentTypeDescription="Create a new document." ma:contentTypeScope="" ma:versionID="dd28bf979f69a71982eeedd3f3050f74">
  <xsd:schema xmlns:xsd="http://www.w3.org/2001/XMLSchema" xmlns:xs="http://www.w3.org/2001/XMLSchema" xmlns:p="http://schemas.microsoft.com/office/2006/metadata/properties" xmlns:ns2="31ac3772-10db-466f-87b2-5ca6a813de61" targetNamespace="http://schemas.microsoft.com/office/2006/metadata/properties" ma:root="true" ma:fieldsID="5d2df3cfd3f230db84c065d55be218ec" ns2:_="">
    <xsd:import namespace="31ac3772-10db-466f-87b2-5ca6a813de61"/>
    <xsd:element name="properties">
      <xsd:complexType>
        <xsd:sequence>
          <xsd:element name="documentManagement">
            <xsd:complexType>
              <xsd:all>
                <xsd:element ref="ns2:Archiv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c3772-10db-466f-87b2-5ca6a813de61" elementFormDefault="qualified">
    <xsd:import namespace="http://schemas.microsoft.com/office/2006/documentManagement/types"/>
    <xsd:import namespace="http://schemas.microsoft.com/office/infopath/2007/PartnerControls"/>
    <xsd:element name="Archive_x0020_Date" ma:index="8" nillable="true" ma:displayName="Archive Date" ma:format="DateOnly" ma:internalName="Archiv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BA702D-F6E6-4314-8945-369A109C75F9}">
  <ds:schemaRefs>
    <ds:schemaRef ds:uri="http://schemas.microsoft.com/office/2006/metadata/properties"/>
    <ds:schemaRef ds:uri="31ac3772-10db-466f-87b2-5ca6a813de61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9AF911-B298-4E1A-9EC3-4F77B90D3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c3772-10db-466f-87b2-5ca6a813de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9367</TotalTime>
  <Words>157</Words>
  <Application>Microsoft Office PowerPoint</Application>
  <PresentationFormat>On-screen Show (4:3)</PresentationFormat>
  <Paragraphs>11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Lucida Grande</vt:lpstr>
      <vt:lpstr>ＭＳ Ｐゴシック</vt:lpstr>
      <vt:lpstr>ヒラギノ角ゴ Pro W3</vt:lpstr>
      <vt:lpstr>Arial</vt:lpstr>
      <vt:lpstr>Calibri</vt:lpstr>
      <vt:lpstr>Helvetica</vt:lpstr>
      <vt:lpstr>Wingdings</vt:lpstr>
      <vt:lpstr>FRIB3</vt:lpstr>
      <vt:lpstr>TTC Hot Topic Common Questions</vt:lpstr>
      <vt:lpstr>Common Questions about Warm and Cold Transition (By R. Geng)</vt:lpstr>
      <vt:lpstr>Common Questions about Warm and Cold Transition (By R. Geng)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FRIB PowerPoint Template</dc:title>
  <dc:creator>Engwall, Hannah</dc:creator>
  <cp:lastModifiedBy>Ao, Hiroyuki</cp:lastModifiedBy>
  <cp:revision>379</cp:revision>
  <cp:lastPrinted>2017-07-10T18:56:49Z</cp:lastPrinted>
  <dcterms:created xsi:type="dcterms:W3CDTF">2014-10-10T17:49:08Z</dcterms:created>
  <dcterms:modified xsi:type="dcterms:W3CDTF">2018-06-14T15:12:01Z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0x010100965213433E860F41889606B2143DAD2D</vt:lpwstr>
  </property>
  <property fmtid="{D5CDD505-2E9C-101B-9397-08002B2CF9AE}" pid="3" name="TemplateUrl">
    <vt:lpwstr/>
  </property>
  <property fmtid="{D5CDD505-2E9C-101B-9397-08002B2CF9AE}" pid="4" name="xd_Signature">
    <vt:bool>true</vt:bool>
  </property>
  <property fmtid="{D5CDD505-2E9C-101B-9397-08002B2CF9AE}" pid="5" name="xd_ProgID">
    <vt:lpwstr/>
  </property>
</Properties>
</file>