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995" r:id="rId5"/>
    <p:sldId id="258" r:id="rId6"/>
    <p:sldId id="260" r:id="rId7"/>
    <p:sldId id="1003" r:id="rId8"/>
    <p:sldId id="999" r:id="rId9"/>
    <p:sldId id="1000" r:id="rId10"/>
    <p:sldId id="1001" r:id="rId11"/>
    <p:sldId id="1002" r:id="rId12"/>
    <p:sldId id="263" r:id="rId13"/>
    <p:sldId id="996" r:id="rId14"/>
    <p:sldId id="928" r:id="rId15"/>
    <p:sldId id="1004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16"/>
    <p:restoredTop sz="94666"/>
  </p:normalViewPr>
  <p:slideViewPr>
    <p:cSldViewPr snapToGrid="0" snapToObjects="1">
      <p:cViewPr varScale="1">
        <p:scale>
          <a:sx n="97" d="100"/>
          <a:sy n="97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E615-49E2-A84F-AB3F-63A69ED87FFF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2073-085F-6D40-9D9A-BE5C18B80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5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3697-9B60-604B-B599-40072B2F303B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81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B3DDC-6110-1048-A032-9FBFDC8E1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E4CD91-6CD3-0840-98DD-238AB144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345D6-9F5C-7943-AB2C-CCC7FFF7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DB9-5DD5-B14E-BDCA-7E1190590A53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53B530-E55D-5E40-9123-92F57CF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D7B34-99A3-764A-90C9-F676591D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4B3C46-AD24-B647-9346-6322BC0A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20A923-EFB9-F246-8B75-497F869C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FFD413-E7F3-484C-9BF1-CA974ECE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6147-C2AE-C54E-9C7B-7CF0E30300D1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E49A91-4925-1E46-B1A4-6DB7F59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ED3C14-AB60-9647-8326-04B234EB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0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CEBBD6-4462-E84D-BF4A-864EE3AD2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BC7848-0782-BF43-BEA6-2C22E06C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99335-96BA-BD43-95E9-8C297D9C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2E2B-CE34-C14A-810F-8B32B140880F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7C09BE-C9D5-E54E-893D-BC4EE234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E62A5-502F-3B41-A445-01F7EC16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E42BD-FBA9-814B-9005-5F9CF988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C511A8-BA27-3C41-BF92-578D99E6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08CE5-EFCE-794F-B4B0-064F1DBD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188-1A10-6943-B491-9D54327A9F5C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B57CF3-040F-A549-B285-B1781597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384B40-B72F-2C4A-983F-C0B52AE0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3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87B47-6070-3E4B-AB5E-0E59431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DB89CA-E7AA-364E-B6CF-453FA165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948DA-1B16-5C44-B91B-648A91B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33F7-B9EF-CE4C-8F18-153D7AD58F59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FC5B52-5162-9C47-A3B4-6B2AB1B1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A45899-E94F-3041-B132-1676D2AD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26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E587B-A9BA-D642-97DF-46359013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2977-DE70-404C-9E2E-51472600C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19E643-9B58-1842-808F-3C0DF5E78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F9B053-0BDF-6746-8EA0-F79C77AD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57C-6735-184F-B350-839ED43A89EF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BDA146-4148-AB46-A2B7-EBCB309F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7F82CD-7949-3043-B133-FCF0E8EC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9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60293-34FA-284E-BA62-134D0787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80A5B-12B6-E34A-8887-1BC80A84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353905-AACB-1743-83C2-5D81767E1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A02368-8F44-8F4F-8D9F-9AE2B29EC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B20A39-ADA6-4047-B885-6EAA13FBE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9B78C3-126F-2F4D-B724-A28EB13B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1A3-B8A1-B846-8262-8BA03EEA794A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8AE881-B356-0547-AC49-84E3EE2E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BFDB426-F4E1-E74E-8D92-CE4D289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3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E57B93-BB47-D345-B99C-524560FF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20F4C2-2489-8A49-B716-D42A1609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C54-F906-2E4D-B18D-3B452244F3A5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881A25-19B9-374C-8574-D6F923F7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B16CA8-B61F-8447-958B-035EDF63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0D1983-A9BD-F946-ABFD-1265D22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D965-C356-5947-B0F0-74868E1CCDE0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A294CD-EEBD-D44B-8CEE-516721BA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30DB01-6A51-004B-9460-1595022F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8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C79AF-C5EE-A840-9C02-5A96DBAE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B89EB-D128-7243-BB58-90164400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7DC307-422B-D74F-9E4F-8F060A294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DF9DB7-B04C-A74D-ABB0-78ED132B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E932-40BC-D14C-93A1-91FAE254B30B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3E058E-D687-5140-AAF2-565A75E6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88EE7B-4ACE-7E45-9DB4-BD49A629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154EC-E307-DE4E-B10E-815E1D84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B59438-F96E-9E49-B5F8-4E305A13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B8FA4-7248-9949-8090-8DA2674E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F4A2F-4A2B-DE47-95E0-5313141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6A72-6A16-6244-9DB0-F88035BD3ECF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504214-41DA-D249-AA09-F7186AA2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6E4FB3-6D74-2746-B017-2E069C86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7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E45B9C-712E-BD40-B03B-C28D9936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18A3A-8DD2-554C-A8D7-14E5F14D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F1F149-F330-4643-A0B5-B16366CCD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A624-4054-7548-8623-BDDDC78ED607}" type="datetime1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32D0EB-68C5-3A42-ADDB-C82B970E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1562B-2014-4040-A6FA-4D59647A4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18" Type="http://schemas.openxmlformats.org/officeDocument/2006/relationships/image" Target="../media/image21.tiff"/><Relationship Id="rId26" Type="http://schemas.openxmlformats.org/officeDocument/2006/relationships/image" Target="../media/image29.tiff"/><Relationship Id="rId3" Type="http://schemas.openxmlformats.org/officeDocument/2006/relationships/image" Target="../media/image6.tiff"/><Relationship Id="rId21" Type="http://schemas.openxmlformats.org/officeDocument/2006/relationships/image" Target="../media/image24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17" Type="http://schemas.openxmlformats.org/officeDocument/2006/relationships/image" Target="../media/image20.tiff"/><Relationship Id="rId25" Type="http://schemas.openxmlformats.org/officeDocument/2006/relationships/image" Target="../media/image28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tiff"/><Relationship Id="rId20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24" Type="http://schemas.openxmlformats.org/officeDocument/2006/relationships/image" Target="../media/image27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23" Type="http://schemas.openxmlformats.org/officeDocument/2006/relationships/image" Target="../media/image26.tiff"/><Relationship Id="rId28" Type="http://schemas.openxmlformats.org/officeDocument/2006/relationships/image" Target="../media/image31.tiff"/><Relationship Id="rId10" Type="http://schemas.openxmlformats.org/officeDocument/2006/relationships/image" Target="../media/image13.tiff"/><Relationship Id="rId19" Type="http://schemas.openxmlformats.org/officeDocument/2006/relationships/image" Target="../media/image22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Relationship Id="rId22" Type="http://schemas.openxmlformats.org/officeDocument/2006/relationships/image" Target="../media/image25.tiff"/><Relationship Id="rId27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3693C-9B4C-8744-A98A-DA2989F9C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kumimoji="1" lang="en-US" altLang="ja-JP" sz="4400" b="1" dirty="0">
                <a:latin typeface="Helvetica" pitchFamily="2" charset="0"/>
              </a:rPr>
              <a:t>TTC WG-2 focusing on</a:t>
            </a:r>
            <a:br>
              <a:rPr kumimoji="1" lang="en-US" altLang="ja-JP" sz="4400" b="1" dirty="0">
                <a:latin typeface="Helvetica" pitchFamily="2" charset="0"/>
              </a:rPr>
            </a:br>
            <a:r>
              <a:rPr lang="en-US" altLang="ja-JP" sz="4400" b="1" dirty="0" err="1">
                <a:latin typeface="Helvetica" pitchFamily="2" charset="0"/>
              </a:rPr>
              <a:t>Nb</a:t>
            </a:r>
            <a:r>
              <a:rPr lang="en-US" altLang="ja-JP" sz="4400" b="1" dirty="0">
                <a:latin typeface="Helvetica" pitchFamily="2" charset="0"/>
              </a:rPr>
              <a:t> Material</a:t>
            </a:r>
            <a:br>
              <a:rPr lang="en-US" altLang="ja-JP" sz="4400" b="1" dirty="0">
                <a:latin typeface="Helvetica" pitchFamily="2" charset="0"/>
              </a:rPr>
            </a:br>
            <a:r>
              <a:rPr lang="en-US" altLang="ja-JP" sz="4400" b="1" dirty="0">
                <a:latin typeface="Helvetica" pitchFamily="2" charset="0"/>
              </a:rPr>
              <a:t>- Properties and Specifications</a:t>
            </a:r>
            <a:r>
              <a:rPr lang="en-US" altLang="ja-JP" sz="4400" b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4400" b="1" dirty="0">
                <a:latin typeface="Helvetica" pitchFamily="2" charset="0"/>
              </a:rPr>
              <a:t>-</a:t>
            </a:r>
            <a:endParaRPr kumimoji="1" lang="ja-JP" altLang="en-US" sz="4400" b="1">
              <a:latin typeface="Helvetica" pitchFamily="2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2A6F9E-2419-A849-AB91-6E1406FD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554"/>
            <a:ext cx="9144000" cy="213679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600" dirty="0">
                <a:latin typeface="Helvetica" pitchFamily="2" charset="0"/>
              </a:rPr>
              <a:t>Claire Antoine, Sam Posen, and Akira Yamamoto</a:t>
            </a:r>
          </a:p>
          <a:p>
            <a:r>
              <a:rPr lang="en-US" altLang="ja-JP" sz="2600" dirty="0">
                <a:latin typeface="Helvetica" pitchFamily="2" charset="0"/>
              </a:rPr>
              <a:t>TTC (at RIKEN, 26-29 June, ‘18), WG2 Co-Conveners </a:t>
            </a:r>
          </a:p>
          <a:p>
            <a:endParaRPr kumimoji="1" lang="en-US" altLang="ja-JP" sz="26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Original: 2018-5-26</a:t>
            </a:r>
          </a:p>
          <a:p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2018-6-08</a:t>
            </a:r>
          </a:p>
          <a:p>
            <a:r>
              <a:rPr lang="en-US" altLang="ja-JP" sz="2600" b="1" dirty="0">
                <a:solidFill>
                  <a:srgbClr val="00B050"/>
                </a:solidFill>
                <a:latin typeface="Helvetica" pitchFamily="2" charset="0"/>
              </a:rPr>
              <a:t>Updated: 2018-6-13</a:t>
            </a:r>
            <a:endParaRPr kumimoji="1" lang="ja-JP" altLang="en-US" sz="2600" b="1">
              <a:solidFill>
                <a:srgbClr val="00B050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04FFCB-D701-634D-A548-6A15144D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7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7" y="565543"/>
            <a:ext cx="10960274" cy="116305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elvetica" pitchFamily="2" charset="0"/>
              </a:rPr>
              <a:t>June 26, Session 3: </a:t>
            </a:r>
            <a:r>
              <a:rPr lang="en-US" altLang="ja-JP" b="1" dirty="0">
                <a:latin typeface="Helvetica" pitchFamily="2" charset="0"/>
              </a:rPr>
              <a:t>Advices from Venders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A. Yamamoto</a:t>
            </a:r>
            <a:endParaRPr kumimoji="1" lang="ja-JP" altLang="en-US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970676"/>
              </p:ext>
            </p:extLst>
          </p:nvPr>
        </p:nvGraphicFramePr>
        <p:xfrm>
          <a:off x="684064" y="1728593"/>
          <a:ext cx="10739504" cy="4829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97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393705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5906207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470095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654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567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16:00-16:10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Tokyo-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Denkai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H.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Umezawa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701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16:10-16:20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ATI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O'larey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535980"/>
                  </a:ext>
                </a:extLst>
              </a:tr>
              <a:tr h="6234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16:20-16:30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Response from OTIC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H. Zhao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165407"/>
                  </a:ext>
                </a:extLst>
              </a:tr>
              <a:tr h="6234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16:30-16:40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HERAEUS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B. </a:t>
                      </a:r>
                      <a:r>
                        <a:rPr lang="en-US" altLang="ja-JP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Spaniol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lang="en-US" altLang="ja-JP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presented by</a:t>
                      </a:r>
                    </a:p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A. Yamamoto</a:t>
                      </a:r>
                      <a:r>
                        <a:rPr lang="en-US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298219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16:40-16:50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ULVAC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N. Abe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693845"/>
                  </a:ext>
                </a:extLst>
              </a:tr>
              <a:tr h="52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16:50-17:00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Report from CBMM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G. Abdo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31383"/>
                  </a:ext>
                </a:extLst>
              </a:tr>
              <a:tr h="5028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17:00-17:30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Panel Discussion to reach consensus for specification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improvements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628389"/>
                  </a:ext>
                </a:extLst>
              </a:tr>
              <a:tr h="50283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740781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D6F453-2A69-4342-9A13-5A787928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82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22" y="452394"/>
            <a:ext cx="11182443" cy="116305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Helvetica" pitchFamily="2" charset="0"/>
              </a:rPr>
              <a:t>June 27, </a:t>
            </a:r>
            <a:r>
              <a:rPr kumimoji="1" lang="en-US" altLang="ja-JP" b="1" dirty="0">
                <a:latin typeface="Helvetica" pitchFamily="2" charset="0"/>
              </a:rPr>
              <a:t>Session 4: LG and RRR, Discussion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C. Antoine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15384"/>
              </p:ext>
            </p:extLst>
          </p:nvPr>
        </p:nvGraphicFramePr>
        <p:xfrm>
          <a:off x="561321" y="1794737"/>
          <a:ext cx="10695682" cy="440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02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389807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5889687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463186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55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603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11:00-11:20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LG Cavity Experience at DESY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J.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Sekutowicz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(DESY)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2203098"/>
                  </a:ext>
                </a:extLst>
              </a:tr>
              <a:tr h="603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11:20-11:35 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Experimental Study of Flux Expulsion and Cold 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S. Posen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Fermilab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264481"/>
                  </a:ext>
                </a:extLst>
              </a:tr>
              <a:tr h="5464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11:35-11:45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(6+4)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Eddy Current Scanning of Large Niobium Sheets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F.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Schandler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(ESS)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6000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11:45-12:00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Effect of high Tantalum for cost-effective SRF Cavities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G.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Myneni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(ISOHIM)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165407"/>
                  </a:ext>
                </a:extLst>
              </a:tr>
              <a:tr h="60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12:00-12:10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(6+4)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Niobium RRR Dependence on SRF Cavity Performance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T. Kubo (KEK), presented 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by A. Yamamoto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298219"/>
                  </a:ext>
                </a:extLst>
              </a:tr>
              <a:tr h="60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12:10-12:30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Discussion: How we may improve </a:t>
                      </a:r>
                      <a:r>
                        <a:rPr lang="en-US" altLang="ja-JP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Nb</a:t>
                      </a: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specification?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7613182"/>
                  </a:ext>
                </a:extLst>
              </a:tr>
              <a:tr h="60001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72432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3E7313-78DE-7240-A9F0-7880A823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8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3CC93-6C96-7F4B-8CE5-EF46E7B1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Helvetica" pitchFamily="2" charset="0"/>
              </a:rPr>
              <a:t>Reference/Appendix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B6818B-AF95-1749-9CCF-532F8B0E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36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5600" y="510205"/>
            <a:ext cx="7086600" cy="838200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Helvetica" pitchFamily="2" charset="0"/>
              </a:rPr>
              <a:t>A Cavity Configuration</a:t>
            </a:r>
            <a:endParaRPr lang="ja-JP" altLang="en-US" b="1" dirty="0">
              <a:latin typeface="Helvetica" pitchFamily="2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81FB3EBD-6920-B54F-B9A3-E8C474FF9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28111" y="1481816"/>
            <a:ext cx="8275218" cy="16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CAV.PNG">
            <a:extLst>
              <a:ext uri="{FF2B5EF4-FFF2-40B4-BE49-F238E27FC236}">
                <a16:creationId xmlns:a16="http://schemas.microsoft.com/office/drawing/2014/main" id="{F2A52510-0301-0A4D-A066-384DE4EAC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F9C51A9-99DA-2140-A1B4-A3179833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49" y="3444420"/>
            <a:ext cx="8483301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図形グループ 116"/>
          <p:cNvGrpSpPr/>
          <p:nvPr/>
        </p:nvGrpSpPr>
        <p:grpSpPr>
          <a:xfrm>
            <a:off x="1809345" y="1139683"/>
            <a:ext cx="8067318" cy="4891119"/>
            <a:chOff x="622643" y="906083"/>
            <a:chExt cx="8263109" cy="5049063"/>
          </a:xfrm>
        </p:grpSpPr>
        <p:pic>
          <p:nvPicPr>
            <p:cNvPr id="11" name="図 10" descr="DESY-15.tif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410" y="2113667"/>
              <a:ext cx="819563" cy="844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7610" y="2951867"/>
              <a:ext cx="13984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Short End group</a:t>
              </a:r>
            </a:p>
          </p:txBody>
        </p:sp>
        <p:pic>
          <p:nvPicPr>
            <p:cNvPr id="14" name="図 13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643" y="3409067"/>
              <a:ext cx="864581" cy="975167"/>
            </a:xfrm>
            <a:prstGeom prst="rect">
              <a:avLst/>
            </a:prstGeom>
          </p:spPr>
        </p:pic>
        <p:pic>
          <p:nvPicPr>
            <p:cNvPr id="16" name="図 15" descr="DESY-34.tif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7797" y="4753376"/>
              <a:ext cx="958361" cy="857250"/>
            </a:xfrm>
            <a:prstGeom prst="rect">
              <a:avLst/>
            </a:prstGeom>
          </p:spPr>
        </p:pic>
        <p:pic>
          <p:nvPicPr>
            <p:cNvPr id="18" name="図 17" descr="DESY-17.tif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DFF"/>
                </a:clrFrom>
                <a:clrTo>
                  <a:srgbClr val="FE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22114" y="2324114"/>
              <a:ext cx="628650" cy="444500"/>
            </a:xfrm>
            <a:prstGeom prst="rect">
              <a:avLst/>
            </a:prstGeom>
          </p:spPr>
        </p:pic>
        <p:pic>
          <p:nvPicPr>
            <p:cNvPr id="19" name="図 18" descr="DESY-18.tif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254278" y="2365852"/>
              <a:ext cx="594050" cy="401078"/>
            </a:xfrm>
            <a:prstGeom prst="rect">
              <a:avLst/>
            </a:prstGeom>
          </p:spPr>
        </p:pic>
        <p:pic>
          <p:nvPicPr>
            <p:cNvPr id="20" name="図 19" descr="DESY-19.tif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 flipH="1">
              <a:off x="6746516" y="2387580"/>
              <a:ext cx="414731" cy="347338"/>
            </a:xfrm>
            <a:prstGeom prst="rect">
              <a:avLst/>
            </a:prstGeom>
          </p:spPr>
        </p:pic>
        <p:pic>
          <p:nvPicPr>
            <p:cNvPr id="21" name="図 20" descr="DESY-21.tif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0150" y="2415466"/>
              <a:ext cx="441503" cy="386315"/>
            </a:xfrm>
            <a:prstGeom prst="rect">
              <a:avLst/>
            </a:prstGeom>
          </p:spPr>
        </p:pic>
        <p:pic>
          <p:nvPicPr>
            <p:cNvPr id="22" name="図 21" descr="DESY-22.tif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5619659" y="2546364"/>
              <a:ext cx="215989" cy="222250"/>
            </a:xfrm>
            <a:prstGeom prst="rect">
              <a:avLst/>
            </a:prstGeom>
          </p:spPr>
        </p:pic>
        <p:pic>
          <p:nvPicPr>
            <p:cNvPr id="23" name="図 22" descr="DESY-23.tif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984550" y="2555023"/>
              <a:ext cx="234950" cy="213591"/>
            </a:xfrm>
            <a:prstGeom prst="rect">
              <a:avLst/>
            </a:prstGeom>
          </p:spPr>
        </p:pic>
        <p:pic>
          <p:nvPicPr>
            <p:cNvPr id="24" name="図 23" descr="DESY-24.tiff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CFFFB"/>
                </a:clrFrom>
                <a:clrTo>
                  <a:srgbClr val="FCFF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365550" y="2459399"/>
              <a:ext cx="302653" cy="298450"/>
            </a:xfrm>
            <a:prstGeom prst="rect">
              <a:avLst/>
            </a:prstGeom>
          </p:spPr>
        </p:pic>
        <p:pic>
          <p:nvPicPr>
            <p:cNvPr id="25" name="図 24" descr="DESY-30.tif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CFCFE"/>
                </a:clrFrom>
                <a:clrTo>
                  <a:srgbClr val="FCFC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7551" y="2324114"/>
              <a:ext cx="458059" cy="386315"/>
            </a:xfrm>
            <a:prstGeom prst="rect">
              <a:avLst/>
            </a:prstGeom>
          </p:spPr>
        </p:pic>
        <p:pic>
          <p:nvPicPr>
            <p:cNvPr id="26" name="図 25" descr="DESY-26.tiff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764" y="2145866"/>
              <a:ext cx="543347" cy="717550"/>
            </a:xfrm>
            <a:prstGeom prst="rect">
              <a:avLst/>
            </a:prstGeom>
          </p:spPr>
        </p:pic>
        <p:pic>
          <p:nvPicPr>
            <p:cNvPr id="27" name="図 26" descr="DESY-27.tiff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8264" y="2427818"/>
              <a:ext cx="228600" cy="254410"/>
            </a:xfrm>
            <a:prstGeom prst="rect">
              <a:avLst/>
            </a:prstGeom>
          </p:spPr>
        </p:pic>
        <p:pic>
          <p:nvPicPr>
            <p:cNvPr id="28" name="図 27" descr="DESY-28.tiff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1165" y="2381273"/>
              <a:ext cx="245154" cy="347499"/>
            </a:xfrm>
            <a:prstGeom prst="rect">
              <a:avLst/>
            </a:prstGeom>
          </p:spPr>
        </p:pic>
        <p:pic>
          <p:nvPicPr>
            <p:cNvPr id="29" name="図 28" descr="DESY-29.tiff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2964" y="2350931"/>
              <a:ext cx="330200" cy="450850"/>
            </a:xfrm>
            <a:prstGeom prst="rect">
              <a:avLst/>
            </a:prstGeom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3016764" y="3003565"/>
              <a:ext cx="1676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 flipH="1" flipV="1">
              <a:off x="2941358" y="2926571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H="1" flipV="1">
              <a:off x="4616170" y="2938822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4997448" y="3015816"/>
              <a:ext cx="1676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 flipH="1" flipV="1">
              <a:off x="4922042" y="2938822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 flipH="1" flipV="1">
              <a:off x="6596854" y="2951073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6780212" y="3017404"/>
              <a:ext cx="805398" cy="0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 flipV="1">
              <a:off x="6704806" y="2940410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 flipH="1" flipV="1">
              <a:off x="7508616" y="2940410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7738010" y="3028067"/>
              <a:ext cx="1147742" cy="1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 flipV="1">
              <a:off x="7662604" y="2951073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 flipH="1" flipV="1">
              <a:off x="8808758" y="2940410"/>
              <a:ext cx="152400" cy="1588"/>
            </a:xfrm>
            <a:prstGeom prst="line">
              <a:avLst/>
            </a:prstGeom>
            <a:ln w="31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455164" y="3060266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HOM1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pic>
          <p:nvPicPr>
            <p:cNvPr id="46" name="図 45" descr="DESY-32.tiff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V="1">
              <a:off x="7372821" y="3485267"/>
              <a:ext cx="571500" cy="800935"/>
            </a:xfrm>
            <a:prstGeom prst="rect">
              <a:avLst/>
            </a:prstGeom>
          </p:spPr>
        </p:pic>
        <p:pic>
          <p:nvPicPr>
            <p:cNvPr id="47" name="図 46" descr="DESY-32.tiff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7906221" y="3485267"/>
              <a:ext cx="571500" cy="800935"/>
            </a:xfrm>
            <a:prstGeom prst="rect">
              <a:avLst/>
            </a:prstGeom>
          </p:spPr>
        </p:pic>
        <p:pic>
          <p:nvPicPr>
            <p:cNvPr id="48" name="図 47" descr="DESY-33.tif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5400000">
              <a:off x="8546774" y="3871494"/>
              <a:ext cx="350741" cy="151611"/>
            </a:xfrm>
            <a:prstGeom prst="rect">
              <a:avLst/>
            </a:prstGeom>
          </p:spPr>
        </p:pic>
        <p:pic>
          <p:nvPicPr>
            <p:cNvPr id="49" name="図 48" descr="DESY-33.tif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5400000" flipH="1" flipV="1">
              <a:off x="8340056" y="3889632"/>
              <a:ext cx="350741" cy="151611"/>
            </a:xfrm>
            <a:prstGeom prst="rect">
              <a:avLst/>
            </a:prstGeom>
          </p:spPr>
        </p:pic>
        <p:cxnSp>
          <p:nvCxnSpPr>
            <p:cNvPr id="50" name="直線コネクタ 49"/>
            <p:cNvCxnSpPr/>
            <p:nvPr/>
          </p:nvCxnSpPr>
          <p:spPr>
            <a:xfrm flipV="1">
              <a:off x="7296621" y="4440548"/>
              <a:ext cx="1577135" cy="0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 flipH="1" flipV="1">
              <a:off x="7221215" y="4398873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 flipH="1" flipV="1">
              <a:off x="8799938" y="4363554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図 53" descr="DESY-36.tiff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8621" y="4856867"/>
              <a:ext cx="537858" cy="753759"/>
            </a:xfrm>
            <a:prstGeom prst="rect">
              <a:avLst/>
            </a:prstGeom>
          </p:spPr>
        </p:pic>
        <p:pic>
          <p:nvPicPr>
            <p:cNvPr id="55" name="図 54" descr="DESY-37.tiff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EFDFE"/>
                </a:clrFrom>
                <a:clrTo>
                  <a:srgbClr val="FEFD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6157" y="5058176"/>
              <a:ext cx="262464" cy="287460"/>
            </a:xfrm>
            <a:prstGeom prst="rect">
              <a:avLst/>
            </a:prstGeom>
          </p:spPr>
        </p:pic>
        <p:pic>
          <p:nvPicPr>
            <p:cNvPr id="56" name="図 55" descr="DESY-28.tiff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69642" y="4998139"/>
              <a:ext cx="245154" cy="347499"/>
            </a:xfrm>
            <a:prstGeom prst="rect">
              <a:avLst/>
            </a:prstGeom>
          </p:spPr>
        </p:pic>
        <p:pic>
          <p:nvPicPr>
            <p:cNvPr id="57" name="図 56" descr="DESY-38.tiff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04337" y="4942125"/>
              <a:ext cx="351658" cy="463550"/>
            </a:xfrm>
            <a:prstGeom prst="rect">
              <a:avLst/>
            </a:prstGeom>
          </p:spPr>
        </p:pic>
        <p:cxnSp>
          <p:nvCxnSpPr>
            <p:cNvPr id="58" name="直線コネクタ 57"/>
            <p:cNvCxnSpPr/>
            <p:nvPr/>
          </p:nvCxnSpPr>
          <p:spPr>
            <a:xfrm>
              <a:off x="7041191" y="5640068"/>
              <a:ext cx="1676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 flipH="1" flipV="1">
              <a:off x="6965785" y="5563074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 flipH="1" flipV="1">
              <a:off x="8640597" y="557532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図 61" descr="DESY-42.tiff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60310" y="5150767"/>
              <a:ext cx="296540" cy="194869"/>
            </a:xfrm>
            <a:prstGeom prst="rect">
              <a:avLst/>
            </a:prstGeom>
          </p:spPr>
        </p:pic>
        <p:pic>
          <p:nvPicPr>
            <p:cNvPr id="63" name="図 62" descr="DESY-44.tiff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6603" y="5068774"/>
              <a:ext cx="389842" cy="336901"/>
            </a:xfrm>
            <a:prstGeom prst="rect">
              <a:avLst/>
            </a:prstGeom>
          </p:spPr>
        </p:pic>
        <p:pic>
          <p:nvPicPr>
            <p:cNvPr id="64" name="図 63" descr="DESY-45.tiff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53382" y="5117567"/>
              <a:ext cx="271877" cy="288108"/>
            </a:xfrm>
            <a:prstGeom prst="rect">
              <a:avLst/>
            </a:prstGeom>
          </p:spPr>
        </p:pic>
        <p:pic>
          <p:nvPicPr>
            <p:cNvPr id="65" name="図 64" descr="DESY-22.tiff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5748845" y="5123388"/>
              <a:ext cx="215989" cy="222250"/>
            </a:xfrm>
            <a:prstGeom prst="rect">
              <a:avLst/>
            </a:prstGeom>
          </p:spPr>
        </p:pic>
        <p:pic>
          <p:nvPicPr>
            <p:cNvPr id="66" name="図 65" descr="DESY-41.tiff"/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39750" y="5117567"/>
              <a:ext cx="216738" cy="204862"/>
            </a:xfrm>
            <a:prstGeom prst="rect">
              <a:avLst/>
            </a:prstGeom>
          </p:spPr>
        </p:pic>
        <p:pic>
          <p:nvPicPr>
            <p:cNvPr id="67" name="図 66" descr="DESY-42.tiff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9282" y="5150769"/>
              <a:ext cx="296540" cy="194869"/>
            </a:xfrm>
            <a:prstGeom prst="rect">
              <a:avLst/>
            </a:prstGeom>
          </p:spPr>
        </p:pic>
        <p:pic>
          <p:nvPicPr>
            <p:cNvPr id="68" name="図 67" descr="DESY-40.tiff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DFFFA"/>
                </a:clrFrom>
                <a:clrTo>
                  <a:srgbClr val="FDFF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6147" y="4916147"/>
              <a:ext cx="752029" cy="489528"/>
            </a:xfrm>
            <a:prstGeom prst="rect">
              <a:avLst/>
            </a:prstGeom>
          </p:spPr>
        </p:pic>
        <p:pic>
          <p:nvPicPr>
            <p:cNvPr id="69" name="図 68" descr="DESY-18.tif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838583" y="4922849"/>
              <a:ext cx="594050" cy="401078"/>
            </a:xfrm>
            <a:prstGeom prst="rect">
              <a:avLst/>
            </a:prstGeom>
          </p:spPr>
        </p:pic>
        <p:cxnSp>
          <p:nvCxnSpPr>
            <p:cNvPr id="70" name="直線コネクタ 69"/>
            <p:cNvCxnSpPr/>
            <p:nvPr/>
          </p:nvCxnSpPr>
          <p:spPr>
            <a:xfrm>
              <a:off x="2963026" y="5650730"/>
              <a:ext cx="1147742" cy="1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 flipH="1" flipV="1">
              <a:off x="2887620" y="5573736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5400000" flipH="1" flipV="1">
              <a:off x="4033774" y="5563073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4276583" y="5652319"/>
              <a:ext cx="805398" cy="0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5400000" flipH="1" flipV="1">
              <a:off x="4201177" y="557532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5400000" flipH="1" flipV="1">
              <a:off x="5004987" y="557532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5206603" y="5638479"/>
              <a:ext cx="1676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5400000" flipH="1" flipV="1">
              <a:off x="5131197" y="5561485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5400000" flipH="1" flipV="1">
              <a:off x="6806009" y="5573736"/>
              <a:ext cx="152400" cy="1588"/>
            </a:xfrm>
            <a:prstGeom prst="line">
              <a:avLst/>
            </a:prstGeom>
            <a:ln w="317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393287" y="4323467"/>
              <a:ext cx="845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×  </a:t>
              </a:r>
              <a:r>
                <a:rPr lang="ja-JP" altLang="en-US" sz="2000" dirty="0"/>
                <a:t>８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79045" y="2712665"/>
              <a:ext cx="1165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12 EBW place</a:t>
              </a:r>
              <a:endParaRPr lang="ja-JP" alt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4958" y="5643113"/>
              <a:ext cx="1372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Long End group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70032" y="4323468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Dumbbell   x8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161958" y="5678147"/>
              <a:ext cx="1586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End cell : long side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92964" y="3060266"/>
              <a:ext cx="1646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End cell : short side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90358" y="5678147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HOM2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74347" y="5678147"/>
              <a:ext cx="1032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pickup port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55147" y="5678147"/>
              <a:ext cx="963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beam pipe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14210" y="3060266"/>
              <a:ext cx="963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beam pipe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71210" y="306026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input port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sp>
          <p:nvSpPr>
            <p:cNvPr id="87" name="左矢印 86"/>
            <p:cNvSpPr/>
            <p:nvPr/>
          </p:nvSpPr>
          <p:spPr bwMode="auto">
            <a:xfrm>
              <a:off x="2251610" y="2418467"/>
              <a:ext cx="381000" cy="3810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1515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Helvetica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8" name="左矢印 87"/>
            <p:cNvSpPr/>
            <p:nvPr/>
          </p:nvSpPr>
          <p:spPr bwMode="auto">
            <a:xfrm>
              <a:off x="6839421" y="3713867"/>
              <a:ext cx="381000" cy="3810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1515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Helvetica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4" name="左矢印 93"/>
            <p:cNvSpPr/>
            <p:nvPr/>
          </p:nvSpPr>
          <p:spPr bwMode="auto">
            <a:xfrm>
              <a:off x="2269347" y="4992347"/>
              <a:ext cx="381000" cy="3810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1515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Helvetica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96621" y="4475867"/>
              <a:ext cx="1269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10101"/>
                  </a:solidFill>
                </a:rPr>
                <a:t>center cell   x8</a:t>
              </a:r>
              <a:endParaRPr lang="ja-JP" altLang="en-US" sz="1200" b="1" dirty="0">
                <a:solidFill>
                  <a:srgbClr val="010101"/>
                </a:solidFill>
              </a:endParaRPr>
            </a:p>
          </p:txBody>
        </p:sp>
        <p:pic>
          <p:nvPicPr>
            <p:cNvPr id="96" name="図 95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4643" y="3409067"/>
              <a:ext cx="864581" cy="975167"/>
            </a:xfrm>
            <a:prstGeom prst="rect">
              <a:avLst/>
            </a:prstGeom>
          </p:spPr>
        </p:pic>
        <p:pic>
          <p:nvPicPr>
            <p:cNvPr id="97" name="図 96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6643" y="3409067"/>
              <a:ext cx="864581" cy="975167"/>
            </a:xfrm>
            <a:prstGeom prst="rect">
              <a:avLst/>
            </a:prstGeom>
          </p:spPr>
        </p:pic>
        <p:pic>
          <p:nvPicPr>
            <p:cNvPr id="98" name="図 97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4454" y="3409067"/>
              <a:ext cx="864581" cy="975167"/>
            </a:xfrm>
            <a:prstGeom prst="rect">
              <a:avLst/>
            </a:prstGeom>
          </p:spPr>
        </p:pic>
        <p:pic>
          <p:nvPicPr>
            <p:cNvPr id="99" name="図 98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6454" y="3409067"/>
              <a:ext cx="864581" cy="975167"/>
            </a:xfrm>
            <a:prstGeom prst="rect">
              <a:avLst/>
            </a:prstGeom>
          </p:spPr>
        </p:pic>
        <p:pic>
          <p:nvPicPr>
            <p:cNvPr id="100" name="図 99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32643" y="3409067"/>
              <a:ext cx="864581" cy="975167"/>
            </a:xfrm>
            <a:prstGeom prst="rect">
              <a:avLst/>
            </a:prstGeom>
          </p:spPr>
        </p:pic>
        <p:pic>
          <p:nvPicPr>
            <p:cNvPr id="101" name="図 100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78832" y="3409067"/>
              <a:ext cx="864581" cy="975167"/>
            </a:xfrm>
            <a:prstGeom prst="rect">
              <a:avLst/>
            </a:prstGeom>
          </p:spPr>
        </p:pic>
        <p:pic>
          <p:nvPicPr>
            <p:cNvPr id="102" name="図 101" descr="DESY-31.tif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5021" y="3409067"/>
              <a:ext cx="864581" cy="975167"/>
            </a:xfrm>
            <a:prstGeom prst="rect">
              <a:avLst/>
            </a:prstGeom>
          </p:spPr>
        </p:pic>
        <p:cxnSp>
          <p:nvCxnSpPr>
            <p:cNvPr id="114" name="直線コネクタ 113"/>
            <p:cNvCxnSpPr/>
            <p:nvPr/>
          </p:nvCxnSpPr>
          <p:spPr bwMode="auto">
            <a:xfrm>
              <a:off x="1827212" y="2049083"/>
              <a:ext cx="5638800" cy="15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45CB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pic>
          <p:nvPicPr>
            <p:cNvPr id="115" name="図 114" descr="9-cell-whole.tif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055812" y="906083"/>
              <a:ext cx="5385662" cy="1143000"/>
            </a:xfrm>
            <a:prstGeom prst="rect">
              <a:avLst/>
            </a:prstGeom>
          </p:spPr>
        </p:pic>
        <p:sp>
          <p:nvSpPr>
            <p:cNvPr id="106" name="円/楕円 105"/>
            <p:cNvSpPr/>
            <p:nvPr/>
          </p:nvSpPr>
          <p:spPr>
            <a:xfrm>
              <a:off x="5055593" y="2145866"/>
              <a:ext cx="2130324" cy="85928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5095148" y="4916147"/>
              <a:ext cx="1890199" cy="73617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336147" y="4856867"/>
              <a:ext cx="1719446" cy="629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574022" y="2221953"/>
              <a:ext cx="865600" cy="629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16" name="タイトル 115"/>
          <p:cNvSpPr>
            <a:spLocks noGrp="1"/>
          </p:cNvSpPr>
          <p:nvPr>
            <p:ph type="title"/>
          </p:nvPr>
        </p:nvSpPr>
        <p:spPr>
          <a:xfrm>
            <a:off x="3297234" y="361713"/>
            <a:ext cx="7086600" cy="914400"/>
          </a:xfrm>
        </p:spPr>
        <p:txBody>
          <a:bodyPr/>
          <a:lstStyle/>
          <a:p>
            <a:r>
              <a:rPr lang="en-US" altLang="ja-JP" sz="3200" b="1" dirty="0">
                <a:latin typeface="Helvetica"/>
                <a:cs typeface="Helvetica"/>
              </a:rPr>
              <a:t>Cavity Fabrication (TESLA)</a:t>
            </a:r>
            <a:endParaRPr lang="ja-JP" altLang="en-US" b="1" dirty="0"/>
          </a:p>
        </p:txBody>
      </p:sp>
      <p:sp>
        <p:nvSpPr>
          <p:cNvPr id="111" name="スライド番号プレースホルダ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D41D-2058-B64E-BCCF-D9817EF3EB9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1165755" y="6225575"/>
            <a:ext cx="960845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56</a:t>
            </a:r>
            <a:r>
              <a:rPr lang="en-US" altLang="ja-JP" sz="2000" b="1" dirty="0">
                <a:solidFill>
                  <a:srgbClr val="010101"/>
                </a:solidFill>
              </a:rPr>
              <a:t> parts: </a:t>
            </a:r>
            <a:r>
              <a:rPr lang="en-US" altLang="ja-JP" sz="2000" dirty="0">
                <a:solidFill>
                  <a:srgbClr val="010101"/>
                </a:solidFill>
              </a:rPr>
              <a:t> </a:t>
            </a:r>
            <a:r>
              <a:rPr lang="en-US" altLang="ja-JP" sz="2000" dirty="0" err="1"/>
              <a:t>Nb</a:t>
            </a:r>
            <a:r>
              <a:rPr lang="en-US" altLang="ja-JP" sz="2000" dirty="0"/>
              <a:t> = 46,  </a:t>
            </a:r>
            <a:r>
              <a:rPr lang="en-US" altLang="ja-JP" sz="2000" dirty="0" err="1"/>
              <a:t>Nb-Ti</a:t>
            </a:r>
            <a:r>
              <a:rPr lang="en-US" altLang="ja-JP" sz="2000" dirty="0"/>
              <a:t> = 10,  by using press, de-burring, and machining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653D9-F923-9642-996C-5F029A686EAA}"/>
              </a:ext>
            </a:extLst>
          </p:cNvPr>
          <p:cNvSpPr txBox="1"/>
          <p:nvPr/>
        </p:nvSpPr>
        <p:spPr>
          <a:xfrm>
            <a:off x="8781946" y="41894"/>
            <a:ext cx="33842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Coutessy</a:t>
            </a:r>
            <a:r>
              <a:rPr kumimoji="1" lang="en-US" altLang="ja-JP" dirty="0"/>
              <a:t>: H. Weise, W. Singer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5590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BF5FA-32A4-6B4B-A5A0-CD3AA221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031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latin typeface="Helvetica" pitchFamily="2" charset="0"/>
              </a:rPr>
              <a:t>A Reference: European –XFEL </a:t>
            </a:r>
            <a:r>
              <a:rPr kumimoji="1" lang="en-US" altLang="ja-JP" sz="3600" b="1" dirty="0" err="1">
                <a:latin typeface="Helvetica" pitchFamily="2" charset="0"/>
              </a:rPr>
              <a:t>Nb</a:t>
            </a:r>
            <a:r>
              <a:rPr kumimoji="1" lang="en-US" altLang="ja-JP" sz="3600" b="1" dirty="0">
                <a:latin typeface="Helvetica" pitchFamily="2" charset="0"/>
              </a:rPr>
              <a:t> Specification</a:t>
            </a:r>
            <a:endParaRPr kumimoji="1" lang="ja-JP" altLang="en-US" sz="3600" b="1">
              <a:latin typeface="Helvetica" pitchFamily="2" charset="0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A25719CB-B289-BF41-A8AD-6E2CB1450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063" y="1130242"/>
            <a:ext cx="6770041" cy="57277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82B766-AAFB-9D45-9EB6-0ABCADBC2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5" t="6390" r="7240" b="15585"/>
          <a:stretch/>
        </p:blipFill>
        <p:spPr>
          <a:xfrm>
            <a:off x="326215" y="3410050"/>
            <a:ext cx="3149600" cy="321056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7B5A34-841B-A842-9747-641494AC0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52" t="21578" r="12062" b="22429"/>
          <a:stretch/>
        </p:blipFill>
        <p:spPr>
          <a:xfrm>
            <a:off x="301501" y="1434110"/>
            <a:ext cx="3149600" cy="184233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1B88DF-25BA-194E-AA95-1708181CE9CA}"/>
              </a:ext>
            </a:extLst>
          </p:cNvPr>
          <p:cNvSpPr txBox="1"/>
          <p:nvPr/>
        </p:nvSpPr>
        <p:spPr>
          <a:xfrm>
            <a:off x="8555107" y="90814"/>
            <a:ext cx="35237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Courtesy: H. Weise &amp; W. Singer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DF738F-F37A-AA43-BA49-FA38B6F28FAE}"/>
              </a:ext>
            </a:extLst>
          </p:cNvPr>
          <p:cNvSpPr txBox="1"/>
          <p:nvPr/>
        </p:nvSpPr>
        <p:spPr>
          <a:xfrm>
            <a:off x="10219033" y="1396316"/>
            <a:ext cx="177644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To be discussed:</a:t>
            </a:r>
          </a:p>
          <a:p>
            <a:r>
              <a:rPr kumimoji="1" lang="en-US" altLang="ja-JP" sz="1200" dirty="0"/>
              <a:t>&lt; 300 ? </a:t>
            </a:r>
          </a:p>
          <a:p>
            <a:endParaRPr lang="en-US" altLang="ja-JP" sz="1200" dirty="0"/>
          </a:p>
          <a:p>
            <a:r>
              <a:rPr kumimoji="1" lang="en-US" altLang="ja-JP" sz="1200" dirty="0"/>
              <a:t>T &gt; 0.05 ?</a:t>
            </a:r>
          </a:p>
          <a:p>
            <a:endParaRPr lang="en-US" altLang="ja-JP" sz="1200" dirty="0"/>
          </a:p>
          <a:p>
            <a:r>
              <a:rPr kumimoji="1" lang="en-US" altLang="ja-JP" sz="1200" dirty="0"/>
              <a:t>What relaxed more?</a:t>
            </a:r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r>
              <a:rPr lang="en-US" altLang="ja-JP" sz="1200" dirty="0"/>
              <a:t>Optimum? </a:t>
            </a:r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en-US" altLang="ja-JP" sz="1200" dirty="0"/>
              <a:t>Max. </a:t>
            </a:r>
            <a:r>
              <a:rPr lang="en-US" altLang="ja-JP" sz="1200" dirty="0" err="1"/>
              <a:t>recrystalisation</a:t>
            </a:r>
            <a:r>
              <a:rPr lang="en-US" altLang="ja-JP" sz="1200" dirty="0"/>
              <a:t> </a:t>
            </a:r>
            <a:r>
              <a:rPr kumimoji="1" lang="en-US" altLang="ja-JP" sz="1200" dirty="0"/>
              <a:t>?</a:t>
            </a:r>
          </a:p>
          <a:p>
            <a:r>
              <a:rPr lang="en-US" altLang="ja-JP" sz="1200" dirty="0"/>
              <a:t>ASTM: lowered (5)? </a:t>
            </a:r>
          </a:p>
          <a:p>
            <a:r>
              <a:rPr lang="en-US" altLang="ja-JP" sz="1200" dirty="0"/>
              <a:t>LG allowed?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YS &gt; (</a:t>
            </a:r>
            <a:r>
              <a:rPr lang="en-US" altLang="ja-JP" sz="1200" dirty="0"/>
              <a:t>TBD)</a:t>
            </a:r>
            <a:r>
              <a:rPr kumimoji="1" lang="en-US" altLang="ja-JP" sz="1200" dirty="0"/>
              <a:t> N/mm</a:t>
            </a:r>
            <a:r>
              <a:rPr kumimoji="1" lang="en-US" altLang="ja-JP" sz="1200" baseline="30000" dirty="0"/>
              <a:t>2</a:t>
            </a:r>
            <a:r>
              <a:rPr kumimoji="1" lang="en-US" altLang="ja-JP" sz="1200" dirty="0"/>
              <a:t>?</a:t>
            </a:r>
          </a:p>
          <a:p>
            <a:r>
              <a:rPr lang="en-US" altLang="ja-JP" sz="1200" dirty="0"/>
              <a:t>(in view of HP safety)</a:t>
            </a:r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Square or round? 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sz="1200" dirty="0"/>
          </a:p>
          <a:p>
            <a:r>
              <a:rPr kumimoji="1" lang="en-US" altLang="ja-JP" sz="1200" dirty="0"/>
              <a:t>Update/change ?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01D049D-51F9-FC40-B35C-EA88F15FEE75}"/>
              </a:ext>
            </a:extLst>
          </p:cNvPr>
          <p:cNvCxnSpPr/>
          <p:nvPr/>
        </p:nvCxnSpPr>
        <p:spPr>
          <a:xfrm>
            <a:off x="6524368" y="4732638"/>
            <a:ext cx="1853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B2058C-0332-054E-8274-683BBB5F08F7}"/>
              </a:ext>
            </a:extLst>
          </p:cNvPr>
          <p:cNvSpPr txBox="1"/>
          <p:nvPr/>
        </p:nvSpPr>
        <p:spPr>
          <a:xfrm>
            <a:off x="6450226" y="4769709"/>
            <a:ext cx="41549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50?</a:t>
            </a: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5792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6BDC1-963E-2841-84AB-DDA32D9E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Helvetica" pitchFamily="2" charset="0"/>
              </a:rPr>
              <a:t>WG-2 is motivated to discuss:</a:t>
            </a:r>
            <a:endParaRPr kumimoji="1" lang="ja-JP" altLang="en-US" sz="3200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D2E804-0ED6-6A4B-B2E0-98622E47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1270660"/>
            <a:ext cx="11318789" cy="52281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b="1" dirty="0">
                <a:latin typeface="Helvetica" pitchFamily="2" charset="0"/>
              </a:rPr>
              <a:t>How to improve the present requirement/specification for bulk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?</a:t>
            </a:r>
            <a:endParaRPr lang="en-US" altLang="ja-JP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ja-JP" b="1" dirty="0">
                <a:latin typeface="Helvetica" pitchFamily="2" charset="0"/>
              </a:rPr>
              <a:t>Bulk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 </a:t>
            </a:r>
            <a:r>
              <a:rPr lang="en-US" altLang="ja-JP" dirty="0">
                <a:latin typeface="Helvetica" pitchFamily="2" charset="0"/>
              </a:rPr>
              <a:t>is, at present, the </a:t>
            </a:r>
            <a:r>
              <a:rPr lang="en-US" altLang="ja-JP" b="1" dirty="0">
                <a:latin typeface="Helvetica" pitchFamily="2" charset="0"/>
              </a:rPr>
              <a:t>most common </a:t>
            </a:r>
            <a:r>
              <a:rPr lang="en-US" altLang="ja-JP" dirty="0">
                <a:latin typeface="Helvetica" pitchFamily="2" charset="0"/>
              </a:rPr>
              <a:t>material for superconducting RF cavities in accelerator applications.</a:t>
            </a:r>
          </a:p>
          <a:p>
            <a:pPr>
              <a:lnSpc>
                <a:spcPct val="100000"/>
              </a:lnSpc>
            </a:pP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specifications are well established and successfully used for different projects. 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elvetica" pitchFamily="2" charset="0"/>
              </a:rPr>
              <a:t>Recent experience, however, has compelled us to </a:t>
            </a:r>
            <a:r>
              <a:rPr lang="en-US" altLang="ja-JP" b="1" dirty="0">
                <a:latin typeface="Helvetica" pitchFamily="2" charset="0"/>
              </a:rPr>
              <a:t>re-evaluate the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 material specification,</a:t>
            </a:r>
            <a:r>
              <a:rPr lang="en-US" altLang="ja-JP" dirty="0">
                <a:latin typeface="Helvetica" pitchFamily="2" charset="0"/>
              </a:rPr>
              <a:t> in view of advances of  technologies and cost-effective fabrication for wider applications in future.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elvetica" pitchFamily="2" charset="0"/>
              </a:rPr>
              <a:t>The scope of WG-2 is to review the existing </a:t>
            </a: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specifications and discuss the </a:t>
            </a:r>
            <a:r>
              <a:rPr lang="en-US" altLang="ja-JP" b="1" dirty="0">
                <a:latin typeface="Helvetica" pitchFamily="2" charset="0"/>
              </a:rPr>
              <a:t>improvement, variations/changes, and tradeoffs, </a:t>
            </a:r>
            <a:r>
              <a:rPr lang="en-US" altLang="ja-JP" dirty="0">
                <a:latin typeface="Helvetica" pitchFamily="2" charset="0"/>
              </a:rPr>
              <a:t>depending on applications.</a:t>
            </a: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Helvetica" pitchFamily="2" charset="0"/>
              </a:rPr>
              <a:t>The cost effect of any change to be well understood, in the context of the delivered SRF systems (i.e. functioning cryomodules in accelerators)     </a:t>
            </a:r>
          </a:p>
          <a:p>
            <a:pPr>
              <a:lnSpc>
                <a:spcPct val="100000"/>
              </a:lnSpc>
            </a:pPr>
            <a:endParaRPr lang="en-US" altLang="ja-JP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93F05B-985C-7243-9C3D-9E2BCCC9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20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BF5FA-32A4-6B4B-A5A0-CD3AA221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61" y="804088"/>
            <a:ext cx="11352982" cy="5603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b="1" dirty="0">
                <a:latin typeface="Helvetica" pitchFamily="2" charset="0"/>
              </a:rPr>
              <a:t>A Reference: Specification for </a:t>
            </a:r>
            <a:r>
              <a:rPr kumimoji="1" lang="en-US" altLang="ja-JP" b="1" dirty="0" err="1">
                <a:latin typeface="Helvetica" pitchFamily="2" charset="0"/>
              </a:rPr>
              <a:t>Nb</a:t>
            </a:r>
            <a:r>
              <a:rPr kumimoji="1" lang="en-US" altLang="ja-JP" b="1" dirty="0">
                <a:latin typeface="Helvetica" pitchFamily="2" charset="0"/>
              </a:rPr>
              <a:t> Sheet</a:t>
            </a:r>
            <a:endParaRPr kumimoji="1" lang="ja-JP" altLang="en-US" b="1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1B88DF-25BA-194E-AA95-1708181CE9CA}"/>
              </a:ext>
            </a:extLst>
          </p:cNvPr>
          <p:cNvSpPr txBox="1"/>
          <p:nvPr/>
        </p:nvSpPr>
        <p:spPr>
          <a:xfrm>
            <a:off x="8513686" y="81217"/>
            <a:ext cx="3602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Courtesy: H. Weise &amp; W. Singer</a:t>
            </a:r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01D049D-51F9-FC40-B35C-EA88F15FEE75}"/>
              </a:ext>
            </a:extLst>
          </p:cNvPr>
          <p:cNvCxnSpPr/>
          <p:nvPr/>
        </p:nvCxnSpPr>
        <p:spPr>
          <a:xfrm>
            <a:off x="6524368" y="4732638"/>
            <a:ext cx="1853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B2058C-0332-054E-8274-683BBB5F08F7}"/>
              </a:ext>
            </a:extLst>
          </p:cNvPr>
          <p:cNvSpPr txBox="1"/>
          <p:nvPr/>
        </p:nvSpPr>
        <p:spPr>
          <a:xfrm>
            <a:off x="6450226" y="4769709"/>
            <a:ext cx="41549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50?</a:t>
            </a:r>
            <a:endParaRPr kumimoji="1" lang="ja-JP" altLang="en-US" sz="11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137F5F-24EE-294A-98B1-78AD35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CD9E4111-6F32-6745-BE74-261B775FF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473629"/>
            <a:ext cx="11723914" cy="329608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1686EB-7D1E-CC47-B29F-20C111E5B9FC}"/>
              </a:ext>
            </a:extLst>
          </p:cNvPr>
          <p:cNvSpPr txBox="1"/>
          <p:nvPr/>
        </p:nvSpPr>
        <p:spPr>
          <a:xfrm>
            <a:off x="3233073" y="4784586"/>
            <a:ext cx="68627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/>
              <a:t>To be discussed :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/>
              <a:t>RRR :  </a:t>
            </a:r>
            <a:r>
              <a:rPr lang="en-US" altLang="ja-JP" dirty="0"/>
              <a:t>smaller than</a:t>
            </a:r>
            <a:r>
              <a:rPr kumimoji="1" lang="en-US" altLang="ja-JP" dirty="0"/>
              <a:t> 300 ?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Grain size: FG(~ 50 um ) or LG, depending on applications?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Mechanical:  50 N &lt; Rp0.2 ?  Others?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/>
              <a:t>Impurities: Ta :  larger than 500 ?.  </a:t>
            </a:r>
            <a:r>
              <a:rPr lang="en-US" altLang="ja-JP" dirty="0"/>
              <a:t>O</a:t>
            </a:r>
            <a:r>
              <a:rPr kumimoji="1" lang="en-US" altLang="ja-JP" dirty="0"/>
              <a:t>thers ?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Further items ?</a:t>
            </a:r>
            <a:r>
              <a:rPr kumimoji="1"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93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015185" y="163480"/>
            <a:ext cx="2975429" cy="296199"/>
          </a:xfrm>
          <a:solidFill>
            <a:srgbClr val="CCFFCC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1400" dirty="0"/>
              <a:t> Courtesy: H. Weise and  W. Singer</a:t>
            </a:r>
            <a:endParaRPr lang="ja-JP" altLang="en-US" sz="14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-847" t="19965" r="20769" b="7541"/>
          <a:stretch/>
        </p:blipFill>
        <p:spPr>
          <a:xfrm>
            <a:off x="731168" y="1651814"/>
            <a:ext cx="9897400" cy="48870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812" y="1619819"/>
            <a:ext cx="341870" cy="4655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1168" y="665126"/>
            <a:ext cx="10691017" cy="914400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b="1" dirty="0">
                <a:latin typeface="Helvetica" pitchFamily="2" charset="0"/>
              </a:rPr>
              <a:t>A reference: List of Semi-finished </a:t>
            </a:r>
            <a:r>
              <a:rPr lang="en-US" altLang="ja-JP" sz="3200" b="1" dirty="0" err="1">
                <a:latin typeface="Helvetica" pitchFamily="2" charset="0"/>
              </a:rPr>
              <a:t>Nb</a:t>
            </a:r>
            <a:r>
              <a:rPr lang="en-US" altLang="ja-JP" sz="3200" b="1" dirty="0">
                <a:latin typeface="Helvetica" pitchFamily="2" charset="0"/>
              </a:rPr>
              <a:t> Products for the European XFEL Cavity Fabrication</a:t>
            </a:r>
            <a:endParaRPr lang="ja-JP" altLang="en-US" sz="3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3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B58CB-2302-C243-8700-6A0B24A8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3"/>
            <a:ext cx="10515600" cy="944691"/>
          </a:xfrm>
        </p:spPr>
        <p:txBody>
          <a:bodyPr/>
          <a:lstStyle/>
          <a:p>
            <a:r>
              <a:rPr lang="en-US" altLang="ja-JP" b="1" dirty="0">
                <a:latin typeface="Helvetica" pitchFamily="2" charset="0"/>
              </a:rPr>
              <a:t>WG2 Discussions to be focused: 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A2B9D6-4C86-B044-8294-9E62B7F7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906"/>
            <a:ext cx="10515600" cy="55586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900" b="1" u="sng" dirty="0">
                <a:latin typeface="Helvetica" pitchFamily="2" charset="0"/>
              </a:rPr>
              <a:t>Fundamentals: 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BCS resistance (low)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Residual resistance including trapped flux sensitivity (low)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Peak field (high)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Thermal conductivity at low temperature including the phonon peak (high)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Mechanical property (high in view of HP safety but </a:t>
            </a:r>
            <a:r>
              <a:rPr lang="en-US" altLang="ja-JP" sz="2500" dirty="0">
                <a:latin typeface="Helvetica" pitchFamily="2" charset="0"/>
              </a:rPr>
              <a:t>to be compromised/optimized)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for adapting mechanical fabrication methods (deep drawing, hydroforming, extrusion)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during operation with respect to Lorentz force detuning, micro-phonics and safety in view of pressure vessel code, including cavity wall thickness, stiffening ring etc.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Surface finish (flat enough)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with electro polishing or buffered chemical polishing.</a:t>
            </a:r>
            <a:endParaRPr lang="en-US" altLang="ja-JP" sz="2900" b="1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900" b="1" u="sng" dirty="0">
                <a:latin typeface="Helvetica" pitchFamily="2" charset="0"/>
              </a:rPr>
              <a:t>Re-Optimizations to be discussed: </a:t>
            </a:r>
          </a:p>
          <a:p>
            <a:pPr>
              <a:lnSpc>
                <a:spcPct val="120000"/>
              </a:lnSpc>
            </a:pPr>
            <a:r>
              <a:rPr lang="en-US" altLang="ja-JP" sz="2900" dirty="0">
                <a:latin typeface="Helvetica" pitchFamily="2" charset="0"/>
              </a:rPr>
              <a:t>Large-grain (</a:t>
            </a:r>
            <a:r>
              <a:rPr lang="en-US" altLang="ja-JP" sz="2900" b="1" dirty="0">
                <a:latin typeface="Helvetica" pitchFamily="2" charset="0"/>
              </a:rPr>
              <a:t>LG</a:t>
            </a:r>
            <a:r>
              <a:rPr lang="en-US" altLang="ja-JP" sz="2900" dirty="0">
                <a:latin typeface="Helvetica" pitchFamily="2" charset="0"/>
              </a:rPr>
              <a:t>) or Fine-Grain (</a:t>
            </a:r>
            <a:r>
              <a:rPr lang="en-US" altLang="ja-JP" sz="2900" b="1" dirty="0">
                <a:latin typeface="Helvetica" pitchFamily="2" charset="0"/>
              </a:rPr>
              <a:t>FG</a:t>
            </a:r>
            <a:r>
              <a:rPr lang="en-US" altLang="ja-JP" sz="2900" dirty="0">
                <a:latin typeface="Helvetica" pitchFamily="2" charset="0"/>
              </a:rPr>
              <a:t>)?</a:t>
            </a:r>
          </a:p>
          <a:p>
            <a:pPr>
              <a:lnSpc>
                <a:spcPct val="120000"/>
              </a:lnSpc>
            </a:pPr>
            <a:r>
              <a:rPr lang="en-US" altLang="ja-JP" sz="2900" b="1" dirty="0">
                <a:latin typeface="Helvetica" pitchFamily="2" charset="0"/>
              </a:rPr>
              <a:t>RRR</a:t>
            </a:r>
            <a:r>
              <a:rPr lang="en-US" altLang="ja-JP" sz="2900" dirty="0">
                <a:latin typeface="Helvetica" pitchFamily="2" charset="0"/>
              </a:rPr>
              <a:t>: can be lower than 300 or not (saying ~250 or lower)?</a:t>
            </a:r>
          </a:p>
          <a:p>
            <a:pPr lvl="1">
              <a:lnSpc>
                <a:spcPct val="120000"/>
              </a:lnSpc>
            </a:pPr>
            <a:r>
              <a:rPr lang="en-US" altLang="ja-JP" sz="2500" dirty="0">
                <a:latin typeface="Helvetica" pitchFamily="2" charset="0"/>
              </a:rPr>
              <a:t>Based on the value used in various project and on the performance results.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28E180-128E-7E4F-9406-DB2C6C5C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0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1297E-5CC2-3B43-9755-063AA969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5"/>
            <a:ext cx="10515600" cy="944691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latin typeface="Helvetica" pitchFamily="2" charset="0"/>
              </a:rPr>
              <a:t>Communication with </a:t>
            </a:r>
            <a:r>
              <a:rPr kumimoji="1" lang="en-US" altLang="ja-JP" sz="3600" b="1" dirty="0" err="1">
                <a:latin typeface="Helvetica" pitchFamily="2" charset="0"/>
              </a:rPr>
              <a:t>Nb</a:t>
            </a:r>
            <a:r>
              <a:rPr kumimoji="1" lang="en-US" altLang="ja-JP" sz="3600" b="1" dirty="0">
                <a:latin typeface="Helvetica" pitchFamily="2" charset="0"/>
              </a:rPr>
              <a:t> Producers/Venders</a:t>
            </a:r>
            <a:endParaRPr kumimoji="1" lang="ja-JP" altLang="en-US" sz="3600" b="1" dirty="0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5CAD73-CBF7-4E48-B844-AB30DBE6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147482"/>
            <a:ext cx="11116235" cy="55581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ja-JP" b="1" dirty="0">
                <a:latin typeface="Helvetica" pitchFamily="2" charset="0"/>
              </a:rPr>
              <a:t>Niobium specifications </a:t>
            </a:r>
            <a:r>
              <a:rPr lang="en-US" altLang="ja-JP" dirty="0">
                <a:latin typeface="Helvetica" pitchFamily="2" charset="0"/>
              </a:rPr>
              <a:t>are well established and successfully used for various projects. But recent experiences have compelled us to re-evaluate the Niobium material specification in view of: </a:t>
            </a:r>
          </a:p>
          <a:p>
            <a:pPr lvl="1">
              <a:lnSpc>
                <a:spcPct val="120000"/>
              </a:lnSpc>
            </a:pPr>
            <a:r>
              <a:rPr lang="en-US" altLang="ja-JP" b="1" dirty="0">
                <a:latin typeface="Helvetica" pitchFamily="2" charset="0"/>
              </a:rPr>
              <a:t>Technology advances </a:t>
            </a:r>
            <a:r>
              <a:rPr lang="en-US" altLang="ja-JP" dirty="0">
                <a:latin typeface="Helvetica" pitchFamily="2" charset="0"/>
              </a:rPr>
              <a:t>such as Nitrogen Doping/Infusion treatment where performance in terms of High-Q and/or High-Gradient is pushing the limits of the material, and</a:t>
            </a:r>
          </a:p>
          <a:p>
            <a:pPr lvl="1">
              <a:lnSpc>
                <a:spcPct val="120000"/>
              </a:lnSpc>
            </a:pPr>
            <a:r>
              <a:rPr lang="en-US" altLang="ja-JP" b="1" dirty="0">
                <a:latin typeface="Helvetica" pitchFamily="2" charset="0"/>
              </a:rPr>
              <a:t>Cost-effective SRF cavities </a:t>
            </a:r>
            <a:r>
              <a:rPr lang="en-US" altLang="ja-JP" dirty="0">
                <a:latin typeface="Helvetica" pitchFamily="2" charset="0"/>
              </a:rPr>
              <a:t>to be provided for much wider applications expected in future. 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Helvetica" pitchFamily="2" charset="0"/>
              </a:rPr>
              <a:t>The SRF community aims to provide</a:t>
            </a:r>
            <a:r>
              <a:rPr lang="en-US" altLang="ja-JP" b="1" dirty="0">
                <a:latin typeface="Helvetica" pitchFamily="2" charset="0"/>
              </a:rPr>
              <a:t> </a:t>
            </a:r>
            <a:r>
              <a:rPr lang="en-US" altLang="ja-JP" dirty="0">
                <a:latin typeface="Helvetica" pitchFamily="2" charset="0"/>
              </a:rPr>
              <a:t>information to </a:t>
            </a:r>
            <a:r>
              <a:rPr lang="en-US" altLang="ja-JP" b="1" dirty="0">
                <a:latin typeface="Helvetica" pitchFamily="2" charset="0"/>
              </a:rPr>
              <a:t>refine the specifications</a:t>
            </a:r>
            <a:r>
              <a:rPr lang="en-US" altLang="ja-JP" dirty="0">
                <a:latin typeface="Helvetica" pitchFamily="2" charset="0"/>
              </a:rPr>
              <a:t> for future projects, and to </a:t>
            </a:r>
            <a:r>
              <a:rPr lang="en-US" altLang="ja-JP" b="1" dirty="0">
                <a:latin typeface="Helvetica" pitchFamily="2" charset="0"/>
              </a:rPr>
              <a:t>discuss </a:t>
            </a:r>
            <a:r>
              <a:rPr lang="en-US" altLang="ja-JP" dirty="0">
                <a:latin typeface="Helvetica" pitchFamily="2" charset="0"/>
              </a:rPr>
              <a:t>them with </a:t>
            </a:r>
            <a:r>
              <a:rPr lang="en-US" altLang="ja-JP" b="1" dirty="0" err="1">
                <a:latin typeface="Helvetica" pitchFamily="2" charset="0"/>
              </a:rPr>
              <a:t>Nb</a:t>
            </a:r>
            <a:r>
              <a:rPr lang="en-US" altLang="ja-JP" b="1" dirty="0">
                <a:latin typeface="Helvetica" pitchFamily="2" charset="0"/>
              </a:rPr>
              <a:t> producers </a:t>
            </a:r>
            <a:r>
              <a:rPr lang="en-US" altLang="ja-JP" dirty="0">
                <a:latin typeface="Helvetica" pitchFamily="2" charset="0"/>
              </a:rPr>
              <a:t>to make sure that any new specifications are taken into account, from the perspective of the producers.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Helvetica" pitchFamily="2" charset="0"/>
              </a:rPr>
              <a:t>It should be very </a:t>
            </a:r>
            <a:r>
              <a:rPr lang="en-US" altLang="ja-JP" b="1" dirty="0">
                <a:latin typeface="Helvetica" pitchFamily="2" charset="0"/>
              </a:rPr>
              <a:t>important</a:t>
            </a:r>
            <a:r>
              <a:rPr lang="en-US" altLang="ja-JP" dirty="0">
                <a:latin typeface="Helvetica" pitchFamily="2" charset="0"/>
              </a:rPr>
              <a:t> for both </a:t>
            </a: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producers and users to get together, discuss, and </a:t>
            </a:r>
            <a:r>
              <a:rPr lang="en-US" altLang="ja-JP" b="1" dirty="0">
                <a:latin typeface="Helvetica" pitchFamily="2" charset="0"/>
              </a:rPr>
              <a:t>improve</a:t>
            </a:r>
            <a:r>
              <a:rPr lang="en-US" altLang="ja-JP" dirty="0">
                <a:latin typeface="Helvetica" pitchFamily="2" charset="0"/>
              </a:rPr>
              <a:t> the </a:t>
            </a:r>
            <a:r>
              <a:rPr lang="en-US" altLang="ja-JP" dirty="0" err="1">
                <a:latin typeface="Helvetica" pitchFamily="2" charset="0"/>
              </a:rPr>
              <a:t>Nb</a:t>
            </a:r>
            <a:r>
              <a:rPr lang="en-US" altLang="ja-JP" dirty="0">
                <a:latin typeface="Helvetica" pitchFamily="2" charset="0"/>
              </a:rPr>
              <a:t> material specification for the future.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5FAE7F-AE12-9742-8F46-C3364598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96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736F6-6271-484F-9227-4BBA13C1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23" y="283484"/>
            <a:ext cx="11051908" cy="418645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>
                <a:latin typeface="Helvetica" pitchFamily="2" charset="0"/>
              </a:rPr>
              <a:t>Advice expected from </a:t>
            </a:r>
            <a:r>
              <a:rPr lang="en-US" altLang="ja-JP" sz="4000" b="1" dirty="0" err="1">
                <a:latin typeface="Helvetica" pitchFamily="2" charset="0"/>
              </a:rPr>
              <a:t>Nb</a:t>
            </a:r>
            <a:r>
              <a:rPr lang="en-US" altLang="ja-JP" sz="4000" b="1" dirty="0">
                <a:latin typeface="Helvetica" pitchFamily="2" charset="0"/>
              </a:rPr>
              <a:t> Producers/Venders </a:t>
            </a:r>
            <a:endParaRPr kumimoji="1" lang="ja-JP" altLang="en-US" sz="4000" b="1">
              <a:latin typeface="Helvetica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20D678-3BB0-6D4F-8887-D0F1D057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947060"/>
            <a:ext cx="11707586" cy="566601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kumimoji="1" lang="en-US" altLang="ja-JP" sz="2200" dirty="0">
                <a:latin typeface="Helvetica" pitchFamily="2" charset="0"/>
              </a:rPr>
              <a:t>Any general </a:t>
            </a:r>
            <a:r>
              <a:rPr kumimoji="1" lang="en-US" altLang="ja-JP" sz="2200" b="1" dirty="0">
                <a:latin typeface="Helvetica" pitchFamily="2" charset="0"/>
              </a:rPr>
              <a:t>advices</a:t>
            </a:r>
            <a:r>
              <a:rPr kumimoji="1" lang="en-US" altLang="ja-JP" sz="2200" dirty="0">
                <a:latin typeface="Helvetica" pitchFamily="2" charset="0"/>
              </a:rPr>
              <a:t> on specifications and/or any specific items </a:t>
            </a:r>
            <a:r>
              <a:rPr lang="en-US" altLang="ja-JP" sz="2200" dirty="0">
                <a:latin typeface="Helvetica" pitchFamily="2" charset="0"/>
              </a:rPr>
              <a:t>causing</a:t>
            </a:r>
            <a:r>
              <a:rPr kumimoji="1" lang="en-US" altLang="ja-JP" sz="2200" dirty="0">
                <a:latin typeface="Helvetica" pitchFamily="2" charset="0"/>
              </a:rPr>
              <a:t> difficulties?</a:t>
            </a:r>
            <a:endParaRPr lang="en-US" altLang="ja-JP" sz="2200" dirty="0">
              <a:latin typeface="Helvetica" pitchFamily="2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Would there be </a:t>
            </a:r>
            <a:r>
              <a:rPr lang="en-US" altLang="ja-JP" sz="2200" b="1" dirty="0">
                <a:latin typeface="Helvetica" pitchFamily="2" charset="0"/>
              </a:rPr>
              <a:t>cost-saving</a:t>
            </a:r>
            <a:r>
              <a:rPr lang="en-US" altLang="ja-JP" sz="2200" dirty="0">
                <a:latin typeface="Helvetica" pitchFamily="2" charset="0"/>
              </a:rPr>
              <a:t> for:</a:t>
            </a:r>
          </a:p>
          <a:p>
            <a:pPr lvl="1">
              <a:lnSpc>
                <a:spcPct val="100000"/>
              </a:lnSpc>
            </a:pPr>
            <a:r>
              <a:rPr lang="en-US" altLang="ja-JP" sz="2200" dirty="0">
                <a:latin typeface="Helvetica" pitchFamily="2" charset="0"/>
              </a:rPr>
              <a:t>Accepting higher impurity content in the specifications (e.g. loosen tantalum allowance) or for accepting </a:t>
            </a:r>
            <a:r>
              <a:rPr lang="en-US" altLang="ja-JP" sz="2200">
                <a:latin typeface="Helvetica" pitchFamily="2" charset="0"/>
              </a:rPr>
              <a:t>lower RRR?</a:t>
            </a:r>
            <a:endParaRPr lang="en-US" altLang="ja-JP" sz="2200" dirty="0">
              <a:latin typeface="Helvetica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>
                <a:latin typeface="Helvetica" pitchFamily="2" charset="0"/>
              </a:rPr>
              <a:t>Cutting-out Large Grain disks/sheets from the </a:t>
            </a:r>
            <a:r>
              <a:rPr lang="en-US" altLang="ja-JP" sz="2200" dirty="0" err="1">
                <a:latin typeface="Helvetica" pitchFamily="2" charset="0"/>
              </a:rPr>
              <a:t>Nb</a:t>
            </a:r>
            <a:r>
              <a:rPr lang="en-US" altLang="ja-JP" sz="2200" dirty="0">
                <a:latin typeface="Helvetica" pitchFamily="2" charset="0"/>
              </a:rPr>
              <a:t> ingot vs Producing fine grain sheets after forging/rolling/polishing?   What is the maximum diameter available?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What is the maximum recrystallized fraction possible and how measured/ensured? Would it be helpful to relax any other specifications, to help maximize recrystallized fraction? e.g. grain size? Hardness? Impurity content? Annealing temperature?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What is the temperature uniformity of sheets in the furnace during heat treatment after rolling in case of Fine Grain sheets (from a view point of QA/QC)?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Would it be possible to determine the damage-layer thickness of completed rolled sheets or sliced disks?  If yes, What is the reproducibility of damage-layer thickness, and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200" dirty="0">
                <a:latin typeface="Helvetica" pitchFamily="2" charset="0"/>
              </a:rPr>
              <a:t>Any other advices?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06CD01-A374-B645-9447-8D5176CD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4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1" y="565543"/>
            <a:ext cx="10515600" cy="116305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elvetica" pitchFamily="2" charset="0"/>
              </a:rPr>
              <a:t>June 26, Session 1: Fundamentals 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S. Posen</a:t>
            </a:r>
            <a:endParaRPr kumimoji="1" lang="ja-JP" altLang="en-US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61430"/>
              </p:ext>
            </p:extLst>
          </p:nvPr>
        </p:nvGraphicFramePr>
        <p:xfrm>
          <a:off x="671707" y="1816275"/>
          <a:ext cx="10906573" cy="499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706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376755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6156595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415517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8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11:00–11:05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Introduction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Conveners, 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presented by S. Posen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264481"/>
                  </a:ext>
                </a:extLst>
              </a:tr>
              <a:tr h="6388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11:05-11:15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(6+4)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Performance in LCLS-II Cryomodules at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Fermilab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S. Posen (FNAL)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11:15-11:35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Doping Results as a Function of Different Material for LCLS-II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D. Gonnella (SLAC)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535980"/>
                  </a:ext>
                </a:extLst>
              </a:tr>
              <a:tr h="701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11:35-11:55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Microscopic Investigation of Flux Expulsion in Production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Grade Niobium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Martinello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(FNAL)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165407"/>
                  </a:ext>
                </a:extLst>
              </a:tr>
              <a:tr h="7014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11:55-12:10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Microstructural studies of Flux Expulsion and Entry in LCLS-II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Material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S. Balachandran (NMFL),  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presented by P.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Dhakal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3298219"/>
                  </a:ext>
                </a:extLst>
              </a:tr>
              <a:tr h="3368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12:10-12:30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Discussion, </a:t>
                      </a:r>
                      <a:r>
                        <a:rPr kumimoji="1" lang="en-US" altLang="ja-JP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including a short report: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" pitchFamily="2" charset="0"/>
                        </a:rPr>
                        <a:t>“First trial of temperature dependent EBSD measurement”</a:t>
                      </a:r>
                      <a:endParaRPr kumimoji="1" lang="ja-JP" altLang="en-US" b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ALL</a:t>
                      </a:r>
                    </a:p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T. Konomi (KEK)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693845"/>
                  </a:ext>
                </a:extLst>
              </a:tr>
              <a:tr h="53425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b="1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118200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BCA22F4-0937-9845-87C8-27B84564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91" y="6329846"/>
            <a:ext cx="2743200" cy="365125"/>
          </a:xfrm>
        </p:spPr>
        <p:txBody>
          <a:bodyPr/>
          <a:lstStyle/>
          <a:p>
            <a:fld id="{3F15AF9C-BE39-4740-87DB-8A68228DE7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4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698021-D047-0840-BFBA-F420D50E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49" y="483898"/>
            <a:ext cx="11452593" cy="116305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elvetica" pitchFamily="2" charset="0"/>
              </a:rPr>
              <a:t>June 26, Session 2: </a:t>
            </a:r>
            <a:r>
              <a:rPr lang="en-US" altLang="ja-JP" b="1" dirty="0">
                <a:latin typeface="Helvetica" pitchFamily="2" charset="0"/>
              </a:rPr>
              <a:t>Fundamentals and LG/FG </a:t>
            </a:r>
            <a:br>
              <a:rPr kumimoji="1" lang="en-US" altLang="ja-JP" b="1" dirty="0">
                <a:latin typeface="Helvetica" pitchFamily="2" charset="0"/>
              </a:rPr>
            </a:br>
            <a:r>
              <a:rPr kumimoji="1" lang="en-US" altLang="ja-JP" sz="3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Chaired by A. Yamamoto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A8F7C99-998C-044A-80C7-923BED85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43238"/>
              </p:ext>
            </p:extLst>
          </p:nvPr>
        </p:nvGraphicFramePr>
        <p:xfrm>
          <a:off x="450936" y="1728593"/>
          <a:ext cx="10957822" cy="456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621">
                  <a:extLst>
                    <a:ext uri="{9D8B030D-6E8A-4147-A177-3AD203B41FA5}">
                      <a16:colId xmlns:a16="http://schemas.microsoft.com/office/drawing/2014/main" val="2759505777"/>
                    </a:ext>
                  </a:extLst>
                </a:gridCol>
                <a:gridCol w="1423404">
                  <a:extLst>
                    <a:ext uri="{9D8B030D-6E8A-4147-A177-3AD203B41FA5}">
                      <a16:colId xmlns:a16="http://schemas.microsoft.com/office/drawing/2014/main" val="2335932176"/>
                    </a:ext>
                  </a:extLst>
                </a:gridCol>
                <a:gridCol w="5848051">
                  <a:extLst>
                    <a:ext uri="{9D8B030D-6E8A-4147-A177-3AD203B41FA5}">
                      <a16:colId xmlns:a16="http://schemas.microsoft.com/office/drawing/2014/main" val="2891506446"/>
                    </a:ext>
                  </a:extLst>
                </a:gridCol>
                <a:gridCol w="2706746">
                  <a:extLst>
                    <a:ext uri="{9D8B030D-6E8A-4147-A177-3AD203B41FA5}">
                      <a16:colId xmlns:a16="http://schemas.microsoft.com/office/drawing/2014/main" val="4092741037"/>
                    </a:ext>
                  </a:extLst>
                </a:gridCol>
              </a:tblGrid>
              <a:tr h="28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Preliminary 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Presenter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633064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14:00-14:20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The importance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of recrystallization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C. Antoine (CEA)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297857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14:20-14:40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(12+8)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LG- and FG-Niobium SRF Cavity Fabrication and Test  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Results at KEK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T.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Dohmae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(KEK)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211670"/>
                  </a:ext>
                </a:extLst>
              </a:tr>
              <a:tr h="6388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14:40-15:55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Ingot Niobium for Efficient and Potentially Low Cost SRF 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Cavities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P.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Dhakal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JLab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2689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15:55-15:10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(8+7)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Experience with LG Niobium SRF Cavities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K. Saito (FRIB)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9227804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15:10-15:30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Discussion, and preparation for Vender’s session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All, and A. Yamamoto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535980"/>
                  </a:ext>
                </a:extLst>
              </a:tr>
              <a:tr h="6491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   Note: Speakers advised to minimize their presentations for more discussions (Q&amp;As) to be encouraged.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22583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2D2BCA-C8D6-4948-8004-865B5BD2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81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1373</Words>
  <Application>Microsoft Macintosh PowerPoint</Application>
  <PresentationFormat>ワイド画面</PresentationFormat>
  <Paragraphs>269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ヒラギノ角ゴ Pro W3</vt:lpstr>
      <vt:lpstr>游ゴシック</vt:lpstr>
      <vt:lpstr>游ゴシック Light</vt:lpstr>
      <vt:lpstr>Arial</vt:lpstr>
      <vt:lpstr>Helvetica</vt:lpstr>
      <vt:lpstr>Wingdings</vt:lpstr>
      <vt:lpstr>Office テーマ</vt:lpstr>
      <vt:lpstr>TTC WG-2 focusing on Nb Material - Properties and Specifications -</vt:lpstr>
      <vt:lpstr>WG-2 is motivated to discuss:</vt:lpstr>
      <vt:lpstr>A Reference: Specification for Nb Sheet</vt:lpstr>
      <vt:lpstr>A reference: List of Semi-finished Nb Products for the European XFEL Cavity Fabrication</vt:lpstr>
      <vt:lpstr>WG2 Discussions to be focused: </vt:lpstr>
      <vt:lpstr>Communication with Nb Producers/Venders</vt:lpstr>
      <vt:lpstr>Advice expected from Nb Producers/Venders </vt:lpstr>
      <vt:lpstr>June 26, Session 1: Fundamentals  Chaired by S. Posen</vt:lpstr>
      <vt:lpstr>June 26, Session 2: Fundamentals and LG/FG  Chaired by A. Yamamoto</vt:lpstr>
      <vt:lpstr>June 26, Session 3: Advices from Venders Chaired by A. Yamamoto</vt:lpstr>
      <vt:lpstr>June 27, Session 4: LG and RRR, Discussion Chaired by C. Antoine</vt:lpstr>
      <vt:lpstr>Reference/Appendix</vt:lpstr>
      <vt:lpstr>A Cavity Configuration</vt:lpstr>
      <vt:lpstr>Cavity Fabrication (TESLA)</vt:lpstr>
      <vt:lpstr>A Reference: European –XFEL Nb Specification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Working Group 2 Discussion with Nb Venders</dc:title>
  <dc:creator>Yamamoto Akira</dc:creator>
  <cp:lastModifiedBy>Yamamoto Akira</cp:lastModifiedBy>
  <cp:revision>101</cp:revision>
  <cp:lastPrinted>2018-06-07T15:14:39Z</cp:lastPrinted>
  <dcterms:created xsi:type="dcterms:W3CDTF">2018-05-27T05:49:29Z</dcterms:created>
  <dcterms:modified xsi:type="dcterms:W3CDTF">2018-06-13T09:58:49Z</dcterms:modified>
</cp:coreProperties>
</file>