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sldIdLst>
    <p:sldId id="265" r:id="rId2"/>
    <p:sldId id="273" r:id="rId3"/>
    <p:sldId id="263" r:id="rId4"/>
    <p:sldId id="266" r:id="rId5"/>
    <p:sldId id="267" r:id="rId6"/>
    <p:sldId id="270" r:id="rId7"/>
    <p:sldId id="268" r:id="rId8"/>
    <p:sldId id="278" r:id="rId9"/>
    <p:sldId id="271" r:id="rId10"/>
    <p:sldId id="260" r:id="rId11"/>
    <p:sldId id="256" r:id="rId12"/>
    <p:sldId id="257" r:id="rId13"/>
    <p:sldId id="258" r:id="rId14"/>
    <p:sldId id="261" r:id="rId15"/>
    <p:sldId id="259" r:id="rId16"/>
    <p:sldId id="274" r:id="rId17"/>
    <p:sldId id="275" r:id="rId18"/>
    <p:sldId id="264" r:id="rId19"/>
    <p:sldId id="276" r:id="rId20"/>
    <p:sldId id="269" r:id="rId21"/>
    <p:sldId id="277" r:id="rId22"/>
    <p:sldId id="285" r:id="rId23"/>
    <p:sldId id="286" r:id="rId24"/>
    <p:sldId id="287" r:id="rId25"/>
    <p:sldId id="288" r:id="rId26"/>
    <p:sldId id="289" r:id="rId27"/>
    <p:sldId id="290" r:id="rId28"/>
    <p:sldId id="294" r:id="rId29"/>
    <p:sldId id="295" r:id="rId30"/>
    <p:sldId id="299" r:id="rId31"/>
    <p:sldId id="300" r:id="rId32"/>
    <p:sldId id="302" r:id="rId33"/>
    <p:sldId id="306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20" r:id="rId42"/>
    <p:sldId id="321" r:id="rId43"/>
    <p:sldId id="322" r:id="rId44"/>
    <p:sldId id="323" r:id="rId45"/>
    <p:sldId id="326" r:id="rId46"/>
    <p:sldId id="327" r:id="rId47"/>
    <p:sldId id="328" r:id="rId48"/>
    <p:sldId id="329" r:id="rId49"/>
    <p:sldId id="330" r:id="rId50"/>
    <p:sldId id="340" r:id="rId51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7D31"/>
    <a:srgbClr val="0000FF"/>
    <a:srgbClr val="4646FF"/>
    <a:srgbClr val="FF99FF"/>
    <a:srgbClr val="6565FF"/>
    <a:srgbClr val="BCBCFF"/>
    <a:srgbClr val="FF00FF"/>
    <a:srgbClr val="00FF00"/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1" autoAdjust="0"/>
    <p:restoredTop sz="78864" autoAdjust="0"/>
  </p:normalViewPr>
  <p:slideViewPr>
    <p:cSldViewPr snapToGrid="0">
      <p:cViewPr varScale="1">
        <p:scale>
          <a:sx n="60" d="100"/>
          <a:sy n="60" d="100"/>
        </p:scale>
        <p:origin x="-19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34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0452;&#27193;\AppData\Roaming\Microsoft\Excel\Book2%20(version%201).xlsb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zuki\Desktop\2011_G3yields_2013Dec9.xlsm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zuki\Desktop\yield_g4to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uzuki\Desktop\yield_g4t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numRef>
              <c:f>Sheet1!$A$1:$A$6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Sheet1!$D$1:$D$6</c:f>
              <c:numCache>
                <c:formatCode>General</c:formatCode>
                <c:ptCount val="6"/>
                <c:pt idx="0">
                  <c:v>0.0</c:v>
                </c:pt>
                <c:pt idx="1">
                  <c:v>2.0</c:v>
                </c:pt>
                <c:pt idx="2">
                  <c:v>47.0</c:v>
                </c:pt>
                <c:pt idx="3">
                  <c:v>73.0</c:v>
                </c:pt>
                <c:pt idx="4">
                  <c:v>91.0</c:v>
                </c:pt>
                <c:pt idx="5">
                  <c:v>99.0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Sheet1!$A$1:$A$6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Sheet1!$B$1:$B$6</c:f>
              <c:numCache>
                <c:formatCode>General</c:formatCode>
                <c:ptCount val="6"/>
                <c:pt idx="0">
                  <c:v>2.0</c:v>
                </c:pt>
                <c:pt idx="1">
                  <c:v>45.0</c:v>
                </c:pt>
                <c:pt idx="2">
                  <c:v>26.0</c:v>
                </c:pt>
                <c:pt idx="3">
                  <c:v>18.0</c:v>
                </c:pt>
                <c:pt idx="4">
                  <c:v>8.0</c:v>
                </c:pt>
                <c:pt idx="5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874584"/>
        <c:axId val="2097154024"/>
      </c:barChart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Sheet1!$F$1:$F$6</c:f>
              <c:numCache>
                <c:formatCode>General</c:formatCode>
                <c:ptCount val="6"/>
                <c:pt idx="0">
                  <c:v>0.007</c:v>
                </c:pt>
                <c:pt idx="1">
                  <c:v>0.22</c:v>
                </c:pt>
                <c:pt idx="2">
                  <c:v>0.3</c:v>
                </c:pt>
                <c:pt idx="3">
                  <c:v>10.0</c:v>
                </c:pt>
                <c:pt idx="4">
                  <c:v>6.0</c:v>
                </c:pt>
                <c:pt idx="5">
                  <c:v>12.6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184840"/>
        <c:axId val="-2140083128"/>
      </c:lineChart>
      <c:catAx>
        <c:axId val="-213987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97154024"/>
        <c:crosses val="autoZero"/>
        <c:auto val="1"/>
        <c:lblAlgn val="ctr"/>
        <c:lblOffset val="100"/>
        <c:noMultiLvlLbl val="0"/>
      </c:catAx>
      <c:valAx>
        <c:axId val="20971540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39874584"/>
        <c:crosses val="autoZero"/>
        <c:crossBetween val="between"/>
        <c:majorUnit val="50.0"/>
      </c:valAx>
      <c:valAx>
        <c:axId val="-2140083128"/>
        <c:scaling>
          <c:logBase val="10.0"/>
          <c:orientation val="minMax"/>
          <c:max val="30.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97184840"/>
        <c:crosses val="max"/>
        <c:crossBetween val="between"/>
      </c:valAx>
      <c:catAx>
        <c:axId val="209718484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008312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774255263688"/>
          <c:y val="0.150401157241708"/>
          <c:w val="0.68708838472018"/>
          <c:h val="0.707164148245145"/>
        </c:manualLayout>
      </c:layout>
      <c:scatterChart>
        <c:scatterStyle val="lineMarker"/>
        <c:varyColors val="0"/>
        <c:ser>
          <c:idx val="1"/>
          <c:order val="0"/>
          <c:tx>
            <c:v>Be4mm-Z49</c:v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'[2011_G3yields_2013Dec9.xlsm]G3_yield'!$B$48:$B$55</c:f>
              <c:numCache>
                <c:formatCode>General</c:formatCode>
                <c:ptCount val="8"/>
                <c:pt idx="0">
                  <c:v>126.0</c:v>
                </c:pt>
                <c:pt idx="1">
                  <c:v>127.0</c:v>
                </c:pt>
                <c:pt idx="2">
                  <c:v>128.0</c:v>
                </c:pt>
                <c:pt idx="3">
                  <c:v>129.0</c:v>
                </c:pt>
                <c:pt idx="4">
                  <c:v>130.0</c:v>
                </c:pt>
                <c:pt idx="5">
                  <c:v>131.0</c:v>
                </c:pt>
                <c:pt idx="6">
                  <c:v>132.0</c:v>
                </c:pt>
                <c:pt idx="7">
                  <c:v>133.0</c:v>
                </c:pt>
              </c:numCache>
            </c:numRef>
          </c:xVal>
          <c:yVal>
            <c:numRef>
              <c:f>'[2011_G3yields_2013Dec9.xlsm]G3_yield'!$O$48:$O$55</c:f>
              <c:numCache>
                <c:formatCode>#,##0.0;[Red]\-#,##0.0</c:formatCode>
                <c:ptCount val="8"/>
                <c:pt idx="0">
                  <c:v>0.13298305703242</c:v>
                </c:pt>
                <c:pt idx="1">
                  <c:v>1.005481650732929</c:v>
                </c:pt>
                <c:pt idx="2">
                  <c:v>1.693101360266416</c:v>
                </c:pt>
                <c:pt idx="3">
                  <c:v>26.40848903312097</c:v>
                </c:pt>
                <c:pt idx="4">
                  <c:v>90.00033820818481</c:v>
                </c:pt>
                <c:pt idx="5">
                  <c:v>79.4006155159423</c:v>
                </c:pt>
                <c:pt idx="6">
                  <c:v>11.57601294021234</c:v>
                </c:pt>
                <c:pt idx="7">
                  <c:v>1.90392815800074</c:v>
                </c:pt>
              </c:numCache>
            </c:numRef>
          </c:yVal>
          <c:smooth val="0"/>
        </c:ser>
        <c:ser>
          <c:idx val="0"/>
          <c:order val="1"/>
          <c:tx>
            <c:v>Be4mm-Z50</c:v>
          </c:tx>
          <c:spPr>
            <a:ln w="28575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'[2011_G3yields_2013Dec9.xlsm]G3_yield'!$B$56:$B$64</c:f>
              <c:numCache>
                <c:formatCode>General</c:formatCode>
                <c:ptCount val="9"/>
                <c:pt idx="0">
                  <c:v>129.0</c:v>
                </c:pt>
                <c:pt idx="1">
                  <c:v>130.0</c:v>
                </c:pt>
                <c:pt idx="2">
                  <c:v>131.0</c:v>
                </c:pt>
                <c:pt idx="3">
                  <c:v>132.0</c:v>
                </c:pt>
                <c:pt idx="4">
                  <c:v>133.0</c:v>
                </c:pt>
                <c:pt idx="5">
                  <c:v>134.0</c:v>
                </c:pt>
                <c:pt idx="6">
                  <c:v>135.0</c:v>
                </c:pt>
                <c:pt idx="7">
                  <c:v>136.0</c:v>
                </c:pt>
                <c:pt idx="8">
                  <c:v>137.0</c:v>
                </c:pt>
              </c:numCache>
            </c:numRef>
          </c:xVal>
          <c:yVal>
            <c:numRef>
              <c:f>'[2011_G3yields_2013Dec9.xlsm]G3_yield'!$O$56:$O$64</c:f>
              <c:numCache>
                <c:formatCode>#,##0.0;[Red]\-#,##0.0</c:formatCode>
                <c:ptCount val="9"/>
                <c:pt idx="0">
                  <c:v>0.908176974855549</c:v>
                </c:pt>
                <c:pt idx="1">
                  <c:v>2.841296535619503</c:v>
                </c:pt>
                <c:pt idx="2">
                  <c:v>147.630654241161</c:v>
                </c:pt>
                <c:pt idx="3">
                  <c:v>923.9468193260764</c:v>
                </c:pt>
                <c:pt idx="4">
                  <c:v>315.452028726879</c:v>
                </c:pt>
                <c:pt idx="5">
                  <c:v>86.9482148748311</c:v>
                </c:pt>
                <c:pt idx="6">
                  <c:v>12.09172772236245</c:v>
                </c:pt>
                <c:pt idx="7">
                  <c:v>1.190360534899952</c:v>
                </c:pt>
                <c:pt idx="8" formatCode="#,##0.0000;[Red]\-#,##0.0000">
                  <c:v>0.0454088487427774</c:v>
                </c:pt>
              </c:numCache>
            </c:numRef>
          </c:yVal>
          <c:smooth val="0"/>
        </c:ser>
        <c:ser>
          <c:idx val="2"/>
          <c:order val="2"/>
          <c:tx>
            <c:v>Be4mm-Z51</c:v>
          </c:tx>
          <c:spPr>
            <a:ln w="28575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'[2011_G3yields_2013Dec9.xlsm]G3_yield'!$B$65:$B$71</c:f>
              <c:numCache>
                <c:formatCode>General</c:formatCode>
                <c:ptCount val="7"/>
                <c:pt idx="0">
                  <c:v>132.0</c:v>
                </c:pt>
                <c:pt idx="1">
                  <c:v>133.0</c:v>
                </c:pt>
                <c:pt idx="2">
                  <c:v>134.0</c:v>
                </c:pt>
                <c:pt idx="3">
                  <c:v>135.0</c:v>
                </c:pt>
                <c:pt idx="4">
                  <c:v>136.0</c:v>
                </c:pt>
                <c:pt idx="5">
                  <c:v>137.0</c:v>
                </c:pt>
                <c:pt idx="6">
                  <c:v>138.0</c:v>
                </c:pt>
              </c:numCache>
            </c:numRef>
          </c:xVal>
          <c:yVal>
            <c:numRef>
              <c:f>'[2011_G3yields_2013Dec9.xlsm]G3_yield'!$O$65:$O$71</c:f>
              <c:numCache>
                <c:formatCode>#,##0.0;[Red]\-#,##0.0</c:formatCode>
                <c:ptCount val="7"/>
                <c:pt idx="0">
                  <c:v>0.9211509316392</c:v>
                </c:pt>
                <c:pt idx="1">
                  <c:v>49.68701099218627</c:v>
                </c:pt>
                <c:pt idx="2">
                  <c:v>328.1438019504853</c:v>
                </c:pt>
                <c:pt idx="3">
                  <c:v>351.114192435939</c:v>
                </c:pt>
                <c:pt idx="4">
                  <c:v>128.5654247475866</c:v>
                </c:pt>
                <c:pt idx="5">
                  <c:v>32.83384113022399</c:v>
                </c:pt>
                <c:pt idx="6">
                  <c:v>3.875969589115646</c:v>
                </c:pt>
              </c:numCache>
            </c:numRef>
          </c:yVal>
          <c:smooth val="0"/>
        </c:ser>
        <c:ser>
          <c:idx val="3"/>
          <c:order val="3"/>
          <c:tx>
            <c:v>Be4mm-Z52</c:v>
          </c:tx>
          <c:spPr>
            <a:ln w="28575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'[2011_G3yields_2013Dec9.xlsm]G3_yield'!$B$72:$B$77</c:f>
              <c:numCache>
                <c:formatCode>General</c:formatCode>
                <c:ptCount val="6"/>
                <c:pt idx="0">
                  <c:v>136.0</c:v>
                </c:pt>
                <c:pt idx="1">
                  <c:v>137.0</c:v>
                </c:pt>
                <c:pt idx="2">
                  <c:v>138.0</c:v>
                </c:pt>
                <c:pt idx="3">
                  <c:v>139.0</c:v>
                </c:pt>
                <c:pt idx="4">
                  <c:v>140.0</c:v>
                </c:pt>
                <c:pt idx="5">
                  <c:v>141.0</c:v>
                </c:pt>
              </c:numCache>
            </c:numRef>
          </c:xVal>
          <c:yVal>
            <c:numRef>
              <c:f>'[2011_G3yields_2013Dec9.xlsm]G3_yield'!$O$72:$O$77</c:f>
              <c:numCache>
                <c:formatCode>#,##0.0;[Red]\-#,##0.0</c:formatCode>
                <c:ptCount val="6"/>
                <c:pt idx="0">
                  <c:v>35.87299050679417</c:v>
                </c:pt>
                <c:pt idx="1">
                  <c:v>271.6811420280374</c:v>
                </c:pt>
                <c:pt idx="2">
                  <c:v>269.6150394102411</c:v>
                </c:pt>
                <c:pt idx="3">
                  <c:v>83.2798285942538</c:v>
                </c:pt>
                <c:pt idx="4">
                  <c:v>17.16130133557396</c:v>
                </c:pt>
                <c:pt idx="5">
                  <c:v>1.352534994695586</c:v>
                </c:pt>
              </c:numCache>
            </c:numRef>
          </c:yVal>
          <c:smooth val="0"/>
        </c:ser>
        <c:ser>
          <c:idx val="4"/>
          <c:order val="4"/>
          <c:tx>
            <c:v>Be4mm-Z53</c:v>
          </c:tx>
          <c:spPr>
            <a:ln w="28575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'[2011_G3yields_2013Dec9.xlsm]G3_yield'!$B$78:$B$82</c:f>
              <c:numCache>
                <c:formatCode>General</c:formatCode>
                <c:ptCount val="5"/>
                <c:pt idx="0">
                  <c:v>139.0</c:v>
                </c:pt>
                <c:pt idx="1">
                  <c:v>140.0</c:v>
                </c:pt>
                <c:pt idx="2">
                  <c:v>141.0</c:v>
                </c:pt>
                <c:pt idx="3">
                  <c:v>142.0</c:v>
                </c:pt>
                <c:pt idx="4">
                  <c:v>143.0</c:v>
                </c:pt>
              </c:numCache>
            </c:numRef>
          </c:xVal>
          <c:yVal>
            <c:numRef>
              <c:f>'[2011_G3yields_2013Dec9.xlsm]G3_yield'!$O$78:$O$82</c:f>
              <c:numCache>
                <c:formatCode>#,##0.0;[Red]\-#,##0.0</c:formatCode>
                <c:ptCount val="5"/>
                <c:pt idx="0">
                  <c:v>9.2374572299593</c:v>
                </c:pt>
                <c:pt idx="1">
                  <c:v>76.517153620776</c:v>
                </c:pt>
                <c:pt idx="2">
                  <c:v>64.30866028736062</c:v>
                </c:pt>
                <c:pt idx="3">
                  <c:v>13.95349052081633</c:v>
                </c:pt>
                <c:pt idx="4">
                  <c:v>2.20557265322062</c:v>
                </c:pt>
              </c:numCache>
            </c:numRef>
          </c:yVal>
          <c:smooth val="0"/>
        </c:ser>
        <c:ser>
          <c:idx val="5"/>
          <c:order val="5"/>
          <c:tx>
            <c:v>Pb1mm-Z49</c:v>
          </c:tx>
          <c:spPr>
            <a:ln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'[2011_G3yields_2013Dec9.xlsm]G3_yield'!$B$8:$B$13</c:f>
              <c:numCache>
                <c:formatCode>General</c:formatCode>
                <c:ptCount val="6"/>
                <c:pt idx="0">
                  <c:v>128.0</c:v>
                </c:pt>
                <c:pt idx="1">
                  <c:v>129.0</c:v>
                </c:pt>
                <c:pt idx="2">
                  <c:v>130.0</c:v>
                </c:pt>
                <c:pt idx="3">
                  <c:v>131.0</c:v>
                </c:pt>
                <c:pt idx="4">
                  <c:v>132.0</c:v>
                </c:pt>
                <c:pt idx="5">
                  <c:v>133.0</c:v>
                </c:pt>
              </c:numCache>
            </c:numRef>
          </c:xVal>
          <c:yVal>
            <c:numRef>
              <c:f>'[2011_G3yields_2013Dec9.xlsm]G3_yield'!$O$8:$O$13</c:f>
              <c:numCache>
                <c:formatCode>#,##0.0;[Red]\-#,##0.0</c:formatCode>
                <c:ptCount val="6"/>
                <c:pt idx="0">
                  <c:v>0.199318434720357</c:v>
                </c:pt>
                <c:pt idx="1">
                  <c:v>8.3023190525251</c:v>
                </c:pt>
                <c:pt idx="2">
                  <c:v>48.85655805389529</c:v>
                </c:pt>
                <c:pt idx="3">
                  <c:v>62.39294781344709</c:v>
                </c:pt>
                <c:pt idx="4">
                  <c:v>9.287925170669848</c:v>
                </c:pt>
                <c:pt idx="5">
                  <c:v>1.18021624338353</c:v>
                </c:pt>
              </c:numCache>
            </c:numRef>
          </c:yVal>
          <c:smooth val="0"/>
        </c:ser>
        <c:ser>
          <c:idx val="6"/>
          <c:order val="6"/>
          <c:tx>
            <c:v>Pb1mm-Z50</c:v>
          </c:tx>
          <c:spPr>
            <a:ln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'[2011_G3yields_2013Dec9.xlsm]G3_yield'!$B$16:$B$23</c:f>
              <c:numCache>
                <c:formatCode>General</c:formatCode>
                <c:ptCount val="8"/>
                <c:pt idx="0">
                  <c:v>130.0</c:v>
                </c:pt>
                <c:pt idx="1">
                  <c:v>131.0</c:v>
                </c:pt>
                <c:pt idx="2">
                  <c:v>132.0</c:v>
                </c:pt>
                <c:pt idx="3">
                  <c:v>133.0</c:v>
                </c:pt>
                <c:pt idx="4">
                  <c:v>134.0</c:v>
                </c:pt>
                <c:pt idx="5">
                  <c:v>135.0</c:v>
                </c:pt>
                <c:pt idx="6">
                  <c:v>136.0</c:v>
                </c:pt>
                <c:pt idx="7">
                  <c:v>137.0</c:v>
                </c:pt>
              </c:numCache>
            </c:numRef>
          </c:xVal>
          <c:yVal>
            <c:numRef>
              <c:f>'[2011_G3yields_2013Dec9.xlsm]G3_yield'!$O$16:$O$23</c:f>
              <c:numCache>
                <c:formatCode>0.00E+00</c:formatCode>
                <c:ptCount val="8"/>
                <c:pt idx="0">
                  <c:v>0.346845465143298</c:v>
                </c:pt>
                <c:pt idx="1">
                  <c:v>23.26061827551499</c:v>
                </c:pt>
                <c:pt idx="2">
                  <c:v>497.9147137328835</c:v>
                </c:pt>
                <c:pt idx="3">
                  <c:v>275.6118815599314</c:v>
                </c:pt>
                <c:pt idx="4">
                  <c:v>88.19291433602928</c:v>
                </c:pt>
                <c:pt idx="5">
                  <c:v>11.63580216548602</c:v>
                </c:pt>
                <c:pt idx="6">
                  <c:v>0.91812034890873</c:v>
                </c:pt>
                <c:pt idx="7">
                  <c:v>0.0376664758526658</c:v>
                </c:pt>
              </c:numCache>
            </c:numRef>
          </c:yVal>
          <c:smooth val="0"/>
        </c:ser>
        <c:ser>
          <c:idx val="7"/>
          <c:order val="7"/>
          <c:tx>
            <c:v>Pb1mm-Z51</c:v>
          </c:tx>
          <c:spPr>
            <a:ln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'[2011_G3yields_2013Dec9.xlsm]G3_yield'!$B$25:$B$30</c:f>
              <c:numCache>
                <c:formatCode>General</c:formatCode>
                <c:ptCount val="6"/>
                <c:pt idx="0">
                  <c:v>133.0</c:v>
                </c:pt>
                <c:pt idx="1">
                  <c:v>134.0</c:v>
                </c:pt>
                <c:pt idx="2">
                  <c:v>135.0</c:v>
                </c:pt>
                <c:pt idx="3">
                  <c:v>136.0</c:v>
                </c:pt>
                <c:pt idx="4">
                  <c:v>137.0</c:v>
                </c:pt>
                <c:pt idx="5">
                  <c:v>138.0</c:v>
                </c:pt>
              </c:numCache>
            </c:numRef>
          </c:xVal>
          <c:yVal>
            <c:numRef>
              <c:f>'[2011_G3yields_2013Dec9.xlsm]G3_yield'!$O$25:$O$30</c:f>
              <c:numCache>
                <c:formatCode>#,##0.0;[Red]\-#,##0.0</c:formatCode>
                <c:ptCount val="6"/>
                <c:pt idx="0">
                  <c:v>0.417470107367047</c:v>
                </c:pt>
                <c:pt idx="1">
                  <c:v>73.67248789482655</c:v>
                </c:pt>
                <c:pt idx="2">
                  <c:v>257.0988086783462</c:v>
                </c:pt>
                <c:pt idx="3">
                  <c:v>135.2116622556134</c:v>
                </c:pt>
                <c:pt idx="4">
                  <c:v>40.51814196201142</c:v>
                </c:pt>
                <c:pt idx="5">
                  <c:v>4.17627051016433</c:v>
                </c:pt>
              </c:numCache>
            </c:numRef>
          </c:yVal>
          <c:smooth val="0"/>
        </c:ser>
        <c:ser>
          <c:idx val="8"/>
          <c:order val="8"/>
          <c:tx>
            <c:v>Pb1mm-Z52</c:v>
          </c:tx>
          <c:spPr>
            <a:ln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'[2011_G3yields_2013Dec9.xlsm]G3_yield'!$B$31:$B$35</c:f>
              <c:numCache>
                <c:formatCode>General</c:formatCode>
                <c:ptCount val="5"/>
                <c:pt idx="0">
                  <c:v>137.0</c:v>
                </c:pt>
                <c:pt idx="1">
                  <c:v>138.0</c:v>
                </c:pt>
                <c:pt idx="2">
                  <c:v>139.0</c:v>
                </c:pt>
                <c:pt idx="3">
                  <c:v>140.0</c:v>
                </c:pt>
                <c:pt idx="4">
                  <c:v>141.0</c:v>
                </c:pt>
              </c:numCache>
            </c:numRef>
          </c:xVal>
          <c:yVal>
            <c:numRef>
              <c:f>'[2011_G3yields_2013Dec9.xlsm]G3_yield'!$O$31:$O$35</c:f>
              <c:numCache>
                <c:formatCode>#,##0.0;[Red]\-#,##0.0</c:formatCode>
                <c:ptCount val="5"/>
                <c:pt idx="0">
                  <c:v>31.80306111160086</c:v>
                </c:pt>
                <c:pt idx="1">
                  <c:v>128.4207105466765</c:v>
                </c:pt>
                <c:pt idx="2">
                  <c:v>59.44711551446988</c:v>
                </c:pt>
                <c:pt idx="3">
                  <c:v>13.8345826933854</c:v>
                </c:pt>
                <c:pt idx="4">
                  <c:v>0.790995992905983</c:v>
                </c:pt>
              </c:numCache>
            </c:numRef>
          </c:yVal>
          <c:smooth val="0"/>
        </c:ser>
        <c:ser>
          <c:idx val="9"/>
          <c:order val="9"/>
          <c:tx>
            <c:v>Pb1mm-Z53</c:v>
          </c:tx>
          <c:spPr>
            <a:ln>
              <a:solidFill>
                <a:srgbClr val="C0000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'[2011_G3yields_2013Dec9.xlsm]G3_yield'!$B$36:$B$39</c:f>
              <c:numCache>
                <c:formatCode>General</c:formatCode>
                <c:ptCount val="4"/>
                <c:pt idx="0">
                  <c:v>140.0</c:v>
                </c:pt>
                <c:pt idx="1">
                  <c:v>141.0</c:v>
                </c:pt>
                <c:pt idx="2">
                  <c:v>142.0</c:v>
                </c:pt>
                <c:pt idx="3">
                  <c:v>143.0</c:v>
                </c:pt>
              </c:numCache>
            </c:numRef>
          </c:xVal>
          <c:yVal>
            <c:numRef>
              <c:f>'[2011_G3yields_2013Dec9.xlsm]G3_yield'!$O$36:$O$39</c:f>
              <c:numCache>
                <c:formatCode>#,##0.0;[Red]\-#,##0.0</c:formatCode>
                <c:ptCount val="4"/>
                <c:pt idx="0">
                  <c:v>6.265190483493418</c:v>
                </c:pt>
                <c:pt idx="1">
                  <c:v>25.80153595907611</c:v>
                </c:pt>
                <c:pt idx="2">
                  <c:v>8.371374258254984</c:v>
                </c:pt>
                <c:pt idx="3">
                  <c:v>1.271243560027472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6183528"/>
        <c:axId val="-2046178200"/>
      </c:scatterChart>
      <c:valAx>
        <c:axId val="-2046183528"/>
        <c:scaling>
          <c:orientation val="minMax"/>
          <c:max val="143.0"/>
          <c:min val="127.0"/>
        </c:scaling>
        <c:delete val="0"/>
        <c:axPos val="b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400"/>
            </a:pPr>
            <a:endParaRPr lang="ja-JP"/>
          </a:p>
        </c:txPr>
        <c:crossAx val="-2046178200"/>
        <c:crossesAt val="0.01"/>
        <c:crossBetween val="midCat"/>
        <c:majorUnit val="2.0"/>
      </c:valAx>
      <c:valAx>
        <c:axId val="-2046178200"/>
        <c:scaling>
          <c:logBase val="10.0"/>
          <c:orientation val="minMax"/>
        </c:scaling>
        <c:delete val="0"/>
        <c:axPos val="l"/>
        <c:majorGridlines/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46183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i="1" dirty="0"/>
              <a:t>Z</a:t>
            </a:r>
            <a:r>
              <a:rPr lang="en-US" altLang="ja-JP" dirty="0"/>
              <a:t>=even</a:t>
            </a:r>
            <a:endParaRPr lang="ja-JP" alt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Z=58(Be)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'[yield_g4top.xlsx]plot(Be)'!$F$2:$H$2</c:f>
              <c:numCache>
                <c:formatCode>General</c:formatCode>
                <c:ptCount val="3"/>
                <c:pt idx="0">
                  <c:v>154.0</c:v>
                </c:pt>
                <c:pt idx="1">
                  <c:v>155.0</c:v>
                </c:pt>
                <c:pt idx="2">
                  <c:v>156.0</c:v>
                </c:pt>
              </c:numCache>
            </c:numRef>
          </c:xVal>
          <c:yVal>
            <c:numRef>
              <c:f>'[yield_g4top.xlsx]plot(Be)'!$F$4:$H$4</c:f>
              <c:numCache>
                <c:formatCode>General</c:formatCode>
                <c:ptCount val="3"/>
                <c:pt idx="0">
                  <c:v>0.0677575739800537</c:v>
                </c:pt>
                <c:pt idx="1">
                  <c:v>0.0385288165768933</c:v>
                </c:pt>
                <c:pt idx="2">
                  <c:v>0.00979212579668169</c:v>
                </c:pt>
              </c:numCache>
            </c:numRef>
          </c:yVal>
          <c:smooth val="0"/>
        </c:ser>
        <c:ser>
          <c:idx val="3"/>
          <c:order val="1"/>
          <c:tx>
            <c:v>Z=60(Be)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'[yield_g4top.xlsx]plot(Be)'!$I$2:$M$2</c:f>
              <c:numCache>
                <c:formatCode>General</c:formatCode>
                <c:ptCount val="5"/>
                <c:pt idx="0">
                  <c:v>157.0</c:v>
                </c:pt>
                <c:pt idx="1">
                  <c:v>158.0</c:v>
                </c:pt>
                <c:pt idx="2">
                  <c:v>159.0</c:v>
                </c:pt>
                <c:pt idx="3">
                  <c:v>160.0</c:v>
                </c:pt>
                <c:pt idx="4">
                  <c:v>161.0</c:v>
                </c:pt>
              </c:numCache>
            </c:numRef>
          </c:xVal>
          <c:yVal>
            <c:numRef>
              <c:f>'[yield_g4top.xlsx]plot(Be)'!$I$6:$M$6</c:f>
              <c:numCache>
                <c:formatCode>General</c:formatCode>
                <c:ptCount val="5"/>
                <c:pt idx="0">
                  <c:v>1.158324830421543</c:v>
                </c:pt>
                <c:pt idx="1">
                  <c:v>0.944718709399457</c:v>
                </c:pt>
                <c:pt idx="2">
                  <c:v>0.149735873363329</c:v>
                </c:pt>
                <c:pt idx="3">
                  <c:v>0.035281176865431</c:v>
                </c:pt>
                <c:pt idx="4">
                  <c:v>0.00250953977703903</c:v>
                </c:pt>
              </c:numCache>
            </c:numRef>
          </c:yVal>
          <c:smooth val="0"/>
        </c:ser>
        <c:ser>
          <c:idx val="4"/>
          <c:order val="2"/>
          <c:tx>
            <c:v>Z=62(Be)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'[yield_g4top.xlsx]plot(Be)'!$J$2:$R$2</c:f>
              <c:numCache>
                <c:formatCode>General</c:formatCode>
                <c:ptCount val="9"/>
                <c:pt idx="0">
                  <c:v>158.0</c:v>
                </c:pt>
                <c:pt idx="1">
                  <c:v>159.0</c:v>
                </c:pt>
                <c:pt idx="2">
                  <c:v>160.0</c:v>
                </c:pt>
                <c:pt idx="3">
                  <c:v>161.0</c:v>
                </c:pt>
                <c:pt idx="4">
                  <c:v>162.0</c:v>
                </c:pt>
                <c:pt idx="5">
                  <c:v>163.0</c:v>
                </c:pt>
                <c:pt idx="6">
                  <c:v>164.0</c:v>
                </c:pt>
                <c:pt idx="7">
                  <c:v>165.0</c:v>
                </c:pt>
                <c:pt idx="8">
                  <c:v>166.0</c:v>
                </c:pt>
              </c:numCache>
            </c:numRef>
          </c:xVal>
          <c:yVal>
            <c:numRef>
              <c:f>'[yield_g4top.xlsx]plot(Be)'!$J$8:$R$8</c:f>
              <c:numCache>
                <c:formatCode>General</c:formatCode>
                <c:ptCount val="9"/>
                <c:pt idx="0">
                  <c:v>0.0814370260980312</c:v>
                </c:pt>
                <c:pt idx="1">
                  <c:v>1.618948396163942</c:v>
                </c:pt>
                <c:pt idx="2">
                  <c:v>5.634064419439497</c:v>
                </c:pt>
                <c:pt idx="3">
                  <c:v>4.259820754868011</c:v>
                </c:pt>
                <c:pt idx="4">
                  <c:v>1.64906287348841</c:v>
                </c:pt>
                <c:pt idx="5">
                  <c:v>0.390061212011537</c:v>
                </c:pt>
                <c:pt idx="6">
                  <c:v>0.0803052728652489</c:v>
                </c:pt>
                <c:pt idx="7">
                  <c:v>0.00615083278686036</c:v>
                </c:pt>
                <c:pt idx="8">
                  <c:v>0.00162381985573114</c:v>
                </c:pt>
              </c:numCache>
            </c:numRef>
          </c:yVal>
          <c:smooth val="0"/>
        </c:ser>
        <c:ser>
          <c:idx val="5"/>
          <c:order val="3"/>
          <c:tx>
            <c:v>Z=64(Be)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'[yield_g4top.xlsx]plot(Be)'!$L$2:$U$2</c:f>
              <c:numCache>
                <c:formatCode>General</c:formatCode>
                <c:ptCount val="10"/>
                <c:pt idx="0">
                  <c:v>160.0</c:v>
                </c:pt>
                <c:pt idx="1">
                  <c:v>161.0</c:v>
                </c:pt>
                <c:pt idx="2">
                  <c:v>162.0</c:v>
                </c:pt>
                <c:pt idx="3">
                  <c:v>163.0</c:v>
                </c:pt>
                <c:pt idx="4">
                  <c:v>164.0</c:v>
                </c:pt>
                <c:pt idx="5">
                  <c:v>165.0</c:v>
                </c:pt>
                <c:pt idx="6">
                  <c:v>166.0</c:v>
                </c:pt>
                <c:pt idx="7">
                  <c:v>167.0</c:v>
                </c:pt>
                <c:pt idx="8">
                  <c:v>168.0</c:v>
                </c:pt>
                <c:pt idx="9">
                  <c:v>169.0</c:v>
                </c:pt>
              </c:numCache>
            </c:numRef>
          </c:xVal>
          <c:yVal>
            <c:numRef>
              <c:f>'[yield_g4top.xlsx]plot(Be)'!$L$10:$U$10</c:f>
              <c:numCache>
                <c:formatCode>General</c:formatCode>
                <c:ptCount val="10"/>
                <c:pt idx="0">
                  <c:v>0.0080698926163608</c:v>
                </c:pt>
                <c:pt idx="1">
                  <c:v>0.070611560393157</c:v>
                </c:pt>
                <c:pt idx="2">
                  <c:v>0.857622917137514</c:v>
                </c:pt>
                <c:pt idx="3">
                  <c:v>3.451355293363083</c:v>
                </c:pt>
                <c:pt idx="4">
                  <c:v>4.377818331051141</c:v>
                </c:pt>
                <c:pt idx="5">
                  <c:v>2.245841273800749</c:v>
                </c:pt>
                <c:pt idx="6">
                  <c:v>1.362040412322358</c:v>
                </c:pt>
                <c:pt idx="7">
                  <c:v>0.262123890044841</c:v>
                </c:pt>
                <c:pt idx="8">
                  <c:v>0.0665766140849765</c:v>
                </c:pt>
                <c:pt idx="9">
                  <c:v>0.0105302257311049</c:v>
                </c:pt>
              </c:numCache>
            </c:numRef>
          </c:yVal>
          <c:smooth val="0"/>
        </c:ser>
        <c:ser>
          <c:idx val="6"/>
          <c:order val="4"/>
          <c:tx>
            <c:v>Z=66(Be)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'[yield_g4top.xlsx]plot(Be)'!$P$2:$AA$2</c:f>
              <c:numCache>
                <c:formatCode>General</c:formatCode>
                <c:ptCount val="12"/>
                <c:pt idx="0">
                  <c:v>164.0</c:v>
                </c:pt>
                <c:pt idx="1">
                  <c:v>165.0</c:v>
                </c:pt>
                <c:pt idx="2">
                  <c:v>166.0</c:v>
                </c:pt>
                <c:pt idx="3">
                  <c:v>167.0</c:v>
                </c:pt>
                <c:pt idx="4">
                  <c:v>168.0</c:v>
                </c:pt>
                <c:pt idx="5">
                  <c:v>169.0</c:v>
                </c:pt>
                <c:pt idx="6">
                  <c:v>170.0</c:v>
                </c:pt>
                <c:pt idx="7">
                  <c:v>171.0</c:v>
                </c:pt>
                <c:pt idx="8">
                  <c:v>172.0</c:v>
                </c:pt>
                <c:pt idx="9">
                  <c:v>173.0</c:v>
                </c:pt>
                <c:pt idx="10">
                  <c:v>174.0</c:v>
                </c:pt>
                <c:pt idx="11">
                  <c:v>175.0</c:v>
                </c:pt>
              </c:numCache>
            </c:numRef>
          </c:xVal>
          <c:yVal>
            <c:numRef>
              <c:f>'[yield_g4top.xlsx]plot(Be)'!$P$12:$AA$12</c:f>
              <c:numCache>
                <c:formatCode>General</c:formatCode>
                <c:ptCount val="12"/>
                <c:pt idx="0">
                  <c:v>0.00221429980326973</c:v>
                </c:pt>
                <c:pt idx="1">
                  <c:v>0.00462542625571899</c:v>
                </c:pt>
                <c:pt idx="2">
                  <c:v>0.0549146351210893</c:v>
                </c:pt>
                <c:pt idx="3">
                  <c:v>0.446501253663767</c:v>
                </c:pt>
                <c:pt idx="4">
                  <c:v>0.708674350370903</c:v>
                </c:pt>
                <c:pt idx="5">
                  <c:v>0.633437363722027</c:v>
                </c:pt>
                <c:pt idx="6">
                  <c:v>0.381597666096817</c:v>
                </c:pt>
                <c:pt idx="7">
                  <c:v>0.190478989743492</c:v>
                </c:pt>
                <c:pt idx="8">
                  <c:v>0.0650020008915403</c:v>
                </c:pt>
                <c:pt idx="9">
                  <c:v>0.0132857988196184</c:v>
                </c:pt>
                <c:pt idx="10">
                  <c:v>0.00290319307539809</c:v>
                </c:pt>
                <c:pt idx="11">
                  <c:v>0.000738099934423243</c:v>
                </c:pt>
              </c:numCache>
            </c:numRef>
          </c:yVal>
          <c:smooth val="0"/>
        </c:ser>
        <c:ser>
          <c:idx val="7"/>
          <c:order val="5"/>
          <c:tx>
            <c:v>Z=68(Be)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'[yield_g4top.xlsx]plot(Be)'!$V$2:$AC$2</c:f>
              <c:numCache>
                <c:formatCode>General</c:formatCode>
                <c:ptCount val="8"/>
                <c:pt idx="0">
                  <c:v>170.0</c:v>
                </c:pt>
                <c:pt idx="1">
                  <c:v>171.0</c:v>
                </c:pt>
                <c:pt idx="2">
                  <c:v>172.0</c:v>
                </c:pt>
                <c:pt idx="3">
                  <c:v>173.0</c:v>
                </c:pt>
                <c:pt idx="4">
                  <c:v>174.0</c:v>
                </c:pt>
                <c:pt idx="5">
                  <c:v>175.0</c:v>
                </c:pt>
                <c:pt idx="6">
                  <c:v>176.0</c:v>
                </c:pt>
                <c:pt idx="7">
                  <c:v>177.0</c:v>
                </c:pt>
              </c:numCache>
            </c:numRef>
          </c:xVal>
          <c:yVal>
            <c:numRef>
              <c:f>'[yield_g4top.xlsx]plot(Be)'!$V$14:$AC$14</c:f>
              <c:numCache>
                <c:formatCode>General</c:formatCode>
                <c:ptCount val="8"/>
                <c:pt idx="0">
                  <c:v>0.00167302651802602</c:v>
                </c:pt>
                <c:pt idx="1">
                  <c:v>0.00388732632129575</c:v>
                </c:pt>
                <c:pt idx="2">
                  <c:v>0.0155985119474779</c:v>
                </c:pt>
                <c:pt idx="3">
                  <c:v>0.0727274468718369</c:v>
                </c:pt>
                <c:pt idx="4">
                  <c:v>0.0897037453635715</c:v>
                </c:pt>
                <c:pt idx="5">
                  <c:v>0.0525527153309349</c:v>
                </c:pt>
                <c:pt idx="6">
                  <c:v>0.0354780035146106</c:v>
                </c:pt>
                <c:pt idx="7">
                  <c:v>0.0100381591081561</c:v>
                </c:pt>
              </c:numCache>
            </c:numRef>
          </c:yVal>
          <c:smooth val="0"/>
        </c:ser>
        <c:ser>
          <c:idx val="8"/>
          <c:order val="6"/>
          <c:tx>
            <c:v>Z=58(W)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'[yield_g4top.xlsx]plot(W)'!$G$2:$I$2</c:f>
              <c:numCache>
                <c:formatCode>General</c:formatCode>
                <c:ptCount val="3"/>
                <c:pt idx="0">
                  <c:v>154.0</c:v>
                </c:pt>
                <c:pt idx="1">
                  <c:v>155.0</c:v>
                </c:pt>
                <c:pt idx="2">
                  <c:v>156.0</c:v>
                </c:pt>
              </c:numCache>
            </c:numRef>
          </c:xVal>
          <c:yVal>
            <c:numRef>
              <c:f>'[yield_g4top.xlsx]plot(W)'!$G$3:$I$3</c:f>
              <c:numCache>
                <c:formatCode>General</c:formatCode>
                <c:ptCount val="3"/>
                <c:pt idx="0">
                  <c:v>0.171494699568692</c:v>
                </c:pt>
                <c:pt idx="1">
                  <c:v>0.0634098048825418</c:v>
                </c:pt>
                <c:pt idx="2">
                  <c:v>0.0244992427955275</c:v>
                </c:pt>
              </c:numCache>
            </c:numRef>
          </c:yVal>
          <c:smooth val="0"/>
        </c:ser>
        <c:ser>
          <c:idx val="9"/>
          <c:order val="7"/>
          <c:tx>
            <c:v>Z=60(W)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'[yield_g4top.xlsx]plot(W)'!$J$2:$M$2</c:f>
              <c:numCache>
                <c:formatCode>General</c:formatCode>
                <c:ptCount val="4"/>
                <c:pt idx="0">
                  <c:v>157.0</c:v>
                </c:pt>
                <c:pt idx="1">
                  <c:v>158.0</c:v>
                </c:pt>
                <c:pt idx="2">
                  <c:v>159.0</c:v>
                </c:pt>
                <c:pt idx="3">
                  <c:v>160.0</c:v>
                </c:pt>
              </c:numCache>
            </c:numRef>
          </c:xVal>
          <c:yVal>
            <c:numRef>
              <c:f>'[yield_g4top.xlsx]plot(W)'!$J$5:$M$5</c:f>
              <c:numCache>
                <c:formatCode>General</c:formatCode>
                <c:ptCount val="4"/>
                <c:pt idx="0">
                  <c:v>2.857764615501824</c:v>
                </c:pt>
                <c:pt idx="1">
                  <c:v>2.092523561123878</c:v>
                </c:pt>
                <c:pt idx="2">
                  <c:v>0.255080351459316</c:v>
                </c:pt>
                <c:pt idx="3">
                  <c:v>0.0374694301578656</c:v>
                </c:pt>
              </c:numCache>
            </c:numRef>
          </c:yVal>
          <c:smooth val="0"/>
        </c:ser>
        <c:ser>
          <c:idx val="10"/>
          <c:order val="8"/>
          <c:tx>
            <c:v>Z=62(W)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'[yield_g4top.xlsx]plot(W)'!$K$2:$Q$2</c:f>
              <c:numCache>
                <c:formatCode>General</c:formatCode>
                <c:ptCount val="7"/>
                <c:pt idx="0">
                  <c:v>158.0</c:v>
                </c:pt>
                <c:pt idx="1">
                  <c:v>159.0</c:v>
                </c:pt>
                <c:pt idx="2">
                  <c:v>160.0</c:v>
                </c:pt>
                <c:pt idx="3">
                  <c:v>161.0</c:v>
                </c:pt>
                <c:pt idx="4">
                  <c:v>162.0</c:v>
                </c:pt>
                <c:pt idx="5">
                  <c:v>163.0</c:v>
                </c:pt>
                <c:pt idx="6">
                  <c:v>164.0</c:v>
                </c:pt>
              </c:numCache>
            </c:numRef>
          </c:xVal>
          <c:yVal>
            <c:numRef>
              <c:f>'[yield_g4top.xlsx]plot(W)'!$K$7:$Q$7</c:f>
              <c:numCache>
                <c:formatCode>General</c:formatCode>
                <c:ptCount val="7"/>
                <c:pt idx="0">
                  <c:v>0.048998485591055</c:v>
                </c:pt>
                <c:pt idx="1">
                  <c:v>1.102465925798738</c:v>
                </c:pt>
                <c:pt idx="2">
                  <c:v>5.265896069109259</c:v>
                </c:pt>
                <c:pt idx="3">
                  <c:v>4.03805166547459</c:v>
                </c:pt>
                <c:pt idx="4">
                  <c:v>1.75385755777394</c:v>
                </c:pt>
                <c:pt idx="5">
                  <c:v>0.41360486366567</c:v>
                </c:pt>
                <c:pt idx="6">
                  <c:v>0.0850267838197719</c:v>
                </c:pt>
              </c:numCache>
            </c:numRef>
          </c:yVal>
          <c:smooth val="0"/>
        </c:ser>
        <c:ser>
          <c:idx val="11"/>
          <c:order val="9"/>
          <c:tx>
            <c:v>Z=64(W)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'[yield_g4top.xlsx]plot(W)'!$O$2:$S$2</c:f>
              <c:numCache>
                <c:formatCode>General</c:formatCode>
                <c:ptCount val="5"/>
                <c:pt idx="0">
                  <c:v>162.0</c:v>
                </c:pt>
                <c:pt idx="1">
                  <c:v>163.0</c:v>
                </c:pt>
                <c:pt idx="2">
                  <c:v>164.0</c:v>
                </c:pt>
                <c:pt idx="3">
                  <c:v>165.0</c:v>
                </c:pt>
                <c:pt idx="4">
                  <c:v>166.0</c:v>
                </c:pt>
              </c:numCache>
            </c:numRef>
          </c:xVal>
          <c:yVal>
            <c:numRef>
              <c:f>'[yield_g4top.xlsx]plot(W)'!$O$9:$S$9</c:f>
              <c:numCache>
                <c:formatCode>General</c:formatCode>
                <c:ptCount val="5"/>
                <c:pt idx="0">
                  <c:v>0.139789797127422</c:v>
                </c:pt>
                <c:pt idx="1">
                  <c:v>0.798387088748366</c:v>
                </c:pt>
                <c:pt idx="2">
                  <c:v>1.392133443557621</c:v>
                </c:pt>
                <c:pt idx="3">
                  <c:v>0.978528579891951</c:v>
                </c:pt>
                <c:pt idx="4">
                  <c:v>0.778211241740285</c:v>
                </c:pt>
              </c:numCache>
            </c:numRef>
          </c:yVal>
          <c:smooth val="0"/>
        </c:ser>
        <c:ser>
          <c:idx val="12"/>
          <c:order val="10"/>
          <c:tx>
            <c:v>Z=66(W)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'[yield_g4top.xlsx]plot(W)'!$T$2:$Y$2</c:f>
              <c:numCache>
                <c:formatCode>General</c:formatCode>
                <c:ptCount val="6"/>
                <c:pt idx="0">
                  <c:v>167.0</c:v>
                </c:pt>
                <c:pt idx="1">
                  <c:v>168.0</c:v>
                </c:pt>
                <c:pt idx="2">
                  <c:v>169.0</c:v>
                </c:pt>
                <c:pt idx="3">
                  <c:v>170.0</c:v>
                </c:pt>
                <c:pt idx="4">
                  <c:v>171.0</c:v>
                </c:pt>
                <c:pt idx="5">
                  <c:v>172.0</c:v>
                </c:pt>
              </c:numCache>
            </c:numRef>
          </c:xVal>
          <c:yVal>
            <c:numRef>
              <c:f>'[yield_g4top.xlsx]plot(W)'!$T$11:$Y$11</c:f>
              <c:numCache>
                <c:formatCode>General</c:formatCode>
                <c:ptCount val="6"/>
                <c:pt idx="0">
                  <c:v>0.0259403747246762</c:v>
                </c:pt>
                <c:pt idx="1">
                  <c:v>0.0518807494493523</c:v>
                </c:pt>
                <c:pt idx="2">
                  <c:v>0.109526026615299</c:v>
                </c:pt>
                <c:pt idx="3">
                  <c:v>0.0965558392529613</c:v>
                </c:pt>
                <c:pt idx="4">
                  <c:v>0.0461162217327576</c:v>
                </c:pt>
                <c:pt idx="5">
                  <c:v>0.0259403747246762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6063112"/>
        <c:axId val="-2046055448"/>
      </c:scatterChart>
      <c:valAx>
        <c:axId val="-2046063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A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46055448"/>
        <c:crossesAt val="1.0E-8"/>
        <c:crossBetween val="midCat"/>
      </c:valAx>
      <c:valAx>
        <c:axId val="-2046055448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ja-JP" sz="1600"/>
                  <a:t>Yield/(pps/pnA)</a:t>
                </a:r>
                <a:endParaRPr lang="ja-JP" altLang="en-US" sz="1600"/>
              </a:p>
            </c:rich>
          </c:tx>
          <c:layout/>
          <c:overlay val="0"/>
        </c:title>
        <c:numFmt formatCode="0E+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46063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i="1" dirty="0"/>
              <a:t>Z</a:t>
            </a:r>
            <a:r>
              <a:rPr lang="en-US" altLang="ja-JP" dirty="0"/>
              <a:t>=odd</a:t>
            </a:r>
            <a:endParaRPr lang="ja-JP" alt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Z=57(Be)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'plot(Be)'!$E$2:$F$2</c:f>
              <c:numCache>
                <c:formatCode>General</c:formatCode>
                <c:ptCount val="2"/>
                <c:pt idx="0">
                  <c:v>153.0</c:v>
                </c:pt>
                <c:pt idx="1">
                  <c:v>154.0</c:v>
                </c:pt>
              </c:numCache>
            </c:numRef>
          </c:xVal>
          <c:yVal>
            <c:numRef>
              <c:f>'plot(Be)'!$E$3:$F$3</c:f>
              <c:numCache>
                <c:formatCode>General</c:formatCode>
                <c:ptCount val="2"/>
                <c:pt idx="0">
                  <c:v>0.00629845277374501</c:v>
                </c:pt>
                <c:pt idx="1">
                  <c:v>0.00319843304916739</c:v>
                </c:pt>
              </c:numCache>
            </c:numRef>
          </c:yVal>
          <c:smooth val="0"/>
        </c:ser>
        <c:ser>
          <c:idx val="2"/>
          <c:order val="2"/>
          <c:tx>
            <c:v>Z=59(Be)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'plot(Be)'!$G$2:$K$2</c:f>
              <c:numCache>
                <c:formatCode>General</c:formatCode>
                <c:ptCount val="5"/>
                <c:pt idx="0">
                  <c:v>155.0</c:v>
                </c:pt>
                <c:pt idx="1">
                  <c:v>156.0</c:v>
                </c:pt>
                <c:pt idx="2">
                  <c:v>157.0</c:v>
                </c:pt>
                <c:pt idx="3">
                  <c:v>158.0</c:v>
                </c:pt>
                <c:pt idx="4">
                  <c:v>159.0</c:v>
                </c:pt>
              </c:numCache>
            </c:numRef>
          </c:xVal>
          <c:yVal>
            <c:numRef>
              <c:f>'plot(Be)'!$G$5:$K$5</c:f>
              <c:numCache>
                <c:formatCode>General</c:formatCode>
                <c:ptCount val="5"/>
                <c:pt idx="0">
                  <c:v>0.204945748458187</c:v>
                </c:pt>
                <c:pt idx="1">
                  <c:v>0.341592649651077</c:v>
                </c:pt>
                <c:pt idx="2">
                  <c:v>0.151556519868239</c:v>
                </c:pt>
                <c:pt idx="3">
                  <c:v>0.00934926583602775</c:v>
                </c:pt>
                <c:pt idx="4">
                  <c:v>0.00442859960653946</c:v>
                </c:pt>
              </c:numCache>
            </c:numRef>
          </c:yVal>
          <c:smooth val="0"/>
        </c:ser>
        <c:ser>
          <c:idx val="3"/>
          <c:order val="3"/>
          <c:tx>
            <c:v>Z=61(Be)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'plot(Be)'!$I$2:$O$2</c:f>
              <c:numCache>
                <c:formatCode>General</c:formatCode>
                <c:ptCount val="7"/>
                <c:pt idx="0">
                  <c:v>157.0</c:v>
                </c:pt>
                <c:pt idx="1">
                  <c:v>158.0</c:v>
                </c:pt>
                <c:pt idx="2">
                  <c:v>159.0</c:v>
                </c:pt>
                <c:pt idx="3">
                  <c:v>160.0</c:v>
                </c:pt>
                <c:pt idx="4">
                  <c:v>161.0</c:v>
                </c:pt>
                <c:pt idx="5">
                  <c:v>162.0</c:v>
                </c:pt>
                <c:pt idx="6">
                  <c:v>163.0</c:v>
                </c:pt>
              </c:numCache>
            </c:numRef>
          </c:xVal>
          <c:yVal>
            <c:numRef>
              <c:f>'plot(Be)'!$I$7:$O$7</c:f>
              <c:numCache>
                <c:formatCode>General</c:formatCode>
                <c:ptCount val="7"/>
                <c:pt idx="0">
                  <c:v>0.22492365334991</c:v>
                </c:pt>
                <c:pt idx="1">
                  <c:v>3.016417605338614</c:v>
                </c:pt>
                <c:pt idx="2">
                  <c:v>3.946079076075838</c:v>
                </c:pt>
                <c:pt idx="3">
                  <c:v>1.409918494735279</c:v>
                </c:pt>
                <c:pt idx="4">
                  <c:v>0.437348814476919</c:v>
                </c:pt>
                <c:pt idx="5">
                  <c:v>0.0423177295735993</c:v>
                </c:pt>
                <c:pt idx="6">
                  <c:v>0.00674131273439896</c:v>
                </c:pt>
              </c:numCache>
            </c:numRef>
          </c:yVal>
          <c:smooth val="0"/>
        </c:ser>
        <c:ser>
          <c:idx val="5"/>
          <c:order val="4"/>
          <c:tx>
            <c:v>Z=63(Be)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'plot(Be)'!$K$2:$T$2</c:f>
              <c:numCache>
                <c:formatCode>General</c:formatCode>
                <c:ptCount val="10"/>
                <c:pt idx="0">
                  <c:v>159.0</c:v>
                </c:pt>
                <c:pt idx="1">
                  <c:v>160.0</c:v>
                </c:pt>
                <c:pt idx="2">
                  <c:v>161.0</c:v>
                </c:pt>
                <c:pt idx="3">
                  <c:v>162.0</c:v>
                </c:pt>
                <c:pt idx="4">
                  <c:v>163.0</c:v>
                </c:pt>
                <c:pt idx="5">
                  <c:v>164.0</c:v>
                </c:pt>
                <c:pt idx="6">
                  <c:v>165.0</c:v>
                </c:pt>
                <c:pt idx="7">
                  <c:v>166.0</c:v>
                </c:pt>
                <c:pt idx="8">
                  <c:v>167.0</c:v>
                </c:pt>
                <c:pt idx="9">
                  <c:v>168.0</c:v>
                </c:pt>
              </c:numCache>
            </c:numRef>
          </c:xVal>
          <c:yVal>
            <c:numRef>
              <c:f>'plot(Be)'!$K$9:$T$9</c:f>
              <c:numCache>
                <c:formatCode>General</c:formatCode>
                <c:ptCount val="10"/>
                <c:pt idx="0">
                  <c:v>0.025636671055634</c:v>
                </c:pt>
                <c:pt idx="1">
                  <c:v>0.556478143892831</c:v>
                </c:pt>
                <c:pt idx="2">
                  <c:v>3.295222553901423</c:v>
                </c:pt>
                <c:pt idx="3">
                  <c:v>8.40622015314632</c:v>
                </c:pt>
                <c:pt idx="4">
                  <c:v>5.64951531140009</c:v>
                </c:pt>
                <c:pt idx="5">
                  <c:v>1.75254448429455</c:v>
                </c:pt>
                <c:pt idx="6">
                  <c:v>0.35512448178217</c:v>
                </c:pt>
                <c:pt idx="7">
                  <c:v>0.0661337541243226</c:v>
                </c:pt>
                <c:pt idx="8">
                  <c:v>0.0102349857573356</c:v>
                </c:pt>
                <c:pt idx="9">
                  <c:v>0.00265715976392368</c:v>
                </c:pt>
              </c:numCache>
            </c:numRef>
          </c:yVal>
          <c:smooth val="0"/>
        </c:ser>
        <c:ser>
          <c:idx val="6"/>
          <c:order val="5"/>
          <c:tx>
            <c:v>Z=65(Be)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'plot(Be)'!$N$2:$W$2</c:f>
              <c:numCache>
                <c:formatCode>General</c:formatCode>
                <c:ptCount val="10"/>
                <c:pt idx="0">
                  <c:v>162.0</c:v>
                </c:pt>
                <c:pt idx="1">
                  <c:v>163.0</c:v>
                </c:pt>
                <c:pt idx="2">
                  <c:v>164.0</c:v>
                </c:pt>
                <c:pt idx="3">
                  <c:v>165.0</c:v>
                </c:pt>
                <c:pt idx="4">
                  <c:v>166.0</c:v>
                </c:pt>
                <c:pt idx="5">
                  <c:v>167.0</c:v>
                </c:pt>
                <c:pt idx="6">
                  <c:v>168.0</c:v>
                </c:pt>
                <c:pt idx="7">
                  <c:v>169.0</c:v>
                </c:pt>
                <c:pt idx="8">
                  <c:v>170.0</c:v>
                </c:pt>
                <c:pt idx="9">
                  <c:v>171.0</c:v>
                </c:pt>
              </c:numCache>
            </c:numRef>
          </c:xVal>
          <c:yVal>
            <c:numRef>
              <c:f>'plot(Be)'!$N$11:$W$11</c:f>
              <c:numCache>
                <c:formatCode>General</c:formatCode>
                <c:ptCount val="10"/>
                <c:pt idx="0">
                  <c:v>0.00708575937046314</c:v>
                </c:pt>
                <c:pt idx="1">
                  <c:v>0.0206667981638508</c:v>
                </c:pt>
                <c:pt idx="2">
                  <c:v>0.748925400128118</c:v>
                </c:pt>
                <c:pt idx="3">
                  <c:v>2.137242170115943</c:v>
                </c:pt>
                <c:pt idx="4">
                  <c:v>2.161058194666666</c:v>
                </c:pt>
                <c:pt idx="5">
                  <c:v>1.62647701549506</c:v>
                </c:pt>
                <c:pt idx="6">
                  <c:v>0.709018797006968</c:v>
                </c:pt>
                <c:pt idx="7">
                  <c:v>0.265666769730073</c:v>
                </c:pt>
                <c:pt idx="8">
                  <c:v>0.0597368880259878</c:v>
                </c:pt>
                <c:pt idx="9">
                  <c:v>0.0215033114228638</c:v>
                </c:pt>
              </c:numCache>
            </c:numRef>
          </c:yVal>
          <c:smooth val="0"/>
        </c:ser>
        <c:ser>
          <c:idx val="7"/>
          <c:order val="6"/>
          <c:tx>
            <c:v>Z=67(be)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'plot(Be)'!$S$2:$AA$2</c:f>
              <c:numCache>
                <c:formatCode>General</c:formatCode>
                <c:ptCount val="9"/>
                <c:pt idx="0">
                  <c:v>167.0</c:v>
                </c:pt>
                <c:pt idx="1">
                  <c:v>168.0</c:v>
                </c:pt>
                <c:pt idx="2">
                  <c:v>169.0</c:v>
                </c:pt>
                <c:pt idx="3">
                  <c:v>170.0</c:v>
                </c:pt>
                <c:pt idx="4">
                  <c:v>171.0</c:v>
                </c:pt>
                <c:pt idx="5">
                  <c:v>172.0</c:v>
                </c:pt>
                <c:pt idx="6">
                  <c:v>173.0</c:v>
                </c:pt>
                <c:pt idx="7">
                  <c:v>174.0</c:v>
                </c:pt>
                <c:pt idx="8">
                  <c:v>175.0</c:v>
                </c:pt>
              </c:numCache>
            </c:numRef>
          </c:xVal>
          <c:yVal>
            <c:numRef>
              <c:f>'plot(Be)'!$S$13:$AA$13</c:f>
              <c:numCache>
                <c:formatCode>General</c:formatCode>
                <c:ptCount val="9"/>
                <c:pt idx="0">
                  <c:v>0.00157461319343625</c:v>
                </c:pt>
                <c:pt idx="1">
                  <c:v>0.00733179268193755</c:v>
                </c:pt>
                <c:pt idx="2">
                  <c:v>0.0380367499539445</c:v>
                </c:pt>
                <c:pt idx="3">
                  <c:v>0.184771016917285</c:v>
                </c:pt>
                <c:pt idx="4">
                  <c:v>0.30040667331026</c:v>
                </c:pt>
                <c:pt idx="5">
                  <c:v>0.235749119054784</c:v>
                </c:pt>
                <c:pt idx="6">
                  <c:v>0.134383394727325</c:v>
                </c:pt>
                <c:pt idx="7">
                  <c:v>0.0378891299670598</c:v>
                </c:pt>
                <c:pt idx="8">
                  <c:v>0.0121048389245412</c:v>
                </c:pt>
              </c:numCache>
            </c:numRef>
          </c:yVal>
          <c:smooth val="0"/>
        </c:ser>
        <c:ser>
          <c:idx val="8"/>
          <c:order val="7"/>
          <c:tx>
            <c:v>Z=69(Be)</c:v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'plot(Be)'!$Z$2:$AE$2</c:f>
              <c:numCache>
                <c:formatCode>General</c:formatCode>
                <c:ptCount val="6"/>
                <c:pt idx="0">
                  <c:v>174.0</c:v>
                </c:pt>
                <c:pt idx="1">
                  <c:v>175.0</c:v>
                </c:pt>
                <c:pt idx="2">
                  <c:v>176.0</c:v>
                </c:pt>
                <c:pt idx="3">
                  <c:v>177.0</c:v>
                </c:pt>
                <c:pt idx="4">
                  <c:v>178.0</c:v>
                </c:pt>
                <c:pt idx="5">
                  <c:v>179.0</c:v>
                </c:pt>
              </c:numCache>
            </c:numRef>
          </c:xVal>
          <c:yVal>
            <c:numRef>
              <c:f>'plot(Be)'!$Z$15:$AE$15</c:f>
              <c:numCache>
                <c:formatCode>General</c:formatCode>
                <c:ptCount val="6"/>
                <c:pt idx="1">
                  <c:v>0.00378891299670598</c:v>
                </c:pt>
                <c:pt idx="2">
                  <c:v>0.0159921652458369</c:v>
                </c:pt>
                <c:pt idx="3">
                  <c:v>0.0232747512654796</c:v>
                </c:pt>
                <c:pt idx="4">
                  <c:v>0.0162874052196062</c:v>
                </c:pt>
                <c:pt idx="5">
                  <c:v>0.00713496603275802</c:v>
                </c:pt>
              </c:numCache>
            </c:numRef>
          </c:yVal>
          <c:smooth val="0"/>
        </c:ser>
        <c:ser>
          <c:idx val="10"/>
          <c:order val="8"/>
          <c:tx>
            <c:v>Z=59(W)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'plot(W)'!$H$2:$J$2</c:f>
              <c:numCache>
                <c:formatCode>General</c:formatCode>
                <c:ptCount val="3"/>
                <c:pt idx="0">
                  <c:v>155.0</c:v>
                </c:pt>
                <c:pt idx="1">
                  <c:v>156.0</c:v>
                </c:pt>
                <c:pt idx="2">
                  <c:v>157.0</c:v>
                </c:pt>
              </c:numCache>
            </c:numRef>
          </c:xVal>
          <c:yVal>
            <c:numRef>
              <c:f>'plot(W)'!$H$4:$J$4</c:f>
              <c:numCache>
                <c:formatCode>General</c:formatCode>
                <c:ptCount val="3"/>
                <c:pt idx="0">
                  <c:v>0.556276924651389</c:v>
                </c:pt>
                <c:pt idx="1">
                  <c:v>0.671567478983283</c:v>
                </c:pt>
                <c:pt idx="2">
                  <c:v>0.246433559884424</c:v>
                </c:pt>
              </c:numCache>
            </c:numRef>
          </c:yVal>
          <c:smooth val="0"/>
        </c:ser>
        <c:ser>
          <c:idx val="13"/>
          <c:order val="9"/>
          <c:tx>
            <c:v>Z=63(W)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'plot(W)'!$J$2:$O$2</c:f>
              <c:numCache>
                <c:formatCode>General</c:formatCode>
                <c:ptCount val="6"/>
                <c:pt idx="0">
                  <c:v>157.0</c:v>
                </c:pt>
                <c:pt idx="1">
                  <c:v>158.0</c:v>
                </c:pt>
                <c:pt idx="2">
                  <c:v>159.0</c:v>
                </c:pt>
                <c:pt idx="3">
                  <c:v>160.0</c:v>
                </c:pt>
                <c:pt idx="4">
                  <c:v>161.0</c:v>
                </c:pt>
                <c:pt idx="5">
                  <c:v>162.0</c:v>
                </c:pt>
              </c:numCache>
            </c:numRef>
          </c:xVal>
          <c:yVal>
            <c:numRef>
              <c:f>'plot(W)'!$J$6:$O$6</c:f>
              <c:numCache>
                <c:formatCode>General</c:formatCode>
                <c:ptCount val="6"/>
                <c:pt idx="0">
                  <c:v>0.237786768309532</c:v>
                </c:pt>
                <c:pt idx="1">
                  <c:v>3.216606465859842</c:v>
                </c:pt>
                <c:pt idx="2">
                  <c:v>5.263013805250965</c:v>
                </c:pt>
                <c:pt idx="3">
                  <c:v>1.536246636472489</c:v>
                </c:pt>
                <c:pt idx="4">
                  <c:v>0.399193544374183</c:v>
                </c:pt>
                <c:pt idx="5">
                  <c:v>0.0259403747246762</c:v>
                </c:pt>
              </c:numCache>
            </c:numRef>
          </c:yVal>
          <c:smooth val="0"/>
        </c:ser>
        <c:ser>
          <c:idx val="16"/>
          <c:order val="10"/>
          <c:tx>
            <c:v>Z=65(W)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'plot(W)'!$M$2:$S$2</c:f>
              <c:numCache>
                <c:formatCode>General</c:formatCode>
                <c:ptCount val="7"/>
                <c:pt idx="0">
                  <c:v>160.0</c:v>
                </c:pt>
                <c:pt idx="1">
                  <c:v>161.0</c:v>
                </c:pt>
                <c:pt idx="2">
                  <c:v>162.0</c:v>
                </c:pt>
                <c:pt idx="3">
                  <c:v>163.0</c:v>
                </c:pt>
                <c:pt idx="4">
                  <c:v>164.0</c:v>
                </c:pt>
                <c:pt idx="5">
                  <c:v>165.0</c:v>
                </c:pt>
                <c:pt idx="6">
                  <c:v>166.0</c:v>
                </c:pt>
              </c:numCache>
            </c:numRef>
          </c:xVal>
          <c:yVal>
            <c:numRef>
              <c:f>'plot(W)'!$M$8:$S$8</c:f>
              <c:numCache>
                <c:formatCode>General</c:formatCode>
                <c:ptCount val="7"/>
                <c:pt idx="0">
                  <c:v>0.165730171852098</c:v>
                </c:pt>
                <c:pt idx="1">
                  <c:v>1.11111271737363</c:v>
                </c:pt>
                <c:pt idx="2">
                  <c:v>3.349190603341523</c:v>
                </c:pt>
                <c:pt idx="3">
                  <c:v>2.934144607746704</c:v>
                </c:pt>
                <c:pt idx="4">
                  <c:v>1.020321405837263</c:v>
                </c:pt>
                <c:pt idx="5">
                  <c:v>0.204640733939112</c:v>
                </c:pt>
                <c:pt idx="6">
                  <c:v>0.048998485591055</c:v>
                </c:pt>
              </c:numCache>
            </c:numRef>
          </c:yVal>
          <c:smooth val="0"/>
        </c:ser>
        <c:ser>
          <c:idx val="19"/>
          <c:order val="11"/>
          <c:tx>
            <c:v>Z=67(W)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'plot(W)'!$Q$2:$W$2</c:f>
              <c:numCache>
                <c:formatCode>General</c:formatCode>
                <c:ptCount val="7"/>
                <c:pt idx="0">
                  <c:v>164.0</c:v>
                </c:pt>
                <c:pt idx="1">
                  <c:v>165.0</c:v>
                </c:pt>
                <c:pt idx="2">
                  <c:v>166.0</c:v>
                </c:pt>
                <c:pt idx="3">
                  <c:v>167.0</c:v>
                </c:pt>
                <c:pt idx="4">
                  <c:v>168.0</c:v>
                </c:pt>
                <c:pt idx="5">
                  <c:v>169.0</c:v>
                </c:pt>
                <c:pt idx="6">
                  <c:v>170.0</c:v>
                </c:pt>
              </c:numCache>
            </c:numRef>
          </c:xVal>
          <c:yVal>
            <c:numRef>
              <c:f>'plot(W)'!$Q$10:$W$10</c:f>
              <c:numCache>
                <c:formatCode>General</c:formatCode>
                <c:ptCount val="7"/>
                <c:pt idx="0">
                  <c:v>0.0691743325991365</c:v>
                </c:pt>
                <c:pt idx="1">
                  <c:v>0.256521483388464</c:v>
                </c:pt>
                <c:pt idx="2">
                  <c:v>0.374694301578656</c:v>
                </c:pt>
                <c:pt idx="3">
                  <c:v>0.31560789248356</c:v>
                </c:pt>
                <c:pt idx="4">
                  <c:v>0.183023755001882</c:v>
                </c:pt>
                <c:pt idx="5">
                  <c:v>0.102320366969556</c:v>
                </c:pt>
                <c:pt idx="6">
                  <c:v>0.0230581108663788</c:v>
                </c:pt>
              </c:numCache>
            </c:numRef>
          </c:yVal>
          <c:smooth val="0"/>
        </c:ser>
        <c:ser>
          <c:idx val="0"/>
          <c:order val="0"/>
          <c:tx>
            <c:v>Z=67(W)</c:v>
          </c:tx>
          <c:spPr>
            <a:ln w="25400">
              <a:solidFill>
                <a:srgbClr val="C0000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'plot(W)'!$X$2:$Z$2</c:f>
              <c:numCache>
                <c:formatCode>General</c:formatCode>
                <c:ptCount val="3"/>
                <c:pt idx="0">
                  <c:v>171.0</c:v>
                </c:pt>
                <c:pt idx="1">
                  <c:v>172.0</c:v>
                </c:pt>
                <c:pt idx="2">
                  <c:v>173.0</c:v>
                </c:pt>
              </c:numCache>
            </c:numRef>
          </c:xVal>
          <c:yVal>
            <c:numRef>
              <c:f>'plot(W)'!$X$12:$Z$12</c:f>
              <c:numCache>
                <c:formatCode>General</c:formatCode>
                <c:ptCount val="3"/>
                <c:pt idx="0">
                  <c:v>0.0317049024412709</c:v>
                </c:pt>
                <c:pt idx="1">
                  <c:v>0.0417928259453116</c:v>
                </c:pt>
                <c:pt idx="2">
                  <c:v>0.0374694301578656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5986904"/>
        <c:axId val="-2045979384"/>
      </c:scatterChart>
      <c:valAx>
        <c:axId val="-2045986904"/>
        <c:scaling>
          <c:orientation val="minMax"/>
          <c:max val="18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A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45979384"/>
        <c:crossesAt val="1.0E-8"/>
        <c:crossBetween val="midCat"/>
      </c:valAx>
      <c:valAx>
        <c:axId val="-2045979384"/>
        <c:scaling>
          <c:logBase val="10.0"/>
          <c:orientation val="minMax"/>
          <c:min val="0.00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ja-JP" sz="1600"/>
                  <a:t>Yield/(pps/pnA)</a:t>
                </a:r>
                <a:endParaRPr lang="ja-JP" altLang="en-US" sz="1600"/>
              </a:p>
            </c:rich>
          </c:tx>
          <c:layout/>
          <c:overlay val="0"/>
        </c:title>
        <c:numFmt formatCode="0E+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-2045986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0.93873</cdr:y>
    </cdr:from>
    <cdr:to>
      <cdr:x>0.57573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330339" y="3669505"/>
          <a:ext cx="504413" cy="23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600" i="1" dirty="0" smtClean="0"/>
            <a:t>A</a:t>
          </a:r>
          <a:endParaRPr lang="ja-JP" altLang="en-US" sz="1600" i="1" dirty="0"/>
        </a:p>
      </cdr:txBody>
    </cdr:sp>
  </cdr:relSizeAnchor>
  <cdr:relSizeAnchor xmlns:cdr="http://schemas.openxmlformats.org/drawingml/2006/chartDrawing">
    <cdr:from>
      <cdr:x>0.01756</cdr:x>
      <cdr:y>0.35</cdr:y>
    </cdr:from>
    <cdr:to>
      <cdr:x>0.06963</cdr:x>
      <cdr:y>0.57299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 rot="16200000">
          <a:off x="-145493" y="1630581"/>
          <a:ext cx="871689" cy="346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600" dirty="0" err="1" smtClean="0"/>
            <a:t>pps</a:t>
          </a:r>
          <a:r>
            <a:rPr lang="en-US" altLang="ja-JP" sz="1600" dirty="0" smtClean="0"/>
            <a:t>/</a:t>
          </a:r>
          <a:r>
            <a:rPr lang="en-US" altLang="ja-JP" sz="1600" dirty="0" err="1" smtClean="0"/>
            <a:t>pnA</a:t>
          </a:r>
          <a:endParaRPr lang="ja-JP" alt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0FF5-794B-43AE-AD0C-FAB1037504B1}" type="datetimeFigureOut">
              <a:rPr kumimoji="1" lang="ja-JP" altLang="en-US" smtClean="0"/>
              <a:t>2014/06/05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75F8-FAF2-45FC-832A-2AD0213466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08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the chairman for the introduction.</a:t>
            </a:r>
          </a:p>
          <a:p>
            <a:r>
              <a:rPr kumimoji="1" lang="en-US" altLang="ja-JP" baseline="0" dirty="0" smtClean="0"/>
              <a:t>First of all, I would like to thank the organizers for inviting me to this conference.</a:t>
            </a:r>
          </a:p>
          <a:p>
            <a:r>
              <a:rPr kumimoji="1" lang="en-US" altLang="ja-JP" baseline="0" dirty="0" smtClean="0"/>
              <a:t>Today I would like to talk about </a:t>
            </a:r>
          </a:p>
          <a:p>
            <a:r>
              <a:rPr kumimoji="1" lang="en-US" altLang="ja-JP" baseline="0" dirty="0" smtClean="0"/>
              <a:t>“Performance of the Fragment Separator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and Perspectives on In-flight RI Beam Production”.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work has been done with the people listed here.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outline of my talk is shown here.</a:t>
            </a:r>
          </a:p>
          <a:p>
            <a:r>
              <a:rPr kumimoji="1" lang="en-US" altLang="ja-JP" baseline="0" dirty="0" smtClean="0"/>
              <a:t>First I will present in-flight RI beam production at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separator at RIKEN RI Beam Factory,</a:t>
            </a:r>
          </a:p>
          <a:p>
            <a:r>
              <a:rPr kumimoji="1" lang="en-US" altLang="ja-JP" baseline="0" dirty="0" smtClean="0"/>
              <a:t>Then, I will talk about search for new isotopes to demonstrate the capability of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Then, I will talk about RI beams produced at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, search for new isomers.</a:t>
            </a:r>
          </a:p>
          <a:p>
            <a:r>
              <a:rPr kumimoji="1" lang="en-US" altLang="ja-JP" baseline="0" dirty="0" smtClean="0"/>
              <a:t>In closing, I will briefly mention perspectives on in-flight RI beam production,</a:t>
            </a:r>
          </a:p>
          <a:p>
            <a:r>
              <a:rPr kumimoji="1" lang="en-US" altLang="ja-JP" baseline="0" dirty="0" smtClean="0"/>
              <a:t>Finally, I will summarize my talk.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5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summarizes the new isotopes observed at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on the nuclear chart.</a:t>
            </a:r>
          </a:p>
          <a:p>
            <a:r>
              <a:rPr kumimoji="1" lang="en-US" altLang="ja-JP" dirty="0" smtClean="0"/>
              <a:t>For</a:t>
            </a:r>
            <a:r>
              <a:rPr kumimoji="1" lang="en-US" altLang="ja-JP" baseline="0" dirty="0" smtClean="0"/>
              <a:t> the waiting nuclei of N = 82 in the r-process, we have reached 127Rh at lowest Z.</a:t>
            </a:r>
          </a:p>
          <a:p>
            <a:r>
              <a:rPr kumimoji="1" lang="en-US" altLang="ja-JP" dirty="0" smtClean="0"/>
              <a:t>For Sn isotope</a:t>
            </a:r>
            <a:r>
              <a:rPr kumimoji="1" lang="en-US" altLang="ja-JP" baseline="0" dirty="0" smtClean="0"/>
              <a:t>, the most neutron-rich one is 140.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of now we have found 121 new isotopes at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----- 会議メモ (2014/06/05 17:59) -----</a:t>
            </a:r>
          </a:p>
          <a:p>
            <a:r>
              <a:rPr kumimoji="1" lang="en-US" altLang="ja-JP" baseline="0" dirty="0" smtClean="0"/>
              <a:t>in the nuclear chart.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 = 82 に到達したのは、128Pd, 127Rh</a:t>
            </a:r>
          </a:p>
          <a:p>
            <a:r>
              <a:rPr kumimoji="1" lang="en-US" altLang="ja-JP" baseline="0" dirty="0" smtClean="0"/>
              <a:t>Pd に関しては more neutron rich まで届いている。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36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have provided 308 RI beams from 2007 till this spring.</a:t>
            </a:r>
          </a:p>
          <a:p>
            <a:r>
              <a:rPr kumimoji="1" lang="en-US" altLang="ja-JP" baseline="0" dirty="0" smtClean="0"/>
              <a:t>This table summarizes the number of experimental programs performed at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, </a:t>
            </a:r>
          </a:p>
          <a:p>
            <a:r>
              <a:rPr kumimoji="1" lang="en-US" altLang="ja-JP" baseline="0" dirty="0" smtClean="0"/>
              <a:t>Which amounts to 78 experiments.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 will highlight some RI beams as benchmark from the recent experiment.</a:t>
            </a:r>
          </a:p>
          <a:p>
            <a:r>
              <a:rPr kumimoji="1" lang="en-US" altLang="ja-JP" baseline="0" dirty="0" smtClean="0"/>
              <a:t>The EURICA campaign was carried out with a Uranium beam for beta- and isomer-decay measurements.</a:t>
            </a:r>
          </a:p>
          <a:p>
            <a:r>
              <a:rPr kumimoji="1" lang="en-US" altLang="ja-JP" baseline="0" dirty="0" smtClean="0"/>
              <a:t>Here, the 128Pd was provided at 2 x 10-3 </a:t>
            </a:r>
            <a:r>
              <a:rPr kumimoji="1" lang="en-US" altLang="ja-JP" baseline="0" dirty="0" err="1" smtClean="0"/>
              <a:t>pps</a:t>
            </a:r>
            <a:r>
              <a:rPr kumimoji="1" lang="en-US" altLang="ja-JP" baseline="0" dirty="0" smtClean="0"/>
              <a:t> at around 10 </a:t>
            </a:r>
            <a:r>
              <a:rPr kumimoji="1" lang="en-US" altLang="ja-JP" baseline="0" dirty="0" err="1" smtClean="0"/>
              <a:t>pnA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doubly magic nucleus 78Ni was at 2.3 x 10-2 </a:t>
            </a:r>
            <a:r>
              <a:rPr kumimoji="1" lang="en-US" altLang="ja-JP" baseline="0" dirty="0" err="1" smtClean="0"/>
              <a:t>pps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the neutron-deficient side, 100Sn was produced from the projectile fragmentation </a:t>
            </a:r>
            <a:r>
              <a:rPr kumimoji="1" lang="en-US" altLang="ja-JP" baseline="0" dirty="0" err="1" smtClean="0"/>
              <a:t>fo</a:t>
            </a:r>
            <a:r>
              <a:rPr kumimoji="1" lang="en-US" altLang="ja-JP" baseline="0" dirty="0" smtClean="0"/>
              <a:t> 124Xe</a:t>
            </a:r>
          </a:p>
          <a:p>
            <a:r>
              <a:rPr kumimoji="1" lang="en-US" altLang="ja-JP" baseline="0" dirty="0" smtClean="0"/>
              <a:t>And delivered at 4 x 10-3 </a:t>
            </a:r>
            <a:r>
              <a:rPr kumimoji="1" lang="en-US" altLang="ja-JP" baseline="0" dirty="0" err="1" smtClean="0"/>
              <a:t>pps</a:t>
            </a:r>
            <a:r>
              <a:rPr kumimoji="1" lang="en-US" altLang="ja-JP" baseline="0" dirty="0" smtClean="0"/>
              <a:t> at around 35 </a:t>
            </a:r>
            <a:r>
              <a:rPr kumimoji="1" lang="en-US" altLang="ja-JP" baseline="0" dirty="0" err="1" smtClean="0"/>
              <a:t>pnA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55Sc and 56Ti were produced from 70Zn at these rates.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----- 会議メモ (2014/06/05 17:59) -----</a:t>
            </a:r>
          </a:p>
          <a:p>
            <a:r>
              <a:rPr kumimoji="1" lang="en-US" altLang="ja-JP" dirty="0" smtClean="0"/>
              <a:t>number of experiment for each beam and each year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U がメイン。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726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have also measured the production yields of RI beams in the beam production.</a:t>
            </a:r>
          </a:p>
          <a:p>
            <a:r>
              <a:rPr kumimoji="1" lang="en-US" altLang="ja-JP" baseline="0" dirty="0" smtClean="0"/>
              <a:t>The number of isotopes amounts to 887 for these production reactions.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plot is the production rates for neutron-deficient Sn isotopes produced from 124Xe.</a:t>
            </a:r>
          </a:p>
          <a:p>
            <a:r>
              <a:rPr kumimoji="1" lang="en-US" altLang="ja-JP" baseline="0" dirty="0" smtClean="0"/>
              <a:t>The rate of 100Sn has been found to be lower than that expected by EPAX 3.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plot is the production rates for fission fragments with Uranium beam,</a:t>
            </a:r>
          </a:p>
          <a:p>
            <a:r>
              <a:rPr kumimoji="1" lang="en-US" altLang="ja-JP" baseline="0" dirty="0" smtClean="0"/>
              <a:t>Where we have obtained for a wide-range of isotopes.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(2014/06/05 17:59) -----</a:t>
            </a:r>
          </a:p>
          <a:p>
            <a:r>
              <a:rPr kumimoji="1" lang="ja-JP" altLang="en-US" dirty="0"/>
              <a:t>obtained for very wide range of isotopes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60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have also measured the isomers in the RI beam production.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microsecond isomers that we have observed in the new isotope search and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tuning.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Microsecond isomers are essential for our RI-beam production because they can be used for isomer tagging </a:t>
            </a:r>
          </a:p>
          <a:p>
            <a:r>
              <a:rPr kumimoji="1" lang="en-US" altLang="ja-JP" baseline="0" dirty="0" smtClean="0"/>
              <a:t>to calibrate our particle identification in the medium-mass regions.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These figures show the example of the isomer tagging using the 117Ru microsecond isomer.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These are the PID plots without and with the delayed g-ray gate.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We observed the presence of isomeric state in this isotopes.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 would like to stress that this g-ray spectrum was obtained only for 1-hour during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tuning,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demonstrating how quickly the isomer tagging was performed with this isomer.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Search for such isomers are very important to provide RI beams with users at RIBF.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Such microsecond isomers tell us the location in the nuclear chart, like lighthouses in the ocean.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(2014/06/05 17:59) -----</a:t>
            </a:r>
          </a:p>
          <a:p>
            <a:r>
              <a:rPr kumimoji="1" lang="ja-JP" altLang="en-US" dirty="0"/>
              <a:t>new isotope search と同時に isomer も見つけている。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BigRIPS tuning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422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are 47 new isomers discovered with a Uranium beam at R-I-B-F.</a:t>
            </a:r>
          </a:p>
          <a:p>
            <a:r>
              <a:rPr kumimoji="1" lang="en-US" altLang="ja-JP" baseline="0" dirty="0" smtClean="0"/>
              <a:t>They not only provide rich spectroscopic information as shown here but also can be used for isomer-tagging in the particle identification</a:t>
            </a:r>
          </a:p>
          <a:p>
            <a:r>
              <a:rPr kumimoji="1" lang="en-US" altLang="ja-JP" baseline="0" dirty="0" smtClean="0"/>
              <a:t>in the region of more neutron-rich isotopes.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----- 会議メモ (2014/06/05 18:15) -----</a:t>
            </a:r>
          </a:p>
          <a:p>
            <a:r>
              <a:rPr kumimoji="1" lang="en-US" altLang="ja-JP" baseline="0" dirty="0" smtClean="0"/>
              <a:t>Isomer tagging の話はいらない。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26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plot shows increase of the primary beam intensity and this table summarizes the current beam intensity.</a:t>
            </a:r>
          </a:p>
          <a:p>
            <a:r>
              <a:rPr kumimoji="1" lang="en-US" altLang="ja-JP" baseline="0" dirty="0" smtClean="0"/>
              <a:t>The intensity of Uranium beam is increasing with year, and we expect 100 </a:t>
            </a:r>
            <a:r>
              <a:rPr kumimoji="1" lang="en-US" altLang="ja-JP" baseline="0" dirty="0" err="1" smtClean="0"/>
              <a:t>pnA</a:t>
            </a:r>
            <a:r>
              <a:rPr kumimoji="1" lang="en-US" altLang="ja-JP" baseline="0" dirty="0" smtClean="0"/>
              <a:t> in near future.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increase of beam intensity allows us to make various types of experiments, like secondary reaction experiments,</a:t>
            </a:r>
          </a:p>
          <a:p>
            <a:r>
              <a:rPr kumimoji="1" lang="en-US" altLang="ja-JP" baseline="0" dirty="0" smtClean="0"/>
              <a:t>which require more beam intensity than that in decay experiments.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use of variety of primary beams provides variety of RI beams.</a:t>
            </a:r>
            <a:endParaRPr kumimoji="1" lang="en-US" altLang="ja-JP" dirty="0" smtClean="0"/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(2014/06/04 15:14) -----</a:t>
            </a:r>
          </a:p>
          <a:p>
            <a:r>
              <a:rPr kumimoji="1" lang="ja-JP" altLang="en-US" dirty="0"/>
              <a:t>124Xe, 78Kr ビーム。反対側。</a:t>
            </a:r>
          </a:p>
          <a:p>
            <a:r>
              <a:rPr kumimoji="1" lang="ja-JP" altLang="en-US" dirty="0"/>
              <a:t>ビーム強度が増えれば反応実験が可能となる。例：100Sn</a:t>
            </a:r>
          </a:p>
          <a:p>
            <a:r>
              <a:rPr kumimoji="1" lang="ja-JP" altLang="en-US" dirty="0"/>
              <a:t>崩壊測定から反応測定へ。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ビームの種類を増やしてバリエーションを増やす。</a:t>
            </a:r>
          </a:p>
          <a:p>
            <a:r>
              <a:rPr kumimoji="1" lang="ja-JP" altLang="en-US" dirty="0"/>
              <a:t>----- 会議メモ (2014/06/04 17:21) -----</a:t>
            </a:r>
          </a:p>
          <a:p>
            <a:r>
              <a:rPr kumimoji="1" lang="ja-JP" altLang="en-US" dirty="0"/>
              <a:t>実験のタイプの話を入れる。</a:t>
            </a:r>
          </a:p>
          <a:p>
            <a:r>
              <a:rPr kumimoji="1" lang="ja-JP" altLang="en-US" dirty="0"/>
              <a:t>プライマリービームの種類を減らす。</a:t>
            </a:r>
          </a:p>
          <a:p>
            <a:r>
              <a:rPr kumimoji="1" lang="ja-JP" altLang="en-US" dirty="0"/>
              <a:t>60Ca ビームを作るには？何ビーム？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重い方のRプロセス。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Potentially doubly</a:t>
            </a:r>
            <a:r>
              <a:rPr kumimoji="1" lang="en-US" altLang="ja-JP" baseline="0" dirty="0" smtClean="0"/>
              <a:t> magic nuclei 60Ca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最後にドリップラインについて</a:t>
            </a:r>
            <a:r>
              <a:rPr kumimoji="1" lang="ja-JP" altLang="en-US" dirty="0" err="1"/>
              <a:t>...</a:t>
            </a:r>
          </a:p>
          <a:p>
            <a:r>
              <a:rPr kumimoji="1" lang="ja-JP" altLang="en-US" dirty="0" err="1"/>
              <a:t>----- 会議メモ (2014/06/05 19:34) -----</a:t>
            </a:r>
          </a:p>
          <a:p>
            <a:r>
              <a:rPr kumimoji="1" lang="ja-JP" altLang="en-US" dirty="0" err="1"/>
              <a:t>48Ca</a:t>
            </a:r>
          </a:p>
          <a:p>
            <a:r>
              <a:rPr kumimoji="1" lang="ja-JP" altLang="en-US" dirty="0" err="1"/>
              <a:t>70Zn</a:t>
            </a:r>
          </a:p>
          <a:p>
            <a:r>
              <a:rPr kumimoji="1" lang="ja-JP" altLang="en-US" dirty="0" err="1"/>
              <a:t>124Xe</a:t>
            </a:r>
          </a:p>
          <a:p>
            <a:r>
              <a:rPr kumimoji="1" lang="ja-JP" altLang="en-US" dirty="0" err="1"/>
              <a:t>238U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64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Neutron-drip</a:t>
            </a:r>
            <a:r>
              <a:rPr kumimoji="1" lang="en-US" altLang="ja-JP" baseline="0" dirty="0" smtClean="0"/>
              <a:t> line will become possible with increasing beam intensity.</a:t>
            </a:r>
          </a:p>
          <a:p>
            <a:r>
              <a:rPr kumimoji="1" lang="en-US" altLang="ja-JP" baseline="0" dirty="0" smtClean="0"/>
              <a:t>At the present, the neutron-drip line is known up to the Oxygen.</a:t>
            </a:r>
          </a:p>
          <a:p>
            <a:r>
              <a:rPr kumimoji="1" lang="en-US" altLang="ja-JP" baseline="0" dirty="0" smtClean="0"/>
              <a:t>With an intense 48Ca beam at RIBF, we can determine the drip-line by searching on the A = 3Z + 6 line.</a:t>
            </a:r>
            <a:endParaRPr kumimoji="1" lang="en-US" altLang="ja-JP" dirty="0" smtClean="0"/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(2014/06/04 15:14) -----</a:t>
            </a:r>
          </a:p>
          <a:p>
            <a:r>
              <a:rPr kumimoji="1" lang="ja-JP" altLang="en-US" dirty="0"/>
              <a:t>Presented by T. K. at NSCL --&gt; Delete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N = 2Z + 2, N = 2Z + 4 はいらない。</a:t>
            </a:r>
          </a:p>
          <a:p>
            <a:r>
              <a:rPr kumimoji="1" lang="ja-JP" altLang="en-US" dirty="0"/>
              <a:t>ドリップラインは O アイソトープまで。</a:t>
            </a:r>
          </a:p>
          <a:p>
            <a:r>
              <a:rPr kumimoji="1" lang="ja-JP" altLang="en-US" dirty="0"/>
              <a:t>ビーム強度が強くなれば O 以上のドリップラインが確定できる。</a:t>
            </a:r>
          </a:p>
          <a:p>
            <a:r>
              <a:rPr kumimoji="1" lang="ja-JP" altLang="en-US" dirty="0"/>
              <a:t>33F, 36Ne, とか。</a:t>
            </a:r>
          </a:p>
          <a:p>
            <a:r>
              <a:rPr kumimoji="1" lang="ja-JP" altLang="en-US" dirty="0"/>
              <a:t>48Ca ではここまで。それ以上は Zn, Kr, </a:t>
            </a:r>
            <a:r>
              <a:rPr kumimoji="1" lang="ja-JP" altLang="en-US" dirty="0" err="1"/>
              <a:t>...</a:t>
            </a:r>
            <a:r>
              <a:rPr kumimoji="1" lang="ja-JP" altLang="en-US" dirty="0"/>
              <a:t>な</a:t>
            </a:r>
          </a:p>
          <a:p>
            <a:r>
              <a:rPr kumimoji="1" lang="ja-JP" altLang="en-US" dirty="0"/>
              <a:t>A-3Z = 6 at RIBF</a:t>
            </a:r>
          </a:p>
          <a:p>
            <a:r>
              <a:rPr kumimoji="1" lang="ja-JP" altLang="en-US" dirty="0"/>
              <a:t>----- 会議メモ (2014/06/05 18:25) -----</a:t>
            </a:r>
          </a:p>
          <a:p>
            <a:r>
              <a:rPr kumimoji="1" lang="ja-JP" altLang="en-US" dirty="0"/>
              <a:t>by searching 33F, 36Ne, and 39Na.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16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the details of the trajectory reconstruction, providing how to obtain the high </a:t>
            </a:r>
            <a:r>
              <a:rPr kumimoji="1" lang="en-US" altLang="ja-JP" baseline="0" dirty="0" err="1" smtClean="0"/>
              <a:t>Brho</a:t>
            </a:r>
            <a:r>
              <a:rPr kumimoji="1" lang="en-US" altLang="ja-JP" baseline="0" dirty="0" smtClean="0"/>
              <a:t> resolution.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trajectory reconstruction is based on the ion-optical transfer matrix shown here.</a:t>
            </a:r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Brho</a:t>
            </a:r>
            <a:r>
              <a:rPr kumimoji="1" lang="en-US" altLang="ja-JP" baseline="0" dirty="0" smtClean="0"/>
              <a:t> deviation, delta, is reconstructed from the measured positions, angles, and </a:t>
            </a:r>
          </a:p>
          <a:p>
            <a:r>
              <a:rPr kumimoji="1" lang="en-US" altLang="ja-JP" baseline="0" dirty="0" smtClean="0"/>
              <a:t>The transfer matrix by using this relation.</a:t>
            </a:r>
          </a:p>
          <a:p>
            <a:r>
              <a:rPr kumimoji="1" lang="en-US" altLang="ja-JP" baseline="0" dirty="0" smtClean="0"/>
              <a:t>Then </a:t>
            </a:r>
            <a:r>
              <a:rPr kumimoji="1" lang="en-US" altLang="ja-JP" baseline="0" dirty="0" err="1" smtClean="0"/>
              <a:t>Brho</a:t>
            </a:r>
            <a:r>
              <a:rPr kumimoji="1" lang="en-US" altLang="ja-JP" baseline="0" dirty="0" smtClean="0"/>
              <a:t> is obtained like this.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our method for derivation of transfer matrix,</a:t>
            </a:r>
          </a:p>
          <a:p>
            <a:r>
              <a:rPr kumimoji="1" lang="en-US" altLang="ja-JP" baseline="0" dirty="0" smtClean="0"/>
              <a:t>First of all, a first order matrix is determined  from the measurement, </a:t>
            </a:r>
          </a:p>
          <a:p>
            <a:r>
              <a:rPr kumimoji="1" lang="en-US" altLang="ja-JP" baseline="0" dirty="0" smtClean="0"/>
              <a:t>by using phase space correlations between initial and final foci, F3 and F5, shown here.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Then higher order matrix elements are determined to improve the A/Q resolution.</a:t>
            </a:r>
          </a:p>
          <a:p>
            <a:r>
              <a:rPr kumimoji="1" lang="en-US" altLang="ja-JP" baseline="0" dirty="0" smtClean="0"/>
              <a:t>Here, we use these kinds of plots, position, angle, and delta vs A/Q.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These A/Q spectra show the results of the trajectory reconstruction.</a:t>
            </a:r>
          </a:p>
          <a:p>
            <a:r>
              <a:rPr kumimoji="1" lang="en-US" altLang="ja-JP" baseline="0" dirty="0" smtClean="0"/>
              <a:t>The best resolution is obtained with the matrix up to the 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order as shown here.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064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I show two</a:t>
            </a:r>
            <a:r>
              <a:rPr kumimoji="1" lang="en-US" altLang="ja-JP" baseline="0" dirty="0" smtClean="0"/>
              <a:t> kinds of reaction mechanisms used for in-flight RI beam production, projectile fragmentation and in-flight fission.</a:t>
            </a:r>
          </a:p>
          <a:p>
            <a:r>
              <a:rPr kumimoji="1" lang="en-US" altLang="ja-JP" baseline="0" dirty="0" smtClean="0"/>
              <a:t>These figures shown here illustrate their mechanism schematically.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projectile fragmentation can produce any isotopes lighter than the projectile.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In-flight fission of U</a:t>
            </a:r>
            <a:r>
              <a:rPr kumimoji="1" lang="en-US" altLang="ja-JP" baseline="0" dirty="0" smtClean="0"/>
              <a:t> beam is very powerful reaction to produce a wide-range of neutron-rich nuclei.</a:t>
            </a:r>
          </a:p>
          <a:p>
            <a:r>
              <a:rPr kumimoji="1" lang="en-US" altLang="ja-JP" baseline="0" dirty="0" smtClean="0"/>
              <a:t>This figure shows a particle identification plot for fission fragments produced by in-flight fission of U beam.</a:t>
            </a:r>
          </a:p>
          <a:p>
            <a:r>
              <a:rPr kumimoji="1" lang="en-US" altLang="ja-JP" baseline="0" dirty="0" smtClean="0"/>
              <a:t>A variety of neutron-rich isotopes are produced in a wide range as shown here.</a:t>
            </a:r>
            <a:endParaRPr kumimoji="1" lang="en-US" altLang="ja-JP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(2014/06/05 17:04) -----</a:t>
            </a:r>
          </a:p>
          <a:p>
            <a:r>
              <a:rPr kumimoji="1" lang="ja-JP" altLang="en-US" dirty="0"/>
              <a:t>In-flight fission はこう。</a:t>
            </a:r>
          </a:p>
          <a:p>
            <a:r>
              <a:rPr kumimoji="1" lang="ja-JP" altLang="en-US" dirty="0"/>
              <a:t>BigRIPS はこの反応を最大限に活かすように設計されている。</a:t>
            </a:r>
          </a:p>
          <a:p>
            <a:r>
              <a:rPr kumimoji="1" lang="ja-JP" altLang="en-US" dirty="0"/>
              <a:t>----- 会議メモ (2014/06/05 18:38) -----</a:t>
            </a:r>
          </a:p>
          <a:p>
            <a:r>
              <a:rPr kumimoji="1" lang="ja-JP" altLang="en-US" dirty="0"/>
              <a:t>uran no koto wo kinisite BigRIPS ha sekkei sarete iru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619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the kinematics of fragments, angular distribution here and </a:t>
            </a:r>
            <a:r>
              <a:rPr kumimoji="1" lang="en-US" altLang="ja-JP" baseline="0" dirty="0" err="1" smtClean="0"/>
              <a:t>Brho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disitribution</a:t>
            </a:r>
            <a:r>
              <a:rPr kumimoji="1" lang="en-US" altLang="ja-JP" baseline="0" dirty="0" smtClean="0"/>
              <a:t> here.</a:t>
            </a:r>
          </a:p>
          <a:p>
            <a:r>
              <a:rPr kumimoji="1" lang="en-US" altLang="ja-JP" baseline="0" dirty="0" smtClean="0"/>
              <a:t>The experimental data, which shows wide distributions, are consistent with the abrasion fission model.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225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production rates measured</a:t>
            </a:r>
            <a:r>
              <a:rPr kumimoji="1" lang="en-US" altLang="ja-JP" baseline="0" dirty="0" smtClean="0"/>
              <a:t> in the new isotope runs along with comparison with LISE++.</a:t>
            </a:r>
          </a:p>
          <a:p>
            <a:r>
              <a:rPr kumimoji="1" lang="en-US" altLang="ja-JP" baseline="0" dirty="0" smtClean="0"/>
              <a:t>You see fairly good agreement with LISE++ simulations.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3B9D9-EDEE-41E9-AD29-BD39AC1A37FC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073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the results of the 2011 U-beam experiment, in which we searched for Z=60 region.</a:t>
            </a:r>
          </a:p>
          <a:p>
            <a:r>
              <a:rPr kumimoji="1" lang="en-US" altLang="ja-JP" baseline="0" dirty="0" smtClean="0"/>
              <a:t>We ran the measurement for these two settings, and identified 14 new isotopes.</a:t>
            </a:r>
          </a:p>
          <a:p>
            <a:r>
              <a:rPr kumimoji="1" lang="en-US" altLang="ja-JP" dirty="0" smtClean="0"/>
              <a:t>This </a:t>
            </a:r>
            <a:r>
              <a:rPr kumimoji="1" lang="en-US" altLang="ja-JP" baseline="0" dirty="0" smtClean="0"/>
              <a:t>shows the results of the Xe-124 experiment, in which we search for the proton-trip line in this Z region.</a:t>
            </a:r>
          </a:p>
          <a:p>
            <a:r>
              <a:rPr kumimoji="1" lang="en-US" altLang="ja-JP" baseline="0" dirty="0" smtClean="0"/>
              <a:t>We identified these 4 new isotopes.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2DEC1-B8D8-4A2B-9207-F70429937A4D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8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is to remind you of the layout of RIKEN RI Beam Factory, R-I-B-F.</a:t>
            </a:r>
          </a:p>
          <a:p>
            <a:r>
              <a:rPr kumimoji="1" lang="en-US" altLang="ja-JP" baseline="0" dirty="0" smtClean="0"/>
              <a:t>What you see here is the IRC and SRC cyclotron.</a:t>
            </a:r>
          </a:p>
          <a:p>
            <a:r>
              <a:rPr kumimoji="1" lang="en-US" altLang="ja-JP" baseline="0" dirty="0" smtClean="0"/>
              <a:t>The maximum energy is 350 MeV/u for heavy ions up to Uranium.</a:t>
            </a:r>
          </a:p>
          <a:p>
            <a:r>
              <a:rPr kumimoji="1" lang="en-US" altLang="ja-JP" baseline="0" dirty="0" smtClean="0"/>
              <a:t>The goal beam intensity is 1 </a:t>
            </a:r>
            <a:r>
              <a:rPr kumimoji="1" lang="en-US" altLang="ja-JP" baseline="0" dirty="0" err="1" smtClean="0"/>
              <a:t>puA</a:t>
            </a:r>
            <a:r>
              <a:rPr kumimoji="1" lang="en-US" altLang="ja-JP" baseline="0" dirty="0" smtClean="0"/>
              <a:t>, which corresponds to the beam power of about 100 kW.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RI beams are produced at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separator here,</a:t>
            </a:r>
          </a:p>
          <a:p>
            <a:r>
              <a:rPr kumimoji="1" lang="en-US" altLang="ja-JP" baseline="0" dirty="0" smtClean="0"/>
              <a:t>Which is followed by the major experimental devices,</a:t>
            </a:r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ZeroDegree</a:t>
            </a:r>
            <a:r>
              <a:rPr kumimoji="1" lang="en-US" altLang="ja-JP" baseline="0" dirty="0" smtClean="0"/>
              <a:t>, SAMURAI, and SHARAQ spectrometers. 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(2014/06/05 18:38) -----</a:t>
            </a:r>
          </a:p>
          <a:p>
            <a:r>
              <a:rPr kumimoji="1" lang="ja-JP" altLang="en-US" dirty="0"/>
              <a:t>BigRIPS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48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Here I will introduce the major features of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separator.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is designed to have large acceptances which are comparable with the spreads of in-flight fission at R-I-B-F energies,</a:t>
            </a:r>
          </a:p>
          <a:p>
            <a:r>
              <a:rPr kumimoji="1" lang="en-US" altLang="ja-JP" baseline="0" dirty="0" smtClean="0"/>
              <a:t>allowing efficient collection of fission fragments.</a:t>
            </a:r>
          </a:p>
          <a:p>
            <a:r>
              <a:rPr kumimoji="1" lang="en-US" altLang="ja-JP" dirty="0" smtClean="0"/>
              <a:t>The large</a:t>
            </a:r>
            <a:r>
              <a:rPr kumimoji="1" lang="en-US" altLang="ja-JP" baseline="0" dirty="0" smtClean="0"/>
              <a:t> acceptances have been achieved by the use of superconducting </a:t>
            </a:r>
            <a:r>
              <a:rPr kumimoji="1" lang="en-US" altLang="ja-JP" baseline="0" dirty="0" err="1" smtClean="0"/>
              <a:t>quadrupoles</a:t>
            </a:r>
            <a:r>
              <a:rPr kumimoji="1" lang="en-US" altLang="ja-JP" baseline="0" dirty="0" smtClean="0"/>
              <a:t> with large apertures.</a:t>
            </a:r>
          </a:p>
          <a:p>
            <a:r>
              <a:rPr kumimoji="1" lang="en-US" altLang="ja-JP" baseline="0" dirty="0" smtClean="0"/>
              <a:t>The second important feature is a two-stage separator scheme, in which the first stage is used to produce and separate RI beams, </a:t>
            </a:r>
          </a:p>
          <a:p>
            <a:r>
              <a:rPr kumimoji="1" lang="en-US" altLang="ja-JP" baseline="0" dirty="0" smtClean="0"/>
              <a:t>while particle identification and two-stage separation are made in the second stage.</a:t>
            </a:r>
          </a:p>
          <a:p>
            <a:r>
              <a:rPr kumimoji="1" lang="en-US" altLang="ja-JP" baseline="0" dirty="0" smtClean="0"/>
              <a:t>The second stage is designed to have high resolution, so that we can make particle identification </a:t>
            </a:r>
          </a:p>
          <a:p>
            <a:r>
              <a:rPr kumimoji="1" lang="en-US" altLang="ja-JP" baseline="0" dirty="0" smtClean="0"/>
              <a:t>without measuring total kinetic energy in most cases.</a:t>
            </a:r>
          </a:p>
          <a:p>
            <a:r>
              <a:rPr kumimoji="1" lang="en-US" altLang="ja-JP" baseline="0" dirty="0" smtClean="0"/>
              <a:t>At R-I-B-F energies, we have mixture of charge states, so this feature is very important.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3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the reaction kinematics and collection efficiency for the in-flight fission of U beam.</a:t>
            </a:r>
          </a:p>
          <a:p>
            <a:r>
              <a:rPr kumimoji="1" lang="en-US" altLang="ja-JP" baseline="0" dirty="0" smtClean="0"/>
              <a:t>This figure illustrates the angular and momentum spreads of fission fragments in the in-flight fission of U beam at 345 MeV/u.</a:t>
            </a:r>
          </a:p>
          <a:p>
            <a:r>
              <a:rPr kumimoji="1" lang="en-US" altLang="ja-JP" baseline="0" dirty="0" smtClean="0"/>
              <a:t>We see a large angular spread of about 100 </a:t>
            </a:r>
            <a:r>
              <a:rPr kumimoji="1" lang="en-US" altLang="ja-JP" baseline="0" dirty="0" err="1" smtClean="0"/>
              <a:t>mrad</a:t>
            </a:r>
            <a:r>
              <a:rPr kumimoji="1" lang="en-US" altLang="ja-JP" baseline="0" dirty="0" smtClean="0"/>
              <a:t> and a large momentum spread of about 10%,</a:t>
            </a:r>
          </a:p>
          <a:p>
            <a:r>
              <a:rPr kumimoji="1" lang="en-US" altLang="ja-JP" baseline="0" dirty="0" smtClean="0"/>
              <a:t>which are much larger compared to those in the projectile fragmentation.</a:t>
            </a:r>
          </a:p>
          <a:p>
            <a:r>
              <a:rPr kumimoji="1" lang="en-US" altLang="ja-JP" baseline="0" dirty="0" smtClean="0"/>
              <a:t>In order to cover such large spreads,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separator has been designed to have large ion-optical acceptances shown here.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39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the particle identification scheme and the beam line detectors at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particle identification is based on the TOF-</a:t>
            </a:r>
            <a:r>
              <a:rPr kumimoji="1" lang="en-US" altLang="ja-JP" baseline="0" dirty="0" err="1" smtClean="0"/>
              <a:t>Brho</a:t>
            </a:r>
            <a:r>
              <a:rPr kumimoji="1" lang="en-US" altLang="ja-JP" baseline="0" dirty="0" smtClean="0"/>
              <a:t>-DE method with track reconstruction,</a:t>
            </a:r>
          </a:p>
          <a:p>
            <a:r>
              <a:rPr kumimoji="1" lang="en-US" altLang="ja-JP" baseline="0" dirty="0" smtClean="0"/>
              <a:t>to deduce the atomic number Z, and the mass-to-charge ratio, A/Q.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 smtClean="0"/>
              <a:t>TOF is measured between two thin plastic scintillation counters placed at the achromatic foci, the F3 and F7.</a:t>
            </a:r>
          </a:p>
          <a:p>
            <a:r>
              <a:rPr kumimoji="1" lang="en-US" altLang="ja-JP" sz="1200" baseline="0" dirty="0" smtClean="0"/>
              <a:t>The delta-E measurement is made at the F7 by using a MUSIC or a stack of Si detectors.</a:t>
            </a:r>
          </a:p>
          <a:p>
            <a:r>
              <a:rPr kumimoji="1" lang="en-US" altLang="ja-JP" sz="1200" baseline="0" dirty="0" smtClean="0"/>
              <a:t>The </a:t>
            </a:r>
            <a:r>
              <a:rPr kumimoji="1" lang="en-US" altLang="ja-JP" sz="1200" baseline="0" dirty="0" err="1" smtClean="0"/>
              <a:t>Brho</a:t>
            </a:r>
            <a:r>
              <a:rPr kumimoji="1" lang="en-US" altLang="ja-JP" sz="1200" baseline="0" dirty="0" smtClean="0"/>
              <a:t> measurement is made by trajectory reconstruction from the positions and angles of fragments measured at the F3, F5, and F7 </a:t>
            </a:r>
          </a:p>
          <a:p>
            <a:r>
              <a:rPr kumimoji="1" lang="en-US" altLang="ja-JP" sz="1200" baseline="0" dirty="0" smtClean="0"/>
              <a:t>by using PPAC detectors.</a:t>
            </a:r>
          </a:p>
          <a:p>
            <a:endParaRPr kumimoji="1" lang="en-US" altLang="ja-JP" sz="1200" baseline="0" dirty="0" smtClean="0"/>
          </a:p>
          <a:p>
            <a:r>
              <a:rPr kumimoji="1" lang="en-US" altLang="ja-JP" sz="1200" baseline="0" dirty="0" smtClean="0"/>
              <a:t>The particle identification is calibrated by detecting isomeric gamma-rays of some fragments by using germanium detectors at F7.</a:t>
            </a:r>
          </a:p>
          <a:p>
            <a:endParaRPr kumimoji="1" lang="en-US" altLang="ja-JP" sz="12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40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addition to the large acceptance, another important feature is the high resolving power in the particle identification.</a:t>
            </a:r>
          </a:p>
          <a:p>
            <a:endParaRPr kumimoji="1" lang="en-US" altLang="ja-JP" dirty="0" smtClean="0"/>
          </a:p>
          <a:p>
            <a:r>
              <a:rPr kumimoji="1" lang="en-US" altLang="ja-JP" baseline="0" dirty="0" smtClean="0"/>
              <a:t>This slide is to demonstrate excellent particle identification for fission fragments.</a:t>
            </a:r>
          </a:p>
          <a:p>
            <a:r>
              <a:rPr kumimoji="1" lang="en-US" altLang="ja-JP" baseline="0" dirty="0" smtClean="0"/>
              <a:t>Particle identification is made by the atomic number Z and mass-to-charge ratio A/Q, based on the TOF-Br-</a:t>
            </a:r>
            <a:r>
              <a:rPr kumimoji="1" lang="en-US" altLang="ja-JP" baseline="0" dirty="0" err="1" smtClean="0"/>
              <a:t>deltaE</a:t>
            </a:r>
            <a:r>
              <a:rPr kumimoji="1" lang="en-US" altLang="ja-JP" baseline="0" dirty="0" smtClean="0"/>
              <a:t> method.</a:t>
            </a:r>
          </a:p>
          <a:p>
            <a:r>
              <a:rPr kumimoji="1" lang="en-US" altLang="ja-JP" baseline="0" dirty="0" smtClean="0"/>
              <a:t>This is the Z vs A/Q plot and this is the one-dimensional A/Q spectrum for Rh isotopes.</a:t>
            </a:r>
          </a:p>
          <a:p>
            <a:r>
              <a:rPr kumimoji="1" lang="en-US" altLang="ja-JP" baseline="0" dirty="0" smtClean="0"/>
              <a:t>The red and blue arrows indicate the fully-stripped and hydrogen-like ions, respectively,</a:t>
            </a:r>
          </a:p>
          <a:p>
            <a:r>
              <a:rPr kumimoji="1" lang="en-US" altLang="ja-JP" baseline="0" dirty="0" smtClean="0"/>
              <a:t>and they are very close to each other with the relative A/Q difference of about 0.2%.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achieved A/Q resolution is as good as 0.034%, which allows clear identification of the fully-stripped peak and the hydrogen-like peak as show here.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Next, I will show some details of particle identification.</a:t>
            </a:r>
          </a:p>
          <a:p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baseline="0" dirty="0" smtClean="0"/>
              <a:t>----- 会議メモ (2014/06/05 18:52) -----</a:t>
            </a:r>
          </a:p>
          <a:p>
            <a:r>
              <a:rPr kumimoji="1" lang="en-US" altLang="ja-JP" baseline="0" dirty="0" smtClean="0"/>
              <a:t>A/Q resolution is high ... wo ireru.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10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large acceptance and high PID power of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 are maximally used in the new isotope search experiment.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I show the history of the new isotope search performed at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 first experiment was conducted in 2007 by using a Uranium beam.</a:t>
            </a:r>
          </a:p>
          <a:p>
            <a:r>
              <a:rPr kumimoji="1" lang="en-US" altLang="ja-JP" baseline="0" dirty="0" smtClean="0"/>
              <a:t>We could identify two new isotopes 125Pd and 126Pd, </a:t>
            </a:r>
          </a:p>
          <a:p>
            <a:r>
              <a:rPr kumimoji="1" lang="en-US" altLang="ja-JP" baseline="0" dirty="0" err="1" smtClean="0"/>
              <a:t>Althogh</a:t>
            </a:r>
            <a:r>
              <a:rPr kumimoji="1" lang="en-US" altLang="ja-JP" baseline="0" dirty="0" smtClean="0"/>
              <a:t> the beam intensity was as low as 0.007 </a:t>
            </a:r>
            <a:r>
              <a:rPr kumimoji="1" lang="en-US" altLang="ja-JP" baseline="0" dirty="0" err="1" smtClean="0"/>
              <a:t>pnA</a:t>
            </a:r>
            <a:r>
              <a:rPr kumimoji="1" lang="en-US" altLang="ja-JP" baseline="0" dirty="0" smtClean="0"/>
              <a:t> and the running time was only one day.</a:t>
            </a:r>
          </a:p>
          <a:p>
            <a:r>
              <a:rPr kumimoji="1" lang="en-US" altLang="ja-JP" baseline="0" dirty="0" smtClean="0"/>
              <a:t>This just demonstrated the performance of the </a:t>
            </a:r>
            <a:r>
              <a:rPr kumimoji="1" lang="en-US" altLang="ja-JP" baseline="0" dirty="0" err="1" smtClean="0"/>
              <a:t>BigRIPS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After</a:t>
            </a:r>
            <a:r>
              <a:rPr kumimoji="1" lang="en-US" altLang="ja-JP" baseline="0" dirty="0" smtClean="0"/>
              <a:t> that we conducted the experiments with increasing the beam intensity, as listed here.</a:t>
            </a:r>
          </a:p>
          <a:p>
            <a:r>
              <a:rPr kumimoji="1" lang="en-US" altLang="ja-JP" baseline="0" dirty="0" smtClean="0"/>
              <a:t>In 2011, we performed the experiment with a 124Xe beam for the first time.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----- 会議メモ (2014/06/05 17:59) -----</a:t>
            </a:r>
          </a:p>
          <a:p>
            <a:r>
              <a:rPr kumimoji="1" lang="en-US" altLang="ja-JP" baseline="0" dirty="0" smtClean="0"/>
              <a:t>demonstrate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48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the preliminary result of the most recent new isotope search performed in this April.</a:t>
            </a:r>
          </a:p>
          <a:p>
            <a:r>
              <a:rPr kumimoji="1" lang="en-US" altLang="ja-JP" baseline="0" dirty="0" smtClean="0"/>
              <a:t>We targeted two regions around Z= 68 and 59.</a:t>
            </a:r>
          </a:p>
          <a:p>
            <a:r>
              <a:rPr kumimoji="1" lang="en-US" altLang="ja-JP" baseline="0" dirty="0" smtClean="0"/>
              <a:t>The beam intensity was 12.6 </a:t>
            </a:r>
            <a:r>
              <a:rPr kumimoji="1" lang="en-US" altLang="ja-JP" baseline="0" dirty="0" err="1" smtClean="0"/>
              <a:t>pnA</a:t>
            </a:r>
            <a:r>
              <a:rPr kumimoji="1" lang="en-US" altLang="ja-JP" baseline="0" dirty="0" smtClean="0"/>
              <a:t> on average.</a:t>
            </a:r>
          </a:p>
          <a:p>
            <a:r>
              <a:rPr kumimoji="1" lang="en-US" altLang="ja-JP" baseline="0" dirty="0" smtClean="0"/>
              <a:t>And 18 new isotopes have been observed for about 5 days.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75F8-FAF2-45FC-832A-2AD02134664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1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5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52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1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77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1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1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21842" y="6356351"/>
            <a:ext cx="2057400" cy="365125"/>
          </a:xfrm>
        </p:spPr>
        <p:txBody>
          <a:bodyPr/>
          <a:lstStyle>
            <a:lvl1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1EFFDA-1D32-4563-89E6-EB8295E53EF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896" y="6356351"/>
            <a:ext cx="3086100" cy="365125"/>
          </a:xfrm>
        </p:spPr>
        <p:txBody>
          <a:bodyPr/>
          <a:lstStyle>
            <a:lvl1pPr algn="l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" y="151103"/>
            <a:ext cx="700072" cy="784080"/>
          </a:xfrm>
          <a:prstGeom prst="rect">
            <a:avLst/>
          </a:prstGeom>
        </p:spPr>
      </p:pic>
      <p:cxnSp>
        <p:nvCxnSpPr>
          <p:cNvPr id="7" name="直線コネクタ 6"/>
          <p:cNvCxnSpPr/>
          <p:nvPr userDrawn="1"/>
        </p:nvCxnSpPr>
        <p:spPr>
          <a:xfrm>
            <a:off x="966400" y="852885"/>
            <a:ext cx="808698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6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" y="151103"/>
            <a:ext cx="700072" cy="7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98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3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6400" y="258114"/>
            <a:ext cx="8086983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FFDA-1D32-4563-89E6-EB8295E53E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+mn-lt"/>
          <a:ea typeface="Arial Unicode MS" panose="020B0604020202020204" pitchFamily="50" charset="-128"/>
          <a:cs typeface="Arial Unicode MS" panose="020B060402020202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Arial Unicode MS" panose="020B0604020202020204" pitchFamily="50" charset="-128"/>
          <a:cs typeface="Arial Unicode MS" panose="020B060402020202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Arial Unicode MS" panose="020B0604020202020204" pitchFamily="50" charset="-128"/>
          <a:cs typeface="Arial Unicode MS" panose="020B060402020202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Arial Unicode MS" panose="020B0604020202020204" pitchFamily="50" charset="-128"/>
          <a:cs typeface="Arial Unicode MS" panose="020B060402020202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Arial Unicode MS" panose="020B0604020202020204" pitchFamily="50" charset="-128"/>
          <a:cs typeface="Arial Unicode MS" panose="020B060402020202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Arial Unicode MS" panose="020B0604020202020204" pitchFamily="50" charset="-128"/>
          <a:cs typeface="Arial Unicode MS" panose="020B060402020202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728" y="1167431"/>
            <a:ext cx="80185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Performance of the Fragment Separator </a:t>
            </a:r>
            <a:r>
              <a:rPr lang="en-US" altLang="ja-JP" sz="2800" dirty="0" err="1" smtClean="0"/>
              <a:t>BigRIPS</a:t>
            </a:r>
            <a:endParaRPr lang="en-US" altLang="ja-JP" sz="2800" dirty="0" smtClean="0"/>
          </a:p>
          <a:p>
            <a:pPr algn="ctr"/>
            <a:r>
              <a:rPr kumimoji="1" lang="en-US" altLang="ja-JP" sz="2800" dirty="0" smtClean="0"/>
              <a:t>and </a:t>
            </a:r>
          </a:p>
          <a:p>
            <a:pPr algn="ctr"/>
            <a:r>
              <a:rPr kumimoji="1" lang="en-US" altLang="ja-JP" sz="2800" dirty="0" smtClean="0"/>
              <a:t>Perspectives on In-flight RI Beam Production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13180" y="2632163"/>
            <a:ext cx="4717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u="sng" dirty="0" smtClean="0"/>
              <a:t>Naoki Fukuda</a:t>
            </a:r>
            <a:r>
              <a:rPr lang="en-US" altLang="ja-JP" sz="1800" dirty="0" smtClean="0"/>
              <a:t>, D. Kameda, H. Takeda, H. Suzuki, </a:t>
            </a:r>
          </a:p>
          <a:p>
            <a:pPr algn="ctr"/>
            <a:r>
              <a:rPr lang="en-US" altLang="ja-JP" sz="1800" dirty="0" smtClean="0"/>
              <a:t>D. S. </a:t>
            </a:r>
            <a:r>
              <a:rPr lang="en-US" altLang="ja-JP" sz="1800" dirty="0" err="1" smtClean="0"/>
              <a:t>Ahn</a:t>
            </a:r>
            <a:r>
              <a:rPr lang="en-US" altLang="ja-JP" sz="1800" dirty="0" smtClean="0"/>
              <a:t>, Y. Shimizu, N. </a:t>
            </a:r>
            <a:r>
              <a:rPr lang="en-US" altLang="ja-JP" sz="1800" dirty="0" err="1" smtClean="0"/>
              <a:t>Inabe</a:t>
            </a:r>
            <a:r>
              <a:rPr lang="en-US" altLang="ja-JP" sz="1800" dirty="0" smtClean="0"/>
              <a:t>, T. Kubo</a:t>
            </a:r>
          </a:p>
          <a:p>
            <a:pPr algn="ctr"/>
            <a:endParaRPr lang="en-US" altLang="ja-JP" sz="1800" dirty="0" smtClean="0"/>
          </a:p>
          <a:p>
            <a:pPr algn="ctr"/>
            <a:r>
              <a:rPr lang="en-US" altLang="ja-JP" sz="1800" dirty="0" smtClean="0"/>
              <a:t>RIKEN </a:t>
            </a:r>
            <a:r>
              <a:rPr lang="en-US" altLang="ja-JP" sz="1800" dirty="0" err="1" smtClean="0"/>
              <a:t>Nishina</a:t>
            </a:r>
            <a:r>
              <a:rPr lang="en-US" altLang="ja-JP" sz="1800" dirty="0" smtClean="0"/>
              <a:t> Center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58193" y="4062078"/>
            <a:ext cx="60276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Outline</a:t>
            </a:r>
            <a:endParaRPr kumimoji="1" lang="en-US" altLang="ja-JP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In-flight RI beam production at </a:t>
            </a:r>
            <a:r>
              <a:rPr kumimoji="1" lang="en-US" altLang="ja-JP" sz="2000" dirty="0" err="1" smtClean="0"/>
              <a:t>BigRIPS</a:t>
            </a:r>
            <a:r>
              <a:rPr kumimoji="1" lang="en-US" altLang="ja-JP" sz="2000" dirty="0" smtClean="0"/>
              <a:t> at RIKEN RIBF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Search for new isotopes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RI beams produced at </a:t>
            </a:r>
            <a:r>
              <a:rPr lang="en-US" altLang="ja-JP" sz="2000" dirty="0" err="1" smtClean="0"/>
              <a:t>BigRIPS</a:t>
            </a: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Search for new isomers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Perspectives on in-flight RI beam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4763" y="308314"/>
            <a:ext cx="4394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Advanced in Radioactive Isotope Science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2014 (ARIS2014)</a:t>
            </a:r>
          </a:p>
          <a:p>
            <a:pPr algn="ctr"/>
            <a:r>
              <a:rPr lang="en-US" altLang="ja-JP" sz="1400" dirty="0" smtClean="0"/>
              <a:t>Tokyo, Japan, June 1</a:t>
            </a:r>
            <a:r>
              <a:rPr lang="en-US" altLang="ja-JP" sz="1400" baseline="30000" dirty="0" smtClean="0"/>
              <a:t>st</a:t>
            </a:r>
            <a:r>
              <a:rPr lang="en-US" altLang="ja-JP" sz="1400" dirty="0" smtClean="0"/>
              <a:t>-6</a:t>
            </a:r>
            <a:r>
              <a:rPr lang="en-US" altLang="ja-JP" sz="1400" baseline="30000" dirty="0" smtClean="0"/>
              <a:t>th</a:t>
            </a:r>
            <a:r>
              <a:rPr lang="en-US" altLang="ja-JP" sz="1400" dirty="0" smtClean="0"/>
              <a:t>, 2014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" y="209201"/>
            <a:ext cx="1726834" cy="4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4"/>
    </mc:Choice>
    <mc:Fallback xmlns="">
      <p:transition xmlns:p14="http://schemas.microsoft.com/office/powerpoint/2010/main" spd="slow" advTm="169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</a:rPr>
              <a:t>New isotope search 2014 April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55" y="761496"/>
            <a:ext cx="4170045" cy="29965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55" y="3834261"/>
            <a:ext cx="4170045" cy="29965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08064" y="666117"/>
            <a:ext cx="15504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Z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~ 68 region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8064" y="3748407"/>
            <a:ext cx="15504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Z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~ 59 region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0153" y="1394522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238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 + Be at 345 MeV/u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21598"/>
              </p:ext>
            </p:extLst>
          </p:nvPr>
        </p:nvGraphicFramePr>
        <p:xfrm>
          <a:off x="362791" y="1831819"/>
          <a:ext cx="4398010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8580"/>
                <a:gridCol w="1529715"/>
                <a:gridCol w="15297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Setting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+mn-lt"/>
                        </a:rPr>
                        <a:t>Z</a:t>
                      </a:r>
                      <a:r>
                        <a:rPr kumimoji="1" lang="en-US" altLang="ja-JP" dirty="0" smtClean="0">
                          <a:latin typeface="+mn-lt"/>
                        </a:rPr>
                        <a:t> ~ 68 region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+mn-lt"/>
                        </a:rPr>
                        <a:t>Z</a:t>
                      </a:r>
                      <a:r>
                        <a:rPr kumimoji="1" lang="en-US" altLang="ja-JP" dirty="0" smtClean="0">
                          <a:latin typeface="+mn-lt"/>
                        </a:rPr>
                        <a:t> ~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 59 region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Tuned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 for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>
                          <a:latin typeface="+mn-lt"/>
                        </a:rPr>
                        <a:t>181</a:t>
                      </a:r>
                      <a:r>
                        <a:rPr kumimoji="1" lang="en-US" altLang="ja-JP" dirty="0" smtClean="0">
                          <a:latin typeface="+mn-lt"/>
                        </a:rPr>
                        <a:t>Er</a:t>
                      </a:r>
                      <a:r>
                        <a:rPr kumimoji="1" lang="en-US" altLang="ja-JP" baseline="30000" dirty="0" smtClean="0">
                          <a:latin typeface="+mn-lt"/>
                        </a:rPr>
                        <a:t>67+</a:t>
                      </a:r>
                      <a:r>
                        <a:rPr kumimoji="1" lang="en-US" altLang="ja-JP" baseline="30000" dirty="0" smtClean="0">
                          <a:latin typeface="+mn-lt"/>
                          <a:sym typeface="Wingdings" panose="05000000000000000000" pitchFamily="2" charset="2"/>
                        </a:rPr>
                        <a:t>68+</a:t>
                      </a:r>
                      <a:endParaRPr kumimoji="1" lang="ja-JP" altLang="en-US" baseline="30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>
                          <a:latin typeface="+mn-lt"/>
                        </a:rPr>
                        <a:t>159</a:t>
                      </a:r>
                      <a:r>
                        <a:rPr kumimoji="1" lang="en-US" altLang="ja-JP" dirty="0" smtClean="0">
                          <a:latin typeface="+mn-lt"/>
                        </a:rPr>
                        <a:t>Pr</a:t>
                      </a:r>
                      <a:r>
                        <a:rPr kumimoji="1" lang="en-US" altLang="ja-JP" baseline="30000" dirty="0" smtClean="0">
                          <a:latin typeface="+mn-lt"/>
                        </a:rPr>
                        <a:t>59+</a:t>
                      </a:r>
                      <a:endParaRPr kumimoji="1" lang="ja-JP" altLang="en-US" baseline="30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U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latin typeface="+mn-lt"/>
                          <a:cs typeface="Times New Roman" panose="02020603050405020304" pitchFamily="18" charset="0"/>
                        </a:rPr>
                        <a:t>3.39 </a:t>
                      </a:r>
                      <a:r>
                        <a:rPr kumimoji="1" lang="en-US" altLang="ja-JP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pnA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12.6 </a:t>
                      </a:r>
                      <a:r>
                        <a:rPr kumimoji="1" lang="en-US" altLang="ja-JP" dirty="0" err="1" smtClean="0">
                          <a:latin typeface="+mn-lt"/>
                          <a:cs typeface="Times New Roman" panose="02020603050405020304" pitchFamily="18" charset="0"/>
                        </a:rPr>
                        <a:t>pnA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Run time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1.8</a:t>
                      </a:r>
                      <a:r>
                        <a:rPr kumimoji="1" lang="en-US" altLang="ja-JP" baseline="0" dirty="0" smtClean="0">
                          <a:latin typeface="+mn-lt"/>
                          <a:cs typeface="Times New Roman" panose="02020603050405020304" pitchFamily="18" charset="0"/>
                        </a:rPr>
                        <a:t> days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2.3</a:t>
                      </a:r>
                      <a:r>
                        <a:rPr kumimoji="1" lang="en-US" altLang="ja-JP" baseline="0" dirty="0" smtClean="0">
                          <a:latin typeface="+mn-lt"/>
                          <a:cs typeface="Times New Roman" panose="02020603050405020304" pitchFamily="18" charset="0"/>
                        </a:rPr>
                        <a:t> days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Target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Be 6.9 mm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Be 4 mm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+mn-lt"/>
                        </a:rPr>
                        <a:t>B</a:t>
                      </a:r>
                      <a:r>
                        <a:rPr kumimoji="1" lang="en-US" altLang="ja-JP" i="1" dirty="0" smtClean="0">
                          <a:latin typeface="Symbol" panose="05050102010706020507" pitchFamily="18" charset="2"/>
                        </a:rPr>
                        <a:t>r</a:t>
                      </a:r>
                      <a:endParaRPr kumimoji="1" lang="ja-JP" altLang="en-US" i="1" dirty="0">
                        <a:latin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6.311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 Tm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7.527 Tm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ja-JP" i="1" dirty="0" err="1" smtClean="0"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i="1" dirty="0" smtClean="0"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endParaRPr kumimoji="1" lang="ja-JP" altLang="en-US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+2/-1.5%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  <a:cs typeface="Times New Roman" panose="02020603050405020304" pitchFamily="18" charset="0"/>
                        </a:rPr>
                        <a:t>+3/-3</a:t>
                      </a:r>
                      <a:r>
                        <a:rPr kumimoji="1" lang="en-US" altLang="ja-JP" baseline="0" dirty="0" smtClean="0"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F1 degrader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Al 0.98 mm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Al 1.4 mm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F5 degrader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Al 0.96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 mm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n-lt"/>
                        </a:rPr>
                        <a:t>Al 1.4 mm</a:t>
                      </a:r>
                      <a:endParaRPr kumimoji="1" lang="ja-JP" altLang="en-US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 rot="-1800000">
            <a:off x="4108064" y="358962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Preliminary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63103" y="5414845"/>
            <a:ext cx="1881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18 new isotopes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(Preliminary)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24625" y="1124947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frontier</a:t>
            </a:r>
            <a:endParaRPr kumimoji="1" lang="ja-JP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13718" y="4146651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frontier</a:t>
            </a:r>
            <a:endParaRPr kumimoji="1" lang="ja-JP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41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0" y="1288517"/>
            <a:ext cx="8951750" cy="470023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93445" y="1461121"/>
            <a:ext cx="392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Projectile fragmentation of </a:t>
            </a:r>
            <a:r>
              <a:rPr kumimoji="1"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beam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New isotopes observed at </a:t>
            </a:r>
            <a:r>
              <a:rPr lang="en-US" altLang="ja-JP" dirty="0" err="1" smtClean="0"/>
              <a:t>BigRIPS</a:t>
            </a:r>
            <a:endParaRPr kumimoji="1" lang="ja-JP" altLang="en-US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685675" y="926635"/>
            <a:ext cx="144000" cy="14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78592" y="527793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baseline="30000" dirty="0" smtClean="0">
                <a:solidFill>
                  <a:srgbClr val="FF0000"/>
                </a:solidFill>
              </a:rPr>
              <a:t>238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U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386196" y="1070635"/>
            <a:ext cx="1299482" cy="598951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7648575" y="1070635"/>
            <a:ext cx="1037100" cy="711396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710232" y="2535431"/>
            <a:ext cx="603948" cy="25436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FF0000"/>
                </a:solidFill>
              </a:rPr>
              <a:t>124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Xe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928321" y="2863442"/>
            <a:ext cx="180109" cy="1801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stCxn id="14" idx="3"/>
          </p:cNvCxnSpPr>
          <p:nvPr/>
        </p:nvCxnSpPr>
        <p:spPr>
          <a:xfrm flipH="1">
            <a:off x="1856609" y="3017175"/>
            <a:ext cx="2098088" cy="673701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856609" y="853709"/>
            <a:ext cx="548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expand the </a:t>
            </a:r>
            <a:r>
              <a:rPr kumimoji="1" lang="en-US" altLang="ja-JP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accecible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 of exotic nuclei far from stability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690517" y="5429750"/>
            <a:ext cx="144000" cy="144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690517" y="5192167"/>
            <a:ext cx="144000" cy="144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692390" y="4709198"/>
            <a:ext cx="144000" cy="144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690517" y="4949339"/>
            <a:ext cx="144000" cy="144000"/>
          </a:xfrm>
          <a:prstGeom prst="rect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280086" y="6323150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458097" y="61341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N</a:t>
            </a:r>
            <a:endParaRPr kumimoji="1" lang="ja-JP" altLang="en-US" b="1" i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970" y="27489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/>
              <a:t>Z</a:t>
            </a:r>
            <a:endParaRPr kumimoji="1" lang="ja-JP" altLang="en-US" b="1" i="1" dirty="0"/>
          </a:p>
        </p:txBody>
      </p:sp>
      <p:cxnSp>
        <p:nvCxnSpPr>
          <p:cNvPr id="36" name="直線矢印コネクタ 35"/>
          <p:cNvCxnSpPr/>
          <p:nvPr/>
        </p:nvCxnSpPr>
        <p:spPr>
          <a:xfrm rot="16200000">
            <a:off x="-390398" y="3695026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229045" y="56410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86061" y="49740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82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62963" y="30736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-35459" y="47314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1101" y="57500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-35459" y="53361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20</a:t>
            </a:r>
            <a:endParaRPr kumimoji="1" lang="ja-JP" altLang="en-US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396053" y="1845436"/>
            <a:ext cx="144000" cy="1440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46153" y="1769256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(4)	</a:t>
            </a:r>
            <a:r>
              <a:rPr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Xe: 9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690517" y="5667333"/>
            <a:ext cx="144000" cy="14400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857797" y="4384226"/>
            <a:ext cx="21788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(18)	</a:t>
            </a:r>
            <a:r>
              <a:rPr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12.6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851439" y="4629708"/>
            <a:ext cx="19543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(8)	</a:t>
            </a:r>
            <a:r>
              <a:rPr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58872" y="4874627"/>
            <a:ext cx="20441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(18)	</a:t>
            </a:r>
            <a:r>
              <a:rPr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857797" y="5116201"/>
            <a:ext cx="2090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(26)	</a:t>
            </a:r>
            <a:r>
              <a:rPr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0.3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857797" y="5347811"/>
            <a:ext cx="21788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(45)	</a:t>
            </a:r>
            <a:r>
              <a:rPr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0.22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57797" y="5585444"/>
            <a:ext cx="22685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(2)	</a:t>
            </a:r>
            <a:r>
              <a:rPr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0.007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692390" y="4469997"/>
            <a:ext cx="144000" cy="144000"/>
          </a:xfrm>
          <a:prstGeom prst="rect">
            <a:avLst/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232762" y="33435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126</a:t>
            </a:r>
            <a:endParaRPr kumimoji="1"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13130" y="4069224"/>
            <a:ext cx="28905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In-flight fission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ja-JP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beam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 rot="20300478">
            <a:off x="6721755" y="2643750"/>
            <a:ext cx="12468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6565FF"/>
                </a:solidFill>
              </a:rPr>
              <a:t>r</a:t>
            </a:r>
            <a:r>
              <a:rPr lang="en-US" altLang="ja-JP" sz="1400" b="1" dirty="0" smtClean="0">
                <a:solidFill>
                  <a:srgbClr val="6565FF"/>
                </a:solidFill>
              </a:rPr>
              <a:t>-process path</a:t>
            </a:r>
            <a:endParaRPr kumimoji="1" lang="ja-JP" altLang="en-US" sz="1400" b="1" dirty="0">
              <a:solidFill>
                <a:srgbClr val="6565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97422" y="4189892"/>
            <a:ext cx="61747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baseline="30000" dirty="0" smtClean="0">
                <a:solidFill>
                  <a:srgbClr val="FF0000"/>
                </a:solidFill>
              </a:rPr>
              <a:t>127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Rh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616819" y="3670519"/>
            <a:ext cx="352057" cy="5273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3654841" y="3488689"/>
            <a:ext cx="61196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baseline="30000" dirty="0" smtClean="0">
                <a:solidFill>
                  <a:srgbClr val="FF0000"/>
                </a:solidFill>
              </a:rPr>
              <a:t>128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Pd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3" name="直線コネクタ 62"/>
          <p:cNvCxnSpPr>
            <a:stCxn id="62" idx="3"/>
          </p:cNvCxnSpPr>
          <p:nvPr/>
        </p:nvCxnSpPr>
        <p:spPr>
          <a:xfrm flipV="1">
            <a:off x="4266807" y="3560151"/>
            <a:ext cx="690243" cy="978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5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図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" y="1177716"/>
            <a:ext cx="9087026" cy="5594472"/>
          </a:xfrm>
          <a:prstGeom prst="rect">
            <a:avLst/>
          </a:prstGeom>
        </p:spPr>
      </p:pic>
      <p:sp>
        <p:nvSpPr>
          <p:cNvPr id="129" name="正方形/長方形 128"/>
          <p:cNvSpPr/>
          <p:nvPr/>
        </p:nvSpPr>
        <p:spPr>
          <a:xfrm>
            <a:off x="2417873" y="1416557"/>
            <a:ext cx="108533" cy="10853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2880003" y="1555898"/>
            <a:ext cx="108533" cy="10853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527681" y="1201358"/>
            <a:ext cx="2538965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 beams produced (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308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963877" y="1441410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new isotopes (121)</a:t>
            </a:r>
            <a:endParaRPr kumimoji="1" lang="ja-JP" altLang="en-US" sz="1400" i="1" dirty="0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ARIS2014, N. Fukuda</a:t>
            </a:r>
            <a:endParaRPr lang="ja-JP" altLang="en-US" dirty="0"/>
          </a:p>
        </p:txBody>
      </p:sp>
      <p:cxnSp>
        <p:nvCxnSpPr>
          <p:cNvPr id="91" name="直線コネクタ 90"/>
          <p:cNvCxnSpPr/>
          <p:nvPr/>
        </p:nvCxnSpPr>
        <p:spPr>
          <a:xfrm flipV="1">
            <a:off x="2703593" y="4829366"/>
            <a:ext cx="0" cy="7301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 beams produced at </a:t>
            </a:r>
            <a:r>
              <a:rPr kumimoji="1" lang="en-US" altLang="ja-JP" dirty="0" err="1" smtClean="0"/>
              <a:t>BigRIPS</a:t>
            </a:r>
            <a:r>
              <a:rPr kumimoji="1" lang="en-US" altLang="ja-JP" dirty="0" smtClean="0"/>
              <a:t> (2007—2014)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 rot="19718721">
            <a:off x="2795719" y="2681205"/>
            <a:ext cx="6608919" cy="980796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20725" y="5310188"/>
            <a:ext cx="2538768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 rot="19837986">
            <a:off x="2538475" y="2946511"/>
            <a:ext cx="2327576" cy="767164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 rot="19837986">
            <a:off x="2430261" y="4914886"/>
            <a:ext cx="803495" cy="39857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19837986">
            <a:off x="652314" y="5551064"/>
            <a:ext cx="1894600" cy="641909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19837986">
            <a:off x="99" y="6205566"/>
            <a:ext cx="805653" cy="43843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146861" y="6580663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324872" y="639163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N</a:t>
            </a:r>
            <a:endParaRPr kumimoji="1" lang="ja-JP" altLang="en-US" b="1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020" y="42256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/>
              <a:t>Z</a:t>
            </a:r>
            <a:endParaRPr kumimoji="1" lang="ja-JP" altLang="en-US" b="1" i="1" dirty="0"/>
          </a:p>
        </p:txBody>
      </p:sp>
      <p:cxnSp>
        <p:nvCxnSpPr>
          <p:cNvPr id="15" name="直線矢印コネクタ 14"/>
          <p:cNvCxnSpPr/>
          <p:nvPr/>
        </p:nvCxnSpPr>
        <p:spPr>
          <a:xfrm rot="16200000">
            <a:off x="-371348" y="5171739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721708" y="48322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34638" y="27745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2048" y="44272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73041" y="58515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54842" y="61102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20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7810" y="35534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82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0098" y="50178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20</a:t>
            </a:r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0847" y="59190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8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7921" y="647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8</a:t>
            </a:r>
            <a:endParaRPr kumimoji="1" lang="ja-JP" altLang="en-US" b="1" dirty="0"/>
          </a:p>
        </p:txBody>
      </p:sp>
      <p:sp>
        <p:nvSpPr>
          <p:cNvPr id="26" name="円/楕円 25"/>
          <p:cNvSpPr/>
          <p:nvPr/>
        </p:nvSpPr>
        <p:spPr>
          <a:xfrm>
            <a:off x="5387401" y="2598845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27" name="直線矢印コネクタ 26"/>
          <p:cNvCxnSpPr>
            <a:stCxn id="26" idx="2"/>
          </p:cNvCxnSpPr>
          <p:nvPr/>
        </p:nvCxnSpPr>
        <p:spPr>
          <a:xfrm flipH="1">
            <a:off x="4444365" y="2665634"/>
            <a:ext cx="943036" cy="206450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3093781" y="4389545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31" name="直線矢印コネクタ 30"/>
          <p:cNvCxnSpPr>
            <a:stCxn id="29" idx="3"/>
          </p:cNvCxnSpPr>
          <p:nvPr/>
        </p:nvCxnSpPr>
        <p:spPr>
          <a:xfrm flipH="1">
            <a:off x="2900363" y="4503560"/>
            <a:ext cx="212980" cy="511174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2171630" y="5132387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37" name="直線矢印コネクタ 36"/>
          <p:cNvCxnSpPr>
            <a:stCxn id="36" idx="3"/>
          </p:cNvCxnSpPr>
          <p:nvPr/>
        </p:nvCxnSpPr>
        <p:spPr>
          <a:xfrm flipH="1">
            <a:off x="1999734" y="5246402"/>
            <a:ext cx="191458" cy="266096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791733" y="6033971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40" name="直線矢印コネクタ 39"/>
          <p:cNvCxnSpPr>
            <a:stCxn id="39" idx="3"/>
          </p:cNvCxnSpPr>
          <p:nvPr/>
        </p:nvCxnSpPr>
        <p:spPr>
          <a:xfrm flipH="1">
            <a:off x="554215" y="6147986"/>
            <a:ext cx="257080" cy="315535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570611" y="6105522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030362" y="2226521"/>
            <a:ext cx="66075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124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Xe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27536" y="4065829"/>
            <a:ext cx="53091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70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Zn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668812" y="4785034"/>
            <a:ext cx="53251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48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Ca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86109" y="5580452"/>
            <a:ext cx="4619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18</a:t>
            </a:r>
            <a:r>
              <a:rPr lang="en-US" altLang="ja-JP" sz="1600" b="1" dirty="0">
                <a:solidFill>
                  <a:srgbClr val="0000FF"/>
                </a:solidFill>
              </a:rPr>
              <a:t>O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1979" y="5860444"/>
            <a:ext cx="45717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1</a:t>
            </a:r>
            <a:r>
              <a:rPr lang="en-US" altLang="ja-JP" sz="1600" b="1" baseline="30000" dirty="0">
                <a:solidFill>
                  <a:srgbClr val="0000FF"/>
                </a:solidFill>
              </a:rPr>
              <a:t>4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N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H="1">
            <a:off x="4352925" y="2226521"/>
            <a:ext cx="42005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3946756" y="20405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6</a:t>
            </a:r>
            <a:r>
              <a:rPr lang="en-US" altLang="ja-JP" b="1" dirty="0" smtClean="0"/>
              <a:t>0</a:t>
            </a:r>
            <a:endParaRPr kumimoji="1" lang="ja-JP" altLang="en-US" b="1" dirty="0"/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5334013" y="1474009"/>
            <a:ext cx="37288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4960216" y="12861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70</a:t>
            </a:r>
            <a:endParaRPr kumimoji="1" lang="ja-JP" altLang="en-US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36821" y="834816"/>
            <a:ext cx="7486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308 RI-beams have been produced for ~80 experimental programs.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8764218" y="704862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H="1">
            <a:off x="8181976" y="834816"/>
            <a:ext cx="597088" cy="1015728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8496079" y="338888"/>
            <a:ext cx="57206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238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U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grpSp>
        <p:nvGrpSpPr>
          <p:cNvPr id="112" name="グループ化 111"/>
          <p:cNvGrpSpPr/>
          <p:nvPr/>
        </p:nvGrpSpPr>
        <p:grpSpPr>
          <a:xfrm>
            <a:off x="3596806" y="2054618"/>
            <a:ext cx="5475505" cy="4755521"/>
            <a:chOff x="3596806" y="2054618"/>
            <a:chExt cx="5475505" cy="4755521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739" y="4687199"/>
              <a:ext cx="1899145" cy="1693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テキスト ボックス 71"/>
            <p:cNvSpPr txBox="1"/>
            <p:nvPr/>
          </p:nvSpPr>
          <p:spPr>
            <a:xfrm>
              <a:off x="6442827" y="6348474"/>
              <a:ext cx="2590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 pitchFamily="34" charset="0"/>
                  <a:cs typeface="Arial" pitchFamily="34" charset="0"/>
                </a:rPr>
                <a:t>EURICA</a:t>
              </a:r>
              <a:r>
                <a:rPr lang="ja-JP" altLang="en-US" sz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200" dirty="0" err="1" smtClean="0">
                  <a:latin typeface="Arial" pitchFamily="34" charset="0"/>
                  <a:cs typeface="Arial" pitchFamily="34" charset="0"/>
                </a:rPr>
                <a:t>Ge</a:t>
              </a:r>
              <a:r>
                <a:rPr lang="en-US" altLang="ja-JP" sz="1200" dirty="0" smtClean="0">
                  <a:latin typeface="Arial" pitchFamily="34" charset="0"/>
                  <a:cs typeface="Arial" pitchFamily="34" charset="0"/>
                </a:rPr>
                <a:t> array</a:t>
              </a:r>
            </a:p>
            <a:p>
              <a:pPr algn="ctr"/>
              <a:r>
                <a:rPr lang="en-US" altLang="ja-JP" sz="1200" dirty="0" smtClean="0">
                  <a:latin typeface="Arial" pitchFamily="34" charset="0"/>
                  <a:cs typeface="Arial" pitchFamily="34" charset="0"/>
                </a:rPr>
                <a:t>(EUROBALL RIKEN Cluster Array)</a:t>
              </a:r>
              <a:endParaRPr kumimoji="1" lang="ja-JP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 rot="19837986">
              <a:off x="3596806" y="4492490"/>
              <a:ext cx="657697" cy="325698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 rot="19964942">
              <a:off x="5065433" y="3637937"/>
              <a:ext cx="729233" cy="358268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 rot="19785440">
              <a:off x="7634403" y="2054618"/>
              <a:ext cx="538103" cy="326891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 rot="19841030">
              <a:off x="7348046" y="2304927"/>
              <a:ext cx="484325" cy="28901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 rot="19754143">
              <a:off x="7052513" y="2576310"/>
              <a:ext cx="532758" cy="28901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 rot="19775645">
              <a:off x="6664911" y="2756783"/>
              <a:ext cx="586034" cy="3846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 rot="19943934">
              <a:off x="6120443" y="3026848"/>
              <a:ext cx="858012" cy="3846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 rot="19727134">
              <a:off x="5571463" y="3341991"/>
              <a:ext cx="858012" cy="31791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 rot="19891811">
              <a:off x="3983590" y="4240304"/>
              <a:ext cx="600531" cy="35410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7089408" y="4177720"/>
              <a:ext cx="330800" cy="19740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7419222" y="4126242"/>
              <a:ext cx="837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2012 Fall</a:t>
              </a:r>
              <a:endParaRPr lang="en-US" altLang="ja-JP" sz="1400" dirty="0" smtClean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7419222" y="4375121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2013 Spring</a:t>
              </a:r>
              <a:endParaRPr lang="en-US" altLang="ja-JP" sz="1400" dirty="0" smtClean="0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7091725" y="4440479"/>
              <a:ext cx="330800" cy="197401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6679925" y="3277150"/>
              <a:ext cx="2392386" cy="8309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baseline="30000" dirty="0" smtClean="0">
                  <a:solidFill>
                    <a:srgbClr val="0070C0"/>
                  </a:solidFill>
                </a:rPr>
                <a:t>238</a:t>
              </a:r>
              <a:r>
                <a:rPr kumimoji="1" lang="en-US" altLang="ja-JP" b="1" dirty="0" smtClean="0">
                  <a:solidFill>
                    <a:srgbClr val="0070C0"/>
                  </a:solidFill>
                </a:rPr>
                <a:t>U beam</a:t>
              </a:r>
            </a:p>
            <a:p>
              <a:r>
                <a:rPr lang="en-US" altLang="ja-JP" b="1" dirty="0" smtClean="0">
                  <a:solidFill>
                    <a:srgbClr val="0070C0"/>
                  </a:solidFill>
                </a:rPr>
                <a:t>EURICA campaign</a:t>
              </a:r>
            </a:p>
            <a:p>
              <a:r>
                <a:rPr kumimoji="1" lang="en-US" altLang="ja-JP" sz="1200" i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b</a:t>
              </a:r>
              <a:r>
                <a:rPr kumimoji="1" lang="en-US" altLang="ja-JP" sz="1200" dirty="0" smtClean="0">
                  <a:solidFill>
                    <a:srgbClr val="0070C0"/>
                  </a:solidFill>
                </a:rPr>
                <a:t>-and isomer-decay measurements</a:t>
              </a:r>
              <a:endParaRPr kumimoji="1" lang="ja-JP" alt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2" name="テキスト ボックス 91"/>
          <p:cNvSpPr txBox="1"/>
          <p:nvPr/>
        </p:nvSpPr>
        <p:spPr>
          <a:xfrm>
            <a:off x="2474047" y="550739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70C0"/>
                </a:solidFill>
              </a:rPr>
              <a:t>N</a:t>
            </a:r>
            <a:r>
              <a:rPr kumimoji="1" lang="en-US" altLang="ja-JP" sz="1400" b="1" dirty="0" smtClean="0">
                <a:solidFill>
                  <a:srgbClr val="0070C0"/>
                </a:solidFill>
              </a:rPr>
              <a:t> = 34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15" name="グループ化 114"/>
          <p:cNvGrpSpPr/>
          <p:nvPr/>
        </p:nvGrpSpPr>
        <p:grpSpPr>
          <a:xfrm>
            <a:off x="223839" y="1862472"/>
            <a:ext cx="3785742" cy="1164552"/>
            <a:chOff x="223839" y="1862472"/>
            <a:chExt cx="3785742" cy="1164552"/>
          </a:xfrm>
        </p:grpSpPr>
        <p:sp>
          <p:nvSpPr>
            <p:cNvPr id="86" name="星 7 85"/>
            <p:cNvSpPr/>
            <p:nvPr/>
          </p:nvSpPr>
          <p:spPr>
            <a:xfrm>
              <a:off x="3852539" y="2869982"/>
              <a:ext cx="157042" cy="157042"/>
            </a:xfrm>
            <a:prstGeom prst="star7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5" name="直線コネクタ 94"/>
            <p:cNvCxnSpPr>
              <a:endCxn id="86" idx="5"/>
            </p:cNvCxnSpPr>
            <p:nvPr/>
          </p:nvCxnSpPr>
          <p:spPr>
            <a:xfrm>
              <a:off x="3330780" y="2464433"/>
              <a:ext cx="537311" cy="436653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223839" y="1862472"/>
              <a:ext cx="3106941" cy="738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baseline="300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100</a:t>
              </a:r>
              <a:r>
                <a:rPr kumimoji="1"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Sn 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4 x 10</a:t>
              </a:r>
              <a:r>
                <a:rPr lang="en-US" altLang="ja-JP" b="1" baseline="300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-3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b="1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pps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at 35 </a:t>
              </a:r>
              <a:r>
                <a:rPr lang="en-US" altLang="ja-JP" b="1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pnA</a:t>
              </a:r>
              <a:endParaRPr kumimoji="1" lang="en-US" altLang="ja-JP" b="1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r>
                <a:rPr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EURICA(M. </a:t>
              </a:r>
              <a:r>
                <a:rPr lang="en-US" altLang="ja-JP" sz="1200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Lewitowicz</a:t>
              </a:r>
              <a:r>
                <a:rPr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-Gr)</a:t>
              </a:r>
            </a:p>
            <a:p>
              <a:r>
                <a:rPr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~2300 counts</a:t>
              </a:r>
              <a:r>
                <a:rPr lang="en-US" altLang="ja-JP" sz="1200" dirty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in total</a:t>
              </a: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4191508" y="3181132"/>
            <a:ext cx="4026701" cy="2574960"/>
            <a:chOff x="4191508" y="3181132"/>
            <a:chExt cx="4026701" cy="257496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4191508" y="4832762"/>
              <a:ext cx="4026701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 baseline="300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128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Pd 2.0 x 10</a:t>
              </a:r>
              <a:r>
                <a:rPr lang="en-US" altLang="ja-JP" b="1" baseline="300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-3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b="1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pps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at 10 </a:t>
              </a:r>
              <a:r>
                <a:rPr lang="en-US" altLang="ja-JP" b="1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pnA</a:t>
              </a:r>
              <a:endParaRPr lang="en-US" altLang="ja-JP" b="1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r>
                <a:rPr lang="en-US" altLang="ja-JP" sz="1200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“Robust shell closure at N = 82 in exotic </a:t>
              </a:r>
              <a:r>
                <a:rPr lang="en-US" altLang="ja-JP" sz="1200" b="1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Pd</a:t>
              </a:r>
              <a:r>
                <a:rPr lang="en-US" altLang="ja-JP" sz="1200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isotopes” </a:t>
              </a:r>
              <a:r>
                <a:rPr kumimoji="1"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EURICA(H. </a:t>
              </a:r>
              <a:r>
                <a:rPr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Watanabe</a:t>
              </a:r>
              <a:r>
                <a:rPr kumimoji="1"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-Gr)</a:t>
              </a:r>
              <a:endParaRPr lang="en-US" altLang="ja-JP" sz="1200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r>
                <a:rPr kumimoji="1" lang="en-US" altLang="ja-JP" sz="1200" i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PRL 111, 152501 (2013)</a:t>
              </a:r>
            </a:p>
          </p:txBody>
        </p:sp>
        <p:sp>
          <p:nvSpPr>
            <p:cNvPr id="87" name="星 7 86"/>
            <p:cNvSpPr/>
            <p:nvPr/>
          </p:nvSpPr>
          <p:spPr>
            <a:xfrm>
              <a:off x="6290939" y="3181132"/>
              <a:ext cx="157042" cy="157042"/>
            </a:xfrm>
            <a:prstGeom prst="star7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4" name="直線コネクタ 103"/>
            <p:cNvCxnSpPr/>
            <p:nvPr/>
          </p:nvCxnSpPr>
          <p:spPr>
            <a:xfrm flipH="1">
              <a:off x="5012268" y="3322308"/>
              <a:ext cx="1359055" cy="1507058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/>
          <p:cNvGrpSpPr/>
          <p:nvPr/>
        </p:nvGrpSpPr>
        <p:grpSpPr>
          <a:xfrm>
            <a:off x="2697937" y="4514632"/>
            <a:ext cx="3081293" cy="2194968"/>
            <a:chOff x="2697937" y="4514632"/>
            <a:chExt cx="3081293" cy="2194968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2697937" y="5970936"/>
              <a:ext cx="3081293" cy="738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baseline="300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78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Ni 2.3 x 10</a:t>
              </a:r>
              <a:r>
                <a:rPr lang="en-US" altLang="ja-JP" b="1" baseline="300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-2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b="1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pps</a:t>
              </a:r>
              <a:r>
                <a:rPr lang="en-US" altLang="ja-JP" b="1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at 10 </a:t>
              </a:r>
              <a:r>
                <a:rPr lang="en-US" altLang="ja-JP" b="1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pnA</a:t>
              </a:r>
              <a:endParaRPr lang="en-US" altLang="ja-JP" b="1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r>
                <a:rPr kumimoji="1"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EURICA(S. Nishimura/M. </a:t>
              </a:r>
              <a:r>
                <a:rPr kumimoji="1" lang="en-US" altLang="ja-JP" sz="1200" dirty="0" err="1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Niikura</a:t>
              </a:r>
              <a:r>
                <a:rPr kumimoji="1"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-Gr)</a:t>
              </a:r>
            </a:p>
            <a:p>
              <a:r>
                <a:rPr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7000—8000 </a:t>
              </a:r>
              <a:r>
                <a:rPr lang="en-US" altLang="ja-JP" sz="1200" baseline="300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78</a:t>
              </a:r>
              <a:r>
                <a:rPr lang="en-US" altLang="ja-JP" sz="1200" dirty="0" smtClean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Ni for each exp.</a:t>
              </a:r>
            </a:p>
          </p:txBody>
        </p:sp>
        <p:sp>
          <p:nvSpPr>
            <p:cNvPr id="88" name="星 7 87"/>
            <p:cNvSpPr/>
            <p:nvPr/>
          </p:nvSpPr>
          <p:spPr>
            <a:xfrm>
              <a:off x="3846189" y="4514632"/>
              <a:ext cx="157042" cy="157042"/>
            </a:xfrm>
            <a:prstGeom prst="star7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8" name="直線コネクタ 107"/>
            <p:cNvCxnSpPr/>
            <p:nvPr/>
          </p:nvCxnSpPr>
          <p:spPr>
            <a:xfrm flipH="1">
              <a:off x="3548844" y="4651275"/>
              <a:ext cx="378067" cy="1244700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円/楕円 121"/>
          <p:cNvSpPr/>
          <p:nvPr/>
        </p:nvSpPr>
        <p:spPr>
          <a:xfrm>
            <a:off x="2419674" y="1257583"/>
            <a:ext cx="94967" cy="94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graphicFrame>
        <p:nvGraphicFramePr>
          <p:cNvPr id="93" name="表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61746"/>
              </p:ext>
            </p:extLst>
          </p:nvPr>
        </p:nvGraphicFramePr>
        <p:xfrm>
          <a:off x="3327358" y="3724188"/>
          <a:ext cx="5706363" cy="304799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84518"/>
                <a:gridCol w="519430"/>
                <a:gridCol w="587502"/>
                <a:gridCol w="501650"/>
                <a:gridCol w="524192"/>
                <a:gridCol w="524192"/>
                <a:gridCol w="463868"/>
                <a:gridCol w="460692"/>
                <a:gridCol w="484505"/>
                <a:gridCol w="105581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238</a:t>
                      </a:r>
                      <a:r>
                        <a:rPr kumimoji="1" lang="en-US" altLang="ja-JP" sz="1400" dirty="0" smtClean="0"/>
                        <a:t>U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124</a:t>
                      </a:r>
                      <a:r>
                        <a:rPr kumimoji="1" lang="en-US" altLang="ja-JP" sz="1400" dirty="0" smtClean="0"/>
                        <a:t>Xe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86</a:t>
                      </a:r>
                      <a:r>
                        <a:rPr kumimoji="1" lang="en-US" altLang="ja-JP" sz="1400" dirty="0" smtClean="0"/>
                        <a:t>Kr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70</a:t>
                      </a:r>
                      <a:r>
                        <a:rPr kumimoji="1" lang="en-US" altLang="ja-JP" sz="1400" dirty="0" smtClean="0"/>
                        <a:t>Zn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48</a:t>
                      </a:r>
                      <a:r>
                        <a:rPr kumimoji="1" lang="en-US" altLang="ja-JP" sz="1400" dirty="0" smtClean="0"/>
                        <a:t>Ca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18</a:t>
                      </a:r>
                      <a:r>
                        <a:rPr kumimoji="1" lang="en-US" altLang="ja-JP" sz="1400" dirty="0" smtClean="0"/>
                        <a:t>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14</a:t>
                      </a:r>
                      <a:r>
                        <a:rPr kumimoji="1" lang="en-US" altLang="ja-JP" sz="1400" dirty="0" smtClean="0"/>
                        <a:t>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4</a:t>
                      </a:r>
                      <a:r>
                        <a:rPr kumimoji="1" lang="en-US" altLang="ja-JP" sz="1400" dirty="0" smtClean="0"/>
                        <a:t>He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Yearly</a:t>
                      </a:r>
                      <a:r>
                        <a:rPr kumimoji="1" lang="en-US" altLang="ja-JP" sz="1400" baseline="0" dirty="0" smtClean="0"/>
                        <a:t> total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2007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2008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2009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2010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13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8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2012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20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2013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9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2014</a:t>
                      </a:r>
                      <a:endParaRPr kumimoji="1" lang="ja-JP" altLang="en-US" sz="1400" b="1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Total</a:t>
                      </a:r>
                      <a:endParaRPr kumimoji="1" lang="ja-JP" altLang="en-US" sz="1400" b="1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29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21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b="1" dirty="0" smtClean="0"/>
                        <a:t>78</a:t>
                      </a:r>
                      <a:endParaRPr kumimoji="1" lang="ja-JP" altLang="en-US" sz="1400" b="1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343990" y="3339341"/>
            <a:ext cx="242329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Number of experiments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84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ッター プレースホルダー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ARIS2014, N. Fukuda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8829"/>
            <a:ext cx="9135524" cy="562433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501116" y="5224130"/>
            <a:ext cx="1899684" cy="63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Production yields measurement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0779"/>
            <a:ext cx="3138461" cy="220215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741" y="1079803"/>
            <a:ext cx="3785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 smtClean="0"/>
              <a:t>124</a:t>
            </a:r>
            <a:r>
              <a:rPr kumimoji="1" lang="en-US" altLang="ja-JP" sz="1400" dirty="0" smtClean="0"/>
              <a:t>Xe 345 MeV/u + Be 4 mm  </a:t>
            </a:r>
            <a:r>
              <a:rPr lang="en-US" altLang="ja-JP" sz="1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1400" i="1" dirty="0" err="1" smtClean="0"/>
              <a:t>p</a:t>
            </a:r>
            <a:r>
              <a:rPr lang="en-US" altLang="ja-JP" sz="1400" dirty="0" smtClean="0"/>
              <a:t>/</a:t>
            </a:r>
            <a:r>
              <a:rPr lang="en-US" altLang="ja-JP" sz="1400" i="1" dirty="0" smtClean="0"/>
              <a:t>p</a:t>
            </a:r>
            <a:r>
              <a:rPr lang="en-US" altLang="ja-JP" sz="1400" dirty="0" smtClean="0"/>
              <a:t> = +/-2%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2718" y="1386089"/>
            <a:ext cx="10341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Sn isotopes</a:t>
            </a:r>
            <a:endParaRPr kumimoji="1" lang="ja-JP" altLang="en-US" sz="1400" b="1" dirty="0"/>
          </a:p>
        </p:txBody>
      </p:sp>
      <p:sp>
        <p:nvSpPr>
          <p:cNvPr id="10" name="円/楕円 9"/>
          <p:cNvSpPr/>
          <p:nvPr/>
        </p:nvSpPr>
        <p:spPr>
          <a:xfrm>
            <a:off x="827645" y="284797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9713" y="2797749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baseline="30000" dirty="0" smtClean="0">
                <a:solidFill>
                  <a:srgbClr val="FF0000"/>
                </a:solidFill>
              </a:rPr>
              <a:t>100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Sn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8325" y="3409103"/>
            <a:ext cx="28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baseline="30000" dirty="0" smtClean="0">
                <a:solidFill>
                  <a:srgbClr val="FF0000"/>
                </a:solidFill>
              </a:rPr>
              <a:t>100</a:t>
            </a:r>
            <a:r>
              <a:rPr lang="en-US" altLang="ja-JP" sz="1800" dirty="0" smtClean="0">
                <a:solidFill>
                  <a:srgbClr val="FF0000"/>
                </a:solidFill>
              </a:rPr>
              <a:t>Sn: ~ </a:t>
            </a:r>
            <a:r>
              <a:rPr lang="en-US" altLang="ja-JP" sz="1800" dirty="0">
                <a:solidFill>
                  <a:srgbClr val="FF0000"/>
                </a:solidFill>
              </a:rPr>
              <a:t>1/7 </a:t>
            </a:r>
            <a:r>
              <a:rPr lang="en-US" altLang="ja-JP" sz="1800" dirty="0"/>
              <a:t>of EPAX 3.01</a:t>
            </a:r>
            <a:endParaRPr lang="ja-JP" altLang="en-US" sz="18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214896" y="3969488"/>
            <a:ext cx="3873646" cy="2797690"/>
            <a:chOff x="-76909" y="1196752"/>
            <a:chExt cx="5445900" cy="4447552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007" y="1196752"/>
              <a:ext cx="5440998" cy="2359321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909" y="3284984"/>
              <a:ext cx="5440997" cy="2359320"/>
            </a:xfrm>
            <a:prstGeom prst="rect">
              <a:avLst/>
            </a:prstGeom>
          </p:spPr>
        </p:pic>
      </p:grpSp>
      <p:sp>
        <p:nvSpPr>
          <p:cNvPr id="17" name="正方形/長方形 16"/>
          <p:cNvSpPr/>
          <p:nvPr/>
        </p:nvSpPr>
        <p:spPr>
          <a:xfrm>
            <a:off x="3039835" y="1409760"/>
            <a:ext cx="108533" cy="108533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713189" y="1647105"/>
            <a:ext cx="108533" cy="108533"/>
          </a:xfrm>
          <a:prstGeom prst="rect">
            <a:avLst/>
          </a:prstGeom>
          <a:solidFill>
            <a:srgbClr val="4646FF"/>
          </a:solidFill>
          <a:ln>
            <a:solidFill>
              <a:srgbClr val="46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59728" y="1280597"/>
            <a:ext cx="3130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Production yield deduced (</a:t>
            </a:r>
            <a:r>
              <a:rPr lang="en-US" altLang="ja-JP" b="1" dirty="0" smtClean="0">
                <a:solidFill>
                  <a:srgbClr val="FF0000"/>
                </a:solidFill>
              </a:rPr>
              <a:t>887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35511" y="1548895"/>
            <a:ext cx="1595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New isotopes (121)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88039" y="3773315"/>
            <a:ext cx="328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aseline="30000" dirty="0" smtClean="0"/>
              <a:t>238</a:t>
            </a:r>
            <a:r>
              <a:rPr lang="en-US" altLang="ja-JP" sz="1400" dirty="0"/>
              <a:t>U</a:t>
            </a:r>
            <a:r>
              <a:rPr kumimoji="1" lang="en-US" altLang="ja-JP" sz="1400" dirty="0" smtClean="0"/>
              <a:t> 345 MeV/u + Be 7 mm  </a:t>
            </a:r>
            <a:r>
              <a:rPr lang="en-US" altLang="ja-JP" sz="1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1400" i="1" dirty="0" err="1" smtClean="0"/>
              <a:t>p</a:t>
            </a:r>
            <a:r>
              <a:rPr lang="en-US" altLang="ja-JP" sz="1400" dirty="0" smtClean="0"/>
              <a:t>/</a:t>
            </a:r>
            <a:r>
              <a:rPr lang="en-US" altLang="ja-JP" sz="1400" i="1" dirty="0" smtClean="0"/>
              <a:t>p</a:t>
            </a:r>
            <a:r>
              <a:rPr lang="en-US" altLang="ja-JP" sz="1400" dirty="0" smtClean="0"/>
              <a:t> = +/-1%</a:t>
            </a:r>
            <a:endParaRPr kumimoji="1" lang="ja-JP" altLang="en-US" sz="1400" dirty="0"/>
          </a:p>
        </p:txBody>
      </p:sp>
      <p:sp>
        <p:nvSpPr>
          <p:cNvPr id="22" name="円/楕円 21"/>
          <p:cNvSpPr/>
          <p:nvPr/>
        </p:nvSpPr>
        <p:spPr>
          <a:xfrm rot="19718721">
            <a:off x="1773412" y="2688691"/>
            <a:ext cx="7772469" cy="116148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 rot="19837986">
            <a:off x="2538475" y="2946511"/>
            <a:ext cx="2327576" cy="767164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 rot="19837986">
            <a:off x="2384437" y="4819976"/>
            <a:ext cx="803495" cy="39857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19837986">
            <a:off x="545994" y="5458918"/>
            <a:ext cx="1894600" cy="641909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19837986">
            <a:off x="-6989" y="6163038"/>
            <a:ext cx="805653" cy="43843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387401" y="2535050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28" name="直線矢印コネクタ 27"/>
          <p:cNvCxnSpPr>
            <a:stCxn id="27" idx="2"/>
          </p:cNvCxnSpPr>
          <p:nvPr/>
        </p:nvCxnSpPr>
        <p:spPr>
          <a:xfrm flipH="1">
            <a:off x="4444365" y="2601839"/>
            <a:ext cx="943036" cy="206450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3079605" y="4318665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30" name="直線矢印コネクタ 29"/>
          <p:cNvCxnSpPr>
            <a:stCxn id="29" idx="3"/>
          </p:cNvCxnSpPr>
          <p:nvPr/>
        </p:nvCxnSpPr>
        <p:spPr>
          <a:xfrm flipH="1">
            <a:off x="2886187" y="4432680"/>
            <a:ext cx="212980" cy="511174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157454" y="5082771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32" name="直線矢印コネクタ 31"/>
          <p:cNvCxnSpPr>
            <a:stCxn id="31" idx="3"/>
          </p:cNvCxnSpPr>
          <p:nvPr/>
        </p:nvCxnSpPr>
        <p:spPr>
          <a:xfrm flipH="1">
            <a:off x="1985558" y="5196786"/>
            <a:ext cx="191458" cy="266096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770469" y="5984355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34" name="直線矢印コネクタ 33"/>
          <p:cNvCxnSpPr>
            <a:stCxn id="33" idx="3"/>
          </p:cNvCxnSpPr>
          <p:nvPr/>
        </p:nvCxnSpPr>
        <p:spPr>
          <a:xfrm flipH="1">
            <a:off x="532951" y="6098370"/>
            <a:ext cx="257080" cy="315535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549347" y="6055906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98888" y="2116147"/>
            <a:ext cx="66075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124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Xe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92441" y="3996601"/>
            <a:ext cx="53091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70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Zn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737235" y="46158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80126" y="26946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116608" y="43351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37601" y="57593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19402" y="60181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20</a:t>
            </a:r>
            <a:endParaRPr kumimoji="1" lang="ja-JP" altLang="en-US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191448" y="3290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82</a:t>
            </a:r>
            <a:endParaRPr kumimoji="1" lang="ja-JP" altLang="en-US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54658" y="49257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20</a:t>
            </a:r>
            <a:endParaRPr kumimoji="1" lang="ja-JP" altLang="en-US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2481" y="6385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8</a:t>
            </a:r>
            <a:endParaRPr kumimoji="1" lang="ja-JP" altLang="en-US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645205" y="4730674"/>
            <a:ext cx="53251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48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Ca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2041" y="5691574"/>
            <a:ext cx="45717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14</a:t>
            </a:r>
            <a:r>
              <a:rPr lang="en-US" altLang="ja-JP" sz="1600" b="1" dirty="0">
                <a:solidFill>
                  <a:srgbClr val="0000FF"/>
                </a:solidFill>
              </a:rPr>
              <a:t>N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2379" y="5502642"/>
            <a:ext cx="4619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18</a:t>
            </a:r>
            <a:r>
              <a:rPr lang="en-US" altLang="ja-JP" sz="1600" b="1" dirty="0">
                <a:solidFill>
                  <a:srgbClr val="0000FF"/>
                </a:solidFill>
              </a:rPr>
              <a:t>O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8764218" y="704862"/>
            <a:ext cx="133579" cy="133577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7953153" y="834816"/>
            <a:ext cx="825911" cy="859050"/>
          </a:xfrm>
          <a:prstGeom prst="straightConnector1">
            <a:avLst/>
          </a:prstGeom>
          <a:ln w="41275">
            <a:solidFill>
              <a:srgbClr val="0000FF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8496079" y="338888"/>
            <a:ext cx="57206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0000FF"/>
                </a:solidFill>
              </a:rPr>
              <a:t>238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U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311825" y="799699"/>
            <a:ext cx="464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designing RI beam experiments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677608" y="5352227"/>
            <a:ext cx="2727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Produced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 smtClean="0"/>
              <a:t>In-flight fission of </a:t>
            </a:r>
            <a:r>
              <a:rPr kumimoji="1" lang="en-US" altLang="ja-JP" sz="1400" baseline="30000" dirty="0" smtClean="0"/>
              <a:t>238</a:t>
            </a:r>
            <a:r>
              <a:rPr kumimoji="1" lang="en-US" altLang="ja-JP" sz="1400" dirty="0" smtClean="0"/>
              <a:t>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Projectile fragmentation of </a:t>
            </a:r>
          </a:p>
          <a:p>
            <a:r>
              <a:rPr lang="en-US" altLang="ja-JP" sz="1400" baseline="30000" dirty="0"/>
              <a:t> </a:t>
            </a:r>
            <a:r>
              <a:rPr lang="en-US" altLang="ja-JP" sz="1400" baseline="30000" dirty="0" smtClean="0"/>
              <a:t>                           14</a:t>
            </a:r>
            <a:r>
              <a:rPr lang="en-US" altLang="ja-JP" sz="1400" dirty="0" smtClean="0"/>
              <a:t>N, </a:t>
            </a:r>
            <a:r>
              <a:rPr lang="en-US" altLang="ja-JP" sz="1400" baseline="30000" dirty="0" smtClean="0"/>
              <a:t>18</a:t>
            </a:r>
            <a:r>
              <a:rPr lang="en-US" altLang="ja-JP" sz="1400" dirty="0" smtClean="0"/>
              <a:t>O, </a:t>
            </a:r>
            <a:r>
              <a:rPr lang="en-US" altLang="ja-JP" sz="1400" baseline="30000" dirty="0" smtClean="0"/>
              <a:t>48</a:t>
            </a:r>
            <a:r>
              <a:rPr lang="en-US" altLang="ja-JP" sz="1400" dirty="0" smtClean="0"/>
              <a:t>Ca, </a:t>
            </a:r>
            <a:r>
              <a:rPr lang="en-US" altLang="ja-JP" sz="1400" baseline="30000" dirty="0" smtClean="0"/>
              <a:t>70</a:t>
            </a:r>
            <a:r>
              <a:rPr lang="en-US" altLang="ja-JP" sz="1400" dirty="0" smtClean="0"/>
              <a:t>Zn, </a:t>
            </a:r>
            <a:r>
              <a:rPr lang="en-US" altLang="ja-JP" sz="1400" baseline="30000" dirty="0" smtClean="0"/>
              <a:t>124</a:t>
            </a:r>
            <a:r>
              <a:rPr lang="en-US" altLang="ja-JP" sz="1400" dirty="0" smtClean="0"/>
              <a:t>Xe</a:t>
            </a:r>
            <a:endParaRPr kumimoji="1" lang="ja-JP" altLang="en-US" sz="1400" dirty="0"/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918256" y="6580663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096267" y="639163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N</a:t>
            </a:r>
            <a:endParaRPr kumimoji="1" lang="ja-JP" altLang="en-US" b="1" i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0020" y="40812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/>
              <a:t>Z</a:t>
            </a:r>
            <a:endParaRPr kumimoji="1" lang="ja-JP" altLang="en-US" b="1" i="1" dirty="0"/>
          </a:p>
        </p:txBody>
      </p:sp>
      <p:cxnSp>
        <p:nvCxnSpPr>
          <p:cNvPr id="58" name="直線矢印コネクタ 57"/>
          <p:cNvCxnSpPr/>
          <p:nvPr/>
        </p:nvCxnSpPr>
        <p:spPr>
          <a:xfrm rot="16200000">
            <a:off x="-371348" y="5027355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2456563" y="6400776"/>
            <a:ext cx="2980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H. Suzuki,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NIMB 317, 756 (2013)</a:t>
            </a:r>
            <a:endParaRPr kumimoji="1" lang="ja-JP" altLang="en-US" sz="1400" dirty="0"/>
          </a:p>
        </p:txBody>
      </p:sp>
      <p:sp>
        <p:nvSpPr>
          <p:cNvPr id="60" name="スライド番号プレースホルダー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054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56639" y="855594"/>
            <a:ext cx="8411030" cy="5267922"/>
            <a:chOff x="-580286" y="752185"/>
            <a:chExt cx="8783378" cy="5401868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-580286" y="752185"/>
              <a:ext cx="8783378" cy="5401868"/>
              <a:chOff x="-580286" y="752185"/>
              <a:chExt cx="8783378" cy="5401868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77487" y="754053"/>
                <a:ext cx="8780579" cy="54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80286" y="752185"/>
                <a:ext cx="8780579" cy="54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正方形/長方形 22"/>
            <p:cNvSpPr/>
            <p:nvPr/>
          </p:nvSpPr>
          <p:spPr>
            <a:xfrm>
              <a:off x="3749000" y="4425232"/>
              <a:ext cx="187220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-564007" y="896840"/>
              <a:ext cx="187220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Isomers observed in the RI-beam production </a:t>
            </a:r>
            <a:r>
              <a:rPr lang="en-US" altLang="ja-JP" dirty="0"/>
              <a:t>a</a:t>
            </a:r>
            <a:r>
              <a:rPr lang="en-US" altLang="ja-JP" dirty="0" smtClean="0"/>
              <a:t>t RIBF</a:t>
            </a:r>
            <a:endParaRPr kumimoji="1" lang="ja-JP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6"/>
          <a:stretch/>
        </p:blipFill>
        <p:spPr bwMode="auto">
          <a:xfrm>
            <a:off x="47170" y="2234462"/>
            <a:ext cx="1939651" cy="1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65632" y="3281424"/>
            <a:ext cx="10337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BigRIPS</a:t>
            </a:r>
            <a:r>
              <a:rPr lang="en-US" altLang="ja-JP" sz="1400" dirty="0" smtClean="0"/>
              <a:t> F7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881864" y="2233388"/>
            <a:ext cx="14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Ge detectors</a:t>
            </a:r>
          </a:p>
          <a:p>
            <a:r>
              <a:rPr lang="en-US" altLang="ja-JP" sz="1200" dirty="0"/>
              <a:t>Al absorber</a:t>
            </a:r>
          </a:p>
          <a:p>
            <a:r>
              <a:rPr lang="en-US" altLang="ja-JP" sz="1200" dirty="0"/>
              <a:t>Al stopper</a:t>
            </a:r>
          </a:p>
        </p:txBody>
      </p:sp>
      <p:pic>
        <p:nvPicPr>
          <p:cNvPr id="14" name="Picture 2" descr="C:\Users\kameda\Dropbox\ARIS2014\imag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 bwMode="auto">
          <a:xfrm>
            <a:off x="1592304" y="5168605"/>
            <a:ext cx="2401798" cy="15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794217" y="2001849"/>
            <a:ext cx="231264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 smtClean="0"/>
              <a:t>Some of them </a:t>
            </a:r>
            <a:r>
              <a:rPr kumimoji="1" lang="en-US" altLang="ja-JP" sz="1600" dirty="0" smtClean="0"/>
              <a:t>are used </a:t>
            </a:r>
          </a:p>
          <a:p>
            <a:pPr algn="r"/>
            <a:r>
              <a:rPr kumimoji="1" lang="en-US" altLang="ja-JP" sz="1600" dirty="0" smtClean="0"/>
              <a:t>for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isomer tagging </a:t>
            </a:r>
          </a:p>
          <a:p>
            <a:pPr algn="r"/>
            <a:r>
              <a:rPr kumimoji="1" lang="en-US" altLang="ja-JP" sz="16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PID </a:t>
            </a:r>
            <a:r>
              <a:rPr lang="en-US" altLang="ja-JP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quickly established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399" y="1510321"/>
            <a:ext cx="288032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Particle-</a:t>
            </a:r>
            <a:r>
              <a:rPr lang="en-US" altLang="ja-JP" sz="1400" i="1" dirty="0" smtClean="0">
                <a:latin typeface="Symbol" panose="05050102010706020507" pitchFamily="18" charset="2"/>
              </a:rPr>
              <a:t>g</a:t>
            </a:r>
            <a:r>
              <a:rPr lang="en-US" altLang="ja-JP" sz="1400" dirty="0" smtClean="0"/>
              <a:t> slow correlation method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Time window: 30 us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ja-JP" sz="1400" dirty="0"/>
              <a:t>E</a:t>
            </a:r>
            <a:r>
              <a:rPr lang="en-US" altLang="ja-JP" sz="1400" dirty="0" smtClean="0"/>
              <a:t>nergy range: 50-4000 </a:t>
            </a:r>
            <a:r>
              <a:rPr lang="en-US" altLang="ja-JP" sz="1400" dirty="0" err="1" smtClean="0"/>
              <a:t>keV</a:t>
            </a:r>
            <a:endParaRPr lang="en-US" altLang="ja-JP" sz="1400" dirty="0" smtClean="0"/>
          </a:p>
        </p:txBody>
      </p:sp>
      <p:sp>
        <p:nvSpPr>
          <p:cNvPr id="38" name="正方形/長方形 37"/>
          <p:cNvSpPr/>
          <p:nvPr/>
        </p:nvSpPr>
        <p:spPr>
          <a:xfrm>
            <a:off x="916516" y="1004352"/>
            <a:ext cx="72009" cy="7332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069523" y="1292384"/>
            <a:ext cx="72009" cy="7332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071156" y="1293346"/>
            <a:ext cx="65512" cy="65512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82280" y="856350"/>
            <a:ext cx="487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159 isomers observed with </a:t>
            </a:r>
            <a:r>
              <a:rPr lang="en-US" altLang="ja-JP" i="1" dirty="0"/>
              <a:t>T</a:t>
            </a:r>
            <a:r>
              <a:rPr kumimoji="1" lang="en-US" altLang="ja-JP" baseline="-25000" dirty="0" smtClean="0"/>
              <a:t>1/2</a:t>
            </a:r>
            <a:r>
              <a:rPr kumimoji="1" lang="en-US" altLang="ja-JP" dirty="0" smtClean="0"/>
              <a:t> = 0.1 – 100 </a:t>
            </a:r>
            <a:r>
              <a:rPr lang="en-US" altLang="ja-JP" dirty="0"/>
              <a:t>u</a:t>
            </a:r>
            <a:r>
              <a:rPr kumimoji="1" lang="en-US" altLang="ja-JP" dirty="0" smtClean="0"/>
              <a:t>s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56361" y="1144382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47 isomers used for isomer tagging</a:t>
            </a: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7" r="3111"/>
          <a:stretch/>
        </p:blipFill>
        <p:spPr bwMode="auto">
          <a:xfrm>
            <a:off x="6561177" y="4820557"/>
            <a:ext cx="2440161" cy="17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30285" y="2823998"/>
            <a:ext cx="2594113" cy="177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7792081" y="6042084"/>
            <a:ext cx="123231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050" i="1" dirty="0" smtClean="0"/>
              <a:t>T</a:t>
            </a:r>
            <a:r>
              <a:rPr lang="en-US" altLang="ja-JP" sz="1050" baseline="-25000" dirty="0" smtClean="0"/>
              <a:t>w</a:t>
            </a:r>
            <a:r>
              <a:rPr kumimoji="1" lang="en-US" altLang="ja-JP" sz="1050" dirty="0" smtClean="0"/>
              <a:t>: 0.5 – 10 us</a:t>
            </a:r>
          </a:p>
          <a:p>
            <a:r>
              <a:rPr lang="en-US" altLang="ja-JP" sz="1050" i="1" dirty="0" err="1" smtClean="0"/>
              <a:t>E</a:t>
            </a:r>
            <a:r>
              <a:rPr lang="en-US" altLang="ja-JP" sz="1050" baseline="-25000" dirty="0" err="1" smtClean="0">
                <a:latin typeface="Symbol" pitchFamily="18" charset="2"/>
              </a:rPr>
              <a:t>g</a:t>
            </a:r>
            <a:r>
              <a:rPr lang="en-US" altLang="ja-JP" sz="1050" dirty="0" smtClean="0"/>
              <a:t> : 180 – 189 </a:t>
            </a:r>
            <a:r>
              <a:rPr lang="en-US" altLang="ja-JP" sz="1050" dirty="0" err="1" smtClean="0"/>
              <a:t>keV</a:t>
            </a:r>
            <a:endParaRPr kumimoji="1" lang="ja-JP" altLang="en-US" sz="1050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4000128" y="5378971"/>
            <a:ext cx="2560156" cy="1212411"/>
            <a:chOff x="4000128" y="5333251"/>
            <a:chExt cx="2560156" cy="1212411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128" y="5333251"/>
              <a:ext cx="2560156" cy="1212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円/楕円 49"/>
            <p:cNvSpPr/>
            <p:nvPr/>
          </p:nvSpPr>
          <p:spPr>
            <a:xfrm>
              <a:off x="5786051" y="5899140"/>
              <a:ext cx="289411" cy="167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4646634" y="5836437"/>
              <a:ext cx="289411" cy="167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5931622" y="5698689"/>
              <a:ext cx="289411" cy="167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4009191" y="3854665"/>
            <a:ext cx="2523993" cy="1551349"/>
            <a:chOff x="4009191" y="3854665"/>
            <a:chExt cx="2523993" cy="1551349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191" y="3854665"/>
              <a:ext cx="2523993" cy="155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5848276" y="3886495"/>
              <a:ext cx="661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aseline="30000" dirty="0" smtClean="0"/>
                <a:t>117</a:t>
              </a:r>
              <a:r>
                <a:rPr kumimoji="1" lang="en-US" altLang="ja-JP" sz="1600" dirty="0" smtClean="0"/>
                <a:t>Ru</a:t>
              </a:r>
              <a:endParaRPr kumimoji="1" lang="ja-JP" altLang="en-US" sz="1600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393142" y="428515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83</a:t>
              </a:r>
              <a:endParaRPr kumimoji="1" lang="ja-JP" altLang="en-US" sz="12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527954" y="4469799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103</a:t>
              </a:r>
              <a:endParaRPr kumimoji="1" lang="ja-JP" altLang="en-US" sz="12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001662" y="3870890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185</a:t>
              </a:r>
              <a:endParaRPr kumimoji="1" lang="ja-JP" altLang="en-US" sz="1200" dirty="0"/>
            </a:p>
          </p:txBody>
        </p:sp>
      </p:grpSp>
      <p:sp>
        <p:nvSpPr>
          <p:cNvPr id="56" name="円/楕円 55"/>
          <p:cNvSpPr/>
          <p:nvPr/>
        </p:nvSpPr>
        <p:spPr>
          <a:xfrm>
            <a:off x="7843994" y="5098853"/>
            <a:ext cx="165720" cy="1929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/>
          <p:cNvCxnSpPr>
            <a:stCxn id="56" idx="2"/>
          </p:cNvCxnSpPr>
          <p:nvPr/>
        </p:nvCxnSpPr>
        <p:spPr>
          <a:xfrm flipH="1" flipV="1">
            <a:off x="5409118" y="4398977"/>
            <a:ext cx="2434876" cy="79634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919031" y="338886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Only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1-hour run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583568" y="2822814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/>
              <a:t>w/o delayed </a:t>
            </a:r>
          </a:p>
          <a:p>
            <a:pPr algn="r"/>
            <a:r>
              <a:rPr kumimoji="1" lang="en-US" altLang="ja-JP" sz="1400" i="1" dirty="0" smtClean="0">
                <a:latin typeface="Symbol" panose="05050102010706020507" pitchFamily="18" charset="2"/>
              </a:rPr>
              <a:t>g</a:t>
            </a:r>
            <a:r>
              <a:rPr lang="en-US" altLang="ja-JP" sz="1400" dirty="0" smtClean="0"/>
              <a:t> –ray gate</a:t>
            </a:r>
            <a:r>
              <a:rPr kumimoji="1" lang="en-US" altLang="ja-JP" sz="1400" dirty="0" smtClean="0"/>
              <a:t> 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624058" y="5996098"/>
            <a:ext cx="1103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/>
              <a:t>w/ delayed </a:t>
            </a:r>
          </a:p>
          <a:p>
            <a:pPr algn="r"/>
            <a:r>
              <a:rPr kumimoji="1" lang="en-US" altLang="ja-JP" sz="1400" i="1" dirty="0" smtClean="0">
                <a:latin typeface="Symbol" panose="05050102010706020507" pitchFamily="18" charset="2"/>
              </a:rPr>
              <a:t>g</a:t>
            </a:r>
            <a:r>
              <a:rPr lang="en-US" altLang="ja-JP" sz="1400" dirty="0" smtClean="0"/>
              <a:t> –ray gate</a:t>
            </a:r>
            <a:r>
              <a:rPr kumimoji="1" lang="en-US" altLang="ja-JP" sz="1400" dirty="0" smtClean="0"/>
              <a:t> 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267262" y="3638728"/>
            <a:ext cx="2468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/>
              <a:t>Particle-gated delayed </a:t>
            </a:r>
            <a:r>
              <a:rPr kumimoji="1" lang="en-US" altLang="ja-JP" sz="1100" b="1" i="1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1100" b="1" dirty="0" smtClean="0"/>
              <a:t>-ray spectrum</a:t>
            </a:r>
            <a:endParaRPr kumimoji="1" lang="ja-JP" altLang="en-US" sz="11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75660" y="6552645"/>
            <a:ext cx="3750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b="1" dirty="0" smtClean="0"/>
              <a:t>D. Kameda, et al., Phys. Rev. C 86, 054319 (2012).</a:t>
            </a:r>
            <a:endParaRPr kumimoji="1" lang="ja-JP" altLang="en-US" sz="1200" b="1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19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ARIS2014, N. Fukuda</a:t>
            </a: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New </a:t>
            </a:r>
            <a:r>
              <a:rPr kumimoji="1" lang="en-US" altLang="ja-JP" smtClean="0"/>
              <a:t>isomers we discovered </a:t>
            </a:r>
            <a:r>
              <a:rPr kumimoji="1" lang="en-US" altLang="ja-JP" dirty="0" smtClean="0"/>
              <a:t>in the new isotope search runs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1363693"/>
            <a:ext cx="9056380" cy="4755167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411480" y="1295400"/>
            <a:ext cx="129540" cy="1295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08640" y="1874566"/>
            <a:ext cx="128148" cy="128299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11480" y="1592928"/>
            <a:ext cx="128148" cy="128299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9906" y="1190893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18 in 2008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0155" y="1477836"/>
            <a:ext cx="1122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25 in 2011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226" y="1770665"/>
            <a:ext cx="112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(4) in 2014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76606" y="1190319"/>
            <a:ext cx="3479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D. Kameda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RPC 86 054319 (2012)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76606" y="1487800"/>
            <a:ext cx="150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To be published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73613" y="1770665"/>
            <a:ext cx="1124573" cy="33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 smtClean="0">
                <a:solidFill>
                  <a:schemeClr val="accent6">
                    <a:lumMod val="50000"/>
                  </a:schemeClr>
                </a:solidFill>
              </a:rPr>
              <a:t>Preliminary</a:t>
            </a:r>
            <a:endParaRPr kumimoji="1" lang="ja-JP" altLang="en-US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960" y="909904"/>
            <a:ext cx="25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New isomers discovered: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70825" y="5790254"/>
            <a:ext cx="50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8842" y="3172674"/>
            <a:ext cx="44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50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72192" y="4864841"/>
            <a:ext cx="50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7901" y="5884035"/>
            <a:ext cx="4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28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6777" y="4743307"/>
            <a:ext cx="4615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82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7998" y="4674245"/>
            <a:ext cx="41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20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5522" y="2128456"/>
            <a:ext cx="2976181" cy="93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total, </a:t>
            </a:r>
            <a:r>
              <a:rPr lang="en-US" altLang="ja-JP" dirty="0" smtClean="0">
                <a:solidFill>
                  <a:srgbClr val="FF0000"/>
                </a:solidFill>
              </a:rPr>
              <a:t>47 new isomers</a:t>
            </a:r>
          </a:p>
          <a:p>
            <a:pPr marL="285750" indent="-285750">
              <a:buFont typeface="Wingdings"/>
              <a:buChar char="à"/>
            </a:pP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Rich spectroscopic data</a:t>
            </a:r>
          </a:p>
          <a:p>
            <a:pPr marL="285750" indent="-285750">
              <a:buFont typeface="Wingdings"/>
              <a:buChar char="à"/>
            </a:pPr>
            <a:r>
              <a:rPr kumimoji="1"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Isomer tagging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1146861" y="6329203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324872" y="614017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N</a:t>
            </a:r>
            <a:endParaRPr kumimoji="1" lang="ja-JP" altLang="en-US" b="1" i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020" y="30445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/>
              <a:t>Z</a:t>
            </a:r>
            <a:endParaRPr kumimoji="1" lang="ja-JP" altLang="en-US" b="1" i="1" dirty="0"/>
          </a:p>
        </p:txBody>
      </p:sp>
      <p:cxnSp>
        <p:nvCxnSpPr>
          <p:cNvPr id="30" name="直線矢印コネクタ 29"/>
          <p:cNvCxnSpPr/>
          <p:nvPr/>
        </p:nvCxnSpPr>
        <p:spPr>
          <a:xfrm rot="16200000">
            <a:off x="-371348" y="3990639"/>
            <a:ext cx="11780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 rot="19705197">
            <a:off x="2548423" y="3802821"/>
            <a:ext cx="2422464" cy="59583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19705197">
            <a:off x="5702833" y="1867402"/>
            <a:ext cx="1767226" cy="72962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 rot="20300478">
            <a:off x="7217055" y="2545993"/>
            <a:ext cx="12468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6565FF"/>
                </a:solidFill>
              </a:rPr>
              <a:t>r</a:t>
            </a:r>
            <a:r>
              <a:rPr lang="en-US" altLang="ja-JP" sz="1400" b="1" dirty="0" smtClean="0">
                <a:solidFill>
                  <a:srgbClr val="6565FF"/>
                </a:solidFill>
              </a:rPr>
              <a:t>-process path</a:t>
            </a:r>
            <a:endParaRPr kumimoji="1" lang="ja-JP" altLang="en-US" sz="1400" b="1" dirty="0">
              <a:solidFill>
                <a:srgbClr val="6565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76280" y="5398176"/>
            <a:ext cx="5725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78</a:t>
            </a:r>
            <a:r>
              <a:rPr kumimoji="1" lang="en-US" altLang="ja-JP" dirty="0" smtClean="0"/>
              <a:t>Ni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50292" y="5787425"/>
            <a:ext cx="252312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Shape isomer, High-spin isomer</a:t>
            </a:r>
            <a:endParaRPr kumimoji="1" lang="en-US" altLang="ja-JP" sz="1400" b="1" dirty="0" smtClean="0"/>
          </a:p>
          <a:p>
            <a:r>
              <a:rPr kumimoji="1" lang="en-US" altLang="ja-JP" sz="1400" i="1" dirty="0" smtClean="0"/>
              <a:t>N</a:t>
            </a:r>
            <a:r>
              <a:rPr kumimoji="1" lang="en-US" altLang="ja-JP" sz="1400" dirty="0" smtClean="0"/>
              <a:t>=60 shape transition</a:t>
            </a:r>
          </a:p>
          <a:p>
            <a:r>
              <a:rPr lang="en-US" altLang="ja-JP" sz="1400" dirty="0" smtClean="0"/>
              <a:t>Shape coexistence</a:t>
            </a:r>
            <a:endParaRPr kumimoji="1" lang="ja-JP" altLang="en-US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80497" y="5003620"/>
            <a:ext cx="362406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Shape isomer, </a:t>
            </a:r>
            <a:r>
              <a:rPr lang="en-US" altLang="ja-JP" sz="1400" b="1" i="1" dirty="0" smtClean="0"/>
              <a:t>K</a:t>
            </a:r>
            <a:r>
              <a:rPr lang="en-US" altLang="ja-JP" sz="1400" b="1" dirty="0" smtClean="0"/>
              <a:t> isomer, Single-particle isomer</a:t>
            </a:r>
            <a:endParaRPr kumimoji="1" lang="en-US" altLang="ja-JP" sz="1400" b="1" dirty="0" smtClean="0"/>
          </a:p>
          <a:p>
            <a:r>
              <a:rPr kumimoji="1" lang="en-US" altLang="ja-JP" sz="1400" i="1" dirty="0" smtClean="0"/>
              <a:t>N</a:t>
            </a:r>
            <a:r>
              <a:rPr lang="en-US" altLang="ja-JP" sz="1400" dirty="0" smtClean="0"/>
              <a:t>~</a:t>
            </a:r>
            <a:r>
              <a:rPr kumimoji="1" lang="en-US" altLang="ja-JP" sz="1400" dirty="0" smtClean="0"/>
              <a:t>70 shape evolution</a:t>
            </a:r>
          </a:p>
          <a:p>
            <a:r>
              <a:rPr lang="en-US" altLang="ja-JP" sz="1400" dirty="0" err="1" smtClean="0"/>
              <a:t>Prolate</a:t>
            </a:r>
            <a:r>
              <a:rPr lang="en-US" altLang="ja-JP" sz="1400" dirty="0" smtClean="0"/>
              <a:t>, </a:t>
            </a:r>
            <a:r>
              <a:rPr lang="en-US" altLang="ja-JP" sz="1400" dirty="0" err="1"/>
              <a:t>T</a:t>
            </a:r>
            <a:r>
              <a:rPr lang="en-US" altLang="ja-JP" sz="1400" dirty="0" err="1" smtClean="0"/>
              <a:t>riaxial</a:t>
            </a:r>
            <a:r>
              <a:rPr lang="en-US" altLang="ja-JP" sz="1400" dirty="0" smtClean="0"/>
              <a:t>, Oblate, </a:t>
            </a:r>
            <a:r>
              <a:rPr kumimoji="1" lang="en-US" altLang="ja-JP" sz="1400" dirty="0" smtClean="0"/>
              <a:t>Tetrahedral,…</a:t>
            </a:r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03816" y="4249046"/>
            <a:ext cx="207530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Shape isomer</a:t>
            </a:r>
            <a:endParaRPr kumimoji="1" lang="en-US" altLang="ja-JP" sz="1400" b="1" dirty="0" smtClean="0"/>
          </a:p>
          <a:p>
            <a:r>
              <a:rPr kumimoji="1" lang="en-US" altLang="ja-JP" sz="1400" i="1" dirty="0" smtClean="0"/>
              <a:t>N</a:t>
            </a:r>
            <a:r>
              <a:rPr lang="en-US" altLang="ja-JP" sz="1400" dirty="0" smtClean="0"/>
              <a:t>~</a:t>
            </a:r>
            <a:r>
              <a:rPr kumimoji="1" lang="en-US" altLang="ja-JP" sz="1400" dirty="0" smtClean="0"/>
              <a:t>75 shape coexistence</a:t>
            </a:r>
          </a:p>
          <a:p>
            <a:r>
              <a:rPr lang="en-US" altLang="ja-JP" sz="1400" dirty="0" smtClean="0"/>
              <a:t>New deformation region</a:t>
            </a:r>
            <a:endParaRPr kumimoji="1" lang="en-US" altLang="ja-JP" sz="1400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61895" y="3724084"/>
            <a:ext cx="25423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smtClean="0"/>
              <a:t>K</a:t>
            </a:r>
            <a:r>
              <a:rPr kumimoji="1" lang="en-US" altLang="ja-JP" sz="1400" b="1" dirty="0" smtClean="0"/>
              <a:t> isomer, Single-particle isomer</a:t>
            </a:r>
          </a:p>
          <a:p>
            <a:r>
              <a:rPr kumimoji="1" lang="en-US" altLang="ja-JP" sz="1400" dirty="0" smtClean="0"/>
              <a:t>Large deformation</a:t>
            </a:r>
            <a:endParaRPr lang="en-US" altLang="ja-JP" sz="1400" dirty="0" smtClean="0"/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74" y="5729219"/>
            <a:ext cx="2370378" cy="102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7365802" y="5488145"/>
            <a:ext cx="125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Shape isomer</a:t>
            </a:r>
            <a:endParaRPr kumimoji="1" lang="ja-JP" alt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86541" y="6460213"/>
            <a:ext cx="3068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D. Kameda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RPC 86 054319 (2012)</a:t>
            </a:r>
            <a:endParaRPr kumimoji="1" lang="ja-JP" altLang="en-US" sz="14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3128781" y="4579645"/>
            <a:ext cx="120092" cy="1207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727563" y="4079073"/>
            <a:ext cx="484880" cy="9256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337975" y="3765671"/>
            <a:ext cx="960379" cy="492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432511" y="2437509"/>
            <a:ext cx="379769" cy="12938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321946" y="5050189"/>
            <a:ext cx="457244" cy="347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4904340" y="3351876"/>
            <a:ext cx="1116371" cy="689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5856495" y="3849748"/>
            <a:ext cx="647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132</a:t>
            </a:r>
            <a:r>
              <a:rPr kumimoji="1" lang="en-US" altLang="ja-JP" dirty="0" smtClean="0"/>
              <a:t>Sn</a:t>
            </a:r>
            <a:endParaRPr kumimoji="1" lang="ja-JP" altLang="en-US" dirty="0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59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3797866"/>
            <a:ext cx="5557409" cy="3029414"/>
          </a:xfrm>
          <a:prstGeom prst="rect">
            <a:avLst/>
          </a:prstGeom>
        </p:spPr>
      </p:pic>
      <p:sp>
        <p:nvSpPr>
          <p:cNvPr id="43" name="円/楕円 42"/>
          <p:cNvSpPr/>
          <p:nvPr/>
        </p:nvSpPr>
        <p:spPr>
          <a:xfrm rot="19503188">
            <a:off x="396166" y="5196478"/>
            <a:ext cx="1436737" cy="379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ARIS2014, N. Fukuda</a:t>
            </a: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Perspectives</a:t>
            </a:r>
            <a:endParaRPr kumimoji="1" lang="ja-JP" altLang="en-US" dirty="0"/>
          </a:p>
        </p:txBody>
      </p:sp>
      <p:pic>
        <p:nvPicPr>
          <p:cNvPr id="3" name="図 2" descr="int_graph_w_tgt13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5" y="1149547"/>
            <a:ext cx="2795888" cy="2660938"/>
          </a:xfrm>
          <a:prstGeom prst="rect">
            <a:avLst/>
          </a:prstGeom>
          <a:ln w="0"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31875" y="108025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4646FF"/>
                </a:solidFill>
              </a:rPr>
              <a:t>Goal</a:t>
            </a:r>
            <a:endParaRPr kumimoji="1" lang="ja-JP" altLang="en-US" b="1" dirty="0">
              <a:solidFill>
                <a:srgbClr val="4646FF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048195" y="3750937"/>
            <a:ext cx="49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Year</a:t>
            </a:r>
            <a:endParaRPr kumimoji="1" lang="ja-JP" altLang="en-US" sz="1400" dirty="0"/>
          </a:p>
        </p:txBody>
      </p:sp>
      <p:sp>
        <p:nvSpPr>
          <p:cNvPr id="102" name="テキスト ボックス 101"/>
          <p:cNvSpPr txBox="1"/>
          <p:nvPr/>
        </p:nvSpPr>
        <p:spPr>
          <a:xfrm rot="16200000">
            <a:off x="-313755" y="2212615"/>
            <a:ext cx="1716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Beam intensity (</a:t>
            </a:r>
            <a:r>
              <a:rPr lang="en-US" altLang="ja-JP" sz="1400" dirty="0" err="1" smtClean="0"/>
              <a:t>pnA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569477" y="841175"/>
            <a:ext cx="1299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Beam intensity</a:t>
            </a:r>
            <a:endParaRPr kumimoji="1" lang="ja-JP" altLang="en-US" sz="1400" b="1" dirty="0"/>
          </a:p>
        </p:txBody>
      </p:sp>
      <p:cxnSp>
        <p:nvCxnSpPr>
          <p:cNvPr id="105" name="直線矢印コネクタ 104"/>
          <p:cNvCxnSpPr/>
          <p:nvPr/>
        </p:nvCxnSpPr>
        <p:spPr>
          <a:xfrm rot="10800000" flipV="1">
            <a:off x="2953614" y="3308079"/>
            <a:ext cx="0" cy="3077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2476670" y="3154191"/>
            <a:ext cx="53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Here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856538" y="149771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100 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pnA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9" name="直線矢印コネクタ 108"/>
          <p:cNvCxnSpPr/>
          <p:nvPr/>
        </p:nvCxnSpPr>
        <p:spPr>
          <a:xfrm flipH="1" flipV="1">
            <a:off x="2513400" y="2257255"/>
            <a:ext cx="303212" cy="4890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2419097" y="272394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aseline="30000" dirty="0" smtClean="0">
                <a:solidFill>
                  <a:srgbClr val="FF0000"/>
                </a:solidFill>
              </a:rPr>
              <a:t>238</a:t>
            </a:r>
            <a:r>
              <a:rPr lang="en-US" altLang="ja-JP" sz="1400" dirty="0" smtClean="0">
                <a:solidFill>
                  <a:srgbClr val="FF0000"/>
                </a:solidFill>
              </a:rPr>
              <a:t>U beam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95308"/>
              </p:ext>
            </p:extLst>
          </p:nvPr>
        </p:nvGraphicFramePr>
        <p:xfrm>
          <a:off x="3923903" y="550079"/>
          <a:ext cx="4809667" cy="3399112"/>
        </p:xfrm>
        <a:graphic>
          <a:graphicData uri="http://schemas.openxmlformats.org/drawingml/2006/table">
            <a:tbl>
              <a:tblPr/>
              <a:tblGrid>
                <a:gridCol w="946039"/>
                <a:gridCol w="843702"/>
                <a:gridCol w="1048376"/>
                <a:gridCol w="946039"/>
                <a:gridCol w="1025511"/>
              </a:tblGrid>
              <a:tr h="645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Beam particle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E/A</a:t>
                      </a:r>
                      <a:r>
                        <a:rPr lang="en-US" sz="1200" dirty="0"/>
                        <a:t>(MeV)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Beam current (</a:t>
                      </a:r>
                      <a:r>
                        <a:rPr lang="en-US" sz="1200" dirty="0" err="1"/>
                        <a:t>pnA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Injector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31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Maximum</a:t>
                      </a:r>
                      <a:br>
                        <a:rPr lang="en-US" sz="1200" dirty="0"/>
                      </a:br>
                      <a:r>
                        <a:rPr lang="en-US" sz="1200" dirty="0" smtClean="0"/>
                        <a:t>record</a:t>
                      </a:r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Expected ¶</a:t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i="1"/>
                        <a:t>d</a:t>
                      </a:r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/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AVF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i="1"/>
                        <a:t>d</a:t>
                      </a:r>
                      <a:r>
                        <a:rPr lang="en-US" sz="1200"/>
                        <a:t>(pol.)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AVF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/>
                        <a:t>4</a:t>
                      </a:r>
                      <a:r>
                        <a:rPr lang="en-US" sz="1200" dirty="0"/>
                        <a:t>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AVF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/>
                        <a:t>14</a:t>
                      </a:r>
                      <a:r>
                        <a:rPr lang="en-US" sz="12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/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RILAC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/>
                        <a:t>18</a:t>
                      </a:r>
                      <a:r>
                        <a:rPr lang="en-US" sz="12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RILAC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>
                          <a:solidFill>
                            <a:srgbClr val="0000FF"/>
                          </a:solidFill>
                        </a:rPr>
                        <a:t>48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FF"/>
                          </a:solidFill>
                        </a:rPr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FF"/>
                          </a:solidFill>
                        </a:rPr>
                        <a:t>415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FF"/>
                          </a:solidFill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RILAC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>
                          <a:solidFill>
                            <a:srgbClr val="0000FF"/>
                          </a:solidFill>
                        </a:rPr>
                        <a:t>70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Zn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FF"/>
                          </a:solidFill>
                        </a:rPr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FF"/>
                          </a:solidFill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RILAC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/>
                        <a:t>76</a:t>
                      </a:r>
                      <a:r>
                        <a:rPr lang="en-US" sz="1200"/>
                        <a:t>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 tested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RILAC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3127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/>
                        <a:t>78</a:t>
                      </a:r>
                      <a:r>
                        <a:rPr lang="en-US" sz="1200"/>
                        <a:t>Kr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under development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RILAC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/>
                        <a:t>86</a:t>
                      </a:r>
                      <a:r>
                        <a:rPr lang="en-US" sz="1200"/>
                        <a:t>Kr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RILAC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/>
                        <a:t>136</a:t>
                      </a:r>
                      <a:r>
                        <a:rPr lang="en-US" sz="1200"/>
                        <a:t>Xe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 tested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RILAC2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>
                          <a:solidFill>
                            <a:srgbClr val="0000CC"/>
                          </a:solidFill>
                        </a:rPr>
                        <a:t>124</a:t>
                      </a:r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Xe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CC"/>
                          </a:solidFill>
                        </a:rPr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>
                          <a:solidFill>
                            <a:srgbClr val="0000CC"/>
                          </a:solidFill>
                        </a:rPr>
                        <a:t>38</a:t>
                      </a:r>
                      <a:endParaRPr lang="en-US" altLang="ja-JP" sz="1200" dirty="0">
                        <a:solidFill>
                          <a:srgbClr val="0000CC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0000CC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RILAC2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>
                          <a:solidFill>
                            <a:srgbClr val="FF0000"/>
                          </a:solidFill>
                        </a:rPr>
                        <a:t>238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FF0000"/>
                          </a:solidFill>
                        </a:rPr>
                        <a:t>15.1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RILAC2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5418">
                <a:tc gridSpan="5"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¶ Some intensities are limited by shielding requirements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5" name="テキスト ボックス 114"/>
          <p:cNvSpPr txBox="1"/>
          <p:nvPr/>
        </p:nvSpPr>
        <p:spPr>
          <a:xfrm>
            <a:off x="5135879" y="235365"/>
            <a:ext cx="309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Current beam intensity (from RIBF site)</a:t>
            </a:r>
            <a:endParaRPr kumimoji="1" lang="ja-JP" altLang="en-US" sz="1400" b="1" dirty="0"/>
          </a:p>
        </p:txBody>
      </p:sp>
      <p:sp>
        <p:nvSpPr>
          <p:cNvPr id="119" name="円/楕円 118"/>
          <p:cNvSpPr/>
          <p:nvPr/>
        </p:nvSpPr>
        <p:spPr>
          <a:xfrm>
            <a:off x="1293851" y="5760264"/>
            <a:ext cx="125295" cy="1252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1017442" y="5965037"/>
            <a:ext cx="125295" cy="1252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2814618" y="4955483"/>
            <a:ext cx="125295" cy="1252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 rot="19484196">
            <a:off x="517859" y="6258611"/>
            <a:ext cx="1130844" cy="266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矢印コネクタ 122"/>
          <p:cNvCxnSpPr/>
          <p:nvPr/>
        </p:nvCxnSpPr>
        <p:spPr>
          <a:xfrm flipH="1">
            <a:off x="1165270" y="5817318"/>
            <a:ext cx="195081" cy="5516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H="1">
            <a:off x="905369" y="6023168"/>
            <a:ext cx="191380" cy="4665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円/楕円 127"/>
          <p:cNvSpPr/>
          <p:nvPr/>
        </p:nvSpPr>
        <p:spPr>
          <a:xfrm rot="20163542">
            <a:off x="1817238" y="5444764"/>
            <a:ext cx="1130844" cy="379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" name="直線矢印コネクタ 128"/>
          <p:cNvCxnSpPr/>
          <p:nvPr/>
        </p:nvCxnSpPr>
        <p:spPr>
          <a:xfrm flipH="1">
            <a:off x="4268188" y="3887636"/>
            <a:ext cx="465860" cy="5756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/>
          <p:nvPr/>
        </p:nvCxnSpPr>
        <p:spPr>
          <a:xfrm flipV="1">
            <a:off x="4253689" y="4829388"/>
            <a:ext cx="618361" cy="369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rot="16200000" flipV="1">
            <a:off x="3822151" y="3967204"/>
            <a:ext cx="618361" cy="369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円/楕円 134"/>
          <p:cNvSpPr/>
          <p:nvPr/>
        </p:nvSpPr>
        <p:spPr>
          <a:xfrm rot="19619865">
            <a:off x="2431128" y="4470481"/>
            <a:ext cx="2861746" cy="5460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553411" y="5624331"/>
            <a:ext cx="510076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76</a:t>
            </a:r>
            <a:r>
              <a:rPr kumimoji="1" lang="en-US" altLang="ja-JP" sz="1400" dirty="0" smtClean="0"/>
              <a:t>Ge</a:t>
            </a:r>
            <a:endParaRPr kumimoji="1" lang="ja-JP" altLang="en-US" sz="14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1106570" y="5409222"/>
            <a:ext cx="459165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aseline="30000" dirty="0" smtClean="0"/>
              <a:t>8</a:t>
            </a:r>
            <a:r>
              <a:rPr kumimoji="1" lang="en-US" altLang="ja-JP" sz="1400" baseline="30000" dirty="0" smtClean="0"/>
              <a:t>6</a:t>
            </a:r>
            <a:r>
              <a:rPr lang="en-US" altLang="ja-JP" sz="1400" dirty="0" smtClean="0"/>
              <a:t>Kr</a:t>
            </a:r>
            <a:endParaRPr kumimoji="1" lang="ja-JP" altLang="en-US" sz="1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2666536" y="4587964"/>
            <a:ext cx="546753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aseline="30000" dirty="0" smtClean="0"/>
              <a:t>13</a:t>
            </a:r>
            <a:r>
              <a:rPr kumimoji="1" lang="en-US" altLang="ja-JP" sz="1400" baseline="30000" dirty="0" smtClean="0"/>
              <a:t>6</a:t>
            </a:r>
            <a:r>
              <a:rPr lang="en-US" altLang="ja-JP" sz="1400" dirty="0" smtClean="0"/>
              <a:t>X</a:t>
            </a:r>
            <a:r>
              <a:rPr lang="en-US" altLang="ja-JP" sz="1400" dirty="0"/>
              <a:t>e</a:t>
            </a:r>
            <a:endParaRPr kumimoji="1" lang="ja-JP" altLang="en-US" sz="14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637665" y="3582480"/>
            <a:ext cx="482824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aseline="30000" dirty="0" smtClean="0"/>
              <a:t>238</a:t>
            </a:r>
            <a:r>
              <a:rPr lang="en-US" altLang="ja-JP" sz="1400" dirty="0" smtClean="0"/>
              <a:t>U</a:t>
            </a:r>
            <a:endParaRPr kumimoji="1" lang="ja-JP" altLang="en-US" sz="14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4152924" y="4922229"/>
            <a:ext cx="18653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i="1" dirty="0" smtClean="0">
                <a:solidFill>
                  <a:srgbClr val="FF0000"/>
                </a:solidFill>
              </a:rPr>
              <a:t>Toward more neutron-rich</a:t>
            </a:r>
            <a:endParaRPr kumimoji="1" lang="ja-JP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842996" y="3866178"/>
            <a:ext cx="12337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i="1" dirty="0" smtClean="0">
                <a:solidFill>
                  <a:srgbClr val="FF0000"/>
                </a:solidFill>
              </a:rPr>
              <a:t>Toward higher-Z</a:t>
            </a:r>
            <a:endParaRPr kumimoji="1" lang="ja-JP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星 6 5"/>
          <p:cNvSpPr/>
          <p:nvPr/>
        </p:nvSpPr>
        <p:spPr>
          <a:xfrm>
            <a:off x="799646" y="6489674"/>
            <a:ext cx="135731" cy="135731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23524" y="6196421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FF0000"/>
                </a:solidFill>
              </a:rPr>
              <a:t>60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Ca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2250094" y="4955483"/>
            <a:ext cx="125295" cy="1252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76717" y="4587964"/>
            <a:ext cx="546753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aseline="30000" dirty="0" smtClean="0"/>
              <a:t>124</a:t>
            </a:r>
            <a:r>
              <a:rPr lang="en-US" altLang="ja-JP" sz="1400" dirty="0" smtClean="0"/>
              <a:t>Xe</a:t>
            </a:r>
            <a:endParaRPr kumimoji="1" lang="ja-JP" altLang="en-US" sz="1400" dirty="0"/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2419097" y="5018130"/>
            <a:ext cx="451816" cy="5449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39" idx="2"/>
          </p:cNvCxnSpPr>
          <p:nvPr/>
        </p:nvCxnSpPr>
        <p:spPr>
          <a:xfrm flipH="1">
            <a:off x="1541149" y="5018131"/>
            <a:ext cx="708945" cy="1436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星 6 46"/>
          <p:cNvSpPr/>
          <p:nvPr/>
        </p:nvSpPr>
        <p:spPr>
          <a:xfrm>
            <a:off x="4896189" y="4052502"/>
            <a:ext cx="135731" cy="135731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59230" y="4006162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baseline="30000" dirty="0" smtClean="0">
                <a:solidFill>
                  <a:srgbClr val="FF0000"/>
                </a:solidFill>
              </a:rPr>
              <a:t>200</a:t>
            </a:r>
            <a:r>
              <a:rPr lang="en-US" altLang="ja-JP" sz="1600" b="1" dirty="0">
                <a:solidFill>
                  <a:srgbClr val="FF0000"/>
                </a:solidFill>
              </a:rPr>
              <a:t>W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>
            <a:stCxn id="6" idx="0"/>
          </p:cNvCxnSpPr>
          <p:nvPr/>
        </p:nvCxnSpPr>
        <p:spPr>
          <a:xfrm flipV="1">
            <a:off x="935377" y="6391961"/>
            <a:ext cx="1314716" cy="1316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48" idx="1"/>
          </p:cNvCxnSpPr>
          <p:nvPr/>
        </p:nvCxnSpPr>
        <p:spPr>
          <a:xfrm>
            <a:off x="5000293" y="4123671"/>
            <a:ext cx="658937" cy="517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790719" y="5509085"/>
            <a:ext cx="5129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Increase of beam intensity </a:t>
            </a:r>
            <a:r>
              <a:rPr lang="en-US" altLang="ja-JP" sz="1600" dirty="0" smtClean="0">
                <a:sym typeface="Wingdings"/>
              </a:rPr>
              <a:t> Much further from stability</a:t>
            </a:r>
          </a:p>
          <a:p>
            <a:r>
              <a:rPr lang="en-US" altLang="ja-JP" sz="1600" dirty="0">
                <a:sym typeface="Wingdings"/>
              </a:rPr>
              <a:t>	</a:t>
            </a:r>
            <a:r>
              <a:rPr lang="en-US" altLang="ja-JP" sz="1600" dirty="0" smtClean="0">
                <a:sym typeface="Wingdings"/>
              </a:rPr>
              <a:t>	          Various types of experiments</a:t>
            </a:r>
          </a:p>
          <a:p>
            <a:r>
              <a:rPr lang="en-US" altLang="ja-JP" sz="1600" dirty="0">
                <a:sym typeface="Wingdings"/>
              </a:rPr>
              <a:t> </a:t>
            </a:r>
            <a:r>
              <a:rPr lang="en-US" altLang="ja-JP" sz="1600" dirty="0" smtClean="0">
                <a:sym typeface="Wingdings"/>
              </a:rPr>
              <a:t>                                                     (Decay  Reaction)</a:t>
            </a:r>
            <a:endParaRPr lang="en-US" altLang="ja-JP" sz="1600" dirty="0" smtClean="0"/>
          </a:p>
          <a:p>
            <a:r>
              <a:rPr lang="en-US" altLang="ja-JP" sz="1600" dirty="0" smtClean="0"/>
              <a:t>Variety of primary beams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 Variety of RI beams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2050" y="4485753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i="1" dirty="0" smtClean="0">
                <a:solidFill>
                  <a:srgbClr val="FF0000"/>
                </a:solidFill>
              </a:rPr>
              <a:t>N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= 126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9834" y="3828041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 smtClean="0"/>
              <a:t>From O. </a:t>
            </a:r>
            <a:r>
              <a:rPr kumimoji="1" lang="en-US" altLang="ja-JP" sz="1200" i="1" dirty="0" err="1" smtClean="0"/>
              <a:t>Kamigaito</a:t>
            </a:r>
            <a:endParaRPr kumimoji="1"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5606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フッター プレースホルダー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ARIS2014, N. Fukuda</a:t>
            </a: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Neutron-drip line search with intense </a:t>
            </a:r>
            <a:r>
              <a:rPr kumimoji="1" lang="en-US" altLang="ja-JP" baseline="30000" dirty="0" smtClean="0"/>
              <a:t>48</a:t>
            </a:r>
            <a:r>
              <a:rPr kumimoji="1" lang="en-US" altLang="ja-JP" dirty="0" smtClean="0"/>
              <a:t>Ca beam</a:t>
            </a:r>
            <a:endParaRPr kumimoji="1" lang="ja-JP" altLang="en-US" dirty="0"/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179388" y="764704"/>
            <a:ext cx="8640762" cy="4191000"/>
            <a:chOff x="179512" y="1556792"/>
            <a:chExt cx="8640960" cy="4191557"/>
          </a:xfrm>
        </p:grpSpPr>
        <p:grpSp>
          <p:nvGrpSpPr>
            <p:cNvPr id="4" name="グループ化 168"/>
            <p:cNvGrpSpPr>
              <a:grpSpLocks/>
            </p:cNvGrpSpPr>
            <p:nvPr/>
          </p:nvGrpSpPr>
          <p:grpSpPr bwMode="auto">
            <a:xfrm>
              <a:off x="179512" y="1556792"/>
              <a:ext cx="8640960" cy="4191557"/>
              <a:chOff x="179512" y="1340768"/>
              <a:chExt cx="8640960" cy="419155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484784"/>
                <a:ext cx="8352928" cy="3958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直線コネクタ 2"/>
              <p:cNvCxnSpPr/>
              <p:nvPr/>
            </p:nvCxnSpPr>
            <p:spPr>
              <a:xfrm>
                <a:off x="2267122" y="4665435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3"/>
              <p:cNvCxnSpPr/>
              <p:nvPr/>
            </p:nvCxnSpPr>
            <p:spPr>
              <a:xfrm>
                <a:off x="2856098" y="4365358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4"/>
              <p:cNvCxnSpPr/>
              <p:nvPr/>
            </p:nvCxnSpPr>
            <p:spPr>
              <a:xfrm>
                <a:off x="3491113" y="4050991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5"/>
              <p:cNvCxnSpPr/>
              <p:nvPr/>
            </p:nvCxnSpPr>
            <p:spPr>
              <a:xfrm rot="5400000">
                <a:off x="2090889" y="4489199"/>
                <a:ext cx="2889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6"/>
              <p:cNvCxnSpPr/>
              <p:nvPr/>
            </p:nvCxnSpPr>
            <p:spPr>
              <a:xfrm rot="5400000">
                <a:off x="1234413" y="5085385"/>
                <a:ext cx="28737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7"/>
              <p:cNvCxnSpPr/>
              <p:nvPr/>
            </p:nvCxnSpPr>
            <p:spPr>
              <a:xfrm rot="5400000">
                <a:off x="2687010" y="4197855"/>
                <a:ext cx="28737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8"/>
              <p:cNvCxnSpPr/>
              <p:nvPr/>
            </p:nvCxnSpPr>
            <p:spPr>
              <a:xfrm rot="16200000" flipH="1">
                <a:off x="2313923" y="4364564"/>
                <a:ext cx="57633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9"/>
              <p:cNvCxnSpPr/>
              <p:nvPr/>
            </p:nvCxnSpPr>
            <p:spPr>
              <a:xfrm>
                <a:off x="1979778" y="4365358"/>
                <a:ext cx="28734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0"/>
              <p:cNvCxnSpPr/>
              <p:nvPr/>
            </p:nvCxnSpPr>
            <p:spPr>
              <a:xfrm>
                <a:off x="2568754" y="4063693"/>
                <a:ext cx="28734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1"/>
              <p:cNvCxnSpPr/>
              <p:nvPr/>
            </p:nvCxnSpPr>
            <p:spPr>
              <a:xfrm>
                <a:off x="3230757" y="3730274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2"/>
              <p:cNvCxnSpPr/>
              <p:nvPr/>
            </p:nvCxnSpPr>
            <p:spPr>
              <a:xfrm rot="5400000">
                <a:off x="3302180" y="3881107"/>
                <a:ext cx="2889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3"/>
              <p:cNvCxnSpPr/>
              <p:nvPr/>
            </p:nvCxnSpPr>
            <p:spPr>
              <a:xfrm>
                <a:off x="3805445" y="3763615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14"/>
              <p:cNvCxnSpPr/>
              <p:nvPr/>
            </p:nvCxnSpPr>
            <p:spPr>
              <a:xfrm rot="5400000">
                <a:off x="3891155" y="3887457"/>
                <a:ext cx="2889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15"/>
              <p:cNvCxnSpPr/>
              <p:nvPr/>
            </p:nvCxnSpPr>
            <p:spPr>
              <a:xfrm>
                <a:off x="4067388" y="4063693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16"/>
              <p:cNvCxnSpPr/>
              <p:nvPr/>
            </p:nvCxnSpPr>
            <p:spPr>
              <a:xfrm>
                <a:off x="5272329" y="3455599"/>
                <a:ext cx="28734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17"/>
              <p:cNvCxnSpPr/>
              <p:nvPr/>
            </p:nvCxnSpPr>
            <p:spPr>
              <a:xfrm>
                <a:off x="4670652" y="3763615"/>
                <a:ext cx="28734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18"/>
              <p:cNvCxnSpPr/>
              <p:nvPr/>
            </p:nvCxnSpPr>
            <p:spPr>
              <a:xfrm rot="16200000" flipH="1">
                <a:off x="4715864" y="3442104"/>
                <a:ext cx="57634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19"/>
              <p:cNvCxnSpPr/>
              <p:nvPr/>
            </p:nvCxnSpPr>
            <p:spPr>
              <a:xfrm>
                <a:off x="5029435" y="3166636"/>
                <a:ext cx="21749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0"/>
              <p:cNvCxnSpPr/>
              <p:nvPr/>
            </p:nvCxnSpPr>
            <p:spPr>
              <a:xfrm rot="5400000">
                <a:off x="5088952" y="3284920"/>
                <a:ext cx="28737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1"/>
              <p:cNvCxnSpPr/>
              <p:nvPr/>
            </p:nvCxnSpPr>
            <p:spPr>
              <a:xfrm rot="5400000">
                <a:off x="5305635" y="3153935"/>
                <a:ext cx="57475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2"/>
              <p:cNvCxnSpPr/>
              <p:nvPr/>
            </p:nvCxnSpPr>
            <p:spPr>
              <a:xfrm>
                <a:off x="5613649" y="2879260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3"/>
              <p:cNvCxnSpPr/>
              <p:nvPr/>
            </p:nvCxnSpPr>
            <p:spPr>
              <a:xfrm rot="5400000">
                <a:off x="5698566" y="3010247"/>
                <a:ext cx="28737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24"/>
              <p:cNvCxnSpPr/>
              <p:nvPr/>
            </p:nvCxnSpPr>
            <p:spPr>
              <a:xfrm>
                <a:off x="5867654" y="3147583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25"/>
              <p:cNvCxnSpPr/>
              <p:nvPr/>
            </p:nvCxnSpPr>
            <p:spPr>
              <a:xfrm rot="16200000" flipH="1">
                <a:off x="5906518" y="2853063"/>
                <a:ext cx="57633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26"/>
              <p:cNvCxnSpPr/>
              <p:nvPr/>
            </p:nvCxnSpPr>
            <p:spPr>
              <a:xfrm>
                <a:off x="6215325" y="2564894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27"/>
              <p:cNvCxnSpPr/>
              <p:nvPr/>
            </p:nvCxnSpPr>
            <p:spPr>
              <a:xfrm rot="5400000">
                <a:off x="6299448" y="2718902"/>
                <a:ext cx="2889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28"/>
              <p:cNvCxnSpPr/>
              <p:nvPr/>
            </p:nvCxnSpPr>
            <p:spPr>
              <a:xfrm>
                <a:off x="6516957" y="2866559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29"/>
              <p:cNvCxnSpPr/>
              <p:nvPr/>
            </p:nvCxnSpPr>
            <p:spPr>
              <a:xfrm rot="5400000">
                <a:off x="6372443" y="2420411"/>
                <a:ext cx="86371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0"/>
              <p:cNvCxnSpPr/>
              <p:nvPr/>
            </p:nvCxnSpPr>
            <p:spPr>
              <a:xfrm>
                <a:off x="6817001" y="1975852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16200000" flipH="1">
                <a:off x="6751086" y="2251321"/>
                <a:ext cx="57634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7072595" y="2564894"/>
                <a:ext cx="28734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rot="16200000" flipH="1">
                <a:off x="7105901" y="2244176"/>
                <a:ext cx="57475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7426615" y="1948862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5400000">
                <a:off x="7524232" y="2073497"/>
                <a:ext cx="28737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7667921" y="2237825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rot="5400000">
                <a:off x="7570240" y="1798823"/>
                <a:ext cx="86530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rot="16200000" flipH="1">
                <a:off x="7956027" y="1654342"/>
                <a:ext cx="57634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8015592" y="1340768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8263247" y="1969502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rot="16200000" flipH="1">
                <a:off x="8316398" y="1681332"/>
                <a:ext cx="57633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8604567" y="1353470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6326453" y="3801720"/>
                <a:ext cx="28734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50"/>
              <p:cNvSpPr txBox="1">
                <a:spLocks noChangeArrowheads="1"/>
              </p:cNvSpPr>
              <p:nvPr/>
            </p:nvSpPr>
            <p:spPr bwMode="auto">
              <a:xfrm>
                <a:off x="6660232" y="3658087"/>
                <a:ext cx="792088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200"/>
                  <a:t>KTUY05</a:t>
                </a:r>
                <a:endParaRPr lang="ja-JP" altLang="en-US" sz="1200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 rot="5400000">
                <a:off x="4486482" y="3585792"/>
                <a:ext cx="28896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4415059" y="3455599"/>
                <a:ext cx="215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rot="16200000" flipH="1">
                <a:off x="4114188" y="3762822"/>
                <a:ext cx="57634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rot="5400000">
                <a:off x="3661757" y="3907303"/>
                <a:ext cx="28737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rot="16200000" flipH="1">
                <a:off x="2902899" y="4037495"/>
                <a:ext cx="57633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rot="16200000" flipH="1">
                <a:off x="1704309" y="4653527"/>
                <a:ext cx="57633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1397152" y="4941697"/>
                <a:ext cx="57627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1076470" y="5229073"/>
                <a:ext cx="28734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rot="5400000">
                <a:off x="913731" y="5080622"/>
                <a:ext cx="28737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774838" y="4941697"/>
                <a:ext cx="28893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rot="16200000" flipH="1">
                <a:off x="468411" y="5229073"/>
                <a:ext cx="57475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179512" y="5516448"/>
                <a:ext cx="57627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/>
              <p:cNvSpPr txBox="1">
                <a:spLocks noChangeArrowheads="1"/>
              </p:cNvSpPr>
              <p:nvPr/>
            </p:nvSpPr>
            <p:spPr bwMode="auto">
              <a:xfrm>
                <a:off x="1004419" y="5255326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200" baseline="30000"/>
                  <a:t>19</a:t>
                </a:r>
                <a:r>
                  <a:rPr lang="en-US" altLang="ja-JP" sz="1200"/>
                  <a:t>B</a:t>
                </a:r>
                <a:endParaRPr lang="ja-JP" altLang="en-US" sz="1200"/>
              </a:p>
            </p:txBody>
          </p:sp>
          <p:sp>
            <p:nvSpPr>
              <p:cNvPr id="65" name="テキスト ボックス 64"/>
              <p:cNvSpPr txBox="1">
                <a:spLocks noChangeArrowheads="1"/>
              </p:cNvSpPr>
              <p:nvPr/>
            </p:nvSpPr>
            <p:spPr bwMode="auto">
              <a:xfrm>
                <a:off x="421662" y="5255326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200" baseline="30000"/>
                  <a:t>17</a:t>
                </a:r>
                <a:r>
                  <a:rPr lang="en-US" altLang="ja-JP" sz="1200"/>
                  <a:t>B</a:t>
                </a:r>
                <a:endParaRPr lang="ja-JP" altLang="en-US" sz="120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5867654" y="2755514"/>
              <a:ext cx="288932" cy="287375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" name="テキスト ボックス 5"/>
            <p:cNvSpPr txBox="1">
              <a:spLocks noChangeArrowheads="1"/>
            </p:cNvSpPr>
            <p:nvPr/>
          </p:nvSpPr>
          <p:spPr bwMode="auto">
            <a:xfrm>
              <a:off x="5796136" y="2780928"/>
              <a:ext cx="50405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100" baseline="30000"/>
                <a:t>44</a:t>
              </a:r>
              <a:r>
                <a:rPr lang="en-US" altLang="ja-JP" sz="1100"/>
                <a:t>Si</a:t>
              </a:r>
              <a:endParaRPr lang="ja-JP" altLang="en-US" sz="110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024821" y="5046581"/>
              <a:ext cx="288932" cy="287376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7" name="正方形/長方形 237"/>
          <p:cNvSpPr>
            <a:spLocks noChangeArrowheads="1"/>
          </p:cNvSpPr>
          <p:nvPr/>
        </p:nvSpPr>
        <p:spPr bwMode="auto">
          <a:xfrm>
            <a:off x="540446" y="6165304"/>
            <a:ext cx="5739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dirty="0"/>
              <a:t>Oleg </a:t>
            </a:r>
            <a:r>
              <a:rPr lang="en-US" altLang="ja-JP" sz="1600" dirty="0" err="1"/>
              <a:t>Tarasov</a:t>
            </a:r>
            <a:r>
              <a:rPr lang="en-US" altLang="ja-JP" sz="1600" dirty="0"/>
              <a:t> et al.: Phys. Rev. C75 (2007) 064613  </a:t>
            </a:r>
            <a:r>
              <a:rPr lang="en-US" altLang="ja-JP" sz="1600" baseline="30000" dirty="0">
                <a:solidFill>
                  <a:srgbClr val="0000FF"/>
                </a:solidFill>
              </a:rPr>
              <a:t>44</a:t>
            </a:r>
            <a:r>
              <a:rPr lang="en-US" altLang="ja-JP" sz="1600" dirty="0">
                <a:solidFill>
                  <a:srgbClr val="0000FF"/>
                </a:solidFill>
              </a:rPr>
              <a:t>Si</a:t>
            </a:r>
          </a:p>
          <a:p>
            <a:r>
              <a:rPr lang="en-US" altLang="ja-JP" sz="1600" dirty="0"/>
              <a:t>T. Baumann et al.: Nature 449 (2007)1022  </a:t>
            </a:r>
            <a:r>
              <a:rPr lang="en-US" altLang="ja-JP" sz="1600" baseline="30000" dirty="0">
                <a:solidFill>
                  <a:srgbClr val="0000FF"/>
                </a:solidFill>
              </a:rPr>
              <a:t>40</a:t>
            </a:r>
            <a:r>
              <a:rPr lang="en-US" altLang="ja-JP" sz="1600" dirty="0">
                <a:solidFill>
                  <a:srgbClr val="0000FF"/>
                </a:solidFill>
              </a:rPr>
              <a:t>Mg and </a:t>
            </a:r>
            <a:r>
              <a:rPr lang="en-US" altLang="ja-JP" sz="1600" baseline="30000" dirty="0">
                <a:solidFill>
                  <a:srgbClr val="0000FF"/>
                </a:solidFill>
              </a:rPr>
              <a:t>42,43</a:t>
            </a:r>
            <a:r>
              <a:rPr lang="en-US" altLang="ja-JP" sz="1600" dirty="0">
                <a:solidFill>
                  <a:srgbClr val="0000FF"/>
                </a:solidFill>
              </a:rPr>
              <a:t>Al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251520" y="6525667"/>
            <a:ext cx="215900" cy="215900"/>
          </a:xfrm>
          <a:prstGeom prst="rect">
            <a:avLst/>
          </a:prstGeom>
          <a:solidFill>
            <a:srgbClr val="FF505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251520" y="6236741"/>
            <a:ext cx="215900" cy="220949"/>
          </a:xfrm>
          <a:prstGeom prst="rect">
            <a:avLst/>
          </a:prstGeom>
          <a:solidFill>
            <a:srgbClr val="00FF00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77" name="Group 93"/>
          <p:cNvGrpSpPr>
            <a:grpSpLocks/>
          </p:cNvGrpSpPr>
          <p:nvPr/>
        </p:nvGrpSpPr>
        <p:grpSpPr bwMode="auto">
          <a:xfrm>
            <a:off x="3367088" y="1340967"/>
            <a:ext cx="5776912" cy="4779961"/>
            <a:chOff x="2121" y="1425"/>
            <a:chExt cx="3639" cy="3011"/>
          </a:xfrm>
        </p:grpSpPr>
        <p:sp>
          <p:nvSpPr>
            <p:cNvPr id="78" name="円/楕円 77"/>
            <p:cNvSpPr/>
            <p:nvPr/>
          </p:nvSpPr>
          <p:spPr>
            <a:xfrm>
              <a:off x="3702" y="2196"/>
              <a:ext cx="181" cy="183"/>
            </a:xfrm>
            <a:prstGeom prst="ellipse">
              <a:avLst/>
            </a:prstGeom>
            <a:noFill/>
            <a:ln w="19050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3319" y="2415"/>
              <a:ext cx="182" cy="182"/>
            </a:xfrm>
            <a:prstGeom prst="ellipse">
              <a:avLst/>
            </a:prstGeom>
            <a:solidFill>
              <a:srgbClr val="00FF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933" y="2590"/>
              <a:ext cx="181" cy="181"/>
            </a:xfrm>
            <a:prstGeom prst="ellipse">
              <a:avLst/>
            </a:prstGeom>
            <a:solidFill>
              <a:srgbClr val="00FF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563" y="2771"/>
              <a:ext cx="181" cy="181"/>
            </a:xfrm>
            <a:prstGeom prst="ellipse">
              <a:avLst/>
            </a:prstGeom>
            <a:solidFill>
              <a:srgbClr val="00FF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2" name="テキスト ボックス 69"/>
            <p:cNvSpPr txBox="1">
              <a:spLocks noChangeArrowheads="1"/>
            </p:cNvSpPr>
            <p:nvPr/>
          </p:nvSpPr>
          <p:spPr bwMode="auto">
            <a:xfrm>
              <a:off x="2534" y="2786"/>
              <a:ext cx="2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aseline="30000">
                  <a:solidFill>
                    <a:srgbClr val="FF0000"/>
                  </a:solidFill>
                </a:rPr>
                <a:t>33</a:t>
              </a:r>
              <a:r>
                <a:rPr lang="en-US" altLang="ja-JP" sz="1200">
                  <a:solidFill>
                    <a:srgbClr val="FF0000"/>
                  </a:solidFill>
                </a:rPr>
                <a:t>F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83" name="テキスト ボックス 70"/>
            <p:cNvSpPr txBox="1">
              <a:spLocks noChangeArrowheads="1"/>
            </p:cNvSpPr>
            <p:nvPr/>
          </p:nvSpPr>
          <p:spPr bwMode="auto">
            <a:xfrm>
              <a:off x="2897" y="2604"/>
              <a:ext cx="3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100" baseline="30000">
                  <a:solidFill>
                    <a:srgbClr val="FF0000"/>
                  </a:solidFill>
                </a:rPr>
                <a:t>36</a:t>
              </a:r>
              <a:r>
                <a:rPr lang="en-US" altLang="ja-JP" sz="1100">
                  <a:solidFill>
                    <a:srgbClr val="FF0000"/>
                  </a:solidFill>
                </a:rPr>
                <a:t>Ne</a:t>
              </a:r>
              <a:endParaRPr lang="ja-JP" altLang="en-US" sz="1100">
                <a:solidFill>
                  <a:srgbClr val="FF0000"/>
                </a:solidFill>
              </a:endParaRPr>
            </a:p>
          </p:txBody>
        </p:sp>
        <p:sp>
          <p:nvSpPr>
            <p:cNvPr id="84" name="テキスト ボックス 71"/>
            <p:cNvSpPr txBox="1">
              <a:spLocks noChangeArrowheads="1"/>
            </p:cNvSpPr>
            <p:nvPr/>
          </p:nvSpPr>
          <p:spPr bwMode="auto">
            <a:xfrm>
              <a:off x="3264" y="2423"/>
              <a:ext cx="31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100" baseline="30000">
                  <a:solidFill>
                    <a:srgbClr val="FF0000"/>
                  </a:solidFill>
                </a:rPr>
                <a:t>39</a:t>
              </a:r>
              <a:r>
                <a:rPr lang="en-US" altLang="ja-JP" sz="1100">
                  <a:solidFill>
                    <a:srgbClr val="FF0000"/>
                  </a:solidFill>
                </a:rPr>
                <a:t>Na</a:t>
              </a:r>
              <a:endParaRPr lang="ja-JP" altLang="en-US" sz="1100">
                <a:solidFill>
                  <a:srgbClr val="FF0000"/>
                </a:solidFill>
              </a:endParaRPr>
            </a:p>
          </p:txBody>
        </p:sp>
        <p:sp>
          <p:nvSpPr>
            <p:cNvPr id="85" name="テキスト ボックス 72"/>
            <p:cNvSpPr txBox="1">
              <a:spLocks noChangeArrowheads="1"/>
            </p:cNvSpPr>
            <p:nvPr/>
          </p:nvSpPr>
          <p:spPr bwMode="auto">
            <a:xfrm>
              <a:off x="3635" y="2196"/>
              <a:ext cx="3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100" baseline="30000"/>
                <a:t>42</a:t>
              </a:r>
              <a:r>
                <a:rPr lang="en-US" altLang="ja-JP" sz="1100"/>
                <a:t>Mg</a:t>
              </a:r>
              <a:endParaRPr lang="ja-JP" altLang="en-US" sz="1100"/>
            </a:p>
          </p:txBody>
        </p:sp>
        <p:sp>
          <p:nvSpPr>
            <p:cNvPr id="86" name="テキスト ボックス 73"/>
            <p:cNvSpPr txBox="1">
              <a:spLocks noChangeArrowheads="1"/>
            </p:cNvSpPr>
            <p:nvPr/>
          </p:nvSpPr>
          <p:spPr bwMode="auto">
            <a:xfrm>
              <a:off x="4035" y="2014"/>
              <a:ext cx="3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100" baseline="30000"/>
                <a:t>45</a:t>
              </a:r>
              <a:r>
                <a:rPr lang="en-US" altLang="ja-JP" sz="1100"/>
                <a:t>Al</a:t>
              </a:r>
              <a:endParaRPr lang="ja-JP" altLang="en-US" sz="1100"/>
            </a:p>
          </p:txBody>
        </p:sp>
        <p:sp>
          <p:nvSpPr>
            <p:cNvPr id="87" name="テキスト ボックス 76"/>
            <p:cNvSpPr txBox="1">
              <a:spLocks noChangeArrowheads="1"/>
            </p:cNvSpPr>
            <p:nvPr/>
          </p:nvSpPr>
          <p:spPr bwMode="auto">
            <a:xfrm>
              <a:off x="3016" y="2876"/>
              <a:ext cx="81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FF0000"/>
                  </a:solidFill>
                </a:rPr>
                <a:t>N=2Z+6</a:t>
              </a:r>
            </a:p>
            <a:p>
              <a:pPr eaLnBrk="1" hangingPunct="1"/>
              <a:r>
                <a:rPr lang="en-US" altLang="ja-JP" dirty="0">
                  <a:solidFill>
                    <a:srgbClr val="FF0000"/>
                  </a:solidFill>
                </a:rPr>
                <a:t>(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A-3Z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=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6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)</a:t>
              </a:r>
            </a:p>
            <a:p>
              <a:pPr eaLnBrk="1" hangingPunct="1"/>
              <a:r>
                <a:rPr lang="en-US" altLang="ja-JP" dirty="0" smtClean="0">
                  <a:solidFill>
                    <a:srgbClr val="FF0000"/>
                  </a:solidFill>
                </a:rPr>
                <a:t>at RIBF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8" name="直線矢印コネクタ 87"/>
            <p:cNvCxnSpPr/>
            <p:nvPr/>
          </p:nvCxnSpPr>
          <p:spPr bwMode="auto">
            <a:xfrm rot="16200000" flipV="1">
              <a:off x="2857" y="2808"/>
              <a:ext cx="227" cy="18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2121" y="2938"/>
              <a:ext cx="454" cy="227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2758" y="2749"/>
              <a:ext cx="182" cy="9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V="1">
              <a:off x="3515" y="2363"/>
              <a:ext cx="182" cy="91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3131" y="2559"/>
              <a:ext cx="181" cy="90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3900" y="2172"/>
              <a:ext cx="181" cy="91"/>
            </a:xfrm>
            <a:prstGeom prst="line">
              <a:avLst/>
            </a:prstGeom>
            <a:ln w="63500">
              <a:solidFill>
                <a:srgbClr val="FF0000">
                  <a:alpha val="4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4286" y="1425"/>
              <a:ext cx="1270" cy="635"/>
            </a:xfrm>
            <a:prstGeom prst="line">
              <a:avLst/>
            </a:prstGeom>
            <a:ln w="635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111"/>
            <p:cNvSpPr txBox="1">
              <a:spLocks noChangeArrowheads="1"/>
            </p:cNvSpPr>
            <p:nvPr/>
          </p:nvSpPr>
          <p:spPr bwMode="auto">
            <a:xfrm>
              <a:off x="2744" y="3602"/>
              <a:ext cx="301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FF0000"/>
                  </a:solidFill>
                </a:rPr>
                <a:t>Search for the N=2Z+6 (A=3Z+6) nuclei: </a:t>
              </a:r>
              <a:r>
                <a:rPr lang="en-US" altLang="ja-JP" sz="2000" baseline="30000" dirty="0">
                  <a:solidFill>
                    <a:srgbClr val="FF0000"/>
                  </a:solidFill>
                </a:rPr>
                <a:t>33</a:t>
              </a:r>
              <a:r>
                <a:rPr lang="en-US" altLang="ja-JP" sz="2000" dirty="0">
                  <a:solidFill>
                    <a:srgbClr val="FF0000"/>
                  </a:solidFill>
                </a:rPr>
                <a:t>F, </a:t>
              </a:r>
              <a:r>
                <a:rPr lang="en-US" altLang="ja-JP" sz="2000" baseline="30000" dirty="0">
                  <a:solidFill>
                    <a:srgbClr val="FF0000"/>
                  </a:solidFill>
                </a:rPr>
                <a:t>36</a:t>
              </a:r>
              <a:r>
                <a:rPr lang="en-US" altLang="ja-JP" sz="2000" dirty="0">
                  <a:solidFill>
                    <a:srgbClr val="FF0000"/>
                  </a:solidFill>
                </a:rPr>
                <a:t>Ne, </a:t>
              </a:r>
              <a:r>
                <a:rPr lang="en-US" altLang="ja-JP" sz="2000" baseline="30000" dirty="0">
                  <a:solidFill>
                    <a:srgbClr val="FF0000"/>
                  </a:solidFill>
                </a:rPr>
                <a:t>39</a:t>
              </a:r>
              <a:r>
                <a:rPr lang="en-US" altLang="ja-JP" sz="2000" dirty="0">
                  <a:solidFill>
                    <a:srgbClr val="FF0000"/>
                  </a:solidFill>
                </a:rPr>
                <a:t>Na, (</a:t>
              </a:r>
              <a:r>
                <a:rPr lang="en-US" altLang="ja-JP" sz="2000" baseline="30000" dirty="0" smtClean="0">
                  <a:solidFill>
                    <a:srgbClr val="FF0000"/>
                  </a:solidFill>
                </a:rPr>
                <a:t>42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Mg) : </a:t>
              </a:r>
              <a:r>
                <a:rPr lang="en-US" altLang="ja-JP" sz="2000" dirty="0" smtClean="0">
                  <a:solidFill>
                    <a:srgbClr val="0000FF"/>
                  </a:solidFill>
                </a:rPr>
                <a:t>determination of </a:t>
              </a:r>
              <a:r>
                <a:rPr lang="en-US" altLang="ja-JP" sz="2000" dirty="0">
                  <a:solidFill>
                    <a:srgbClr val="0000FF"/>
                  </a:solidFill>
                </a:rPr>
                <a:t>e</a:t>
              </a:r>
              <a:r>
                <a:rPr lang="en-US" altLang="ja-JP" sz="2000" dirty="0" smtClean="0">
                  <a:solidFill>
                    <a:srgbClr val="0000FF"/>
                  </a:solidFill>
                </a:rPr>
                <a:t>xistence/non-existence using an intense </a:t>
              </a:r>
              <a:r>
                <a:rPr lang="en-US" altLang="ja-JP" sz="2000" baseline="30000" dirty="0" smtClean="0">
                  <a:solidFill>
                    <a:srgbClr val="0000FF"/>
                  </a:solidFill>
                </a:rPr>
                <a:t>48</a:t>
              </a:r>
              <a:r>
                <a:rPr lang="en-US" altLang="ja-JP" sz="2000" dirty="0" smtClean="0">
                  <a:solidFill>
                    <a:srgbClr val="0000FF"/>
                  </a:solidFill>
                </a:rPr>
                <a:t>Ca beam at RIBF</a:t>
              </a:r>
              <a:endParaRPr lang="en-US" altLang="ja-JP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9" name="スライド番号プレースホルダー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02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29203" y="5904513"/>
            <a:ext cx="3228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6400" y="1445885"/>
            <a:ext cx="66842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 smtClean="0"/>
              <a:t>BigRIPS</a:t>
            </a:r>
            <a:r>
              <a:rPr kumimoji="1" lang="en-US" altLang="ja-JP" dirty="0" smtClean="0"/>
              <a:t> separator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RI beam production in flight</a:t>
            </a:r>
            <a:endParaRPr kumimoji="1" lang="en-US" altLang="ja-JP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Large acceptance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High particle identification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More than 100 new isotopes have been observed so far.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308 RI-beams have been produced for about 80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Production rates have been obtained for about 900 isotopes.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About 50 new isomers have been observed.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They provides rich spectroscopic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They are used for isomer-tagging in PID.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In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More various RI beams</a:t>
            </a:r>
            <a:r>
              <a:rPr lang="en-US" altLang="ja-JP" dirty="0"/>
              <a:t> </a:t>
            </a:r>
            <a:r>
              <a:rPr lang="en-US" altLang="ja-JP" dirty="0" smtClean="0"/>
              <a:t>with more various primary beams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More various types of experiment with higher beam intensity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Neutron-drip line search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618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 slide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ARIS2014, N. Fukuda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98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roduction reactions at </a:t>
            </a:r>
            <a:r>
              <a:rPr kumimoji="1" lang="en-US" altLang="ja-JP" dirty="0" err="1" smtClean="0"/>
              <a:t>BigRIPS</a:t>
            </a:r>
            <a:endParaRPr kumimoji="1" lang="ja-JP" altLang="en-US" dirty="0"/>
          </a:p>
        </p:txBody>
      </p:sp>
      <p:pic>
        <p:nvPicPr>
          <p:cNvPr id="3" name="Picture 5" descr="br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29" y="1558367"/>
            <a:ext cx="3312393" cy="300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44967" y="3595893"/>
            <a:ext cx="5822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en-US" altLang="ja-JP" sz="2000" dirty="0" smtClean="0">
                <a:solidFill>
                  <a:srgbClr val="0303F9"/>
                </a:solidFill>
                <a:latin typeface="+mn-lt"/>
                <a:ea typeface="Osaka" charset="-128"/>
              </a:rPr>
              <a:t>In-flight </a:t>
            </a:r>
            <a:r>
              <a:rPr lang="en-US" altLang="ja-JP" sz="2000" dirty="0">
                <a:solidFill>
                  <a:srgbClr val="0303F9"/>
                </a:solidFill>
                <a:latin typeface="+mn-lt"/>
                <a:ea typeface="Osaka" charset="-128"/>
              </a:rPr>
              <a:t>fission of </a:t>
            </a:r>
            <a:r>
              <a:rPr lang="en-US" altLang="ja-JP" sz="2000" baseline="30000" dirty="0" smtClean="0">
                <a:solidFill>
                  <a:srgbClr val="0303F9"/>
                </a:solidFill>
                <a:latin typeface="+mn-lt"/>
                <a:ea typeface="Osaka" charset="-128"/>
              </a:rPr>
              <a:t>238</a:t>
            </a:r>
            <a:r>
              <a:rPr lang="en-US" altLang="ja-JP" sz="2000" dirty="0" smtClean="0">
                <a:solidFill>
                  <a:srgbClr val="0303F9"/>
                </a:solidFill>
                <a:latin typeface="+mn-lt"/>
                <a:ea typeface="Osaka" charset="-128"/>
              </a:rPr>
              <a:t>U beam</a:t>
            </a:r>
            <a:br>
              <a:rPr lang="en-US" altLang="ja-JP" sz="2000" dirty="0" smtClean="0">
                <a:solidFill>
                  <a:srgbClr val="0303F9"/>
                </a:solidFill>
                <a:latin typeface="+mn-lt"/>
                <a:ea typeface="Osaka" charset="-128"/>
              </a:rPr>
            </a:br>
            <a:r>
              <a:rPr lang="en-US" altLang="ja-JP" sz="1600" dirty="0" smtClean="0">
                <a:latin typeface="+mn-lt"/>
                <a:ea typeface="Osaka" charset="-128"/>
              </a:rPr>
              <a:t>(Very </a:t>
            </a:r>
            <a:r>
              <a:rPr lang="en-US" altLang="ja-JP" sz="1600" dirty="0">
                <a:latin typeface="+mn-lt"/>
                <a:ea typeface="Osaka" charset="-128"/>
              </a:rPr>
              <a:t>powerful for medium-heavy neutron-rich isotopes)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58976"/>
            <a:ext cx="2592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958976"/>
            <a:ext cx="38163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7238" y="5535239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/>
              <a:t>238</a:t>
            </a:r>
            <a:r>
              <a:rPr lang="en-US" altLang="ja-JP"/>
              <a:t>U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219700" y="553365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/>
              <a:t>238</a:t>
            </a:r>
            <a:r>
              <a:rPr lang="en-US" altLang="ja-JP"/>
              <a:t>U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908175" y="57329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 dirty="0">
                <a:solidFill>
                  <a:srgbClr val="FF0000"/>
                </a:solidFill>
              </a:rPr>
              <a:t>9</a:t>
            </a:r>
            <a:r>
              <a:rPr lang="en-US" altLang="ja-JP" dirty="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732588" y="5751139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err="1">
                <a:solidFill>
                  <a:srgbClr val="FF0000"/>
                </a:solidFill>
              </a:rPr>
              <a:t>Pb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331913" y="4424832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0000CC"/>
                </a:solidFill>
              </a:rPr>
              <a:t>Abrasion fission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364163" y="4460896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0000CC"/>
                </a:solidFill>
              </a:rPr>
              <a:t>Coulomb fission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636963" y="5678114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/>
              <a:t>78</a:t>
            </a:r>
            <a:r>
              <a:rPr lang="en-US" altLang="ja-JP"/>
              <a:t>Ni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380288" y="4670051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/>
              <a:t>132</a:t>
            </a:r>
            <a:r>
              <a:rPr lang="en-US" altLang="ja-JP"/>
              <a:t>Sn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50825" y="1122590"/>
            <a:ext cx="59914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altLang="ja-JP" sz="2000" dirty="0" smtClean="0">
                <a:solidFill>
                  <a:srgbClr val="0000FF"/>
                </a:solidFill>
                <a:latin typeface="+mn-lt"/>
                <a:ea typeface="Osaka" charset="-128"/>
              </a:rPr>
              <a:t>Projectile </a:t>
            </a:r>
            <a:r>
              <a:rPr lang="en-US" altLang="ja-JP" sz="2000" dirty="0">
                <a:solidFill>
                  <a:srgbClr val="0000FF"/>
                </a:solidFill>
                <a:latin typeface="+mn-lt"/>
                <a:ea typeface="Osaka" charset="-128"/>
              </a:rPr>
              <a:t>fragmentation </a:t>
            </a:r>
            <a:br>
              <a:rPr lang="en-US" altLang="ja-JP" sz="2000" dirty="0">
                <a:solidFill>
                  <a:srgbClr val="0000FF"/>
                </a:solidFill>
                <a:latin typeface="+mn-lt"/>
                <a:ea typeface="Osaka" charset="-128"/>
              </a:rPr>
            </a:br>
            <a:r>
              <a:rPr lang="en-US" altLang="ja-JP" sz="1600" dirty="0" smtClean="0">
                <a:latin typeface="+mn-lt"/>
                <a:ea typeface="Osaka" charset="-128"/>
              </a:rPr>
              <a:t>(</a:t>
            </a:r>
            <a:r>
              <a:rPr lang="en-US" altLang="ja-JP" sz="1600" dirty="0">
                <a:latin typeface="+mn-lt"/>
                <a:ea typeface="Osaka" charset="-128"/>
              </a:rPr>
              <a:t>A</a:t>
            </a:r>
            <a:r>
              <a:rPr lang="en-US" altLang="ja-JP" sz="1600" dirty="0" smtClean="0">
                <a:latin typeface="+mn-lt"/>
                <a:ea typeface="Osaka" charset="-128"/>
              </a:rPr>
              <a:t>ny </a:t>
            </a:r>
            <a:r>
              <a:rPr lang="en-US" altLang="ja-JP" sz="1600" dirty="0">
                <a:latin typeface="+mn-lt"/>
                <a:ea typeface="Osaka" charset="-128"/>
              </a:rPr>
              <a:t>isotopes lighter than projectile can be produced)</a:t>
            </a:r>
          </a:p>
        </p:txBody>
      </p:sp>
      <p:pic>
        <p:nvPicPr>
          <p:cNvPr id="16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6" y="1992655"/>
            <a:ext cx="367188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796039" y="256891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/>
              <a:t>124</a:t>
            </a:r>
            <a:r>
              <a:rPr lang="en-US" altLang="ja-JP"/>
              <a:t>Xe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091538" y="271338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 dirty="0"/>
              <a:t>9</a:t>
            </a:r>
            <a:r>
              <a:rPr lang="en-US" altLang="ja-JP" dirty="0"/>
              <a:t>Be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4396489" y="223727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 dirty="0"/>
              <a:t>100</a:t>
            </a:r>
            <a:r>
              <a:rPr lang="en-US" altLang="ja-JP" dirty="0"/>
              <a:t>Sn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362651" y="249589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/>
              <a:t>e.g.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811618" y="1798390"/>
            <a:ext cx="1042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009900"/>
                </a:solidFill>
              </a:rPr>
              <a:t>abrasion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702378" y="2766423"/>
            <a:ext cx="154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9900"/>
                </a:solidFill>
              </a:rPr>
              <a:t>hot participant zone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820226" y="1704896"/>
            <a:ext cx="1044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009900"/>
                </a:solidFill>
              </a:rPr>
              <a:t>ablation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627784" y="4814687"/>
            <a:ext cx="1019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008000"/>
                </a:solidFill>
              </a:rPr>
              <a:t>abrasion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798093" y="4486695"/>
            <a:ext cx="865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009900"/>
                </a:solidFill>
              </a:rPr>
              <a:t>fission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812088" y="5044245"/>
            <a:ext cx="865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009900"/>
                </a:solidFill>
              </a:rPr>
              <a:t>fission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112688" y="4879601"/>
            <a:ext cx="1116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9900"/>
                </a:solidFill>
              </a:rPr>
              <a:t>COULEX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95344" y="1419271"/>
            <a:ext cx="222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238</a:t>
            </a:r>
            <a:r>
              <a:rPr kumimoji="1" lang="en-US" altLang="ja-JP" sz="1400" dirty="0" smtClean="0"/>
              <a:t>U(345 MeV/u) + Be 7 mm</a:t>
            </a:r>
            <a:endParaRPr kumimoji="1" lang="ja-JP" altLang="en-US" sz="1400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19901" y="1832916"/>
            <a:ext cx="1077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200" i="1" dirty="0">
                <a:solidFill>
                  <a:schemeClr val="bg1"/>
                </a:solidFill>
              </a:rPr>
              <a:t>B</a:t>
            </a:r>
            <a:r>
              <a:rPr lang="en-US" altLang="ja-JP" sz="1200" i="1" dirty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altLang="ja-JP" sz="1200" dirty="0">
                <a:solidFill>
                  <a:schemeClr val="bg1"/>
                </a:solidFill>
              </a:rPr>
              <a:t> = 7.249 Tm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146382" y="2071293"/>
            <a:ext cx="102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200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altLang="ja-JP" sz="1200" i="1" dirty="0" err="1">
                <a:solidFill>
                  <a:schemeClr val="bg1"/>
                </a:solidFill>
              </a:rPr>
              <a:t>p</a:t>
            </a:r>
            <a:r>
              <a:rPr lang="en-US" altLang="ja-JP" sz="1200" dirty="0" smtClean="0">
                <a:solidFill>
                  <a:schemeClr val="bg1"/>
                </a:solidFill>
              </a:rPr>
              <a:t>/</a:t>
            </a:r>
            <a:r>
              <a:rPr lang="en-US" altLang="ja-JP" sz="1200" i="1" dirty="0" smtClean="0">
                <a:solidFill>
                  <a:schemeClr val="bg1"/>
                </a:solidFill>
              </a:rPr>
              <a:t>p</a:t>
            </a:r>
            <a:r>
              <a:rPr lang="en-US" altLang="ja-JP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>
                <a:solidFill>
                  <a:schemeClr val="bg1"/>
                </a:solidFill>
              </a:rPr>
              <a:t>= ±1 %</a:t>
            </a:r>
          </a:p>
        </p:txBody>
      </p:sp>
      <p:sp>
        <p:nvSpPr>
          <p:cNvPr id="33" name="フッター プレースホルダー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9600" y="6096000"/>
            <a:ext cx="242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dirty="0" smtClean="0"/>
              <a:t>Figures are base on those from GSI.</a:t>
            </a:r>
            <a:endParaRPr kumimoji="1"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9080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Trajectory reconstruction for </a:t>
            </a:r>
            <a:r>
              <a:rPr lang="en-US" altLang="ja-JP" i="1" dirty="0" smtClean="0"/>
              <a:t>B</a:t>
            </a:r>
            <a:r>
              <a:rPr lang="en-US" altLang="ja-JP" i="1" dirty="0" smtClean="0">
                <a:latin typeface="Symbol" panose="05050102010706020507" pitchFamily="18" charset="2"/>
              </a:rPr>
              <a:t>r</a:t>
            </a:r>
            <a:r>
              <a:rPr lang="en-US" altLang="ja-JP" dirty="0" smtClean="0"/>
              <a:t> determination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452856" y="2172616"/>
            <a:ext cx="1601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Symbol" panose="05050102010706020507" pitchFamily="18" charset="2"/>
              </a:rPr>
              <a:t>d</a:t>
            </a:r>
            <a:r>
              <a:rPr lang="en-US" altLang="ja-JP" dirty="0" smtClean="0"/>
              <a:t>: </a:t>
            </a:r>
            <a:r>
              <a:rPr lang="en-US" altLang="ja-JP" i="1" dirty="0" smtClean="0"/>
              <a:t>B</a:t>
            </a:r>
            <a:r>
              <a:rPr lang="en-US" altLang="ja-JP" i="1" dirty="0" smtClean="0">
                <a:latin typeface="Symbol" panose="05050102010706020507" pitchFamily="18" charset="2"/>
              </a:rPr>
              <a:t>r</a:t>
            </a:r>
            <a:r>
              <a:rPr lang="en-US" altLang="ja-JP" dirty="0" smtClean="0"/>
              <a:t> deviation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6896" y="1176400"/>
            <a:ext cx="390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Trajectory reconstruction (F3—F5 case)</a:t>
            </a:r>
            <a:endParaRPr kumimoji="1" lang="ja-JP" altLang="en-US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0" y="1581857"/>
            <a:ext cx="3330543" cy="55463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6" y="2636659"/>
            <a:ext cx="5048655" cy="771990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5684540" y="1387631"/>
            <a:ext cx="3368843" cy="4979896"/>
            <a:chOff x="5684540" y="1387631"/>
            <a:chExt cx="3368843" cy="497989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540" y="1556908"/>
              <a:ext cx="3368843" cy="4810619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6436620" y="1387631"/>
              <a:ext cx="2199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Phase space correlation</a:t>
              </a:r>
              <a:endParaRPr kumimoji="1" lang="ja-JP" altLang="en-US" sz="1600" b="1" dirty="0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620" y="1885124"/>
              <a:ext cx="514242" cy="247519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436" y="1885123"/>
              <a:ext cx="516376" cy="247519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620" y="3357046"/>
              <a:ext cx="516376" cy="247519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302" y="3357046"/>
              <a:ext cx="518510" cy="247519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620" y="4784985"/>
              <a:ext cx="514242" cy="24965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302" y="4784985"/>
              <a:ext cx="518510" cy="247519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5550180" y="1207178"/>
            <a:ext cx="3593820" cy="5389074"/>
            <a:chOff x="5550180" y="1207178"/>
            <a:chExt cx="3593820" cy="5389074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180" y="1464372"/>
              <a:ext cx="3593820" cy="5131880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5946296" y="1207178"/>
              <a:ext cx="29484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Higher-order element derivation</a:t>
              </a:r>
              <a:endParaRPr kumimoji="1" lang="ja-JP" altLang="en-US" sz="1600" b="1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135830" y="1487122"/>
              <a:ext cx="9051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1</a:t>
              </a:r>
              <a:r>
                <a:rPr kumimoji="1" lang="en-US" altLang="ja-JP" sz="16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 order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420546" y="1487121"/>
              <a:ext cx="1573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rgbClr val="FF0000"/>
                  </a:solidFill>
                </a:rPr>
                <a:t>Upt</a:t>
              </a:r>
              <a:r>
                <a:rPr lang="en-US" altLang="ja-JP" sz="1600" b="1" dirty="0" smtClean="0">
                  <a:solidFill>
                    <a:srgbClr val="FF0000"/>
                  </a:solidFill>
                </a:rPr>
                <a:t> to 3rd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 order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86896" y="4030312"/>
            <a:ext cx="29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Derivation of transfer matrix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816" y="4350436"/>
            <a:ext cx="5432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First order matrix is determined from measurement.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 smtClean="0"/>
              <a:t>Higher order matrix is determined empirically</a:t>
            </a:r>
            <a:br>
              <a:rPr lang="en-US" altLang="ja-JP" dirty="0" smtClean="0"/>
            </a:br>
            <a:r>
              <a:rPr lang="en-US" altLang="ja-JP" dirty="0" smtClean="0"/>
              <a:t>to improve 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Q</a:t>
            </a:r>
            <a:r>
              <a:rPr lang="en-US" altLang="ja-JP" dirty="0" smtClean="0"/>
              <a:t> resolution.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5469157" y="1166672"/>
            <a:ext cx="3662048" cy="5241061"/>
            <a:chOff x="5469157" y="1166672"/>
            <a:chExt cx="3662048" cy="524106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157" y="1464372"/>
              <a:ext cx="3662048" cy="4943361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846322" y="1166672"/>
              <a:ext cx="311950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i="1" dirty="0" smtClean="0"/>
                <a:t>A</a:t>
              </a:r>
              <a:r>
                <a:rPr lang="en-US" altLang="ja-JP" dirty="0" smtClean="0"/>
                <a:t>/</a:t>
              </a:r>
              <a:r>
                <a:rPr lang="en-US" altLang="ja-JP" i="1" dirty="0" smtClean="0"/>
                <a:t>Q</a:t>
              </a:r>
              <a:r>
                <a:rPr lang="en-US" altLang="ja-JP" dirty="0" smtClean="0"/>
                <a:t> spectrum for Sn isotopes</a:t>
              </a:r>
            </a:p>
            <a:p>
              <a:pPr algn="ctr"/>
              <a:r>
                <a:rPr kumimoji="1" lang="en-US" altLang="ja-JP" sz="1400" dirty="0" smtClean="0"/>
                <a:t>produced by in-flight fission of U</a:t>
              </a:r>
              <a:endParaRPr kumimoji="1" lang="ja-JP" altLang="en-US" sz="1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881529" y="2176609"/>
              <a:ext cx="1247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Calculation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887593" y="3650357"/>
              <a:ext cx="1109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1</a:t>
              </a:r>
              <a:r>
                <a:rPr lang="en-US" altLang="ja-JP" sz="16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altLang="ja-JP" sz="1600" b="1" dirty="0" smtClean="0">
                  <a:solidFill>
                    <a:srgbClr val="FF0000"/>
                  </a:solidFill>
                </a:rPr>
                <a:t> order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430977" y="4853533"/>
              <a:ext cx="1499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Up to 3rd order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93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RI-beam production (2007—2014 May)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124744"/>
            <a:ext cx="246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Number of experiments</a:t>
            </a:r>
            <a:endParaRPr kumimoji="1" lang="ja-JP" altLang="en-US" b="1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93834"/>
              </p:ext>
            </p:extLst>
          </p:nvPr>
        </p:nvGraphicFramePr>
        <p:xfrm>
          <a:off x="899592" y="1478970"/>
          <a:ext cx="5706363" cy="304799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84518"/>
                <a:gridCol w="519430"/>
                <a:gridCol w="587502"/>
                <a:gridCol w="501650"/>
                <a:gridCol w="524192"/>
                <a:gridCol w="524192"/>
                <a:gridCol w="463868"/>
                <a:gridCol w="460692"/>
                <a:gridCol w="484505"/>
                <a:gridCol w="1055814"/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238</a:t>
                      </a:r>
                      <a:r>
                        <a:rPr kumimoji="1" lang="en-US" altLang="ja-JP" sz="1400" dirty="0" smtClean="0"/>
                        <a:t>U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124</a:t>
                      </a:r>
                      <a:r>
                        <a:rPr kumimoji="1" lang="en-US" altLang="ja-JP" sz="1400" dirty="0" smtClean="0"/>
                        <a:t>Xe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86</a:t>
                      </a:r>
                      <a:r>
                        <a:rPr kumimoji="1" lang="en-US" altLang="ja-JP" sz="1400" dirty="0" smtClean="0"/>
                        <a:t>Kr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70</a:t>
                      </a:r>
                      <a:r>
                        <a:rPr kumimoji="1" lang="en-US" altLang="ja-JP" sz="1400" dirty="0" smtClean="0"/>
                        <a:t>Zn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48</a:t>
                      </a:r>
                      <a:r>
                        <a:rPr kumimoji="1" lang="en-US" altLang="ja-JP" sz="1400" dirty="0" smtClean="0"/>
                        <a:t>Ca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18</a:t>
                      </a:r>
                      <a:r>
                        <a:rPr kumimoji="1" lang="en-US" altLang="ja-JP" sz="1400" dirty="0" smtClean="0"/>
                        <a:t>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14</a:t>
                      </a:r>
                      <a:r>
                        <a:rPr kumimoji="1" lang="en-US" altLang="ja-JP" sz="1400" dirty="0" smtClean="0"/>
                        <a:t>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4</a:t>
                      </a:r>
                      <a:r>
                        <a:rPr kumimoji="1" lang="en-US" altLang="ja-JP" sz="1400" dirty="0" smtClean="0"/>
                        <a:t>He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Yearly</a:t>
                      </a:r>
                      <a:r>
                        <a:rPr kumimoji="1" lang="en-US" altLang="ja-JP" sz="1400" baseline="0" dirty="0" smtClean="0"/>
                        <a:t> total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2007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2008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2009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2010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13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2011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8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2012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20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2013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9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2014</a:t>
                      </a:r>
                      <a:endParaRPr kumimoji="1" lang="ja-JP" altLang="en-US" sz="1400" b="1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/>
                        <a:t>Total</a:t>
                      </a:r>
                      <a:endParaRPr kumimoji="1" lang="ja-JP" altLang="en-US" sz="1400" b="1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29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21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b="1" dirty="0" smtClean="0"/>
                        <a:t>78</a:t>
                      </a:r>
                      <a:endParaRPr kumimoji="1" lang="ja-JP" altLang="en-US" sz="1400" b="1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15190"/>
              </p:ext>
            </p:extLst>
          </p:nvPr>
        </p:nvGraphicFramePr>
        <p:xfrm>
          <a:off x="899592" y="4832351"/>
          <a:ext cx="3969162" cy="152399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408332"/>
                <a:gridCol w="1560830"/>
              </a:tblGrid>
              <a:tr h="248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Primary</a:t>
                      </a:r>
                      <a:r>
                        <a:rPr kumimoji="1" lang="en-US" altLang="ja-JP" sz="1400" baseline="0" dirty="0" smtClean="0"/>
                        <a:t> beam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Energy</a:t>
                      </a:r>
                      <a:r>
                        <a:rPr kumimoji="1" lang="en-US" altLang="ja-JP" sz="1400" baseline="0" dirty="0" smtClean="0"/>
                        <a:t> (MeV/u)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48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238</a:t>
                      </a:r>
                      <a:r>
                        <a:rPr kumimoji="1" lang="en-US" altLang="ja-JP" sz="1400" dirty="0" smtClean="0"/>
                        <a:t>U,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baseline="30000" dirty="0" smtClean="0"/>
                        <a:t>124</a:t>
                      </a:r>
                      <a:r>
                        <a:rPr kumimoji="1" lang="en-US" altLang="ja-JP" sz="1400" baseline="0" dirty="0" smtClean="0"/>
                        <a:t>Xe, </a:t>
                      </a:r>
                      <a:r>
                        <a:rPr kumimoji="1" lang="en-US" altLang="ja-JP" sz="1400" baseline="30000" dirty="0" smtClean="0"/>
                        <a:t>86</a:t>
                      </a:r>
                      <a:r>
                        <a:rPr kumimoji="1" lang="en-US" altLang="ja-JP" sz="1400" baseline="0" dirty="0" smtClean="0"/>
                        <a:t>Kr, </a:t>
                      </a:r>
                      <a:r>
                        <a:rPr kumimoji="1" lang="en-US" altLang="ja-JP" sz="1400" baseline="30000" dirty="0" smtClean="0"/>
                        <a:t>70</a:t>
                      </a:r>
                      <a:r>
                        <a:rPr kumimoji="1" lang="en-US" altLang="ja-JP" sz="1400" baseline="0" dirty="0" smtClean="0"/>
                        <a:t>Zn, </a:t>
                      </a:r>
                      <a:r>
                        <a:rPr kumimoji="1" lang="en-US" altLang="ja-JP" sz="1400" baseline="30000" dirty="0" smtClean="0"/>
                        <a:t>48</a:t>
                      </a:r>
                      <a:r>
                        <a:rPr kumimoji="1" lang="en-US" altLang="ja-JP" sz="1400" baseline="0" dirty="0" smtClean="0"/>
                        <a:t>Ca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345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48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18</a:t>
                      </a:r>
                      <a:r>
                        <a:rPr kumimoji="1" lang="en-US" altLang="ja-JP" sz="1400" dirty="0" smtClean="0"/>
                        <a:t>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230, 250, 294, 345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48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14</a:t>
                      </a:r>
                      <a:r>
                        <a:rPr kumimoji="1" lang="en-US" altLang="ja-JP" sz="1400" dirty="0" smtClean="0"/>
                        <a:t>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250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022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30000" dirty="0" smtClean="0"/>
                        <a:t>4</a:t>
                      </a:r>
                      <a:r>
                        <a:rPr kumimoji="1" lang="en-US" altLang="ja-JP" sz="1400" dirty="0" smtClean="0"/>
                        <a:t>He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320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11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34272"/>
            <a:ext cx="7592917" cy="3636270"/>
          </a:xfrm>
          <a:prstGeom prst="rect">
            <a:avLst/>
          </a:prstGeom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907407" y="188640"/>
            <a:ext cx="6337001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latin typeface="+mj-lt"/>
                <a:cs typeface="Arial" pitchFamily="34" charset="0"/>
              </a:rPr>
              <a:t>Yields </a:t>
            </a:r>
            <a:r>
              <a:rPr lang="en-US" altLang="ja-JP" sz="2800" dirty="0">
                <a:latin typeface="+mj-lt"/>
                <a:cs typeface="Arial" pitchFamily="34" charset="0"/>
              </a:rPr>
              <a:t>of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neutron-deficient </a:t>
            </a:r>
            <a:r>
              <a:rPr lang="en-US" altLang="ja-JP" sz="2800" dirty="0">
                <a:latin typeface="+mj-lt"/>
                <a:cs typeface="Arial" pitchFamily="34" charset="0"/>
              </a:rPr>
              <a:t>RI beams using a </a:t>
            </a:r>
            <a:r>
              <a:rPr lang="en-US" altLang="ja-JP" sz="2800" baseline="30000" dirty="0" smtClean="0">
                <a:latin typeface="+mj-lt"/>
                <a:cs typeface="Arial" pitchFamily="34" charset="0"/>
              </a:rPr>
              <a:t>124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Xe </a:t>
            </a:r>
            <a:r>
              <a:rPr lang="en-US" altLang="ja-JP" sz="2800" dirty="0">
                <a:latin typeface="+mj-lt"/>
                <a:cs typeface="Arial" pitchFamily="34" charset="0"/>
              </a:rPr>
              <a:t>beam at 345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MeV/u</a:t>
            </a:r>
            <a:endParaRPr lang="en-US" altLang="ja-JP" sz="28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円/楕円 16"/>
          <p:cNvSpPr>
            <a:spLocks noChangeArrowheads="1"/>
          </p:cNvSpPr>
          <p:nvPr/>
        </p:nvSpPr>
        <p:spPr bwMode="auto">
          <a:xfrm>
            <a:off x="8343412" y="2379747"/>
            <a:ext cx="298193" cy="2969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>
            <a:off x="4919272" y="2528234"/>
            <a:ext cx="260869" cy="58311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4441937" y="2119208"/>
            <a:ext cx="760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aseline="30000" dirty="0" smtClean="0">
                <a:solidFill>
                  <a:srgbClr val="0000FF"/>
                </a:solidFill>
              </a:rPr>
              <a:t>100</a:t>
            </a:r>
            <a:r>
              <a:rPr lang="en-US" altLang="ja-JP" sz="2000" dirty="0" smtClean="0">
                <a:solidFill>
                  <a:srgbClr val="0000FF"/>
                </a:solidFill>
              </a:rPr>
              <a:t>Sn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2814762" y="2967335"/>
            <a:ext cx="105869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 smtClean="0"/>
              <a:t>        50</a:t>
            </a:r>
            <a:endParaRPr lang="en-US" altLang="ja-JP" sz="2400" dirty="0"/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8071347" y="1455167"/>
            <a:ext cx="97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aseline="30000" dirty="0" smtClean="0">
                <a:solidFill>
                  <a:srgbClr val="FF0000"/>
                </a:solidFill>
              </a:rPr>
              <a:t>124</a:t>
            </a:r>
            <a:r>
              <a:rPr lang="en-US" altLang="ja-JP" sz="2400" dirty="0" smtClean="0">
                <a:solidFill>
                  <a:srgbClr val="FF0000"/>
                </a:solidFill>
              </a:rPr>
              <a:t>Xe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cxnSp>
        <p:nvCxnSpPr>
          <p:cNvPr id="111" name="直線コネクタ 37"/>
          <p:cNvCxnSpPr>
            <a:cxnSpLocks noChangeShapeType="1"/>
          </p:cNvCxnSpPr>
          <p:nvPr/>
        </p:nvCxnSpPr>
        <p:spPr bwMode="auto">
          <a:xfrm flipV="1">
            <a:off x="5212799" y="5688830"/>
            <a:ext cx="1" cy="23083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4975003" y="5847655"/>
            <a:ext cx="5359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 smtClean="0"/>
              <a:t>50</a:t>
            </a:r>
            <a:endParaRPr lang="en-US" altLang="ja-JP" sz="2400" dirty="0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8503395" y="1856452"/>
            <a:ext cx="0" cy="5348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467623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Yields [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pps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pnA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96" name="円/楕円 95"/>
          <p:cNvSpPr/>
          <p:nvPr/>
        </p:nvSpPr>
        <p:spPr bwMode="auto">
          <a:xfrm>
            <a:off x="5141430" y="314066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97" name="円/楕円 96"/>
          <p:cNvSpPr/>
          <p:nvPr/>
        </p:nvSpPr>
        <p:spPr bwMode="auto">
          <a:xfrm>
            <a:off x="5307153" y="3140662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98" name="円/楕円 97"/>
          <p:cNvSpPr/>
          <p:nvPr/>
        </p:nvSpPr>
        <p:spPr bwMode="auto">
          <a:xfrm>
            <a:off x="5477475" y="314065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99" name="円/楕円 98"/>
          <p:cNvSpPr/>
          <p:nvPr/>
        </p:nvSpPr>
        <p:spPr bwMode="auto">
          <a:xfrm>
            <a:off x="5632313" y="3140652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0" name="円/楕円 99"/>
          <p:cNvSpPr/>
          <p:nvPr/>
        </p:nvSpPr>
        <p:spPr bwMode="auto">
          <a:xfrm>
            <a:off x="5813521" y="314064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1" name="円/楕円 100"/>
          <p:cNvSpPr/>
          <p:nvPr/>
        </p:nvSpPr>
        <p:spPr bwMode="auto">
          <a:xfrm>
            <a:off x="5978001" y="3140652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2" name="円/楕円 101"/>
          <p:cNvSpPr/>
          <p:nvPr/>
        </p:nvSpPr>
        <p:spPr bwMode="auto">
          <a:xfrm>
            <a:off x="5307153" y="329744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3" name="円/楕円 102"/>
          <p:cNvSpPr/>
          <p:nvPr/>
        </p:nvSpPr>
        <p:spPr bwMode="auto">
          <a:xfrm>
            <a:off x="5477475" y="3297072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4" name="円/楕円 103"/>
          <p:cNvSpPr/>
          <p:nvPr/>
        </p:nvSpPr>
        <p:spPr bwMode="auto">
          <a:xfrm>
            <a:off x="5632313" y="3297072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5" name="円/楕円 104"/>
          <p:cNvSpPr/>
          <p:nvPr/>
        </p:nvSpPr>
        <p:spPr bwMode="auto">
          <a:xfrm>
            <a:off x="5808719" y="329706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6" name="円/楕円 105"/>
          <p:cNvSpPr/>
          <p:nvPr/>
        </p:nvSpPr>
        <p:spPr bwMode="auto">
          <a:xfrm>
            <a:off x="5147718" y="346781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7" name="円/楕円 106"/>
          <p:cNvSpPr/>
          <p:nvPr/>
        </p:nvSpPr>
        <p:spPr bwMode="auto">
          <a:xfrm>
            <a:off x="5307153" y="346781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8" name="円/楕円 107"/>
          <p:cNvSpPr/>
          <p:nvPr/>
        </p:nvSpPr>
        <p:spPr bwMode="auto">
          <a:xfrm>
            <a:off x="5473142" y="346781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09" name="円/楕円 108"/>
          <p:cNvSpPr/>
          <p:nvPr/>
        </p:nvSpPr>
        <p:spPr bwMode="auto">
          <a:xfrm>
            <a:off x="5632313" y="3468184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10" name="円/楕円 109"/>
          <p:cNvSpPr/>
          <p:nvPr/>
        </p:nvSpPr>
        <p:spPr bwMode="auto">
          <a:xfrm>
            <a:off x="4973837" y="363881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12" name="円/楕円 111"/>
          <p:cNvSpPr/>
          <p:nvPr/>
        </p:nvSpPr>
        <p:spPr bwMode="auto">
          <a:xfrm>
            <a:off x="5144159" y="3638810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13" name="円/楕円 112"/>
          <p:cNvSpPr/>
          <p:nvPr/>
        </p:nvSpPr>
        <p:spPr bwMode="auto">
          <a:xfrm>
            <a:off x="5314481" y="363034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14" name="円/楕円 113"/>
          <p:cNvSpPr/>
          <p:nvPr/>
        </p:nvSpPr>
        <p:spPr bwMode="auto">
          <a:xfrm>
            <a:off x="5473916" y="363881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15" name="円/楕円 114"/>
          <p:cNvSpPr/>
          <p:nvPr/>
        </p:nvSpPr>
        <p:spPr bwMode="auto">
          <a:xfrm>
            <a:off x="5639640" y="363881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16" name="円/楕円 115"/>
          <p:cNvSpPr/>
          <p:nvPr/>
        </p:nvSpPr>
        <p:spPr bwMode="auto">
          <a:xfrm>
            <a:off x="4815154" y="379181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17" name="円/楕円 116"/>
          <p:cNvSpPr/>
          <p:nvPr/>
        </p:nvSpPr>
        <p:spPr bwMode="auto">
          <a:xfrm>
            <a:off x="4973837" y="395785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25" name="円/楕円 124"/>
          <p:cNvSpPr/>
          <p:nvPr/>
        </p:nvSpPr>
        <p:spPr bwMode="auto">
          <a:xfrm>
            <a:off x="5144159" y="3790194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26" name="円/楕円 125"/>
          <p:cNvSpPr/>
          <p:nvPr/>
        </p:nvSpPr>
        <p:spPr bwMode="auto">
          <a:xfrm>
            <a:off x="5314481" y="379532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28" name="円/楕円 127"/>
          <p:cNvSpPr/>
          <p:nvPr/>
        </p:nvSpPr>
        <p:spPr bwMode="auto">
          <a:xfrm>
            <a:off x="5473916" y="379532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29" name="円/楕円 128"/>
          <p:cNvSpPr/>
          <p:nvPr/>
        </p:nvSpPr>
        <p:spPr bwMode="auto">
          <a:xfrm>
            <a:off x="5639640" y="379532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0" name="円/楕円 129"/>
          <p:cNvSpPr/>
          <p:nvPr/>
        </p:nvSpPr>
        <p:spPr bwMode="auto">
          <a:xfrm>
            <a:off x="5799076" y="379532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1" name="円/楕円 130"/>
          <p:cNvSpPr/>
          <p:nvPr/>
        </p:nvSpPr>
        <p:spPr bwMode="auto">
          <a:xfrm>
            <a:off x="5144159" y="395210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2" name="円/楕円 131"/>
          <p:cNvSpPr/>
          <p:nvPr/>
        </p:nvSpPr>
        <p:spPr bwMode="auto">
          <a:xfrm>
            <a:off x="5314481" y="395785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3" name="円/楕円 132"/>
          <p:cNvSpPr/>
          <p:nvPr/>
        </p:nvSpPr>
        <p:spPr bwMode="auto">
          <a:xfrm>
            <a:off x="5473916" y="395210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4" name="円/楕円 133"/>
          <p:cNvSpPr/>
          <p:nvPr/>
        </p:nvSpPr>
        <p:spPr bwMode="auto">
          <a:xfrm>
            <a:off x="5633352" y="395748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5" name="円/楕円 134"/>
          <p:cNvSpPr/>
          <p:nvPr/>
        </p:nvSpPr>
        <p:spPr bwMode="auto">
          <a:xfrm>
            <a:off x="4973837" y="3790194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6" name="円/楕円 135"/>
          <p:cNvSpPr/>
          <p:nvPr/>
        </p:nvSpPr>
        <p:spPr bwMode="auto">
          <a:xfrm>
            <a:off x="4815705" y="4123090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7" name="円/楕円 136"/>
          <p:cNvSpPr/>
          <p:nvPr/>
        </p:nvSpPr>
        <p:spPr bwMode="auto">
          <a:xfrm>
            <a:off x="4974876" y="411733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8" name="円/楕円 137"/>
          <p:cNvSpPr/>
          <p:nvPr/>
        </p:nvSpPr>
        <p:spPr bwMode="auto">
          <a:xfrm>
            <a:off x="5145198" y="411771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39" name="円/楕円 138"/>
          <p:cNvSpPr/>
          <p:nvPr/>
        </p:nvSpPr>
        <p:spPr bwMode="auto">
          <a:xfrm>
            <a:off x="5304634" y="411771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0" name="円/楕円 139"/>
          <p:cNvSpPr/>
          <p:nvPr/>
        </p:nvSpPr>
        <p:spPr bwMode="auto">
          <a:xfrm>
            <a:off x="5470358" y="411733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1" name="円/楕円 140"/>
          <p:cNvSpPr/>
          <p:nvPr/>
        </p:nvSpPr>
        <p:spPr bwMode="auto">
          <a:xfrm>
            <a:off x="4978435" y="4295754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2" name="円/楕円 141"/>
          <p:cNvSpPr/>
          <p:nvPr/>
        </p:nvSpPr>
        <p:spPr bwMode="auto">
          <a:xfrm>
            <a:off x="5133273" y="428807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3" name="円/楕円 142"/>
          <p:cNvSpPr/>
          <p:nvPr/>
        </p:nvSpPr>
        <p:spPr bwMode="auto">
          <a:xfrm>
            <a:off x="4978435" y="4452399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4" name="円/楕円 143"/>
          <p:cNvSpPr/>
          <p:nvPr/>
        </p:nvSpPr>
        <p:spPr bwMode="auto">
          <a:xfrm>
            <a:off x="4822423" y="395914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5" name="円/楕円 144"/>
          <p:cNvSpPr/>
          <p:nvPr/>
        </p:nvSpPr>
        <p:spPr bwMode="auto">
          <a:xfrm>
            <a:off x="6135523" y="3139964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6" name="円/楕円 145"/>
          <p:cNvSpPr/>
          <p:nvPr/>
        </p:nvSpPr>
        <p:spPr bwMode="auto">
          <a:xfrm>
            <a:off x="5634286" y="297479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7" name="円/楕円 146"/>
          <p:cNvSpPr/>
          <p:nvPr/>
        </p:nvSpPr>
        <p:spPr bwMode="auto">
          <a:xfrm>
            <a:off x="5812579" y="297211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8" name="円/楕円 147"/>
          <p:cNvSpPr/>
          <p:nvPr/>
        </p:nvSpPr>
        <p:spPr bwMode="auto">
          <a:xfrm>
            <a:off x="5970416" y="297211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9" name="円/楕円 148"/>
          <p:cNvSpPr/>
          <p:nvPr/>
        </p:nvSpPr>
        <p:spPr bwMode="auto">
          <a:xfrm>
            <a:off x="6135523" y="297479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0" name="円/楕円 149"/>
          <p:cNvSpPr/>
          <p:nvPr/>
        </p:nvSpPr>
        <p:spPr bwMode="auto">
          <a:xfrm>
            <a:off x="5639071" y="2812433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1" name="円/楕円 150"/>
          <p:cNvSpPr/>
          <p:nvPr/>
        </p:nvSpPr>
        <p:spPr bwMode="auto">
          <a:xfrm>
            <a:off x="5808834" y="2812433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2" name="円/楕円 151"/>
          <p:cNvSpPr/>
          <p:nvPr/>
        </p:nvSpPr>
        <p:spPr bwMode="auto">
          <a:xfrm>
            <a:off x="5973812" y="2812433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3" name="円/楕円 152"/>
          <p:cNvSpPr/>
          <p:nvPr/>
        </p:nvSpPr>
        <p:spPr bwMode="auto">
          <a:xfrm>
            <a:off x="5148628" y="3287679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4" name="円/楕円 153"/>
          <p:cNvSpPr/>
          <p:nvPr/>
        </p:nvSpPr>
        <p:spPr bwMode="auto">
          <a:xfrm>
            <a:off x="5978481" y="3288313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5" name="円/楕円 154"/>
          <p:cNvSpPr/>
          <p:nvPr/>
        </p:nvSpPr>
        <p:spPr bwMode="auto">
          <a:xfrm>
            <a:off x="6137358" y="3287679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6" name="円/楕円 155"/>
          <p:cNvSpPr/>
          <p:nvPr/>
        </p:nvSpPr>
        <p:spPr bwMode="auto">
          <a:xfrm>
            <a:off x="5807794" y="346977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7" name="円/楕円 156"/>
          <p:cNvSpPr/>
          <p:nvPr/>
        </p:nvSpPr>
        <p:spPr bwMode="auto">
          <a:xfrm>
            <a:off x="5977686" y="346977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8" name="円/楕円 157"/>
          <p:cNvSpPr/>
          <p:nvPr/>
        </p:nvSpPr>
        <p:spPr bwMode="auto">
          <a:xfrm>
            <a:off x="5796908" y="3959780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59" name="円/楕円 158"/>
          <p:cNvSpPr/>
          <p:nvPr/>
        </p:nvSpPr>
        <p:spPr bwMode="auto">
          <a:xfrm>
            <a:off x="5639071" y="412403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0" name="円/楕円 159"/>
          <p:cNvSpPr/>
          <p:nvPr/>
        </p:nvSpPr>
        <p:spPr bwMode="auto">
          <a:xfrm>
            <a:off x="4815154" y="429003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1" name="円/楕円 160"/>
          <p:cNvSpPr/>
          <p:nvPr/>
        </p:nvSpPr>
        <p:spPr bwMode="auto">
          <a:xfrm>
            <a:off x="5305240" y="429003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2" name="円/楕円 161"/>
          <p:cNvSpPr/>
          <p:nvPr/>
        </p:nvSpPr>
        <p:spPr bwMode="auto">
          <a:xfrm>
            <a:off x="5470218" y="4297679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3" name="円/楕円 162"/>
          <p:cNvSpPr/>
          <p:nvPr/>
        </p:nvSpPr>
        <p:spPr bwMode="auto">
          <a:xfrm>
            <a:off x="4815154" y="445736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4" name="円/楕円 163"/>
          <p:cNvSpPr/>
          <p:nvPr/>
        </p:nvSpPr>
        <p:spPr bwMode="auto">
          <a:xfrm>
            <a:off x="5146143" y="445736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5" name="円/楕円 164"/>
          <p:cNvSpPr/>
          <p:nvPr/>
        </p:nvSpPr>
        <p:spPr bwMode="auto">
          <a:xfrm>
            <a:off x="5305240" y="4452399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6" name="円/楕円 165"/>
          <p:cNvSpPr/>
          <p:nvPr/>
        </p:nvSpPr>
        <p:spPr bwMode="auto">
          <a:xfrm>
            <a:off x="4815154" y="478596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7" name="円/楕円 166"/>
          <p:cNvSpPr/>
          <p:nvPr/>
        </p:nvSpPr>
        <p:spPr bwMode="auto">
          <a:xfrm>
            <a:off x="4977511" y="4783609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8" name="円/楕円 167"/>
          <p:cNvSpPr/>
          <p:nvPr/>
        </p:nvSpPr>
        <p:spPr bwMode="auto">
          <a:xfrm>
            <a:off x="5147273" y="4622970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9" name="円/楕円 168"/>
          <p:cNvSpPr/>
          <p:nvPr/>
        </p:nvSpPr>
        <p:spPr bwMode="auto">
          <a:xfrm>
            <a:off x="4972282" y="4622970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0" name="円/楕円 169"/>
          <p:cNvSpPr/>
          <p:nvPr/>
        </p:nvSpPr>
        <p:spPr bwMode="auto">
          <a:xfrm>
            <a:off x="4815154" y="4622970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1" name="円/楕円 170"/>
          <p:cNvSpPr/>
          <p:nvPr/>
        </p:nvSpPr>
        <p:spPr bwMode="auto">
          <a:xfrm>
            <a:off x="3489026" y="480045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2" name="円/楕円 171"/>
          <p:cNvSpPr/>
          <p:nvPr/>
        </p:nvSpPr>
        <p:spPr bwMode="auto">
          <a:xfrm>
            <a:off x="3329705" y="480045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3" name="円/楕円 172"/>
          <p:cNvSpPr/>
          <p:nvPr/>
        </p:nvSpPr>
        <p:spPr bwMode="auto">
          <a:xfrm>
            <a:off x="3494254" y="446060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4" name="円/楕円 173"/>
          <p:cNvSpPr/>
          <p:nvPr/>
        </p:nvSpPr>
        <p:spPr bwMode="auto">
          <a:xfrm>
            <a:off x="3664017" y="446060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5" name="円/楕円 174"/>
          <p:cNvSpPr/>
          <p:nvPr/>
        </p:nvSpPr>
        <p:spPr bwMode="auto">
          <a:xfrm>
            <a:off x="3833779" y="446060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6" name="円/楕円 175"/>
          <p:cNvSpPr/>
          <p:nvPr/>
        </p:nvSpPr>
        <p:spPr bwMode="auto">
          <a:xfrm>
            <a:off x="3329704" y="446060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7" name="円/楕円 176"/>
          <p:cNvSpPr/>
          <p:nvPr/>
        </p:nvSpPr>
        <p:spPr bwMode="auto">
          <a:xfrm>
            <a:off x="3667762" y="462806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8" name="円/楕円 177"/>
          <p:cNvSpPr/>
          <p:nvPr/>
        </p:nvSpPr>
        <p:spPr bwMode="auto">
          <a:xfrm>
            <a:off x="3988130" y="429003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79" name="円/楕円 178"/>
          <p:cNvSpPr/>
          <p:nvPr/>
        </p:nvSpPr>
        <p:spPr bwMode="auto">
          <a:xfrm>
            <a:off x="3996401" y="412971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80" name="円/楕円 179"/>
          <p:cNvSpPr/>
          <p:nvPr/>
        </p:nvSpPr>
        <p:spPr bwMode="auto">
          <a:xfrm>
            <a:off x="3819460" y="412971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81" name="円/楕円 180"/>
          <p:cNvSpPr/>
          <p:nvPr/>
        </p:nvSpPr>
        <p:spPr bwMode="auto">
          <a:xfrm>
            <a:off x="3664924" y="413302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83" name="正方形/長方形 15"/>
          <p:cNvSpPr>
            <a:spLocks noChangeArrowheads="1"/>
          </p:cNvSpPr>
          <p:nvPr/>
        </p:nvSpPr>
        <p:spPr bwMode="auto">
          <a:xfrm>
            <a:off x="-36512" y="4539357"/>
            <a:ext cx="2160240" cy="12211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11755"/>
              </p:ext>
            </p:extLst>
          </p:nvPr>
        </p:nvGraphicFramePr>
        <p:xfrm>
          <a:off x="266306" y="1844824"/>
          <a:ext cx="2217462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294"/>
                <a:gridCol w="1512168"/>
              </a:tblGrid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105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Te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       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0.00030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104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Sb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       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0.066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       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0.00011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101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       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0.0078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102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       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0.51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99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In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 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0.040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In</a:t>
                      </a:r>
                      <a:endParaRPr kumimoji="1" lang="en-US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 1.4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98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Cd</a:t>
                      </a:r>
                      <a:endParaRPr kumimoji="1" lang="en-US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 4.8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96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Ag</a:t>
                      </a:r>
                      <a:endParaRPr kumimoji="1" lang="en-US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17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94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Pd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 9.4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94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Rh</a:t>
                      </a:r>
                      <a:endParaRPr kumimoji="1" lang="en-US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12000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05858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92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Ru</a:t>
                      </a:r>
                      <a:endParaRPr kumimoji="1" lang="en-US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7700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" name="テキスト ボックス 183"/>
          <p:cNvSpPr txBox="1"/>
          <p:nvPr/>
        </p:nvSpPr>
        <p:spPr>
          <a:xfrm>
            <a:off x="1907704" y="6269250"/>
            <a:ext cx="5904656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124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Xe-beam Intensity :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~35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pnA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(Jun 2013)</a:t>
            </a:r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2163439" y="1473156"/>
            <a:ext cx="5864945" cy="44367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The </a:t>
            </a:r>
            <a:r>
              <a:rPr lang="en-US" altLang="ja-JP" sz="2000" dirty="0" smtClean="0">
                <a:solidFill>
                  <a:srgbClr val="FF0000"/>
                </a:solidFill>
              </a:rPr>
              <a:t>first </a:t>
            </a:r>
            <a:r>
              <a:rPr lang="en-US" altLang="ja-JP" sz="2000" dirty="0" err="1" smtClean="0"/>
              <a:t>Xe</a:t>
            </a:r>
            <a:r>
              <a:rPr lang="en-US" altLang="ja-JP" sz="2000" dirty="0" smtClean="0"/>
              <a:t>-beam experiment at RIBF in Dec. 2011.</a:t>
            </a:r>
          </a:p>
        </p:txBody>
      </p:sp>
    </p:spTree>
    <p:extLst>
      <p:ext uri="{BB962C8B-B14F-4D97-AF65-F5344CB8AC3E}">
        <p14:creationId xmlns:p14="http://schemas.microsoft.com/office/powerpoint/2010/main" val="78863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64" y="1639686"/>
            <a:ext cx="5614612" cy="3939586"/>
          </a:xfrm>
          <a:prstGeom prst="rect">
            <a:avLst/>
          </a:prstGeom>
        </p:spPr>
      </p:pic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1475656" y="116632"/>
            <a:ext cx="7272808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kern="0" dirty="0" smtClean="0">
                <a:latin typeface="+mj-lt"/>
                <a:cs typeface="Arial" pitchFamily="34" charset="0"/>
              </a:rPr>
              <a:t>Production rate of neutron-deficient </a:t>
            </a:r>
            <a:r>
              <a:rPr lang="en-US" altLang="ja-JP" sz="2800" kern="0" dirty="0" err="1" smtClean="0">
                <a:latin typeface="+mj-lt"/>
                <a:cs typeface="Arial" pitchFamily="34" charset="0"/>
              </a:rPr>
              <a:t>Sn</a:t>
            </a:r>
            <a:r>
              <a:rPr lang="en-US" altLang="ja-JP" sz="2800" kern="0" dirty="0" smtClean="0">
                <a:latin typeface="+mj-lt"/>
                <a:cs typeface="Arial" pitchFamily="34" charset="0"/>
              </a:rPr>
              <a:t> isotopes from a </a:t>
            </a:r>
            <a:r>
              <a:rPr lang="en-US" altLang="ja-JP" sz="2800" kern="0" baseline="30000" dirty="0" smtClean="0">
                <a:latin typeface="+mj-lt"/>
                <a:cs typeface="Arial" pitchFamily="34" charset="0"/>
              </a:rPr>
              <a:t>124</a:t>
            </a:r>
            <a:r>
              <a:rPr lang="en-US" altLang="ja-JP" sz="2800" kern="0" dirty="0" smtClean="0">
                <a:latin typeface="+mj-lt"/>
                <a:cs typeface="Arial" pitchFamily="34" charset="0"/>
              </a:rPr>
              <a:t>Xe beam at 345 MeV/u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119675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aseline="30000" dirty="0" smtClean="0"/>
              <a:t>124</a:t>
            </a:r>
            <a:r>
              <a:rPr kumimoji="1" lang="en-US" altLang="ja-JP" sz="1600" dirty="0" smtClean="0"/>
              <a:t>Xe 345 MeV/u + Be 4 mm           </a:t>
            </a:r>
            <a:r>
              <a:rPr lang="en-US" altLang="ja-JP" sz="1600" dirty="0" err="1" smtClean="0">
                <a:latin typeface="Symbol" pitchFamily="18" charset="2"/>
              </a:rPr>
              <a:t>D</a:t>
            </a:r>
            <a:r>
              <a:rPr lang="en-US" altLang="ja-JP" sz="1600" i="1" dirty="0" err="1" smtClean="0"/>
              <a:t>p</a:t>
            </a:r>
            <a:r>
              <a:rPr lang="en-US" altLang="ja-JP" sz="1600" dirty="0" smtClean="0"/>
              <a:t>/</a:t>
            </a:r>
            <a:r>
              <a:rPr lang="en-US" altLang="ja-JP" sz="1600" i="1" dirty="0" smtClean="0"/>
              <a:t>p</a:t>
            </a:r>
            <a:r>
              <a:rPr lang="en-US" altLang="ja-JP" sz="1600" dirty="0" smtClean="0"/>
              <a:t> = +/-2%</a:t>
            </a:r>
            <a:endParaRPr kumimoji="1" lang="ja-JP" altLang="en-US" sz="16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5437" y="5733256"/>
            <a:ext cx="5398691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Production rate of 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100</a:t>
            </a:r>
            <a:r>
              <a:rPr lang="en-US" altLang="ja-JP" sz="2000" dirty="0" smtClean="0">
                <a:solidFill>
                  <a:srgbClr val="FF0000"/>
                </a:solidFill>
              </a:rPr>
              <a:t>Sn</a:t>
            </a:r>
            <a:r>
              <a:rPr lang="en-US" altLang="ja-JP" sz="2000" dirty="0" smtClean="0"/>
              <a:t> is </a:t>
            </a:r>
            <a:r>
              <a:rPr lang="en-US" altLang="ja-JP" sz="2000" dirty="0" smtClean="0">
                <a:solidFill>
                  <a:srgbClr val="FF0000"/>
                </a:solidFill>
              </a:rPr>
              <a:t>~ 1/7 </a:t>
            </a:r>
            <a:r>
              <a:rPr lang="en-US" altLang="ja-JP" sz="2000" dirty="0" smtClean="0"/>
              <a:t>of EPAX 3.01.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4200670" y="4509120"/>
            <a:ext cx="396044" cy="396044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79912" y="428380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100</a:t>
            </a:r>
            <a:r>
              <a:rPr kumimoji="1" lang="en-US" altLang="ja-JP" dirty="0" smtClean="0"/>
              <a:t>Sn</a:t>
            </a:r>
            <a:endParaRPr kumimoji="1" lang="ja-JP" altLang="en-US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63434"/>
              </p:ext>
            </p:extLst>
          </p:nvPr>
        </p:nvGraphicFramePr>
        <p:xfrm>
          <a:off x="323528" y="2530584"/>
          <a:ext cx="216024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0516"/>
                <a:gridCol w="1459724"/>
              </a:tblGrid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0.00011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101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0.0078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102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0.51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103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19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104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280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105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4200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251520" y="2161252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Yields [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pps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pnA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]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0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403648" y="116632"/>
            <a:ext cx="7560839" cy="954107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>
                <a:latin typeface="+mj-lt"/>
                <a:cs typeface="Arial" pitchFamily="34" charset="0"/>
              </a:rPr>
              <a:t>Measured production cross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sections </a:t>
            </a:r>
            <a:r>
              <a:rPr lang="en-US" altLang="ja-JP" sz="2800" dirty="0">
                <a:latin typeface="+mj-lt"/>
                <a:cs typeface="Arial" pitchFamily="34" charset="0"/>
              </a:rPr>
              <a:t>comparison with EPAX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2.15 &amp; 3.01 (</a:t>
            </a:r>
            <a:r>
              <a:rPr lang="en-US" altLang="ja-JP" sz="2800" baseline="30000" dirty="0" smtClean="0">
                <a:latin typeface="+mj-lt"/>
                <a:cs typeface="Arial" pitchFamily="34" charset="0"/>
              </a:rPr>
              <a:t>124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Xe </a:t>
            </a:r>
            <a:r>
              <a:rPr lang="en-US" altLang="ja-JP" sz="2800" dirty="0">
                <a:latin typeface="+mj-lt"/>
                <a:cs typeface="Arial" pitchFamily="34" charset="0"/>
              </a:rPr>
              <a:t>345 MeV/u + Be)</a:t>
            </a:r>
            <a:endParaRPr lang="ja-JP" altLang="en-US" sz="2800" dirty="0">
              <a:latin typeface="+mj-lt"/>
              <a:cs typeface="Arial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56" y="1198739"/>
            <a:ext cx="4926056" cy="345439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40" y="1198739"/>
            <a:ext cx="4926056" cy="3454397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9413" y="5733256"/>
            <a:ext cx="88550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Fairly good agreement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between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experimental results </a:t>
            </a:r>
            <a:r>
              <a:rPr lang="en-US" altLang="ja-JP" sz="2000" dirty="0" smtClean="0"/>
              <a:t>and </a:t>
            </a:r>
            <a:r>
              <a:rPr lang="en-US" altLang="ja-JP" sz="2000" dirty="0" smtClean="0">
                <a:solidFill>
                  <a:srgbClr val="FF0000"/>
                </a:solidFill>
              </a:rPr>
              <a:t>EPAX 3.01</a:t>
            </a:r>
            <a:r>
              <a:rPr lang="en-US" altLang="ja-JP" sz="2000" dirty="0" smtClean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In </a:t>
            </a:r>
            <a:r>
              <a:rPr lang="en-US" altLang="ja-JP" sz="2000" dirty="0" smtClean="0">
                <a:solidFill>
                  <a:srgbClr val="FF0000"/>
                </a:solidFill>
              </a:rPr>
              <a:t>more neutron-deficient region</a:t>
            </a:r>
            <a:r>
              <a:rPr lang="en-US" altLang="ja-JP" sz="2000" dirty="0" smtClean="0"/>
              <a:t> and </a:t>
            </a:r>
            <a:r>
              <a:rPr lang="en-US" altLang="ja-JP" sz="2000" dirty="0" smtClean="0">
                <a:solidFill>
                  <a:srgbClr val="FF0000"/>
                </a:solidFill>
              </a:rPr>
              <a:t>higher 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Z</a:t>
            </a:r>
            <a:r>
              <a:rPr lang="en-US" altLang="ja-JP" sz="2000" dirty="0" smtClean="0">
                <a:solidFill>
                  <a:srgbClr val="FF0000"/>
                </a:solidFill>
              </a:rPr>
              <a:t> region</a:t>
            </a:r>
            <a:r>
              <a:rPr lang="en-US" altLang="ja-JP" sz="2000" dirty="0" smtClean="0"/>
              <a:t>, the experimental cross sections are </a:t>
            </a:r>
            <a:r>
              <a:rPr lang="en-US" altLang="ja-JP" sz="2000" dirty="0" smtClean="0">
                <a:solidFill>
                  <a:srgbClr val="FF0000"/>
                </a:solidFill>
              </a:rPr>
              <a:t>smaller</a:t>
            </a:r>
            <a:r>
              <a:rPr lang="en-US" altLang="ja-JP" sz="2000" dirty="0" smtClean="0"/>
              <a:t> than </a:t>
            </a:r>
            <a:r>
              <a:rPr lang="en-US" altLang="ja-JP" sz="2000" dirty="0" smtClean="0">
                <a:solidFill>
                  <a:srgbClr val="FF0000"/>
                </a:solidFill>
              </a:rPr>
              <a:t>EPAX 3.01   </a:t>
            </a:r>
            <a:r>
              <a:rPr lang="en-US" altLang="ja-JP" sz="2000" dirty="0" smtClean="0"/>
              <a:t>(in the case of </a:t>
            </a:r>
            <a:r>
              <a:rPr lang="en-US" altLang="ja-JP" sz="2000" baseline="30000" dirty="0" smtClean="0"/>
              <a:t>100</a:t>
            </a:r>
            <a:r>
              <a:rPr lang="en-US" altLang="ja-JP" sz="2000" dirty="0" smtClean="0"/>
              <a:t>Sn: 1/7).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3585" y="4869160"/>
            <a:ext cx="6682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Filled symbol: distribution peak </a:t>
            </a:r>
            <a:r>
              <a:rPr lang="en-US" altLang="ja-JP" sz="1600" dirty="0"/>
              <a:t>i</a:t>
            </a:r>
            <a:r>
              <a:rPr lang="en-US" altLang="ja-JP" sz="1600" dirty="0" smtClean="0"/>
              <a:t>s located inside the slit opening at each focus.</a:t>
            </a:r>
          </a:p>
          <a:p>
            <a:r>
              <a:rPr kumimoji="1" lang="en-US" altLang="ja-JP" sz="1600" dirty="0" smtClean="0"/>
              <a:t>Open symbol: </a:t>
            </a:r>
            <a:r>
              <a:rPr lang="en-US" altLang="ja-JP" sz="1600" dirty="0" smtClean="0"/>
              <a:t>distribution peak </a:t>
            </a:r>
            <a:r>
              <a:rPr lang="en-US" altLang="ja-JP" sz="1600" dirty="0"/>
              <a:t>i</a:t>
            </a:r>
            <a:r>
              <a:rPr lang="en-US" altLang="ja-JP" sz="1600" dirty="0" smtClean="0"/>
              <a:t>s located outside at some foci.</a:t>
            </a:r>
          </a:p>
          <a:p>
            <a:r>
              <a:rPr lang="ja-JP" altLang="en-US" sz="1600" dirty="0" smtClean="0">
                <a:solidFill>
                  <a:srgbClr val="008000"/>
                </a:solidFill>
              </a:rPr>
              <a:t>＊</a:t>
            </a:r>
            <a:r>
              <a:rPr lang="en-US" altLang="ja-JP" sz="1600" dirty="0" smtClean="0">
                <a:solidFill>
                  <a:srgbClr val="008000"/>
                </a:solidFill>
              </a:rPr>
              <a:t>-data: Preliminary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1013386"/>
            <a:ext cx="556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Even-</a:t>
            </a: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                                                                            Odd-</a:t>
            </a:r>
            <a:r>
              <a:rPr kumimoji="1" lang="en-US" altLang="ja-JP" i="1" dirty="0" smtClean="0"/>
              <a:t>Z</a:t>
            </a:r>
            <a:endParaRPr kumimoji="1" lang="ja-JP" altLang="en-US" i="1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187624" y="1382718"/>
            <a:ext cx="703174" cy="2910378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669026" y="1382718"/>
            <a:ext cx="703174" cy="2910378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9980720">
            <a:off x="4659378" y="4126113"/>
            <a:ext cx="1256819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Preliminary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9980720">
            <a:off x="122874" y="4126113"/>
            <a:ext cx="1256819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Preliminary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9552" y="5805264"/>
            <a:ext cx="79928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Energy dependence </a:t>
            </a:r>
            <a:r>
              <a:rPr lang="en-US" altLang="ja-JP" dirty="0" smtClean="0"/>
              <a:t>of  the projectile?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Secondary-reaction effect </a:t>
            </a:r>
            <a:r>
              <a:rPr lang="en-US" altLang="ja-JP" dirty="0" smtClean="0"/>
              <a:t>in the production target?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RIKEN (345 MeV/u, 4 mm): ~1.16,   GSI (1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/u, 32 mm): ~3    (by LISE++)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267745" y="116632"/>
            <a:ext cx="5544615" cy="954107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latin typeface="+mj-lt"/>
                <a:cs typeface="Arial" pitchFamily="34" charset="0"/>
              </a:rPr>
              <a:t>Cross section of </a:t>
            </a:r>
            <a:r>
              <a:rPr lang="en-US" altLang="ja-JP" sz="2800" baseline="30000" dirty="0" smtClean="0">
                <a:latin typeface="+mj-lt"/>
                <a:cs typeface="Arial" pitchFamily="34" charset="0"/>
              </a:rPr>
              <a:t>100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Sn                        Discrepancy between RIKEN and GSI</a:t>
            </a:r>
            <a:endParaRPr lang="ja-JP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95635" y="1126416"/>
            <a:ext cx="687676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There is a </a:t>
            </a:r>
            <a:r>
              <a:rPr lang="en-US" altLang="ja-JP" dirty="0" smtClean="0">
                <a:solidFill>
                  <a:srgbClr val="FF0000"/>
                </a:solidFill>
              </a:rPr>
              <a:t>discrepancy </a:t>
            </a:r>
            <a:r>
              <a:rPr lang="en-US" altLang="ja-JP" dirty="0" smtClean="0"/>
              <a:t>between the cross section of </a:t>
            </a:r>
            <a:r>
              <a:rPr lang="en-US" altLang="ja-JP" baseline="30000" dirty="0" smtClean="0"/>
              <a:t>100</a:t>
            </a:r>
            <a:r>
              <a:rPr lang="en-US" altLang="ja-JP" dirty="0" smtClean="0"/>
              <a:t>Sn measured at RIKEN and GSI (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: 8</a:t>
            </a:r>
            <a:r>
              <a:rPr lang="en-US" altLang="ja-JP" dirty="0" smtClean="0"/>
              <a:t>).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31610"/>
              </p:ext>
            </p:extLst>
          </p:nvPr>
        </p:nvGraphicFramePr>
        <p:xfrm>
          <a:off x="109414" y="1764105"/>
          <a:ext cx="748692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70"/>
                <a:gridCol w="864096"/>
                <a:gridCol w="720080"/>
                <a:gridCol w="1800200"/>
                <a:gridCol w="1440160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Facility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event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Cross section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Energy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 target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R0</a:t>
                      </a:r>
                      <a:endParaRPr kumimoji="1" lang="ja-JP" alt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RIKEN</a:t>
                      </a:r>
                      <a:endParaRPr kumimoji="1" lang="ja-JP" alt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kumimoji="1" lang="ja-JP" altLang="en-US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0.74±0.17 </a:t>
                      </a:r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pb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kumimoji="1" lang="ja-JP" altLang="en-US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345 MeV/u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4 mm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R1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RIKEN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6</a:t>
                      </a:r>
                      <a:endParaRPr kumimoji="1" lang="ja-JP" alt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0.40±0.17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aseline="0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kumimoji="1" lang="ja-JP" alt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345 MeV/u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mm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R2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RIKEN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12</a:t>
                      </a:r>
                      <a:endParaRPr kumimoji="1" lang="ja-JP" alt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0.71±0.21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aseline="0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kumimoji="1" lang="ja-JP" alt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345 MeV/u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mm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R3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RIKEN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9</a:t>
                      </a:r>
                      <a:endParaRPr kumimoji="1" lang="ja-JP" alt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1.6±0.5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aseline="0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345 MeV/u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 mm + W-0.2mm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G0</a:t>
                      </a:r>
                      <a:endParaRPr kumimoji="1" lang="ja-JP" alt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GSI</a:t>
                      </a:r>
                      <a:endParaRPr kumimoji="1" lang="ja-JP" alt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259</a:t>
                      </a:r>
                      <a:endParaRPr kumimoji="1" lang="ja-JP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5.8±2.1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baseline="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kumimoji="1" lang="ja-JP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1000 MeV/u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mm (6 g/cm</a:t>
                      </a:r>
                      <a:r>
                        <a:rPr kumimoji="1" lang="en-US" altLang="ja-JP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G1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GSI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p</a:t>
                      </a:r>
                      <a:r>
                        <a:rPr kumimoji="1" lang="en-US" altLang="ja-JP" dirty="0" err="1" smtClean="0"/>
                        <a:t>b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1095 MeV/u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 mm (6</a:t>
                      </a:r>
                      <a:r>
                        <a:rPr kumimoji="1" lang="en-US" altLang="ja-JP" baseline="0" dirty="0" smtClean="0"/>
                        <a:t> g/cm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411760" y="4358134"/>
            <a:ext cx="201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5.76</a:t>
            </a:r>
            <a:r>
              <a:rPr lang="en-US" altLang="ja-JP" dirty="0"/>
              <a:t> </a:t>
            </a:r>
            <a:r>
              <a:rPr lang="en-US" altLang="ja-JP" dirty="0" err="1" smtClean="0"/>
              <a:t>pb</a:t>
            </a:r>
            <a:r>
              <a:rPr lang="en-US" altLang="ja-JP" dirty="0" smtClean="0"/>
              <a:t> (EPAX3.01)</a:t>
            </a:r>
          </a:p>
          <a:p>
            <a:r>
              <a:rPr lang="en-US" altLang="ja-JP" dirty="0" smtClean="0"/>
              <a:t>7.43 </a:t>
            </a:r>
            <a:r>
              <a:rPr lang="en-US" altLang="ja-JP" dirty="0" err="1" smtClean="0"/>
              <a:t>pb</a:t>
            </a:r>
            <a:r>
              <a:rPr lang="en-US" altLang="ja-JP" dirty="0" smtClean="0"/>
              <a:t> </a:t>
            </a:r>
            <a:r>
              <a:rPr lang="en-US" altLang="ja-JP" dirty="0"/>
              <a:t>(</a:t>
            </a:r>
            <a:r>
              <a:rPr lang="en-US" altLang="ja-JP" dirty="0" smtClean="0"/>
              <a:t>EPAX2.15)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36774" y="4337809"/>
            <a:ext cx="47040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R0 </a:t>
            </a:r>
            <a:r>
              <a:rPr kumimoji="1" lang="en-US" altLang="ja-JP" sz="1600" dirty="0" smtClean="0"/>
              <a:t>: </a:t>
            </a:r>
            <a:r>
              <a:rPr kumimoji="1" lang="en-US" altLang="ja-JP" sz="1600" dirty="0" err="1" smtClean="0"/>
              <a:t>H.Suzuki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i="1" dirty="0" smtClean="0"/>
              <a:t>et al</a:t>
            </a:r>
            <a:r>
              <a:rPr kumimoji="1" lang="en-US" altLang="ja-JP" sz="1600" dirty="0" smtClean="0"/>
              <a:t>, NIMB 317, 756-768 (2013)</a:t>
            </a:r>
          </a:p>
          <a:p>
            <a:r>
              <a:rPr lang="en-US" altLang="ja-JP" sz="1600" dirty="0" smtClean="0"/>
              <a:t>R1-R3: preliminary</a:t>
            </a:r>
          </a:p>
          <a:p>
            <a:r>
              <a:rPr lang="en-US" altLang="ja-JP" sz="1600" dirty="0" smtClean="0"/>
              <a:t>R3: charge striping method</a:t>
            </a:r>
          </a:p>
          <a:p>
            <a:r>
              <a:rPr lang="en-US" altLang="ja-JP" sz="1600" dirty="0" smtClean="0"/>
              <a:t>G0 : </a:t>
            </a:r>
            <a:r>
              <a:rPr lang="en-US" altLang="ja-JP" sz="1600" dirty="0" err="1" smtClean="0"/>
              <a:t>C.B.Hinke</a:t>
            </a:r>
            <a:r>
              <a:rPr lang="en-US" altLang="ja-JP" sz="1600" dirty="0" smtClean="0"/>
              <a:t>,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, Nature (London) 486, 341 (2012)</a:t>
            </a:r>
          </a:p>
          <a:p>
            <a:r>
              <a:rPr lang="en-US" altLang="ja-JP" sz="1600" dirty="0" smtClean="0"/>
              <a:t>G1 : R. Schneider,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, Z. Phys. A 348, 241 (1994)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94116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*</a:t>
            </a:r>
            <a:r>
              <a:rPr lang="en-US" altLang="ja-JP" sz="1600" dirty="0" smtClean="0"/>
              <a:t> : Only the statistical error is described. The systematic one is assumed to be ~ 50%.</a:t>
            </a:r>
            <a:endParaRPr kumimoji="1" lang="ja-JP" altLang="en-US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60447" y="2484185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preliminary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60447" y="2834933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preliminary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60447" y="3204265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preliminary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5507940"/>
            <a:ext cx="30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Is this discrepancy caused by…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59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87824" y="116632"/>
            <a:ext cx="4104456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latin typeface="+mj-lt"/>
                <a:cs typeface="Arial" pitchFamily="34" charset="0"/>
              </a:rPr>
              <a:t>Momentum distribution</a:t>
            </a:r>
            <a:endParaRPr lang="ja-JP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536" y="5013176"/>
            <a:ext cx="8352928" cy="144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The </a:t>
            </a:r>
            <a:r>
              <a:rPr lang="en-US" altLang="ja-JP" sz="2000" dirty="0" smtClean="0">
                <a:solidFill>
                  <a:srgbClr val="FF0000"/>
                </a:solidFill>
              </a:rPr>
              <a:t>low-momentum tails </a:t>
            </a:r>
            <a:r>
              <a:rPr lang="en-US" altLang="ja-JP" sz="2000" dirty="0" smtClean="0"/>
              <a:t>of the neutron deficient nuclei were measured.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The shape of the low-momentum tail is very important especially for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neutron-deficient nuclei experiment</a:t>
            </a:r>
            <a:r>
              <a:rPr lang="en-US" altLang="ja-JP" sz="2000" dirty="0" smtClean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We searched a tail-parameter, named “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coef</a:t>
            </a:r>
            <a:r>
              <a:rPr lang="en-US" altLang="ja-JP" sz="2000" dirty="0" smtClean="0"/>
              <a:t>” in the LISE</a:t>
            </a:r>
            <a:r>
              <a:rPr lang="en-US" altLang="ja-JP" sz="2000" baseline="30000" dirty="0" smtClean="0"/>
              <a:t>++</a:t>
            </a:r>
            <a:r>
              <a:rPr lang="en-US" altLang="ja-JP" sz="2000" dirty="0" smtClean="0"/>
              <a:t> calculation.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7" y="1403484"/>
            <a:ext cx="4299097" cy="295873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780829" y="4139788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dirty="0" smtClean="0"/>
              <a:t> / momentum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 rot="10800000">
            <a:off x="179513" y="2423477"/>
            <a:ext cx="461665" cy="5395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dirty="0" smtClean="0"/>
              <a:t>yield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860032" y="325408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860032" y="3614128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220071" y="3068960"/>
            <a:ext cx="2779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: The objective nuclei (</a:t>
            </a:r>
            <a:r>
              <a:rPr lang="en-US" altLang="ja-JP" sz="1600" dirty="0" err="1" smtClean="0"/>
              <a:t>cf</a:t>
            </a:r>
            <a:r>
              <a:rPr lang="en-US" altLang="ja-JP" sz="1600" dirty="0" smtClean="0"/>
              <a:t>: </a:t>
            </a:r>
            <a:r>
              <a:rPr lang="en-US" altLang="ja-JP" sz="1600" baseline="30000" dirty="0" smtClean="0"/>
              <a:t>100</a:t>
            </a:r>
            <a:r>
              <a:rPr lang="en-US" altLang="ja-JP" sz="1600" dirty="0" smtClean="0"/>
              <a:t>Sn)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20071" y="3417849"/>
            <a:ext cx="38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: The contaminant nuclei (</a:t>
            </a:r>
            <a:r>
              <a:rPr lang="en-US" altLang="ja-JP" sz="1600" dirty="0" err="1" smtClean="0"/>
              <a:t>cf</a:t>
            </a:r>
            <a:r>
              <a:rPr lang="en-US" altLang="ja-JP" sz="1600" dirty="0" smtClean="0"/>
              <a:t>: </a:t>
            </a:r>
            <a:r>
              <a:rPr lang="en-US" altLang="ja-JP" sz="1600" baseline="30000" dirty="0" smtClean="0"/>
              <a:t>99</a:t>
            </a:r>
            <a:r>
              <a:rPr lang="en-US" altLang="ja-JP" sz="1600" dirty="0" smtClean="0"/>
              <a:t>In, </a:t>
            </a:r>
            <a:r>
              <a:rPr lang="en-US" altLang="ja-JP" sz="1600" baseline="30000" dirty="0" smtClean="0"/>
              <a:t>98</a:t>
            </a:r>
            <a:r>
              <a:rPr lang="en-US" altLang="ja-JP" sz="1600" dirty="0" smtClean="0"/>
              <a:t>Cd, </a:t>
            </a:r>
            <a:r>
              <a:rPr lang="en-US" altLang="ja-JP" sz="1600" baseline="30000" dirty="0" smtClean="0"/>
              <a:t>97</a:t>
            </a:r>
            <a:r>
              <a:rPr lang="en-US" altLang="ja-JP" sz="1600" dirty="0" smtClean="0"/>
              <a:t>Ag)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59632" y="44371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l</a:t>
            </a:r>
            <a:r>
              <a:rPr kumimoji="1" lang="en-US" altLang="ja-JP" dirty="0" smtClean="0"/>
              <a:t>ow momentum tails of </a:t>
            </a:r>
            <a:r>
              <a:rPr lang="en-US" altLang="ja-JP" dirty="0" smtClean="0"/>
              <a:t>the contaminant nuclei</a:t>
            </a:r>
            <a:r>
              <a:rPr kumimoji="1" lang="en-US" altLang="ja-JP" dirty="0" smtClean="0"/>
              <a:t> make the purity worse.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55776" y="3489975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rgbClr val="FF0000"/>
                </a:solidFill>
              </a:rPr>
              <a:t>100</a:t>
            </a:r>
            <a:r>
              <a:rPr kumimoji="1" lang="en-US" altLang="ja-JP" dirty="0" smtClean="0">
                <a:solidFill>
                  <a:srgbClr val="FF0000"/>
                </a:solidFill>
              </a:rPr>
              <a:t>Sn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70583" y="283261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99</a:t>
            </a:r>
            <a:r>
              <a:rPr kumimoji="1" lang="en-US" altLang="ja-JP" dirty="0" smtClean="0"/>
              <a:t>In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64900" y="212182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98</a:t>
            </a:r>
            <a:r>
              <a:rPr lang="en-US" altLang="ja-JP" dirty="0" smtClean="0"/>
              <a:t>Cd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24940" y="147375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97</a:t>
            </a:r>
            <a:r>
              <a:rPr lang="en-US" altLang="ja-JP" dirty="0" smtClean="0"/>
              <a:t>Ag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12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131840" y="169476"/>
            <a:ext cx="3456384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latin typeface="+mj-lt"/>
                <a:cs typeface="Arial" pitchFamily="34" charset="0"/>
              </a:rPr>
              <a:t>Low momentum tail</a:t>
            </a:r>
            <a:endParaRPr lang="ja-JP" altLang="en-US" sz="2800" dirty="0">
              <a:latin typeface="+mj-lt"/>
              <a:cs typeface="Arial" pitchFamily="34" charset="0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6031"/>
            <a:ext cx="3460631" cy="2208913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" y="3363383"/>
            <a:ext cx="4198484" cy="2945937"/>
          </a:xfrm>
          <a:prstGeom prst="rect">
            <a:avLst/>
          </a:prstGeom>
        </p:spPr>
      </p:pic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4211960" y="4725144"/>
            <a:ext cx="4734699" cy="36004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000" dirty="0" smtClean="0"/>
              <a:t>The “</a:t>
            </a:r>
            <a:r>
              <a:rPr lang="en-US" altLang="ja-JP" sz="2000" dirty="0" err="1" smtClean="0"/>
              <a:t>coef</a:t>
            </a:r>
            <a:r>
              <a:rPr lang="en-US" altLang="ja-JP" sz="2000" dirty="0" smtClean="0"/>
              <a:t>” value of </a:t>
            </a:r>
            <a:r>
              <a:rPr lang="en-US" altLang="ja-JP" sz="2000" dirty="0" smtClean="0">
                <a:solidFill>
                  <a:srgbClr val="FF0000"/>
                </a:solidFill>
              </a:rPr>
              <a:t>1.9</a:t>
            </a:r>
            <a:r>
              <a:rPr lang="en-US" altLang="ja-JP" sz="2000" dirty="0" smtClean="0"/>
              <a:t> gives the best result.</a:t>
            </a:r>
            <a:endParaRPr lang="ja-JP" altLang="en-US" sz="2000" dirty="0"/>
          </a:p>
        </p:txBody>
      </p:sp>
      <p:pic>
        <p:nvPicPr>
          <p:cNvPr id="42" name="コンテンツ プレースホルダ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751078"/>
            <a:ext cx="3960440" cy="28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4608224" y="695598"/>
            <a:ext cx="39242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Production Mechanism</a:t>
            </a:r>
          </a:p>
          <a:p>
            <a:r>
              <a:rPr lang="en-US" altLang="ja-JP" sz="1600" dirty="0" smtClean="0"/>
              <a:t>             </a:t>
            </a:r>
            <a:r>
              <a:rPr lang="en-US" altLang="ja-JP" sz="1600" dirty="0" smtClean="0">
                <a:sym typeface="Wingdings" pitchFamily="2" charset="2"/>
              </a:rPr>
              <a:t> Settings (Projectile Fragmentation)</a:t>
            </a:r>
          </a:p>
          <a:p>
            <a:r>
              <a:rPr kumimoji="1" lang="en-US" altLang="ja-JP" sz="1600" dirty="0">
                <a:sym typeface="Wingdings" pitchFamily="2" charset="2"/>
              </a:rPr>
              <a:t> </a:t>
            </a:r>
            <a:r>
              <a:rPr kumimoji="1" lang="en-US" altLang="ja-JP" sz="1600" dirty="0" smtClean="0">
                <a:sym typeface="Wingdings" pitchFamily="2" charset="2"/>
              </a:rPr>
              <a:t>             Momentum distribution</a:t>
            </a:r>
          </a:p>
          <a:p>
            <a:r>
              <a:rPr lang="en-US" altLang="ja-JP" sz="1600" dirty="0">
                <a:sym typeface="Wingdings" pitchFamily="2" charset="2"/>
              </a:rPr>
              <a:t> </a:t>
            </a:r>
            <a:r>
              <a:rPr lang="en-US" altLang="ja-JP" sz="1600" dirty="0" smtClean="0">
                <a:sym typeface="Wingdings" pitchFamily="2" charset="2"/>
              </a:rPr>
              <a:t>             Settings</a:t>
            </a:r>
            <a:endParaRPr kumimoji="1" lang="en-US" altLang="ja-JP" sz="1600" dirty="0" smtClean="0">
              <a:sym typeface="Wingdings" pitchFamily="2" charset="2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5972810" y="350100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6300192" y="350100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5004048" y="386104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59778" y="6237312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Momentum distribution of </a:t>
            </a:r>
            <a:r>
              <a:rPr kumimoji="1" lang="en-US" altLang="ja-JP" baseline="30000" dirty="0" smtClean="0"/>
              <a:t>99</a:t>
            </a:r>
            <a:r>
              <a:rPr kumimoji="1" lang="en-US" altLang="ja-JP" dirty="0" smtClean="0"/>
              <a:t>Rh</a:t>
            </a:r>
          </a:p>
          <a:p>
            <a:pPr algn="ctr"/>
            <a:r>
              <a:rPr kumimoji="1" lang="en-US" altLang="ja-JP" dirty="0" smtClean="0"/>
              <a:t>(Monte Carlo simulation)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8597" y="2854677"/>
            <a:ext cx="2935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Concept of mom. </a:t>
            </a:r>
            <a:r>
              <a:rPr lang="en-US" altLang="ja-JP" sz="1600" dirty="0" err="1"/>
              <a:t>d</a:t>
            </a:r>
            <a:r>
              <a:rPr kumimoji="1" lang="en-US" altLang="ja-JP" sz="1600" dirty="0" err="1" smtClean="0"/>
              <a:t>istri</a:t>
            </a:r>
            <a:r>
              <a:rPr kumimoji="1" lang="en-US" altLang="ja-JP" sz="1600" dirty="0" smtClean="0"/>
              <a:t>. In LISE++</a:t>
            </a:r>
          </a:p>
          <a:p>
            <a:pPr algn="ctr"/>
            <a:r>
              <a:rPr lang="en-US" altLang="ja-JP" sz="1600" dirty="0" err="1" smtClean="0"/>
              <a:t>distri</a:t>
            </a:r>
            <a:r>
              <a:rPr lang="en-US" altLang="ja-JP" sz="1600" dirty="0" smtClean="0"/>
              <a:t>. = expo. x (1-err.)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cxnSp>
        <p:nvCxnSpPr>
          <p:cNvPr id="49" name="直線コネクタ 48"/>
          <p:cNvCxnSpPr/>
          <p:nvPr/>
        </p:nvCxnSpPr>
        <p:spPr>
          <a:xfrm>
            <a:off x="3808376" y="3439886"/>
            <a:ext cx="0" cy="2448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281404" y="4231974"/>
            <a:ext cx="0" cy="1656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248746" y="5733256"/>
            <a:ext cx="255963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1691680" y="5466710"/>
            <a:ext cx="21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Momentum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acceptance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67141" y="5171708"/>
            <a:ext cx="4816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Cf</a:t>
            </a:r>
            <a:r>
              <a:rPr kumimoji="1" lang="en-US" altLang="ja-JP" sz="1600" dirty="0" smtClean="0"/>
              <a:t>) “</a:t>
            </a:r>
            <a:r>
              <a:rPr kumimoji="1" lang="en-US" altLang="ja-JP" sz="1600" dirty="0" err="1" smtClean="0"/>
              <a:t>coef</a:t>
            </a:r>
            <a:r>
              <a:rPr kumimoji="1" lang="en-US" altLang="ja-JP" sz="1600" dirty="0" smtClean="0"/>
              <a:t>” =</a:t>
            </a:r>
          </a:p>
          <a:p>
            <a:r>
              <a:rPr lang="en-US" altLang="ja-JP" sz="1600" dirty="0" smtClean="0"/>
              <a:t>5.758 : 26-2200 MeV/u (mainly &lt;100 MeV/u)</a:t>
            </a:r>
          </a:p>
          <a:p>
            <a:r>
              <a:rPr lang="en-US" altLang="ja-JP" sz="1600" dirty="0" smtClean="0"/>
              <a:t>             O. </a:t>
            </a:r>
            <a:r>
              <a:rPr lang="en-US" altLang="ja-JP" sz="1600" dirty="0" err="1" smtClean="0"/>
              <a:t>Tarasov</a:t>
            </a:r>
            <a:r>
              <a:rPr lang="en-US" altLang="ja-JP" sz="1600" dirty="0" smtClean="0"/>
              <a:t>, Nuclear Physics A734 (2004) 536-540</a:t>
            </a:r>
          </a:p>
          <a:p>
            <a:r>
              <a:rPr lang="en-US" altLang="ja-JP" sz="1600" dirty="0" smtClean="0"/>
              <a:t>3         : 140-MeV/u NSCL data</a:t>
            </a:r>
          </a:p>
          <a:p>
            <a:r>
              <a:rPr lang="en-US" altLang="ja-JP" sz="1600" dirty="0" smtClean="0"/>
              <a:t>             O. </a:t>
            </a:r>
            <a:r>
              <a:rPr lang="en-US" altLang="ja-JP" sz="1600" dirty="0" err="1" smtClean="0"/>
              <a:t>Tarasov</a:t>
            </a:r>
            <a:r>
              <a:rPr lang="en-US" altLang="ja-JP" sz="1600" dirty="0" smtClean="0"/>
              <a:t>, private communication</a:t>
            </a:r>
          </a:p>
          <a:p>
            <a:r>
              <a:rPr lang="en-US" altLang="ja-JP" sz="1600" dirty="0" smtClean="0"/>
              <a:t>1.9      : 345-MeV/u </a:t>
            </a:r>
            <a:r>
              <a:rPr lang="en-US" altLang="ja-JP" sz="1600" baseline="30000" dirty="0" smtClean="0"/>
              <a:t>124</a:t>
            </a:r>
            <a:r>
              <a:rPr lang="en-US" altLang="ja-JP" sz="1600" dirty="0" smtClean="0"/>
              <a:t>Xe-beam data</a:t>
            </a:r>
          </a:p>
        </p:txBody>
      </p:sp>
    </p:spTree>
    <p:extLst>
      <p:ext uri="{BB962C8B-B14F-4D97-AF65-F5344CB8AC3E}">
        <p14:creationId xmlns:p14="http://schemas.microsoft.com/office/powerpoint/2010/main" val="340741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70" y="1556792"/>
            <a:ext cx="6503050" cy="4697349"/>
          </a:xfrm>
          <a:prstGeom prst="rect">
            <a:avLst/>
          </a:prstGeom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907407" y="188640"/>
            <a:ext cx="6337001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latin typeface="+mj-lt"/>
                <a:cs typeface="Arial" pitchFamily="34" charset="0"/>
              </a:rPr>
              <a:t>Yields </a:t>
            </a:r>
            <a:r>
              <a:rPr lang="en-US" altLang="ja-JP" sz="2800" dirty="0">
                <a:latin typeface="+mj-lt"/>
                <a:cs typeface="Arial" pitchFamily="34" charset="0"/>
              </a:rPr>
              <a:t>of neutron-rich RI beams using a </a:t>
            </a:r>
            <a:r>
              <a:rPr lang="en-US" altLang="ja-JP" sz="2800" baseline="30000" dirty="0" smtClean="0">
                <a:latin typeface="+mj-lt"/>
                <a:cs typeface="Arial" pitchFamily="34" charset="0"/>
              </a:rPr>
              <a:t>70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Zn </a:t>
            </a:r>
            <a:r>
              <a:rPr lang="en-US" altLang="ja-JP" sz="2800" dirty="0">
                <a:latin typeface="+mj-lt"/>
                <a:cs typeface="Arial" pitchFamily="34" charset="0"/>
              </a:rPr>
              <a:t>beam at 345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MeV/u</a:t>
            </a:r>
            <a:endParaRPr lang="en-US" altLang="ja-JP" sz="28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円/楕円 16"/>
          <p:cNvSpPr>
            <a:spLocks noChangeArrowheads="1"/>
          </p:cNvSpPr>
          <p:nvPr/>
        </p:nvSpPr>
        <p:spPr bwMode="auto">
          <a:xfrm>
            <a:off x="7812360" y="1808085"/>
            <a:ext cx="298193" cy="2969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2094560" y="4559025"/>
            <a:ext cx="357305" cy="3821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/>
              <a:t>8</a:t>
            </a:r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7771749" y="3789040"/>
            <a:ext cx="760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aseline="30000" dirty="0" smtClean="0">
                <a:solidFill>
                  <a:srgbClr val="0000FF"/>
                </a:solidFill>
              </a:rPr>
              <a:t>54</a:t>
            </a:r>
            <a:r>
              <a:rPr lang="en-US" altLang="ja-JP" sz="2000" dirty="0" smtClean="0">
                <a:solidFill>
                  <a:srgbClr val="0000FF"/>
                </a:solidFill>
              </a:rPr>
              <a:t>Ca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3216970" y="3039343"/>
            <a:ext cx="56294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/>
              <a:t>20</a:t>
            </a:r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8261619" y="963150"/>
            <a:ext cx="97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aseline="30000" dirty="0" smtClean="0">
                <a:solidFill>
                  <a:srgbClr val="FF0000"/>
                </a:solidFill>
              </a:rPr>
              <a:t>70</a:t>
            </a:r>
            <a:r>
              <a:rPr lang="en-US" altLang="ja-JP" sz="2400" dirty="0" smtClean="0">
                <a:solidFill>
                  <a:srgbClr val="FF0000"/>
                </a:solidFill>
              </a:rPr>
              <a:t>Zn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cxnSp>
        <p:nvCxnSpPr>
          <p:cNvPr id="111" name="直線コネクタ 37"/>
          <p:cNvCxnSpPr>
            <a:cxnSpLocks noChangeShapeType="1"/>
          </p:cNvCxnSpPr>
          <p:nvPr/>
        </p:nvCxnSpPr>
        <p:spPr bwMode="auto">
          <a:xfrm rot="10800000">
            <a:off x="2451866" y="4775844"/>
            <a:ext cx="53595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Oval 22"/>
          <p:cNvSpPr>
            <a:spLocks noChangeArrowheads="1"/>
          </p:cNvSpPr>
          <p:nvPr/>
        </p:nvSpPr>
        <p:spPr bwMode="auto">
          <a:xfrm>
            <a:off x="5324738" y="385394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2" name="正方形/長方形 15"/>
          <p:cNvSpPr>
            <a:spLocks noChangeArrowheads="1"/>
          </p:cNvSpPr>
          <p:nvPr/>
        </p:nvSpPr>
        <p:spPr bwMode="auto">
          <a:xfrm>
            <a:off x="5075386" y="5184799"/>
            <a:ext cx="2520950" cy="105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5131282" y="5157192"/>
            <a:ext cx="56420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/>
              <a:t>20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6156176" y="5157192"/>
            <a:ext cx="5359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/>
              <a:t>28</a:t>
            </a: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8023853" y="1320572"/>
            <a:ext cx="416418" cy="5348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195736" y="6093296"/>
            <a:ext cx="5810235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-beam Intensity : ~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pnA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Jul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2012)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4289"/>
              </p:ext>
            </p:extLst>
          </p:nvPr>
        </p:nvGraphicFramePr>
        <p:xfrm>
          <a:off x="323528" y="1782108"/>
          <a:ext cx="1656184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/>
                <a:gridCol w="1008112"/>
              </a:tblGrid>
              <a:tr h="293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K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   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0.35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52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Ca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2.2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53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Ca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0.51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54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Ca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0.11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55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Sc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13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56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Sc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0.85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57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Sc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0.12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56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Ti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140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57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Ti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5.9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58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Ti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3.7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59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Ti</a:t>
                      </a:r>
                      <a:endParaRPr kumimoji="1" lang="en-US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0.35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60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V</a:t>
                      </a:r>
                      <a:endParaRPr kumimoji="1" lang="en-US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2.2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95536" y="1412776"/>
            <a:ext cx="17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Yields [cps/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pnA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]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4009058" y="1959223"/>
            <a:ext cx="56294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 smtClean="0"/>
              <a:t>28</a:t>
            </a:r>
            <a:endParaRPr lang="en-US" altLang="ja-JP" sz="2400" dirty="0"/>
          </a:p>
        </p:txBody>
      </p:sp>
      <p:sp>
        <p:nvSpPr>
          <p:cNvPr id="98" name="Line 23"/>
          <p:cNvSpPr>
            <a:spLocks noChangeShapeType="1"/>
          </p:cNvSpPr>
          <p:nvPr/>
        </p:nvSpPr>
        <p:spPr bwMode="auto">
          <a:xfrm flipH="1" flipV="1">
            <a:off x="7236296" y="3284983"/>
            <a:ext cx="576064" cy="59203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0" name="Oval 22"/>
          <p:cNvSpPr>
            <a:spLocks noChangeArrowheads="1"/>
          </p:cNvSpPr>
          <p:nvPr/>
        </p:nvSpPr>
        <p:spPr bwMode="auto">
          <a:xfrm>
            <a:off x="5446982" y="385394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1" name="Oval 22"/>
          <p:cNvSpPr>
            <a:spLocks noChangeArrowheads="1"/>
          </p:cNvSpPr>
          <p:nvPr/>
        </p:nvSpPr>
        <p:spPr bwMode="auto">
          <a:xfrm>
            <a:off x="5577610" y="385394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2" name="Oval 22"/>
          <p:cNvSpPr>
            <a:spLocks noChangeArrowheads="1"/>
          </p:cNvSpPr>
          <p:nvPr/>
        </p:nvSpPr>
        <p:spPr bwMode="auto">
          <a:xfrm>
            <a:off x="5708238" y="385016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3" name="Oval 22"/>
          <p:cNvSpPr>
            <a:spLocks noChangeArrowheads="1"/>
          </p:cNvSpPr>
          <p:nvPr/>
        </p:nvSpPr>
        <p:spPr bwMode="auto">
          <a:xfrm>
            <a:off x="5580112" y="373169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4" name="Oval 22"/>
          <p:cNvSpPr>
            <a:spLocks noChangeArrowheads="1"/>
          </p:cNvSpPr>
          <p:nvPr/>
        </p:nvSpPr>
        <p:spPr bwMode="auto">
          <a:xfrm>
            <a:off x="5702356" y="373169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5" name="Oval 22"/>
          <p:cNvSpPr>
            <a:spLocks noChangeArrowheads="1"/>
          </p:cNvSpPr>
          <p:nvPr/>
        </p:nvSpPr>
        <p:spPr bwMode="auto">
          <a:xfrm>
            <a:off x="5832984" y="373169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6" name="Oval 22"/>
          <p:cNvSpPr>
            <a:spLocks noChangeArrowheads="1"/>
          </p:cNvSpPr>
          <p:nvPr/>
        </p:nvSpPr>
        <p:spPr bwMode="auto">
          <a:xfrm>
            <a:off x="5963612" y="3738804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7" name="Oval 22"/>
          <p:cNvSpPr>
            <a:spLocks noChangeArrowheads="1"/>
          </p:cNvSpPr>
          <p:nvPr/>
        </p:nvSpPr>
        <p:spPr bwMode="auto">
          <a:xfrm>
            <a:off x="5710740" y="358768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8" name="Oval 22"/>
          <p:cNvSpPr>
            <a:spLocks noChangeArrowheads="1"/>
          </p:cNvSpPr>
          <p:nvPr/>
        </p:nvSpPr>
        <p:spPr bwMode="auto">
          <a:xfrm>
            <a:off x="5832984" y="358768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09" name="Oval 22"/>
          <p:cNvSpPr>
            <a:spLocks noChangeArrowheads="1"/>
          </p:cNvSpPr>
          <p:nvPr/>
        </p:nvSpPr>
        <p:spPr bwMode="auto">
          <a:xfrm>
            <a:off x="5963612" y="358768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0" name="Oval 22"/>
          <p:cNvSpPr>
            <a:spLocks noChangeArrowheads="1"/>
          </p:cNvSpPr>
          <p:nvPr/>
        </p:nvSpPr>
        <p:spPr bwMode="auto">
          <a:xfrm>
            <a:off x="6094240" y="359478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2" name="Oval 22"/>
          <p:cNvSpPr>
            <a:spLocks noChangeArrowheads="1"/>
          </p:cNvSpPr>
          <p:nvPr/>
        </p:nvSpPr>
        <p:spPr bwMode="auto">
          <a:xfrm>
            <a:off x="6224868" y="359478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3" name="Oval 22"/>
          <p:cNvSpPr>
            <a:spLocks noChangeArrowheads="1"/>
          </p:cNvSpPr>
          <p:nvPr/>
        </p:nvSpPr>
        <p:spPr bwMode="auto">
          <a:xfrm>
            <a:off x="5968616" y="346165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4" name="Oval 22"/>
          <p:cNvSpPr>
            <a:spLocks noChangeArrowheads="1"/>
          </p:cNvSpPr>
          <p:nvPr/>
        </p:nvSpPr>
        <p:spPr bwMode="auto">
          <a:xfrm>
            <a:off x="6090860" y="346165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5" name="Oval 22"/>
          <p:cNvSpPr>
            <a:spLocks noChangeArrowheads="1"/>
          </p:cNvSpPr>
          <p:nvPr/>
        </p:nvSpPr>
        <p:spPr bwMode="auto">
          <a:xfrm>
            <a:off x="6221488" y="346165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6" name="Oval 22"/>
          <p:cNvSpPr>
            <a:spLocks noChangeArrowheads="1"/>
          </p:cNvSpPr>
          <p:nvPr/>
        </p:nvSpPr>
        <p:spPr bwMode="auto">
          <a:xfrm>
            <a:off x="6352116" y="345787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7" name="Oval 22"/>
          <p:cNvSpPr>
            <a:spLocks noChangeArrowheads="1"/>
          </p:cNvSpPr>
          <p:nvPr/>
        </p:nvSpPr>
        <p:spPr bwMode="auto">
          <a:xfrm>
            <a:off x="6099244" y="333230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5" name="Oval 22"/>
          <p:cNvSpPr>
            <a:spLocks noChangeArrowheads="1"/>
          </p:cNvSpPr>
          <p:nvPr/>
        </p:nvSpPr>
        <p:spPr bwMode="auto">
          <a:xfrm>
            <a:off x="6221488" y="333230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6" name="Oval 22"/>
          <p:cNvSpPr>
            <a:spLocks noChangeArrowheads="1"/>
          </p:cNvSpPr>
          <p:nvPr/>
        </p:nvSpPr>
        <p:spPr bwMode="auto">
          <a:xfrm>
            <a:off x="6352116" y="333230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8" name="Oval 22"/>
          <p:cNvSpPr>
            <a:spLocks noChangeArrowheads="1"/>
          </p:cNvSpPr>
          <p:nvPr/>
        </p:nvSpPr>
        <p:spPr bwMode="auto">
          <a:xfrm>
            <a:off x="6482744" y="332852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9" name="Oval 22"/>
          <p:cNvSpPr>
            <a:spLocks noChangeArrowheads="1"/>
          </p:cNvSpPr>
          <p:nvPr/>
        </p:nvSpPr>
        <p:spPr bwMode="auto">
          <a:xfrm>
            <a:off x="6613380" y="333230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0" name="Oval 22"/>
          <p:cNvSpPr>
            <a:spLocks noChangeArrowheads="1"/>
          </p:cNvSpPr>
          <p:nvPr/>
        </p:nvSpPr>
        <p:spPr bwMode="auto">
          <a:xfrm>
            <a:off x="6744008" y="333230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1" name="Oval 22"/>
          <p:cNvSpPr>
            <a:spLocks noChangeArrowheads="1"/>
          </p:cNvSpPr>
          <p:nvPr/>
        </p:nvSpPr>
        <p:spPr bwMode="auto">
          <a:xfrm>
            <a:off x="6874636" y="3328528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2" name="Oval 22"/>
          <p:cNvSpPr>
            <a:spLocks noChangeArrowheads="1"/>
          </p:cNvSpPr>
          <p:nvPr/>
        </p:nvSpPr>
        <p:spPr bwMode="auto">
          <a:xfrm>
            <a:off x="6361314" y="320587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3" name="Oval 22"/>
          <p:cNvSpPr>
            <a:spLocks noChangeArrowheads="1"/>
          </p:cNvSpPr>
          <p:nvPr/>
        </p:nvSpPr>
        <p:spPr bwMode="auto">
          <a:xfrm>
            <a:off x="6483558" y="320587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4" name="Oval 22"/>
          <p:cNvSpPr>
            <a:spLocks noChangeArrowheads="1"/>
          </p:cNvSpPr>
          <p:nvPr/>
        </p:nvSpPr>
        <p:spPr bwMode="auto">
          <a:xfrm>
            <a:off x="6614186" y="320587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5" name="Oval 22"/>
          <p:cNvSpPr>
            <a:spLocks noChangeArrowheads="1"/>
          </p:cNvSpPr>
          <p:nvPr/>
        </p:nvSpPr>
        <p:spPr bwMode="auto">
          <a:xfrm>
            <a:off x="6744814" y="3212976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6" name="Oval 22"/>
          <p:cNvSpPr>
            <a:spLocks noChangeArrowheads="1"/>
          </p:cNvSpPr>
          <p:nvPr/>
        </p:nvSpPr>
        <p:spPr bwMode="auto">
          <a:xfrm>
            <a:off x="6875450" y="320587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7" name="Oval 22"/>
          <p:cNvSpPr>
            <a:spLocks noChangeArrowheads="1"/>
          </p:cNvSpPr>
          <p:nvPr/>
        </p:nvSpPr>
        <p:spPr bwMode="auto">
          <a:xfrm>
            <a:off x="7006078" y="320587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8" name="Oval 22"/>
          <p:cNvSpPr>
            <a:spLocks noChangeArrowheads="1"/>
          </p:cNvSpPr>
          <p:nvPr/>
        </p:nvSpPr>
        <p:spPr bwMode="auto">
          <a:xfrm>
            <a:off x="7136706" y="3212976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39" name="Oval 22"/>
          <p:cNvSpPr>
            <a:spLocks noChangeArrowheads="1"/>
          </p:cNvSpPr>
          <p:nvPr/>
        </p:nvSpPr>
        <p:spPr bwMode="auto">
          <a:xfrm>
            <a:off x="6615392" y="306896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0" name="Oval 22"/>
          <p:cNvSpPr>
            <a:spLocks noChangeArrowheads="1"/>
          </p:cNvSpPr>
          <p:nvPr/>
        </p:nvSpPr>
        <p:spPr bwMode="auto">
          <a:xfrm>
            <a:off x="6737636" y="306896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1" name="Oval 22"/>
          <p:cNvSpPr>
            <a:spLocks noChangeArrowheads="1"/>
          </p:cNvSpPr>
          <p:nvPr/>
        </p:nvSpPr>
        <p:spPr bwMode="auto">
          <a:xfrm>
            <a:off x="6868264" y="306896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2" name="Oval 22"/>
          <p:cNvSpPr>
            <a:spLocks noChangeArrowheads="1"/>
          </p:cNvSpPr>
          <p:nvPr/>
        </p:nvSpPr>
        <p:spPr bwMode="auto">
          <a:xfrm>
            <a:off x="6998892" y="306518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3" name="Oval 22"/>
          <p:cNvSpPr>
            <a:spLocks noChangeArrowheads="1"/>
          </p:cNvSpPr>
          <p:nvPr/>
        </p:nvSpPr>
        <p:spPr bwMode="auto">
          <a:xfrm>
            <a:off x="7129528" y="306896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4" name="Oval 22"/>
          <p:cNvSpPr>
            <a:spLocks noChangeArrowheads="1"/>
          </p:cNvSpPr>
          <p:nvPr/>
        </p:nvSpPr>
        <p:spPr bwMode="auto">
          <a:xfrm>
            <a:off x="7260156" y="306896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5" name="Oval 22"/>
          <p:cNvSpPr>
            <a:spLocks noChangeArrowheads="1"/>
          </p:cNvSpPr>
          <p:nvPr/>
        </p:nvSpPr>
        <p:spPr bwMode="auto">
          <a:xfrm>
            <a:off x="7390784" y="306518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6" name="Oval 22"/>
          <p:cNvSpPr>
            <a:spLocks noChangeArrowheads="1"/>
          </p:cNvSpPr>
          <p:nvPr/>
        </p:nvSpPr>
        <p:spPr bwMode="auto">
          <a:xfrm>
            <a:off x="6876256" y="293961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7" name="Oval 22"/>
          <p:cNvSpPr>
            <a:spLocks noChangeArrowheads="1"/>
          </p:cNvSpPr>
          <p:nvPr/>
        </p:nvSpPr>
        <p:spPr bwMode="auto">
          <a:xfrm>
            <a:off x="6998500" y="293961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8" name="Oval 22"/>
          <p:cNvSpPr>
            <a:spLocks noChangeArrowheads="1"/>
          </p:cNvSpPr>
          <p:nvPr/>
        </p:nvSpPr>
        <p:spPr bwMode="auto">
          <a:xfrm>
            <a:off x="7129128" y="293961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9" name="Oval 22"/>
          <p:cNvSpPr>
            <a:spLocks noChangeArrowheads="1"/>
          </p:cNvSpPr>
          <p:nvPr/>
        </p:nvSpPr>
        <p:spPr bwMode="auto">
          <a:xfrm>
            <a:off x="7259756" y="293583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0" name="Oval 22"/>
          <p:cNvSpPr>
            <a:spLocks noChangeArrowheads="1"/>
          </p:cNvSpPr>
          <p:nvPr/>
        </p:nvSpPr>
        <p:spPr bwMode="auto">
          <a:xfrm>
            <a:off x="7390392" y="293961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1" name="Oval 22"/>
          <p:cNvSpPr>
            <a:spLocks noChangeArrowheads="1"/>
          </p:cNvSpPr>
          <p:nvPr/>
        </p:nvSpPr>
        <p:spPr bwMode="auto">
          <a:xfrm>
            <a:off x="7521020" y="2939610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95" name="テキスト ボックス 94"/>
          <p:cNvSpPr txBox="1"/>
          <p:nvPr/>
        </p:nvSpPr>
        <p:spPr>
          <a:xfrm rot="19527317">
            <a:off x="1814038" y="1884711"/>
            <a:ext cx="2646558" cy="707886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008000"/>
                </a:solidFill>
              </a:rPr>
              <a:t>Preliminary</a:t>
            </a:r>
            <a:endParaRPr kumimoji="1" lang="ja-JP" altLang="en-US" sz="4000" b="1" dirty="0">
              <a:solidFill>
                <a:srgbClr val="008000"/>
              </a:solidFill>
            </a:endParaRPr>
          </a:p>
        </p:txBody>
      </p:sp>
      <p:sp>
        <p:nvSpPr>
          <p:cNvPr id="152" name="Oval 22"/>
          <p:cNvSpPr>
            <a:spLocks noChangeArrowheads="1"/>
          </p:cNvSpPr>
          <p:nvPr/>
        </p:nvSpPr>
        <p:spPr bwMode="auto">
          <a:xfrm>
            <a:off x="7017770" y="2817366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3" name="Oval 22"/>
          <p:cNvSpPr>
            <a:spLocks noChangeArrowheads="1"/>
          </p:cNvSpPr>
          <p:nvPr/>
        </p:nvSpPr>
        <p:spPr bwMode="auto">
          <a:xfrm>
            <a:off x="7140014" y="2817366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4" name="Oval 22"/>
          <p:cNvSpPr>
            <a:spLocks noChangeArrowheads="1"/>
          </p:cNvSpPr>
          <p:nvPr/>
        </p:nvSpPr>
        <p:spPr bwMode="auto">
          <a:xfrm>
            <a:off x="7270642" y="2817366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5" name="Oval 22"/>
          <p:cNvSpPr>
            <a:spLocks noChangeArrowheads="1"/>
          </p:cNvSpPr>
          <p:nvPr/>
        </p:nvSpPr>
        <p:spPr bwMode="auto">
          <a:xfrm>
            <a:off x="7401270" y="2813586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6" name="Oval 22"/>
          <p:cNvSpPr>
            <a:spLocks noChangeArrowheads="1"/>
          </p:cNvSpPr>
          <p:nvPr/>
        </p:nvSpPr>
        <p:spPr bwMode="auto">
          <a:xfrm>
            <a:off x="7531906" y="2817366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7" name="Oval 22"/>
          <p:cNvSpPr>
            <a:spLocks noChangeArrowheads="1"/>
          </p:cNvSpPr>
          <p:nvPr/>
        </p:nvSpPr>
        <p:spPr bwMode="auto">
          <a:xfrm>
            <a:off x="7270638" y="268004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8" name="Oval 22"/>
          <p:cNvSpPr>
            <a:spLocks noChangeArrowheads="1"/>
          </p:cNvSpPr>
          <p:nvPr/>
        </p:nvSpPr>
        <p:spPr bwMode="auto">
          <a:xfrm>
            <a:off x="7401266" y="267626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9" name="Oval 22"/>
          <p:cNvSpPr>
            <a:spLocks noChangeArrowheads="1"/>
          </p:cNvSpPr>
          <p:nvPr/>
        </p:nvSpPr>
        <p:spPr bwMode="auto">
          <a:xfrm>
            <a:off x="7531902" y="268004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2281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03648" y="222474"/>
            <a:ext cx="7560839" cy="954107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>
                <a:latin typeface="+mj-lt"/>
                <a:cs typeface="Arial" pitchFamily="34" charset="0"/>
              </a:rPr>
              <a:t>Measured production cross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sections </a:t>
            </a:r>
            <a:r>
              <a:rPr lang="en-US" altLang="ja-JP" sz="2800" dirty="0">
                <a:latin typeface="+mj-lt"/>
                <a:cs typeface="Arial" pitchFamily="34" charset="0"/>
              </a:rPr>
              <a:t>comparison with EPAX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3.01 &amp; 2.15 (</a:t>
            </a:r>
            <a:r>
              <a:rPr lang="en-US" altLang="ja-JP" sz="2800" baseline="30000" dirty="0" smtClean="0">
                <a:latin typeface="+mj-lt"/>
                <a:cs typeface="Arial" pitchFamily="34" charset="0"/>
              </a:rPr>
              <a:t>70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Zn </a:t>
            </a:r>
            <a:r>
              <a:rPr lang="en-US" altLang="ja-JP" sz="2800" dirty="0">
                <a:latin typeface="+mj-lt"/>
                <a:cs typeface="Arial" pitchFamily="34" charset="0"/>
              </a:rPr>
              <a:t>345 MeV/u + Be)</a:t>
            </a:r>
            <a:endParaRPr lang="ja-JP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496" y="4653136"/>
            <a:ext cx="9001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Overall, </a:t>
            </a:r>
            <a:r>
              <a:rPr lang="en-US" altLang="ja-JP" dirty="0" smtClean="0">
                <a:solidFill>
                  <a:srgbClr val="FF0000"/>
                </a:solidFill>
              </a:rPr>
              <a:t>good agreement</a:t>
            </a:r>
            <a:r>
              <a:rPr lang="en-US" altLang="ja-JP" dirty="0" smtClean="0"/>
              <a:t> between the experimental cross section and the </a:t>
            </a:r>
            <a:r>
              <a:rPr lang="en-US" altLang="ja-JP" dirty="0" smtClean="0">
                <a:solidFill>
                  <a:srgbClr val="FF0000"/>
                </a:solidFill>
              </a:rPr>
              <a:t>EPAX</a:t>
            </a:r>
            <a:r>
              <a:rPr lang="en-US" altLang="ja-JP" dirty="0" smtClean="0"/>
              <a:t> parameterizations.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For </a:t>
            </a:r>
            <a:r>
              <a:rPr lang="en-US" altLang="ja-JP" i="1" dirty="0">
                <a:solidFill>
                  <a:srgbClr val="FF0000"/>
                </a:solidFill>
              </a:rPr>
              <a:t>Z </a:t>
            </a:r>
            <a:r>
              <a:rPr lang="en-US" altLang="ja-JP" dirty="0">
                <a:solidFill>
                  <a:srgbClr val="FF0000"/>
                </a:solidFill>
              </a:rPr>
              <a:t>&lt; 20</a:t>
            </a:r>
            <a:r>
              <a:rPr lang="en-US" altLang="ja-JP" dirty="0"/>
              <a:t> </a:t>
            </a:r>
            <a:r>
              <a:rPr lang="en-US" altLang="ja-JP" dirty="0" smtClean="0"/>
              <a:t>region,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EPAX 2.15</a:t>
            </a:r>
            <a:r>
              <a:rPr lang="en-US" altLang="ja-JP" dirty="0" smtClean="0"/>
              <a:t> estimates the cross </a:t>
            </a:r>
            <a:r>
              <a:rPr lang="en-US" altLang="ja-JP" dirty="0"/>
              <a:t>sections </a:t>
            </a:r>
            <a:r>
              <a:rPr lang="en-US" altLang="ja-JP" dirty="0" smtClean="0"/>
              <a:t>well. EPAX 3.01 underestimates them.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/>
              <a:t>for </a:t>
            </a:r>
            <a:r>
              <a:rPr lang="en-US" altLang="ja-JP" i="1" dirty="0">
                <a:solidFill>
                  <a:srgbClr val="0000FF"/>
                </a:solidFill>
              </a:rPr>
              <a:t>Z</a:t>
            </a:r>
            <a:r>
              <a:rPr lang="ja-JP" altLang="en-US" i="1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&gt; 20</a:t>
            </a:r>
            <a:r>
              <a:rPr lang="en-US" altLang="ja-JP" dirty="0"/>
              <a:t> </a:t>
            </a:r>
            <a:r>
              <a:rPr lang="en-US" altLang="ja-JP" dirty="0" smtClean="0"/>
              <a:t>region,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EPAX 3.01</a:t>
            </a:r>
            <a:r>
              <a:rPr lang="en-US" altLang="ja-JP" dirty="0" smtClean="0"/>
              <a:t> estimates them</a:t>
            </a:r>
            <a:r>
              <a:rPr lang="en-US" altLang="ja-JP" dirty="0"/>
              <a:t> </a:t>
            </a:r>
            <a:r>
              <a:rPr lang="en-US" altLang="ja-JP" dirty="0" smtClean="0"/>
              <a:t>well. EPAX 2.15 overestimates them.</a:t>
            </a:r>
            <a:endParaRPr lang="en-US" altLang="ja-JP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For 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52-54</a:t>
            </a:r>
            <a:r>
              <a:rPr lang="en-US" altLang="ja-JP" dirty="0" smtClean="0">
                <a:solidFill>
                  <a:srgbClr val="FF0000"/>
                </a:solidFill>
              </a:rPr>
              <a:t>Ca</a:t>
            </a:r>
            <a:r>
              <a:rPr lang="en-US" altLang="ja-JP" dirty="0" smtClean="0"/>
              <a:t>,  the experimental cross sections are </a:t>
            </a:r>
            <a:r>
              <a:rPr lang="en-US" altLang="ja-JP" dirty="0" smtClean="0">
                <a:solidFill>
                  <a:srgbClr val="FF0000"/>
                </a:solidFill>
              </a:rPr>
              <a:t>less</a:t>
            </a:r>
            <a:r>
              <a:rPr lang="en-US" altLang="ja-JP" dirty="0" smtClean="0"/>
              <a:t> than the EPAX 3.01 estimations.</a:t>
            </a:r>
          </a:p>
          <a:p>
            <a:pPr>
              <a:spcBef>
                <a:spcPct val="20000"/>
              </a:spcBef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                            </a:t>
            </a:r>
            <a:r>
              <a:rPr lang="en-US" altLang="ja-JP" dirty="0" smtClean="0">
                <a:sym typeface="Wingdings" panose="05000000000000000000" pitchFamily="2" charset="2"/>
              </a:rPr>
              <a:t> Next page.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51" y="1196753"/>
            <a:ext cx="4989677" cy="35010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70" y="1196752"/>
            <a:ext cx="4989678" cy="350109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 rot="19527317">
            <a:off x="3836844" y="3635343"/>
            <a:ext cx="1907061" cy="52322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8000"/>
                </a:solidFill>
              </a:rPr>
              <a:t>Preliminary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4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Layout of RIKEN RI Beam Factory (RIBF)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1271"/>
            <a:ext cx="7467600" cy="578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832168" y="2895876"/>
            <a:ext cx="7938" cy="70053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835697" y="2895876"/>
            <a:ext cx="1159668" cy="30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 flipV="1">
            <a:off x="4139952" y="2895876"/>
            <a:ext cx="1692216" cy="30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35696" y="2898950"/>
            <a:ext cx="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938163" y="2711210"/>
            <a:ext cx="125844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err="1">
                <a:solidFill>
                  <a:srgbClr val="FF0000"/>
                </a:solidFill>
                <a:latin typeface="+mn-lt"/>
              </a:rPr>
              <a:t>BigRIPS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35457" y="2986672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0000FF"/>
                </a:solidFill>
              </a:rPr>
              <a:t>Max. rigidity = 9 Tm 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0414" y="178864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0000FF"/>
                </a:solidFill>
              </a:rPr>
              <a:t>Max. rigidity </a:t>
            </a:r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= 8 Tm max.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8296984" y="2233006"/>
            <a:ext cx="0" cy="719137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489700" y="2040720"/>
            <a:ext cx="164697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dirty="0">
                <a:latin typeface="+mn-lt"/>
              </a:rPr>
              <a:t> </a:t>
            </a:r>
            <a:r>
              <a:rPr lang="ja-JP" altLang="en-US" sz="1800" dirty="0" smtClean="0">
                <a:latin typeface="+mn-lt"/>
              </a:rPr>
              <a:t> </a:t>
            </a:r>
            <a:r>
              <a:rPr lang="en-US" altLang="ja-JP" sz="1800" b="1" dirty="0" err="1" smtClean="0">
                <a:solidFill>
                  <a:srgbClr val="3333FF"/>
                </a:solidFill>
                <a:latin typeface="+mn-lt"/>
              </a:rPr>
              <a:t>ZeroDegree</a:t>
            </a:r>
            <a:endParaRPr lang="en-US" altLang="ja-JP" sz="18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8047816" y="2233006"/>
            <a:ext cx="249715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6425540" y="2233006"/>
            <a:ext cx="21590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6425540" y="2225386"/>
            <a:ext cx="0" cy="1339691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657714" y="4005064"/>
            <a:ext cx="127853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dirty="0" smtClean="0">
                <a:solidFill>
                  <a:srgbClr val="3333FF"/>
                </a:solidFill>
                <a:latin typeface="+mn-lt"/>
              </a:rPr>
              <a:t>SAMURAI </a:t>
            </a:r>
            <a:endParaRPr lang="en-US" altLang="ja-JP" sz="18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20272" y="4351605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0000FF"/>
                </a:solidFill>
              </a:rPr>
              <a:t>Max. field integral </a:t>
            </a:r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= 6.8 Tm max.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337065" y="4969746"/>
            <a:ext cx="1952245" cy="5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dirty="0">
                <a:solidFill>
                  <a:srgbClr val="3333FF"/>
                </a:solidFill>
                <a:latin typeface="+mn-lt"/>
              </a:rPr>
              <a:t>High-resolution beam line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6409380" y="5857655"/>
            <a:ext cx="471781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 flipV="1">
            <a:off x="6809725" y="4522291"/>
            <a:ext cx="71437" cy="506869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 flipV="1">
            <a:off x="6077593" y="3926453"/>
            <a:ext cx="732132" cy="604837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5790256" y="3853428"/>
            <a:ext cx="287337" cy="73025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rot="5400000">
            <a:off x="6744442" y="5725961"/>
            <a:ext cx="273441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499876" y="5897149"/>
            <a:ext cx="14398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dirty="0">
                <a:solidFill>
                  <a:srgbClr val="3333FF"/>
                </a:solidFill>
                <a:latin typeface="+mn-lt"/>
              </a:rPr>
              <a:t>SHARAQ 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99410" y="6148628"/>
            <a:ext cx="1661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0000FF"/>
                </a:solidFill>
              </a:rPr>
              <a:t>Max. rigidity </a:t>
            </a:r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= 6.8 Tm max.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606729" y="588485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latin typeface="+mn-lt"/>
              </a:rPr>
              <a:t>by CNS</a:t>
            </a:r>
          </a:p>
        </p:txBody>
      </p:sp>
      <p:sp>
        <p:nvSpPr>
          <p:cNvPr id="29" name="正方形/長方形 28"/>
          <p:cNvSpPr>
            <a:spLocks noChangeArrowheads="1"/>
          </p:cNvSpPr>
          <p:nvPr/>
        </p:nvSpPr>
        <p:spPr bwMode="auto">
          <a:xfrm>
            <a:off x="539552" y="4335660"/>
            <a:ext cx="4176464" cy="13388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1800" dirty="0"/>
              <a:t> </a:t>
            </a:r>
            <a:r>
              <a:rPr lang="en-US" altLang="ja-JP" sz="1800" dirty="0">
                <a:cs typeface="Arial" pitchFamily="34" charset="0"/>
              </a:rPr>
              <a:t>Maximum energy is ~350 MeV/u </a:t>
            </a:r>
            <a:br>
              <a:rPr lang="en-US" altLang="ja-JP" sz="1800" dirty="0">
                <a:cs typeface="Arial" pitchFamily="34" charset="0"/>
              </a:rPr>
            </a:br>
            <a:r>
              <a:rPr lang="en-US" altLang="ja-JP" sz="1800" dirty="0" smtClean="0">
                <a:cs typeface="Arial" pitchFamily="34" charset="0"/>
              </a:rPr>
              <a:t>     for </a:t>
            </a:r>
            <a:r>
              <a:rPr lang="en-US" altLang="ja-JP" sz="1800" dirty="0">
                <a:cs typeface="Arial" pitchFamily="34" charset="0"/>
              </a:rPr>
              <a:t>heavy ions up to U ions. 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1800" dirty="0">
                <a:cs typeface="Arial" pitchFamily="34" charset="0"/>
              </a:rPr>
              <a:t> Goal beam intensity is 1 </a:t>
            </a:r>
            <a:r>
              <a:rPr lang="en-US" altLang="ja-JP" sz="1800" dirty="0" err="1" smtClean="0">
                <a:cs typeface="Arial" pitchFamily="34" charset="0"/>
              </a:rPr>
              <a:t>p</a:t>
            </a:r>
            <a:r>
              <a:rPr lang="en-US" altLang="ja-JP" sz="1800" dirty="0" err="1"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sz="1800" dirty="0" err="1" smtClean="0">
                <a:cs typeface="Arial" pitchFamily="34" charset="0"/>
              </a:rPr>
              <a:t>A</a:t>
            </a:r>
            <a:r>
              <a:rPr lang="en-US" altLang="ja-JP" sz="1800" dirty="0" smtClean="0">
                <a:cs typeface="Arial" pitchFamily="34" charset="0"/>
              </a:rPr>
              <a:t> </a:t>
            </a:r>
            <a:br>
              <a:rPr lang="en-US" altLang="ja-JP" sz="1800" dirty="0" smtClean="0">
                <a:cs typeface="Arial" pitchFamily="34" charset="0"/>
              </a:rPr>
            </a:br>
            <a:r>
              <a:rPr lang="en-US" altLang="ja-JP" sz="1800" dirty="0" smtClean="0">
                <a:cs typeface="Arial" pitchFamily="34" charset="0"/>
              </a:rPr>
              <a:t>    (</a:t>
            </a:r>
            <a:r>
              <a:rPr lang="en-US" altLang="ja-JP" sz="1800" dirty="0">
                <a:cs typeface="Arial" pitchFamily="34" charset="0"/>
              </a:rPr>
              <a:t>6 x 10</a:t>
            </a:r>
            <a:r>
              <a:rPr lang="en-US" altLang="ja-JP" sz="1800" baseline="30000" dirty="0">
                <a:cs typeface="Arial" pitchFamily="34" charset="0"/>
              </a:rPr>
              <a:t>12</a:t>
            </a:r>
            <a:r>
              <a:rPr lang="en-US" altLang="ja-JP" sz="1800" dirty="0">
                <a:cs typeface="Arial" pitchFamily="34" charset="0"/>
              </a:rPr>
              <a:t> particles/sec).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82834" y="5682734"/>
            <a:ext cx="273553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latin typeface="+mn-lt"/>
              </a:rPr>
              <a:t>Max. beam power ~100 kW</a:t>
            </a:r>
          </a:p>
        </p:txBody>
      </p:sp>
      <p:sp>
        <p:nvSpPr>
          <p:cNvPr id="31" name="右矢印 30"/>
          <p:cNvSpPr/>
          <p:nvPr/>
        </p:nvSpPr>
        <p:spPr>
          <a:xfrm>
            <a:off x="5477435" y="3441876"/>
            <a:ext cx="625642" cy="259596"/>
          </a:xfrm>
          <a:prstGeom prst="rightArrow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1800000">
            <a:off x="5446050" y="4008443"/>
            <a:ext cx="625642" cy="259596"/>
          </a:xfrm>
          <a:prstGeom prst="rightArrow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 rot="1800000">
            <a:off x="4926798" y="410328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RI beams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9980" y="3117692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RI beams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39852" y="1560069"/>
            <a:ext cx="53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IRC</a:t>
            </a:r>
            <a:endParaRPr kumimoji="1" lang="ja-JP" altLang="en-US" sz="20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38267" y="1475462"/>
            <a:ext cx="58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S</a:t>
            </a:r>
            <a:r>
              <a:rPr kumimoji="1" lang="en-US" altLang="ja-JP" sz="2000" b="1" dirty="0" smtClean="0"/>
              <a:t>RC</a:t>
            </a:r>
            <a:endParaRPr kumimoji="1" lang="ja-JP" altLang="en-US" sz="2000" b="1" dirty="0"/>
          </a:p>
        </p:txBody>
      </p:sp>
      <p:sp>
        <p:nvSpPr>
          <p:cNvPr id="37" name="フッター プレースホルダー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38" name="スライド番号プレースホルダー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52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62585"/>
            <a:ext cx="6048393" cy="4374727"/>
          </a:xfrm>
          <a:prstGeom prst="rect">
            <a:avLst/>
          </a:prstGeom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907407" y="116632"/>
            <a:ext cx="6337001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latin typeface="+mj-lt"/>
                <a:cs typeface="Arial" pitchFamily="34" charset="0"/>
              </a:rPr>
              <a:t>Yields </a:t>
            </a:r>
            <a:r>
              <a:rPr lang="en-US" altLang="ja-JP" sz="2800" dirty="0">
                <a:latin typeface="+mj-lt"/>
                <a:cs typeface="Arial" pitchFamily="34" charset="0"/>
              </a:rPr>
              <a:t>of neutron-rich RI beams using a </a:t>
            </a:r>
            <a:r>
              <a:rPr lang="en-US" altLang="ja-JP" sz="2800" baseline="30000" dirty="0">
                <a:latin typeface="+mj-lt"/>
                <a:cs typeface="Arial" pitchFamily="34" charset="0"/>
              </a:rPr>
              <a:t>48</a:t>
            </a:r>
            <a:r>
              <a:rPr lang="en-US" altLang="ja-JP" sz="2800" dirty="0">
                <a:latin typeface="+mj-lt"/>
                <a:cs typeface="Arial" pitchFamily="34" charset="0"/>
              </a:rPr>
              <a:t>Ca beam at 345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MeV/u</a:t>
            </a:r>
            <a:endParaRPr lang="en-US" altLang="ja-JP" sz="28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円/楕円 16"/>
          <p:cNvSpPr>
            <a:spLocks noChangeArrowheads="1"/>
          </p:cNvSpPr>
          <p:nvPr/>
        </p:nvSpPr>
        <p:spPr bwMode="auto">
          <a:xfrm>
            <a:off x="7680559" y="2221841"/>
            <a:ext cx="298193" cy="2969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54" name="Oval 22"/>
          <p:cNvSpPr>
            <a:spLocks noChangeArrowheads="1"/>
          </p:cNvSpPr>
          <p:nvPr/>
        </p:nvSpPr>
        <p:spPr bwMode="auto">
          <a:xfrm>
            <a:off x="5900600" y="3669925"/>
            <a:ext cx="119539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5" name="Oval 22"/>
          <p:cNvSpPr>
            <a:spLocks noChangeArrowheads="1"/>
          </p:cNvSpPr>
          <p:nvPr/>
        </p:nvSpPr>
        <p:spPr bwMode="auto">
          <a:xfrm>
            <a:off x="7424402" y="3669925"/>
            <a:ext cx="119539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6" name="Oval 22"/>
          <p:cNvSpPr>
            <a:spLocks noChangeArrowheads="1"/>
          </p:cNvSpPr>
          <p:nvPr/>
        </p:nvSpPr>
        <p:spPr bwMode="auto">
          <a:xfrm>
            <a:off x="7260199" y="3669925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7081547" y="3669925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6913403" y="3669925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9" name="Oval 22"/>
          <p:cNvSpPr>
            <a:spLocks noChangeArrowheads="1"/>
          </p:cNvSpPr>
          <p:nvPr/>
        </p:nvSpPr>
        <p:spPr bwMode="auto">
          <a:xfrm>
            <a:off x="6745259" y="3669925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6577115" y="3669925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1" name="Oval 22"/>
          <p:cNvSpPr>
            <a:spLocks noChangeArrowheads="1"/>
          </p:cNvSpPr>
          <p:nvPr/>
        </p:nvSpPr>
        <p:spPr bwMode="auto">
          <a:xfrm>
            <a:off x="6405031" y="3669925"/>
            <a:ext cx="119539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2" name="Oval 22"/>
          <p:cNvSpPr>
            <a:spLocks noChangeArrowheads="1"/>
          </p:cNvSpPr>
          <p:nvPr/>
        </p:nvSpPr>
        <p:spPr bwMode="auto">
          <a:xfrm>
            <a:off x="5549862" y="3669925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3" name="Oval 22"/>
          <p:cNvSpPr>
            <a:spLocks noChangeArrowheads="1"/>
          </p:cNvSpPr>
          <p:nvPr/>
        </p:nvSpPr>
        <p:spPr bwMode="auto">
          <a:xfrm>
            <a:off x="5224084" y="3669925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6408972" y="4020776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5" name="Oval 22"/>
          <p:cNvSpPr>
            <a:spLocks noChangeArrowheads="1"/>
          </p:cNvSpPr>
          <p:nvPr/>
        </p:nvSpPr>
        <p:spPr bwMode="auto">
          <a:xfrm>
            <a:off x="6573175" y="4019463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auto">
          <a:xfrm>
            <a:off x="6751828" y="4019463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7" name="Oval 22"/>
          <p:cNvSpPr>
            <a:spLocks noChangeArrowheads="1"/>
          </p:cNvSpPr>
          <p:nvPr/>
        </p:nvSpPr>
        <p:spPr bwMode="auto">
          <a:xfrm>
            <a:off x="6068744" y="4019463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8" name="Oval 22"/>
          <p:cNvSpPr>
            <a:spLocks noChangeArrowheads="1"/>
          </p:cNvSpPr>
          <p:nvPr/>
        </p:nvSpPr>
        <p:spPr bwMode="auto">
          <a:xfrm>
            <a:off x="6247396" y="4019463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5728515" y="4019463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auto">
          <a:xfrm>
            <a:off x="5213198" y="4008950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1" name="Oval 22"/>
          <p:cNvSpPr>
            <a:spLocks noChangeArrowheads="1"/>
          </p:cNvSpPr>
          <p:nvPr/>
        </p:nvSpPr>
        <p:spPr bwMode="auto">
          <a:xfrm>
            <a:off x="4877287" y="4008950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2494375" y="4139041"/>
            <a:ext cx="357305" cy="3821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/>
              <a:t>8</a:t>
            </a:r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>
            <a:off x="5732456" y="4357173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4" name="Oval 22"/>
          <p:cNvSpPr>
            <a:spLocks noChangeArrowheads="1"/>
          </p:cNvSpPr>
          <p:nvPr/>
        </p:nvSpPr>
        <p:spPr bwMode="auto">
          <a:xfrm>
            <a:off x="5381718" y="4355860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5732456" y="4697513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6" name="Oval 22"/>
          <p:cNvSpPr>
            <a:spLocks noChangeArrowheads="1"/>
          </p:cNvSpPr>
          <p:nvPr/>
        </p:nvSpPr>
        <p:spPr bwMode="auto">
          <a:xfrm>
            <a:off x="5381718" y="4704083"/>
            <a:ext cx="119540" cy="11695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7" name="Oval 22"/>
          <p:cNvSpPr>
            <a:spLocks noChangeArrowheads="1"/>
          </p:cNvSpPr>
          <p:nvPr/>
        </p:nvSpPr>
        <p:spPr bwMode="auto">
          <a:xfrm>
            <a:off x="5217516" y="4696198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auto">
          <a:xfrm>
            <a:off x="6577115" y="3504355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7768572" y="3501727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0" name="Oval 22"/>
          <p:cNvSpPr>
            <a:spLocks noChangeArrowheads="1"/>
          </p:cNvSpPr>
          <p:nvPr/>
        </p:nvSpPr>
        <p:spPr bwMode="auto">
          <a:xfrm>
            <a:off x="7765944" y="3321701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1" name="Oval 22"/>
          <p:cNvSpPr>
            <a:spLocks noChangeArrowheads="1"/>
          </p:cNvSpPr>
          <p:nvPr/>
        </p:nvSpPr>
        <p:spPr bwMode="auto">
          <a:xfrm>
            <a:off x="7596487" y="3321701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2" name="Oval 22"/>
          <p:cNvSpPr>
            <a:spLocks noChangeArrowheads="1"/>
          </p:cNvSpPr>
          <p:nvPr/>
        </p:nvSpPr>
        <p:spPr bwMode="auto">
          <a:xfrm>
            <a:off x="7428343" y="3321701"/>
            <a:ext cx="120853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3" name="Oval 22"/>
          <p:cNvSpPr>
            <a:spLocks noChangeArrowheads="1"/>
          </p:cNvSpPr>
          <p:nvPr/>
        </p:nvSpPr>
        <p:spPr bwMode="auto">
          <a:xfrm>
            <a:off x="7260199" y="3321701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7768572" y="2995817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" name="Oval 22"/>
          <p:cNvSpPr>
            <a:spLocks noChangeArrowheads="1"/>
          </p:cNvSpPr>
          <p:nvPr/>
        </p:nvSpPr>
        <p:spPr bwMode="auto">
          <a:xfrm>
            <a:off x="7428343" y="2995817"/>
            <a:ext cx="120853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7092055" y="2995817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flipH="1" flipV="1">
            <a:off x="7884368" y="3771480"/>
            <a:ext cx="417732" cy="29829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8094718" y="4036114"/>
            <a:ext cx="760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aseline="30000" dirty="0">
                <a:solidFill>
                  <a:srgbClr val="0000FF"/>
                </a:solidFill>
              </a:rPr>
              <a:t>40</a:t>
            </a:r>
            <a:r>
              <a:rPr lang="en-US" altLang="ja-JP" sz="2000" dirty="0">
                <a:solidFill>
                  <a:srgbClr val="0000FF"/>
                </a:solidFill>
              </a:rPr>
              <a:t>Mg</a:t>
            </a:r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3923370" y="2150882"/>
            <a:ext cx="56294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/>
              <a:t>20</a:t>
            </a:r>
          </a:p>
        </p:txBody>
      </p:sp>
      <p:sp>
        <p:nvSpPr>
          <p:cNvPr id="90" name="正方形/長方形 49"/>
          <p:cNvSpPr>
            <a:spLocks noChangeArrowheads="1"/>
          </p:cNvSpPr>
          <p:nvPr/>
        </p:nvSpPr>
        <p:spPr bwMode="auto">
          <a:xfrm>
            <a:off x="5532786" y="1793461"/>
            <a:ext cx="416418" cy="1195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6414226" y="3509611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92" name="Oval 22"/>
          <p:cNvSpPr>
            <a:spLocks noChangeArrowheads="1"/>
          </p:cNvSpPr>
          <p:nvPr/>
        </p:nvSpPr>
        <p:spPr bwMode="auto">
          <a:xfrm>
            <a:off x="6248710" y="3512239"/>
            <a:ext cx="119540" cy="116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93" name="Oval 22"/>
          <p:cNvSpPr>
            <a:spLocks noChangeArrowheads="1"/>
          </p:cNvSpPr>
          <p:nvPr/>
        </p:nvSpPr>
        <p:spPr bwMode="auto">
          <a:xfrm>
            <a:off x="7599114" y="3002387"/>
            <a:ext cx="119540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8129818" y="1376906"/>
            <a:ext cx="977335" cy="38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aseline="30000" dirty="0">
                <a:solidFill>
                  <a:srgbClr val="FF0000"/>
                </a:solidFill>
              </a:rPr>
              <a:t>48</a:t>
            </a:r>
            <a:r>
              <a:rPr lang="en-US" altLang="ja-JP" sz="2400" dirty="0">
                <a:solidFill>
                  <a:srgbClr val="FF0000"/>
                </a:solidFill>
              </a:rPr>
              <a:t>Ca</a:t>
            </a:r>
          </a:p>
        </p:txBody>
      </p:sp>
      <p:cxnSp>
        <p:nvCxnSpPr>
          <p:cNvPr id="111" name="直線コネクタ 37"/>
          <p:cNvCxnSpPr>
            <a:cxnSpLocks noChangeShapeType="1"/>
          </p:cNvCxnSpPr>
          <p:nvPr/>
        </p:nvCxnSpPr>
        <p:spPr bwMode="auto">
          <a:xfrm rot="10800000">
            <a:off x="2851681" y="4355860"/>
            <a:ext cx="53595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val 22"/>
          <p:cNvSpPr>
            <a:spLocks noChangeArrowheads="1"/>
          </p:cNvSpPr>
          <p:nvPr/>
        </p:nvSpPr>
        <p:spPr bwMode="auto">
          <a:xfrm>
            <a:off x="6068668" y="4193191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19" name="Oval 22"/>
          <p:cNvSpPr>
            <a:spLocks noChangeArrowheads="1"/>
          </p:cNvSpPr>
          <p:nvPr/>
        </p:nvSpPr>
        <p:spPr bwMode="auto">
          <a:xfrm>
            <a:off x="5905416" y="4025307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0" name="Oval 22"/>
          <p:cNvSpPr>
            <a:spLocks noChangeArrowheads="1"/>
          </p:cNvSpPr>
          <p:nvPr/>
        </p:nvSpPr>
        <p:spPr bwMode="auto">
          <a:xfrm>
            <a:off x="5900539" y="4198269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1" name="Oval 22"/>
          <p:cNvSpPr>
            <a:spLocks noChangeArrowheads="1"/>
          </p:cNvSpPr>
          <p:nvPr/>
        </p:nvSpPr>
        <p:spPr bwMode="auto">
          <a:xfrm>
            <a:off x="5564724" y="4530553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2" name="Oval 22"/>
          <p:cNvSpPr>
            <a:spLocks noChangeArrowheads="1"/>
          </p:cNvSpPr>
          <p:nvPr/>
        </p:nvSpPr>
        <p:spPr bwMode="auto">
          <a:xfrm>
            <a:off x="5397182" y="4871521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3" name="Oval 22"/>
          <p:cNvSpPr>
            <a:spLocks noChangeArrowheads="1"/>
          </p:cNvSpPr>
          <p:nvPr/>
        </p:nvSpPr>
        <p:spPr bwMode="auto">
          <a:xfrm>
            <a:off x="4540935" y="4709366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4" name="Oval 22"/>
          <p:cNvSpPr>
            <a:spLocks noChangeArrowheads="1"/>
          </p:cNvSpPr>
          <p:nvPr/>
        </p:nvSpPr>
        <p:spPr bwMode="auto">
          <a:xfrm>
            <a:off x="4033887" y="4360541"/>
            <a:ext cx="119539" cy="1182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52" name="正方形/長方形 15"/>
          <p:cNvSpPr>
            <a:spLocks noChangeArrowheads="1"/>
          </p:cNvSpPr>
          <p:nvPr/>
        </p:nvSpPr>
        <p:spPr bwMode="auto">
          <a:xfrm>
            <a:off x="5928317" y="5141439"/>
            <a:ext cx="2520950" cy="105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6240827" y="4905666"/>
            <a:ext cx="56420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/>
              <a:t>20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593858" y="4905666"/>
            <a:ext cx="5359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/>
              <a:t>28</a:t>
            </a: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7892052" y="1734328"/>
            <a:ext cx="416418" cy="5348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619672" y="6093296"/>
            <a:ext cx="6107139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Ca-beam Intensity : ~400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pnA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(May 2012)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07078"/>
              </p:ext>
            </p:extLst>
          </p:nvPr>
        </p:nvGraphicFramePr>
        <p:xfrm>
          <a:off x="251520" y="2081376"/>
          <a:ext cx="2016224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/>
                <a:gridCol w="1296144"/>
              </a:tblGrid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19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5.5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22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C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7.0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22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4000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24</a:t>
                      </a:r>
                      <a:r>
                        <a:rPr kumimoji="1" lang="en-US" altLang="ja-JP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1300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32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Ne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 3.4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38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 1.5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41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  0.63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42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       25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3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>
                          <a:solidFill>
                            <a:srgbClr val="0000FF"/>
                          </a:solidFill>
                        </a:rPr>
                        <a:t>44</a:t>
                      </a:r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30000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37575" y="1619508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Yields [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pps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/100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pnA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]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0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7504" y="4797152"/>
            <a:ext cx="885698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Fairly good agreement</a:t>
            </a:r>
            <a:r>
              <a:rPr lang="en-US" altLang="ja-JP" dirty="0" smtClean="0"/>
              <a:t> between the experimental cross sections and </a:t>
            </a:r>
            <a:r>
              <a:rPr lang="en-US" altLang="ja-JP" dirty="0" smtClean="0">
                <a:solidFill>
                  <a:srgbClr val="FF0000"/>
                </a:solidFill>
              </a:rPr>
              <a:t>EPAX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2.15</a:t>
            </a:r>
            <a:r>
              <a:rPr lang="en-US" altLang="ja-JP" dirty="0" smtClean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EPAX 3.01 </a:t>
            </a:r>
            <a:r>
              <a:rPr lang="en-US" altLang="ja-JP" dirty="0" smtClean="0"/>
              <a:t>underestimates the cross sections.</a:t>
            </a:r>
            <a:endParaRPr lang="en-US" altLang="ja-JP" dirty="0"/>
          </a:p>
          <a:p>
            <a:pPr marL="342900" indent="-342900">
              <a:spcBef>
                <a:spcPct val="20000"/>
              </a:spcBef>
            </a:pPr>
            <a:r>
              <a:rPr lang="en-US" altLang="ja-JP" sz="2000" dirty="0"/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504" y="4284385"/>
            <a:ext cx="8100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Open symbols: cross sections w</a:t>
            </a:r>
            <a:r>
              <a:rPr lang="en-US" altLang="ja-JP" sz="1600" dirty="0" smtClean="0"/>
              <a:t>ith</a:t>
            </a:r>
            <a:r>
              <a:rPr kumimoji="1" lang="en-US" altLang="ja-JP" sz="1600" dirty="0" smtClean="0"/>
              <a:t> the correction for the secondary reaction effect in the target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                    (only for the nuclides whose augmentation factors are more than 1.6. )</a:t>
            </a:r>
            <a:endParaRPr kumimoji="1"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98" y="980728"/>
            <a:ext cx="4753806" cy="33299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753806" cy="332992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07504" y="5613047"/>
            <a:ext cx="872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Modification of EPAX3 from EPAX2</a:t>
            </a:r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c.s</a:t>
            </a:r>
            <a:r>
              <a:rPr lang="en-US" altLang="ja-JP" dirty="0" smtClean="0"/>
              <a:t>. of very neutron-rich fragments from medium-mass and heavy projectile were modified, which were overestimated by EPAX2. At the same time, the good agreement of EPAX2 for the neutron-deficient side is maintained. </a:t>
            </a:r>
            <a:endParaRPr kumimoji="1" lang="ja-JP" altLang="en-US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03648" y="116632"/>
            <a:ext cx="7560839" cy="954107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>
                <a:latin typeface="+mj-lt"/>
                <a:cs typeface="Arial" pitchFamily="34" charset="0"/>
              </a:rPr>
              <a:t>Measured production cross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sections compared </a:t>
            </a:r>
            <a:r>
              <a:rPr lang="en-US" altLang="ja-JP" sz="2800" dirty="0">
                <a:latin typeface="+mj-lt"/>
                <a:cs typeface="Arial" pitchFamily="34" charset="0"/>
              </a:rPr>
              <a:t>with EPAX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3.01 &amp; 2.15 </a:t>
            </a:r>
            <a:r>
              <a:rPr lang="en-US" altLang="ja-JP" sz="2800" dirty="0">
                <a:latin typeface="+mj-lt"/>
                <a:cs typeface="Arial" pitchFamily="34" charset="0"/>
              </a:rPr>
              <a:t>(</a:t>
            </a:r>
            <a:r>
              <a:rPr lang="en-US" altLang="ja-JP" sz="2800" baseline="30000" dirty="0">
                <a:latin typeface="+mj-lt"/>
                <a:cs typeface="Arial" pitchFamily="34" charset="0"/>
              </a:rPr>
              <a:t>48</a:t>
            </a:r>
            <a:r>
              <a:rPr lang="en-US" altLang="ja-JP" sz="2800" dirty="0">
                <a:latin typeface="+mj-lt"/>
                <a:cs typeface="Arial" pitchFamily="34" charset="0"/>
              </a:rPr>
              <a:t>Ca 345 MeV/u + Be)</a:t>
            </a:r>
            <a:endParaRPr lang="ja-JP" altLang="en-US" sz="2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6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03648" y="116632"/>
            <a:ext cx="7560839" cy="138499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>
                <a:latin typeface="+mj-lt"/>
                <a:cs typeface="Arial" pitchFamily="34" charset="0"/>
              </a:rPr>
              <a:t>Measured production cross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sections compared </a:t>
            </a:r>
            <a:r>
              <a:rPr lang="en-US" altLang="ja-JP" sz="2800" dirty="0">
                <a:latin typeface="+mj-lt"/>
                <a:cs typeface="Arial" pitchFamily="34" charset="0"/>
              </a:rPr>
              <a:t>with EPAX 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3.01 &amp; 2.15                                              (</a:t>
            </a:r>
            <a:r>
              <a:rPr lang="en-US" altLang="ja-JP" sz="2800" baseline="30000" dirty="0" smtClean="0">
                <a:latin typeface="+mj-lt"/>
                <a:cs typeface="Arial" pitchFamily="34" charset="0"/>
              </a:rPr>
              <a:t>18</a:t>
            </a:r>
            <a:r>
              <a:rPr lang="en-US" altLang="ja-JP" sz="2800" dirty="0">
                <a:latin typeface="+mj-lt"/>
                <a:cs typeface="Arial" pitchFamily="34" charset="0"/>
              </a:rPr>
              <a:t>O</a:t>
            </a:r>
            <a:r>
              <a:rPr lang="en-US" altLang="ja-JP" sz="2800" dirty="0" smtClean="0">
                <a:latin typeface="+mj-lt"/>
                <a:cs typeface="Arial" pitchFamily="34" charset="0"/>
              </a:rPr>
              <a:t> 230, 250, 294, 345 </a:t>
            </a:r>
            <a:r>
              <a:rPr lang="en-US" altLang="ja-JP" sz="2800" dirty="0">
                <a:latin typeface="+mj-lt"/>
                <a:cs typeface="Arial" pitchFamily="34" charset="0"/>
              </a:rPr>
              <a:t>MeV/u + Be)</a:t>
            </a:r>
            <a:endParaRPr lang="ja-JP" altLang="en-US" sz="2800" dirty="0">
              <a:latin typeface="+mj-lt"/>
              <a:cs typeface="Arial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7423517" cy="412417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6156176" y="4423700"/>
            <a:ext cx="3024336" cy="2317668"/>
            <a:chOff x="5599244" y="3343580"/>
            <a:chExt cx="3594852" cy="274971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244" y="3933056"/>
              <a:ext cx="3174978" cy="2160240"/>
            </a:xfrm>
            <a:prstGeom prst="rect">
              <a:avLst/>
            </a:prstGeom>
          </p:spPr>
        </p:pic>
        <p:sp>
          <p:nvSpPr>
            <p:cNvPr id="9" name="円/楕円 16"/>
            <p:cNvSpPr>
              <a:spLocks noChangeArrowheads="1"/>
            </p:cNvSpPr>
            <p:nvPr/>
          </p:nvSpPr>
          <p:spPr bwMode="auto">
            <a:xfrm>
              <a:off x="8120553" y="4228350"/>
              <a:ext cx="298193" cy="29697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8417638" y="3343580"/>
              <a:ext cx="776458" cy="54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400" baseline="30000" dirty="0" smtClean="0">
                  <a:solidFill>
                    <a:srgbClr val="FF0000"/>
                  </a:solidFill>
                </a:rPr>
                <a:t>18</a:t>
              </a:r>
              <a:r>
                <a:rPr lang="en-US" altLang="ja-JP" sz="24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>
              <a:off x="8332046" y="3740837"/>
              <a:ext cx="416418" cy="5348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6487817" y="5578088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6053594" y="5794860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6910604" y="5589240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7338587" y="5589240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921755" y="5362065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7126628" y="5362065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7342652" y="5362065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7769598" y="5362065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770635" y="5146041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91532" y="5146041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7554611" y="4930017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8191532" y="4930017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8623580" y="4930017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7327436" y="4713993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7975508" y="4713993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8195597" y="4713993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8414903" y="4713993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7554611" y="4486818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7974471" y="4498716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  <p:sp>
          <p:nvSpPr>
            <p:cNvPr id="34" name="Oval 22"/>
            <p:cNvSpPr>
              <a:spLocks noChangeArrowheads="1"/>
            </p:cNvSpPr>
            <p:nvPr/>
          </p:nvSpPr>
          <p:spPr bwMode="auto">
            <a:xfrm>
              <a:off x="7770635" y="4271541"/>
              <a:ext cx="167355" cy="1655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/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72816"/>
            <a:ext cx="1441505" cy="2318095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 rot="19527317">
            <a:off x="4988972" y="4715661"/>
            <a:ext cx="1907061" cy="52322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8000"/>
                </a:solidFill>
              </a:rPr>
              <a:t>Preliminary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95536" y="6165304"/>
            <a:ext cx="461321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Discrepancy was observed in some cases.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9712" y="1763524"/>
            <a:ext cx="328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55976" y="1772816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020272" y="1772816"/>
            <a:ext cx="335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35696" y="3131676"/>
            <a:ext cx="425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499992" y="3131676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98604" y="3131676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979712" y="4499828"/>
            <a:ext cx="3337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54278" y="4499828"/>
            <a:ext cx="336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45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800100"/>
            <a:ext cx="7948613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テキスト ボックス 14"/>
          <p:cNvSpPr txBox="1">
            <a:spLocks noChangeArrowheads="1"/>
          </p:cNvSpPr>
          <p:nvPr/>
        </p:nvSpPr>
        <p:spPr bwMode="auto">
          <a:xfrm>
            <a:off x="107950" y="620713"/>
            <a:ext cx="2089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rgbClr val="002060"/>
                </a:solidFill>
              </a:rPr>
              <a:t>Newisotopes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kumimoji="0" lang="en-US" altLang="ja-JP" dirty="0">
                <a:solidFill>
                  <a:srgbClr val="002060"/>
                </a:solidFill>
              </a:rPr>
              <a:t>(   2007,    2008)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Search region for new isotopes</a:t>
            </a:r>
            <a:endParaRPr lang="ja-JP" altLang="en-US" sz="4000" dirty="0" smtClean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370263" y="6207125"/>
            <a:ext cx="16557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6200000">
            <a:off x="-263525" y="3932238"/>
            <a:ext cx="16573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テキスト ボックス 6"/>
          <p:cNvSpPr txBox="1">
            <a:spLocks noChangeArrowheads="1"/>
          </p:cNvSpPr>
          <p:nvPr/>
        </p:nvSpPr>
        <p:spPr bwMode="auto">
          <a:xfrm>
            <a:off x="5030788" y="60213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/>
              <a:t>N</a:t>
            </a:r>
          </a:p>
        </p:txBody>
      </p:sp>
      <p:sp>
        <p:nvSpPr>
          <p:cNvPr id="4103" name="テキスト ボックス 11"/>
          <p:cNvSpPr txBox="1">
            <a:spLocks noChangeArrowheads="1"/>
          </p:cNvSpPr>
          <p:nvPr/>
        </p:nvSpPr>
        <p:spPr bwMode="auto">
          <a:xfrm>
            <a:off x="395288" y="27717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/>
              <a:t>Z</a:t>
            </a:r>
          </a:p>
        </p:txBody>
      </p:sp>
      <p:sp>
        <p:nvSpPr>
          <p:cNvPr id="4106" name="正方形/長方形 19"/>
          <p:cNvSpPr>
            <a:spLocks noChangeArrowheads="1"/>
          </p:cNvSpPr>
          <p:nvPr/>
        </p:nvSpPr>
        <p:spPr bwMode="auto">
          <a:xfrm>
            <a:off x="419100" y="18303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2060"/>
                </a:solidFill>
              </a:rPr>
              <a:t>Known</a:t>
            </a: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4107" name="正方形/長方形 20"/>
          <p:cNvSpPr>
            <a:spLocks noChangeArrowheads="1"/>
          </p:cNvSpPr>
          <p:nvPr/>
        </p:nvSpPr>
        <p:spPr bwMode="auto">
          <a:xfrm>
            <a:off x="419100" y="138906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2060"/>
                </a:solidFill>
              </a:rPr>
              <a:t>Stable</a:t>
            </a: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4108" name="テキスト ボックス 8"/>
          <p:cNvSpPr txBox="1">
            <a:spLocks noChangeArrowheads="1"/>
          </p:cNvSpPr>
          <p:nvPr/>
        </p:nvSpPr>
        <p:spPr bwMode="auto">
          <a:xfrm>
            <a:off x="2235200" y="1219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/>
              <a:t>Z</a:t>
            </a:r>
            <a:r>
              <a:rPr lang="en-US" altLang="ja-JP"/>
              <a:t> = 60</a:t>
            </a:r>
          </a:p>
        </p:txBody>
      </p:sp>
      <p:sp>
        <p:nvSpPr>
          <p:cNvPr id="4109" name="テキスト ボックス 22"/>
          <p:cNvSpPr txBox="1">
            <a:spLocks noChangeArrowheads="1"/>
          </p:cNvSpPr>
          <p:nvPr/>
        </p:nvSpPr>
        <p:spPr bwMode="auto">
          <a:xfrm>
            <a:off x="900113" y="2311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/>
              <a:t>Z</a:t>
            </a:r>
            <a:r>
              <a:rPr lang="en-US" altLang="ja-JP"/>
              <a:t> = 50</a:t>
            </a:r>
          </a:p>
        </p:txBody>
      </p:sp>
      <p:sp>
        <p:nvSpPr>
          <p:cNvPr id="4110" name="テキスト ボックス 27"/>
          <p:cNvSpPr txBox="1">
            <a:spLocks noChangeArrowheads="1"/>
          </p:cNvSpPr>
          <p:nvPr/>
        </p:nvSpPr>
        <p:spPr bwMode="auto">
          <a:xfrm>
            <a:off x="2195513" y="59912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/>
              <a:t>N</a:t>
            </a:r>
            <a:r>
              <a:rPr lang="en-US" altLang="ja-JP"/>
              <a:t> = 50</a:t>
            </a:r>
          </a:p>
        </p:txBody>
      </p:sp>
      <p:sp>
        <p:nvSpPr>
          <p:cNvPr id="4111" name="テキスト ボックス 28"/>
          <p:cNvSpPr txBox="1">
            <a:spLocks noChangeArrowheads="1"/>
          </p:cNvSpPr>
          <p:nvPr/>
        </p:nvSpPr>
        <p:spPr bwMode="auto">
          <a:xfrm>
            <a:off x="5724525" y="4573588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/>
              <a:t>N</a:t>
            </a:r>
            <a:r>
              <a:rPr lang="en-US" altLang="ja-JP"/>
              <a:t> = 82</a:t>
            </a:r>
          </a:p>
        </p:txBody>
      </p:sp>
      <p:sp>
        <p:nvSpPr>
          <p:cNvPr id="2048" name="円/楕円 2047"/>
          <p:cNvSpPr/>
          <p:nvPr/>
        </p:nvSpPr>
        <p:spPr>
          <a:xfrm rot="19684486">
            <a:off x="993775" y="4751388"/>
            <a:ext cx="3368675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円/楕円 38"/>
          <p:cNvSpPr/>
          <p:nvPr/>
        </p:nvSpPr>
        <p:spPr>
          <a:xfrm rot="19986081">
            <a:off x="3868738" y="3111500"/>
            <a:ext cx="2782887" cy="914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円/楕円 39"/>
          <p:cNvSpPr/>
          <p:nvPr/>
        </p:nvSpPr>
        <p:spPr>
          <a:xfrm rot="19665685">
            <a:off x="6283254" y="2050833"/>
            <a:ext cx="1695814" cy="7556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15" name="テキスト ボックス 2048"/>
          <p:cNvSpPr txBox="1">
            <a:spLocks noChangeArrowheads="1"/>
          </p:cNvSpPr>
          <p:nvPr/>
        </p:nvSpPr>
        <p:spPr bwMode="auto">
          <a:xfrm rot="-1947090">
            <a:off x="1595438" y="4545013"/>
            <a:ext cx="1536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chemeClr val="tx2"/>
                </a:solidFill>
              </a:rPr>
              <a:t>Z</a:t>
            </a:r>
            <a:r>
              <a:rPr lang="en-US" altLang="ja-JP">
                <a:solidFill>
                  <a:schemeClr val="tx2"/>
                </a:solidFill>
              </a:rPr>
              <a:t> = 30 region</a:t>
            </a:r>
          </a:p>
        </p:txBody>
      </p:sp>
      <p:sp>
        <p:nvSpPr>
          <p:cNvPr id="4116" name="テキスト ボックス 2048"/>
          <p:cNvSpPr txBox="1">
            <a:spLocks noChangeArrowheads="1"/>
          </p:cNvSpPr>
          <p:nvPr/>
        </p:nvSpPr>
        <p:spPr bwMode="auto">
          <a:xfrm rot="-1947090">
            <a:off x="4211638" y="2960688"/>
            <a:ext cx="1536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chemeClr val="tx2"/>
                </a:solidFill>
              </a:rPr>
              <a:t>Z</a:t>
            </a:r>
            <a:r>
              <a:rPr lang="en-US" altLang="ja-JP">
                <a:solidFill>
                  <a:schemeClr val="tx2"/>
                </a:solidFill>
              </a:rPr>
              <a:t> = 40 region</a:t>
            </a:r>
          </a:p>
        </p:txBody>
      </p:sp>
      <p:sp>
        <p:nvSpPr>
          <p:cNvPr id="4117" name="テキスト ボックス 2048"/>
          <p:cNvSpPr txBox="1">
            <a:spLocks noChangeArrowheads="1"/>
          </p:cNvSpPr>
          <p:nvPr/>
        </p:nvSpPr>
        <p:spPr bwMode="auto">
          <a:xfrm rot="-1947090">
            <a:off x="5916613" y="1944688"/>
            <a:ext cx="1536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 dirty="0">
                <a:solidFill>
                  <a:schemeClr val="tx2"/>
                </a:solidFill>
              </a:rPr>
              <a:t>Z</a:t>
            </a:r>
            <a:r>
              <a:rPr lang="en-US" altLang="ja-JP" dirty="0">
                <a:solidFill>
                  <a:schemeClr val="tx2"/>
                </a:solidFill>
              </a:rPr>
              <a:t> = 50 region</a:t>
            </a:r>
          </a:p>
        </p:txBody>
      </p:sp>
      <p:sp>
        <p:nvSpPr>
          <p:cNvPr id="4118" name="Text Box 33"/>
          <p:cNvSpPr txBox="1">
            <a:spLocks noChangeArrowheads="1"/>
          </p:cNvSpPr>
          <p:nvPr/>
        </p:nvSpPr>
        <p:spPr bwMode="auto">
          <a:xfrm>
            <a:off x="3851920" y="6386513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Nuclear chart</a:t>
            </a:r>
            <a:endParaRPr lang="ja-JP" altLang="en-US" dirty="0"/>
          </a:p>
        </p:txBody>
      </p:sp>
      <p:sp>
        <p:nvSpPr>
          <p:cNvPr id="4119" name="正方形/長方形 21"/>
          <p:cNvSpPr>
            <a:spLocks noChangeArrowheads="1"/>
          </p:cNvSpPr>
          <p:nvPr/>
        </p:nvSpPr>
        <p:spPr bwMode="auto">
          <a:xfrm>
            <a:off x="1065213" y="993775"/>
            <a:ext cx="193675" cy="223838"/>
          </a:xfrm>
          <a:prstGeom prst="rect">
            <a:avLst/>
          </a:prstGeom>
          <a:solidFill>
            <a:srgbClr val="FF5050"/>
          </a:solidFill>
          <a:ln w="9525" algn="ctr">
            <a:solidFill>
              <a:srgbClr val="1F497D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0" lang="ja-JP" altLang="ja-JP" sz="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4120" name="正方形/長方形 21"/>
          <p:cNvSpPr>
            <a:spLocks noChangeArrowheads="1"/>
          </p:cNvSpPr>
          <p:nvPr/>
        </p:nvSpPr>
        <p:spPr bwMode="auto">
          <a:xfrm>
            <a:off x="274638" y="996950"/>
            <a:ext cx="193675" cy="223838"/>
          </a:xfrm>
          <a:prstGeom prst="rect">
            <a:avLst/>
          </a:prstGeom>
          <a:solidFill>
            <a:srgbClr val="05FF76"/>
          </a:solidFill>
          <a:ln w="9525" algn="ctr">
            <a:solidFill>
              <a:srgbClr val="1F497D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0" lang="ja-JP" altLang="ja-JP" sz="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4121" name="正方形/長方形 21"/>
          <p:cNvSpPr>
            <a:spLocks noChangeArrowheads="1"/>
          </p:cNvSpPr>
          <p:nvPr/>
        </p:nvSpPr>
        <p:spPr bwMode="auto">
          <a:xfrm>
            <a:off x="274638" y="1430338"/>
            <a:ext cx="193675" cy="223837"/>
          </a:xfrm>
          <a:prstGeom prst="rect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0" lang="ja-JP" altLang="ja-JP" sz="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4122" name="正方形/長方形 21"/>
          <p:cNvSpPr>
            <a:spLocks noChangeArrowheads="1"/>
          </p:cNvSpPr>
          <p:nvPr/>
        </p:nvSpPr>
        <p:spPr bwMode="auto">
          <a:xfrm>
            <a:off x="274638" y="1862138"/>
            <a:ext cx="193675" cy="22383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kumimoji="0" lang="ja-JP" altLang="ja-JP" sz="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 rot="18641409">
            <a:off x="7506446" y="1012752"/>
            <a:ext cx="1559253" cy="6631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テキスト ボックス 2048"/>
          <p:cNvSpPr txBox="1">
            <a:spLocks noChangeArrowheads="1"/>
          </p:cNvSpPr>
          <p:nvPr/>
        </p:nvSpPr>
        <p:spPr bwMode="auto">
          <a:xfrm rot="18754826">
            <a:off x="7096725" y="892389"/>
            <a:ext cx="155042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 dirty="0">
                <a:solidFill>
                  <a:schemeClr val="tx2"/>
                </a:solidFill>
              </a:rPr>
              <a:t>Z</a:t>
            </a:r>
            <a:r>
              <a:rPr lang="en-US" altLang="ja-JP" dirty="0">
                <a:solidFill>
                  <a:schemeClr val="tx2"/>
                </a:solidFill>
              </a:rPr>
              <a:t> = </a:t>
            </a:r>
            <a:r>
              <a:rPr lang="en-US" altLang="ja-JP" dirty="0" smtClean="0">
                <a:solidFill>
                  <a:schemeClr val="tx2"/>
                </a:solidFill>
              </a:rPr>
              <a:t>60 </a:t>
            </a:r>
            <a:r>
              <a:rPr lang="en-US" altLang="ja-JP" dirty="0">
                <a:solidFill>
                  <a:schemeClr val="tx2"/>
                </a:solidFill>
              </a:rPr>
              <a:t>region</a:t>
            </a:r>
          </a:p>
        </p:txBody>
      </p:sp>
      <p:sp>
        <p:nvSpPr>
          <p:cNvPr id="31" name="円/楕円 30"/>
          <p:cNvSpPr/>
          <p:nvPr/>
        </p:nvSpPr>
        <p:spPr>
          <a:xfrm rot="19245298">
            <a:off x="805468" y="2977438"/>
            <a:ext cx="1345935" cy="75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" name="円/楕円 31"/>
          <p:cNvSpPr/>
          <p:nvPr/>
        </p:nvSpPr>
        <p:spPr>
          <a:xfrm rot="19498821">
            <a:off x="2231815" y="2114495"/>
            <a:ext cx="977543" cy="75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728048" y="2072880"/>
            <a:ext cx="177962" cy="208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170354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>
                <a:solidFill>
                  <a:srgbClr val="FF0000"/>
                </a:solidFill>
              </a:rPr>
              <a:t>124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Xe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274907"/>
              </p:ext>
            </p:extLst>
          </p:nvPr>
        </p:nvGraphicFramePr>
        <p:xfrm>
          <a:off x="611560" y="1495692"/>
          <a:ext cx="8137599" cy="51736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76959"/>
                <a:gridCol w="2880320"/>
                <a:gridCol w="288032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Setting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 setting (</a:t>
                      </a: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=41-46)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 setting (</a:t>
                      </a: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=52-54)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Isotope tuned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Ru</a:t>
                      </a: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Wingdings" pitchFamily="2" charset="2"/>
                        </a:rPr>
                        <a:t>44+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105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Te</a:t>
                      </a:r>
                      <a:r>
                        <a:rPr kumimoji="1" lang="en-US" altLang="ja-JP" sz="18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52+</a:t>
                      </a:r>
                      <a:endParaRPr kumimoji="1" lang="en-US" altLang="ja-JP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F0 target (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</a:t>
                      </a:r>
                      <a:r>
                        <a:rPr kumimoji="1" lang="en-US" altLang="ja-JP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 4.03</a:t>
                      </a:r>
                      <a:endParaRPr kumimoji="1" lang="en-US" altLang="ja-JP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 4.03</a:t>
                      </a:r>
                      <a:endParaRPr kumimoji="1" lang="en-US" altLang="ja-JP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r</a:t>
                      </a:r>
                      <a:r>
                        <a:rPr kumimoji="1" lang="en-US" altLang="ja-JP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01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(Tm)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5.114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5.300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r</a:t>
                      </a:r>
                      <a:r>
                        <a:rPr kumimoji="1" lang="en-US" altLang="ja-JP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(Tm)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4.534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4.596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F1</a:t>
                      </a:r>
                      <a:r>
                        <a:rPr kumimoji="1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degrader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 2.85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</a:t>
                      </a:r>
                      <a:r>
                        <a:rPr kumimoji="1" lang="en-US" altLang="ja-JP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3.6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mrad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 2.85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</a:t>
                      </a:r>
                      <a:r>
                        <a:rPr kumimoji="1" lang="en-US" altLang="ja-JP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3.6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mrad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F5 degrader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 1.97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</a:t>
                      </a:r>
                      <a:r>
                        <a:rPr kumimoji="1" lang="en-US" altLang="ja-JP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1.6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mrad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 1.97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</a:t>
                      </a:r>
                      <a:r>
                        <a:rPr kumimoji="1" lang="en-US" altLang="ja-JP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1.6 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mrad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F1</a:t>
                      </a:r>
                      <a:r>
                        <a:rPr kumimoji="1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slit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1" lang="en-US" altLang="ja-JP" sz="18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: +/-2.0%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1" lang="en-US" altLang="ja-JP" sz="18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1" lang="en-US" altLang="ja-JP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-2.0~+1.5%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F2</a:t>
                      </a:r>
                      <a:r>
                        <a:rPr kumimoji="1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slit (mm)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+/-20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-15~+20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F5</a:t>
                      </a:r>
                      <a:r>
                        <a:rPr kumimoji="1" lang="ja-JP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slit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fully open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fully open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F7 slit (mm)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+/-20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+/-10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intensity (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pnA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 7.6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 8.9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F3 rate (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pps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~ 40k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~ 40k</a:t>
                      </a: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F7 rate (</a:t>
                      </a:r>
                      <a:r>
                        <a:rPr kumimoji="1" lang="en-US" altLang="ja-JP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pps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 1.5k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 1.0k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1259632" y="919628"/>
            <a:ext cx="2016348" cy="3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Two settings</a:t>
            </a:r>
            <a:endParaRPr lang="ja-JP" alt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75656" y="188442"/>
            <a:ext cx="6120680" cy="5762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 err="1" smtClean="0"/>
              <a:t>BigRIPS</a:t>
            </a:r>
            <a:r>
              <a:rPr lang="en-US" altLang="ja-JP" sz="2800" dirty="0" smtClean="0"/>
              <a:t> settings for new isotope search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2825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36" y="836712"/>
            <a:ext cx="4653136" cy="465313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653136" cy="4653136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47664" y="6381328"/>
            <a:ext cx="6264696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000" dirty="0" smtClean="0"/>
              <a:t>New isotopes identified in this work: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 85</a:t>
            </a:r>
            <a:r>
              <a:rPr lang="en-US" altLang="ja-JP" sz="2000" dirty="0" smtClean="0">
                <a:solidFill>
                  <a:srgbClr val="FF0000"/>
                </a:solidFill>
              </a:rPr>
              <a:t>Ru,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86</a:t>
            </a:r>
            <a:r>
              <a:rPr lang="en-US" altLang="ja-JP" sz="2000" dirty="0" smtClean="0">
                <a:solidFill>
                  <a:srgbClr val="FF0000"/>
                </a:solidFill>
              </a:rPr>
              <a:t>Ru, 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81</a:t>
            </a:r>
            <a:r>
              <a:rPr lang="en-US" altLang="ja-JP" sz="2000" dirty="0" smtClean="0">
                <a:solidFill>
                  <a:srgbClr val="FF0000"/>
                </a:solidFill>
              </a:rPr>
              <a:t>Mo,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82</a:t>
            </a:r>
            <a:r>
              <a:rPr lang="en-US" altLang="ja-JP" sz="2000" dirty="0" smtClean="0">
                <a:solidFill>
                  <a:srgbClr val="FF0000"/>
                </a:solidFill>
              </a:rPr>
              <a:t>Mo</a:t>
            </a:r>
            <a:endParaRPr lang="ja-JP" altLang="en-US" sz="20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30498" y="421441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/>
              <a:t>A</a:t>
            </a:r>
            <a:r>
              <a:rPr lang="en-US" altLang="ja-JP"/>
              <a:t>Z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71848" y="4214415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/>
              <a:t>A+1</a:t>
            </a:r>
            <a:r>
              <a:rPr lang="en-US" altLang="ja-JP"/>
              <a:t>Z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576" y="3661132"/>
            <a:ext cx="865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 dirty="0" smtClean="0"/>
              <a:t>A+2</a:t>
            </a:r>
            <a:r>
              <a:rPr lang="en-US" altLang="ja-JP" dirty="0" smtClean="0"/>
              <a:t>Z+1</a:t>
            </a:r>
            <a:endParaRPr lang="en-US" altLang="ja-JP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143223" y="4005064"/>
            <a:ext cx="0" cy="21547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1355948" y="4430315"/>
            <a:ext cx="217488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808038" y="5362257"/>
            <a:ext cx="2493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 dirty="0" smtClean="0"/>
              <a:t>A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Q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resolution (</a:t>
            </a:r>
            <a:r>
              <a:rPr lang="en-US" altLang="ja-JP" dirty="0" err="1" smtClean="0"/>
              <a:t>r.m.s</a:t>
            </a:r>
            <a:r>
              <a:rPr lang="en-US" altLang="ja-JP" dirty="0" smtClean="0"/>
              <a:t>.):</a:t>
            </a:r>
            <a:endParaRPr lang="en-US" altLang="ja-JP" dirty="0"/>
          </a:p>
          <a:p>
            <a:pPr eaLnBrk="1" hangingPunct="1"/>
            <a:r>
              <a:rPr lang="en-US" altLang="ja-JP" i="1" dirty="0" smtClean="0"/>
              <a:t>Z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resolution (</a:t>
            </a:r>
            <a:r>
              <a:rPr lang="en-US" altLang="ja-JP" dirty="0" err="1" smtClean="0"/>
              <a:t>r.m.s</a:t>
            </a:r>
            <a:r>
              <a:rPr lang="en-US" altLang="ja-JP" dirty="0" smtClean="0"/>
              <a:t>.):</a:t>
            </a:r>
            <a:endParaRPr lang="en-US" altLang="ja-JP" dirty="0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325118" y="5374957"/>
            <a:ext cx="3983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0.061%</a:t>
            </a:r>
            <a:endParaRPr lang="en-US" altLang="ja-JP" dirty="0"/>
          </a:p>
          <a:p>
            <a:pPr eaLnBrk="1" hangingPunct="1"/>
            <a:r>
              <a:rPr lang="en-US" altLang="ja-JP" dirty="0" smtClean="0"/>
              <a:t>0.40 %     @ </a:t>
            </a:r>
            <a:r>
              <a:rPr lang="en-US" altLang="ja-JP" dirty="0" err="1" smtClean="0"/>
              <a:t>Zr</a:t>
            </a:r>
            <a:r>
              <a:rPr lang="en-US" altLang="ja-JP" dirty="0" smtClean="0"/>
              <a:t> 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=40) isotopes</a:t>
            </a:r>
            <a:endParaRPr lang="en-US" altLang="ja-JP" dirty="0"/>
          </a:p>
        </p:txBody>
      </p:sp>
      <p:sp>
        <p:nvSpPr>
          <p:cNvPr id="12" name="正方形/長方形 11"/>
          <p:cNvSpPr/>
          <p:nvPr/>
        </p:nvSpPr>
        <p:spPr>
          <a:xfrm>
            <a:off x="705340" y="1086739"/>
            <a:ext cx="1346380" cy="1921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2073492" y="1601416"/>
            <a:ext cx="2808312" cy="194032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87824" y="174543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Expand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889352" y="177281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444208" y="177281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842744" y="263691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384900" y="263691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9592" y="6021288"/>
            <a:ext cx="5464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The known limits are shown by solid lines.</a:t>
            </a:r>
            <a:endParaRPr lang="ja-JP" altLang="en-US" sz="2000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347864" y="188442"/>
            <a:ext cx="2520280" cy="5762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aseline="30000" dirty="0" smtClean="0"/>
              <a:t>85</a:t>
            </a:r>
            <a:r>
              <a:rPr lang="en-US" altLang="ja-JP" sz="2800" dirty="0" smtClean="0"/>
              <a:t>Ru setting</a:t>
            </a:r>
            <a:endParaRPr lang="en-US" altLang="ja-JP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88415" y="5362257"/>
            <a:ext cx="205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TOF(F0-F7): ~430 ns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14471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修論研究\Nb-Pd\aqcheck_nbpd\A-2Q-1%-z-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57975"/>
            <a:ext cx="5954266" cy="6139727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39552" y="3645024"/>
            <a:ext cx="20882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85Ru:  1</a:t>
            </a:r>
            <a:r>
              <a:rPr lang="en-US" altLang="ja-JP" dirty="0"/>
              <a:t>	</a:t>
            </a:r>
            <a:r>
              <a:rPr kumimoji="1" lang="en-US" altLang="ja-JP" dirty="0" smtClean="0"/>
              <a:t>86Ru:  3</a:t>
            </a:r>
          </a:p>
          <a:p>
            <a:r>
              <a:rPr lang="en-US" altLang="ja-JP" dirty="0" smtClean="0"/>
              <a:t>81Mo: 1	82Mo: 11</a:t>
            </a:r>
            <a:endParaRPr kumimoji="1" lang="ja-JP" alt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51720" y="188442"/>
            <a:ext cx="4320480" cy="5762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aseline="30000" dirty="0" smtClean="0"/>
              <a:t>85</a:t>
            </a:r>
            <a:r>
              <a:rPr lang="en-US" altLang="ja-JP" sz="2800" dirty="0" smtClean="0"/>
              <a:t>Ru setting (</a:t>
            </a:r>
            <a:r>
              <a:rPr lang="en-US" altLang="ja-JP" sz="2800" i="1" dirty="0" smtClean="0"/>
              <a:t>Z</a:t>
            </a:r>
            <a:r>
              <a:rPr lang="en-US" altLang="ja-JP" sz="2800" dirty="0" smtClean="0"/>
              <a:t> vs </a:t>
            </a:r>
            <a:r>
              <a:rPr lang="en-US" altLang="ja-JP" sz="2800" i="1" dirty="0" smtClean="0"/>
              <a:t>A</a:t>
            </a:r>
            <a:r>
              <a:rPr lang="en-US" altLang="ja-JP" sz="2800" dirty="0" smtClean="0"/>
              <a:t>-2</a:t>
            </a:r>
            <a:r>
              <a:rPr lang="en-US" altLang="ja-JP" sz="2800" i="1" dirty="0" smtClean="0"/>
              <a:t>Q</a:t>
            </a:r>
            <a:r>
              <a:rPr lang="en-US" altLang="ja-JP" sz="2800" dirty="0" smtClean="0"/>
              <a:t> plot)</a:t>
            </a:r>
            <a:endParaRPr lang="en-US" altLang="ja-JP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135354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</a:rPr>
              <a:t>Full stripped events </a:t>
            </a:r>
            <a:r>
              <a:rPr lang="en-US" altLang="ja-JP" dirty="0" smtClean="0"/>
              <a:t>are shown in this plot.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i="1" dirty="0" smtClean="0"/>
              <a:t>A</a:t>
            </a:r>
            <a:r>
              <a:rPr lang="en-US" altLang="ja-JP" dirty="0" smtClean="0"/>
              <a:t> is deduced from the TKE measured with SSD at F12.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</p:txBody>
      </p:sp>
      <p:sp>
        <p:nvSpPr>
          <p:cNvPr id="12" name="円/楕円 11"/>
          <p:cNvSpPr/>
          <p:nvPr/>
        </p:nvSpPr>
        <p:spPr>
          <a:xfrm>
            <a:off x="4439135" y="1878277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937216" y="1878277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439135" y="278092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937216" y="278092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11960" y="1340768"/>
            <a:ext cx="145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New isotopes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8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49" y="880473"/>
            <a:ext cx="4809021" cy="4809021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188442"/>
            <a:ext cx="6192688" cy="5762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 smtClean="0"/>
              <a:t>Unbound nuclei of Ru and Mo isotopes</a:t>
            </a:r>
            <a:endParaRPr lang="en-US" altLang="ja-JP" sz="2800" dirty="0"/>
          </a:p>
        </p:txBody>
      </p:sp>
      <p:sp>
        <p:nvSpPr>
          <p:cNvPr id="4" name="円/楕円 3"/>
          <p:cNvSpPr/>
          <p:nvPr/>
        </p:nvSpPr>
        <p:spPr>
          <a:xfrm>
            <a:off x="7056368" y="1875015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996392" y="281111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984360" y="371703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032304" y="2360912"/>
            <a:ext cx="360040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996392" y="3284984"/>
            <a:ext cx="360040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5496" y="1268760"/>
            <a:ext cx="4896544" cy="45410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On the line of </a:t>
            </a:r>
            <a:r>
              <a:rPr lang="en-US" altLang="ja-JP" sz="1800" i="1" dirty="0" smtClean="0"/>
              <a:t>A</a:t>
            </a:r>
            <a:r>
              <a:rPr lang="en-US" altLang="ja-JP" sz="1800" dirty="0" smtClean="0"/>
              <a:t> = 2</a:t>
            </a:r>
            <a:r>
              <a:rPr lang="en-US" altLang="ja-JP" sz="1800" i="1" dirty="0" smtClean="0"/>
              <a:t>Z</a:t>
            </a:r>
            <a:r>
              <a:rPr lang="en-US" altLang="ja-JP" sz="1800" dirty="0" smtClean="0"/>
              <a:t>-1,</a:t>
            </a:r>
          </a:p>
          <a:p>
            <a:pPr lvl="1"/>
            <a:r>
              <a:rPr lang="en-US" altLang="ja-JP" sz="1800" baseline="30000" dirty="0" smtClean="0"/>
              <a:t>87</a:t>
            </a:r>
            <a:r>
              <a:rPr lang="en-US" altLang="ja-JP" sz="1800" dirty="0" smtClean="0"/>
              <a:t>Ru, </a:t>
            </a:r>
            <a:r>
              <a:rPr lang="en-US" altLang="ja-JP" sz="1800" baseline="30000" dirty="0" smtClean="0"/>
              <a:t>83</a:t>
            </a:r>
            <a:r>
              <a:rPr lang="en-US" altLang="ja-JP" sz="1800" dirty="0" smtClean="0"/>
              <a:t>Mo, </a:t>
            </a:r>
            <a:r>
              <a:rPr lang="en-US" altLang="ja-JP" sz="1800" baseline="30000" dirty="0" smtClean="0"/>
              <a:t>79</a:t>
            </a:r>
            <a:r>
              <a:rPr lang="en-US" altLang="ja-JP" sz="1800" dirty="0" smtClean="0"/>
              <a:t>Zr</a:t>
            </a:r>
            <a:r>
              <a:rPr lang="ja-JP" altLang="en-US" sz="1800" dirty="0" smtClean="0"/>
              <a:t>：</a:t>
            </a:r>
            <a:r>
              <a:rPr lang="en-US" altLang="ja-JP" sz="1800" dirty="0" smtClean="0">
                <a:solidFill>
                  <a:srgbClr val="FF0000"/>
                </a:solidFill>
              </a:rPr>
              <a:t>observed</a:t>
            </a:r>
          </a:p>
          <a:p>
            <a:pPr lvl="1"/>
            <a:r>
              <a:rPr lang="en-US" altLang="ja-JP" sz="1800" baseline="30000" dirty="0" smtClean="0"/>
              <a:t>85</a:t>
            </a:r>
            <a:r>
              <a:rPr lang="en-US" altLang="ja-JP" sz="1800" dirty="0" smtClean="0"/>
              <a:t>Tc, </a:t>
            </a:r>
            <a:r>
              <a:rPr lang="en-US" altLang="ja-JP" sz="1800" baseline="30000" dirty="0" smtClean="0"/>
              <a:t>81</a:t>
            </a:r>
            <a:r>
              <a:rPr lang="en-US" altLang="ja-JP" sz="1800" dirty="0" smtClean="0"/>
              <a:t>Nb: </a:t>
            </a:r>
            <a:r>
              <a:rPr lang="en-US" altLang="ja-JP" sz="1800" dirty="0" smtClean="0">
                <a:solidFill>
                  <a:srgbClr val="0070C0"/>
                </a:solidFill>
              </a:rPr>
              <a:t>absent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ja-JP" sz="1800" dirty="0" smtClean="0">
                <a:sym typeface="Wingdings" panose="05000000000000000000" pitchFamily="2" charset="2"/>
              </a:rPr>
              <a:t> There live times are short compared to the TOF (~440 ns).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Consistent with the results by </a:t>
            </a:r>
            <a:r>
              <a:rPr lang="en-US" altLang="ja-JP" sz="1800" dirty="0" smtClean="0"/>
              <a:t>Z. </a:t>
            </a:r>
            <a:r>
              <a:rPr lang="en-US" altLang="ja-JP" sz="1800" dirty="0" err="1" smtClean="0"/>
              <a:t>Janas</a:t>
            </a:r>
            <a:r>
              <a:rPr lang="en-US" altLang="ja-JP" sz="1800" dirty="0" smtClean="0"/>
              <a:t>, </a:t>
            </a:r>
            <a:r>
              <a:rPr lang="en-US" altLang="ja-JP" sz="1800" i="1" dirty="0" smtClean="0"/>
              <a:t>et al</a:t>
            </a:r>
            <a:r>
              <a:rPr lang="en-US" altLang="ja-JP" sz="1800" dirty="0" smtClean="0"/>
              <a:t>, Phys. Rev. </a:t>
            </a:r>
            <a:r>
              <a:rPr lang="en-US" altLang="ja-JP" sz="1800" dirty="0" err="1" smtClean="0"/>
              <a:t>Lett</a:t>
            </a:r>
            <a:r>
              <a:rPr lang="en-US" altLang="ja-JP" sz="1800" dirty="0" smtClean="0"/>
              <a:t>. 82, 295 (1999).</a:t>
            </a:r>
          </a:p>
          <a:p>
            <a:pPr marL="0" indent="0">
              <a:buFont typeface="Arial" pitchFamily="34" charset="0"/>
              <a:buNone/>
            </a:pPr>
            <a:endParaRPr lang="en-US" altLang="ja-JP" sz="1800" dirty="0" smtClean="0"/>
          </a:p>
          <a:p>
            <a:r>
              <a:rPr lang="en-US" altLang="ja-JP" sz="1800" dirty="0" smtClean="0"/>
              <a:t>The upper limits of the half lives.</a:t>
            </a:r>
          </a:p>
          <a:p>
            <a:pPr lvl="1"/>
            <a:r>
              <a:rPr lang="en-US" altLang="ja-JP" sz="1800" dirty="0" smtClean="0"/>
              <a:t>Considering the yields expected relative to the neighboring isotopes.</a:t>
            </a:r>
          </a:p>
          <a:p>
            <a:pPr lvl="1"/>
            <a:r>
              <a:rPr lang="en-US" altLang="ja-JP" sz="1800" dirty="0" smtClean="0"/>
              <a:t>Assuming the observation limit of 1 count.</a:t>
            </a:r>
          </a:p>
          <a:p>
            <a:r>
              <a:rPr lang="en-US" altLang="ja-JP" sz="1800" baseline="30000" dirty="0" smtClean="0"/>
              <a:t>85</a:t>
            </a:r>
            <a:r>
              <a:rPr lang="en-US" altLang="ja-JP" sz="1800" dirty="0" smtClean="0"/>
              <a:t>Tc </a:t>
            </a:r>
            <a:r>
              <a:rPr lang="ja-JP" altLang="en-US" sz="1800" dirty="0" smtClean="0"/>
              <a:t>：</a:t>
            </a:r>
            <a:r>
              <a:rPr lang="en-US" altLang="ja-JP" sz="1800" dirty="0" smtClean="0">
                <a:solidFill>
                  <a:srgbClr val="FF0000"/>
                </a:solidFill>
              </a:rPr>
              <a:t>42 ns</a:t>
            </a:r>
            <a:r>
              <a:rPr lang="en-US" altLang="ja-JP" sz="1800" dirty="0" smtClean="0"/>
              <a:t>,  </a:t>
            </a:r>
            <a:r>
              <a:rPr lang="en-US" altLang="ja-JP" sz="1800" baseline="30000" dirty="0" smtClean="0"/>
              <a:t>81</a:t>
            </a:r>
            <a:r>
              <a:rPr lang="en-US" altLang="ja-JP" sz="1800" dirty="0" smtClean="0"/>
              <a:t>Nb: </a:t>
            </a:r>
            <a:r>
              <a:rPr lang="en-US" altLang="ja-JP" sz="1800" dirty="0" smtClean="0">
                <a:solidFill>
                  <a:srgbClr val="FF0000"/>
                </a:solidFill>
              </a:rPr>
              <a:t>38 ns</a:t>
            </a:r>
            <a:endParaRPr lang="en-US" altLang="ja-JP" sz="1800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1800" dirty="0" smtClean="0">
                <a:sym typeface="Wingdings" panose="05000000000000000000" pitchFamily="2" charset="2"/>
              </a:rPr>
              <a:t> They are outside of the proton drip line.</a:t>
            </a:r>
            <a:endParaRPr lang="en-US" altLang="ja-JP" sz="1800" dirty="0" smtClean="0"/>
          </a:p>
          <a:p>
            <a:endParaRPr lang="en-US" altLang="ja-JP" sz="1400" dirty="0"/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 bwMode="auto">
          <a:xfrm>
            <a:off x="35496" y="5880633"/>
            <a:ext cx="8928992" cy="100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On the other hand, the experimental yield of the new isotopes 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86</a:t>
            </a:r>
            <a:r>
              <a:rPr lang="en-US" altLang="ja-JP" sz="1800" dirty="0" smtClean="0">
                <a:solidFill>
                  <a:srgbClr val="FF0000"/>
                </a:solidFill>
              </a:rPr>
              <a:t>Ru</a:t>
            </a:r>
            <a:r>
              <a:rPr lang="en-US" altLang="ja-JP" sz="1800" dirty="0" smtClean="0"/>
              <a:t> and 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82</a:t>
            </a:r>
            <a:r>
              <a:rPr lang="en-US" altLang="ja-JP" sz="1800" dirty="0" smtClean="0">
                <a:solidFill>
                  <a:srgbClr val="FF0000"/>
                </a:solidFill>
              </a:rPr>
              <a:t>Mo</a:t>
            </a:r>
            <a:r>
              <a:rPr lang="en-US" altLang="ja-JP" sz="1800" dirty="0" smtClean="0"/>
              <a:t> are almost the same with the expected yield.</a:t>
            </a:r>
          </a:p>
          <a:p>
            <a:pPr marL="0" indent="0">
              <a:buNone/>
            </a:pPr>
            <a:r>
              <a:rPr lang="en-US" altLang="ja-JP" sz="1800" dirty="0" smtClean="0">
                <a:sym typeface="Wingdings" panose="05000000000000000000" pitchFamily="2" charset="2"/>
              </a:rPr>
              <a:t> The half lives of them are long enough compared to the TOF (~440 ns)</a:t>
            </a:r>
            <a:endParaRPr lang="ja-JP" altLang="en-US" sz="18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51520" y="5809841"/>
            <a:ext cx="8712968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7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99270"/>
            <a:ext cx="4701980" cy="470198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6" y="799270"/>
            <a:ext cx="4701980" cy="4701980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674564" y="4198307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/>
              <a:t>A</a:t>
            </a:r>
            <a:r>
              <a:rPr lang="en-US" altLang="ja-JP"/>
              <a:t>Z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315914" y="4198307"/>
            <a:ext cx="59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/>
              <a:t>A+1</a:t>
            </a:r>
            <a:r>
              <a:rPr lang="en-US" altLang="ja-JP"/>
              <a:t>Z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499642" y="3645024"/>
            <a:ext cx="865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 dirty="0" smtClean="0"/>
              <a:t>A+2</a:t>
            </a:r>
            <a:r>
              <a:rPr lang="en-US" altLang="ja-JP" dirty="0" smtClean="0"/>
              <a:t>Z+1</a:t>
            </a:r>
            <a:endParaRPr lang="en-US" altLang="ja-JP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887289" y="3988956"/>
            <a:ext cx="0" cy="21547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2100014" y="4414207"/>
            <a:ext cx="217488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98853" y="714468"/>
            <a:ext cx="1582626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1772816"/>
            <a:ext cx="2016224" cy="194032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7864" y="191683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Expand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808038" y="5362257"/>
            <a:ext cx="2493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 dirty="0" smtClean="0"/>
              <a:t>A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Q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resolution (</a:t>
            </a:r>
            <a:r>
              <a:rPr lang="en-US" altLang="ja-JP" dirty="0" err="1" smtClean="0"/>
              <a:t>r.m.s</a:t>
            </a:r>
            <a:r>
              <a:rPr lang="en-US" altLang="ja-JP" dirty="0" smtClean="0"/>
              <a:t>.):</a:t>
            </a:r>
            <a:endParaRPr lang="en-US" altLang="ja-JP" dirty="0"/>
          </a:p>
          <a:p>
            <a:pPr eaLnBrk="1" hangingPunct="1"/>
            <a:r>
              <a:rPr lang="en-US" altLang="ja-JP" i="1" dirty="0" smtClean="0"/>
              <a:t>Z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resolution (</a:t>
            </a:r>
            <a:r>
              <a:rPr lang="en-US" altLang="ja-JP" dirty="0" err="1" smtClean="0"/>
              <a:t>r.m.s</a:t>
            </a:r>
            <a:r>
              <a:rPr lang="en-US" altLang="ja-JP" dirty="0" smtClean="0"/>
              <a:t>.):</a:t>
            </a:r>
            <a:endParaRPr lang="en-US" altLang="ja-JP" dirty="0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325118" y="5374957"/>
            <a:ext cx="3983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0.054%</a:t>
            </a:r>
            <a:endParaRPr lang="en-US" altLang="ja-JP" dirty="0"/>
          </a:p>
          <a:p>
            <a:pPr eaLnBrk="1" hangingPunct="1"/>
            <a:r>
              <a:rPr lang="en-US" altLang="ja-JP" dirty="0" smtClean="0"/>
              <a:t>0.39 %     @ </a:t>
            </a:r>
            <a:r>
              <a:rPr lang="en-US" altLang="ja-JP" dirty="0" err="1" smtClean="0"/>
              <a:t>Zr</a:t>
            </a:r>
            <a:r>
              <a:rPr lang="en-US" altLang="ja-JP" dirty="0" smtClean="0"/>
              <a:t> 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=40) isotopes</a:t>
            </a:r>
            <a:endParaRPr lang="en-US" altLang="ja-JP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99592" y="6021288"/>
            <a:ext cx="5464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The known limits are shown by solid lines.</a:t>
            </a:r>
            <a:endParaRPr lang="ja-JP" altLang="en-US" sz="2000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771800" y="6417518"/>
            <a:ext cx="3384514" cy="3238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000" dirty="0" smtClean="0"/>
              <a:t>No new isotopes in this region.</a:t>
            </a:r>
            <a:endParaRPr lang="ja-JP" altLang="en-US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47864" y="188442"/>
            <a:ext cx="2520280" cy="5762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aseline="30000" dirty="0" smtClean="0"/>
              <a:t>105</a:t>
            </a:r>
            <a:r>
              <a:rPr lang="en-US" altLang="ja-JP" sz="2800" dirty="0" smtClean="0"/>
              <a:t>Te setting</a:t>
            </a:r>
            <a:endParaRPr lang="en-US" altLang="ja-JP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88415" y="5362257"/>
            <a:ext cx="205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TOF(F0-F7): ~440 ns</a:t>
            </a:r>
            <a:endParaRPr kumimoji="1" lang="ja-JP" altLang="en-US" u="sng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873320" y="2852936"/>
            <a:ext cx="4125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277890" y="263691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103</a:t>
            </a:r>
            <a:r>
              <a:rPr kumimoji="1" lang="en-US" altLang="ja-JP" dirty="0" smtClean="0"/>
              <a:t>Sb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7269611" y="2681516"/>
            <a:ext cx="360040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7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3"/>
          <p:cNvSpPr txBox="1">
            <a:spLocks/>
          </p:cNvSpPr>
          <p:nvPr/>
        </p:nvSpPr>
        <p:spPr>
          <a:xfrm>
            <a:off x="1259632" y="836712"/>
            <a:ext cx="7776864" cy="18616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Upper limit : </a:t>
            </a:r>
            <a:r>
              <a:rPr lang="en-US" altLang="ja-JP" sz="2000" dirty="0" smtClean="0">
                <a:solidFill>
                  <a:srgbClr val="FF0000"/>
                </a:solidFill>
              </a:rPr>
              <a:t>~55ns</a:t>
            </a:r>
          </a:p>
          <a:p>
            <a:pPr lvl="1"/>
            <a:r>
              <a:rPr lang="en-US" altLang="ja-JP" sz="1800" dirty="0" smtClean="0"/>
              <a:t>The number at F0 : </a:t>
            </a:r>
            <a:r>
              <a:rPr lang="en-US" altLang="ja-JP" sz="1800" dirty="0" smtClean="0">
                <a:solidFill>
                  <a:srgbClr val="FF0000"/>
                </a:solidFill>
              </a:rPr>
              <a:t>413 counts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altLang="ja-JP" sz="1800" dirty="0" smtClean="0"/>
              <a:t>      (expected yield of </a:t>
            </a:r>
            <a:r>
              <a:rPr lang="en-US" altLang="ja-JP" sz="1800" baseline="30000" dirty="0" smtClean="0"/>
              <a:t>103</a:t>
            </a:r>
            <a:r>
              <a:rPr lang="en-US" altLang="ja-JP" sz="1800" dirty="0" smtClean="0"/>
              <a:t>Sb is deduced from the ones of neighboring nuclei)</a:t>
            </a:r>
          </a:p>
          <a:p>
            <a:pPr lvl="1"/>
            <a:r>
              <a:rPr lang="en-US" altLang="ja-JP" sz="1800" dirty="0" smtClean="0"/>
              <a:t>TOF from F0 to F7 : </a:t>
            </a:r>
            <a:r>
              <a:rPr lang="en-US" altLang="ja-JP" sz="1800" dirty="0" smtClean="0">
                <a:solidFill>
                  <a:srgbClr val="FF0000"/>
                </a:solidFill>
              </a:rPr>
              <a:t>~440 ns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 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103</a:t>
            </a:r>
            <a:r>
              <a:rPr lang="en-US" altLang="ja-JP" sz="2000" dirty="0" smtClean="0">
                <a:sym typeface="Wingdings" panose="05000000000000000000" pitchFamily="2" charset="2"/>
              </a:rPr>
              <a:t>Sb is outside of the proton drip line. </a:t>
            </a:r>
            <a:endParaRPr lang="en-US" altLang="ja-JP" sz="20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188442"/>
            <a:ext cx="5112568" cy="5762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 smtClean="0"/>
              <a:t>Unbound nuclei of Sb isotopes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1840" y="2780928"/>
            <a:ext cx="5836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/>
              <a:t>103</a:t>
            </a:r>
            <a:r>
              <a:rPr kumimoji="1" lang="en-US" altLang="ja-JP" sz="2000" dirty="0" smtClean="0"/>
              <a:t>Sb </a:t>
            </a:r>
            <a:r>
              <a:rPr lang="en-US" altLang="ja-JP" sz="2000" dirty="0" smtClean="0"/>
              <a:t>wa</a:t>
            </a:r>
            <a:r>
              <a:rPr kumimoji="1" lang="en-US" altLang="ja-JP" sz="2000" dirty="0" smtClean="0"/>
              <a:t>s discovered by K. </a:t>
            </a:r>
            <a:r>
              <a:rPr kumimoji="1" lang="en-US" altLang="ja-JP" sz="2000" dirty="0" err="1" smtClean="0"/>
              <a:t>Rykaczewski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i="1" dirty="0" smtClean="0"/>
              <a:t>et. al. </a:t>
            </a:r>
            <a:r>
              <a:rPr kumimoji="1" lang="en-US" altLang="ja-JP" sz="2000" dirty="0" smtClean="0"/>
              <a:t>in 1995.</a:t>
            </a:r>
          </a:p>
          <a:p>
            <a:r>
              <a:rPr lang="en-US" altLang="ja-JP" sz="2000" dirty="0" smtClean="0"/>
              <a:t>                                  (observed after TOF of 1.5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000" dirty="0" err="1" smtClean="0"/>
              <a:t>s</a:t>
            </a:r>
            <a:r>
              <a:rPr lang="en-US" altLang="ja-JP" sz="2000" dirty="0" smtClean="0"/>
              <a:t>)</a:t>
            </a:r>
            <a:endParaRPr kumimoji="1" lang="en-US" altLang="ja-JP" sz="2000" dirty="0" smtClean="0"/>
          </a:p>
          <a:p>
            <a:r>
              <a:rPr lang="en-US" altLang="ja-JP" sz="1600" dirty="0" smtClean="0"/>
              <a:t>                              K. </a:t>
            </a:r>
            <a:r>
              <a:rPr lang="en-US" altLang="ja-JP" sz="1600" dirty="0" err="1" smtClean="0"/>
              <a:t>Rykaczewski</a:t>
            </a:r>
            <a:r>
              <a:rPr lang="en-US" altLang="ja-JP" sz="1600" dirty="0" smtClean="0"/>
              <a:t>,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, Phys. Rev. C, 52, </a:t>
            </a:r>
            <a:r>
              <a:rPr lang="en-US" altLang="ja-JP" sz="1600" dirty="0"/>
              <a:t>R</a:t>
            </a:r>
            <a:r>
              <a:rPr lang="en-US" altLang="ja-JP" sz="1600" dirty="0" smtClean="0"/>
              <a:t>2310 (1995)</a:t>
            </a:r>
            <a:endParaRPr kumimoji="1" lang="ja-JP" altLang="en-US" sz="16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251520" y="2698379"/>
            <a:ext cx="864096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60055"/>
            <a:ext cx="3648584" cy="35533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12582"/>
            <a:ext cx="2876952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Major features of the </a:t>
            </a:r>
            <a:r>
              <a:rPr lang="en-US" altLang="ja-JP" dirty="0" err="1" smtClean="0"/>
              <a:t>BigRIPS</a:t>
            </a:r>
            <a:r>
              <a:rPr lang="en-US" altLang="ja-JP" dirty="0" smtClean="0"/>
              <a:t> separator</a:t>
            </a:r>
            <a:endParaRPr kumimoji="1" lang="ja-JP" altLang="en-US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02666" y="2724581"/>
            <a:ext cx="1537600" cy="1754326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3333FF"/>
                </a:solidFill>
                <a:latin typeface="+mn-lt"/>
                <a:ea typeface="Osaka" charset="-128"/>
              </a:rPr>
              <a:t>Parameters:</a:t>
            </a:r>
          </a:p>
          <a:p>
            <a:pPr eaLnBrk="1" hangingPunct="1"/>
            <a:r>
              <a:rPr lang="en-US" altLang="ja-JP" sz="1800" i="1" dirty="0" err="1">
                <a:latin typeface="Symbol" pitchFamily="18" charset="2"/>
                <a:ea typeface="Osaka" charset="-128"/>
              </a:rPr>
              <a:t>Dq</a:t>
            </a:r>
            <a:r>
              <a:rPr lang="en-US" altLang="ja-JP" sz="1800" dirty="0">
                <a:latin typeface="+mn-lt"/>
                <a:ea typeface="Osaka" charset="-128"/>
              </a:rPr>
              <a:t> = </a:t>
            </a:r>
            <a:r>
              <a:rPr lang="en-US" altLang="ja-JP" sz="1800" dirty="0">
                <a:latin typeface="+mn-lt"/>
              </a:rPr>
              <a:t>±40</a:t>
            </a:r>
            <a:r>
              <a:rPr lang="en-US" altLang="ja-JP" sz="1800" dirty="0">
                <a:latin typeface="+mn-lt"/>
                <a:ea typeface="Osaka" charset="-128"/>
              </a:rPr>
              <a:t> </a:t>
            </a:r>
            <a:r>
              <a:rPr lang="en-US" altLang="ja-JP" sz="1800" dirty="0" err="1">
                <a:latin typeface="+mn-lt"/>
                <a:ea typeface="Osaka" charset="-128"/>
              </a:rPr>
              <a:t>mr</a:t>
            </a:r>
            <a:endParaRPr lang="en-US" altLang="ja-JP" sz="1800" dirty="0">
              <a:latin typeface="+mn-lt"/>
              <a:ea typeface="Osaka" charset="-128"/>
            </a:endParaRPr>
          </a:p>
          <a:p>
            <a:pPr eaLnBrk="1" hangingPunct="1"/>
            <a:r>
              <a:rPr lang="en-US" altLang="ja-JP" sz="1800" i="1" dirty="0" err="1">
                <a:latin typeface="Symbol" pitchFamily="18" charset="2"/>
                <a:ea typeface="Osaka" charset="-128"/>
              </a:rPr>
              <a:t>Df</a:t>
            </a:r>
            <a:r>
              <a:rPr lang="en-US" altLang="ja-JP" sz="1800" i="1" dirty="0">
                <a:latin typeface="+mn-lt"/>
                <a:ea typeface="Osaka" charset="-128"/>
              </a:rPr>
              <a:t> </a:t>
            </a:r>
            <a:r>
              <a:rPr lang="en-US" altLang="ja-JP" sz="1800" dirty="0">
                <a:latin typeface="+mn-lt"/>
                <a:ea typeface="Osaka" charset="-128"/>
              </a:rPr>
              <a:t>= </a:t>
            </a:r>
            <a:r>
              <a:rPr lang="en-US" altLang="ja-JP" sz="1800" dirty="0">
                <a:latin typeface="+mn-lt"/>
              </a:rPr>
              <a:t>±50</a:t>
            </a:r>
            <a:r>
              <a:rPr lang="en-US" altLang="ja-JP" sz="1800" dirty="0">
                <a:latin typeface="+mn-lt"/>
                <a:ea typeface="Osaka" charset="-128"/>
              </a:rPr>
              <a:t> </a:t>
            </a:r>
            <a:r>
              <a:rPr lang="en-US" altLang="ja-JP" sz="1800" dirty="0" err="1">
                <a:latin typeface="+mn-lt"/>
                <a:ea typeface="Osaka" charset="-128"/>
              </a:rPr>
              <a:t>mr</a:t>
            </a:r>
            <a:endParaRPr lang="en-US" altLang="ja-JP" sz="1800" dirty="0">
              <a:latin typeface="+mn-lt"/>
              <a:ea typeface="Osaka" charset="-128"/>
            </a:endParaRPr>
          </a:p>
          <a:p>
            <a:pPr eaLnBrk="1" hangingPunct="1"/>
            <a:r>
              <a:rPr lang="en-US" altLang="ja-JP" sz="1800" i="1" dirty="0" err="1">
                <a:latin typeface="Symbol" pitchFamily="18" charset="2"/>
                <a:ea typeface="Osaka" charset="-128"/>
              </a:rPr>
              <a:t>D</a:t>
            </a:r>
            <a:r>
              <a:rPr lang="en-US" altLang="ja-JP" sz="1800" i="1" dirty="0" err="1">
                <a:latin typeface="+mn-lt"/>
                <a:ea typeface="Osaka" charset="-128"/>
              </a:rPr>
              <a:t>p</a:t>
            </a:r>
            <a:r>
              <a:rPr lang="en-US" altLang="ja-JP" sz="1800" i="1" dirty="0">
                <a:latin typeface="+mn-lt"/>
                <a:ea typeface="Osaka" charset="-128"/>
              </a:rPr>
              <a:t>/p</a:t>
            </a:r>
            <a:r>
              <a:rPr lang="en-US" altLang="ja-JP" sz="1800" dirty="0">
                <a:latin typeface="+mn-lt"/>
                <a:ea typeface="Osaka" charset="-128"/>
              </a:rPr>
              <a:t> = </a:t>
            </a:r>
            <a:r>
              <a:rPr lang="en-US" altLang="ja-JP" sz="1800" dirty="0">
                <a:latin typeface="+mn-lt"/>
              </a:rPr>
              <a:t>±3</a:t>
            </a:r>
            <a:r>
              <a:rPr lang="en-US" altLang="ja-JP" sz="1800" dirty="0">
                <a:latin typeface="+mn-lt"/>
                <a:ea typeface="Osaka" charset="-128"/>
              </a:rPr>
              <a:t> %</a:t>
            </a:r>
          </a:p>
          <a:p>
            <a:pPr eaLnBrk="1" hangingPunct="1"/>
            <a:r>
              <a:rPr lang="en-US" altLang="ja-JP" sz="1800" i="1" dirty="0">
                <a:latin typeface="+mn-lt"/>
                <a:ea typeface="Osaka" charset="-128"/>
              </a:rPr>
              <a:t>B</a:t>
            </a:r>
            <a:r>
              <a:rPr lang="en-US" altLang="ja-JP" sz="1800" i="1" dirty="0">
                <a:latin typeface="Symbol" pitchFamily="18" charset="2"/>
                <a:ea typeface="Osaka" charset="-128"/>
              </a:rPr>
              <a:t>r</a:t>
            </a:r>
            <a:r>
              <a:rPr lang="en-US" altLang="ja-JP" sz="1800" dirty="0">
                <a:latin typeface="+mn-lt"/>
                <a:ea typeface="Osaka" charset="-128"/>
              </a:rPr>
              <a:t> = 9 Tm</a:t>
            </a:r>
          </a:p>
          <a:p>
            <a:pPr eaLnBrk="1" hangingPunct="1"/>
            <a:r>
              <a:rPr lang="en-US" altLang="ja-JP" sz="1800" i="1" dirty="0">
                <a:latin typeface="+mn-lt"/>
                <a:ea typeface="Osaka" charset="-128"/>
              </a:rPr>
              <a:t>L</a:t>
            </a:r>
            <a:r>
              <a:rPr lang="en-US" altLang="ja-JP" sz="1800" dirty="0">
                <a:latin typeface="+mn-lt"/>
                <a:ea typeface="Osaka" charset="-128"/>
              </a:rPr>
              <a:t> = 78.2 m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7885477" y="2983179"/>
            <a:ext cx="647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latin typeface="+mn-lt"/>
              </a:rPr>
              <a:t>STQ</a:t>
            </a:r>
          </a:p>
        </p:txBody>
      </p:sp>
      <p:sp>
        <p:nvSpPr>
          <p:cNvPr id="14" name="Text Box 116"/>
          <p:cNvSpPr txBox="1">
            <a:spLocks noChangeArrowheads="1"/>
          </p:cNvSpPr>
          <p:nvPr/>
        </p:nvSpPr>
        <p:spPr bwMode="auto">
          <a:xfrm>
            <a:off x="7558961" y="3174828"/>
            <a:ext cx="14567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 err="1">
                <a:solidFill>
                  <a:srgbClr val="0000FF"/>
                </a:solidFill>
                <a:latin typeface="+mn-lt"/>
              </a:rPr>
              <a:t>Superferric</a:t>
            </a:r>
            <a:r>
              <a:rPr lang="en-US" altLang="ja-JP" sz="1600" dirty="0">
                <a:solidFill>
                  <a:srgbClr val="0000FF"/>
                </a:solidFill>
                <a:latin typeface="+mn-lt"/>
              </a:rPr>
              <a:t> Q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712039" y="3119453"/>
            <a:ext cx="7179549" cy="3544872"/>
            <a:chOff x="1712039" y="3119453"/>
            <a:chExt cx="7179549" cy="3544872"/>
          </a:xfrm>
        </p:grpSpPr>
        <p:pic>
          <p:nvPicPr>
            <p:cNvPr id="9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3573463"/>
              <a:ext cx="6480175" cy="217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1"/>
            <p:cNvSpPr>
              <a:spLocks noChangeArrowheads="1"/>
            </p:cNvSpPr>
            <p:nvPr/>
          </p:nvSpPr>
          <p:spPr bwMode="auto">
            <a:xfrm rot="20328801">
              <a:off x="2051050" y="3300413"/>
              <a:ext cx="668338" cy="700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2385218" y="3478211"/>
              <a:ext cx="191295" cy="382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1712039" y="3119453"/>
              <a:ext cx="1346359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600" dirty="0"/>
                <a:t>From SRC</a:t>
              </a:r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>
              <a:off x="2482851" y="4337050"/>
              <a:ext cx="0" cy="15398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>
              <a:off x="8386763" y="5157788"/>
              <a:ext cx="0" cy="7207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>
              <a:off x="5002213" y="5157788"/>
              <a:ext cx="0" cy="719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97"/>
            <p:cNvSpPr>
              <a:spLocks noChangeShapeType="1"/>
            </p:cNvSpPr>
            <p:nvPr/>
          </p:nvSpPr>
          <p:spPr bwMode="auto">
            <a:xfrm>
              <a:off x="2482851" y="5876925"/>
              <a:ext cx="17272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98"/>
            <p:cNvSpPr>
              <a:spLocks noChangeShapeType="1"/>
            </p:cNvSpPr>
            <p:nvPr/>
          </p:nvSpPr>
          <p:spPr bwMode="auto">
            <a:xfrm flipH="1">
              <a:off x="6586538" y="5876925"/>
              <a:ext cx="18002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99"/>
            <p:cNvSpPr>
              <a:spLocks noChangeShapeType="1"/>
            </p:cNvSpPr>
            <p:nvPr/>
          </p:nvSpPr>
          <p:spPr bwMode="auto">
            <a:xfrm>
              <a:off x="4235037" y="5167727"/>
              <a:ext cx="0" cy="7191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770188" y="6022975"/>
              <a:ext cx="1512888" cy="6413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3333FF"/>
                  </a:solidFill>
                  <a:latin typeface="+mn-lt"/>
                </a:rPr>
                <a:t>Production &amp; separation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507038" y="6022975"/>
              <a:ext cx="2701925" cy="6413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3333FF"/>
                  </a:solidFill>
                  <a:latin typeface="+mn-lt"/>
                </a:rPr>
                <a:t>Particle identification &amp; two-stage separation</a:t>
              </a:r>
            </a:p>
          </p:txBody>
        </p:sp>
        <p:sp>
          <p:nvSpPr>
            <p:cNvPr id="23" name="Text Box 102"/>
            <p:cNvSpPr txBox="1">
              <a:spLocks noChangeArrowheads="1"/>
            </p:cNvSpPr>
            <p:nvPr/>
          </p:nvSpPr>
          <p:spPr bwMode="auto">
            <a:xfrm>
              <a:off x="2790066" y="5599527"/>
              <a:ext cx="115093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FF0000"/>
                  </a:solidFill>
                  <a:latin typeface="+mn-lt"/>
                </a:rPr>
                <a:t>1</a:t>
              </a:r>
              <a:r>
                <a:rPr lang="en-US" altLang="ja-JP" sz="1800" baseline="30000" dirty="0">
                  <a:solidFill>
                    <a:srgbClr val="FF0000"/>
                  </a:solidFill>
                  <a:latin typeface="+mn-lt"/>
                </a:rPr>
                <a:t>st</a:t>
              </a:r>
              <a:r>
                <a:rPr lang="en-US" altLang="ja-JP" sz="1800" dirty="0">
                  <a:solidFill>
                    <a:srgbClr val="FF0000"/>
                  </a:solidFill>
                  <a:latin typeface="+mn-lt"/>
                </a:rPr>
                <a:t> stage</a:t>
              </a:r>
            </a:p>
          </p:txBody>
        </p:sp>
        <p:sp>
          <p:nvSpPr>
            <p:cNvPr id="24" name="Line 103"/>
            <p:cNvSpPr>
              <a:spLocks noChangeShapeType="1"/>
            </p:cNvSpPr>
            <p:nvPr/>
          </p:nvSpPr>
          <p:spPr bwMode="auto">
            <a:xfrm flipH="1">
              <a:off x="2482851" y="4211224"/>
              <a:ext cx="142875" cy="1444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 Box 104"/>
            <p:cNvSpPr txBox="1">
              <a:spLocks noChangeArrowheads="1"/>
            </p:cNvSpPr>
            <p:nvPr/>
          </p:nvSpPr>
          <p:spPr bwMode="auto">
            <a:xfrm>
              <a:off x="3778251" y="4365625"/>
              <a:ext cx="936625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FF"/>
                  </a:solidFill>
                  <a:latin typeface="+mn-lt"/>
                </a:rPr>
                <a:t>Wedge</a:t>
              </a:r>
            </a:p>
          </p:txBody>
        </p:sp>
        <p:sp>
          <p:nvSpPr>
            <p:cNvPr id="26" name="Text Box 105"/>
            <p:cNvSpPr txBox="1">
              <a:spLocks noChangeArrowheads="1"/>
            </p:cNvSpPr>
            <p:nvPr/>
          </p:nvSpPr>
          <p:spPr bwMode="auto">
            <a:xfrm>
              <a:off x="6875462" y="3862388"/>
              <a:ext cx="1019953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FF"/>
                  </a:solidFill>
                  <a:latin typeface="+mn-lt"/>
                </a:rPr>
                <a:t>Wedge</a:t>
              </a:r>
            </a:p>
          </p:txBody>
        </p:sp>
        <p:sp>
          <p:nvSpPr>
            <p:cNvPr id="27" name="Text Box 106"/>
            <p:cNvSpPr txBox="1">
              <a:spLocks noChangeArrowheads="1"/>
            </p:cNvSpPr>
            <p:nvPr/>
          </p:nvSpPr>
          <p:spPr bwMode="auto">
            <a:xfrm>
              <a:off x="4411843" y="3188385"/>
              <a:ext cx="1742895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FF0000"/>
                  </a:solidFill>
                  <a:latin typeface="+mn-lt"/>
                </a:rPr>
                <a:t> Two-stage separator</a:t>
              </a:r>
            </a:p>
          </p:txBody>
        </p:sp>
        <p:sp>
          <p:nvSpPr>
            <p:cNvPr id="28" name="Line 107"/>
            <p:cNvSpPr>
              <a:spLocks noChangeShapeType="1"/>
            </p:cNvSpPr>
            <p:nvPr/>
          </p:nvSpPr>
          <p:spPr bwMode="auto">
            <a:xfrm>
              <a:off x="5002213" y="5876925"/>
              <a:ext cx="11525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Text Box 108"/>
            <p:cNvSpPr txBox="1">
              <a:spLocks noChangeArrowheads="1"/>
            </p:cNvSpPr>
            <p:nvPr/>
          </p:nvSpPr>
          <p:spPr bwMode="auto">
            <a:xfrm>
              <a:off x="6093240" y="5589588"/>
              <a:ext cx="1295400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altLang="ja-JP" sz="1800" baseline="30000" dirty="0">
                  <a:solidFill>
                    <a:srgbClr val="FF0000"/>
                  </a:solidFill>
                  <a:latin typeface="+mn-lt"/>
                </a:rPr>
                <a:t>nd</a:t>
              </a:r>
              <a:r>
                <a:rPr lang="en-US" altLang="ja-JP" sz="1800" dirty="0">
                  <a:solidFill>
                    <a:srgbClr val="FF0000"/>
                  </a:solidFill>
                  <a:latin typeface="+mn-lt"/>
                </a:rPr>
                <a:t> stage</a:t>
              </a:r>
            </a:p>
          </p:txBody>
        </p:sp>
        <p:sp>
          <p:nvSpPr>
            <p:cNvPr id="30" name="Line 109"/>
            <p:cNvSpPr>
              <a:spLocks noChangeShapeType="1"/>
            </p:cNvSpPr>
            <p:nvPr/>
          </p:nvSpPr>
          <p:spPr bwMode="auto">
            <a:xfrm flipH="1">
              <a:off x="3562351" y="4581525"/>
              <a:ext cx="288925" cy="14446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lg"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110"/>
            <p:cNvSpPr>
              <a:spLocks noChangeShapeType="1"/>
            </p:cNvSpPr>
            <p:nvPr/>
          </p:nvSpPr>
          <p:spPr bwMode="auto">
            <a:xfrm flipH="1">
              <a:off x="6802438" y="4149725"/>
              <a:ext cx="144463" cy="28892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lg"/>
            </a:ln>
            <a:ex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75657" y="906715"/>
            <a:ext cx="7005187" cy="18774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1800" dirty="0" smtClean="0">
                <a:solidFill>
                  <a:srgbClr val="0000FF"/>
                </a:solidFill>
              </a:rPr>
              <a:t>Large acceptances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kumimoji="1" lang="en-US" altLang="ja-JP" sz="1400" dirty="0" smtClean="0">
                <a:solidFill>
                  <a:srgbClr val="009900"/>
                </a:solidFill>
              </a:rPr>
              <a:t>Comparable with spreads of in-flight fission at RIBF energies: ±50 </a:t>
            </a:r>
            <a:r>
              <a:rPr kumimoji="1" lang="en-US" altLang="ja-JP" sz="1400" dirty="0" err="1" smtClean="0">
                <a:solidFill>
                  <a:srgbClr val="009900"/>
                </a:solidFill>
              </a:rPr>
              <a:t>mr</a:t>
            </a:r>
            <a:r>
              <a:rPr kumimoji="1" lang="en-US" altLang="ja-JP" sz="1400" dirty="0" smtClean="0">
                <a:solidFill>
                  <a:srgbClr val="009900"/>
                </a:solidFill>
              </a:rPr>
              <a:t>, ±5%</a:t>
            </a:r>
            <a:endParaRPr kumimoji="1" lang="en-US" altLang="ja-JP" sz="1400" dirty="0">
              <a:solidFill>
                <a:srgbClr val="0099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800" dirty="0" smtClean="0">
                <a:solidFill>
                  <a:srgbClr val="0000FF"/>
                </a:solidFill>
              </a:rPr>
              <a:t>Superconducting </a:t>
            </a:r>
            <a:r>
              <a:rPr lang="en-US" altLang="ja-JP" sz="1800" dirty="0" err="1" smtClean="0">
                <a:solidFill>
                  <a:srgbClr val="0000FF"/>
                </a:solidFill>
              </a:rPr>
              <a:t>quadrupoles</a:t>
            </a:r>
            <a:r>
              <a:rPr lang="en-US" altLang="ja-JP" sz="1800" dirty="0" smtClean="0">
                <a:solidFill>
                  <a:srgbClr val="0000FF"/>
                </a:solidFill>
              </a:rPr>
              <a:t> having a large aperture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1400" dirty="0" smtClean="0">
                <a:solidFill>
                  <a:srgbClr val="009900"/>
                </a:solidFill>
              </a:rPr>
              <a:t>Pole-tip radius = 17 cm, pole tip field = 2.4—2.5 T</a:t>
            </a:r>
            <a:endParaRPr kumimoji="1" lang="en-US" altLang="ja-JP" sz="1400" dirty="0">
              <a:solidFill>
                <a:srgbClr val="0099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800" dirty="0" smtClean="0">
                <a:solidFill>
                  <a:srgbClr val="0000FF"/>
                </a:solidFill>
              </a:rPr>
              <a:t>Two-stage separator scheme</a:t>
            </a:r>
            <a:endParaRPr kumimoji="1" lang="en-US" altLang="ja-JP" sz="1800" dirty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800" dirty="0" smtClean="0">
                <a:solidFill>
                  <a:srgbClr val="0000FF"/>
                </a:solidFill>
              </a:rPr>
              <a:t>2</a:t>
            </a:r>
            <a:r>
              <a:rPr lang="en-US" altLang="ja-JP" sz="1800" baseline="30000" dirty="0" smtClean="0">
                <a:solidFill>
                  <a:srgbClr val="0000FF"/>
                </a:solidFill>
              </a:rPr>
              <a:t>nd</a:t>
            </a:r>
            <a:r>
              <a:rPr lang="en-US" altLang="ja-JP" sz="1800" dirty="0" smtClean="0">
                <a:solidFill>
                  <a:srgbClr val="0000FF"/>
                </a:solidFill>
              </a:rPr>
              <a:t> stage with high resolution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1400" dirty="0" smtClean="0">
                <a:solidFill>
                  <a:srgbClr val="009900"/>
                </a:solidFill>
              </a:rPr>
              <a:t>Particle identification without measuring TKE </a:t>
            </a:r>
            <a:r>
              <a:rPr lang="ja-JP" altLang="en-US" sz="1400" dirty="0">
                <a:solidFill>
                  <a:srgbClr val="FF0000"/>
                </a:solidFill>
                <a:sym typeface="Wingdings" pitchFamily="2" charset="2"/>
              </a:rPr>
              <a:t>←</a:t>
            </a:r>
            <a:r>
              <a:rPr lang="en-US" altLang="ja-JP" sz="1400" dirty="0" smtClean="0">
                <a:solidFill>
                  <a:srgbClr val="FF0000"/>
                </a:solidFill>
                <a:sym typeface="Wingdings" pitchFamily="2" charset="2"/>
              </a:rPr>
              <a:t> charge states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33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54" y="1028820"/>
            <a:ext cx="1692116" cy="19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03165" y="4541047"/>
            <a:ext cx="1909504" cy="22806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ja-JP" sz="1800" dirty="0" smtClean="0">
                <a:solidFill>
                  <a:srgbClr val="0000FF"/>
                </a:solidFill>
                <a:latin typeface="+mn-lt"/>
              </a:rPr>
              <a:t>STQ1—14: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ja-JP" sz="1800" dirty="0" smtClean="0">
                <a:latin typeface="+mn-lt"/>
              </a:rPr>
              <a:t>Superconducting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ja-JP" sz="1800" dirty="0" smtClean="0">
                <a:latin typeface="+mn-lt"/>
              </a:rPr>
              <a:t>Q triplets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ja-JP" sz="1800" dirty="0" smtClean="0">
                <a:solidFill>
                  <a:srgbClr val="0000FF"/>
                </a:solidFill>
                <a:latin typeface="+mn-lt"/>
              </a:rPr>
              <a:t>D1—D6: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ja-JP" sz="1800" dirty="0" smtClean="0">
                <a:latin typeface="+mn-lt"/>
              </a:rPr>
              <a:t>Dipoles (30 deg.)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ja-JP" sz="1800" dirty="0" smtClean="0">
                <a:solidFill>
                  <a:srgbClr val="0000FF"/>
                </a:solidFill>
                <a:latin typeface="+mn-lt"/>
              </a:rPr>
              <a:t>F1—F7: </a:t>
            </a:r>
            <a:r>
              <a:rPr lang="en-US" altLang="ja-JP" sz="1800" dirty="0">
                <a:latin typeface="+mn-lt"/>
              </a:rPr>
              <a:t>F</a:t>
            </a:r>
            <a:r>
              <a:rPr lang="en-US" altLang="ja-JP" sz="1800" dirty="0" smtClean="0">
                <a:latin typeface="+mn-lt"/>
              </a:rPr>
              <a:t>ocuses</a:t>
            </a:r>
          </a:p>
        </p:txBody>
      </p:sp>
    </p:spTree>
    <p:extLst>
      <p:ext uri="{BB962C8B-B14F-4D97-AF65-F5344CB8AC3E}">
        <p14:creationId xmlns:p14="http://schemas.microsoft.com/office/powerpoint/2010/main" val="4751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/>
          <p:cNvSpPr/>
          <p:nvPr/>
        </p:nvSpPr>
        <p:spPr bwMode="auto">
          <a:xfrm>
            <a:off x="35496" y="869370"/>
            <a:ext cx="1595320" cy="8729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pic>
        <p:nvPicPr>
          <p:cNvPr id="2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41613"/>
            <a:ext cx="7632848" cy="405168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188442"/>
            <a:ext cx="5757381" cy="5762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dirty="0" smtClean="0"/>
              <a:t>New isotopes and unbound nuclei</a:t>
            </a:r>
            <a:endParaRPr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2997119"/>
            <a:ext cx="14870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           50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6136" y="1637678"/>
            <a:ext cx="7149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50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5817" y="3068960"/>
            <a:ext cx="256999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Known isotopes</a:t>
            </a:r>
          </a:p>
          <a:p>
            <a:endParaRPr kumimoji="1" lang="en-US" altLang="ja-JP" sz="800" dirty="0" smtClean="0"/>
          </a:p>
          <a:p>
            <a:r>
              <a:rPr lang="en-US" altLang="ja-JP" dirty="0" smtClean="0"/>
              <a:t>New isotopes (our work)</a:t>
            </a:r>
          </a:p>
          <a:p>
            <a:endParaRPr lang="en-US" altLang="ja-JP" sz="800" dirty="0" smtClean="0"/>
          </a:p>
          <a:p>
            <a:r>
              <a:rPr kumimoji="1" lang="en-US" altLang="ja-JP" dirty="0" smtClean="0"/>
              <a:t>Unbound isotopes</a:t>
            </a:r>
          </a:p>
          <a:p>
            <a:r>
              <a:rPr lang="en-US" altLang="ja-JP" dirty="0" smtClean="0"/>
              <a:t>(confirmed / reconfirmed</a:t>
            </a:r>
          </a:p>
          <a:p>
            <a:r>
              <a:rPr lang="en-US" altLang="ja-JP" dirty="0" smtClean="0"/>
              <a:t> in our work)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73534" y="3068960"/>
            <a:ext cx="261528" cy="2881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73534" y="3493358"/>
            <a:ext cx="261528" cy="288131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827584" y="6369714"/>
            <a:ext cx="591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827584" y="6627549"/>
            <a:ext cx="59181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1475656" y="6474822"/>
            <a:ext cx="727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HFB-14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model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(S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Goriely</a:t>
            </a:r>
            <a:r>
              <a:rPr lang="en-US" altLang="ja-JP" sz="1600" dirty="0"/>
              <a:t>, M. </a:t>
            </a:r>
            <a:r>
              <a:rPr lang="en-US" altLang="ja-JP" sz="1600" dirty="0" err="1"/>
              <a:t>Samyn</a:t>
            </a:r>
            <a:r>
              <a:rPr lang="en-US" altLang="ja-JP" sz="1600" dirty="0"/>
              <a:t>, J.M. Pearson, Phys. Rev. C </a:t>
            </a:r>
            <a:r>
              <a:rPr lang="en-US" altLang="ja-JP" sz="1600" dirty="0" smtClean="0"/>
              <a:t>75, 064312 </a:t>
            </a:r>
            <a:r>
              <a:rPr lang="en-US" altLang="ja-JP" sz="1600" dirty="0"/>
              <a:t>(2007</a:t>
            </a:r>
            <a:r>
              <a:rPr lang="en-US" altLang="ja-JP" sz="1600" dirty="0" smtClean="0"/>
              <a:t>).)</a:t>
            </a:r>
            <a:endParaRPr lang="ja-JP" altLang="en-US" sz="1600" dirty="0"/>
          </a:p>
        </p:txBody>
      </p:sp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1475656" y="6216987"/>
            <a:ext cx="6141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KTUY05 model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(H</a:t>
            </a:r>
            <a:r>
              <a:rPr lang="en-US" altLang="ja-JP" sz="1600" dirty="0"/>
              <a:t>. Koura </a:t>
            </a:r>
            <a:r>
              <a:rPr lang="en-US" altLang="ja-JP" sz="1600" i="1" dirty="0"/>
              <a:t>et </a:t>
            </a:r>
            <a:r>
              <a:rPr lang="en-US" altLang="ja-JP" sz="1600" i="1" dirty="0" smtClean="0"/>
              <a:t>al</a:t>
            </a:r>
            <a:r>
              <a:rPr lang="en-US" altLang="ja-JP" sz="1600" dirty="0" smtClean="0"/>
              <a:t>, </a:t>
            </a:r>
            <a:r>
              <a:rPr lang="en-US" altLang="ja-JP" sz="1600" dirty="0" err="1"/>
              <a:t>Prog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Theor</a:t>
            </a:r>
            <a:r>
              <a:rPr lang="en-US" altLang="ja-JP" sz="1600" dirty="0"/>
              <a:t>. Phys. </a:t>
            </a:r>
            <a:r>
              <a:rPr lang="en-US" altLang="ja-JP" sz="1600" dirty="0" smtClean="0"/>
              <a:t>113, 305 </a:t>
            </a:r>
            <a:r>
              <a:rPr lang="en-US" altLang="ja-JP" sz="1600" dirty="0"/>
              <a:t>(2005</a:t>
            </a:r>
            <a:r>
              <a:rPr lang="en-US" altLang="ja-JP" sz="1600" dirty="0" smtClean="0"/>
              <a:t>).)</a:t>
            </a:r>
            <a:endParaRPr lang="en-US" altLang="ja-JP" sz="1600" dirty="0"/>
          </a:p>
        </p:txBody>
      </p:sp>
      <p:sp>
        <p:nvSpPr>
          <p:cNvPr id="13" name="円/楕円 12"/>
          <p:cNvSpPr/>
          <p:nvPr/>
        </p:nvSpPr>
        <p:spPr bwMode="auto">
          <a:xfrm>
            <a:off x="7585185" y="2348350"/>
            <a:ext cx="180000" cy="180000"/>
          </a:xfrm>
          <a:prstGeom prst="ellipse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55714" y="1196752"/>
            <a:ext cx="160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Proton emitter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/>
              <a:t> emitter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8040683" y="1843083"/>
            <a:ext cx="203725" cy="24290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 bwMode="auto">
          <a:xfrm>
            <a:off x="6747858" y="2575790"/>
            <a:ext cx="261528" cy="2881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907704" y="2032336"/>
            <a:ext cx="5887078" cy="4051438"/>
            <a:chOff x="1718184" y="1170248"/>
            <a:chExt cx="6120680" cy="4167320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5331836" y="2277352"/>
              <a:ext cx="0" cy="57558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5305332" y="2290124"/>
              <a:ext cx="2002972" cy="412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7295052" y="1997224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444208" y="2014598"/>
              <a:ext cx="850844" cy="486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457460" y="1727312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470712" y="1739818"/>
              <a:ext cx="1357609" cy="74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7838864" y="1445028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6980916" y="1452532"/>
              <a:ext cx="850844" cy="486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7010616" y="1170248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4198708" y="2852936"/>
              <a:ext cx="1138876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049552" y="3109596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198708" y="3126970"/>
              <a:ext cx="85084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4211960" y="2839684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794436" y="3385122"/>
              <a:ext cx="2258752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785052" y="3684034"/>
              <a:ext cx="142690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2798304" y="3396748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4225212" y="3666660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2516020" y="3935110"/>
              <a:ext cx="1709192" cy="187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2542524" y="3957934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645636" y="4229472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2516020" y="4246846"/>
              <a:ext cx="1129616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105336" y="4792284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2254492" y="4787263"/>
              <a:ext cx="850844" cy="486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2267744" y="4522372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2280996" y="4512483"/>
              <a:ext cx="1357609" cy="74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718184" y="5057920"/>
              <a:ext cx="0" cy="2796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1731436" y="5070427"/>
              <a:ext cx="1357609" cy="74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>
            <a:off x="2433534" y="2032336"/>
            <a:ext cx="5379770" cy="4054163"/>
            <a:chOff x="2267744" y="1164500"/>
            <a:chExt cx="5591836" cy="4180959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5333485" y="2288125"/>
              <a:ext cx="2526095" cy="83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7850997" y="2012599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6732240" y="2012599"/>
              <a:ext cx="11166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742971" y="1743033"/>
              <a:ext cx="11166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6745119" y="1724567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7845731" y="1457027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7289786" y="1164500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7294620" y="1445801"/>
              <a:ext cx="554229" cy="25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5335983" y="2283257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604294" y="2562905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V="1">
              <a:off x="5050298" y="2848391"/>
              <a:ext cx="554229" cy="25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5351209" y="2562905"/>
              <a:ext cx="25331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5059692" y="2825179"/>
              <a:ext cx="0" cy="5676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4223894" y="3388364"/>
              <a:ext cx="826404" cy="44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4224839" y="3392253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4493150" y="3671901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4240065" y="3671901"/>
              <a:ext cx="25331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3667949" y="3943936"/>
              <a:ext cx="826404" cy="44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668894" y="3960704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937205" y="4240352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684120" y="4240352"/>
              <a:ext cx="25331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106082" y="4510799"/>
              <a:ext cx="826404" cy="44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3107027" y="4523889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3375338" y="4803537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3122253" y="4803537"/>
              <a:ext cx="25331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2267744" y="5075105"/>
              <a:ext cx="11166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269892" y="5065811"/>
              <a:ext cx="0" cy="2796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円/楕円 72"/>
          <p:cNvSpPr/>
          <p:nvPr/>
        </p:nvSpPr>
        <p:spPr bwMode="auto">
          <a:xfrm>
            <a:off x="6793362" y="2636912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cxnSp>
        <p:nvCxnSpPr>
          <p:cNvPr id="74" name="直線矢印コネクタ 73"/>
          <p:cNvCxnSpPr/>
          <p:nvPr/>
        </p:nvCxnSpPr>
        <p:spPr>
          <a:xfrm flipH="1">
            <a:off x="7740352" y="1519917"/>
            <a:ext cx="168849" cy="85874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74"/>
          <p:cNvSpPr/>
          <p:nvPr/>
        </p:nvSpPr>
        <p:spPr bwMode="auto">
          <a:xfrm>
            <a:off x="7045145" y="2636912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76" name="円/楕円 75"/>
          <p:cNvSpPr/>
          <p:nvPr/>
        </p:nvSpPr>
        <p:spPr bwMode="auto">
          <a:xfrm>
            <a:off x="7310875" y="2636912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77" name="円/楕円 76"/>
          <p:cNvSpPr/>
          <p:nvPr/>
        </p:nvSpPr>
        <p:spPr bwMode="auto">
          <a:xfrm>
            <a:off x="7582654" y="2636912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spcBef>
                <a:spcPct val="20000"/>
              </a:spcBef>
            </a:pPr>
            <a:endParaRPr kumimoji="1" lang="ja-JP" altLang="en-US" sz="2000" dirty="0"/>
          </a:p>
        </p:txBody>
      </p:sp>
      <p:sp>
        <p:nvSpPr>
          <p:cNvPr id="78" name="円/楕円 77"/>
          <p:cNvSpPr/>
          <p:nvPr/>
        </p:nvSpPr>
        <p:spPr bwMode="auto">
          <a:xfrm>
            <a:off x="7859535" y="2348880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79" name="円/楕円 78"/>
          <p:cNvSpPr/>
          <p:nvPr/>
        </p:nvSpPr>
        <p:spPr bwMode="auto">
          <a:xfrm>
            <a:off x="7319455" y="2348880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0" name="円/楕円 79"/>
          <p:cNvSpPr/>
          <p:nvPr/>
        </p:nvSpPr>
        <p:spPr bwMode="auto">
          <a:xfrm>
            <a:off x="7859535" y="2083150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1" name="円/楕円 80"/>
          <p:cNvSpPr/>
          <p:nvPr/>
        </p:nvSpPr>
        <p:spPr bwMode="auto">
          <a:xfrm>
            <a:off x="7582654" y="2083150"/>
            <a:ext cx="180000" cy="180000"/>
          </a:xfrm>
          <a:prstGeom prst="ellipse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2" name="円/楕円 81"/>
          <p:cNvSpPr/>
          <p:nvPr/>
        </p:nvSpPr>
        <p:spPr bwMode="auto">
          <a:xfrm>
            <a:off x="3815936" y="5063578"/>
            <a:ext cx="180000" cy="180000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3" name="円/楕円 82"/>
          <p:cNvSpPr/>
          <p:nvPr/>
        </p:nvSpPr>
        <p:spPr bwMode="auto">
          <a:xfrm>
            <a:off x="3287007" y="5611542"/>
            <a:ext cx="180000" cy="180000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4" name="円/楕円 83"/>
          <p:cNvSpPr/>
          <p:nvPr/>
        </p:nvSpPr>
        <p:spPr bwMode="auto">
          <a:xfrm>
            <a:off x="6516216" y="2913793"/>
            <a:ext cx="180000" cy="180000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5" name="円/楕円 84"/>
          <p:cNvSpPr/>
          <p:nvPr/>
        </p:nvSpPr>
        <p:spPr bwMode="auto">
          <a:xfrm>
            <a:off x="114210" y="3969080"/>
            <a:ext cx="180000" cy="180000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>
          <a:xfrm>
            <a:off x="35496" y="980728"/>
            <a:ext cx="6984776" cy="17278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ja-JP" sz="1800" dirty="0" smtClean="0"/>
              <a:t>New isotopes</a:t>
            </a:r>
            <a:endParaRPr lang="ja-JP" alt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1800" dirty="0" smtClean="0"/>
              <a:t>Four new isotopes :</a:t>
            </a:r>
            <a:r>
              <a:rPr lang="ja-JP" altLang="en-US" sz="1800" dirty="0" smtClean="0"/>
              <a:t> </a:t>
            </a:r>
            <a:r>
              <a:rPr lang="en-US" altLang="ja-JP" sz="1800" baseline="30000" dirty="0" smtClean="0"/>
              <a:t>81</a:t>
            </a:r>
            <a:r>
              <a:rPr lang="en-US" altLang="ja-JP" sz="1800" dirty="0" smtClean="0"/>
              <a:t>Mo, </a:t>
            </a:r>
            <a:r>
              <a:rPr lang="en-US" altLang="ja-JP" sz="1800" baseline="30000" dirty="0" smtClean="0"/>
              <a:t>82</a:t>
            </a:r>
            <a:r>
              <a:rPr lang="en-US" altLang="ja-JP" sz="1800" dirty="0" smtClean="0"/>
              <a:t>Mo (</a:t>
            </a:r>
            <a:r>
              <a:rPr lang="en-US" altLang="ja-JP" sz="1800" i="1" dirty="0" smtClean="0"/>
              <a:t>Z</a:t>
            </a:r>
            <a:r>
              <a:rPr lang="en-US" altLang="ja-JP" sz="1800" dirty="0" smtClean="0"/>
              <a:t>=42), </a:t>
            </a:r>
            <a:r>
              <a:rPr lang="en-US" altLang="ja-JP" sz="1800" baseline="30000" dirty="0" smtClean="0"/>
              <a:t>85</a:t>
            </a:r>
            <a:r>
              <a:rPr lang="en-US" altLang="ja-JP" sz="1800" dirty="0" smtClean="0"/>
              <a:t>Ru, </a:t>
            </a:r>
            <a:r>
              <a:rPr lang="en-US" altLang="ja-JP" sz="1800" baseline="30000" dirty="0" smtClean="0"/>
              <a:t>86</a:t>
            </a:r>
            <a:r>
              <a:rPr lang="en-US" altLang="ja-JP" sz="1800" dirty="0" smtClean="0"/>
              <a:t>Ru (</a:t>
            </a:r>
            <a:r>
              <a:rPr lang="en-US" altLang="ja-JP" sz="1800" i="1" dirty="0" smtClean="0"/>
              <a:t>Z</a:t>
            </a:r>
            <a:r>
              <a:rPr lang="en-US" altLang="ja-JP" sz="1800" dirty="0" smtClean="0"/>
              <a:t>=44) (</a:t>
            </a:r>
            <a:r>
              <a:rPr lang="en-US" altLang="ja-JP" sz="1800" dirty="0" smtClean="0">
                <a:solidFill>
                  <a:srgbClr val="FF0000"/>
                </a:solidFill>
              </a:rPr>
              <a:t>NEW!!</a:t>
            </a:r>
            <a:r>
              <a:rPr lang="en-US" altLang="ja-JP" sz="1800" dirty="0" smtClean="0"/>
              <a:t>)</a:t>
            </a:r>
            <a:endParaRPr lang="ja-JP" altLang="en-US" sz="1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/>
              <a:t>Outside of the proton-drip line</a:t>
            </a:r>
            <a:endParaRPr lang="ja-JP" alt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1800" dirty="0" smtClean="0"/>
              <a:t>Sb (</a:t>
            </a:r>
            <a:r>
              <a:rPr lang="en-US" altLang="ja-JP" sz="1800" i="1" dirty="0" smtClean="0"/>
              <a:t>Z</a:t>
            </a:r>
            <a:r>
              <a:rPr lang="en-US" altLang="ja-JP" sz="1800" dirty="0" smtClean="0"/>
              <a:t>=51) : </a:t>
            </a:r>
            <a:r>
              <a:rPr lang="en-US" altLang="ja-JP" sz="1800" baseline="30000" dirty="0" smtClean="0"/>
              <a:t>103</a:t>
            </a:r>
            <a:r>
              <a:rPr lang="en-US" altLang="ja-JP" sz="1800" dirty="0" smtClean="0"/>
              <a:t>Sb (</a:t>
            </a:r>
            <a:r>
              <a:rPr lang="en-US" altLang="ja-JP" sz="1800" dirty="0" smtClean="0">
                <a:solidFill>
                  <a:srgbClr val="FF0000"/>
                </a:solidFill>
              </a:rPr>
              <a:t>NEW!!</a:t>
            </a:r>
            <a:r>
              <a:rPr lang="en-US" altLang="ja-JP" sz="1800" dirty="0" smtClean="0"/>
              <a:t>)</a:t>
            </a:r>
            <a:endParaRPr lang="en-US" altLang="ja-JP" sz="18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ja-JP" sz="1800" dirty="0" err="1" smtClean="0"/>
              <a:t>Tc</a:t>
            </a:r>
            <a:r>
              <a:rPr lang="en-US" altLang="ja-JP" sz="1800" dirty="0" smtClean="0"/>
              <a:t> (</a:t>
            </a:r>
            <a:r>
              <a:rPr lang="en-US" altLang="ja-JP" sz="1800" i="1" dirty="0" smtClean="0"/>
              <a:t>Z</a:t>
            </a:r>
            <a:r>
              <a:rPr lang="en-US" altLang="ja-JP" sz="1800" dirty="0" smtClean="0"/>
              <a:t>=43) : </a:t>
            </a:r>
            <a:r>
              <a:rPr lang="en-US" altLang="ja-JP" sz="1800" baseline="30000" dirty="0" smtClean="0"/>
              <a:t>85</a:t>
            </a:r>
            <a:r>
              <a:rPr lang="en-US" altLang="ja-JP" sz="1800" dirty="0" smtClean="0"/>
              <a:t>Tc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800" dirty="0" err="1" smtClean="0"/>
              <a:t>Nb</a:t>
            </a:r>
            <a:r>
              <a:rPr lang="en-US" altLang="ja-JP" sz="1800" dirty="0" smtClean="0"/>
              <a:t> (</a:t>
            </a:r>
            <a:r>
              <a:rPr lang="en-US" altLang="ja-JP" sz="1800" i="1" dirty="0" smtClean="0"/>
              <a:t>Z</a:t>
            </a:r>
            <a:r>
              <a:rPr lang="en-US" altLang="ja-JP" sz="1800" dirty="0" smtClean="0"/>
              <a:t>=41) : </a:t>
            </a:r>
            <a:r>
              <a:rPr lang="en-US" altLang="ja-JP" sz="1800" baseline="30000" dirty="0" smtClean="0"/>
              <a:t>81</a:t>
            </a:r>
            <a:r>
              <a:rPr lang="en-US" altLang="ja-JP" sz="1800" dirty="0" smtClean="0"/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421500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547665" y="116633"/>
            <a:ext cx="6889898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latin typeface="+mj-lt"/>
                <a:cs typeface="Arial" pitchFamily="34" charset="0"/>
              </a:rPr>
              <a:t>Production </a:t>
            </a:r>
            <a:r>
              <a:rPr lang="en-US" altLang="ja-JP" sz="2400" dirty="0" smtClean="0">
                <a:latin typeface="+mj-lt"/>
                <a:cs typeface="Arial" pitchFamily="34" charset="0"/>
              </a:rPr>
              <a:t>rates of the fragments in setting-A         and comparison with LISE++ predictions by AF model</a:t>
            </a:r>
            <a:endParaRPr lang="en-US" altLang="ja-JP" sz="2400" dirty="0">
              <a:latin typeface="+mj-lt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496" y="5805264"/>
            <a:ext cx="885445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</a:rPr>
              <a:t>ood agreement</a:t>
            </a:r>
            <a:r>
              <a:rPr lang="en-US" altLang="ja-JP" dirty="0" smtClean="0"/>
              <a:t> with LISE++ calculation with </a:t>
            </a:r>
            <a:r>
              <a:rPr lang="en-US" altLang="ja-JP" dirty="0" smtClean="0">
                <a:solidFill>
                  <a:srgbClr val="FF0000"/>
                </a:solidFill>
              </a:rPr>
              <a:t>Abrasion fission </a:t>
            </a:r>
            <a:r>
              <a:rPr lang="en-US" altLang="ja-JP" dirty="0" smtClean="0"/>
              <a:t>model around 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= 20 </a:t>
            </a:r>
            <a:r>
              <a:rPr lang="en-US" altLang="ja-JP" dirty="0"/>
              <a:t>-</a:t>
            </a:r>
            <a:r>
              <a:rPr lang="en-US" altLang="ja-JP" dirty="0" smtClean="0"/>
              <a:t> 50.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At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&gt; 50 region, experimental production rates are </a:t>
            </a:r>
            <a:r>
              <a:rPr lang="en-US" altLang="ja-JP" dirty="0" smtClean="0">
                <a:solidFill>
                  <a:srgbClr val="FF0000"/>
                </a:solidFill>
              </a:rPr>
              <a:t>much larger </a:t>
            </a:r>
            <a:r>
              <a:rPr lang="en-US" altLang="ja-JP" dirty="0" smtClean="0"/>
              <a:t>than the LISE++ calculation.</a:t>
            </a:r>
            <a:endParaRPr lang="en-US" altLang="ja-JP" dirty="0"/>
          </a:p>
          <a:p>
            <a:pPr marL="342900" indent="-342900">
              <a:spcBef>
                <a:spcPct val="20000"/>
              </a:spcBef>
            </a:pPr>
            <a:r>
              <a:rPr lang="en-US" altLang="ja-JP" sz="2000" dirty="0"/>
              <a:t> </a:t>
            </a: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6" y="1196752"/>
            <a:ext cx="5440997" cy="235932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9" y="3284984"/>
            <a:ext cx="5440997" cy="2359320"/>
          </a:xfrm>
          <a:prstGeom prst="rect">
            <a:avLst/>
          </a:prstGeom>
        </p:spPr>
      </p:pic>
      <p:grpSp>
        <p:nvGrpSpPr>
          <p:cNvPr id="51" name="グループ化 50"/>
          <p:cNvGrpSpPr/>
          <p:nvPr/>
        </p:nvGrpSpPr>
        <p:grpSpPr>
          <a:xfrm>
            <a:off x="6444208" y="908721"/>
            <a:ext cx="2627312" cy="4733334"/>
            <a:chOff x="6444208" y="908720"/>
            <a:chExt cx="2627312" cy="5418138"/>
          </a:xfrm>
        </p:grpSpPr>
        <p:sp>
          <p:nvSpPr>
            <p:cNvPr id="52" name="テキスト ボックス 4"/>
            <p:cNvSpPr txBox="1">
              <a:spLocks noChangeArrowheads="1"/>
            </p:cNvSpPr>
            <p:nvPr/>
          </p:nvSpPr>
          <p:spPr bwMode="auto">
            <a:xfrm>
              <a:off x="7274470" y="908720"/>
              <a:ext cx="17970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 dirty="0"/>
                <a:t>B</a:t>
              </a:r>
              <a:r>
                <a:rPr lang="en-US" altLang="ja-JP" i="1" dirty="0">
                  <a:latin typeface="Symbol" pitchFamily="18" charset="2"/>
                </a:rPr>
                <a:t>r</a:t>
              </a:r>
              <a:r>
                <a:rPr lang="en-US" altLang="ja-JP" dirty="0"/>
                <a:t> = 7.2 Tm±1%</a:t>
              </a:r>
              <a:endParaRPr lang="ja-JP" altLang="en-US" dirty="0"/>
            </a:p>
          </p:txBody>
        </p:sp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983" y="1507208"/>
              <a:ext cx="2246312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508" y="2370808"/>
              <a:ext cx="22415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794" y="3245520"/>
              <a:ext cx="221297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794" y="4099595"/>
              <a:ext cx="2214563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794" y="4966370"/>
              <a:ext cx="2206625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テキスト ボックス 8"/>
            <p:cNvSpPr txBox="1">
              <a:spLocks noChangeArrowheads="1"/>
            </p:cNvSpPr>
            <p:nvPr/>
          </p:nvSpPr>
          <p:spPr bwMode="auto">
            <a:xfrm>
              <a:off x="7477670" y="5956970"/>
              <a:ext cx="911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B</a:t>
              </a:r>
              <a:r>
                <a:rPr lang="en-US" altLang="ja-JP" i="1">
                  <a:latin typeface="Symbol" pitchFamily="18" charset="2"/>
                </a:rPr>
                <a:t>r</a:t>
              </a:r>
              <a:r>
                <a:rPr lang="en-US" altLang="ja-JP"/>
                <a:t> (Tm)</a:t>
              </a:r>
            </a:p>
          </p:txBody>
        </p:sp>
        <p:sp>
          <p:nvSpPr>
            <p:cNvPr id="59" name="テキスト ボックス 76"/>
            <p:cNvSpPr txBox="1">
              <a:spLocks noChangeArrowheads="1"/>
            </p:cNvSpPr>
            <p:nvPr/>
          </p:nvSpPr>
          <p:spPr bwMode="auto">
            <a:xfrm rot="16200000">
              <a:off x="6310064" y="3541589"/>
              <a:ext cx="6365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Yield</a:t>
              </a:r>
            </a:p>
          </p:txBody>
        </p:sp>
        <p:sp>
          <p:nvSpPr>
            <p:cNvPr id="60" name="テキスト ボックス 59"/>
            <p:cNvSpPr txBox="1">
              <a:spLocks noChangeArrowheads="1"/>
            </p:cNvSpPr>
            <p:nvPr/>
          </p:nvSpPr>
          <p:spPr bwMode="auto">
            <a:xfrm>
              <a:off x="6802983" y="1538958"/>
              <a:ext cx="5445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aseline="30000"/>
                <a:t>70</a:t>
              </a:r>
              <a:r>
                <a:rPr lang="en-US" altLang="ja-JP"/>
                <a:t>Ni</a:t>
              </a:r>
              <a:endParaRPr lang="ja-JP" altLang="en-US"/>
            </a:p>
          </p:txBody>
        </p:sp>
        <p:sp>
          <p:nvSpPr>
            <p:cNvPr id="61" name="テキスト ボックス 80"/>
            <p:cNvSpPr txBox="1">
              <a:spLocks noChangeArrowheads="1"/>
            </p:cNvSpPr>
            <p:nvPr/>
          </p:nvSpPr>
          <p:spPr bwMode="auto">
            <a:xfrm>
              <a:off x="6809333" y="2426370"/>
              <a:ext cx="54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aseline="30000"/>
                <a:t>72</a:t>
              </a:r>
              <a:r>
                <a:rPr lang="en-US" altLang="ja-JP"/>
                <a:t>Ni</a:t>
              </a:r>
              <a:endParaRPr lang="ja-JP" altLang="en-US"/>
            </a:p>
          </p:txBody>
        </p:sp>
        <p:sp>
          <p:nvSpPr>
            <p:cNvPr id="62" name="テキスト ボックス 87"/>
            <p:cNvSpPr txBox="1">
              <a:spLocks noChangeArrowheads="1"/>
            </p:cNvSpPr>
            <p:nvPr/>
          </p:nvSpPr>
          <p:spPr bwMode="auto">
            <a:xfrm>
              <a:off x="6815683" y="3269333"/>
              <a:ext cx="5429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aseline="30000"/>
                <a:t>74</a:t>
              </a:r>
              <a:r>
                <a:rPr lang="en-US" altLang="ja-JP"/>
                <a:t>Ni</a:t>
              </a:r>
              <a:endParaRPr lang="ja-JP" altLang="en-US"/>
            </a:p>
          </p:txBody>
        </p:sp>
        <p:sp>
          <p:nvSpPr>
            <p:cNvPr id="63" name="テキスト ボックス 88"/>
            <p:cNvSpPr txBox="1">
              <a:spLocks noChangeArrowheads="1"/>
            </p:cNvSpPr>
            <p:nvPr/>
          </p:nvSpPr>
          <p:spPr bwMode="auto">
            <a:xfrm>
              <a:off x="6820445" y="4112295"/>
              <a:ext cx="5445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aseline="30000"/>
                <a:t>76</a:t>
              </a:r>
              <a:r>
                <a:rPr lang="en-US" altLang="ja-JP"/>
                <a:t>Ni</a:t>
              </a:r>
              <a:endParaRPr lang="ja-JP" altLang="en-US"/>
            </a:p>
          </p:txBody>
        </p:sp>
        <p:sp>
          <p:nvSpPr>
            <p:cNvPr id="64" name="テキスト ボックス 89"/>
            <p:cNvSpPr txBox="1">
              <a:spLocks noChangeArrowheads="1"/>
            </p:cNvSpPr>
            <p:nvPr/>
          </p:nvSpPr>
          <p:spPr bwMode="auto">
            <a:xfrm>
              <a:off x="6826795" y="4980658"/>
              <a:ext cx="544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aseline="30000"/>
                <a:t>78</a:t>
              </a:r>
              <a:r>
                <a:rPr lang="en-US" altLang="ja-JP"/>
                <a:t>Ni</a:t>
              </a:r>
              <a:endParaRPr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8322220" y="1542133"/>
              <a:ext cx="98425" cy="42672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6" name="下矢印 65"/>
            <p:cNvSpPr/>
            <p:nvPr/>
          </p:nvSpPr>
          <p:spPr>
            <a:xfrm>
              <a:off x="8307933" y="1253208"/>
              <a:ext cx="114300" cy="2301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テキスト ボックス 12"/>
            <p:cNvSpPr txBox="1">
              <a:spLocks noChangeArrowheads="1"/>
            </p:cNvSpPr>
            <p:nvPr/>
          </p:nvSpPr>
          <p:spPr bwMode="auto">
            <a:xfrm>
              <a:off x="6742658" y="1219870"/>
              <a:ext cx="1069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By LISE++</a:t>
              </a:r>
              <a:endParaRPr lang="ja-JP" altLang="en-US"/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7672933" y="1588170"/>
              <a:ext cx="0" cy="3714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7672933" y="1865983"/>
              <a:ext cx="7000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17"/>
            <p:cNvSpPr txBox="1">
              <a:spLocks noChangeArrowheads="1"/>
            </p:cNvSpPr>
            <p:nvPr/>
          </p:nvSpPr>
          <p:spPr bwMode="auto">
            <a:xfrm>
              <a:off x="7460208" y="1877095"/>
              <a:ext cx="698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+16%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71" name="直線コネクタ 70"/>
            <p:cNvCxnSpPr/>
            <p:nvPr/>
          </p:nvCxnSpPr>
          <p:spPr>
            <a:xfrm>
              <a:off x="7926933" y="3299495"/>
              <a:ext cx="0" cy="3714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8195220" y="5058445"/>
              <a:ext cx="0" cy="3714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>
              <a:off x="7931695" y="3569370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>
              <a:off x="8190458" y="5274345"/>
              <a:ext cx="1984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98"/>
            <p:cNvSpPr txBox="1">
              <a:spLocks noChangeArrowheads="1"/>
            </p:cNvSpPr>
            <p:nvPr/>
          </p:nvSpPr>
          <p:spPr bwMode="auto">
            <a:xfrm>
              <a:off x="7591970" y="3601120"/>
              <a:ext cx="7572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+9.8%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76" name="テキスト ボックス 99"/>
            <p:cNvSpPr txBox="1">
              <a:spLocks noChangeArrowheads="1"/>
            </p:cNvSpPr>
            <p:nvPr/>
          </p:nvSpPr>
          <p:spPr bwMode="auto">
            <a:xfrm>
              <a:off x="7644358" y="5374358"/>
              <a:ext cx="7572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+4.0%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77" name="直線矢印コネクタ 76"/>
            <p:cNvCxnSpPr/>
            <p:nvPr/>
          </p:nvCxnSpPr>
          <p:spPr>
            <a:xfrm>
              <a:off x="7385595" y="2981995"/>
              <a:ext cx="904875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56"/>
            <p:cNvSpPr txBox="1">
              <a:spLocks noChangeArrowheads="1"/>
            </p:cNvSpPr>
            <p:nvPr/>
          </p:nvSpPr>
          <p:spPr bwMode="auto">
            <a:xfrm>
              <a:off x="7161758" y="2937545"/>
              <a:ext cx="1352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FF"/>
                  </a:solidFill>
                </a:rPr>
                <a:t>FWHM=21%</a:t>
              </a:r>
              <a:endParaRPr lang="ja-JP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2" name="テキスト ボックス 11"/>
          <p:cNvSpPr txBox="1">
            <a:spLocks noChangeArrowheads="1"/>
          </p:cNvSpPr>
          <p:nvPr/>
        </p:nvSpPr>
        <p:spPr bwMode="auto">
          <a:xfrm>
            <a:off x="1559098" y="980728"/>
            <a:ext cx="3660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u="sng" baseline="30000" dirty="0"/>
              <a:t>238</a:t>
            </a:r>
            <a:r>
              <a:rPr lang="en-US" altLang="ja-JP" u="sng" dirty="0"/>
              <a:t>U</a:t>
            </a:r>
            <a:r>
              <a:rPr lang="en-US" altLang="ja-JP" u="sng" baseline="30000" dirty="0"/>
              <a:t>86+ </a:t>
            </a:r>
            <a:r>
              <a:rPr lang="en-US" altLang="ja-JP" u="sng" dirty="0"/>
              <a:t>345MeV/u + </a:t>
            </a:r>
            <a:r>
              <a:rPr lang="en-US" altLang="ja-JP" u="sng" dirty="0" smtClean="0"/>
              <a:t>Be, no </a:t>
            </a:r>
            <a:r>
              <a:rPr lang="en-US" altLang="ja-JP" u="sng" dirty="0" err="1" smtClean="0"/>
              <a:t>degs</a:t>
            </a:r>
            <a:r>
              <a:rPr lang="en-US" altLang="ja-JP" u="sng" dirty="0" smtClean="0"/>
              <a:t>.</a:t>
            </a:r>
            <a:endParaRPr lang="ja-JP" altLang="en-US" u="sng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5508104" y="1052736"/>
            <a:ext cx="122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8000"/>
                </a:solidFill>
              </a:rPr>
              <a:t>Abrasion Fission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4161854"/>
            <a:ext cx="1054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       :</a:t>
            </a:r>
          </a:p>
          <a:p>
            <a:r>
              <a:rPr kumimoji="1" lang="en-US" altLang="ja-JP" dirty="0" smtClean="0"/>
              <a:t>LISE++</a:t>
            </a:r>
          </a:p>
          <a:p>
            <a:r>
              <a:rPr lang="en-US" altLang="ja-JP" dirty="0" smtClean="0"/>
              <a:t>Ver. 8.4.1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574129" y="4365104"/>
            <a:ext cx="418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80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1"/>
          <p:cNvSpPr txBox="1">
            <a:spLocks noChangeArrowheads="1"/>
          </p:cNvSpPr>
          <p:nvPr/>
        </p:nvSpPr>
        <p:spPr bwMode="auto">
          <a:xfrm>
            <a:off x="2225229" y="980728"/>
            <a:ext cx="2490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 dirty="0"/>
              <a:t>238</a:t>
            </a:r>
            <a:r>
              <a:rPr lang="en-US" altLang="ja-JP" dirty="0"/>
              <a:t>U</a:t>
            </a:r>
            <a:r>
              <a:rPr lang="en-US" altLang="ja-JP" baseline="30000" dirty="0"/>
              <a:t>86+ </a:t>
            </a:r>
            <a:r>
              <a:rPr lang="en-US" altLang="ja-JP" dirty="0"/>
              <a:t>345MeV/u + Be</a:t>
            </a:r>
            <a:endParaRPr lang="ja-JP" altLang="en-US" dirty="0"/>
          </a:p>
        </p:txBody>
      </p:sp>
      <p:sp>
        <p:nvSpPr>
          <p:cNvPr id="4" name="テキスト ボックス 17"/>
          <p:cNvSpPr txBox="1">
            <a:spLocks noChangeArrowheads="1"/>
          </p:cNvSpPr>
          <p:nvPr/>
        </p:nvSpPr>
        <p:spPr bwMode="auto">
          <a:xfrm>
            <a:off x="1375097" y="1340768"/>
            <a:ext cx="1935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Setting G1</a:t>
            </a:r>
            <a:r>
              <a:rPr lang="en-US" altLang="ja-JP" dirty="0"/>
              <a:t>: Z~30</a:t>
            </a:r>
            <a:endParaRPr lang="ja-JP" altLang="en-US" dirty="0"/>
          </a:p>
        </p:txBody>
      </p:sp>
      <p:sp>
        <p:nvSpPr>
          <p:cNvPr id="5" name="テキスト ボックス 18"/>
          <p:cNvSpPr txBox="1">
            <a:spLocks noChangeArrowheads="1"/>
          </p:cNvSpPr>
          <p:nvPr/>
        </p:nvSpPr>
        <p:spPr bwMode="auto">
          <a:xfrm>
            <a:off x="3832547" y="1340768"/>
            <a:ext cx="1935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Setting G2</a:t>
            </a:r>
            <a:r>
              <a:rPr lang="en-US" altLang="ja-JP" dirty="0"/>
              <a:t>: Z~40</a:t>
            </a:r>
            <a:endParaRPr lang="ja-JP" altLang="en-US" dirty="0"/>
          </a:p>
        </p:txBody>
      </p:sp>
      <p:cxnSp>
        <p:nvCxnSpPr>
          <p:cNvPr id="7" name="直線コネクタ 20"/>
          <p:cNvCxnSpPr>
            <a:cxnSpLocks noChangeShapeType="1"/>
          </p:cNvCxnSpPr>
          <p:nvPr/>
        </p:nvCxnSpPr>
        <p:spPr bwMode="auto">
          <a:xfrm>
            <a:off x="6012160" y="1518369"/>
            <a:ext cx="5762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テキスト ボックス 21"/>
          <p:cNvSpPr txBox="1">
            <a:spLocks noChangeArrowheads="1"/>
          </p:cNvSpPr>
          <p:nvPr/>
        </p:nvSpPr>
        <p:spPr bwMode="auto">
          <a:xfrm>
            <a:off x="6660431" y="1347688"/>
            <a:ext cx="1841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/>
              <a:t>LISE++(ver. 8.4.1)</a:t>
            </a:r>
            <a:endParaRPr lang="ja-JP" altLang="en-US" sz="1600" dirty="0"/>
          </a:p>
        </p:txBody>
      </p:sp>
      <p:pic>
        <p:nvPicPr>
          <p:cNvPr id="9" name="図 2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6242"/>
            <a:ext cx="7128792" cy="44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5220295" y="980728"/>
            <a:ext cx="2016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8000"/>
                </a:solidFill>
              </a:rPr>
              <a:t>Abrasion </a:t>
            </a:r>
            <a:r>
              <a:rPr lang="en-US" altLang="ja-JP" dirty="0" smtClean="0">
                <a:solidFill>
                  <a:srgbClr val="008000"/>
                </a:solidFill>
              </a:rPr>
              <a:t>fission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688084" y="1456655"/>
            <a:ext cx="144463" cy="1428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225872" y="1466180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547664" y="116633"/>
            <a:ext cx="7056784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latin typeface="+mj-lt"/>
                <a:cs typeface="Arial" pitchFamily="34" charset="0"/>
              </a:rPr>
              <a:t>Production </a:t>
            </a:r>
            <a:r>
              <a:rPr lang="en-US" altLang="ja-JP" sz="2400" dirty="0" smtClean="0">
                <a:latin typeface="+mj-lt"/>
                <a:cs typeface="Arial" pitchFamily="34" charset="0"/>
              </a:rPr>
              <a:t>rates of the fragments in setting-G1 &amp; G2  and comparison with LISE++ predictions by AF model</a:t>
            </a:r>
            <a:endParaRPr lang="en-US" altLang="ja-JP" sz="2400" dirty="0">
              <a:latin typeface="+mj-lt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9512" y="6061596"/>
            <a:ext cx="8712967" cy="7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/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G</a:t>
            </a:r>
            <a:r>
              <a:rPr lang="en-US" altLang="ja-JP" sz="2000" dirty="0" smtClean="0">
                <a:solidFill>
                  <a:srgbClr val="FF0000"/>
                </a:solidFill>
              </a:rPr>
              <a:t>ood agreement</a:t>
            </a:r>
            <a:r>
              <a:rPr lang="en-US" altLang="ja-JP" sz="2000" dirty="0" smtClean="0"/>
              <a:t> with LISE++ calculation with </a:t>
            </a:r>
            <a:r>
              <a:rPr lang="en-US" altLang="ja-JP" sz="2000" dirty="0" smtClean="0">
                <a:solidFill>
                  <a:srgbClr val="FF0000"/>
                </a:solidFill>
              </a:rPr>
              <a:t>Abrasion fission </a:t>
            </a:r>
            <a:r>
              <a:rPr lang="en-US" altLang="ja-JP" sz="2000" dirty="0" smtClean="0"/>
              <a:t>model around the region of  </a:t>
            </a:r>
            <a:r>
              <a:rPr lang="en-US" altLang="ja-JP" sz="2000" i="1" dirty="0" smtClean="0"/>
              <a:t>Z</a:t>
            </a:r>
            <a:r>
              <a:rPr lang="en-US" altLang="ja-JP" sz="2000" dirty="0" smtClean="0"/>
              <a:t> = 20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 50.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94241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763688" y="116633"/>
            <a:ext cx="684076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latin typeface="+mj-lt"/>
                <a:cs typeface="Arial" pitchFamily="34" charset="0"/>
              </a:rPr>
              <a:t>Production </a:t>
            </a:r>
            <a:r>
              <a:rPr lang="en-US" altLang="ja-JP" sz="2400" dirty="0" smtClean="0">
                <a:latin typeface="+mj-lt"/>
                <a:cs typeface="Arial" pitchFamily="34" charset="0"/>
              </a:rPr>
              <a:t>rates of the fragments in setting-G4t-Be</a:t>
            </a:r>
            <a:endParaRPr lang="en-US" altLang="ja-JP" sz="24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" y="1268760"/>
            <a:ext cx="7422745" cy="48099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 bwMode="auto">
          <a:xfrm>
            <a:off x="1979712" y="4869160"/>
            <a:ext cx="648072" cy="14847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6859" y="4941168"/>
            <a:ext cx="622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Experiment              </a:t>
            </a:r>
            <a:r>
              <a:rPr lang="en-US" altLang="ja-JP" sz="1600" dirty="0" smtClean="0"/>
              <a:t>LISE++ (AF)              </a:t>
            </a:r>
            <a:r>
              <a:rPr kumimoji="1" lang="en-US" altLang="ja-JP" sz="1600" dirty="0" smtClean="0"/>
              <a:t>LISE++ (PF)     ver. </a:t>
            </a:r>
            <a:r>
              <a:rPr lang="en-US" altLang="ja-JP" sz="1600" dirty="0" smtClean="0"/>
              <a:t>9.2.66 </a:t>
            </a:r>
            <a:r>
              <a:rPr lang="en-US" altLang="ja-JP" sz="1600" dirty="0" smtClean="0">
                <a:latin typeface="Symbol" panose="05050102010706020507" pitchFamily="18" charset="2"/>
              </a:rPr>
              <a:t>b</a:t>
            </a:r>
            <a:r>
              <a:rPr lang="ja-JP" altLang="en-US" sz="1600" dirty="0">
                <a:latin typeface="Symbol" panose="05050102010706020507" pitchFamily="18" charset="2"/>
              </a:rPr>
              <a:t> </a:t>
            </a:r>
            <a:r>
              <a:rPr lang="en-US" altLang="ja-JP" sz="1600" dirty="0" smtClean="0">
                <a:latin typeface="Symbol" panose="05050102010706020507" pitchFamily="18" charset="2"/>
              </a:rPr>
              <a:t>(=8.4.1)</a:t>
            </a:r>
            <a:endParaRPr kumimoji="1" lang="ja-JP" altLang="en-US" sz="1600" dirty="0">
              <a:latin typeface="Symbol" panose="05050102010706020507" pitchFamily="18" charset="2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051720" y="5108302"/>
            <a:ext cx="28803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220072" y="5108302"/>
            <a:ext cx="28803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635896" y="5108302"/>
            <a:ext cx="2880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1"/>
          <p:cNvSpPr txBox="1">
            <a:spLocks noChangeArrowheads="1"/>
          </p:cNvSpPr>
          <p:nvPr/>
        </p:nvSpPr>
        <p:spPr bwMode="auto">
          <a:xfrm>
            <a:off x="1619672" y="620688"/>
            <a:ext cx="2490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 dirty="0"/>
              <a:t>238</a:t>
            </a:r>
            <a:r>
              <a:rPr lang="en-US" altLang="ja-JP" dirty="0"/>
              <a:t>U</a:t>
            </a:r>
            <a:r>
              <a:rPr lang="en-US" altLang="ja-JP" baseline="30000" dirty="0"/>
              <a:t>86+ </a:t>
            </a:r>
            <a:r>
              <a:rPr lang="en-US" altLang="ja-JP" dirty="0"/>
              <a:t>345MeV/u + Be</a:t>
            </a:r>
            <a:endParaRPr lang="ja-JP" altLang="en-US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427984" y="620688"/>
            <a:ext cx="4536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8000"/>
                </a:solidFill>
              </a:rPr>
              <a:t>Abrasion </a:t>
            </a:r>
            <a:r>
              <a:rPr lang="en-US" altLang="ja-JP" dirty="0" smtClean="0">
                <a:solidFill>
                  <a:srgbClr val="008000"/>
                </a:solidFill>
              </a:rPr>
              <a:t>fission + Projectile fragmentation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195736" y="5616624"/>
            <a:ext cx="6552728" cy="7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/>
              <a:t>E</a:t>
            </a:r>
            <a:r>
              <a:rPr lang="en-US" altLang="ja-JP" sz="2000" dirty="0" smtClean="0"/>
              <a:t>xperimental production rates are </a:t>
            </a:r>
            <a:r>
              <a:rPr lang="en-US" altLang="ja-JP" sz="2000" dirty="0" smtClean="0">
                <a:solidFill>
                  <a:srgbClr val="FF0000"/>
                </a:solidFill>
              </a:rPr>
              <a:t>much larger </a:t>
            </a:r>
            <a:r>
              <a:rPr lang="en-US" altLang="ja-JP" sz="2000" dirty="0" smtClean="0"/>
              <a:t>than the LISE++ calculation with AF model in the region of Z &gt; 55.</a:t>
            </a:r>
            <a:endParaRPr lang="en-US" altLang="ja-JP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1680" y="908720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(Center particle: </a:t>
            </a:r>
            <a:r>
              <a:rPr kumimoji="1" lang="en-US" altLang="ja-JP" baseline="30000" dirty="0" smtClean="0"/>
              <a:t>168</a:t>
            </a:r>
            <a:r>
              <a:rPr kumimoji="1" lang="en-US" altLang="ja-JP" dirty="0" smtClean="0"/>
              <a:t>Gd</a:t>
            </a:r>
            <a:r>
              <a:rPr kumimoji="1" lang="en-US" altLang="ja-JP" baseline="30000" dirty="0" smtClean="0"/>
              <a:t>63+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64+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=64))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52321" y="1844824"/>
            <a:ext cx="1584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*1 Distribution mode was used.</a:t>
            </a:r>
          </a:p>
          <a:p>
            <a:endParaRPr kumimoji="1" lang="en-US" altLang="ja-JP" sz="1600" dirty="0" smtClean="0"/>
          </a:p>
          <a:p>
            <a:r>
              <a:rPr lang="en-US" altLang="ja-JP" sz="1600" dirty="0" smtClean="0"/>
              <a:t>*2 The </a:t>
            </a:r>
            <a:r>
              <a:rPr lang="en-US" altLang="ja-JP" sz="1600" dirty="0" smtClean="0">
                <a:latin typeface="Symbol" panose="05050102010706020507" pitchFamily="18" charset="2"/>
              </a:rPr>
              <a:t>D</a:t>
            </a:r>
            <a:r>
              <a:rPr lang="en-US" altLang="ja-JP" sz="1600" dirty="0" smtClean="0"/>
              <a:t>E detectors were located at F12. </a:t>
            </a:r>
            <a:r>
              <a:rPr lang="en-US" altLang="ja-JP" sz="1600" dirty="0"/>
              <a:t>T</a:t>
            </a:r>
            <a:r>
              <a:rPr lang="en-US" altLang="ja-JP" sz="1600" dirty="0" smtClean="0"/>
              <a:t>he transmission between F7 to F12 was not considered (~50%).</a:t>
            </a:r>
            <a:endParaRPr kumimoji="1" lang="ja-JP" altLang="en-US" sz="16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815399" y="3485329"/>
            <a:ext cx="0" cy="159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15399" y="2780928"/>
            <a:ext cx="0" cy="159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315875" y="1360787"/>
            <a:ext cx="5918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/>
              <a:t>Z</a:t>
            </a:r>
            <a:r>
              <a:rPr kumimoji="1" lang="en-US" altLang="ja-JP" sz="1600" dirty="0" smtClean="0"/>
              <a:t>=57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7864" y="1362254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58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87056" y="1362254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59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20272" y="1362254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60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75656" y="2564904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61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63629" y="2566371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62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02821" y="2566371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63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36037" y="2566371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64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75656" y="3737051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65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63629" y="3738518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66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02821" y="3738518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7</a:t>
            </a:r>
            <a:r>
              <a:rPr lang="en-US" altLang="ja-JP" sz="1600" dirty="0" smtClean="0"/>
              <a:t>3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36037" y="3738518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68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75656" y="4890646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69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00830" y="3284984"/>
            <a:ext cx="1615186" cy="461665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</a:rPr>
              <a:t>Preliminary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8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68" y="4940648"/>
            <a:ext cx="4114800" cy="181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37" y="3298124"/>
            <a:ext cx="4114800" cy="17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28" y="1619508"/>
            <a:ext cx="3888432" cy="180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4940648"/>
            <a:ext cx="4114800" cy="181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3" y="3298124"/>
            <a:ext cx="4114800" cy="178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3386"/>
            <a:ext cx="4746810" cy="180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115616" y="3645024"/>
            <a:ext cx="95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LISE++</a:t>
            </a:r>
            <a:endParaRPr lang="ja-JP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5394702"/>
            <a:ext cx="92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LISE++</a:t>
            </a:r>
            <a:endParaRPr lang="ja-JP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7357" y="19075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Exp.</a:t>
            </a:r>
            <a:endParaRPr kumimoji="1" lang="ja-JP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87092" y="5394702"/>
            <a:ext cx="91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LISE++</a:t>
            </a:r>
            <a:endParaRPr lang="ja-JP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61490" y="19075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Exp.</a:t>
            </a:r>
            <a:endParaRPr kumimoji="1" lang="ja-JP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079692" y="1916832"/>
            <a:ext cx="35924" cy="4761067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460400" y="1907540"/>
            <a:ext cx="5032" cy="4833828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5065712" y="1621641"/>
            <a:ext cx="4104456" cy="15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6405288" y="1907540"/>
            <a:ext cx="1" cy="4681824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8607821" y="1907540"/>
            <a:ext cx="10344" cy="4753832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065712" y="654007"/>
            <a:ext cx="216024" cy="193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9026152" y="641708"/>
            <a:ext cx="144016" cy="6216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82485" y="1619508"/>
            <a:ext cx="104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6.324 Tm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80545" y="1598488"/>
            <a:ext cx="104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6.711 Tm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444208" y="1187460"/>
            <a:ext cx="17002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altLang="ja-JP" i="1" dirty="0" smtClean="0">
                <a:latin typeface="Symbol" pitchFamily="18" charset="2"/>
                <a:cs typeface="Arial" pitchFamily="34" charset="0"/>
              </a:rPr>
              <a:t>r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distribution 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68344" y="3645024"/>
            <a:ext cx="949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LISE++</a:t>
            </a:r>
            <a:endParaRPr lang="ja-JP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28784" y="209231"/>
            <a:ext cx="6487632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  <a:cs typeface="Arial" pitchFamily="34" charset="0"/>
              </a:rPr>
              <a:t>Kinematics of fragments: </a:t>
            </a:r>
            <a:r>
              <a:rPr lang="en-US" altLang="ja-JP" sz="2400" dirty="0">
                <a:latin typeface="+mj-lt"/>
                <a:cs typeface="Arial" pitchFamily="34" charset="0"/>
              </a:rPr>
              <a:t>a</a:t>
            </a:r>
            <a:r>
              <a:rPr kumimoji="1" lang="en-US" altLang="ja-JP" sz="2400" dirty="0" smtClean="0">
                <a:latin typeface="+mj-lt"/>
                <a:cs typeface="Arial" pitchFamily="34" charset="0"/>
              </a:rPr>
              <a:t>ngular and momentum distributions for </a:t>
            </a:r>
            <a:r>
              <a:rPr kumimoji="1" lang="en-US" altLang="ja-JP" sz="2400" baseline="30000" dirty="0" smtClean="0">
                <a:latin typeface="+mj-lt"/>
                <a:cs typeface="Arial" pitchFamily="34" charset="0"/>
              </a:rPr>
              <a:t>168</a:t>
            </a:r>
            <a:r>
              <a:rPr kumimoji="1" lang="en-US" altLang="ja-JP" sz="2400" dirty="0" smtClean="0">
                <a:latin typeface="+mj-lt"/>
                <a:cs typeface="Arial" pitchFamily="34" charset="0"/>
              </a:rPr>
              <a:t>Gd (</a:t>
            </a:r>
            <a:r>
              <a:rPr kumimoji="1" lang="en-US" altLang="ja-JP" sz="2400" i="1" dirty="0" smtClean="0">
                <a:latin typeface="+mj-lt"/>
                <a:cs typeface="Arial" pitchFamily="34" charset="0"/>
              </a:rPr>
              <a:t>Z</a:t>
            </a:r>
            <a:r>
              <a:rPr kumimoji="1" lang="en-US" altLang="ja-JP" sz="2400" dirty="0" smtClean="0">
                <a:latin typeface="+mj-lt"/>
                <a:cs typeface="Arial" pitchFamily="34" charset="0"/>
              </a:rPr>
              <a:t>=64) </a:t>
            </a:r>
            <a:endParaRPr kumimoji="1" lang="ja-JP" altLang="en-US" sz="2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139951" y="1556792"/>
            <a:ext cx="728511" cy="187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-108520" y="1556792"/>
            <a:ext cx="4320480" cy="183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67136" y="1187460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Y-a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ngle(</a:t>
            </a:r>
            <a:r>
              <a:rPr kumimoji="1" lang="en-US" altLang="ja-JP" dirty="0" smtClean="0">
                <a:latin typeface="Symbol" pitchFamily="18" charset="2"/>
                <a:cs typeface="Arial" pitchFamily="34" charset="0"/>
              </a:rPr>
              <a:t>f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at F3 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4068" y="161096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-30 </a:t>
            </a:r>
            <a:r>
              <a:rPr lang="en-US" altLang="ja-JP" dirty="0" err="1" smtClean="0">
                <a:solidFill>
                  <a:srgbClr val="0000FF"/>
                </a:solidFill>
              </a:rPr>
              <a:t>mr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7909" y="161950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+</a:t>
            </a:r>
            <a:r>
              <a:rPr lang="en-US" altLang="ja-JP" dirty="0" smtClean="0">
                <a:solidFill>
                  <a:srgbClr val="0000FF"/>
                </a:solidFill>
              </a:rPr>
              <a:t>30 </a:t>
            </a:r>
            <a:r>
              <a:rPr lang="en-US" altLang="ja-JP" dirty="0" err="1" smtClean="0">
                <a:solidFill>
                  <a:srgbClr val="0000FF"/>
                </a:solidFill>
              </a:rPr>
              <a:t>mr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-180528" y="1556792"/>
            <a:ext cx="432048" cy="535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067944" y="1556792"/>
            <a:ext cx="1296144" cy="535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5611" y="1124744"/>
            <a:ext cx="1814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Wide spreads: consistent with fission!</a:t>
            </a:r>
            <a:endParaRPr kumimoji="1" lang="ja-JP" altLang="en-US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79912" y="4139788"/>
            <a:ext cx="182614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Abrasion-fission</a:t>
            </a:r>
            <a:endParaRPr kumimoji="1" lang="ja-JP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32485" y="5662989"/>
            <a:ext cx="167561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Projectile fragmentation</a:t>
            </a:r>
            <a:endParaRPr kumimoji="1" lang="ja-JP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 rot="19813158">
            <a:off x="3985027" y="2377139"/>
            <a:ext cx="166995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Preliminary!</a:t>
            </a:r>
            <a:endParaRPr kumimoji="1" lang="ja-JP" alt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4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331640" y="116633"/>
            <a:ext cx="7416823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latin typeface="+mj-lt"/>
                <a:cs typeface="Arial" pitchFamily="34" charset="0"/>
              </a:rPr>
              <a:t>Production </a:t>
            </a:r>
            <a:r>
              <a:rPr lang="en-US" altLang="ja-JP" sz="2400" dirty="0" smtClean="0">
                <a:latin typeface="+mj-lt"/>
                <a:cs typeface="Arial" pitchFamily="34" charset="0"/>
              </a:rPr>
              <a:t>rates of the fragments in setting-B                 and comparison with LISE++ predictions by AF + CF model</a:t>
            </a:r>
            <a:endParaRPr lang="en-US" altLang="ja-JP" sz="2400" dirty="0">
              <a:latin typeface="+mj-lt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10034" y="5805264"/>
            <a:ext cx="885445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Fairly good agreement</a:t>
            </a:r>
            <a:r>
              <a:rPr lang="en-US" altLang="ja-JP" dirty="0" smtClean="0"/>
              <a:t> with LISE++ calculation with “</a:t>
            </a:r>
            <a:r>
              <a:rPr lang="en-US" altLang="ja-JP" dirty="0" smtClean="0">
                <a:solidFill>
                  <a:srgbClr val="FF0000"/>
                </a:solidFill>
              </a:rPr>
              <a:t>Coulomb fission + Abrasion fission</a:t>
            </a:r>
            <a:r>
              <a:rPr lang="en-US" altLang="ja-JP" dirty="0" smtClean="0"/>
              <a:t>”.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Good </a:t>
            </a:r>
            <a:r>
              <a:rPr lang="en-US" altLang="ja-JP" dirty="0" smtClean="0"/>
              <a:t>agreement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at the two </a:t>
            </a:r>
            <a:r>
              <a:rPr lang="en-US" altLang="ja-JP" dirty="0" smtClean="0">
                <a:solidFill>
                  <a:srgbClr val="FF0000"/>
                </a:solidFill>
              </a:rPr>
              <a:t>peak regions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~ 38 and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~ 52).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Discrepancy</a:t>
            </a:r>
            <a:r>
              <a:rPr lang="en-US" altLang="ja-JP" dirty="0" smtClean="0"/>
              <a:t> is seen at </a:t>
            </a:r>
            <a:r>
              <a:rPr lang="en-US" altLang="ja-JP" dirty="0" smtClean="0">
                <a:solidFill>
                  <a:srgbClr val="0000FF"/>
                </a:solidFill>
              </a:rPr>
              <a:t>other regions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342900" indent="-342900">
              <a:spcBef>
                <a:spcPct val="20000"/>
              </a:spcBef>
            </a:pPr>
            <a:r>
              <a:rPr lang="en-US" altLang="ja-JP" sz="2000" dirty="0"/>
              <a:t> </a:t>
            </a:r>
          </a:p>
        </p:txBody>
      </p:sp>
      <p:grpSp>
        <p:nvGrpSpPr>
          <p:cNvPr id="94" name="グループ化 93"/>
          <p:cNvGrpSpPr/>
          <p:nvPr/>
        </p:nvGrpSpPr>
        <p:grpSpPr>
          <a:xfrm>
            <a:off x="6472238" y="908720"/>
            <a:ext cx="2560637" cy="4764058"/>
            <a:chOff x="6472238" y="1081088"/>
            <a:chExt cx="2560637" cy="5516562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788" y="5259388"/>
              <a:ext cx="2220912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4394200"/>
              <a:ext cx="222885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613" y="3533775"/>
              <a:ext cx="2225675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63" y="2671763"/>
              <a:ext cx="22256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500" y="1801813"/>
              <a:ext cx="2224088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テキスト ボックス 45"/>
            <p:cNvSpPr txBox="1">
              <a:spLocks noChangeArrowheads="1"/>
            </p:cNvSpPr>
            <p:nvPr/>
          </p:nvSpPr>
          <p:spPr bwMode="auto">
            <a:xfrm>
              <a:off x="6969125" y="1081088"/>
              <a:ext cx="1971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B</a:t>
              </a:r>
              <a:r>
                <a:rPr lang="en-US" altLang="ja-JP" i="1">
                  <a:latin typeface="Symbol" pitchFamily="18" charset="2"/>
                </a:rPr>
                <a:t>r</a:t>
              </a:r>
              <a:r>
                <a:rPr lang="en-US" altLang="ja-JP"/>
                <a:t> = 7.0 Tm±0.1%</a:t>
              </a:r>
              <a:endParaRPr lang="ja-JP" altLang="en-US"/>
            </a:p>
          </p:txBody>
        </p:sp>
        <p:sp>
          <p:nvSpPr>
            <p:cNvPr id="101" name="下矢印 100"/>
            <p:cNvSpPr/>
            <p:nvPr/>
          </p:nvSpPr>
          <p:spPr>
            <a:xfrm>
              <a:off x="8174038" y="1466850"/>
              <a:ext cx="112712" cy="23018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2" name="テキスト ボックス 47"/>
            <p:cNvSpPr txBox="1">
              <a:spLocks noChangeArrowheads="1"/>
            </p:cNvSpPr>
            <p:nvPr/>
          </p:nvSpPr>
          <p:spPr bwMode="auto">
            <a:xfrm>
              <a:off x="6665913" y="1474788"/>
              <a:ext cx="1069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By LISE++</a:t>
              </a:r>
              <a:endParaRPr lang="ja-JP" altLang="en-US"/>
            </a:p>
          </p:txBody>
        </p:sp>
        <p:sp>
          <p:nvSpPr>
            <p:cNvPr id="103" name="テキスト ボックス 48"/>
            <p:cNvSpPr txBox="1">
              <a:spLocks noChangeArrowheads="1"/>
            </p:cNvSpPr>
            <p:nvPr/>
          </p:nvSpPr>
          <p:spPr bwMode="auto">
            <a:xfrm>
              <a:off x="7562850" y="6227763"/>
              <a:ext cx="911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B</a:t>
              </a:r>
              <a:r>
                <a:rPr lang="en-US" altLang="ja-JP" i="1">
                  <a:latin typeface="Symbol" pitchFamily="18" charset="2"/>
                </a:rPr>
                <a:t>r</a:t>
              </a:r>
              <a:r>
                <a:rPr lang="en-US" altLang="ja-JP"/>
                <a:t> (Tm)</a:t>
              </a:r>
            </a:p>
          </p:txBody>
        </p:sp>
        <p:sp>
          <p:nvSpPr>
            <p:cNvPr id="104" name="テキスト ボックス 49"/>
            <p:cNvSpPr txBox="1">
              <a:spLocks noChangeArrowheads="1"/>
            </p:cNvSpPr>
            <p:nvPr/>
          </p:nvSpPr>
          <p:spPr bwMode="auto">
            <a:xfrm rot="16200000">
              <a:off x="6338888" y="3811588"/>
              <a:ext cx="6365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Yield</a:t>
              </a: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8215313" y="1822450"/>
              <a:ext cx="36512" cy="42799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6" name="テキスト ボックス 51"/>
            <p:cNvSpPr txBox="1">
              <a:spLocks noChangeArrowheads="1"/>
            </p:cNvSpPr>
            <p:nvPr/>
          </p:nvSpPr>
          <p:spPr bwMode="auto">
            <a:xfrm>
              <a:off x="6837363" y="1851025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aseline="30000"/>
                <a:t>128</a:t>
              </a:r>
              <a:r>
                <a:rPr lang="en-US" altLang="ja-JP"/>
                <a:t>Sn</a:t>
              </a:r>
              <a:endParaRPr lang="ja-JP" altLang="en-US"/>
            </a:p>
          </p:txBody>
        </p:sp>
        <p:cxnSp>
          <p:nvCxnSpPr>
            <p:cNvPr id="107" name="直線コネクタ 106"/>
            <p:cNvCxnSpPr/>
            <p:nvPr/>
          </p:nvCxnSpPr>
          <p:spPr>
            <a:xfrm>
              <a:off x="7739063" y="1819275"/>
              <a:ext cx="0" cy="3714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>
              <a:off x="7754938" y="2128838"/>
              <a:ext cx="47466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テキスト ボックス 54"/>
            <p:cNvSpPr txBox="1">
              <a:spLocks noChangeArrowheads="1"/>
            </p:cNvSpPr>
            <p:nvPr/>
          </p:nvSpPr>
          <p:spPr bwMode="auto">
            <a:xfrm>
              <a:off x="7439025" y="2170113"/>
              <a:ext cx="7000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+11%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10" name="テキスト ボックス 55"/>
            <p:cNvSpPr txBox="1">
              <a:spLocks noChangeArrowheads="1"/>
            </p:cNvSpPr>
            <p:nvPr/>
          </p:nvSpPr>
          <p:spPr bwMode="auto">
            <a:xfrm>
              <a:off x="6842125" y="2695575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baseline="30000"/>
                <a:t>130</a:t>
              </a:r>
              <a:r>
                <a:rPr lang="en-US" altLang="ja-JP"/>
                <a:t>Sn</a:t>
              </a:r>
              <a:endParaRPr lang="ja-JP" altLang="en-US"/>
            </a:p>
          </p:txBody>
        </p:sp>
        <p:sp>
          <p:nvSpPr>
            <p:cNvPr id="111" name="テキスト ボックス 56"/>
            <p:cNvSpPr txBox="1">
              <a:spLocks noChangeArrowheads="1"/>
            </p:cNvSpPr>
            <p:nvPr/>
          </p:nvSpPr>
          <p:spPr bwMode="auto">
            <a:xfrm>
              <a:off x="6824663" y="3567113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baseline="30000"/>
                <a:t>132</a:t>
              </a:r>
              <a:r>
                <a:rPr lang="en-US" altLang="ja-JP"/>
                <a:t>Sn</a:t>
              </a:r>
              <a:endParaRPr lang="ja-JP" altLang="en-US"/>
            </a:p>
          </p:txBody>
        </p:sp>
        <p:sp>
          <p:nvSpPr>
            <p:cNvPr id="112" name="テキスト ボックス 57"/>
            <p:cNvSpPr txBox="1">
              <a:spLocks noChangeArrowheads="1"/>
            </p:cNvSpPr>
            <p:nvPr/>
          </p:nvSpPr>
          <p:spPr bwMode="auto">
            <a:xfrm>
              <a:off x="6829425" y="4430713"/>
              <a:ext cx="647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baseline="30000"/>
                <a:t>134</a:t>
              </a:r>
              <a:r>
                <a:rPr lang="en-US" altLang="ja-JP"/>
                <a:t>Sn</a:t>
              </a:r>
              <a:endParaRPr lang="ja-JP" altLang="en-US"/>
            </a:p>
          </p:txBody>
        </p:sp>
        <p:sp>
          <p:nvSpPr>
            <p:cNvPr id="113" name="テキスト ボックス 58"/>
            <p:cNvSpPr txBox="1">
              <a:spLocks noChangeArrowheads="1"/>
            </p:cNvSpPr>
            <p:nvPr/>
          </p:nvSpPr>
          <p:spPr bwMode="auto">
            <a:xfrm>
              <a:off x="6842125" y="5283200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baseline="30000"/>
                <a:t>136</a:t>
              </a:r>
              <a:r>
                <a:rPr lang="en-US" altLang="ja-JP"/>
                <a:t>Sn</a:t>
              </a:r>
              <a:endParaRPr lang="ja-JP" altLang="en-US"/>
            </a:p>
          </p:txBody>
        </p:sp>
        <p:cxnSp>
          <p:nvCxnSpPr>
            <p:cNvPr id="114" name="直線矢印コネクタ 113"/>
            <p:cNvCxnSpPr/>
            <p:nvPr/>
          </p:nvCxnSpPr>
          <p:spPr>
            <a:xfrm>
              <a:off x="7562850" y="3198813"/>
              <a:ext cx="547688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テキスト ボックス 61"/>
            <p:cNvSpPr txBox="1">
              <a:spLocks noChangeArrowheads="1"/>
            </p:cNvSpPr>
            <p:nvPr/>
          </p:nvSpPr>
          <p:spPr bwMode="auto">
            <a:xfrm>
              <a:off x="7023100" y="3201988"/>
              <a:ext cx="1352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0000FF"/>
                  </a:solidFill>
                </a:rPr>
                <a:t>FWHM=13%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16" name="直線コネクタ 115"/>
            <p:cNvCxnSpPr/>
            <p:nvPr/>
          </p:nvCxnSpPr>
          <p:spPr>
            <a:xfrm>
              <a:off x="7872413" y="3633788"/>
              <a:ext cx="0" cy="3714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矢印コネクタ 116"/>
            <p:cNvCxnSpPr/>
            <p:nvPr/>
          </p:nvCxnSpPr>
          <p:spPr>
            <a:xfrm>
              <a:off x="7888288" y="3941763"/>
              <a:ext cx="3635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8016875" y="5332413"/>
              <a:ext cx="0" cy="3714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矢印コネクタ 118"/>
            <p:cNvCxnSpPr/>
            <p:nvPr/>
          </p:nvCxnSpPr>
          <p:spPr>
            <a:xfrm>
              <a:off x="8032750" y="5641975"/>
              <a:ext cx="20161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テキスト ボックス 72"/>
            <p:cNvSpPr txBox="1">
              <a:spLocks noChangeArrowheads="1"/>
            </p:cNvSpPr>
            <p:nvPr/>
          </p:nvSpPr>
          <p:spPr bwMode="auto">
            <a:xfrm>
              <a:off x="7518400" y="3962400"/>
              <a:ext cx="7572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+7.4%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21" name="テキスト ボックス 73"/>
            <p:cNvSpPr txBox="1">
              <a:spLocks noChangeArrowheads="1"/>
            </p:cNvSpPr>
            <p:nvPr/>
          </p:nvSpPr>
          <p:spPr bwMode="auto">
            <a:xfrm>
              <a:off x="7597775" y="5661025"/>
              <a:ext cx="7572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+4.1%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22" name="図 1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81544"/>
            <a:ext cx="5688632" cy="2448272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56992"/>
            <a:ext cx="5688632" cy="2448272"/>
          </a:xfrm>
          <a:prstGeom prst="rect">
            <a:avLst/>
          </a:prstGeom>
        </p:spPr>
      </p:pic>
      <p:sp>
        <p:nvSpPr>
          <p:cNvPr id="2" name="テキスト ボックス 11"/>
          <p:cNvSpPr txBox="1">
            <a:spLocks noChangeArrowheads="1"/>
          </p:cNvSpPr>
          <p:nvPr/>
        </p:nvSpPr>
        <p:spPr bwMode="auto">
          <a:xfrm>
            <a:off x="1559098" y="980728"/>
            <a:ext cx="3660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u="sng" baseline="30000" dirty="0"/>
              <a:t>238</a:t>
            </a:r>
            <a:r>
              <a:rPr lang="en-US" altLang="ja-JP" u="sng" dirty="0"/>
              <a:t>U</a:t>
            </a:r>
            <a:r>
              <a:rPr lang="en-US" altLang="ja-JP" u="sng" baseline="30000" dirty="0"/>
              <a:t>86+ </a:t>
            </a:r>
            <a:r>
              <a:rPr lang="en-US" altLang="ja-JP" u="sng" dirty="0"/>
              <a:t>345MeV/u + </a:t>
            </a:r>
            <a:r>
              <a:rPr lang="en-US" altLang="ja-JP" u="sng" dirty="0" err="1" smtClean="0"/>
              <a:t>Pb</a:t>
            </a:r>
            <a:r>
              <a:rPr lang="en-US" altLang="ja-JP" u="sng" dirty="0" smtClean="0"/>
              <a:t>, no </a:t>
            </a:r>
            <a:r>
              <a:rPr lang="en-US" altLang="ja-JP" u="sng" dirty="0" err="1" smtClean="0"/>
              <a:t>degs</a:t>
            </a:r>
            <a:r>
              <a:rPr lang="en-US" altLang="ja-JP" u="sng" dirty="0" smtClean="0"/>
              <a:t>.</a:t>
            </a:r>
            <a:endParaRPr lang="ja-JP" altLang="en-US" u="sng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5508104" y="1052736"/>
            <a:ext cx="1223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8000"/>
                </a:solidFill>
              </a:rPr>
              <a:t>Coulomb Fission</a:t>
            </a:r>
          </a:p>
          <a:p>
            <a:pPr eaLnBrk="1" hangingPunct="1"/>
            <a:r>
              <a:rPr lang="en-US" altLang="ja-JP" dirty="0" smtClean="0">
                <a:solidFill>
                  <a:srgbClr val="008000"/>
                </a:solidFill>
              </a:rPr>
              <a:t>+ AF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08104" y="4161854"/>
            <a:ext cx="1054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       :</a:t>
            </a:r>
          </a:p>
          <a:p>
            <a:r>
              <a:rPr kumimoji="1" lang="en-US" altLang="ja-JP" dirty="0" smtClean="0"/>
              <a:t>LISE++</a:t>
            </a:r>
          </a:p>
          <a:p>
            <a:r>
              <a:rPr lang="en-US" altLang="ja-JP" dirty="0" smtClean="0"/>
              <a:t>Ver. 8.4.1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5574129" y="4365104"/>
            <a:ext cx="4185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3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2"/>
          <p:cNvSpPr txBox="1">
            <a:spLocks noChangeArrowheads="1"/>
          </p:cNvSpPr>
          <p:nvPr/>
        </p:nvSpPr>
        <p:spPr bwMode="auto">
          <a:xfrm>
            <a:off x="1866776" y="980728"/>
            <a:ext cx="248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 dirty="0"/>
              <a:t>238</a:t>
            </a:r>
            <a:r>
              <a:rPr lang="en-US" altLang="ja-JP" dirty="0"/>
              <a:t>U</a:t>
            </a:r>
            <a:r>
              <a:rPr lang="en-US" altLang="ja-JP" baseline="30000" dirty="0"/>
              <a:t>86+ </a:t>
            </a:r>
            <a:r>
              <a:rPr lang="en-US" altLang="ja-JP" dirty="0"/>
              <a:t>345MeV/u + </a:t>
            </a:r>
            <a:r>
              <a:rPr lang="en-US" altLang="ja-JP" dirty="0" err="1">
                <a:solidFill>
                  <a:srgbClr val="FF0000"/>
                </a:solidFill>
              </a:rPr>
              <a:t>Pb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19"/>
          <p:cNvSpPr txBox="1">
            <a:spLocks noChangeArrowheads="1"/>
          </p:cNvSpPr>
          <p:nvPr/>
        </p:nvSpPr>
        <p:spPr bwMode="auto">
          <a:xfrm>
            <a:off x="2319536" y="1556792"/>
            <a:ext cx="1871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SettingG3</a:t>
            </a:r>
            <a:r>
              <a:rPr lang="en-US" altLang="ja-JP" dirty="0"/>
              <a:t>: Z~50</a:t>
            </a:r>
            <a:endParaRPr lang="ja-JP" altLang="en-US" dirty="0"/>
          </a:p>
        </p:txBody>
      </p:sp>
      <p:cxnSp>
        <p:nvCxnSpPr>
          <p:cNvPr id="7" name="直線コネクタ 20"/>
          <p:cNvCxnSpPr>
            <a:cxnSpLocks noChangeShapeType="1"/>
          </p:cNvCxnSpPr>
          <p:nvPr/>
        </p:nvCxnSpPr>
        <p:spPr bwMode="auto">
          <a:xfrm>
            <a:off x="4674171" y="1748959"/>
            <a:ext cx="5762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テキスト ボックス 21"/>
          <p:cNvSpPr txBox="1">
            <a:spLocks noChangeArrowheads="1"/>
          </p:cNvSpPr>
          <p:nvPr/>
        </p:nvSpPr>
        <p:spPr bwMode="auto">
          <a:xfrm>
            <a:off x="5322442" y="1578278"/>
            <a:ext cx="1841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/>
              <a:t>LISE++(ver. 8.4.1)</a:t>
            </a:r>
            <a:endParaRPr lang="ja-JP" altLang="en-US" sz="1600" dirty="0"/>
          </a:p>
        </p:txBody>
      </p:sp>
      <p:pic>
        <p:nvPicPr>
          <p:cNvPr id="10" name="図 27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0324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3"/>
          <p:cNvSpPr txBox="1">
            <a:spLocks noChangeArrowheads="1"/>
          </p:cNvSpPr>
          <p:nvPr/>
        </p:nvSpPr>
        <p:spPr bwMode="auto">
          <a:xfrm>
            <a:off x="6372968" y="980728"/>
            <a:ext cx="2375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8000"/>
                </a:solidFill>
              </a:rPr>
              <a:t>Coulomb </a:t>
            </a:r>
            <a:r>
              <a:rPr lang="en-US" altLang="ja-JP" dirty="0" smtClean="0">
                <a:solidFill>
                  <a:srgbClr val="008000"/>
                </a:solidFill>
              </a:rPr>
              <a:t>fission + AF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2165548" y="1707604"/>
            <a:ext cx="144463" cy="1428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504" y="5949280"/>
            <a:ext cx="89289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</a:rPr>
              <a:t>ood agreement</a:t>
            </a:r>
            <a:r>
              <a:rPr lang="en-US" altLang="ja-JP" dirty="0" smtClean="0"/>
              <a:t> with LISE++ calculation with “</a:t>
            </a:r>
            <a:r>
              <a:rPr lang="en-US" altLang="ja-JP" dirty="0" smtClean="0">
                <a:solidFill>
                  <a:srgbClr val="FF0000"/>
                </a:solidFill>
              </a:rPr>
              <a:t>Coulomb fission + Abrasion fission</a:t>
            </a:r>
            <a:r>
              <a:rPr lang="en-US" altLang="ja-JP" dirty="0" smtClean="0"/>
              <a:t>” models around the region of 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~ 50 (higher-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peak).</a:t>
            </a:r>
          </a:p>
        </p:txBody>
      </p:sp>
      <p:sp>
        <p:nvSpPr>
          <p:cNvPr id="19" name="テキスト ボックス 4"/>
          <p:cNvSpPr txBox="1">
            <a:spLocks noChangeArrowheads="1"/>
          </p:cNvSpPr>
          <p:nvPr/>
        </p:nvSpPr>
        <p:spPr bwMode="auto">
          <a:xfrm>
            <a:off x="1763688" y="116633"/>
            <a:ext cx="676875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latin typeface="+mj-lt"/>
                <a:cs typeface="Arial" pitchFamily="34" charset="0"/>
              </a:rPr>
              <a:t>Production </a:t>
            </a:r>
            <a:r>
              <a:rPr lang="en-US" altLang="ja-JP" sz="2400" dirty="0" smtClean="0">
                <a:latin typeface="+mj-lt"/>
                <a:cs typeface="Arial" pitchFamily="34" charset="0"/>
              </a:rPr>
              <a:t>rates of setting-G3  fragments and comparison with LISE++ predictions by CF+AF model</a:t>
            </a:r>
            <a:endParaRPr lang="en-US" altLang="ja-JP" sz="2400" dirty="0">
              <a:latin typeface="+mj-lt"/>
              <a:cs typeface="Arial" pitchFamily="34" charset="0"/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5148064" y="971436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 dirty="0" smtClean="0">
                <a:solidFill>
                  <a:srgbClr val="008000"/>
                </a:solidFill>
              </a:rPr>
              <a:t>Z</a:t>
            </a:r>
            <a:r>
              <a:rPr lang="en-US" altLang="ja-JP" dirty="0" smtClean="0">
                <a:solidFill>
                  <a:srgbClr val="008000"/>
                </a:solidFill>
              </a:rPr>
              <a:t> ~ 50</a:t>
            </a:r>
          </a:p>
        </p:txBody>
      </p:sp>
    </p:spTree>
    <p:extLst>
      <p:ext uri="{BB962C8B-B14F-4D97-AF65-F5344CB8AC3E}">
        <p14:creationId xmlns:p14="http://schemas.microsoft.com/office/powerpoint/2010/main" val="95974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271818"/>
          </a:xfrm>
          <a:prstGeom prst="rect">
            <a:avLst/>
          </a:prstGeom>
        </p:spPr>
      </p:pic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763688" y="116633"/>
            <a:ext cx="684076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latin typeface="+mj-lt"/>
                <a:cs typeface="Arial" pitchFamily="34" charset="0"/>
              </a:rPr>
              <a:t>Production </a:t>
            </a:r>
            <a:r>
              <a:rPr lang="en-US" altLang="ja-JP" sz="2400" dirty="0" smtClean="0">
                <a:latin typeface="+mj-lt"/>
                <a:cs typeface="Arial" pitchFamily="34" charset="0"/>
              </a:rPr>
              <a:t>rates of the fragments in setting-G4t-W</a:t>
            </a:r>
            <a:endParaRPr lang="en-US" altLang="ja-JP" sz="24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572000" y="4032448"/>
            <a:ext cx="648072" cy="14847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71155" y="4028410"/>
            <a:ext cx="392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Experiment</a:t>
            </a:r>
          </a:p>
          <a:p>
            <a:r>
              <a:rPr lang="en-US" altLang="ja-JP" sz="1600" dirty="0" smtClean="0"/>
              <a:t>LISE++ (AF)              </a:t>
            </a:r>
            <a:r>
              <a:rPr kumimoji="1" lang="en-US" altLang="ja-JP" sz="1600" dirty="0" smtClean="0"/>
              <a:t>LISE++ (CF)     ver. </a:t>
            </a:r>
            <a:r>
              <a:rPr lang="en-US" altLang="ja-JP" sz="1600" dirty="0" smtClean="0"/>
              <a:t>9.2.66 </a:t>
            </a:r>
            <a:r>
              <a:rPr lang="en-US" altLang="ja-JP" sz="1600" dirty="0" smtClean="0">
                <a:latin typeface="Symbol" panose="05050102010706020507" pitchFamily="18" charset="2"/>
              </a:rPr>
              <a:t>b</a:t>
            </a:r>
          </a:p>
          <a:p>
            <a:r>
              <a:rPr kumimoji="1" lang="en-US" altLang="ja-JP" sz="1600" dirty="0">
                <a:latin typeface="Symbol" panose="05050102010706020507" pitchFamily="18" charset="2"/>
              </a:rPr>
              <a:t> </a:t>
            </a:r>
            <a:r>
              <a:rPr kumimoji="1" lang="en-US" altLang="ja-JP" sz="1600" dirty="0" smtClean="0">
                <a:latin typeface="Symbol" panose="05050102010706020507" pitchFamily="18" charset="2"/>
              </a:rPr>
              <a:t>                                                           (=8.4.1)</a:t>
            </a:r>
            <a:endParaRPr kumimoji="1" lang="ja-JP" altLang="en-US" sz="1600" dirty="0">
              <a:latin typeface="Symbol" panose="05050102010706020507" pitchFamily="18" charset="2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683123" y="4195576"/>
            <a:ext cx="28803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267299" y="4460458"/>
            <a:ext cx="288032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683123" y="4460458"/>
            <a:ext cx="2880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1"/>
          <p:cNvSpPr txBox="1">
            <a:spLocks noChangeArrowheads="1"/>
          </p:cNvSpPr>
          <p:nvPr/>
        </p:nvSpPr>
        <p:spPr bwMode="auto">
          <a:xfrm>
            <a:off x="1619672" y="620688"/>
            <a:ext cx="2490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 dirty="0"/>
              <a:t>238</a:t>
            </a:r>
            <a:r>
              <a:rPr lang="en-US" altLang="ja-JP" dirty="0"/>
              <a:t>U</a:t>
            </a:r>
            <a:r>
              <a:rPr lang="en-US" altLang="ja-JP" baseline="30000" dirty="0"/>
              <a:t>86+ </a:t>
            </a:r>
            <a:r>
              <a:rPr lang="en-US" altLang="ja-JP" dirty="0"/>
              <a:t>345MeV/u + W</a:t>
            </a:r>
            <a:endParaRPr lang="ja-JP" altLang="en-US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427984" y="620688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8000"/>
                </a:solidFill>
              </a:rPr>
              <a:t>Abrasion </a:t>
            </a:r>
            <a:r>
              <a:rPr lang="en-US" altLang="ja-JP" dirty="0" smtClean="0">
                <a:solidFill>
                  <a:srgbClr val="008000"/>
                </a:solidFill>
              </a:rPr>
              <a:t>fission + Coulomb fission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9512" y="5877272"/>
            <a:ext cx="87849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The experimental production rates are </a:t>
            </a:r>
            <a:r>
              <a:rPr lang="en-US" altLang="ja-JP" dirty="0" smtClean="0">
                <a:solidFill>
                  <a:srgbClr val="0000FF"/>
                </a:solidFill>
              </a:rPr>
              <a:t>larger </a:t>
            </a:r>
            <a:r>
              <a:rPr lang="en-US" altLang="ja-JP" dirty="0" smtClean="0"/>
              <a:t>than the LISE++ calculation around </a:t>
            </a:r>
            <a:r>
              <a:rPr lang="en-US" altLang="ja-JP" i="1" dirty="0" smtClean="0">
                <a:solidFill>
                  <a:srgbClr val="0000FF"/>
                </a:solidFill>
              </a:rPr>
              <a:t>Z</a:t>
            </a:r>
            <a:r>
              <a:rPr lang="en-US" altLang="ja-JP" dirty="0" smtClean="0">
                <a:solidFill>
                  <a:srgbClr val="0000FF"/>
                </a:solidFill>
              </a:rPr>
              <a:t>=55 - 60</a:t>
            </a:r>
            <a:r>
              <a:rPr lang="en-US" altLang="ja-JP" dirty="0" smtClean="0"/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However, they </a:t>
            </a:r>
            <a:r>
              <a:rPr lang="en-US" altLang="ja-JP" dirty="0" smtClean="0">
                <a:solidFill>
                  <a:srgbClr val="FF0000"/>
                </a:solidFill>
              </a:rPr>
              <a:t>agrees well </a:t>
            </a:r>
            <a:r>
              <a:rPr lang="en-US" altLang="ja-JP" dirty="0" smtClean="0"/>
              <a:t>in the region </a:t>
            </a:r>
            <a:r>
              <a:rPr lang="en-US" altLang="ja-JP" i="1" dirty="0" smtClean="0">
                <a:solidFill>
                  <a:srgbClr val="FF0000"/>
                </a:solidFill>
              </a:rPr>
              <a:t>Z</a:t>
            </a:r>
            <a:r>
              <a:rPr lang="en-US" altLang="ja-JP" dirty="0" smtClean="0">
                <a:solidFill>
                  <a:srgbClr val="FF0000"/>
                </a:solidFill>
              </a:rPr>
              <a:t> &gt; 63</a:t>
            </a:r>
            <a:r>
              <a:rPr lang="en-US" altLang="ja-JP" dirty="0" smtClean="0"/>
              <a:t>. </a:t>
            </a:r>
            <a:endParaRPr lang="en-US" altLang="ja-JP" dirty="0"/>
          </a:p>
          <a:p>
            <a:pPr marL="342900" indent="-342900">
              <a:spcBef>
                <a:spcPct val="20000"/>
              </a:spcBef>
            </a:pPr>
            <a:r>
              <a:rPr lang="en-US" altLang="ja-JP" sz="2000" dirty="0"/>
              <a:t>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91680" y="908720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(Center particle: </a:t>
            </a:r>
            <a:r>
              <a:rPr kumimoji="1" lang="en-US" altLang="ja-JP" baseline="30000" dirty="0" smtClean="0"/>
              <a:t>168</a:t>
            </a:r>
            <a:r>
              <a:rPr kumimoji="1" lang="en-US" altLang="ja-JP" dirty="0" smtClean="0"/>
              <a:t>Gd</a:t>
            </a:r>
            <a:r>
              <a:rPr kumimoji="1" lang="en-US" altLang="ja-JP" baseline="30000" dirty="0" smtClean="0"/>
              <a:t>63+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64+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=64))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36096" y="4869160"/>
            <a:ext cx="360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*1 Distribution mode was used.</a:t>
            </a:r>
          </a:p>
          <a:p>
            <a:r>
              <a:rPr lang="en-US" altLang="ja-JP" sz="1600" dirty="0" smtClean="0"/>
              <a:t>*2 The </a:t>
            </a:r>
            <a:r>
              <a:rPr lang="en-US" altLang="ja-JP" sz="1600" dirty="0" smtClean="0">
                <a:latin typeface="Symbol" panose="05050102010706020507" pitchFamily="18" charset="2"/>
              </a:rPr>
              <a:t>D</a:t>
            </a:r>
            <a:r>
              <a:rPr lang="en-US" altLang="ja-JP" sz="1600" dirty="0" smtClean="0"/>
              <a:t>E detectors were located at F12.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</a:t>
            </a:r>
            <a:r>
              <a:rPr lang="en-US" altLang="ja-JP" sz="1600" dirty="0"/>
              <a:t>T</a:t>
            </a:r>
            <a:r>
              <a:rPr lang="en-US" altLang="ja-JP" sz="1600" dirty="0" smtClean="0"/>
              <a:t>he transmission between F7 to F12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was not considered (~50%).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9672" y="1290246"/>
            <a:ext cx="5918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/>
              <a:t>Z</a:t>
            </a:r>
            <a:r>
              <a:rPr kumimoji="1" lang="en-US" altLang="ja-JP" sz="1600" dirty="0" smtClean="0"/>
              <a:t>=58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06936" y="1290246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59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72200" y="1290246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60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43440" y="1290246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61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02680" y="2708920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62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06936" y="2708920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63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2200" y="2708920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64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43440" y="2708920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65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7904" y="2420888"/>
            <a:ext cx="1615186" cy="461665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</a:rPr>
              <a:t>Preliminary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02680" y="4077072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66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06936" y="4077072"/>
            <a:ext cx="393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0822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グラフ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154566"/>
              </p:ext>
            </p:extLst>
          </p:nvPr>
        </p:nvGraphicFramePr>
        <p:xfrm>
          <a:off x="1231913" y="1412776"/>
          <a:ext cx="6660678" cy="390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547664" y="116633"/>
            <a:ext cx="7128792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 smtClean="0">
                <a:latin typeface="+mj-lt"/>
                <a:cs typeface="Arial" pitchFamily="34" charset="0"/>
              </a:rPr>
              <a:t>Production rate comparison between G3’-Be and G3’-Pb</a:t>
            </a:r>
            <a:endParaRPr lang="en-US" altLang="ja-JP" sz="24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4119463"/>
            <a:ext cx="1615186" cy="461665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</a:rPr>
              <a:t>Preliminary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13681" y="548680"/>
            <a:ext cx="548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These Be and </a:t>
            </a:r>
            <a:r>
              <a:rPr kumimoji="1" lang="en-US" altLang="ja-JP" dirty="0" err="1" smtClean="0"/>
              <a:t>Pb</a:t>
            </a:r>
            <a:r>
              <a:rPr kumimoji="1" lang="en-US" altLang="ja-JP" dirty="0" smtClean="0"/>
              <a:t> targets are energy-loss equivalent thick.</a:t>
            </a:r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BigRIPS</a:t>
            </a:r>
            <a:r>
              <a:rPr lang="en-US" altLang="ja-JP" dirty="0" smtClean="0"/>
              <a:t> settings are the same.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50591" y="4221088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2">
                    <a:lumMod val="50000"/>
                  </a:schemeClr>
                </a:solidFill>
              </a:rPr>
              <a:t>Be target</a:t>
            </a:r>
          </a:p>
          <a:p>
            <a:r>
              <a:rPr lang="en-US" altLang="ja-JP" sz="1600" b="1" dirty="0" err="1" smtClean="0">
                <a:solidFill>
                  <a:schemeClr val="accent2">
                    <a:lumMod val="75000"/>
                  </a:schemeClr>
                </a:solidFill>
              </a:rPr>
              <a:t>Pb</a:t>
            </a:r>
            <a:r>
              <a:rPr lang="en-US" altLang="ja-JP" sz="1600" b="1" dirty="0" smtClean="0">
                <a:solidFill>
                  <a:schemeClr val="accent2">
                    <a:lumMod val="75000"/>
                  </a:schemeClr>
                </a:solidFill>
              </a:rPr>
              <a:t> target</a:t>
            </a:r>
            <a:endParaRPr kumimoji="1" lang="ja-JP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80096" y="5733256"/>
            <a:ext cx="7364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In</a:t>
            </a:r>
            <a:r>
              <a:rPr lang="en-US" altLang="ja-JP" dirty="0"/>
              <a:t> </a:t>
            </a:r>
            <a:r>
              <a:rPr lang="en-US" altLang="ja-JP" dirty="0" smtClean="0"/>
              <a:t>the neutron-rich region, the production rates are almost the same in these setting</a:t>
            </a:r>
            <a:r>
              <a:rPr lang="en-US" altLang="ja-JP" dirty="0" smtClean="0">
                <a:sym typeface="Wingdings" panose="05000000000000000000" pitchFamily="2" charset="2"/>
              </a:rPr>
              <a:t>.</a:t>
            </a:r>
            <a:endParaRPr lang="en-US" altLang="ja-JP" dirty="0"/>
          </a:p>
          <a:p>
            <a:pPr marL="342900" indent="-342900">
              <a:spcBef>
                <a:spcPct val="20000"/>
              </a:spcBef>
            </a:pPr>
            <a:r>
              <a:rPr lang="en-US" altLang="ja-JP" sz="2000" dirty="0"/>
              <a:t>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66382" y="219557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=49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9912" y="16195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13336" y="19075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64088" y="19168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28184" y="21955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85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547664" y="116633"/>
            <a:ext cx="7161808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 smtClean="0">
                <a:latin typeface="+mj-lt"/>
                <a:cs typeface="Arial" pitchFamily="34" charset="0"/>
              </a:rPr>
              <a:t>Production rate comparison between G4t-Be and G4t-W</a:t>
            </a:r>
            <a:endParaRPr lang="en-US" altLang="ja-JP" sz="24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4503538"/>
            <a:ext cx="1615186" cy="461665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</a:rPr>
              <a:t>Preliminary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5736"/>
              </p:ext>
            </p:extLst>
          </p:nvPr>
        </p:nvGraphicFramePr>
        <p:xfrm>
          <a:off x="-141167" y="1279912"/>
          <a:ext cx="4871535" cy="466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90850"/>
              </p:ext>
            </p:extLst>
          </p:nvPr>
        </p:nvGraphicFramePr>
        <p:xfrm>
          <a:off x="4380985" y="1279911"/>
          <a:ext cx="4871535" cy="466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113681" y="548680"/>
            <a:ext cx="548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These Be and W targets are energy-loss equivalent thick.</a:t>
            </a:r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BigRIPS</a:t>
            </a:r>
            <a:r>
              <a:rPr lang="en-US" altLang="ja-JP" dirty="0" smtClean="0"/>
              <a:t> settings are the same.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2652816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Z=58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75656" y="18607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60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74688" y="162321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62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06736" y="176723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64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10792" y="227129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66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58864" y="284735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68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0112" y="356743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57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40152" y="227129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59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67176" y="169522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61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60232" y="157269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63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59264" y="191125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65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68344" y="248731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67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316416" y="320739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69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43608" y="4535279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2">
                    <a:lumMod val="50000"/>
                  </a:schemeClr>
                </a:solidFill>
              </a:rPr>
              <a:t>Be target</a:t>
            </a:r>
          </a:p>
          <a:p>
            <a:r>
              <a:rPr lang="en-US" altLang="ja-JP" sz="1600" b="1" dirty="0" smtClean="0">
                <a:solidFill>
                  <a:schemeClr val="accent2">
                    <a:lumMod val="75000"/>
                  </a:schemeClr>
                </a:solidFill>
              </a:rPr>
              <a:t>W target</a:t>
            </a:r>
            <a:endParaRPr kumimoji="1" lang="ja-JP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8008" y="5733256"/>
            <a:ext cx="89484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dirty="0" smtClean="0"/>
              <a:t>In </a:t>
            </a:r>
            <a:r>
              <a:rPr lang="en-US" altLang="ja-JP" i="1" dirty="0" smtClean="0">
                <a:solidFill>
                  <a:srgbClr val="FF0000"/>
                </a:solidFill>
              </a:rPr>
              <a:t>Z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&gt;</a:t>
            </a:r>
            <a:r>
              <a:rPr lang="en-US" altLang="ja-JP" dirty="0" smtClean="0">
                <a:solidFill>
                  <a:srgbClr val="FF0000"/>
                </a:solidFill>
              </a:rPr>
              <a:t> 62 </a:t>
            </a:r>
            <a:r>
              <a:rPr lang="en-US" altLang="ja-JP" dirty="0" smtClean="0"/>
              <a:t>region, the production rates of the neutron-rich nuclei with Be</a:t>
            </a:r>
            <a:r>
              <a:rPr lang="en-US" altLang="ja-JP" dirty="0"/>
              <a:t> </a:t>
            </a:r>
            <a:r>
              <a:rPr lang="en-US" altLang="ja-JP" dirty="0" smtClean="0"/>
              <a:t>target are </a:t>
            </a:r>
            <a:r>
              <a:rPr lang="en-US" altLang="ja-JP" dirty="0" smtClean="0">
                <a:solidFill>
                  <a:srgbClr val="FF0000"/>
                </a:solidFill>
              </a:rPr>
              <a:t>larger</a:t>
            </a:r>
            <a:r>
              <a:rPr lang="en-US" altLang="ja-JP" dirty="0" smtClean="0"/>
              <a:t> than the ones with W target.</a:t>
            </a:r>
            <a:endParaRPr lang="en-US" altLang="ja-JP" dirty="0"/>
          </a:p>
          <a:p>
            <a:pPr marL="342900" indent="-342900">
              <a:spcBef>
                <a:spcPct val="20000"/>
              </a:spcBef>
            </a:pPr>
            <a:r>
              <a:rPr lang="en-US" altLang="ja-JP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22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4080" y="258114"/>
            <a:ext cx="8199943" cy="570057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Reaction kinematics and collection efficiency of fission fragment</a:t>
            </a:r>
            <a:endParaRPr kumimoji="1" lang="ja-JP" altLang="en-US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557338"/>
            <a:ext cx="36734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852738"/>
            <a:ext cx="31686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19475" y="2636838"/>
            <a:ext cx="172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30305"/>
                </a:solidFill>
              </a:rPr>
              <a:t>Small spread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19475" y="11969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30305"/>
                </a:solidFill>
              </a:rPr>
              <a:t>Large spread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9749" y="883913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303F9"/>
                </a:solidFill>
                <a:ea typeface="Osaka" charset="-128"/>
              </a:rPr>
              <a:t>In-flight fission of U beam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1188" y="1268413"/>
            <a:ext cx="117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30305"/>
                </a:solidFill>
                <a:latin typeface="Tahoma" pitchFamily="34" charset="0"/>
                <a:ea typeface="Osaka" charset="-128"/>
              </a:rPr>
              <a:t>345 MeV/u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932363" y="2708275"/>
            <a:ext cx="1681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ea typeface="Osaka" charset="-128"/>
              </a:rPr>
              <a:t>~10 </a:t>
            </a:r>
            <a:r>
              <a:rPr lang="en-US" altLang="ja-JP" b="1" dirty="0" err="1">
                <a:ea typeface="Osaka" charset="-128"/>
              </a:rPr>
              <a:t>mr</a:t>
            </a:r>
            <a:r>
              <a:rPr lang="en-US" altLang="ja-JP" b="1" dirty="0">
                <a:ea typeface="Osaka" charset="-128"/>
              </a:rPr>
              <a:t>  ~1 %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32362" y="1412875"/>
            <a:ext cx="1269999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ea typeface="Osaka" charset="-128"/>
              </a:rPr>
              <a:t>~100 </a:t>
            </a:r>
            <a:r>
              <a:rPr lang="en-US" altLang="ja-JP" sz="2000" dirty="0" err="1">
                <a:ea typeface="Osaka" charset="-128"/>
              </a:rPr>
              <a:t>mr</a:t>
            </a:r>
            <a:r>
              <a:rPr lang="en-US" altLang="ja-JP" sz="2000" dirty="0">
                <a:ea typeface="Osaka" charset="-128"/>
              </a:rPr>
              <a:t> ~10 %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39750" y="2349500"/>
            <a:ext cx="295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303F9"/>
                </a:solidFill>
                <a:ea typeface="Osaka" charset="-128"/>
              </a:rPr>
              <a:t>Projectile fragmentation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6300788" y="1700213"/>
            <a:ext cx="7191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092950" y="1052513"/>
            <a:ext cx="1871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</a:rPr>
              <a:t>Large acceptance needed!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5219700" y="2349500"/>
            <a:ext cx="0" cy="2889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35600" y="2349500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rgbClr val="009900"/>
                </a:solidFill>
              </a:rPr>
              <a:t>Much larger!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164388" y="2060575"/>
            <a:ext cx="1500187" cy="1216025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latin typeface="Tahoma" pitchFamily="34" charset="0"/>
                <a:ea typeface="Osaka" charset="-128"/>
              </a:rPr>
              <a:t>BigRIPS</a:t>
            </a:r>
            <a:r>
              <a:rPr lang="en-US" altLang="ja-JP" dirty="0">
                <a:latin typeface="Tahoma" pitchFamily="34" charset="0"/>
                <a:ea typeface="Osaka" charset="-128"/>
              </a:rPr>
              <a:t>:</a:t>
            </a:r>
          </a:p>
          <a:p>
            <a:pPr eaLnBrk="1" hangingPunct="1"/>
            <a:r>
              <a:rPr lang="en-US" altLang="ja-JP" dirty="0" err="1">
                <a:latin typeface="Symbol" pitchFamily="18" charset="2"/>
                <a:ea typeface="Osaka" charset="-128"/>
              </a:rPr>
              <a:t>D</a:t>
            </a:r>
            <a:r>
              <a:rPr lang="en-US" altLang="ja-JP" i="1" dirty="0" err="1">
                <a:latin typeface="Symbol" pitchFamily="18" charset="2"/>
                <a:ea typeface="Osaka" charset="-128"/>
              </a:rPr>
              <a:t>q</a:t>
            </a:r>
            <a:r>
              <a:rPr lang="en-US" altLang="ja-JP" dirty="0">
                <a:latin typeface="Tahoma" pitchFamily="34" charset="0"/>
                <a:ea typeface="Osaka" charset="-128"/>
              </a:rPr>
              <a:t> = 80 </a:t>
            </a:r>
            <a:r>
              <a:rPr lang="en-US" altLang="ja-JP" dirty="0" err="1">
                <a:latin typeface="Tahoma" pitchFamily="34" charset="0"/>
                <a:ea typeface="Osaka" charset="-128"/>
              </a:rPr>
              <a:t>mr</a:t>
            </a:r>
            <a:endParaRPr lang="en-US" altLang="ja-JP" dirty="0">
              <a:latin typeface="Tahoma" pitchFamily="34" charset="0"/>
              <a:ea typeface="Osaka" charset="-128"/>
            </a:endParaRPr>
          </a:p>
          <a:p>
            <a:pPr eaLnBrk="1" hangingPunct="1"/>
            <a:r>
              <a:rPr lang="en-US" altLang="ja-JP" dirty="0" err="1">
                <a:latin typeface="Symbol" pitchFamily="18" charset="2"/>
                <a:ea typeface="Osaka" charset="-128"/>
              </a:rPr>
              <a:t>D</a:t>
            </a:r>
            <a:r>
              <a:rPr lang="en-US" altLang="ja-JP" i="1" dirty="0" err="1">
                <a:latin typeface="Symbol" pitchFamily="18" charset="2"/>
                <a:ea typeface="Osaka" charset="-128"/>
              </a:rPr>
              <a:t>f</a:t>
            </a:r>
            <a:r>
              <a:rPr lang="en-US" altLang="ja-JP" dirty="0">
                <a:latin typeface="Tahoma" pitchFamily="34" charset="0"/>
                <a:ea typeface="Osaka" charset="-128"/>
              </a:rPr>
              <a:t> = 100 </a:t>
            </a:r>
            <a:r>
              <a:rPr lang="en-US" altLang="ja-JP" dirty="0" err="1">
                <a:latin typeface="Tahoma" pitchFamily="34" charset="0"/>
                <a:ea typeface="Osaka" charset="-128"/>
              </a:rPr>
              <a:t>mr</a:t>
            </a:r>
            <a:endParaRPr lang="en-US" altLang="ja-JP" dirty="0">
              <a:latin typeface="Tahoma" pitchFamily="34" charset="0"/>
              <a:ea typeface="Osaka" charset="-128"/>
            </a:endParaRPr>
          </a:p>
          <a:p>
            <a:pPr eaLnBrk="1" hangingPunct="1"/>
            <a:r>
              <a:rPr lang="en-US" altLang="ja-JP" dirty="0" err="1">
                <a:latin typeface="Symbol" pitchFamily="18" charset="2"/>
                <a:ea typeface="Osaka" charset="-128"/>
              </a:rPr>
              <a:t>D</a:t>
            </a:r>
            <a:r>
              <a:rPr lang="en-US" altLang="ja-JP" i="1" dirty="0" err="1">
                <a:latin typeface="Tahoma" pitchFamily="34" charset="0"/>
                <a:ea typeface="Osaka" charset="-128"/>
              </a:rPr>
              <a:t>p</a:t>
            </a:r>
            <a:r>
              <a:rPr lang="en-US" altLang="ja-JP" dirty="0">
                <a:latin typeface="Tahoma" pitchFamily="34" charset="0"/>
                <a:ea typeface="Osaka" charset="-128"/>
              </a:rPr>
              <a:t>/</a:t>
            </a:r>
            <a:r>
              <a:rPr lang="en-US" altLang="ja-JP" i="1" dirty="0">
                <a:latin typeface="Tahoma" pitchFamily="34" charset="0"/>
                <a:ea typeface="Osaka" charset="-128"/>
              </a:rPr>
              <a:t>p</a:t>
            </a:r>
            <a:r>
              <a:rPr lang="en-US" altLang="ja-JP" dirty="0">
                <a:latin typeface="Tahoma" pitchFamily="34" charset="0"/>
                <a:ea typeface="Osaka" charset="-128"/>
              </a:rPr>
              <a:t> = 6 %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99992" y="652534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J. Nolen &amp; H. </a:t>
            </a:r>
            <a:r>
              <a:rPr lang="en-US" altLang="ja-JP" sz="1200" dirty="0" err="1" smtClean="0"/>
              <a:t>Geissel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9552" y="4941168"/>
            <a:ext cx="79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rgbClr val="0000FF"/>
                </a:solidFill>
              </a:rPr>
              <a:t>132</a:t>
            </a:r>
            <a:r>
              <a:rPr lang="en-US" altLang="ja-JP" dirty="0" smtClean="0">
                <a:solidFill>
                  <a:srgbClr val="0000FF"/>
                </a:solidFill>
              </a:rPr>
              <a:t>Sn</a:t>
            </a:r>
            <a:endParaRPr kumimoji="1" lang="en-US" altLang="ja-JP" dirty="0" smtClean="0">
              <a:solidFill>
                <a:srgbClr val="0000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611188" y="3700463"/>
            <a:ext cx="8064500" cy="2968625"/>
            <a:chOff x="385" y="2331"/>
            <a:chExt cx="5080" cy="1870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385" y="2331"/>
              <a:ext cx="2631" cy="1870"/>
            </a:xfrm>
            <a:prstGeom prst="rect">
              <a:avLst/>
            </a:prstGeom>
            <a:solidFill>
              <a:srgbClr val="CCFFCC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9" name="Picture 14" descr="reaktion_kinemati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352"/>
              <a:ext cx="2449" cy="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334" y="2341"/>
              <a:ext cx="1995" cy="1842"/>
            </a:xfrm>
            <a:prstGeom prst="rect">
              <a:avLst/>
            </a:prstGeom>
            <a:solidFill>
              <a:srgbClr val="CCFFCC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1" name="Picture 16" descr="lithiumfra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" t="9988" r="20274" b="3450"/>
            <a:stretch>
              <a:fillRect/>
            </a:stretch>
          </p:blipFill>
          <p:spPr bwMode="auto">
            <a:xfrm>
              <a:off x="3470" y="2774"/>
              <a:ext cx="1723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334" y="2386"/>
              <a:ext cx="213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1600" dirty="0">
                  <a:ea typeface="Arial Unicode MS" pitchFamily="50" charset="-128"/>
                  <a:cs typeface="Arial Unicode MS" pitchFamily="50" charset="-128"/>
                </a:rPr>
                <a:t>Fraction of </a:t>
              </a:r>
              <a:r>
                <a:rPr kumimoji="0" lang="en-US" altLang="ja-JP" sz="1600" baseline="30000" dirty="0">
                  <a:solidFill>
                    <a:srgbClr val="0000FF"/>
                  </a:solidFill>
                  <a:ea typeface="Arial Unicode MS" pitchFamily="50" charset="-128"/>
                  <a:cs typeface="Arial Unicode MS" pitchFamily="50" charset="-128"/>
                </a:rPr>
                <a:t>132</a:t>
              </a:r>
              <a:r>
                <a:rPr kumimoji="0" lang="en-US" altLang="ja-JP" sz="1600" dirty="0">
                  <a:solidFill>
                    <a:srgbClr val="0000FF"/>
                  </a:solidFill>
                  <a:ea typeface="Arial Unicode MS" pitchFamily="50" charset="-128"/>
                  <a:cs typeface="Arial Unicode MS" pitchFamily="50" charset="-128"/>
                </a:rPr>
                <a:t>Sn</a:t>
              </a:r>
              <a:r>
                <a:rPr kumimoji="0" lang="en-US" altLang="ja-JP" sz="1600" dirty="0">
                  <a:ea typeface="Arial Unicode MS" pitchFamily="50" charset="-128"/>
                  <a:cs typeface="Arial Unicode MS" pitchFamily="50" charset="-128"/>
                </a:rPr>
                <a:t> contained in a cone of the respective angle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16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2148"/>
            <a:ext cx="3789453" cy="277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7"/>
          <p:cNvSpPr txBox="1">
            <a:spLocks noChangeArrowheads="1"/>
          </p:cNvSpPr>
          <p:nvPr/>
        </p:nvSpPr>
        <p:spPr bwMode="auto">
          <a:xfrm>
            <a:off x="251520" y="332656"/>
            <a:ext cx="194434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 dirty="0" smtClean="0">
                <a:latin typeface="Arial" pitchFamily="34" charset="0"/>
                <a:ea typeface="ＭＳ Ｐゴシック" pitchFamily="84" charset="-128"/>
                <a:cs typeface="Arial" pitchFamily="34" charset="0"/>
              </a:rPr>
              <a:t>2011 U experiment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70" y="2622148"/>
            <a:ext cx="4093994" cy="280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1331640" y="2324664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0000FF"/>
                </a:solidFill>
                <a:cs typeface="Arial" charset="0"/>
              </a:rPr>
              <a:t>Z~59</a:t>
            </a:r>
            <a:endParaRPr lang="ja-JP" altLang="en-US" sz="1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465796" y="2294496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0000FF"/>
                </a:solidFill>
                <a:cs typeface="Arial" charset="0"/>
              </a:rPr>
              <a:t>Z~64</a:t>
            </a:r>
            <a:endParaRPr lang="ja-JP" altLang="en-US" sz="1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1307" y="2613157"/>
            <a:ext cx="437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Z</a:t>
            </a:r>
            <a:endParaRPr kumimoji="1" lang="ja-JP" altLang="en-US" sz="1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13715" y="5245947"/>
            <a:ext cx="65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i="1" dirty="0" smtClean="0"/>
              <a:t>A/Q</a:t>
            </a:r>
            <a:endParaRPr kumimoji="1" lang="en-US" altLang="ja-JP" sz="1400" b="1" i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658664" y="448903"/>
            <a:ext cx="313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aseline="30000" dirty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U</a:t>
            </a:r>
            <a:r>
              <a:rPr lang="en-US" altLang="ja-JP" baseline="30000" dirty="0">
                <a:latin typeface="Arial" pitchFamily="34" charset="0"/>
                <a:cs typeface="Arial" pitchFamily="34" charset="0"/>
              </a:rPr>
              <a:t>86+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 +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Be at 345 MeV/u, 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~0.5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pnA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ja-JP" dirty="0">
                <a:latin typeface="Arial" charset="0"/>
                <a:ea typeface="ＭＳ Ｐゴシック" charset="-128"/>
              </a:rPr>
              <a:t>3 x 10</a:t>
            </a:r>
            <a:r>
              <a:rPr lang="en-US" altLang="ja-JP" baseline="30000" dirty="0">
                <a:latin typeface="Arial" charset="0"/>
                <a:ea typeface="ＭＳ Ｐゴシック" charset="-128"/>
              </a:rPr>
              <a:t>9</a:t>
            </a:r>
            <a:r>
              <a:rPr lang="en-US" altLang="ja-JP" dirty="0">
                <a:latin typeface="Arial" charset="0"/>
                <a:ea typeface="ＭＳ Ｐゴシック" charset="-128"/>
              </a:rPr>
              <a:t> </a:t>
            </a:r>
            <a:r>
              <a:rPr lang="en-US" altLang="ja-JP" dirty="0" err="1" smtClean="0">
                <a:latin typeface="Arial" charset="0"/>
                <a:ea typeface="ＭＳ Ｐゴシック" charset="-128"/>
              </a:rPr>
              <a:t>pps</a:t>
            </a:r>
            <a:r>
              <a:rPr lang="en-US" altLang="ja-JP" dirty="0" smtClean="0">
                <a:latin typeface="Arial" charset="0"/>
                <a:ea typeface="ＭＳ Ｐゴシック" charset="-128"/>
              </a:rPr>
              <a:t>)</a:t>
            </a: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17"/>
          <p:cNvSpPr txBox="1">
            <a:spLocks noChangeArrowheads="1"/>
          </p:cNvSpPr>
          <p:nvPr/>
        </p:nvSpPr>
        <p:spPr bwMode="auto">
          <a:xfrm>
            <a:off x="2433075" y="2976375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FF0000"/>
                </a:solidFill>
              </a:rPr>
              <a:t>Unknown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7"/>
          <p:cNvSpPr txBox="1">
            <a:spLocks noChangeArrowheads="1"/>
          </p:cNvSpPr>
          <p:nvPr/>
        </p:nvSpPr>
        <p:spPr bwMode="auto">
          <a:xfrm>
            <a:off x="7133942" y="3457381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FF0000"/>
                </a:solidFill>
              </a:rPr>
              <a:t>Unknown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9768842">
            <a:off x="3813405" y="379320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Preliminary!</a:t>
            </a:r>
            <a:endParaRPr kumimoji="1" lang="ja-JP" alt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9775" y="5566986"/>
            <a:ext cx="370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b="1" i="1" dirty="0" smtClean="0"/>
              <a:t>A/Q</a:t>
            </a:r>
            <a:r>
              <a:rPr kumimoji="1" lang="en-US" altLang="ja-JP" dirty="0" smtClean="0"/>
              <a:t> resolution: 0.035~0.040 % </a:t>
            </a:r>
            <a:r>
              <a:rPr lang="en-US" altLang="ja-JP" dirty="0"/>
              <a:t>(</a:t>
            </a:r>
            <a:r>
              <a:rPr lang="en-US" altLang="ja-JP" i="1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b="1" i="1" dirty="0" smtClean="0"/>
              <a:t>A/Q</a:t>
            </a:r>
            <a:r>
              <a:rPr lang="en-US" altLang="ja-JP" dirty="0" smtClean="0"/>
              <a:t> accuracy: +/- 0.1 % 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9775" y="6131425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b="1" i="1" dirty="0" smtClean="0"/>
              <a:t>Z</a:t>
            </a:r>
            <a:r>
              <a:rPr kumimoji="1" lang="en-US" altLang="ja-JP" dirty="0" smtClean="0"/>
              <a:t> resolution: 0.46 % </a:t>
            </a:r>
            <a:r>
              <a:rPr lang="en-US" altLang="ja-JP" dirty="0"/>
              <a:t>(</a:t>
            </a:r>
            <a:r>
              <a:rPr lang="en-US" altLang="ja-JP" i="1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38602" y="5566986"/>
            <a:ext cx="370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b="1" i="1" dirty="0" smtClean="0"/>
              <a:t>A/Q</a:t>
            </a:r>
            <a:r>
              <a:rPr kumimoji="1" lang="en-US" altLang="ja-JP" dirty="0" smtClean="0"/>
              <a:t> resolution: 0.035~0.040 % </a:t>
            </a:r>
            <a:r>
              <a:rPr lang="en-US" altLang="ja-JP" dirty="0"/>
              <a:t>(</a:t>
            </a:r>
            <a:r>
              <a:rPr lang="en-US" altLang="ja-JP" i="1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b="1" i="1" dirty="0" smtClean="0"/>
              <a:t>A/Q</a:t>
            </a:r>
            <a:r>
              <a:rPr lang="en-US" altLang="ja-JP" dirty="0" smtClean="0"/>
              <a:t> accuracy: +/- 0.05 %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38602" y="6156012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b="1" i="1" dirty="0" smtClean="0"/>
              <a:t>Z</a:t>
            </a:r>
            <a:r>
              <a:rPr kumimoji="1" lang="en-US" altLang="ja-JP" dirty="0" smtClean="0"/>
              <a:t> resolution: 0.48 % </a:t>
            </a:r>
            <a:r>
              <a:rPr lang="en-US" altLang="ja-JP" dirty="0"/>
              <a:t>(</a:t>
            </a:r>
            <a:r>
              <a:rPr lang="en-US" altLang="ja-JP" i="1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</p:txBody>
      </p:sp>
      <p:sp>
        <p:nvSpPr>
          <p:cNvPr id="27" name="テキスト ボックス 18"/>
          <p:cNvSpPr txBox="1">
            <a:spLocks noChangeArrowheads="1"/>
          </p:cNvSpPr>
          <p:nvPr/>
        </p:nvSpPr>
        <p:spPr bwMode="auto">
          <a:xfrm>
            <a:off x="5868343" y="332656"/>
            <a:ext cx="25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8000"/>
                </a:solidFill>
              </a:rPr>
              <a:t>2 different  settings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868342" y="683404"/>
            <a:ext cx="3275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Intensity almost same as 2008 experiment</a:t>
            </a:r>
            <a:endParaRPr lang="ja-JP" altLang="en-US" dirty="0"/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3037984" y="2309275"/>
            <a:ext cx="1255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 dirty="0">
                <a:solidFill>
                  <a:srgbClr val="0000FF"/>
                </a:solidFill>
              </a:rPr>
              <a:t>238</a:t>
            </a:r>
            <a:r>
              <a:rPr lang="en-US" altLang="ja-JP" dirty="0">
                <a:solidFill>
                  <a:srgbClr val="0000FF"/>
                </a:solidFill>
              </a:rPr>
              <a:t>U + Be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7308304" y="2293886"/>
            <a:ext cx="1255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aseline="30000" dirty="0">
                <a:solidFill>
                  <a:srgbClr val="0000FF"/>
                </a:solidFill>
              </a:rPr>
              <a:t>238</a:t>
            </a:r>
            <a:r>
              <a:rPr lang="en-US" altLang="ja-JP" dirty="0">
                <a:solidFill>
                  <a:srgbClr val="0000FF"/>
                </a:solidFill>
              </a:rPr>
              <a:t>U + Be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688" y="1772816"/>
            <a:ext cx="160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Setting-G4b-Be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063096" y="1772816"/>
            <a:ext cx="15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Setting-G4t-Be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17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82533" y="1408183"/>
            <a:ext cx="2696906" cy="1252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Particle identification scheme at </a:t>
            </a:r>
            <a:r>
              <a:rPr lang="en-US" altLang="ja-JP" dirty="0" err="1" smtClean="0"/>
              <a:t>BigRIPS</a:t>
            </a:r>
            <a:endParaRPr kumimoji="1" lang="ja-JP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28084" y="31535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577389" y="49683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1615" y="-533947"/>
            <a:ext cx="764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TOF-</a:t>
            </a:r>
            <a:r>
              <a:rPr kumimoji="1" lang="en-US" altLang="ja-JP" i="1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i="1" dirty="0" smtClean="0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kumimoji="1" lang="en-US" altLang="ja-JP" dirty="0" smtClean="0">
                <a:solidFill>
                  <a:srgbClr val="0000FF"/>
                </a:solidFill>
              </a:rPr>
              <a:t>-</a:t>
            </a:r>
            <a:r>
              <a:rPr kumimoji="1" lang="en-US" altLang="ja-JP" i="1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kumimoji="1" lang="en-US" altLang="ja-JP" i="1" dirty="0" smtClean="0">
                <a:solidFill>
                  <a:srgbClr val="0000FF"/>
                </a:solidFill>
              </a:rPr>
              <a:t>E</a:t>
            </a:r>
            <a:r>
              <a:rPr kumimoji="1" lang="en-US" altLang="ja-JP" dirty="0" smtClean="0">
                <a:solidFill>
                  <a:srgbClr val="0000FF"/>
                </a:solidFill>
              </a:rPr>
              <a:t> method with track reconstruction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009900"/>
                </a:solidFill>
                <a:sym typeface="Wingdings" pitchFamily="2" charset="2"/>
              </a:rPr>
              <a:t> Improve </a:t>
            </a:r>
            <a:r>
              <a:rPr kumimoji="1" lang="en-US" altLang="ja-JP" i="1" dirty="0" smtClean="0">
                <a:solidFill>
                  <a:srgbClr val="009900"/>
                </a:solidFill>
                <a:sym typeface="Wingdings" pitchFamily="2" charset="2"/>
              </a:rPr>
              <a:t>B</a:t>
            </a:r>
            <a:r>
              <a:rPr kumimoji="1" lang="en-US" altLang="ja-JP" i="1" dirty="0" smtClean="0">
                <a:solidFill>
                  <a:srgbClr val="009900"/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kumimoji="1" lang="en-US" altLang="ja-JP" dirty="0" smtClean="0">
                <a:solidFill>
                  <a:srgbClr val="009900"/>
                </a:solidFill>
                <a:sym typeface="Wingdings" pitchFamily="2" charset="2"/>
              </a:rPr>
              <a:t> and TOF resolution</a:t>
            </a:r>
            <a:endParaRPr kumimoji="1" lang="ja-JP" altLang="en-US" dirty="0">
              <a:solidFill>
                <a:srgbClr val="0099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7" y="3165324"/>
            <a:ext cx="86756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 rot="20074872">
            <a:off x="122214" y="3085911"/>
            <a:ext cx="533469" cy="687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341077" y="3345505"/>
            <a:ext cx="144463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5112" y="5541811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rgbClr val="009900"/>
                </a:solidFill>
                <a:latin typeface="+mn-lt"/>
              </a:rPr>
              <a:t>1</a:t>
            </a:r>
            <a:r>
              <a:rPr lang="en-US" altLang="ja-JP" sz="2000" baseline="30000" dirty="0">
                <a:solidFill>
                  <a:srgbClr val="009900"/>
                </a:solidFill>
                <a:latin typeface="+mn-lt"/>
              </a:rPr>
              <a:t>st</a:t>
            </a:r>
            <a:r>
              <a:rPr lang="en-US" altLang="ja-JP" sz="2000" dirty="0">
                <a:solidFill>
                  <a:srgbClr val="009900"/>
                </a:solidFill>
                <a:latin typeface="+mn-lt"/>
              </a:rPr>
              <a:t> stage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8575512" y="5124299"/>
            <a:ext cx="360363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975062" y="5541811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rgbClr val="009900"/>
                </a:solidFill>
                <a:latin typeface="+mn-lt"/>
              </a:rPr>
              <a:t>2</a:t>
            </a:r>
            <a:r>
              <a:rPr lang="en-US" altLang="ja-JP" sz="2000" baseline="30000" dirty="0">
                <a:solidFill>
                  <a:srgbClr val="009900"/>
                </a:solidFill>
                <a:latin typeface="+mn-lt"/>
              </a:rPr>
              <a:t>nd</a:t>
            </a:r>
            <a:r>
              <a:rPr lang="en-US" altLang="ja-JP" sz="2000" dirty="0">
                <a:solidFill>
                  <a:srgbClr val="009900"/>
                </a:solidFill>
                <a:latin typeface="+mn-lt"/>
              </a:rPr>
              <a:t> stage</a:t>
            </a: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2455700" y="2804961"/>
            <a:ext cx="1582737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806412" y="4462311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009900"/>
                </a:solidFill>
                <a:latin typeface="+mn-lt"/>
              </a:rPr>
              <a:t>Wedge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008525" y="3957486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9900"/>
                </a:solidFill>
                <a:latin typeface="+mn-lt"/>
              </a:rPr>
              <a:t>Wedge</a:t>
            </a:r>
          </a:p>
        </p:txBody>
      </p:sp>
      <p:grpSp>
        <p:nvGrpSpPr>
          <p:cNvPr id="28" name="Group 65"/>
          <p:cNvGrpSpPr>
            <a:grpSpLocks/>
          </p:cNvGrpSpPr>
          <p:nvPr/>
        </p:nvGrpSpPr>
        <p:grpSpPr bwMode="auto">
          <a:xfrm>
            <a:off x="3679662" y="5254474"/>
            <a:ext cx="4535488" cy="1517650"/>
            <a:chOff x="2336" y="3249"/>
            <a:chExt cx="2857" cy="956"/>
          </a:xfrm>
        </p:grpSpPr>
        <p:sp>
          <p:nvSpPr>
            <p:cNvPr id="29" name="Line 66"/>
            <p:cNvSpPr>
              <a:spLocks noChangeShapeType="1"/>
            </p:cNvSpPr>
            <p:nvPr/>
          </p:nvSpPr>
          <p:spPr bwMode="auto">
            <a:xfrm>
              <a:off x="2336" y="3884"/>
              <a:ext cx="28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3334" y="3748"/>
              <a:ext cx="63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00FF"/>
                  </a:solidFill>
                  <a:latin typeface="+mn-lt"/>
                </a:rPr>
                <a:t>TOF: </a:t>
              </a:r>
              <a:r>
                <a:rPr lang="en-US" altLang="ja-JP" sz="2000" i="1" dirty="0">
                  <a:solidFill>
                    <a:srgbClr val="0000FF"/>
                  </a:solidFill>
                  <a:latin typeface="Symbol" pitchFamily="18" charset="2"/>
                </a:rPr>
                <a:t>b</a:t>
              </a:r>
              <a:r>
                <a:rPr lang="en-US" altLang="ja-JP" sz="2000" dirty="0">
                  <a:solidFill>
                    <a:srgbClr val="0000FF"/>
                  </a:solidFill>
                  <a:latin typeface="+mn-lt"/>
                </a:rPr>
                <a:t> 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3224" y="3974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dirty="0">
                  <a:solidFill>
                    <a:srgbClr val="3333FF"/>
                  </a:solidFill>
                  <a:latin typeface="+mn-lt"/>
                </a:rPr>
                <a:t>Plastic </a:t>
              </a:r>
              <a:r>
                <a:rPr lang="en-US" altLang="ja-JP" dirty="0" err="1">
                  <a:solidFill>
                    <a:srgbClr val="3333FF"/>
                  </a:solidFill>
                  <a:latin typeface="+mn-lt"/>
                </a:rPr>
                <a:t>scinti</a:t>
              </a:r>
              <a:r>
                <a:rPr lang="en-US" altLang="ja-JP" dirty="0">
                  <a:solidFill>
                    <a:srgbClr val="3333FF"/>
                  </a:solidFill>
                  <a:latin typeface="+mn-lt"/>
                </a:rPr>
                <a:t>.</a:t>
              </a:r>
              <a:r>
                <a:rPr lang="en-US" altLang="ja-JP" dirty="0">
                  <a:latin typeface="+mn-lt"/>
                </a:rPr>
                <a:t> </a:t>
              </a: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H="1" flipV="1">
              <a:off x="5193" y="3249"/>
              <a:ext cx="0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 flipV="1">
              <a:off x="2336" y="3249"/>
              <a:ext cx="0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4" name="Group 71"/>
          <p:cNvGrpSpPr>
            <a:grpSpLocks/>
          </p:cNvGrpSpPr>
          <p:nvPr/>
        </p:nvGrpSpPr>
        <p:grpSpPr bwMode="auto">
          <a:xfrm>
            <a:off x="2958937" y="2850999"/>
            <a:ext cx="6410325" cy="1874838"/>
            <a:chOff x="1882" y="1735"/>
            <a:chExt cx="4038" cy="1181"/>
          </a:xfrm>
        </p:grpSpPr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3051" y="1735"/>
              <a:ext cx="1088" cy="4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i="1" dirty="0">
                  <a:solidFill>
                    <a:srgbClr val="0000FF"/>
                  </a:solidFill>
                  <a:latin typeface="+mn-lt"/>
                </a:rPr>
                <a:t>B</a:t>
              </a:r>
              <a:r>
                <a:rPr lang="en-US" altLang="ja-JP" sz="2000" i="1" dirty="0">
                  <a:solidFill>
                    <a:srgbClr val="0000FF"/>
                  </a:solidFill>
                  <a:latin typeface="Symbol" pitchFamily="18" charset="2"/>
                </a:rPr>
                <a:t>r</a:t>
              </a:r>
              <a:r>
                <a:rPr lang="en-US" altLang="ja-JP" sz="2000" dirty="0">
                  <a:solidFill>
                    <a:srgbClr val="0000FF"/>
                  </a:solidFill>
                  <a:latin typeface="+mn-lt"/>
                </a:rPr>
                <a:t> with track reconstruction</a:t>
              </a: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3719" y="2195"/>
              <a:ext cx="0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>
              <a:off x="2472" y="2147"/>
              <a:ext cx="579" cy="6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4139" y="2147"/>
              <a:ext cx="964" cy="69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ja-JP" altLang="en-US"/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1882" y="2704"/>
              <a:ext cx="7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600">
                  <a:solidFill>
                    <a:srgbClr val="3333FF"/>
                  </a:solidFill>
                  <a:latin typeface="+mn-lt"/>
                </a:rPr>
                <a:t>PPAC x2</a:t>
              </a: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3016" y="2296"/>
              <a:ext cx="7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600">
                  <a:solidFill>
                    <a:srgbClr val="3333FF"/>
                  </a:solidFill>
                  <a:latin typeface="+mn-lt"/>
                </a:rPr>
                <a:t>PPAC x2</a:t>
              </a: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5148" y="2704"/>
              <a:ext cx="7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600" dirty="0">
                  <a:solidFill>
                    <a:srgbClr val="3333FF"/>
                  </a:solidFill>
                  <a:latin typeface="+mn-lt"/>
                </a:rPr>
                <a:t>PPAC x2</a:t>
              </a:r>
            </a:p>
          </p:txBody>
        </p:sp>
      </p:grpSp>
      <p:grpSp>
        <p:nvGrpSpPr>
          <p:cNvPr id="42" name="Group 79"/>
          <p:cNvGrpSpPr>
            <a:grpSpLocks/>
          </p:cNvGrpSpPr>
          <p:nvPr/>
        </p:nvGrpSpPr>
        <p:grpSpPr bwMode="auto">
          <a:xfrm>
            <a:off x="6991187" y="2417611"/>
            <a:ext cx="1908175" cy="1943100"/>
            <a:chOff x="4422" y="1462"/>
            <a:chExt cx="1202" cy="1224"/>
          </a:xfrm>
        </p:grpSpPr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5193" y="1552"/>
              <a:ext cx="0" cy="113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4422" y="1462"/>
              <a:ext cx="1202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i="1" dirty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n-US" altLang="ja-JP" sz="2000" i="1" dirty="0">
                  <a:solidFill>
                    <a:srgbClr val="0000FF"/>
                  </a:solidFill>
                  <a:latin typeface="+mn-lt"/>
                </a:rPr>
                <a:t>E</a:t>
              </a:r>
              <a:r>
                <a:rPr lang="en-US" altLang="ja-JP" sz="2000" dirty="0">
                  <a:solidFill>
                    <a:srgbClr val="0000FF"/>
                  </a:solidFill>
                  <a:latin typeface="+mn-lt"/>
                </a:rPr>
                <a:t>:</a:t>
              </a:r>
              <a:r>
                <a:rPr lang="en-US" altLang="ja-JP" dirty="0">
                  <a:latin typeface="+mn-lt"/>
                </a:rPr>
                <a:t>  </a:t>
              </a:r>
              <a:r>
                <a:rPr lang="en-US" altLang="ja-JP" dirty="0">
                  <a:solidFill>
                    <a:srgbClr val="3333FF"/>
                  </a:solidFill>
                  <a:latin typeface="+mn-lt"/>
                </a:rPr>
                <a:t>MUSIC, Si</a:t>
              </a:r>
              <a:r>
                <a:rPr lang="en-US" altLang="ja-JP" dirty="0">
                  <a:latin typeface="+mn-lt"/>
                </a:rPr>
                <a:t>       Isomer </a:t>
              </a:r>
              <a:r>
                <a:rPr lang="en-US" altLang="ja-JP" i="1" dirty="0">
                  <a:latin typeface="Symbol" pitchFamily="18" charset="2"/>
                </a:rPr>
                <a:t>g</a:t>
              </a:r>
              <a:r>
                <a:rPr lang="en-US" altLang="ja-JP" dirty="0">
                  <a:latin typeface="+mn-lt"/>
                </a:rPr>
                <a:t>-ray: </a:t>
              </a:r>
              <a:r>
                <a:rPr lang="en-US" altLang="ja-JP" dirty="0" err="1">
                  <a:latin typeface="+mn-lt"/>
                </a:rPr>
                <a:t>Ge</a:t>
              </a:r>
              <a:endParaRPr lang="en-US" altLang="ja-JP" dirty="0">
                <a:latin typeface="+mn-lt"/>
              </a:endParaRPr>
            </a:p>
          </p:txBody>
        </p:sp>
      </p:grpSp>
      <p:sp>
        <p:nvSpPr>
          <p:cNvPr id="45" name="Line 88"/>
          <p:cNvSpPr>
            <a:spLocks noChangeShapeType="1"/>
          </p:cNvSpPr>
          <p:nvPr/>
        </p:nvSpPr>
        <p:spPr bwMode="auto">
          <a:xfrm flipH="1">
            <a:off x="1663537" y="4678211"/>
            <a:ext cx="215900" cy="7143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Line 90"/>
          <p:cNvSpPr>
            <a:spLocks noChangeShapeType="1"/>
          </p:cNvSpPr>
          <p:nvPr/>
        </p:nvSpPr>
        <p:spPr bwMode="auto">
          <a:xfrm flipH="1">
            <a:off x="6056150" y="4246411"/>
            <a:ext cx="215900" cy="1428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7164825" y="3621124"/>
            <a:ext cx="919960" cy="4285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308939" y="3612214"/>
            <a:ext cx="678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i="1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ja-JP" sz="2000" i="1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+mn-lt"/>
              </a:rPr>
              <a:t>57</a:t>
            </a:r>
            <a:endParaRPr lang="en-US" altLang="ja-JP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370313" y="588510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L</a:t>
            </a:r>
            <a:r>
              <a:rPr kumimoji="1" lang="en-US" altLang="ja-JP" dirty="0" smtClean="0"/>
              <a:t> = 46.6 m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391723" y="1082590"/>
            <a:ext cx="19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TOF-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method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308395" y="2343756"/>
            <a:ext cx="1471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 smtClean="0"/>
              <a:t>Bethe-Bloch formula</a:t>
            </a:r>
            <a:endParaRPr kumimoji="1" lang="ja-JP" altLang="en-US" sz="1200" i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986797" y="1357314"/>
            <a:ext cx="1913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TOF: Time of flight</a:t>
            </a:r>
          </a:p>
          <a:p>
            <a:r>
              <a:rPr lang="en-US" altLang="ja-JP" sz="1600" i="1" dirty="0" smtClean="0"/>
              <a:t>B</a:t>
            </a:r>
            <a:r>
              <a:rPr lang="en-US" altLang="ja-JP" sz="1600" i="1" dirty="0" smtClean="0">
                <a:latin typeface="Symbol" panose="05050102010706020507" pitchFamily="18" charset="2"/>
              </a:rPr>
              <a:t>r</a:t>
            </a:r>
            <a:r>
              <a:rPr lang="en-US" altLang="ja-JP" sz="1600" dirty="0" smtClean="0"/>
              <a:t>: Magnetic rigidity</a:t>
            </a:r>
          </a:p>
          <a:p>
            <a:r>
              <a:rPr lang="en-US" altLang="ja-JP" sz="1600" dirty="0" smtClean="0">
                <a:latin typeface="Symbol" panose="05050102010706020507" pitchFamily="18" charset="2"/>
              </a:rPr>
              <a:t>D</a:t>
            </a:r>
            <a:r>
              <a:rPr lang="en-US" altLang="ja-JP" sz="1600" i="1" dirty="0" smtClean="0"/>
              <a:t>E</a:t>
            </a:r>
            <a:r>
              <a:rPr lang="en-US" altLang="ja-JP" sz="1600" dirty="0" smtClean="0"/>
              <a:t>: Energy loss</a:t>
            </a:r>
            <a:endParaRPr kumimoji="1" lang="ja-JP" altLang="en-US" sz="16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3347058" y="3670229"/>
            <a:ext cx="919960" cy="4285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527373" y="3654213"/>
            <a:ext cx="672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i="1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ja-JP" sz="2000" i="1" dirty="0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+mn-lt"/>
              </a:rPr>
              <a:t>35</a:t>
            </a:r>
            <a:endParaRPr lang="en-US" altLang="ja-JP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44" y="1489068"/>
            <a:ext cx="192650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" y="1887480"/>
            <a:ext cx="8099066" cy="3528923"/>
          </a:xfrm>
          <a:prstGeom prst="rect">
            <a:avLst/>
          </a:prstGeom>
        </p:spPr>
      </p:pic>
      <p:sp>
        <p:nvSpPr>
          <p:cNvPr id="6" name="テキスト ボックス 11"/>
          <p:cNvSpPr txBox="1">
            <a:spLocks noChangeArrowheads="1"/>
          </p:cNvSpPr>
          <p:nvPr/>
        </p:nvSpPr>
        <p:spPr bwMode="auto">
          <a:xfrm>
            <a:off x="1242214" y="5211116"/>
            <a:ext cx="3222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aseline="30000" dirty="0" smtClean="0">
                <a:latin typeface="+mn-lt"/>
              </a:rPr>
              <a:t>238</a:t>
            </a:r>
            <a:r>
              <a:rPr lang="en-US" altLang="ja-JP" sz="1600" dirty="0" smtClean="0">
                <a:latin typeface="+mn-lt"/>
              </a:rPr>
              <a:t>U(345 MeV/u) + Be </a:t>
            </a:r>
            <a:r>
              <a:rPr lang="en-US" altLang="ja-JP" sz="1600" dirty="0">
                <a:latin typeface="+mn-lt"/>
              </a:rPr>
              <a:t>2.9 </a:t>
            </a:r>
            <a:r>
              <a:rPr lang="en-US" altLang="ja-JP" sz="1600" dirty="0" smtClean="0">
                <a:latin typeface="+mn-lt"/>
              </a:rPr>
              <a:t>mm</a:t>
            </a:r>
          </a:p>
          <a:p>
            <a:pPr eaLnBrk="1" hangingPunct="1"/>
            <a:r>
              <a:rPr lang="en-US" altLang="ja-JP" sz="1600" i="1" dirty="0" smtClean="0">
                <a:latin typeface="+mn-lt"/>
              </a:rPr>
              <a:t>B</a:t>
            </a:r>
            <a:r>
              <a:rPr lang="en-US" altLang="ja-JP" sz="1600" i="1" dirty="0" smtClean="0">
                <a:latin typeface="Symbol" panose="05050102010706020507" pitchFamily="18" charset="2"/>
              </a:rPr>
              <a:t>r</a:t>
            </a:r>
            <a:r>
              <a:rPr lang="en-US" altLang="ja-JP" sz="1600" dirty="0" smtClean="0">
                <a:latin typeface="+mn-lt"/>
              </a:rPr>
              <a:t> </a:t>
            </a:r>
            <a:r>
              <a:rPr lang="en-US" altLang="ja-JP" sz="1600" dirty="0">
                <a:latin typeface="+mn-lt"/>
              </a:rPr>
              <a:t>01 = 7.990 </a:t>
            </a:r>
            <a:r>
              <a:rPr lang="en-US" altLang="ja-JP" sz="1600" dirty="0" smtClean="0">
                <a:latin typeface="+mn-lt"/>
              </a:rPr>
              <a:t>Tm, F1 </a:t>
            </a:r>
            <a:r>
              <a:rPr lang="en-US" altLang="ja-JP" sz="1600" dirty="0" err="1">
                <a:latin typeface="+mn-lt"/>
              </a:rPr>
              <a:t>deg</a:t>
            </a:r>
            <a:r>
              <a:rPr lang="en-US" altLang="ja-JP" sz="1600" dirty="0">
                <a:latin typeface="+mn-lt"/>
              </a:rPr>
              <a:t> Al 2.18mm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42214" y="5768074"/>
            <a:ext cx="4104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cs typeface="Arial" pitchFamily="34" charset="0"/>
              </a:rPr>
              <a:t>G2 setting in </a:t>
            </a:r>
            <a:r>
              <a:rPr lang="en-US" altLang="ja-JP" sz="1400" dirty="0" smtClean="0">
                <a:cs typeface="Arial" pitchFamily="34" charset="0"/>
              </a:rPr>
              <a:t>J</a:t>
            </a:r>
            <a:r>
              <a:rPr lang="en-US" altLang="ja-JP" sz="1400" dirty="0">
                <a:cs typeface="Arial" pitchFamily="34" charset="0"/>
              </a:rPr>
              <a:t>. Phys. Soc. </a:t>
            </a:r>
            <a:r>
              <a:rPr lang="en-US" altLang="ja-JP" sz="1400" dirty="0" err="1">
                <a:cs typeface="Arial" pitchFamily="34" charset="0"/>
              </a:rPr>
              <a:t>Jpn</a:t>
            </a:r>
            <a:r>
              <a:rPr lang="en-US" altLang="ja-JP" sz="1400" dirty="0">
                <a:cs typeface="Arial" pitchFamily="34" charset="0"/>
              </a:rPr>
              <a:t>. 79 (2010) 073201</a:t>
            </a:r>
            <a:r>
              <a:rPr lang="en-US" altLang="ja-JP" sz="1400" dirty="0" smtClean="0">
                <a:cs typeface="Arial" pitchFamily="34" charset="0"/>
              </a:rPr>
              <a:t>.</a:t>
            </a:r>
            <a:endParaRPr lang="ja-JP" altLang="en-US" sz="1400" dirty="0">
              <a:cs typeface="Arial" pitchFamily="34" charset="0"/>
            </a:endParaRPr>
          </a:p>
        </p:txBody>
      </p:sp>
      <p:sp>
        <p:nvSpPr>
          <p:cNvPr id="8" name="テキスト ボックス 39"/>
          <p:cNvSpPr txBox="1">
            <a:spLocks noChangeArrowheads="1"/>
          </p:cNvSpPr>
          <p:nvPr/>
        </p:nvSpPr>
        <p:spPr bwMode="auto">
          <a:xfrm>
            <a:off x="5009891" y="5205292"/>
            <a:ext cx="3583289" cy="40011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err="1">
                <a:solidFill>
                  <a:srgbClr val="FF0000"/>
                </a:solidFill>
                <a:latin typeface="+mn-lt"/>
              </a:rPr>
              <a:t>r.m.s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altLang="ja-JP" sz="2000" i="1" dirty="0">
                <a:solidFill>
                  <a:srgbClr val="FF0000"/>
                </a:solidFill>
                <a:latin typeface="+mn-lt"/>
              </a:rPr>
              <a:t>A/Q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 resolution: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0.034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%</a:t>
            </a:r>
          </a:p>
        </p:txBody>
      </p:sp>
      <p:sp>
        <p:nvSpPr>
          <p:cNvPr id="9" name="Text Box 103"/>
          <p:cNvSpPr txBox="1">
            <a:spLocks noChangeArrowheads="1"/>
          </p:cNvSpPr>
          <p:nvPr/>
        </p:nvSpPr>
        <p:spPr bwMode="auto">
          <a:xfrm>
            <a:off x="4775788" y="1829144"/>
            <a:ext cx="439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i="1" dirty="0">
                <a:latin typeface="+mn-lt"/>
              </a:rPr>
              <a:t>A/Q</a:t>
            </a:r>
            <a:r>
              <a:rPr lang="en-US" altLang="ja-JP" sz="1800" dirty="0">
                <a:latin typeface="+mn-lt"/>
              </a:rPr>
              <a:t> spectrum for </a:t>
            </a:r>
            <a:r>
              <a:rPr lang="en-US" altLang="ja-JP" sz="1800" dirty="0" smtClean="0">
                <a:latin typeface="+mn-lt"/>
              </a:rPr>
              <a:t>Rh </a:t>
            </a:r>
            <a:r>
              <a:rPr lang="en-US" altLang="ja-JP" sz="1800" dirty="0">
                <a:latin typeface="+mn-lt"/>
              </a:rPr>
              <a:t>isotopes (</a:t>
            </a:r>
            <a:r>
              <a:rPr lang="en-US" altLang="ja-JP" sz="1800" i="1" dirty="0" smtClean="0">
                <a:latin typeface="+mn-lt"/>
              </a:rPr>
              <a:t>Z</a:t>
            </a:r>
            <a:r>
              <a:rPr lang="en-US" altLang="ja-JP" sz="1800" dirty="0" smtClean="0">
                <a:latin typeface="+mn-lt"/>
              </a:rPr>
              <a:t>=45)</a:t>
            </a:r>
            <a:endParaRPr lang="en-US" altLang="ja-JP" sz="1800" dirty="0">
              <a:latin typeface="+mn-lt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857487" y="1805670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i="1" dirty="0">
                <a:latin typeface="+mn-lt"/>
              </a:rPr>
              <a:t>Z</a:t>
            </a:r>
            <a:r>
              <a:rPr lang="en-US" altLang="ja-JP" sz="1800" dirty="0">
                <a:latin typeface="+mn-lt"/>
              </a:rPr>
              <a:t> vs. </a:t>
            </a:r>
            <a:r>
              <a:rPr lang="en-US" altLang="ja-JP" sz="1800" i="1" dirty="0">
                <a:latin typeface="+mn-lt"/>
              </a:rPr>
              <a:t>A/Q</a:t>
            </a:r>
            <a:r>
              <a:rPr lang="en-US" altLang="ja-JP" sz="1800" dirty="0">
                <a:latin typeface="+mn-lt"/>
              </a:rPr>
              <a:t> plot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2238" y="6203697"/>
            <a:ext cx="671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PID at </a:t>
            </a:r>
            <a:r>
              <a:rPr lang="en-US" altLang="ja-JP" sz="1600" dirty="0" err="1" smtClean="0"/>
              <a:t>BigRIPS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 </a:t>
            </a:r>
            <a:r>
              <a:rPr lang="en-US" altLang="ja-JP" sz="1600" dirty="0" smtClean="0"/>
              <a:t>N. Fukuda </a:t>
            </a:r>
            <a:r>
              <a:rPr lang="en-US" altLang="ja-JP" sz="1600" i="1" dirty="0" smtClean="0"/>
              <a:t>et al</a:t>
            </a:r>
            <a:r>
              <a:rPr lang="en-US" altLang="ja-JP" sz="1600" dirty="0" smtClean="0"/>
              <a:t>., </a:t>
            </a:r>
            <a:r>
              <a:rPr kumimoji="1" lang="en-US" altLang="ja-JP" sz="1600" dirty="0" err="1" smtClean="0"/>
              <a:t>Nucl</a:t>
            </a:r>
            <a:r>
              <a:rPr kumimoji="1" lang="en-US" altLang="ja-JP" sz="1600" dirty="0" smtClean="0"/>
              <a:t>. Instr. Meth. B 317 (2013) 323.</a:t>
            </a:r>
            <a:endParaRPr kumimoji="1" lang="ja-JP" altLang="en-US" sz="1600" dirty="0"/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Particle identification (PID) resolving power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15445" y="987778"/>
            <a:ext cx="481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TOF-</a:t>
            </a:r>
            <a:r>
              <a:rPr lang="en-US" altLang="ja-JP" i="1" dirty="0" smtClean="0"/>
              <a:t>Br</a:t>
            </a:r>
            <a:r>
              <a:rPr lang="en-US" altLang="ja-JP" dirty="0" smtClean="0"/>
              <a:t>-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 method with trajectory reconstruction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8778" y="1368779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A/Q resolution: High enough to identify charge states of fragments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59223" y="5602110"/>
            <a:ext cx="1832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6.1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separation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Trajectory reconstruction for </a:t>
            </a:r>
            <a:r>
              <a:rPr kumimoji="1" lang="en-US" altLang="ja-JP" i="1" dirty="0" smtClean="0"/>
              <a:t>B</a:t>
            </a:r>
            <a:r>
              <a:rPr kumimoji="1" lang="en-US" altLang="ja-JP" i="1" dirty="0" smtClean="0">
                <a:latin typeface="Symbol" charset="2"/>
                <a:cs typeface="Symbol" charset="2"/>
              </a:rPr>
              <a:t>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detemination</a:t>
            </a:r>
            <a:endParaRPr kumimoji="1" lang="ja-JP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4213" y="1841500"/>
            <a:ext cx="393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/>
              <a:t>F5x = </a:t>
            </a:r>
            <a:r>
              <a:rPr lang="en-US" altLang="ja-JP" sz="2000" dirty="0">
                <a:solidFill>
                  <a:schemeClr val="accent2"/>
                </a:solidFill>
              </a:rPr>
              <a:t>(</a:t>
            </a:r>
            <a:r>
              <a:rPr lang="en-US" altLang="ja-JP" sz="2000" dirty="0" err="1">
                <a:solidFill>
                  <a:schemeClr val="accent2"/>
                </a:solidFill>
              </a:rPr>
              <a:t>x|x</a:t>
            </a:r>
            <a:r>
              <a:rPr lang="en-US" altLang="ja-JP" sz="2000" dirty="0">
                <a:solidFill>
                  <a:schemeClr val="accent2"/>
                </a:solidFill>
              </a:rPr>
              <a:t>)</a:t>
            </a:r>
            <a:r>
              <a:rPr lang="en-US" altLang="ja-JP" sz="2000" dirty="0"/>
              <a:t>F3x + </a:t>
            </a:r>
            <a:r>
              <a:rPr lang="en-US" altLang="ja-JP" sz="2000" dirty="0">
                <a:solidFill>
                  <a:schemeClr val="accent2"/>
                </a:solidFill>
              </a:rPr>
              <a:t>(</a:t>
            </a:r>
            <a:r>
              <a:rPr lang="en-US" altLang="ja-JP" sz="2000" dirty="0" err="1">
                <a:solidFill>
                  <a:schemeClr val="accent2"/>
                </a:solidFill>
              </a:rPr>
              <a:t>x|a</a:t>
            </a:r>
            <a:r>
              <a:rPr lang="en-US" altLang="ja-JP" sz="2000" dirty="0">
                <a:solidFill>
                  <a:schemeClr val="accent2"/>
                </a:solidFill>
              </a:rPr>
              <a:t>)</a:t>
            </a:r>
            <a:r>
              <a:rPr lang="en-US" altLang="ja-JP" sz="2000" dirty="0">
                <a:solidFill>
                  <a:srgbClr val="FF0000"/>
                </a:solidFill>
              </a:rPr>
              <a:t>F3a</a:t>
            </a:r>
            <a:r>
              <a:rPr lang="en-US" altLang="ja-JP" sz="2000" dirty="0"/>
              <a:t> + </a:t>
            </a:r>
            <a:r>
              <a:rPr lang="en-US" altLang="ja-JP" sz="2000" dirty="0">
                <a:solidFill>
                  <a:schemeClr val="accent2"/>
                </a:solidFill>
              </a:rPr>
              <a:t>(</a:t>
            </a:r>
            <a:r>
              <a:rPr lang="en-US" altLang="ja-JP" sz="2000" dirty="0" err="1">
                <a:solidFill>
                  <a:schemeClr val="accent2"/>
                </a:solidFill>
              </a:rPr>
              <a:t>x|</a:t>
            </a:r>
            <a:r>
              <a:rPr lang="en-US" altLang="ja-JP" sz="2000" dirty="0" err="1">
                <a:solidFill>
                  <a:schemeClr val="accent2"/>
                </a:solidFill>
                <a:latin typeface="Symbol" charset="0"/>
              </a:rPr>
              <a:t>d</a:t>
            </a:r>
            <a:r>
              <a:rPr lang="en-US" altLang="ja-JP" sz="2000" dirty="0">
                <a:solidFill>
                  <a:schemeClr val="accent2"/>
                </a:solidFill>
              </a:rPr>
              <a:t>)</a:t>
            </a:r>
            <a:r>
              <a:rPr lang="en-US" altLang="ja-JP" sz="2000" b="1" dirty="0">
                <a:solidFill>
                  <a:srgbClr val="FF0000"/>
                </a:solidFill>
                <a:latin typeface="Symbol" charset="0"/>
              </a:rPr>
              <a:t>d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6275" y="2222500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/>
              <a:t>F5a = </a:t>
            </a:r>
            <a:r>
              <a:rPr lang="en-US" altLang="ja-JP" sz="2000">
                <a:solidFill>
                  <a:schemeClr val="accent2"/>
                </a:solidFill>
              </a:rPr>
              <a:t>(a|x)</a:t>
            </a:r>
            <a:r>
              <a:rPr lang="en-US" altLang="ja-JP" sz="2000"/>
              <a:t>F3x + </a:t>
            </a:r>
            <a:r>
              <a:rPr lang="en-US" altLang="ja-JP" sz="2000">
                <a:solidFill>
                  <a:schemeClr val="accent2"/>
                </a:solidFill>
              </a:rPr>
              <a:t>(a|a)</a:t>
            </a:r>
            <a:r>
              <a:rPr lang="en-US" altLang="ja-JP" sz="2000">
                <a:solidFill>
                  <a:srgbClr val="FF0000"/>
                </a:solidFill>
              </a:rPr>
              <a:t>F3a</a:t>
            </a:r>
            <a:r>
              <a:rPr lang="en-US" altLang="ja-JP" sz="2000"/>
              <a:t> + </a:t>
            </a:r>
            <a:r>
              <a:rPr lang="en-US" altLang="ja-JP" sz="2000">
                <a:solidFill>
                  <a:schemeClr val="accent2"/>
                </a:solidFill>
              </a:rPr>
              <a:t>(a|</a:t>
            </a:r>
            <a:r>
              <a:rPr lang="en-US" altLang="ja-JP" sz="2000">
                <a:solidFill>
                  <a:schemeClr val="accent2"/>
                </a:solidFill>
                <a:latin typeface="Symbol" charset="0"/>
              </a:rPr>
              <a:t>d</a:t>
            </a:r>
            <a:r>
              <a:rPr lang="en-US" altLang="ja-JP" sz="2000">
                <a:solidFill>
                  <a:schemeClr val="accent2"/>
                </a:solidFill>
              </a:rPr>
              <a:t>)</a:t>
            </a:r>
            <a:r>
              <a:rPr lang="en-US" altLang="ja-JP" sz="2000" b="1">
                <a:solidFill>
                  <a:srgbClr val="FF0000"/>
                </a:solidFill>
                <a:latin typeface="Symbol" charset="0"/>
              </a:rPr>
              <a:t>d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4405" y="996069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latin typeface="+mn-lt"/>
              </a:rPr>
              <a:t>by using the position and angle measured at the focuses (such as F5x, F5a, F3x) and the experimentally determined transfer matrices as follows: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84213" y="2636838"/>
            <a:ext cx="234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/>
              <a:t>B</a:t>
            </a:r>
            <a:r>
              <a:rPr lang="en-US" altLang="ja-JP" sz="2000" dirty="0">
                <a:latin typeface="Symbol" charset="0"/>
              </a:rPr>
              <a:t>r</a:t>
            </a:r>
            <a:r>
              <a:rPr lang="en-US" altLang="ja-JP" sz="2000" dirty="0"/>
              <a:t>=B</a:t>
            </a:r>
            <a:r>
              <a:rPr lang="en-US" altLang="ja-JP" sz="2000" dirty="0">
                <a:latin typeface="Symbol" charset="0"/>
              </a:rPr>
              <a:t>r</a:t>
            </a:r>
            <a:r>
              <a:rPr lang="en-US" altLang="ja-JP" sz="2000" baseline="-25000" dirty="0"/>
              <a:t>0</a:t>
            </a:r>
            <a:r>
              <a:rPr lang="en-US" altLang="ja-JP" sz="2000" dirty="0"/>
              <a:t>(1+ </a:t>
            </a:r>
            <a:r>
              <a:rPr lang="en-US" altLang="ja-JP" sz="2000" b="1" dirty="0">
                <a:solidFill>
                  <a:srgbClr val="FF0000"/>
                </a:solidFill>
                <a:latin typeface="Symbol" charset="0"/>
              </a:rPr>
              <a:t>d</a:t>
            </a:r>
            <a:r>
              <a:rPr lang="en-US" altLang="ja-JP" sz="2000" dirty="0"/>
              <a:t>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219700" y="1844675"/>
            <a:ext cx="2989263" cy="8540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/>
              <a:t>Measured F5x, F5a, F3x</a:t>
            </a:r>
          </a:p>
          <a:p>
            <a:pPr eaLnBrk="1" hangingPunct="1"/>
            <a:r>
              <a:rPr lang="en-US" altLang="ja-JP" sz="2000" dirty="0">
                <a:sym typeface="Wingdings" charset="0"/>
              </a:rPr>
              <a:t>           </a:t>
            </a:r>
            <a:r>
              <a:rPr lang="en-US" altLang="ja-JP" sz="2000" dirty="0">
                <a:solidFill>
                  <a:srgbClr val="FF0000"/>
                </a:solidFill>
                <a:sym typeface="Wingdings" charset="0"/>
              </a:rPr>
              <a:t> deduce </a:t>
            </a:r>
            <a:r>
              <a:rPr lang="en-US" altLang="ja-JP" sz="2000" b="1" dirty="0">
                <a:solidFill>
                  <a:srgbClr val="FF0000"/>
                </a:solidFill>
                <a:latin typeface="Symbol" charset="0"/>
                <a:sym typeface="Wingdings" charset="0"/>
              </a:rPr>
              <a:t>d</a:t>
            </a:r>
            <a:r>
              <a:rPr lang="en-US" altLang="ja-JP" sz="2000" dirty="0">
                <a:solidFill>
                  <a:srgbClr val="FF0000"/>
                </a:solidFill>
                <a:sym typeface="Wingdings" charset="0"/>
              </a:rPr>
              <a:t>, F3a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79388" y="2997200"/>
            <a:ext cx="8767763" cy="3713163"/>
            <a:chOff x="113" y="1888"/>
            <a:chExt cx="5523" cy="2339"/>
          </a:xfrm>
        </p:grpSpPr>
        <p:pic>
          <p:nvPicPr>
            <p:cNvPr id="11" name="Picture 27" descr="br_tof_hikak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024"/>
              <a:ext cx="2313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13" y="3385"/>
              <a:ext cx="131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ja-JP" sz="1600"/>
                <a:t>For Z=40 isotopes produced by in-flight fission of a </a:t>
              </a:r>
              <a:r>
                <a:rPr lang="en-US" altLang="ja-JP" sz="1600" baseline="30000"/>
                <a:t>238</a:t>
              </a:r>
              <a:r>
                <a:rPr lang="en-US" altLang="ja-JP" sz="1600"/>
                <a:t>U beam at 345 MeV/u</a:t>
              </a: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 rot="-5400000">
              <a:off x="1331" y="2414"/>
              <a:ext cx="7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ja-JP" sz="2000"/>
                <a:t>B</a:t>
              </a:r>
              <a:r>
                <a:rPr lang="en-US" altLang="ja-JP" sz="2000">
                  <a:latin typeface="Symbol" charset="0"/>
                </a:rPr>
                <a:t>r</a:t>
              </a:r>
              <a:r>
                <a:rPr lang="en-US" altLang="ja-JP" sz="2000"/>
                <a:t>(F5X)</a:t>
              </a: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 rot="-5400000">
              <a:off x="1314" y="3475"/>
              <a:ext cx="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ja-JP" sz="2000"/>
                <a:t>B</a:t>
              </a:r>
              <a:r>
                <a:rPr lang="en-US" altLang="ja-JP" sz="2000">
                  <a:latin typeface="Symbol" charset="0"/>
                </a:rPr>
                <a:t>r</a:t>
              </a:r>
              <a:r>
                <a:rPr lang="en-US" altLang="ja-JP" sz="2000"/>
                <a:t>(Rec.)</a:t>
              </a: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2744" y="3996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ja-JP"/>
                <a:t>TOF37</a:t>
              </a:r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H="1">
              <a:off x="3991" y="3519"/>
              <a:ext cx="22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4195" y="3339"/>
              <a:ext cx="113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600" b="1" dirty="0">
                  <a:solidFill>
                    <a:srgbClr val="0000FF"/>
                  </a:solidFill>
                </a:rPr>
                <a:t>With </a:t>
              </a:r>
              <a:r>
                <a:rPr lang="en-US" altLang="ja-JP" sz="1600" b="1" dirty="0" smtClean="0">
                  <a:solidFill>
                    <a:srgbClr val="0000FF"/>
                  </a:solidFill>
                </a:rPr>
                <a:t>trajectory </a:t>
              </a:r>
              <a:r>
                <a:rPr lang="en-US" altLang="ja-JP" sz="1600" b="1" dirty="0">
                  <a:solidFill>
                    <a:srgbClr val="0000FF"/>
                  </a:solidFill>
                </a:rPr>
                <a:t>reconstruction</a:t>
              </a:r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 flipH="1">
              <a:off x="4013" y="2384"/>
              <a:ext cx="22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4195" y="2523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 dirty="0">
                  <a:solidFill>
                    <a:srgbClr val="0000FF"/>
                  </a:solidFill>
                </a:rPr>
                <a:t>(from the position at dispersive focus)</a:t>
              </a: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2336" y="1888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/>
                <a:t>Z=40 (Zr) isotopes</a:t>
              </a:r>
            </a:p>
          </p:txBody>
        </p:sp>
        <p:sp>
          <p:nvSpPr>
            <p:cNvPr id="21" name="Text Box 37"/>
            <p:cNvSpPr txBox="1">
              <a:spLocks noChangeArrowheads="1"/>
            </p:cNvSpPr>
            <p:nvPr/>
          </p:nvSpPr>
          <p:spPr bwMode="auto">
            <a:xfrm>
              <a:off x="4195" y="2160"/>
              <a:ext cx="144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600" b="1" dirty="0">
                  <a:solidFill>
                    <a:srgbClr val="0000FF"/>
                  </a:solidFill>
                </a:rPr>
                <a:t>Without </a:t>
              </a:r>
              <a:r>
                <a:rPr lang="en-US" altLang="ja-JP" sz="1600" b="1" dirty="0" smtClean="0">
                  <a:solidFill>
                    <a:srgbClr val="0000FF"/>
                  </a:solidFill>
                </a:rPr>
                <a:t>trajectory </a:t>
              </a:r>
              <a:r>
                <a:rPr lang="en-US" altLang="ja-JP" sz="1600" b="1" dirty="0">
                  <a:solidFill>
                    <a:srgbClr val="0000FF"/>
                  </a:solidFill>
                </a:rPr>
                <a:t>reconstruction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81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 isotope search at </a:t>
            </a:r>
            <a:r>
              <a:rPr lang="en-US" altLang="ja-JP" dirty="0" err="1" smtClean="0"/>
              <a:t>BigRIPS</a:t>
            </a:r>
            <a:r>
              <a:rPr lang="en-US" altLang="ja-JP" dirty="0" smtClean="0"/>
              <a:t> (2007—2014)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372225" y="889905"/>
            <a:ext cx="7063740" cy="769441"/>
            <a:chOff x="899160" y="843411"/>
            <a:chExt cx="7063740" cy="76944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899160" y="843411"/>
              <a:ext cx="70637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sz="1600" dirty="0" smtClean="0"/>
                <a:t>2007 (</a:t>
              </a:r>
              <a:r>
                <a:rPr kumimoji="1" lang="en-US" altLang="ja-JP" sz="1600" baseline="30000" dirty="0" smtClean="0"/>
                <a:t>238</a:t>
              </a:r>
              <a:r>
                <a:rPr kumimoji="1" lang="en-US" altLang="ja-JP" sz="1600" dirty="0" smtClean="0"/>
                <a:t>U beam)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baseline="30000" dirty="0" smtClean="0"/>
                <a:t>238</a:t>
              </a:r>
              <a:r>
                <a:rPr lang="en-US" altLang="ja-JP" sz="1400" dirty="0" smtClean="0"/>
                <a:t>U beam current 0.007 </a:t>
              </a:r>
              <a:r>
                <a:rPr lang="en-US" altLang="ja-JP" sz="1400" dirty="0" err="1" smtClean="0"/>
                <a:t>pnA</a:t>
              </a:r>
              <a:endParaRPr lang="en-US" altLang="ja-JP" sz="14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baseline="30000" dirty="0" smtClean="0"/>
                <a:t>125</a:t>
              </a:r>
              <a:r>
                <a:rPr lang="en-US" altLang="ja-JP" sz="1400" dirty="0" smtClean="0"/>
                <a:t>Pd, </a:t>
              </a:r>
              <a:r>
                <a:rPr lang="en-US" altLang="ja-JP" sz="1400" baseline="30000" dirty="0" smtClean="0"/>
                <a:t>126</a:t>
              </a:r>
              <a:r>
                <a:rPr lang="en-US" altLang="ja-JP" sz="1400" dirty="0" smtClean="0"/>
                <a:t>Pd were observed</a:t>
              </a:r>
              <a:r>
                <a:rPr lang="ja-JP" altLang="en-US" sz="1400" dirty="0"/>
                <a:t> </a:t>
              </a:r>
              <a:r>
                <a:rPr lang="en-US" altLang="ja-JP" sz="1400" dirty="0" smtClean="0"/>
                <a:t>for one day.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976837" y="874197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sz="1200" dirty="0" smtClean="0"/>
                <a:t>T. Ohnishi </a:t>
              </a:r>
              <a:r>
                <a:rPr lang="en-US" altLang="ja-JP" sz="1200" i="1" dirty="0" smtClean="0"/>
                <a:t>et al</a:t>
              </a:r>
              <a:r>
                <a:rPr lang="en-US" altLang="ja-JP" sz="1200" dirty="0" smtClean="0"/>
                <a:t>., J. Phys. Soc. </a:t>
              </a:r>
              <a:r>
                <a:rPr lang="en-US" altLang="ja-JP" sz="1200" dirty="0" err="1" smtClean="0"/>
                <a:t>Jpn</a:t>
              </a:r>
              <a:r>
                <a:rPr lang="en-US" altLang="ja-JP" sz="1200" dirty="0" smtClean="0"/>
                <a:t>. 77 (2008) 083201.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72224" y="1646070"/>
            <a:ext cx="7466922" cy="984885"/>
            <a:chOff x="659679" y="2619513"/>
            <a:chExt cx="7466922" cy="984885"/>
          </a:xfrm>
        </p:grpSpPr>
        <p:sp>
          <p:nvSpPr>
            <p:cNvPr id="12" name="正方形/長方形 11"/>
            <p:cNvSpPr/>
            <p:nvPr/>
          </p:nvSpPr>
          <p:spPr>
            <a:xfrm>
              <a:off x="2737357" y="265813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sz="1200" dirty="0"/>
                <a:t>T. Ohnishi </a:t>
              </a:r>
              <a:r>
                <a:rPr lang="en-US" altLang="ja-JP" sz="1200" i="1" dirty="0"/>
                <a:t>et al</a:t>
              </a:r>
              <a:r>
                <a:rPr lang="en-US" altLang="ja-JP" sz="1200" dirty="0"/>
                <a:t>., J. Phys. Soc. </a:t>
              </a:r>
              <a:r>
                <a:rPr lang="en-US" altLang="ja-JP" sz="1200" dirty="0" err="1"/>
                <a:t>Jpn</a:t>
              </a:r>
              <a:r>
                <a:rPr lang="en-US" altLang="ja-JP" sz="1200" dirty="0"/>
                <a:t>. 79 (2010) 073201.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59679" y="2619513"/>
              <a:ext cx="746692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1600" dirty="0" smtClean="0"/>
                <a:t>2008 </a:t>
              </a:r>
              <a:r>
                <a:rPr lang="en-US" altLang="ja-JP" sz="1600" dirty="0"/>
                <a:t>(</a:t>
              </a:r>
              <a:r>
                <a:rPr lang="en-US" altLang="ja-JP" sz="1600" baseline="30000" dirty="0"/>
                <a:t>238</a:t>
              </a:r>
              <a:r>
                <a:rPr lang="en-US" altLang="ja-JP" sz="1600" dirty="0"/>
                <a:t>U beam)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baseline="30000" dirty="0" smtClean="0"/>
                <a:t>238</a:t>
              </a:r>
              <a:r>
                <a:rPr lang="en-US" altLang="ja-JP" sz="1400" dirty="0" smtClean="0"/>
                <a:t>U beam current 0.22 </a:t>
              </a:r>
              <a:r>
                <a:rPr lang="en-US" altLang="ja-JP" sz="1400" dirty="0" err="1" smtClean="0"/>
                <a:t>pnA</a:t>
              </a:r>
              <a:endParaRPr lang="en-US" altLang="ja-JP" sz="14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dirty="0" smtClean="0"/>
                <a:t>3 settings for Z ~ 30, 40, 50 region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dirty="0"/>
                <a:t>45 new </a:t>
              </a:r>
              <a:r>
                <a:rPr lang="en-US" altLang="ja-JP" sz="1400" dirty="0" smtClean="0"/>
                <a:t>isotopes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72223" y="2628549"/>
            <a:ext cx="6818804" cy="1661993"/>
            <a:chOff x="899160" y="2633369"/>
            <a:chExt cx="6818804" cy="1661993"/>
          </a:xfrm>
        </p:grpSpPr>
        <p:sp>
          <p:nvSpPr>
            <p:cNvPr id="13" name="正方形/長方形 12"/>
            <p:cNvSpPr/>
            <p:nvPr/>
          </p:nvSpPr>
          <p:spPr>
            <a:xfrm>
              <a:off x="2980291" y="3419078"/>
              <a:ext cx="22825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/>
                <a:t>D. Kameda </a:t>
              </a:r>
              <a:r>
                <a:rPr lang="en-US" altLang="ja-JP" sz="1200" i="1" dirty="0" smtClean="0"/>
                <a:t>et al</a:t>
              </a:r>
              <a:r>
                <a:rPr lang="en-US" altLang="ja-JP" sz="1200" dirty="0" smtClean="0"/>
                <a:t>., to be published.</a:t>
              </a:r>
              <a:endParaRPr lang="en-US" altLang="ja-JP" sz="12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849871" y="3954003"/>
              <a:ext cx="2868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H. Suzuki, </a:t>
              </a:r>
              <a:r>
                <a:rPr lang="en-US" altLang="ja-JP" sz="1200" i="1" dirty="0" smtClean="0"/>
                <a:t>et al</a:t>
              </a:r>
              <a:r>
                <a:rPr lang="en-US" altLang="ja-JP" sz="1200" dirty="0" smtClean="0"/>
                <a:t>., NIMB 317, 756-768 (2013)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99160" y="2633369"/>
              <a:ext cx="5543204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1600" dirty="0" smtClean="0"/>
                <a:t>2011 (</a:t>
              </a:r>
              <a:r>
                <a:rPr lang="en-US" altLang="ja-JP" sz="1600" baseline="30000" dirty="0" smtClean="0"/>
                <a:t>238</a:t>
              </a:r>
              <a:r>
                <a:rPr lang="en-US" altLang="ja-JP" sz="1600" dirty="0" smtClean="0"/>
                <a:t>U and </a:t>
              </a:r>
              <a:r>
                <a:rPr lang="en-US" altLang="ja-JP" sz="1600" baseline="30000" dirty="0" smtClean="0"/>
                <a:t>124</a:t>
              </a:r>
              <a:r>
                <a:rPr lang="en-US" altLang="ja-JP" sz="1600" dirty="0" smtClean="0"/>
                <a:t>Xe beam)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baseline="30000" dirty="0" smtClean="0"/>
                <a:t>238</a:t>
              </a:r>
              <a:r>
                <a:rPr lang="en-US" altLang="ja-JP" sz="1400" dirty="0" smtClean="0"/>
                <a:t>U beam current 0.3 </a:t>
              </a:r>
              <a:r>
                <a:rPr lang="en-US" altLang="ja-JP" sz="1400" dirty="0" err="1" smtClean="0"/>
                <a:t>pnA</a:t>
              </a:r>
              <a:endParaRPr lang="en-US" altLang="ja-JP" sz="14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dirty="0" smtClean="0"/>
                <a:t>2 settings for Z ~ 60—70 region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dirty="0" smtClean="0"/>
                <a:t>26 new isotopes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ja-JP" sz="16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baseline="30000" dirty="0" smtClean="0"/>
                <a:t>124</a:t>
              </a:r>
              <a:r>
                <a:rPr lang="en-US" altLang="ja-JP" sz="1400" dirty="0" smtClean="0"/>
                <a:t>Xe beam current 9 </a:t>
              </a:r>
              <a:r>
                <a:rPr lang="en-US" altLang="ja-JP" sz="1400" dirty="0" err="1" smtClean="0"/>
                <a:t>pnA</a:t>
              </a:r>
              <a:endParaRPr lang="en-US" altLang="ja-JP" sz="14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baseline="30000" dirty="0" smtClean="0"/>
                <a:t>85</a:t>
              </a:r>
              <a:r>
                <a:rPr lang="en-US" altLang="ja-JP" sz="1400" dirty="0" smtClean="0"/>
                <a:t>Ru, </a:t>
              </a:r>
              <a:r>
                <a:rPr lang="en-US" altLang="ja-JP" sz="1400" baseline="30000" dirty="0" smtClean="0"/>
                <a:t>86</a:t>
              </a:r>
              <a:r>
                <a:rPr lang="en-US" altLang="ja-JP" sz="1400" dirty="0" smtClean="0"/>
                <a:t>Ru, </a:t>
              </a:r>
              <a:r>
                <a:rPr lang="en-US" altLang="ja-JP" sz="1400" baseline="30000" dirty="0" smtClean="0"/>
                <a:t>80</a:t>
              </a:r>
              <a:r>
                <a:rPr lang="en-US" altLang="ja-JP" sz="1400" dirty="0" smtClean="0"/>
                <a:t>Mo, </a:t>
              </a:r>
              <a:r>
                <a:rPr lang="en-US" altLang="ja-JP" sz="1400" baseline="30000" dirty="0" smtClean="0"/>
                <a:t>81</a:t>
              </a:r>
              <a:r>
                <a:rPr lang="en-US" altLang="ja-JP" sz="1400" dirty="0" smtClean="0"/>
                <a:t>Mo were observed.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72224" y="4264452"/>
            <a:ext cx="5647113" cy="1200329"/>
            <a:chOff x="899159" y="4510806"/>
            <a:chExt cx="5647113" cy="1200329"/>
          </a:xfrm>
        </p:grpSpPr>
        <p:sp>
          <p:nvSpPr>
            <p:cNvPr id="15" name="正方形/長方形 14"/>
            <p:cNvSpPr/>
            <p:nvPr/>
          </p:nvSpPr>
          <p:spPr>
            <a:xfrm>
              <a:off x="2952949" y="5276834"/>
              <a:ext cx="22550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/>
                <a:t>Y. Shimizu </a:t>
              </a:r>
              <a:r>
                <a:rPr lang="en-US" altLang="ja-JP" sz="1200" i="1" dirty="0" smtClean="0"/>
                <a:t>et al</a:t>
              </a:r>
              <a:r>
                <a:rPr lang="en-US" altLang="ja-JP" sz="1200" dirty="0" smtClean="0"/>
                <a:t>., to be submitted.</a:t>
              </a:r>
              <a:endParaRPr lang="en-US" altLang="ja-JP" sz="12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99159" y="4510806"/>
              <a:ext cx="56471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1600" dirty="0" smtClean="0"/>
                <a:t>2012/2013 (</a:t>
              </a:r>
              <a:r>
                <a:rPr lang="en-US" altLang="ja-JP" sz="1600" baseline="30000" dirty="0" smtClean="0"/>
                <a:t>238</a:t>
              </a:r>
              <a:r>
                <a:rPr lang="en-US" altLang="ja-JP" sz="1600" dirty="0" smtClean="0"/>
                <a:t>U beam EURICA campaign)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baseline="30000" dirty="0" smtClean="0"/>
                <a:t>238</a:t>
              </a:r>
              <a:r>
                <a:rPr lang="en-US" altLang="ja-JP" sz="1400" dirty="0" smtClean="0"/>
                <a:t>U beam current 6–10 </a:t>
              </a:r>
              <a:r>
                <a:rPr lang="en-US" altLang="ja-JP" sz="1400" dirty="0" err="1" smtClean="0"/>
                <a:t>pnA</a:t>
              </a:r>
              <a:endParaRPr lang="en-US" altLang="ja-JP" sz="14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dirty="0" smtClean="0"/>
                <a:t>Total rates were limited at ~100 </a:t>
              </a:r>
              <a:r>
                <a:rPr lang="en-US" altLang="ja-JP" sz="1400" dirty="0" err="1" smtClean="0"/>
                <a:t>pps</a:t>
              </a:r>
              <a:r>
                <a:rPr lang="en-US" altLang="ja-JP" sz="1400" dirty="0" smtClean="0"/>
                <a:t> due to EURICA operation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ja-JP" sz="1400" dirty="0" smtClean="0"/>
                <a:t>26 new isotopes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ja-JP" sz="1400" dirty="0" smtClean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372224" y="528349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2014 (</a:t>
            </a:r>
            <a:r>
              <a:rPr lang="en-US" altLang="ja-JP" sz="1600" baseline="30000" dirty="0" smtClean="0"/>
              <a:t>238</a:t>
            </a:r>
            <a:r>
              <a:rPr lang="en-US" altLang="ja-JP" sz="1600" dirty="0" smtClean="0"/>
              <a:t>U beam)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baseline="30000" dirty="0" smtClean="0"/>
              <a:t>238</a:t>
            </a:r>
            <a:r>
              <a:rPr lang="en-US" altLang="ja-JP" sz="1400" dirty="0" smtClean="0"/>
              <a:t>U beam current 12.6 </a:t>
            </a:r>
            <a:r>
              <a:rPr lang="en-US" altLang="ja-JP" sz="1400" dirty="0" err="1" smtClean="0"/>
              <a:t>pnA</a:t>
            </a:r>
            <a:endParaRPr lang="en-US" altLang="ja-JP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2 settings for Z ~ 60—70 </a:t>
            </a:r>
            <a:r>
              <a:rPr lang="en-US" altLang="ja-JP" sz="1400" dirty="0" smtClean="0"/>
              <a:t>region</a:t>
            </a:r>
            <a:endParaRPr lang="en-US" altLang="ja-JP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18 new isotopes (Preliminary) 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ARIS2014, N. Fukuda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FFDA-1D32-4563-89E6-EB8295E53EFB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66862" y="6065978"/>
            <a:ext cx="349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121 new isotopes (Preliminary)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9" name="図形グループ 38"/>
          <p:cNvGrpSpPr/>
          <p:nvPr/>
        </p:nvGrpSpPr>
        <p:grpSpPr>
          <a:xfrm>
            <a:off x="4993660" y="1082272"/>
            <a:ext cx="4013861" cy="2813250"/>
            <a:chOff x="4993660" y="1082272"/>
            <a:chExt cx="4013861" cy="2813250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4993660" y="1301460"/>
              <a:ext cx="4013861" cy="2594062"/>
              <a:chOff x="4993660" y="1301460"/>
              <a:chExt cx="4013861" cy="2594062"/>
            </a:xfrm>
          </p:grpSpPr>
          <p:graphicFrame>
            <p:nvGraphicFramePr>
              <p:cNvPr id="22" name="グラフ 2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6848797"/>
                  </p:ext>
                </p:extLst>
              </p:nvPr>
            </p:nvGraphicFramePr>
            <p:xfrm>
              <a:off x="5253080" y="1301460"/>
              <a:ext cx="3726162" cy="24289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" name="テキスト ボックス 2"/>
              <p:cNvSpPr txBox="1"/>
              <p:nvPr/>
            </p:nvSpPr>
            <p:spPr>
              <a:xfrm>
                <a:off x="6821783" y="3587745"/>
                <a:ext cx="5100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Year</a:t>
                </a:r>
                <a:endParaRPr kumimoji="1" lang="ja-JP" altLang="en-US" sz="1400" dirty="0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4156263" y="2157969"/>
                <a:ext cx="198257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Number of new isotopes</a:t>
                </a:r>
                <a:endParaRPr kumimoji="1" lang="ja-JP" altLang="en-US" sz="14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 rot="16200000">
                <a:off x="8042190" y="2066643"/>
                <a:ext cx="162288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Beam current (</a:t>
                </a:r>
                <a:r>
                  <a:rPr lang="en-US" altLang="ja-JP" sz="1400" dirty="0" err="1" smtClean="0"/>
                  <a:t>pnA</a:t>
                </a:r>
                <a:r>
                  <a:rPr lang="en-US" altLang="ja-JP" sz="1400" dirty="0" smtClean="0"/>
                  <a:t>)</a:t>
                </a:r>
                <a:endParaRPr kumimoji="1" lang="ja-JP" altLang="en-US" sz="1400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696158" y="2381132"/>
                <a:ext cx="535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0.007 </a:t>
                </a:r>
              </a:p>
              <a:p>
                <a:r>
                  <a:rPr kumimoji="1" lang="en-US" altLang="ja-JP" sz="1200" dirty="0" err="1" smtClean="0"/>
                  <a:t>pnA</a:t>
                </a:r>
                <a:endParaRPr kumimoji="1" lang="ja-JP" altLang="en-US" sz="1200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6605479" y="1871307"/>
                <a:ext cx="3795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0.3 </a:t>
                </a: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103591" y="1972395"/>
                <a:ext cx="4575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0.22 </a:t>
                </a: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7065780" y="1331010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10</a:t>
                </a:r>
                <a:r>
                  <a:rPr kumimoji="1" lang="en-US" altLang="ja-JP" sz="1200" dirty="0" smtClean="0"/>
                  <a:t> </a:t>
                </a: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7527630" y="1407980"/>
                <a:ext cx="2626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/>
                  <a:t>6</a:t>
                </a:r>
                <a:r>
                  <a:rPr kumimoji="1" lang="en-US" altLang="ja-JP" sz="1200" dirty="0" smtClean="0"/>
                  <a:t> </a:t>
                </a: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7848360" y="1318185"/>
                <a:ext cx="4575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12.6</a:t>
                </a:r>
                <a:r>
                  <a:rPr kumimoji="1" lang="en-US" altLang="ja-JP" sz="1200" dirty="0" smtClean="0"/>
                  <a:t> </a:t>
                </a: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837284" y="2924718"/>
                <a:ext cx="2626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rgbClr val="FF0000"/>
                    </a:solidFill>
                  </a:rPr>
                  <a:t>2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194951" y="2692292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FF0000"/>
                    </a:solidFill>
                  </a:rPr>
                  <a:t>45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616763" y="2344413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FF0000"/>
                    </a:solidFill>
                  </a:rPr>
                  <a:t>26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057788" y="2107195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FF0000"/>
                    </a:solidFill>
                  </a:rPr>
                  <a:t>18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534019" y="1905171"/>
                <a:ext cx="2626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>
                    <a:solidFill>
                      <a:srgbClr val="FF0000"/>
                    </a:solidFill>
                  </a:rPr>
                  <a:t>8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7923663" y="1789728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FF0000"/>
                    </a:solidFill>
                  </a:rPr>
                  <a:t>18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直線コネクタ 35"/>
              <p:cNvCxnSpPr/>
              <p:nvPr/>
            </p:nvCxnSpPr>
            <p:spPr>
              <a:xfrm flipH="1">
                <a:off x="5618788" y="2367504"/>
                <a:ext cx="10539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5341697" y="2201333"/>
                <a:ext cx="366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73</a:t>
                </a:r>
                <a:endParaRPr kumimoji="1" lang="ja-JP" altLang="en-US" sz="1400" dirty="0"/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6508493" y="1082272"/>
              <a:ext cx="1042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aseline="30000" dirty="0" smtClean="0"/>
                <a:t>238</a:t>
              </a:r>
              <a:r>
                <a:rPr lang="en-US" altLang="ja-JP" sz="1600" dirty="0" smtClean="0"/>
                <a:t>U beam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78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3368</TotalTime>
  <Words>8367</Words>
  <Application>Microsoft Macintosh PowerPoint</Application>
  <PresentationFormat>画面に合わせる (4:3)</PresentationFormat>
  <Paragraphs>1549</Paragraphs>
  <Slides>50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PowerPoint プレゼンテーション</vt:lpstr>
      <vt:lpstr>Production reactions at BigRIPS</vt:lpstr>
      <vt:lpstr>Layout of RIKEN RI Beam Factory (RIBF)</vt:lpstr>
      <vt:lpstr>Major features of the BigRIPS separator</vt:lpstr>
      <vt:lpstr>Reaction kinematics and collection efficiency of fission fragment</vt:lpstr>
      <vt:lpstr>Particle identification scheme at BigRIPS</vt:lpstr>
      <vt:lpstr>Particle identification (PID) resolving power</vt:lpstr>
      <vt:lpstr>Trajectory reconstruction for Br detemination</vt:lpstr>
      <vt:lpstr>New isotope search at BigRIPS (2007—2014)</vt:lpstr>
      <vt:lpstr>New isotope search 2014 April</vt:lpstr>
      <vt:lpstr>New isotopes observed at BigRIPS</vt:lpstr>
      <vt:lpstr>RI beams produced at BigRIPS (2007—2014)</vt:lpstr>
      <vt:lpstr>Production yields measurement</vt:lpstr>
      <vt:lpstr>Isomers observed in the RI-beam production at RIBF</vt:lpstr>
      <vt:lpstr>New isomers we discovered in the new isotope search runs</vt:lpstr>
      <vt:lpstr>Perspectives</vt:lpstr>
      <vt:lpstr>Neutron-drip line search with intense 48Ca beam</vt:lpstr>
      <vt:lpstr>Summary </vt:lpstr>
      <vt:lpstr>Backup slide</vt:lpstr>
      <vt:lpstr>Trajectory reconstruction for Br determination</vt:lpstr>
      <vt:lpstr>RI-beam production (2007—2014 May)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Search region for new isotopes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福田直樹</dc:creator>
  <cp:lastModifiedBy>福田 直樹</cp:lastModifiedBy>
  <cp:revision>266</cp:revision>
  <cp:lastPrinted>2014-06-04T04:26:35Z</cp:lastPrinted>
  <dcterms:created xsi:type="dcterms:W3CDTF">2014-06-02T23:55:20Z</dcterms:created>
  <dcterms:modified xsi:type="dcterms:W3CDTF">2014-06-05T22:10:07Z</dcterms:modified>
</cp:coreProperties>
</file>