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7" r:id="rId1"/>
    <p:sldMasterId id="2147483686" r:id="rId2"/>
    <p:sldMasterId id="2147483693" r:id="rId3"/>
    <p:sldMasterId id="2147483677" r:id="rId4"/>
    <p:sldMasterId id="2147483700" r:id="rId5"/>
    <p:sldMasterId id="2147483728" r:id="rId6"/>
    <p:sldMasterId id="2147483739" r:id="rId7"/>
    <p:sldMasterId id="2147483749" r:id="rId8"/>
    <p:sldMasterId id="2147483760" r:id="rId9"/>
    <p:sldMasterId id="2147483771" r:id="rId10"/>
    <p:sldMasterId id="2147483782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305" r:id="rId13"/>
    <p:sldId id="315" r:id="rId14"/>
    <p:sldId id="280" r:id="rId15"/>
    <p:sldId id="260" r:id="rId16"/>
    <p:sldId id="308" r:id="rId17"/>
    <p:sldId id="303" r:id="rId18"/>
    <p:sldId id="310" r:id="rId19"/>
    <p:sldId id="319" r:id="rId20"/>
    <p:sldId id="273" r:id="rId21"/>
    <p:sldId id="293" r:id="rId22"/>
  </p:sldIdLst>
  <p:sldSz cx="9144000" cy="6858000" type="screen4x3"/>
  <p:notesSz cx="6797675" cy="9926638"/>
  <p:embeddedFontLs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nl-NL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182B52"/>
    <a:srgbClr val="000066"/>
    <a:srgbClr val="005E77"/>
    <a:srgbClr val="FF6633"/>
    <a:srgbClr val="E68247"/>
    <a:srgbClr val="158CAF"/>
    <a:srgbClr val="036E8A"/>
    <a:srgbClr val="EE2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72" autoAdjust="0"/>
    <p:restoredTop sz="93043" autoAdjust="0"/>
  </p:normalViewPr>
  <p:slideViewPr>
    <p:cSldViewPr>
      <p:cViewPr varScale="1">
        <p:scale>
          <a:sx n="114" d="100"/>
          <a:sy n="114" d="100"/>
        </p:scale>
        <p:origin x="-1566" y="-108"/>
      </p:cViewPr>
      <p:guideLst>
        <p:guide orient="horz" pos="346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718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CC70E4E-F2BC-4CF7-8C00-BA7058749E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44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145B24A-332F-4237-8263-AF9B3DB6BD9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4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BE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B24A-332F-4237-8263-AF9B3DB6BD9D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B24A-332F-4237-8263-AF9B3DB6BD9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574D-8DFA-4EB5-BF30-236E4224952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400-3D55-4C98-8673-F1D0A3CCBB7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574D-8DFA-4EB5-BF30-236E4224952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400-3D55-4C98-8673-F1D0A3CCBB7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188640"/>
            <a:ext cx="8334000" cy="531320"/>
          </a:xfrm>
        </p:spPr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67544" y="6525344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525376"/>
            <a:ext cx="19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300192" y="6527960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CD8E6A-08C9-49B9-A7D5-27A98AD8C28F}" type="slidenum">
              <a:rPr lang="nl-NL" smtClean="0"/>
              <a:pPr/>
              <a:t>‹#›</a:t>
            </a:fld>
            <a:endParaRPr lang="nl-NL" dirty="0" smtClean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574D-8DFA-4EB5-BF30-236E4224952D}" type="slidenum">
              <a:rPr lang="nl-NL" smtClean="0"/>
              <a:pPr/>
              <a:t>‹#›</a:t>
            </a:fld>
            <a:r>
              <a:rPr lang="nl-NL" dirty="0" smtClean="0"/>
              <a:t>/20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47664" y="6525344"/>
            <a:ext cx="1980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400-3D55-4C98-8673-F1D0A3CCBB71}" type="slidenum">
              <a:rPr lang="nl-NL" smtClean="0"/>
              <a:pPr/>
              <a:t>‹#›</a:t>
            </a:fld>
            <a:r>
              <a:rPr lang="nl-NL" dirty="0" smtClean="0"/>
              <a:t>/20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39552" y="6453368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453368"/>
            <a:ext cx="1980000" cy="288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228184" y="6453368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D4B0D-69E4-4D7A-AC5D-1C592BA0771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NL" smtClean="0"/>
              <a:t>Scientific meeting IKS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Scientific meeting IKS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04" y="6525376"/>
            <a:ext cx="936000" cy="288000"/>
          </a:xfrm>
        </p:spPr>
        <p:txBody>
          <a:bodyPr/>
          <a:lstStyle>
            <a:lvl1pPr>
              <a:defRPr sz="1600"/>
            </a:lvl1pPr>
          </a:lstStyle>
          <a:p>
            <a:fld id="{1FC7857C-8684-4E13-99C1-82C2461E1943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err="1" smtClean="0"/>
              <a:t>Scientific</a:t>
            </a:r>
            <a:r>
              <a:rPr lang="nl-BE" dirty="0" smtClean="0"/>
              <a:t>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r>
              <a:rPr lang="nl-BE" dirty="0" smtClean="0"/>
              <a:t>/20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04/12/2013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Scientific meeting IKS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04/12/2013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91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gBlau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9" name="Afbeelding 8" descr="ppBal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09" r:id="rId3"/>
    <p:sldLayoutId id="2147483711" r:id="rId4"/>
    <p:sldLayoutId id="2147483712" r:id="rId5"/>
    <p:sldLayoutId id="2147483713" r:id="rId6"/>
    <p:sldLayoutId id="214748371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52537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52537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652537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9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Scientific meeting IKS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 smtClean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dirty="0" err="1" smtClean="0"/>
              <a:t>Scientific</a:t>
            </a:r>
            <a:r>
              <a:rPr lang="nl-BE" dirty="0" smtClean="0"/>
              <a:t> meeting IKS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r>
              <a:rPr lang="nl-BE" dirty="0" smtClean="0"/>
              <a:t>/20</a:t>
            </a:r>
            <a:endParaRPr lang="nl-BE" dirty="0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4" r:id="rId2"/>
    <p:sldLayoutId id="2147483687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Bal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" y="0"/>
            <a:ext cx="9148234" cy="108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dirty="0" err="1" smtClean="0"/>
              <a:t>Scientific</a:t>
            </a:r>
            <a:r>
              <a:rPr lang="nl-BE" dirty="0" smtClean="0"/>
              <a:t> meeting IKS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r>
              <a:rPr lang="nl-BE" dirty="0" smtClean="0"/>
              <a:t>/20</a:t>
            </a:r>
            <a:endParaRPr lang="nl-BE" dirty="0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4000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5" r:id="rId2"/>
    <p:sldLayoutId id="2147483694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679" r:id="rId3"/>
    <p:sldLayoutId id="2147483681" r:id="rId4"/>
    <p:sldLayoutId id="2147483682" r:id="rId5"/>
    <p:sldLayoutId id="2147483683" r:id="rId6"/>
    <p:sldLayoutId id="214748368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bgGradie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12" name="Afbeelding 11" descr="ppBal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Scientific meeting IKS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82050" y="0"/>
            <a:ext cx="361950" cy="1079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01" r:id="rId3"/>
    <p:sldLayoutId id="2147483703" r:id="rId4"/>
    <p:sldLayoutId id="2147483704" r:id="rId5"/>
    <p:sldLayoutId id="2147483705" r:id="rId6"/>
    <p:sldLayoutId id="214748370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33184" y="6481911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59632" y="6481911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6481911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9" r:id="rId11"/>
    <p:sldLayoutId id="21474836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21216" y="6520011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47664" y="6520011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dirty="0" err="1" smtClean="0"/>
              <a:t>Scientific</a:t>
            </a:r>
            <a:r>
              <a:rPr lang="nl-BE" dirty="0" smtClean="0"/>
              <a:t> meeting IKS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17664" y="6520011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r>
              <a:rPr lang="nl-BE" dirty="0" smtClean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Scientific</a:t>
            </a:r>
            <a:r>
              <a:rPr lang="nl-NL" dirty="0" smtClean="0"/>
              <a:t> meeting IKS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r>
              <a:rPr lang="nl-NL" dirty="0" smtClean="0"/>
              <a:t>/20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04/12/2013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dirty="0" err="1" smtClean="0"/>
              <a:t>Scientific</a:t>
            </a:r>
            <a:r>
              <a:rPr lang="nl-BE" dirty="0" smtClean="0"/>
              <a:t> meeting IKS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r>
              <a:rPr lang="nl-BE" dirty="0" smtClean="0"/>
              <a:t>/20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9.png"/><Relationship Id="rId5" Type="http://schemas.openxmlformats.org/officeDocument/2006/relationships/image" Target="../media/image17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-delayed fission of neutron-deficient Fr and At isotopes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Lars Ghys</a:t>
            </a:r>
            <a:r>
              <a:rPr lang="en-US" sz="2400" baseline="30000" dirty="0" smtClean="0"/>
              <a:t>1,2 </a:t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AU" sz="1050" baseline="30000" dirty="0" smtClean="0"/>
              <a:t>1</a:t>
            </a:r>
            <a:r>
              <a:rPr lang="en-AU" sz="1050" dirty="0" smtClean="0"/>
              <a:t>Instituut </a:t>
            </a:r>
            <a:r>
              <a:rPr lang="en-AU" sz="1050" dirty="0" err="1" smtClean="0"/>
              <a:t>voor</a:t>
            </a:r>
            <a:r>
              <a:rPr lang="en-AU" sz="1050" dirty="0" smtClean="0"/>
              <a:t> Kern- en </a:t>
            </a:r>
            <a:r>
              <a:rPr lang="en-AU" sz="1050" dirty="0" err="1" smtClean="0"/>
              <a:t>Stralingsfysica</a:t>
            </a:r>
            <a:r>
              <a:rPr lang="en-AU" sz="1050" dirty="0" smtClean="0"/>
              <a:t>, KU Leuven, </a:t>
            </a:r>
            <a:r>
              <a:rPr lang="en-AU" sz="1050" dirty="0" err="1" smtClean="0"/>
              <a:t>Celestijnenlaan</a:t>
            </a:r>
            <a:r>
              <a:rPr lang="en-AU" sz="1050" dirty="0" smtClean="0"/>
              <a:t> 200D, B-3001 Leuven</a:t>
            </a:r>
            <a:br>
              <a:rPr lang="en-AU" sz="1050" dirty="0" smtClean="0"/>
            </a:br>
            <a:r>
              <a:rPr lang="en-AU" sz="1050" baseline="30000" dirty="0" smtClean="0"/>
              <a:t>2</a:t>
            </a:r>
            <a:r>
              <a:rPr lang="en-AU" sz="1050" dirty="0" smtClean="0"/>
              <a:t> Belgian Nuclear Research Centre, SCK•CEN, Mol, Belgium</a:t>
            </a:r>
            <a:r>
              <a:rPr lang="en-AU" sz="2400" i="1" dirty="0" smtClean="0">
                <a:solidFill>
                  <a:srgbClr val="007DC3"/>
                </a:solidFill>
                <a:latin typeface="Segoe UI" pitchFamily="32" charset="0"/>
                <a:cs typeface="Segoe UI" pitchFamily="32" charset="0"/>
              </a:rPr>
              <a:t/>
            </a:r>
            <a:br>
              <a:rPr lang="en-AU" sz="2400" i="1" dirty="0" smtClean="0">
                <a:solidFill>
                  <a:srgbClr val="007DC3"/>
                </a:solidFill>
                <a:latin typeface="Segoe UI" pitchFamily="32" charset="0"/>
                <a:cs typeface="Segoe UI" pitchFamily="32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nl-BE" dirty="0"/>
          </a:p>
        </p:txBody>
      </p:sp>
      <p:pic>
        <p:nvPicPr>
          <p:cNvPr id="7" name="Picture 2" descr="C:\Users\MyStuff\Documents\doctoraat\reports\Tokai\is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189"/>
            <a:ext cx="3066656" cy="675604"/>
          </a:xfrm>
          <a:prstGeom prst="rect">
            <a:avLst/>
          </a:prstGeom>
          <a:noFill/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627784" y="317798"/>
            <a:ext cx="1080120" cy="774371"/>
            <a:chOff x="4067944" y="4005263"/>
            <a:chExt cx="1728192" cy="1185097"/>
          </a:xfrm>
        </p:grpSpPr>
        <p:sp>
          <p:nvSpPr>
            <p:cNvPr id="15" name="Rectangle 14"/>
            <p:cNvSpPr/>
            <p:nvPr/>
          </p:nvSpPr>
          <p:spPr>
            <a:xfrm>
              <a:off x="4067944" y="4005264"/>
              <a:ext cx="1728192" cy="118509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pic>
          <p:nvPicPr>
            <p:cNvPr id="16" name="Picture 3" descr="C:\Users\MyStuff\Documents\doctoraat\reports\pictures\sckcen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4005263"/>
              <a:ext cx="1728192" cy="1079921"/>
            </a:xfrm>
            <a:prstGeom prst="rect">
              <a:avLst/>
            </a:prstGeom>
            <a:noFill/>
          </p:spPr>
        </p:pic>
      </p:grpSp>
      <p:pic>
        <p:nvPicPr>
          <p:cNvPr id="223233" name="Picture 1" descr="C:\Users\LarsG\Documents\doctoraat\reports\pictures\Br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1"/>
            <a:ext cx="1298383" cy="908720"/>
          </a:xfrm>
          <a:prstGeom prst="rect">
            <a:avLst/>
          </a:prstGeom>
          <a:noFill/>
        </p:spPr>
      </p:pic>
      <p:pic>
        <p:nvPicPr>
          <p:cNvPr id="223235" name="Picture 3" descr="http://www.group30.ugent.be/images/Logo%20FW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127" y="404664"/>
            <a:ext cx="1715369" cy="671232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123728" y="6093296"/>
            <a:ext cx="589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ARIS conference June 1-6, Tokyo (Japan)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35254"/>
            <a:ext cx="8334000" cy="675336"/>
          </a:xfrm>
        </p:spPr>
        <p:txBody>
          <a:bodyPr/>
          <a:lstStyle/>
          <a:p>
            <a:r>
              <a:rPr lang="nl-BE" dirty="0" smtClean="0"/>
              <a:t>Conclusions &amp; outlook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41" y="1125264"/>
            <a:ext cx="8820472" cy="4896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b="1" u="sng" dirty="0" err="1" smtClean="0">
                <a:solidFill>
                  <a:schemeClr val="tx1"/>
                </a:solidFill>
              </a:rPr>
              <a:t>Conclusions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sym typeface="Symbol"/>
              </a:rPr>
              <a:t>df of </a:t>
            </a:r>
            <a:r>
              <a:rPr lang="nl-BE" baseline="30000" dirty="0" smtClean="0">
                <a:solidFill>
                  <a:schemeClr val="tx1"/>
                </a:solidFill>
                <a:sym typeface="Symbol"/>
              </a:rPr>
              <a:t>200,202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Fr and </a:t>
            </a:r>
            <a:r>
              <a:rPr lang="nl-BE" baseline="30000" dirty="0" smtClean="0">
                <a:solidFill>
                  <a:schemeClr val="tx1"/>
                </a:solidFill>
                <a:sym typeface="Symbol"/>
              </a:rPr>
              <a:t>194,196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At confirmed and studied at ISOLDE</a:t>
            </a:r>
          </a:p>
          <a:p>
            <a:pPr lvl="2">
              <a:buFont typeface="Arial" pitchFamily="34" charset="0"/>
              <a:buChar char="→"/>
            </a:pP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Triple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-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humped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mass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distributions</a:t>
            </a:r>
            <a:endParaRPr lang="nl-BE" sz="1800" dirty="0" smtClean="0">
              <a:solidFill>
                <a:schemeClr val="tx1"/>
              </a:solidFill>
              <a:sym typeface="Symbol"/>
            </a:endParaRPr>
          </a:p>
          <a:p>
            <a:pPr lvl="2">
              <a:buFont typeface="Arial" pitchFamily="34" charset="0"/>
              <a:buChar char="→"/>
            </a:pP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Comparison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with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theoretical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calculations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(P.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Möller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et al., M. </a:t>
            </a:r>
            <a:r>
              <a:rPr lang="nl-BE" sz="1800" dirty="0" err="1" smtClean="0">
                <a:solidFill>
                  <a:schemeClr val="tx1"/>
                </a:solidFill>
                <a:sym typeface="Symbol"/>
              </a:rPr>
              <a:t>Warda</a:t>
            </a:r>
            <a:r>
              <a:rPr lang="nl-BE" sz="1800" dirty="0" smtClean="0">
                <a:solidFill>
                  <a:schemeClr val="tx1"/>
                </a:solidFill>
                <a:sym typeface="Symbol"/>
              </a:rPr>
              <a:t> et al.)</a:t>
            </a:r>
            <a:br>
              <a:rPr lang="nl-BE" sz="1800" dirty="0" smtClean="0">
                <a:solidFill>
                  <a:schemeClr val="tx1"/>
                </a:solidFill>
                <a:sym typeface="Symbol"/>
              </a:rPr>
            </a:br>
            <a:endParaRPr lang="nl-BE" sz="1800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nl-BE" dirty="0" err="1" smtClean="0">
                <a:solidFill>
                  <a:schemeClr val="tx1"/>
                </a:solidFill>
                <a:sym typeface="Symbol"/>
              </a:rPr>
              <a:t>systematic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comparison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of T</a:t>
            </a:r>
            <a:r>
              <a:rPr lang="nl-BE" baseline="-250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nl-BE" baseline="-25000" dirty="0" err="1" smtClean="0">
                <a:solidFill>
                  <a:schemeClr val="tx1"/>
                </a:solidFill>
                <a:sym typeface="Symbol"/>
              </a:rPr>
              <a:t>df</a:t>
            </a:r>
            <a:r>
              <a:rPr lang="nl-BE" baseline="-25000" dirty="0" smtClean="0">
                <a:solidFill>
                  <a:schemeClr val="tx1"/>
                </a:solidFill>
                <a:sym typeface="Symbol"/>
              </a:rPr>
              <a:t> </a:t>
            </a:r>
          </a:p>
          <a:p>
            <a:pPr lvl="1"/>
            <a:endParaRPr lang="nl-BE" sz="1800" dirty="0" smtClean="0">
              <a:solidFill>
                <a:schemeClr val="tx1"/>
              </a:solidFill>
              <a:sym typeface="Symbol"/>
            </a:endParaRPr>
          </a:p>
          <a:p>
            <a:pPr>
              <a:buNone/>
            </a:pPr>
            <a:r>
              <a:rPr lang="nl-BE" b="1" u="sng" dirty="0" smtClean="0">
                <a:solidFill>
                  <a:schemeClr val="tx1"/>
                </a:solidFill>
                <a:sym typeface="Symbol"/>
              </a:rPr>
              <a:t>Outlook</a:t>
            </a:r>
          </a:p>
          <a:p>
            <a:pPr lvl="1"/>
            <a:r>
              <a:rPr lang="nl-BE" dirty="0" err="1" smtClean="0">
                <a:solidFill>
                  <a:schemeClr val="tx1"/>
                </a:solidFill>
                <a:sym typeface="Symbol"/>
              </a:rPr>
              <a:t>Separation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of isomers in </a:t>
            </a:r>
            <a:r>
              <a:rPr lang="nl-BE" baseline="30000" dirty="0" smtClean="0">
                <a:solidFill>
                  <a:schemeClr val="tx1"/>
                </a:solidFill>
                <a:sym typeface="Symbol"/>
              </a:rPr>
              <a:t>202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Fr (CRIS) and </a:t>
            </a:r>
            <a:r>
              <a:rPr lang="nl-BE" baseline="30000" dirty="0" smtClean="0">
                <a:solidFill>
                  <a:schemeClr val="tx1"/>
                </a:solidFill>
                <a:sym typeface="Symbol"/>
              </a:rPr>
              <a:t>194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At (RILIS)</a:t>
            </a:r>
            <a:br>
              <a:rPr lang="nl-BE" dirty="0" smtClean="0">
                <a:solidFill>
                  <a:schemeClr val="tx1"/>
                </a:solidFill>
                <a:sym typeface="Symbol"/>
              </a:rPr>
            </a:br>
            <a:endParaRPr lang="nl-BE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nl-BE" dirty="0" err="1" smtClean="0">
                <a:solidFill>
                  <a:schemeClr val="tx1"/>
                </a:solidFill>
                <a:sym typeface="Symbol"/>
              </a:rPr>
              <a:t>detailed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Symbol"/>
              </a:rPr>
              <a:t>α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-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decay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spectroscopy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on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investigated</a:t>
            </a:r>
            <a:r>
              <a:rPr lang="nl-B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sym typeface="Symbol"/>
              </a:rPr>
              <a:t>isotopes</a:t>
            </a:r>
            <a:endParaRPr lang="nl-BE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set-up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/>
              <a:t>conclusion</a:t>
            </a:r>
            <a:endParaRPr lang="nl-BE" sz="200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10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72" y="117943"/>
            <a:ext cx="8334000" cy="531320"/>
          </a:xfrm>
        </p:spPr>
        <p:txBody>
          <a:bodyPr>
            <a:noAutofit/>
          </a:bodyPr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7" name="Content Placeholder 6" descr="University_of_York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65287"/>
            <a:ext cx="2700300" cy="432048"/>
          </a:xfrm>
        </p:spPr>
      </p:pic>
      <p:sp>
        <p:nvSpPr>
          <p:cNvPr id="8" name="TextBox 7"/>
          <p:cNvSpPr txBox="1"/>
          <p:nvPr/>
        </p:nvSpPr>
        <p:spPr>
          <a:xfrm>
            <a:off x="251520" y="1386628"/>
            <a:ext cx="259228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A.N. </a:t>
            </a:r>
            <a:r>
              <a:rPr lang="nl-BE" sz="1600" dirty="0" err="1" smtClean="0">
                <a:solidFill>
                  <a:schemeClr val="tx1"/>
                </a:solidFill>
              </a:rPr>
              <a:t>Andreyev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D. </a:t>
            </a:r>
            <a:r>
              <a:rPr lang="nl-BE" sz="1600" dirty="0" err="1" smtClean="0">
                <a:solidFill>
                  <a:schemeClr val="tx1"/>
                </a:solidFill>
              </a:rPr>
              <a:t>Jenkins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V. </a:t>
            </a:r>
            <a:r>
              <a:rPr lang="nl-BE" sz="1600" dirty="0" err="1" smtClean="0">
                <a:solidFill>
                  <a:schemeClr val="tx1"/>
                </a:solidFill>
              </a:rPr>
              <a:t>Truesdale</a:t>
            </a:r>
            <a:endParaRPr lang="nl-BE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Uw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2376264" cy="39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174876"/>
            <a:ext cx="237626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X. </a:t>
            </a:r>
            <a:r>
              <a:rPr lang="nl-BE" sz="1600" dirty="0" err="1" smtClean="0">
                <a:solidFill>
                  <a:schemeClr val="tx1"/>
                </a:solidFill>
              </a:rPr>
              <a:t>Derkx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J. </a:t>
            </a:r>
            <a:r>
              <a:rPr lang="nl-BE" sz="1600" dirty="0" err="1" smtClean="0">
                <a:solidFill>
                  <a:schemeClr val="tx1"/>
                </a:solidFill>
              </a:rPr>
              <a:t>Lane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V. </a:t>
            </a:r>
            <a:r>
              <a:rPr lang="nl-BE" sz="1600" dirty="0" err="1" smtClean="0">
                <a:solidFill>
                  <a:schemeClr val="tx1"/>
                </a:solidFill>
              </a:rPr>
              <a:t>Liberati</a:t>
            </a:r>
            <a:endParaRPr lang="nl-BE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25" descr="KULeuvenLogoNieuw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01912"/>
            <a:ext cx="1584176" cy="5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63888" y="1382227"/>
            <a:ext cx="2736304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H. de Witte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J. </a:t>
            </a:r>
            <a:r>
              <a:rPr lang="nl-BE" sz="1600" dirty="0" err="1" smtClean="0">
                <a:solidFill>
                  <a:schemeClr val="tx1"/>
                </a:solidFill>
              </a:rPr>
              <a:t>Elseviers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L. </a:t>
            </a:r>
            <a:r>
              <a:rPr lang="nl-BE" sz="1600" dirty="0" err="1" smtClean="0">
                <a:solidFill>
                  <a:schemeClr val="tx1"/>
                </a:solidFill>
              </a:rPr>
              <a:t>Ghys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S. Sels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M. </a:t>
            </a:r>
            <a:r>
              <a:rPr lang="nl-BE" sz="1600" dirty="0" err="1" smtClean="0">
                <a:solidFill>
                  <a:schemeClr val="tx1"/>
                </a:solidFill>
              </a:rPr>
              <a:t>Huyse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D. </a:t>
            </a:r>
            <a:r>
              <a:rPr lang="nl-BE" sz="1600" dirty="0" err="1" smtClean="0">
                <a:solidFill>
                  <a:schemeClr val="tx1"/>
                </a:solidFill>
              </a:rPr>
              <a:t>Radulov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M. </a:t>
            </a:r>
            <a:r>
              <a:rPr lang="nl-BE" sz="1600" dirty="0" err="1" smtClean="0">
                <a:solidFill>
                  <a:schemeClr val="tx1"/>
                </a:solidFill>
              </a:rPr>
              <a:t>Rajabali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C. Van Beveren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P. Van den Bergh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P. Van </a:t>
            </a:r>
            <a:r>
              <a:rPr lang="nl-BE" sz="1600" dirty="0" err="1" smtClean="0">
                <a:solidFill>
                  <a:schemeClr val="tx1"/>
                </a:solidFill>
              </a:rPr>
              <a:t>Duppen</a:t>
            </a:r>
            <a:endParaRPr lang="nl-BE" sz="16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 descr="C:\Users\MyStuff\Documents\doctoraat\reports\Tokai\is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573288"/>
            <a:ext cx="2016224" cy="4441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868144" y="3153252"/>
            <a:ext cx="237626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T. E. </a:t>
            </a:r>
            <a:r>
              <a:rPr lang="nl-BE" sz="1600" dirty="0" err="1" smtClean="0">
                <a:solidFill>
                  <a:schemeClr val="tx1"/>
                </a:solidFill>
              </a:rPr>
              <a:t>Cocolios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E. </a:t>
            </a:r>
            <a:r>
              <a:rPr lang="nl-BE" sz="1600" dirty="0" err="1" smtClean="0">
                <a:solidFill>
                  <a:schemeClr val="tx1"/>
                </a:solidFill>
              </a:rPr>
              <a:t>Rapisarda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ISOLDE &amp; RILIS</a:t>
            </a:r>
            <a:endParaRPr lang="nl-BE" sz="1600" dirty="0">
              <a:solidFill>
                <a:schemeClr val="tx1"/>
              </a:solidFill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12729"/>
            <a:ext cx="1368152" cy="85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5432793"/>
            <a:ext cx="252028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L. </a:t>
            </a:r>
            <a:r>
              <a:rPr lang="nl-BE" sz="1600" dirty="0" err="1" smtClean="0">
                <a:solidFill>
                  <a:schemeClr val="tx1"/>
                </a:solidFill>
              </a:rPr>
              <a:t>Ghys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L. </a:t>
            </a:r>
            <a:r>
              <a:rPr lang="nl-BE" sz="1600" dirty="0" err="1" smtClean="0">
                <a:solidFill>
                  <a:schemeClr val="tx1"/>
                </a:solidFill>
              </a:rPr>
              <a:t>Popescu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D. </a:t>
            </a:r>
            <a:r>
              <a:rPr lang="nl-BE" sz="1600" dirty="0" err="1" smtClean="0">
                <a:solidFill>
                  <a:schemeClr val="tx1"/>
                </a:solidFill>
              </a:rPr>
              <a:t>Pauwels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71348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dirty="0" err="1" smtClean="0">
                <a:solidFill>
                  <a:schemeClr val="tx2"/>
                </a:solidFill>
              </a:rPr>
              <a:t>Comenius</a:t>
            </a:r>
            <a:r>
              <a:rPr lang="nl-BE" sz="1800" b="1" dirty="0" smtClean="0">
                <a:solidFill>
                  <a:schemeClr val="tx2"/>
                </a:solidFill>
              </a:rPr>
              <a:t> </a:t>
            </a:r>
            <a:r>
              <a:rPr lang="nl-BE" sz="1800" b="1" dirty="0" err="1" smtClean="0">
                <a:solidFill>
                  <a:schemeClr val="tx2"/>
                </a:solidFill>
              </a:rPr>
              <a:t>University</a:t>
            </a:r>
            <a:r>
              <a:rPr lang="nl-BE" sz="1800" b="1" dirty="0" smtClean="0">
                <a:solidFill>
                  <a:schemeClr val="tx2"/>
                </a:solidFill>
              </a:rPr>
              <a:t>, Bratislava</a:t>
            </a:r>
            <a:endParaRPr lang="nl-BE" sz="18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3286" y="1383060"/>
            <a:ext cx="18002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B. </a:t>
            </a:r>
            <a:r>
              <a:rPr lang="nl-BE" sz="1600" dirty="0" err="1" smtClean="0">
                <a:solidFill>
                  <a:schemeClr val="tx1"/>
                </a:solidFill>
              </a:rPr>
              <a:t>Andel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S. </a:t>
            </a:r>
            <a:r>
              <a:rPr lang="nl-BE" sz="1600" dirty="0" err="1" smtClean="0">
                <a:solidFill>
                  <a:schemeClr val="tx1"/>
                </a:solidFill>
              </a:rPr>
              <a:t>Antalic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Z. </a:t>
            </a:r>
            <a:r>
              <a:rPr lang="nl-BE" sz="1600" dirty="0" err="1" smtClean="0">
                <a:solidFill>
                  <a:schemeClr val="tx1"/>
                </a:solidFill>
              </a:rPr>
              <a:t>Kalaninova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4509120"/>
            <a:ext cx="5111800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/>
                </a:solidFill>
              </a:rPr>
              <a:t>K. </a:t>
            </a:r>
            <a:r>
              <a:rPr lang="nl-BE" sz="1600" dirty="0" err="1" smtClean="0">
                <a:solidFill>
                  <a:schemeClr val="tx1"/>
                </a:solidFill>
              </a:rPr>
              <a:t>Nishio</a:t>
            </a:r>
            <a:r>
              <a:rPr lang="nl-BE" sz="1600" dirty="0" smtClean="0">
                <a:solidFill>
                  <a:schemeClr val="tx1"/>
                </a:solidFill>
              </a:rPr>
              <a:t>, Y. </a:t>
            </a:r>
            <a:r>
              <a:rPr lang="nl-BE" sz="1600" dirty="0" err="1" smtClean="0">
                <a:solidFill>
                  <a:schemeClr val="tx1"/>
                </a:solidFill>
              </a:rPr>
              <a:t>Nagame</a:t>
            </a:r>
            <a:r>
              <a:rPr lang="nl-BE" sz="1600" dirty="0" smtClean="0">
                <a:solidFill>
                  <a:schemeClr val="tx1"/>
                </a:solidFill>
              </a:rPr>
              <a:t>, </a:t>
            </a:r>
            <a:r>
              <a:rPr lang="nl-BE" sz="1600" i="1" dirty="0" smtClean="0">
                <a:solidFill>
                  <a:schemeClr val="tx1"/>
                </a:solidFill>
              </a:rPr>
              <a:t>JAEA, </a:t>
            </a:r>
            <a:r>
              <a:rPr lang="nl-BE" sz="1600" i="1" dirty="0" err="1" smtClean="0">
                <a:solidFill>
                  <a:schemeClr val="tx1"/>
                </a:solidFill>
              </a:rPr>
              <a:t>Tokai</a:t>
            </a:r>
            <a:r>
              <a:rPr lang="nl-BE" sz="1600" i="1" dirty="0" smtClean="0">
                <a:solidFill>
                  <a:schemeClr val="tx1"/>
                </a:solidFill>
              </a:rPr>
              <a:t>, Japan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F.P. </a:t>
            </a:r>
            <a:r>
              <a:rPr lang="nl-BE" sz="1600" dirty="0" err="1" smtClean="0">
                <a:solidFill>
                  <a:schemeClr val="tx1"/>
                </a:solidFill>
              </a:rPr>
              <a:t>Hessberger</a:t>
            </a:r>
            <a:r>
              <a:rPr lang="nl-BE" sz="1600" dirty="0" smtClean="0">
                <a:solidFill>
                  <a:schemeClr val="tx1"/>
                </a:solidFill>
              </a:rPr>
              <a:t>, </a:t>
            </a:r>
            <a:r>
              <a:rPr lang="nl-BE" sz="1600" i="1" dirty="0" smtClean="0">
                <a:solidFill>
                  <a:schemeClr val="tx1"/>
                </a:solidFill>
              </a:rPr>
              <a:t>SHIP (GSI), </a:t>
            </a:r>
            <a:r>
              <a:rPr lang="nl-BE" sz="1600" i="1" dirty="0" err="1" smtClean="0">
                <a:solidFill>
                  <a:schemeClr val="tx1"/>
                </a:solidFill>
              </a:rPr>
              <a:t>Darmstadt</a:t>
            </a:r>
            <a:r>
              <a:rPr lang="nl-BE" sz="1600" i="1" dirty="0" smtClean="0">
                <a:solidFill>
                  <a:schemeClr val="tx1"/>
                </a:solidFill>
              </a:rPr>
              <a:t>, </a:t>
            </a:r>
            <a:r>
              <a:rPr lang="nl-BE" sz="1600" i="1" dirty="0" err="1" smtClean="0">
                <a:solidFill>
                  <a:schemeClr val="tx1"/>
                </a:solidFill>
              </a:rPr>
              <a:t>Germany</a:t>
            </a:r>
            <a:endParaRPr lang="nl-BE" sz="1600" i="1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U. Koster</a:t>
            </a:r>
            <a:r>
              <a:rPr lang="nl-BE" sz="1600" i="1" dirty="0" smtClean="0">
                <a:solidFill>
                  <a:schemeClr val="tx1"/>
                </a:solidFill>
              </a:rPr>
              <a:t>, ILL, </a:t>
            </a:r>
            <a:r>
              <a:rPr lang="nl-BE" sz="1600" i="1" dirty="0" err="1" smtClean="0">
                <a:solidFill>
                  <a:schemeClr val="tx1"/>
                </a:solidFill>
              </a:rPr>
              <a:t>Grenoble</a:t>
            </a:r>
            <a:r>
              <a:rPr lang="nl-BE" sz="1600" i="1" dirty="0" smtClean="0">
                <a:solidFill>
                  <a:schemeClr val="tx1"/>
                </a:solidFill>
              </a:rPr>
              <a:t>, France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R. Page, </a:t>
            </a:r>
            <a:r>
              <a:rPr lang="nl-BE" sz="1600" i="1" dirty="0" smtClean="0">
                <a:solidFill>
                  <a:schemeClr val="tx1"/>
                </a:solidFill>
              </a:rPr>
              <a:t>OLL, </a:t>
            </a:r>
            <a:r>
              <a:rPr lang="nl-BE" sz="1600" i="1" dirty="0" err="1" smtClean="0">
                <a:solidFill>
                  <a:schemeClr val="tx1"/>
                </a:solidFill>
              </a:rPr>
              <a:t>University</a:t>
            </a:r>
            <a:r>
              <a:rPr lang="nl-BE" sz="1600" i="1" dirty="0" smtClean="0">
                <a:solidFill>
                  <a:schemeClr val="tx1"/>
                </a:solidFill>
              </a:rPr>
              <a:t> of Liverpool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P. </a:t>
            </a:r>
            <a:r>
              <a:rPr lang="nl-BE" sz="1600" dirty="0" err="1" smtClean="0">
                <a:solidFill>
                  <a:schemeClr val="tx1"/>
                </a:solidFill>
              </a:rPr>
              <a:t>Möller</a:t>
            </a:r>
            <a:r>
              <a:rPr lang="nl-BE" sz="1600" dirty="0" smtClean="0">
                <a:solidFill>
                  <a:schemeClr val="tx1"/>
                </a:solidFill>
              </a:rPr>
              <a:t>, </a:t>
            </a:r>
            <a:r>
              <a:rPr lang="nl-BE" sz="1600" i="1" dirty="0" smtClean="0">
                <a:solidFill>
                  <a:schemeClr val="tx1"/>
                </a:solidFill>
              </a:rPr>
              <a:t>Los </a:t>
            </a:r>
            <a:r>
              <a:rPr lang="nl-BE" sz="1600" i="1" dirty="0" err="1" smtClean="0">
                <a:solidFill>
                  <a:schemeClr val="tx1"/>
                </a:solidFill>
              </a:rPr>
              <a:t>Alamos</a:t>
            </a:r>
            <a:r>
              <a:rPr lang="nl-BE" sz="1600" i="1" dirty="0" smtClean="0">
                <a:solidFill>
                  <a:schemeClr val="tx1"/>
                </a:solidFill>
              </a:rPr>
              <a:t> National </a:t>
            </a:r>
            <a:r>
              <a:rPr lang="nl-BE" sz="1600" i="1" dirty="0" err="1" smtClean="0">
                <a:solidFill>
                  <a:schemeClr val="tx1"/>
                </a:solidFill>
              </a:rPr>
              <a:t>Laboratory</a:t>
            </a:r>
            <a:r>
              <a:rPr lang="nl-BE" sz="1600" i="1" dirty="0" smtClean="0">
                <a:solidFill>
                  <a:schemeClr val="tx1"/>
                </a:solidFill>
              </a:rPr>
              <a:t>, US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M. </a:t>
            </a:r>
            <a:r>
              <a:rPr lang="nl-BE" sz="1600" dirty="0" err="1" smtClean="0">
                <a:solidFill>
                  <a:schemeClr val="tx1"/>
                </a:solidFill>
              </a:rPr>
              <a:t>Warda</a:t>
            </a:r>
            <a:r>
              <a:rPr lang="nl-BE" sz="1600" i="1" dirty="0" smtClean="0">
                <a:solidFill>
                  <a:schemeClr val="tx1"/>
                </a:solidFill>
              </a:rPr>
              <a:t>, M. </a:t>
            </a:r>
            <a:r>
              <a:rPr lang="nl-BE" sz="1600" i="1" dirty="0" err="1" smtClean="0">
                <a:solidFill>
                  <a:schemeClr val="tx1"/>
                </a:solidFill>
              </a:rPr>
              <a:t>Curie-Sklodowskiej</a:t>
            </a:r>
            <a:r>
              <a:rPr lang="nl-BE" sz="1600" i="1" dirty="0" smtClean="0">
                <a:solidFill>
                  <a:schemeClr val="tx1"/>
                </a:solidFill>
              </a:rPr>
              <a:t>, </a:t>
            </a:r>
            <a:r>
              <a:rPr lang="nl-BE" sz="1600" i="1" dirty="0" err="1" smtClean="0">
                <a:solidFill>
                  <a:schemeClr val="tx1"/>
                </a:solidFill>
              </a:rPr>
              <a:t>Poland</a:t>
            </a:r>
            <a:endParaRPr lang="nl-BE" sz="1600" i="1" dirty="0" smtClean="0">
              <a:solidFill>
                <a:schemeClr val="tx1"/>
              </a:solidFill>
            </a:endParaRPr>
          </a:p>
          <a:p>
            <a:r>
              <a:rPr lang="nl-BE" sz="1600" dirty="0" smtClean="0">
                <a:solidFill>
                  <a:schemeClr val="tx1"/>
                </a:solidFill>
              </a:rPr>
              <a:t> 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11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96752"/>
            <a:ext cx="8550472" cy="900000"/>
          </a:xfrm>
        </p:spPr>
        <p:txBody>
          <a:bodyPr>
            <a:noAutofit/>
          </a:bodyPr>
          <a:lstStyle/>
          <a:p>
            <a:r>
              <a:rPr lang="nl-BE" dirty="0" err="1" smtClean="0"/>
              <a:t>Low-energy</a:t>
            </a:r>
            <a:r>
              <a:rPr lang="nl-BE" dirty="0" smtClean="0"/>
              <a:t> </a:t>
            </a:r>
            <a:r>
              <a:rPr lang="nl-BE" dirty="0" err="1" smtClean="0"/>
              <a:t>fission</a:t>
            </a:r>
            <a:r>
              <a:rPr lang="nl-BE" dirty="0" smtClean="0"/>
              <a:t> </a:t>
            </a:r>
            <a:r>
              <a:rPr lang="nl-BE" dirty="0" err="1" smtClean="0"/>
              <a:t>throughout</a:t>
            </a:r>
            <a:r>
              <a:rPr lang="nl-BE" dirty="0" smtClean="0"/>
              <a:t> the </a:t>
            </a:r>
            <a:r>
              <a:rPr lang="nl-BE" dirty="0" err="1" smtClean="0"/>
              <a:t>nuclear</a:t>
            </a:r>
            <a:r>
              <a:rPr lang="nl-BE" dirty="0" smtClean="0"/>
              <a:t> </a:t>
            </a:r>
            <a:r>
              <a:rPr lang="nl-BE" dirty="0" err="1" smtClean="0"/>
              <a:t>chart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" y="1236862"/>
            <a:ext cx="85719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63" y="6021288"/>
            <a:ext cx="7325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A.N.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Andreyev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, M.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Huyse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P. Van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Duppen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Rev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Mod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Phys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85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1541 (2013)</a:t>
            </a:r>
            <a:endParaRPr lang="nl-BE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Ovaal 7"/>
          <p:cNvSpPr/>
          <p:nvPr/>
        </p:nvSpPr>
        <p:spPr bwMode="auto">
          <a:xfrm rot="19871346">
            <a:off x="4897551" y="2220008"/>
            <a:ext cx="2059476" cy="914400"/>
          </a:xfrm>
          <a:prstGeom prst="ellipse">
            <a:avLst/>
          </a:prstGeom>
          <a:solidFill>
            <a:srgbClr val="FF0000">
              <a:alpha val="24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3892" y="1179616"/>
            <a:ext cx="236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FF0000"/>
                </a:solidFill>
              </a:rPr>
              <a:t>asymmetry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4586380" y="3056134"/>
            <a:ext cx="871870" cy="653902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22501" y="1183158"/>
            <a:ext cx="20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1"/>
                </a:solidFill>
              </a:rPr>
              <a:t>transition</a:t>
            </a:r>
            <a:endParaRPr lang="nl-BE" sz="2800" b="1" dirty="0">
              <a:solidFill>
                <a:schemeClr val="accent1"/>
              </a:solidFill>
            </a:endParaRPr>
          </a:p>
        </p:txBody>
      </p:sp>
      <p:sp>
        <p:nvSpPr>
          <p:cNvPr id="14" name="Ovaal 13"/>
          <p:cNvSpPr/>
          <p:nvPr/>
        </p:nvSpPr>
        <p:spPr bwMode="auto">
          <a:xfrm rot="19583587">
            <a:off x="1193216" y="3693139"/>
            <a:ext cx="3890241" cy="1033619"/>
          </a:xfrm>
          <a:prstGeom prst="ellipse">
            <a:avLst/>
          </a:prstGeom>
          <a:solidFill>
            <a:srgbClr val="FF0000">
              <a:alpha val="24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al 14"/>
          <p:cNvSpPr/>
          <p:nvPr/>
        </p:nvSpPr>
        <p:spPr bwMode="auto">
          <a:xfrm rot="19871346">
            <a:off x="192990" y="4163842"/>
            <a:ext cx="672646" cy="624240"/>
          </a:xfrm>
          <a:prstGeom prst="ellipse">
            <a:avLst/>
          </a:prstGeom>
          <a:solidFill>
            <a:srgbClr val="FF0000">
              <a:alpha val="24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15409" y="1229228"/>
            <a:ext cx="206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FF0000"/>
                </a:solidFill>
              </a:rPr>
              <a:t>symmetry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48068" y="1204421"/>
            <a:ext cx="23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FF0000"/>
                </a:solidFill>
              </a:rPr>
              <a:t>asymmetry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47306" y="1263196"/>
            <a:ext cx="175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1"/>
                </a:solidFill>
              </a:rPr>
              <a:t>???</a:t>
            </a:r>
            <a:endParaRPr lang="nl-BE" sz="2800" b="1" dirty="0">
              <a:solidFill>
                <a:schemeClr val="accent1"/>
              </a:solidFill>
            </a:endParaRPr>
          </a:p>
        </p:txBody>
      </p:sp>
      <p:sp>
        <p:nvSpPr>
          <p:cNvPr id="21" name="Ovaal 20"/>
          <p:cNvSpPr/>
          <p:nvPr/>
        </p:nvSpPr>
        <p:spPr bwMode="auto">
          <a:xfrm rot="20646811">
            <a:off x="888765" y="3802903"/>
            <a:ext cx="1697388" cy="710609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Introduction</a:t>
            </a:r>
            <a:r>
              <a:rPr lang="nl-BE" sz="2000" dirty="0" smtClean="0"/>
              <a:t>          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set up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ijdelijke aanduiding voor dia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857C-8684-4E13-99C1-82C2461E1943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/>
      <p:bldP spid="17" grpId="1"/>
      <p:bldP spid="1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00" y="-279312"/>
            <a:ext cx="8334000" cy="900000"/>
          </a:xfrm>
        </p:spPr>
        <p:txBody>
          <a:bodyPr/>
          <a:lstStyle/>
          <a:p>
            <a:r>
              <a:rPr lang="nl-BE" dirty="0" smtClean="0">
                <a:sym typeface="Symbol"/>
              </a:rPr>
              <a:t>- </a:t>
            </a:r>
            <a:r>
              <a:rPr lang="nl-BE" dirty="0" err="1" smtClean="0">
                <a:sym typeface="Symbol"/>
              </a:rPr>
              <a:t>delayed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fission</a:t>
            </a:r>
            <a:r>
              <a:rPr lang="nl-BE" dirty="0" smtClean="0">
                <a:sym typeface="Symbol"/>
              </a:rPr>
              <a:t> (DF)</a:t>
            </a:r>
            <a:endParaRPr lang="nl-BE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9188" y="1053449"/>
            <a:ext cx="155119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 bwMode="auto">
          <a:xfrm>
            <a:off x="1658982" y="1331704"/>
            <a:ext cx="3234124" cy="3758200"/>
          </a:xfrm>
          <a:custGeom>
            <a:avLst/>
            <a:gdLst>
              <a:gd name="connsiteX0" fmla="*/ 0 w 1632857"/>
              <a:gd name="connsiteY0" fmla="*/ 615042 h 2271485"/>
              <a:gd name="connsiteX1" fmla="*/ 576943 w 1632857"/>
              <a:gd name="connsiteY1" fmla="*/ 2171699 h 2271485"/>
              <a:gd name="connsiteX2" fmla="*/ 1055914 w 1632857"/>
              <a:gd name="connsiteY2" fmla="*/ 16328 h 2271485"/>
              <a:gd name="connsiteX3" fmla="*/ 1632857 w 1632857"/>
              <a:gd name="connsiteY3" fmla="*/ 2073728 h 22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2271485">
                <a:moveTo>
                  <a:pt x="0" y="615042"/>
                </a:moveTo>
                <a:cubicBezTo>
                  <a:pt x="200478" y="1443263"/>
                  <a:pt x="400957" y="2271485"/>
                  <a:pt x="576943" y="2171699"/>
                </a:cubicBezTo>
                <a:cubicBezTo>
                  <a:pt x="752929" y="2071913"/>
                  <a:pt x="879928" y="32656"/>
                  <a:pt x="1055914" y="16328"/>
                </a:cubicBezTo>
                <a:cubicBezTo>
                  <a:pt x="1231900" y="0"/>
                  <a:pt x="1536700" y="1734457"/>
                  <a:pt x="1632857" y="2073728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nl-BE" sz="200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17234" y="5003888"/>
            <a:ext cx="3761040" cy="4961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70282" y="4075917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450585" y="3447345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456740" y="2744337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2448122" y="2258021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3738325" y="1358170"/>
            <a:ext cx="7386" cy="326526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731052" y="1053450"/>
            <a:ext cx="3366" cy="35699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279488" y="2373136"/>
            <a:ext cx="507723" cy="4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dirty="0" smtClean="0"/>
              <a:t>Q</a:t>
            </a:r>
            <a:r>
              <a:rPr lang="nl-BE" sz="2400" baseline="-25000" dirty="0" smtClean="0">
                <a:sym typeface="Symbol"/>
              </a:rPr>
              <a:t></a:t>
            </a:r>
            <a:endParaRPr lang="nl-BE" sz="2400" baseline="30000" dirty="0"/>
          </a:p>
        </p:txBody>
      </p:sp>
      <p:sp>
        <p:nvSpPr>
          <p:cNvPr id="22" name="TextBox 108"/>
          <p:cNvSpPr txBox="1">
            <a:spLocks noChangeArrowheads="1"/>
          </p:cNvSpPr>
          <p:nvPr/>
        </p:nvSpPr>
        <p:spPr bwMode="auto">
          <a:xfrm>
            <a:off x="3718885" y="2744058"/>
            <a:ext cx="565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dirty="0" err="1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nl-BE" baseline="-25000" dirty="0" err="1" smtClean="0">
                <a:solidFill>
                  <a:srgbClr val="00B050"/>
                </a:solidFill>
                <a:sym typeface="Symbol" pitchFamily="18" charset="2"/>
              </a:rPr>
              <a:t>f</a:t>
            </a:r>
            <a:endParaRPr lang="nl-BE" baseline="-25000" dirty="0">
              <a:solidFill>
                <a:srgbClr val="00B050"/>
              </a:solidFill>
              <a:sym typeface="Symbol" pitchFamily="18" charset="2"/>
            </a:endParaRPr>
          </a:p>
        </p:txBody>
      </p:sp>
      <p:pic>
        <p:nvPicPr>
          <p:cNvPr id="23" name="Picture 109" descr="C:\Documents and Settings\Lars Ghys\Mijn documenten\Lars\doctoraat\reports\Tokai\sferi_ke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0501" y="5192139"/>
            <a:ext cx="651517" cy="6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9130" t="83965" r="31973"/>
          <a:stretch>
            <a:fillRect/>
          </a:stretch>
        </p:blipFill>
        <p:spPr bwMode="auto">
          <a:xfrm>
            <a:off x="3353254" y="5175954"/>
            <a:ext cx="895524" cy="70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Lars Ghys\Mijn documenten\Lars\doctoraat\reports\Tokai\ECDF.png"/>
          <p:cNvPicPr>
            <a:picLocks noChangeAspect="1" noChangeArrowheads="1"/>
          </p:cNvPicPr>
          <p:nvPr/>
        </p:nvPicPr>
        <p:blipFill>
          <a:blip r:embed="rId5" cstate="print"/>
          <a:srcRect l="74049" t="82642" r="3383" b="2353"/>
          <a:stretch>
            <a:fillRect/>
          </a:stretch>
        </p:blipFill>
        <p:spPr bwMode="auto">
          <a:xfrm>
            <a:off x="4435304" y="5097982"/>
            <a:ext cx="1074631" cy="6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 bwMode="auto">
          <a:xfrm>
            <a:off x="2438273" y="1920578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4"/>
          <p:cNvSpPr txBox="1">
            <a:spLocks noChangeArrowheads="1"/>
          </p:cNvSpPr>
          <p:nvPr/>
        </p:nvSpPr>
        <p:spPr bwMode="auto">
          <a:xfrm>
            <a:off x="1970617" y="947556"/>
            <a:ext cx="379863" cy="4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 smtClean="0">
                <a:sym typeface="Symbol" pitchFamily="18" charset="2"/>
              </a:rPr>
              <a:t></a:t>
            </a:r>
            <a:endParaRPr lang="nl-BE" sz="2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173032" y="4618473"/>
            <a:ext cx="3635467" cy="2481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2465358" y="4626744"/>
            <a:ext cx="4481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09"/>
          <p:cNvGraphicFramePr>
            <a:graphicFrameLocks noChangeAspect="1"/>
          </p:cNvGraphicFramePr>
          <p:nvPr/>
        </p:nvGraphicFramePr>
        <p:xfrm>
          <a:off x="107504" y="1128481"/>
          <a:ext cx="576805" cy="56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Equation" r:id="rId6" imgW="253800" imgH="241200" progId="Equation.DSMT4">
                  <p:embed/>
                </p:oleObj>
              </mc:Choice>
              <mc:Fallback>
                <p:oleObj name="Equation" r:id="rId6" imgW="253800" imgH="24120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8481"/>
                        <a:ext cx="576805" cy="56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0"/>
          <p:cNvGraphicFramePr>
            <a:graphicFrameLocks noChangeAspect="1"/>
          </p:cNvGraphicFramePr>
          <p:nvPr/>
        </p:nvGraphicFramePr>
        <p:xfrm>
          <a:off x="178349" y="4650734"/>
          <a:ext cx="581925" cy="5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Equation" r:id="rId8" imgW="304560" imgH="241200" progId="Equation.DSMT4">
                  <p:embed/>
                </p:oleObj>
              </mc:Choice>
              <mc:Fallback>
                <p:oleObj name="Equation" r:id="rId8" imgW="304560" imgH="24120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9" y="4650734"/>
                        <a:ext cx="581925" cy="57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2518008" y="1546702"/>
            <a:ext cx="431761" cy="3080044"/>
            <a:chOff x="2568658" y="1935882"/>
            <a:chExt cx="453074" cy="305931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2851882" y="3125458"/>
              <a:ext cx="0" cy="70977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28387" y="2657202"/>
              <a:ext cx="0" cy="47318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13"/>
            <p:cNvSpPr txBox="1">
              <a:spLocks noChangeArrowheads="1"/>
            </p:cNvSpPr>
            <p:nvPr/>
          </p:nvSpPr>
          <p:spPr bwMode="auto">
            <a:xfrm>
              <a:off x="2589684" y="1935882"/>
              <a:ext cx="308480" cy="39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2000" dirty="0">
                  <a:solidFill>
                    <a:srgbClr val="0070C0"/>
                  </a:solidFill>
                  <a:sym typeface="Symbol" pitchFamily="18" charset="2"/>
                </a:rPr>
                <a:t>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2656809" y="3835237"/>
              <a:ext cx="10335" cy="62762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20"/>
            <p:cNvSpPr txBox="1">
              <a:spLocks noChangeArrowheads="1"/>
            </p:cNvSpPr>
            <p:nvPr/>
          </p:nvSpPr>
          <p:spPr bwMode="auto">
            <a:xfrm>
              <a:off x="2574826" y="3295404"/>
              <a:ext cx="375893" cy="39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2000" dirty="0">
                  <a:solidFill>
                    <a:srgbClr val="0070C0"/>
                  </a:solidFill>
                  <a:sym typeface="Symbol" pitchFamily="18" charset="2"/>
                </a:rPr>
                <a:t>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2889347" y="4434934"/>
              <a:ext cx="0" cy="56026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24"/>
            <p:cNvSpPr txBox="1">
              <a:spLocks noChangeArrowheads="1"/>
            </p:cNvSpPr>
            <p:nvPr/>
          </p:nvSpPr>
          <p:spPr bwMode="auto">
            <a:xfrm>
              <a:off x="2645839" y="4519540"/>
              <a:ext cx="375893" cy="39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2000" dirty="0">
                  <a:solidFill>
                    <a:srgbClr val="0070C0"/>
                  </a:solidFill>
                  <a:sym typeface="Symbol" pitchFamily="18" charset="2"/>
                </a:rPr>
                <a:t>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03053" y="2293297"/>
              <a:ext cx="9934" cy="37086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2568658" y="2042156"/>
              <a:ext cx="6823" cy="29810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345318" y="1053449"/>
            <a:ext cx="1116847" cy="3526438"/>
            <a:chOff x="1825445" y="1432027"/>
            <a:chExt cx="1293240" cy="303911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1825445" y="1432027"/>
              <a:ext cx="1293240" cy="252182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825445" y="1432027"/>
              <a:ext cx="1293240" cy="3039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1825445" y="1432029"/>
              <a:ext cx="1293240" cy="20045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1825445" y="1432029"/>
              <a:ext cx="1293240" cy="1422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25445" y="1432029"/>
              <a:ext cx="1293240" cy="9699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825445" y="1432029"/>
              <a:ext cx="1285711" cy="70375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825445" y="1432029"/>
              <a:ext cx="1293240" cy="45263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 bwMode="auto">
          <a:xfrm>
            <a:off x="2434626" y="1653696"/>
            <a:ext cx="443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961003" y="1097616"/>
            <a:ext cx="2320889" cy="1163713"/>
            <a:chOff x="3033521" y="1489818"/>
            <a:chExt cx="2435456" cy="1155882"/>
          </a:xfrm>
        </p:grpSpPr>
        <p:sp>
          <p:nvSpPr>
            <p:cNvPr id="34" name="TextBox 122"/>
            <p:cNvSpPr txBox="1">
              <a:spLocks noChangeArrowheads="1"/>
            </p:cNvSpPr>
            <p:nvPr/>
          </p:nvSpPr>
          <p:spPr bwMode="auto">
            <a:xfrm>
              <a:off x="4341299" y="1489818"/>
              <a:ext cx="1127678" cy="45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dirty="0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nl-BE" dirty="0">
                  <a:solidFill>
                    <a:srgbClr val="FF0000"/>
                  </a:solidFill>
                </a:rPr>
                <a:t>DF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3033521" y="2638361"/>
              <a:ext cx="2054890" cy="7339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3048248" y="2303626"/>
              <a:ext cx="206830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044674" y="2042156"/>
              <a:ext cx="2068302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148064" y="1628800"/>
            <a:ext cx="3816424" cy="2640723"/>
          </a:xfrm>
          <a:prstGeom prst="rect">
            <a:avLst/>
          </a:prstGeom>
          <a:noFill/>
          <a:ln>
            <a:solidFill>
              <a:srgbClr val="182B5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 decay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Symbol"/>
              </a:rPr>
              <a:t>excitation energy &lt; Q value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Symbol"/>
              </a:rPr>
              <a:t>Spin/ parity sensitivity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FF0000"/>
                </a:solidFill>
                <a:sym typeface="Symbol"/>
              </a:rPr>
              <a:t>fission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 and </a:t>
            </a:r>
            <a:r>
              <a:rPr lang="en-US" sz="1800" dirty="0" err="1" smtClean="0">
                <a:solidFill>
                  <a:srgbClr val="FF0000"/>
                </a:solidFill>
              </a:rPr>
              <a:t>Pb</a:t>
            </a:r>
            <a:r>
              <a:rPr lang="en-US" sz="1800" dirty="0" smtClean="0">
                <a:solidFill>
                  <a:srgbClr val="FF0000"/>
                </a:solidFill>
              </a:rPr>
              <a:t> region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isospin</a:t>
            </a:r>
            <a:r>
              <a:rPr lang="en-US" sz="1800" dirty="0" smtClean="0">
                <a:solidFill>
                  <a:srgbClr val="FF0000"/>
                </a:solidFill>
              </a:rPr>
              <a:t> dependence)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Mass/ energy distributions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1800" dirty="0" err="1" smtClean="0">
                <a:solidFill>
                  <a:srgbClr val="FF0000"/>
                </a:solidFill>
                <a:sym typeface="Symbol"/>
              </a:rPr>
              <a:t>df</a:t>
            </a:r>
            <a:r>
              <a:rPr lang="en-US" sz="1800" dirty="0" smtClean="0">
                <a:solidFill>
                  <a:srgbClr val="FF0000"/>
                </a:solidFill>
                <a:sym typeface="Symbol"/>
              </a:rPr>
              <a:t> probability and half life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768967" y="229138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/>
                </a:solidFill>
              </a:rPr>
              <a:t>Q</a:t>
            </a:r>
            <a:r>
              <a:rPr lang="el-GR" baseline="-25000" dirty="0" smtClean="0">
                <a:solidFill>
                  <a:schemeClr val="tx1"/>
                </a:solidFill>
              </a:rPr>
              <a:t>β</a:t>
            </a:r>
            <a:endParaRPr lang="nl-BE" baseline="-25000" dirty="0">
              <a:solidFill>
                <a:schemeClr val="tx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Introduction</a:t>
            </a:r>
            <a:r>
              <a:rPr lang="nl-BE" sz="2000" dirty="0" smtClean="0"/>
              <a:t>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Tijdelijke aanduiding voor dianumm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9512" y="764704"/>
            <a:ext cx="5364088" cy="3052896"/>
            <a:chOff x="0" y="952367"/>
            <a:chExt cx="10041028" cy="4556248"/>
          </a:xfrm>
        </p:grpSpPr>
        <p:pic>
          <p:nvPicPr>
            <p:cNvPr id="38" name="Picture 37" descr="ISOLDE_2.png"/>
            <p:cNvPicPr>
              <a:picLocks noChangeAspect="1"/>
            </p:cNvPicPr>
            <p:nvPr/>
          </p:nvPicPr>
          <p:blipFill>
            <a:blip r:embed="rId2" cstate="print"/>
            <a:srcRect t="29183" r="56539" b="57530"/>
            <a:stretch>
              <a:fillRect/>
            </a:stretch>
          </p:blipFill>
          <p:spPr>
            <a:xfrm rot="5400000">
              <a:off x="6659724" y="3024339"/>
              <a:ext cx="4248472" cy="720080"/>
            </a:xfrm>
            <a:prstGeom prst="rect">
              <a:avLst/>
            </a:prstGeom>
          </p:spPr>
        </p:pic>
        <p:pic>
          <p:nvPicPr>
            <p:cNvPr id="39" name="Picture 38" descr="ISOLDE_2.png"/>
            <p:cNvPicPr>
              <a:picLocks noChangeAspect="1"/>
            </p:cNvPicPr>
            <p:nvPr/>
          </p:nvPicPr>
          <p:blipFill>
            <a:blip r:embed="rId2" cstate="print"/>
            <a:srcRect l="15102" t="16400" r="2751" b="5201"/>
            <a:stretch>
              <a:fillRect/>
            </a:stretch>
          </p:blipFill>
          <p:spPr>
            <a:xfrm>
              <a:off x="1" y="1260140"/>
              <a:ext cx="8423920" cy="4248472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H="1">
              <a:off x="8172401" y="1584176"/>
              <a:ext cx="881844" cy="18864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5868144" y="2415816"/>
              <a:ext cx="881844" cy="2434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Arrow Connector 41"/>
            <p:cNvCxnSpPr/>
            <p:nvPr/>
          </p:nvCxnSpPr>
          <p:spPr>
            <a:xfrm>
              <a:off x="2843808" y="1260142"/>
              <a:ext cx="432048" cy="5126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020544" y="2924944"/>
              <a:ext cx="881844" cy="2434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Arrow Connector 43"/>
            <p:cNvCxnSpPr/>
            <p:nvPr/>
          </p:nvCxnSpPr>
          <p:spPr>
            <a:xfrm flipH="1">
              <a:off x="6309068" y="4329100"/>
              <a:ext cx="881844" cy="2160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Arrow Connector 44"/>
            <p:cNvCxnSpPr>
              <a:stCxn id="48" idx="3"/>
            </p:cNvCxnSpPr>
            <p:nvPr/>
          </p:nvCxnSpPr>
          <p:spPr>
            <a:xfrm>
              <a:off x="1872207" y="2371525"/>
              <a:ext cx="1187624" cy="40940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Arrow Connector 45"/>
            <p:cNvCxnSpPr>
              <a:stCxn id="48" idx="3"/>
            </p:cNvCxnSpPr>
            <p:nvPr/>
          </p:nvCxnSpPr>
          <p:spPr>
            <a:xfrm>
              <a:off x="1872207" y="2371525"/>
              <a:ext cx="2123729" cy="40940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/>
            <p:cNvSpPr txBox="1"/>
            <p:nvPr/>
          </p:nvSpPr>
          <p:spPr>
            <a:xfrm rot="-780000">
              <a:off x="7889172" y="1257349"/>
              <a:ext cx="2151856" cy="276975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1.4 GeV protons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027039"/>
              <a:ext cx="1872207" cy="688969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HRS mass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separator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2388" y="2996952"/>
              <a:ext cx="1872207" cy="688969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GPS mass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separator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49987" y="2555034"/>
              <a:ext cx="1872207" cy="413367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GPS target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4289" y="4057907"/>
              <a:ext cx="1872207" cy="688969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Windmill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position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Picture 51" descr="ISOLDE_2.png"/>
            <p:cNvPicPr>
              <a:picLocks noChangeAspect="1"/>
            </p:cNvPicPr>
            <p:nvPr/>
          </p:nvPicPr>
          <p:blipFill>
            <a:blip r:embed="rId2" cstate="print"/>
            <a:srcRect l="13961" t="16400" r="3802" b="76606"/>
            <a:stretch>
              <a:fillRect/>
            </a:stretch>
          </p:blipFill>
          <p:spPr>
            <a:xfrm>
              <a:off x="0" y="961727"/>
              <a:ext cx="9144000" cy="37904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907706" y="952367"/>
              <a:ext cx="1872207" cy="413367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HRS target</a:t>
              </a:r>
              <a:endParaRPr kumimoji="0" lang="nl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6" name="Picture 2" descr="C:\Documents and Settings\El Banano\My Documents\doctoraat\reports\scientific_meeting\2013\laserIonSour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068" y="3356992"/>
            <a:ext cx="5976664" cy="27590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88" y="-27384"/>
            <a:ext cx="8334000" cy="675336"/>
          </a:xfrm>
        </p:spPr>
        <p:txBody>
          <a:bodyPr/>
          <a:lstStyle/>
          <a:p>
            <a:r>
              <a:rPr lang="nl-BE" dirty="0" smtClean="0"/>
              <a:t>ISOLDE </a:t>
            </a:r>
            <a:r>
              <a:rPr lang="nl-BE" dirty="0" err="1" smtClean="0"/>
              <a:t>facility</a:t>
            </a:r>
            <a:r>
              <a:rPr lang="nl-BE" dirty="0" smtClean="0"/>
              <a:t> - CERN</a:t>
            </a:r>
            <a:endParaRPr lang="en-US" dirty="0"/>
          </a:p>
        </p:txBody>
      </p:sp>
      <p:sp>
        <p:nvSpPr>
          <p:cNvPr id="30" name="TextBox 77"/>
          <p:cNvSpPr txBox="1">
            <a:spLocks noChangeArrowheads="1"/>
          </p:cNvSpPr>
          <p:nvPr/>
        </p:nvSpPr>
        <p:spPr bwMode="auto">
          <a:xfrm>
            <a:off x="3203848" y="5949280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</a:rPr>
              <a:t>S.Rothe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al./ Nature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</a:rPr>
              <a:t>Comm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 4 (2013) 1835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64088" y="1412776"/>
            <a:ext cx="3528392" cy="1034129"/>
          </a:xfrm>
          <a:prstGeom prst="rect">
            <a:avLst/>
          </a:prstGeom>
          <a:noFill/>
          <a:ln>
            <a:solidFill>
              <a:srgbClr val="182B5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1800" dirty="0" smtClean="0">
                <a:solidFill>
                  <a:schemeClr val="tx1"/>
                </a:solidFill>
              </a:rPr>
              <a:t> 2 µA of </a:t>
            </a:r>
            <a:r>
              <a:rPr lang="nl-BE" sz="1800" dirty="0" err="1" smtClean="0">
                <a:solidFill>
                  <a:schemeClr val="tx1"/>
                </a:solidFill>
              </a:rPr>
              <a:t>protons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on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UC</a:t>
            </a:r>
            <a:r>
              <a:rPr lang="nl-BE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nl-BE" sz="1800" dirty="0" smtClean="0">
                <a:solidFill>
                  <a:schemeClr val="tx1"/>
                </a:solidFill>
              </a:rPr>
              <a:t> target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isotopic</a:t>
            </a:r>
            <a:r>
              <a:rPr lang="nl-BE" sz="1800" dirty="0" smtClean="0">
                <a:solidFill>
                  <a:schemeClr val="tx1"/>
                </a:solidFill>
              </a:rPr>
              <a:t> (</a:t>
            </a:r>
            <a:r>
              <a:rPr lang="nl-BE" sz="1800" dirty="0" err="1" smtClean="0">
                <a:solidFill>
                  <a:schemeClr val="tx1"/>
                </a:solidFill>
              </a:rPr>
              <a:t>isomeric</a:t>
            </a:r>
            <a:r>
              <a:rPr lang="nl-BE" sz="1800" dirty="0" smtClean="0">
                <a:solidFill>
                  <a:schemeClr val="tx1"/>
                </a:solidFill>
              </a:rPr>
              <a:t>) pure </a:t>
            </a:r>
            <a:r>
              <a:rPr lang="nl-BE" sz="1800" dirty="0" err="1" smtClean="0">
                <a:solidFill>
                  <a:schemeClr val="tx1"/>
                </a:solidFill>
              </a:rPr>
              <a:t>beam</a:t>
            </a:r>
            <a:endParaRPr lang="nl-BE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beam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energy</a:t>
            </a:r>
            <a:r>
              <a:rPr lang="nl-BE" sz="1800" dirty="0" smtClean="0">
                <a:solidFill>
                  <a:schemeClr val="tx1"/>
                </a:solidFill>
              </a:rPr>
              <a:t> of 30-60 </a:t>
            </a:r>
            <a:r>
              <a:rPr lang="nl-BE" sz="1800" dirty="0" err="1" smtClean="0">
                <a:solidFill>
                  <a:schemeClr val="tx1"/>
                </a:solidFill>
              </a:rPr>
              <a:t>keV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err="1" smtClean="0"/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>
          <a:xfrm>
            <a:off x="6228184" y="6525376"/>
            <a:ext cx="936000" cy="288000"/>
          </a:xfrm>
        </p:spPr>
        <p:txBody>
          <a:bodyPr/>
          <a:lstStyle/>
          <a:p>
            <a:fld id="{716D4B0D-69E4-4D7A-AC5D-1C592BA07710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7308304" y="5949280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3232" y="60340"/>
            <a:ext cx="8172456" cy="603328"/>
          </a:xfrm>
        </p:spPr>
        <p:txBody>
          <a:bodyPr/>
          <a:lstStyle/>
          <a:p>
            <a:r>
              <a:rPr lang="nl-BE" dirty="0" err="1" smtClean="0"/>
              <a:t>Experimental</a:t>
            </a:r>
            <a:r>
              <a:rPr lang="nl-BE" dirty="0" smtClean="0"/>
              <a:t> set-up: “</a:t>
            </a:r>
            <a:r>
              <a:rPr lang="nl-BE" dirty="0" err="1" smtClean="0"/>
              <a:t>Windmill</a:t>
            </a:r>
            <a:r>
              <a:rPr lang="nl-BE" dirty="0" smtClean="0"/>
              <a:t> system”</a:t>
            </a:r>
            <a:endParaRPr lang="nl-BE" dirty="0"/>
          </a:p>
        </p:txBody>
      </p:sp>
      <p:sp>
        <p:nvSpPr>
          <p:cNvPr id="106" name="Rectangle 105"/>
          <p:cNvSpPr/>
          <p:nvPr/>
        </p:nvSpPr>
        <p:spPr>
          <a:xfrm>
            <a:off x="7308304" y="6405710"/>
            <a:ext cx="1656184" cy="316607"/>
          </a:xfrm>
          <a:prstGeom prst="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78328" y="3789040"/>
            <a:ext cx="8962363" cy="2592287"/>
            <a:chOff x="684213" y="3986328"/>
            <a:chExt cx="8280275" cy="2394999"/>
          </a:xfrm>
        </p:grpSpPr>
        <p:pic>
          <p:nvPicPr>
            <p:cNvPr id="345089" name="Picture 1" descr="C:\Users\MyStuff\Documents\doctoraat\reports\pictures\FullRange196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3" y="3986328"/>
              <a:ext cx="8280275" cy="2394999"/>
            </a:xfrm>
            <a:prstGeom prst="rect">
              <a:avLst/>
            </a:prstGeom>
            <a:noFill/>
          </p:spPr>
        </p:pic>
        <p:sp>
          <p:nvSpPr>
            <p:cNvPr id="142" name="TextBox 141"/>
            <p:cNvSpPr txBox="1"/>
            <p:nvPr/>
          </p:nvSpPr>
          <p:spPr>
            <a:xfrm>
              <a:off x="7236296" y="4149080"/>
              <a:ext cx="144016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1800" b="1" dirty="0" smtClean="0">
                  <a:solidFill>
                    <a:schemeClr val="tx1"/>
                  </a:solidFill>
                </a:rPr>
                <a:t>Si spectrum</a:t>
              </a:r>
              <a:endParaRPr lang="nl-B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495621" y="407707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800" b="1" dirty="0" smtClean="0">
                  <a:solidFill>
                    <a:schemeClr val="tx1"/>
                  </a:solidFill>
                </a:rPr>
                <a:t>e</a:t>
              </a:r>
              <a:r>
                <a:rPr lang="nl-BE" sz="1800" b="1" baseline="30000" dirty="0" smtClean="0">
                  <a:solidFill>
                    <a:schemeClr val="tx1"/>
                  </a:solidFill>
                </a:rPr>
                <a:t>-</a:t>
              </a:r>
              <a:r>
                <a:rPr lang="nl-BE" sz="1800" b="1" dirty="0" smtClean="0">
                  <a:solidFill>
                    <a:schemeClr val="tx1"/>
                  </a:solidFill>
                </a:rPr>
                <a:t>/e</a:t>
              </a:r>
              <a:r>
                <a:rPr lang="nl-BE" sz="1800" b="1" baseline="30000" dirty="0" smtClean="0">
                  <a:solidFill>
                    <a:schemeClr val="tx1"/>
                  </a:solidFill>
                </a:rPr>
                <a:t>+</a:t>
              </a:r>
              <a:endParaRPr lang="nl-BE" sz="1800" b="1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146" name="Straight Connector 145"/>
            <p:cNvCxnSpPr>
              <a:stCxn id="144" idx="2"/>
            </p:cNvCxnSpPr>
            <p:nvPr/>
          </p:nvCxnSpPr>
          <p:spPr>
            <a:xfrm flipH="1">
              <a:off x="1576030" y="4415626"/>
              <a:ext cx="243628" cy="3025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2195736" y="414908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800" b="1" dirty="0" smtClean="0">
                  <a:solidFill>
                    <a:schemeClr val="tx1"/>
                  </a:solidFill>
                  <a:sym typeface="Symbol"/>
                </a:rPr>
                <a:t> </a:t>
              </a:r>
              <a:r>
                <a:rPr lang="nl-BE" sz="1800" b="1" dirty="0" err="1" smtClean="0">
                  <a:solidFill>
                    <a:schemeClr val="tx1"/>
                  </a:solidFill>
                  <a:sym typeface="Symbol"/>
                </a:rPr>
                <a:t>particles</a:t>
              </a:r>
              <a:endParaRPr lang="nl-BE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7" name="Straight Connector 166"/>
            <p:cNvCxnSpPr>
              <a:stCxn id="164" idx="2"/>
            </p:cNvCxnSpPr>
            <p:nvPr/>
          </p:nvCxnSpPr>
          <p:spPr>
            <a:xfrm flipH="1">
              <a:off x="2123728" y="4487634"/>
              <a:ext cx="720080" cy="3815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>
              <a:off x="2973113" y="4718134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800" b="1" dirty="0" smtClean="0">
                  <a:solidFill>
                    <a:schemeClr val="tx1"/>
                  </a:solidFill>
                  <a:sym typeface="Symbol"/>
                </a:rPr>
                <a:t>- </a:t>
              </a:r>
              <a:r>
                <a:rPr lang="nl-BE" sz="1800" b="1" dirty="0" err="1" smtClean="0">
                  <a:solidFill>
                    <a:schemeClr val="tx1"/>
                  </a:solidFill>
                  <a:sym typeface="Symbol"/>
                </a:rPr>
                <a:t>summing</a:t>
              </a:r>
              <a:endParaRPr lang="nl-BE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8" name="Straight Connector 217"/>
            <p:cNvCxnSpPr>
              <a:stCxn id="216" idx="1"/>
            </p:cNvCxnSpPr>
            <p:nvPr/>
          </p:nvCxnSpPr>
          <p:spPr>
            <a:xfrm flipH="1">
              <a:off x="2613073" y="4887410"/>
              <a:ext cx="360040" cy="406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5220072" y="535416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800" b="1" dirty="0" err="1" smtClean="0">
                  <a:solidFill>
                    <a:schemeClr val="tx1"/>
                  </a:solidFill>
                </a:rPr>
                <a:t>Fission</a:t>
              </a:r>
              <a:r>
                <a:rPr lang="nl-BE" sz="1800" b="1" dirty="0" smtClean="0">
                  <a:solidFill>
                    <a:schemeClr val="tx1"/>
                  </a:solidFill>
                </a:rPr>
                <a:t> </a:t>
              </a:r>
              <a:r>
                <a:rPr lang="nl-BE" sz="1800" b="1" dirty="0" err="1" smtClean="0">
                  <a:solidFill>
                    <a:schemeClr val="tx1"/>
                  </a:solidFill>
                </a:rPr>
                <a:t>fragments</a:t>
              </a:r>
              <a:endParaRPr lang="nl-BE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kstvak 70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err="1" smtClean="0"/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" name="Tijdelijke aanduiding voor dianumm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5</a:t>
            </a:fld>
            <a:endParaRPr lang="nl-NL" dirty="0" smtClean="0"/>
          </a:p>
        </p:txBody>
      </p:sp>
      <p:grpSp>
        <p:nvGrpSpPr>
          <p:cNvPr id="88" name="Group 87"/>
          <p:cNvGrpSpPr/>
          <p:nvPr/>
        </p:nvGrpSpPr>
        <p:grpSpPr>
          <a:xfrm>
            <a:off x="1331640" y="735087"/>
            <a:ext cx="4824536" cy="2909937"/>
            <a:chOff x="1331640" y="735087"/>
            <a:chExt cx="4824536" cy="2909937"/>
          </a:xfrm>
        </p:grpSpPr>
        <p:sp>
          <p:nvSpPr>
            <p:cNvPr id="70" name="Rectangle 69"/>
            <p:cNvSpPr/>
            <p:nvPr/>
          </p:nvSpPr>
          <p:spPr>
            <a:xfrm>
              <a:off x="3563888" y="1268760"/>
              <a:ext cx="288032" cy="936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63888" y="2708920"/>
              <a:ext cx="288032" cy="936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572000" y="1988840"/>
              <a:ext cx="0" cy="936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5292080" y="1340768"/>
              <a:ext cx="288032" cy="2232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31840" y="76470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 smtClean="0">
                  <a:solidFill>
                    <a:schemeClr val="tx1"/>
                  </a:solidFill>
                </a:rPr>
                <a:t>Si front</a:t>
              </a:r>
              <a:endParaRPr lang="nl-B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60032" y="73508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 smtClean="0">
                  <a:solidFill>
                    <a:schemeClr val="tx1"/>
                  </a:solidFill>
                </a:rPr>
                <a:t>Si back</a:t>
              </a:r>
              <a:endParaRPr lang="nl-B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31485" y="1412776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 smtClean="0">
                  <a:solidFill>
                    <a:schemeClr val="tx1"/>
                  </a:solidFill>
                </a:rPr>
                <a:t>C </a:t>
              </a:r>
              <a:r>
                <a:rPr lang="nl-BE" sz="2000" b="1" dirty="0" err="1" smtClean="0">
                  <a:solidFill>
                    <a:schemeClr val="tx1"/>
                  </a:solidFill>
                </a:rPr>
                <a:t>foil</a:t>
              </a:r>
              <a:endParaRPr lang="nl-BE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771800" y="2420888"/>
              <a:ext cx="158417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331640" y="191683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FF0000"/>
                  </a:solidFill>
                </a:rPr>
                <a:t>ISOLDE </a:t>
              </a:r>
              <a:r>
                <a:rPr lang="nl-BE" dirty="0" err="1" smtClean="0">
                  <a:solidFill>
                    <a:srgbClr val="FF0000"/>
                  </a:solidFill>
                </a:rPr>
                <a:t>beam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70" idx="3"/>
            </p:cNvCxnSpPr>
            <p:nvPr/>
          </p:nvCxnSpPr>
          <p:spPr>
            <a:xfrm>
              <a:off x="3851920" y="1736812"/>
              <a:ext cx="1440160" cy="1260140"/>
            </a:xfrm>
            <a:prstGeom prst="straightConnector1">
              <a:avLst/>
            </a:prstGeom>
            <a:ln w="19050">
              <a:solidFill>
                <a:srgbClr val="0066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682148" y="212017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0066FF"/>
                  </a:solidFill>
                </a:rPr>
                <a:t>FF</a:t>
              </a:r>
              <a:endParaRPr lang="nl-BE" dirty="0">
                <a:solidFill>
                  <a:srgbClr val="00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37921" name="Picture 1" descr="C:\Users\MyStuff\Documents\doctoraat\reports\pictures\SummaryPlotv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3453" y="19224"/>
            <a:ext cx="8078199" cy="6437956"/>
          </a:xfrm>
          <a:prstGeom prst="rect">
            <a:avLst/>
          </a:prstGeom>
          <a:noFill/>
        </p:spPr>
      </p:pic>
      <p:sp>
        <p:nvSpPr>
          <p:cNvPr id="14" name="Tekstvak 9"/>
          <p:cNvSpPr txBox="1"/>
          <p:nvPr/>
        </p:nvSpPr>
        <p:spPr>
          <a:xfrm>
            <a:off x="7020272" y="1196752"/>
            <a:ext cx="15841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~2 FF/h</a:t>
            </a:r>
          </a:p>
          <a:p>
            <a:r>
              <a:rPr lang="nl-BE" sz="1600" dirty="0" smtClean="0">
                <a:solidFill>
                  <a:srgbClr val="FF0000"/>
                </a:solidFill>
              </a:rPr>
              <a:t>2 </a:t>
            </a:r>
            <a:r>
              <a:rPr lang="nl-BE" sz="1600" dirty="0" err="1" smtClean="0">
                <a:solidFill>
                  <a:srgbClr val="FF0000"/>
                </a:solidFill>
              </a:rPr>
              <a:t>isomers</a:t>
            </a:r>
            <a:endParaRPr lang="nl-BE" sz="1600" dirty="0">
              <a:solidFill>
                <a:srgbClr val="FF0000"/>
              </a:solidFill>
            </a:endParaRPr>
          </a:p>
        </p:txBody>
      </p:sp>
      <p:sp>
        <p:nvSpPr>
          <p:cNvPr id="15" name="Tekstvak 9"/>
          <p:cNvSpPr txBox="1"/>
          <p:nvPr/>
        </p:nvSpPr>
        <p:spPr>
          <a:xfrm>
            <a:off x="5148064" y="150627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~8 FF/h</a:t>
            </a:r>
          </a:p>
        </p:txBody>
      </p:sp>
      <p:sp>
        <p:nvSpPr>
          <p:cNvPr id="16" name="Tekstvak 9"/>
          <p:cNvSpPr txBox="1"/>
          <p:nvPr/>
        </p:nvSpPr>
        <p:spPr>
          <a:xfrm>
            <a:off x="3203848" y="1196752"/>
            <a:ext cx="15841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~43 FF/h</a:t>
            </a:r>
          </a:p>
          <a:p>
            <a:r>
              <a:rPr lang="nl-BE" sz="1600" dirty="0" smtClean="0">
                <a:solidFill>
                  <a:srgbClr val="FF0000"/>
                </a:solidFill>
              </a:rPr>
              <a:t>2 </a:t>
            </a:r>
            <a:r>
              <a:rPr lang="nl-BE" sz="1600" dirty="0" err="1" smtClean="0">
                <a:solidFill>
                  <a:srgbClr val="FF0000"/>
                </a:solidFill>
              </a:rPr>
              <a:t>isomers</a:t>
            </a:r>
            <a:endParaRPr lang="nl-BE" sz="1600" dirty="0" smtClean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043608" y="1210145"/>
            <a:ext cx="15841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~27 FF/h</a:t>
            </a:r>
          </a:p>
          <a:p>
            <a:r>
              <a:rPr lang="nl-BE" sz="1600" dirty="0" err="1" smtClean="0">
                <a:solidFill>
                  <a:srgbClr val="FF0000"/>
                </a:solidFill>
              </a:rPr>
              <a:t>Reference</a:t>
            </a:r>
            <a:endParaRPr lang="nl-BE" sz="1600" dirty="0" smtClean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/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857C-8684-4E13-99C1-82C2461E1943}" type="slidenum">
              <a:rPr lang="nl-BE" smtClean="0"/>
              <a:pPr/>
              <a:t>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92" y="576064"/>
            <a:ext cx="8675688" cy="620688"/>
          </a:xfrm>
        </p:spPr>
        <p:txBody>
          <a:bodyPr>
            <a:noAutofit/>
          </a:bodyPr>
          <a:lstStyle/>
          <a:p>
            <a:r>
              <a:rPr lang="nl-BE" dirty="0" err="1" smtClean="0"/>
              <a:t>Fission</a:t>
            </a:r>
            <a:r>
              <a:rPr lang="nl-BE" dirty="0" smtClean="0"/>
              <a:t> at low </a:t>
            </a:r>
            <a:r>
              <a:rPr lang="nl-BE" dirty="0" err="1" smtClean="0"/>
              <a:t>excitation</a:t>
            </a:r>
            <a:r>
              <a:rPr lang="nl-BE" dirty="0" smtClean="0"/>
              <a:t> </a:t>
            </a:r>
            <a:r>
              <a:rPr lang="nl-BE" dirty="0" err="1" smtClean="0"/>
              <a:t>energies</a:t>
            </a:r>
            <a:r>
              <a:rPr lang="nl-BE" dirty="0" smtClean="0"/>
              <a:t>: </a:t>
            </a:r>
            <a:r>
              <a:rPr lang="nl-BE" dirty="0" err="1" smtClean="0"/>
              <a:t>systematics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719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>
            <a:endCxn id="172034" idx="2"/>
          </p:cNvCxnSpPr>
          <p:nvPr/>
        </p:nvCxnSpPr>
        <p:spPr>
          <a:xfrm flipH="1" flipV="1">
            <a:off x="917264" y="2132856"/>
            <a:ext cx="823564" cy="18800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72033" idx="0"/>
          </p:cNvCxnSpPr>
          <p:nvPr/>
        </p:nvCxnSpPr>
        <p:spPr>
          <a:xfrm>
            <a:off x="2411760" y="3861048"/>
            <a:ext cx="1169751" cy="1080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72035" idx="2"/>
          </p:cNvCxnSpPr>
          <p:nvPr/>
        </p:nvCxnSpPr>
        <p:spPr>
          <a:xfrm flipH="1" flipV="1">
            <a:off x="1925326" y="2060752"/>
            <a:ext cx="54386" cy="19445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033" name="Picture 1" descr="C:\Users\LarsG\Documents\doctoraat\reports\pictures\PRL\202FrSmallBi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941168"/>
            <a:ext cx="899341" cy="864000"/>
          </a:xfrm>
          <a:prstGeom prst="rect">
            <a:avLst/>
          </a:prstGeom>
          <a:noFill/>
        </p:spPr>
      </p:pic>
      <p:pic>
        <p:nvPicPr>
          <p:cNvPr id="172034" name="Picture 2" descr="C:\Users\LarsG\Documents\doctoraat\reports\pictures\PRL\194AtSmallBi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99440" cy="864096"/>
          </a:xfrm>
          <a:prstGeom prst="rect">
            <a:avLst/>
          </a:prstGeom>
          <a:noFill/>
        </p:spPr>
      </p:pic>
      <p:pic>
        <p:nvPicPr>
          <p:cNvPr id="172035" name="Picture 3" descr="C:\Users\LarsG\Documents\doctoraat\reports\pictures\PRL\196AtSmallBi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196752"/>
            <a:ext cx="899340" cy="864000"/>
          </a:xfrm>
          <a:prstGeom prst="rect">
            <a:avLst/>
          </a:prstGeom>
          <a:noFill/>
        </p:spPr>
      </p:pic>
      <p:sp>
        <p:nvSpPr>
          <p:cNvPr id="14" name="TextBox 4"/>
          <p:cNvSpPr txBox="1"/>
          <p:nvPr/>
        </p:nvSpPr>
        <p:spPr>
          <a:xfrm>
            <a:off x="251520" y="6021288"/>
            <a:ext cx="7325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A.N.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Andreyev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, M.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Huyse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P. Van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Duppen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Rev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Mod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Phys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nl-BE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85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1541 (2013)</a:t>
            </a:r>
            <a:endParaRPr lang="nl-BE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set-up          </a:t>
            </a:r>
            <a:r>
              <a:rPr lang="nl-BE" sz="2000" dirty="0" err="1" smtClean="0"/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7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7342212" y="5784180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544" y="638928"/>
            <a:ext cx="8604448" cy="531320"/>
          </a:xfrm>
        </p:spPr>
        <p:txBody>
          <a:bodyPr>
            <a:noAutofit/>
          </a:bodyPr>
          <a:lstStyle/>
          <a:p>
            <a:r>
              <a:rPr lang="nl-BE" dirty="0" err="1" smtClean="0"/>
              <a:t>Finite</a:t>
            </a:r>
            <a:r>
              <a:rPr lang="nl-BE" dirty="0" smtClean="0"/>
              <a:t> Range </a:t>
            </a:r>
            <a:r>
              <a:rPr lang="nl-BE" dirty="0" err="1" smtClean="0"/>
              <a:t>Liquid</a:t>
            </a:r>
            <a:r>
              <a:rPr lang="nl-BE" dirty="0" smtClean="0"/>
              <a:t> Drop Model (P. </a:t>
            </a:r>
            <a:r>
              <a:rPr lang="nl-BE" dirty="0" err="1" smtClean="0"/>
              <a:t>Möller</a:t>
            </a:r>
            <a:r>
              <a:rPr lang="nl-BE" dirty="0" smtClean="0"/>
              <a:t> &amp; J. </a:t>
            </a:r>
            <a:r>
              <a:rPr lang="nl-BE" dirty="0" err="1" smtClean="0"/>
              <a:t>Randrup</a:t>
            </a:r>
            <a:r>
              <a:rPr lang="nl-BE" dirty="0" smtClean="0"/>
              <a:t>, PRC 064606)</a:t>
            </a:r>
            <a:endParaRPr lang="nl-BE" dirty="0"/>
          </a:p>
        </p:txBody>
      </p:sp>
      <p:pic>
        <p:nvPicPr>
          <p:cNvPr id="177155" name="Picture 3" descr="C:\Users\LarsG\Documents\doctoraat\reports\pictures\Exp_Theo_Comparison_Lars_without_bk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077992" cy="4741937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/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8</a:t>
            </a:fld>
            <a:endParaRPr lang="nl-NL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589240"/>
            <a:ext cx="43204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tx1"/>
                </a:solidFill>
              </a:rPr>
              <a:t>Experimental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triple-humped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vs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calculated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double-humped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transition</a:t>
            </a:r>
            <a:endParaRPr lang="nl-B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209" y="440941"/>
            <a:ext cx="8064896" cy="53132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HFB </a:t>
            </a:r>
            <a:r>
              <a:rPr lang="nl-BE" dirty="0" err="1" smtClean="0"/>
              <a:t>theory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Gogny</a:t>
            </a:r>
            <a:r>
              <a:rPr lang="nl-BE" dirty="0" smtClean="0"/>
              <a:t> D1S </a:t>
            </a:r>
            <a:r>
              <a:rPr lang="nl-BE" dirty="0" err="1" smtClean="0"/>
              <a:t>nuclear</a:t>
            </a:r>
            <a:r>
              <a:rPr lang="nl-BE" dirty="0" smtClean="0"/>
              <a:t> </a:t>
            </a:r>
            <a:r>
              <a:rPr lang="nl-BE" dirty="0" err="1" smtClean="0"/>
              <a:t>force</a:t>
            </a:r>
            <a:r>
              <a:rPr lang="nl-BE" dirty="0" smtClean="0"/>
              <a:t> (M. </a:t>
            </a:r>
            <a:r>
              <a:rPr lang="nl-BE" dirty="0" err="1" smtClean="0"/>
              <a:t>Warda</a:t>
            </a:r>
            <a:r>
              <a:rPr lang="nl-BE" dirty="0" smtClean="0"/>
              <a:t> et al., PRC 024601)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7544" y="5715470"/>
            <a:ext cx="30963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tx1"/>
                </a:solidFill>
              </a:rPr>
              <a:t>Broad</a:t>
            </a:r>
            <a:r>
              <a:rPr lang="nl-BE" sz="2000" dirty="0" smtClean="0">
                <a:solidFill>
                  <a:schemeClr val="tx1"/>
                </a:solidFill>
              </a:rPr>
              <a:t> and flat plateau in </a:t>
            </a:r>
            <a:r>
              <a:rPr lang="nl-BE" sz="2000" dirty="0" err="1" smtClean="0">
                <a:solidFill>
                  <a:schemeClr val="tx1"/>
                </a:solidFill>
              </a:rPr>
              <a:t>potential</a:t>
            </a:r>
            <a:r>
              <a:rPr lang="nl-BE" sz="2000" dirty="0" smtClean="0">
                <a:solidFill>
                  <a:schemeClr val="tx1"/>
                </a:solidFill>
              </a:rPr>
              <a:t>- </a:t>
            </a:r>
            <a:r>
              <a:rPr lang="nl-BE" sz="2000" dirty="0" err="1" smtClean="0">
                <a:solidFill>
                  <a:schemeClr val="tx1"/>
                </a:solidFill>
              </a:rPr>
              <a:t>energy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surface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79512" y="645333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l-BE" sz="2000" dirty="0" smtClean="0"/>
              <a:t>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setup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nl-BE" sz="2000" dirty="0" err="1" smtClean="0"/>
              <a:t>results</a:t>
            </a: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l-BE" sz="2000" dirty="0" err="1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9</a:t>
            </a:fld>
            <a:endParaRPr lang="nl-NL" dirty="0" smtClean="0"/>
          </a:p>
        </p:txBody>
      </p:sp>
      <p:pic>
        <p:nvPicPr>
          <p:cNvPr id="3" name="Picture 1" descr="C:\Users\LarsG\Documents\doctoraat\reports\pictures\WardaP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87654" cy="496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kuleuven_liggend_bleek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orpKuleuv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_kuleuven_liggend_wit_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_kuleuven_liggend_wit_z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_kuleuven_liggend_blauw_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rporate_kuleuven_liggend_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rp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corp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corporate_kuleuven_PP2007-2011</Template>
  <TotalTime>7676</TotalTime>
  <Words>506</Words>
  <Application>Microsoft Office PowerPoint</Application>
  <PresentationFormat>On-screen Show (4:3)</PresentationFormat>
  <Paragraphs>128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Constantia</vt:lpstr>
      <vt:lpstr>Symbol</vt:lpstr>
      <vt:lpstr>Segoe UI</vt:lpstr>
      <vt:lpstr>Courier New</vt:lpstr>
      <vt:lpstr>corporate_kuleuven_liggend_bleekblauw_zw-2011</vt:lpstr>
      <vt:lpstr>corporate_kuleuven_liggend_wit_w-2011</vt:lpstr>
      <vt:lpstr>corporate_kuleuven_liggend_wit_zw-2011</vt:lpstr>
      <vt:lpstr>corporate_kuleuven_liggend_blauw_w-2011</vt:lpstr>
      <vt:lpstr>corporate_kuleuven_liggend_blauw_zw-2011</vt:lpstr>
      <vt:lpstr>corpKuleuven</vt:lpstr>
      <vt:lpstr>Corporate-KU Leuven-Liggend-Achtergrond Wit en Watermerk</vt:lpstr>
      <vt:lpstr>1_corpKuleuven</vt:lpstr>
      <vt:lpstr>1_Corporate-KU Leuven-Liggend-Achtergrond Wit en Watermerk</vt:lpstr>
      <vt:lpstr>2_corpKuleuven</vt:lpstr>
      <vt:lpstr>2_Corporate-KU Leuven-Liggend-Achtergrond Wit en Watermerk</vt:lpstr>
      <vt:lpstr>Equation</vt:lpstr>
      <vt:lpstr>-delayed fission of neutron-deficient Fr and At isotopes  Lars Ghys1,2    1Instituut voor Kern- en Stralingsfysica, KU Leuven, Celestijnenlaan 200D, B-3001 Leuven 2 Belgian Nuclear Research Centre, SCK•CEN, Mol, Belgium  </vt:lpstr>
      <vt:lpstr>Low-energy fission throughout the nuclear chart</vt:lpstr>
      <vt:lpstr>- delayed fission (DF)</vt:lpstr>
      <vt:lpstr>ISOLDE facility - CERN</vt:lpstr>
      <vt:lpstr>Experimental set-up: “Windmill system”</vt:lpstr>
      <vt:lpstr>PowerPoint Presentation</vt:lpstr>
      <vt:lpstr>Fission at low excitation energies: systematics</vt:lpstr>
      <vt:lpstr>Finite Range Liquid Drop Model (P. Möller &amp; J. Randrup, PRC 064606)</vt:lpstr>
      <vt:lpstr>HFB theory with Gogny D1S nuclear force (M. Warda et al., PRC 024601)</vt:lpstr>
      <vt:lpstr>Conclusions &amp; outlook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Beta-delayed fission of neutron-deficient Fr and At isotopes</dc:title>
  <dc:creator>MyStuff</dc:creator>
  <cp:lastModifiedBy>MyStuff</cp:lastModifiedBy>
  <cp:revision>699</cp:revision>
  <dcterms:created xsi:type="dcterms:W3CDTF">2012-12-05T11:16:46Z</dcterms:created>
  <dcterms:modified xsi:type="dcterms:W3CDTF">2014-07-29T07:16:41Z</dcterms:modified>
</cp:coreProperties>
</file>