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  <p:sldMasterId id="2147483753" r:id="rId2"/>
  </p:sldMasterIdLst>
  <p:handoutMasterIdLst>
    <p:handoutMasterId r:id="rId21"/>
  </p:handoutMasterIdLst>
  <p:sldIdLst>
    <p:sldId id="256" r:id="rId3"/>
    <p:sldId id="392" r:id="rId4"/>
    <p:sldId id="362" r:id="rId5"/>
    <p:sldId id="304" r:id="rId6"/>
    <p:sldId id="258" r:id="rId7"/>
    <p:sldId id="299" r:id="rId8"/>
    <p:sldId id="287" r:id="rId9"/>
    <p:sldId id="388" r:id="rId10"/>
    <p:sldId id="393" r:id="rId11"/>
    <p:sldId id="403" r:id="rId12"/>
    <p:sldId id="347" r:id="rId13"/>
    <p:sldId id="412" r:id="rId14"/>
    <p:sldId id="409" r:id="rId15"/>
    <p:sldId id="410" r:id="rId16"/>
    <p:sldId id="411" r:id="rId17"/>
    <p:sldId id="383" r:id="rId18"/>
    <p:sldId id="382" r:id="rId19"/>
    <p:sldId id="351" r:id="rId20"/>
  </p:sldIdLst>
  <p:sldSz cx="9144000" cy="6858000" type="screen4x3"/>
  <p:notesSz cx="6858000" cy="994568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CCECFF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7" autoAdjust="0"/>
    <p:restoredTop sz="94660"/>
  </p:normalViewPr>
  <p:slideViewPr>
    <p:cSldViewPr>
      <p:cViewPr varScale="1">
        <p:scale>
          <a:sx n="70" d="100"/>
          <a:sy n="70" d="100"/>
        </p:scale>
        <p:origin x="114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75.wmf"/><Relationship Id="rId3" Type="http://schemas.openxmlformats.org/officeDocument/2006/relationships/image" Target="../media/image74.wmf"/><Relationship Id="rId7" Type="http://schemas.openxmlformats.org/officeDocument/2006/relationships/image" Target="../media/image20.wmf"/><Relationship Id="rId12" Type="http://schemas.openxmlformats.org/officeDocument/2006/relationships/image" Target="../media/image76.wmf"/><Relationship Id="rId2" Type="http://schemas.openxmlformats.org/officeDocument/2006/relationships/image" Target="../media/image23.wmf"/><Relationship Id="rId1" Type="http://schemas.openxmlformats.org/officeDocument/2006/relationships/image" Target="../media/image73.wmf"/><Relationship Id="rId6" Type="http://schemas.openxmlformats.org/officeDocument/2006/relationships/image" Target="../media/image19.wmf"/><Relationship Id="rId11" Type="http://schemas.openxmlformats.org/officeDocument/2006/relationships/image" Target="../media/image28.wmf"/><Relationship Id="rId5" Type="http://schemas.openxmlformats.org/officeDocument/2006/relationships/image" Target="../media/image18.wmf"/><Relationship Id="rId10" Type="http://schemas.openxmlformats.org/officeDocument/2006/relationships/image" Target="../media/image27.wmf"/><Relationship Id="rId4" Type="http://schemas.openxmlformats.org/officeDocument/2006/relationships/image" Target="../media/image25.wmf"/><Relationship Id="rId9" Type="http://schemas.openxmlformats.org/officeDocument/2006/relationships/image" Target="../media/image26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1.wmf"/><Relationship Id="rId13" Type="http://schemas.openxmlformats.org/officeDocument/2006/relationships/image" Target="../media/image86.wmf"/><Relationship Id="rId3" Type="http://schemas.openxmlformats.org/officeDocument/2006/relationships/image" Target="../media/image78.wmf"/><Relationship Id="rId7" Type="http://schemas.openxmlformats.org/officeDocument/2006/relationships/image" Target="../media/image80.wmf"/><Relationship Id="rId12" Type="http://schemas.openxmlformats.org/officeDocument/2006/relationships/image" Target="../media/image85.wmf"/><Relationship Id="rId2" Type="http://schemas.openxmlformats.org/officeDocument/2006/relationships/image" Target="../media/image77.wmf"/><Relationship Id="rId1" Type="http://schemas.openxmlformats.org/officeDocument/2006/relationships/image" Target="../media/image60.wmf"/><Relationship Id="rId6" Type="http://schemas.openxmlformats.org/officeDocument/2006/relationships/image" Target="../media/image62.wmf"/><Relationship Id="rId11" Type="http://schemas.openxmlformats.org/officeDocument/2006/relationships/image" Target="../media/image84.wmf"/><Relationship Id="rId5" Type="http://schemas.openxmlformats.org/officeDocument/2006/relationships/image" Target="../media/image61.wmf"/><Relationship Id="rId10" Type="http://schemas.openxmlformats.org/officeDocument/2006/relationships/image" Target="../media/image83.wmf"/><Relationship Id="rId4" Type="http://schemas.openxmlformats.org/officeDocument/2006/relationships/image" Target="../media/image79.wmf"/><Relationship Id="rId9" Type="http://schemas.openxmlformats.org/officeDocument/2006/relationships/image" Target="../media/image82.wmf"/><Relationship Id="rId14" Type="http://schemas.openxmlformats.org/officeDocument/2006/relationships/image" Target="../media/image7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image" Target="../media/image10.wmf"/><Relationship Id="rId7" Type="http://schemas.openxmlformats.org/officeDocument/2006/relationships/image" Target="../media/image14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5" Type="http://schemas.openxmlformats.org/officeDocument/2006/relationships/image" Target="../media/image12.wmf"/><Relationship Id="rId10" Type="http://schemas.openxmlformats.org/officeDocument/2006/relationships/image" Target="../media/image17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4" Type="http://schemas.openxmlformats.org/officeDocument/2006/relationships/image" Target="../media/image2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image" Target="../media/image25.wmf"/><Relationship Id="rId7" Type="http://schemas.openxmlformats.org/officeDocument/2006/relationships/image" Target="../media/image26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0.wmf"/><Relationship Id="rId11" Type="http://schemas.openxmlformats.org/officeDocument/2006/relationships/image" Target="../media/image30.wmf"/><Relationship Id="rId5" Type="http://schemas.openxmlformats.org/officeDocument/2006/relationships/image" Target="../media/image19.wmf"/><Relationship Id="rId10" Type="http://schemas.openxmlformats.org/officeDocument/2006/relationships/image" Target="../media/image29.wmf"/><Relationship Id="rId4" Type="http://schemas.openxmlformats.org/officeDocument/2006/relationships/image" Target="../media/image18.wmf"/><Relationship Id="rId9" Type="http://schemas.openxmlformats.org/officeDocument/2006/relationships/image" Target="../media/image2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32.wmf"/><Relationship Id="rId4" Type="http://schemas.openxmlformats.org/officeDocument/2006/relationships/image" Target="../media/image33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43.wmf"/><Relationship Id="rId7" Type="http://schemas.openxmlformats.org/officeDocument/2006/relationships/image" Target="../media/image47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6" Type="http://schemas.openxmlformats.org/officeDocument/2006/relationships/image" Target="../media/image46.wmf"/><Relationship Id="rId5" Type="http://schemas.openxmlformats.org/officeDocument/2006/relationships/image" Target="../media/image45.wmf"/><Relationship Id="rId4" Type="http://schemas.openxmlformats.org/officeDocument/2006/relationships/image" Target="../media/image44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3" Type="http://schemas.openxmlformats.org/officeDocument/2006/relationships/image" Target="../media/image60.wmf"/><Relationship Id="rId7" Type="http://schemas.openxmlformats.org/officeDocument/2006/relationships/image" Target="../media/image64.wmf"/><Relationship Id="rId2" Type="http://schemas.openxmlformats.org/officeDocument/2006/relationships/image" Target="../media/image59.wmf"/><Relationship Id="rId1" Type="http://schemas.openxmlformats.org/officeDocument/2006/relationships/image" Target="../media/image58.wmf"/><Relationship Id="rId6" Type="http://schemas.openxmlformats.org/officeDocument/2006/relationships/image" Target="../media/image63.wmf"/><Relationship Id="rId5" Type="http://schemas.openxmlformats.org/officeDocument/2006/relationships/image" Target="../media/image62.wmf"/><Relationship Id="rId4" Type="http://schemas.openxmlformats.org/officeDocument/2006/relationships/image" Target="../media/image61.wmf"/><Relationship Id="rId9" Type="http://schemas.openxmlformats.org/officeDocument/2006/relationships/image" Target="../media/image6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13" Type="http://schemas.openxmlformats.org/officeDocument/2006/relationships/image" Target="../media/image66.wmf"/><Relationship Id="rId3" Type="http://schemas.openxmlformats.org/officeDocument/2006/relationships/image" Target="../media/image59.wmf"/><Relationship Id="rId7" Type="http://schemas.openxmlformats.org/officeDocument/2006/relationships/image" Target="../media/image65.wmf"/><Relationship Id="rId12" Type="http://schemas.openxmlformats.org/officeDocument/2006/relationships/image" Target="../media/image63.wmf"/><Relationship Id="rId2" Type="http://schemas.openxmlformats.org/officeDocument/2006/relationships/image" Target="../media/image68.wmf"/><Relationship Id="rId1" Type="http://schemas.openxmlformats.org/officeDocument/2006/relationships/image" Target="../media/image58.wmf"/><Relationship Id="rId6" Type="http://schemas.openxmlformats.org/officeDocument/2006/relationships/image" Target="../media/image70.wmf"/><Relationship Id="rId11" Type="http://schemas.openxmlformats.org/officeDocument/2006/relationships/image" Target="../media/image62.wmf"/><Relationship Id="rId5" Type="http://schemas.openxmlformats.org/officeDocument/2006/relationships/image" Target="../media/image69.wmf"/><Relationship Id="rId10" Type="http://schemas.openxmlformats.org/officeDocument/2006/relationships/image" Target="../media/image61.wmf"/><Relationship Id="rId4" Type="http://schemas.openxmlformats.org/officeDocument/2006/relationships/image" Target="../media/image64.wmf"/><Relationship Id="rId9" Type="http://schemas.openxmlformats.org/officeDocument/2006/relationships/image" Target="../media/image60.wmf"/><Relationship Id="rId14" Type="http://schemas.openxmlformats.org/officeDocument/2006/relationships/image" Target="../media/image7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ja-JP"/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ja-JP"/>
          </a:p>
        </p:txBody>
      </p:sp>
      <p:sp>
        <p:nvSpPr>
          <p:cNvPr id="512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47213"/>
            <a:ext cx="29718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D12A017-02B9-47FD-9233-1486F17991F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66568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A318B7-807B-445A-A64D-7E32484894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422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32F64B-401C-43B1-8FAE-D333DBF0A74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6324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ADDFD8-21CC-4F52-A59F-901694D068F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186338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44BE4A-03D1-40C3-A41A-41D9D8F9C89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33690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28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22631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7EB7248-C189-4618-8310-156C9C80979F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26311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6312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96CA20-0C5C-4FFE-B42E-53451E7A986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5284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23A3F5-FDFD-4741-B2AB-86861778C60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96183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8ADF5-1901-4529-9048-F0D8D4B31E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77256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D2BF6-4D96-4FD8-8931-CEA05331B82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44193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3D94C5-261C-408A-AB70-73325D76792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644604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1594A-73A8-4F83-AB5E-91DFD35A259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7136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49D91-07C5-453B-99B5-E7904DD23DA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714845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B8220-4D2B-47CE-8F88-5B6204C733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918630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331C35-259A-421F-A0BC-BDF8BF1D30B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257374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B9AB41-7DCC-4747-9C01-6E46EFC1756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76961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6EFF1-7CC7-44D2-A412-E99169A02B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856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476B8-ED28-43F7-87C0-6063A04A2B7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9594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90A02C-E056-4124-9563-9360CF29D9A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44399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E87C73-D1CF-4347-8475-67168D2D6D5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72136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96FB6-9D33-45B8-A3F0-0B87A096AEE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44402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713D14-4EBE-4D84-B4A6-809FDFD2BB5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9707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1FD51A-3DA1-4224-9213-32740EE173A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0747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01A6C-8B68-4777-8FD0-B45148A0E6B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84995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23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223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223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F7651E0-A65A-486F-97C9-9F3E87FF9F7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76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+mj-lt"/>
              </a:defRPr>
            </a:lvl1pPr>
          </a:lstStyle>
          <a:p>
            <a:endParaRPr lang="en-US" altLang="ja-JP"/>
          </a:p>
        </p:txBody>
      </p:sp>
      <p:sp>
        <p:nvSpPr>
          <p:cNvPr id="2252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latin typeface="+mj-lt"/>
              </a:defRPr>
            </a:lvl1pPr>
          </a:lstStyle>
          <a:p>
            <a:endParaRPr lang="en-US" altLang="ja-JP"/>
          </a:p>
        </p:txBody>
      </p:sp>
      <p:sp>
        <p:nvSpPr>
          <p:cNvPr id="2252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+mj-lt"/>
              </a:defRPr>
            </a:lvl1pPr>
          </a:lstStyle>
          <a:p>
            <a:fld id="{255233D5-9D20-4C16-B74A-E98BFD9EE181}" type="slidenum">
              <a:rPr lang="en-US" altLang="ja-JP"/>
              <a:pPr/>
              <a:t>‹#›</a:t>
            </a:fld>
            <a:endParaRPr lang="en-US" altLang="ja-JP"/>
          </a:p>
        </p:txBody>
      </p:sp>
      <p:sp>
        <p:nvSpPr>
          <p:cNvPr id="225287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1000 h 1000"/>
              <a:gd name="T2" fmla="*/ 0 w 1000"/>
              <a:gd name="T3" fmla="*/ 0 h 1000"/>
              <a:gd name="T4" fmla="*/ 1000 w 1000"/>
              <a:gd name="T5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25288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200">
          <a:solidFill>
            <a:schemeClr val="tx2"/>
          </a:solidFill>
          <a:latin typeface="Garamond" panose="02020404030301010803" pitchFamily="18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fontAlgn="base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q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22350" indent="-350838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n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39850" indent="-31591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q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emf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470.bin"/><Relationship Id="rId18" Type="http://schemas.openxmlformats.org/officeDocument/2006/relationships/oleObject" Target="../embeddings/oleObject490.bin"/><Relationship Id="rId26" Type="http://schemas.openxmlformats.org/officeDocument/2006/relationships/oleObject" Target="../embeddings/oleObject510.bin"/><Relationship Id="rId39" Type="http://schemas.openxmlformats.org/officeDocument/2006/relationships/oleObject" Target="../embeddings/oleObject58.bin"/><Relationship Id="rId3" Type="http://schemas.openxmlformats.org/officeDocument/2006/relationships/oleObject" Target="../embeddings/oleObject45.bin"/><Relationship Id="rId21" Type="http://schemas.openxmlformats.org/officeDocument/2006/relationships/oleObject" Target="../embeddings/oleObject500.bin"/><Relationship Id="rId34" Type="http://schemas.openxmlformats.org/officeDocument/2006/relationships/oleObject" Target="../embeddings/oleObject57.bin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49.bin"/><Relationship Id="rId33" Type="http://schemas.openxmlformats.org/officeDocument/2006/relationships/oleObject" Target="../embeddings/oleObject56.bin"/><Relationship Id="rId38" Type="http://schemas.openxmlformats.org/officeDocument/2006/relationships/image" Target="../media/image52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480.bin"/><Relationship Id="rId29" Type="http://schemas.openxmlformats.org/officeDocument/2006/relationships/oleObject" Target="../embeddings/oleObject52.bin"/><Relationship Id="rId1" Type="http://schemas.openxmlformats.org/officeDocument/2006/relationships/vmlDrawing" Target="../drawings/vmlDrawing7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47.bin"/><Relationship Id="rId24" Type="http://schemas.openxmlformats.org/officeDocument/2006/relationships/oleObject" Target="../embeddings/oleObject51.bin"/><Relationship Id="rId32" Type="http://schemas.openxmlformats.org/officeDocument/2006/relationships/oleObject" Target="../embeddings/oleObject55.bin"/><Relationship Id="rId37" Type="http://schemas.openxmlformats.org/officeDocument/2006/relationships/image" Target="../media/image51.png"/><Relationship Id="rId40" Type="http://schemas.openxmlformats.org/officeDocument/2006/relationships/image" Target="../media/image47.wmf"/><Relationship Id="rId5" Type="http://schemas.openxmlformats.org/officeDocument/2006/relationships/oleObject" Target="../embeddings/oleObject450.bin"/><Relationship Id="rId15" Type="http://schemas.openxmlformats.org/officeDocument/2006/relationships/oleObject" Target="../embeddings/oleObject48.bin"/><Relationship Id="rId23" Type="http://schemas.openxmlformats.org/officeDocument/2006/relationships/image" Target="../media/image48.png"/><Relationship Id="rId28" Type="http://schemas.openxmlformats.org/officeDocument/2006/relationships/image" Target="../media/image49.png"/><Relationship Id="rId36" Type="http://schemas.openxmlformats.org/officeDocument/2006/relationships/image" Target="../media/image50.png"/><Relationship Id="rId10" Type="http://schemas.openxmlformats.org/officeDocument/2006/relationships/image" Target="../media/image19.wmf"/><Relationship Id="rId19" Type="http://schemas.openxmlformats.org/officeDocument/2006/relationships/oleObject" Target="../embeddings/oleObject50.bin"/><Relationship Id="rId31" Type="http://schemas.openxmlformats.org/officeDocument/2006/relationships/oleObject" Target="../embeddings/oleObject54.bin"/><Relationship Id="rId4" Type="http://schemas.openxmlformats.org/officeDocument/2006/relationships/image" Target="../media/image18.wmf"/><Relationship Id="rId9" Type="http://schemas.openxmlformats.org/officeDocument/2006/relationships/oleObject" Target="../embeddings/oleObject460.bin"/><Relationship Id="rId14" Type="http://schemas.openxmlformats.org/officeDocument/2006/relationships/image" Target="../media/image43.wmf"/><Relationship Id="rId22" Type="http://schemas.openxmlformats.org/officeDocument/2006/relationships/image" Target="../media/image44.wmf"/><Relationship Id="rId27" Type="http://schemas.openxmlformats.org/officeDocument/2006/relationships/image" Target="../media/image45.wmf"/><Relationship Id="rId30" Type="http://schemas.openxmlformats.org/officeDocument/2006/relationships/oleObject" Target="../embeddings/oleObject53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wmf"/><Relationship Id="rId3" Type="http://schemas.openxmlformats.org/officeDocument/2006/relationships/image" Target="../media/image49.wmf"/><Relationship Id="rId7" Type="http://schemas.openxmlformats.org/officeDocument/2006/relationships/image" Target="../media/image56.wmf"/><Relationship Id="rId2" Type="http://schemas.openxmlformats.org/officeDocument/2006/relationships/image" Target="../media/image48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5.png"/><Relationship Id="rId5" Type="http://schemas.openxmlformats.org/officeDocument/2006/relationships/image" Target="../media/image54.png"/><Relationship Id="rId4" Type="http://schemas.openxmlformats.org/officeDocument/2006/relationships/image" Target="../media/image53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wmf"/><Relationship Id="rId13" Type="http://schemas.openxmlformats.org/officeDocument/2006/relationships/oleObject" Target="../embeddings/oleObject64.bin"/><Relationship Id="rId18" Type="http://schemas.openxmlformats.org/officeDocument/2006/relationships/image" Target="../media/image65.wmf"/><Relationship Id="rId26" Type="http://schemas.openxmlformats.org/officeDocument/2006/relationships/oleObject" Target="../embeddings/oleObject72.bin"/><Relationship Id="rId39" Type="http://schemas.openxmlformats.org/officeDocument/2006/relationships/image" Target="../media/image78.png"/><Relationship Id="rId3" Type="http://schemas.openxmlformats.org/officeDocument/2006/relationships/oleObject" Target="../embeddings/oleObject59.bin"/><Relationship Id="rId21" Type="http://schemas.openxmlformats.org/officeDocument/2006/relationships/oleObject" Target="../embeddings/oleObject67.bin"/><Relationship Id="rId34" Type="http://schemas.openxmlformats.org/officeDocument/2006/relationships/image" Target="../media/image74.png"/><Relationship Id="rId7" Type="http://schemas.openxmlformats.org/officeDocument/2006/relationships/oleObject" Target="../embeddings/oleObject61.bin"/><Relationship Id="rId12" Type="http://schemas.openxmlformats.org/officeDocument/2006/relationships/image" Target="../media/image62.wmf"/><Relationship Id="rId17" Type="http://schemas.openxmlformats.org/officeDocument/2006/relationships/oleObject" Target="../embeddings/oleObject66.bin"/><Relationship Id="rId25" Type="http://schemas.openxmlformats.org/officeDocument/2006/relationships/oleObject" Target="../embeddings/oleObject71.bin"/><Relationship Id="rId33" Type="http://schemas.openxmlformats.org/officeDocument/2006/relationships/image" Target="../media/image73.png"/><Relationship Id="rId38" Type="http://schemas.openxmlformats.org/officeDocument/2006/relationships/image" Target="../media/image77.png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64.wmf"/><Relationship Id="rId20" Type="http://schemas.openxmlformats.org/officeDocument/2006/relationships/image" Target="../media/image70.png"/><Relationship Id="rId29" Type="http://schemas.openxmlformats.org/officeDocument/2006/relationships/oleObject" Target="../embeddings/oleObject75.bin"/><Relationship Id="rId1" Type="http://schemas.openxmlformats.org/officeDocument/2006/relationships/vmlDrawing" Target="../drawings/vmlDrawing8.vml"/><Relationship Id="rId6" Type="http://schemas.openxmlformats.org/officeDocument/2006/relationships/image" Target="../media/image59.wmf"/><Relationship Id="rId11" Type="http://schemas.openxmlformats.org/officeDocument/2006/relationships/oleObject" Target="../embeddings/oleObject63.bin"/><Relationship Id="rId24" Type="http://schemas.openxmlformats.org/officeDocument/2006/relationships/oleObject" Target="../embeddings/oleObject70.bin"/><Relationship Id="rId32" Type="http://schemas.openxmlformats.org/officeDocument/2006/relationships/image" Target="../media/image72.png"/><Relationship Id="rId37" Type="http://schemas.openxmlformats.org/officeDocument/2006/relationships/image" Target="../media/image66.wmf"/><Relationship Id="rId5" Type="http://schemas.openxmlformats.org/officeDocument/2006/relationships/oleObject" Target="../embeddings/oleObject60.bin"/><Relationship Id="rId15" Type="http://schemas.openxmlformats.org/officeDocument/2006/relationships/oleObject" Target="../embeddings/oleObject65.bin"/><Relationship Id="rId23" Type="http://schemas.openxmlformats.org/officeDocument/2006/relationships/oleObject" Target="../embeddings/oleObject69.bin"/><Relationship Id="rId28" Type="http://schemas.openxmlformats.org/officeDocument/2006/relationships/oleObject" Target="../embeddings/oleObject74.bin"/><Relationship Id="rId36" Type="http://schemas.openxmlformats.org/officeDocument/2006/relationships/oleObject" Target="../embeddings/oleObject76.bin"/><Relationship Id="rId10" Type="http://schemas.openxmlformats.org/officeDocument/2006/relationships/image" Target="../media/image61.wmf"/><Relationship Id="rId19" Type="http://schemas.openxmlformats.org/officeDocument/2006/relationships/image" Target="../media/image67.emf"/><Relationship Id="rId31" Type="http://schemas.openxmlformats.org/officeDocument/2006/relationships/image" Target="../media/image71.png"/><Relationship Id="rId4" Type="http://schemas.openxmlformats.org/officeDocument/2006/relationships/image" Target="../media/image58.wmf"/><Relationship Id="rId9" Type="http://schemas.openxmlformats.org/officeDocument/2006/relationships/oleObject" Target="../embeddings/oleObject62.bin"/><Relationship Id="rId14" Type="http://schemas.openxmlformats.org/officeDocument/2006/relationships/image" Target="../media/image63.wmf"/><Relationship Id="rId22" Type="http://schemas.openxmlformats.org/officeDocument/2006/relationships/oleObject" Target="../embeddings/oleObject68.bin"/><Relationship Id="rId27" Type="http://schemas.openxmlformats.org/officeDocument/2006/relationships/oleObject" Target="../embeddings/oleObject73.bin"/><Relationship Id="rId30" Type="http://schemas.openxmlformats.org/officeDocument/2006/relationships/image" Target="../media/image31.emf"/><Relationship Id="rId35" Type="http://schemas.openxmlformats.org/officeDocument/2006/relationships/image" Target="../media/image76.pn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0.bin"/><Relationship Id="rId13" Type="http://schemas.openxmlformats.org/officeDocument/2006/relationships/image" Target="../media/image69.wmf"/><Relationship Id="rId18" Type="http://schemas.openxmlformats.org/officeDocument/2006/relationships/oleObject" Target="../embeddings/oleObject85.bin"/><Relationship Id="rId26" Type="http://schemas.openxmlformats.org/officeDocument/2006/relationships/oleObject" Target="../embeddings/oleObject89.bin"/><Relationship Id="rId3" Type="http://schemas.openxmlformats.org/officeDocument/2006/relationships/oleObject" Target="../embeddings/oleObject77.bin"/><Relationship Id="rId21" Type="http://schemas.openxmlformats.org/officeDocument/2006/relationships/image" Target="../media/image60.wmf"/><Relationship Id="rId34" Type="http://schemas.openxmlformats.org/officeDocument/2006/relationships/image" Target="../media/image72.wmf"/><Relationship Id="rId7" Type="http://schemas.openxmlformats.org/officeDocument/2006/relationships/oleObject" Target="../embeddings/oleObject79.bin"/><Relationship Id="rId12" Type="http://schemas.openxmlformats.org/officeDocument/2006/relationships/oleObject" Target="../embeddings/oleObject82.bin"/><Relationship Id="rId17" Type="http://schemas.openxmlformats.org/officeDocument/2006/relationships/image" Target="../media/image65.wmf"/><Relationship Id="rId25" Type="http://schemas.openxmlformats.org/officeDocument/2006/relationships/image" Target="../media/image62.wmf"/><Relationship Id="rId33" Type="http://schemas.openxmlformats.org/officeDocument/2006/relationships/oleObject" Target="../embeddings/oleObject91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84.bin"/><Relationship Id="rId20" Type="http://schemas.openxmlformats.org/officeDocument/2006/relationships/oleObject" Target="../embeddings/oleObject86.bin"/><Relationship Id="rId29" Type="http://schemas.openxmlformats.org/officeDocument/2006/relationships/image" Target="../media/image67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68.wmf"/><Relationship Id="rId11" Type="http://schemas.openxmlformats.org/officeDocument/2006/relationships/image" Target="../media/image64.wmf"/><Relationship Id="rId24" Type="http://schemas.openxmlformats.org/officeDocument/2006/relationships/oleObject" Target="../embeddings/oleObject88.bin"/><Relationship Id="rId32" Type="http://schemas.openxmlformats.org/officeDocument/2006/relationships/image" Target="../media/image46.png"/><Relationship Id="rId5" Type="http://schemas.openxmlformats.org/officeDocument/2006/relationships/oleObject" Target="../embeddings/oleObject78.bin"/><Relationship Id="rId15" Type="http://schemas.openxmlformats.org/officeDocument/2006/relationships/image" Target="../media/image70.wmf"/><Relationship Id="rId23" Type="http://schemas.openxmlformats.org/officeDocument/2006/relationships/image" Target="../media/image61.wmf"/><Relationship Id="rId28" Type="http://schemas.openxmlformats.org/officeDocument/2006/relationships/image" Target="../media/image31.emf"/><Relationship Id="rId10" Type="http://schemas.openxmlformats.org/officeDocument/2006/relationships/oleObject" Target="../embeddings/oleObject81.bin"/><Relationship Id="rId19" Type="http://schemas.openxmlformats.org/officeDocument/2006/relationships/image" Target="../media/image71.wmf"/><Relationship Id="rId31" Type="http://schemas.openxmlformats.org/officeDocument/2006/relationships/image" Target="../media/image66.wmf"/><Relationship Id="rId4" Type="http://schemas.openxmlformats.org/officeDocument/2006/relationships/image" Target="../media/image58.wmf"/><Relationship Id="rId9" Type="http://schemas.openxmlformats.org/officeDocument/2006/relationships/image" Target="../media/image59.wmf"/><Relationship Id="rId14" Type="http://schemas.openxmlformats.org/officeDocument/2006/relationships/oleObject" Target="../embeddings/oleObject83.bin"/><Relationship Id="rId22" Type="http://schemas.openxmlformats.org/officeDocument/2006/relationships/oleObject" Target="../embeddings/oleObject87.bin"/><Relationship Id="rId27" Type="http://schemas.openxmlformats.org/officeDocument/2006/relationships/image" Target="../media/image63.wmf"/><Relationship Id="rId30" Type="http://schemas.openxmlformats.org/officeDocument/2006/relationships/oleObject" Target="../embeddings/oleObject90.bin"/><Relationship Id="rId35" Type="http://schemas.openxmlformats.org/officeDocument/2006/relationships/image" Target="../media/image47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wmf"/><Relationship Id="rId13" Type="http://schemas.openxmlformats.org/officeDocument/2006/relationships/image" Target="../media/image18.wmf"/><Relationship Id="rId18" Type="http://schemas.openxmlformats.org/officeDocument/2006/relationships/oleObject" Target="../embeddings/oleObject99.bin"/><Relationship Id="rId26" Type="http://schemas.openxmlformats.org/officeDocument/2006/relationships/oleObject" Target="../embeddings/oleObject105.bin"/><Relationship Id="rId3" Type="http://schemas.openxmlformats.org/officeDocument/2006/relationships/oleObject" Target="../embeddings/oleObject92.bin"/><Relationship Id="rId21" Type="http://schemas.openxmlformats.org/officeDocument/2006/relationships/oleObject" Target="../embeddings/oleObject101.bin"/><Relationship Id="rId7" Type="http://schemas.openxmlformats.org/officeDocument/2006/relationships/oleObject" Target="../embeddings/oleObject94.bin"/><Relationship Id="rId12" Type="http://schemas.openxmlformats.org/officeDocument/2006/relationships/oleObject" Target="../embeddings/oleObject96.bin"/><Relationship Id="rId17" Type="http://schemas.openxmlformats.org/officeDocument/2006/relationships/image" Target="../media/image20.wmf"/><Relationship Id="rId25" Type="http://schemas.openxmlformats.org/officeDocument/2006/relationships/oleObject" Target="../embeddings/oleObject104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98.bin"/><Relationship Id="rId20" Type="http://schemas.openxmlformats.org/officeDocument/2006/relationships/oleObject" Target="../embeddings/oleObject100.bin"/><Relationship Id="rId29" Type="http://schemas.openxmlformats.org/officeDocument/2006/relationships/image" Target="../media/image28.wmf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3.wmf"/><Relationship Id="rId11" Type="http://schemas.openxmlformats.org/officeDocument/2006/relationships/image" Target="../media/image25.wmf"/><Relationship Id="rId24" Type="http://schemas.openxmlformats.org/officeDocument/2006/relationships/oleObject" Target="../embeddings/oleObject103.bin"/><Relationship Id="rId32" Type="http://schemas.openxmlformats.org/officeDocument/2006/relationships/image" Target="../media/image76.wmf"/><Relationship Id="rId5" Type="http://schemas.openxmlformats.org/officeDocument/2006/relationships/oleObject" Target="../embeddings/oleObject93.bin"/><Relationship Id="rId15" Type="http://schemas.openxmlformats.org/officeDocument/2006/relationships/image" Target="../media/image19.wmf"/><Relationship Id="rId23" Type="http://schemas.openxmlformats.org/officeDocument/2006/relationships/oleObject" Target="../embeddings/oleObject102.bin"/><Relationship Id="rId28" Type="http://schemas.openxmlformats.org/officeDocument/2006/relationships/oleObject" Target="../embeddings/oleObject106.bin"/><Relationship Id="rId10" Type="http://schemas.openxmlformats.org/officeDocument/2006/relationships/oleObject" Target="../embeddings/oleObject95.bin"/><Relationship Id="rId19" Type="http://schemas.openxmlformats.org/officeDocument/2006/relationships/image" Target="../media/image75.wmf"/><Relationship Id="rId31" Type="http://schemas.openxmlformats.org/officeDocument/2006/relationships/oleObject" Target="../embeddings/oleObject107.bin"/><Relationship Id="rId4" Type="http://schemas.openxmlformats.org/officeDocument/2006/relationships/image" Target="../media/image73.wmf"/><Relationship Id="rId9" Type="http://schemas.openxmlformats.org/officeDocument/2006/relationships/image" Target="../media/image550.png"/><Relationship Id="rId14" Type="http://schemas.openxmlformats.org/officeDocument/2006/relationships/oleObject" Target="../embeddings/oleObject97.bin"/><Relationship Id="rId22" Type="http://schemas.openxmlformats.org/officeDocument/2006/relationships/image" Target="../media/image26.wmf"/><Relationship Id="rId27" Type="http://schemas.openxmlformats.org/officeDocument/2006/relationships/image" Target="../media/image27.wmf"/><Relationship Id="rId30" Type="http://schemas.openxmlformats.org/officeDocument/2006/relationships/image" Target="../media/image560.pn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wmf"/><Relationship Id="rId13" Type="http://schemas.openxmlformats.org/officeDocument/2006/relationships/image" Target="../media/image61.wmf"/><Relationship Id="rId18" Type="http://schemas.openxmlformats.org/officeDocument/2006/relationships/oleObject" Target="../embeddings/oleObject116.bin"/><Relationship Id="rId26" Type="http://schemas.openxmlformats.org/officeDocument/2006/relationships/image" Target="../media/image83.wmf"/><Relationship Id="rId3" Type="http://schemas.openxmlformats.org/officeDocument/2006/relationships/oleObject" Target="../embeddings/oleObject108.bin"/><Relationship Id="rId21" Type="http://schemas.openxmlformats.org/officeDocument/2006/relationships/oleObject" Target="../embeddings/oleObject117.bin"/><Relationship Id="rId34" Type="http://schemas.openxmlformats.org/officeDocument/2006/relationships/image" Target="../media/image76.wmf"/><Relationship Id="rId7" Type="http://schemas.openxmlformats.org/officeDocument/2006/relationships/oleObject" Target="../embeddings/oleObject110.bin"/><Relationship Id="rId12" Type="http://schemas.openxmlformats.org/officeDocument/2006/relationships/oleObject" Target="../embeddings/oleObject113.bin"/><Relationship Id="rId17" Type="http://schemas.openxmlformats.org/officeDocument/2006/relationships/image" Target="../media/image87.wmf"/><Relationship Id="rId25" Type="http://schemas.openxmlformats.org/officeDocument/2006/relationships/oleObject" Target="../embeddings/oleObject119.bin"/><Relationship Id="rId33" Type="http://schemas.openxmlformats.org/officeDocument/2006/relationships/oleObject" Target="../embeddings/oleObject12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15.bin"/><Relationship Id="rId20" Type="http://schemas.openxmlformats.org/officeDocument/2006/relationships/image" Target="../media/image88.emf"/><Relationship Id="rId29" Type="http://schemas.openxmlformats.org/officeDocument/2006/relationships/oleObject" Target="../embeddings/oleObject121.bin"/><Relationship Id="rId1" Type="http://schemas.openxmlformats.org/officeDocument/2006/relationships/vmlDrawing" Target="../drawings/vmlDrawing11.vml"/><Relationship Id="rId6" Type="http://schemas.openxmlformats.org/officeDocument/2006/relationships/image" Target="../media/image77.wmf"/><Relationship Id="rId11" Type="http://schemas.openxmlformats.org/officeDocument/2006/relationships/oleObject" Target="../embeddings/oleObject112.bin"/><Relationship Id="rId24" Type="http://schemas.openxmlformats.org/officeDocument/2006/relationships/image" Target="../media/image82.wmf"/><Relationship Id="rId32" Type="http://schemas.openxmlformats.org/officeDocument/2006/relationships/image" Target="../media/image86.wmf"/><Relationship Id="rId5" Type="http://schemas.openxmlformats.org/officeDocument/2006/relationships/oleObject" Target="../embeddings/oleObject109.bin"/><Relationship Id="rId15" Type="http://schemas.openxmlformats.org/officeDocument/2006/relationships/image" Target="../media/image62.wmf"/><Relationship Id="rId23" Type="http://schemas.openxmlformats.org/officeDocument/2006/relationships/oleObject" Target="../embeddings/oleObject118.bin"/><Relationship Id="rId28" Type="http://schemas.openxmlformats.org/officeDocument/2006/relationships/image" Target="../media/image84.wmf"/><Relationship Id="rId10" Type="http://schemas.openxmlformats.org/officeDocument/2006/relationships/image" Target="../media/image79.wmf"/><Relationship Id="rId19" Type="http://schemas.openxmlformats.org/officeDocument/2006/relationships/image" Target="../media/image80.wmf"/><Relationship Id="rId31" Type="http://schemas.openxmlformats.org/officeDocument/2006/relationships/oleObject" Target="../embeddings/oleObject122.bin"/><Relationship Id="rId4" Type="http://schemas.openxmlformats.org/officeDocument/2006/relationships/image" Target="../media/image60.wmf"/><Relationship Id="rId9" Type="http://schemas.openxmlformats.org/officeDocument/2006/relationships/oleObject" Target="../embeddings/oleObject111.bin"/><Relationship Id="rId14" Type="http://schemas.openxmlformats.org/officeDocument/2006/relationships/oleObject" Target="../embeddings/oleObject114.bin"/><Relationship Id="rId22" Type="http://schemas.openxmlformats.org/officeDocument/2006/relationships/image" Target="../media/image81.wmf"/><Relationship Id="rId27" Type="http://schemas.openxmlformats.org/officeDocument/2006/relationships/oleObject" Target="../embeddings/oleObject120.bin"/><Relationship Id="rId30" Type="http://schemas.openxmlformats.org/officeDocument/2006/relationships/image" Target="../media/image85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image" Target="../media/image5.png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5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uw.edu.pl/~dobaczew/hfodd/hfodd.html" TargetMode="Externa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9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8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8.bin"/><Relationship Id="rId26" Type="http://schemas.openxmlformats.org/officeDocument/2006/relationships/image" Target="../media/image29.wmf"/><Relationship Id="rId3" Type="http://schemas.openxmlformats.org/officeDocument/2006/relationships/image" Target="../media/image31.emf"/><Relationship Id="rId21" Type="http://schemas.openxmlformats.org/officeDocument/2006/relationships/oleObject" Target="../embeddings/oleObject31.bin"/><Relationship Id="rId7" Type="http://schemas.openxmlformats.org/officeDocument/2006/relationships/image" Target="../media/image24.wmf"/><Relationship Id="rId12" Type="http://schemas.openxmlformats.org/officeDocument/2006/relationships/oleObject" Target="../embeddings/oleObject25.bin"/><Relationship Id="rId17" Type="http://schemas.openxmlformats.org/officeDocument/2006/relationships/image" Target="../media/image26.wmf"/><Relationship Id="rId25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27.bin"/><Relationship Id="rId20" Type="http://schemas.openxmlformats.org/officeDocument/2006/relationships/oleObject" Target="../embeddings/oleObject30.bin"/><Relationship Id="rId29" Type="http://schemas.openxmlformats.org/officeDocument/2006/relationships/image" Target="../media/image30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image" Target="../media/image18.wmf"/><Relationship Id="rId24" Type="http://schemas.openxmlformats.org/officeDocument/2006/relationships/image" Target="../media/image28.wmf"/><Relationship Id="rId5" Type="http://schemas.openxmlformats.org/officeDocument/2006/relationships/image" Target="../media/image23.wmf"/><Relationship Id="rId15" Type="http://schemas.openxmlformats.org/officeDocument/2006/relationships/image" Target="../media/image20.wmf"/><Relationship Id="rId23" Type="http://schemas.openxmlformats.org/officeDocument/2006/relationships/oleObject" Target="../embeddings/oleObject32.bin"/><Relationship Id="rId28" Type="http://schemas.openxmlformats.org/officeDocument/2006/relationships/oleObject" Target="../embeddings/oleObject34.bin"/><Relationship Id="rId10" Type="http://schemas.openxmlformats.org/officeDocument/2006/relationships/oleObject" Target="../embeddings/oleObject24.bin"/><Relationship Id="rId19" Type="http://schemas.openxmlformats.org/officeDocument/2006/relationships/oleObject" Target="../embeddings/oleObject29.bin"/><Relationship Id="rId4" Type="http://schemas.openxmlformats.org/officeDocument/2006/relationships/oleObject" Target="../embeddings/oleObject21.bin"/><Relationship Id="rId9" Type="http://schemas.openxmlformats.org/officeDocument/2006/relationships/image" Target="../media/image25.wmf"/><Relationship Id="rId14" Type="http://schemas.openxmlformats.org/officeDocument/2006/relationships/oleObject" Target="../embeddings/oleObject26.bin"/><Relationship Id="rId22" Type="http://schemas.openxmlformats.org/officeDocument/2006/relationships/image" Target="../media/image27.wmf"/><Relationship Id="rId27" Type="http://schemas.openxmlformats.org/officeDocument/2006/relationships/image" Target="../media/image3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34.emf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33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19.wmf"/><Relationship Id="rId4" Type="http://schemas.openxmlformats.org/officeDocument/2006/relationships/image" Target="../media/image31.emf"/><Relationship Id="rId9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13" Type="http://schemas.openxmlformats.org/officeDocument/2006/relationships/oleObject" Target="../embeddings/oleObject44.bin"/><Relationship Id="rId3" Type="http://schemas.openxmlformats.org/officeDocument/2006/relationships/oleObject" Target="../embeddings/oleObject39.bin"/><Relationship Id="rId7" Type="http://schemas.openxmlformats.org/officeDocument/2006/relationships/image" Target="../media/image40.emf"/><Relationship Id="rId12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6.wmf"/><Relationship Id="rId11" Type="http://schemas.openxmlformats.org/officeDocument/2006/relationships/image" Target="../media/image38.wmf"/><Relationship Id="rId5" Type="http://schemas.openxmlformats.org/officeDocument/2006/relationships/oleObject" Target="../embeddings/oleObject40.bin"/><Relationship Id="rId10" Type="http://schemas.openxmlformats.org/officeDocument/2006/relationships/oleObject" Target="../embeddings/oleObject42.bin"/><Relationship Id="rId4" Type="http://schemas.openxmlformats.org/officeDocument/2006/relationships/image" Target="../media/image35.wmf"/><Relationship Id="rId9" Type="http://schemas.openxmlformats.org/officeDocument/2006/relationships/image" Target="../media/image37.wmf"/><Relationship Id="rId14" Type="http://schemas.openxmlformats.org/officeDocument/2006/relationships/image" Target="../media/image3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0263" y="1484313"/>
            <a:ext cx="8062912" cy="1944687"/>
          </a:xfrm>
        </p:spPr>
        <p:txBody>
          <a:bodyPr/>
          <a:lstStyle/>
          <a:p>
            <a:r>
              <a:rPr lang="en-US" altLang="ja-JP" sz="3800" dirty="0" smtClean="0"/>
              <a:t>Mean-field calculation based on </a:t>
            </a:r>
            <a:br>
              <a:rPr lang="en-US" altLang="ja-JP" sz="3800" dirty="0" smtClean="0"/>
            </a:br>
            <a:r>
              <a:rPr lang="en-US" altLang="ja-JP" sz="3800" dirty="0" smtClean="0"/>
              <a:t>proton-neutron mixed energy density </a:t>
            </a:r>
            <a:r>
              <a:rPr lang="en-US" altLang="ja-JP" sz="3800" dirty="0" err="1" smtClean="0"/>
              <a:t>functionals</a:t>
            </a:r>
            <a:endParaRPr lang="en-US" altLang="ja-JP" sz="3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736" y="3990975"/>
            <a:ext cx="6192688" cy="1638300"/>
          </a:xfrm>
        </p:spPr>
        <p:txBody>
          <a:bodyPr/>
          <a:lstStyle/>
          <a:p>
            <a:r>
              <a:rPr lang="en-US" altLang="ja-JP" sz="2400" dirty="0"/>
              <a:t>Koichi </a:t>
            </a:r>
            <a:r>
              <a:rPr lang="en-US" altLang="ja-JP" sz="2400" dirty="0" smtClean="0"/>
              <a:t>Sato (RIKEN </a:t>
            </a:r>
            <a:r>
              <a:rPr lang="en-US" altLang="ja-JP" sz="2400" dirty="0" err="1" smtClean="0"/>
              <a:t>Nishina</a:t>
            </a:r>
            <a:r>
              <a:rPr lang="en-US" altLang="ja-JP" sz="2400" dirty="0" smtClean="0"/>
              <a:t> Center)</a:t>
            </a:r>
            <a:endParaRPr lang="en-US" altLang="ja-JP" sz="2000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11188" y="4975225"/>
            <a:ext cx="6515373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Collaborators:</a:t>
            </a:r>
          </a:p>
          <a:p>
            <a:r>
              <a:rPr lang="en-US" altLang="ja-JP" dirty="0" smtClean="0"/>
              <a:t>    </a:t>
            </a:r>
            <a:r>
              <a:rPr lang="en-US" altLang="ja-JP" dirty="0" err="1" smtClean="0"/>
              <a:t>Jacek</a:t>
            </a:r>
            <a:r>
              <a:rPr lang="en-US" altLang="ja-JP" dirty="0" smtClean="0"/>
              <a:t> </a:t>
            </a:r>
            <a:r>
              <a:rPr lang="en-US" altLang="ja-JP" dirty="0" err="1"/>
              <a:t>Dobaczewski</a:t>
            </a:r>
            <a:r>
              <a:rPr lang="en-US" altLang="ja-JP" dirty="0"/>
              <a:t> (Univ. of Warsaw /Univ. of Jyvaskyla </a:t>
            </a:r>
            <a:r>
              <a:rPr lang="en-US" altLang="ja-JP" dirty="0" smtClean="0"/>
              <a:t>)</a:t>
            </a:r>
            <a:r>
              <a:rPr lang="ja-JP" altLang="en-US" dirty="0"/>
              <a:t>　</a:t>
            </a:r>
            <a:endParaRPr lang="en-US" altLang="ja-JP" dirty="0" smtClean="0"/>
          </a:p>
          <a:p>
            <a:r>
              <a:rPr lang="ja-JP" altLang="en-US" dirty="0" smtClean="0"/>
              <a:t>    </a:t>
            </a:r>
            <a:r>
              <a:rPr lang="en-US" altLang="ja-JP" dirty="0" smtClean="0"/>
              <a:t>Takashi </a:t>
            </a:r>
            <a:r>
              <a:rPr lang="en-US" altLang="ja-JP" dirty="0" err="1"/>
              <a:t>Nakatsukasa</a:t>
            </a:r>
            <a:r>
              <a:rPr lang="en-US" altLang="ja-JP" dirty="0"/>
              <a:t> (</a:t>
            </a:r>
            <a:r>
              <a:rPr lang="en-US" altLang="ja-JP" dirty="0" smtClean="0"/>
              <a:t>RIKEN </a:t>
            </a:r>
            <a:r>
              <a:rPr lang="en-US" altLang="ja-JP" dirty="0" err="1" smtClean="0"/>
              <a:t>Nishina</a:t>
            </a:r>
            <a:r>
              <a:rPr lang="en-US" altLang="ja-JP" dirty="0" smtClean="0"/>
              <a:t> Center)</a:t>
            </a:r>
            <a:endParaRPr lang="en-US" altLang="ja-JP" dirty="0"/>
          </a:p>
          <a:p>
            <a:r>
              <a:rPr lang="en-US" altLang="ja-JP" dirty="0"/>
              <a:t>    </a:t>
            </a:r>
            <a:r>
              <a:rPr lang="en-US" altLang="ja-JP" dirty="0" err="1"/>
              <a:t>Wojciech</a:t>
            </a:r>
            <a:r>
              <a:rPr lang="en-US" altLang="ja-JP" dirty="0"/>
              <a:t> </a:t>
            </a:r>
            <a:r>
              <a:rPr lang="en-US" altLang="ja-JP" dirty="0" err="1"/>
              <a:t>Satuła</a:t>
            </a:r>
            <a:r>
              <a:rPr lang="en-US" altLang="ja-JP" dirty="0"/>
              <a:t> (Univ. of Warsaw )    </a:t>
            </a:r>
          </a:p>
          <a:p>
            <a:r>
              <a:rPr lang="ja-JP" altLang="en-US" dirty="0"/>
              <a:t>　</a:t>
            </a:r>
            <a:endParaRPr lang="en-US" altLang="ja-JP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372200" y="3573016"/>
            <a:ext cx="257795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PRC 88(2013) 061301(R).</a:t>
            </a:r>
            <a:endParaRPr kumimoji="1" lang="ja-JP" altLang="en-US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 Box 2"/>
              <p:cNvSpPr txBox="1">
                <a:spLocks noChangeArrowheads="1"/>
              </p:cNvSpPr>
              <p:nvPr/>
            </p:nvSpPr>
            <p:spPr bwMode="auto">
              <a:xfrm>
                <a:off x="455450" y="893520"/>
                <a:ext cx="3612494" cy="369332"/>
              </a:xfrm>
              <a:prstGeom prst="rect">
                <a:avLst/>
              </a:prstGeom>
              <a:noFill/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altLang="ja-JP" b="1" dirty="0" smtClean="0"/>
                  <a:t>T</a:t>
                </a:r>
                <a14:m>
                  <m:oMath xmlns:m="http://schemas.openxmlformats.org/officeDocument/2006/math">
                    <m:r>
                      <a:rPr lang="en-US" altLang="ja-JP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</m:oMath>
                </a14:m>
                <a:r>
                  <a:rPr lang="en-US" altLang="ja-JP" b="1" dirty="0" smtClean="0"/>
                  <a:t>4states in A=40-56 isobars</a:t>
                </a:r>
                <a:endParaRPr lang="en-US" altLang="ja-JP" b="1" dirty="0"/>
              </a:p>
            </p:txBody>
          </p:sp>
        </mc:Choice>
        <mc:Fallback xmlns="">
          <p:sp>
            <p:nvSpPr>
              <p:cNvPr id="2" name="Text 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5450" y="893520"/>
                <a:ext cx="361249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1347" t="-8065" b="-24194"/>
                </a:stretch>
              </a:blipFill>
              <a:ln w="9525">
                <a:solidFill>
                  <a:schemeClr val="hlink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テキスト ボックス 3"/>
          <p:cNvSpPr txBox="1"/>
          <p:nvPr/>
        </p:nvSpPr>
        <p:spPr>
          <a:xfrm>
            <a:off x="323528" y="5014917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Our framework </a:t>
            </a:r>
            <a:r>
              <a:rPr kumimoji="1" lang="en-US" altLang="ja-JP" dirty="0" smtClean="0"/>
              <a:t>nicely works </a:t>
            </a:r>
            <a:r>
              <a:rPr lang="en-US" altLang="ja-JP" dirty="0" smtClean="0"/>
              <a:t>also for IASs in even-even A=40-56 isobars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4" y="1334860"/>
            <a:ext cx="3780486" cy="3606308"/>
          </a:xfrm>
          <a:prstGeom prst="rect">
            <a:avLst/>
          </a:prstGeom>
        </p:spPr>
      </p:pic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5004048" y="934045"/>
            <a:ext cx="3528392" cy="40011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 smtClean="0"/>
              <a:t>T=1 triplets in A=14 isobars</a:t>
            </a:r>
            <a:endParaRPr lang="en-US" altLang="ja-JP" sz="2000" b="1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67944" y="1478171"/>
            <a:ext cx="4536504" cy="3160432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4944367" y="2339588"/>
            <a:ext cx="995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aseline="30000" dirty="0" smtClean="0"/>
              <a:t>14</a:t>
            </a:r>
            <a:r>
              <a:rPr lang="en-US" altLang="ja-JP" dirty="0" smtClean="0"/>
              <a:t>O(</a:t>
            </a:r>
            <a:r>
              <a:rPr lang="en-US" altLang="ja-JP" dirty="0" err="1" smtClean="0"/>
              <a:t>g.s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10" name="正方形/長方形 9"/>
          <p:cNvSpPr/>
          <p:nvPr/>
        </p:nvSpPr>
        <p:spPr>
          <a:xfrm>
            <a:off x="7884368" y="3243875"/>
            <a:ext cx="982961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baseline="30000" dirty="0" smtClean="0"/>
              <a:t>14</a:t>
            </a:r>
            <a:r>
              <a:rPr lang="en-US" altLang="ja-JP" dirty="0" smtClean="0"/>
              <a:t>C(</a:t>
            </a:r>
            <a:r>
              <a:rPr lang="en-US" altLang="ja-JP" dirty="0" err="1" smtClean="0"/>
              <a:t>g.s</a:t>
            </a:r>
            <a:r>
              <a:rPr lang="en-US" altLang="ja-JP" dirty="0" smtClean="0"/>
              <a:t>)</a:t>
            </a:r>
            <a:endParaRPr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6507595" y="2502979"/>
            <a:ext cx="5212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aseline="30000" dirty="0" smtClean="0"/>
              <a:t>14</a:t>
            </a:r>
            <a:r>
              <a:rPr lang="en-US" altLang="ja-JP" dirty="0" smtClean="0"/>
              <a:t>N</a:t>
            </a:r>
            <a:endParaRPr lang="ja-JP" altLang="en-US" dirty="0"/>
          </a:p>
        </p:txBody>
      </p:sp>
      <p:cxnSp>
        <p:nvCxnSpPr>
          <p:cNvPr id="13" name="直線矢印コネクタ 12"/>
          <p:cNvCxnSpPr/>
          <p:nvPr/>
        </p:nvCxnSpPr>
        <p:spPr>
          <a:xfrm flipV="1">
            <a:off x="6228184" y="3134355"/>
            <a:ext cx="432048" cy="17281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4788024" y="4925263"/>
            <a:ext cx="3870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Excited 0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, T=1 state in odd-odd </a:t>
            </a:r>
            <a:r>
              <a:rPr kumimoji="1" lang="en-US" altLang="ja-JP" baseline="30000" dirty="0" smtClean="0"/>
              <a:t>14</a:t>
            </a:r>
            <a:r>
              <a:rPr kumimoji="1" lang="en-US" altLang="ja-JP" dirty="0" smtClean="0"/>
              <a:t>N</a:t>
            </a:r>
            <a:endParaRPr kumimoji="1" lang="ja-JP" altLang="en-US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788024" y="5301208"/>
            <a:ext cx="377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T</a:t>
            </a:r>
            <a:r>
              <a:rPr kumimoji="1" lang="en-US" altLang="ja-JP" dirty="0" smtClean="0"/>
              <a:t>ime-reversal symmetry</a:t>
            </a:r>
            <a:r>
              <a:rPr lang="ja-JP" altLang="en-US" dirty="0"/>
              <a:t> </a:t>
            </a:r>
            <a:r>
              <a:rPr lang="en-US" altLang="ja-JP" dirty="0" smtClean="0"/>
              <a:t>conserved</a:t>
            </a:r>
            <a:endParaRPr kumimoji="1" lang="ja-JP" altLang="en-US" dirty="0"/>
          </a:p>
        </p:txBody>
      </p:sp>
      <p:sp>
        <p:nvSpPr>
          <p:cNvPr id="18" name="Text Box 41"/>
          <p:cNvSpPr txBox="1">
            <a:spLocks noChangeArrowheads="1"/>
          </p:cNvSpPr>
          <p:nvPr/>
        </p:nvSpPr>
        <p:spPr bwMode="auto">
          <a:xfrm>
            <a:off x="4788024" y="6279703"/>
            <a:ext cx="4176464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ja-JP" sz="1200" dirty="0" smtClean="0"/>
              <a:t>(The </a:t>
            </a:r>
            <a:r>
              <a:rPr lang="en-US" altLang="ja-JP" sz="1200" dirty="0"/>
              <a:t>origin </a:t>
            </a:r>
            <a:r>
              <a:rPr lang="en-US" altLang="ja-JP" sz="1200" dirty="0" smtClean="0"/>
              <a:t>of</a:t>
            </a:r>
            <a:r>
              <a:rPr lang="ja-JP" altLang="en-US" sz="1200" dirty="0" smtClean="0"/>
              <a:t> </a:t>
            </a:r>
            <a:r>
              <a:rPr lang="en-US" altLang="ja-JP" sz="1200" dirty="0" smtClean="0"/>
              <a:t>calc. BE is shifted by 3.2 MeV to correct the deficiency of </a:t>
            </a:r>
            <a:r>
              <a:rPr lang="en-US" altLang="ja-JP" sz="1200" dirty="0" err="1" smtClean="0"/>
              <a:t>SkM</a:t>
            </a:r>
            <a:r>
              <a:rPr lang="en-US" altLang="ja-JP" sz="1200" dirty="0" smtClean="0"/>
              <a:t>* functional)</a:t>
            </a:r>
            <a:endParaRPr lang="en-US" altLang="ja-JP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876256" y="2492896"/>
            <a:ext cx="1396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(excited 0</a:t>
            </a:r>
            <a:r>
              <a:rPr kumimoji="1" lang="en-US" altLang="ja-JP" baseline="30000" dirty="0" smtClean="0"/>
              <a:t>+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716016" y="5723964"/>
            <a:ext cx="4204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aseline="30000" dirty="0" smtClean="0"/>
              <a:t>14</a:t>
            </a:r>
            <a:r>
              <a:rPr kumimoji="1" lang="en-US" altLang="ja-JP" dirty="0" smtClean="0"/>
              <a:t>N: p-n mixed , </a:t>
            </a:r>
            <a:r>
              <a:rPr kumimoji="1" lang="en-US" altLang="ja-JP" baseline="30000" dirty="0" smtClean="0"/>
              <a:t>14</a:t>
            </a:r>
            <a:r>
              <a:rPr kumimoji="1" lang="en-US" altLang="ja-JP" dirty="0" smtClean="0"/>
              <a:t>C,O: p-n unmixed HF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8831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Text Box 2"/>
          <p:cNvSpPr txBox="1">
            <a:spLocks noChangeArrowheads="1"/>
          </p:cNvSpPr>
          <p:nvPr/>
        </p:nvSpPr>
        <p:spPr bwMode="auto">
          <a:xfrm>
            <a:off x="251521" y="223813"/>
            <a:ext cx="1368152" cy="39687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/>
              <a:t>Summary</a:t>
            </a:r>
          </a:p>
        </p:txBody>
      </p:sp>
      <p:sp>
        <p:nvSpPr>
          <p:cNvPr id="237571" name="Text Box 3"/>
          <p:cNvSpPr txBox="1">
            <a:spLocks noChangeArrowheads="1"/>
          </p:cNvSpPr>
          <p:nvPr/>
        </p:nvSpPr>
        <p:spPr bwMode="auto">
          <a:xfrm>
            <a:off x="539552" y="982469"/>
            <a:ext cx="7775575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We have </a:t>
            </a:r>
            <a:r>
              <a:rPr lang="en-US" altLang="ja-JP" dirty="0" smtClean="0"/>
              <a:t>solved the </a:t>
            </a:r>
            <a:r>
              <a:rPr lang="en-US" altLang="ja-JP" dirty="0" err="1" smtClean="0"/>
              <a:t>Hartree-Fock</a:t>
            </a:r>
            <a:r>
              <a:rPr lang="en-US" altLang="ja-JP" dirty="0" smtClean="0"/>
              <a:t> equations based on the EDF including</a:t>
            </a:r>
          </a:p>
          <a:p>
            <a:pPr>
              <a:spcBef>
                <a:spcPct val="50000"/>
              </a:spcBef>
            </a:pPr>
            <a:r>
              <a:rPr lang="en-US" altLang="ja-JP" dirty="0" smtClean="0"/>
              <a:t> p-n mixing</a:t>
            </a:r>
            <a:endParaRPr lang="en-US" altLang="ja-JP" dirty="0"/>
          </a:p>
        </p:txBody>
      </p:sp>
      <p:sp>
        <p:nvSpPr>
          <p:cNvPr id="237580" name="Rectangle 12"/>
          <p:cNvSpPr>
            <a:spLocks noChangeArrowheads="1"/>
          </p:cNvSpPr>
          <p:nvPr/>
        </p:nvSpPr>
        <p:spPr bwMode="auto">
          <a:xfrm>
            <a:off x="539552" y="2051556"/>
            <a:ext cx="587853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err="1" smtClean="0"/>
              <a:t>Isospin</a:t>
            </a:r>
            <a:r>
              <a:rPr lang="en-US" altLang="ja-JP" dirty="0" smtClean="0"/>
              <a:t> of the system is controlled by </a:t>
            </a:r>
            <a:r>
              <a:rPr lang="en-US" altLang="ja-JP" dirty="0" err="1" smtClean="0"/>
              <a:t>isocranking</a:t>
            </a:r>
            <a:r>
              <a:rPr lang="en-US" altLang="ja-JP" dirty="0" smtClean="0"/>
              <a:t> model</a:t>
            </a:r>
            <a:endParaRPr lang="en-US" altLang="ja-JP" dirty="0"/>
          </a:p>
        </p:txBody>
      </p:sp>
      <p:sp>
        <p:nvSpPr>
          <p:cNvPr id="237581" name="Rectangle 13"/>
          <p:cNvSpPr>
            <a:spLocks noChangeArrowheads="1"/>
          </p:cNvSpPr>
          <p:nvPr/>
        </p:nvSpPr>
        <p:spPr bwMode="auto">
          <a:xfrm>
            <a:off x="527104" y="2788186"/>
            <a:ext cx="7789312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The p-n mixed single-reference EDF is capable of quantitatively describing </a:t>
            </a:r>
          </a:p>
          <a:p>
            <a:pPr>
              <a:spcBef>
                <a:spcPct val="50000"/>
              </a:spcBef>
            </a:pPr>
            <a:r>
              <a:rPr lang="en-US" altLang="ja-JP" dirty="0" smtClean="0"/>
              <a:t>the isobaric analog states</a:t>
            </a:r>
            <a:endParaRPr lang="en-US" altLang="ja-JP" dirty="0"/>
          </a:p>
        </p:txBody>
      </p:sp>
      <p:sp>
        <p:nvSpPr>
          <p:cNvPr id="237590" name="Text Box 22"/>
          <p:cNvSpPr txBox="1">
            <a:spLocks noChangeArrowheads="1"/>
          </p:cNvSpPr>
          <p:nvPr/>
        </p:nvSpPr>
        <p:spPr bwMode="auto">
          <a:xfrm>
            <a:off x="539552" y="3717032"/>
            <a:ext cx="846488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For </a:t>
            </a:r>
            <a:r>
              <a:rPr lang="en-US" altLang="ja-JP" dirty="0" smtClean="0"/>
              <a:t>odd(even) </a:t>
            </a:r>
            <a:r>
              <a:rPr lang="en-US" altLang="ja-JP" dirty="0"/>
              <a:t>A/2, </a:t>
            </a:r>
            <a:r>
              <a:rPr lang="en-US" altLang="ja-JP" dirty="0" smtClean="0"/>
              <a:t>odd(even)-T </a:t>
            </a:r>
            <a:r>
              <a:rPr lang="en-US" altLang="ja-JP" dirty="0"/>
              <a:t>states can be obtained by </a:t>
            </a:r>
            <a:r>
              <a:rPr lang="en-US" altLang="ja-JP" dirty="0" err="1"/>
              <a:t>isocranking</a:t>
            </a:r>
            <a:r>
              <a:rPr lang="en-US" altLang="ja-JP" dirty="0"/>
              <a:t> </a:t>
            </a:r>
            <a:r>
              <a:rPr lang="en-US" altLang="ja-JP" dirty="0" smtClean="0"/>
              <a:t>e-e </a:t>
            </a:r>
            <a:r>
              <a:rPr lang="en-US" altLang="ja-JP" dirty="0"/>
              <a:t>nuclei </a:t>
            </a:r>
          </a:p>
          <a:p>
            <a:r>
              <a:rPr lang="en-US" altLang="ja-JP" dirty="0"/>
              <a:t>in their ground states with time-reversal symmetry.</a:t>
            </a:r>
          </a:p>
          <a:p>
            <a:endParaRPr lang="en-US" altLang="ja-JP" dirty="0"/>
          </a:p>
        </p:txBody>
      </p:sp>
      <p:sp>
        <p:nvSpPr>
          <p:cNvPr id="15" name="Rectangle 13"/>
          <p:cNvSpPr>
            <a:spLocks noChangeArrowheads="1"/>
          </p:cNvSpPr>
          <p:nvPr/>
        </p:nvSpPr>
        <p:spPr bwMode="auto">
          <a:xfrm>
            <a:off x="395536" y="5020434"/>
            <a:ext cx="64713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A</a:t>
            </a:r>
            <a:r>
              <a:rPr lang="en-US" altLang="ja-JP" dirty="0" smtClean="0"/>
              <a:t>ugmented Lagrange method for constraining the </a:t>
            </a:r>
            <a:r>
              <a:rPr lang="en-US" altLang="ja-JP" dirty="0" err="1" smtClean="0"/>
              <a:t>isospin</a:t>
            </a:r>
            <a:r>
              <a:rPr lang="en-US" altLang="ja-JP" dirty="0" smtClean="0"/>
              <a:t>.</a:t>
            </a:r>
          </a:p>
        </p:txBody>
      </p:sp>
      <p:sp>
        <p:nvSpPr>
          <p:cNvPr id="8" name="Oval 12"/>
          <p:cNvSpPr>
            <a:spLocks noChangeArrowheads="1"/>
          </p:cNvSpPr>
          <p:nvPr/>
        </p:nvSpPr>
        <p:spPr bwMode="auto">
          <a:xfrm>
            <a:off x="396106" y="1124744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9" name="Oval 12"/>
          <p:cNvSpPr>
            <a:spLocks noChangeArrowheads="1"/>
          </p:cNvSpPr>
          <p:nvPr/>
        </p:nvSpPr>
        <p:spPr bwMode="auto">
          <a:xfrm>
            <a:off x="395536" y="2205434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" name="Oval 12"/>
          <p:cNvSpPr>
            <a:spLocks noChangeArrowheads="1"/>
          </p:cNvSpPr>
          <p:nvPr/>
        </p:nvSpPr>
        <p:spPr bwMode="auto">
          <a:xfrm>
            <a:off x="395536" y="2924944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1" name="Oval 12"/>
          <p:cNvSpPr>
            <a:spLocks noChangeArrowheads="1"/>
          </p:cNvSpPr>
          <p:nvPr/>
        </p:nvSpPr>
        <p:spPr bwMode="auto">
          <a:xfrm>
            <a:off x="396106" y="3861048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79512" y="4581128"/>
            <a:ext cx="12241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Remarks:</a:t>
            </a:r>
            <a:endParaRPr kumimoji="1" lang="ja-JP" altLang="en-US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95536" y="5445224"/>
            <a:ext cx="29995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See PRC 88(2013) 061301(R).</a:t>
            </a:r>
            <a:endParaRPr kumimoji="1" lang="ja-JP" altLang="en-US" sz="16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376416" y="5956538"/>
            <a:ext cx="605813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Benchmark calculation with axially symmetric HFB solver</a:t>
            </a:r>
            <a:r>
              <a:rPr lang="en-US" altLang="ja-JP" dirty="0"/>
              <a:t>:</a:t>
            </a:r>
            <a:endParaRPr lang="en-US" altLang="ja-JP" dirty="0" smtClean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429138" y="6402814"/>
            <a:ext cx="435888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Sheikh </a:t>
            </a:r>
            <a:r>
              <a:rPr lang="en-US" altLang="ja-JP" sz="1600" dirty="0" smtClean="0"/>
              <a:t>et al., </a:t>
            </a:r>
            <a:r>
              <a:rPr kumimoji="1" lang="en-US" altLang="ja-JP" sz="1600" dirty="0" smtClean="0"/>
              <a:t>PRC, </a:t>
            </a:r>
            <a:r>
              <a:rPr lang="en-US" altLang="ja-JP" sz="1600" dirty="0" smtClean="0"/>
              <a:t>in press; arXiv:1403.2427 </a:t>
            </a:r>
            <a:endParaRPr kumimoji="1" lang="ja-JP" altLang="en-US" sz="1600" dirty="0"/>
          </a:p>
        </p:txBody>
      </p:sp>
      <p:sp>
        <p:nvSpPr>
          <p:cNvPr id="17" name="Oval 12"/>
          <p:cNvSpPr>
            <a:spLocks noChangeArrowheads="1"/>
          </p:cNvSpPr>
          <p:nvPr/>
        </p:nvSpPr>
        <p:spPr bwMode="auto">
          <a:xfrm>
            <a:off x="251520" y="5157762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8" name="Oval 12"/>
          <p:cNvSpPr>
            <a:spLocks noChangeArrowheads="1"/>
          </p:cNvSpPr>
          <p:nvPr/>
        </p:nvSpPr>
        <p:spPr bwMode="auto">
          <a:xfrm>
            <a:off x="251520" y="6093296"/>
            <a:ext cx="71438" cy="71438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3347864" y="2996952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 smtClean="0"/>
              <a:t>Backups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8847373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テキスト ボックス 98"/>
          <p:cNvSpPr txBox="1"/>
          <p:nvPr/>
        </p:nvSpPr>
        <p:spPr>
          <a:xfrm>
            <a:off x="107504" y="179348"/>
            <a:ext cx="87129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Assume we want to obtain the T=4 &amp; </a:t>
            </a:r>
            <a:r>
              <a:rPr lang="en-US" altLang="ja-JP" dirty="0" err="1" smtClean="0"/>
              <a:t>Tz</a:t>
            </a:r>
            <a:r>
              <a:rPr lang="en-US" altLang="ja-JP" dirty="0" smtClean="0"/>
              <a:t>=0 </a:t>
            </a:r>
            <a:r>
              <a:rPr lang="en-US" altLang="ja-JP" dirty="0"/>
              <a:t>IAS in </a:t>
            </a:r>
            <a:r>
              <a:rPr lang="en-US" altLang="ja-JP" dirty="0" smtClean="0"/>
              <a:t>48Cr (w/o Coulomb) 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321781" y="4005064"/>
            <a:ext cx="7848872" cy="2203673"/>
            <a:chOff x="107504" y="899428"/>
            <a:chExt cx="7848872" cy="2203673"/>
          </a:xfrm>
        </p:grpSpPr>
        <p:sp>
          <p:nvSpPr>
            <p:cNvPr id="3" name="Line 57"/>
            <p:cNvSpPr>
              <a:spLocks noChangeAspect="1" noChangeShapeType="1"/>
            </p:cNvSpPr>
            <p:nvPr/>
          </p:nvSpPr>
          <p:spPr bwMode="auto">
            <a:xfrm flipV="1">
              <a:off x="1804444" y="1861840"/>
              <a:ext cx="1825" cy="498201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" name="Line 58"/>
            <p:cNvSpPr>
              <a:spLocks noChangeAspect="1" noChangeShapeType="1"/>
            </p:cNvSpPr>
            <p:nvPr/>
          </p:nvSpPr>
          <p:spPr bwMode="auto">
            <a:xfrm flipV="1">
              <a:off x="1804444" y="1644464"/>
              <a:ext cx="1825" cy="704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5" name="Line 59"/>
            <p:cNvSpPr>
              <a:spLocks noChangeAspect="1" noChangeShapeType="1"/>
            </p:cNvSpPr>
            <p:nvPr/>
          </p:nvSpPr>
          <p:spPr bwMode="auto">
            <a:xfrm>
              <a:off x="1804444" y="2358215"/>
              <a:ext cx="704416" cy="1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7" name="Object 61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475656" y="1268760"/>
                <a:ext cx="284686" cy="37228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9076" name="数式" r:id="rId3" imgW="164880" imgH="215640" progId="Equation.3">
                        <p:embed/>
                      </p:oleObj>
                    </mc:Choice>
                    <mc:Fallback>
                      <p:oleObj name="数式" r:id="rId3" imgW="16488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4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75656" y="1268760"/>
                              <a:ext cx="284686" cy="37228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7" name="Object 61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475656" y="1268760"/>
                <a:ext cx="284686" cy="37228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8656" name="数式" r:id="rId5" imgW="164880" imgH="215640" progId="Equation.3">
                        <p:embed/>
                      </p:oleObj>
                    </mc:Choice>
                    <mc:Fallback>
                      <p:oleObj name="数式" r:id="rId5" imgW="16488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475656" y="1268760"/>
                              <a:ext cx="284686" cy="37228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8" name="Object 6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115616" y="2708920"/>
                <a:ext cx="284686" cy="39418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9077" name="数式" r:id="rId7" imgW="164880" imgH="228600" progId="Equation.3">
                        <p:embed/>
                      </p:oleObj>
                    </mc:Choice>
                    <mc:Fallback>
                      <p:oleObj name="数式" r:id="rId7" imgW="16488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15616" y="2708920"/>
                              <a:ext cx="284686" cy="39418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8" name="Object 6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115616" y="2708920"/>
                <a:ext cx="284686" cy="39418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8657" name="数式" r:id="rId9" imgW="164880" imgH="228600" progId="Equation.3">
                        <p:embed/>
                      </p:oleObj>
                    </mc:Choice>
                    <mc:Fallback>
                      <p:oleObj name="数式" r:id="rId9" imgW="16488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115616" y="2708920"/>
                              <a:ext cx="284686" cy="39418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9" name="Object 63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2631130" y="2192149"/>
                <a:ext cx="284686" cy="41608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9078" name="数式" r:id="rId11" imgW="164880" imgH="241200" progId="Equation.3">
                        <p:embed/>
                      </p:oleObj>
                    </mc:Choice>
                    <mc:Fallback>
                      <p:oleObj name="数式" r:id="rId11" imgW="164880" imgH="2412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31130" y="2192149"/>
                              <a:ext cx="284686" cy="4160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9" name="Object 63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2631130" y="2192149"/>
                <a:ext cx="284686" cy="41608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8658" name="数式" r:id="rId13" imgW="164880" imgH="241200" progId="Equation.3">
                        <p:embed/>
                      </p:oleObj>
                    </mc:Choice>
                    <mc:Fallback>
                      <p:oleObj name="数式" r:id="rId13" imgW="164880" imgH="2412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2631130" y="2192149"/>
                              <a:ext cx="284686" cy="4160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cxnSp>
          <p:nvCxnSpPr>
            <p:cNvPr id="30" name="直線矢印コネクタ 29"/>
            <p:cNvCxnSpPr/>
            <p:nvPr/>
          </p:nvCxnSpPr>
          <p:spPr>
            <a:xfrm flipH="1">
              <a:off x="1400302" y="2358215"/>
              <a:ext cx="404142" cy="446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Line 58"/>
            <p:cNvSpPr>
              <a:spLocks noChangeAspect="1" noChangeShapeType="1"/>
            </p:cNvSpPr>
            <p:nvPr/>
          </p:nvSpPr>
          <p:spPr bwMode="auto">
            <a:xfrm flipV="1">
              <a:off x="6845004" y="1644464"/>
              <a:ext cx="1825" cy="70441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0" name="Line 59"/>
            <p:cNvSpPr>
              <a:spLocks noChangeAspect="1" noChangeShapeType="1"/>
            </p:cNvSpPr>
            <p:nvPr/>
          </p:nvSpPr>
          <p:spPr bwMode="auto">
            <a:xfrm>
              <a:off x="6845004" y="2358215"/>
              <a:ext cx="704416" cy="18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1" name="Object 61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516216" y="1268760"/>
                <a:ext cx="284686" cy="37228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9079" name="数式" r:id="rId15" imgW="164880" imgH="215640" progId="Equation.3">
                        <p:embed/>
                      </p:oleObj>
                    </mc:Choice>
                    <mc:Fallback>
                      <p:oleObj name="数式" r:id="rId15" imgW="16488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516216" y="1268760"/>
                              <a:ext cx="284686" cy="37228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1" name="Object 61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516216" y="1268760"/>
                <a:ext cx="284686" cy="372282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8659" name="数式" r:id="rId16" imgW="164880" imgH="215640" progId="Equation.3">
                        <p:embed/>
                      </p:oleObj>
                    </mc:Choice>
                    <mc:Fallback>
                      <p:oleObj name="数式" r:id="rId16" imgW="16488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6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516216" y="1268760"/>
                              <a:ext cx="284686" cy="372282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2" name="Object 6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156176" y="2708920"/>
                <a:ext cx="284686" cy="39418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9080" name="数式" r:id="rId17" imgW="164880" imgH="228600" progId="Equation.3">
                        <p:embed/>
                      </p:oleObj>
                    </mc:Choice>
                    <mc:Fallback>
                      <p:oleObj name="数式" r:id="rId17" imgW="16488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8">
                              <a:extLst>
                                <a:ext uri="{28A0092B-C50C-407E-A947-70E740481C1C}">
                                  <a14:useLocalDpi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156176" y="2708920"/>
                              <a:ext cx="284686" cy="39418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2" name="Object 62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6156176" y="2708920"/>
                <a:ext cx="284686" cy="39418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8660" name="数式" r:id="rId18" imgW="164880" imgH="228600" progId="Equation.3">
                        <p:embed/>
                      </p:oleObj>
                    </mc:Choice>
                    <mc:Fallback>
                      <p:oleObj name="数式" r:id="rId18" imgW="164880" imgH="2286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0">
                              <a:extLst>
                                <a:ext uri="{28A0092B-C50C-407E-A947-70E740481C1C}">
                                  <a14:useLocalDpi xmlns:a14="http://schemas.microsoft.com/office/drawing/2010/main" val="0"/>
                                </a:ext>
                              </a:extLst>
                            </a:blip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6156176" y="2708920"/>
                              <a:ext cx="284686" cy="39418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43" name="Object 63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671690" y="2192149"/>
                <a:ext cx="284686" cy="41608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9081" name="数式" r:id="rId19" imgW="164880" imgH="241200" progId="Equation.3">
                        <p:embed/>
                      </p:oleObj>
                    </mc:Choice>
                    <mc:Fallback>
                      <p:oleObj name="数式" r:id="rId19" imgW="164880" imgH="2412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14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671690" y="2192149"/>
                              <a:ext cx="284686" cy="4160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43" name="Object 63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7671690" y="2192149"/>
                <a:ext cx="284686" cy="416080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8661" name="数式" r:id="rId21" imgW="164880" imgH="241200" progId="Equation.3">
                        <p:embed/>
                      </p:oleObj>
                    </mc:Choice>
                    <mc:Fallback>
                      <p:oleObj name="数式" r:id="rId21" imgW="164880" imgH="24120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7671690" y="2192149"/>
                              <a:ext cx="284686" cy="416080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>
                              <a:ext uri="{909E8E84-426E-40DD-AFC4-6F175D3DCCD1}">
                                <a14:hiddenFill xmlns:a14="http://schemas.microsoft.com/office/drawing/2010/main">
                                  <a:solidFill>
                                    <a:srgbClr val="FFFFFF"/>
                                  </a:solidFill>
                                </a14:hiddenFill>
                              </a:ext>
                              <a:ext uri="{91240B29-F687-4F45-9708-019B960494DF}">
                                <a14:hiddenLine xmlns:a14="http://schemas.microsoft.com/office/drawing/2010/main" w="9525">
                                  <a:solidFill>
                                    <a:srgbClr val="000000"/>
                                  </a:solidFill>
                                  <a:miter lim="800000"/>
                                  <a:headEnd/>
                                  <a:tailEnd/>
                                </a14:hiddenLine>
                              </a:ext>
                              <a:ext uri="{AF507438-7753-43E0-B8FC-AC1667EBCBE1}">
                                <a14:hiddenEffects xmlns:a14="http://schemas.microsoft.com/office/drawing/2010/main">
                                  <a:effectLst>
                                    <a:outerShdw dist="35921" dir="2700000" algn="ctr" rotWithShape="0">
                                      <a:srgbClr val="808080"/>
                                    </a:outerShdw>
                                  </a:effectLst>
                                </a14:hiddenEffects>
                              </a:ext>
                            </a:extLst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p:cxnSp>
          <p:nvCxnSpPr>
            <p:cNvPr id="44" name="直線矢印コネクタ 43"/>
            <p:cNvCxnSpPr/>
            <p:nvPr/>
          </p:nvCxnSpPr>
          <p:spPr>
            <a:xfrm flipH="1">
              <a:off x="6440862" y="2358215"/>
              <a:ext cx="404142" cy="446893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矢印コネクタ 54"/>
            <p:cNvCxnSpPr>
              <a:stCxn id="40" idx="0"/>
            </p:cNvCxnSpPr>
            <p:nvPr/>
          </p:nvCxnSpPr>
          <p:spPr>
            <a:xfrm flipH="1">
              <a:off x="6516216" y="2358215"/>
              <a:ext cx="328788" cy="350705"/>
            </a:xfrm>
            <a:prstGeom prst="straightConnector1">
              <a:avLst/>
            </a:prstGeom>
            <a:ln w="28575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右矢印 70"/>
            <p:cNvSpPr/>
            <p:nvPr/>
          </p:nvSpPr>
          <p:spPr>
            <a:xfrm>
              <a:off x="3779912" y="2276872"/>
              <a:ext cx="1296144" cy="14401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3" name="Text Box 11"/>
            <p:cNvSpPr txBox="1">
              <a:spLocks noChangeArrowheads="1"/>
            </p:cNvSpPr>
            <p:nvPr/>
          </p:nvSpPr>
          <p:spPr bwMode="auto">
            <a:xfrm>
              <a:off x="220119" y="1855593"/>
              <a:ext cx="1584325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ja-JP" b="1" baseline="30000" dirty="0" smtClean="0"/>
                <a:t>48</a:t>
              </a:r>
              <a:r>
                <a:rPr lang="en-US" altLang="ja-JP" b="1" dirty="0" smtClean="0"/>
                <a:t>Ca </a:t>
              </a:r>
              <a:r>
                <a:rPr lang="en-US" altLang="ja-JP" b="1" dirty="0"/>
                <a:t>(</a:t>
              </a:r>
              <a:r>
                <a:rPr lang="en-US" altLang="ja-JP" b="1" dirty="0" err="1"/>
                <a:t>Tz</a:t>
              </a:r>
              <a:r>
                <a:rPr lang="en-US" altLang="ja-JP" b="1" dirty="0"/>
                <a:t>=4)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6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1979712" y="1484784"/>
                  <a:ext cx="1869011" cy="36933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squar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altLang="ja-JP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</a:rPr>
                              <m:t>𝑻</m:t>
                            </m:r>
                          </m:e>
                          <m:sub>
                            <m:r>
                              <a:rPr lang="en-US" altLang="ja-JP" b="1" i="1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, 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altLang="ja-JP" b="1" i="1" smtClean="0">
                            <a:latin typeface="Cambria Math" panose="02040503050406030204" pitchFamily="18" charset="0"/>
                          </a:rPr>
                          <m:t>𝟒</m:t>
                        </m:r>
                      </m:oMath>
                    </m:oMathPara>
                  </a14:m>
                  <a:endParaRPr lang="en-US" altLang="ja-JP" b="1" dirty="0"/>
                </a:p>
              </p:txBody>
            </p:sp>
          </mc:Choice>
          <mc:Fallback xmlns="">
            <p:sp>
              <p:nvSpPr>
                <p:cNvPr id="76" name="Text 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79712" y="1484784"/>
                  <a:ext cx="1869011" cy="369332"/>
                </a:xfrm>
                <a:prstGeom prst="rect">
                  <a:avLst/>
                </a:prstGeom>
                <a:blipFill rotWithShape="0">
                  <a:blip r:embed="rId23"/>
                  <a:stretch>
                    <a:fillRect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graphicFrame>
              <p:nvGraphicFramePr>
                <p:cNvPr id="80" name="Object 47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651072" y="2608229"/>
                <a:ext cx="243973" cy="34516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9082" name="数式" r:id="rId24" imgW="152280" imgH="215640" progId="Equation.3">
                        <p:embed/>
                      </p:oleObj>
                    </mc:Choice>
                    <mc:Fallback>
                      <p:oleObj name="数式" r:id="rId24" imgW="15228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2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51072" y="2608229"/>
                              <a:ext cx="243973" cy="34516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Choice>
          <mc:Fallback xmlns="">
            <p:graphicFrame>
              <p:nvGraphicFramePr>
                <p:cNvPr id="80" name="Object 47"/>
                <p:cNvGraphicFramePr>
                  <a:graphicFrameLocks noChangeAspect="1"/>
                </p:cNvGraphicFramePr>
                <p:nvPr>
                  <p:extLst/>
                </p:nvPr>
              </p:nvGraphicFramePr>
              <p:xfrm>
                <a:off x="1651072" y="2608229"/>
                <a:ext cx="243973" cy="345161"/>
              </p:xfrm>
              <a:graphic>
                <a:graphicData uri="http://schemas.openxmlformats.org/presentationml/2006/ole">
                  <mc:AlternateContent>
                    <mc:Choice xmlns:v="urn:schemas-microsoft-com:vml" Requires="v">
                      <p:oleObj spid="_x0000_s368662" name="数式" r:id="rId26" imgW="152280" imgH="215640" progId="Equation.3">
                        <p:embed/>
                      </p:oleObj>
                    </mc:Choice>
                    <mc:Fallback>
                      <p:oleObj name="数式" r:id="rId26" imgW="152280" imgH="215640" progId="Equation.3">
                        <p:embed/>
                        <p:pic>
                          <p:nvPicPr>
                            <p:cNvPr id="0" name=""/>
                            <p:cNvPicPr>
                              <a:picLocks noChangeAspect="1" noChangeArrowheads="1"/>
                            </p:cNvPicPr>
                            <p:nvPr/>
                          </p:nvPicPr>
                          <p:blipFill>
                            <a:blip r:embed="rId27"/>
                            <a:srcRect/>
                            <a:stretch>
                              <a:fillRect/>
                            </a:stretch>
                          </p:blipFill>
                          <p:spPr bwMode="auto">
                            <a:xfrm>
                              <a:off x="1651072" y="2608229"/>
                              <a:ext cx="243973" cy="345161"/>
                            </a:xfrm>
                            <a:prstGeom prst="rect">
                              <a:avLst/>
                            </a:prstGeom>
                            <a:noFill/>
                            <a:ln>
                              <a:noFill/>
                            </a:ln>
                            <a:effectLst/>
                            <a:extLst/>
                          </p:spPr>
                        </p:pic>
                      </p:oleObj>
                    </mc:Fallback>
                  </mc:AlternateContent>
                </a:graphicData>
              </a:graphic>
            </p:graphicFrame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1" name="テキスト ボックス 80"/>
                <p:cNvSpPr txBox="1"/>
                <p:nvPr/>
              </p:nvSpPr>
              <p:spPr>
                <a:xfrm>
                  <a:off x="3920731" y="1876182"/>
                  <a:ext cx="975780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kumimoji="1" lang="en-US" altLang="ja-JP" b="0" i="1" dirty="0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ja-JP" altLang="en-US" i="1">
                                <a:latin typeface="Cambria Math" panose="02040503050406030204" pitchFamily="18" charset="0"/>
                              </a:rPr>
                              <m:t>𝜆</m:t>
                            </m:r>
                            <m:r>
                              <m:rPr>
                                <m:nor/>
                              </m:rPr>
                              <a:rPr lang="ja-JP" altLang="en-US" dirty="0"/>
                              <m:t> </m:t>
                            </m:r>
                          </m:e>
                          <m:sub>
                            <m:r>
                              <a:rPr kumimoji="1" lang="en-US" altLang="ja-JP" b="0" i="1" dirty="0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  <m:sSub>
                          <m:sSubPr>
                            <m:ctrlPr>
                              <a:rPr lang="en-US" altLang="ja-JP" i="1" dirty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nor/>
                              </m:rPr>
                              <a:rPr lang="en-US" altLang="ja-JP" b="0" i="1" dirty="0" smtClean="0">
                                <a:latin typeface="Cambria Math" panose="02040503050406030204" pitchFamily="18" charset="0"/>
                              </a:rPr>
                              <m:t>t</m:t>
                            </m:r>
                            <m:r>
                              <m:rPr>
                                <m:nor/>
                              </m:rPr>
                              <a:rPr lang="ja-JP" altLang="en-US" dirty="0"/>
                              <m:t> </m:t>
                            </m:r>
                          </m:e>
                          <m:sub>
                            <m:r>
                              <a:rPr lang="en-US" altLang="ja-JP" i="1" dirty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81" name="テキスト ボックス 8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920731" y="1876182"/>
                  <a:ext cx="975780" cy="369332"/>
                </a:xfrm>
                <a:prstGeom prst="rect">
                  <a:avLst/>
                </a:prstGeom>
                <a:blipFill rotWithShape="0">
                  <a:blip r:embed="rId2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95" name="直線矢印コネクタ 94"/>
            <p:cNvCxnSpPr/>
            <p:nvPr/>
          </p:nvCxnSpPr>
          <p:spPr>
            <a:xfrm flipH="1">
              <a:off x="1547664" y="2366288"/>
              <a:ext cx="244122" cy="26128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直線矢印コネクタ 96"/>
            <p:cNvCxnSpPr/>
            <p:nvPr/>
          </p:nvCxnSpPr>
          <p:spPr>
            <a:xfrm flipH="1">
              <a:off x="6632134" y="2348880"/>
              <a:ext cx="244122" cy="261289"/>
            </a:xfrm>
            <a:prstGeom prst="straightConnector1">
              <a:avLst/>
            </a:prstGeom>
            <a:ln w="28575">
              <a:solidFill>
                <a:schemeClr val="accent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テキスト ボックス 100"/>
            <p:cNvSpPr txBox="1"/>
            <p:nvPr/>
          </p:nvSpPr>
          <p:spPr>
            <a:xfrm>
              <a:off x="107504" y="899428"/>
              <a:ext cx="444224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(b)</a:t>
              </a:r>
              <a:r>
                <a:rPr lang="ja-JP" altLang="en-US" dirty="0"/>
                <a:t>　</a:t>
              </a:r>
              <a:r>
                <a:rPr lang="en-US" altLang="ja-JP" dirty="0" smtClean="0"/>
                <a:t>Starting with the highest weight state.</a:t>
              </a:r>
              <a:endParaRPr kumimoji="1" lang="ja-JP" altLang="en-US" dirty="0"/>
            </a:p>
          </p:txBody>
        </p:sp>
      </p:grpSp>
      <p:sp>
        <p:nvSpPr>
          <p:cNvPr id="56" name="Line 58"/>
          <p:cNvSpPr>
            <a:spLocks noChangeAspect="1" noChangeShapeType="1"/>
          </p:cNvSpPr>
          <p:nvPr/>
        </p:nvSpPr>
        <p:spPr bwMode="auto">
          <a:xfrm flipV="1">
            <a:off x="7043847" y="1691623"/>
            <a:ext cx="1825" cy="7044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" name="Line 59"/>
          <p:cNvSpPr>
            <a:spLocks noChangeAspect="1" noChangeShapeType="1"/>
          </p:cNvSpPr>
          <p:nvPr/>
        </p:nvSpPr>
        <p:spPr bwMode="auto">
          <a:xfrm>
            <a:off x="7043847" y="2405374"/>
            <a:ext cx="704416" cy="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8" name="Object 61"/>
          <p:cNvGraphicFramePr>
            <a:graphicFrameLocks noChangeAspect="1"/>
          </p:cNvGraphicFramePr>
          <p:nvPr>
            <p:extLst/>
          </p:nvPr>
        </p:nvGraphicFramePr>
        <p:xfrm>
          <a:off x="6715059" y="1315919"/>
          <a:ext cx="284686" cy="37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3" name="数式" r:id="rId29" imgW="164880" imgH="215640" progId="Equation.3">
                  <p:embed/>
                </p:oleObj>
              </mc:Choice>
              <mc:Fallback>
                <p:oleObj name="数式" r:id="rId29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15059" y="1315919"/>
                        <a:ext cx="284686" cy="372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9" name="Object 62"/>
          <p:cNvGraphicFramePr>
            <a:graphicFrameLocks noChangeAspect="1"/>
          </p:cNvGraphicFramePr>
          <p:nvPr>
            <p:extLst/>
          </p:nvPr>
        </p:nvGraphicFramePr>
        <p:xfrm>
          <a:off x="6355019" y="2756079"/>
          <a:ext cx="284686" cy="39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4" name="数式" r:id="rId30" imgW="164880" imgH="228600" progId="Equation.3">
                  <p:embed/>
                </p:oleObj>
              </mc:Choice>
              <mc:Fallback>
                <p:oleObj name="数式" r:id="rId30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5019" y="2756079"/>
                        <a:ext cx="284686" cy="394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0" name="Object 63"/>
          <p:cNvGraphicFramePr>
            <a:graphicFrameLocks noChangeAspect="1"/>
          </p:cNvGraphicFramePr>
          <p:nvPr>
            <p:extLst/>
          </p:nvPr>
        </p:nvGraphicFramePr>
        <p:xfrm>
          <a:off x="7870533" y="2239308"/>
          <a:ext cx="284686" cy="41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5" name="数式" r:id="rId31" imgW="164880" imgH="241200" progId="Equation.3">
                  <p:embed/>
                </p:oleObj>
              </mc:Choice>
              <mc:Fallback>
                <p:oleObj name="数式" r:id="rId31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70533" y="2239308"/>
                        <a:ext cx="284686" cy="416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1" name="直線矢印コネクタ 60"/>
          <p:cNvCxnSpPr/>
          <p:nvPr/>
        </p:nvCxnSpPr>
        <p:spPr>
          <a:xfrm flipH="1">
            <a:off x="6639705" y="2405374"/>
            <a:ext cx="404142" cy="4468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stCxn id="57" idx="0"/>
          </p:cNvCxnSpPr>
          <p:nvPr/>
        </p:nvCxnSpPr>
        <p:spPr>
          <a:xfrm flipH="1">
            <a:off x="6715059" y="2405374"/>
            <a:ext cx="328788" cy="35070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Line 58"/>
          <p:cNvSpPr>
            <a:spLocks noChangeAspect="1" noChangeShapeType="1"/>
          </p:cNvSpPr>
          <p:nvPr/>
        </p:nvSpPr>
        <p:spPr bwMode="auto">
          <a:xfrm flipV="1">
            <a:off x="2075295" y="1691623"/>
            <a:ext cx="1825" cy="70441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4" name="Line 59"/>
          <p:cNvSpPr>
            <a:spLocks noChangeAspect="1" noChangeShapeType="1"/>
          </p:cNvSpPr>
          <p:nvPr/>
        </p:nvSpPr>
        <p:spPr bwMode="auto">
          <a:xfrm>
            <a:off x="2075295" y="2405374"/>
            <a:ext cx="704416" cy="1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5" name="Object 61"/>
          <p:cNvGraphicFramePr>
            <a:graphicFrameLocks noChangeAspect="1"/>
          </p:cNvGraphicFramePr>
          <p:nvPr>
            <p:extLst/>
          </p:nvPr>
        </p:nvGraphicFramePr>
        <p:xfrm>
          <a:off x="1746507" y="1315919"/>
          <a:ext cx="284686" cy="372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6" name="数式" r:id="rId32" imgW="164880" imgH="215640" progId="Equation.3">
                  <p:embed/>
                </p:oleObj>
              </mc:Choice>
              <mc:Fallback>
                <p:oleObj name="数式" r:id="rId32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46507" y="1315919"/>
                        <a:ext cx="284686" cy="3722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" name="Object 62"/>
          <p:cNvGraphicFramePr>
            <a:graphicFrameLocks noChangeAspect="1"/>
          </p:cNvGraphicFramePr>
          <p:nvPr>
            <p:extLst/>
          </p:nvPr>
        </p:nvGraphicFramePr>
        <p:xfrm>
          <a:off x="1386467" y="2756079"/>
          <a:ext cx="284686" cy="394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7" name="数式" r:id="rId33" imgW="164880" imgH="228600" progId="Equation.3">
                  <p:embed/>
                </p:oleObj>
              </mc:Choice>
              <mc:Fallback>
                <p:oleObj name="数式" r:id="rId3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6467" y="2756079"/>
                        <a:ext cx="284686" cy="394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7" name="Object 63"/>
          <p:cNvGraphicFramePr>
            <a:graphicFrameLocks noChangeAspect="1"/>
          </p:cNvGraphicFramePr>
          <p:nvPr>
            <p:extLst/>
          </p:nvPr>
        </p:nvGraphicFramePr>
        <p:xfrm>
          <a:off x="2901981" y="2239308"/>
          <a:ext cx="284686" cy="41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8" name="数式" r:id="rId34" imgW="164880" imgH="241200" progId="Equation.3">
                  <p:embed/>
                </p:oleObj>
              </mc:Choice>
              <mc:Fallback>
                <p:oleObj name="数式" r:id="rId34" imgW="164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1981" y="2239308"/>
                        <a:ext cx="284686" cy="41608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8" name="直線矢印コネクタ 67"/>
          <p:cNvCxnSpPr/>
          <p:nvPr/>
        </p:nvCxnSpPr>
        <p:spPr>
          <a:xfrm flipH="1">
            <a:off x="1671153" y="2405374"/>
            <a:ext cx="404142" cy="44689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円/楕円 69"/>
          <p:cNvSpPr/>
          <p:nvPr/>
        </p:nvSpPr>
        <p:spPr>
          <a:xfrm>
            <a:off x="2034539" y="2358172"/>
            <a:ext cx="72008" cy="7200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右矢印 71"/>
          <p:cNvSpPr/>
          <p:nvPr/>
        </p:nvSpPr>
        <p:spPr>
          <a:xfrm>
            <a:off x="3978755" y="2358172"/>
            <a:ext cx="129614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4" name="Text Box 11"/>
          <p:cNvSpPr txBox="1">
            <a:spLocks noChangeArrowheads="1"/>
          </p:cNvSpPr>
          <p:nvPr/>
        </p:nvSpPr>
        <p:spPr bwMode="auto">
          <a:xfrm>
            <a:off x="453710" y="1926124"/>
            <a:ext cx="136480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baseline="30000" dirty="0" smtClean="0"/>
              <a:t>48</a:t>
            </a:r>
            <a:r>
              <a:rPr lang="en-US" altLang="ja-JP" b="1" dirty="0" smtClean="0"/>
              <a:t>Cr </a:t>
            </a:r>
            <a:r>
              <a:rPr lang="en-US" altLang="ja-JP" b="1" dirty="0"/>
              <a:t>(</a:t>
            </a:r>
            <a:r>
              <a:rPr lang="en-US" altLang="ja-JP" b="1" dirty="0" err="1" smtClean="0"/>
              <a:t>Tz</a:t>
            </a:r>
            <a:r>
              <a:rPr lang="en-US" altLang="ja-JP" b="1" dirty="0" smtClean="0"/>
              <a:t>=0)</a:t>
            </a:r>
            <a:endParaRPr lang="en-US" altLang="ja-JP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 Box 11"/>
              <p:cNvSpPr txBox="1">
                <a:spLocks noChangeArrowheads="1"/>
              </p:cNvSpPr>
              <p:nvPr/>
            </p:nvSpPr>
            <p:spPr bwMode="auto">
              <a:xfrm>
                <a:off x="1691680" y="1835532"/>
                <a:ext cx="1869011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en-US" altLang="ja-JP" b="1" dirty="0"/>
              </a:p>
            </p:txBody>
          </p:sp>
        </mc:Choice>
        <mc:Fallback xmlns="">
          <p:sp>
            <p:nvSpPr>
              <p:cNvPr id="77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91680" y="1835532"/>
                <a:ext cx="1869011" cy="369332"/>
              </a:xfrm>
              <a:prstGeom prst="rect">
                <a:avLst/>
              </a:prstGeom>
              <a:blipFill rotWithShape="0">
                <a:blip r:embed="rId36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9" name="Text Box 11"/>
              <p:cNvSpPr txBox="1">
                <a:spLocks noChangeArrowheads="1"/>
              </p:cNvSpPr>
              <p:nvPr/>
            </p:nvSpPr>
            <p:spPr bwMode="auto">
              <a:xfrm>
                <a:off x="5868144" y="3388371"/>
                <a:ext cx="3168352" cy="67185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𝒙</m:t>
                          </m:r>
                        </m:sub>
                      </m:sSub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altLang="ja-JP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m:rPr>
                              <m:sty m:val="p"/>
                            </m:rP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y</m:t>
                          </m:r>
                        </m:sub>
                      </m:sSub>
                      <m:sSub>
                        <m:sSubPr>
                          <m:ctrlPr>
                            <a:rPr lang="en-US" altLang="ja-JP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ja-JP" b="1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altLang="ja-JP" b="1" i="1">
                              <a:latin typeface="Cambria Math" panose="02040503050406030204" pitchFamily="18" charset="0"/>
                            </a:rPr>
                            <m:t>𝑻</m:t>
                          </m:r>
                        </m:e>
                        <m:sub>
                          <m:r>
                            <a:rPr lang="en-US" altLang="ja-JP" b="1" i="1">
                              <a:latin typeface="Cambria Math" panose="02040503050406030204" pitchFamily="18" charset="0"/>
                            </a:rPr>
                            <m:t>𝒛</m:t>
                          </m:r>
                        </m:sub>
                      </m:sSub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altLang="ja-JP" b="1" i="1" dirty="0" smtClean="0">
                  <a:latin typeface="Cambria Math" panose="02040503050406030204" pitchFamily="18" charset="0"/>
                </a:endParaRPr>
              </a:p>
              <a:p>
                <a:pPr>
                  <a:spcBef>
                    <a:spcPct val="50000"/>
                  </a:spcBef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𝑻</m:t>
                      </m:r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ja-JP" b="1" i="1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en-US" altLang="ja-JP" b="1" dirty="0"/>
              </a:p>
            </p:txBody>
          </p:sp>
        </mc:Choice>
        <mc:Fallback xmlns="">
          <p:sp>
            <p:nvSpPr>
              <p:cNvPr id="79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8144" y="3388371"/>
                <a:ext cx="3168352" cy="671851"/>
              </a:xfrm>
              <a:prstGeom prst="rect">
                <a:avLst/>
              </a:prstGeom>
              <a:blipFill rotWithShape="0">
                <a:blip r:embed="rId37"/>
                <a:stretch>
                  <a:fillRect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3" name="テキスト ボックス 82"/>
              <p:cNvSpPr txBox="1"/>
              <p:nvPr/>
            </p:nvSpPr>
            <p:spPr>
              <a:xfrm>
                <a:off x="4083095" y="1988840"/>
                <a:ext cx="97578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ja-JP" altLang="en-US" i="1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m:rPr>
                              <m:nor/>
                            </m:rPr>
                            <a:rPr lang="ja-JP" altLang="en-US" dirty="0"/>
                            <m:t> </m:t>
                          </m:r>
                        </m:e>
                        <m:sub>
                          <m:r>
                            <a:rPr kumimoji="1" lang="en-US" altLang="ja-JP" b="0" i="1" dirty="0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sSub>
                        <m:sSubPr>
                          <m:ctrlPr>
                            <a:rPr lang="en-US" altLang="ja-JP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altLang="ja-JP" b="0" i="1" dirty="0" smtClean="0">
                              <a:latin typeface="Cambria Math" panose="02040503050406030204" pitchFamily="18" charset="0"/>
                            </a:rPr>
                            <m:t>t</m:t>
                          </m:r>
                          <m:r>
                            <m:rPr>
                              <m:nor/>
                            </m:rPr>
                            <a:rPr lang="ja-JP" altLang="en-US" dirty="0"/>
                            <m:t> </m:t>
                          </m:r>
                        </m:e>
                        <m:sub>
                          <m:r>
                            <a:rPr lang="en-US" altLang="ja-JP" i="1" dirty="0"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83" name="テキスト ボックス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095" y="1988840"/>
                <a:ext cx="975780" cy="369332"/>
              </a:xfrm>
              <a:prstGeom prst="rect">
                <a:avLst/>
              </a:prstGeom>
              <a:blipFill rotWithShape="0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8" name="直線矢印コネクタ 97"/>
          <p:cNvCxnSpPr/>
          <p:nvPr/>
        </p:nvCxnSpPr>
        <p:spPr>
          <a:xfrm flipH="1">
            <a:off x="6830977" y="2384915"/>
            <a:ext cx="244122" cy="26128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テキスト ボックス 99"/>
          <p:cNvSpPr txBox="1"/>
          <p:nvPr/>
        </p:nvSpPr>
        <p:spPr>
          <a:xfrm>
            <a:off x="258659" y="836712"/>
            <a:ext cx="321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(a) Starting with the T=0 state</a:t>
            </a:r>
            <a:endParaRPr kumimoji="1" lang="ja-JP" altLang="en-US" dirty="0"/>
          </a:p>
        </p:txBody>
      </p:sp>
      <p:cxnSp>
        <p:nvCxnSpPr>
          <p:cNvPr id="47" name="直線矢印コネクタ 46"/>
          <p:cNvCxnSpPr/>
          <p:nvPr/>
        </p:nvCxnSpPr>
        <p:spPr>
          <a:xfrm flipH="1">
            <a:off x="1818515" y="2430180"/>
            <a:ext cx="244122" cy="26128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47"/>
          <p:cNvGraphicFramePr>
            <a:graphicFrameLocks noChangeAspect="1"/>
          </p:cNvGraphicFramePr>
          <p:nvPr>
            <p:extLst/>
          </p:nvPr>
        </p:nvGraphicFramePr>
        <p:xfrm>
          <a:off x="1934582" y="2589075"/>
          <a:ext cx="243973" cy="3451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089" name="数式" r:id="rId39" imgW="152280" imgH="215640" progId="Equation.3">
                  <p:embed/>
                </p:oleObj>
              </mc:Choice>
              <mc:Fallback>
                <p:oleObj name="数式" r:id="rId39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4582" y="2589075"/>
                        <a:ext cx="243973" cy="3451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Text Box 11"/>
          <p:cNvSpPr txBox="1">
            <a:spLocks noChangeArrowheads="1"/>
          </p:cNvSpPr>
          <p:nvPr/>
        </p:nvSpPr>
        <p:spPr bwMode="auto">
          <a:xfrm>
            <a:off x="7599683" y="1340768"/>
            <a:ext cx="136480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baseline="30000" dirty="0" smtClean="0"/>
              <a:t>48</a:t>
            </a:r>
            <a:r>
              <a:rPr lang="en-US" altLang="ja-JP" b="1" dirty="0" smtClean="0"/>
              <a:t>Cr </a:t>
            </a:r>
            <a:r>
              <a:rPr lang="en-US" altLang="ja-JP" b="1" dirty="0"/>
              <a:t>(</a:t>
            </a:r>
            <a:r>
              <a:rPr lang="en-US" altLang="ja-JP" b="1" dirty="0" err="1" smtClean="0"/>
              <a:t>Tz</a:t>
            </a:r>
            <a:r>
              <a:rPr lang="en-US" altLang="ja-JP" b="1" dirty="0" smtClean="0"/>
              <a:t>=0)</a:t>
            </a:r>
            <a:endParaRPr lang="en-US" altLang="ja-JP" b="1" dirty="0"/>
          </a:p>
        </p:txBody>
      </p:sp>
      <p:sp>
        <p:nvSpPr>
          <p:cNvPr id="52" name="Text Box 11"/>
          <p:cNvSpPr txBox="1">
            <a:spLocks noChangeArrowheads="1"/>
          </p:cNvSpPr>
          <p:nvPr/>
        </p:nvSpPr>
        <p:spPr bwMode="auto">
          <a:xfrm>
            <a:off x="7599683" y="4574456"/>
            <a:ext cx="136480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baseline="30000" dirty="0" smtClean="0"/>
              <a:t>48</a:t>
            </a:r>
            <a:r>
              <a:rPr lang="en-US" altLang="ja-JP" b="1" dirty="0" smtClean="0"/>
              <a:t>Cr </a:t>
            </a:r>
            <a:r>
              <a:rPr lang="en-US" altLang="ja-JP" b="1" dirty="0"/>
              <a:t>(</a:t>
            </a:r>
            <a:r>
              <a:rPr lang="en-US" altLang="ja-JP" b="1" dirty="0" err="1" smtClean="0"/>
              <a:t>Tz</a:t>
            </a:r>
            <a:r>
              <a:rPr lang="en-US" altLang="ja-JP" b="1" dirty="0" smtClean="0"/>
              <a:t>=0)</a:t>
            </a:r>
            <a:endParaRPr lang="en-US" altLang="ja-JP" b="1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051720" y="486916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0000"/>
                </a:solidFill>
              </a:rPr>
              <a:t>isospin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32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144364"/>
            <a:ext cx="3746500" cy="466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8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1360264"/>
            <a:ext cx="2808288" cy="44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407000" y="467380"/>
            <a:ext cx="330090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/>
              <a:t> Illustration </a:t>
            </a:r>
            <a:r>
              <a:rPr lang="en-US" altLang="ja-JP" dirty="0"/>
              <a:t>by a simple model</a:t>
            </a:r>
          </a:p>
        </p:txBody>
      </p:sp>
      <p:pic>
        <p:nvPicPr>
          <p:cNvPr id="798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936526"/>
            <a:ext cx="2665412" cy="315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79" name="Rectangle 7"/>
          <p:cNvSpPr>
            <a:spLocks noChangeArrowheads="1"/>
          </p:cNvSpPr>
          <p:nvPr/>
        </p:nvSpPr>
        <p:spPr bwMode="auto">
          <a:xfrm>
            <a:off x="3939505" y="548680"/>
            <a:ext cx="3152775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/>
              <a:t>W. </a:t>
            </a:r>
            <a:r>
              <a:rPr lang="en-US" altLang="ja-JP" sz="1200" dirty="0" err="1"/>
              <a:t>Satuła</a:t>
            </a:r>
            <a:r>
              <a:rPr lang="en-US" altLang="ja-JP" sz="1200" dirty="0"/>
              <a:t> &amp; R. Wyss, PRL 86, 4488 (2001).</a:t>
            </a:r>
          </a:p>
        </p:txBody>
      </p:sp>
      <p:pic>
        <p:nvPicPr>
          <p:cNvPr id="798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5479" y="4071143"/>
            <a:ext cx="3527425" cy="312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881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1883" y="3715444"/>
            <a:ext cx="1152525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82" name="Text Box 10"/>
          <p:cNvSpPr txBox="1">
            <a:spLocks noChangeArrowheads="1"/>
          </p:cNvSpPr>
          <p:nvPr/>
        </p:nvSpPr>
        <p:spPr bwMode="auto">
          <a:xfrm>
            <a:off x="4499992" y="5039518"/>
            <a:ext cx="2889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To get T=1,3, </a:t>
            </a:r>
            <a:r>
              <a:rPr lang="ja-JP" altLang="en-US" dirty="0"/>
              <a:t>・・ </a:t>
            </a:r>
            <a:r>
              <a:rPr lang="en-US" altLang="ja-JP" dirty="0"/>
              <a:t>states,</a:t>
            </a:r>
          </a:p>
          <a:p>
            <a:r>
              <a:rPr lang="en-US" altLang="ja-JP" dirty="0"/>
              <a:t>we make a 1p1h excitation</a:t>
            </a:r>
          </a:p>
        </p:txBody>
      </p:sp>
      <p:sp>
        <p:nvSpPr>
          <p:cNvPr id="79883" name="Text Box 11"/>
          <p:cNvSpPr txBox="1">
            <a:spLocks noChangeArrowheads="1"/>
          </p:cNvSpPr>
          <p:nvPr/>
        </p:nvSpPr>
        <p:spPr bwMode="auto">
          <a:xfrm>
            <a:off x="4551883" y="3664644"/>
            <a:ext cx="2520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At each crossing freq., </a:t>
            </a:r>
          </a:p>
        </p:txBody>
      </p:sp>
      <p:pic>
        <p:nvPicPr>
          <p:cNvPr id="79884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007964"/>
            <a:ext cx="1077913" cy="204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9885" name="Picture 13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1482501"/>
            <a:ext cx="1008063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9888" name="Text Box 16"/>
          <p:cNvSpPr txBox="1">
            <a:spLocks noChangeArrowheads="1"/>
          </p:cNvSpPr>
          <p:nvPr/>
        </p:nvSpPr>
        <p:spPr bwMode="auto">
          <a:xfrm>
            <a:off x="4500563" y="2655664"/>
            <a:ext cx="3162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Four-fold degeneracy at ω=0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6228020"/>
            <a:ext cx="8374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In this study, we use the Hamiltonian based on the EDF with p-n mixed densities.</a:t>
            </a:r>
            <a:endParaRPr kumimoji="1" lang="ja-JP" altLang="en-US" dirty="0"/>
          </a:p>
        </p:txBody>
      </p:sp>
      <p:sp>
        <p:nvSpPr>
          <p:cNvPr id="15" name="Text Box 16"/>
          <p:cNvSpPr txBox="1">
            <a:spLocks noChangeArrowheads="1"/>
          </p:cNvSpPr>
          <p:nvPr/>
        </p:nvSpPr>
        <p:spPr bwMode="auto">
          <a:xfrm>
            <a:off x="4499649" y="2944564"/>
            <a:ext cx="27366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/>
              <a:t>( </a:t>
            </a:r>
            <a:r>
              <a:rPr lang="en-US" altLang="ja-JP" dirty="0" err="1" smtClean="0"/>
              <a:t>isospin</a:t>
            </a:r>
            <a:r>
              <a:rPr lang="en-US" altLang="ja-JP" dirty="0" smtClean="0"/>
              <a:t> &amp; time-reversal)</a:t>
            </a:r>
            <a:endParaRPr lang="en-US" altLang="ja-JP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5496" y="35332"/>
            <a:ext cx="3213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(a) Starting with the T=0 state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655852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1" name="Text Box 11"/>
          <p:cNvSpPr txBox="1">
            <a:spLocks noChangeArrowheads="1"/>
          </p:cNvSpPr>
          <p:nvPr/>
        </p:nvSpPr>
        <p:spPr bwMode="auto">
          <a:xfrm>
            <a:off x="179512" y="908720"/>
            <a:ext cx="15843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/>
              <a:t>48Ca </a:t>
            </a:r>
            <a:r>
              <a:rPr lang="en-US" altLang="ja-JP" b="1" dirty="0"/>
              <a:t>(</a:t>
            </a:r>
            <a:r>
              <a:rPr lang="en-US" altLang="ja-JP" b="1" dirty="0" err="1"/>
              <a:t>Tz</a:t>
            </a:r>
            <a:r>
              <a:rPr lang="en-US" altLang="ja-JP" b="1" dirty="0"/>
              <a:t>=4)</a:t>
            </a:r>
          </a:p>
        </p:txBody>
      </p:sp>
      <p:grpSp>
        <p:nvGrpSpPr>
          <p:cNvPr id="240670" name="Group 30"/>
          <p:cNvGrpSpPr>
            <a:grpSpLocks/>
          </p:cNvGrpSpPr>
          <p:nvPr/>
        </p:nvGrpSpPr>
        <p:grpSpPr bwMode="auto">
          <a:xfrm>
            <a:off x="5094015" y="3500313"/>
            <a:ext cx="576262" cy="576263"/>
            <a:chOff x="340" y="2568"/>
            <a:chExt cx="363" cy="363"/>
          </a:xfrm>
        </p:grpSpPr>
        <p:sp>
          <p:nvSpPr>
            <p:cNvPr id="240671" name="Line 31"/>
            <p:cNvSpPr>
              <a:spLocks noChangeShapeType="1"/>
            </p:cNvSpPr>
            <p:nvPr/>
          </p:nvSpPr>
          <p:spPr bwMode="auto">
            <a:xfrm flipV="1">
              <a:off x="340" y="256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672" name="Line 32"/>
            <p:cNvSpPr>
              <a:spLocks noChangeShapeType="1"/>
            </p:cNvSpPr>
            <p:nvPr/>
          </p:nvSpPr>
          <p:spPr bwMode="auto">
            <a:xfrm>
              <a:off x="340" y="2931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240674" name="Object 34"/>
          <p:cNvGraphicFramePr>
            <a:graphicFrameLocks noChangeAspect="1"/>
          </p:cNvGraphicFramePr>
          <p:nvPr>
            <p:extLst/>
          </p:nvPr>
        </p:nvGraphicFramePr>
        <p:xfrm>
          <a:off x="5670277" y="3920034"/>
          <a:ext cx="2698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24" name="数式" r:id="rId3" imgW="164880" imgH="228600" progId="Equation.3">
                  <p:embed/>
                </p:oleObj>
              </mc:Choice>
              <mc:Fallback>
                <p:oleObj name="数式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0277" y="3920034"/>
                        <a:ext cx="26987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75" name="Object 35"/>
          <p:cNvGraphicFramePr>
            <a:graphicFrameLocks noChangeAspect="1"/>
          </p:cNvGraphicFramePr>
          <p:nvPr>
            <p:extLst/>
          </p:nvPr>
        </p:nvGraphicFramePr>
        <p:xfrm>
          <a:off x="5166221" y="3292599"/>
          <a:ext cx="2698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25" name="数式" r:id="rId5" imgW="164880" imgH="215640" progId="Equation.3">
                  <p:embed/>
                </p:oleObj>
              </mc:Choice>
              <mc:Fallback>
                <p:oleObj name="数式" r:id="rId5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6221" y="3292599"/>
                        <a:ext cx="2698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" name="テキスト ボックス 41"/>
          <p:cNvSpPr txBox="1"/>
          <p:nvPr/>
        </p:nvSpPr>
        <p:spPr>
          <a:xfrm>
            <a:off x="899592" y="4725144"/>
            <a:ext cx="156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Standard HF 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80335" y="5662989"/>
            <a:ext cx="808009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The size of the </a:t>
            </a:r>
            <a:r>
              <a:rPr kumimoji="1" lang="en-US" altLang="ja-JP" dirty="0" err="1" smtClean="0"/>
              <a:t>isocranking</a:t>
            </a:r>
            <a:r>
              <a:rPr kumimoji="1" lang="en-US" altLang="ja-JP" dirty="0" smtClean="0"/>
              <a:t> frequency is determined from the difference of the</a:t>
            </a:r>
          </a:p>
          <a:p>
            <a:r>
              <a:rPr lang="en-US" altLang="ja-JP" dirty="0"/>
              <a:t>p</a:t>
            </a:r>
            <a:r>
              <a:rPr lang="en-US" altLang="ja-JP" dirty="0" smtClean="0"/>
              <a:t>roton and neutron Fermi energies in the |</a:t>
            </a:r>
            <a:r>
              <a:rPr lang="en-US" altLang="ja-JP" dirty="0" err="1" smtClean="0"/>
              <a:t>Tz</a:t>
            </a:r>
            <a:r>
              <a:rPr lang="en-US" altLang="ja-JP" dirty="0" smtClean="0"/>
              <a:t>|=T states.</a:t>
            </a:r>
            <a:endParaRPr kumimoji="1" lang="ja-JP" alt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7668344" y="56851"/>
            <a:ext cx="1305435" cy="1067893"/>
            <a:chOff x="3634926" y="1603784"/>
            <a:chExt cx="1305435" cy="1067893"/>
          </a:xfrm>
        </p:grpSpPr>
        <p:grpSp>
          <p:nvGrpSpPr>
            <p:cNvPr id="45" name="グループ化 44"/>
            <p:cNvGrpSpPr/>
            <p:nvPr/>
          </p:nvGrpSpPr>
          <p:grpSpPr>
            <a:xfrm>
              <a:off x="3634926" y="1603784"/>
              <a:ext cx="1305435" cy="914128"/>
              <a:chOff x="179388" y="1506538"/>
              <a:chExt cx="1922462" cy="1346200"/>
            </a:xfrm>
          </p:grpSpPr>
          <p:sp>
            <p:nvSpPr>
              <p:cNvPr id="46" name="Line 13"/>
              <p:cNvSpPr>
                <a:spLocks noChangeShapeType="1"/>
              </p:cNvSpPr>
              <p:nvPr/>
            </p:nvSpPr>
            <p:spPr bwMode="auto">
              <a:xfrm>
                <a:off x="179388" y="2708275"/>
                <a:ext cx="165576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7" name="Arc 14"/>
              <p:cNvSpPr>
                <a:spLocks/>
              </p:cNvSpPr>
              <p:nvPr/>
            </p:nvSpPr>
            <p:spPr bwMode="auto">
              <a:xfrm>
                <a:off x="468313" y="2205038"/>
                <a:ext cx="1006475" cy="503237"/>
              </a:xfrm>
              <a:custGeom>
                <a:avLst/>
                <a:gdLst>
                  <a:gd name="G0" fmla="+- 21597 0 0"/>
                  <a:gd name="G1" fmla="+- 21600 0 0"/>
                  <a:gd name="G2" fmla="+- 21600 0 0"/>
                  <a:gd name="T0" fmla="*/ 0 w 43197"/>
                  <a:gd name="T1" fmla="*/ 21232 h 21600"/>
                  <a:gd name="T2" fmla="*/ 43197 w 43197"/>
                  <a:gd name="T3" fmla="*/ 21600 h 21600"/>
                  <a:gd name="T4" fmla="*/ 21597 w 43197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7" h="21600" fill="none" extrusionOk="0">
                    <a:moveTo>
                      <a:pt x="0" y="21232"/>
                    </a:moveTo>
                    <a:cubicBezTo>
                      <a:pt x="200" y="9447"/>
                      <a:pt x="9811" y="0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</a:path>
                  <a:path w="43197" h="21600" stroke="0" extrusionOk="0">
                    <a:moveTo>
                      <a:pt x="0" y="21232"/>
                    </a:moveTo>
                    <a:cubicBezTo>
                      <a:pt x="200" y="9447"/>
                      <a:pt x="9811" y="0"/>
                      <a:pt x="21597" y="0"/>
                    </a:cubicBezTo>
                    <a:cubicBezTo>
                      <a:pt x="33526" y="0"/>
                      <a:pt x="43197" y="9670"/>
                      <a:pt x="43197" y="21600"/>
                    </a:cubicBezTo>
                    <a:lnTo>
                      <a:pt x="21597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48" name="Line 15"/>
              <p:cNvSpPr>
                <a:spLocks noChangeShapeType="1"/>
              </p:cNvSpPr>
              <p:nvPr/>
            </p:nvSpPr>
            <p:spPr bwMode="auto">
              <a:xfrm flipV="1">
                <a:off x="971550" y="1844675"/>
                <a:ext cx="0" cy="86360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aphicFrame>
            <p:nvGraphicFramePr>
              <p:cNvPr id="49" name="Object 16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835150" y="2528888"/>
              <a:ext cx="266700" cy="32385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0226" name="数式" r:id="rId7" imgW="177480" imgH="215640" progId="Equation.3">
                      <p:embed/>
                    </p:oleObj>
                  </mc:Choice>
                  <mc:Fallback>
                    <p:oleObj name="数式" r:id="rId7" imgW="1774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8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835150" y="2528888"/>
                            <a:ext cx="266700" cy="323850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graphicFrame>
            <p:nvGraphicFramePr>
              <p:cNvPr id="50" name="Object 17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854075" y="1506538"/>
              <a:ext cx="261938" cy="338137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0227" name="数式" r:id="rId9" imgW="177480" imgH="228600" progId="Equation.3">
                      <p:embed/>
                    </p:oleObj>
                  </mc:Choice>
                  <mc:Fallback>
                    <p:oleObj name="数式" r:id="rId9" imgW="177480" imgH="22860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0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54075" y="1506538"/>
                            <a:ext cx="261938" cy="338137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1" name="Line 18"/>
              <p:cNvSpPr>
                <a:spLocks noChangeShapeType="1"/>
              </p:cNvSpPr>
              <p:nvPr/>
            </p:nvSpPr>
            <p:spPr bwMode="auto">
              <a:xfrm flipV="1">
                <a:off x="971550" y="2459038"/>
                <a:ext cx="431800" cy="249237"/>
              </a:xfrm>
              <a:prstGeom prst="line">
                <a:avLst/>
              </a:prstGeom>
              <a:noFill/>
              <a:ln w="9525">
                <a:solidFill>
                  <a:schemeClr val="accent2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graphicFrame>
            <p:nvGraphicFramePr>
              <p:cNvPr id="52" name="Object 19"/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476375" y="2060575"/>
              <a:ext cx="279400" cy="39528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70228" name="数式" r:id="rId11" imgW="152280" imgH="215640" progId="Equation.3">
                      <p:embed/>
                    </p:oleObj>
                  </mc:Choice>
                  <mc:Fallback>
                    <p:oleObj name="数式" r:id="rId11" imgW="152280" imgH="21564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2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1476375" y="2060575"/>
                            <a:ext cx="279400" cy="395288"/>
                          </a:xfrm>
                          <a:prstGeom prst="rect">
                            <a:avLst/>
                          </a:prstGeom>
                          <a:solidFill>
                            <a:schemeClr val="bg1"/>
                          </a:solidFill>
                          <a:ln>
                            <a:noFill/>
                          </a:ln>
                          <a:effectLst/>
                          <a:extLs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</p:grpSp>
        <p:graphicFrame>
          <p:nvGraphicFramePr>
            <p:cNvPr id="54" name="Object 44"/>
            <p:cNvGraphicFramePr>
              <a:graphicFrameLocks noChangeAspect="1"/>
            </p:cNvGraphicFramePr>
            <p:nvPr>
              <p:extLst/>
            </p:nvPr>
          </p:nvGraphicFramePr>
          <p:xfrm>
            <a:off x="4286480" y="2392277"/>
            <a:ext cx="200025" cy="279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0229" name="数式" r:id="rId13" imgW="126720" imgH="177480" progId="Equation.3">
                    <p:embed/>
                  </p:oleObj>
                </mc:Choice>
                <mc:Fallback>
                  <p:oleObj name="数式" r:id="rId13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286480" y="2392277"/>
                          <a:ext cx="200025" cy="279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1" name="Text Box 20"/>
          <p:cNvSpPr txBox="1">
            <a:spLocks noChangeArrowheads="1"/>
          </p:cNvSpPr>
          <p:nvPr/>
        </p:nvSpPr>
        <p:spPr bwMode="auto">
          <a:xfrm>
            <a:off x="611560" y="2132856"/>
            <a:ext cx="10375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 smtClean="0"/>
              <a:t>~11MeV</a:t>
            </a:r>
            <a:endParaRPr lang="en-US" altLang="ja-JP" b="1" dirty="0"/>
          </a:p>
        </p:txBody>
      </p:sp>
      <p:sp>
        <p:nvSpPr>
          <p:cNvPr id="62" name="Line 21"/>
          <p:cNvSpPr>
            <a:spLocks noChangeShapeType="1"/>
          </p:cNvSpPr>
          <p:nvPr/>
        </p:nvSpPr>
        <p:spPr bwMode="auto">
          <a:xfrm flipH="1">
            <a:off x="1662838" y="1772816"/>
            <a:ext cx="10685" cy="16561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7" name="Object 36"/>
          <p:cNvGraphicFramePr>
            <a:graphicFrameLocks noChangeAspect="1"/>
          </p:cNvGraphicFramePr>
          <p:nvPr>
            <p:extLst/>
          </p:nvPr>
        </p:nvGraphicFramePr>
        <p:xfrm>
          <a:off x="107504" y="3243386"/>
          <a:ext cx="31908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0" name="数式" r:id="rId15" imgW="190440" imgH="241200" progId="Equation.3">
                  <p:embed/>
                </p:oleObj>
              </mc:Choice>
              <mc:Fallback>
                <p:oleObj name="数式" r:id="rId15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3243386"/>
                        <a:ext cx="31908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8" name="Object 39"/>
          <p:cNvGraphicFramePr>
            <a:graphicFrameLocks noChangeAspect="1"/>
          </p:cNvGraphicFramePr>
          <p:nvPr>
            <p:extLst/>
          </p:nvPr>
        </p:nvGraphicFramePr>
        <p:xfrm>
          <a:off x="2699792" y="1340768"/>
          <a:ext cx="296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1" name="数式" r:id="rId17" imgW="177480" imgH="228600" progId="Equation.3">
                  <p:embed/>
                </p:oleObj>
              </mc:Choice>
              <mc:Fallback>
                <p:oleObj name="数式" r:id="rId17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1340768"/>
                        <a:ext cx="296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Text Box 46"/>
          <p:cNvSpPr txBox="1">
            <a:spLocks noChangeArrowheads="1"/>
          </p:cNvSpPr>
          <p:nvPr/>
        </p:nvSpPr>
        <p:spPr bwMode="auto">
          <a:xfrm>
            <a:off x="665411" y="2990279"/>
            <a:ext cx="414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/>
              <a:t>⑳</a:t>
            </a:r>
          </a:p>
        </p:txBody>
      </p:sp>
      <p:sp>
        <p:nvSpPr>
          <p:cNvPr id="70" name="Text Box 48"/>
          <p:cNvSpPr txBox="1">
            <a:spLocks noChangeArrowheads="1"/>
          </p:cNvSpPr>
          <p:nvPr/>
        </p:nvSpPr>
        <p:spPr bwMode="auto">
          <a:xfrm>
            <a:off x="1961555" y="1118072"/>
            <a:ext cx="414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/>
              <a:t>㉘</a:t>
            </a:r>
          </a:p>
        </p:txBody>
      </p:sp>
      <p:sp>
        <p:nvSpPr>
          <p:cNvPr id="71" name="AutoShape 6"/>
          <p:cNvSpPr>
            <a:spLocks noChangeArrowheads="1"/>
          </p:cNvSpPr>
          <p:nvPr/>
        </p:nvSpPr>
        <p:spPr bwMode="auto">
          <a:xfrm>
            <a:off x="1182316" y="2584083"/>
            <a:ext cx="360363" cy="83908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72" name="AutoShape 10"/>
          <p:cNvSpPr>
            <a:spLocks noChangeArrowheads="1"/>
          </p:cNvSpPr>
          <p:nvPr/>
        </p:nvSpPr>
        <p:spPr bwMode="auto">
          <a:xfrm>
            <a:off x="2699792" y="1679167"/>
            <a:ext cx="358775" cy="79139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pic>
        <p:nvPicPr>
          <p:cNvPr id="73" name="図 7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6041745" y="2060848"/>
            <a:ext cx="948942" cy="390234"/>
          </a:xfrm>
          <a:prstGeom prst="rect">
            <a:avLst/>
          </a:prstGeom>
        </p:spPr>
      </p:pic>
      <p:grpSp>
        <p:nvGrpSpPr>
          <p:cNvPr id="9" name="グループ化 8"/>
          <p:cNvGrpSpPr/>
          <p:nvPr/>
        </p:nvGrpSpPr>
        <p:grpSpPr>
          <a:xfrm>
            <a:off x="1763688" y="1700808"/>
            <a:ext cx="936104" cy="1440160"/>
            <a:chOff x="1763688" y="1700808"/>
            <a:chExt cx="936104" cy="1440160"/>
          </a:xfrm>
        </p:grpSpPr>
        <p:sp>
          <p:nvSpPr>
            <p:cNvPr id="56" name="Line 14"/>
            <p:cNvSpPr>
              <a:spLocks noChangeShapeType="1"/>
            </p:cNvSpPr>
            <p:nvPr/>
          </p:nvSpPr>
          <p:spPr bwMode="auto">
            <a:xfrm>
              <a:off x="1764755" y="1700808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5" name="Line 14"/>
            <p:cNvSpPr>
              <a:spLocks noChangeShapeType="1"/>
            </p:cNvSpPr>
            <p:nvPr/>
          </p:nvSpPr>
          <p:spPr bwMode="auto">
            <a:xfrm>
              <a:off x="1763688" y="2492896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6" name="Line 14"/>
            <p:cNvSpPr>
              <a:spLocks noChangeShapeType="1"/>
            </p:cNvSpPr>
            <p:nvPr/>
          </p:nvSpPr>
          <p:spPr bwMode="auto">
            <a:xfrm>
              <a:off x="1763688" y="1853208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7" name="Line 14"/>
            <p:cNvSpPr>
              <a:spLocks noChangeShapeType="1"/>
            </p:cNvSpPr>
            <p:nvPr/>
          </p:nvSpPr>
          <p:spPr bwMode="auto">
            <a:xfrm>
              <a:off x="1763688" y="1916832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8" name="Line 14"/>
            <p:cNvSpPr>
              <a:spLocks noChangeShapeType="1"/>
            </p:cNvSpPr>
            <p:nvPr/>
          </p:nvSpPr>
          <p:spPr bwMode="auto">
            <a:xfrm>
              <a:off x="1763688" y="1772816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9" name="Line 14"/>
            <p:cNvSpPr>
              <a:spLocks noChangeShapeType="1"/>
            </p:cNvSpPr>
            <p:nvPr/>
          </p:nvSpPr>
          <p:spPr bwMode="auto">
            <a:xfrm>
              <a:off x="1763688" y="2564904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0" name="Line 14"/>
            <p:cNvSpPr>
              <a:spLocks noChangeShapeType="1"/>
            </p:cNvSpPr>
            <p:nvPr/>
          </p:nvSpPr>
          <p:spPr bwMode="auto">
            <a:xfrm>
              <a:off x="1764755" y="2780928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1" name="Line 14"/>
            <p:cNvSpPr>
              <a:spLocks noChangeShapeType="1"/>
            </p:cNvSpPr>
            <p:nvPr/>
          </p:nvSpPr>
          <p:spPr bwMode="auto">
            <a:xfrm>
              <a:off x="1763688" y="2996952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2" name="Line 14"/>
            <p:cNvSpPr>
              <a:spLocks noChangeShapeType="1"/>
            </p:cNvSpPr>
            <p:nvPr/>
          </p:nvSpPr>
          <p:spPr bwMode="auto">
            <a:xfrm>
              <a:off x="1763688" y="3068960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3" name="Line 14"/>
            <p:cNvSpPr>
              <a:spLocks noChangeShapeType="1"/>
            </p:cNvSpPr>
            <p:nvPr/>
          </p:nvSpPr>
          <p:spPr bwMode="auto">
            <a:xfrm>
              <a:off x="1763688" y="3140968"/>
              <a:ext cx="935037" cy="0"/>
            </a:xfrm>
            <a:prstGeom prst="line">
              <a:avLst/>
            </a:prstGeom>
            <a:noFill/>
            <a:ln w="19050">
              <a:solidFill>
                <a:schemeClr val="accent2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467544" y="3429124"/>
            <a:ext cx="935037" cy="71884"/>
            <a:chOff x="540619" y="3429124"/>
            <a:chExt cx="935037" cy="71884"/>
          </a:xfrm>
        </p:grpSpPr>
        <p:sp>
          <p:nvSpPr>
            <p:cNvPr id="55" name="Line 12"/>
            <p:cNvSpPr>
              <a:spLocks noChangeShapeType="1"/>
            </p:cNvSpPr>
            <p:nvPr/>
          </p:nvSpPr>
          <p:spPr bwMode="auto">
            <a:xfrm>
              <a:off x="540619" y="3429124"/>
              <a:ext cx="93503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5" name="Line 12"/>
            <p:cNvSpPr>
              <a:spLocks noChangeShapeType="1"/>
            </p:cNvSpPr>
            <p:nvPr/>
          </p:nvSpPr>
          <p:spPr bwMode="auto">
            <a:xfrm>
              <a:off x="540619" y="3501008"/>
              <a:ext cx="93503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86" name="グループ化 85"/>
          <p:cNvGrpSpPr/>
          <p:nvPr/>
        </p:nvGrpSpPr>
        <p:grpSpPr>
          <a:xfrm>
            <a:off x="4139952" y="2564904"/>
            <a:ext cx="935037" cy="71884"/>
            <a:chOff x="540619" y="3429124"/>
            <a:chExt cx="935037" cy="71884"/>
          </a:xfrm>
        </p:grpSpPr>
        <p:sp>
          <p:nvSpPr>
            <p:cNvPr id="87" name="Line 12"/>
            <p:cNvSpPr>
              <a:spLocks noChangeShapeType="1"/>
            </p:cNvSpPr>
            <p:nvPr/>
          </p:nvSpPr>
          <p:spPr bwMode="auto">
            <a:xfrm>
              <a:off x="540619" y="3429124"/>
              <a:ext cx="93503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" name="Line 12"/>
            <p:cNvSpPr>
              <a:spLocks noChangeShapeType="1"/>
            </p:cNvSpPr>
            <p:nvPr/>
          </p:nvSpPr>
          <p:spPr bwMode="auto">
            <a:xfrm>
              <a:off x="540619" y="3501008"/>
              <a:ext cx="935037" cy="0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90" name="Line 14"/>
          <p:cNvSpPr>
            <a:spLocks noChangeShapeType="1"/>
          </p:cNvSpPr>
          <p:nvPr/>
        </p:nvSpPr>
        <p:spPr bwMode="auto">
          <a:xfrm>
            <a:off x="5149131" y="2564904"/>
            <a:ext cx="935037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2" name="Line 14"/>
          <p:cNvSpPr>
            <a:spLocks noChangeShapeType="1"/>
          </p:cNvSpPr>
          <p:nvPr/>
        </p:nvSpPr>
        <p:spPr bwMode="auto">
          <a:xfrm>
            <a:off x="5148064" y="2717304"/>
            <a:ext cx="935037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3" name="Line 14"/>
          <p:cNvSpPr>
            <a:spLocks noChangeShapeType="1"/>
          </p:cNvSpPr>
          <p:nvPr/>
        </p:nvSpPr>
        <p:spPr bwMode="auto">
          <a:xfrm>
            <a:off x="5148064" y="2780928"/>
            <a:ext cx="935037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94" name="Line 14"/>
          <p:cNvSpPr>
            <a:spLocks noChangeShapeType="1"/>
          </p:cNvSpPr>
          <p:nvPr/>
        </p:nvSpPr>
        <p:spPr bwMode="auto">
          <a:xfrm>
            <a:off x="5148064" y="2636912"/>
            <a:ext cx="935037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00" name="グループ化 99"/>
          <p:cNvGrpSpPr/>
          <p:nvPr/>
        </p:nvGrpSpPr>
        <p:grpSpPr>
          <a:xfrm>
            <a:off x="6948264" y="2564904"/>
            <a:ext cx="935037" cy="71884"/>
            <a:chOff x="540619" y="3429124"/>
            <a:chExt cx="935037" cy="71884"/>
          </a:xfrm>
        </p:grpSpPr>
        <p:sp>
          <p:nvSpPr>
            <p:cNvPr id="101" name="Line 12"/>
            <p:cNvSpPr>
              <a:spLocks noChangeShapeType="1"/>
            </p:cNvSpPr>
            <p:nvPr/>
          </p:nvSpPr>
          <p:spPr bwMode="auto">
            <a:xfrm>
              <a:off x="540619" y="3429124"/>
              <a:ext cx="935037" cy="0"/>
            </a:xfrm>
            <a:prstGeom prst="line">
              <a:avLst/>
            </a:prstGeom>
            <a:noFill/>
            <a:ln w="19050">
              <a:solidFill>
                <a:srgbClr val="CC33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2" name="Line 12"/>
            <p:cNvSpPr>
              <a:spLocks noChangeShapeType="1"/>
            </p:cNvSpPr>
            <p:nvPr/>
          </p:nvSpPr>
          <p:spPr bwMode="auto">
            <a:xfrm>
              <a:off x="540619" y="3501008"/>
              <a:ext cx="935037" cy="0"/>
            </a:xfrm>
            <a:prstGeom prst="line">
              <a:avLst/>
            </a:prstGeom>
            <a:noFill/>
            <a:ln w="19050">
              <a:solidFill>
                <a:srgbClr val="CC3399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03" name="Line 14"/>
          <p:cNvSpPr>
            <a:spLocks noChangeShapeType="1"/>
          </p:cNvSpPr>
          <p:nvPr/>
        </p:nvSpPr>
        <p:spPr bwMode="auto">
          <a:xfrm>
            <a:off x="7957443" y="2564904"/>
            <a:ext cx="935037" cy="0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4" name="Line 14"/>
          <p:cNvSpPr>
            <a:spLocks noChangeShapeType="1"/>
          </p:cNvSpPr>
          <p:nvPr/>
        </p:nvSpPr>
        <p:spPr bwMode="auto">
          <a:xfrm>
            <a:off x="7956376" y="2717304"/>
            <a:ext cx="935037" cy="0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5" name="Line 14"/>
          <p:cNvSpPr>
            <a:spLocks noChangeShapeType="1"/>
          </p:cNvSpPr>
          <p:nvPr/>
        </p:nvSpPr>
        <p:spPr bwMode="auto">
          <a:xfrm>
            <a:off x="7956376" y="2780928"/>
            <a:ext cx="935037" cy="0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6" name="Line 14"/>
          <p:cNvSpPr>
            <a:spLocks noChangeShapeType="1"/>
          </p:cNvSpPr>
          <p:nvPr/>
        </p:nvSpPr>
        <p:spPr bwMode="auto">
          <a:xfrm>
            <a:off x="7956376" y="2636912"/>
            <a:ext cx="935037" cy="0"/>
          </a:xfrm>
          <a:prstGeom prst="line">
            <a:avLst/>
          </a:prstGeom>
          <a:noFill/>
          <a:ln w="19050">
            <a:solidFill>
              <a:srgbClr val="9933FF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7452320" y="4653136"/>
            <a:ext cx="156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p-n mixed</a:t>
            </a:r>
            <a:r>
              <a:rPr kumimoji="1" lang="en-US" altLang="ja-JP" dirty="0" smtClean="0"/>
              <a:t> </a:t>
            </a:r>
          </a:p>
        </p:txBody>
      </p:sp>
      <p:sp>
        <p:nvSpPr>
          <p:cNvPr id="108" name="右矢印 107"/>
          <p:cNvSpPr/>
          <p:nvPr/>
        </p:nvSpPr>
        <p:spPr>
          <a:xfrm>
            <a:off x="2986757" y="2500511"/>
            <a:ext cx="721470" cy="28827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右矢印 108"/>
          <p:cNvSpPr/>
          <p:nvPr/>
        </p:nvSpPr>
        <p:spPr>
          <a:xfrm>
            <a:off x="6274765" y="2492649"/>
            <a:ext cx="457475" cy="288279"/>
          </a:xfrm>
          <a:prstGeom prst="right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" name="Text Box 48"/>
          <p:cNvSpPr txBox="1">
            <a:spLocks noChangeArrowheads="1"/>
          </p:cNvSpPr>
          <p:nvPr/>
        </p:nvSpPr>
        <p:spPr bwMode="auto">
          <a:xfrm>
            <a:off x="4870042" y="1982168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b="1" dirty="0"/>
              <a:t>㊽</a:t>
            </a:r>
            <a:endParaRPr lang="en-US" altLang="ja-JP" sz="2400" b="1" dirty="0"/>
          </a:p>
        </p:txBody>
      </p:sp>
      <p:sp>
        <p:nvSpPr>
          <p:cNvPr id="111" name="Text Box 48"/>
          <p:cNvSpPr txBox="1">
            <a:spLocks noChangeArrowheads="1"/>
          </p:cNvSpPr>
          <p:nvPr/>
        </p:nvSpPr>
        <p:spPr bwMode="auto">
          <a:xfrm>
            <a:off x="7678354" y="1959223"/>
            <a:ext cx="49404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 b="1" dirty="0"/>
              <a:t>㊽</a:t>
            </a:r>
            <a:endParaRPr lang="en-US" altLang="ja-JP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3131840" y="1988840"/>
                <a:ext cx="74001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𝑧</m:t>
                        </m:r>
                      </m:sub>
                    </m:sSub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40" y="1988840"/>
                <a:ext cx="740011" cy="369332"/>
              </a:xfrm>
              <a:prstGeom prst="rect">
                <a:avLst/>
              </a:prstGeom>
              <a:blipFill rotWithShape="0">
                <a:blip r:embed="rId20"/>
                <a:stretch>
                  <a:fillRect l="-7438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直線矢印コネクタ 12"/>
          <p:cNvCxnSpPr/>
          <p:nvPr/>
        </p:nvCxnSpPr>
        <p:spPr>
          <a:xfrm flipV="1">
            <a:off x="5076056" y="3645024"/>
            <a:ext cx="0" cy="43155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673" name="Line 33"/>
          <p:cNvSpPr>
            <a:spLocks noChangeShapeType="1"/>
          </p:cNvSpPr>
          <p:nvPr/>
        </p:nvSpPr>
        <p:spPr bwMode="auto">
          <a:xfrm flipV="1">
            <a:off x="5076056" y="3789238"/>
            <a:ext cx="0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116" name="Group 30"/>
          <p:cNvGrpSpPr>
            <a:grpSpLocks/>
          </p:cNvGrpSpPr>
          <p:nvPr/>
        </p:nvGrpSpPr>
        <p:grpSpPr bwMode="auto">
          <a:xfrm>
            <a:off x="7686303" y="3356297"/>
            <a:ext cx="576262" cy="576263"/>
            <a:chOff x="340" y="2568"/>
            <a:chExt cx="363" cy="363"/>
          </a:xfrm>
        </p:grpSpPr>
        <p:sp>
          <p:nvSpPr>
            <p:cNvPr id="117" name="Line 31"/>
            <p:cNvSpPr>
              <a:spLocks noChangeShapeType="1"/>
            </p:cNvSpPr>
            <p:nvPr/>
          </p:nvSpPr>
          <p:spPr bwMode="auto">
            <a:xfrm flipV="1">
              <a:off x="340" y="256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18" name="Line 32"/>
            <p:cNvSpPr>
              <a:spLocks noChangeShapeType="1"/>
            </p:cNvSpPr>
            <p:nvPr/>
          </p:nvSpPr>
          <p:spPr bwMode="auto">
            <a:xfrm>
              <a:off x="340" y="2931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aphicFrame>
        <p:nvGraphicFramePr>
          <p:cNvPr id="119" name="Object 34"/>
          <p:cNvGraphicFramePr>
            <a:graphicFrameLocks noChangeAspect="1"/>
          </p:cNvGraphicFramePr>
          <p:nvPr>
            <p:extLst/>
          </p:nvPr>
        </p:nvGraphicFramePr>
        <p:xfrm>
          <a:off x="8262565" y="3776018"/>
          <a:ext cx="2698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2" name="数式" r:id="rId21" imgW="164880" imgH="228600" progId="Equation.3">
                  <p:embed/>
                </p:oleObj>
              </mc:Choice>
              <mc:Fallback>
                <p:oleObj name="数式" r:id="rId21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2565" y="3776018"/>
                        <a:ext cx="26987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0" name="Object 35"/>
          <p:cNvGraphicFramePr>
            <a:graphicFrameLocks noChangeAspect="1"/>
          </p:cNvGraphicFramePr>
          <p:nvPr>
            <p:extLst/>
          </p:nvPr>
        </p:nvGraphicFramePr>
        <p:xfrm>
          <a:off x="7543428" y="2996952"/>
          <a:ext cx="2698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3" name="数式" r:id="rId22" imgW="164880" imgH="215640" progId="Equation.3">
                  <p:embed/>
                </p:oleObj>
              </mc:Choice>
              <mc:Fallback>
                <p:oleObj name="数式" r:id="rId22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428" y="2996952"/>
                        <a:ext cx="2698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1" name="直線矢印コネクタ 120"/>
          <p:cNvCxnSpPr/>
          <p:nvPr/>
        </p:nvCxnSpPr>
        <p:spPr>
          <a:xfrm flipV="1">
            <a:off x="7668344" y="3645024"/>
            <a:ext cx="461792" cy="287536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Line 33"/>
          <p:cNvSpPr>
            <a:spLocks noChangeShapeType="1"/>
          </p:cNvSpPr>
          <p:nvPr/>
        </p:nvSpPr>
        <p:spPr bwMode="auto">
          <a:xfrm flipV="1">
            <a:off x="7668343" y="3767644"/>
            <a:ext cx="289099" cy="164916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29" name="Line 15"/>
          <p:cNvSpPr>
            <a:spLocks noChangeShapeType="1"/>
          </p:cNvSpPr>
          <p:nvPr/>
        </p:nvSpPr>
        <p:spPr bwMode="auto">
          <a:xfrm flipV="1">
            <a:off x="6396553" y="2878749"/>
            <a:ext cx="0" cy="586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0" name="Object 16"/>
          <p:cNvGraphicFramePr>
            <a:graphicFrameLocks noChangeAspect="1"/>
          </p:cNvGraphicFramePr>
          <p:nvPr>
            <p:extLst/>
          </p:nvPr>
        </p:nvGraphicFramePr>
        <p:xfrm>
          <a:off x="6175274" y="2851706"/>
          <a:ext cx="181101" cy="219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4" name="数式" r:id="rId23" imgW="177480" imgH="215640" progId="Equation.3">
                  <p:embed/>
                </p:oleObj>
              </mc:Choice>
              <mc:Fallback>
                <p:oleObj name="数式" r:id="rId23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75274" y="2851706"/>
                        <a:ext cx="181101" cy="2199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17"/>
          <p:cNvGraphicFramePr>
            <a:graphicFrameLocks noChangeAspect="1"/>
          </p:cNvGraphicFramePr>
          <p:nvPr>
            <p:extLst/>
          </p:nvPr>
        </p:nvGraphicFramePr>
        <p:xfrm>
          <a:off x="6914413" y="3356992"/>
          <a:ext cx="177867" cy="22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5" name="数式" r:id="rId24" imgW="177480" imgH="228600" progId="Equation.3">
                  <p:embed/>
                </p:oleObj>
              </mc:Choice>
              <mc:Fallback>
                <p:oleObj name="数式" r:id="rId24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413" y="3356992"/>
                        <a:ext cx="177867" cy="2296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2" name="Line 18"/>
          <p:cNvSpPr>
            <a:spLocks noChangeShapeType="1"/>
          </p:cNvSpPr>
          <p:nvPr/>
        </p:nvSpPr>
        <p:spPr bwMode="auto">
          <a:xfrm flipV="1">
            <a:off x="6396553" y="3295928"/>
            <a:ext cx="293211" cy="16924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33" name="Object 19"/>
          <p:cNvGraphicFramePr>
            <a:graphicFrameLocks noChangeAspect="1"/>
          </p:cNvGraphicFramePr>
          <p:nvPr>
            <p:extLst/>
          </p:nvPr>
        </p:nvGraphicFramePr>
        <p:xfrm>
          <a:off x="6739351" y="3025354"/>
          <a:ext cx="189725" cy="268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6" name="数式" r:id="rId25" imgW="152280" imgH="215640" progId="Equation.3">
                  <p:embed/>
                </p:oleObj>
              </mc:Choice>
              <mc:Fallback>
                <p:oleObj name="数式" r:id="rId25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39351" y="3025354"/>
                        <a:ext cx="189725" cy="2684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6" name="Object 44"/>
          <p:cNvGraphicFramePr>
            <a:graphicFrameLocks noChangeAspect="1"/>
          </p:cNvGraphicFramePr>
          <p:nvPr>
            <p:extLst/>
          </p:nvPr>
        </p:nvGraphicFramePr>
        <p:xfrm>
          <a:off x="6510195" y="3437632"/>
          <a:ext cx="2000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7" name="数式" r:id="rId26" imgW="126720" imgH="177480" progId="Equation.3">
                  <p:embed/>
                </p:oleObj>
              </mc:Choice>
              <mc:Fallback>
                <p:oleObj name="数式" r:id="rId26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0195" y="3437632"/>
                        <a:ext cx="2000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8" name="直線矢印コネクタ 17"/>
          <p:cNvCxnSpPr/>
          <p:nvPr/>
        </p:nvCxnSpPr>
        <p:spPr>
          <a:xfrm>
            <a:off x="6409073" y="3465171"/>
            <a:ext cx="4762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弧 22"/>
          <p:cNvSpPr/>
          <p:nvPr/>
        </p:nvSpPr>
        <p:spPr>
          <a:xfrm>
            <a:off x="6012160" y="3096132"/>
            <a:ext cx="737532" cy="737532"/>
          </a:xfrm>
          <a:prstGeom prst="arc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4" name="Line 15"/>
          <p:cNvSpPr>
            <a:spLocks noChangeShapeType="1"/>
          </p:cNvSpPr>
          <p:nvPr/>
        </p:nvSpPr>
        <p:spPr bwMode="auto">
          <a:xfrm flipV="1">
            <a:off x="3299855" y="2914586"/>
            <a:ext cx="0" cy="58642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45" name="Object 16"/>
          <p:cNvGraphicFramePr>
            <a:graphicFrameLocks noChangeAspect="1"/>
          </p:cNvGraphicFramePr>
          <p:nvPr>
            <p:extLst/>
          </p:nvPr>
        </p:nvGraphicFramePr>
        <p:xfrm>
          <a:off x="3078576" y="2887543"/>
          <a:ext cx="181101" cy="2199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8" name="数式" r:id="rId27" imgW="177480" imgH="215640" progId="Equation.3">
                  <p:embed/>
                </p:oleObj>
              </mc:Choice>
              <mc:Fallback>
                <p:oleObj name="数式" r:id="rId27" imgW="177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8576" y="2887543"/>
                        <a:ext cx="181101" cy="21990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" name="Object 17"/>
          <p:cNvGraphicFramePr>
            <a:graphicFrameLocks noChangeAspect="1"/>
          </p:cNvGraphicFramePr>
          <p:nvPr>
            <p:extLst/>
          </p:nvPr>
        </p:nvGraphicFramePr>
        <p:xfrm>
          <a:off x="3817715" y="3392829"/>
          <a:ext cx="177867" cy="229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39" name="数式" r:id="rId28" imgW="177480" imgH="228600" progId="Equation.3">
                  <p:embed/>
                </p:oleObj>
              </mc:Choice>
              <mc:Fallback>
                <p:oleObj name="数式" r:id="rId28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7715" y="3392829"/>
                        <a:ext cx="177867" cy="22961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7" name="Line 18"/>
          <p:cNvSpPr>
            <a:spLocks noChangeShapeType="1"/>
          </p:cNvSpPr>
          <p:nvPr/>
        </p:nvSpPr>
        <p:spPr bwMode="auto">
          <a:xfrm flipH="1" flipV="1">
            <a:off x="3294418" y="3140968"/>
            <a:ext cx="5438" cy="36004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48" name="Object 19"/>
          <p:cNvGraphicFramePr>
            <a:graphicFrameLocks noChangeAspect="1"/>
          </p:cNvGraphicFramePr>
          <p:nvPr>
            <p:extLst/>
          </p:nvPr>
        </p:nvGraphicFramePr>
        <p:xfrm>
          <a:off x="3374163" y="3016566"/>
          <a:ext cx="189725" cy="2684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40" name="数式" r:id="rId29" imgW="152280" imgH="215640" progId="Equation.3">
                  <p:embed/>
                </p:oleObj>
              </mc:Choice>
              <mc:Fallback>
                <p:oleObj name="数式" r:id="rId29" imgW="152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4163" y="3016566"/>
                        <a:ext cx="189725" cy="26841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0" name="直線矢印コネクタ 149"/>
          <p:cNvCxnSpPr/>
          <p:nvPr/>
        </p:nvCxnSpPr>
        <p:spPr>
          <a:xfrm>
            <a:off x="3312375" y="3501008"/>
            <a:ext cx="476262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角丸四角形 24"/>
          <p:cNvSpPr/>
          <p:nvPr/>
        </p:nvSpPr>
        <p:spPr>
          <a:xfrm>
            <a:off x="3957813" y="1061524"/>
            <a:ext cx="5132211" cy="4052847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420383" y="836712"/>
            <a:ext cx="1903085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Iso</a:t>
            </a:r>
            <a:r>
              <a:rPr lang="en-US" altLang="ja-JP" dirty="0" err="1" smtClean="0"/>
              <a:t>cranking</a:t>
            </a:r>
            <a:r>
              <a:rPr lang="en-US" altLang="ja-JP" dirty="0" smtClean="0"/>
              <a:t> calc.</a:t>
            </a:r>
            <a:endParaRPr kumimoji="1" lang="ja-JP" altLang="en-US" dirty="0"/>
          </a:p>
        </p:txBody>
      </p:sp>
      <p:pic>
        <p:nvPicPr>
          <p:cNvPr id="143" name="図 142"/>
          <p:cNvPicPr>
            <a:picLocks noChangeAspect="1"/>
          </p:cNvPicPr>
          <p:nvPr/>
        </p:nvPicPr>
        <p:blipFill>
          <a:blip r:embed="rId30"/>
          <a:stretch>
            <a:fillRect/>
          </a:stretch>
        </p:blipFill>
        <p:spPr>
          <a:xfrm>
            <a:off x="6274765" y="836712"/>
            <a:ext cx="1650612" cy="37535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52" name="AutoShape 10"/>
          <p:cNvSpPr>
            <a:spLocks noChangeArrowheads="1"/>
          </p:cNvSpPr>
          <p:nvPr/>
        </p:nvSpPr>
        <p:spPr bwMode="auto">
          <a:xfrm>
            <a:off x="5437361" y="1700808"/>
            <a:ext cx="358775" cy="791395"/>
          </a:xfrm>
          <a:prstGeom prst="down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154" name="AutoShape 6"/>
          <p:cNvSpPr>
            <a:spLocks noChangeArrowheads="1"/>
          </p:cNvSpPr>
          <p:nvPr/>
        </p:nvSpPr>
        <p:spPr bwMode="auto">
          <a:xfrm>
            <a:off x="4427661" y="2636912"/>
            <a:ext cx="360363" cy="839080"/>
          </a:xfrm>
          <a:prstGeom prst="upArrow">
            <a:avLst>
              <a:gd name="adj1" fmla="val 50000"/>
              <a:gd name="adj2" fmla="val 25000"/>
            </a:avLst>
          </a:prstGeom>
          <a:noFill/>
          <a:ln w="9525">
            <a:solidFill>
              <a:schemeClr val="tx1"/>
            </a:solidFill>
            <a:prstDash val="lgDash"/>
            <a:miter lim="800000"/>
            <a:headEnd/>
            <a:tailEnd/>
          </a:ln>
          <a:effectLst/>
          <a:extLst/>
        </p:spPr>
        <p:txBody>
          <a:bodyPr vert="eaVert" wrap="none" anchor="ctr"/>
          <a:lstStyle/>
          <a:p>
            <a:endParaRPr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/>
              <p:cNvSpPr txBox="1"/>
              <p:nvPr/>
            </p:nvSpPr>
            <p:spPr>
              <a:xfrm>
                <a:off x="558032" y="4365104"/>
                <a:ext cx="22137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6" name="テキスト ボックス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8032" y="4365104"/>
                <a:ext cx="2213768" cy="369332"/>
              </a:xfrm>
              <a:prstGeom prst="rect">
                <a:avLst/>
              </a:prstGeom>
              <a:blipFill rotWithShape="0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6" name="テキスト ボックス 155"/>
              <p:cNvSpPr txBox="1"/>
              <p:nvPr/>
            </p:nvSpPr>
            <p:spPr>
              <a:xfrm>
                <a:off x="4230440" y="4283804"/>
                <a:ext cx="22137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6" name="テキスト ボックス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0440" y="4283804"/>
                <a:ext cx="2213768" cy="369332"/>
              </a:xfrm>
              <a:prstGeom prst="rect">
                <a:avLst/>
              </a:prstGeom>
              <a:blipFill rotWithShape="0">
                <a:blip r:embed="rId3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7" name="テキスト ボックス 156"/>
          <p:cNvSpPr txBox="1"/>
          <p:nvPr/>
        </p:nvSpPr>
        <p:spPr>
          <a:xfrm>
            <a:off x="4661620" y="4643844"/>
            <a:ext cx="156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p-n unmixed</a:t>
            </a:r>
            <a:r>
              <a:rPr kumimoji="1" lang="en-US" altLang="ja-JP" dirty="0" smtClean="0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8" name="テキスト ボックス 157"/>
              <p:cNvSpPr txBox="1"/>
              <p:nvPr/>
            </p:nvSpPr>
            <p:spPr>
              <a:xfrm>
                <a:off x="6876256" y="4293096"/>
                <a:ext cx="22137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kumimoji="1" lang="en-US" altLang="ja-JP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58" name="テキスト ボックス 1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4293096"/>
                <a:ext cx="2213768" cy="369332"/>
              </a:xfrm>
              <a:prstGeom prst="rect">
                <a:avLst/>
              </a:prstGeom>
              <a:blipFill rotWithShape="0">
                <a:blip r:embed="rId3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テキスト ボックス 26"/>
              <p:cNvSpPr txBox="1"/>
              <p:nvPr/>
            </p:nvSpPr>
            <p:spPr>
              <a:xfrm>
                <a:off x="4427984" y="1325256"/>
                <a:ext cx="1512168" cy="3755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27" name="テキスト ボックス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325256"/>
                <a:ext cx="1512168" cy="375552"/>
              </a:xfrm>
              <a:prstGeom prst="rect">
                <a:avLst/>
              </a:prstGeom>
              <a:blipFill rotWithShape="0">
                <a:blip r:embed="rId3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1" name="テキスト ボックス 160"/>
              <p:cNvSpPr txBox="1"/>
              <p:nvPr/>
            </p:nvSpPr>
            <p:spPr>
              <a:xfrm>
                <a:off x="7092280" y="1331476"/>
                <a:ext cx="151216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𝜃</m:t>
                      </m:r>
                      <m:r>
                        <a:rPr kumimoji="1" lang="ja-JP" altLang="en-US" i="1" smtClean="0">
                          <a:latin typeface="Cambria Math" panose="02040503050406030204" pitchFamily="18" charset="0"/>
                        </a:rPr>
                        <m:t>≠0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61" name="テキスト ボックス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1331476"/>
                <a:ext cx="1512168" cy="369332"/>
              </a:xfrm>
              <a:prstGeom prst="rect">
                <a:avLst/>
              </a:prstGeom>
              <a:blipFill rotWithShape="0">
                <a:blip r:embed="rId3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98" name="Object 13"/>
          <p:cNvGraphicFramePr>
            <a:graphicFrameLocks noChangeAspect="1"/>
          </p:cNvGraphicFramePr>
          <p:nvPr>
            <p:extLst/>
          </p:nvPr>
        </p:nvGraphicFramePr>
        <p:xfrm>
          <a:off x="6338887" y="5977656"/>
          <a:ext cx="10747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0241" name="数式" r:id="rId36" imgW="596880" imgH="304560" progId="Equation.3">
                  <p:embed/>
                </p:oleObj>
              </mc:Choice>
              <mc:Fallback>
                <p:oleObj name="数式" r:id="rId36" imgW="5968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8887" y="5977656"/>
                        <a:ext cx="1074738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テキスト ボックス 98"/>
          <p:cNvSpPr txBox="1"/>
          <p:nvPr/>
        </p:nvSpPr>
        <p:spPr>
          <a:xfrm>
            <a:off x="107504" y="179348"/>
            <a:ext cx="4442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(b)</a:t>
            </a:r>
            <a:r>
              <a:rPr lang="ja-JP" altLang="en-US" dirty="0"/>
              <a:t>　</a:t>
            </a:r>
            <a:r>
              <a:rPr lang="en-US" altLang="ja-JP" dirty="0" smtClean="0"/>
              <a:t>Starting with the highest weight state.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2" name="テキスト ボックス 111"/>
              <p:cNvSpPr txBox="1"/>
              <p:nvPr/>
            </p:nvSpPr>
            <p:spPr>
              <a:xfrm>
                <a:off x="4211960" y="2915652"/>
                <a:ext cx="72693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2" name="テキスト ボックス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1960" y="2915652"/>
                <a:ext cx="726930" cy="369332"/>
              </a:xfrm>
              <a:prstGeom prst="rect">
                <a:avLst/>
              </a:prstGeom>
              <a:blipFill rotWithShape="0">
                <a:blip r:embed="rId38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" name="テキスト ボックス 112"/>
              <p:cNvSpPr txBox="1"/>
              <p:nvPr/>
            </p:nvSpPr>
            <p:spPr>
              <a:xfrm>
                <a:off x="5292080" y="1907540"/>
                <a:ext cx="726930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kumimoji="1" lang="ja-JP" altLang="en-US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</m:e>
                        <m:sub>
                          <m:r>
                            <a:rPr kumimoji="1" lang="en-US" altLang="ja-JP" b="0" i="1" smtClean="0"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kumimoji="1" lang="en-US" altLang="ja-JP" b="0" i="1" smtClean="0">
                          <a:latin typeface="Cambria Math" panose="02040503050406030204" pitchFamily="18" charset="0"/>
                        </a:rPr>
                        <m:t>/2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113" name="テキスト ボックス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1907540"/>
                <a:ext cx="726930" cy="369332"/>
              </a:xfrm>
              <a:prstGeom prst="rect">
                <a:avLst/>
              </a:prstGeom>
              <a:blipFill rotWithShape="0">
                <a:blip r:embed="rId39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964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51" name="Text Box 11"/>
          <p:cNvSpPr txBox="1">
            <a:spLocks noChangeArrowheads="1"/>
          </p:cNvSpPr>
          <p:nvPr/>
        </p:nvSpPr>
        <p:spPr bwMode="auto">
          <a:xfrm>
            <a:off x="5867995" y="1271380"/>
            <a:ext cx="199866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 smtClean="0"/>
              <a:t>48Ca </a:t>
            </a:r>
            <a:r>
              <a:rPr lang="en-US" altLang="ja-JP" b="1" dirty="0"/>
              <a:t>(</a:t>
            </a:r>
            <a:r>
              <a:rPr lang="en-US" altLang="ja-JP" b="1" dirty="0" err="1"/>
              <a:t>Tz</a:t>
            </a:r>
            <a:r>
              <a:rPr lang="en-US" altLang="ja-JP" b="1" dirty="0" smtClean="0"/>
              <a:t>=|T|=4</a:t>
            </a:r>
            <a:r>
              <a:rPr lang="en-US" altLang="ja-JP" b="1" dirty="0"/>
              <a:t>)</a:t>
            </a:r>
          </a:p>
        </p:txBody>
      </p:sp>
      <p:sp>
        <p:nvSpPr>
          <p:cNvPr id="240652" name="Line 12"/>
          <p:cNvSpPr>
            <a:spLocks noChangeShapeType="1"/>
          </p:cNvSpPr>
          <p:nvPr/>
        </p:nvSpPr>
        <p:spPr bwMode="auto">
          <a:xfrm>
            <a:off x="6011863" y="4158496"/>
            <a:ext cx="935037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611188" y="2430180"/>
            <a:ext cx="935037" cy="0"/>
          </a:xfrm>
          <a:prstGeom prst="line">
            <a:avLst/>
          </a:prstGeom>
          <a:noFill/>
          <a:ln w="19050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0654" name="Line 14"/>
          <p:cNvSpPr>
            <a:spLocks noChangeShapeType="1"/>
          </p:cNvSpPr>
          <p:nvPr/>
        </p:nvSpPr>
        <p:spPr bwMode="auto">
          <a:xfrm>
            <a:off x="7237363" y="2430180"/>
            <a:ext cx="935037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0655" name="Line 15"/>
          <p:cNvSpPr>
            <a:spLocks noChangeShapeType="1"/>
          </p:cNvSpPr>
          <p:nvPr/>
        </p:nvSpPr>
        <p:spPr bwMode="auto">
          <a:xfrm>
            <a:off x="1979613" y="4198878"/>
            <a:ext cx="935037" cy="0"/>
          </a:xfrm>
          <a:prstGeom prst="line">
            <a:avLst/>
          </a:prstGeom>
          <a:noFill/>
          <a:ln w="19050">
            <a:solidFill>
              <a:schemeClr val="accent2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0656" name="Line 16"/>
          <p:cNvSpPr>
            <a:spLocks noChangeShapeType="1"/>
          </p:cNvSpPr>
          <p:nvPr/>
        </p:nvSpPr>
        <p:spPr bwMode="auto">
          <a:xfrm flipH="1">
            <a:off x="1692275" y="2430179"/>
            <a:ext cx="6450" cy="16972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0657" name="Text Box 17"/>
          <p:cNvSpPr txBox="1">
            <a:spLocks noChangeArrowheads="1"/>
          </p:cNvSpPr>
          <p:nvPr/>
        </p:nvSpPr>
        <p:spPr bwMode="auto">
          <a:xfrm>
            <a:off x="1763713" y="2974916"/>
            <a:ext cx="10375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 smtClean="0"/>
              <a:t>~11MeV</a:t>
            </a:r>
            <a:endParaRPr lang="en-US" altLang="ja-JP" b="1" dirty="0"/>
          </a:p>
        </p:txBody>
      </p:sp>
      <p:sp>
        <p:nvSpPr>
          <p:cNvPr id="240658" name="Text Box 18"/>
          <p:cNvSpPr txBox="1">
            <a:spLocks noChangeArrowheads="1"/>
          </p:cNvSpPr>
          <p:nvPr/>
        </p:nvSpPr>
        <p:spPr bwMode="auto">
          <a:xfrm>
            <a:off x="179388" y="1319153"/>
            <a:ext cx="233397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/>
              <a:t>48Ni (</a:t>
            </a:r>
            <a:r>
              <a:rPr lang="en-US" altLang="ja-JP" b="1" dirty="0" err="1"/>
              <a:t>Tz</a:t>
            </a:r>
            <a:r>
              <a:rPr lang="en-US" altLang="ja-JP" b="1" dirty="0" smtClean="0"/>
              <a:t>=-|T|=-</a:t>
            </a:r>
            <a:r>
              <a:rPr lang="en-US" altLang="ja-JP" b="1" dirty="0"/>
              <a:t>4)</a:t>
            </a:r>
          </a:p>
        </p:txBody>
      </p:sp>
      <p:sp>
        <p:nvSpPr>
          <p:cNvPr id="240660" name="Text Box 20"/>
          <p:cNvSpPr txBox="1">
            <a:spLocks noChangeArrowheads="1"/>
          </p:cNvSpPr>
          <p:nvPr/>
        </p:nvSpPr>
        <p:spPr bwMode="auto">
          <a:xfrm>
            <a:off x="8142984" y="3438292"/>
            <a:ext cx="103752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 smtClean="0"/>
              <a:t>~11MeV</a:t>
            </a:r>
            <a:endParaRPr lang="en-US" altLang="ja-JP" b="1" dirty="0"/>
          </a:p>
        </p:txBody>
      </p:sp>
      <p:sp>
        <p:nvSpPr>
          <p:cNvPr id="240661" name="Line 21"/>
          <p:cNvSpPr>
            <a:spLocks noChangeShapeType="1"/>
          </p:cNvSpPr>
          <p:nvPr/>
        </p:nvSpPr>
        <p:spPr bwMode="auto">
          <a:xfrm flipH="1">
            <a:off x="8172400" y="2502188"/>
            <a:ext cx="10685" cy="16561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pSp>
        <p:nvGrpSpPr>
          <p:cNvPr id="240664" name="Group 24"/>
          <p:cNvGrpSpPr>
            <a:grpSpLocks/>
          </p:cNvGrpSpPr>
          <p:nvPr/>
        </p:nvGrpSpPr>
        <p:grpSpPr bwMode="auto">
          <a:xfrm>
            <a:off x="2411760" y="1390591"/>
            <a:ext cx="823913" cy="1079500"/>
            <a:chOff x="1746" y="2205"/>
            <a:chExt cx="519" cy="680"/>
          </a:xfrm>
        </p:grpSpPr>
        <p:sp>
          <p:nvSpPr>
            <p:cNvPr id="240665" name="Line 25"/>
            <p:cNvSpPr>
              <a:spLocks noChangeShapeType="1"/>
            </p:cNvSpPr>
            <p:nvPr/>
          </p:nvSpPr>
          <p:spPr bwMode="auto">
            <a:xfrm flipV="1">
              <a:off x="1822" y="2394"/>
              <a:ext cx="0" cy="26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666" name="Line 26"/>
            <p:cNvSpPr>
              <a:spLocks noChangeShapeType="1"/>
            </p:cNvSpPr>
            <p:nvPr/>
          </p:nvSpPr>
          <p:spPr bwMode="auto">
            <a:xfrm>
              <a:off x="1822" y="2658"/>
              <a:ext cx="30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667" name="Line 27"/>
            <p:cNvSpPr>
              <a:spLocks noChangeShapeType="1"/>
            </p:cNvSpPr>
            <p:nvPr/>
          </p:nvSpPr>
          <p:spPr bwMode="auto">
            <a:xfrm>
              <a:off x="1822" y="2658"/>
              <a:ext cx="0" cy="227"/>
            </a:xfrm>
            <a:prstGeom prst="line">
              <a:avLst/>
            </a:prstGeom>
            <a:noFill/>
            <a:ln w="2857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240668" name="Object 28"/>
            <p:cNvGraphicFramePr>
              <a:graphicFrameLocks noChangeAspect="1"/>
            </p:cNvGraphicFramePr>
            <p:nvPr/>
          </p:nvGraphicFramePr>
          <p:xfrm>
            <a:off x="2123" y="2585"/>
            <a:ext cx="142" cy="19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065" name="数式" r:id="rId3" imgW="164880" imgH="228600" progId="Equation.3">
                    <p:embed/>
                  </p:oleObj>
                </mc:Choice>
                <mc:Fallback>
                  <p:oleObj name="数式" r:id="rId3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23" y="2585"/>
                          <a:ext cx="142" cy="19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0669" name="Object 29"/>
            <p:cNvGraphicFramePr>
              <a:graphicFrameLocks noChangeAspect="1"/>
            </p:cNvGraphicFramePr>
            <p:nvPr/>
          </p:nvGraphicFramePr>
          <p:xfrm>
            <a:off x="1746" y="2205"/>
            <a:ext cx="142" cy="18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066" name="数式" r:id="rId5" imgW="164880" imgH="215640" progId="Equation.3">
                    <p:embed/>
                  </p:oleObj>
                </mc:Choice>
                <mc:Fallback>
                  <p:oleObj name="数式" r:id="rId5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46" y="2205"/>
                          <a:ext cx="142" cy="18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240670" name="Group 30"/>
          <p:cNvGrpSpPr>
            <a:grpSpLocks/>
          </p:cNvGrpSpPr>
          <p:nvPr/>
        </p:nvGrpSpPr>
        <p:grpSpPr bwMode="auto">
          <a:xfrm>
            <a:off x="8262367" y="1493381"/>
            <a:ext cx="576262" cy="576263"/>
            <a:chOff x="340" y="2568"/>
            <a:chExt cx="363" cy="363"/>
          </a:xfrm>
        </p:grpSpPr>
        <p:sp>
          <p:nvSpPr>
            <p:cNvPr id="240671" name="Line 31"/>
            <p:cNvSpPr>
              <a:spLocks noChangeShapeType="1"/>
            </p:cNvSpPr>
            <p:nvPr/>
          </p:nvSpPr>
          <p:spPr bwMode="auto">
            <a:xfrm flipV="1">
              <a:off x="340" y="2568"/>
              <a:ext cx="0" cy="3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0672" name="Line 32"/>
            <p:cNvSpPr>
              <a:spLocks noChangeShapeType="1"/>
            </p:cNvSpPr>
            <p:nvPr/>
          </p:nvSpPr>
          <p:spPr bwMode="auto">
            <a:xfrm>
              <a:off x="340" y="2931"/>
              <a:ext cx="3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240673" name="Line 33"/>
          <p:cNvSpPr>
            <a:spLocks noChangeShapeType="1"/>
          </p:cNvSpPr>
          <p:nvPr/>
        </p:nvSpPr>
        <p:spPr bwMode="auto">
          <a:xfrm flipV="1">
            <a:off x="8243317" y="1782306"/>
            <a:ext cx="0" cy="28733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0674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9277789"/>
              </p:ext>
            </p:extLst>
          </p:nvPr>
        </p:nvGraphicFramePr>
        <p:xfrm>
          <a:off x="8838629" y="1913102"/>
          <a:ext cx="269875" cy="373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67" name="数式" r:id="rId7" imgW="164880" imgH="228600" progId="Equation.3">
                  <p:embed/>
                </p:oleObj>
              </mc:Choice>
              <mc:Fallback>
                <p:oleObj name="数式" r:id="rId7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838629" y="1913102"/>
                        <a:ext cx="269875" cy="373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75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0854599"/>
              </p:ext>
            </p:extLst>
          </p:nvPr>
        </p:nvGraphicFramePr>
        <p:xfrm>
          <a:off x="8119492" y="1206044"/>
          <a:ext cx="269875" cy="352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68" name="数式" r:id="rId8" imgW="164880" imgH="215640" progId="Equation.3">
                  <p:embed/>
                </p:oleObj>
              </mc:Choice>
              <mc:Fallback>
                <p:oleObj name="数式" r:id="rId8" imgW="1648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19492" y="1206044"/>
                        <a:ext cx="269875" cy="352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76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3111755"/>
              </p:ext>
            </p:extLst>
          </p:nvPr>
        </p:nvGraphicFramePr>
        <p:xfrm>
          <a:off x="5651500" y="3972758"/>
          <a:ext cx="31908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69" name="数式" r:id="rId10" imgW="190440" imgH="241200" progId="Equation.3">
                  <p:embed/>
                </p:oleObj>
              </mc:Choice>
              <mc:Fallback>
                <p:oleObj name="数式" r:id="rId10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1500" y="3972758"/>
                        <a:ext cx="31908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77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711900"/>
              </p:ext>
            </p:extLst>
          </p:nvPr>
        </p:nvGraphicFramePr>
        <p:xfrm>
          <a:off x="250825" y="2244566"/>
          <a:ext cx="319088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0" name="数式" r:id="rId12" imgW="190440" imgH="241200" progId="Equation.3">
                  <p:embed/>
                </p:oleObj>
              </mc:Choice>
              <mc:Fallback>
                <p:oleObj name="数式" r:id="rId12" imgW="1904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825" y="2244566"/>
                        <a:ext cx="319088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78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231194"/>
              </p:ext>
            </p:extLst>
          </p:nvPr>
        </p:nvGraphicFramePr>
        <p:xfrm>
          <a:off x="2916238" y="3982978"/>
          <a:ext cx="29686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1" name="数式" r:id="rId14" imgW="177480" imgH="228600" progId="Equation.3">
                  <p:embed/>
                </p:oleObj>
              </mc:Choice>
              <mc:Fallback>
                <p:oleObj name="数式" r:id="rId14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6238" y="3982978"/>
                        <a:ext cx="29686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79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7238060"/>
              </p:ext>
            </p:extLst>
          </p:nvPr>
        </p:nvGraphicFramePr>
        <p:xfrm>
          <a:off x="8235577" y="2214156"/>
          <a:ext cx="296863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2" name="数式" r:id="rId16" imgW="177480" imgH="228600" progId="Equation.3">
                  <p:embed/>
                </p:oleObj>
              </mc:Choice>
              <mc:Fallback>
                <p:oleObj name="数式" r:id="rId16" imgW="1774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5577" y="2214156"/>
                        <a:ext cx="296863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0685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7821629"/>
              </p:ext>
            </p:extLst>
          </p:nvPr>
        </p:nvGraphicFramePr>
        <p:xfrm>
          <a:off x="957656" y="4238005"/>
          <a:ext cx="1242455" cy="4729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3" name="数式" r:id="rId18" imgW="533160" imgH="203040" progId="Equation.3">
                  <p:embed/>
                </p:oleObj>
              </mc:Choice>
              <mc:Fallback>
                <p:oleObj name="数式" r:id="rId18" imgW="5331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7656" y="4238005"/>
                        <a:ext cx="1242455" cy="47297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0686" name="Text Box 46"/>
          <p:cNvSpPr txBox="1">
            <a:spLocks noChangeArrowheads="1"/>
          </p:cNvSpPr>
          <p:nvPr/>
        </p:nvSpPr>
        <p:spPr bwMode="auto">
          <a:xfrm>
            <a:off x="6156176" y="3719651"/>
            <a:ext cx="4143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/>
              <a:t>⑳</a:t>
            </a:r>
          </a:p>
        </p:txBody>
      </p:sp>
      <p:sp>
        <p:nvSpPr>
          <p:cNvPr id="240687" name="Text Box 47"/>
          <p:cNvSpPr txBox="1">
            <a:spLocks noChangeArrowheads="1"/>
          </p:cNvSpPr>
          <p:nvPr/>
        </p:nvSpPr>
        <p:spPr bwMode="auto">
          <a:xfrm>
            <a:off x="2141538" y="3616266"/>
            <a:ext cx="414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⑳</a:t>
            </a:r>
          </a:p>
        </p:txBody>
      </p:sp>
      <p:sp>
        <p:nvSpPr>
          <p:cNvPr id="240688" name="Text Box 48"/>
          <p:cNvSpPr txBox="1">
            <a:spLocks noChangeArrowheads="1"/>
          </p:cNvSpPr>
          <p:nvPr/>
        </p:nvSpPr>
        <p:spPr bwMode="auto">
          <a:xfrm>
            <a:off x="7452320" y="1847444"/>
            <a:ext cx="4143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/>
              <a:t>㉘</a:t>
            </a:r>
          </a:p>
        </p:txBody>
      </p:sp>
      <p:sp>
        <p:nvSpPr>
          <p:cNvPr id="240689" name="Text Box 49"/>
          <p:cNvSpPr txBox="1">
            <a:spLocks noChangeArrowheads="1"/>
          </p:cNvSpPr>
          <p:nvPr/>
        </p:nvSpPr>
        <p:spPr bwMode="auto">
          <a:xfrm>
            <a:off x="827088" y="1926124"/>
            <a:ext cx="4143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/>
              <a:t>㉘</a:t>
            </a:r>
          </a:p>
        </p:txBody>
      </p:sp>
      <p:sp>
        <p:nvSpPr>
          <p:cNvPr id="39" name="AutoShape 6"/>
          <p:cNvSpPr>
            <a:spLocks noChangeArrowheads="1"/>
          </p:cNvSpPr>
          <p:nvPr/>
        </p:nvSpPr>
        <p:spPr bwMode="auto">
          <a:xfrm>
            <a:off x="6587901" y="3247285"/>
            <a:ext cx="360363" cy="839080"/>
          </a:xfrm>
          <a:prstGeom prst="up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40" name="AutoShape 10"/>
          <p:cNvSpPr>
            <a:spLocks noChangeArrowheads="1"/>
          </p:cNvSpPr>
          <p:nvPr/>
        </p:nvSpPr>
        <p:spPr bwMode="auto">
          <a:xfrm>
            <a:off x="6733505" y="2430873"/>
            <a:ext cx="358775" cy="79139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endParaRPr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821860" y="4869160"/>
            <a:ext cx="156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Standard HF 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845196" y="4950460"/>
            <a:ext cx="156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Standard HF 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79512" y="755412"/>
            <a:ext cx="4861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I</a:t>
            </a:r>
            <a:r>
              <a:rPr kumimoji="1" lang="en-US" altLang="ja-JP" dirty="0" smtClean="0"/>
              <a:t>sobaric analog states with T=4 in A=48 nuclei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50825" y="5662989"/>
            <a:ext cx="78934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We </a:t>
            </a:r>
            <a:r>
              <a:rPr lang="en-US" altLang="ja-JP" dirty="0" smtClean="0"/>
              <a:t>take </a:t>
            </a:r>
            <a:r>
              <a:rPr lang="en-US" altLang="ja-JP" dirty="0"/>
              <a:t>t</a:t>
            </a:r>
            <a:r>
              <a:rPr kumimoji="1" lang="en-US" altLang="ja-JP" dirty="0" smtClean="0"/>
              <a:t>he size of the </a:t>
            </a:r>
            <a:r>
              <a:rPr kumimoji="1" lang="en-US" altLang="ja-JP" dirty="0" err="1" smtClean="0"/>
              <a:t>isocranking</a:t>
            </a:r>
            <a:r>
              <a:rPr kumimoji="1" lang="en-US" altLang="ja-JP" dirty="0" smtClean="0"/>
              <a:t> frequency equal to the difference of the</a:t>
            </a:r>
          </a:p>
          <a:p>
            <a:r>
              <a:rPr lang="en-US" altLang="ja-JP" dirty="0"/>
              <a:t>p</a:t>
            </a:r>
            <a:r>
              <a:rPr lang="en-US" altLang="ja-JP" dirty="0" smtClean="0"/>
              <a:t>roton and neutron Fermi energies in the |</a:t>
            </a:r>
            <a:r>
              <a:rPr lang="en-US" altLang="ja-JP" dirty="0" err="1" smtClean="0"/>
              <a:t>Tz</a:t>
            </a:r>
            <a:r>
              <a:rPr lang="en-US" altLang="ja-JP" dirty="0" smtClean="0"/>
              <a:t>|=T states.</a:t>
            </a:r>
            <a:endParaRPr kumimoji="1" lang="ja-JP" altLang="en-US" dirty="0"/>
          </a:p>
        </p:txBody>
      </p:sp>
      <p:grpSp>
        <p:nvGrpSpPr>
          <p:cNvPr id="45" name="グループ化 44"/>
          <p:cNvGrpSpPr/>
          <p:nvPr/>
        </p:nvGrpSpPr>
        <p:grpSpPr>
          <a:xfrm>
            <a:off x="3634926" y="2333156"/>
            <a:ext cx="1305435" cy="914128"/>
            <a:chOff x="179388" y="1506538"/>
            <a:chExt cx="1922462" cy="1346200"/>
          </a:xfrm>
        </p:grpSpPr>
        <p:sp>
          <p:nvSpPr>
            <p:cNvPr id="46" name="Line 13"/>
            <p:cNvSpPr>
              <a:spLocks noChangeShapeType="1"/>
            </p:cNvSpPr>
            <p:nvPr/>
          </p:nvSpPr>
          <p:spPr bwMode="auto">
            <a:xfrm>
              <a:off x="179388" y="2708275"/>
              <a:ext cx="1655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7" name="Arc 14"/>
            <p:cNvSpPr>
              <a:spLocks/>
            </p:cNvSpPr>
            <p:nvPr/>
          </p:nvSpPr>
          <p:spPr bwMode="auto">
            <a:xfrm>
              <a:off x="468313" y="2205038"/>
              <a:ext cx="1006475" cy="503237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32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32"/>
                  </a:moveTo>
                  <a:cubicBezTo>
                    <a:pt x="200" y="9447"/>
                    <a:pt x="9811" y="0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32"/>
                  </a:moveTo>
                  <a:cubicBezTo>
                    <a:pt x="200" y="9447"/>
                    <a:pt x="9811" y="0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8" name="Line 15"/>
            <p:cNvSpPr>
              <a:spLocks noChangeShapeType="1"/>
            </p:cNvSpPr>
            <p:nvPr/>
          </p:nvSpPr>
          <p:spPr bwMode="auto">
            <a:xfrm flipV="1">
              <a:off x="971550" y="1844675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49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72433577"/>
                </p:ext>
              </p:extLst>
            </p:nvPr>
          </p:nvGraphicFramePr>
          <p:xfrm>
            <a:off x="1835150" y="2528888"/>
            <a:ext cx="26670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074" name="数式" r:id="rId20" imgW="177480" imgH="215640" progId="Equation.3">
                    <p:embed/>
                  </p:oleObj>
                </mc:Choice>
                <mc:Fallback>
                  <p:oleObj name="数式" r:id="rId20" imgW="1774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150" y="2528888"/>
                          <a:ext cx="266700" cy="3238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0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6084681"/>
                </p:ext>
              </p:extLst>
            </p:nvPr>
          </p:nvGraphicFramePr>
          <p:xfrm>
            <a:off x="854075" y="1506538"/>
            <a:ext cx="261938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075" name="数式" r:id="rId22" imgW="177480" imgH="228600" progId="Equation.3">
                    <p:embed/>
                  </p:oleObj>
                </mc:Choice>
                <mc:Fallback>
                  <p:oleObj name="数式" r:id="rId22" imgW="1774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4075" y="1506538"/>
                          <a:ext cx="261938" cy="3381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" name="Line 18"/>
            <p:cNvSpPr>
              <a:spLocks noChangeShapeType="1"/>
            </p:cNvSpPr>
            <p:nvPr/>
          </p:nvSpPr>
          <p:spPr bwMode="auto">
            <a:xfrm flipV="1">
              <a:off x="971550" y="2459038"/>
              <a:ext cx="431800" cy="24923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52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28827556"/>
                </p:ext>
              </p:extLst>
            </p:nvPr>
          </p:nvGraphicFramePr>
          <p:xfrm>
            <a:off x="1476375" y="2060575"/>
            <a:ext cx="279400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1076" name="数式" r:id="rId24" imgW="152280" imgH="215640" progId="Equation.3">
                    <p:embed/>
                  </p:oleObj>
                </mc:Choice>
                <mc:Fallback>
                  <p:oleObj name="数式" r:id="rId24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375" y="2060575"/>
                          <a:ext cx="279400" cy="3952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54" name="Object 4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955585"/>
              </p:ext>
            </p:extLst>
          </p:nvPr>
        </p:nvGraphicFramePr>
        <p:xfrm>
          <a:off x="4286480" y="3121649"/>
          <a:ext cx="200025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7" name="数式" r:id="rId26" imgW="126720" imgH="177480" progId="Equation.3">
                  <p:embed/>
                </p:oleObj>
              </mc:Choice>
              <mc:Fallback>
                <p:oleObj name="数式" r:id="rId26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480" y="3121649"/>
                        <a:ext cx="200025" cy="27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AutoShape 40"/>
          <p:cNvSpPr>
            <a:spLocks noChangeArrowheads="1"/>
          </p:cNvSpPr>
          <p:nvPr/>
        </p:nvSpPr>
        <p:spPr bwMode="auto">
          <a:xfrm>
            <a:off x="3491880" y="3573409"/>
            <a:ext cx="1728787" cy="152915"/>
          </a:xfrm>
          <a:prstGeom prst="leftRightArrow">
            <a:avLst>
              <a:gd name="adj1" fmla="val 50000"/>
              <a:gd name="adj2" fmla="val 160147"/>
            </a:avLst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58" name="図 57"/>
          <p:cNvPicPr>
            <a:picLocks noChangeAspect="1"/>
          </p:cNvPicPr>
          <p:nvPr/>
        </p:nvPicPr>
        <p:blipFill>
          <a:blip r:embed="rId28"/>
          <a:stretch>
            <a:fillRect/>
          </a:stretch>
        </p:blipFill>
        <p:spPr>
          <a:xfrm>
            <a:off x="3625175" y="3870340"/>
            <a:ext cx="1650612" cy="375355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29"/>
          <a:stretch>
            <a:fillRect/>
          </a:stretch>
        </p:blipFill>
        <p:spPr>
          <a:xfrm>
            <a:off x="6156176" y="1958521"/>
            <a:ext cx="948942" cy="390234"/>
          </a:xfrm>
          <a:prstGeom prst="rect">
            <a:avLst/>
          </a:prstGeom>
        </p:spPr>
      </p:pic>
      <p:sp>
        <p:nvSpPr>
          <p:cNvPr id="59" name="Line 12"/>
          <p:cNvSpPr>
            <a:spLocks noChangeShapeType="1"/>
          </p:cNvSpPr>
          <p:nvPr/>
        </p:nvSpPr>
        <p:spPr bwMode="auto">
          <a:xfrm>
            <a:off x="6012160" y="3222268"/>
            <a:ext cx="2107628" cy="0"/>
          </a:xfrm>
          <a:prstGeom prst="line">
            <a:avLst/>
          </a:prstGeom>
          <a:noFill/>
          <a:ln w="19050">
            <a:solidFill>
              <a:srgbClr val="7030A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7861845"/>
              </p:ext>
            </p:extLst>
          </p:nvPr>
        </p:nvGraphicFramePr>
        <p:xfrm>
          <a:off x="6665614" y="6021288"/>
          <a:ext cx="1074738" cy="547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8" name="数式" r:id="rId30" imgW="596880" imgH="304560" progId="Equation.3">
                  <p:embed/>
                </p:oleObj>
              </mc:Choice>
              <mc:Fallback>
                <p:oleObj name="数式" r:id="rId30" imgW="59688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65614" y="6021288"/>
                        <a:ext cx="1074738" cy="547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矢印コネクタ 8"/>
          <p:cNvCxnSpPr>
            <a:endCxn id="240678" idx="2"/>
          </p:cNvCxnSpPr>
          <p:nvPr/>
        </p:nvCxnSpPr>
        <p:spPr>
          <a:xfrm flipV="1">
            <a:off x="3059832" y="4363978"/>
            <a:ext cx="4837" cy="4424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699792" y="4806444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Fermi energy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102702" y="134077"/>
                <a:ext cx="3851888" cy="400110"/>
              </a:xfrm>
              <a:prstGeom prst="rect">
                <a:avLst/>
              </a:prstGeom>
              <a:noFill/>
              <a:ln>
                <a:solidFill>
                  <a:srgbClr val="00B0F0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dirty="0" smtClean="0"/>
                  <a:t>How to determine the size of </a:t>
                </a:r>
                <a14:m>
                  <m:oMath xmlns:m="http://schemas.openxmlformats.org/officeDocument/2006/math">
                    <m:r>
                      <a:rPr kumimoji="1" lang="ja-JP" altLang="en-US" sz="200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r>
                  <a:rPr kumimoji="1" lang="ja-JP" altLang="en-US" sz="2000" dirty="0" smtClean="0"/>
                  <a:t> </a:t>
                </a:r>
                <a:r>
                  <a:rPr kumimoji="1" lang="en-US" altLang="ja-JP" sz="2000" dirty="0" smtClean="0"/>
                  <a:t>?</a:t>
                </a:r>
                <a:endParaRPr kumimoji="1" lang="ja-JP" altLang="en-US" sz="2000" dirty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02" y="134077"/>
                <a:ext cx="3851888" cy="400110"/>
              </a:xfrm>
              <a:prstGeom prst="rect">
                <a:avLst/>
              </a:prstGeom>
              <a:blipFill rotWithShape="0">
                <a:blip r:embed="rId32"/>
                <a:stretch>
                  <a:fillRect l="-1577" t="-5882" r="-473" b="-25000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1" name="Object 4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448059"/>
              </p:ext>
            </p:extLst>
          </p:nvPr>
        </p:nvGraphicFramePr>
        <p:xfrm>
          <a:off x="6707188" y="4252913"/>
          <a:ext cx="947737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079" name="数式" r:id="rId33" imgW="406080" imgH="203040" progId="Equation.3">
                  <p:embed/>
                </p:oleObj>
              </mc:Choice>
              <mc:Fallback>
                <p:oleObj name="数式" r:id="rId33" imgW="4060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7188" y="4252913"/>
                        <a:ext cx="947737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/>
              <p:cNvSpPr txBox="1"/>
              <p:nvPr/>
            </p:nvSpPr>
            <p:spPr>
              <a:xfrm>
                <a:off x="213524" y="6237312"/>
                <a:ext cx="655679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This choice of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kumimoji="1" lang="ja-JP" altLang="en-US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d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kumimoji="1" lang="en-US" altLang="ja-JP" dirty="0" smtClean="0"/>
                  <a:t>enable us to avoid the configuration change.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2" name="テキスト ボックス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524" y="6237312"/>
                <a:ext cx="6556795" cy="369332"/>
              </a:xfrm>
              <a:prstGeom prst="rect">
                <a:avLst/>
              </a:prstGeom>
              <a:blipFill rotWithShape="0">
                <a:blip r:embed="rId35"/>
                <a:stretch>
                  <a:fillRect l="-743" t="-8197" b="-2459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2838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6732918"/>
              </p:ext>
            </p:extLst>
          </p:nvPr>
        </p:nvGraphicFramePr>
        <p:xfrm>
          <a:off x="936625" y="692696"/>
          <a:ext cx="169068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3" name="数式" r:id="rId3" imgW="749160" imgH="228600" progId="Equation.3">
                  <p:embed/>
                </p:oleObj>
              </mc:Choice>
              <mc:Fallback>
                <p:oleObj name="数式" r:id="rId3" imgW="7491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6625" y="692696"/>
                        <a:ext cx="1690688" cy="515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107950" y="115888"/>
            <a:ext cx="3221038" cy="406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With </a:t>
            </a:r>
            <a:r>
              <a:rPr lang="en-US" altLang="ja-JP" sz="2000" b="1"/>
              <a:t>Coulomb interaction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179512" y="1982168"/>
            <a:ext cx="1339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dirty="0"/>
              <a:t>Initial </a:t>
            </a:r>
            <a:r>
              <a:rPr lang="en-US" altLang="ja-JP" dirty="0" smtClean="0"/>
              <a:t>:</a:t>
            </a:r>
            <a:endParaRPr lang="en-US" altLang="ja-JP" dirty="0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609802" y="3457500"/>
            <a:ext cx="2017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1946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7748498"/>
              </p:ext>
            </p:extLst>
          </p:nvPr>
        </p:nvGraphicFramePr>
        <p:xfrm>
          <a:off x="4638502" y="2565400"/>
          <a:ext cx="2587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4" name="数式" r:id="rId5" imgW="114120" imgH="215640" progId="Equation.3">
                  <p:embed/>
                </p:oleObj>
              </mc:Choice>
              <mc:Fallback>
                <p:oleObj name="数式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8502" y="2565400"/>
                        <a:ext cx="258762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9686141"/>
              </p:ext>
            </p:extLst>
          </p:nvPr>
        </p:nvGraphicFramePr>
        <p:xfrm>
          <a:off x="4040014" y="2486025"/>
          <a:ext cx="974725" cy="573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55" name="数式" r:id="rId7" imgW="431640" imgH="253800" progId="Equation.3">
                  <p:embed/>
                </p:oleObj>
              </mc:Choice>
              <mc:Fallback>
                <p:oleObj name="数式" r:id="rId7" imgW="431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014" y="2486025"/>
                        <a:ext cx="974725" cy="573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5924133" y="2123564"/>
            <a:ext cx="73609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final </a:t>
            </a:r>
            <a:r>
              <a:rPr lang="en-US" altLang="ja-JP" dirty="0" smtClean="0"/>
              <a:t>:</a:t>
            </a:r>
            <a:endParaRPr lang="en-US" altLang="ja-JP" dirty="0"/>
          </a:p>
        </p:txBody>
      </p:sp>
      <p:sp>
        <p:nvSpPr>
          <p:cNvPr id="19471" name="Text Box 15"/>
          <p:cNvSpPr txBox="1">
            <a:spLocks noChangeArrowheads="1"/>
          </p:cNvSpPr>
          <p:nvPr/>
        </p:nvSpPr>
        <p:spPr bwMode="auto">
          <a:xfrm>
            <a:off x="2699792" y="764704"/>
            <a:ext cx="36734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:violates </a:t>
            </a:r>
            <a:r>
              <a:rPr lang="en-US" altLang="ja-JP" dirty="0" err="1"/>
              <a:t>isospin</a:t>
            </a:r>
            <a:r>
              <a:rPr lang="en-US" altLang="ja-JP" dirty="0"/>
              <a:t> symmetry</a:t>
            </a:r>
          </a:p>
        </p:txBody>
      </p:sp>
      <p:sp>
        <p:nvSpPr>
          <p:cNvPr id="19489" name="Text Box 33"/>
          <p:cNvSpPr txBox="1">
            <a:spLocks noChangeArrowheads="1"/>
          </p:cNvSpPr>
          <p:nvPr/>
        </p:nvSpPr>
        <p:spPr bwMode="auto">
          <a:xfrm>
            <a:off x="6848053" y="4149080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p-n mixed state</a:t>
            </a:r>
          </a:p>
        </p:txBody>
      </p:sp>
      <p:sp>
        <p:nvSpPr>
          <p:cNvPr id="19490" name="Text Box 34"/>
          <p:cNvSpPr txBox="1">
            <a:spLocks noChangeArrowheads="1"/>
          </p:cNvSpPr>
          <p:nvPr/>
        </p:nvSpPr>
        <p:spPr bwMode="auto">
          <a:xfrm>
            <a:off x="1230536" y="4149080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HF state w/o p-n mixing</a:t>
            </a:r>
          </a:p>
        </p:txBody>
      </p:sp>
      <p:sp>
        <p:nvSpPr>
          <p:cNvPr id="19491" name="Text Box 35"/>
          <p:cNvSpPr txBox="1">
            <a:spLocks noChangeArrowheads="1"/>
          </p:cNvSpPr>
          <p:nvPr/>
        </p:nvSpPr>
        <p:spPr bwMode="auto">
          <a:xfrm>
            <a:off x="735507" y="1262087"/>
            <a:ext cx="4324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The total energy is now dependent on </a:t>
            </a:r>
            <a:r>
              <a:rPr lang="en-US" altLang="ja-JP" dirty="0" err="1"/>
              <a:t>Tz</a:t>
            </a:r>
            <a:endParaRPr lang="en-US" altLang="ja-JP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493" name="Text Box 37"/>
              <p:cNvSpPr txBox="1">
                <a:spLocks noChangeArrowheads="1"/>
              </p:cNvSpPr>
              <p:nvPr/>
            </p:nvSpPr>
            <p:spPr bwMode="auto">
              <a:xfrm>
                <a:off x="5004048" y="1259468"/>
                <a:ext cx="4001545" cy="36933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ja-JP" dirty="0"/>
                  <a:t>but independent of </a:t>
                </a:r>
                <a:r>
                  <a:rPr lang="en-US" altLang="ja-JP" dirty="0" smtClean="0"/>
                  <a:t>azimuthal angle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𝜑</m:t>
                    </m:r>
                  </m:oMath>
                </a14:m>
                <a:endParaRPr lang="en-US" altLang="ja-JP" dirty="0"/>
              </a:p>
            </p:txBody>
          </p:sp>
        </mc:Choice>
        <mc:Fallback xmlns="">
          <p:sp>
            <p:nvSpPr>
              <p:cNvPr id="19493" name="Text 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04048" y="1259468"/>
                <a:ext cx="4001545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372" t="-10000" b="-266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" name="グループ化 2"/>
          <p:cNvGrpSpPr/>
          <p:nvPr/>
        </p:nvGrpSpPr>
        <p:grpSpPr>
          <a:xfrm>
            <a:off x="5983114" y="1988840"/>
            <a:ext cx="2479675" cy="2717800"/>
            <a:chOff x="5867400" y="3284538"/>
            <a:chExt cx="2479675" cy="2717800"/>
          </a:xfrm>
        </p:grpSpPr>
        <p:sp>
          <p:nvSpPr>
            <p:cNvPr id="19479" name="Line 23"/>
            <p:cNvSpPr>
              <a:spLocks noChangeShapeType="1"/>
            </p:cNvSpPr>
            <p:nvPr/>
          </p:nvSpPr>
          <p:spPr bwMode="auto">
            <a:xfrm flipV="1">
              <a:off x="6804025" y="4221163"/>
              <a:ext cx="504825" cy="649287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80" name="Line 24"/>
            <p:cNvSpPr>
              <a:spLocks noChangeShapeType="1"/>
            </p:cNvSpPr>
            <p:nvPr/>
          </p:nvSpPr>
          <p:spPr bwMode="auto">
            <a:xfrm flipV="1">
              <a:off x="6804025" y="4365625"/>
              <a:ext cx="576263" cy="5048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19481" name="Object 2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3061745"/>
                </p:ext>
              </p:extLst>
            </p:nvPr>
          </p:nvGraphicFramePr>
          <p:xfrm>
            <a:off x="7235825" y="4365625"/>
            <a:ext cx="344488" cy="48736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56" name="数式" r:id="rId10" imgW="152280" imgH="215640" progId="Equation.3">
                    <p:embed/>
                  </p:oleObj>
                </mc:Choice>
                <mc:Fallback>
                  <p:oleObj name="数式" r:id="rId10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35825" y="4365625"/>
                          <a:ext cx="344488" cy="48736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482" name="Group 26"/>
            <p:cNvGrpSpPr>
              <a:grpSpLocks/>
            </p:cNvGrpSpPr>
            <p:nvPr/>
          </p:nvGrpSpPr>
          <p:grpSpPr bwMode="auto">
            <a:xfrm>
              <a:off x="6156325" y="3651250"/>
              <a:ext cx="1871663" cy="2017713"/>
              <a:chOff x="3969" y="708"/>
              <a:chExt cx="1179" cy="1271"/>
            </a:xfrm>
          </p:grpSpPr>
          <p:sp>
            <p:nvSpPr>
              <p:cNvPr id="19483" name="Line 27"/>
              <p:cNvSpPr>
                <a:spLocks noChangeShapeType="1"/>
              </p:cNvSpPr>
              <p:nvPr/>
            </p:nvSpPr>
            <p:spPr bwMode="auto">
              <a:xfrm flipV="1">
                <a:off x="4377" y="708"/>
                <a:ext cx="0" cy="7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84" name="Line 28"/>
              <p:cNvSpPr>
                <a:spLocks noChangeShapeType="1"/>
              </p:cNvSpPr>
              <p:nvPr/>
            </p:nvSpPr>
            <p:spPr bwMode="auto">
              <a:xfrm>
                <a:off x="4377" y="1480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85" name="Line 29"/>
              <p:cNvSpPr>
                <a:spLocks noChangeShapeType="1"/>
              </p:cNvSpPr>
              <p:nvPr/>
            </p:nvSpPr>
            <p:spPr bwMode="auto">
              <a:xfrm flipH="1">
                <a:off x="3969" y="1480"/>
                <a:ext cx="408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aphicFrame>
          <p:nvGraphicFramePr>
            <p:cNvPr id="19486" name="Object 3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47891520"/>
                </p:ext>
              </p:extLst>
            </p:nvPr>
          </p:nvGraphicFramePr>
          <p:xfrm>
            <a:off x="6659563" y="3284538"/>
            <a:ext cx="24765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57" name="数式" r:id="rId12" imgW="164880" imgH="215640" progId="Equation.3">
                    <p:embed/>
                  </p:oleObj>
                </mc:Choice>
                <mc:Fallback>
                  <p:oleObj name="数式" r:id="rId12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659563" y="3284538"/>
                          <a:ext cx="247650" cy="323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7" name="Object 3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4739923"/>
                </p:ext>
              </p:extLst>
            </p:nvPr>
          </p:nvGraphicFramePr>
          <p:xfrm>
            <a:off x="5867400" y="5659438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58" name="数式" r:id="rId14" imgW="164880" imgH="228600" progId="Equation.3">
                    <p:embed/>
                  </p:oleObj>
                </mc:Choice>
                <mc:Fallback>
                  <p:oleObj name="数式" r:id="rId14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867400" y="5659438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88" name="Object 3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7870170"/>
                </p:ext>
              </p:extLst>
            </p:nvPr>
          </p:nvGraphicFramePr>
          <p:xfrm>
            <a:off x="8099425" y="4713288"/>
            <a:ext cx="24765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59" name="数式" r:id="rId16" imgW="164880" imgH="241200" progId="Equation.3">
                    <p:embed/>
                  </p:oleObj>
                </mc:Choice>
                <mc:Fallback>
                  <p:oleObj name="数式" r:id="rId16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099425" y="4713288"/>
                          <a:ext cx="247650" cy="361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94" name="Object 3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68683313"/>
                </p:ext>
              </p:extLst>
            </p:nvPr>
          </p:nvGraphicFramePr>
          <p:xfrm>
            <a:off x="7092950" y="3560763"/>
            <a:ext cx="433388" cy="5159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0" name="数式" r:id="rId18" imgW="253800" imgH="304560" progId="Equation.3">
                    <p:embed/>
                  </p:oleObj>
                </mc:Choice>
                <mc:Fallback>
                  <p:oleObj name="数式" r:id="rId18" imgW="253800" imgH="3045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092950" y="3560763"/>
                          <a:ext cx="433388" cy="5159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95" name="Object 3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5064055"/>
                </p:ext>
              </p:extLst>
            </p:nvPr>
          </p:nvGraphicFramePr>
          <p:xfrm>
            <a:off x="7899400" y="3500438"/>
            <a:ext cx="344488" cy="487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1" name="数式" r:id="rId20" imgW="152280" imgH="215640" progId="Equation.3">
                    <p:embed/>
                  </p:oleObj>
                </mc:Choice>
                <mc:Fallback>
                  <p:oleObj name="数式" r:id="rId20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899400" y="3500438"/>
                          <a:ext cx="344488" cy="487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496" name="Line 40"/>
            <p:cNvSpPr>
              <a:spLocks noChangeShapeType="1"/>
            </p:cNvSpPr>
            <p:nvPr/>
          </p:nvSpPr>
          <p:spPr bwMode="auto">
            <a:xfrm flipH="1">
              <a:off x="7596188" y="3644900"/>
              <a:ext cx="166687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7" name="Line 41"/>
            <p:cNvSpPr>
              <a:spLocks noChangeShapeType="1"/>
            </p:cNvSpPr>
            <p:nvPr/>
          </p:nvSpPr>
          <p:spPr bwMode="auto">
            <a:xfrm flipH="1">
              <a:off x="7667625" y="3644900"/>
              <a:ext cx="166688" cy="28892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98" name="Line 42"/>
            <p:cNvSpPr>
              <a:spLocks noChangeShapeType="1"/>
            </p:cNvSpPr>
            <p:nvPr/>
          </p:nvSpPr>
          <p:spPr bwMode="auto">
            <a:xfrm>
              <a:off x="7596188" y="3716338"/>
              <a:ext cx="215900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511002" y="1916832"/>
            <a:ext cx="2479675" cy="2709862"/>
            <a:chOff x="395288" y="3357563"/>
            <a:chExt cx="2479675" cy="2709862"/>
          </a:xfrm>
        </p:grpSpPr>
        <p:sp>
          <p:nvSpPr>
            <p:cNvPr id="19460" name="Line 4"/>
            <p:cNvSpPr>
              <a:spLocks noChangeShapeType="1"/>
            </p:cNvSpPr>
            <p:nvPr/>
          </p:nvSpPr>
          <p:spPr bwMode="auto">
            <a:xfrm flipV="1">
              <a:off x="1331913" y="4076700"/>
              <a:ext cx="0" cy="865188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1331913" y="4437063"/>
              <a:ext cx="576262" cy="504825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19466" name="Object 1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543024417"/>
                </p:ext>
              </p:extLst>
            </p:nvPr>
          </p:nvGraphicFramePr>
          <p:xfrm>
            <a:off x="2027238" y="3998913"/>
            <a:ext cx="344487" cy="487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2" name="数式" r:id="rId21" imgW="152280" imgH="215640" progId="Equation.3">
                    <p:embed/>
                  </p:oleObj>
                </mc:Choice>
                <mc:Fallback>
                  <p:oleObj name="数式" r:id="rId21" imgW="1522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027238" y="3998913"/>
                          <a:ext cx="344487" cy="4873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9472" name="Group 16"/>
            <p:cNvGrpSpPr>
              <a:grpSpLocks/>
            </p:cNvGrpSpPr>
            <p:nvPr/>
          </p:nvGrpSpPr>
          <p:grpSpPr bwMode="auto">
            <a:xfrm>
              <a:off x="684213" y="3716338"/>
              <a:ext cx="1871662" cy="2017712"/>
              <a:chOff x="3969" y="708"/>
              <a:chExt cx="1179" cy="1271"/>
            </a:xfrm>
          </p:grpSpPr>
          <p:sp>
            <p:nvSpPr>
              <p:cNvPr id="19473" name="Line 17"/>
              <p:cNvSpPr>
                <a:spLocks noChangeShapeType="1"/>
              </p:cNvSpPr>
              <p:nvPr/>
            </p:nvSpPr>
            <p:spPr bwMode="auto">
              <a:xfrm flipV="1">
                <a:off x="4377" y="708"/>
                <a:ext cx="0" cy="7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74" name="Line 18"/>
              <p:cNvSpPr>
                <a:spLocks noChangeShapeType="1"/>
              </p:cNvSpPr>
              <p:nvPr/>
            </p:nvSpPr>
            <p:spPr bwMode="auto">
              <a:xfrm>
                <a:off x="4377" y="1480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19475" name="Line 19"/>
              <p:cNvSpPr>
                <a:spLocks noChangeShapeType="1"/>
              </p:cNvSpPr>
              <p:nvPr/>
            </p:nvSpPr>
            <p:spPr bwMode="auto">
              <a:xfrm flipH="1">
                <a:off x="3969" y="1480"/>
                <a:ext cx="408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aphicFrame>
          <p:nvGraphicFramePr>
            <p:cNvPr id="19476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86272123"/>
                </p:ext>
              </p:extLst>
            </p:nvPr>
          </p:nvGraphicFramePr>
          <p:xfrm>
            <a:off x="1187450" y="3357563"/>
            <a:ext cx="24765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3" name="数式" r:id="rId23" imgW="164880" imgH="215640" progId="Equation.3">
                    <p:embed/>
                  </p:oleObj>
                </mc:Choice>
                <mc:Fallback>
                  <p:oleObj name="数式" r:id="rId23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450" y="3357563"/>
                          <a:ext cx="247650" cy="3238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7" name="Object 21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383962317"/>
                </p:ext>
              </p:extLst>
            </p:nvPr>
          </p:nvGraphicFramePr>
          <p:xfrm>
            <a:off x="395288" y="5724525"/>
            <a:ext cx="247650" cy="3429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4" name="数式" r:id="rId24" imgW="164880" imgH="228600" progId="Equation.3">
                    <p:embed/>
                  </p:oleObj>
                </mc:Choice>
                <mc:Fallback>
                  <p:oleObj name="数式" r:id="rId24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5288" y="5724525"/>
                          <a:ext cx="247650" cy="3429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78" name="Object 2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620397632"/>
                </p:ext>
              </p:extLst>
            </p:nvPr>
          </p:nvGraphicFramePr>
          <p:xfrm>
            <a:off x="2627313" y="4778375"/>
            <a:ext cx="247650" cy="3619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5" name="数式" r:id="rId25" imgW="164880" imgH="241200" progId="Equation.3">
                    <p:embed/>
                  </p:oleObj>
                </mc:Choice>
                <mc:Fallback>
                  <p:oleObj name="数式" r:id="rId25" imgW="164880" imgH="24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7313" y="4778375"/>
                          <a:ext cx="247650" cy="3619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499" name="Object 4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559231097"/>
                </p:ext>
              </p:extLst>
            </p:nvPr>
          </p:nvGraphicFramePr>
          <p:xfrm>
            <a:off x="1476375" y="4221163"/>
            <a:ext cx="230188" cy="3222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6" name="数式" r:id="rId26" imgW="126720" imgH="177480" progId="Equation.3">
                    <p:embed/>
                  </p:oleObj>
                </mc:Choice>
                <mc:Fallback>
                  <p:oleObj name="数式" r:id="rId26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375" y="4221163"/>
                          <a:ext cx="230188" cy="32226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01" name="Arc 45"/>
            <p:cNvSpPr>
              <a:spLocks/>
            </p:cNvSpPr>
            <p:nvPr/>
          </p:nvSpPr>
          <p:spPr bwMode="auto">
            <a:xfrm>
              <a:off x="1363663" y="4575175"/>
              <a:ext cx="215900" cy="14287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9503" name="Line 47"/>
            <p:cNvSpPr>
              <a:spLocks noChangeShapeType="1"/>
            </p:cNvSpPr>
            <p:nvPr/>
          </p:nvSpPr>
          <p:spPr bwMode="auto">
            <a:xfrm>
              <a:off x="1866900" y="4502150"/>
              <a:ext cx="0" cy="79216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9504" name="Line 48"/>
            <p:cNvSpPr>
              <a:spLocks noChangeShapeType="1"/>
            </p:cNvSpPr>
            <p:nvPr/>
          </p:nvSpPr>
          <p:spPr bwMode="auto">
            <a:xfrm>
              <a:off x="1363663" y="4935538"/>
              <a:ext cx="503237" cy="3587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19508" name="Object 5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7339362"/>
                </p:ext>
              </p:extLst>
            </p:nvPr>
          </p:nvGraphicFramePr>
          <p:xfrm>
            <a:off x="1187450" y="5229225"/>
            <a:ext cx="252413" cy="2984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79167" name="数式" r:id="rId28" imgW="139680" imgH="164880" progId="Equation.3">
                    <p:embed/>
                  </p:oleObj>
                </mc:Choice>
                <mc:Fallback>
                  <p:oleObj name="数式" r:id="rId28" imgW="1396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7450" y="5229225"/>
                          <a:ext cx="252413" cy="29845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9510" name="Arc 54"/>
            <p:cNvSpPr>
              <a:spLocks/>
            </p:cNvSpPr>
            <p:nvPr/>
          </p:nvSpPr>
          <p:spPr bwMode="auto">
            <a:xfrm flipV="1">
              <a:off x="1187450" y="5013325"/>
              <a:ext cx="414338" cy="144463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728"/>
                <a:gd name="T1" fmla="*/ 0 h 21600"/>
                <a:gd name="T2" fmla="*/ 17728 w 17728"/>
                <a:gd name="T3" fmla="*/ 9260 h 21600"/>
                <a:gd name="T4" fmla="*/ 0 w 1772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28" h="21600" fill="none" extrusionOk="0">
                  <a:moveTo>
                    <a:pt x="-1" y="0"/>
                  </a:moveTo>
                  <a:cubicBezTo>
                    <a:pt x="7068" y="0"/>
                    <a:pt x="13689" y="3458"/>
                    <a:pt x="17728" y="9259"/>
                  </a:cubicBezTo>
                </a:path>
                <a:path w="17728" h="21600" stroke="0" extrusionOk="0">
                  <a:moveTo>
                    <a:pt x="-1" y="0"/>
                  </a:moveTo>
                  <a:cubicBezTo>
                    <a:pt x="7068" y="0"/>
                    <a:pt x="13689" y="3458"/>
                    <a:pt x="17728" y="925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9511" name="Text Box 55"/>
          <p:cNvSpPr txBox="1">
            <a:spLocks noChangeArrowheads="1"/>
          </p:cNvSpPr>
          <p:nvPr/>
        </p:nvSpPr>
        <p:spPr bwMode="auto">
          <a:xfrm>
            <a:off x="6268743" y="4610090"/>
            <a:ext cx="24545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/>
              <a:t>larger  </a:t>
            </a:r>
            <a:r>
              <a:rPr lang="en-US" altLang="ja-JP" dirty="0"/>
              <a:t>&lt;</a:t>
            </a:r>
            <a:r>
              <a:rPr lang="en-US" altLang="ja-JP" dirty="0" err="1"/>
              <a:t>T</a:t>
            </a:r>
            <a:r>
              <a:rPr lang="en-US" altLang="ja-JP" baseline="-25000" dirty="0" err="1"/>
              <a:t>z</a:t>
            </a:r>
            <a:r>
              <a:rPr lang="en-US" altLang="ja-JP" dirty="0"/>
              <a:t>&gt; is favored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5148064" y="5807005"/>
                <a:ext cx="374974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With Coulomb, the s. p. </a:t>
                </a:r>
                <a:r>
                  <a:rPr kumimoji="1" lang="en-US" altLang="ja-JP" dirty="0" err="1" smtClean="0"/>
                  <a:t>Routhian</a:t>
                </a:r>
                <a:r>
                  <a:rPr lang="en-US" altLang="ja-JP" dirty="0" err="1" smtClean="0"/>
                  <a:t>s</a:t>
                </a:r>
                <a:r>
                  <a:rPr lang="en-US" altLang="ja-JP" dirty="0" smtClean="0"/>
                  <a:t> </a:t>
                </a:r>
              </a:p>
              <a:p>
                <a:r>
                  <a:rPr lang="en-US" altLang="ja-JP" dirty="0" smtClean="0"/>
                  <a:t>depend on the titling angle </a:t>
                </a:r>
                <a14:m>
                  <m:oMath xmlns:m="http://schemas.openxmlformats.org/officeDocument/2006/math">
                    <m:r>
                      <a:rPr lang="ja-JP" altLang="en-US" i="1" smtClean="0">
                        <a:latin typeface="Cambria Math" panose="02040503050406030204" pitchFamily="18" charset="0"/>
                      </a:rPr>
                      <m:t>𝜃</m:t>
                    </m:r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8064" y="5807005"/>
                <a:ext cx="3749744" cy="646331"/>
              </a:xfrm>
              <a:prstGeom prst="rect">
                <a:avLst/>
              </a:prstGeom>
              <a:blipFill rotWithShape="0">
                <a:blip r:embed="rId30"/>
                <a:stretch>
                  <a:fillRect l="-1299" t="-5660" b="-1415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1" name="Line 11"/>
          <p:cNvSpPr>
            <a:spLocks noChangeShapeType="1"/>
          </p:cNvSpPr>
          <p:nvPr/>
        </p:nvSpPr>
        <p:spPr bwMode="auto">
          <a:xfrm>
            <a:off x="3131840" y="5285244"/>
            <a:ext cx="1578658" cy="4581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" name="Line 12"/>
          <p:cNvSpPr>
            <a:spLocks noChangeShapeType="1"/>
          </p:cNvSpPr>
          <p:nvPr/>
        </p:nvSpPr>
        <p:spPr bwMode="auto">
          <a:xfrm flipV="1">
            <a:off x="3183489" y="5233595"/>
            <a:ext cx="1425957" cy="50862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3" name="Line 13"/>
          <p:cNvSpPr>
            <a:spLocks noChangeShapeType="1"/>
          </p:cNvSpPr>
          <p:nvPr/>
        </p:nvSpPr>
        <p:spPr bwMode="auto">
          <a:xfrm>
            <a:off x="3182366" y="6659552"/>
            <a:ext cx="152813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4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0932861"/>
              </p:ext>
            </p:extLst>
          </p:nvPr>
        </p:nvGraphicFramePr>
        <p:xfrm>
          <a:off x="4710499" y="6381328"/>
          <a:ext cx="335718" cy="4675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168" name="数式" r:id="rId31" imgW="126720" imgH="177480" progId="Equation.3">
                  <p:embed/>
                </p:oleObj>
              </mc:Choice>
              <mc:Fallback>
                <p:oleObj name="数式" r:id="rId31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0499" y="6381328"/>
                        <a:ext cx="335718" cy="46753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Text Box 34"/>
          <p:cNvSpPr txBox="1">
            <a:spLocks noChangeArrowheads="1"/>
          </p:cNvSpPr>
          <p:nvPr/>
        </p:nvSpPr>
        <p:spPr bwMode="auto">
          <a:xfrm>
            <a:off x="3738153" y="5743347"/>
            <a:ext cx="616418" cy="76350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endParaRPr lang="en-US" altLang="ja-JP"/>
          </a:p>
          <a:p>
            <a:pPr>
              <a:spcBef>
                <a:spcPct val="50000"/>
              </a:spcBef>
            </a:pPr>
            <a:r>
              <a:rPr lang="ja-JP" altLang="en-US"/>
              <a:t>　　・・・</a:t>
            </a:r>
          </a:p>
        </p:txBody>
      </p:sp>
      <p:sp>
        <p:nvSpPr>
          <p:cNvPr id="66" name="Oval 36"/>
          <p:cNvSpPr>
            <a:spLocks noChangeArrowheads="1"/>
          </p:cNvSpPr>
          <p:nvPr/>
        </p:nvSpPr>
        <p:spPr bwMode="auto">
          <a:xfrm>
            <a:off x="3234015" y="5641172"/>
            <a:ext cx="152701" cy="15270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7" name="Oval 37"/>
          <p:cNvSpPr>
            <a:spLocks noChangeArrowheads="1"/>
          </p:cNvSpPr>
          <p:nvPr/>
        </p:nvSpPr>
        <p:spPr bwMode="auto">
          <a:xfrm>
            <a:off x="3488891" y="5538997"/>
            <a:ext cx="152701" cy="15270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" name="Oval 40"/>
          <p:cNvSpPr>
            <a:spLocks noChangeArrowheads="1"/>
          </p:cNvSpPr>
          <p:nvPr/>
        </p:nvSpPr>
        <p:spPr bwMode="auto">
          <a:xfrm>
            <a:off x="4099694" y="5538997"/>
            <a:ext cx="152701" cy="15270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9" name="Oval 41"/>
          <p:cNvSpPr>
            <a:spLocks noChangeArrowheads="1"/>
          </p:cNvSpPr>
          <p:nvPr/>
        </p:nvSpPr>
        <p:spPr bwMode="auto">
          <a:xfrm>
            <a:off x="4354571" y="5590646"/>
            <a:ext cx="152701" cy="152701"/>
          </a:xfrm>
          <a:prstGeom prst="ellipse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hlink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0" name="Arc 44"/>
          <p:cNvSpPr>
            <a:spLocks/>
          </p:cNvSpPr>
          <p:nvPr/>
        </p:nvSpPr>
        <p:spPr bwMode="auto">
          <a:xfrm rot="7890044">
            <a:off x="3641592" y="5590646"/>
            <a:ext cx="407577" cy="40757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4995602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Text Box 2"/>
          <p:cNvSpPr txBox="1">
            <a:spLocks noChangeArrowheads="1"/>
          </p:cNvSpPr>
          <p:nvPr/>
        </p:nvSpPr>
        <p:spPr bwMode="auto">
          <a:xfrm>
            <a:off x="5005388" y="469900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/>
              <a:t>Shifted semicircle</a:t>
            </a:r>
          </a:p>
        </p:txBody>
      </p:sp>
      <p:graphicFrame>
        <p:nvGraphicFramePr>
          <p:cNvPr id="241668" name="Object 4"/>
          <p:cNvGraphicFramePr>
            <a:graphicFrameLocks noChangeAspect="1"/>
          </p:cNvGraphicFramePr>
          <p:nvPr/>
        </p:nvGraphicFramePr>
        <p:xfrm>
          <a:off x="6130925" y="3681413"/>
          <a:ext cx="385763" cy="468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47" name="数式" r:id="rId3" imgW="177480" imgH="215640" progId="Equation.3">
                  <p:embed/>
                </p:oleObj>
              </mc:Choice>
              <mc:Fallback>
                <p:oleObj name="数式" r:id="rId3" imgW="17748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0925" y="3681413"/>
                        <a:ext cx="385763" cy="4683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0" name="Text Box 6"/>
          <p:cNvSpPr txBox="1">
            <a:spLocks noChangeArrowheads="1"/>
          </p:cNvSpPr>
          <p:nvPr/>
        </p:nvSpPr>
        <p:spPr bwMode="auto">
          <a:xfrm>
            <a:off x="35496" y="4706020"/>
            <a:ext cx="62642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Coulomb gives additional </a:t>
            </a:r>
            <a:r>
              <a:rPr lang="en-US" altLang="ja-JP" dirty="0" err="1"/>
              <a:t>isocranking</a:t>
            </a:r>
            <a:r>
              <a:rPr lang="en-US" altLang="ja-JP" dirty="0"/>
              <a:t> freq. effectively</a:t>
            </a:r>
          </a:p>
        </p:txBody>
      </p:sp>
      <p:graphicFrame>
        <p:nvGraphicFramePr>
          <p:cNvPr id="24167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366893"/>
              </p:ext>
            </p:extLst>
          </p:nvPr>
        </p:nvGraphicFramePr>
        <p:xfrm>
          <a:off x="5580112" y="4640684"/>
          <a:ext cx="9334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48" name="数式" r:id="rId5" imgW="558720" imgH="266400" progId="Equation.3">
                  <p:embed/>
                </p:oleObj>
              </mc:Choice>
              <mc:Fallback>
                <p:oleObj name="数式" r:id="rId5" imgW="558720" imgH="266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640684"/>
                        <a:ext cx="933450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89672"/>
              </p:ext>
            </p:extLst>
          </p:nvPr>
        </p:nvGraphicFramePr>
        <p:xfrm>
          <a:off x="3997449" y="5510113"/>
          <a:ext cx="254476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49" name="数式" r:id="rId7" imgW="1523880" imgH="266400" progId="Equation.3">
                  <p:embed/>
                </p:oleObj>
              </mc:Choice>
              <mc:Fallback>
                <p:oleObj name="数式" r:id="rId7" imgW="1523880" imgH="2664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7449" y="5510113"/>
                        <a:ext cx="254476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167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8420649"/>
              </p:ext>
            </p:extLst>
          </p:nvPr>
        </p:nvGraphicFramePr>
        <p:xfrm>
          <a:off x="892299" y="5578376"/>
          <a:ext cx="1976438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50" name="数式" r:id="rId9" imgW="1180800" imgH="266400" progId="Equation.3">
                  <p:embed/>
                </p:oleObj>
              </mc:Choice>
              <mc:Fallback>
                <p:oleObj name="数式" r:id="rId9" imgW="1180800" imgH="266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2299" y="5578376"/>
                        <a:ext cx="1976438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2809999" y="5794276"/>
            <a:ext cx="8651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41675" name="Text Box 11"/>
          <p:cNvSpPr txBox="1">
            <a:spLocks noChangeArrowheads="1"/>
          </p:cNvSpPr>
          <p:nvPr/>
        </p:nvSpPr>
        <p:spPr bwMode="auto">
          <a:xfrm>
            <a:off x="3633912" y="5157688"/>
            <a:ext cx="1479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w/ Coulomb</a:t>
            </a:r>
          </a:p>
        </p:txBody>
      </p:sp>
      <p:sp>
        <p:nvSpPr>
          <p:cNvPr id="241676" name="Text Box 12"/>
          <p:cNvSpPr txBox="1">
            <a:spLocks noChangeArrowheads="1"/>
          </p:cNvSpPr>
          <p:nvPr/>
        </p:nvSpPr>
        <p:spPr bwMode="auto">
          <a:xfrm>
            <a:off x="609724" y="5157688"/>
            <a:ext cx="161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w/o Coulomb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179388" y="1138254"/>
            <a:ext cx="2448396" cy="1714484"/>
            <a:chOff x="179388" y="1506538"/>
            <a:chExt cx="1922462" cy="1346200"/>
          </a:xfrm>
        </p:grpSpPr>
        <p:sp>
          <p:nvSpPr>
            <p:cNvPr id="241677" name="Line 13"/>
            <p:cNvSpPr>
              <a:spLocks noChangeShapeType="1"/>
            </p:cNvSpPr>
            <p:nvPr/>
          </p:nvSpPr>
          <p:spPr bwMode="auto">
            <a:xfrm>
              <a:off x="179388" y="2708275"/>
              <a:ext cx="16557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41678" name="Arc 14"/>
            <p:cNvSpPr>
              <a:spLocks/>
            </p:cNvSpPr>
            <p:nvPr/>
          </p:nvSpPr>
          <p:spPr bwMode="auto">
            <a:xfrm>
              <a:off x="468313" y="2205038"/>
              <a:ext cx="1006475" cy="503237"/>
            </a:xfrm>
            <a:custGeom>
              <a:avLst/>
              <a:gdLst>
                <a:gd name="G0" fmla="+- 21597 0 0"/>
                <a:gd name="G1" fmla="+- 21600 0 0"/>
                <a:gd name="G2" fmla="+- 21600 0 0"/>
                <a:gd name="T0" fmla="*/ 0 w 43197"/>
                <a:gd name="T1" fmla="*/ 21232 h 21600"/>
                <a:gd name="T2" fmla="*/ 43197 w 43197"/>
                <a:gd name="T3" fmla="*/ 21600 h 21600"/>
                <a:gd name="T4" fmla="*/ 21597 w 43197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197" h="21600" fill="none" extrusionOk="0">
                  <a:moveTo>
                    <a:pt x="0" y="21232"/>
                  </a:moveTo>
                  <a:cubicBezTo>
                    <a:pt x="200" y="9447"/>
                    <a:pt x="9811" y="0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</a:path>
                <a:path w="43197" h="21600" stroke="0" extrusionOk="0">
                  <a:moveTo>
                    <a:pt x="0" y="21232"/>
                  </a:moveTo>
                  <a:cubicBezTo>
                    <a:pt x="200" y="9447"/>
                    <a:pt x="9811" y="0"/>
                    <a:pt x="21597" y="0"/>
                  </a:cubicBezTo>
                  <a:cubicBezTo>
                    <a:pt x="33526" y="0"/>
                    <a:pt x="43197" y="9670"/>
                    <a:pt x="43197" y="21600"/>
                  </a:cubicBezTo>
                  <a:lnTo>
                    <a:pt x="21597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241679" name="Line 15"/>
            <p:cNvSpPr>
              <a:spLocks noChangeShapeType="1"/>
            </p:cNvSpPr>
            <p:nvPr/>
          </p:nvSpPr>
          <p:spPr bwMode="auto">
            <a:xfrm flipV="1">
              <a:off x="971550" y="1844675"/>
              <a:ext cx="0" cy="8636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241680" name="Objec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4130476185"/>
                </p:ext>
              </p:extLst>
            </p:nvPr>
          </p:nvGraphicFramePr>
          <p:xfrm>
            <a:off x="1835150" y="2528888"/>
            <a:ext cx="266700" cy="3238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251" name="数式" r:id="rId11" imgW="177480" imgH="215640" progId="Equation.3">
                    <p:embed/>
                  </p:oleObj>
                </mc:Choice>
                <mc:Fallback>
                  <p:oleObj name="数式" r:id="rId11" imgW="177480" imgH="215640" progId="Equation.3">
                    <p:embed/>
                    <p:pic>
                      <p:nvPicPr>
                        <p:cNvPr id="0" name="Object 1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5150" y="2528888"/>
                          <a:ext cx="266700" cy="323850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41681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808065334"/>
                </p:ext>
              </p:extLst>
            </p:nvPr>
          </p:nvGraphicFramePr>
          <p:xfrm>
            <a:off x="854075" y="1506538"/>
            <a:ext cx="261938" cy="3381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252" name="数式" r:id="rId12" imgW="177480" imgH="228600" progId="Equation.3">
                    <p:embed/>
                  </p:oleObj>
                </mc:Choice>
                <mc:Fallback>
                  <p:oleObj name="数式" r:id="rId12" imgW="177480" imgH="228600" progId="Equation.3">
                    <p:embed/>
                    <p:pic>
                      <p:nvPicPr>
                        <p:cNvPr id="0" name="Object 1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54075" y="1506538"/>
                          <a:ext cx="261938" cy="338137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41682" name="Line 18"/>
            <p:cNvSpPr>
              <a:spLocks noChangeShapeType="1"/>
            </p:cNvSpPr>
            <p:nvPr/>
          </p:nvSpPr>
          <p:spPr bwMode="auto">
            <a:xfrm flipV="1">
              <a:off x="971550" y="2459038"/>
              <a:ext cx="431800" cy="249237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241683" name="Object 19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402577271"/>
                </p:ext>
              </p:extLst>
            </p:nvPr>
          </p:nvGraphicFramePr>
          <p:xfrm>
            <a:off x="1476375" y="2060575"/>
            <a:ext cx="279400" cy="395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2253" name="数式" r:id="rId14" imgW="152280" imgH="215640" progId="Equation.3">
                    <p:embed/>
                  </p:oleObj>
                </mc:Choice>
                <mc:Fallback>
                  <p:oleObj name="数式" r:id="rId14" imgW="152280" imgH="21564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375" y="2060575"/>
                          <a:ext cx="279400" cy="395288"/>
                        </a:xfrm>
                        <a:prstGeom prst="rect">
                          <a:avLst/>
                        </a:prstGeom>
                        <a:solidFill>
                          <a:schemeClr val="bg1"/>
                        </a:solidFill>
                        <a:ln>
                          <a:noFill/>
                        </a:ln>
                        <a:effectLst/>
                        <a:extLs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41684" name="Text Box 20"/>
          <p:cNvSpPr txBox="1">
            <a:spLocks noChangeArrowheads="1"/>
          </p:cNvSpPr>
          <p:nvPr/>
        </p:nvSpPr>
        <p:spPr bwMode="auto">
          <a:xfrm>
            <a:off x="395536" y="764704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b="1" dirty="0"/>
              <a:t>semicircle</a:t>
            </a:r>
          </a:p>
        </p:txBody>
      </p:sp>
      <p:sp>
        <p:nvSpPr>
          <p:cNvPr id="241685" name="Line 21"/>
          <p:cNvSpPr>
            <a:spLocks noChangeShapeType="1"/>
          </p:cNvSpPr>
          <p:nvPr/>
        </p:nvSpPr>
        <p:spPr bwMode="auto">
          <a:xfrm flipV="1">
            <a:off x="7596188" y="2349500"/>
            <a:ext cx="431800" cy="93503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241686" name="Object 22"/>
          <p:cNvGraphicFramePr>
            <a:graphicFrameLocks noChangeAspect="1"/>
          </p:cNvGraphicFramePr>
          <p:nvPr/>
        </p:nvGraphicFramePr>
        <p:xfrm>
          <a:off x="8101013" y="1916113"/>
          <a:ext cx="279400" cy="39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54" name="数式" r:id="rId16" imgW="152280" imgH="215640" progId="Equation.3">
                  <p:embed/>
                </p:oleObj>
              </mc:Choice>
              <mc:Fallback>
                <p:oleObj name="数式" r:id="rId16" imgW="152280" imgH="215640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01013" y="1916113"/>
                        <a:ext cx="279400" cy="3952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1687" name="AutoShape 23"/>
          <p:cNvSpPr>
            <a:spLocks noChangeArrowheads="1"/>
          </p:cNvSpPr>
          <p:nvPr/>
        </p:nvSpPr>
        <p:spPr bwMode="auto">
          <a:xfrm>
            <a:off x="2627784" y="2132856"/>
            <a:ext cx="287337" cy="287338"/>
          </a:xfrm>
          <a:prstGeom prst="notched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pic>
        <p:nvPicPr>
          <p:cNvPr id="241688" name="Picture 24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00" y="765175"/>
            <a:ext cx="5329238" cy="287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41669" name="Object 5"/>
          <p:cNvGraphicFramePr>
            <a:graphicFrameLocks noChangeAspect="1"/>
          </p:cNvGraphicFramePr>
          <p:nvPr/>
        </p:nvGraphicFramePr>
        <p:xfrm>
          <a:off x="3203575" y="1916113"/>
          <a:ext cx="385763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55" name="数式" r:id="rId18" imgW="177480" imgH="228600" progId="Equation.3">
                  <p:embed/>
                </p:oleObj>
              </mc:Choice>
              <mc:Fallback>
                <p:oleObj name="数式" r:id="rId18" imgW="1774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1916113"/>
                        <a:ext cx="385763" cy="4953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図 1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755576" y="6213506"/>
            <a:ext cx="5251152" cy="527862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388" y="188640"/>
            <a:ext cx="15311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w/o Coulomb</a:t>
            </a:r>
            <a:endParaRPr kumimoji="1" lang="ja-JP" altLang="en-US" dirty="0"/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3667358" y="14077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w/ Coulomb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 flipV="1">
            <a:off x="8027988" y="3645025"/>
            <a:ext cx="0" cy="2464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テキスト ボックス 6"/>
          <p:cNvSpPr txBox="1"/>
          <p:nvPr/>
        </p:nvSpPr>
        <p:spPr>
          <a:xfrm>
            <a:off x="6948264" y="4284385"/>
            <a:ext cx="21446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/>
              <a:t>D</a:t>
            </a:r>
            <a:r>
              <a:rPr kumimoji="1" lang="en-US" altLang="ja-JP" sz="1600" dirty="0" smtClean="0"/>
              <a:t>ifference </a:t>
            </a:r>
            <a:r>
              <a:rPr lang="en-US" altLang="ja-JP" sz="1600" dirty="0" smtClean="0"/>
              <a:t>of p and n </a:t>
            </a:r>
          </a:p>
          <a:p>
            <a:r>
              <a:rPr lang="en-US" altLang="ja-JP" sz="1600" dirty="0" smtClean="0"/>
              <a:t>Fermi energies  </a:t>
            </a:r>
            <a:endParaRPr kumimoji="1" lang="ja-JP" altLang="en-US" sz="1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090742" y="269962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0</a:t>
            </a:r>
            <a:endParaRPr kumimoji="1" lang="ja-JP" altLang="en-US" dirty="0"/>
          </a:p>
        </p:txBody>
      </p:sp>
      <p:graphicFrame>
        <p:nvGraphicFramePr>
          <p:cNvPr id="3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562913"/>
              </p:ext>
            </p:extLst>
          </p:nvPr>
        </p:nvGraphicFramePr>
        <p:xfrm>
          <a:off x="3718421" y="3891459"/>
          <a:ext cx="17176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56" name="数式" r:id="rId21" imgW="1028520" imgH="241200" progId="Equation.3">
                  <p:embed/>
                </p:oleObj>
              </mc:Choice>
              <mc:Fallback>
                <p:oleObj name="数式" r:id="rId21" imgW="10285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8421" y="3891459"/>
                        <a:ext cx="17176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6019687"/>
              </p:ext>
            </p:extLst>
          </p:nvPr>
        </p:nvGraphicFramePr>
        <p:xfrm>
          <a:off x="7301805" y="3933056"/>
          <a:ext cx="15906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57" name="数式" r:id="rId23" imgW="952200" imgH="241200" progId="Equation.3">
                  <p:embed/>
                </p:oleObj>
              </mc:Choice>
              <mc:Fallback>
                <p:oleObj name="数式" r:id="rId23" imgW="9522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1805" y="3933056"/>
                        <a:ext cx="1590675" cy="40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直線矢印コネクタ 36"/>
          <p:cNvCxnSpPr/>
          <p:nvPr/>
        </p:nvCxnSpPr>
        <p:spPr>
          <a:xfrm flipV="1">
            <a:off x="4572000" y="3645024"/>
            <a:ext cx="0" cy="24643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/>
          <p:cNvSpPr txBox="1"/>
          <p:nvPr/>
        </p:nvSpPr>
        <p:spPr>
          <a:xfrm>
            <a:off x="8367469" y="3501008"/>
            <a:ext cx="813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(MeV)</a:t>
            </a:r>
            <a:endParaRPr kumimoji="1" lang="ja-JP" altLang="en-US" dirty="0"/>
          </a:p>
        </p:txBody>
      </p:sp>
      <p:graphicFrame>
        <p:nvGraphicFramePr>
          <p:cNvPr id="40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599136"/>
              </p:ext>
            </p:extLst>
          </p:nvPr>
        </p:nvGraphicFramePr>
        <p:xfrm>
          <a:off x="505172" y="3804953"/>
          <a:ext cx="1906588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58" name="数式" r:id="rId25" imgW="1143000" imgH="241200" progId="Equation.3">
                  <p:embed/>
                </p:oleObj>
              </mc:Choice>
              <mc:Fallback>
                <p:oleObj name="数式" r:id="rId25" imgW="11430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172" y="3804953"/>
                        <a:ext cx="1906588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99330672"/>
              </p:ext>
            </p:extLst>
          </p:nvPr>
        </p:nvGraphicFramePr>
        <p:xfrm>
          <a:off x="231874" y="3356992"/>
          <a:ext cx="20574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59" name="数式" r:id="rId27" imgW="1231560" imgH="253800" progId="Equation.3">
                  <p:embed/>
                </p:oleObj>
              </mc:Choice>
              <mc:Fallback>
                <p:oleObj name="数式" r:id="rId27" imgW="1231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74" y="3356992"/>
                        <a:ext cx="20574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8041276"/>
              </p:ext>
            </p:extLst>
          </p:nvPr>
        </p:nvGraphicFramePr>
        <p:xfrm>
          <a:off x="1682850" y="2708920"/>
          <a:ext cx="296862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60" name="数式" r:id="rId29" imgW="177480" imgH="253800" progId="Equation.3">
                  <p:embed/>
                </p:oleObj>
              </mc:Choice>
              <mc:Fallback>
                <p:oleObj name="数式" r:id="rId29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2850" y="2708920"/>
                        <a:ext cx="296862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3480486"/>
              </p:ext>
            </p:extLst>
          </p:nvPr>
        </p:nvGraphicFramePr>
        <p:xfrm>
          <a:off x="251520" y="2718693"/>
          <a:ext cx="48895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61" name="数式" r:id="rId31" imgW="291960" imgH="253800" progId="Equation.3">
                  <p:embed/>
                </p:oleObj>
              </mc:Choice>
              <mc:Fallback>
                <p:oleObj name="数式" r:id="rId31" imgW="2919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718693"/>
                        <a:ext cx="48895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1770932"/>
              </p:ext>
            </p:extLst>
          </p:nvPr>
        </p:nvGraphicFramePr>
        <p:xfrm>
          <a:off x="1502325" y="2328533"/>
          <a:ext cx="294889" cy="4106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2262" name="数式" r:id="rId33" imgW="126720" imgH="177480" progId="Equation.3">
                  <p:embed/>
                </p:oleObj>
              </mc:Choice>
              <mc:Fallback>
                <p:oleObj name="数式" r:id="rId33" imgW="1267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2325" y="2328533"/>
                        <a:ext cx="294889" cy="4106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78" name="Text Box 14"/>
          <p:cNvSpPr txBox="1">
            <a:spLocks noChangeArrowheads="1"/>
          </p:cNvSpPr>
          <p:nvPr/>
        </p:nvSpPr>
        <p:spPr bwMode="auto">
          <a:xfrm>
            <a:off x="539824" y="5726583"/>
            <a:ext cx="7848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Pairing between protons and neutrons (</a:t>
            </a:r>
            <a:r>
              <a:rPr lang="en-US" altLang="ja-JP" dirty="0" err="1"/>
              <a:t>isoscalar</a:t>
            </a:r>
            <a:r>
              <a:rPr lang="en-US" altLang="ja-JP" dirty="0"/>
              <a:t> T=0 and </a:t>
            </a:r>
            <a:r>
              <a:rPr lang="en-US" altLang="ja-JP" dirty="0" err="1"/>
              <a:t>isovector</a:t>
            </a:r>
            <a:r>
              <a:rPr lang="en-US" altLang="ja-JP" dirty="0"/>
              <a:t> T=1)</a:t>
            </a:r>
          </a:p>
        </p:txBody>
      </p:sp>
      <p:sp>
        <p:nvSpPr>
          <p:cNvPr id="88081" name="Text Box 17"/>
          <p:cNvSpPr txBox="1">
            <a:spLocks noChangeArrowheads="1"/>
          </p:cNvSpPr>
          <p:nvPr/>
        </p:nvSpPr>
        <p:spPr bwMode="auto">
          <a:xfrm>
            <a:off x="4017807" y="6285234"/>
            <a:ext cx="308206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200" dirty="0"/>
              <a:t>Goodman, Adv. </a:t>
            </a:r>
            <a:r>
              <a:rPr lang="en-US" altLang="ja-JP" sz="1200" dirty="0" err="1"/>
              <a:t>Nucl</a:t>
            </a:r>
            <a:r>
              <a:rPr lang="en-US" altLang="ja-JP" sz="1200" dirty="0"/>
              <a:t>. Phys.11, (1979) 293.</a:t>
            </a:r>
          </a:p>
        </p:txBody>
      </p:sp>
      <p:sp>
        <p:nvSpPr>
          <p:cNvPr id="88086" name="Text Box 22"/>
          <p:cNvSpPr txBox="1">
            <a:spLocks noChangeArrowheads="1"/>
          </p:cNvSpPr>
          <p:nvPr/>
        </p:nvSpPr>
        <p:spPr bwMode="auto">
          <a:xfrm>
            <a:off x="361156" y="188640"/>
            <a:ext cx="8087470" cy="400110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b="1" dirty="0" smtClean="0"/>
              <a:t>Energy-density-functional calculation </a:t>
            </a:r>
            <a:r>
              <a:rPr lang="en-US" altLang="ja-JP" sz="2000" b="1" dirty="0"/>
              <a:t>with proton-neutron mixing</a:t>
            </a:r>
          </a:p>
        </p:txBody>
      </p:sp>
      <p:grpSp>
        <p:nvGrpSpPr>
          <p:cNvPr id="5" name="グループ化 4"/>
          <p:cNvGrpSpPr/>
          <p:nvPr/>
        </p:nvGrpSpPr>
        <p:grpSpPr>
          <a:xfrm>
            <a:off x="7380288" y="6146130"/>
            <a:ext cx="1666875" cy="595238"/>
            <a:chOff x="7380288" y="4507756"/>
            <a:chExt cx="1666875" cy="595238"/>
          </a:xfrm>
        </p:grpSpPr>
        <p:grpSp>
          <p:nvGrpSpPr>
            <p:cNvPr id="88088" name="Group 24"/>
            <p:cNvGrpSpPr>
              <a:grpSpLocks/>
            </p:cNvGrpSpPr>
            <p:nvPr/>
          </p:nvGrpSpPr>
          <p:grpSpPr bwMode="auto">
            <a:xfrm>
              <a:off x="7391400" y="4652218"/>
              <a:ext cx="1584325" cy="227013"/>
              <a:chOff x="4105" y="2115"/>
              <a:chExt cx="952" cy="136"/>
            </a:xfrm>
          </p:grpSpPr>
          <p:sp>
            <p:nvSpPr>
              <p:cNvPr id="88089" name="Oval 25"/>
              <p:cNvSpPr>
                <a:spLocks noChangeArrowheads="1"/>
              </p:cNvSpPr>
              <p:nvPr/>
            </p:nvSpPr>
            <p:spPr bwMode="auto">
              <a:xfrm>
                <a:off x="4150" y="2115"/>
                <a:ext cx="862" cy="136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8090" name="Oval 26"/>
              <p:cNvSpPr>
                <a:spLocks noChangeArrowheads="1"/>
              </p:cNvSpPr>
              <p:nvPr/>
            </p:nvSpPr>
            <p:spPr bwMode="auto">
              <a:xfrm>
                <a:off x="4105" y="2115"/>
                <a:ext cx="136" cy="136"/>
              </a:xfrm>
              <a:prstGeom prst="ellipse">
                <a:avLst/>
              </a:prstGeom>
              <a:solidFill>
                <a:srgbClr val="99FF99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  <p:sp>
            <p:nvSpPr>
              <p:cNvPr id="88091" name="Oval 27"/>
              <p:cNvSpPr>
                <a:spLocks noChangeArrowheads="1"/>
              </p:cNvSpPr>
              <p:nvPr/>
            </p:nvSpPr>
            <p:spPr bwMode="auto">
              <a:xfrm>
                <a:off x="4921" y="2115"/>
                <a:ext cx="136" cy="136"/>
              </a:xfrm>
              <a:prstGeom prst="ellipse">
                <a:avLst/>
              </a:prstGeom>
              <a:solidFill>
                <a:srgbClr val="CCCCFF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sp>
          <p:nvSpPr>
            <p:cNvPr id="88092" name="Text Box 28"/>
            <p:cNvSpPr txBox="1">
              <a:spLocks noChangeArrowheads="1"/>
            </p:cNvSpPr>
            <p:nvPr/>
          </p:nvSpPr>
          <p:spPr bwMode="auto">
            <a:xfrm>
              <a:off x="7967663" y="4645794"/>
              <a:ext cx="4889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ja-JP" altLang="en-US" sz="2400" dirty="0">
                  <a:latin typeface="Times New Roman" panose="02020603050405020304" pitchFamily="18" charset="0"/>
                </a:rPr>
                <a:t>？</a:t>
              </a:r>
            </a:p>
          </p:txBody>
        </p:sp>
        <p:sp>
          <p:nvSpPr>
            <p:cNvPr id="88093" name="Line 29"/>
            <p:cNvSpPr>
              <a:spLocks noChangeShapeType="1"/>
            </p:cNvSpPr>
            <p:nvPr/>
          </p:nvSpPr>
          <p:spPr bwMode="auto">
            <a:xfrm flipV="1">
              <a:off x="7534275" y="4507756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094" name="Line 30"/>
            <p:cNvSpPr>
              <a:spLocks noChangeShapeType="1"/>
            </p:cNvSpPr>
            <p:nvPr/>
          </p:nvSpPr>
          <p:spPr bwMode="auto">
            <a:xfrm flipV="1">
              <a:off x="8902700" y="4507756"/>
              <a:ext cx="0" cy="2159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8095" name="Text Box 31"/>
            <p:cNvSpPr txBox="1">
              <a:spLocks noChangeArrowheads="1"/>
            </p:cNvSpPr>
            <p:nvPr/>
          </p:nvSpPr>
          <p:spPr bwMode="auto">
            <a:xfrm>
              <a:off x="7380288" y="4542681"/>
              <a:ext cx="2984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latin typeface="Times New Roman" panose="02020603050405020304" pitchFamily="18" charset="0"/>
                </a:rPr>
                <a:t>p</a:t>
              </a:r>
            </a:p>
          </p:txBody>
        </p:sp>
        <p:sp>
          <p:nvSpPr>
            <p:cNvPr id="88096" name="Text Box 32"/>
            <p:cNvSpPr txBox="1">
              <a:spLocks noChangeArrowheads="1"/>
            </p:cNvSpPr>
            <p:nvPr/>
          </p:nvSpPr>
          <p:spPr bwMode="auto">
            <a:xfrm>
              <a:off x="8748713" y="4536331"/>
              <a:ext cx="298450" cy="3667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ja-JP">
                  <a:latin typeface="Times New Roman" panose="02020603050405020304" pitchFamily="18" charset="0"/>
                </a:rPr>
                <a:t>n</a:t>
              </a:r>
            </a:p>
          </p:txBody>
        </p:sp>
      </p:grpSp>
      <p:sp>
        <p:nvSpPr>
          <p:cNvPr id="88067" name="Text Box 3"/>
          <p:cNvSpPr txBox="1">
            <a:spLocks noChangeArrowheads="1"/>
          </p:cNvSpPr>
          <p:nvPr/>
        </p:nvSpPr>
        <p:spPr bwMode="auto">
          <a:xfrm>
            <a:off x="250950" y="2773536"/>
            <a:ext cx="2495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dirty="0"/>
              <a:t>Proton-neutron mixing:</a:t>
            </a:r>
          </a:p>
        </p:txBody>
      </p:sp>
      <p:sp>
        <p:nvSpPr>
          <p:cNvPr id="88068" name="Text Box 4"/>
          <p:cNvSpPr txBox="1">
            <a:spLocks noChangeArrowheads="1"/>
          </p:cNvSpPr>
          <p:nvPr/>
        </p:nvSpPr>
        <p:spPr bwMode="auto">
          <a:xfrm>
            <a:off x="466850" y="3133899"/>
            <a:ext cx="55451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Single-particles </a:t>
            </a:r>
            <a:r>
              <a:rPr lang="en-US" altLang="ja-JP" dirty="0"/>
              <a:t>are mixtures of protons and neutrons</a:t>
            </a:r>
          </a:p>
        </p:txBody>
      </p:sp>
      <p:sp>
        <p:nvSpPr>
          <p:cNvPr id="88075" name="Oval 11"/>
          <p:cNvSpPr>
            <a:spLocks noChangeArrowheads="1"/>
          </p:cNvSpPr>
          <p:nvPr/>
        </p:nvSpPr>
        <p:spPr bwMode="auto">
          <a:xfrm>
            <a:off x="179512" y="2917999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8083" name="Text Box 19"/>
          <p:cNvSpPr txBox="1">
            <a:spLocks noChangeArrowheads="1"/>
          </p:cNvSpPr>
          <p:nvPr/>
        </p:nvSpPr>
        <p:spPr bwMode="auto">
          <a:xfrm>
            <a:off x="466850" y="3492674"/>
            <a:ext cx="6213475" cy="37623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EDF with an arbitrary mixing between protons and neutrons</a:t>
            </a:r>
          </a:p>
        </p:txBody>
      </p:sp>
      <p:graphicFrame>
        <p:nvGraphicFramePr>
          <p:cNvPr id="88097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4929296"/>
              </p:ext>
            </p:extLst>
          </p:nvPr>
        </p:nvGraphicFramePr>
        <p:xfrm>
          <a:off x="736725" y="4011786"/>
          <a:ext cx="24066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886" name="数式" r:id="rId3" imgW="1587240" imgH="253800" progId="Equation.3">
                  <p:embed/>
                </p:oleObj>
              </mc:Choice>
              <mc:Fallback>
                <p:oleObj name="数式" r:id="rId3" imgW="15872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25" y="4011786"/>
                        <a:ext cx="24066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98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507874"/>
              </p:ext>
            </p:extLst>
          </p:nvPr>
        </p:nvGraphicFramePr>
        <p:xfrm>
          <a:off x="4768975" y="3987974"/>
          <a:ext cx="2520950" cy="384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887" name="数式" r:id="rId5" imgW="1663560" imgH="253800" progId="Equation.3">
                  <p:embed/>
                </p:oleObj>
              </mc:Choice>
              <mc:Fallback>
                <p:oleObj name="数式" r:id="rId5" imgW="16635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8975" y="3987974"/>
                        <a:ext cx="2520950" cy="384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099" name="Line 35"/>
          <p:cNvSpPr>
            <a:spLocks noChangeShapeType="1"/>
          </p:cNvSpPr>
          <p:nvPr/>
        </p:nvSpPr>
        <p:spPr bwMode="auto">
          <a:xfrm>
            <a:off x="3257675" y="4156249"/>
            <a:ext cx="935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88100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5857853"/>
              </p:ext>
            </p:extLst>
          </p:nvPr>
        </p:nvGraphicFramePr>
        <p:xfrm>
          <a:off x="2752850" y="4372149"/>
          <a:ext cx="86360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888" name="数式" r:id="rId7" imgW="507960" imgH="164880" progId="Equation.3">
                  <p:embed/>
                </p:oleObj>
              </mc:Choice>
              <mc:Fallback>
                <p:oleObj name="数式" r:id="rId7" imgW="50796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2850" y="4372149"/>
                        <a:ext cx="863600" cy="280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101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189528"/>
              </p:ext>
            </p:extLst>
          </p:nvPr>
        </p:nvGraphicFramePr>
        <p:xfrm>
          <a:off x="7001000" y="4300711"/>
          <a:ext cx="114458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5889" name="数式" r:id="rId9" imgW="672840" imgH="203040" progId="Equation.3">
                  <p:embed/>
                </p:oleObj>
              </mc:Choice>
              <mc:Fallback>
                <p:oleObj name="数式" r:id="rId9" imgW="672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1000" y="4300711"/>
                        <a:ext cx="1144587" cy="346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102" name="Text Box 38"/>
          <p:cNvSpPr txBox="1">
            <a:spLocks noChangeArrowheads="1"/>
          </p:cNvSpPr>
          <p:nvPr/>
        </p:nvSpPr>
        <p:spPr bwMode="auto">
          <a:xfrm>
            <a:off x="4546927" y="611396"/>
            <a:ext cx="405752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uperposition of protons and neutrons</a:t>
            </a:r>
            <a:endParaRPr lang="ja-JP" altLang="en-US" dirty="0"/>
          </a:p>
        </p:txBody>
      </p:sp>
      <p:sp>
        <p:nvSpPr>
          <p:cNvPr id="88103" name="Line 39"/>
          <p:cNvSpPr>
            <a:spLocks noChangeShapeType="1"/>
          </p:cNvSpPr>
          <p:nvPr/>
        </p:nvSpPr>
        <p:spPr bwMode="auto">
          <a:xfrm>
            <a:off x="5725045" y="476672"/>
            <a:ext cx="25193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51520" y="1052736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Isospin</a:t>
            </a:r>
            <a:r>
              <a:rPr kumimoji="1" lang="en-US" altLang="ja-JP" dirty="0" smtClean="0"/>
              <a:t> symmetry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539552" y="1628800"/>
                <a:ext cx="2326406" cy="33425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d>
                    <m:d>
                      <m:dPr>
                        <m:begChr m:val="|"/>
                        <m:endChr m:val="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1628800"/>
                <a:ext cx="2326406" cy="334259"/>
              </a:xfrm>
              <a:prstGeom prst="rect">
                <a:avLst/>
              </a:prstGeom>
              <a:blipFill rotWithShape="0">
                <a:blip r:embed="rId11"/>
                <a:stretch>
                  <a:fillRect l="-16010" t="-198182" b="-289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539552" y="2159791"/>
                <a:ext cx="2320443" cy="3331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𝑝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d>
                    <m:d>
                      <m:dPr>
                        <m:begChr m:val="|"/>
                        <m:endChr m:val=""/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ja-JP" altLang="en-US" i="1" smtClean="0">
                            <a:latin typeface="Cambria Math" panose="02040503050406030204" pitchFamily="18" charset="0"/>
                          </a:rPr>
                          <m:t>𝜏</m:t>
                        </m:r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"/>
                            <m:endChr m:val="⟩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lin"/>
                                <m:ctrlP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d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num>
                              <m:den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den>
                            </m:f>
                          </m:e>
                        </m:d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2159791"/>
                <a:ext cx="2320443" cy="333105"/>
              </a:xfrm>
              <a:prstGeom prst="rect">
                <a:avLst/>
              </a:prstGeom>
              <a:blipFill rotWithShape="0">
                <a:blip r:embed="rId12"/>
                <a:stretch>
                  <a:fillRect l="-16053" t="-198182" b="-28909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3347631" y="1412776"/>
            <a:ext cx="56888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Protons and neutrons can be regarded as</a:t>
            </a:r>
          </a:p>
          <a:p>
            <a:r>
              <a:rPr lang="en-US" altLang="ja-JP" sz="1600" dirty="0" smtClean="0"/>
              <a:t>identical particles (nucleons) with different quantum numbers</a:t>
            </a:r>
            <a:endParaRPr kumimoji="1" lang="ja-JP" altLang="en-US" sz="1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/>
              <p:cNvSpPr txBox="1"/>
              <p:nvPr/>
            </p:nvSpPr>
            <p:spPr>
              <a:xfrm>
                <a:off x="7005652" y="2005903"/>
                <a:ext cx="1310764" cy="414985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r>
                  <a:rPr lang="en-US" altLang="ja-JP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|"/>
                        <m:endChr m:val=""/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begChr m:val=""/>
                            <m:endChr m:val="⟩"/>
                            <m:ctrlP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ja-JP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d>
                    <m:d>
                      <m:dPr>
                        <m:ctrlPr>
                          <a:rPr lang="en-US" altLang="ja-JP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altLang="ja-JP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ja-JP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ja-JP" altLang="en-US" i="1" smtClean="0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altLang="ja-JP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ja-JP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ja-JP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d>
                  </m:oMath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41" name="テキスト ボックス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5652" y="2005903"/>
                <a:ext cx="1310764" cy="414985"/>
              </a:xfrm>
              <a:prstGeom prst="rect">
                <a:avLst/>
              </a:prstGeom>
              <a:blipFill rotWithShape="0">
                <a:blip r:embed="rId13"/>
                <a:stretch>
                  <a:fillRect l="-27907" t="-100000" b="-16176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3347864" y="2060848"/>
            <a:ext cx="37449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600" dirty="0" smtClean="0"/>
              <a:t>In general, a nucleon state is written as</a:t>
            </a:r>
            <a:endParaRPr kumimoji="1" lang="ja-JP" altLang="en-US" sz="1600" dirty="0"/>
          </a:p>
        </p:txBody>
      </p:sp>
      <p:sp>
        <p:nvSpPr>
          <p:cNvPr id="48" name="Text Box 9"/>
          <p:cNvSpPr txBox="1">
            <a:spLocks noChangeArrowheads="1"/>
          </p:cNvSpPr>
          <p:nvPr/>
        </p:nvSpPr>
        <p:spPr bwMode="auto">
          <a:xfrm>
            <a:off x="4031663" y="6469399"/>
            <a:ext cx="305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200" dirty="0" err="1"/>
              <a:t>Perlinska</a:t>
            </a:r>
            <a:r>
              <a:rPr lang="en-US" altLang="ja-JP" sz="1200" dirty="0"/>
              <a:t> et al, PRC 69 , 014316(2004)</a:t>
            </a: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39552" y="5229200"/>
            <a:ext cx="8424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A first step toward </a:t>
            </a:r>
            <a:r>
              <a:rPr lang="en-US" altLang="ja-JP" dirty="0">
                <a:solidFill>
                  <a:srgbClr val="FF0000"/>
                </a:solidFill>
              </a:rPr>
              <a:t>nuclear DFT for proton-neutron pairing</a:t>
            </a:r>
            <a:r>
              <a:rPr lang="en-US" altLang="ja-JP" dirty="0"/>
              <a:t>  and its application </a:t>
            </a:r>
          </a:p>
        </p:txBody>
      </p:sp>
      <p:sp>
        <p:nvSpPr>
          <p:cNvPr id="39" name="AutoShape 23"/>
          <p:cNvSpPr>
            <a:spLocks noChangeArrowheads="1"/>
          </p:cNvSpPr>
          <p:nvPr/>
        </p:nvSpPr>
        <p:spPr bwMode="auto">
          <a:xfrm>
            <a:off x="179512" y="5373216"/>
            <a:ext cx="287338" cy="142875"/>
          </a:xfrm>
          <a:prstGeom prst="rightArrow">
            <a:avLst>
              <a:gd name="adj1" fmla="val 50000"/>
              <a:gd name="adj2" fmla="val 50278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39552" y="4787860"/>
            <a:ext cx="7096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Here, we consider p-n mixing at the </a:t>
            </a:r>
            <a:r>
              <a:rPr kumimoji="1" lang="en-US" altLang="ja-JP" dirty="0" err="1" smtClean="0"/>
              <a:t>Hartree</a:t>
            </a:r>
            <a:r>
              <a:rPr lang="en-US" altLang="ja-JP" dirty="0" err="1" smtClean="0"/>
              <a:t>-Fock</a:t>
            </a:r>
            <a:r>
              <a:rPr lang="en-US" altLang="ja-JP" dirty="0" smtClean="0"/>
              <a:t> level (w/o pairing)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7980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83568" y="476672"/>
            <a:ext cx="26340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Basic idea of p-n mixing</a:t>
            </a:r>
            <a:endParaRPr kumimoji="1" lang="ja-JP" altLang="en-US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601083"/>
            <a:ext cx="3384376" cy="819805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5616" y="4265098"/>
            <a:ext cx="5688113" cy="154016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83568" y="1187460"/>
            <a:ext cx="51305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Let’s consider two p-n mixed </a:t>
            </a:r>
            <a:r>
              <a:rPr kumimoji="1" lang="en-US" altLang="ja-JP" dirty="0" err="1" smtClean="0"/>
              <a:t>s.p</a:t>
            </a:r>
            <a:r>
              <a:rPr kumimoji="1" lang="en-US" altLang="ja-JP" dirty="0" smtClean="0"/>
              <a:t>. </a:t>
            </a:r>
            <a:r>
              <a:rPr lang="en-US" altLang="ja-JP" dirty="0" smtClean="0"/>
              <a:t>wave functions</a:t>
            </a:r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1600" y="2924944"/>
            <a:ext cx="2536524" cy="281362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4067944" y="2492896"/>
            <a:ext cx="4544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r>
              <a:rPr lang="en-US" altLang="ja-JP" dirty="0" smtClean="0"/>
              <a:t>tandard unmixed neutron and proton w. f.</a:t>
            </a:r>
            <a:endParaRPr kumimoji="1" lang="ja-JP" altLang="en-US" dirty="0"/>
          </a:p>
        </p:txBody>
      </p:sp>
      <p:sp>
        <p:nvSpPr>
          <p:cNvPr id="10" name="右中かっこ 9"/>
          <p:cNvSpPr/>
          <p:nvPr/>
        </p:nvSpPr>
        <p:spPr>
          <a:xfrm>
            <a:off x="6804248" y="4337106"/>
            <a:ext cx="144535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048579" y="4265098"/>
            <a:ext cx="19159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s</a:t>
            </a:r>
            <a:r>
              <a:rPr kumimoji="1" lang="en-US" altLang="ja-JP" dirty="0" smtClean="0"/>
              <a:t>tandard n and p</a:t>
            </a:r>
          </a:p>
          <a:p>
            <a:r>
              <a:rPr lang="en-US" altLang="ja-JP" dirty="0" smtClean="0"/>
              <a:t>densities</a:t>
            </a:r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27502" y="3761042"/>
            <a:ext cx="51090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They contribute to the l</a:t>
            </a:r>
            <a:r>
              <a:rPr kumimoji="1" lang="en-US" altLang="ja-JP" dirty="0" smtClean="0"/>
              <a:t>ocal density matrices as</a:t>
            </a:r>
            <a:endParaRPr kumimoji="1" lang="ja-JP" altLang="en-US" dirty="0"/>
          </a:p>
        </p:txBody>
      </p:sp>
      <p:sp>
        <p:nvSpPr>
          <p:cNvPr id="8" name="右矢印 7"/>
          <p:cNvSpPr/>
          <p:nvPr/>
        </p:nvSpPr>
        <p:spPr>
          <a:xfrm>
            <a:off x="3635896" y="2996952"/>
            <a:ext cx="290749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大かっこ 13"/>
          <p:cNvSpPr/>
          <p:nvPr/>
        </p:nvSpPr>
        <p:spPr>
          <a:xfrm>
            <a:off x="675173" y="2636912"/>
            <a:ext cx="8073291" cy="864096"/>
          </a:xfrm>
          <a:prstGeom prst="bracketPair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5050003" y="2863969"/>
                <a:ext cx="14508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kumimoji="1" lang="en-US" altLang="ja-JP" dirty="0" smtClean="0"/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ja-JP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50003" y="2863969"/>
                <a:ext cx="1450846" cy="276999"/>
              </a:xfrm>
              <a:prstGeom prst="rect">
                <a:avLst/>
              </a:prstGeom>
              <a:blipFill rotWithShape="0">
                <a:blip r:embed="rId5"/>
                <a:stretch>
                  <a:fillRect l="-7143" t="-28889" r="-9664" b="-51111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060689" y="3152001"/>
                <a:ext cx="145552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kumimoji="1" lang="ja-JP" altLang="en-US" i="1" smtClean="0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kumimoji="1"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kumimoji="1" lang="en-US" altLang="ja-JP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kumimoji="1" lang="en-US" altLang="ja-JP" dirty="0" smtClean="0"/>
                  <a:t>)=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ja-JP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ja-JP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altLang="ja-JP" i="1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altLang="ja-JP" i="1">
                        <a:latin typeface="Cambria Math" panose="02040503050406030204" pitchFamily="18" charset="0"/>
                      </a:rPr>
                      <m:t>𝑟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altLang="ja-JP" b="0" i="1" smtClean="0">
                        <a:latin typeface="Cambria Math" panose="02040503050406030204" pitchFamily="18" charset="0"/>
                      </a:rPr>
                      <m:t>𝑝</m:t>
                    </m:r>
                  </m:oMath>
                </a14:m>
                <a:r>
                  <a:rPr lang="en-US" altLang="ja-JP" dirty="0" smtClean="0"/>
                  <a:t>)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689" y="3152001"/>
                <a:ext cx="1455527" cy="276999"/>
              </a:xfrm>
              <a:prstGeom prst="rect">
                <a:avLst/>
              </a:prstGeom>
              <a:blipFill rotWithShape="0">
                <a:blip r:embed="rId6"/>
                <a:stretch>
                  <a:fillRect l="-7113" t="-28261" r="-9205" b="-50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右中かっこ 16"/>
          <p:cNvSpPr/>
          <p:nvPr/>
        </p:nvSpPr>
        <p:spPr>
          <a:xfrm>
            <a:off x="6803729" y="5085184"/>
            <a:ext cx="144535" cy="5760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7092280" y="5157192"/>
            <a:ext cx="11977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p</a:t>
            </a:r>
            <a:r>
              <a:rPr kumimoji="1" lang="en-US" altLang="ja-JP" dirty="0" smtClean="0"/>
              <a:t>-n mixed</a:t>
            </a:r>
          </a:p>
          <a:p>
            <a:r>
              <a:rPr lang="en-US" altLang="ja-JP" dirty="0" smtClean="0"/>
              <a:t>densities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901063" y="1772816"/>
            <a:ext cx="3698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(spin indices omitted for simplicity)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8324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ext Box 2"/>
          <p:cNvSpPr txBox="1">
            <a:spLocks noChangeArrowheads="1"/>
          </p:cNvSpPr>
          <p:nvPr/>
        </p:nvSpPr>
        <p:spPr bwMode="auto">
          <a:xfrm>
            <a:off x="179388" y="115888"/>
            <a:ext cx="675056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err="1"/>
              <a:t>Hartree-Fock</a:t>
            </a:r>
            <a:r>
              <a:rPr lang="en-US" altLang="ja-JP" dirty="0"/>
              <a:t> calculation including proton-neutron </a:t>
            </a:r>
            <a:r>
              <a:rPr lang="en-US" altLang="ja-JP" dirty="0" smtClean="0"/>
              <a:t>mixing (</a:t>
            </a:r>
            <a:r>
              <a:rPr lang="en-US" altLang="ja-JP" dirty="0" err="1" smtClean="0"/>
              <a:t>pnHF</a:t>
            </a:r>
            <a:r>
              <a:rPr lang="en-US" altLang="ja-JP" dirty="0" smtClean="0"/>
              <a:t>)</a:t>
            </a:r>
            <a:endParaRPr lang="en-US" altLang="ja-JP" dirty="0"/>
          </a:p>
        </p:txBody>
      </p:sp>
      <p:sp>
        <p:nvSpPr>
          <p:cNvPr id="62467" name="Text Box 3"/>
          <p:cNvSpPr txBox="1">
            <a:spLocks noChangeArrowheads="1"/>
          </p:cNvSpPr>
          <p:nvPr/>
        </p:nvSpPr>
        <p:spPr bwMode="auto">
          <a:xfrm>
            <a:off x="369888" y="2060575"/>
            <a:ext cx="3651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Extension of the density functional</a:t>
            </a:r>
          </a:p>
        </p:txBody>
      </p:sp>
      <p:graphicFrame>
        <p:nvGraphicFramePr>
          <p:cNvPr id="62468" name="Object 4"/>
          <p:cNvGraphicFramePr>
            <a:graphicFrameLocks noChangeAspect="1"/>
          </p:cNvGraphicFramePr>
          <p:nvPr/>
        </p:nvGraphicFramePr>
        <p:xfrm>
          <a:off x="1258888" y="2443163"/>
          <a:ext cx="172878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1" name="数式" r:id="rId3" imgW="914400" imgH="253800" progId="Equation.3">
                  <p:embed/>
                </p:oleObj>
              </mc:Choice>
              <mc:Fallback>
                <p:oleObj name="数式" r:id="rId3" imgW="914400" imgH="253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2443163"/>
                        <a:ext cx="1728787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69" name="Object 5"/>
          <p:cNvGraphicFramePr>
            <a:graphicFrameLocks noChangeAspect="1"/>
          </p:cNvGraphicFramePr>
          <p:nvPr/>
        </p:nvGraphicFramePr>
        <p:xfrm>
          <a:off x="3887788" y="2424113"/>
          <a:ext cx="1728787" cy="481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2" name="数式" r:id="rId5" imgW="914400" imgH="253800" progId="Equation.3">
                  <p:embed/>
                </p:oleObj>
              </mc:Choice>
              <mc:Fallback>
                <p:oleObj name="数式" r:id="rId5" imgW="914400" imgH="253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7788" y="2424113"/>
                        <a:ext cx="1728787" cy="481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0" name="Line 6"/>
          <p:cNvSpPr>
            <a:spLocks noChangeShapeType="1"/>
          </p:cNvSpPr>
          <p:nvPr/>
        </p:nvSpPr>
        <p:spPr bwMode="auto">
          <a:xfrm>
            <a:off x="3060700" y="2674938"/>
            <a:ext cx="790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71" name="Text Box 7"/>
          <p:cNvSpPr txBox="1">
            <a:spLocks noChangeArrowheads="1"/>
          </p:cNvSpPr>
          <p:nvPr/>
        </p:nvSpPr>
        <p:spPr bwMode="auto">
          <a:xfrm>
            <a:off x="5764213" y="2343150"/>
            <a:ext cx="337978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600" b="1"/>
              <a:t>Invariant under rotation in isospin space</a:t>
            </a:r>
          </a:p>
        </p:txBody>
      </p:sp>
      <p:sp>
        <p:nvSpPr>
          <p:cNvPr id="62472" name="Line 8"/>
          <p:cNvSpPr>
            <a:spLocks noChangeShapeType="1"/>
          </p:cNvSpPr>
          <p:nvPr/>
        </p:nvSpPr>
        <p:spPr bwMode="auto">
          <a:xfrm>
            <a:off x="3205163" y="1484313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62473" name="Object 9"/>
          <p:cNvGraphicFramePr>
            <a:graphicFrameLocks noChangeAspect="1"/>
          </p:cNvGraphicFramePr>
          <p:nvPr/>
        </p:nvGraphicFramePr>
        <p:xfrm>
          <a:off x="1042988" y="1054100"/>
          <a:ext cx="17049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3" name="数式" r:id="rId7" imgW="1244520" imgH="355320" progId="Equation.3">
                  <p:embed/>
                </p:oleObj>
              </mc:Choice>
              <mc:Fallback>
                <p:oleObj name="数式" r:id="rId7" imgW="1244520" imgH="35532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054100"/>
                        <a:ext cx="170497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4" name="Object 10"/>
          <p:cNvGraphicFramePr>
            <a:graphicFrameLocks noChangeAspect="1"/>
          </p:cNvGraphicFramePr>
          <p:nvPr/>
        </p:nvGraphicFramePr>
        <p:xfrm>
          <a:off x="4572000" y="1341438"/>
          <a:ext cx="2836863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4" name="数式" r:id="rId9" imgW="2070000" imgH="355320" progId="Equation.3">
                  <p:embed/>
                </p:oleObj>
              </mc:Choice>
              <mc:Fallback>
                <p:oleObj name="数式" r:id="rId9" imgW="2070000" imgH="35532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341438"/>
                        <a:ext cx="2836863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475" name="Object 11"/>
          <p:cNvGraphicFramePr>
            <a:graphicFrameLocks noChangeAspect="1"/>
          </p:cNvGraphicFramePr>
          <p:nvPr/>
        </p:nvGraphicFramePr>
        <p:xfrm>
          <a:off x="1050925" y="1501775"/>
          <a:ext cx="1792288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5" name="数式" r:id="rId11" imgW="1307880" imgH="355320" progId="Equation.3">
                  <p:embed/>
                </p:oleObj>
              </mc:Choice>
              <mc:Fallback>
                <p:oleObj name="数式" r:id="rId11" imgW="1307880" imgH="3553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0925" y="1501775"/>
                        <a:ext cx="1792288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76" name="Text Box 12"/>
          <p:cNvSpPr txBox="1">
            <a:spLocks noChangeArrowheads="1"/>
          </p:cNvSpPr>
          <p:nvPr/>
        </p:nvSpPr>
        <p:spPr bwMode="auto">
          <a:xfrm>
            <a:off x="7283450" y="1757363"/>
            <a:ext cx="1003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i=1,…,A</a:t>
            </a:r>
          </a:p>
        </p:txBody>
      </p:sp>
      <p:sp>
        <p:nvSpPr>
          <p:cNvPr id="62477" name="Text Box 13"/>
          <p:cNvSpPr txBox="1">
            <a:spLocks noChangeArrowheads="1"/>
          </p:cNvSpPr>
          <p:nvPr/>
        </p:nvSpPr>
        <p:spPr bwMode="auto">
          <a:xfrm>
            <a:off x="395288" y="685800"/>
            <a:ext cx="4006225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Extension of the </a:t>
            </a:r>
            <a:r>
              <a:rPr lang="en-US" altLang="ja-JP" dirty="0" smtClean="0"/>
              <a:t>single-particle </a:t>
            </a:r>
            <a:r>
              <a:rPr lang="en-US" altLang="ja-JP" dirty="0"/>
              <a:t>states</a:t>
            </a:r>
          </a:p>
        </p:txBody>
      </p:sp>
      <p:sp>
        <p:nvSpPr>
          <p:cNvPr id="62493" name="Oval 29"/>
          <p:cNvSpPr>
            <a:spLocks noChangeArrowheads="1"/>
          </p:cNvSpPr>
          <p:nvPr/>
        </p:nvSpPr>
        <p:spPr bwMode="auto">
          <a:xfrm>
            <a:off x="250825" y="2205038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4" name="Oval 30"/>
          <p:cNvSpPr>
            <a:spLocks noChangeArrowheads="1"/>
          </p:cNvSpPr>
          <p:nvPr/>
        </p:nvSpPr>
        <p:spPr bwMode="auto">
          <a:xfrm>
            <a:off x="323850" y="836613"/>
            <a:ext cx="71438" cy="714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495" name="Line 31"/>
          <p:cNvSpPr>
            <a:spLocks noChangeShapeType="1"/>
          </p:cNvSpPr>
          <p:nvPr/>
        </p:nvSpPr>
        <p:spPr bwMode="auto">
          <a:xfrm>
            <a:off x="0" y="476250"/>
            <a:ext cx="9144000" cy="0"/>
          </a:xfrm>
          <a:prstGeom prst="line">
            <a:avLst/>
          </a:prstGeom>
          <a:noFill/>
          <a:ln w="19050">
            <a:solidFill>
              <a:srgbClr val="FFCC6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62496" name="Text Box 32"/>
          <p:cNvSpPr txBox="1">
            <a:spLocks noChangeArrowheads="1"/>
          </p:cNvSpPr>
          <p:nvPr/>
        </p:nvSpPr>
        <p:spPr bwMode="auto">
          <a:xfrm>
            <a:off x="5202238" y="2917825"/>
            <a:ext cx="1098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isovector</a:t>
            </a:r>
          </a:p>
        </p:txBody>
      </p:sp>
      <p:sp>
        <p:nvSpPr>
          <p:cNvPr id="62497" name="Text Box 33"/>
          <p:cNvSpPr txBox="1">
            <a:spLocks noChangeArrowheads="1"/>
          </p:cNvSpPr>
          <p:nvPr/>
        </p:nvSpPr>
        <p:spPr bwMode="auto">
          <a:xfrm>
            <a:off x="3995738" y="2905125"/>
            <a:ext cx="1085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isoscalar</a:t>
            </a:r>
          </a:p>
        </p:txBody>
      </p:sp>
      <p:sp>
        <p:nvSpPr>
          <p:cNvPr id="62499" name="Text Box 35"/>
          <p:cNvSpPr txBox="1">
            <a:spLocks noChangeArrowheads="1"/>
          </p:cNvSpPr>
          <p:nvPr/>
        </p:nvSpPr>
        <p:spPr bwMode="auto">
          <a:xfrm>
            <a:off x="5940425" y="3298825"/>
            <a:ext cx="30543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200"/>
              <a:t>Perlinska et al, PRC 69 , 014316(2004)</a:t>
            </a:r>
          </a:p>
        </p:txBody>
      </p:sp>
      <p:graphicFrame>
        <p:nvGraphicFramePr>
          <p:cNvPr id="62500" name="Object 36"/>
          <p:cNvGraphicFramePr>
            <a:graphicFrameLocks noChangeAspect="1"/>
          </p:cNvGraphicFramePr>
          <p:nvPr/>
        </p:nvGraphicFramePr>
        <p:xfrm>
          <a:off x="3851275" y="4537075"/>
          <a:ext cx="15382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6" name="数式" r:id="rId13" imgW="812520" imgH="241200" progId="Equation.3">
                  <p:embed/>
                </p:oleObj>
              </mc:Choice>
              <mc:Fallback>
                <p:oleObj name="数式" r:id="rId13" imgW="812520" imgH="241200" progId="Equation.3">
                  <p:embed/>
                  <p:pic>
                    <p:nvPicPr>
                      <p:cNvPr id="0" name="Object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1275" y="4537075"/>
                        <a:ext cx="15382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01" name="Object 37"/>
          <p:cNvGraphicFramePr>
            <a:graphicFrameLocks noChangeAspect="1"/>
          </p:cNvGraphicFramePr>
          <p:nvPr/>
        </p:nvGraphicFramePr>
        <p:xfrm>
          <a:off x="5795963" y="5419725"/>
          <a:ext cx="1514475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7" name="数式" r:id="rId15" imgW="799920" imgH="241200" progId="Equation.3">
                  <p:embed/>
                </p:oleObj>
              </mc:Choice>
              <mc:Fallback>
                <p:oleObj name="数式" r:id="rId15" imgW="799920" imgH="241200" progId="Equation.3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5419725"/>
                        <a:ext cx="1514475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02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053261"/>
              </p:ext>
            </p:extLst>
          </p:nvPr>
        </p:nvGraphicFramePr>
        <p:xfrm>
          <a:off x="5795963" y="4581128"/>
          <a:ext cx="165893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8" name="数式" r:id="rId17" imgW="876240" imgH="241200" progId="Equation.3">
                  <p:embed/>
                </p:oleObj>
              </mc:Choice>
              <mc:Fallback>
                <p:oleObj name="数式" r:id="rId17" imgW="876240" imgH="241200" progId="Equation.3">
                  <p:embed/>
                  <p:pic>
                    <p:nvPicPr>
                      <p:cNvPr id="0" name="Object 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581128"/>
                        <a:ext cx="165893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03" name="Object 3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3240535"/>
              </p:ext>
            </p:extLst>
          </p:nvPr>
        </p:nvGraphicFramePr>
        <p:xfrm>
          <a:off x="5795963" y="4988024"/>
          <a:ext cx="1995487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2999" name="数式" r:id="rId19" imgW="1054080" imgH="241200" progId="Equation.3">
                  <p:embed/>
                </p:oleObj>
              </mc:Choice>
              <mc:Fallback>
                <p:oleObj name="数式" r:id="rId19" imgW="1054080" imgH="241200" progId="Equation.3">
                  <p:embed/>
                  <p:pic>
                    <p:nvPicPr>
                      <p:cNvPr id="0" name="Object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5963" y="4988024"/>
                        <a:ext cx="1995487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2506" name="Object 42"/>
          <p:cNvGraphicFramePr>
            <a:graphicFrameLocks noChangeAspect="1"/>
          </p:cNvGraphicFramePr>
          <p:nvPr/>
        </p:nvGraphicFramePr>
        <p:xfrm>
          <a:off x="3754438" y="3644900"/>
          <a:ext cx="74612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3000" name="数式" r:id="rId21" imgW="393480" imgH="228600" progId="Equation.3">
                  <p:embed/>
                </p:oleObj>
              </mc:Choice>
              <mc:Fallback>
                <p:oleObj name="数式" r:id="rId21" imgW="393480" imgH="228600" progId="Equation.3">
                  <p:embed/>
                  <p:pic>
                    <p:nvPicPr>
                      <p:cNvPr id="0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54438" y="3644900"/>
                        <a:ext cx="746125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507" name="Text Box 43"/>
          <p:cNvSpPr txBox="1">
            <a:spLocks noChangeArrowheads="1"/>
          </p:cNvSpPr>
          <p:nvPr/>
        </p:nvSpPr>
        <p:spPr bwMode="auto">
          <a:xfrm>
            <a:off x="755650" y="3716338"/>
            <a:ext cx="301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/>
              <a:t>can be written in terms of </a:t>
            </a:r>
          </a:p>
        </p:txBody>
      </p:sp>
      <p:sp>
        <p:nvSpPr>
          <p:cNvPr id="62508" name="Text Box 44"/>
          <p:cNvSpPr txBox="1">
            <a:spLocks noChangeArrowheads="1"/>
          </p:cNvSpPr>
          <p:nvPr/>
        </p:nvSpPr>
        <p:spPr bwMode="auto">
          <a:xfrm>
            <a:off x="785986" y="4005064"/>
            <a:ext cx="5010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/>
              <a:t>not invariant under rotation in </a:t>
            </a:r>
            <a:r>
              <a:rPr lang="en-US" altLang="ja-JP" b="1" dirty="0" err="1"/>
              <a:t>isospin</a:t>
            </a:r>
            <a:r>
              <a:rPr lang="en-US" altLang="ja-JP" b="1" dirty="0"/>
              <a:t> space</a:t>
            </a:r>
          </a:p>
        </p:txBody>
      </p:sp>
      <p:sp>
        <p:nvSpPr>
          <p:cNvPr id="62509" name="Arc 45"/>
          <p:cNvSpPr>
            <a:spLocks/>
          </p:cNvSpPr>
          <p:nvPr/>
        </p:nvSpPr>
        <p:spPr bwMode="auto">
          <a:xfrm flipH="1">
            <a:off x="576263" y="2650079"/>
            <a:ext cx="504825" cy="137001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34904"/>
              <a:gd name="T2" fmla="*/ 17017 w 21600"/>
              <a:gd name="T3" fmla="*/ 34904 h 34904"/>
              <a:gd name="T4" fmla="*/ 0 w 21600"/>
              <a:gd name="T5" fmla="*/ 21600 h 349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34904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421"/>
                  <a:pt x="19986" y="31105"/>
                  <a:pt x="17016" y="34903"/>
                </a:cubicBezTo>
              </a:path>
              <a:path w="21600" h="34904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6421"/>
                  <a:pt x="19986" y="31105"/>
                  <a:pt x="17016" y="3490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2510" name="Text Box 46"/>
          <p:cNvSpPr txBox="1">
            <a:spLocks noChangeArrowheads="1"/>
          </p:cNvSpPr>
          <p:nvPr/>
        </p:nvSpPr>
        <p:spPr bwMode="auto">
          <a:xfrm>
            <a:off x="533400" y="6021388"/>
            <a:ext cx="66736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b="1" dirty="0"/>
              <a:t>Energy density </a:t>
            </a:r>
            <a:r>
              <a:rPr lang="en-US" altLang="ja-JP" b="1" dirty="0" err="1" smtClean="0"/>
              <a:t>functionals</a:t>
            </a:r>
            <a:r>
              <a:rPr lang="en-US" altLang="ja-JP" b="1" dirty="0" smtClean="0"/>
              <a:t> are </a:t>
            </a:r>
            <a:r>
              <a:rPr lang="en-US" altLang="ja-JP" b="1" dirty="0"/>
              <a:t>extended </a:t>
            </a:r>
          </a:p>
          <a:p>
            <a:r>
              <a:rPr lang="en-US" altLang="ja-JP" b="1" dirty="0"/>
              <a:t>such that </a:t>
            </a:r>
            <a:r>
              <a:rPr lang="en-US" altLang="ja-JP" b="1" dirty="0" smtClean="0"/>
              <a:t>they are invariant </a:t>
            </a:r>
            <a:r>
              <a:rPr lang="en-US" altLang="ja-JP" b="1" dirty="0"/>
              <a:t>under rotation in </a:t>
            </a:r>
            <a:r>
              <a:rPr lang="en-US" altLang="ja-JP" b="1" dirty="0" err="1"/>
              <a:t>isospin</a:t>
            </a:r>
            <a:r>
              <a:rPr lang="en-US" altLang="ja-JP" b="1" dirty="0"/>
              <a:t> space </a:t>
            </a:r>
          </a:p>
        </p:txBody>
      </p:sp>
      <p:cxnSp>
        <p:nvCxnSpPr>
          <p:cNvPr id="3" name="直線コネクタ 2"/>
          <p:cNvCxnSpPr/>
          <p:nvPr/>
        </p:nvCxnSpPr>
        <p:spPr>
          <a:xfrm>
            <a:off x="3887788" y="4941168"/>
            <a:ext cx="1404292" cy="0"/>
          </a:xfrm>
          <a:prstGeom prst="line">
            <a:avLst/>
          </a:prstGeom>
          <a:ln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5818188" y="5805264"/>
            <a:ext cx="1404292" cy="0"/>
          </a:xfrm>
          <a:prstGeom prst="line">
            <a:avLst/>
          </a:prstGeom>
          <a:ln>
            <a:solidFill>
              <a:srgbClr val="CC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4100047" y="5157192"/>
            <a:ext cx="1492716" cy="369332"/>
          </a:xfrm>
          <a:prstGeom prst="rect">
            <a:avLst/>
          </a:prstGeom>
          <a:noFill/>
          <a:ln>
            <a:solidFill>
              <a:srgbClr val="CC00FF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Standard HF</a:t>
            </a:r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3780631" y="4464050"/>
            <a:ext cx="4175745" cy="155733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7380312" y="4139788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pnHF</a:t>
            </a:r>
            <a:endParaRPr kumimoji="1" lang="ja-JP" altLang="en-US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84168" y="4355812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/>
              <a:t>isovector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4112076" y="4365104"/>
            <a:ext cx="1095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err="1" smtClean="0"/>
              <a:t>iso</a:t>
            </a:r>
            <a:r>
              <a:rPr kumimoji="1" lang="en-US" altLang="ja-JP" dirty="0" err="1" smtClean="0"/>
              <a:t>scalar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title"/>
          </p:nvPr>
        </p:nvSpPr>
        <p:spPr>
          <a:xfrm>
            <a:off x="323850" y="980728"/>
            <a:ext cx="8229600" cy="1143000"/>
          </a:xfrm>
        </p:spPr>
        <p:txBody>
          <a:bodyPr/>
          <a:lstStyle/>
          <a:p>
            <a:r>
              <a:rPr lang="en-US" altLang="ja-JP" sz="2800"/>
              <a:t>HFODD(1997-) 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3501678"/>
            <a:ext cx="8497887" cy="2663825"/>
          </a:xfrm>
        </p:spPr>
        <p:txBody>
          <a:bodyPr/>
          <a:lstStyle/>
          <a:p>
            <a:r>
              <a:rPr lang="en-US" altLang="ja-JP" sz="2400"/>
              <a:t>Skyrme energy density functional</a:t>
            </a:r>
          </a:p>
          <a:p>
            <a:r>
              <a:rPr lang="en-US" altLang="ja-JP" sz="2400"/>
              <a:t>Hartree-Fock or Hartree-Fock-Bogoliubov</a:t>
            </a:r>
          </a:p>
          <a:p>
            <a:r>
              <a:rPr lang="en-US" altLang="ja-JP" sz="2400"/>
              <a:t>No spatial &amp; time-reversal symmetry restriction</a:t>
            </a:r>
          </a:p>
          <a:p>
            <a:r>
              <a:rPr lang="en-US" altLang="ja-JP" sz="2400"/>
              <a:t>Harmonic-oscillator basis</a:t>
            </a:r>
          </a:p>
          <a:p>
            <a:r>
              <a:rPr lang="en-US" altLang="ja-JP" sz="2400"/>
              <a:t>Multi-function (constrained HFB, cranking, angular mom. projection, isospin projection, finite temperature….)</a:t>
            </a:r>
          </a:p>
          <a:p>
            <a:pPr>
              <a:buFontTx/>
              <a:buNone/>
            </a:pPr>
            <a:endParaRPr lang="en-US" altLang="ja-JP" sz="2400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611188" y="1844328"/>
            <a:ext cx="4840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>
                <a:hlinkClick r:id="rId2"/>
              </a:rPr>
              <a:t>http://www.fuw.edu.pl/~dobaczew/hfodd/hfodd.html</a:t>
            </a:r>
            <a:r>
              <a:rPr lang="en-US" altLang="ja-JP"/>
              <a:t> </a:t>
            </a:r>
          </a:p>
        </p:txBody>
      </p:sp>
      <p:sp>
        <p:nvSpPr>
          <p:cNvPr id="4110" name="Text Box 14"/>
          <p:cNvSpPr txBox="1">
            <a:spLocks noChangeArrowheads="1"/>
          </p:cNvSpPr>
          <p:nvPr/>
        </p:nvSpPr>
        <p:spPr bwMode="auto">
          <a:xfrm>
            <a:off x="323850" y="332656"/>
            <a:ext cx="770453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smtClean="0"/>
              <a:t>We have developed </a:t>
            </a:r>
            <a:r>
              <a:rPr lang="en-US" altLang="ja-JP" dirty="0"/>
              <a:t>a </a:t>
            </a:r>
            <a:r>
              <a:rPr lang="en-US" altLang="ja-JP" dirty="0" smtClean="0"/>
              <a:t>code for </a:t>
            </a:r>
            <a:r>
              <a:rPr lang="en-US" altLang="ja-JP" dirty="0" err="1" smtClean="0"/>
              <a:t>pnHF</a:t>
            </a:r>
            <a:r>
              <a:rPr lang="en-US" altLang="ja-JP" dirty="0" smtClean="0"/>
              <a:t>  by extending an HF(B)  solver</a:t>
            </a:r>
            <a:endParaRPr lang="en-US" altLang="ja-JP" dirty="0"/>
          </a:p>
        </p:txBody>
      </p:sp>
      <p:sp>
        <p:nvSpPr>
          <p:cNvPr id="4115" name="Rectangle 19"/>
          <p:cNvSpPr>
            <a:spLocks noChangeArrowheads="1"/>
          </p:cNvSpPr>
          <p:nvPr/>
        </p:nvSpPr>
        <p:spPr bwMode="auto">
          <a:xfrm>
            <a:off x="755650" y="2204691"/>
            <a:ext cx="60483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1200"/>
              <a:t>J. Dobaczewski, J. Dudek, Comp. Phys. Comm 102 (1997) 166.</a:t>
            </a:r>
          </a:p>
          <a:p>
            <a:r>
              <a:rPr lang="en-US" altLang="ja-JP" sz="1200"/>
              <a:t>J. Dobaczewski, J. Dudek, Comp. Phys. Comm. 102 (1997) 183.</a:t>
            </a:r>
          </a:p>
          <a:p>
            <a:r>
              <a:rPr lang="en-US" altLang="ja-JP" sz="1200"/>
              <a:t>J. Dobaczewski, J. Dudek, Comp. Phys. Comm. 131 (2000) 164.</a:t>
            </a:r>
          </a:p>
          <a:p>
            <a:r>
              <a:rPr lang="en-US" altLang="ja-JP" sz="1200"/>
              <a:t>J. Dobaczewski, P. Olbratowski, Comp. Phys. Comm. 158 (2004) 158.</a:t>
            </a:r>
          </a:p>
          <a:p>
            <a:r>
              <a:rPr lang="en-US" altLang="ja-JP" sz="1200"/>
              <a:t>J. Dobaczewski, P. Olbratowski, Comp. Phys. Comm. 167 (2005) 214.</a:t>
            </a:r>
          </a:p>
          <a:p>
            <a:r>
              <a:rPr lang="en-US" altLang="ja-JP" sz="1200"/>
              <a:t>J. Dobaczewski, et al., Comp. Phys. Comm. 180 (2009) 2391.</a:t>
            </a:r>
          </a:p>
          <a:p>
            <a:r>
              <a:rPr lang="en-US" altLang="ja-JP" sz="1200"/>
              <a:t>J. Dobaczewski, et al., Comp. Phys. Comm. 183 (2012) 166.</a:t>
            </a:r>
            <a:endParaRPr lang="en-US" altLang="ja-JP"/>
          </a:p>
          <a:p>
            <a:endParaRPr lang="en-US" altLang="ja-JP" sz="12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250825" y="1477963"/>
            <a:ext cx="2089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w/o Coulomb force</a:t>
            </a:r>
          </a:p>
        </p:txBody>
      </p:sp>
      <p:sp>
        <p:nvSpPr>
          <p:cNvPr id="57348" name="Line 4"/>
          <p:cNvSpPr>
            <a:spLocks noChangeShapeType="1"/>
          </p:cNvSpPr>
          <p:nvPr/>
        </p:nvSpPr>
        <p:spPr bwMode="auto">
          <a:xfrm flipV="1">
            <a:off x="1300163" y="2897188"/>
            <a:ext cx="0" cy="1225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49" name="Line 5"/>
          <p:cNvSpPr>
            <a:spLocks noChangeShapeType="1"/>
          </p:cNvSpPr>
          <p:nvPr/>
        </p:nvSpPr>
        <p:spPr bwMode="auto">
          <a:xfrm>
            <a:off x="1300163" y="4122738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0" name="Line 6"/>
          <p:cNvSpPr>
            <a:spLocks noChangeShapeType="1"/>
          </p:cNvSpPr>
          <p:nvPr/>
        </p:nvSpPr>
        <p:spPr bwMode="auto">
          <a:xfrm flipH="1">
            <a:off x="652463" y="4122738"/>
            <a:ext cx="647700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1" name="Line 7"/>
          <p:cNvSpPr>
            <a:spLocks noChangeShapeType="1"/>
          </p:cNvSpPr>
          <p:nvPr/>
        </p:nvSpPr>
        <p:spPr bwMode="auto">
          <a:xfrm flipV="1">
            <a:off x="1258888" y="3232150"/>
            <a:ext cx="792162" cy="9366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1331913" y="4167188"/>
            <a:ext cx="64770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1300163" y="4122738"/>
            <a:ext cx="0" cy="10080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57354" name="Object 10"/>
          <p:cNvGraphicFramePr>
            <a:graphicFrameLocks noChangeAspect="1"/>
          </p:cNvGraphicFramePr>
          <p:nvPr/>
        </p:nvGraphicFramePr>
        <p:xfrm>
          <a:off x="1155700" y="2538413"/>
          <a:ext cx="247650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38" name="数式" r:id="rId3" imgW="164880" imgH="215640" progId="Equation.3">
                  <p:embed/>
                </p:oleObj>
              </mc:Choice>
              <mc:Fallback>
                <p:oleObj name="数式" r:id="rId3" imgW="164880" imgH="2156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5700" y="2538413"/>
                        <a:ext cx="247650" cy="32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5" name="Object 11"/>
          <p:cNvGraphicFramePr>
            <a:graphicFrameLocks noChangeAspect="1"/>
          </p:cNvGraphicFramePr>
          <p:nvPr/>
        </p:nvGraphicFramePr>
        <p:xfrm>
          <a:off x="363538" y="4905375"/>
          <a:ext cx="24765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39" name="数式" r:id="rId5" imgW="164880" imgH="228600" progId="Equation.3">
                  <p:embed/>
                </p:oleObj>
              </mc:Choice>
              <mc:Fallback>
                <p:oleObj name="数式" r:id="rId5" imgW="164880" imgH="22860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8" y="4905375"/>
                        <a:ext cx="24765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6" name="Object 12"/>
          <p:cNvGraphicFramePr>
            <a:graphicFrameLocks noChangeAspect="1"/>
          </p:cNvGraphicFramePr>
          <p:nvPr/>
        </p:nvGraphicFramePr>
        <p:xfrm>
          <a:off x="2627313" y="3951288"/>
          <a:ext cx="2476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40" name="数式" r:id="rId7" imgW="164880" imgH="241200" progId="Equation.3">
                  <p:embed/>
                </p:oleObj>
              </mc:Choice>
              <mc:Fallback>
                <p:oleObj name="数式" r:id="rId7" imgW="164880" imgH="24120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3951288"/>
                        <a:ext cx="247650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57" name="Text Box 13"/>
          <p:cNvSpPr txBox="1">
            <a:spLocks noChangeArrowheads="1"/>
          </p:cNvSpPr>
          <p:nvPr/>
        </p:nvSpPr>
        <p:spPr bwMode="auto">
          <a:xfrm>
            <a:off x="2555875" y="2727325"/>
            <a:ext cx="2889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Total isospin of the system</a:t>
            </a:r>
          </a:p>
        </p:txBody>
      </p:sp>
      <p:graphicFrame>
        <p:nvGraphicFramePr>
          <p:cNvPr id="57358" name="Object 14"/>
          <p:cNvGraphicFramePr>
            <a:graphicFrameLocks noChangeAspect="1"/>
          </p:cNvGraphicFramePr>
          <p:nvPr/>
        </p:nvGraphicFramePr>
        <p:xfrm>
          <a:off x="2124075" y="2798763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41" name="数式" r:id="rId9" imgW="139680" imgH="203040" progId="Equation.3">
                  <p:embed/>
                </p:oleObj>
              </mc:Choice>
              <mc:Fallback>
                <p:oleObj name="数式" r:id="rId9" imgW="139680" imgH="20304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4075" y="2798763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59" name="Object 15"/>
          <p:cNvGraphicFramePr>
            <a:graphicFrameLocks noChangeAspect="1"/>
          </p:cNvGraphicFramePr>
          <p:nvPr/>
        </p:nvGraphicFramePr>
        <p:xfrm>
          <a:off x="2051050" y="4383088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42" name="数式" r:id="rId11" imgW="139680" imgH="203040" progId="Equation.3">
                  <p:embed/>
                </p:oleObj>
              </mc:Choice>
              <mc:Fallback>
                <p:oleObj name="数式" r:id="rId11" imgW="139680" imgH="2030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4383088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7360" name="Object 16"/>
          <p:cNvGraphicFramePr>
            <a:graphicFrameLocks noChangeAspect="1"/>
          </p:cNvGraphicFramePr>
          <p:nvPr/>
        </p:nvGraphicFramePr>
        <p:xfrm>
          <a:off x="1116013" y="5248275"/>
          <a:ext cx="2794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443" name="数式" r:id="rId12" imgW="139680" imgH="203040" progId="Equation.3">
                  <p:embed/>
                </p:oleObj>
              </mc:Choice>
              <mc:Fallback>
                <p:oleObj name="数式" r:id="rId12" imgW="139680" imgH="20304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248275"/>
                        <a:ext cx="2794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361" name="Line 17"/>
          <p:cNvSpPr>
            <a:spLocks noChangeShapeType="1"/>
          </p:cNvSpPr>
          <p:nvPr/>
        </p:nvSpPr>
        <p:spPr bwMode="auto">
          <a:xfrm>
            <a:off x="2627313" y="3232150"/>
            <a:ext cx="1368425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2" name="Line 18"/>
          <p:cNvSpPr>
            <a:spLocks noChangeShapeType="1"/>
          </p:cNvSpPr>
          <p:nvPr/>
        </p:nvSpPr>
        <p:spPr bwMode="auto">
          <a:xfrm flipV="1">
            <a:off x="2484438" y="4311650"/>
            <a:ext cx="151130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3" name="Line 19"/>
          <p:cNvSpPr>
            <a:spLocks noChangeShapeType="1"/>
          </p:cNvSpPr>
          <p:nvPr/>
        </p:nvSpPr>
        <p:spPr bwMode="auto">
          <a:xfrm flipV="1">
            <a:off x="1476375" y="4456113"/>
            <a:ext cx="2447925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7364" name="Text Box 20"/>
          <p:cNvSpPr txBox="1">
            <a:spLocks noChangeArrowheads="1"/>
          </p:cNvSpPr>
          <p:nvPr/>
        </p:nvSpPr>
        <p:spPr bwMode="auto">
          <a:xfrm>
            <a:off x="4270431" y="3378994"/>
            <a:ext cx="4527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Total energy should be </a:t>
            </a:r>
            <a:r>
              <a:rPr lang="en-US" altLang="ja-JP" dirty="0" smtClean="0"/>
              <a:t>independent </a:t>
            </a:r>
            <a:r>
              <a:rPr lang="en-US" altLang="ja-JP" dirty="0"/>
              <a:t>of the </a:t>
            </a:r>
          </a:p>
          <a:p>
            <a:r>
              <a:rPr lang="en-US" altLang="ja-JP" dirty="0"/>
              <a:t>orientation of T.</a:t>
            </a:r>
          </a:p>
        </p:txBody>
      </p:sp>
      <p:sp>
        <p:nvSpPr>
          <p:cNvPr id="57365" name="Text Box 21"/>
          <p:cNvSpPr txBox="1">
            <a:spLocks noChangeArrowheads="1"/>
          </p:cNvSpPr>
          <p:nvPr/>
        </p:nvSpPr>
        <p:spPr bwMode="auto">
          <a:xfrm>
            <a:off x="2254250" y="1477963"/>
            <a:ext cx="44767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(and w/ equal proton and neutron masses)</a:t>
            </a:r>
          </a:p>
        </p:txBody>
      </p:sp>
      <p:sp>
        <p:nvSpPr>
          <p:cNvPr id="57366" name="AutoShape 22"/>
          <p:cNvSpPr>
            <a:spLocks noChangeArrowheads="1"/>
          </p:cNvSpPr>
          <p:nvPr/>
        </p:nvSpPr>
        <p:spPr bwMode="auto">
          <a:xfrm rot="10849840" flipH="1">
            <a:off x="4784003" y="5033799"/>
            <a:ext cx="792163" cy="431800"/>
          </a:xfrm>
          <a:custGeom>
            <a:avLst/>
            <a:gdLst>
              <a:gd name="G0" fmla="+- 15126 0 0"/>
              <a:gd name="G1" fmla="+- 2912 0 0"/>
              <a:gd name="G2" fmla="+- 12158 0 2912"/>
              <a:gd name="G3" fmla="+- G2 0 2912"/>
              <a:gd name="G4" fmla="*/ G3 32768 32059"/>
              <a:gd name="G5" fmla="*/ G4 1 2"/>
              <a:gd name="G6" fmla="+- 21600 0 15126"/>
              <a:gd name="G7" fmla="*/ G6 2912 6079"/>
              <a:gd name="G8" fmla="+- G7 15126 0"/>
              <a:gd name="T0" fmla="*/ 15126 w 21600"/>
              <a:gd name="T1" fmla="*/ 0 h 21600"/>
              <a:gd name="T2" fmla="*/ 15126 w 21600"/>
              <a:gd name="T3" fmla="*/ 12158 h 21600"/>
              <a:gd name="T4" fmla="*/ 3237 w 21600"/>
              <a:gd name="T5" fmla="*/ 21600 h 21600"/>
              <a:gd name="T6" fmla="*/ 21600 w 21600"/>
              <a:gd name="T7" fmla="*/ 607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G1 h 21600"/>
              <a:gd name="T14" fmla="*/ G8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7367" name="Text Box 23"/>
          <p:cNvSpPr txBox="1">
            <a:spLocks noChangeArrowheads="1"/>
          </p:cNvSpPr>
          <p:nvPr/>
        </p:nvSpPr>
        <p:spPr bwMode="auto">
          <a:xfrm>
            <a:off x="5796136" y="5157192"/>
            <a:ext cx="30241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Check of the code</a:t>
            </a:r>
          </a:p>
        </p:txBody>
      </p:sp>
      <p:sp>
        <p:nvSpPr>
          <p:cNvPr id="57368" name="Text Box 24"/>
          <p:cNvSpPr txBox="1">
            <a:spLocks noChangeArrowheads="1"/>
          </p:cNvSpPr>
          <p:nvPr/>
        </p:nvSpPr>
        <p:spPr bwMode="auto">
          <a:xfrm>
            <a:off x="3836988" y="6249194"/>
            <a:ext cx="3917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How to control the </a:t>
            </a:r>
            <a:r>
              <a:rPr lang="en-US" altLang="ja-JP" dirty="0" err="1"/>
              <a:t>isospin</a:t>
            </a:r>
            <a:r>
              <a:rPr lang="en-US" altLang="ja-JP" dirty="0"/>
              <a:t> direction ?</a:t>
            </a:r>
          </a:p>
        </p:txBody>
      </p:sp>
      <p:pic>
        <p:nvPicPr>
          <p:cNvPr id="57369" name="Picture 25"/>
          <p:cNvPicPr>
            <a:picLocks noChangeAspect="1" noChangeArrowheads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" r="-3"/>
          <a:stretch/>
        </p:blipFill>
        <p:spPr bwMode="auto">
          <a:xfrm>
            <a:off x="539651" y="2020267"/>
            <a:ext cx="2016125" cy="328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7371" name="Rectangle 27"/>
          <p:cNvSpPr>
            <a:spLocks noChangeArrowheads="1"/>
          </p:cNvSpPr>
          <p:nvPr/>
        </p:nvSpPr>
        <p:spPr bwMode="auto">
          <a:xfrm>
            <a:off x="179388" y="234950"/>
            <a:ext cx="3683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i="1" u="sng"/>
              <a:t>Test calculations for p-n mixing</a:t>
            </a:r>
          </a:p>
        </p:txBody>
      </p:sp>
      <p:sp>
        <p:nvSpPr>
          <p:cNvPr id="57372" name="Text Box 28"/>
          <p:cNvSpPr txBox="1">
            <a:spLocks noChangeArrowheads="1"/>
          </p:cNvSpPr>
          <p:nvPr/>
        </p:nvSpPr>
        <p:spPr bwMode="auto">
          <a:xfrm>
            <a:off x="2843808" y="1988840"/>
            <a:ext cx="417293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/>
              <a:t>i</a:t>
            </a:r>
            <a:r>
              <a:rPr lang="en-US" altLang="ja-JP" sz="2000" dirty="0" smtClean="0"/>
              <a:t>nvariant under rotation in </a:t>
            </a:r>
            <a:r>
              <a:rPr lang="en-US" altLang="ja-JP" sz="2000" dirty="0" err="1"/>
              <a:t>isospace</a:t>
            </a:r>
            <a:endParaRPr lang="en-US" altLang="ja-JP" sz="2000" dirty="0"/>
          </a:p>
        </p:txBody>
      </p:sp>
      <p:sp>
        <p:nvSpPr>
          <p:cNvPr id="57373" name="Text Box 29"/>
          <p:cNvSpPr txBox="1">
            <a:spLocks noChangeArrowheads="1"/>
          </p:cNvSpPr>
          <p:nvPr/>
        </p:nvSpPr>
        <p:spPr bwMode="auto">
          <a:xfrm>
            <a:off x="3275013" y="836613"/>
            <a:ext cx="54006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b="1">
                <a:solidFill>
                  <a:schemeClr val="accent2"/>
                </a:solidFill>
              </a:rPr>
              <a:t>EDF with p-n mixing is correctly implemented?</a:t>
            </a:r>
          </a:p>
        </p:txBody>
      </p:sp>
      <p:sp>
        <p:nvSpPr>
          <p:cNvPr id="29" name="Text Box 20"/>
          <p:cNvSpPr txBox="1">
            <a:spLocks noChangeArrowheads="1"/>
          </p:cNvSpPr>
          <p:nvPr/>
        </p:nvSpPr>
        <p:spPr bwMode="auto">
          <a:xfrm>
            <a:off x="4283968" y="4222829"/>
            <a:ext cx="44165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 smtClean="0"/>
              <a:t>All the isobaric analog states should give </a:t>
            </a:r>
          </a:p>
          <a:p>
            <a:r>
              <a:rPr lang="en-US" altLang="ja-JP" dirty="0" smtClean="0"/>
              <a:t>exactly the same energy </a:t>
            </a:r>
            <a:endParaRPr lang="en-US" altLang="ja-JP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5733256"/>
            <a:ext cx="2735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“Isobaric analog states”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図 5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129" y="184911"/>
            <a:ext cx="2232967" cy="507785"/>
          </a:xfrm>
          <a:prstGeom prst="rect">
            <a:avLst/>
          </a:prstGeom>
        </p:spPr>
      </p:pic>
      <p:sp>
        <p:nvSpPr>
          <p:cNvPr id="41987" name="Text Box 3"/>
          <p:cNvSpPr txBox="1">
            <a:spLocks noChangeArrowheads="1"/>
          </p:cNvSpPr>
          <p:nvPr/>
        </p:nvSpPr>
        <p:spPr bwMode="auto">
          <a:xfrm>
            <a:off x="77788" y="2198192"/>
            <a:ext cx="3270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w/ p-n mixing and no Coulomb</a:t>
            </a:r>
          </a:p>
        </p:txBody>
      </p:sp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323850" y="2787650"/>
            <a:ext cx="37449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dirty="0"/>
              <a:t>Initial state: HF solution w/o p-n mixing (e.g. </a:t>
            </a:r>
            <a:r>
              <a:rPr lang="en-US" altLang="ja-JP" baseline="30000" dirty="0" smtClean="0"/>
              <a:t>48</a:t>
            </a:r>
            <a:r>
              <a:rPr lang="en-US" altLang="ja-JP" dirty="0" smtClean="0"/>
              <a:t>Ca (</a:t>
            </a:r>
            <a:r>
              <a:rPr lang="en-US" altLang="ja-JP" dirty="0" err="1" smtClean="0"/>
              <a:t>Tz</a:t>
            </a:r>
            <a:r>
              <a:rPr lang="en-US" altLang="ja-JP" dirty="0" smtClean="0"/>
              <a:t>=4,T=4) )</a:t>
            </a:r>
            <a:endParaRPr lang="en-US" altLang="ja-JP" dirty="0"/>
          </a:p>
        </p:txBody>
      </p:sp>
      <p:sp>
        <p:nvSpPr>
          <p:cNvPr id="41989" name="Line 5"/>
          <p:cNvSpPr>
            <a:spLocks noChangeShapeType="1"/>
          </p:cNvSpPr>
          <p:nvPr/>
        </p:nvSpPr>
        <p:spPr bwMode="auto">
          <a:xfrm>
            <a:off x="3492500" y="5013325"/>
            <a:ext cx="20177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graphicFrame>
        <p:nvGraphicFramePr>
          <p:cNvPr id="41990" name="Object 6"/>
          <p:cNvGraphicFramePr>
            <a:graphicFrameLocks noChangeAspect="1"/>
          </p:cNvGraphicFramePr>
          <p:nvPr/>
        </p:nvGraphicFramePr>
        <p:xfrm>
          <a:off x="4522788" y="4149725"/>
          <a:ext cx="258762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042" name="数式" r:id="rId4" imgW="114120" imgH="215640" progId="Equation.3">
                  <p:embed/>
                </p:oleObj>
              </mc:Choice>
              <mc:Fallback>
                <p:oleObj name="数式" r:id="rId4" imgW="11412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788" y="4149725"/>
                        <a:ext cx="258762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3924300" y="4149725"/>
          <a:ext cx="97472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043" name="数式" r:id="rId6" imgW="431640" imgH="215640" progId="Equation.3">
                  <p:embed/>
                </p:oleObj>
              </mc:Choice>
              <mc:Fallback>
                <p:oleObj name="数式" r:id="rId6" imgW="431640" imgH="2156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4300" y="4149725"/>
                        <a:ext cx="974725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5435748" y="260350"/>
            <a:ext cx="216058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 err="1"/>
              <a:t>Isocranking</a:t>
            </a:r>
            <a:r>
              <a:rPr lang="en-US" altLang="ja-JP" dirty="0"/>
              <a:t> term</a:t>
            </a:r>
          </a:p>
        </p:txBody>
      </p:sp>
      <p:sp>
        <p:nvSpPr>
          <p:cNvPr id="41993" name="Text Box 9"/>
          <p:cNvSpPr txBox="1">
            <a:spLocks noChangeArrowheads="1"/>
          </p:cNvSpPr>
          <p:nvPr/>
        </p:nvSpPr>
        <p:spPr bwMode="auto">
          <a:xfrm>
            <a:off x="6196013" y="3133725"/>
            <a:ext cx="12382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Final state</a:t>
            </a:r>
          </a:p>
        </p:txBody>
      </p:sp>
      <p:grpSp>
        <p:nvGrpSpPr>
          <p:cNvPr id="41994" name="Group 10"/>
          <p:cNvGrpSpPr>
            <a:grpSpLocks/>
          </p:cNvGrpSpPr>
          <p:nvPr/>
        </p:nvGrpSpPr>
        <p:grpSpPr bwMode="auto">
          <a:xfrm>
            <a:off x="5867400" y="3502025"/>
            <a:ext cx="2479675" cy="2709863"/>
            <a:chOff x="3696" y="2206"/>
            <a:chExt cx="1562" cy="1707"/>
          </a:xfrm>
        </p:grpSpPr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 flipV="1">
              <a:off x="4286" y="2840"/>
              <a:ext cx="408" cy="364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 flipV="1">
              <a:off x="4286" y="2886"/>
              <a:ext cx="363" cy="31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41997" name="Object 13"/>
            <p:cNvGraphicFramePr>
              <a:graphicFrameLocks noChangeAspect="1"/>
            </p:cNvGraphicFramePr>
            <p:nvPr/>
          </p:nvGraphicFramePr>
          <p:xfrm>
            <a:off x="4578" y="2897"/>
            <a:ext cx="217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44" name="数式" r:id="rId8" imgW="152280" imgH="215640" progId="Equation.3">
                    <p:embed/>
                  </p:oleObj>
                </mc:Choice>
                <mc:Fallback>
                  <p:oleObj name="数式" r:id="rId8" imgW="152280" imgH="215640" progId="Equation.3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78" y="2897"/>
                          <a:ext cx="217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41998" name="Group 14"/>
            <p:cNvGrpSpPr>
              <a:grpSpLocks/>
            </p:cNvGrpSpPr>
            <p:nvPr/>
          </p:nvGrpSpPr>
          <p:grpSpPr bwMode="auto">
            <a:xfrm>
              <a:off x="3878" y="2432"/>
              <a:ext cx="1179" cy="1271"/>
              <a:chOff x="3969" y="708"/>
              <a:chExt cx="1179" cy="1271"/>
            </a:xfrm>
          </p:grpSpPr>
          <p:sp>
            <p:nvSpPr>
              <p:cNvPr id="41999" name="Line 15"/>
              <p:cNvSpPr>
                <a:spLocks noChangeShapeType="1"/>
              </p:cNvSpPr>
              <p:nvPr/>
            </p:nvSpPr>
            <p:spPr bwMode="auto">
              <a:xfrm flipV="1">
                <a:off x="4377" y="708"/>
                <a:ext cx="0" cy="77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00" name="Line 16"/>
              <p:cNvSpPr>
                <a:spLocks noChangeShapeType="1"/>
              </p:cNvSpPr>
              <p:nvPr/>
            </p:nvSpPr>
            <p:spPr bwMode="auto">
              <a:xfrm>
                <a:off x="4377" y="1480"/>
                <a:ext cx="771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42001" name="Line 17"/>
              <p:cNvSpPr>
                <a:spLocks noChangeShapeType="1"/>
              </p:cNvSpPr>
              <p:nvPr/>
            </p:nvSpPr>
            <p:spPr bwMode="auto">
              <a:xfrm flipH="1">
                <a:off x="3969" y="1480"/>
                <a:ext cx="408" cy="499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/>
              </a:p>
            </p:txBody>
          </p:sp>
        </p:grpSp>
        <p:graphicFrame>
          <p:nvGraphicFramePr>
            <p:cNvPr id="42002" name="Object 18"/>
            <p:cNvGraphicFramePr>
              <a:graphicFrameLocks noChangeAspect="1"/>
            </p:cNvGraphicFramePr>
            <p:nvPr/>
          </p:nvGraphicFramePr>
          <p:xfrm>
            <a:off x="4195" y="2206"/>
            <a:ext cx="156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45" name="数式" r:id="rId10" imgW="164880" imgH="215640" progId="Equation.3">
                    <p:embed/>
                  </p:oleObj>
                </mc:Choice>
                <mc:Fallback>
                  <p:oleObj name="数式" r:id="rId10" imgW="164880" imgH="215640" progId="Equation.3">
                    <p:embed/>
                    <p:pic>
                      <p:nvPicPr>
                        <p:cNvPr id="0" name="Object 1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95" y="2206"/>
                          <a:ext cx="156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3" name="Object 19"/>
            <p:cNvGraphicFramePr>
              <a:graphicFrameLocks noChangeAspect="1"/>
            </p:cNvGraphicFramePr>
            <p:nvPr/>
          </p:nvGraphicFramePr>
          <p:xfrm>
            <a:off x="3696" y="3697"/>
            <a:ext cx="156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46" name="数式" r:id="rId12" imgW="164880" imgH="228600" progId="Equation.3">
                    <p:embed/>
                  </p:oleObj>
                </mc:Choice>
                <mc:Fallback>
                  <p:oleObj name="数式" r:id="rId12" imgW="164880" imgH="228600" progId="Equation.3">
                    <p:embed/>
                    <p:pic>
                      <p:nvPicPr>
                        <p:cNvPr id="0" name="Object 1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696" y="3697"/>
                          <a:ext cx="156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04" name="Object 20"/>
            <p:cNvGraphicFramePr>
              <a:graphicFrameLocks noChangeAspect="1"/>
            </p:cNvGraphicFramePr>
            <p:nvPr/>
          </p:nvGraphicFramePr>
          <p:xfrm>
            <a:off x="5102" y="3101"/>
            <a:ext cx="156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47" name="数式" r:id="rId14" imgW="164880" imgH="241200" progId="Equation.3">
                    <p:embed/>
                  </p:oleObj>
                </mc:Choice>
                <mc:Fallback>
                  <p:oleObj name="数式" r:id="rId14" imgW="164880" imgH="241200" progId="Equation.3">
                    <p:embed/>
                    <p:pic>
                      <p:nvPicPr>
                        <p:cNvPr id="0" name="Object 2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102" y="3101"/>
                          <a:ext cx="156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7020371" y="4005064"/>
            <a:ext cx="20161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dirty="0"/>
              <a:t>p-n mixed state</a:t>
            </a:r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971550" y="5949950"/>
            <a:ext cx="2305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/>
              <a:t>HF state w/o p-n mixing</a:t>
            </a:r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3862388" y="5105400"/>
            <a:ext cx="996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/>
              <a:t>iteration</a:t>
            </a:r>
          </a:p>
        </p:txBody>
      </p:sp>
      <p:grpSp>
        <p:nvGrpSpPr>
          <p:cNvPr id="42008" name="Group 24"/>
          <p:cNvGrpSpPr>
            <a:grpSpLocks/>
          </p:cNvGrpSpPr>
          <p:nvPr/>
        </p:nvGrpSpPr>
        <p:grpSpPr bwMode="auto">
          <a:xfrm>
            <a:off x="323850" y="3500438"/>
            <a:ext cx="2479675" cy="2709862"/>
            <a:chOff x="249" y="2211"/>
            <a:chExt cx="1562" cy="1707"/>
          </a:xfrm>
        </p:grpSpPr>
        <p:sp>
          <p:nvSpPr>
            <p:cNvPr id="42009" name="Line 25"/>
            <p:cNvSpPr>
              <a:spLocks noChangeShapeType="1"/>
            </p:cNvSpPr>
            <p:nvPr/>
          </p:nvSpPr>
          <p:spPr bwMode="auto">
            <a:xfrm flipV="1">
              <a:off x="839" y="2664"/>
              <a:ext cx="0" cy="545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10" name="Line 26"/>
            <p:cNvSpPr>
              <a:spLocks noChangeShapeType="1"/>
            </p:cNvSpPr>
            <p:nvPr/>
          </p:nvSpPr>
          <p:spPr bwMode="auto">
            <a:xfrm flipV="1">
              <a:off x="839" y="2892"/>
              <a:ext cx="363" cy="31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42011" name="Object 27"/>
            <p:cNvGraphicFramePr>
              <a:graphicFrameLocks noChangeAspect="1"/>
            </p:cNvGraphicFramePr>
            <p:nvPr/>
          </p:nvGraphicFramePr>
          <p:xfrm>
            <a:off x="1277" y="2615"/>
            <a:ext cx="217" cy="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48" name="数式" r:id="rId16" imgW="152280" imgH="215640" progId="Equation.3">
                    <p:embed/>
                  </p:oleObj>
                </mc:Choice>
                <mc:Fallback>
                  <p:oleObj name="数式" r:id="rId16" imgW="152280" imgH="215640" progId="Equation.3">
                    <p:embed/>
                    <p:pic>
                      <p:nvPicPr>
                        <p:cNvPr id="0" name="Object 2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77" y="2615"/>
                          <a:ext cx="217" cy="30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2" name="Line 28"/>
            <p:cNvSpPr>
              <a:spLocks noChangeShapeType="1"/>
            </p:cNvSpPr>
            <p:nvPr/>
          </p:nvSpPr>
          <p:spPr bwMode="auto">
            <a:xfrm flipV="1">
              <a:off x="839" y="2438"/>
              <a:ext cx="0" cy="7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13" name="Line 29"/>
            <p:cNvSpPr>
              <a:spLocks noChangeShapeType="1"/>
            </p:cNvSpPr>
            <p:nvPr/>
          </p:nvSpPr>
          <p:spPr bwMode="auto">
            <a:xfrm>
              <a:off x="839" y="3210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14" name="Line 30"/>
            <p:cNvSpPr>
              <a:spLocks noChangeShapeType="1"/>
            </p:cNvSpPr>
            <p:nvPr/>
          </p:nvSpPr>
          <p:spPr bwMode="auto">
            <a:xfrm flipH="1">
              <a:off x="431" y="3210"/>
              <a:ext cx="408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42015" name="Object 31"/>
            <p:cNvGraphicFramePr>
              <a:graphicFrameLocks noChangeAspect="1"/>
            </p:cNvGraphicFramePr>
            <p:nvPr/>
          </p:nvGraphicFramePr>
          <p:xfrm>
            <a:off x="748" y="2211"/>
            <a:ext cx="156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49" name="数式" r:id="rId18" imgW="164880" imgH="215640" progId="Equation.3">
                    <p:embed/>
                  </p:oleObj>
                </mc:Choice>
                <mc:Fallback>
                  <p:oleObj name="数式" r:id="rId18" imgW="164880" imgH="215640" progId="Equation.3">
                    <p:embed/>
                    <p:pic>
                      <p:nvPicPr>
                        <p:cNvPr id="0" name="Object 3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48" y="2211"/>
                          <a:ext cx="156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6" name="Object 32"/>
            <p:cNvGraphicFramePr>
              <a:graphicFrameLocks noChangeAspect="1"/>
            </p:cNvGraphicFramePr>
            <p:nvPr/>
          </p:nvGraphicFramePr>
          <p:xfrm>
            <a:off x="249" y="3702"/>
            <a:ext cx="156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50" name="数式" r:id="rId19" imgW="164880" imgH="228600" progId="Equation.3">
                    <p:embed/>
                  </p:oleObj>
                </mc:Choice>
                <mc:Fallback>
                  <p:oleObj name="数式" r:id="rId19" imgW="164880" imgH="228600" progId="Equation.3">
                    <p:embed/>
                    <p:pic>
                      <p:nvPicPr>
                        <p:cNvPr id="0" name="Object 3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" y="3702"/>
                          <a:ext cx="156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7" name="Object 33"/>
            <p:cNvGraphicFramePr>
              <a:graphicFrameLocks noChangeAspect="1"/>
            </p:cNvGraphicFramePr>
            <p:nvPr/>
          </p:nvGraphicFramePr>
          <p:xfrm>
            <a:off x="1655" y="3106"/>
            <a:ext cx="156" cy="22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51" name="数式" r:id="rId20" imgW="164880" imgH="241200" progId="Equation.3">
                    <p:embed/>
                  </p:oleObj>
                </mc:Choice>
                <mc:Fallback>
                  <p:oleObj name="数式" r:id="rId20" imgW="164880" imgH="241200" progId="Equation.3">
                    <p:embed/>
                    <p:pic>
                      <p:nvPicPr>
                        <p:cNvPr id="0" name="Object 3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55" y="3106"/>
                          <a:ext cx="156" cy="22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2018" name="Object 34"/>
            <p:cNvGraphicFramePr>
              <a:graphicFrameLocks noChangeAspect="1"/>
            </p:cNvGraphicFramePr>
            <p:nvPr/>
          </p:nvGraphicFramePr>
          <p:xfrm>
            <a:off x="941" y="2751"/>
            <a:ext cx="145" cy="20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52" name="数式" r:id="rId21" imgW="126720" imgH="177480" progId="Equation.3">
                    <p:embed/>
                  </p:oleObj>
                </mc:Choice>
                <mc:Fallback>
                  <p:oleObj name="数式" r:id="rId21" imgW="126720" imgH="177480" progId="Equation.3">
                    <p:embed/>
                    <p:pic>
                      <p:nvPicPr>
                        <p:cNvPr id="0" name="Object 3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41" y="2751"/>
                          <a:ext cx="145" cy="20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19" name="Arc 35"/>
            <p:cNvSpPr>
              <a:spLocks/>
            </p:cNvSpPr>
            <p:nvPr/>
          </p:nvSpPr>
          <p:spPr bwMode="auto">
            <a:xfrm>
              <a:off x="859" y="2978"/>
              <a:ext cx="136" cy="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42020" name="Line 36"/>
            <p:cNvSpPr>
              <a:spLocks noChangeShapeType="1"/>
            </p:cNvSpPr>
            <p:nvPr/>
          </p:nvSpPr>
          <p:spPr bwMode="auto">
            <a:xfrm>
              <a:off x="1176" y="2932"/>
              <a:ext cx="0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42021" name="Line 37"/>
            <p:cNvSpPr>
              <a:spLocks noChangeShapeType="1"/>
            </p:cNvSpPr>
            <p:nvPr/>
          </p:nvSpPr>
          <p:spPr bwMode="auto">
            <a:xfrm>
              <a:off x="859" y="3205"/>
              <a:ext cx="317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42022" name="Object 38"/>
            <p:cNvGraphicFramePr>
              <a:graphicFrameLocks noChangeAspect="1"/>
            </p:cNvGraphicFramePr>
            <p:nvPr/>
          </p:nvGraphicFramePr>
          <p:xfrm>
            <a:off x="771" y="3345"/>
            <a:ext cx="159" cy="1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68053" name="数式" r:id="rId23" imgW="139680" imgH="164880" progId="Equation.3">
                    <p:embed/>
                  </p:oleObj>
                </mc:Choice>
                <mc:Fallback>
                  <p:oleObj name="数式" r:id="rId23" imgW="139680" imgH="164880" progId="Equation.3">
                    <p:embed/>
                    <p:pic>
                      <p:nvPicPr>
                        <p:cNvPr id="0" name="Object 38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71" y="3345"/>
                          <a:ext cx="159" cy="1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2023" name="Arc 39"/>
            <p:cNvSpPr>
              <a:spLocks/>
            </p:cNvSpPr>
            <p:nvPr/>
          </p:nvSpPr>
          <p:spPr bwMode="auto">
            <a:xfrm flipV="1">
              <a:off x="748" y="3248"/>
              <a:ext cx="261" cy="91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17728"/>
                <a:gd name="T1" fmla="*/ 0 h 21600"/>
                <a:gd name="T2" fmla="*/ 17728 w 17728"/>
                <a:gd name="T3" fmla="*/ 9260 h 21600"/>
                <a:gd name="T4" fmla="*/ 0 w 17728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7728" h="21600" fill="none" extrusionOk="0">
                  <a:moveTo>
                    <a:pt x="-1" y="0"/>
                  </a:moveTo>
                  <a:cubicBezTo>
                    <a:pt x="7068" y="0"/>
                    <a:pt x="13689" y="3458"/>
                    <a:pt x="17728" y="9259"/>
                  </a:cubicBezTo>
                </a:path>
                <a:path w="17728" h="21600" stroke="0" extrusionOk="0">
                  <a:moveTo>
                    <a:pt x="-1" y="0"/>
                  </a:moveTo>
                  <a:cubicBezTo>
                    <a:pt x="7068" y="0"/>
                    <a:pt x="13689" y="3458"/>
                    <a:pt x="17728" y="9259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42024" name="Text Box 40"/>
          <p:cNvSpPr txBox="1">
            <a:spLocks noChangeArrowheads="1"/>
          </p:cNvSpPr>
          <p:nvPr/>
        </p:nvSpPr>
        <p:spPr bwMode="auto">
          <a:xfrm>
            <a:off x="106363" y="115888"/>
            <a:ext cx="2952750" cy="406400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/>
              <a:t>Isocranking calculation</a:t>
            </a:r>
          </a:p>
        </p:txBody>
      </p:sp>
      <p:sp>
        <p:nvSpPr>
          <p:cNvPr id="42025" name="Text Box 41"/>
          <p:cNvSpPr txBox="1">
            <a:spLocks noChangeArrowheads="1"/>
          </p:cNvSpPr>
          <p:nvPr/>
        </p:nvSpPr>
        <p:spPr bwMode="auto">
          <a:xfrm>
            <a:off x="4466014" y="836613"/>
            <a:ext cx="457048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: Input </a:t>
            </a:r>
            <a:r>
              <a:rPr lang="en-US" altLang="ja-JP" dirty="0" smtClean="0"/>
              <a:t>to </a:t>
            </a:r>
            <a:r>
              <a:rPr lang="en-US" altLang="ja-JP" dirty="0"/>
              <a:t>control the </a:t>
            </a:r>
            <a:r>
              <a:rPr lang="en-US" altLang="ja-JP" dirty="0" err="1"/>
              <a:t>isospin</a:t>
            </a:r>
            <a:r>
              <a:rPr lang="en-US" altLang="ja-JP" dirty="0"/>
              <a:t> of the system</a:t>
            </a:r>
          </a:p>
        </p:txBody>
      </p:sp>
      <p:sp>
        <p:nvSpPr>
          <p:cNvPr id="42029" name="Line 45"/>
          <p:cNvSpPr>
            <a:spLocks noChangeShapeType="1"/>
          </p:cNvSpPr>
          <p:nvPr/>
        </p:nvSpPr>
        <p:spPr bwMode="auto">
          <a:xfrm>
            <a:off x="0" y="2053432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42028" name="Text Box 44"/>
          <p:cNvSpPr txBox="1">
            <a:spLocks noChangeArrowheads="1"/>
          </p:cNvSpPr>
          <p:nvPr/>
        </p:nvSpPr>
        <p:spPr bwMode="auto">
          <a:xfrm>
            <a:off x="1403350" y="1837532"/>
            <a:ext cx="63944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HF eq. solved by iterative </a:t>
            </a:r>
            <a:r>
              <a:rPr lang="en-US" altLang="ja-JP" dirty="0" err="1"/>
              <a:t>diagonalization</a:t>
            </a:r>
            <a:r>
              <a:rPr lang="en-US" altLang="ja-JP" dirty="0"/>
              <a:t> of MF Hamiltonian. </a:t>
            </a:r>
          </a:p>
        </p:txBody>
      </p:sp>
      <p:sp>
        <p:nvSpPr>
          <p:cNvPr id="42030" name="Rectangle 46"/>
          <p:cNvSpPr>
            <a:spLocks noChangeArrowheads="1"/>
          </p:cNvSpPr>
          <p:nvPr/>
        </p:nvSpPr>
        <p:spPr bwMode="auto">
          <a:xfrm>
            <a:off x="4356100" y="188913"/>
            <a:ext cx="1008063" cy="503237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graphicFrame>
        <p:nvGraphicFramePr>
          <p:cNvPr id="42031" name="Object 4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3096581"/>
              </p:ext>
            </p:extLst>
          </p:nvPr>
        </p:nvGraphicFramePr>
        <p:xfrm>
          <a:off x="4112002" y="765175"/>
          <a:ext cx="344487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054" name="数式" r:id="rId25" imgW="152280" imgH="215640" progId="Equation.3">
                  <p:embed/>
                </p:oleObj>
              </mc:Choice>
              <mc:Fallback>
                <p:oleObj name="数式" r:id="rId25" imgW="152280" imgH="215640" progId="Equation.3">
                  <p:embed/>
                  <p:pic>
                    <p:nvPicPr>
                      <p:cNvPr id="0" name="Object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2002" y="765175"/>
                        <a:ext cx="344487" cy="4873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107504" y="692696"/>
            <a:ext cx="3240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Analog with the </a:t>
            </a:r>
            <a:r>
              <a:rPr lang="en-US" altLang="ja-JP" dirty="0" smtClean="0"/>
              <a:t>tilted-axis cranking for high- spin states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テキスト ボックス 2"/>
              <p:cNvSpPr txBox="1"/>
              <p:nvPr/>
            </p:nvSpPr>
            <p:spPr>
              <a:xfrm>
                <a:off x="4068764" y="6165304"/>
                <a:ext cx="4751708" cy="68736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By </a:t>
                </a:r>
                <a:r>
                  <a:rPr lang="en-US" altLang="ja-JP" dirty="0" smtClean="0"/>
                  <a:t>adjusting</a:t>
                </a:r>
                <a:r>
                  <a:rPr kumimoji="1" lang="en-US" altLang="ja-JP" dirty="0" smtClean="0"/>
                  <a:t> the size and titling angle of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kumimoji="1" lang="en-US" altLang="ja-JP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kumimoji="1" lang="ja-JP" altLang="en-US" i="1" smtClean="0">
                            <a:latin typeface="Cambria Math" panose="02040503050406030204" pitchFamily="18" charset="0"/>
                          </a:rPr>
                          <m:t>𝜆</m:t>
                        </m:r>
                      </m:e>
                    </m:acc>
                  </m:oMath>
                </a14:m>
                <a:r>
                  <a:rPr kumimoji="1" lang="en-US" altLang="ja-JP" dirty="0" smtClean="0"/>
                  <a:t>,</a:t>
                </a:r>
              </a:p>
              <a:p>
                <a:r>
                  <a:rPr lang="en-US" altLang="ja-JP" dirty="0"/>
                  <a:t>w</a:t>
                </a:r>
                <a:r>
                  <a:rPr lang="en-US" altLang="ja-JP" dirty="0" smtClean="0"/>
                  <a:t>e can obtain isobaric analog states</a:t>
                </a:r>
                <a:endParaRPr kumimoji="1" lang="ja-JP" altLang="en-US" dirty="0"/>
              </a:p>
            </p:txBody>
          </p:sp>
        </mc:Choice>
        <mc:Fallback xmlns="">
          <p:sp>
            <p:nvSpPr>
              <p:cNvPr id="3" name="テキスト ボックス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8764" y="6165304"/>
                <a:ext cx="4751708" cy="687368"/>
              </a:xfrm>
              <a:prstGeom prst="rect">
                <a:avLst/>
              </a:prstGeom>
              <a:blipFill rotWithShape="0">
                <a:blip r:embed="rId27"/>
                <a:stretch>
                  <a:fillRect l="-1026" t="-12389" b="-1327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直線コネクタ 4"/>
          <p:cNvCxnSpPr/>
          <p:nvPr/>
        </p:nvCxnSpPr>
        <p:spPr>
          <a:xfrm flipH="1">
            <a:off x="6804025" y="4508500"/>
            <a:ext cx="647700" cy="0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テキスト ボックス 3"/>
          <p:cNvSpPr txBox="1"/>
          <p:nvPr/>
        </p:nvSpPr>
        <p:spPr>
          <a:xfrm>
            <a:off x="58262" y="407511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err="1" smtClean="0">
                <a:solidFill>
                  <a:srgbClr val="FF0000"/>
                </a:solidFill>
              </a:rPr>
              <a:t>isospin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3777842"/>
              </p:ext>
            </p:extLst>
          </p:nvPr>
        </p:nvGraphicFramePr>
        <p:xfrm>
          <a:off x="954152" y="4073736"/>
          <a:ext cx="230187" cy="334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055" name="数式" r:id="rId28" imgW="139680" imgH="203040" progId="Equation.3">
                  <p:embed/>
                </p:oleObj>
              </mc:Choice>
              <mc:Fallback>
                <p:oleObj name="数式" r:id="rId28" imgW="1396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4152" y="4073736"/>
                        <a:ext cx="230187" cy="33429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116632"/>
            <a:ext cx="5112568" cy="6365080"/>
          </a:xfrm>
          <a:prstGeom prst="rect">
            <a:avLst/>
          </a:prstGeom>
        </p:spPr>
      </p:pic>
      <p:pic>
        <p:nvPicPr>
          <p:cNvPr id="3" name="図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928" y="6128020"/>
            <a:ext cx="1872000" cy="425700"/>
          </a:xfrm>
          <a:prstGeom prst="rect">
            <a:avLst/>
          </a:prstGeom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07504" y="44624"/>
            <a:ext cx="3881447" cy="707886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2000" dirty="0" err="1"/>
              <a:t>Isocranking</a:t>
            </a:r>
            <a:r>
              <a:rPr lang="en-US" altLang="ja-JP" sz="2000" dirty="0"/>
              <a:t> calculation for A=48 </a:t>
            </a:r>
            <a:endParaRPr lang="en-US" altLang="ja-JP" sz="2000" dirty="0" smtClean="0"/>
          </a:p>
          <a:p>
            <a:r>
              <a:rPr lang="en-US" altLang="ja-JP" sz="2000" dirty="0" smtClean="0"/>
              <a:t>w/o Coulomb</a:t>
            </a:r>
            <a:endParaRPr lang="en-US" altLang="ja-JP" sz="20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53232" y="3707740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No p-n mixing  at |</a:t>
            </a:r>
            <a:r>
              <a:rPr kumimoji="1" lang="en-US" altLang="ja-JP" dirty="0" err="1" smtClean="0"/>
              <a:t>Tz</a:t>
            </a:r>
            <a:r>
              <a:rPr kumimoji="1" lang="en-US" altLang="ja-JP" dirty="0" smtClean="0"/>
              <a:t>|=T</a:t>
            </a:r>
            <a:endParaRPr kumimoji="1" lang="ja-JP" altLang="en-US" dirty="0"/>
          </a:p>
        </p:txBody>
      </p:sp>
      <p:graphicFrame>
        <p:nvGraphicFramePr>
          <p:cNvPr id="7" name="Object 17"/>
          <p:cNvGraphicFramePr>
            <a:graphicFrameLocks noChangeAspect="1"/>
          </p:cNvGraphicFramePr>
          <p:nvPr>
            <p:extLst/>
          </p:nvPr>
        </p:nvGraphicFramePr>
        <p:xfrm>
          <a:off x="940175" y="1218360"/>
          <a:ext cx="2778349" cy="449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1798" name="数式" r:id="rId5" imgW="1879560" imgH="304560" progId="Equation.3">
                  <p:embed/>
                </p:oleObj>
              </mc:Choice>
              <mc:Fallback>
                <p:oleObj name="数式" r:id="rId5" imgW="18795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0175" y="1218360"/>
                        <a:ext cx="2778349" cy="4492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テキスト ボックス 8"/>
          <p:cNvSpPr txBox="1"/>
          <p:nvPr/>
        </p:nvSpPr>
        <p:spPr>
          <a:xfrm>
            <a:off x="251520" y="2924944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Energies are independent of &lt;</a:t>
            </a:r>
            <a:r>
              <a:rPr lang="en-US" altLang="ja-JP" dirty="0" err="1" smtClean="0"/>
              <a:t>Tz</a:t>
            </a:r>
            <a:r>
              <a:rPr lang="en-US" altLang="ja-JP" dirty="0" smtClean="0"/>
              <a:t>&gt;</a:t>
            </a:r>
            <a:endParaRPr kumimoji="1" lang="ja-JP" altLang="en-US" dirty="0"/>
          </a:p>
        </p:txBody>
      </p:sp>
      <p:grpSp>
        <p:nvGrpSpPr>
          <p:cNvPr id="10" name="Group 55"/>
          <p:cNvGrpSpPr>
            <a:grpSpLocks/>
          </p:cNvGrpSpPr>
          <p:nvPr/>
        </p:nvGrpSpPr>
        <p:grpSpPr bwMode="auto">
          <a:xfrm>
            <a:off x="323528" y="1213247"/>
            <a:ext cx="1039812" cy="1063625"/>
            <a:chOff x="93" y="2579"/>
            <a:chExt cx="655" cy="670"/>
          </a:xfrm>
        </p:grpSpPr>
        <p:sp>
          <p:nvSpPr>
            <p:cNvPr id="11" name="Line 41"/>
            <p:cNvSpPr>
              <a:spLocks noChangeAspect="1" noChangeShapeType="1"/>
            </p:cNvSpPr>
            <p:nvPr/>
          </p:nvSpPr>
          <p:spPr bwMode="auto">
            <a:xfrm flipV="1">
              <a:off x="164" y="2760"/>
              <a:ext cx="1" cy="38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2" name="Line 42"/>
            <p:cNvSpPr>
              <a:spLocks noChangeAspect="1" noChangeShapeType="1"/>
            </p:cNvSpPr>
            <p:nvPr/>
          </p:nvSpPr>
          <p:spPr bwMode="auto">
            <a:xfrm>
              <a:off x="164" y="3122"/>
              <a:ext cx="386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graphicFrame>
          <p:nvGraphicFramePr>
            <p:cNvPr id="13" name="Object 44"/>
            <p:cNvGraphicFramePr>
              <a:graphicFrameLocks noChangeAspect="1"/>
            </p:cNvGraphicFramePr>
            <p:nvPr/>
          </p:nvGraphicFramePr>
          <p:xfrm>
            <a:off x="93" y="2579"/>
            <a:ext cx="156" cy="2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1799" name="数式" r:id="rId7" imgW="164880" imgH="215640" progId="Equation.3">
                    <p:embed/>
                  </p:oleObj>
                </mc:Choice>
                <mc:Fallback>
                  <p:oleObj name="数式" r:id="rId7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3" y="2579"/>
                          <a:ext cx="156" cy="2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4" name="Object 45"/>
            <p:cNvGraphicFramePr>
              <a:graphicFrameLocks noChangeAspect="1"/>
            </p:cNvGraphicFramePr>
            <p:nvPr/>
          </p:nvGraphicFramePr>
          <p:xfrm>
            <a:off x="592" y="3033"/>
            <a:ext cx="156" cy="2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1800" name="数式" r:id="rId9" imgW="164880" imgH="228600" progId="Equation.3">
                    <p:embed/>
                  </p:oleObj>
                </mc:Choice>
                <mc:Fallback>
                  <p:oleObj name="数式" r:id="rId9" imgW="164880" imgH="228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92" y="3033"/>
                          <a:ext cx="156" cy="21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5" name="Line 48"/>
            <p:cNvSpPr>
              <a:spLocks noChangeAspect="1" noChangeShapeType="1"/>
            </p:cNvSpPr>
            <p:nvPr/>
          </p:nvSpPr>
          <p:spPr bwMode="auto">
            <a:xfrm flipV="1">
              <a:off x="158" y="2931"/>
              <a:ext cx="220" cy="193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Arc 49"/>
            <p:cNvSpPr>
              <a:spLocks noChangeAspect="1"/>
            </p:cNvSpPr>
            <p:nvPr/>
          </p:nvSpPr>
          <p:spPr bwMode="auto">
            <a:xfrm>
              <a:off x="185" y="2998"/>
              <a:ext cx="83" cy="55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graphicFrame>
          <p:nvGraphicFramePr>
            <p:cNvPr id="17" name="Object 53"/>
            <p:cNvGraphicFramePr>
              <a:graphicFrameLocks noChangeAspect="1"/>
            </p:cNvGraphicFramePr>
            <p:nvPr/>
          </p:nvGraphicFramePr>
          <p:xfrm>
            <a:off x="254" y="2761"/>
            <a:ext cx="113" cy="1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1801" name="数式" r:id="rId11" imgW="126720" imgH="177480" progId="Equation.3">
                    <p:embed/>
                  </p:oleObj>
                </mc:Choice>
                <mc:Fallback>
                  <p:oleObj name="数式" r:id="rId11" imgW="126720" imgH="1774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2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54" y="2761"/>
                          <a:ext cx="113" cy="1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9" name="AutoShape 13"/>
          <p:cNvSpPr>
            <a:spLocks noChangeArrowheads="1"/>
          </p:cNvSpPr>
          <p:nvPr/>
        </p:nvSpPr>
        <p:spPr bwMode="auto">
          <a:xfrm>
            <a:off x="177800" y="3067943"/>
            <a:ext cx="73025" cy="730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" name="AutoShape 13"/>
          <p:cNvSpPr>
            <a:spLocks noChangeArrowheads="1"/>
          </p:cNvSpPr>
          <p:nvPr/>
        </p:nvSpPr>
        <p:spPr bwMode="auto">
          <a:xfrm>
            <a:off x="179512" y="3851756"/>
            <a:ext cx="73025" cy="730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AutoShape 13"/>
          <p:cNvSpPr>
            <a:spLocks noChangeArrowheads="1"/>
          </p:cNvSpPr>
          <p:nvPr/>
        </p:nvSpPr>
        <p:spPr bwMode="auto">
          <a:xfrm>
            <a:off x="177800" y="5373940"/>
            <a:ext cx="73025" cy="730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3800" y="4293096"/>
            <a:ext cx="3288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The highest and lowest weight</a:t>
            </a:r>
          </a:p>
          <a:p>
            <a:r>
              <a:rPr lang="en-US" altLang="ja-JP" dirty="0"/>
              <a:t>s</a:t>
            </a:r>
            <a:r>
              <a:rPr kumimoji="1" lang="en-US" altLang="ja-JP" dirty="0" smtClean="0"/>
              <a:t>tates are standard HF states</a:t>
            </a:r>
            <a:endParaRPr kumimoji="1" lang="ja-JP" altLang="en-US" dirty="0"/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251520" y="5229200"/>
            <a:ext cx="33858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We have confirmed that</a:t>
            </a:r>
          </a:p>
          <a:p>
            <a:r>
              <a:rPr lang="en-US" altLang="ja-JP" dirty="0"/>
              <a:t>t</a:t>
            </a:r>
            <a:r>
              <a:rPr lang="en-US" altLang="ja-JP" dirty="0" smtClean="0"/>
              <a:t>he results do not depend on φ.</a:t>
            </a:r>
            <a:endParaRPr kumimoji="1" lang="ja-JP" altLang="en-US" dirty="0"/>
          </a:p>
        </p:txBody>
      </p:sp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7956376" y="860202"/>
            <a:ext cx="598488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aseline="30000" dirty="0"/>
              <a:t>48</a:t>
            </a:r>
            <a:r>
              <a:rPr lang="en-US" altLang="ja-JP" sz="1600" dirty="0"/>
              <a:t>Ca</a:t>
            </a:r>
          </a:p>
        </p:txBody>
      </p:sp>
      <p:sp>
        <p:nvSpPr>
          <p:cNvPr id="24" name="Text Box 23"/>
          <p:cNvSpPr txBox="1">
            <a:spLocks noChangeArrowheads="1"/>
          </p:cNvSpPr>
          <p:nvPr/>
        </p:nvSpPr>
        <p:spPr bwMode="auto">
          <a:xfrm>
            <a:off x="4880820" y="860202"/>
            <a:ext cx="530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aseline="30000" dirty="0"/>
              <a:t>48</a:t>
            </a:r>
            <a:r>
              <a:rPr lang="en-US" altLang="ja-JP" sz="1600" dirty="0"/>
              <a:t>Ni</a:t>
            </a: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7203469" y="1700808"/>
            <a:ext cx="497637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ja-JP" sz="1600" baseline="30000" dirty="0" smtClean="0"/>
              <a:t>48</a:t>
            </a:r>
            <a:r>
              <a:rPr lang="en-US" altLang="ja-JP" sz="1600" dirty="0"/>
              <a:t>T</a:t>
            </a:r>
            <a:r>
              <a:rPr lang="en-US" altLang="ja-JP" sz="1600" dirty="0" smtClean="0"/>
              <a:t>i</a:t>
            </a:r>
            <a:endParaRPr lang="en-US" altLang="ja-JP" sz="1600" dirty="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6180968" y="2746410"/>
            <a:ext cx="551754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ja-JP" sz="1600" baseline="30000" dirty="0" smtClean="0"/>
              <a:t>48</a:t>
            </a:r>
            <a:r>
              <a:rPr lang="en-US" altLang="ja-JP" sz="1600" dirty="0" smtClean="0"/>
              <a:t>Cr</a:t>
            </a:r>
            <a:endParaRPr lang="en-US" altLang="ja-JP" sz="1600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5508104" y="1700808"/>
            <a:ext cx="574196" cy="33855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/>
          <a:p>
            <a:r>
              <a:rPr lang="en-US" altLang="ja-JP" sz="1600" baseline="30000" dirty="0" smtClean="0"/>
              <a:t>48</a:t>
            </a:r>
            <a:r>
              <a:rPr lang="en-US" altLang="ja-JP" sz="1600" dirty="0" smtClean="0"/>
              <a:t>Fe</a:t>
            </a:r>
            <a:endParaRPr lang="en-US" altLang="ja-JP" sz="1600" dirty="0"/>
          </a:p>
        </p:txBody>
      </p:sp>
    </p:spTree>
    <p:extLst>
      <p:ext uri="{BB962C8B-B14F-4D97-AF65-F5344CB8AC3E}">
        <p14:creationId xmlns:p14="http://schemas.microsoft.com/office/powerpoint/2010/main" val="2921997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94363" y="118954"/>
            <a:ext cx="3325509" cy="861774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2000" b="1" dirty="0"/>
              <a:t>Result for A=48 isobars </a:t>
            </a:r>
            <a:endParaRPr lang="en-US" altLang="ja-JP" sz="2000" b="1" dirty="0" smtClean="0"/>
          </a:p>
          <a:p>
            <a:pPr>
              <a:spcBef>
                <a:spcPct val="50000"/>
              </a:spcBef>
            </a:pPr>
            <a:r>
              <a:rPr lang="en-US" altLang="ja-JP" sz="2000" b="1" dirty="0" smtClean="0"/>
              <a:t>with </a:t>
            </a:r>
            <a:r>
              <a:rPr lang="en-US" altLang="ja-JP" sz="2000" b="1" dirty="0"/>
              <a:t>Coulomb  </a:t>
            </a:r>
          </a:p>
        </p:txBody>
      </p:sp>
      <p:graphicFrame>
        <p:nvGraphicFramePr>
          <p:cNvPr id="100380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9986192"/>
              </p:ext>
            </p:extLst>
          </p:nvPr>
        </p:nvGraphicFramePr>
        <p:xfrm>
          <a:off x="235347" y="1772816"/>
          <a:ext cx="318452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2" name="数式" r:id="rId3" imgW="1904760" imgH="266400" progId="Equation.3">
                  <p:embed/>
                </p:oleObj>
              </mc:Choice>
              <mc:Fallback>
                <p:oleObj name="数式" r:id="rId3" imgW="19047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347" y="1772816"/>
                        <a:ext cx="318452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81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9682629"/>
              </p:ext>
            </p:extLst>
          </p:nvPr>
        </p:nvGraphicFramePr>
        <p:xfrm>
          <a:off x="1499592" y="3057848"/>
          <a:ext cx="1704256" cy="4611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3" name="数式" r:id="rId5" imgW="888840" imgH="241200" progId="Equation.3">
                  <p:embed/>
                </p:oleObj>
              </mc:Choice>
              <mc:Fallback>
                <p:oleObj name="数式" r:id="rId5" imgW="88884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9592" y="3057848"/>
                        <a:ext cx="1704256" cy="4611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0386" name="Text Box 34"/>
          <p:cNvSpPr txBox="1">
            <a:spLocks noChangeArrowheads="1"/>
          </p:cNvSpPr>
          <p:nvPr/>
        </p:nvSpPr>
        <p:spPr bwMode="auto">
          <a:xfrm>
            <a:off x="229458" y="2708920"/>
            <a:ext cx="990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dirty="0"/>
              <a:t>For T=4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635896" y="182880"/>
            <a:ext cx="5229738" cy="6558488"/>
          </a:xfrm>
          <a:prstGeom prst="rect">
            <a:avLst/>
          </a:prstGeom>
        </p:spPr>
      </p:pic>
      <p:sp>
        <p:nvSpPr>
          <p:cNvPr id="22" name="Text Box 24"/>
          <p:cNvSpPr txBox="1">
            <a:spLocks noChangeArrowheads="1"/>
          </p:cNvSpPr>
          <p:nvPr/>
        </p:nvSpPr>
        <p:spPr bwMode="auto">
          <a:xfrm>
            <a:off x="7740352" y="6476826"/>
            <a:ext cx="598488" cy="3365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aseline="30000" dirty="0"/>
              <a:t>48</a:t>
            </a:r>
            <a:r>
              <a:rPr lang="en-US" altLang="ja-JP" sz="1600" dirty="0"/>
              <a:t>Ca</a:t>
            </a:r>
          </a:p>
        </p:txBody>
      </p:sp>
      <p:sp>
        <p:nvSpPr>
          <p:cNvPr id="23" name="Text Box 23"/>
          <p:cNvSpPr txBox="1">
            <a:spLocks noChangeArrowheads="1"/>
          </p:cNvSpPr>
          <p:nvPr/>
        </p:nvSpPr>
        <p:spPr bwMode="auto">
          <a:xfrm>
            <a:off x="4644008" y="6476826"/>
            <a:ext cx="5302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600" baseline="30000" dirty="0"/>
              <a:t>48</a:t>
            </a:r>
            <a:r>
              <a:rPr lang="en-US" altLang="ja-JP" sz="1600" dirty="0"/>
              <a:t>Ni</a:t>
            </a:r>
          </a:p>
        </p:txBody>
      </p:sp>
      <p:graphicFrame>
        <p:nvGraphicFramePr>
          <p:cNvPr id="24" name="Object 58"/>
          <p:cNvGraphicFramePr>
            <a:graphicFrameLocks noChangeAspect="1"/>
          </p:cNvGraphicFramePr>
          <p:nvPr>
            <p:extLst/>
          </p:nvPr>
        </p:nvGraphicFramePr>
        <p:xfrm>
          <a:off x="5046663" y="2341563"/>
          <a:ext cx="798512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4" name="数式" r:id="rId8" imgW="507960" imgH="203040" progId="Equation.3">
                  <p:embed/>
                </p:oleObj>
              </mc:Choice>
              <mc:Fallback>
                <p:oleObj name="数式" r:id="rId8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46663" y="2341563"/>
                        <a:ext cx="798512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直線矢印コネクタ 3"/>
          <p:cNvCxnSpPr/>
          <p:nvPr/>
        </p:nvCxnSpPr>
        <p:spPr>
          <a:xfrm flipV="1">
            <a:off x="5724128" y="1850256"/>
            <a:ext cx="648072" cy="4913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2819942"/>
              </p:ext>
            </p:extLst>
          </p:nvPr>
        </p:nvGraphicFramePr>
        <p:xfrm>
          <a:off x="1508646" y="2732088"/>
          <a:ext cx="1599403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5" name="数式" r:id="rId10" imgW="888840" imgH="177480" progId="Equation.3">
                  <p:embed/>
                </p:oleObj>
              </mc:Choice>
              <mc:Fallback>
                <p:oleObj name="数式" r:id="rId10" imgW="8888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646" y="2732088"/>
                        <a:ext cx="1599403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4817665"/>
              </p:ext>
            </p:extLst>
          </p:nvPr>
        </p:nvGraphicFramePr>
        <p:xfrm>
          <a:off x="396742" y="5776160"/>
          <a:ext cx="798512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6" name="数式" r:id="rId12" imgW="507960" imgH="203040" progId="Equation.3">
                  <p:embed/>
                </p:oleObj>
              </mc:Choice>
              <mc:Fallback>
                <p:oleObj name="数式" r:id="rId12" imgW="5079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742" y="5776160"/>
                        <a:ext cx="798512" cy="3190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1187624" y="5733256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gives</a:t>
            </a:r>
            <a:endParaRPr kumimoji="1" lang="ja-JP" altLang="en-US" dirty="0"/>
          </a:p>
        </p:txBody>
      </p:sp>
      <p:graphicFrame>
        <p:nvGraphicFramePr>
          <p:cNvPr id="16" name="Object 5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9779769"/>
              </p:ext>
            </p:extLst>
          </p:nvPr>
        </p:nvGraphicFramePr>
        <p:xfrm>
          <a:off x="1930177" y="5733256"/>
          <a:ext cx="697607" cy="406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967" name="数式" r:id="rId13" imgW="520560" imgH="304560" progId="Equation.3">
                  <p:embed/>
                </p:oleObj>
              </mc:Choice>
              <mc:Fallback>
                <p:oleObj name="数式" r:id="rId13" imgW="520560" imgH="304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30177" y="5733256"/>
                        <a:ext cx="697607" cy="4069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AutoShape 13"/>
          <p:cNvSpPr>
            <a:spLocks noChangeArrowheads="1"/>
          </p:cNvSpPr>
          <p:nvPr/>
        </p:nvSpPr>
        <p:spPr bwMode="auto">
          <a:xfrm>
            <a:off x="251520" y="5877272"/>
            <a:ext cx="73025" cy="730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7" name="AutoShape 13"/>
          <p:cNvSpPr>
            <a:spLocks noChangeArrowheads="1"/>
          </p:cNvSpPr>
          <p:nvPr/>
        </p:nvSpPr>
        <p:spPr bwMode="auto">
          <a:xfrm>
            <a:off x="217849" y="5262586"/>
            <a:ext cx="73025" cy="730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323528" y="5110295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No p-n mixing  at |</a:t>
            </a:r>
            <a:r>
              <a:rPr kumimoji="1" lang="en-US" altLang="ja-JP" dirty="0" err="1" smtClean="0"/>
              <a:t>Tz</a:t>
            </a:r>
            <a:r>
              <a:rPr kumimoji="1" lang="en-US" altLang="ja-JP" dirty="0" smtClean="0"/>
              <a:t>|=T</a:t>
            </a:r>
            <a:endParaRPr kumimoji="1" lang="ja-JP" altLang="en-US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251520" y="3815892"/>
            <a:ext cx="28803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Energies are dependent on </a:t>
            </a:r>
            <a:r>
              <a:rPr lang="en-US" altLang="ja-JP" dirty="0" err="1" smtClean="0"/>
              <a:t>Tz</a:t>
            </a:r>
            <a:endParaRPr kumimoji="1" lang="ja-JP" altLang="en-US" dirty="0"/>
          </a:p>
        </p:txBody>
      </p:sp>
      <p:sp>
        <p:nvSpPr>
          <p:cNvPr id="28" name="AutoShape 13"/>
          <p:cNvSpPr>
            <a:spLocks noChangeArrowheads="1"/>
          </p:cNvSpPr>
          <p:nvPr/>
        </p:nvSpPr>
        <p:spPr bwMode="auto">
          <a:xfrm>
            <a:off x="177800" y="3958891"/>
            <a:ext cx="73025" cy="73025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79512" y="4390215"/>
            <a:ext cx="2980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(almost linear dependence)</a:t>
            </a:r>
            <a:endParaRPr kumimoji="1" lang="ja-JP" altLang="en-US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1409" y="1412776"/>
            <a:ext cx="2826415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Shifted semicircle method</a:t>
            </a:r>
            <a:endParaRPr kumimoji="1" lang="ja-JP" altLang="en-US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1454580" y="2287905"/>
            <a:ext cx="19736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PRC 88(2013) 061301(R).</a:t>
            </a:r>
            <a:endParaRPr kumimoji="1" lang="ja-JP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19766365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dge">
  <a:themeElements>
    <a:clrScheme name="Edge 7">
      <a:dk1>
        <a:srgbClr val="000000"/>
      </a:dk1>
      <a:lt1>
        <a:srgbClr val="FFFFFF"/>
      </a:lt1>
      <a:dk2>
        <a:srgbClr val="006633"/>
      </a:dk2>
      <a:lt2>
        <a:srgbClr val="5F5F5F"/>
      </a:lt2>
      <a:accent1>
        <a:srgbClr val="CC9900"/>
      </a:accent1>
      <a:accent2>
        <a:srgbClr val="3B812F"/>
      </a:accent2>
      <a:accent3>
        <a:srgbClr val="FFFFFF"/>
      </a:accent3>
      <a:accent4>
        <a:srgbClr val="000000"/>
      </a:accent4>
      <a:accent5>
        <a:srgbClr val="E2C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Edge">
      <a:majorFont>
        <a:latin typeface="Garamond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39672</TotalTime>
  <Words>1202</Words>
  <Application>Microsoft Office PowerPoint</Application>
  <PresentationFormat>画面に合わせる (4:3)</PresentationFormat>
  <Paragraphs>230</Paragraphs>
  <Slides>18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2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27" baseType="lpstr">
      <vt:lpstr>ＭＳ Ｐゴシック</vt:lpstr>
      <vt:lpstr>Arial</vt:lpstr>
      <vt:lpstr>Cambria Math</vt:lpstr>
      <vt:lpstr>Garamond</vt:lpstr>
      <vt:lpstr>Times New Roman</vt:lpstr>
      <vt:lpstr>Wingdings</vt:lpstr>
      <vt:lpstr>標準デザイン</vt:lpstr>
      <vt:lpstr>Edge</vt:lpstr>
      <vt:lpstr>数式</vt:lpstr>
      <vt:lpstr>Mean-field calculation based on  proton-neutron mixed energy density functionals</vt:lpstr>
      <vt:lpstr>PowerPoint プレゼンテーション</vt:lpstr>
      <vt:lpstr>PowerPoint プレゼンテーション</vt:lpstr>
      <vt:lpstr>PowerPoint プレゼンテーション</vt:lpstr>
      <vt:lpstr>HFODD(1997-) 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kyoto-u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p-n混合を入れた原子核の平均場計算 Mead-field calculation for atomic nuclei including p-n mixing</dc:title>
  <dc:creator>k-sato</dc:creator>
  <cp:lastModifiedBy>佐藤弘一</cp:lastModifiedBy>
  <cp:revision>1043</cp:revision>
  <dcterms:created xsi:type="dcterms:W3CDTF">2011-12-01T01:52:22Z</dcterms:created>
  <dcterms:modified xsi:type="dcterms:W3CDTF">2014-06-06T02:26:21Z</dcterms:modified>
</cp:coreProperties>
</file>