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8000"/>
    <a:srgbClr val="0000FF"/>
    <a:srgbClr val="BBE0E3"/>
    <a:srgbClr val="BBF4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33488"/>
            <a:ext cx="9144000" cy="1470025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Nuclear Spin-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Isospin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 Excitations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 --- Towards exotic deformed nuclei</a:t>
            </a:r>
            <a:endParaRPr lang="en-US" altLang="zh-CN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920"/>
            <a:ext cx="8642350" cy="1655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200" b="1" i="1" dirty="0" err="1" smtClean="0">
                <a:solidFill>
                  <a:schemeClr val="tx1"/>
                </a:solidFill>
                <a:latin typeface="Times New Roman" pitchFamily="18" charset="0"/>
              </a:rPr>
              <a:t>Haozhao</a:t>
            </a:r>
            <a:r>
              <a:rPr lang="en-US" altLang="zh-CN" sz="2200" b="1" i="1" dirty="0" smtClean="0">
                <a:solidFill>
                  <a:schemeClr val="tx1"/>
                </a:solidFill>
                <a:latin typeface="Times New Roman" pitchFamily="18" charset="0"/>
              </a:rPr>
              <a:t> Liang</a:t>
            </a:r>
            <a:r>
              <a:rPr lang="en-US" altLang="zh-CN" sz="22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CN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（梁豪兆）</a:t>
            </a:r>
            <a:endParaRPr lang="en-US" altLang="zh-CN" sz="22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CN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RIKEN </a:t>
            </a:r>
            <a:r>
              <a:rPr lang="en-US" altLang="zh-CN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Nishina</a:t>
            </a:r>
            <a:r>
              <a:rPr lang="en-US" altLang="zh-CN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Center</a:t>
            </a:r>
          </a:p>
          <a:p>
            <a:pPr eaLnBrk="1" hangingPunct="1">
              <a:defRPr/>
            </a:pPr>
            <a:r>
              <a:rPr lang="en-US" altLang="zh-CN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6, 2014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1520" y="587727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Advances in Radioactive Isotope Science 2014</a:t>
            </a:r>
          </a:p>
          <a:p>
            <a:pPr algn="ctr">
              <a:defRPr/>
            </a:pPr>
            <a:r>
              <a:rPr lang="en-US" altLang="zh-CN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June 1-6, 2014, Tokyo, Japan</a:t>
            </a:r>
            <a:endParaRPr lang="en-US" altLang="zh-CN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</a:endParaRPr>
          </a:p>
        </p:txBody>
      </p:sp>
      <p:pic>
        <p:nvPicPr>
          <p:cNvPr id="6149" name="Picture 5" descr="カラー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93096"/>
            <a:ext cx="963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" descr="E:\lab\topics\ppt素材\logo\logo_rik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293096"/>
            <a:ext cx="842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E:\lab\topics\ppt素材\logo\Standard_CMYK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925" y="4293096"/>
            <a:ext cx="1939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:\lab\My talks\2014-4 3D-RMF\2014-5 RISP\figs\PES_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025" y="1449388"/>
            <a:ext cx="395763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E:\lab\My talks\2014-4 3D-RMF\2014-5 RISP\figs\ITS_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76363"/>
            <a:ext cx="42481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Lucida Console" pitchFamily="49" charset="0"/>
              </a:rPr>
              <a:t>CDFT on 3D lattice: ground states</a:t>
            </a:r>
            <a:endParaRPr lang="en-US" altLang="zh-CN" sz="3200" baseline="-250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0825" y="944563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kumimoji="1"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Challenge 1: </a:t>
            </a:r>
            <a:r>
              <a:rPr kumimoji="1" lang="en-US" altLang="zh-CN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collapse</a:t>
            </a:r>
            <a:endParaRPr lang="en-US" altLang="zh-CN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5292080" y="5605463"/>
            <a:ext cx="3636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it-IT" altLang="zh-CN" sz="1400" b="1" dirty="0">
                <a:solidFill>
                  <a:srgbClr val="0000FF"/>
                </a:solidFill>
                <a:latin typeface="Comic Sans MS" pitchFamily="66" charset="0"/>
              </a:rPr>
              <a:t>Tanimura</a:t>
            </a:r>
            <a:r>
              <a:rPr lang="it-IT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it-IT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HL, Hagino</a:t>
            </a:r>
            <a:r>
              <a:rPr lang="it-IT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it-IT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... </a:t>
            </a:r>
            <a:r>
              <a:rPr lang="it-IT" altLang="zh-CN" sz="1400" dirty="0">
                <a:solidFill>
                  <a:srgbClr val="0000FF"/>
                </a:solidFill>
                <a:latin typeface="Comic Sans MS" pitchFamily="66" charset="0"/>
              </a:rPr>
              <a:t>in preparation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215900" y="2956942"/>
            <a:ext cx="468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b-NO" altLang="zh-CN" sz="2000" dirty="0">
                <a:latin typeface="Comic Sans MS" pitchFamily="66" charset="0"/>
              </a:rPr>
              <a:t>Solution: </a:t>
            </a:r>
            <a:r>
              <a:rPr lang="nb-NO" altLang="zh-CN" sz="2000" dirty="0">
                <a:solidFill>
                  <a:srgbClr val="0000FF"/>
                </a:solidFill>
                <a:latin typeface="Comic Sans MS" pitchFamily="66" charset="0"/>
              </a:rPr>
              <a:t>Inverse Hamiltonian method</a:t>
            </a:r>
            <a:endParaRPr lang="en-US" altLang="zh-CN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250825" y="3605014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kumimoji="1"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Challenge 2: </a:t>
            </a:r>
            <a:r>
              <a:rPr kumimoji="1" lang="en-US" altLang="zh-CN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Fermion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doubling</a:t>
            </a:r>
            <a:endParaRPr lang="en-US" altLang="zh-CN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2537" name="Picture 3" descr="E:\lab\My talks\2014-4 3D-RMF\2014-5 RISP\figs\di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013795"/>
            <a:ext cx="31321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4967288" y="992188"/>
            <a:ext cx="392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kumimoji="1" lang="en-US" altLang="zh-CN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Preliminary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results: </a:t>
            </a:r>
            <a:r>
              <a:rPr kumimoji="1" lang="en-US" altLang="zh-CN" sz="2000" baseline="30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8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</a:t>
            </a:r>
            <a:endParaRPr lang="en-US" altLang="zh-CN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50825" y="6269310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b-NO" altLang="zh-CN" sz="2000" dirty="0">
                <a:latin typeface="Comic Sans MS" pitchFamily="66" charset="0"/>
              </a:rPr>
              <a:t>Solution: </a:t>
            </a:r>
            <a:r>
              <a:rPr lang="nb-NO" altLang="zh-CN" sz="2000" dirty="0">
                <a:solidFill>
                  <a:srgbClr val="0000FF"/>
                </a:solidFill>
                <a:latin typeface="Comic Sans MS" pitchFamily="66" charset="0"/>
              </a:rPr>
              <a:t>High-order Wilson terms</a:t>
            </a:r>
            <a:endParaRPr lang="en-US" altLang="zh-CN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95736" y="2492896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it-IT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Tanimura &amp; Hagino,</a:t>
            </a:r>
          </a:p>
          <a:p>
            <a:pPr marL="342900" indent="-342900" algn="r"/>
            <a:r>
              <a:rPr lang="it-IT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</a:t>
            </a:r>
            <a:r>
              <a:rPr lang="it-IT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82</a:t>
            </a:r>
            <a:r>
              <a:rPr lang="it-IT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057301 (2010)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xiaopigliang\Desktop\RF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2220739"/>
            <a:ext cx="37798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Lucida Console" pitchFamily="49" charset="0"/>
              </a:rPr>
              <a:t>CDFT on 3D lattice: excitations</a:t>
            </a:r>
            <a:endParaRPr lang="en-US" altLang="zh-CN" sz="3200" baseline="-250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50825" y="1089025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6600FF"/>
              </a:buClr>
            </a:pPr>
            <a:r>
              <a:rPr kumimoji="1" lang="en-US" altLang="zh-CN" sz="2000" b="1">
                <a:latin typeface="Times New Roman" pitchFamily="18" charset="0"/>
                <a:cs typeface="Times New Roman" pitchFamily="18" charset="0"/>
              </a:rPr>
              <a:t>Computational challenge for the excitations in deformed systems</a:t>
            </a:r>
            <a:endParaRPr lang="en-US" altLang="zh-CN" sz="2400" b="1">
              <a:latin typeface="Comic Sans MS" pitchFamily="66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87338" y="4993233"/>
            <a:ext cx="8605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pl-PL" altLang="zh-CN" sz="1400" dirty="0">
                <a:solidFill>
                  <a:srgbClr val="0000FF"/>
                </a:solidFill>
                <a:latin typeface="Comic Sans MS" pitchFamily="66" charset="0"/>
              </a:rPr>
              <a:t>HL, Nakatsukasa, Niu, Meng,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 </a:t>
            </a:r>
            <a:r>
              <a:rPr lang="pl-PL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87</a:t>
            </a:r>
            <a:r>
              <a:rPr lang="pl-PL" altLang="zh-CN" sz="1400" dirty="0">
                <a:solidFill>
                  <a:srgbClr val="0000FF"/>
                </a:solidFill>
                <a:latin typeface="Comic Sans MS" pitchFamily="66" charset="0"/>
              </a:rPr>
              <a:t>, 054310 (2013)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179263" y="5345081"/>
            <a:ext cx="8785225" cy="1324279"/>
            <a:chOff x="97674" y="4153053"/>
            <a:chExt cx="9000999" cy="1174535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2" y="4153053"/>
              <a:ext cx="8913169" cy="1174534"/>
              <a:chOff x="207220" y="1000074"/>
              <a:chExt cx="8870690" cy="848650"/>
            </a:xfrm>
          </p:grpSpPr>
          <p:sp>
            <p:nvSpPr>
              <p:cNvPr id="14" name="同侧圆角矩形 13"/>
              <p:cNvSpPr/>
              <p:nvPr/>
            </p:nvSpPr>
            <p:spPr>
              <a:xfrm flipV="1">
                <a:off x="208839" y="1000074"/>
                <a:ext cx="8869071" cy="79352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同侧圆角矩形 14"/>
              <p:cNvSpPr/>
              <p:nvPr/>
            </p:nvSpPr>
            <p:spPr>
              <a:xfrm flipV="1">
                <a:off x="207220" y="1076374"/>
                <a:ext cx="8869072" cy="772350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563" name="矩形 25"/>
            <p:cNvSpPr>
              <a:spLocks noChangeArrowheads="1"/>
            </p:cNvSpPr>
            <p:nvPr/>
          </p:nvSpPr>
          <p:spPr bwMode="auto">
            <a:xfrm>
              <a:off x="97674" y="4222042"/>
              <a:ext cx="9000999" cy="1105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The combination CDFT + FAM works well for the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spherical and also the axially deformed 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systems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fr-FR" altLang="zh-CN" sz="1400" dirty="0" smtClean="0">
                  <a:solidFill>
                    <a:srgbClr val="0000FF"/>
                  </a:solidFill>
                  <a:latin typeface="Comic Sans MS" pitchFamily="66" charset="0"/>
                </a:rPr>
                <a:t>Niksic </a:t>
              </a:r>
              <a:r>
                <a:rPr lang="fr-FR" altLang="zh-CN" sz="1400" i="1" dirty="0" smtClean="0">
                  <a:solidFill>
                    <a:srgbClr val="0000FF"/>
                  </a:solidFill>
                  <a:latin typeface="Comic Sans MS" pitchFamily="66" charset="0"/>
                </a:rPr>
                <a:t>et al.</a:t>
              </a:r>
              <a:r>
                <a:rPr lang="fr-FR" altLang="zh-CN" sz="1400" dirty="0" smtClean="0">
                  <a:solidFill>
                    <a:srgbClr val="0000FF"/>
                  </a:solidFill>
                  <a:latin typeface="Comic Sans MS" pitchFamily="66" charset="0"/>
                </a:rPr>
                <a:t>, </a:t>
              </a:r>
              <a:r>
                <a:rPr lang="fr-FR" altLang="zh-CN" sz="1400" i="1" dirty="0" smtClean="0">
                  <a:solidFill>
                    <a:srgbClr val="0000FF"/>
                  </a:solidFill>
                  <a:latin typeface="Comic Sans MS" pitchFamily="66" charset="0"/>
                </a:rPr>
                <a:t>PRC</a:t>
              </a:r>
              <a:r>
                <a:rPr lang="fr-FR" altLang="zh-CN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fr-FR" altLang="zh-CN" sz="1400" b="1" dirty="0" smtClean="0">
                  <a:solidFill>
                    <a:srgbClr val="0000FF"/>
                  </a:solidFill>
                  <a:latin typeface="Comic Sans MS" pitchFamily="66" charset="0"/>
                </a:rPr>
                <a:t>88</a:t>
              </a:r>
              <a:r>
                <a:rPr lang="fr-FR" altLang="zh-CN" sz="1400" dirty="0" smtClean="0">
                  <a:solidFill>
                    <a:srgbClr val="0000FF"/>
                  </a:solidFill>
                  <a:latin typeface="Comic Sans MS" pitchFamily="66" charset="0"/>
                </a:rPr>
                <a:t>, 044327 (2013)</a:t>
              </a:r>
              <a:endParaRPr lang="en-US" altLang="zh-CN" sz="1400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 develop CDFT + FAM for the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3D deformed 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systems.</a:t>
              </a:r>
            </a:p>
          </p:txBody>
        </p:sp>
      </p:grp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250825" y="1533525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00FF"/>
              </a:buClr>
            </a:pPr>
            <a:r>
              <a:rPr kumimoji="1" lang="en-US" altLang="zh-CN" sz="2000" dirty="0">
                <a:latin typeface="Comic Sans MS" pitchFamily="66" charset="0"/>
                <a:cs typeface="Times New Roman" pitchFamily="18" charset="0"/>
              </a:rPr>
              <a:t>A promising solution: </a:t>
            </a:r>
            <a:r>
              <a:rPr kumimoji="1" lang="en-US" altLang="zh-CN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kumimoji="1" lang="en-US" altLang="zh-CN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kumimoji="1" lang="en-US" altLang="zh-CN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Finite amplitude method   </a:t>
            </a:r>
            <a:r>
              <a:rPr kumimoji="1" lang="fi-FI" altLang="zh-CN" sz="1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Nakatsukasa, Inakura, Yabana, </a:t>
            </a:r>
            <a:r>
              <a:rPr kumimoji="1" lang="fi-FI" altLang="zh-CN" sz="1400" i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PRC </a:t>
            </a:r>
            <a:r>
              <a:rPr kumimoji="1" lang="fi-FI" altLang="zh-CN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76</a:t>
            </a:r>
            <a:r>
              <a:rPr kumimoji="1" lang="fi-FI" altLang="zh-CN" sz="1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024318 (2007)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3560" name="Picture 2" descr="C:\Users\xiaopigliang\Desktop\F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4864"/>
            <a:ext cx="377983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250825" y="4989339"/>
            <a:ext cx="8605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1400">
                <a:solidFill>
                  <a:srgbClr val="0000FF"/>
                </a:solidFill>
                <a:latin typeface="Comic Sans MS" pitchFamily="66" charset="0"/>
              </a:rPr>
              <a:t>(Left: data from Avogadro:2013)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Summary and Perspectives</a:t>
            </a:r>
            <a:endParaRPr lang="en-US" altLang="zh-CN" sz="32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50825" y="1052737"/>
            <a:ext cx="8642350" cy="49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Self-consistent and covariant descriptions of n</a:t>
            </a:r>
            <a:r>
              <a:rPr lang="en-US" altLang="ja-JP" sz="2200" b="1" dirty="0" smtClean="0">
                <a:latin typeface="Times New Roman" pitchFamily="18" charset="0"/>
                <a:cs typeface="Times New Roman" pitchFamily="18" charset="0"/>
              </a:rPr>
              <a:t>uclear spin-</a:t>
            </a:r>
            <a:r>
              <a:rPr lang="en-US" altLang="ja-JP" sz="2200" b="1" dirty="0" err="1" smtClean="0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altLang="ja-JP" sz="2200" b="1" dirty="0" smtClean="0">
                <a:latin typeface="Times New Roman" pitchFamily="18" charset="0"/>
                <a:cs typeface="Times New Roman" pitchFamily="18" charset="0"/>
              </a:rPr>
              <a:t> excitations for spherical cases.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spin-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resonances,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-process, CKM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unitarity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, ….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endParaRPr lang="en-US" altLang="ja-JP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ja-JP" sz="2000" dirty="0" smtClean="0">
                <a:solidFill>
                  <a:srgbClr val="0000FF"/>
                </a:solidFill>
                <a:latin typeface="Comic Sans MS" pitchFamily="66" charset="0"/>
              </a:rPr>
              <a:t>Towards deformed cases: CDFT on 3D lattice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ja-JP" sz="2200" b="1" dirty="0" smtClean="0">
                <a:latin typeface="Times New Roman" pitchFamily="18" charset="0"/>
                <a:cs typeface="Times New Roman" pitchFamily="18" charset="0"/>
              </a:rPr>
              <a:t>Ground states: Solving Dirac equations on 3D lattice</a:t>
            </a:r>
            <a:r>
              <a:rPr lang="en-US" altLang="ja-JP" sz="2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ja-JP" sz="2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inverse Hamiltonian method, high-order Wilson terms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ja-JP" sz="2200" b="1" dirty="0" smtClean="0">
                <a:latin typeface="Times New Roman" pitchFamily="18" charset="0"/>
                <a:cs typeface="Times New Roman" pitchFamily="18" charset="0"/>
              </a:rPr>
              <a:t>Excitations: Finite amplitude method for relativistic RPA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In lattice representation, the effects of Dirac sea can be included implicitly and automatically.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Exotic shapes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Exotic excitation modes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i="1" dirty="0" smtClean="0">
                <a:solidFill>
                  <a:srgbClr val="FF0000"/>
                </a:solidFill>
                <a:latin typeface="Comic Sans MS" pitchFamily="66" charset="0"/>
              </a:rPr>
              <a:t>……</a:t>
            </a:r>
            <a:endParaRPr lang="en-US" altLang="zh-CN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617870"/>
            <a:ext cx="3948969" cy="19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Acknowledgments</a:t>
            </a:r>
            <a:endParaRPr lang="en-US" altLang="zh-CN" sz="32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0825" y="980728"/>
            <a:ext cx="8642350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collaboration with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INFN-Milan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Gianluca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Colò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Xavier Roca-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Maza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Yifei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Niu</a:t>
            </a:r>
            <a:endParaRPr lang="en-US" altLang="zh-CN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Tohoku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Kouichi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Hagino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Yusuke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Tanimura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Tokyo U. Sci.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Chikako Ishizuka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Lanzhou U.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Wen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Hui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Long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Peking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Jie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Meng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Pengwei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Zhao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RIKEN	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Takashi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Nakatsukasa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Zagreb U.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Tamara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Nikšić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Dario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Vretenar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Anhui U.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Zhongming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Niu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TUM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Peter Ring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Osaka U.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Hiroshi Toki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IPN-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Orsay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Nguyen Van 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Giai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ITP-CAS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Shan-</a:t>
            </a:r>
            <a:r>
              <a:rPr lang="en-US" altLang="zh-CN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Gui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Zhou</a:t>
            </a:r>
            <a:endParaRPr lang="en-US" altLang="zh-CN" sz="16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46088" y="5157788"/>
            <a:ext cx="8229600" cy="180022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10000" kern="0" dirty="0">
                <a:solidFill>
                  <a:srgbClr val="6600FF"/>
                </a:solidFill>
                <a:latin typeface="Monotype Corsiva" pitchFamily="66" charset="0"/>
                <a:ea typeface="+mn-ea"/>
              </a:rPr>
              <a:t>Thank  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8642350" cy="2232248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Introduction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Theoretical Framework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Results and Discussion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Towards Deformed Nuclei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Summary and Perspectives</a:t>
            </a:r>
            <a:endParaRPr lang="en-US" altLang="zh-CN" sz="2800" b="1" dirty="0" smtClean="0">
              <a:latin typeface="Times New Roman" pitchFamily="18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Lucida Console" pitchFamily="49" charset="0"/>
              </a:rPr>
              <a:t>Contents</a:t>
            </a:r>
          </a:p>
        </p:txBody>
      </p: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215900" y="4221086"/>
            <a:ext cx="8702322" cy="1745416"/>
            <a:chOff x="135212" y="4153053"/>
            <a:chExt cx="8916060" cy="1054437"/>
          </a:xfrm>
        </p:grpSpPr>
        <p:grpSp>
          <p:nvGrpSpPr>
            <p:cNvPr id="6" name="组合 24"/>
            <p:cNvGrpSpPr>
              <a:grpSpLocks/>
            </p:cNvGrpSpPr>
            <p:nvPr/>
          </p:nvGrpSpPr>
          <p:grpSpPr bwMode="auto">
            <a:xfrm>
              <a:off x="135212" y="4153053"/>
              <a:ext cx="8913169" cy="850427"/>
              <a:chOff x="207220" y="1000074"/>
              <a:chExt cx="8870690" cy="614469"/>
            </a:xfrm>
          </p:grpSpPr>
          <p:sp>
            <p:nvSpPr>
              <p:cNvPr id="8" name="同侧圆角矩形 7"/>
              <p:cNvSpPr/>
              <p:nvPr/>
            </p:nvSpPr>
            <p:spPr>
              <a:xfrm flipV="1">
                <a:off x="208839" y="1000074"/>
                <a:ext cx="8869071" cy="53428"/>
              </a:xfrm>
              <a:prstGeom prst="round2Same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" name="同侧圆角矩形 8"/>
              <p:cNvSpPr/>
              <p:nvPr/>
            </p:nvSpPr>
            <p:spPr>
              <a:xfrm flipV="1">
                <a:off x="207220" y="1076374"/>
                <a:ext cx="8869072" cy="538169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矩形 25"/>
            <p:cNvSpPr>
              <a:spLocks noChangeArrowheads="1"/>
            </p:cNvSpPr>
            <p:nvPr/>
          </p:nvSpPr>
          <p:spPr bwMode="auto">
            <a:xfrm>
              <a:off x="135212" y="4222043"/>
              <a:ext cx="8916060" cy="985447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Topic:</a:t>
              </a:r>
              <a:r>
                <a:rPr kumimoji="1" lang="en-US" altLang="zh-CN" sz="2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Nuclear 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spin-</a:t>
              </a:r>
              <a:r>
                <a:rPr kumimoji="1" lang="en-US" altLang="zh-CN" sz="2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isospin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excitations</a:t>
              </a:r>
            </a:p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Goal:</a:t>
              </a:r>
              <a:r>
                <a:rPr kumimoji="1" lang="en-US" altLang="zh-CN" sz="2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Towards exotic deformed nuclei</a:t>
              </a:r>
            </a:p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Method:</a:t>
              </a:r>
              <a:r>
                <a:rPr kumimoji="1" lang="en-US" altLang="zh-CN" sz="2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Covariant Density Functional Theory + Finite Amplitude Method</a:t>
              </a:r>
              <a:b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on 3D lattice </a:t>
              </a:r>
              <a:endParaRPr kumimoji="1"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Nuclear spin-</a:t>
            </a:r>
            <a:r>
              <a:rPr lang="en-US" altLang="zh-CN" sz="2800" dirty="0" err="1" smtClean="0">
                <a:solidFill>
                  <a:schemeClr val="bg1"/>
                </a:solidFill>
                <a:latin typeface="Lucida Console" pitchFamily="49" charset="0"/>
              </a:rPr>
              <a:t>isospin</a:t>
            </a:r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Lucida Console" pitchFamily="49" charset="0"/>
              </a:rPr>
              <a:t>excitations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Nuclear spin-</a:t>
            </a:r>
            <a:r>
              <a:rPr lang="en-US" altLang="zh-CN" sz="2000" dirty="0" err="1" smtClean="0">
                <a:solidFill>
                  <a:srgbClr val="0000FF"/>
                </a:solidFill>
                <a:latin typeface="Comic Sans MS" pitchFamily="66" charset="0"/>
              </a:rPr>
              <a:t>isospin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excitations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l-GR" altLang="zh-CN" sz="20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dirty="0">
                <a:latin typeface="Times New Roman" pitchFamily="18" charset="0"/>
              </a:rPr>
              <a:t>decays in nature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</a:rPr>
              <a:t>charge-exchange reactions in lab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These excitations are important to understand </a:t>
            </a:r>
            <a:endParaRPr lang="en-US" altLang="zh-CN" sz="2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spin and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 properties of in-medium nuclear interaction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</a:rPr>
              <a:t>effective nucleon-nucleon tensor </a:t>
            </a:r>
            <a:r>
              <a:rPr lang="en-US" altLang="zh-CN" sz="2000" dirty="0" smtClean="0">
                <a:latin typeface="Times New Roman" pitchFamily="18" charset="0"/>
              </a:rPr>
              <a:t>forces </a:t>
            </a:r>
            <a:r>
              <a:rPr lang="en-US" altLang="zh-CN" sz="1200" dirty="0" smtClean="0">
                <a:latin typeface="Comic Sans MS" pitchFamily="66" charset="0"/>
              </a:rPr>
              <a:t>Bai:2010</a:t>
            </a:r>
            <a:endParaRPr lang="en-US" altLang="zh-CN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</a:rPr>
              <a:t>neutron skin </a:t>
            </a:r>
            <a:r>
              <a:rPr lang="en-US" altLang="zh-CN" sz="2000" dirty="0" smtClean="0">
                <a:latin typeface="Times New Roman" pitchFamily="18" charset="0"/>
              </a:rPr>
              <a:t>thickness </a:t>
            </a:r>
            <a:r>
              <a:rPr lang="en-US" altLang="zh-CN" sz="1200" dirty="0" smtClean="0">
                <a:latin typeface="Comic Sans MS" pitchFamily="66" charset="0"/>
              </a:rPr>
              <a:t>Krasznahorkay:1999, Vretenar:2003, Yako:2006</a:t>
            </a:r>
            <a:endParaRPr lang="en-US" altLang="zh-CN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l-GR" altLang="zh-C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-decay rates of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-process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</a:rPr>
              <a:t>nuclei </a:t>
            </a:r>
            <a:r>
              <a:rPr lang="en-US" altLang="zh-CN" sz="1200" dirty="0" smtClean="0">
                <a:latin typeface="Comic Sans MS" pitchFamily="66" charset="0"/>
              </a:rPr>
              <a:t>Engel:1999, Borzov:2006</a:t>
            </a:r>
            <a:endParaRPr lang="en-US" altLang="zh-CN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neutrino-nucleus </a:t>
            </a:r>
            <a:r>
              <a:rPr lang="en-US" altLang="zh-CN" sz="2000" dirty="0">
                <a:latin typeface="Times New Roman" pitchFamily="18" charset="0"/>
              </a:rPr>
              <a:t>cross </a:t>
            </a:r>
            <a:r>
              <a:rPr lang="en-US" altLang="zh-CN" sz="2000" dirty="0" smtClean="0">
                <a:latin typeface="Times New Roman" pitchFamily="18" charset="0"/>
              </a:rPr>
              <a:t>sections </a:t>
            </a:r>
            <a:r>
              <a:rPr lang="en-US" altLang="zh-CN" sz="1200" dirty="0" smtClean="0">
                <a:latin typeface="Comic Sans MS" pitchFamily="66" charset="0"/>
              </a:rPr>
              <a:t>Kolbe:2003, Vogel:2006, Paar:2008</a:t>
            </a:r>
            <a:endParaRPr lang="en-US" altLang="zh-CN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l-GR" altLang="zh-CN" sz="2000" i="1" dirty="0">
                <a:latin typeface="Times New Roman" pitchFamily="18" charset="0"/>
                <a:cs typeface="Times New Roman" pitchFamily="18" charset="0"/>
              </a:rPr>
              <a:t>ββ</a:t>
            </a:r>
            <a:r>
              <a:rPr lang="en-US" altLang="zh-CN" sz="2000" dirty="0">
                <a:latin typeface="Times New Roman" pitchFamily="18" charset="0"/>
              </a:rPr>
              <a:t>-decay </a:t>
            </a:r>
            <a:r>
              <a:rPr lang="en-US" altLang="zh-CN" sz="2000" dirty="0" smtClean="0">
                <a:latin typeface="Times New Roman" pitchFamily="18" charset="0"/>
              </a:rPr>
              <a:t>rates </a:t>
            </a:r>
            <a:r>
              <a:rPr lang="en-US" altLang="zh-CN" sz="1200" dirty="0" smtClean="0">
                <a:latin typeface="Comic Sans MS" pitchFamily="66" charset="0"/>
              </a:rPr>
              <a:t>Ejiri:2000, Avignone:2008</a:t>
            </a:r>
            <a:endParaRPr lang="en-US" altLang="zh-CN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</a:rPr>
              <a:t>unitarity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 of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</a:rPr>
              <a:t>Cabibbo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-Kobayashi-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</a:rPr>
              <a:t>Maskawa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</a:rPr>
              <a:t>matrix </a:t>
            </a:r>
            <a:r>
              <a:rPr lang="en-US" altLang="zh-CN" sz="1200" dirty="0" smtClean="0">
                <a:latin typeface="Comic Sans MS" pitchFamily="66" charset="0"/>
              </a:rPr>
              <a:t>Towner&amp;Hardy:2010</a:t>
            </a:r>
            <a:endParaRPr lang="en-US" altLang="zh-CN" sz="14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The theories achieving consistent treatment of the spin and </a:t>
            </a:r>
            <a:r>
              <a:rPr lang="en-US" altLang="zh-CN" sz="2000" dirty="0" err="1" smtClean="0">
                <a:solidFill>
                  <a:srgbClr val="008000"/>
                </a:solidFill>
                <a:latin typeface="Comic Sans MS" pitchFamily="66" charset="0"/>
              </a:rPr>
              <a:t>isospin</a:t>
            </a: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 degrees of freedom are highly desired.</a:t>
            </a:r>
            <a:endParaRPr lang="en-US" altLang="zh-CN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4341" name="Picture 2" descr="E:\lab\topics\ppt素材\pic\nuclei\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717" y="2897188"/>
            <a:ext cx="16557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E:\lab\topics\ppt素材\pic\nuclei\h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718" y="4156075"/>
            <a:ext cx="16557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:\Users\xiaopigliang\Desktop\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908050"/>
            <a:ext cx="23034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Lucida Console" pitchFamily="49" charset="0"/>
              </a:rPr>
              <a:t>Covariant density functional theory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1484784"/>
            <a:ext cx="864235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Starting </a:t>
            </a:r>
            <a:r>
              <a:rPr lang="en-US" altLang="zh-CN" sz="2000" dirty="0">
                <a:latin typeface="Times New Roman" pitchFamily="18" charset="0"/>
              </a:rPr>
              <a:t>point: effective </a:t>
            </a:r>
            <a:r>
              <a:rPr lang="en-US" altLang="zh-CN" sz="2000" dirty="0" err="1">
                <a:latin typeface="Times New Roman" pitchFamily="18" charset="0"/>
              </a:rPr>
              <a:t>Lagrangian</a:t>
            </a:r>
            <a:r>
              <a:rPr lang="en-US" altLang="zh-CN" sz="2000" dirty="0">
                <a:latin typeface="Times New Roman" pitchFamily="18" charset="0"/>
              </a:rPr>
              <a:t> density</a:t>
            </a:r>
            <a:r>
              <a:rPr lang="en-US" altLang="zh-CN" sz="22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Comic Sans MS" pitchFamily="66" charset="0"/>
              </a:rPr>
              <a:t>Walecka</a:t>
            </a:r>
            <a:r>
              <a:rPr lang="en-US" altLang="zh-CN" sz="1400" dirty="0">
                <a:latin typeface="Comic Sans MS" pitchFamily="66" charset="0"/>
              </a:rPr>
              <a:t> &amp; </a:t>
            </a:r>
            <a:r>
              <a:rPr lang="en-US" altLang="zh-CN" sz="1400" dirty="0" smtClean="0">
                <a:latin typeface="Comic Sans MS" pitchFamily="66" charset="0"/>
              </a:rPr>
              <a:t>Serot:1986, Long:2006</a:t>
            </a: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Energy functional of the system</a:t>
            </a:r>
            <a:endParaRPr lang="en-US" altLang="zh-CN" sz="2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2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²"/>
            </a:pPr>
            <a:endParaRPr lang="en-US" altLang="zh-CN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832"/>
            <a:ext cx="77406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15900" y="5481642"/>
            <a:ext cx="8785225" cy="960438"/>
            <a:chOff x="135212" y="4153053"/>
            <a:chExt cx="9000999" cy="850427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2" y="4153053"/>
              <a:ext cx="8913687" cy="850427"/>
              <a:chOff x="207220" y="1000074"/>
              <a:chExt cx="8871206" cy="614469"/>
            </a:xfrm>
          </p:grpSpPr>
          <p:sp>
            <p:nvSpPr>
              <p:cNvPr id="45" name="同侧圆角矩形 44"/>
              <p:cNvSpPr/>
              <p:nvPr/>
            </p:nvSpPr>
            <p:spPr>
              <a:xfrm flipV="1">
                <a:off x="208839" y="1000074"/>
                <a:ext cx="8869071" cy="79221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同侧圆角矩形 45"/>
              <p:cNvSpPr/>
              <p:nvPr/>
            </p:nvSpPr>
            <p:spPr>
              <a:xfrm flipV="1">
                <a:off x="207220" y="1076248"/>
                <a:ext cx="8869072" cy="538295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61" name="矩形 25"/>
            <p:cNvSpPr>
              <a:spLocks noChangeArrowheads="1"/>
            </p:cNvSpPr>
            <p:nvPr/>
          </p:nvSpPr>
          <p:spPr bwMode="auto">
            <a:xfrm>
              <a:off x="135212" y="4222037"/>
              <a:ext cx="9000999" cy="76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1313" indent="-341313">
                <a:lnSpc>
                  <a:spcPct val="125000"/>
                </a:lnSpc>
                <a:buClr>
                  <a:schemeClr val="tx1"/>
                </a:buClr>
                <a:buFont typeface="Times New Roman" pitchFamily="18" charset="0"/>
                <a:buChar char="♦"/>
              </a:pPr>
              <a:r>
                <a:rPr kumimoji="1" lang="el-GR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kumimoji="1" lang="en-US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E/</a:t>
              </a:r>
              <a:r>
                <a:rPr kumimoji="1" lang="el-GR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δρ</a:t>
              </a:r>
              <a:r>
                <a:rPr kumimoji="1"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e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quation 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of motion for nucleons: 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Dirac (-</a:t>
              </a:r>
              <a:r>
                <a:rPr kumimoji="1" lang="en-US" altLang="zh-CN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Bogoliubov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equations</a:t>
              </a:r>
            </a:p>
            <a:p>
              <a:pPr marL="341313" indent="-341313">
                <a:lnSpc>
                  <a:spcPct val="125000"/>
                </a:lnSpc>
                <a:buClr>
                  <a:schemeClr val="tx1"/>
                </a:buClr>
                <a:buFont typeface="Times New Roman" pitchFamily="18" charset="0"/>
                <a:buChar char="♦"/>
              </a:pPr>
              <a:r>
                <a:rPr kumimoji="1" lang="el-GR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kumimoji="1" lang="en-US" altLang="zh-CN" sz="2000" b="1" baseline="30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r>
                <a:rPr kumimoji="1" lang="en-US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E/</a:t>
              </a:r>
              <a:r>
                <a:rPr kumimoji="1" lang="el-GR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δρ</a:t>
              </a:r>
              <a:r>
                <a:rPr kumimoji="1" lang="en-US" altLang="zh-CN" sz="2000" b="1" baseline="30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r>
                <a:rPr kumimoji="1"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linear response e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quation: 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(Q)RPA equations </a:t>
              </a:r>
              <a:r>
                <a:rPr lang="en-US" altLang="zh-CN" sz="1400" dirty="0" smtClean="0">
                  <a:latin typeface="Comic Sans MS" pitchFamily="66" charset="0"/>
                </a:rPr>
                <a:t>Ring&amp;Schuck:1980</a:t>
              </a:r>
            </a:p>
          </p:txBody>
        </p:sp>
      </p:grp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>
                <a:solidFill>
                  <a:srgbClr val="0000FF"/>
                </a:solidFill>
                <a:latin typeface="Comic Sans MS" pitchFamily="66" charset="0"/>
              </a:rPr>
              <a:t>A most promising theory: covariant density functional theory (CDFT) </a:t>
            </a:r>
            <a:endParaRPr lang="en-US" altLang="zh-CN" sz="240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5364088" y="3176959"/>
            <a:ext cx="3421137" cy="1188145"/>
            <a:chOff x="4968044" y="5301208"/>
            <a:chExt cx="3755523" cy="1339200"/>
          </a:xfrm>
        </p:grpSpPr>
        <p:pic>
          <p:nvPicPr>
            <p:cNvPr id="2058" name="Picture 6" descr="C:\Users\xiaopigliang\Desktop\ISmes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8044" y="5301587"/>
              <a:ext cx="1800200" cy="133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7" descr="C:\Users\xiaopigliang\Desktop\IVmes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4268" y="5301208"/>
              <a:ext cx="1739299" cy="133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08" y="4643173"/>
            <a:ext cx="7704000" cy="37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Spin-</a:t>
            </a:r>
            <a:r>
              <a:rPr lang="en-US" altLang="zh-CN" sz="3200" dirty="0" err="1" smtClean="0">
                <a:solidFill>
                  <a:schemeClr val="bg1"/>
                </a:solidFill>
                <a:latin typeface="Lucida Console" pitchFamily="49" charset="0"/>
              </a:rPr>
              <a:t>isospin</a:t>
            </a:r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Lucida Console" pitchFamily="49" charset="0"/>
              </a:rPr>
              <a:t>resonances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50825" y="1084734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Gamow-Teller and spin-dipole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resonances</a:t>
            </a:r>
            <a:endParaRPr lang="en-US" altLang="zh-CN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4" name="Picture 2" descr="C:\Users\xiaopigliang\Desktop\S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58094"/>
            <a:ext cx="37798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xiaopigliang\Desktop\G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66044"/>
            <a:ext cx="36068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50825" y="1362671"/>
            <a:ext cx="8605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zh-CN" sz="1400" dirty="0" err="1">
                <a:latin typeface="Comic Sans MS" pitchFamily="66" charset="0"/>
              </a:rPr>
              <a:t>Wakasa</a:t>
            </a:r>
            <a:r>
              <a:rPr lang="en-US" altLang="zh-CN" sz="1400" dirty="0">
                <a:latin typeface="Comic Sans MS" pitchFamily="66" charset="0"/>
              </a:rPr>
              <a:t> </a:t>
            </a:r>
            <a:r>
              <a:rPr lang="en-US" altLang="zh-CN" sz="1400" i="1" dirty="0">
                <a:latin typeface="Comic Sans MS" pitchFamily="66" charset="0"/>
              </a:rPr>
              <a:t>et al.</a:t>
            </a:r>
            <a:r>
              <a:rPr lang="en-US" altLang="zh-CN" sz="1400" dirty="0">
                <a:latin typeface="Comic Sans MS" pitchFamily="66" charset="0"/>
              </a:rPr>
              <a:t> </a:t>
            </a:r>
            <a:r>
              <a:rPr lang="en-US" altLang="zh-CN" sz="1600" dirty="0">
                <a:solidFill>
                  <a:srgbClr val="008000"/>
                </a:solidFill>
                <a:latin typeface="Comic Sans MS" pitchFamily="66" charset="0"/>
              </a:rPr>
              <a:t>Exp. @ </a:t>
            </a:r>
            <a:r>
              <a:rPr lang="en-US" altLang="zh-CN" sz="1600" dirty="0" smtClean="0">
                <a:solidFill>
                  <a:srgbClr val="008000"/>
                </a:solidFill>
                <a:latin typeface="Comic Sans MS" pitchFamily="66" charset="0"/>
              </a:rPr>
              <a:t>RCNP</a:t>
            </a:r>
            <a:endParaRPr lang="en-US" altLang="zh-CN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250825" y="4561185"/>
            <a:ext cx="8605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HL,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Giai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Meng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101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122502 (2008); HL, Zhao,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Meng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85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064302 (2012)</a:t>
            </a: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15899" y="5157188"/>
            <a:ext cx="8820597" cy="1318506"/>
            <a:chOff x="135211" y="4272056"/>
            <a:chExt cx="9037239" cy="855336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1" y="4272056"/>
              <a:ext cx="8913169" cy="815256"/>
              <a:chOff x="207219" y="1086061"/>
              <a:chExt cx="8870690" cy="589057"/>
            </a:xfrm>
          </p:grpSpPr>
          <p:sp>
            <p:nvSpPr>
              <p:cNvPr id="13" name="同侧圆角矩形 12"/>
              <p:cNvSpPr/>
              <p:nvPr/>
            </p:nvSpPr>
            <p:spPr>
              <a:xfrm rot="10800000" flipV="1">
                <a:off x="208839" y="1086061"/>
                <a:ext cx="8869070" cy="57372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同侧圆角矩形 13"/>
              <p:cNvSpPr/>
              <p:nvPr/>
            </p:nvSpPr>
            <p:spPr>
              <a:xfrm flipV="1">
                <a:off x="207219" y="1141914"/>
                <a:ext cx="8869072" cy="533204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71" name="矩形 25"/>
            <p:cNvSpPr>
              <a:spLocks noChangeArrowheads="1"/>
            </p:cNvSpPr>
            <p:nvPr/>
          </p:nvSpPr>
          <p:spPr bwMode="auto">
            <a:xfrm>
              <a:off x="171452" y="4318771"/>
              <a:ext cx="9000998" cy="80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New ingredient: </a:t>
              </a:r>
              <a:r>
                <a:rPr kumimoji="1"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exchange terms </a:t>
              </a:r>
              <a:r>
                <a:rPr kumimoji="1" lang="en-US" altLang="zh-CN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kumimoji="1" lang="en-US" altLang="zh-CN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1" lang="en-US" altLang="zh-CN" sz="2000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Isoscalar</a:t>
              </a:r>
              <a:r>
                <a:rPr kumimoji="1" lang="en-US" altLang="zh-CN" sz="2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mesons play an essential role via the exchange terms.</a:t>
              </a:r>
            </a:p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GTR and SDR excitation energies are described self-consistently.</a:t>
              </a:r>
              <a:endParaRPr kumimoji="1"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zh-CN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Lucida Console" pitchFamily="49" charset="0"/>
              </a:rPr>
              <a:t>decays and </a:t>
            </a:r>
            <a:r>
              <a:rPr lang="en-US" altLang="zh-CN" sz="3200" i="1" dirty="0">
                <a:solidFill>
                  <a:schemeClr val="bg1"/>
                </a:solidFill>
                <a:latin typeface="Lucida Console" pitchFamily="49" charset="0"/>
              </a:rPr>
              <a:t>r</a:t>
            </a:r>
            <a:r>
              <a:rPr lang="en-US" altLang="zh-CN" sz="3200" dirty="0">
                <a:solidFill>
                  <a:schemeClr val="bg1"/>
                </a:solidFill>
                <a:latin typeface="Lucida Console" pitchFamily="49" charset="0"/>
              </a:rPr>
              <a:t>-process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0825" y="1120775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l-GR" altLang="zh-CN" sz="2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decays and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-process nucleosynthesis</a:t>
            </a:r>
            <a:endParaRPr lang="en-US" altLang="zh-CN" sz="24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8" name="Picture 14" descr="Untitl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20825"/>
            <a:ext cx="66611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5650" y="1773238"/>
            <a:ext cx="25558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>
                <a:solidFill>
                  <a:srgbClr val="008000"/>
                </a:solidFill>
                <a:latin typeface="Comic Sans MS" pitchFamily="66" charset="0"/>
              </a:rPr>
              <a:t>EURICA :</a:t>
            </a:r>
          </a:p>
          <a:p>
            <a:pPr algn="just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>
                <a:solidFill>
                  <a:srgbClr val="008000"/>
                </a:solidFill>
                <a:latin typeface="Comic Sans MS" pitchFamily="66" charset="0"/>
              </a:rPr>
              <a:t>Key exp. @ RIKEN</a:t>
            </a:r>
            <a:endParaRPr lang="en-US" altLang="zh-CN" sz="2400">
              <a:solidFill>
                <a:srgbClr val="008000"/>
              </a:solidFill>
              <a:latin typeface="Comic Sans MS" pitchFamily="66" charset="0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15900" y="5768975"/>
            <a:ext cx="8785225" cy="612776"/>
            <a:chOff x="135212" y="4086581"/>
            <a:chExt cx="9000999" cy="916893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2" y="4086581"/>
              <a:ext cx="8913169" cy="916893"/>
              <a:chOff x="207220" y="952048"/>
              <a:chExt cx="8870690" cy="662495"/>
            </a:xfrm>
          </p:grpSpPr>
          <p:sp>
            <p:nvSpPr>
              <p:cNvPr id="19" name="同侧圆角矩形 18"/>
              <p:cNvSpPr/>
              <p:nvPr/>
            </p:nvSpPr>
            <p:spPr>
              <a:xfrm flipV="1">
                <a:off x="208839" y="952048"/>
                <a:ext cx="8869071" cy="132331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同侧圆角矩形 19"/>
              <p:cNvSpPr/>
              <p:nvPr/>
            </p:nvSpPr>
            <p:spPr>
              <a:xfrm flipV="1">
                <a:off x="207220" y="1075623"/>
                <a:ext cx="8869072" cy="538920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2" name="矩形 25"/>
            <p:cNvSpPr>
              <a:spLocks noChangeArrowheads="1"/>
            </p:cNvSpPr>
            <p:nvPr/>
          </p:nvSpPr>
          <p:spPr bwMode="auto">
            <a:xfrm>
              <a:off x="135212" y="4222041"/>
              <a:ext cx="9000999" cy="71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EURICA project is providing lots of new </a:t>
              </a:r>
              <a:r>
                <a:rPr kumimoji="1" lang="el-GR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kumimoji="1" lang="el-GR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decay data towards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-process path.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zh-CN" sz="3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Lucida Console" pitchFamily="49" charset="0"/>
              </a:rPr>
              <a:t>decays and </a:t>
            </a:r>
            <a:r>
              <a:rPr lang="en-US" altLang="zh-CN" sz="3200" i="1">
                <a:solidFill>
                  <a:schemeClr val="bg1"/>
                </a:solidFill>
                <a:latin typeface="Lucida Console" pitchFamily="49" charset="0"/>
              </a:rPr>
              <a:t>r</a:t>
            </a:r>
            <a:r>
              <a:rPr lang="en-US" altLang="zh-CN" sz="3200">
                <a:solidFill>
                  <a:schemeClr val="bg1"/>
                </a:solidFill>
                <a:latin typeface="Lucida Console" pitchFamily="49" charset="0"/>
              </a:rPr>
              <a:t>-process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50825" y="1049338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l-GR" altLang="zh-CN" sz="2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-decay rates and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-process flow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= 20 ~ 50 region)</a:t>
            </a:r>
            <a:endParaRPr lang="en-US" altLang="zh-CN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250825" y="4670425"/>
            <a:ext cx="8605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Niu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Niu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HL, Long,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Niksic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Vretenar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dirty="0" err="1">
                <a:solidFill>
                  <a:srgbClr val="0000FF"/>
                </a:solidFill>
                <a:latin typeface="Comic Sans MS" pitchFamily="66" charset="0"/>
              </a:rPr>
              <a:t>Meng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</a:t>
            </a:r>
          </a:p>
          <a:p>
            <a:pPr marL="342900" indent="-342900" algn="r"/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PLB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723</a:t>
            </a:r>
            <a:r>
              <a:rPr lang="en-US" altLang="zh-CN" sz="1400" dirty="0">
                <a:solidFill>
                  <a:srgbClr val="0000FF"/>
                </a:solidFill>
                <a:latin typeface="Comic Sans MS" pitchFamily="66" charset="0"/>
              </a:rPr>
              <a:t>, 172 (2013)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4564063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6600FF"/>
              </a:buClr>
            </a:pPr>
            <a:r>
              <a:rPr lang="en-US" altLang="zh-CN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FRDM: widely used nuclear input</a:t>
            </a:r>
          </a:p>
          <a:p>
            <a:pPr algn="just">
              <a:spcBef>
                <a:spcPct val="20000"/>
              </a:spcBef>
              <a:buClr>
                <a:srgbClr val="6600FF"/>
              </a:buClr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RHFB: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CDFT results with T=0 pairing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15900" y="5422900"/>
            <a:ext cx="8785225" cy="958850"/>
            <a:chOff x="135212" y="4153053"/>
            <a:chExt cx="9000999" cy="850427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2" y="4153053"/>
              <a:ext cx="8913169" cy="850427"/>
              <a:chOff x="207220" y="1000074"/>
              <a:chExt cx="8870690" cy="614469"/>
            </a:xfrm>
          </p:grpSpPr>
          <p:sp>
            <p:nvSpPr>
              <p:cNvPr id="19" name="同侧圆角矩形 18"/>
              <p:cNvSpPr/>
              <p:nvPr/>
            </p:nvSpPr>
            <p:spPr>
              <a:xfrm flipV="1">
                <a:off x="208839" y="1000074"/>
                <a:ext cx="8869071" cy="69179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同侧圆角矩形 19"/>
              <p:cNvSpPr/>
              <p:nvPr/>
            </p:nvSpPr>
            <p:spPr>
              <a:xfrm flipV="1">
                <a:off x="207220" y="1076374"/>
                <a:ext cx="8869072" cy="538169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418" name="矩形 25"/>
            <p:cNvSpPr>
              <a:spLocks noChangeArrowheads="1"/>
            </p:cNvSpPr>
            <p:nvPr/>
          </p:nvSpPr>
          <p:spPr bwMode="auto">
            <a:xfrm>
              <a:off x="135212" y="4238862"/>
              <a:ext cx="9000999" cy="73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Classical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-process calculation shows a faster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-matter flow at the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82 region and higher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-process abundances of elements with </a:t>
              </a:r>
              <a:r>
                <a:rPr kumimoji="1" lang="en-US" altLang="zh-CN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~ 140.</a:t>
              </a:r>
            </a:p>
          </p:txBody>
        </p:sp>
      </p:grpSp>
      <p:pic>
        <p:nvPicPr>
          <p:cNvPr id="17415" name="Picture 2" descr="C:\Users\xiaopigliang\Desktop\be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565275"/>
            <a:ext cx="3779837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C:\Users\xiaopigliang\Desktop\r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4800"/>
            <a:ext cx="38163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CKM matrix and its </a:t>
            </a:r>
            <a:r>
              <a:rPr lang="en-US" altLang="zh-CN" sz="2800" dirty="0" err="1" smtClean="0">
                <a:solidFill>
                  <a:schemeClr val="bg1"/>
                </a:solidFill>
                <a:latin typeface="Lucida Console" pitchFamily="49" charset="0"/>
              </a:rPr>
              <a:t>unitarity</a:t>
            </a:r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 test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251520" y="5137249"/>
            <a:ext cx="8605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nb-NO" altLang="zh-CN" sz="1400" dirty="0">
                <a:solidFill>
                  <a:srgbClr val="0000FF"/>
                </a:solidFill>
                <a:latin typeface="Comic Sans MS" pitchFamily="66" charset="0"/>
              </a:rPr>
              <a:t>HL, Giai, Meng, </a:t>
            </a:r>
            <a:r>
              <a:rPr lang="nb-NO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 </a:t>
            </a:r>
            <a:r>
              <a:rPr lang="nb-NO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79</a:t>
            </a:r>
            <a:r>
              <a:rPr lang="nb-NO" altLang="zh-CN" sz="1400" dirty="0">
                <a:solidFill>
                  <a:srgbClr val="0000FF"/>
                </a:solidFill>
                <a:latin typeface="Comic Sans MS" pitchFamily="66" charset="0"/>
              </a:rPr>
              <a:t>, 064316 (2009</a:t>
            </a:r>
            <a:r>
              <a:rPr lang="nb-NO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); 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Satula </a:t>
            </a:r>
            <a:r>
              <a:rPr lang="fr-FR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et al.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fr-FR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106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132502 (2011); </a:t>
            </a:r>
            <a:r>
              <a:rPr lang="fr-FR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86</a:t>
            </a:r>
            <a:r>
              <a:rPr lang="fr-FR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054316 (2012)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179512" y="5492836"/>
            <a:ext cx="8785225" cy="1320540"/>
            <a:chOff x="97930" y="4153053"/>
            <a:chExt cx="9000998" cy="1171219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135212" y="4153053"/>
              <a:ext cx="8913169" cy="1107353"/>
              <a:chOff x="207220" y="1000074"/>
              <a:chExt cx="8870690" cy="800109"/>
            </a:xfrm>
          </p:grpSpPr>
          <p:sp>
            <p:nvSpPr>
              <p:cNvPr id="17" name="同侧圆角矩形 16"/>
              <p:cNvSpPr/>
              <p:nvPr/>
            </p:nvSpPr>
            <p:spPr>
              <a:xfrm flipV="1">
                <a:off x="208839" y="1000074"/>
                <a:ext cx="8869071" cy="79352"/>
              </a:xfrm>
              <a:prstGeom prst="round2Same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en-US" altLang="zh-CN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同侧圆角矩形 17"/>
              <p:cNvSpPr/>
              <p:nvPr/>
            </p:nvSpPr>
            <p:spPr>
              <a:xfrm flipV="1">
                <a:off x="207220" y="1076374"/>
                <a:ext cx="8869072" cy="723809"/>
              </a:xfrm>
              <a:prstGeom prst="round2SameRect">
                <a:avLst/>
              </a:prstGeom>
              <a:solidFill>
                <a:srgbClr val="E9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kumimoji="1" lang="zh-CN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68" name="矩形 25"/>
            <p:cNvSpPr>
              <a:spLocks noChangeArrowheads="1"/>
            </p:cNvSpPr>
            <p:nvPr/>
          </p:nvSpPr>
          <p:spPr bwMode="auto">
            <a:xfrm>
              <a:off x="97930" y="4218725"/>
              <a:ext cx="9000998" cy="1105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latin typeface="Times New Roman" pitchFamily="18" charset="0"/>
                  <a:cs typeface="Times New Roman" pitchFamily="18" charset="0"/>
                </a:rPr>
                <a:t>Pinning down the uncertainty of </a:t>
              </a:r>
              <a:r>
                <a:rPr kumimoji="1" lang="el-GR" altLang="zh-CN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kumimoji="1" lang="en-US" altLang="zh-CN" sz="20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zh-CN" sz="2000" dirty="0" smtClean="0"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kumimoji="1"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kumimoji="1" lang="en-US" altLang="zh-CN" sz="2000" b="1" baseline="30000" dirty="0" smtClean="0">
                  <a:latin typeface="Times New Roman" pitchFamily="18" charset="0"/>
                  <a:cs typeface="Times New Roman" pitchFamily="18" charset="0"/>
                </a:rPr>
                <a:t>-4</a:t>
              </a:r>
              <a:r>
                <a:rPr kumimoji="1" lang="en-US" altLang="zh-CN" sz="2000" dirty="0" smtClean="0">
                  <a:latin typeface="Times New Roman" pitchFamily="18" charset="0"/>
                  <a:cs typeface="Times New Roman" pitchFamily="18" charset="0"/>
                </a:rPr>
                <a:t> level is also one of the key issues.</a:t>
              </a:r>
            </a:p>
            <a:p>
              <a:pPr marL="341313" indent="-341313">
                <a:lnSpc>
                  <a:spcPct val="125000"/>
                </a:lnSpc>
                <a:buFont typeface="Times New Roman" pitchFamily="18" charset="0"/>
                <a:buChar char="♦"/>
              </a:pPr>
              <a:r>
                <a:rPr kumimoji="1" lang="en-US" altLang="zh-CN" sz="2000" dirty="0" smtClean="0">
                  <a:latin typeface="Times New Roman" pitchFamily="18" charset="0"/>
                  <a:cs typeface="Times New Roman" pitchFamily="18" charset="0"/>
                </a:rPr>
                <a:t>Model self-consistency is </a:t>
              </a:r>
              <a:r>
                <a:rPr kumimoji="1" lang="en-US" altLang="zh-CN" sz="2000" dirty="0">
                  <a:latin typeface="Times New Roman" pitchFamily="18" charset="0"/>
                  <a:cs typeface="Times New Roman" pitchFamily="18" charset="0"/>
                </a:rPr>
                <a:t>crucial for eliminating the artificial </a:t>
              </a:r>
              <a:r>
                <a:rPr kumimoji="1" lang="en-US" altLang="zh-CN" sz="2000" dirty="0" err="1">
                  <a:latin typeface="Times New Roman" pitchFamily="18" charset="0"/>
                  <a:cs typeface="Times New Roman" pitchFamily="18" charset="0"/>
                </a:rPr>
                <a:t>isospin</a:t>
              </a:r>
              <a:r>
                <a:rPr kumimoji="1" lang="en-US" altLang="zh-CN" sz="2000" dirty="0">
                  <a:latin typeface="Times New Roman" pitchFamily="18" charset="0"/>
                  <a:cs typeface="Times New Roman" pitchFamily="18" charset="0"/>
                </a:rPr>
                <a:t> symmetry breaking. </a:t>
              </a:r>
            </a:p>
          </p:txBody>
        </p:sp>
      </p:grpSp>
      <p:pic>
        <p:nvPicPr>
          <p:cNvPr id="19465" name="Picture 14" descr="C:\Users\xiaopigliang\Desktop\V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383805"/>
            <a:ext cx="377983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err="1">
                <a:solidFill>
                  <a:srgbClr val="0000FF"/>
                </a:solidFill>
                <a:latin typeface="Comic Sans MS" pitchFamily="66" charset="0"/>
              </a:rPr>
              <a:t>Cabibbo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-Kobayashi-</a:t>
            </a:r>
            <a:r>
              <a:rPr lang="en-US" altLang="zh-CN" sz="2000" dirty="0" err="1">
                <a:solidFill>
                  <a:srgbClr val="0000FF"/>
                </a:solidFill>
                <a:latin typeface="Comic Sans MS" pitchFamily="66" charset="0"/>
              </a:rPr>
              <a:t>Maskawa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matrix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6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zh-CN" sz="6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|V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ud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 + |V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us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 + |V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ub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 = 0.9999(6)  ?!!! 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endParaRPr lang="en-US" altLang="zh-CN" sz="600" b="1" dirty="0" smtClean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b="1" dirty="0" err="1" smtClean="0">
                <a:latin typeface="Times New Roman" pitchFamily="18" charset="0"/>
              </a:rPr>
              <a:t>Isospin</a:t>
            </a:r>
            <a:r>
              <a:rPr lang="en-US" altLang="zh-CN" sz="2000" b="1" dirty="0" smtClean="0">
                <a:latin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</a:rPr>
              <a:t>symmetry-breaking </a:t>
            </a:r>
            <a:r>
              <a:rPr lang="en-US" altLang="zh-CN" sz="2000" b="1" dirty="0" smtClean="0">
                <a:latin typeface="Times New Roman" pitchFamily="18" charset="0"/>
              </a:rPr>
              <a:t>corrections</a:t>
            </a:r>
            <a:endParaRPr lang="en-US" altLang="zh-CN" sz="2400" b="1" dirty="0">
              <a:latin typeface="Comic Sans MS" pitchFamily="66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077" y="1916832"/>
            <a:ext cx="38623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Users\xiaopigliang\Desktop\logo_pd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052736"/>
            <a:ext cx="18716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xiaopigliang\Desktop\Vs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48880"/>
            <a:ext cx="3888000" cy="2556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Towards deformed nuclei</a:t>
            </a:r>
            <a:endParaRPr lang="en-US" altLang="zh-CN" sz="32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50825" y="1124744"/>
            <a:ext cx="8642350" cy="30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Goal: </a:t>
            </a:r>
            <a:r>
              <a:rPr lang="en-US" altLang="zh-CN" sz="2000" dirty="0">
                <a:solidFill>
                  <a:srgbClr val="008000"/>
                </a:solidFill>
                <a:latin typeface="Comic Sans MS" pitchFamily="66" charset="0"/>
              </a:rPr>
              <a:t>To study </a:t>
            </a: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spin-</a:t>
            </a:r>
            <a:r>
              <a:rPr lang="en-US" altLang="zh-CN" sz="2000" dirty="0" err="1" smtClean="0">
                <a:solidFill>
                  <a:srgbClr val="008000"/>
                </a:solidFill>
                <a:latin typeface="Comic Sans MS" pitchFamily="66" charset="0"/>
              </a:rPr>
              <a:t>isospin</a:t>
            </a: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 excitations </a:t>
            </a:r>
            <a:r>
              <a:rPr lang="en-US" altLang="zh-CN" sz="2000" dirty="0">
                <a:solidFill>
                  <a:srgbClr val="008000"/>
                </a:solidFill>
                <a:latin typeface="Comic Sans MS" pitchFamily="66" charset="0"/>
              </a:rPr>
              <a:t>in </a:t>
            </a: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exotic deformed nuclei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endParaRPr lang="en-US" altLang="zh-CN" sz="1200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correct asymptotic behavior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to break all geometric symmetries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exotic shapes / exotic excitation modes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reasonable computational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marL="342900" indent="-342900">
              <a:spcBef>
                <a:spcPct val="20000"/>
              </a:spcBef>
              <a:buClr>
                <a:srgbClr val="6600FF"/>
              </a:buClr>
            </a:pPr>
            <a:endParaRPr lang="en-US" altLang="zh-CN" sz="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Clr>
                <a:srgbClr val="6600FF"/>
              </a:buClr>
            </a:pPr>
            <a:r>
              <a:rPr lang="en-US" altLang="zh-CN" sz="2000" dirty="0">
                <a:solidFill>
                  <a:srgbClr val="FF0000"/>
                </a:solidFill>
                <a:latin typeface="Comic Sans MS" pitchFamily="66" charset="0"/>
              </a:rPr>
              <a:t>CDFT on 3D lattice:</a:t>
            </a:r>
          </a:p>
          <a:p>
            <a:pPr marL="342900" indent="-342900">
              <a:buClr>
                <a:srgbClr val="6600FF"/>
              </a:buClr>
            </a:pPr>
            <a:r>
              <a:rPr lang="en-US" altLang="zh-CN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ground states &amp; excitations</a:t>
            </a:r>
          </a:p>
        </p:txBody>
      </p:sp>
      <p:pic>
        <p:nvPicPr>
          <p:cNvPr id="21509" name="Picture 2" descr="E:\lab\My talks\2014-4 3D-RMF\2014-5 RISP\figs\C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725" y="2349500"/>
            <a:ext cx="30257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7704138" y="6416675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nb-NO" altLang="zh-CN" sz="1400" dirty="0">
                <a:solidFill>
                  <a:srgbClr val="0000FF"/>
                </a:solidFill>
                <a:latin typeface="Comic Sans MS" pitchFamily="66" charset="0"/>
              </a:rPr>
              <a:t>Zhou:2003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4221163"/>
            <a:ext cx="4881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92081" y="6381328"/>
            <a:ext cx="86409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nb-NO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Lu:2013</a:t>
            </a:r>
            <a:endParaRPr lang="en-US" altLang="zh-CN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647</Words>
  <Application>Microsoft Office PowerPoint</Application>
  <PresentationFormat>全屏显示(4:3)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Nuclear Spin-Isospin Excitations  --- Towards exotic deformed nuclei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Spin and Isospin Physics  in Covariant Density Functional Theory</dc:title>
  <dc:creator>xiaopigliang</dc:creator>
  <cp:lastModifiedBy>xiaopigliang</cp:lastModifiedBy>
  <cp:revision>72</cp:revision>
  <dcterms:created xsi:type="dcterms:W3CDTF">2014-06-05T13:57:22Z</dcterms:created>
  <dcterms:modified xsi:type="dcterms:W3CDTF">2014-06-06T00:05:47Z</dcterms:modified>
</cp:coreProperties>
</file>