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562" r:id="rId2"/>
    <p:sldId id="554" r:id="rId3"/>
    <p:sldId id="498" r:id="rId4"/>
    <p:sldId id="563" r:id="rId5"/>
    <p:sldId id="538" r:id="rId6"/>
    <p:sldId id="537" r:id="rId7"/>
    <p:sldId id="549" r:id="rId8"/>
    <p:sldId id="548" r:id="rId9"/>
    <p:sldId id="564" r:id="rId10"/>
    <p:sldId id="565" r:id="rId11"/>
    <p:sldId id="567" r:id="rId12"/>
    <p:sldId id="499" r:id="rId13"/>
    <p:sldId id="566" r:id="rId14"/>
    <p:sldId id="559" r:id="rId15"/>
    <p:sldId id="551" r:id="rId16"/>
    <p:sldId id="568" r:id="rId17"/>
    <p:sldId id="569" r:id="rId18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1FB"/>
    <a:srgbClr val="0000CC"/>
    <a:srgbClr val="CC0066"/>
    <a:srgbClr val="020202"/>
    <a:srgbClr val="000000"/>
    <a:srgbClr val="3333FF"/>
    <a:srgbClr val="660066"/>
    <a:srgbClr val="008000"/>
    <a:srgbClr val="CC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6980" autoAdjust="0"/>
  </p:normalViewPr>
  <p:slideViewPr>
    <p:cSldViewPr snapToGrid="0">
      <p:cViewPr>
        <p:scale>
          <a:sx n="100" d="100"/>
          <a:sy n="100" d="100"/>
        </p:scale>
        <p:origin x="-912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400D8A-5881-42E9-83AD-6F898D572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47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9245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246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B516-D270-4EBC-9ACE-BE76F7A966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0A74D-52AE-4D8E-870A-1D28A3D4A7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28E3-ABEF-4F34-8255-E1F609EDF2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46A8-161A-4DB3-8ADF-AAD041E850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719A-2877-4D1D-BA5B-8EEA5C3F05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BB8A-7501-453C-B333-796FF0FBDD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77AA-52C3-4526-8084-EC1F9B6481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5472-C732-4633-BACB-F5E94D82C4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75CE-9575-4D04-B7B5-EA083DBAE9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F21D-A7C5-403D-823A-5C8E43E19B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84A0-4B4A-4BAE-B08A-B0571190A4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6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8195" name="Freeform 1027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6" name="Freeform 1028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7" name="Freeform 1029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8" name="Freeform 1030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9" name="Freeform 1031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0" name="Freeform 1032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1" name="Freeform 1033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2" name="Freeform 1034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3" name="Freeform 1035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4" name="Freeform 1036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5" name="Freeform 1037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6" name="Freeform 1038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7" name="Freeform 1039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8" name="Freeform 1040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9" name="Freeform 1041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0" name="Freeform 1042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1" name="Freeform 1043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2" name="Freeform 1044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3" name="Freeform 1045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4" name="Freeform 1046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5" name="Freeform 1047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6" name="Freeform 1048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2051" name="Group 1049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8218" name="Freeform 1050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9" name="Freeform 1051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20" name="Freeform 1052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052" name="Rectangle 105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3" name="Rectangle 1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223" name="Rectangle 1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224" name="Rectangle 1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225" name="Rectangle 1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fld id="{060829C2-8D3F-4747-AF0C-10685EB1C8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BE6DB"/>
              </a:clrFrom>
              <a:clrTo>
                <a:srgbClr val="7BE6DB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36000" smoothnes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5624" y="4130041"/>
            <a:ext cx="2124576" cy="279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BE6DB"/>
              </a:clrFrom>
              <a:clrTo>
                <a:srgbClr val="7BE6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36000" smoothness="4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181475"/>
            <a:ext cx="2034785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47662"/>
            <a:ext cx="2076450" cy="115252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58724" y="137027"/>
            <a:ext cx="70551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Beta-</a:t>
            </a:r>
            <a:r>
              <a:rPr lang="pl-PL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decay</a:t>
            </a:r>
            <a:r>
              <a:rPr lang="pl-PL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studies</a:t>
            </a:r>
            <a:r>
              <a:rPr lang="pl-PL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N~Z </a:t>
            </a:r>
            <a:r>
              <a:rPr lang="pl-PL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nuclei</a:t>
            </a:r>
            <a:r>
              <a:rPr lang="pl-PL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</a:t>
            </a:r>
            <a:r>
              <a:rPr lang="pl-PL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no-</a:t>
            </a:r>
            <a:r>
              <a:rPr lang="pl-PL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core</a:t>
            </a:r>
            <a:endParaRPr lang="pl-PL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l-PL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configuration-interaction</a:t>
            </a:r>
            <a:r>
              <a:rPr lang="pl-PL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model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6296" y="860953"/>
            <a:ext cx="2664561" cy="47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196" tIns="50097" rIns="100196" bIns="50097">
            <a:spAutoFit/>
          </a:bodyPr>
          <a:lstStyle/>
          <a:p>
            <a:pPr defTabSz="876300"/>
            <a:r>
              <a:rPr kumimoji="0"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Wojciech</a:t>
            </a:r>
            <a:r>
              <a:rPr kumimoji="0" lang="pl-PL" sz="24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Satuła</a:t>
            </a:r>
            <a:endParaRPr kumimoji="0"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8175" y="1338919"/>
            <a:ext cx="808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</a:t>
            </a:r>
            <a:r>
              <a:rPr lang="pl-PL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collaboration</a:t>
            </a:r>
            <a:r>
              <a:rPr lang="pl-PL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with: J. Dobaczewski, W. Nazarewicz, M. Rafalski &amp; M. Konieczka</a:t>
            </a:r>
            <a:endParaRPr lang="pl-PL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57652" y="1922433"/>
            <a:ext cx="180975" cy="1905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>
              <a:solidFill>
                <a:srgbClr val="9900CC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3301" y="1798608"/>
            <a:ext cx="8316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err="1" smtClean="0">
                <a:solidFill>
                  <a:srgbClr val="0000CC"/>
                </a:solidFill>
              </a:rPr>
              <a:t>Isospin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symmetry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breaking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corrections</a:t>
            </a:r>
            <a:r>
              <a:rPr lang="pl-PL" b="1" dirty="0" smtClean="0">
                <a:solidFill>
                  <a:srgbClr val="0000CC"/>
                </a:solidFill>
              </a:rPr>
              <a:t> to the </a:t>
            </a:r>
            <a:r>
              <a:rPr lang="pl-PL" b="1" dirty="0" err="1" smtClean="0">
                <a:solidFill>
                  <a:srgbClr val="0000CC"/>
                </a:solidFill>
              </a:rPr>
              <a:t>superallowed</a:t>
            </a:r>
            <a:r>
              <a:rPr lang="pl-PL" b="1" dirty="0" smtClean="0">
                <a:solidFill>
                  <a:srgbClr val="0000CC"/>
                </a:solidFill>
              </a:rPr>
              <a:t> beta </a:t>
            </a:r>
          </a:p>
          <a:p>
            <a:pPr algn="l"/>
            <a:r>
              <a:rPr lang="pl-PL" b="1" dirty="0" err="1" smtClean="0">
                <a:solidFill>
                  <a:srgbClr val="0000CC"/>
                </a:solidFill>
              </a:rPr>
              <a:t>decays</a:t>
            </a:r>
            <a:r>
              <a:rPr lang="pl-PL" b="1" dirty="0" smtClean="0">
                <a:solidFill>
                  <a:srgbClr val="0000CC"/>
                </a:solidFill>
              </a:rPr>
              <a:t> from the </a:t>
            </a:r>
            <a:r>
              <a:rPr lang="pl-PL" b="1" dirty="0" err="1" smtClean="0">
                <a:solidFill>
                  <a:srgbClr val="0000CC"/>
                </a:solidFill>
              </a:rPr>
              <a:t>angular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momentum</a:t>
            </a:r>
            <a:r>
              <a:rPr lang="pl-PL" b="1" dirty="0" smtClean="0">
                <a:solidFill>
                  <a:srgbClr val="0000CC"/>
                </a:solidFill>
              </a:rPr>
              <a:t> and </a:t>
            </a:r>
            <a:r>
              <a:rPr lang="pl-PL" b="1" dirty="0" err="1" smtClean="0">
                <a:solidFill>
                  <a:srgbClr val="0000CC"/>
                </a:solidFill>
              </a:rPr>
              <a:t>isospin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projected</a:t>
            </a:r>
            <a:r>
              <a:rPr lang="pl-PL" b="1" dirty="0" smtClean="0">
                <a:solidFill>
                  <a:srgbClr val="0000CC"/>
                </a:solidFill>
              </a:rPr>
              <a:t> DFT: </a:t>
            </a:r>
          </a:p>
          <a:p>
            <a:pPr algn="l"/>
            <a:r>
              <a:rPr lang="pl-PL" dirty="0" smtClean="0">
                <a:solidFill>
                  <a:srgbClr val="0000CC"/>
                </a:solidFill>
              </a:rPr>
              <a:t>                </a:t>
            </a:r>
            <a:r>
              <a:rPr lang="pl-PL" dirty="0" err="1" smtClean="0">
                <a:solidFill>
                  <a:srgbClr val="0000CC"/>
                </a:solidFill>
              </a:rPr>
              <a:t>brief</a:t>
            </a:r>
            <a:r>
              <a:rPr lang="pl-PL" dirty="0" smtClean="0">
                <a:solidFill>
                  <a:srgbClr val="0000CC"/>
                </a:solidFill>
              </a:rPr>
              <a:t> </a:t>
            </a:r>
            <a:r>
              <a:rPr lang="pl-PL" dirty="0" err="1" smtClean="0">
                <a:solidFill>
                  <a:srgbClr val="0000CC"/>
                </a:solidFill>
              </a:rPr>
              <a:t>overview</a:t>
            </a:r>
            <a:r>
              <a:rPr lang="pl-PL" dirty="0" smtClean="0">
                <a:solidFill>
                  <a:srgbClr val="0000CC"/>
                </a:solidFill>
              </a:rPr>
              <a:t> </a:t>
            </a:r>
            <a:r>
              <a:rPr lang="pl-PL" dirty="0" err="1" smtClean="0">
                <a:solidFill>
                  <a:srgbClr val="0000CC"/>
                </a:solidFill>
              </a:rPr>
              <a:t>focusing</a:t>
            </a:r>
            <a:r>
              <a:rPr lang="pl-PL" dirty="0" smtClean="0">
                <a:solidFill>
                  <a:srgbClr val="0000CC"/>
                </a:solidFill>
              </a:rPr>
              <a:t> on </a:t>
            </a:r>
            <a:r>
              <a:rPr lang="pl-PL" dirty="0" err="1" smtClean="0">
                <a:solidFill>
                  <a:srgbClr val="0000CC"/>
                </a:solidFill>
              </a:rPr>
              <a:t>sources</a:t>
            </a:r>
            <a:r>
              <a:rPr lang="pl-PL" dirty="0" smtClean="0">
                <a:solidFill>
                  <a:srgbClr val="0000CC"/>
                </a:solidFill>
              </a:rPr>
              <a:t> of </a:t>
            </a:r>
            <a:r>
              <a:rPr lang="pl-PL" dirty="0" err="1" smtClean="0">
                <a:solidFill>
                  <a:srgbClr val="0000CC"/>
                </a:solidFill>
              </a:rPr>
              <a:t>theoretical</a:t>
            </a:r>
            <a:r>
              <a:rPr lang="pl-PL" dirty="0" smtClean="0">
                <a:solidFill>
                  <a:srgbClr val="0000CC"/>
                </a:solidFill>
              </a:rPr>
              <a:t> </a:t>
            </a:r>
            <a:r>
              <a:rPr lang="pl-PL" dirty="0" err="1" smtClean="0">
                <a:solidFill>
                  <a:srgbClr val="0000CC"/>
                </a:solidFill>
              </a:rPr>
              <a:t>errors</a:t>
            </a:r>
            <a:r>
              <a:rPr lang="pl-PL" dirty="0" smtClean="0">
                <a:solidFill>
                  <a:srgbClr val="0000CC"/>
                </a:solidFill>
              </a:rPr>
              <a:t> </a:t>
            </a:r>
          </a:p>
          <a:p>
            <a:pPr algn="l"/>
            <a:r>
              <a:rPr lang="pl-PL" dirty="0">
                <a:solidFill>
                  <a:srgbClr val="0000CC"/>
                </a:solidFill>
              </a:rPr>
              <a:t> </a:t>
            </a:r>
            <a:r>
              <a:rPr lang="pl-PL" dirty="0" smtClean="0">
                <a:solidFill>
                  <a:srgbClr val="0000CC"/>
                </a:solidFill>
              </a:rPr>
              <a:t>               and on </a:t>
            </a:r>
            <a:r>
              <a:rPr lang="pl-PL" dirty="0" err="1" smtClean="0">
                <a:solidFill>
                  <a:srgbClr val="0000CC"/>
                </a:solidFill>
              </a:rPr>
              <a:t>limitations</a:t>
            </a:r>
            <a:r>
              <a:rPr lang="pl-PL" dirty="0" smtClean="0">
                <a:solidFill>
                  <a:srgbClr val="0000CC"/>
                </a:solidFill>
              </a:rPr>
              <a:t> of the „</a:t>
            </a:r>
            <a:r>
              <a:rPr lang="pl-PL" dirty="0" err="1" smtClean="0">
                <a:solidFill>
                  <a:srgbClr val="0000CC"/>
                </a:solidFill>
              </a:rPr>
              <a:t>static</a:t>
            </a:r>
            <a:r>
              <a:rPr lang="pl-PL" dirty="0" smtClean="0">
                <a:solidFill>
                  <a:srgbClr val="0000CC"/>
                </a:solidFill>
              </a:rPr>
              <a:t>” MR DFT</a:t>
            </a:r>
            <a:endParaRPr lang="pl-PL" dirty="0">
              <a:solidFill>
                <a:srgbClr val="0000CC"/>
              </a:solidFill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597177" y="3208338"/>
            <a:ext cx="4507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00CC"/>
                </a:solidFill>
              </a:rPr>
              <a:t>Extension of the </a:t>
            </a:r>
            <a:r>
              <a:rPr lang="pl-PL" b="1" dirty="0" err="1" smtClean="0">
                <a:solidFill>
                  <a:srgbClr val="0000CC"/>
                </a:solidFill>
              </a:rPr>
              <a:t>static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approach</a:t>
            </a:r>
            <a:r>
              <a:rPr lang="pl-PL" b="1" dirty="0" smtClean="0">
                <a:solidFill>
                  <a:srgbClr val="0000CC"/>
                </a:solidFill>
              </a:rPr>
              <a:t>: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05004" y="5199063"/>
            <a:ext cx="3215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CC"/>
                </a:solidFill>
              </a:rPr>
              <a:t>Summary</a:t>
            </a:r>
            <a:r>
              <a:rPr lang="pl-PL" b="1" dirty="0" smtClean="0">
                <a:solidFill>
                  <a:srgbClr val="0000CC"/>
                </a:solidFill>
              </a:rPr>
              <a:t> &amp; </a:t>
            </a:r>
            <a:r>
              <a:rPr lang="pl-PL" b="1" dirty="0" err="1" smtClean="0">
                <a:solidFill>
                  <a:srgbClr val="0000CC"/>
                </a:solidFill>
              </a:rPr>
              <a:t>perspectives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668070" y="4295775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/>
              <a:buChar char="à"/>
            </a:pP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examples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:</a:t>
            </a:r>
          </a:p>
          <a:p>
            <a:pPr algn="l"/>
            <a:r>
              <a:rPr lang="pl-PL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       </a:t>
            </a:r>
            <a:r>
              <a:rPr lang="pl-PL" sz="1800" baseline="30000" dirty="0" smtClean="0">
                <a:solidFill>
                  <a:srgbClr val="FF0000"/>
                </a:solidFill>
                <a:sym typeface="Wingdings" pitchFamily="2" charset="2"/>
              </a:rPr>
              <a:t>32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Cl-</a:t>
            </a:r>
            <a:r>
              <a:rPr lang="pl-PL" sz="1800" baseline="30000" dirty="0" smtClean="0">
                <a:solidFill>
                  <a:srgbClr val="FF0000"/>
                </a:solidFill>
                <a:sym typeface="Wingdings" pitchFamily="2" charset="2"/>
              </a:rPr>
              <a:t>32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S, </a:t>
            </a:r>
            <a:r>
              <a:rPr lang="pl-PL" sz="1800" baseline="30000" dirty="0" smtClean="0">
                <a:solidFill>
                  <a:srgbClr val="FF0000"/>
                </a:solidFill>
                <a:sym typeface="Wingdings" pitchFamily="2" charset="2"/>
              </a:rPr>
              <a:t>62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Zn-</a:t>
            </a:r>
            <a:r>
              <a:rPr lang="pl-PL" sz="1800" baseline="30000" dirty="0" smtClean="0">
                <a:solidFill>
                  <a:srgbClr val="FF0000"/>
                </a:solidFill>
                <a:sym typeface="Wingdings" pitchFamily="2" charset="2"/>
              </a:rPr>
              <a:t>62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Ga, </a:t>
            </a:r>
          </a:p>
          <a:p>
            <a:pPr algn="l"/>
            <a:r>
              <a:rPr lang="pl-PL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       </a:t>
            </a:r>
            <a:r>
              <a:rPr lang="pl-PL" sz="1800" baseline="30000" dirty="0" smtClean="0">
                <a:solidFill>
                  <a:srgbClr val="FF0000"/>
                </a:solidFill>
                <a:sym typeface="Wingdings" pitchFamily="2" charset="2"/>
              </a:rPr>
              <a:t>38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Ca-</a:t>
            </a:r>
            <a:r>
              <a:rPr lang="pl-PL" sz="1800" baseline="30000" dirty="0" smtClean="0">
                <a:solidFill>
                  <a:srgbClr val="FF0000"/>
                </a:solidFill>
                <a:sym typeface="Wingdings" pitchFamily="2" charset="2"/>
              </a:rPr>
              <a:t>38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K </a:t>
            </a:r>
            <a:endParaRPr lang="pl-PL" sz="18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677595" y="3590925"/>
            <a:ext cx="570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/>
              <a:buChar char="à"/>
            </a:pP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towards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NO CORE </a:t>
            </a: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shell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model with </a:t>
            </a: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basis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cutoff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algn="l"/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dictated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by the </a:t>
            </a: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self-consistent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 p-h </a:t>
            </a:r>
            <a:r>
              <a:rPr lang="pl-PL" sz="1800" dirty="0" err="1" smtClean="0">
                <a:solidFill>
                  <a:srgbClr val="FF0000"/>
                </a:solidFill>
                <a:sym typeface="Wingdings" pitchFamily="2" charset="2"/>
              </a:rPr>
              <a:t>configurations</a:t>
            </a:r>
            <a:r>
              <a:rPr lang="pl-PL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57652" y="3341658"/>
            <a:ext cx="180975" cy="1905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>
              <a:solidFill>
                <a:srgbClr val="9900CC"/>
              </a:solidFill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257652" y="5294283"/>
            <a:ext cx="180975" cy="1905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pl-PL" dirty="0" smtClean="0">
                <a:solidFill>
                  <a:srgbClr val="9900CC"/>
                </a:solidFill>
              </a:rPr>
              <a:t>    </a:t>
            </a:r>
            <a:endParaRPr lang="pl-PL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68031" y="0"/>
            <a:ext cx="8077444" cy="4098925"/>
            <a:chOff x="168031" y="1476375"/>
            <a:chExt cx="8077444" cy="4098925"/>
          </a:xfrm>
        </p:grpSpPr>
        <p:grpSp>
          <p:nvGrpSpPr>
            <p:cNvPr id="3" name="Grupa 2"/>
            <p:cNvGrpSpPr/>
            <p:nvPr/>
          </p:nvGrpSpPr>
          <p:grpSpPr>
            <a:xfrm>
              <a:off x="815979" y="1663700"/>
              <a:ext cx="793746" cy="3911600"/>
              <a:chOff x="215904" y="1663700"/>
              <a:chExt cx="793746" cy="3911600"/>
            </a:xfrm>
          </p:grpSpPr>
          <p:grpSp>
            <p:nvGrpSpPr>
              <p:cNvPr id="50" name="Grupa 49"/>
              <p:cNvGrpSpPr/>
              <p:nvPr/>
            </p:nvGrpSpPr>
            <p:grpSpPr>
              <a:xfrm>
                <a:off x="933450" y="1663700"/>
                <a:ext cx="76200" cy="3911600"/>
                <a:chOff x="2514600" y="1663700"/>
                <a:chExt cx="76200" cy="3911600"/>
              </a:xfrm>
            </p:grpSpPr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2514600" y="4927600"/>
                  <a:ext cx="762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8" name="Line 17"/>
                <p:cNvSpPr>
                  <a:spLocks noChangeShapeType="1"/>
                </p:cNvSpPr>
                <p:nvPr/>
              </p:nvSpPr>
              <p:spPr bwMode="auto">
                <a:xfrm>
                  <a:off x="2514600" y="4267200"/>
                  <a:ext cx="762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9" name="Line 18"/>
                <p:cNvSpPr>
                  <a:spLocks noChangeShapeType="1"/>
                </p:cNvSpPr>
                <p:nvPr/>
              </p:nvSpPr>
              <p:spPr bwMode="auto">
                <a:xfrm>
                  <a:off x="2514600" y="3619500"/>
                  <a:ext cx="762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0" name="Line 19"/>
                <p:cNvSpPr>
                  <a:spLocks noChangeShapeType="1"/>
                </p:cNvSpPr>
                <p:nvPr/>
              </p:nvSpPr>
              <p:spPr bwMode="auto">
                <a:xfrm>
                  <a:off x="2514600" y="2971800"/>
                  <a:ext cx="762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" name="Line 20"/>
                <p:cNvSpPr>
                  <a:spLocks noChangeShapeType="1"/>
                </p:cNvSpPr>
                <p:nvPr/>
              </p:nvSpPr>
              <p:spPr bwMode="auto">
                <a:xfrm>
                  <a:off x="2514600" y="2311400"/>
                  <a:ext cx="762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2" name="Line 22"/>
                <p:cNvSpPr>
                  <a:spLocks noChangeShapeType="1"/>
                </p:cNvSpPr>
                <p:nvPr/>
              </p:nvSpPr>
              <p:spPr bwMode="auto">
                <a:xfrm>
                  <a:off x="2514600" y="54483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3" name="Line 23"/>
                <p:cNvSpPr>
                  <a:spLocks noChangeShapeType="1"/>
                </p:cNvSpPr>
                <p:nvPr/>
              </p:nvSpPr>
              <p:spPr bwMode="auto">
                <a:xfrm>
                  <a:off x="2514600" y="53213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4" name="Line 24"/>
                <p:cNvSpPr>
                  <a:spLocks noChangeShapeType="1"/>
                </p:cNvSpPr>
                <p:nvPr/>
              </p:nvSpPr>
              <p:spPr bwMode="auto">
                <a:xfrm>
                  <a:off x="2514600" y="51816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5" name="Line 25"/>
                <p:cNvSpPr>
                  <a:spLocks noChangeShapeType="1"/>
                </p:cNvSpPr>
                <p:nvPr/>
              </p:nvSpPr>
              <p:spPr bwMode="auto">
                <a:xfrm>
                  <a:off x="2514600" y="50546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6" name="Line 26"/>
                <p:cNvSpPr>
                  <a:spLocks noChangeShapeType="1"/>
                </p:cNvSpPr>
                <p:nvPr/>
              </p:nvSpPr>
              <p:spPr bwMode="auto">
                <a:xfrm>
                  <a:off x="2514600" y="47879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7" name="Line 27"/>
                <p:cNvSpPr>
                  <a:spLocks noChangeShapeType="1"/>
                </p:cNvSpPr>
                <p:nvPr/>
              </p:nvSpPr>
              <p:spPr bwMode="auto">
                <a:xfrm>
                  <a:off x="2514600" y="46609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>
                  <a:off x="2514600" y="45339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>
                  <a:off x="2514600" y="44069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>
                  <a:off x="2514600" y="41402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1" name="Line 31"/>
                <p:cNvSpPr>
                  <a:spLocks noChangeShapeType="1"/>
                </p:cNvSpPr>
                <p:nvPr/>
              </p:nvSpPr>
              <p:spPr bwMode="auto">
                <a:xfrm>
                  <a:off x="2514600" y="40132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>
                  <a:off x="2514600" y="38862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3" name="Line 33"/>
                <p:cNvSpPr>
                  <a:spLocks noChangeShapeType="1"/>
                </p:cNvSpPr>
                <p:nvPr/>
              </p:nvSpPr>
              <p:spPr bwMode="auto">
                <a:xfrm>
                  <a:off x="2514600" y="37465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4" name="Line 34"/>
                <p:cNvSpPr>
                  <a:spLocks noChangeShapeType="1"/>
                </p:cNvSpPr>
                <p:nvPr/>
              </p:nvSpPr>
              <p:spPr bwMode="auto">
                <a:xfrm>
                  <a:off x="2514600" y="34925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5" name="Line 35"/>
                <p:cNvSpPr>
                  <a:spLocks noChangeShapeType="1"/>
                </p:cNvSpPr>
                <p:nvPr/>
              </p:nvSpPr>
              <p:spPr bwMode="auto">
                <a:xfrm>
                  <a:off x="2514600" y="33655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6" name="Line 36"/>
                <p:cNvSpPr>
                  <a:spLocks noChangeShapeType="1"/>
                </p:cNvSpPr>
                <p:nvPr/>
              </p:nvSpPr>
              <p:spPr bwMode="auto">
                <a:xfrm>
                  <a:off x="2514600" y="32258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7" name="Line 37"/>
                <p:cNvSpPr>
                  <a:spLocks noChangeShapeType="1"/>
                </p:cNvSpPr>
                <p:nvPr/>
              </p:nvSpPr>
              <p:spPr bwMode="auto">
                <a:xfrm>
                  <a:off x="2514600" y="30988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8" name="Line 38"/>
                <p:cNvSpPr>
                  <a:spLocks noChangeShapeType="1"/>
                </p:cNvSpPr>
                <p:nvPr/>
              </p:nvSpPr>
              <p:spPr bwMode="auto">
                <a:xfrm>
                  <a:off x="2514600" y="28321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79" name="Line 39"/>
                <p:cNvSpPr>
                  <a:spLocks noChangeShapeType="1"/>
                </p:cNvSpPr>
                <p:nvPr/>
              </p:nvSpPr>
              <p:spPr bwMode="auto">
                <a:xfrm>
                  <a:off x="2514600" y="27051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0" name="Line 40"/>
                <p:cNvSpPr>
                  <a:spLocks noChangeShapeType="1"/>
                </p:cNvSpPr>
                <p:nvPr/>
              </p:nvSpPr>
              <p:spPr bwMode="auto">
                <a:xfrm>
                  <a:off x="2514600" y="25781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1" name="Line 41"/>
                <p:cNvSpPr>
                  <a:spLocks noChangeShapeType="1"/>
                </p:cNvSpPr>
                <p:nvPr/>
              </p:nvSpPr>
              <p:spPr bwMode="auto">
                <a:xfrm>
                  <a:off x="2514600" y="24511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2" name="Line 42"/>
                <p:cNvSpPr>
                  <a:spLocks noChangeShapeType="1"/>
                </p:cNvSpPr>
                <p:nvPr/>
              </p:nvSpPr>
              <p:spPr bwMode="auto">
                <a:xfrm>
                  <a:off x="2514600" y="21844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3" name="Line 43"/>
                <p:cNvSpPr>
                  <a:spLocks noChangeShapeType="1"/>
                </p:cNvSpPr>
                <p:nvPr/>
              </p:nvSpPr>
              <p:spPr bwMode="auto">
                <a:xfrm>
                  <a:off x="2514600" y="20574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4" name="Line 44"/>
                <p:cNvSpPr>
                  <a:spLocks noChangeShapeType="1"/>
                </p:cNvSpPr>
                <p:nvPr/>
              </p:nvSpPr>
              <p:spPr bwMode="auto">
                <a:xfrm>
                  <a:off x="2514600" y="19304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5" name="Line 45"/>
                <p:cNvSpPr>
                  <a:spLocks noChangeShapeType="1"/>
                </p:cNvSpPr>
                <p:nvPr/>
              </p:nvSpPr>
              <p:spPr bwMode="auto">
                <a:xfrm>
                  <a:off x="2514600" y="1790700"/>
                  <a:ext cx="38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86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514600" y="1663700"/>
                  <a:ext cx="0" cy="39116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1" name="Group 164"/>
              <p:cNvGrpSpPr>
                <a:grpSpLocks/>
              </p:cNvGrpSpPr>
              <p:nvPr/>
            </p:nvGrpSpPr>
            <p:grpSpPr bwMode="auto">
              <a:xfrm>
                <a:off x="215904" y="2165350"/>
                <a:ext cx="617539" cy="2973389"/>
                <a:chOff x="1120" y="1400"/>
                <a:chExt cx="389" cy="1873"/>
              </a:xfrm>
            </p:grpSpPr>
            <p:sp>
              <p:nvSpPr>
                <p:cNvPr id="52" name="Rectangle 158"/>
                <p:cNvSpPr>
                  <a:spLocks noChangeArrowheads="1"/>
                </p:cNvSpPr>
                <p:nvPr/>
              </p:nvSpPr>
              <p:spPr bwMode="auto">
                <a:xfrm>
                  <a:off x="1120" y="3040"/>
                  <a:ext cx="38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-526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159"/>
                <p:cNvSpPr>
                  <a:spLocks noChangeArrowheads="1"/>
                </p:cNvSpPr>
                <p:nvPr/>
              </p:nvSpPr>
              <p:spPr bwMode="auto">
                <a:xfrm>
                  <a:off x="1120" y="2632"/>
                  <a:ext cx="38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-525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120" y="2216"/>
                  <a:ext cx="38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-524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120" y="1808"/>
                  <a:ext cx="38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-523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Rectangle 162"/>
                <p:cNvSpPr>
                  <a:spLocks noChangeArrowheads="1"/>
                </p:cNvSpPr>
                <p:nvPr/>
              </p:nvSpPr>
              <p:spPr bwMode="auto">
                <a:xfrm>
                  <a:off x="1120" y="1400"/>
                  <a:ext cx="38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-522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" name="Grupa 3"/>
            <p:cNvGrpSpPr/>
            <p:nvPr/>
          </p:nvGrpSpPr>
          <p:grpSpPr>
            <a:xfrm>
              <a:off x="1704975" y="2349500"/>
              <a:ext cx="6540500" cy="2959100"/>
              <a:chOff x="1581150" y="2349500"/>
              <a:chExt cx="6540500" cy="2959100"/>
            </a:xfrm>
          </p:grpSpPr>
          <p:grpSp>
            <p:nvGrpSpPr>
              <p:cNvPr id="24" name="Grupa 23"/>
              <p:cNvGrpSpPr/>
              <p:nvPr/>
            </p:nvGrpSpPr>
            <p:grpSpPr>
              <a:xfrm>
                <a:off x="1581150" y="2527300"/>
                <a:ext cx="3594100" cy="2781300"/>
                <a:chOff x="3162300" y="2527300"/>
                <a:chExt cx="3594100" cy="2781300"/>
              </a:xfrm>
            </p:grpSpPr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6108700" y="53086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1" name="Line 6"/>
                <p:cNvSpPr>
                  <a:spLocks noChangeShapeType="1"/>
                </p:cNvSpPr>
                <p:nvPr/>
              </p:nvSpPr>
              <p:spPr bwMode="auto">
                <a:xfrm>
                  <a:off x="6108700" y="33655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2" name="Line 7"/>
                <p:cNvSpPr>
                  <a:spLocks noChangeShapeType="1"/>
                </p:cNvSpPr>
                <p:nvPr/>
              </p:nvSpPr>
              <p:spPr bwMode="auto">
                <a:xfrm>
                  <a:off x="6108700" y="27559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3" name="Line 8"/>
                <p:cNvSpPr>
                  <a:spLocks noChangeShapeType="1"/>
                </p:cNvSpPr>
                <p:nvPr/>
              </p:nvSpPr>
              <p:spPr bwMode="auto">
                <a:xfrm>
                  <a:off x="6108700" y="25273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4" name="Line 9"/>
                <p:cNvSpPr>
                  <a:spLocks noChangeShapeType="1"/>
                </p:cNvSpPr>
                <p:nvPr/>
              </p:nvSpPr>
              <p:spPr bwMode="auto">
                <a:xfrm>
                  <a:off x="5130800" y="51943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5" name="Line 10"/>
                <p:cNvSpPr>
                  <a:spLocks noChangeShapeType="1"/>
                </p:cNvSpPr>
                <p:nvPr/>
              </p:nvSpPr>
              <p:spPr bwMode="auto">
                <a:xfrm>
                  <a:off x="5130800" y="33655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Line 11"/>
                <p:cNvSpPr>
                  <a:spLocks noChangeShapeType="1"/>
                </p:cNvSpPr>
                <p:nvPr/>
              </p:nvSpPr>
              <p:spPr bwMode="auto">
                <a:xfrm>
                  <a:off x="5130800" y="27432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Line 12"/>
                <p:cNvSpPr>
                  <a:spLocks noChangeShapeType="1"/>
                </p:cNvSpPr>
                <p:nvPr/>
              </p:nvSpPr>
              <p:spPr bwMode="auto">
                <a:xfrm>
                  <a:off x="4152900" y="51943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Line 13"/>
                <p:cNvSpPr>
                  <a:spLocks noChangeShapeType="1"/>
                </p:cNvSpPr>
                <p:nvPr/>
              </p:nvSpPr>
              <p:spPr bwMode="auto">
                <a:xfrm>
                  <a:off x="4152900" y="33655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Line 14"/>
                <p:cNvSpPr>
                  <a:spLocks noChangeShapeType="1"/>
                </p:cNvSpPr>
                <p:nvPr/>
              </p:nvSpPr>
              <p:spPr bwMode="auto">
                <a:xfrm>
                  <a:off x="3162300" y="5194300"/>
                  <a:ext cx="660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5" name="Grupa 24"/>
              <p:cNvGrpSpPr/>
              <p:nvPr/>
            </p:nvGrpSpPr>
            <p:grpSpPr>
              <a:xfrm>
                <a:off x="5505450" y="2349500"/>
                <a:ext cx="2616200" cy="2959100"/>
                <a:chOff x="5505450" y="2349500"/>
                <a:chExt cx="2616200" cy="2959100"/>
              </a:xfrm>
            </p:grpSpPr>
            <p:sp>
              <p:nvSpPr>
                <p:cNvPr id="26" name="Line 204"/>
                <p:cNvSpPr>
                  <a:spLocks noChangeShapeType="1"/>
                </p:cNvSpPr>
                <p:nvPr/>
              </p:nvSpPr>
              <p:spPr bwMode="auto">
                <a:xfrm>
                  <a:off x="5505450" y="5308600"/>
                  <a:ext cx="660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" name="Line 205"/>
                <p:cNvSpPr>
                  <a:spLocks noChangeShapeType="1"/>
                </p:cNvSpPr>
                <p:nvPr/>
              </p:nvSpPr>
              <p:spPr bwMode="auto">
                <a:xfrm>
                  <a:off x="5505450" y="3378200"/>
                  <a:ext cx="660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8" name="Line 206"/>
                <p:cNvSpPr>
                  <a:spLocks noChangeShapeType="1"/>
                </p:cNvSpPr>
                <p:nvPr/>
              </p:nvSpPr>
              <p:spPr bwMode="auto">
                <a:xfrm>
                  <a:off x="5505450" y="2768600"/>
                  <a:ext cx="660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9" name="Line 207"/>
                <p:cNvSpPr>
                  <a:spLocks noChangeShapeType="1"/>
                </p:cNvSpPr>
                <p:nvPr/>
              </p:nvSpPr>
              <p:spPr bwMode="auto">
                <a:xfrm>
                  <a:off x="5505450" y="2527300"/>
                  <a:ext cx="660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0" name="Line 208"/>
                <p:cNvSpPr>
                  <a:spLocks noChangeShapeType="1"/>
                </p:cNvSpPr>
                <p:nvPr/>
              </p:nvSpPr>
              <p:spPr bwMode="auto">
                <a:xfrm>
                  <a:off x="6496050" y="53086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1" name="Line 209"/>
                <p:cNvSpPr>
                  <a:spLocks noChangeShapeType="1"/>
                </p:cNvSpPr>
                <p:nvPr/>
              </p:nvSpPr>
              <p:spPr bwMode="auto">
                <a:xfrm>
                  <a:off x="6496050" y="33909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2" name="Line 210"/>
                <p:cNvSpPr>
                  <a:spLocks noChangeShapeType="1"/>
                </p:cNvSpPr>
                <p:nvPr/>
              </p:nvSpPr>
              <p:spPr bwMode="auto">
                <a:xfrm>
                  <a:off x="6496050" y="27813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3" name="Line 211"/>
                <p:cNvSpPr>
                  <a:spLocks noChangeShapeType="1"/>
                </p:cNvSpPr>
                <p:nvPr/>
              </p:nvSpPr>
              <p:spPr bwMode="auto">
                <a:xfrm>
                  <a:off x="6496050" y="25273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4" name="Line 212"/>
                <p:cNvSpPr>
                  <a:spLocks noChangeShapeType="1"/>
                </p:cNvSpPr>
                <p:nvPr/>
              </p:nvSpPr>
              <p:spPr bwMode="auto">
                <a:xfrm>
                  <a:off x="6496050" y="24765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5" name="Line 213"/>
                <p:cNvSpPr>
                  <a:spLocks noChangeShapeType="1"/>
                </p:cNvSpPr>
                <p:nvPr/>
              </p:nvSpPr>
              <p:spPr bwMode="auto">
                <a:xfrm>
                  <a:off x="7473950" y="53086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6" name="Line 214"/>
                <p:cNvSpPr>
                  <a:spLocks noChangeShapeType="1"/>
                </p:cNvSpPr>
                <p:nvPr/>
              </p:nvSpPr>
              <p:spPr bwMode="auto">
                <a:xfrm>
                  <a:off x="7473950" y="33274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Line 215"/>
                <p:cNvSpPr>
                  <a:spLocks noChangeShapeType="1"/>
                </p:cNvSpPr>
                <p:nvPr/>
              </p:nvSpPr>
              <p:spPr bwMode="auto">
                <a:xfrm>
                  <a:off x="7473950" y="27940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Line 216"/>
                <p:cNvSpPr>
                  <a:spLocks noChangeShapeType="1"/>
                </p:cNvSpPr>
                <p:nvPr/>
              </p:nvSpPr>
              <p:spPr bwMode="auto">
                <a:xfrm>
                  <a:off x="7473950" y="27432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9" name="Line 217"/>
                <p:cNvSpPr>
                  <a:spLocks noChangeShapeType="1"/>
                </p:cNvSpPr>
                <p:nvPr/>
              </p:nvSpPr>
              <p:spPr bwMode="auto">
                <a:xfrm>
                  <a:off x="7473950" y="2349500"/>
                  <a:ext cx="6477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5" name="pole tekstowe 4"/>
            <p:cNvSpPr txBox="1"/>
            <p:nvPr/>
          </p:nvSpPr>
          <p:spPr>
            <a:xfrm>
              <a:off x="7553885" y="1846170"/>
              <a:ext cx="66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 smtClean="0"/>
                <a:t>EXP</a:t>
              </a:r>
              <a:endParaRPr lang="pl-PL" sz="2400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505410" y="1476375"/>
              <a:ext cx="6522941" cy="956250"/>
              <a:chOff x="1505410" y="1304925"/>
              <a:chExt cx="6522941" cy="956250"/>
            </a:xfrm>
          </p:grpSpPr>
          <p:grpSp>
            <p:nvGrpSpPr>
              <p:cNvPr id="11" name="Grupa 10"/>
              <p:cNvGrpSpPr/>
              <p:nvPr/>
            </p:nvGrpSpPr>
            <p:grpSpPr>
              <a:xfrm>
                <a:off x="2667000" y="1666875"/>
                <a:ext cx="4606942" cy="594300"/>
                <a:chOff x="1619250" y="4581525"/>
                <a:chExt cx="4606942" cy="594300"/>
              </a:xfrm>
            </p:grpSpPr>
            <p:sp>
              <p:nvSpPr>
                <p:cNvPr id="15" name="pole tekstowe 14"/>
                <p:cNvSpPr txBox="1"/>
                <p:nvPr/>
              </p:nvSpPr>
              <p:spPr>
                <a:xfrm>
                  <a:off x="1619250" y="4619625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>
                      <a:latin typeface="Symbol" panose="05050102010706020507" pitchFamily="18" charset="2"/>
                    </a:rPr>
                    <a:t>p</a:t>
                  </a:r>
                  <a:r>
                    <a:rPr lang="pl-PL" sz="2400" baseline="-25000" dirty="0" smtClean="0"/>
                    <a:t>1</a:t>
                  </a:r>
                  <a:endParaRPr lang="pl-PL" sz="2400" baseline="-25000" dirty="0"/>
                </a:p>
              </p:txBody>
            </p:sp>
            <p:sp>
              <p:nvSpPr>
                <p:cNvPr id="16" name="pole tekstowe 15"/>
                <p:cNvSpPr txBox="1"/>
                <p:nvPr/>
              </p:nvSpPr>
              <p:spPr>
                <a:xfrm>
                  <a:off x="2647950" y="4610100"/>
                  <a:ext cx="4491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>
                      <a:latin typeface="Symbol" panose="05050102010706020507" pitchFamily="18" charset="2"/>
                    </a:rPr>
                    <a:t>n</a:t>
                  </a:r>
                  <a:r>
                    <a:rPr lang="pl-PL" sz="2400" baseline="-25000" dirty="0" smtClean="0"/>
                    <a:t>1</a:t>
                  </a:r>
                  <a:endParaRPr lang="pl-PL" sz="2400" baseline="-25000" dirty="0"/>
                </a:p>
              </p:txBody>
            </p:sp>
            <p:sp>
              <p:nvSpPr>
                <p:cNvPr id="17" name="pole tekstowe 16"/>
                <p:cNvSpPr txBox="1"/>
                <p:nvPr/>
              </p:nvSpPr>
              <p:spPr>
                <a:xfrm>
                  <a:off x="3667125" y="4610100"/>
                  <a:ext cx="4491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>
                      <a:latin typeface="Symbol" panose="05050102010706020507" pitchFamily="18" charset="2"/>
                    </a:rPr>
                    <a:t>n</a:t>
                  </a:r>
                  <a:r>
                    <a:rPr lang="pl-PL" sz="2400" baseline="-25000" dirty="0"/>
                    <a:t>2</a:t>
                  </a:r>
                </a:p>
              </p:txBody>
            </p:sp>
            <p:sp>
              <p:nvSpPr>
                <p:cNvPr id="18" name="pole tekstowe 17"/>
                <p:cNvSpPr txBox="1"/>
                <p:nvPr/>
              </p:nvSpPr>
              <p:spPr>
                <a:xfrm>
                  <a:off x="4714875" y="4619625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>
                      <a:latin typeface="Symbol" panose="05050102010706020507" pitchFamily="18" charset="2"/>
                    </a:rPr>
                    <a:t>p</a:t>
                  </a:r>
                  <a:r>
                    <a:rPr lang="pl-PL" sz="2400" baseline="-25000" dirty="0" smtClean="0"/>
                    <a:t>2</a:t>
                  </a:r>
                  <a:endParaRPr lang="pl-PL" sz="2400" baseline="-25000" dirty="0"/>
                </a:p>
              </p:txBody>
            </p:sp>
            <p:sp>
              <p:nvSpPr>
                <p:cNvPr id="19" name="pole tekstowe 18"/>
                <p:cNvSpPr txBox="1"/>
                <p:nvPr/>
              </p:nvSpPr>
              <p:spPr>
                <a:xfrm>
                  <a:off x="5600700" y="4600575"/>
                  <a:ext cx="625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>
                      <a:latin typeface="Symbol" panose="05050102010706020507" pitchFamily="18" charset="2"/>
                    </a:rPr>
                    <a:t>pp</a:t>
                  </a:r>
                  <a:r>
                    <a:rPr lang="pl-PL" sz="2400" baseline="-25000" dirty="0"/>
                    <a:t>1</a:t>
                  </a:r>
                </a:p>
              </p:txBody>
            </p:sp>
            <p:sp>
              <p:nvSpPr>
                <p:cNvPr id="20" name="pole tekstowe 19"/>
                <p:cNvSpPr txBox="1"/>
                <p:nvPr/>
              </p:nvSpPr>
              <p:spPr>
                <a:xfrm>
                  <a:off x="2133600" y="4591050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3200" dirty="0"/>
                    <a:t>+</a:t>
                  </a:r>
                </a:p>
              </p:txBody>
            </p:sp>
            <p:sp>
              <p:nvSpPr>
                <p:cNvPr id="21" name="pole tekstowe 20"/>
                <p:cNvSpPr txBox="1"/>
                <p:nvPr/>
              </p:nvSpPr>
              <p:spPr>
                <a:xfrm>
                  <a:off x="3219450" y="4581525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3200" dirty="0" smtClean="0"/>
                    <a:t>+</a:t>
                  </a:r>
                  <a:endParaRPr lang="pl-PL" sz="3200" dirty="0"/>
                </a:p>
              </p:txBody>
            </p:sp>
            <p:sp>
              <p:nvSpPr>
                <p:cNvPr id="22" name="pole tekstowe 21"/>
                <p:cNvSpPr txBox="1"/>
                <p:nvPr/>
              </p:nvSpPr>
              <p:spPr>
                <a:xfrm>
                  <a:off x="4229100" y="4581525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3200" dirty="0" smtClean="0"/>
                    <a:t>+</a:t>
                  </a:r>
                  <a:endParaRPr lang="pl-PL" sz="3200" dirty="0"/>
                </a:p>
              </p:txBody>
            </p:sp>
            <p:sp>
              <p:nvSpPr>
                <p:cNvPr id="23" name="pole tekstowe 22"/>
                <p:cNvSpPr txBox="1"/>
                <p:nvPr/>
              </p:nvSpPr>
              <p:spPr>
                <a:xfrm>
                  <a:off x="5200650" y="4581525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3200" dirty="0" smtClean="0"/>
                    <a:t>+</a:t>
                  </a:r>
                  <a:endParaRPr lang="pl-PL" sz="3200" dirty="0"/>
                </a:p>
              </p:txBody>
            </p:sp>
          </p:grpSp>
          <p:sp>
            <p:nvSpPr>
              <p:cNvPr id="12" name="pole tekstowe 11"/>
              <p:cNvSpPr txBox="1"/>
              <p:nvPr/>
            </p:nvSpPr>
            <p:spPr>
              <a:xfrm>
                <a:off x="1505410" y="1304925"/>
                <a:ext cx="6522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b="1" dirty="0" err="1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Stability</a:t>
                </a:r>
                <a:r>
                  <a:rPr lang="pl-PL" sz="2000" b="1" dirty="0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 of </a:t>
                </a:r>
                <a:r>
                  <a:rPr lang="pl-PL" sz="2000" b="1" dirty="0" err="1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configuration</a:t>
                </a:r>
                <a:r>
                  <a:rPr lang="pl-PL" sz="2000" b="1" dirty="0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 – </a:t>
                </a:r>
                <a:r>
                  <a:rPr lang="pl-PL" sz="2000" b="1" dirty="0" err="1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interaction</a:t>
                </a:r>
                <a:r>
                  <a:rPr lang="pl-PL" sz="2000" b="1" dirty="0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 </a:t>
                </a:r>
                <a:r>
                  <a:rPr lang="pl-PL" sz="2000" b="1" dirty="0" err="1" smtClean="0">
                    <a:solidFill>
                      <a:srgbClr val="0000CC"/>
                    </a:solidFill>
                    <a:effectLst>
                      <a:reflection blurRad="6350" stA="55000" endA="300" endPos="45500" dir="5400000" sy="-100000" algn="bl" rotWithShape="0"/>
                    </a:effectLst>
                  </a:rPr>
                  <a:t>calculations</a:t>
                </a:r>
                <a:endParaRPr lang="pl-PL" sz="2000" b="1" dirty="0">
                  <a:solidFill>
                    <a:srgbClr val="0000CC"/>
                  </a:solidFill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1752600" y="1724025"/>
                <a:ext cx="603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 err="1" smtClean="0"/>
                  <a:t>g.s</a:t>
                </a:r>
                <a:r>
                  <a:rPr lang="pl-PL" sz="2400" dirty="0" smtClean="0"/>
                  <a:t>.</a:t>
                </a:r>
                <a:endParaRPr lang="pl-PL" sz="2400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2257425" y="165735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dirty="0"/>
                  <a:t>+</a:t>
                </a:r>
              </a:p>
            </p:txBody>
          </p:sp>
        </p:grpSp>
        <p:sp>
          <p:nvSpPr>
            <p:cNvPr id="7" name="pole tekstowe 6"/>
            <p:cNvSpPr txBox="1"/>
            <p:nvPr/>
          </p:nvSpPr>
          <p:spPr>
            <a:xfrm rot="16200000">
              <a:off x="-765622" y="3241636"/>
              <a:ext cx="2452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err="1" smtClean="0"/>
                <a:t>Energy</a:t>
              </a:r>
              <a:r>
                <a:rPr lang="pl-PL" sz="3200" dirty="0" smtClean="0"/>
                <a:t> (</a:t>
              </a:r>
              <a:r>
                <a:rPr lang="pl-PL" sz="3200" dirty="0" err="1" smtClean="0"/>
                <a:t>MeV</a:t>
              </a:r>
              <a:r>
                <a:rPr lang="pl-PL" sz="3200" dirty="0" smtClean="0"/>
                <a:t>)</a:t>
              </a:r>
              <a:endParaRPr lang="pl-PL" sz="3200" dirty="0"/>
            </a:p>
          </p:txBody>
        </p:sp>
        <p:cxnSp>
          <p:nvCxnSpPr>
            <p:cNvPr id="8" name="Łącznik prostoliniowy 7"/>
            <p:cNvCxnSpPr/>
            <p:nvPr/>
          </p:nvCxnSpPr>
          <p:spPr>
            <a:xfrm>
              <a:off x="4448175" y="5191125"/>
              <a:ext cx="523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>
              <a:off x="4772025" y="4943475"/>
              <a:ext cx="0" cy="238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>
            <a:xfrm flipH="1" flipV="1">
              <a:off x="4762500" y="5314950"/>
              <a:ext cx="0" cy="238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pole tekstowe 86"/>
          <p:cNvSpPr txBox="1"/>
          <p:nvPr/>
        </p:nvSpPr>
        <p:spPr>
          <a:xfrm>
            <a:off x="7450427" y="3528008"/>
            <a:ext cx="999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normalized</a:t>
            </a:r>
            <a:endParaRPr lang="pl-PL" sz="1400" dirty="0"/>
          </a:p>
        </p:txBody>
      </p:sp>
      <p:grpSp>
        <p:nvGrpSpPr>
          <p:cNvPr id="241" name="Grupa 240"/>
          <p:cNvGrpSpPr/>
          <p:nvPr/>
        </p:nvGrpSpPr>
        <p:grpSpPr>
          <a:xfrm>
            <a:off x="342097" y="4048125"/>
            <a:ext cx="8538378" cy="2528333"/>
            <a:chOff x="342097" y="4048125"/>
            <a:chExt cx="8538378" cy="2528333"/>
          </a:xfrm>
        </p:grpSpPr>
        <p:grpSp>
          <p:nvGrpSpPr>
            <p:cNvPr id="88" name="Grupa 87"/>
            <p:cNvGrpSpPr/>
            <p:nvPr/>
          </p:nvGrpSpPr>
          <p:grpSpPr>
            <a:xfrm>
              <a:off x="342097" y="4143375"/>
              <a:ext cx="6690528" cy="2433083"/>
              <a:chOff x="342097" y="3905250"/>
              <a:chExt cx="6690528" cy="2433083"/>
            </a:xfrm>
          </p:grpSpPr>
          <p:grpSp>
            <p:nvGrpSpPr>
              <p:cNvPr id="89" name="Group 16"/>
              <p:cNvGrpSpPr>
                <a:grpSpLocks/>
              </p:cNvGrpSpPr>
              <p:nvPr/>
            </p:nvGrpSpPr>
            <p:grpSpPr bwMode="auto">
              <a:xfrm>
                <a:off x="2054225" y="4514850"/>
                <a:ext cx="2946400" cy="1435100"/>
                <a:chOff x="2200" y="1896"/>
                <a:chExt cx="1856" cy="904"/>
              </a:xfrm>
            </p:grpSpPr>
            <p:sp>
              <p:nvSpPr>
                <p:cNvPr id="19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00" y="2792"/>
                  <a:ext cx="616" cy="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9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16" y="2768"/>
                  <a:ext cx="616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9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432" y="1896"/>
                  <a:ext cx="624" cy="8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0" name="Group 20"/>
              <p:cNvGrpSpPr>
                <a:grpSpLocks/>
              </p:cNvGrpSpPr>
              <p:nvPr/>
            </p:nvGrpSpPr>
            <p:grpSpPr bwMode="auto">
              <a:xfrm>
                <a:off x="2054225" y="4502150"/>
                <a:ext cx="2946400" cy="1435100"/>
                <a:chOff x="2200" y="1888"/>
                <a:chExt cx="1856" cy="904"/>
              </a:xfrm>
            </p:grpSpPr>
            <p:sp>
              <p:nvSpPr>
                <p:cNvPr id="190" name="Line 17"/>
                <p:cNvSpPr>
                  <a:spLocks noChangeShapeType="1"/>
                </p:cNvSpPr>
                <p:nvPr/>
              </p:nvSpPr>
              <p:spPr bwMode="auto">
                <a:xfrm>
                  <a:off x="2200" y="2792"/>
                  <a:ext cx="61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9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16" y="2760"/>
                  <a:ext cx="616" cy="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432" y="1888"/>
                  <a:ext cx="624" cy="8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1" name="Group 8"/>
              <p:cNvGrpSpPr>
                <a:grpSpLocks/>
              </p:cNvGrpSpPr>
              <p:nvPr/>
            </p:nvGrpSpPr>
            <p:grpSpPr bwMode="auto">
              <a:xfrm>
                <a:off x="2054225" y="4527550"/>
                <a:ext cx="2946400" cy="1371600"/>
                <a:chOff x="2200" y="1904"/>
                <a:chExt cx="1856" cy="864"/>
              </a:xfrm>
            </p:grpSpPr>
            <p:sp>
              <p:nvSpPr>
                <p:cNvPr id="187" name="Line 5"/>
                <p:cNvSpPr>
                  <a:spLocks noChangeShapeType="1"/>
                </p:cNvSpPr>
                <p:nvPr/>
              </p:nvSpPr>
              <p:spPr bwMode="auto">
                <a:xfrm>
                  <a:off x="2200" y="2768"/>
                  <a:ext cx="61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816" y="2744"/>
                  <a:ext cx="616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432" y="1904"/>
                  <a:ext cx="624" cy="8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054225" y="4540250"/>
                <a:ext cx="2946400" cy="1409700"/>
                <a:chOff x="2200" y="1912"/>
                <a:chExt cx="1856" cy="888"/>
              </a:xfrm>
            </p:grpSpPr>
            <p:sp>
              <p:nvSpPr>
                <p:cNvPr id="184" name="Line 9"/>
                <p:cNvSpPr>
                  <a:spLocks noChangeShapeType="1"/>
                </p:cNvSpPr>
                <p:nvPr/>
              </p:nvSpPr>
              <p:spPr bwMode="auto">
                <a:xfrm>
                  <a:off x="2200" y="2800"/>
                  <a:ext cx="61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16" y="2768"/>
                  <a:ext cx="616" cy="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432" y="1912"/>
                  <a:ext cx="624" cy="85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3" name="Group 24"/>
              <p:cNvGrpSpPr>
                <a:grpSpLocks/>
              </p:cNvGrpSpPr>
              <p:nvPr/>
            </p:nvGrpSpPr>
            <p:grpSpPr bwMode="auto">
              <a:xfrm>
                <a:off x="2054225" y="4210050"/>
                <a:ext cx="2946400" cy="1422400"/>
                <a:chOff x="2200" y="1704"/>
                <a:chExt cx="1856" cy="896"/>
              </a:xfrm>
            </p:grpSpPr>
            <p:sp>
              <p:nvSpPr>
                <p:cNvPr id="181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2600"/>
                  <a:ext cx="61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16" y="2568"/>
                  <a:ext cx="616" cy="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432" y="1704"/>
                  <a:ext cx="624" cy="86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94" name="Oval 177"/>
              <p:cNvSpPr>
                <a:spLocks noChangeArrowheads="1"/>
              </p:cNvSpPr>
              <p:nvPr/>
            </p:nvSpPr>
            <p:spPr bwMode="auto">
              <a:xfrm>
                <a:off x="2009775" y="5854700"/>
                <a:ext cx="101600" cy="1016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" name="Oval 178"/>
              <p:cNvSpPr>
                <a:spLocks noChangeArrowheads="1"/>
              </p:cNvSpPr>
              <p:nvPr/>
            </p:nvSpPr>
            <p:spPr bwMode="auto">
              <a:xfrm>
                <a:off x="2987675" y="5854700"/>
                <a:ext cx="101600" cy="1016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" name="Oval 179"/>
              <p:cNvSpPr>
                <a:spLocks noChangeArrowheads="1"/>
              </p:cNvSpPr>
              <p:nvPr/>
            </p:nvSpPr>
            <p:spPr bwMode="auto">
              <a:xfrm>
                <a:off x="3965575" y="5816600"/>
                <a:ext cx="101600" cy="1016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" name="Oval 180"/>
              <p:cNvSpPr>
                <a:spLocks noChangeArrowheads="1"/>
              </p:cNvSpPr>
              <p:nvPr/>
            </p:nvSpPr>
            <p:spPr bwMode="auto">
              <a:xfrm>
                <a:off x="4956175" y="4483100"/>
                <a:ext cx="101600" cy="1016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" name="Oval 181"/>
              <p:cNvSpPr>
                <a:spLocks noChangeArrowheads="1"/>
              </p:cNvSpPr>
              <p:nvPr/>
            </p:nvSpPr>
            <p:spPr bwMode="auto">
              <a:xfrm>
                <a:off x="2009775" y="5905500"/>
                <a:ext cx="101600" cy="1016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" name="Oval 182"/>
              <p:cNvSpPr>
                <a:spLocks noChangeArrowheads="1"/>
              </p:cNvSpPr>
              <p:nvPr/>
            </p:nvSpPr>
            <p:spPr bwMode="auto">
              <a:xfrm>
                <a:off x="2987675" y="5905500"/>
                <a:ext cx="101600" cy="1016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" name="Oval 183"/>
              <p:cNvSpPr>
                <a:spLocks noChangeArrowheads="1"/>
              </p:cNvSpPr>
              <p:nvPr/>
            </p:nvSpPr>
            <p:spPr bwMode="auto">
              <a:xfrm>
                <a:off x="3965575" y="5854700"/>
                <a:ext cx="101600" cy="1016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Oval 184"/>
              <p:cNvSpPr>
                <a:spLocks noChangeArrowheads="1"/>
              </p:cNvSpPr>
              <p:nvPr/>
            </p:nvSpPr>
            <p:spPr bwMode="auto">
              <a:xfrm>
                <a:off x="4956175" y="4495800"/>
                <a:ext cx="101600" cy="1016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" name="Freeform 185"/>
              <p:cNvSpPr>
                <a:spLocks/>
              </p:cNvSpPr>
              <p:nvPr/>
            </p:nvSpPr>
            <p:spPr bwMode="auto">
              <a:xfrm>
                <a:off x="1990725" y="58991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" name="Freeform 186"/>
              <p:cNvSpPr>
                <a:spLocks/>
              </p:cNvSpPr>
              <p:nvPr/>
            </p:nvSpPr>
            <p:spPr bwMode="auto">
              <a:xfrm>
                <a:off x="2968625" y="58864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" name="Freeform 187"/>
              <p:cNvSpPr>
                <a:spLocks/>
              </p:cNvSpPr>
              <p:nvPr/>
            </p:nvSpPr>
            <p:spPr bwMode="auto">
              <a:xfrm>
                <a:off x="3946525" y="58483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" name="Freeform 188"/>
              <p:cNvSpPr>
                <a:spLocks/>
              </p:cNvSpPr>
              <p:nvPr/>
            </p:nvSpPr>
            <p:spPr bwMode="auto">
              <a:xfrm>
                <a:off x="4937125" y="44640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" name="Freeform 189"/>
              <p:cNvSpPr>
                <a:spLocks/>
              </p:cNvSpPr>
              <p:nvPr/>
            </p:nvSpPr>
            <p:spPr bwMode="auto">
              <a:xfrm>
                <a:off x="1990725" y="58864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" name="Freeform 190"/>
              <p:cNvSpPr>
                <a:spLocks/>
              </p:cNvSpPr>
              <p:nvPr/>
            </p:nvSpPr>
            <p:spPr bwMode="auto">
              <a:xfrm>
                <a:off x="2968625" y="58864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" name="Freeform 191"/>
              <p:cNvSpPr>
                <a:spLocks/>
              </p:cNvSpPr>
              <p:nvPr/>
            </p:nvSpPr>
            <p:spPr bwMode="auto">
              <a:xfrm>
                <a:off x="3946525" y="58356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" name="Freeform 192"/>
              <p:cNvSpPr>
                <a:spLocks/>
              </p:cNvSpPr>
              <p:nvPr/>
            </p:nvSpPr>
            <p:spPr bwMode="auto">
              <a:xfrm>
                <a:off x="4937125" y="4451350"/>
                <a:ext cx="127000" cy="101600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" name="Freeform 193"/>
              <p:cNvSpPr>
                <a:spLocks/>
              </p:cNvSpPr>
              <p:nvPr/>
            </p:nvSpPr>
            <p:spPr bwMode="auto">
              <a:xfrm>
                <a:off x="1978025" y="5556250"/>
                <a:ext cx="152400" cy="152400"/>
              </a:xfrm>
              <a:custGeom>
                <a:avLst/>
                <a:gdLst>
                  <a:gd name="T0" fmla="*/ 0 w 96"/>
                  <a:gd name="T1" fmla="*/ 48 h 96"/>
                  <a:gd name="T2" fmla="*/ 48 w 96"/>
                  <a:gd name="T3" fmla="*/ 0 h 96"/>
                  <a:gd name="T4" fmla="*/ 96 w 96"/>
                  <a:gd name="T5" fmla="*/ 48 h 96"/>
                  <a:gd name="T6" fmla="*/ 48 w 96"/>
                  <a:gd name="T7" fmla="*/ 96 h 96"/>
                  <a:gd name="T8" fmla="*/ 0 w 96"/>
                  <a:gd name="T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" name="Freeform 194"/>
              <p:cNvSpPr>
                <a:spLocks/>
              </p:cNvSpPr>
              <p:nvPr/>
            </p:nvSpPr>
            <p:spPr bwMode="auto">
              <a:xfrm>
                <a:off x="2955925" y="5556250"/>
                <a:ext cx="152400" cy="152400"/>
              </a:xfrm>
              <a:custGeom>
                <a:avLst/>
                <a:gdLst>
                  <a:gd name="T0" fmla="*/ 0 w 96"/>
                  <a:gd name="T1" fmla="*/ 48 h 96"/>
                  <a:gd name="T2" fmla="*/ 48 w 96"/>
                  <a:gd name="T3" fmla="*/ 0 h 96"/>
                  <a:gd name="T4" fmla="*/ 96 w 96"/>
                  <a:gd name="T5" fmla="*/ 48 h 96"/>
                  <a:gd name="T6" fmla="*/ 48 w 96"/>
                  <a:gd name="T7" fmla="*/ 96 h 96"/>
                  <a:gd name="T8" fmla="*/ 0 w 96"/>
                  <a:gd name="T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" name="Freeform 195"/>
              <p:cNvSpPr>
                <a:spLocks/>
              </p:cNvSpPr>
              <p:nvPr/>
            </p:nvSpPr>
            <p:spPr bwMode="auto">
              <a:xfrm>
                <a:off x="3933825" y="5505450"/>
                <a:ext cx="152400" cy="152400"/>
              </a:xfrm>
              <a:custGeom>
                <a:avLst/>
                <a:gdLst>
                  <a:gd name="T0" fmla="*/ 0 w 96"/>
                  <a:gd name="T1" fmla="*/ 48 h 96"/>
                  <a:gd name="T2" fmla="*/ 48 w 96"/>
                  <a:gd name="T3" fmla="*/ 0 h 96"/>
                  <a:gd name="T4" fmla="*/ 96 w 96"/>
                  <a:gd name="T5" fmla="*/ 48 h 96"/>
                  <a:gd name="T6" fmla="*/ 48 w 96"/>
                  <a:gd name="T7" fmla="*/ 96 h 96"/>
                  <a:gd name="T8" fmla="*/ 0 w 96"/>
                  <a:gd name="T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3" name="Freeform 196"/>
              <p:cNvSpPr>
                <a:spLocks/>
              </p:cNvSpPr>
              <p:nvPr/>
            </p:nvSpPr>
            <p:spPr bwMode="auto">
              <a:xfrm>
                <a:off x="4924425" y="4133850"/>
                <a:ext cx="152400" cy="152400"/>
              </a:xfrm>
              <a:custGeom>
                <a:avLst/>
                <a:gdLst>
                  <a:gd name="T0" fmla="*/ 0 w 96"/>
                  <a:gd name="T1" fmla="*/ 48 h 96"/>
                  <a:gd name="T2" fmla="*/ 48 w 96"/>
                  <a:gd name="T3" fmla="*/ 0 h 96"/>
                  <a:gd name="T4" fmla="*/ 96 w 96"/>
                  <a:gd name="T5" fmla="*/ 48 h 96"/>
                  <a:gd name="T6" fmla="*/ 48 w 96"/>
                  <a:gd name="T7" fmla="*/ 96 h 96"/>
                  <a:gd name="T8" fmla="*/ 0 w 96"/>
                  <a:gd name="T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114" name="Grupa 113"/>
              <p:cNvGrpSpPr/>
              <p:nvPr/>
            </p:nvGrpSpPr>
            <p:grpSpPr>
              <a:xfrm>
                <a:off x="1276366" y="3905250"/>
                <a:ext cx="333359" cy="2433083"/>
                <a:chOff x="819166" y="3905250"/>
                <a:chExt cx="333359" cy="2433083"/>
              </a:xfrm>
            </p:grpSpPr>
            <p:grpSp>
              <p:nvGrpSpPr>
                <p:cNvPr id="137" name="Grupa 136"/>
                <p:cNvGrpSpPr/>
                <p:nvPr/>
              </p:nvGrpSpPr>
              <p:grpSpPr>
                <a:xfrm>
                  <a:off x="1076325" y="3905250"/>
                  <a:ext cx="76200" cy="2286000"/>
                  <a:chOff x="2514600" y="2400300"/>
                  <a:chExt cx="76200" cy="2286000"/>
                </a:xfrm>
              </p:grpSpPr>
              <p:sp>
                <p:nvSpPr>
                  <p:cNvPr id="1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6863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3561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0386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7084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3782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0480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730500"/>
                    <a:ext cx="76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6228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5593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4958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4196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2926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2291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1656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41021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9624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8989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8354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7719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6449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5814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5052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4417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3147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2512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1877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31242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9845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9210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8575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7940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6670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5908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5273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2463800"/>
                    <a:ext cx="38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80" name="Line 1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4600" y="2400300"/>
                    <a:ext cx="0" cy="2286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8" name="Rectangle 197"/>
                <p:cNvSpPr>
                  <a:spLocks noChangeArrowheads="1"/>
                </p:cNvSpPr>
                <p:nvPr/>
              </p:nvSpPr>
              <p:spPr bwMode="auto">
                <a:xfrm>
                  <a:off x="819166" y="59690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" name="Rectangle 198"/>
                <p:cNvSpPr>
                  <a:spLocks noChangeArrowheads="1"/>
                </p:cNvSpPr>
                <p:nvPr/>
              </p:nvSpPr>
              <p:spPr bwMode="auto">
                <a:xfrm>
                  <a:off x="819166" y="56515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0" name="Rectangle 199"/>
                <p:cNvSpPr>
                  <a:spLocks noChangeArrowheads="1"/>
                </p:cNvSpPr>
                <p:nvPr/>
              </p:nvSpPr>
              <p:spPr bwMode="auto">
                <a:xfrm>
                  <a:off x="819166" y="53213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1" name="Rectangle 200"/>
                <p:cNvSpPr>
                  <a:spLocks noChangeArrowheads="1"/>
                </p:cNvSpPr>
                <p:nvPr/>
              </p:nvSpPr>
              <p:spPr bwMode="auto">
                <a:xfrm>
                  <a:off x="819166" y="49911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2" name="Rectangle 201"/>
                <p:cNvSpPr>
                  <a:spLocks noChangeArrowheads="1"/>
                </p:cNvSpPr>
                <p:nvPr/>
              </p:nvSpPr>
              <p:spPr bwMode="auto">
                <a:xfrm>
                  <a:off x="819166" y="46736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" name="Rectangle 202"/>
                <p:cNvSpPr>
                  <a:spLocks noChangeArrowheads="1"/>
                </p:cNvSpPr>
                <p:nvPr/>
              </p:nvSpPr>
              <p:spPr bwMode="auto">
                <a:xfrm>
                  <a:off x="819166" y="43434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" name="Rectangle 203"/>
                <p:cNvSpPr>
                  <a:spLocks noChangeArrowheads="1"/>
                </p:cNvSpPr>
                <p:nvPr/>
              </p:nvSpPr>
              <p:spPr bwMode="auto">
                <a:xfrm>
                  <a:off x="819166" y="4013201"/>
                  <a:ext cx="1715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</a:t>
                  </a:r>
                  <a:endParaRPr kumimoji="0" lang="pl-PL" altLang="pl-PL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5" name="Grupa 114"/>
              <p:cNvGrpSpPr/>
              <p:nvPr/>
            </p:nvGrpSpPr>
            <p:grpSpPr>
              <a:xfrm>
                <a:off x="5902325" y="4057650"/>
                <a:ext cx="1130300" cy="514350"/>
                <a:chOff x="5083175" y="2552700"/>
                <a:chExt cx="1130300" cy="514350"/>
              </a:xfrm>
            </p:grpSpPr>
            <p:sp>
              <p:nvSpPr>
                <p:cNvPr id="122" name="Line 240"/>
                <p:cNvSpPr>
                  <a:spLocks noChangeShapeType="1"/>
                </p:cNvSpPr>
                <p:nvPr/>
              </p:nvSpPr>
              <p:spPr bwMode="auto">
                <a:xfrm>
                  <a:off x="5159375" y="2997200"/>
                  <a:ext cx="97790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3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5159375" y="2984500"/>
                  <a:ext cx="977900" cy="254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4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5159375" y="2971800"/>
                  <a:ext cx="977900" cy="254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5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5159375" y="2959100"/>
                  <a:ext cx="977900" cy="127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6" name="Line 244"/>
                <p:cNvSpPr>
                  <a:spLocks noChangeShapeType="1"/>
                </p:cNvSpPr>
                <p:nvPr/>
              </p:nvSpPr>
              <p:spPr bwMode="auto">
                <a:xfrm>
                  <a:off x="5159375" y="2628900"/>
                  <a:ext cx="977900" cy="762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7" name="Oval 397"/>
                <p:cNvSpPr>
                  <a:spLocks noChangeArrowheads="1"/>
                </p:cNvSpPr>
                <p:nvPr/>
              </p:nvSpPr>
              <p:spPr bwMode="auto">
                <a:xfrm>
                  <a:off x="5114925" y="2952750"/>
                  <a:ext cx="101600" cy="10160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8" name="Oval 398"/>
                <p:cNvSpPr>
                  <a:spLocks noChangeArrowheads="1"/>
                </p:cNvSpPr>
                <p:nvPr/>
              </p:nvSpPr>
              <p:spPr bwMode="auto">
                <a:xfrm>
                  <a:off x="6092825" y="2952750"/>
                  <a:ext cx="101600" cy="10160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9" name="Oval 399"/>
                <p:cNvSpPr>
                  <a:spLocks noChangeArrowheads="1"/>
                </p:cNvSpPr>
                <p:nvPr/>
              </p:nvSpPr>
              <p:spPr bwMode="auto">
                <a:xfrm>
                  <a:off x="5114925" y="2965450"/>
                  <a:ext cx="101600" cy="101600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0" name="Oval 400"/>
                <p:cNvSpPr>
                  <a:spLocks noChangeArrowheads="1"/>
                </p:cNvSpPr>
                <p:nvPr/>
              </p:nvSpPr>
              <p:spPr bwMode="auto">
                <a:xfrm>
                  <a:off x="6092825" y="2940050"/>
                  <a:ext cx="101600" cy="101600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1" name="Freeform 401"/>
                <p:cNvSpPr>
                  <a:spLocks/>
                </p:cNvSpPr>
                <p:nvPr/>
              </p:nvSpPr>
              <p:spPr bwMode="auto">
                <a:xfrm>
                  <a:off x="5095875" y="2946400"/>
                  <a:ext cx="127000" cy="101600"/>
                </a:xfrm>
                <a:custGeom>
                  <a:avLst/>
                  <a:gdLst>
                    <a:gd name="T0" fmla="*/ 0 w 80"/>
                    <a:gd name="T1" fmla="*/ 64 h 64"/>
                    <a:gd name="T2" fmla="*/ 40 w 80"/>
                    <a:gd name="T3" fmla="*/ 0 h 64"/>
                    <a:gd name="T4" fmla="*/ 80 w 80"/>
                    <a:gd name="T5" fmla="*/ 64 h 64"/>
                    <a:gd name="T6" fmla="*/ 0 w 80"/>
                    <a:gd name="T7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64">
                      <a:moveTo>
                        <a:pt x="0" y="64"/>
                      </a:moveTo>
                      <a:lnTo>
                        <a:pt x="40" y="0"/>
                      </a:lnTo>
                      <a:lnTo>
                        <a:pt x="8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2" name="Freeform 402"/>
                <p:cNvSpPr>
                  <a:spLocks/>
                </p:cNvSpPr>
                <p:nvPr/>
              </p:nvSpPr>
              <p:spPr bwMode="auto">
                <a:xfrm>
                  <a:off x="6073775" y="2921000"/>
                  <a:ext cx="127000" cy="101600"/>
                </a:xfrm>
                <a:custGeom>
                  <a:avLst/>
                  <a:gdLst>
                    <a:gd name="T0" fmla="*/ 0 w 80"/>
                    <a:gd name="T1" fmla="*/ 64 h 64"/>
                    <a:gd name="T2" fmla="*/ 40 w 80"/>
                    <a:gd name="T3" fmla="*/ 0 h 64"/>
                    <a:gd name="T4" fmla="*/ 80 w 80"/>
                    <a:gd name="T5" fmla="*/ 64 h 64"/>
                    <a:gd name="T6" fmla="*/ 0 w 80"/>
                    <a:gd name="T7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64">
                      <a:moveTo>
                        <a:pt x="0" y="64"/>
                      </a:moveTo>
                      <a:lnTo>
                        <a:pt x="40" y="0"/>
                      </a:lnTo>
                      <a:lnTo>
                        <a:pt x="8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3" name="Freeform 403"/>
                <p:cNvSpPr>
                  <a:spLocks/>
                </p:cNvSpPr>
                <p:nvPr/>
              </p:nvSpPr>
              <p:spPr bwMode="auto">
                <a:xfrm>
                  <a:off x="5095875" y="2921000"/>
                  <a:ext cx="127000" cy="101600"/>
                </a:xfrm>
                <a:custGeom>
                  <a:avLst/>
                  <a:gdLst>
                    <a:gd name="T0" fmla="*/ 0 w 80"/>
                    <a:gd name="T1" fmla="*/ 64 h 64"/>
                    <a:gd name="T2" fmla="*/ 40 w 80"/>
                    <a:gd name="T3" fmla="*/ 0 h 64"/>
                    <a:gd name="T4" fmla="*/ 80 w 80"/>
                    <a:gd name="T5" fmla="*/ 64 h 64"/>
                    <a:gd name="T6" fmla="*/ 0 w 80"/>
                    <a:gd name="T7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64">
                      <a:moveTo>
                        <a:pt x="0" y="64"/>
                      </a:moveTo>
                      <a:lnTo>
                        <a:pt x="40" y="0"/>
                      </a:lnTo>
                      <a:lnTo>
                        <a:pt x="8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4" name="Freeform 404"/>
                <p:cNvSpPr>
                  <a:spLocks/>
                </p:cNvSpPr>
                <p:nvPr/>
              </p:nvSpPr>
              <p:spPr bwMode="auto">
                <a:xfrm>
                  <a:off x="6073775" y="2908300"/>
                  <a:ext cx="127000" cy="101600"/>
                </a:xfrm>
                <a:custGeom>
                  <a:avLst/>
                  <a:gdLst>
                    <a:gd name="T0" fmla="*/ 0 w 80"/>
                    <a:gd name="T1" fmla="*/ 64 h 64"/>
                    <a:gd name="T2" fmla="*/ 40 w 80"/>
                    <a:gd name="T3" fmla="*/ 0 h 64"/>
                    <a:gd name="T4" fmla="*/ 80 w 80"/>
                    <a:gd name="T5" fmla="*/ 64 h 64"/>
                    <a:gd name="T6" fmla="*/ 0 w 80"/>
                    <a:gd name="T7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64">
                      <a:moveTo>
                        <a:pt x="0" y="64"/>
                      </a:moveTo>
                      <a:lnTo>
                        <a:pt x="40" y="0"/>
                      </a:lnTo>
                      <a:lnTo>
                        <a:pt x="8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5" name="Freeform 405"/>
                <p:cNvSpPr>
                  <a:spLocks/>
                </p:cNvSpPr>
                <p:nvPr/>
              </p:nvSpPr>
              <p:spPr bwMode="auto">
                <a:xfrm>
                  <a:off x="5083175" y="2552700"/>
                  <a:ext cx="152400" cy="152400"/>
                </a:xfrm>
                <a:custGeom>
                  <a:avLst/>
                  <a:gdLst>
                    <a:gd name="T0" fmla="*/ 0 w 96"/>
                    <a:gd name="T1" fmla="*/ 48 h 96"/>
                    <a:gd name="T2" fmla="*/ 48 w 96"/>
                    <a:gd name="T3" fmla="*/ 0 h 96"/>
                    <a:gd name="T4" fmla="*/ 96 w 96"/>
                    <a:gd name="T5" fmla="*/ 48 h 96"/>
                    <a:gd name="T6" fmla="*/ 48 w 96"/>
                    <a:gd name="T7" fmla="*/ 96 h 96"/>
                    <a:gd name="T8" fmla="*/ 0 w 96"/>
                    <a:gd name="T9" fmla="*/ 4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6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96" y="48"/>
                      </a:lnTo>
                      <a:lnTo>
                        <a:pt x="48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6" name="Freeform 406"/>
                <p:cNvSpPr>
                  <a:spLocks/>
                </p:cNvSpPr>
                <p:nvPr/>
              </p:nvSpPr>
              <p:spPr bwMode="auto">
                <a:xfrm>
                  <a:off x="6061075" y="2628900"/>
                  <a:ext cx="152400" cy="152400"/>
                </a:xfrm>
                <a:custGeom>
                  <a:avLst/>
                  <a:gdLst>
                    <a:gd name="T0" fmla="*/ 0 w 96"/>
                    <a:gd name="T1" fmla="*/ 48 h 96"/>
                    <a:gd name="T2" fmla="*/ 48 w 96"/>
                    <a:gd name="T3" fmla="*/ 0 h 96"/>
                    <a:gd name="T4" fmla="*/ 96 w 96"/>
                    <a:gd name="T5" fmla="*/ 48 h 96"/>
                    <a:gd name="T6" fmla="*/ 48 w 96"/>
                    <a:gd name="T7" fmla="*/ 96 h 96"/>
                    <a:gd name="T8" fmla="*/ 0 w 96"/>
                    <a:gd name="T9" fmla="*/ 4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6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96" y="48"/>
                      </a:lnTo>
                      <a:lnTo>
                        <a:pt x="48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116" name="pole tekstowe 115"/>
              <p:cNvSpPr txBox="1"/>
              <p:nvPr/>
            </p:nvSpPr>
            <p:spPr>
              <a:xfrm rot="16200000">
                <a:off x="47625" y="4886325"/>
                <a:ext cx="1173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dirty="0" err="1" smtClean="0">
                    <a:latin typeface="Symbol" panose="05050102010706020507" pitchFamily="18" charset="2"/>
                  </a:rPr>
                  <a:t>d</a:t>
                </a:r>
                <a:r>
                  <a:rPr lang="pl-PL" sz="3200" baseline="-25000" dirty="0" err="1" smtClean="0"/>
                  <a:t>C</a:t>
                </a:r>
                <a:r>
                  <a:rPr lang="pl-PL" sz="3200" dirty="0" smtClean="0"/>
                  <a:t> [%]</a:t>
                </a:r>
                <a:endParaRPr lang="pl-PL" sz="3200" dirty="0"/>
              </a:p>
            </p:txBody>
          </p:sp>
          <p:cxnSp>
            <p:nvCxnSpPr>
              <p:cNvPr id="117" name="Łącznik prostoliniowy 116"/>
              <p:cNvCxnSpPr>
                <a:stCxn id="113" idx="0"/>
                <a:endCxn id="135" idx="2"/>
              </p:cNvCxnSpPr>
              <p:nvPr/>
            </p:nvCxnSpPr>
            <p:spPr>
              <a:xfrm flipV="1">
                <a:off x="4924425" y="4133850"/>
                <a:ext cx="1130300" cy="762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oliniowy 117"/>
              <p:cNvCxnSpPr/>
              <p:nvPr/>
            </p:nvCxnSpPr>
            <p:spPr>
              <a:xfrm flipV="1">
                <a:off x="5010924" y="4507600"/>
                <a:ext cx="977900" cy="254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oliniowy 118"/>
              <p:cNvCxnSpPr/>
              <p:nvPr/>
            </p:nvCxnSpPr>
            <p:spPr>
              <a:xfrm flipV="1">
                <a:off x="5010370" y="4497070"/>
                <a:ext cx="977900" cy="254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Łącznik prostoliniowy 119"/>
              <p:cNvCxnSpPr/>
              <p:nvPr/>
            </p:nvCxnSpPr>
            <p:spPr>
              <a:xfrm flipV="1">
                <a:off x="5013141" y="4486541"/>
                <a:ext cx="977900" cy="254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Łącznik prostoliniowy 120"/>
              <p:cNvCxnSpPr/>
              <p:nvPr/>
            </p:nvCxnSpPr>
            <p:spPr>
              <a:xfrm flipV="1">
                <a:off x="5012587" y="4488873"/>
                <a:ext cx="949300" cy="4579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a 195"/>
            <p:cNvGrpSpPr/>
            <p:nvPr/>
          </p:nvGrpSpPr>
          <p:grpSpPr>
            <a:xfrm>
              <a:off x="7140580" y="4143375"/>
              <a:ext cx="1739895" cy="2286000"/>
              <a:chOff x="1968505" y="2400300"/>
              <a:chExt cx="1739895" cy="2286000"/>
            </a:xfrm>
          </p:grpSpPr>
          <p:sp>
            <p:nvSpPr>
              <p:cNvPr id="197" name="Line 615"/>
              <p:cNvSpPr>
                <a:spLocks noChangeShapeType="1"/>
              </p:cNvSpPr>
              <p:nvPr/>
            </p:nvSpPr>
            <p:spPr bwMode="auto">
              <a:xfrm>
                <a:off x="2628900" y="4254500"/>
                <a:ext cx="10795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8" name="Line 616"/>
              <p:cNvSpPr>
                <a:spLocks noChangeShapeType="1"/>
              </p:cNvSpPr>
              <p:nvPr/>
            </p:nvSpPr>
            <p:spPr bwMode="auto">
              <a:xfrm>
                <a:off x="2628900" y="4394200"/>
                <a:ext cx="10795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9" name="Line 617"/>
              <p:cNvSpPr>
                <a:spLocks noChangeShapeType="1"/>
              </p:cNvSpPr>
              <p:nvPr/>
            </p:nvSpPr>
            <p:spPr bwMode="auto">
              <a:xfrm>
                <a:off x="2628900" y="4394200"/>
                <a:ext cx="10795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0" name="Line 618"/>
              <p:cNvSpPr>
                <a:spLocks noChangeShapeType="1"/>
              </p:cNvSpPr>
              <p:nvPr/>
            </p:nvSpPr>
            <p:spPr bwMode="auto">
              <a:xfrm>
                <a:off x="2628900" y="3429000"/>
                <a:ext cx="10795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1" name="Line 619"/>
              <p:cNvSpPr>
                <a:spLocks noChangeShapeType="1"/>
              </p:cNvSpPr>
              <p:nvPr/>
            </p:nvSpPr>
            <p:spPr bwMode="auto">
              <a:xfrm>
                <a:off x="2628900" y="2743200"/>
                <a:ext cx="10795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2" name="Line 621"/>
              <p:cNvSpPr>
                <a:spLocks noChangeShapeType="1"/>
              </p:cNvSpPr>
              <p:nvPr/>
            </p:nvSpPr>
            <p:spPr bwMode="auto">
              <a:xfrm>
                <a:off x="2514600" y="4305300"/>
                <a:ext cx="76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3" name="Line 622"/>
              <p:cNvSpPr>
                <a:spLocks noChangeShapeType="1"/>
              </p:cNvSpPr>
              <p:nvPr/>
            </p:nvSpPr>
            <p:spPr bwMode="auto">
              <a:xfrm>
                <a:off x="2514600" y="3924300"/>
                <a:ext cx="76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4" name="Line 623"/>
              <p:cNvSpPr>
                <a:spLocks noChangeShapeType="1"/>
              </p:cNvSpPr>
              <p:nvPr/>
            </p:nvSpPr>
            <p:spPr bwMode="auto">
              <a:xfrm>
                <a:off x="2514600" y="3543300"/>
                <a:ext cx="76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5" name="Line 624"/>
              <p:cNvSpPr>
                <a:spLocks noChangeShapeType="1"/>
              </p:cNvSpPr>
              <p:nvPr/>
            </p:nvSpPr>
            <p:spPr bwMode="auto">
              <a:xfrm>
                <a:off x="2514600" y="3162300"/>
                <a:ext cx="76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6" name="Line 625"/>
              <p:cNvSpPr>
                <a:spLocks noChangeShapeType="1"/>
              </p:cNvSpPr>
              <p:nvPr/>
            </p:nvSpPr>
            <p:spPr bwMode="auto">
              <a:xfrm>
                <a:off x="2514600" y="2781300"/>
                <a:ext cx="76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7" name="Line 627"/>
              <p:cNvSpPr>
                <a:spLocks noChangeShapeType="1"/>
              </p:cNvSpPr>
              <p:nvPr/>
            </p:nvSpPr>
            <p:spPr bwMode="auto">
              <a:xfrm>
                <a:off x="2514600" y="46101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8" name="Line 628"/>
              <p:cNvSpPr>
                <a:spLocks noChangeShapeType="1"/>
              </p:cNvSpPr>
              <p:nvPr/>
            </p:nvSpPr>
            <p:spPr bwMode="auto">
              <a:xfrm>
                <a:off x="2514600" y="45339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9" name="Line 629"/>
              <p:cNvSpPr>
                <a:spLocks noChangeShapeType="1"/>
              </p:cNvSpPr>
              <p:nvPr/>
            </p:nvSpPr>
            <p:spPr bwMode="auto">
              <a:xfrm>
                <a:off x="2514600" y="44577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0" name="Line 630"/>
              <p:cNvSpPr>
                <a:spLocks noChangeShapeType="1"/>
              </p:cNvSpPr>
              <p:nvPr/>
            </p:nvSpPr>
            <p:spPr bwMode="auto">
              <a:xfrm>
                <a:off x="2514600" y="43815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1" name="Line 631"/>
              <p:cNvSpPr>
                <a:spLocks noChangeShapeType="1"/>
              </p:cNvSpPr>
              <p:nvPr/>
            </p:nvSpPr>
            <p:spPr bwMode="auto">
              <a:xfrm>
                <a:off x="2514600" y="42291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Line 632"/>
              <p:cNvSpPr>
                <a:spLocks noChangeShapeType="1"/>
              </p:cNvSpPr>
              <p:nvPr/>
            </p:nvSpPr>
            <p:spPr bwMode="auto">
              <a:xfrm>
                <a:off x="2514600" y="41529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Line 633"/>
              <p:cNvSpPr>
                <a:spLocks noChangeShapeType="1"/>
              </p:cNvSpPr>
              <p:nvPr/>
            </p:nvSpPr>
            <p:spPr bwMode="auto">
              <a:xfrm>
                <a:off x="2514600" y="40767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4" name="Line 634"/>
              <p:cNvSpPr>
                <a:spLocks noChangeShapeType="1"/>
              </p:cNvSpPr>
              <p:nvPr/>
            </p:nvSpPr>
            <p:spPr bwMode="auto">
              <a:xfrm>
                <a:off x="2514600" y="40005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5" name="Line 635"/>
              <p:cNvSpPr>
                <a:spLocks noChangeShapeType="1"/>
              </p:cNvSpPr>
              <p:nvPr/>
            </p:nvSpPr>
            <p:spPr bwMode="auto">
              <a:xfrm>
                <a:off x="2514600" y="38481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6" name="Line 636"/>
              <p:cNvSpPr>
                <a:spLocks noChangeShapeType="1"/>
              </p:cNvSpPr>
              <p:nvPr/>
            </p:nvSpPr>
            <p:spPr bwMode="auto">
              <a:xfrm>
                <a:off x="2514600" y="37719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7" name="Line 637"/>
              <p:cNvSpPr>
                <a:spLocks noChangeShapeType="1"/>
              </p:cNvSpPr>
              <p:nvPr/>
            </p:nvSpPr>
            <p:spPr bwMode="auto">
              <a:xfrm>
                <a:off x="2514600" y="36957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8" name="Line 638"/>
              <p:cNvSpPr>
                <a:spLocks noChangeShapeType="1"/>
              </p:cNvSpPr>
              <p:nvPr/>
            </p:nvSpPr>
            <p:spPr bwMode="auto">
              <a:xfrm>
                <a:off x="2514600" y="36195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9" name="Line 639"/>
              <p:cNvSpPr>
                <a:spLocks noChangeShapeType="1"/>
              </p:cNvSpPr>
              <p:nvPr/>
            </p:nvSpPr>
            <p:spPr bwMode="auto">
              <a:xfrm>
                <a:off x="2514600" y="34671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0" name="Line 640"/>
              <p:cNvSpPr>
                <a:spLocks noChangeShapeType="1"/>
              </p:cNvSpPr>
              <p:nvPr/>
            </p:nvSpPr>
            <p:spPr bwMode="auto">
              <a:xfrm>
                <a:off x="2514600" y="33909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1" name="Line 641"/>
              <p:cNvSpPr>
                <a:spLocks noChangeShapeType="1"/>
              </p:cNvSpPr>
              <p:nvPr/>
            </p:nvSpPr>
            <p:spPr bwMode="auto">
              <a:xfrm>
                <a:off x="2514600" y="33147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2" name="Line 642"/>
              <p:cNvSpPr>
                <a:spLocks noChangeShapeType="1"/>
              </p:cNvSpPr>
              <p:nvPr/>
            </p:nvSpPr>
            <p:spPr bwMode="auto">
              <a:xfrm>
                <a:off x="2514600" y="32385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3" name="Line 643"/>
              <p:cNvSpPr>
                <a:spLocks noChangeShapeType="1"/>
              </p:cNvSpPr>
              <p:nvPr/>
            </p:nvSpPr>
            <p:spPr bwMode="auto">
              <a:xfrm>
                <a:off x="2514600" y="30861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4" name="Line 644"/>
              <p:cNvSpPr>
                <a:spLocks noChangeShapeType="1"/>
              </p:cNvSpPr>
              <p:nvPr/>
            </p:nvSpPr>
            <p:spPr bwMode="auto">
              <a:xfrm>
                <a:off x="2514600" y="30099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5" name="Line 645"/>
              <p:cNvSpPr>
                <a:spLocks noChangeShapeType="1"/>
              </p:cNvSpPr>
              <p:nvPr/>
            </p:nvSpPr>
            <p:spPr bwMode="auto">
              <a:xfrm>
                <a:off x="2514600" y="29337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6" name="Line 646"/>
              <p:cNvSpPr>
                <a:spLocks noChangeShapeType="1"/>
              </p:cNvSpPr>
              <p:nvPr/>
            </p:nvSpPr>
            <p:spPr bwMode="auto">
              <a:xfrm>
                <a:off x="2514600" y="28575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7" name="Line 647"/>
              <p:cNvSpPr>
                <a:spLocks noChangeShapeType="1"/>
              </p:cNvSpPr>
              <p:nvPr/>
            </p:nvSpPr>
            <p:spPr bwMode="auto">
              <a:xfrm>
                <a:off x="2514600" y="27051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8" name="Line 648"/>
              <p:cNvSpPr>
                <a:spLocks noChangeShapeType="1"/>
              </p:cNvSpPr>
              <p:nvPr/>
            </p:nvSpPr>
            <p:spPr bwMode="auto">
              <a:xfrm>
                <a:off x="2514600" y="26289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9" name="Line 649"/>
              <p:cNvSpPr>
                <a:spLocks noChangeShapeType="1"/>
              </p:cNvSpPr>
              <p:nvPr/>
            </p:nvSpPr>
            <p:spPr bwMode="auto">
              <a:xfrm>
                <a:off x="2514600" y="25527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Line 650"/>
              <p:cNvSpPr>
                <a:spLocks noChangeShapeType="1"/>
              </p:cNvSpPr>
              <p:nvPr/>
            </p:nvSpPr>
            <p:spPr bwMode="auto">
              <a:xfrm>
                <a:off x="2514600" y="2476500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Line 728"/>
              <p:cNvSpPr>
                <a:spLocks noChangeShapeType="1"/>
              </p:cNvSpPr>
              <p:nvPr/>
            </p:nvSpPr>
            <p:spPr bwMode="auto">
              <a:xfrm flipV="1">
                <a:off x="2514600" y="2400300"/>
                <a:ext cx="0" cy="2286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32" name="Group 739"/>
              <p:cNvGrpSpPr>
                <a:grpSpLocks/>
              </p:cNvGrpSpPr>
              <p:nvPr/>
            </p:nvGrpSpPr>
            <p:grpSpPr bwMode="auto">
              <a:xfrm>
                <a:off x="1968505" y="2654302"/>
                <a:ext cx="512764" cy="1831976"/>
                <a:chOff x="1120" y="1672"/>
                <a:chExt cx="323" cy="1154"/>
              </a:xfrm>
            </p:grpSpPr>
            <p:sp>
              <p:nvSpPr>
                <p:cNvPr id="233" name="Rectangle 733"/>
                <p:cNvSpPr>
                  <a:spLocks noChangeArrowheads="1"/>
                </p:cNvSpPr>
                <p:nvPr/>
              </p:nvSpPr>
              <p:spPr bwMode="auto">
                <a:xfrm>
                  <a:off x="1120" y="2632"/>
                  <a:ext cx="323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-512</a:t>
                  </a:r>
                  <a:endParaRPr kumimoji="0" lang="pl-PL" altLang="pl-PL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4" name="Rectangle 735"/>
                <p:cNvSpPr>
                  <a:spLocks noChangeArrowheads="1"/>
                </p:cNvSpPr>
                <p:nvPr/>
              </p:nvSpPr>
              <p:spPr bwMode="auto">
                <a:xfrm>
                  <a:off x="1120" y="2152"/>
                  <a:ext cx="31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-511</a:t>
                  </a:r>
                  <a:endParaRPr kumimoji="0" lang="pl-PL" altLang="pl-PL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" name="Rectangle 737"/>
                <p:cNvSpPr>
                  <a:spLocks noChangeArrowheads="1"/>
                </p:cNvSpPr>
                <p:nvPr/>
              </p:nvSpPr>
              <p:spPr bwMode="auto">
                <a:xfrm>
                  <a:off x="1120" y="1672"/>
                  <a:ext cx="323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-510</a:t>
                  </a:r>
                  <a:endParaRPr kumimoji="0" lang="pl-PL" altLang="pl-PL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36" name="pole tekstowe 235"/>
            <p:cNvSpPr txBox="1"/>
            <p:nvPr/>
          </p:nvSpPr>
          <p:spPr>
            <a:xfrm rot="16200000">
              <a:off x="6095259" y="5339338"/>
              <a:ext cx="1608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E</a:t>
              </a:r>
              <a:r>
                <a:rPr lang="pl-PL" sz="2800" baseline="-25000" dirty="0" smtClean="0"/>
                <a:t>HF</a:t>
              </a:r>
              <a:r>
                <a:rPr lang="pl-PL" sz="2800" dirty="0" smtClean="0"/>
                <a:t> (</a:t>
              </a:r>
              <a:r>
                <a:rPr lang="pl-PL" sz="2800" dirty="0" err="1" smtClean="0"/>
                <a:t>MeV</a:t>
              </a:r>
              <a:r>
                <a:rPr lang="pl-PL" sz="2800" dirty="0" smtClean="0"/>
                <a:t>)</a:t>
              </a:r>
              <a:endParaRPr lang="pl-PL" sz="2800" dirty="0"/>
            </a:p>
          </p:txBody>
        </p:sp>
        <p:sp>
          <p:nvSpPr>
            <p:cNvPr id="237" name="pole tekstowe 236"/>
            <p:cNvSpPr txBox="1"/>
            <p:nvPr/>
          </p:nvSpPr>
          <p:spPr>
            <a:xfrm>
              <a:off x="8134350" y="4714875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Symbol" panose="05050102010706020507" pitchFamily="18" charset="2"/>
                </a:rPr>
                <a:t>p</a:t>
              </a:r>
              <a:r>
                <a:rPr lang="pl-PL" sz="2400" baseline="-25000" dirty="0" smtClean="0"/>
                <a:t>1</a:t>
              </a:r>
              <a:endParaRPr lang="pl-PL" sz="2400" baseline="-25000" dirty="0"/>
            </a:p>
          </p:txBody>
        </p:sp>
        <p:sp>
          <p:nvSpPr>
            <p:cNvPr id="238" name="pole tekstowe 237"/>
            <p:cNvSpPr txBox="1"/>
            <p:nvPr/>
          </p:nvSpPr>
          <p:spPr>
            <a:xfrm>
              <a:off x="8115300" y="4048125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Symbol" panose="05050102010706020507" pitchFamily="18" charset="2"/>
                </a:rPr>
                <a:t>n</a:t>
              </a:r>
              <a:r>
                <a:rPr lang="pl-PL" sz="2400" baseline="-25000" dirty="0" smtClean="0"/>
                <a:t>1</a:t>
              </a:r>
              <a:endParaRPr lang="pl-PL" sz="2400" baseline="-25000" dirty="0"/>
            </a:p>
          </p:txBody>
        </p:sp>
        <p:sp>
          <p:nvSpPr>
            <p:cNvPr id="239" name="pole tekstowe 238"/>
            <p:cNvSpPr txBox="1"/>
            <p:nvPr/>
          </p:nvSpPr>
          <p:spPr>
            <a:xfrm>
              <a:off x="8162925" y="568642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</a:t>
              </a:r>
              <a:endParaRPr lang="pl-PL" dirty="0"/>
            </a:p>
          </p:txBody>
        </p:sp>
        <p:sp>
          <p:nvSpPr>
            <p:cNvPr id="240" name="pole tekstowe 239"/>
            <p:cNvSpPr txBox="1"/>
            <p:nvPr/>
          </p:nvSpPr>
          <p:spPr>
            <a:xfrm>
              <a:off x="8077200" y="6076950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X</a:t>
              </a:r>
              <a:r>
                <a:rPr lang="pl-PL" baseline="-10000" dirty="0" smtClean="0"/>
                <a:t>~</a:t>
              </a:r>
              <a:r>
                <a:rPr lang="pl-PL" dirty="0" smtClean="0"/>
                <a:t>Y</a:t>
              </a:r>
              <a:endParaRPr lang="pl-PL" dirty="0"/>
            </a:p>
          </p:txBody>
        </p:sp>
      </p:grpSp>
      <p:sp>
        <p:nvSpPr>
          <p:cNvPr id="242" name="pole tekstowe 241"/>
          <p:cNvSpPr txBox="1"/>
          <p:nvPr/>
        </p:nvSpPr>
        <p:spPr>
          <a:xfrm>
            <a:off x="4722431" y="3352800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~200keV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upa 281"/>
          <p:cNvGrpSpPr/>
          <p:nvPr/>
        </p:nvGrpSpPr>
        <p:grpSpPr>
          <a:xfrm>
            <a:off x="2924175" y="1076324"/>
            <a:ext cx="4371975" cy="638175"/>
            <a:chOff x="5143500" y="771524"/>
            <a:chExt cx="4371975" cy="638175"/>
          </a:xfrm>
        </p:grpSpPr>
        <p:sp>
          <p:nvSpPr>
            <p:cNvPr id="51" name="Objaśnienie prostokątne zaokrąglone 50"/>
            <p:cNvSpPr/>
            <p:nvPr/>
          </p:nvSpPr>
          <p:spPr>
            <a:xfrm flipV="1">
              <a:off x="5275924" y="771524"/>
              <a:ext cx="4077626" cy="638175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2" name="pole tekstowe 51"/>
            <p:cNvSpPr txBox="1"/>
            <p:nvPr/>
          </p:nvSpPr>
          <p:spPr>
            <a:xfrm>
              <a:off x="5143500" y="897256"/>
              <a:ext cx="4371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Static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approach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gives</a:t>
              </a:r>
              <a:r>
                <a:rPr lang="pl-PL" b="1" dirty="0" smtClean="0"/>
                <a:t>: </a:t>
              </a:r>
              <a:r>
                <a:rPr lang="pl-PL" b="1" dirty="0" err="1" smtClean="0">
                  <a:latin typeface="Symbol" panose="05050102010706020507" pitchFamily="18" charset="2"/>
                </a:rPr>
                <a:t>d</a:t>
              </a:r>
              <a:r>
                <a:rPr lang="pl-PL" b="1" baseline="-25000" dirty="0" err="1" smtClean="0"/>
                <a:t>C</a:t>
              </a:r>
              <a:r>
                <a:rPr lang="pl-PL" b="1" dirty="0" smtClean="0"/>
                <a:t>=8.9%</a:t>
              </a:r>
              <a:endParaRPr lang="pl-PL" b="1" dirty="0"/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4375109" y="3914775"/>
            <a:ext cx="1816141" cy="552450"/>
            <a:chOff x="3641684" y="1219200"/>
            <a:chExt cx="1816141" cy="552450"/>
          </a:xfrm>
        </p:grpSpPr>
        <p:sp>
          <p:nvSpPr>
            <p:cNvPr id="53" name="Prostokąt zaokrąglony 52"/>
            <p:cNvSpPr/>
            <p:nvPr/>
          </p:nvSpPr>
          <p:spPr>
            <a:xfrm>
              <a:off x="3762374" y="1219200"/>
              <a:ext cx="1695451" cy="5524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3641684" y="1228725"/>
              <a:ext cx="1800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 I=0</a:t>
              </a:r>
              <a:r>
                <a:rPr lang="pl-PL" sz="2800" baseline="30000" dirty="0" smtClean="0"/>
                <a:t>+</a:t>
              </a:r>
              <a:r>
                <a:rPr lang="pl-PL" sz="2800" dirty="0" smtClean="0"/>
                <a:t>, T=1</a:t>
              </a:r>
              <a:endParaRPr lang="pl-PL" sz="2800" dirty="0"/>
            </a:p>
          </p:txBody>
        </p:sp>
      </p:grpSp>
      <p:grpSp>
        <p:nvGrpSpPr>
          <p:cNvPr id="283" name="Grupa 282"/>
          <p:cNvGrpSpPr/>
          <p:nvPr/>
        </p:nvGrpSpPr>
        <p:grpSpPr>
          <a:xfrm>
            <a:off x="2247762" y="1866925"/>
            <a:ext cx="4360043" cy="4628470"/>
            <a:chOff x="2381112" y="2152675"/>
            <a:chExt cx="4360043" cy="4628470"/>
          </a:xfrm>
        </p:grpSpPr>
        <p:sp>
          <p:nvSpPr>
            <p:cNvPr id="3" name="Line 26"/>
            <p:cNvSpPr>
              <a:spLocks noChangeShapeType="1"/>
            </p:cNvSpPr>
            <p:nvPr/>
          </p:nvSpPr>
          <p:spPr bwMode="auto">
            <a:xfrm>
              <a:off x="3483605" y="5505475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" name="Line 27"/>
            <p:cNvSpPr>
              <a:spLocks noChangeShapeType="1"/>
            </p:cNvSpPr>
            <p:nvPr/>
          </p:nvSpPr>
          <p:spPr bwMode="auto">
            <a:xfrm>
              <a:off x="3483605" y="4946675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3483605" y="4387875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Line 29"/>
            <p:cNvSpPr>
              <a:spLocks noChangeShapeType="1"/>
            </p:cNvSpPr>
            <p:nvPr/>
          </p:nvSpPr>
          <p:spPr bwMode="auto">
            <a:xfrm>
              <a:off x="3483605" y="3829075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auto">
            <a:xfrm>
              <a:off x="3483605" y="3270275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3483605" y="2711475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3483605" y="59499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3483605" y="58356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3483605" y="57340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3483605" y="56197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3483605" y="53911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3483605" y="52768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3483605" y="51752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3483605" y="50609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3483605" y="48323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483605" y="47180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3483605" y="46164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483605" y="45021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3483605" y="42735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3483605" y="41592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3483605" y="40576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3483605" y="39433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3483605" y="37147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3483605" y="36004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3483605" y="34988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3483605" y="33845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>
              <a:off x="3483605" y="31559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>
              <a:off x="3483605" y="30416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3483605" y="29400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3483605" y="28257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3483605" y="25971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>
              <a:off x="3483605" y="24828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>
              <a:off x="3483605" y="2381275"/>
              <a:ext cx="38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Line 115"/>
            <p:cNvSpPr>
              <a:spLocks noChangeShapeType="1"/>
            </p:cNvSpPr>
            <p:nvPr/>
          </p:nvSpPr>
          <p:spPr bwMode="auto">
            <a:xfrm flipV="1">
              <a:off x="3483605" y="2152675"/>
              <a:ext cx="0" cy="391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7" name="Group 127"/>
            <p:cNvGrpSpPr>
              <a:grpSpLocks/>
            </p:cNvGrpSpPr>
            <p:nvPr/>
          </p:nvGrpSpPr>
          <p:grpSpPr bwMode="auto">
            <a:xfrm>
              <a:off x="3067700" y="2562250"/>
              <a:ext cx="357191" cy="3660776"/>
              <a:chOff x="1376" y="1336"/>
              <a:chExt cx="225" cy="2306"/>
            </a:xfrm>
          </p:grpSpPr>
          <p:sp>
            <p:nvSpPr>
              <p:cNvPr id="60" name="Rectangle 119"/>
              <p:cNvSpPr>
                <a:spLocks noChangeArrowheads="1"/>
              </p:cNvSpPr>
              <p:nvPr/>
            </p:nvSpPr>
            <p:spPr bwMode="auto">
              <a:xfrm>
                <a:off x="1376" y="3448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120"/>
              <p:cNvSpPr>
                <a:spLocks noChangeArrowheads="1"/>
              </p:cNvSpPr>
              <p:nvPr/>
            </p:nvSpPr>
            <p:spPr bwMode="auto">
              <a:xfrm>
                <a:off x="1377" y="3096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21"/>
              <p:cNvSpPr>
                <a:spLocks noChangeArrowheads="1"/>
              </p:cNvSpPr>
              <p:nvPr/>
            </p:nvSpPr>
            <p:spPr bwMode="auto">
              <a:xfrm>
                <a:off x="1376" y="2744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22"/>
              <p:cNvSpPr>
                <a:spLocks noChangeArrowheads="1"/>
              </p:cNvSpPr>
              <p:nvPr/>
            </p:nvSpPr>
            <p:spPr bwMode="auto">
              <a:xfrm>
                <a:off x="1376" y="2392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1.5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123"/>
              <p:cNvSpPr>
                <a:spLocks noChangeArrowheads="1"/>
              </p:cNvSpPr>
              <p:nvPr/>
            </p:nvSpPr>
            <p:spPr bwMode="auto">
              <a:xfrm>
                <a:off x="1376" y="2040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124"/>
              <p:cNvSpPr>
                <a:spLocks noChangeArrowheads="1"/>
              </p:cNvSpPr>
              <p:nvPr/>
            </p:nvSpPr>
            <p:spPr bwMode="auto">
              <a:xfrm>
                <a:off x="1376" y="1688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125"/>
              <p:cNvSpPr>
                <a:spLocks noChangeArrowheads="1"/>
              </p:cNvSpPr>
              <p:nvPr/>
            </p:nvSpPr>
            <p:spPr bwMode="auto">
              <a:xfrm>
                <a:off x="1376" y="1336"/>
                <a:ext cx="2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</a:t>
                </a:r>
                <a:endParaRPr kumimoji="0" lang="pl-PL" altLang="pl-PL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8" name="Picture 1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405" y="3981475"/>
              <a:ext cx="2667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upa 38"/>
            <p:cNvGrpSpPr/>
            <p:nvPr/>
          </p:nvGrpSpPr>
          <p:grpSpPr>
            <a:xfrm>
              <a:off x="4245605" y="2647975"/>
              <a:ext cx="771917" cy="3417008"/>
              <a:chOff x="3283580" y="2124100"/>
              <a:chExt cx="771917" cy="3417008"/>
            </a:xfrm>
          </p:grpSpPr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3283580" y="2327300"/>
                <a:ext cx="76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283580" y="2124100"/>
                <a:ext cx="76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>
                <a:off x="3293497" y="5541108"/>
                <a:ext cx="76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0" name="Grupa 39"/>
            <p:cNvGrpSpPr/>
            <p:nvPr/>
          </p:nvGrpSpPr>
          <p:grpSpPr>
            <a:xfrm>
              <a:off x="5971012" y="2978175"/>
              <a:ext cx="770143" cy="3091044"/>
              <a:chOff x="5561437" y="2454300"/>
              <a:chExt cx="770143" cy="3091044"/>
            </a:xfrm>
          </p:grpSpPr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5569580" y="2454300"/>
                <a:ext cx="76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5561437" y="5545344"/>
                <a:ext cx="76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41" name="pole tekstowe 40"/>
            <p:cNvSpPr txBox="1"/>
            <p:nvPr/>
          </p:nvSpPr>
          <p:spPr>
            <a:xfrm>
              <a:off x="4238625" y="6257925"/>
              <a:ext cx="790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baseline="30000" dirty="0" smtClean="0"/>
                <a:t>38</a:t>
              </a:r>
              <a:r>
                <a:rPr lang="pl-PL" sz="2800" b="1" dirty="0" smtClean="0"/>
                <a:t>Ca</a:t>
              </a:r>
              <a:endParaRPr lang="pl-PL" sz="2800" b="1" dirty="0"/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6029325" y="6200775"/>
              <a:ext cx="62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baseline="30000" dirty="0" smtClean="0"/>
                <a:t>38</a:t>
              </a:r>
              <a:r>
                <a:rPr lang="pl-PL" sz="2800" b="1" dirty="0"/>
                <a:t>K</a:t>
              </a:r>
            </a:p>
          </p:txBody>
        </p:sp>
        <p:cxnSp>
          <p:nvCxnSpPr>
            <p:cNvPr id="43" name="Łącznik prosty ze strzałką 42"/>
            <p:cNvCxnSpPr/>
            <p:nvPr/>
          </p:nvCxnSpPr>
          <p:spPr>
            <a:xfrm>
              <a:off x="5124450" y="2867025"/>
              <a:ext cx="733425" cy="9525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>
              <a:off x="5143500" y="6067425"/>
              <a:ext cx="66675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4343400" y="232410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</a:rPr>
                <a:t>EXP</a:t>
              </a:r>
              <a:endParaRPr lang="pl-PL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5029200" y="2402206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err="1" smtClean="0">
                  <a:latin typeface="Symbol" panose="05050102010706020507" pitchFamily="18" charset="2"/>
                </a:rPr>
                <a:t>d</a:t>
              </a:r>
              <a:r>
                <a:rPr lang="pl-PL" b="1" baseline="-25000" dirty="0" err="1" smtClean="0"/>
                <a:t>C</a:t>
              </a:r>
              <a:r>
                <a:rPr lang="pl-PL" b="1" dirty="0" smtClean="0"/>
                <a:t>=1.5%</a:t>
              </a:r>
              <a:endParaRPr lang="pl-PL" b="1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4972050" y="5564506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err="1" smtClean="0">
                  <a:latin typeface="Symbol" panose="05050102010706020507" pitchFamily="18" charset="2"/>
                </a:rPr>
                <a:t>d</a:t>
              </a:r>
              <a:r>
                <a:rPr lang="pl-PL" b="1" baseline="-25000" dirty="0" err="1" smtClean="0"/>
                <a:t>C</a:t>
              </a:r>
              <a:r>
                <a:rPr lang="pl-PL" b="1" dirty="0" smtClean="0"/>
                <a:t>=1.7%</a:t>
              </a:r>
              <a:endParaRPr lang="pl-PL" b="1" dirty="0"/>
            </a:p>
          </p:txBody>
        </p:sp>
        <p:sp>
          <p:nvSpPr>
            <p:cNvPr id="50" name="pole tekstowe 49"/>
            <p:cNvSpPr txBox="1"/>
            <p:nvPr/>
          </p:nvSpPr>
          <p:spPr>
            <a:xfrm rot="16200000">
              <a:off x="1771650" y="4086225"/>
              <a:ext cx="18036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smtClean="0">
                  <a:latin typeface="Symbol" panose="05050102010706020507" pitchFamily="18" charset="2"/>
                </a:rPr>
                <a:t>D</a:t>
              </a:r>
              <a:r>
                <a:rPr lang="pl-PL" sz="3200" b="1" dirty="0" smtClean="0"/>
                <a:t>E [</a:t>
              </a:r>
              <a:r>
                <a:rPr lang="pl-PL" sz="3200" b="1" dirty="0" err="1" smtClean="0"/>
                <a:t>MeV</a:t>
              </a:r>
              <a:r>
                <a:rPr lang="pl-PL" sz="3200" b="1" dirty="0" smtClean="0"/>
                <a:t>]</a:t>
              </a:r>
              <a:endParaRPr lang="pl-PL" sz="3200" b="1" dirty="0"/>
            </a:p>
          </p:txBody>
        </p:sp>
      </p:grpSp>
      <p:sp>
        <p:nvSpPr>
          <p:cNvPr id="280" name="pole tekstowe 279"/>
          <p:cNvSpPr txBox="1"/>
          <p:nvPr/>
        </p:nvSpPr>
        <p:spPr>
          <a:xfrm>
            <a:off x="2452727" y="323850"/>
            <a:ext cx="5109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pl-PL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case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of A=38 (</a:t>
            </a:r>
            <a:r>
              <a:rPr lang="pl-PL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38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Ca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pl-PL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sym typeface="Wingdings" panose="05000000000000000000" pitchFamily="2" charset="2"/>
              </a:rPr>
              <a:t>38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sym typeface="Wingdings" panose="05000000000000000000" pitchFamily="2" charset="2"/>
              </a:rPr>
              <a:t>K)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4" name="pole tekstowe 283"/>
          <p:cNvSpPr txBox="1"/>
          <p:nvPr/>
        </p:nvSpPr>
        <p:spPr>
          <a:xfrm>
            <a:off x="476250" y="6324600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</a:t>
            </a:r>
            <a:r>
              <a:rPr lang="pl-PL" dirty="0" err="1" smtClean="0"/>
              <a:t>ixing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285" name="Prostokąt 284"/>
          <p:cNvSpPr/>
          <p:nvPr/>
        </p:nvSpPr>
        <p:spPr>
          <a:xfrm>
            <a:off x="3813040" y="6324570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4 </a:t>
            </a:r>
            <a:r>
              <a:rPr lang="pl-PL" dirty="0" err="1" smtClean="0"/>
              <a:t>Slaters</a:t>
            </a:r>
            <a:endParaRPr lang="pl-PL" dirty="0"/>
          </a:p>
        </p:txBody>
      </p:sp>
      <p:sp>
        <p:nvSpPr>
          <p:cNvPr id="286" name="Prostokąt 285"/>
          <p:cNvSpPr/>
          <p:nvPr/>
        </p:nvSpPr>
        <p:spPr>
          <a:xfrm>
            <a:off x="5470390" y="6295995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</a:t>
            </a:r>
            <a:r>
              <a:rPr lang="pl-PL" dirty="0" smtClean="0"/>
              <a:t> </a:t>
            </a:r>
            <a:r>
              <a:rPr lang="pl-PL" dirty="0" err="1" smtClean="0"/>
              <a:t>Slaters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7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ole tekstowe 425"/>
          <p:cNvSpPr txBox="1"/>
          <p:nvPr/>
        </p:nvSpPr>
        <p:spPr>
          <a:xfrm>
            <a:off x="2271054" y="790575"/>
            <a:ext cx="522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perspectives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958192" y="3095625"/>
            <a:ext cx="66912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smtClean="0">
                <a:solidFill>
                  <a:srgbClr val="0000CC"/>
                </a:solidFill>
              </a:rPr>
              <a:t>We </a:t>
            </a:r>
            <a:r>
              <a:rPr lang="pl-PL" b="1" dirty="0" err="1" smtClean="0">
                <a:solidFill>
                  <a:srgbClr val="0000CC"/>
                </a:solidFill>
              </a:rPr>
              <a:t>have</a:t>
            </a:r>
            <a:r>
              <a:rPr lang="pl-PL" b="1" dirty="0" smtClean="0">
                <a:solidFill>
                  <a:srgbClr val="0000CC"/>
                </a:solidFill>
              </a:rPr>
              <a:t> to go BEYOND STATIC MR-EDF in order</a:t>
            </a:r>
          </a:p>
          <a:p>
            <a:pPr algn="l"/>
            <a:r>
              <a:rPr lang="pl-PL" b="1" dirty="0" smtClean="0">
                <a:solidFill>
                  <a:srgbClr val="0000CC"/>
                </a:solidFill>
              </a:rPr>
              <a:t>to </a:t>
            </a:r>
            <a:r>
              <a:rPr lang="pl-PL" b="1" dirty="0" err="1" smtClean="0">
                <a:solidFill>
                  <a:srgbClr val="0000CC"/>
                </a:solidFill>
              </a:rPr>
              <a:t>address</a:t>
            </a:r>
            <a:r>
              <a:rPr lang="pl-PL" b="1" dirty="0" smtClean="0">
                <a:solidFill>
                  <a:srgbClr val="0000CC"/>
                </a:solidFill>
              </a:rPr>
              <a:t> high-</a:t>
            </a:r>
            <a:r>
              <a:rPr lang="pl-PL" b="1" dirty="0" err="1" smtClean="0">
                <a:solidFill>
                  <a:srgbClr val="0000CC"/>
                </a:solidFill>
              </a:rPr>
              <a:t>quality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spectroscopic</a:t>
            </a:r>
            <a:r>
              <a:rPr lang="pl-PL" b="1" dirty="0" smtClean="0">
                <a:solidFill>
                  <a:srgbClr val="0000CC"/>
                </a:solidFill>
              </a:rPr>
              <a:t> data </a:t>
            </a:r>
            <a:r>
              <a:rPr lang="pl-PL" b="1" dirty="0" err="1" smtClean="0">
                <a:solidFill>
                  <a:srgbClr val="0000CC"/>
                </a:solidFill>
              </a:rPr>
              <a:t>available</a:t>
            </a:r>
            <a:endParaRPr lang="pl-PL" b="1" dirty="0" smtClean="0">
              <a:solidFill>
                <a:srgbClr val="0000CC"/>
              </a:solidFill>
            </a:endParaRPr>
          </a:p>
          <a:p>
            <a:pPr algn="l"/>
            <a:r>
              <a:rPr lang="pl-PL" b="1" dirty="0" err="1" smtClean="0">
                <a:solidFill>
                  <a:srgbClr val="0000CC"/>
                </a:solidFill>
              </a:rPr>
              <a:t>today</a:t>
            </a:r>
            <a:r>
              <a:rPr lang="pl-PL" b="1" dirty="0" smtClean="0">
                <a:solidFill>
                  <a:srgbClr val="0000CC"/>
                </a:solidFill>
              </a:rPr>
              <a:t>.</a:t>
            </a:r>
          </a:p>
          <a:p>
            <a:pPr algn="l"/>
            <a:endParaRPr lang="pl-PL" b="1" dirty="0" smtClean="0">
              <a:solidFill>
                <a:srgbClr val="0000CC"/>
              </a:solidFill>
            </a:endParaRPr>
          </a:p>
          <a:p>
            <a:r>
              <a:rPr lang="pl-PL" b="1" dirty="0" smtClean="0">
                <a:solidFill>
                  <a:srgbClr val="0000CC"/>
                </a:solidFill>
              </a:rPr>
              <a:t>First </a:t>
            </a:r>
            <a:r>
              <a:rPr lang="pl-PL" b="1" dirty="0" err="1" smtClean="0">
                <a:solidFill>
                  <a:srgbClr val="0000CC"/>
                </a:solidFill>
              </a:rPr>
              <a:t>attempts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are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very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encouraging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at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least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pl-PL" b="1" dirty="0" err="1" smtClean="0">
                <a:solidFill>
                  <a:srgbClr val="0000CC"/>
                </a:solidFill>
              </a:rPr>
              <a:t>concerning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energy</a:t>
            </a:r>
            <a:r>
              <a:rPr lang="pl-PL" b="1" dirty="0" smtClean="0">
                <a:solidFill>
                  <a:srgbClr val="0000CC"/>
                </a:solidFill>
              </a:rPr>
              <a:t> spectra!!! 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1562577" y="3217833"/>
            <a:ext cx="180975" cy="1905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>
              <a:solidFill>
                <a:srgbClr val="9900CC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032410" y="1790700"/>
            <a:ext cx="6175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dirty="0" err="1" smtClean="0"/>
              <a:t>Isospin</a:t>
            </a:r>
            <a:r>
              <a:rPr lang="pl-PL" dirty="0" smtClean="0"/>
              <a:t> </a:t>
            </a:r>
            <a:r>
              <a:rPr lang="pl-PL" dirty="0" err="1" smtClean="0"/>
              <a:t>symmetry</a:t>
            </a:r>
            <a:r>
              <a:rPr lang="pl-PL" dirty="0" smtClean="0"/>
              <a:t> </a:t>
            </a:r>
            <a:r>
              <a:rPr lang="pl-PL" dirty="0" err="1" smtClean="0"/>
              <a:t>breaking</a:t>
            </a:r>
            <a:r>
              <a:rPr lang="pl-PL" dirty="0" smtClean="0"/>
              <a:t> </a:t>
            </a:r>
            <a:r>
              <a:rPr lang="pl-PL" dirty="0" err="1" smtClean="0"/>
              <a:t>corrections</a:t>
            </a:r>
            <a:r>
              <a:rPr lang="pl-PL" dirty="0" smtClean="0"/>
              <a:t> from the </a:t>
            </a:r>
          </a:p>
          <a:p>
            <a:pPr algn="l"/>
            <a:r>
              <a:rPr lang="pl-PL" dirty="0" smtClean="0"/>
              <a:t>„</a:t>
            </a:r>
            <a:r>
              <a:rPr lang="pl-PL" dirty="0" err="1" smtClean="0"/>
              <a:t>static</a:t>
            </a:r>
            <a:r>
              <a:rPr lang="pl-PL" dirty="0" smtClean="0"/>
              <a:t>” </a:t>
            </a:r>
            <a:r>
              <a:rPr lang="pl-PL" dirty="0" err="1" smtClean="0"/>
              <a:t>double-projected</a:t>
            </a:r>
            <a:r>
              <a:rPr lang="pl-PL" dirty="0" smtClean="0"/>
              <a:t> DFT </a:t>
            </a:r>
            <a:r>
              <a:rPr lang="pl-PL" dirty="0" err="1" smtClean="0"/>
              <a:t>are</a:t>
            </a:r>
            <a:r>
              <a:rPr lang="pl-PL" dirty="0" smtClean="0"/>
              <a:t> in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</a:p>
          <a:p>
            <a:pPr algn="l"/>
            <a:r>
              <a:rPr lang="pl-PL" dirty="0" err="1" smtClean="0"/>
              <a:t>agreement</a:t>
            </a:r>
            <a:r>
              <a:rPr lang="pl-PL" dirty="0" smtClean="0"/>
              <a:t> with the Hardy–</a:t>
            </a:r>
            <a:r>
              <a:rPr lang="pl-PL" dirty="0" err="1" smtClean="0"/>
              <a:t>Towner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    </a:t>
            </a:r>
            <a:endParaRPr lang="pl-PL" dirty="0"/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1153002" y="3208308"/>
            <a:ext cx="180975" cy="1905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>
              <a:solidFill>
                <a:srgbClr val="9900CC"/>
              </a:solidFill>
            </a:endParaRP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1600677" y="1951008"/>
            <a:ext cx="180975" cy="1905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086100" y="1981200"/>
            <a:ext cx="3429000" cy="2895600"/>
            <a:chOff x="1944" y="1248"/>
            <a:chExt cx="2160" cy="1824"/>
          </a:xfrm>
        </p:grpSpPr>
        <p:sp>
          <p:nvSpPr>
            <p:cNvPr id="1314" name="Line 20"/>
            <p:cNvSpPr>
              <a:spLocks noChangeShapeType="1"/>
            </p:cNvSpPr>
            <p:nvPr/>
          </p:nvSpPr>
          <p:spPr bwMode="auto">
            <a:xfrm>
              <a:off x="1944" y="2416"/>
              <a:ext cx="360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5" name="Line 21"/>
            <p:cNvSpPr>
              <a:spLocks noChangeShapeType="1"/>
            </p:cNvSpPr>
            <p:nvPr/>
          </p:nvSpPr>
          <p:spPr bwMode="auto">
            <a:xfrm flipV="1">
              <a:off x="2304" y="1248"/>
              <a:ext cx="360" cy="1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6" name="Line 22"/>
            <p:cNvSpPr>
              <a:spLocks noChangeShapeType="1"/>
            </p:cNvSpPr>
            <p:nvPr/>
          </p:nvSpPr>
          <p:spPr bwMode="auto">
            <a:xfrm>
              <a:off x="2664" y="1248"/>
              <a:ext cx="360" cy="18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7" name="Line 23"/>
            <p:cNvSpPr>
              <a:spLocks noChangeShapeType="1"/>
            </p:cNvSpPr>
            <p:nvPr/>
          </p:nvSpPr>
          <p:spPr bwMode="auto">
            <a:xfrm flipV="1">
              <a:off x="3024" y="2808"/>
              <a:ext cx="36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8" name="Line 24"/>
            <p:cNvSpPr>
              <a:spLocks noChangeShapeType="1"/>
            </p:cNvSpPr>
            <p:nvPr/>
          </p:nvSpPr>
          <p:spPr bwMode="auto">
            <a:xfrm flipV="1">
              <a:off x="3384" y="1472"/>
              <a:ext cx="360" cy="1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9" name="Line 25"/>
            <p:cNvSpPr>
              <a:spLocks noChangeShapeType="1"/>
            </p:cNvSpPr>
            <p:nvPr/>
          </p:nvSpPr>
          <p:spPr bwMode="auto">
            <a:xfrm>
              <a:off x="3744" y="1472"/>
              <a:ext cx="360" cy="6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086100" y="1866900"/>
            <a:ext cx="3429000" cy="2921000"/>
            <a:chOff x="1944" y="1176"/>
            <a:chExt cx="2160" cy="1840"/>
          </a:xfrm>
        </p:grpSpPr>
        <p:sp>
          <p:nvSpPr>
            <p:cNvPr id="1308" name="Line 27"/>
            <p:cNvSpPr>
              <a:spLocks noChangeShapeType="1"/>
            </p:cNvSpPr>
            <p:nvPr/>
          </p:nvSpPr>
          <p:spPr bwMode="auto">
            <a:xfrm>
              <a:off x="1944" y="2448"/>
              <a:ext cx="36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9" name="Line 28"/>
            <p:cNvSpPr>
              <a:spLocks noChangeShapeType="1"/>
            </p:cNvSpPr>
            <p:nvPr/>
          </p:nvSpPr>
          <p:spPr bwMode="auto">
            <a:xfrm flipV="1">
              <a:off x="2304" y="1200"/>
              <a:ext cx="360" cy="18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0" name="Line 29"/>
            <p:cNvSpPr>
              <a:spLocks noChangeShapeType="1"/>
            </p:cNvSpPr>
            <p:nvPr/>
          </p:nvSpPr>
          <p:spPr bwMode="auto">
            <a:xfrm>
              <a:off x="2664" y="1200"/>
              <a:ext cx="360" cy="18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1" name="Line 30"/>
            <p:cNvSpPr>
              <a:spLocks noChangeShapeType="1"/>
            </p:cNvSpPr>
            <p:nvPr/>
          </p:nvSpPr>
          <p:spPr bwMode="auto">
            <a:xfrm flipV="1">
              <a:off x="3024" y="2744"/>
              <a:ext cx="36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2" name="Line 31"/>
            <p:cNvSpPr>
              <a:spLocks noChangeShapeType="1"/>
            </p:cNvSpPr>
            <p:nvPr/>
          </p:nvSpPr>
          <p:spPr bwMode="auto">
            <a:xfrm flipV="1">
              <a:off x="3384" y="1176"/>
              <a:ext cx="360" cy="1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3" name="Line 32"/>
            <p:cNvSpPr>
              <a:spLocks noChangeShapeType="1"/>
            </p:cNvSpPr>
            <p:nvPr/>
          </p:nvSpPr>
          <p:spPr bwMode="auto">
            <a:xfrm>
              <a:off x="3744" y="1176"/>
              <a:ext cx="360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3086100" y="3340100"/>
            <a:ext cx="3429000" cy="1778000"/>
            <a:chOff x="1944" y="2104"/>
            <a:chExt cx="2160" cy="1120"/>
          </a:xfrm>
        </p:grpSpPr>
        <p:sp>
          <p:nvSpPr>
            <p:cNvPr id="1302" name="Line 34"/>
            <p:cNvSpPr>
              <a:spLocks noChangeShapeType="1"/>
            </p:cNvSpPr>
            <p:nvPr/>
          </p:nvSpPr>
          <p:spPr bwMode="auto">
            <a:xfrm flipV="1">
              <a:off x="1944" y="2968"/>
              <a:ext cx="360" cy="256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3" name="Line 35"/>
            <p:cNvSpPr>
              <a:spLocks noChangeShapeType="1"/>
            </p:cNvSpPr>
            <p:nvPr/>
          </p:nvSpPr>
          <p:spPr bwMode="auto">
            <a:xfrm flipV="1">
              <a:off x="2304" y="2584"/>
              <a:ext cx="360" cy="384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4" name="Line 36"/>
            <p:cNvSpPr>
              <a:spLocks noChangeShapeType="1"/>
            </p:cNvSpPr>
            <p:nvPr/>
          </p:nvSpPr>
          <p:spPr bwMode="auto">
            <a:xfrm>
              <a:off x="2664" y="2584"/>
              <a:ext cx="360" cy="304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5" name="Line 37"/>
            <p:cNvSpPr>
              <a:spLocks noChangeShapeType="1"/>
            </p:cNvSpPr>
            <p:nvPr/>
          </p:nvSpPr>
          <p:spPr bwMode="auto">
            <a:xfrm flipV="1">
              <a:off x="3024" y="2800"/>
              <a:ext cx="360" cy="8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6" name="Line 38"/>
            <p:cNvSpPr>
              <a:spLocks noChangeShapeType="1"/>
            </p:cNvSpPr>
            <p:nvPr/>
          </p:nvSpPr>
          <p:spPr bwMode="auto">
            <a:xfrm flipV="1">
              <a:off x="3384" y="2104"/>
              <a:ext cx="360" cy="696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7" name="Line 39"/>
            <p:cNvSpPr>
              <a:spLocks noChangeShapeType="1"/>
            </p:cNvSpPr>
            <p:nvPr/>
          </p:nvSpPr>
          <p:spPr bwMode="auto">
            <a:xfrm>
              <a:off x="3744" y="2104"/>
              <a:ext cx="360" cy="312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2514600" y="1663700"/>
            <a:ext cx="76200" cy="3911600"/>
            <a:chOff x="1584" y="1048"/>
            <a:chExt cx="48" cy="2464"/>
          </a:xfrm>
        </p:grpSpPr>
        <p:sp>
          <p:nvSpPr>
            <p:cNvPr id="1271" name="Line 41"/>
            <p:cNvSpPr>
              <a:spLocks noChangeShapeType="1"/>
            </p:cNvSpPr>
            <p:nvPr/>
          </p:nvSpPr>
          <p:spPr bwMode="auto">
            <a:xfrm>
              <a:off x="1584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2" name="Line 42"/>
            <p:cNvSpPr>
              <a:spLocks noChangeShapeType="1"/>
            </p:cNvSpPr>
            <p:nvPr/>
          </p:nvSpPr>
          <p:spPr bwMode="auto">
            <a:xfrm>
              <a:off x="1584" y="268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3" name="Line 43"/>
            <p:cNvSpPr>
              <a:spLocks noChangeShapeType="1"/>
            </p:cNvSpPr>
            <p:nvPr/>
          </p:nvSpPr>
          <p:spPr bwMode="auto">
            <a:xfrm>
              <a:off x="1584" y="187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4" name="Line 44"/>
            <p:cNvSpPr>
              <a:spLocks noChangeShapeType="1"/>
            </p:cNvSpPr>
            <p:nvPr/>
          </p:nvSpPr>
          <p:spPr bwMode="auto">
            <a:xfrm>
              <a:off x="1584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5" name="Line 45"/>
            <p:cNvSpPr>
              <a:spLocks noChangeShapeType="1"/>
            </p:cNvSpPr>
            <p:nvPr/>
          </p:nvSpPr>
          <p:spPr bwMode="auto">
            <a:xfrm>
              <a:off x="1584" y="34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6" name="Line 46"/>
            <p:cNvSpPr>
              <a:spLocks noChangeShapeType="1"/>
            </p:cNvSpPr>
            <p:nvPr/>
          </p:nvSpPr>
          <p:spPr bwMode="auto">
            <a:xfrm>
              <a:off x="1584" y="33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7" name="Line 47"/>
            <p:cNvSpPr>
              <a:spLocks noChangeShapeType="1"/>
            </p:cNvSpPr>
            <p:nvPr/>
          </p:nvSpPr>
          <p:spPr bwMode="auto">
            <a:xfrm>
              <a:off x="1584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8" name="Line 48"/>
            <p:cNvSpPr>
              <a:spLocks noChangeShapeType="1"/>
            </p:cNvSpPr>
            <p:nvPr/>
          </p:nvSpPr>
          <p:spPr bwMode="auto">
            <a:xfrm>
              <a:off x="1584" y="31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9" name="Line 49"/>
            <p:cNvSpPr>
              <a:spLocks noChangeShapeType="1"/>
            </p:cNvSpPr>
            <p:nvPr/>
          </p:nvSpPr>
          <p:spPr bwMode="auto">
            <a:xfrm>
              <a:off x="1584" y="31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0" name="Line 50"/>
            <p:cNvSpPr>
              <a:spLocks noChangeShapeType="1"/>
            </p:cNvSpPr>
            <p:nvPr/>
          </p:nvSpPr>
          <p:spPr bwMode="auto">
            <a:xfrm>
              <a:off x="1584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1" name="Line 51"/>
            <p:cNvSpPr>
              <a:spLocks noChangeShapeType="1"/>
            </p:cNvSpPr>
            <p:nvPr/>
          </p:nvSpPr>
          <p:spPr bwMode="auto">
            <a:xfrm>
              <a:off x="1584" y="29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2" name="Line 52"/>
            <p:cNvSpPr>
              <a:spLocks noChangeShapeType="1"/>
            </p:cNvSpPr>
            <p:nvPr/>
          </p:nvSpPr>
          <p:spPr bwMode="auto">
            <a:xfrm>
              <a:off x="1584" y="28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3" name="Line 53"/>
            <p:cNvSpPr>
              <a:spLocks noChangeShapeType="1"/>
            </p:cNvSpPr>
            <p:nvPr/>
          </p:nvSpPr>
          <p:spPr bwMode="auto">
            <a:xfrm>
              <a:off x="1584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4" name="Line 54"/>
            <p:cNvSpPr>
              <a:spLocks noChangeShapeType="1"/>
            </p:cNvSpPr>
            <p:nvPr/>
          </p:nvSpPr>
          <p:spPr bwMode="auto">
            <a:xfrm>
              <a:off x="1584" y="26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5" name="Line 55"/>
            <p:cNvSpPr>
              <a:spLocks noChangeShapeType="1"/>
            </p:cNvSpPr>
            <p:nvPr/>
          </p:nvSpPr>
          <p:spPr bwMode="auto">
            <a:xfrm>
              <a:off x="1584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6" name="Line 56"/>
            <p:cNvSpPr>
              <a:spLocks noChangeShapeType="1"/>
            </p:cNvSpPr>
            <p:nvPr/>
          </p:nvSpPr>
          <p:spPr bwMode="auto">
            <a:xfrm>
              <a:off x="1584" y="24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7" name="Line 57"/>
            <p:cNvSpPr>
              <a:spLocks noChangeShapeType="1"/>
            </p:cNvSpPr>
            <p:nvPr/>
          </p:nvSpPr>
          <p:spPr bwMode="auto">
            <a:xfrm>
              <a:off x="1584" y="23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8" name="Line 58"/>
            <p:cNvSpPr>
              <a:spLocks noChangeShapeType="1"/>
            </p:cNvSpPr>
            <p:nvPr/>
          </p:nvSpPr>
          <p:spPr bwMode="auto">
            <a:xfrm>
              <a:off x="1584" y="22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9" name="Line 59"/>
            <p:cNvSpPr>
              <a:spLocks noChangeShapeType="1"/>
            </p:cNvSpPr>
            <p:nvPr/>
          </p:nvSpPr>
          <p:spPr bwMode="auto">
            <a:xfrm>
              <a:off x="1584" y="22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0" name="Line 60"/>
            <p:cNvSpPr>
              <a:spLocks noChangeShapeType="1"/>
            </p:cNvSpPr>
            <p:nvPr/>
          </p:nvSpPr>
          <p:spPr bwMode="auto">
            <a:xfrm>
              <a:off x="1584" y="21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1" name="Line 61"/>
            <p:cNvSpPr>
              <a:spLocks noChangeShapeType="1"/>
            </p:cNvSpPr>
            <p:nvPr/>
          </p:nvSpPr>
          <p:spPr bwMode="auto">
            <a:xfrm>
              <a:off x="1584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2" name="Line 62"/>
            <p:cNvSpPr>
              <a:spLocks noChangeShapeType="1"/>
            </p:cNvSpPr>
            <p:nvPr/>
          </p:nvSpPr>
          <p:spPr bwMode="auto">
            <a:xfrm>
              <a:off x="1584" y="19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3" name="Line 63"/>
            <p:cNvSpPr>
              <a:spLocks noChangeShapeType="1"/>
            </p:cNvSpPr>
            <p:nvPr/>
          </p:nvSpPr>
          <p:spPr bwMode="auto">
            <a:xfrm>
              <a:off x="1584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4" name="Line 64"/>
            <p:cNvSpPr>
              <a:spLocks noChangeShapeType="1"/>
            </p:cNvSpPr>
            <p:nvPr/>
          </p:nvSpPr>
          <p:spPr bwMode="auto">
            <a:xfrm>
              <a:off x="1584" y="17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5" name="Line 65"/>
            <p:cNvSpPr>
              <a:spLocks noChangeShapeType="1"/>
            </p:cNvSpPr>
            <p:nvPr/>
          </p:nvSpPr>
          <p:spPr bwMode="auto">
            <a:xfrm>
              <a:off x="1584" y="16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6" name="Line 66"/>
            <p:cNvSpPr>
              <a:spLocks noChangeShapeType="1"/>
            </p:cNvSpPr>
            <p:nvPr/>
          </p:nvSpPr>
          <p:spPr bwMode="auto">
            <a:xfrm>
              <a:off x="1584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7" name="Line 67"/>
            <p:cNvSpPr>
              <a:spLocks noChangeShapeType="1"/>
            </p:cNvSpPr>
            <p:nvPr/>
          </p:nvSpPr>
          <p:spPr bwMode="auto">
            <a:xfrm>
              <a:off x="1584" y="14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8" name="Line 68"/>
            <p:cNvSpPr>
              <a:spLocks noChangeShapeType="1"/>
            </p:cNvSpPr>
            <p:nvPr/>
          </p:nvSpPr>
          <p:spPr bwMode="auto">
            <a:xfrm>
              <a:off x="1584" y="13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9" name="Line 69"/>
            <p:cNvSpPr>
              <a:spLocks noChangeShapeType="1"/>
            </p:cNvSpPr>
            <p:nvPr/>
          </p:nvSpPr>
          <p:spPr bwMode="auto">
            <a:xfrm>
              <a:off x="1584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0" name="Line 70"/>
            <p:cNvSpPr>
              <a:spLocks noChangeShapeType="1"/>
            </p:cNvSpPr>
            <p:nvPr/>
          </p:nvSpPr>
          <p:spPr bwMode="auto">
            <a:xfrm>
              <a:off x="1584" y="1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1" name="Line 71"/>
            <p:cNvSpPr>
              <a:spLocks noChangeShapeType="1"/>
            </p:cNvSpPr>
            <p:nvPr/>
          </p:nvSpPr>
          <p:spPr bwMode="auto">
            <a:xfrm>
              <a:off x="1584" y="11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7010400" y="1663700"/>
            <a:ext cx="76200" cy="3911600"/>
            <a:chOff x="4416" y="1048"/>
            <a:chExt cx="48" cy="2464"/>
          </a:xfrm>
        </p:grpSpPr>
        <p:sp>
          <p:nvSpPr>
            <p:cNvPr id="1240" name="Line 73"/>
            <p:cNvSpPr>
              <a:spLocks noChangeShapeType="1"/>
            </p:cNvSpPr>
            <p:nvPr/>
          </p:nvSpPr>
          <p:spPr bwMode="auto">
            <a:xfrm flipH="1">
              <a:off x="4416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1" name="Line 74"/>
            <p:cNvSpPr>
              <a:spLocks noChangeShapeType="1"/>
            </p:cNvSpPr>
            <p:nvPr/>
          </p:nvSpPr>
          <p:spPr bwMode="auto">
            <a:xfrm flipH="1">
              <a:off x="4416" y="268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2" name="Line 75"/>
            <p:cNvSpPr>
              <a:spLocks noChangeShapeType="1"/>
            </p:cNvSpPr>
            <p:nvPr/>
          </p:nvSpPr>
          <p:spPr bwMode="auto">
            <a:xfrm flipH="1">
              <a:off x="4416" y="187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3" name="Line 76"/>
            <p:cNvSpPr>
              <a:spLocks noChangeShapeType="1"/>
            </p:cNvSpPr>
            <p:nvPr/>
          </p:nvSpPr>
          <p:spPr bwMode="auto">
            <a:xfrm flipH="1">
              <a:off x="4416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4" name="Line 77"/>
            <p:cNvSpPr>
              <a:spLocks noChangeShapeType="1"/>
            </p:cNvSpPr>
            <p:nvPr/>
          </p:nvSpPr>
          <p:spPr bwMode="auto">
            <a:xfrm flipH="1">
              <a:off x="4440" y="34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5" name="Line 78"/>
            <p:cNvSpPr>
              <a:spLocks noChangeShapeType="1"/>
            </p:cNvSpPr>
            <p:nvPr/>
          </p:nvSpPr>
          <p:spPr bwMode="auto">
            <a:xfrm flipH="1">
              <a:off x="4440" y="33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6" name="Line 79"/>
            <p:cNvSpPr>
              <a:spLocks noChangeShapeType="1"/>
            </p:cNvSpPr>
            <p:nvPr/>
          </p:nvSpPr>
          <p:spPr bwMode="auto">
            <a:xfrm flipH="1">
              <a:off x="4440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7" name="Line 80"/>
            <p:cNvSpPr>
              <a:spLocks noChangeShapeType="1"/>
            </p:cNvSpPr>
            <p:nvPr/>
          </p:nvSpPr>
          <p:spPr bwMode="auto">
            <a:xfrm flipH="1">
              <a:off x="4440" y="31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8" name="Line 81"/>
            <p:cNvSpPr>
              <a:spLocks noChangeShapeType="1"/>
            </p:cNvSpPr>
            <p:nvPr/>
          </p:nvSpPr>
          <p:spPr bwMode="auto">
            <a:xfrm flipH="1">
              <a:off x="4440" y="31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9" name="Line 82"/>
            <p:cNvSpPr>
              <a:spLocks noChangeShapeType="1"/>
            </p:cNvSpPr>
            <p:nvPr/>
          </p:nvSpPr>
          <p:spPr bwMode="auto">
            <a:xfrm flipH="1">
              <a:off x="4440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0" name="Line 83"/>
            <p:cNvSpPr>
              <a:spLocks noChangeShapeType="1"/>
            </p:cNvSpPr>
            <p:nvPr/>
          </p:nvSpPr>
          <p:spPr bwMode="auto">
            <a:xfrm flipH="1">
              <a:off x="4440" y="29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1" name="Line 84"/>
            <p:cNvSpPr>
              <a:spLocks noChangeShapeType="1"/>
            </p:cNvSpPr>
            <p:nvPr/>
          </p:nvSpPr>
          <p:spPr bwMode="auto">
            <a:xfrm flipH="1">
              <a:off x="4440" y="28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2" name="Line 85"/>
            <p:cNvSpPr>
              <a:spLocks noChangeShapeType="1"/>
            </p:cNvSpPr>
            <p:nvPr/>
          </p:nvSpPr>
          <p:spPr bwMode="auto">
            <a:xfrm flipH="1">
              <a:off x="4440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3" name="Line 86"/>
            <p:cNvSpPr>
              <a:spLocks noChangeShapeType="1"/>
            </p:cNvSpPr>
            <p:nvPr/>
          </p:nvSpPr>
          <p:spPr bwMode="auto">
            <a:xfrm flipH="1">
              <a:off x="4440" y="26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4" name="Line 87"/>
            <p:cNvSpPr>
              <a:spLocks noChangeShapeType="1"/>
            </p:cNvSpPr>
            <p:nvPr/>
          </p:nvSpPr>
          <p:spPr bwMode="auto">
            <a:xfrm flipH="1">
              <a:off x="4440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5" name="Line 88"/>
            <p:cNvSpPr>
              <a:spLocks noChangeShapeType="1"/>
            </p:cNvSpPr>
            <p:nvPr/>
          </p:nvSpPr>
          <p:spPr bwMode="auto">
            <a:xfrm flipH="1">
              <a:off x="4440" y="24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6" name="Line 89"/>
            <p:cNvSpPr>
              <a:spLocks noChangeShapeType="1"/>
            </p:cNvSpPr>
            <p:nvPr/>
          </p:nvSpPr>
          <p:spPr bwMode="auto">
            <a:xfrm flipH="1">
              <a:off x="4440" y="23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7" name="Line 90"/>
            <p:cNvSpPr>
              <a:spLocks noChangeShapeType="1"/>
            </p:cNvSpPr>
            <p:nvPr/>
          </p:nvSpPr>
          <p:spPr bwMode="auto">
            <a:xfrm flipH="1">
              <a:off x="4440" y="22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8" name="Line 91"/>
            <p:cNvSpPr>
              <a:spLocks noChangeShapeType="1"/>
            </p:cNvSpPr>
            <p:nvPr/>
          </p:nvSpPr>
          <p:spPr bwMode="auto">
            <a:xfrm flipH="1">
              <a:off x="4440" y="22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9" name="Line 92"/>
            <p:cNvSpPr>
              <a:spLocks noChangeShapeType="1"/>
            </p:cNvSpPr>
            <p:nvPr/>
          </p:nvSpPr>
          <p:spPr bwMode="auto">
            <a:xfrm flipH="1">
              <a:off x="4440" y="21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0" name="Line 93"/>
            <p:cNvSpPr>
              <a:spLocks noChangeShapeType="1"/>
            </p:cNvSpPr>
            <p:nvPr/>
          </p:nvSpPr>
          <p:spPr bwMode="auto">
            <a:xfrm flipH="1">
              <a:off x="4440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1" name="Line 94"/>
            <p:cNvSpPr>
              <a:spLocks noChangeShapeType="1"/>
            </p:cNvSpPr>
            <p:nvPr/>
          </p:nvSpPr>
          <p:spPr bwMode="auto">
            <a:xfrm flipH="1">
              <a:off x="4440" y="19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2" name="Line 95"/>
            <p:cNvSpPr>
              <a:spLocks noChangeShapeType="1"/>
            </p:cNvSpPr>
            <p:nvPr/>
          </p:nvSpPr>
          <p:spPr bwMode="auto">
            <a:xfrm flipH="1">
              <a:off x="4440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3" name="Line 96"/>
            <p:cNvSpPr>
              <a:spLocks noChangeShapeType="1"/>
            </p:cNvSpPr>
            <p:nvPr/>
          </p:nvSpPr>
          <p:spPr bwMode="auto">
            <a:xfrm flipH="1">
              <a:off x="4440" y="17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4" name="Line 97"/>
            <p:cNvSpPr>
              <a:spLocks noChangeShapeType="1"/>
            </p:cNvSpPr>
            <p:nvPr/>
          </p:nvSpPr>
          <p:spPr bwMode="auto">
            <a:xfrm flipH="1">
              <a:off x="4440" y="16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5" name="Line 98"/>
            <p:cNvSpPr>
              <a:spLocks noChangeShapeType="1"/>
            </p:cNvSpPr>
            <p:nvPr/>
          </p:nvSpPr>
          <p:spPr bwMode="auto">
            <a:xfrm flipH="1">
              <a:off x="4440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6" name="Line 99"/>
            <p:cNvSpPr>
              <a:spLocks noChangeShapeType="1"/>
            </p:cNvSpPr>
            <p:nvPr/>
          </p:nvSpPr>
          <p:spPr bwMode="auto">
            <a:xfrm flipH="1">
              <a:off x="4440" y="14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7" name="Line 100"/>
            <p:cNvSpPr>
              <a:spLocks noChangeShapeType="1"/>
            </p:cNvSpPr>
            <p:nvPr/>
          </p:nvSpPr>
          <p:spPr bwMode="auto">
            <a:xfrm flipH="1">
              <a:off x="4440" y="13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8" name="Line 101"/>
            <p:cNvSpPr>
              <a:spLocks noChangeShapeType="1"/>
            </p:cNvSpPr>
            <p:nvPr/>
          </p:nvSpPr>
          <p:spPr bwMode="auto">
            <a:xfrm flipH="1">
              <a:off x="4440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9" name="Line 102"/>
            <p:cNvSpPr>
              <a:spLocks noChangeShapeType="1"/>
            </p:cNvSpPr>
            <p:nvPr/>
          </p:nvSpPr>
          <p:spPr bwMode="auto">
            <a:xfrm flipH="1">
              <a:off x="4440" y="1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0" name="Line 103"/>
            <p:cNvSpPr>
              <a:spLocks noChangeShapeType="1"/>
            </p:cNvSpPr>
            <p:nvPr/>
          </p:nvSpPr>
          <p:spPr bwMode="auto">
            <a:xfrm flipH="1">
              <a:off x="4440" y="11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2514600" y="5499100"/>
            <a:ext cx="4572000" cy="76200"/>
            <a:chOff x="1584" y="3464"/>
            <a:chExt cx="2880" cy="48"/>
          </a:xfrm>
        </p:grpSpPr>
        <p:sp>
          <p:nvSpPr>
            <p:cNvPr id="1231" name="Line 105"/>
            <p:cNvSpPr>
              <a:spLocks noChangeShapeType="1"/>
            </p:cNvSpPr>
            <p:nvPr/>
          </p:nvSpPr>
          <p:spPr bwMode="auto">
            <a:xfrm flipV="1">
              <a:off x="158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" name="Line 106"/>
            <p:cNvSpPr>
              <a:spLocks noChangeShapeType="1"/>
            </p:cNvSpPr>
            <p:nvPr/>
          </p:nvSpPr>
          <p:spPr bwMode="auto">
            <a:xfrm flipV="1">
              <a:off x="194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" name="Line 107"/>
            <p:cNvSpPr>
              <a:spLocks noChangeShapeType="1"/>
            </p:cNvSpPr>
            <p:nvPr/>
          </p:nvSpPr>
          <p:spPr bwMode="auto">
            <a:xfrm flipV="1">
              <a:off x="230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" name="Line 108"/>
            <p:cNvSpPr>
              <a:spLocks noChangeShapeType="1"/>
            </p:cNvSpPr>
            <p:nvPr/>
          </p:nvSpPr>
          <p:spPr bwMode="auto">
            <a:xfrm flipV="1">
              <a:off x="266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" name="Line 109"/>
            <p:cNvSpPr>
              <a:spLocks noChangeShapeType="1"/>
            </p:cNvSpPr>
            <p:nvPr/>
          </p:nvSpPr>
          <p:spPr bwMode="auto">
            <a:xfrm flipV="1">
              <a:off x="302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6" name="Line 110"/>
            <p:cNvSpPr>
              <a:spLocks noChangeShapeType="1"/>
            </p:cNvSpPr>
            <p:nvPr/>
          </p:nvSpPr>
          <p:spPr bwMode="auto">
            <a:xfrm flipV="1">
              <a:off x="338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7" name="Line 111"/>
            <p:cNvSpPr>
              <a:spLocks noChangeShapeType="1"/>
            </p:cNvSpPr>
            <p:nvPr/>
          </p:nvSpPr>
          <p:spPr bwMode="auto">
            <a:xfrm flipV="1">
              <a:off x="374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8" name="Line 112"/>
            <p:cNvSpPr>
              <a:spLocks noChangeShapeType="1"/>
            </p:cNvSpPr>
            <p:nvPr/>
          </p:nvSpPr>
          <p:spPr bwMode="auto">
            <a:xfrm flipV="1">
              <a:off x="410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9" name="Line 113"/>
            <p:cNvSpPr>
              <a:spLocks noChangeShapeType="1"/>
            </p:cNvSpPr>
            <p:nvPr/>
          </p:nvSpPr>
          <p:spPr bwMode="auto">
            <a:xfrm flipV="1">
              <a:off x="446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6" name="Group 124"/>
          <p:cNvGrpSpPr>
            <a:grpSpLocks/>
          </p:cNvGrpSpPr>
          <p:nvPr/>
        </p:nvGrpSpPr>
        <p:grpSpPr bwMode="auto">
          <a:xfrm>
            <a:off x="2514600" y="1663700"/>
            <a:ext cx="4572000" cy="76200"/>
            <a:chOff x="1584" y="1048"/>
            <a:chExt cx="2880" cy="48"/>
          </a:xfrm>
        </p:grpSpPr>
        <p:sp>
          <p:nvSpPr>
            <p:cNvPr id="1222" name="Line 115"/>
            <p:cNvSpPr>
              <a:spLocks noChangeShapeType="1"/>
            </p:cNvSpPr>
            <p:nvPr/>
          </p:nvSpPr>
          <p:spPr bwMode="auto">
            <a:xfrm>
              <a:off x="158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3" name="Line 116"/>
            <p:cNvSpPr>
              <a:spLocks noChangeShapeType="1"/>
            </p:cNvSpPr>
            <p:nvPr/>
          </p:nvSpPr>
          <p:spPr bwMode="auto">
            <a:xfrm>
              <a:off x="194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4" name="Line 117"/>
            <p:cNvSpPr>
              <a:spLocks noChangeShapeType="1"/>
            </p:cNvSpPr>
            <p:nvPr/>
          </p:nvSpPr>
          <p:spPr bwMode="auto">
            <a:xfrm>
              <a:off x="230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5" name="Line 118"/>
            <p:cNvSpPr>
              <a:spLocks noChangeShapeType="1"/>
            </p:cNvSpPr>
            <p:nvPr/>
          </p:nvSpPr>
          <p:spPr bwMode="auto">
            <a:xfrm>
              <a:off x="266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6" name="Line 119"/>
            <p:cNvSpPr>
              <a:spLocks noChangeShapeType="1"/>
            </p:cNvSpPr>
            <p:nvPr/>
          </p:nvSpPr>
          <p:spPr bwMode="auto">
            <a:xfrm>
              <a:off x="302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7" name="Line 120"/>
            <p:cNvSpPr>
              <a:spLocks noChangeShapeType="1"/>
            </p:cNvSpPr>
            <p:nvPr/>
          </p:nvSpPr>
          <p:spPr bwMode="auto">
            <a:xfrm>
              <a:off x="338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8" name="Line 121"/>
            <p:cNvSpPr>
              <a:spLocks noChangeShapeType="1"/>
            </p:cNvSpPr>
            <p:nvPr/>
          </p:nvSpPr>
          <p:spPr bwMode="auto">
            <a:xfrm>
              <a:off x="374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" name="Line 122"/>
            <p:cNvSpPr>
              <a:spLocks noChangeShapeType="1"/>
            </p:cNvSpPr>
            <p:nvPr/>
          </p:nvSpPr>
          <p:spPr bwMode="auto">
            <a:xfrm>
              <a:off x="410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" name="Line 123"/>
            <p:cNvSpPr>
              <a:spLocks noChangeShapeType="1"/>
            </p:cNvSpPr>
            <p:nvPr/>
          </p:nvSpPr>
          <p:spPr bwMode="auto">
            <a:xfrm>
              <a:off x="446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7" name="Line 125"/>
          <p:cNvSpPr>
            <a:spLocks noChangeShapeType="1"/>
          </p:cNvSpPr>
          <p:nvPr/>
        </p:nvSpPr>
        <p:spPr bwMode="auto">
          <a:xfrm flipV="1">
            <a:off x="2514600" y="1663700"/>
            <a:ext cx="0" cy="3911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Line 126"/>
          <p:cNvSpPr>
            <a:spLocks noChangeShapeType="1"/>
          </p:cNvSpPr>
          <p:nvPr/>
        </p:nvSpPr>
        <p:spPr bwMode="auto">
          <a:xfrm flipV="1">
            <a:off x="7086600" y="1663700"/>
            <a:ext cx="0" cy="3911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Line 127"/>
          <p:cNvSpPr>
            <a:spLocks noChangeShapeType="1"/>
          </p:cNvSpPr>
          <p:nvPr/>
        </p:nvSpPr>
        <p:spPr bwMode="auto">
          <a:xfrm>
            <a:off x="2514600" y="5575300"/>
            <a:ext cx="4572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Line 128"/>
          <p:cNvSpPr>
            <a:spLocks noChangeShapeType="1"/>
          </p:cNvSpPr>
          <p:nvPr/>
        </p:nvSpPr>
        <p:spPr bwMode="auto">
          <a:xfrm>
            <a:off x="2514600" y="1663700"/>
            <a:ext cx="4572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Oval 129"/>
          <p:cNvSpPr>
            <a:spLocks noChangeArrowheads="1"/>
          </p:cNvSpPr>
          <p:nvPr/>
        </p:nvSpPr>
        <p:spPr bwMode="auto">
          <a:xfrm>
            <a:off x="3041650" y="37909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Oval 130"/>
          <p:cNvSpPr>
            <a:spLocks noChangeArrowheads="1"/>
          </p:cNvSpPr>
          <p:nvPr/>
        </p:nvSpPr>
        <p:spPr bwMode="auto">
          <a:xfrm>
            <a:off x="3613150" y="47434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Oval 131"/>
          <p:cNvSpPr>
            <a:spLocks noChangeArrowheads="1"/>
          </p:cNvSpPr>
          <p:nvPr/>
        </p:nvSpPr>
        <p:spPr bwMode="auto">
          <a:xfrm>
            <a:off x="4184650" y="19367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Oval 132"/>
          <p:cNvSpPr>
            <a:spLocks noChangeArrowheads="1"/>
          </p:cNvSpPr>
          <p:nvPr/>
        </p:nvSpPr>
        <p:spPr bwMode="auto">
          <a:xfrm>
            <a:off x="4756150" y="48323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Oval 133"/>
          <p:cNvSpPr>
            <a:spLocks noChangeArrowheads="1"/>
          </p:cNvSpPr>
          <p:nvPr/>
        </p:nvSpPr>
        <p:spPr bwMode="auto">
          <a:xfrm>
            <a:off x="5327650" y="44132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Oval 134"/>
          <p:cNvSpPr>
            <a:spLocks noChangeArrowheads="1"/>
          </p:cNvSpPr>
          <p:nvPr/>
        </p:nvSpPr>
        <p:spPr bwMode="auto">
          <a:xfrm>
            <a:off x="5899150" y="22923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Oval 135"/>
          <p:cNvSpPr>
            <a:spLocks noChangeArrowheads="1"/>
          </p:cNvSpPr>
          <p:nvPr/>
        </p:nvSpPr>
        <p:spPr bwMode="auto">
          <a:xfrm>
            <a:off x="6470650" y="325755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Oval 136"/>
          <p:cNvSpPr>
            <a:spLocks noChangeArrowheads="1"/>
          </p:cNvSpPr>
          <p:nvPr/>
        </p:nvSpPr>
        <p:spPr bwMode="auto">
          <a:xfrm>
            <a:off x="3041650" y="38417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Oval 137"/>
          <p:cNvSpPr>
            <a:spLocks noChangeArrowheads="1"/>
          </p:cNvSpPr>
          <p:nvPr/>
        </p:nvSpPr>
        <p:spPr bwMode="auto">
          <a:xfrm>
            <a:off x="3613150" y="47434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Oval 138"/>
          <p:cNvSpPr>
            <a:spLocks noChangeArrowheads="1"/>
          </p:cNvSpPr>
          <p:nvPr/>
        </p:nvSpPr>
        <p:spPr bwMode="auto">
          <a:xfrm>
            <a:off x="4184650" y="18605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Oval 139"/>
          <p:cNvSpPr>
            <a:spLocks noChangeArrowheads="1"/>
          </p:cNvSpPr>
          <p:nvPr/>
        </p:nvSpPr>
        <p:spPr bwMode="auto">
          <a:xfrm>
            <a:off x="4756150" y="47434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4" name="Oval 140"/>
          <p:cNvSpPr>
            <a:spLocks noChangeArrowheads="1"/>
          </p:cNvSpPr>
          <p:nvPr/>
        </p:nvSpPr>
        <p:spPr bwMode="auto">
          <a:xfrm>
            <a:off x="5327650" y="43116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5" name="Oval 141"/>
          <p:cNvSpPr>
            <a:spLocks noChangeArrowheads="1"/>
          </p:cNvSpPr>
          <p:nvPr/>
        </p:nvSpPr>
        <p:spPr bwMode="auto">
          <a:xfrm>
            <a:off x="5899150" y="18224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6" name="Oval 142"/>
          <p:cNvSpPr>
            <a:spLocks noChangeArrowheads="1"/>
          </p:cNvSpPr>
          <p:nvPr/>
        </p:nvSpPr>
        <p:spPr bwMode="auto">
          <a:xfrm>
            <a:off x="6470650" y="263525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7" name="Freeform 143"/>
          <p:cNvSpPr>
            <a:spLocks/>
          </p:cNvSpPr>
          <p:nvPr/>
        </p:nvSpPr>
        <p:spPr bwMode="auto">
          <a:xfrm>
            <a:off x="3022600" y="50673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8" name="Freeform 144"/>
          <p:cNvSpPr>
            <a:spLocks/>
          </p:cNvSpPr>
          <p:nvPr/>
        </p:nvSpPr>
        <p:spPr bwMode="auto">
          <a:xfrm>
            <a:off x="3594100" y="46609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9" name="Freeform 145"/>
          <p:cNvSpPr>
            <a:spLocks/>
          </p:cNvSpPr>
          <p:nvPr/>
        </p:nvSpPr>
        <p:spPr bwMode="auto">
          <a:xfrm>
            <a:off x="4165600" y="40513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90" name="Freeform 146"/>
          <p:cNvSpPr>
            <a:spLocks/>
          </p:cNvSpPr>
          <p:nvPr/>
        </p:nvSpPr>
        <p:spPr bwMode="auto">
          <a:xfrm>
            <a:off x="4737100" y="45339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91" name="Freeform 147"/>
          <p:cNvSpPr>
            <a:spLocks/>
          </p:cNvSpPr>
          <p:nvPr/>
        </p:nvSpPr>
        <p:spPr bwMode="auto">
          <a:xfrm>
            <a:off x="5308600" y="43942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92" name="Freeform 148"/>
          <p:cNvSpPr>
            <a:spLocks/>
          </p:cNvSpPr>
          <p:nvPr/>
        </p:nvSpPr>
        <p:spPr bwMode="auto">
          <a:xfrm>
            <a:off x="5880100" y="32893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93" name="Freeform 149"/>
          <p:cNvSpPr>
            <a:spLocks/>
          </p:cNvSpPr>
          <p:nvPr/>
        </p:nvSpPr>
        <p:spPr bwMode="auto">
          <a:xfrm>
            <a:off x="6451600" y="3784600"/>
            <a:ext cx="127000" cy="101600"/>
          </a:xfrm>
          <a:custGeom>
            <a:avLst/>
            <a:gdLst>
              <a:gd name="T0" fmla="*/ 0 w 80"/>
              <a:gd name="T1" fmla="*/ 64 h 64"/>
              <a:gd name="T2" fmla="*/ 40 w 80"/>
              <a:gd name="T3" fmla="*/ 0 h 64"/>
              <a:gd name="T4" fmla="*/ 80 w 80"/>
              <a:gd name="T5" fmla="*/ 64 h 64"/>
              <a:gd name="T6" fmla="*/ 0 w 8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4">
                <a:moveTo>
                  <a:pt x="0" y="64"/>
                </a:moveTo>
                <a:lnTo>
                  <a:pt x="40" y="0"/>
                </a:lnTo>
                <a:lnTo>
                  <a:pt x="8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194" name="Group 154"/>
          <p:cNvGrpSpPr>
            <a:grpSpLocks/>
          </p:cNvGrpSpPr>
          <p:nvPr/>
        </p:nvGrpSpPr>
        <p:grpSpPr bwMode="auto">
          <a:xfrm>
            <a:off x="2120906" y="1524000"/>
            <a:ext cx="361951" cy="4219576"/>
            <a:chOff x="1372" y="984"/>
            <a:chExt cx="228" cy="2658"/>
          </a:xfrm>
        </p:grpSpPr>
        <p:sp>
          <p:nvSpPr>
            <p:cNvPr id="1218" name="Rectangle 150"/>
            <p:cNvSpPr>
              <a:spLocks noChangeArrowheads="1"/>
            </p:cNvSpPr>
            <p:nvPr/>
          </p:nvSpPr>
          <p:spPr bwMode="auto">
            <a:xfrm>
              <a:off x="1456" y="34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pl-PL" alt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9" name="Rectangle 151"/>
            <p:cNvSpPr>
              <a:spLocks noChangeArrowheads="1"/>
            </p:cNvSpPr>
            <p:nvPr/>
          </p:nvSpPr>
          <p:spPr bwMode="auto">
            <a:xfrm>
              <a:off x="1376" y="2632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Rectangle 152"/>
            <p:cNvSpPr>
              <a:spLocks noChangeArrowheads="1"/>
            </p:cNvSpPr>
            <p:nvPr/>
          </p:nvSpPr>
          <p:spPr bwMode="auto">
            <a:xfrm>
              <a:off x="1372" y="1808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Rectangle 153"/>
            <p:cNvSpPr>
              <a:spLocks noChangeArrowheads="1"/>
            </p:cNvSpPr>
            <p:nvPr/>
          </p:nvSpPr>
          <p:spPr bwMode="auto">
            <a:xfrm>
              <a:off x="1376" y="984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5" name="Group 164"/>
          <p:cNvGrpSpPr>
            <a:grpSpLocks/>
          </p:cNvGrpSpPr>
          <p:nvPr/>
        </p:nvGrpSpPr>
        <p:grpSpPr bwMode="auto">
          <a:xfrm>
            <a:off x="2933700" y="5613419"/>
            <a:ext cx="3714751" cy="307976"/>
            <a:chOff x="1920" y="3584"/>
            <a:chExt cx="2340" cy="194"/>
          </a:xfrm>
        </p:grpSpPr>
        <p:sp>
          <p:nvSpPr>
            <p:cNvPr id="1210" name="Rectangle 156"/>
            <p:cNvSpPr>
              <a:spLocks noChangeArrowheads="1"/>
            </p:cNvSpPr>
            <p:nvPr/>
          </p:nvSpPr>
          <p:spPr bwMode="auto">
            <a:xfrm>
              <a:off x="192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1" name="Rectangle 157"/>
            <p:cNvSpPr>
              <a:spLocks noChangeArrowheads="1"/>
            </p:cNvSpPr>
            <p:nvPr/>
          </p:nvSpPr>
          <p:spPr bwMode="auto">
            <a:xfrm>
              <a:off x="228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dirty="0" smtClean="0">
                  <a:solidFill>
                    <a:srgbClr val="000000"/>
                  </a:solidFill>
                </a:rPr>
                <a:t>14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2" name="Rectangle 158"/>
            <p:cNvSpPr>
              <a:spLocks noChangeArrowheads="1"/>
            </p:cNvSpPr>
            <p:nvPr/>
          </p:nvSpPr>
          <p:spPr bwMode="auto">
            <a:xfrm>
              <a:off x="264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dirty="0" smtClean="0">
                  <a:solidFill>
                    <a:srgbClr val="000000"/>
                  </a:solidFill>
                </a:rPr>
                <a:t>18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3" name="Rectangle 159"/>
            <p:cNvSpPr>
              <a:spLocks noChangeArrowheads="1"/>
            </p:cNvSpPr>
            <p:nvPr/>
          </p:nvSpPr>
          <p:spPr bwMode="auto">
            <a:xfrm>
              <a:off x="300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dirty="0" smtClean="0">
                  <a:solidFill>
                    <a:srgbClr val="000000"/>
                  </a:solidFill>
                </a:rPr>
                <a:t>22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4" name="Rectangle 160"/>
            <p:cNvSpPr>
              <a:spLocks noChangeArrowheads="1"/>
            </p:cNvSpPr>
            <p:nvPr/>
          </p:nvSpPr>
          <p:spPr bwMode="auto">
            <a:xfrm>
              <a:off x="336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dirty="0" smtClean="0">
                  <a:solidFill>
                    <a:srgbClr val="000000"/>
                  </a:solidFill>
                </a:rPr>
                <a:t>26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5" name="Rectangle 161"/>
            <p:cNvSpPr>
              <a:spLocks noChangeArrowheads="1"/>
            </p:cNvSpPr>
            <p:nvPr/>
          </p:nvSpPr>
          <p:spPr bwMode="auto">
            <a:xfrm>
              <a:off x="372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dirty="0" smtClean="0">
                  <a:solidFill>
                    <a:srgbClr val="000000"/>
                  </a:solidFill>
                </a:rPr>
                <a:t>30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6" name="Rectangle 162"/>
            <p:cNvSpPr>
              <a:spLocks noChangeArrowheads="1"/>
            </p:cNvSpPr>
            <p:nvPr/>
          </p:nvSpPr>
          <p:spPr bwMode="auto">
            <a:xfrm>
              <a:off x="4080" y="358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dirty="0" smtClean="0">
                  <a:solidFill>
                    <a:srgbClr val="000000"/>
                  </a:solidFill>
                </a:rPr>
                <a:t>34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333" name="pole tekstowe 1332"/>
          <p:cNvSpPr txBox="1"/>
          <p:nvPr/>
        </p:nvSpPr>
        <p:spPr>
          <a:xfrm>
            <a:off x="3375264" y="1123950"/>
            <a:ext cx="2768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0000CC"/>
                </a:solidFill>
              </a:rPr>
              <a:t>T</a:t>
            </a:r>
            <a:r>
              <a:rPr lang="pl-PL" sz="2800" b="1" baseline="-25000" dirty="0" err="1" smtClean="0">
                <a:solidFill>
                  <a:srgbClr val="0000CC"/>
                </a:solidFill>
              </a:rPr>
              <a:t>z</a:t>
            </a:r>
            <a:r>
              <a:rPr lang="pl-PL" sz="2800" b="1" dirty="0" smtClean="0">
                <a:solidFill>
                  <a:srgbClr val="0000CC"/>
                </a:solidFill>
              </a:rPr>
              <a:t>=-1 </a:t>
            </a:r>
            <a:r>
              <a:rPr lang="pl-PL" sz="28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pl-PL" sz="2800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</a:t>
            </a:r>
            <a:r>
              <a:rPr lang="pl-PL" sz="2800" b="1" baseline="-250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z</a:t>
            </a:r>
            <a:r>
              <a:rPr lang="pl-PL" sz="28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=0</a:t>
            </a:r>
            <a:endParaRPr lang="pl-PL" sz="2800" b="1" dirty="0">
              <a:solidFill>
                <a:srgbClr val="0000CC"/>
              </a:solidFill>
            </a:endParaRPr>
          </a:p>
        </p:txBody>
      </p:sp>
      <p:sp>
        <p:nvSpPr>
          <p:cNvPr id="1334" name="pole tekstowe 1333"/>
          <p:cNvSpPr txBox="1"/>
          <p:nvPr/>
        </p:nvSpPr>
        <p:spPr>
          <a:xfrm>
            <a:off x="1326447" y="581025"/>
            <a:ext cx="690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0000CC"/>
                </a:solidFill>
              </a:rPr>
              <a:t>mixing</a:t>
            </a:r>
            <a:r>
              <a:rPr lang="pl-PL" sz="2400" b="1" dirty="0" smtClean="0">
                <a:solidFill>
                  <a:srgbClr val="0000CC"/>
                </a:solidFill>
              </a:rPr>
              <a:t> the X,Y,Z </a:t>
            </a:r>
            <a:r>
              <a:rPr lang="pl-PL" sz="2400" b="1" dirty="0" err="1" smtClean="0">
                <a:solidFill>
                  <a:srgbClr val="0000CC"/>
                </a:solidFill>
              </a:rPr>
              <a:t>orientations</a:t>
            </a:r>
            <a:r>
              <a:rPr lang="pl-PL" sz="2400" b="1" dirty="0" smtClean="0">
                <a:solidFill>
                  <a:srgbClr val="0000CC"/>
                </a:solidFill>
              </a:rPr>
              <a:t> in </a:t>
            </a:r>
            <a:r>
              <a:rPr lang="pl-PL" sz="2400" b="1" dirty="0" err="1" smtClean="0">
                <a:solidFill>
                  <a:srgbClr val="0000CC"/>
                </a:solidFill>
              </a:rPr>
              <a:t>light</a:t>
            </a:r>
            <a:r>
              <a:rPr lang="pl-PL" sz="2400" b="1" dirty="0" smtClean="0">
                <a:solidFill>
                  <a:srgbClr val="0000CC"/>
                </a:solidFill>
              </a:rPr>
              <a:t> </a:t>
            </a:r>
            <a:r>
              <a:rPr lang="pl-PL" sz="2400" b="1" dirty="0" err="1" smtClean="0">
                <a:solidFill>
                  <a:srgbClr val="0000CC"/>
                </a:solidFill>
              </a:rPr>
              <a:t>nuclei</a:t>
            </a:r>
            <a:endParaRPr lang="pl-PL" sz="2400" b="1" dirty="0">
              <a:solidFill>
                <a:srgbClr val="0000CC"/>
              </a:solidFill>
            </a:endParaRPr>
          </a:p>
        </p:txBody>
      </p:sp>
      <p:sp>
        <p:nvSpPr>
          <p:cNvPr id="1335" name="pole tekstowe 1334"/>
          <p:cNvSpPr txBox="1"/>
          <p:nvPr/>
        </p:nvSpPr>
        <p:spPr>
          <a:xfrm>
            <a:off x="4558802" y="58769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endParaRPr lang="pl-PL" sz="32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5" name="Text Box 304"/>
          <p:cNvSpPr txBox="1">
            <a:spLocks noChangeArrowheads="1"/>
          </p:cNvSpPr>
          <p:nvPr/>
        </p:nvSpPr>
        <p:spPr bwMode="auto">
          <a:xfrm rot="16200000">
            <a:off x="970324" y="3173126"/>
            <a:ext cx="1370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200" b="1" dirty="0" err="1">
                <a:solidFill>
                  <a:srgbClr val="020202"/>
                </a:solidFill>
                <a:latin typeface="Symbol" pitchFamily="18" charset="2"/>
              </a:rPr>
              <a:t>d</a:t>
            </a:r>
            <a:r>
              <a:rPr lang="pl-PL" sz="3200" b="1" baseline="-25000" dirty="0" err="1">
                <a:solidFill>
                  <a:srgbClr val="020202"/>
                </a:solidFill>
              </a:rPr>
              <a:t>C</a:t>
            </a:r>
            <a:r>
              <a:rPr lang="pl-PL" sz="3200" b="1" dirty="0">
                <a:solidFill>
                  <a:srgbClr val="020202"/>
                </a:solidFill>
              </a:rPr>
              <a:t> [%]</a:t>
            </a:r>
          </a:p>
        </p:txBody>
      </p:sp>
      <p:cxnSp>
        <p:nvCxnSpPr>
          <p:cNvPr id="1338" name="Łącznik prosty ze strzałką 1337"/>
          <p:cNvCxnSpPr/>
          <p:nvPr/>
        </p:nvCxnSpPr>
        <p:spPr bwMode="auto">
          <a:xfrm flipH="1">
            <a:off x="6657975" y="1838325"/>
            <a:ext cx="1123950" cy="7524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339" name="pole tekstowe 1338"/>
          <p:cNvSpPr txBox="1"/>
          <p:nvPr/>
        </p:nvSpPr>
        <p:spPr>
          <a:xfrm>
            <a:off x="7368870" y="137160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averages</a:t>
            </a:r>
            <a:endParaRPr lang="pl-PL" dirty="0"/>
          </a:p>
        </p:txBody>
      </p:sp>
      <p:cxnSp>
        <p:nvCxnSpPr>
          <p:cNvPr id="189" name="Łącznik prosty ze strzałką 188"/>
          <p:cNvCxnSpPr/>
          <p:nvPr/>
        </p:nvCxnSpPr>
        <p:spPr bwMode="auto">
          <a:xfrm flipH="1">
            <a:off x="6677025" y="2552700"/>
            <a:ext cx="1123950" cy="7524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90" name="pole tekstowe 189"/>
          <p:cNvSpPr txBox="1"/>
          <p:nvPr/>
        </p:nvSpPr>
        <p:spPr>
          <a:xfrm>
            <a:off x="7513942" y="2152650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mixing</a:t>
            </a:r>
            <a:endParaRPr lang="pl-PL" dirty="0"/>
          </a:p>
        </p:txBody>
      </p:sp>
      <p:cxnSp>
        <p:nvCxnSpPr>
          <p:cNvPr id="191" name="Łącznik prosty ze strzałką 190"/>
          <p:cNvCxnSpPr/>
          <p:nvPr/>
        </p:nvCxnSpPr>
        <p:spPr bwMode="auto">
          <a:xfrm flipH="1" flipV="1">
            <a:off x="6657975" y="3971925"/>
            <a:ext cx="1238250" cy="6286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341" name="pole tekstowe 1340"/>
          <p:cNvSpPr txBox="1"/>
          <p:nvPr/>
        </p:nvSpPr>
        <p:spPr>
          <a:xfrm>
            <a:off x="7816652" y="439102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00CC"/>
                </a:solidFill>
              </a:rPr>
              <a:t>T&amp;H</a:t>
            </a:r>
            <a:endParaRPr lang="pl-PL" dirty="0">
              <a:solidFill>
                <a:srgbClr val="00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75326" y="6581001"/>
            <a:ext cx="6723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W.Satula</a:t>
            </a:r>
            <a:r>
              <a:rPr lang="pl-PL" sz="1200" dirty="0" smtClean="0"/>
              <a:t>, </a:t>
            </a:r>
            <a:r>
              <a:rPr lang="pl-PL" sz="1200" dirty="0" err="1" smtClean="0"/>
              <a:t>J.Dobaczewski</a:t>
            </a:r>
            <a:r>
              <a:rPr lang="pl-PL" sz="1200" dirty="0" smtClean="0"/>
              <a:t>, </a:t>
            </a:r>
            <a:r>
              <a:rPr lang="pl-PL" sz="1200" dirty="0" err="1" smtClean="0"/>
              <a:t>M.Konieczka</a:t>
            </a:r>
            <a:r>
              <a:rPr lang="pl-PL" sz="1200" dirty="0" smtClean="0"/>
              <a:t>, </a:t>
            </a:r>
            <a:r>
              <a:rPr lang="pl-PL" sz="1200" dirty="0" err="1" smtClean="0"/>
              <a:t>W.Nazarewicz</a:t>
            </a:r>
            <a:r>
              <a:rPr lang="pl-PL" sz="1200" dirty="0" smtClean="0"/>
              <a:t>, Acta </a:t>
            </a:r>
            <a:r>
              <a:rPr lang="pl-PL" sz="1200" dirty="0" err="1" smtClean="0"/>
              <a:t>Phys</a:t>
            </a:r>
            <a:r>
              <a:rPr lang="pl-PL" sz="1200" dirty="0" smtClean="0"/>
              <a:t>. Polonica B45, 167 (2014)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32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84500" y="4035425"/>
            <a:ext cx="3048000" cy="1676400"/>
            <a:chOff x="1904" y="2152"/>
            <a:chExt cx="1920" cy="1056"/>
          </a:xfrm>
        </p:grpSpPr>
        <p:sp>
          <p:nvSpPr>
            <p:cNvPr id="145" name="Line 5"/>
            <p:cNvSpPr>
              <a:spLocks noChangeShapeType="1"/>
            </p:cNvSpPr>
            <p:nvPr/>
          </p:nvSpPr>
          <p:spPr bwMode="auto">
            <a:xfrm flipV="1">
              <a:off x="1904" y="2576"/>
              <a:ext cx="640" cy="6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Line 6"/>
            <p:cNvSpPr>
              <a:spLocks noChangeShapeType="1"/>
            </p:cNvSpPr>
            <p:nvPr/>
          </p:nvSpPr>
          <p:spPr bwMode="auto">
            <a:xfrm flipV="1">
              <a:off x="2544" y="2224"/>
              <a:ext cx="640" cy="3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Line 7"/>
            <p:cNvSpPr>
              <a:spLocks noChangeShapeType="1"/>
            </p:cNvSpPr>
            <p:nvPr/>
          </p:nvSpPr>
          <p:spPr bwMode="auto">
            <a:xfrm flipV="1">
              <a:off x="3184" y="2152"/>
              <a:ext cx="64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984500" y="2574925"/>
            <a:ext cx="3048000" cy="3136900"/>
            <a:chOff x="1904" y="1232"/>
            <a:chExt cx="1920" cy="1976"/>
          </a:xfrm>
        </p:grpSpPr>
        <p:sp>
          <p:nvSpPr>
            <p:cNvPr id="142" name="Line 9"/>
            <p:cNvSpPr>
              <a:spLocks noChangeShapeType="1"/>
            </p:cNvSpPr>
            <p:nvPr/>
          </p:nvSpPr>
          <p:spPr bwMode="auto">
            <a:xfrm flipV="1">
              <a:off x="1904" y="2224"/>
              <a:ext cx="640" cy="9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Line 10"/>
            <p:cNvSpPr>
              <a:spLocks noChangeShapeType="1"/>
            </p:cNvSpPr>
            <p:nvPr/>
          </p:nvSpPr>
          <p:spPr bwMode="auto">
            <a:xfrm flipV="1">
              <a:off x="2544" y="1472"/>
              <a:ext cx="640" cy="7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 flipV="1">
              <a:off x="3184" y="1232"/>
              <a:ext cx="640" cy="2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2476500" y="2282825"/>
            <a:ext cx="76200" cy="3911600"/>
            <a:chOff x="1584" y="1048"/>
            <a:chExt cx="48" cy="2464"/>
          </a:xfrm>
        </p:grpSpPr>
        <p:sp>
          <p:nvSpPr>
            <p:cNvPr id="101" name="Line 13"/>
            <p:cNvSpPr>
              <a:spLocks noChangeShapeType="1"/>
            </p:cNvSpPr>
            <p:nvPr/>
          </p:nvSpPr>
          <p:spPr bwMode="auto">
            <a:xfrm>
              <a:off x="1584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Line 14"/>
            <p:cNvSpPr>
              <a:spLocks noChangeShapeType="1"/>
            </p:cNvSpPr>
            <p:nvPr/>
          </p:nvSpPr>
          <p:spPr bwMode="auto">
            <a:xfrm>
              <a:off x="1584" y="32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>
              <a:off x="1584" y="289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>
              <a:off x="1584" y="25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Line 17"/>
            <p:cNvSpPr>
              <a:spLocks noChangeShapeType="1"/>
            </p:cNvSpPr>
            <p:nvPr/>
          </p:nvSpPr>
          <p:spPr bwMode="auto">
            <a:xfrm>
              <a:off x="1584" y="228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1584" y="197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Line 19"/>
            <p:cNvSpPr>
              <a:spLocks noChangeShapeType="1"/>
            </p:cNvSpPr>
            <p:nvPr/>
          </p:nvSpPr>
          <p:spPr bwMode="auto">
            <a:xfrm>
              <a:off x="1584" y="16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Line 20"/>
            <p:cNvSpPr>
              <a:spLocks noChangeShapeType="1"/>
            </p:cNvSpPr>
            <p:nvPr/>
          </p:nvSpPr>
          <p:spPr bwMode="auto">
            <a:xfrm>
              <a:off x="1584" y="13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Line 21"/>
            <p:cNvSpPr>
              <a:spLocks noChangeShapeType="1"/>
            </p:cNvSpPr>
            <p:nvPr/>
          </p:nvSpPr>
          <p:spPr bwMode="auto">
            <a:xfrm>
              <a:off x="1584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22"/>
            <p:cNvSpPr>
              <a:spLocks noChangeShapeType="1"/>
            </p:cNvSpPr>
            <p:nvPr/>
          </p:nvSpPr>
          <p:spPr bwMode="auto">
            <a:xfrm>
              <a:off x="1584" y="34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584" y="33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24"/>
            <p:cNvSpPr>
              <a:spLocks noChangeShapeType="1"/>
            </p:cNvSpPr>
            <p:nvPr/>
          </p:nvSpPr>
          <p:spPr bwMode="auto">
            <a:xfrm>
              <a:off x="1584" y="33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25"/>
            <p:cNvSpPr>
              <a:spLocks noChangeShapeType="1"/>
            </p:cNvSpPr>
            <p:nvPr/>
          </p:nvSpPr>
          <p:spPr bwMode="auto">
            <a:xfrm>
              <a:off x="1584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26"/>
            <p:cNvSpPr>
              <a:spLocks noChangeShapeType="1"/>
            </p:cNvSpPr>
            <p:nvPr/>
          </p:nvSpPr>
          <p:spPr bwMode="auto">
            <a:xfrm>
              <a:off x="1584" y="3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Line 27"/>
            <p:cNvSpPr>
              <a:spLocks noChangeShapeType="1"/>
            </p:cNvSpPr>
            <p:nvPr/>
          </p:nvSpPr>
          <p:spPr bwMode="auto">
            <a:xfrm>
              <a:off x="1584" y="30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1584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1584" y="29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Line 30"/>
            <p:cNvSpPr>
              <a:spLocks noChangeShapeType="1"/>
            </p:cNvSpPr>
            <p:nvPr/>
          </p:nvSpPr>
          <p:spPr bwMode="auto">
            <a:xfrm>
              <a:off x="1584" y="28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Line 31"/>
            <p:cNvSpPr>
              <a:spLocks noChangeShapeType="1"/>
            </p:cNvSpPr>
            <p:nvPr/>
          </p:nvSpPr>
          <p:spPr bwMode="auto">
            <a:xfrm>
              <a:off x="1584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Line 32"/>
            <p:cNvSpPr>
              <a:spLocks noChangeShapeType="1"/>
            </p:cNvSpPr>
            <p:nvPr/>
          </p:nvSpPr>
          <p:spPr bwMode="auto">
            <a:xfrm>
              <a:off x="1584" y="27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Line 33"/>
            <p:cNvSpPr>
              <a:spLocks noChangeShapeType="1"/>
            </p:cNvSpPr>
            <p:nvPr/>
          </p:nvSpPr>
          <p:spPr bwMode="auto">
            <a:xfrm>
              <a:off x="1584" y="2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Line 34"/>
            <p:cNvSpPr>
              <a:spLocks noChangeShapeType="1"/>
            </p:cNvSpPr>
            <p:nvPr/>
          </p:nvSpPr>
          <p:spPr bwMode="auto">
            <a:xfrm>
              <a:off x="1584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Line 35"/>
            <p:cNvSpPr>
              <a:spLocks noChangeShapeType="1"/>
            </p:cNvSpPr>
            <p:nvPr/>
          </p:nvSpPr>
          <p:spPr bwMode="auto">
            <a:xfrm>
              <a:off x="1584" y="24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Line 36"/>
            <p:cNvSpPr>
              <a:spLocks noChangeShapeType="1"/>
            </p:cNvSpPr>
            <p:nvPr/>
          </p:nvSpPr>
          <p:spPr bwMode="auto">
            <a:xfrm>
              <a:off x="1584" y="2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Line 37"/>
            <p:cNvSpPr>
              <a:spLocks noChangeShapeType="1"/>
            </p:cNvSpPr>
            <p:nvPr/>
          </p:nvSpPr>
          <p:spPr bwMode="auto">
            <a:xfrm>
              <a:off x="1584" y="2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>
              <a:off x="1584" y="2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Line 39"/>
            <p:cNvSpPr>
              <a:spLocks noChangeShapeType="1"/>
            </p:cNvSpPr>
            <p:nvPr/>
          </p:nvSpPr>
          <p:spPr bwMode="auto">
            <a:xfrm>
              <a:off x="1584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Line 40"/>
            <p:cNvSpPr>
              <a:spLocks noChangeShapeType="1"/>
            </p:cNvSpPr>
            <p:nvPr/>
          </p:nvSpPr>
          <p:spPr bwMode="auto">
            <a:xfrm>
              <a:off x="1584" y="20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Line 41"/>
            <p:cNvSpPr>
              <a:spLocks noChangeShapeType="1"/>
            </p:cNvSpPr>
            <p:nvPr/>
          </p:nvSpPr>
          <p:spPr bwMode="auto">
            <a:xfrm>
              <a:off x="1584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Line 42"/>
            <p:cNvSpPr>
              <a:spLocks noChangeShapeType="1"/>
            </p:cNvSpPr>
            <p:nvPr/>
          </p:nvSpPr>
          <p:spPr bwMode="auto">
            <a:xfrm>
              <a:off x="1584" y="1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Line 43"/>
            <p:cNvSpPr>
              <a:spLocks noChangeShapeType="1"/>
            </p:cNvSpPr>
            <p:nvPr/>
          </p:nvSpPr>
          <p:spPr bwMode="auto">
            <a:xfrm>
              <a:off x="1584" y="18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>
              <a:off x="1584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Line 45"/>
            <p:cNvSpPr>
              <a:spLocks noChangeShapeType="1"/>
            </p:cNvSpPr>
            <p:nvPr/>
          </p:nvSpPr>
          <p:spPr bwMode="auto">
            <a:xfrm>
              <a:off x="1584" y="17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Line 46"/>
            <p:cNvSpPr>
              <a:spLocks noChangeShapeType="1"/>
            </p:cNvSpPr>
            <p:nvPr/>
          </p:nvSpPr>
          <p:spPr bwMode="auto">
            <a:xfrm>
              <a:off x="1584" y="16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Line 47"/>
            <p:cNvSpPr>
              <a:spLocks noChangeShapeType="1"/>
            </p:cNvSpPr>
            <p:nvPr/>
          </p:nvSpPr>
          <p:spPr bwMode="auto">
            <a:xfrm>
              <a:off x="1584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Line 48"/>
            <p:cNvSpPr>
              <a:spLocks noChangeShapeType="1"/>
            </p:cNvSpPr>
            <p:nvPr/>
          </p:nvSpPr>
          <p:spPr bwMode="auto">
            <a:xfrm>
              <a:off x="1584" y="14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Line 49"/>
            <p:cNvSpPr>
              <a:spLocks noChangeShapeType="1"/>
            </p:cNvSpPr>
            <p:nvPr/>
          </p:nvSpPr>
          <p:spPr bwMode="auto">
            <a:xfrm>
              <a:off x="1584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Line 50"/>
            <p:cNvSpPr>
              <a:spLocks noChangeShapeType="1"/>
            </p:cNvSpPr>
            <p:nvPr/>
          </p:nvSpPr>
          <p:spPr bwMode="auto">
            <a:xfrm>
              <a:off x="1584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Line 51"/>
            <p:cNvSpPr>
              <a:spLocks noChangeShapeType="1"/>
            </p:cNvSpPr>
            <p:nvPr/>
          </p:nvSpPr>
          <p:spPr bwMode="auto">
            <a:xfrm>
              <a:off x="1584" y="12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Line 52"/>
            <p:cNvSpPr>
              <a:spLocks noChangeShapeType="1"/>
            </p:cNvSpPr>
            <p:nvPr/>
          </p:nvSpPr>
          <p:spPr bwMode="auto">
            <a:xfrm>
              <a:off x="1584" y="11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Line 53"/>
            <p:cNvSpPr>
              <a:spLocks noChangeShapeType="1"/>
            </p:cNvSpPr>
            <p:nvPr/>
          </p:nvSpPr>
          <p:spPr bwMode="auto">
            <a:xfrm>
              <a:off x="1584" y="11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6972300" y="2282825"/>
            <a:ext cx="76200" cy="3911600"/>
            <a:chOff x="4416" y="1048"/>
            <a:chExt cx="48" cy="2464"/>
          </a:xfrm>
        </p:grpSpPr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H="1">
              <a:off x="4416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H="1">
              <a:off x="4416" y="32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flipH="1">
              <a:off x="4416" y="289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 flipH="1">
              <a:off x="4416" y="25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H="1">
              <a:off x="4416" y="228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 flipH="1">
              <a:off x="4416" y="197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 flipH="1">
              <a:off x="4416" y="16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H="1">
              <a:off x="4416" y="13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 flipH="1">
              <a:off x="4416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 flipH="1">
              <a:off x="4440" y="34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H="1">
              <a:off x="4440" y="33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 flipH="1">
              <a:off x="4440" y="33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H="1">
              <a:off x="4440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 flipH="1">
              <a:off x="4440" y="3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Line 69"/>
            <p:cNvSpPr>
              <a:spLocks noChangeShapeType="1"/>
            </p:cNvSpPr>
            <p:nvPr/>
          </p:nvSpPr>
          <p:spPr bwMode="auto">
            <a:xfrm flipH="1">
              <a:off x="4440" y="30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Line 70"/>
            <p:cNvSpPr>
              <a:spLocks noChangeShapeType="1"/>
            </p:cNvSpPr>
            <p:nvPr/>
          </p:nvSpPr>
          <p:spPr bwMode="auto">
            <a:xfrm flipH="1">
              <a:off x="4440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 flipH="1">
              <a:off x="4440" y="29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Line 72"/>
            <p:cNvSpPr>
              <a:spLocks noChangeShapeType="1"/>
            </p:cNvSpPr>
            <p:nvPr/>
          </p:nvSpPr>
          <p:spPr bwMode="auto">
            <a:xfrm flipH="1">
              <a:off x="4440" y="28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 flipH="1">
              <a:off x="4440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 flipH="1">
              <a:off x="4440" y="27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 flipH="1">
              <a:off x="4440" y="2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 flipH="1">
              <a:off x="4440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 flipH="1">
              <a:off x="4440" y="24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 flipH="1">
              <a:off x="4440" y="2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flipH="1">
              <a:off x="4440" y="2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Line 80"/>
            <p:cNvSpPr>
              <a:spLocks noChangeShapeType="1"/>
            </p:cNvSpPr>
            <p:nvPr/>
          </p:nvSpPr>
          <p:spPr bwMode="auto">
            <a:xfrm flipH="1">
              <a:off x="4440" y="2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 flipH="1">
              <a:off x="4440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Line 82"/>
            <p:cNvSpPr>
              <a:spLocks noChangeShapeType="1"/>
            </p:cNvSpPr>
            <p:nvPr/>
          </p:nvSpPr>
          <p:spPr bwMode="auto">
            <a:xfrm flipH="1">
              <a:off x="4440" y="20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Line 83"/>
            <p:cNvSpPr>
              <a:spLocks noChangeShapeType="1"/>
            </p:cNvSpPr>
            <p:nvPr/>
          </p:nvSpPr>
          <p:spPr bwMode="auto">
            <a:xfrm flipH="1">
              <a:off x="4440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Line 84"/>
            <p:cNvSpPr>
              <a:spLocks noChangeShapeType="1"/>
            </p:cNvSpPr>
            <p:nvPr/>
          </p:nvSpPr>
          <p:spPr bwMode="auto">
            <a:xfrm flipH="1">
              <a:off x="4440" y="1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Line 85"/>
            <p:cNvSpPr>
              <a:spLocks noChangeShapeType="1"/>
            </p:cNvSpPr>
            <p:nvPr/>
          </p:nvSpPr>
          <p:spPr bwMode="auto">
            <a:xfrm flipH="1">
              <a:off x="4440" y="18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 flipH="1">
              <a:off x="4440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 flipH="1">
              <a:off x="4440" y="17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Line 88"/>
            <p:cNvSpPr>
              <a:spLocks noChangeShapeType="1"/>
            </p:cNvSpPr>
            <p:nvPr/>
          </p:nvSpPr>
          <p:spPr bwMode="auto">
            <a:xfrm flipH="1">
              <a:off x="4440" y="16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Line 89"/>
            <p:cNvSpPr>
              <a:spLocks noChangeShapeType="1"/>
            </p:cNvSpPr>
            <p:nvPr/>
          </p:nvSpPr>
          <p:spPr bwMode="auto">
            <a:xfrm flipH="1">
              <a:off x="4440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Line 90"/>
            <p:cNvSpPr>
              <a:spLocks noChangeShapeType="1"/>
            </p:cNvSpPr>
            <p:nvPr/>
          </p:nvSpPr>
          <p:spPr bwMode="auto">
            <a:xfrm flipH="1">
              <a:off x="4440" y="14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 flipH="1">
              <a:off x="4440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Line 92"/>
            <p:cNvSpPr>
              <a:spLocks noChangeShapeType="1"/>
            </p:cNvSpPr>
            <p:nvPr/>
          </p:nvSpPr>
          <p:spPr bwMode="auto">
            <a:xfrm flipH="1">
              <a:off x="4440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Line 93"/>
            <p:cNvSpPr>
              <a:spLocks noChangeShapeType="1"/>
            </p:cNvSpPr>
            <p:nvPr/>
          </p:nvSpPr>
          <p:spPr bwMode="auto">
            <a:xfrm flipH="1">
              <a:off x="4440" y="12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Line 94"/>
            <p:cNvSpPr>
              <a:spLocks noChangeShapeType="1"/>
            </p:cNvSpPr>
            <p:nvPr/>
          </p:nvSpPr>
          <p:spPr bwMode="auto">
            <a:xfrm flipH="1">
              <a:off x="4440" y="11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 flipH="1">
              <a:off x="4440" y="11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oup 107"/>
          <p:cNvGrpSpPr>
            <a:grpSpLocks/>
          </p:cNvGrpSpPr>
          <p:nvPr/>
        </p:nvGrpSpPr>
        <p:grpSpPr bwMode="auto">
          <a:xfrm>
            <a:off x="2476500" y="6118225"/>
            <a:ext cx="4572000" cy="76200"/>
            <a:chOff x="1584" y="3464"/>
            <a:chExt cx="2880" cy="48"/>
          </a:xfrm>
        </p:grpSpPr>
        <p:sp>
          <p:nvSpPr>
            <p:cNvPr id="50" name="Line 97"/>
            <p:cNvSpPr>
              <a:spLocks noChangeShapeType="1"/>
            </p:cNvSpPr>
            <p:nvPr/>
          </p:nvSpPr>
          <p:spPr bwMode="auto">
            <a:xfrm flipV="1">
              <a:off x="158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98"/>
            <p:cNvSpPr>
              <a:spLocks noChangeShapeType="1"/>
            </p:cNvSpPr>
            <p:nvPr/>
          </p:nvSpPr>
          <p:spPr bwMode="auto">
            <a:xfrm flipV="1">
              <a:off x="190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Line 99"/>
            <p:cNvSpPr>
              <a:spLocks noChangeShapeType="1"/>
            </p:cNvSpPr>
            <p:nvPr/>
          </p:nvSpPr>
          <p:spPr bwMode="auto">
            <a:xfrm flipV="1">
              <a:off x="222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100"/>
            <p:cNvSpPr>
              <a:spLocks noChangeShapeType="1"/>
            </p:cNvSpPr>
            <p:nvPr/>
          </p:nvSpPr>
          <p:spPr bwMode="auto">
            <a:xfrm flipV="1">
              <a:off x="254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 flipV="1">
              <a:off x="286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Line 102"/>
            <p:cNvSpPr>
              <a:spLocks noChangeShapeType="1"/>
            </p:cNvSpPr>
            <p:nvPr/>
          </p:nvSpPr>
          <p:spPr bwMode="auto">
            <a:xfrm flipV="1">
              <a:off x="318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Line 103"/>
            <p:cNvSpPr>
              <a:spLocks noChangeShapeType="1"/>
            </p:cNvSpPr>
            <p:nvPr/>
          </p:nvSpPr>
          <p:spPr bwMode="auto">
            <a:xfrm flipV="1">
              <a:off x="350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Line 104"/>
            <p:cNvSpPr>
              <a:spLocks noChangeShapeType="1"/>
            </p:cNvSpPr>
            <p:nvPr/>
          </p:nvSpPr>
          <p:spPr bwMode="auto">
            <a:xfrm flipV="1">
              <a:off x="382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Line 105"/>
            <p:cNvSpPr>
              <a:spLocks noChangeShapeType="1"/>
            </p:cNvSpPr>
            <p:nvPr/>
          </p:nvSpPr>
          <p:spPr bwMode="auto">
            <a:xfrm flipV="1">
              <a:off x="414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Line 106"/>
            <p:cNvSpPr>
              <a:spLocks noChangeShapeType="1"/>
            </p:cNvSpPr>
            <p:nvPr/>
          </p:nvSpPr>
          <p:spPr bwMode="auto">
            <a:xfrm flipV="1">
              <a:off x="446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2476500" y="2282825"/>
            <a:ext cx="4572000" cy="76200"/>
            <a:chOff x="1584" y="1048"/>
            <a:chExt cx="2880" cy="48"/>
          </a:xfrm>
        </p:grpSpPr>
        <p:sp>
          <p:nvSpPr>
            <p:cNvPr id="40" name="Line 108"/>
            <p:cNvSpPr>
              <a:spLocks noChangeShapeType="1"/>
            </p:cNvSpPr>
            <p:nvPr/>
          </p:nvSpPr>
          <p:spPr bwMode="auto">
            <a:xfrm>
              <a:off x="158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109"/>
            <p:cNvSpPr>
              <a:spLocks noChangeShapeType="1"/>
            </p:cNvSpPr>
            <p:nvPr/>
          </p:nvSpPr>
          <p:spPr bwMode="auto">
            <a:xfrm>
              <a:off x="190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Line 110"/>
            <p:cNvSpPr>
              <a:spLocks noChangeShapeType="1"/>
            </p:cNvSpPr>
            <p:nvPr/>
          </p:nvSpPr>
          <p:spPr bwMode="auto">
            <a:xfrm>
              <a:off x="222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111"/>
            <p:cNvSpPr>
              <a:spLocks noChangeShapeType="1"/>
            </p:cNvSpPr>
            <p:nvPr/>
          </p:nvSpPr>
          <p:spPr bwMode="auto">
            <a:xfrm>
              <a:off x="254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Line 112"/>
            <p:cNvSpPr>
              <a:spLocks noChangeShapeType="1"/>
            </p:cNvSpPr>
            <p:nvPr/>
          </p:nvSpPr>
          <p:spPr bwMode="auto">
            <a:xfrm>
              <a:off x="286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113"/>
            <p:cNvSpPr>
              <a:spLocks noChangeShapeType="1"/>
            </p:cNvSpPr>
            <p:nvPr/>
          </p:nvSpPr>
          <p:spPr bwMode="auto">
            <a:xfrm>
              <a:off x="318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Line 114"/>
            <p:cNvSpPr>
              <a:spLocks noChangeShapeType="1"/>
            </p:cNvSpPr>
            <p:nvPr/>
          </p:nvSpPr>
          <p:spPr bwMode="auto">
            <a:xfrm>
              <a:off x="350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Line 115"/>
            <p:cNvSpPr>
              <a:spLocks noChangeShapeType="1"/>
            </p:cNvSpPr>
            <p:nvPr/>
          </p:nvSpPr>
          <p:spPr bwMode="auto">
            <a:xfrm>
              <a:off x="382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Line 116"/>
            <p:cNvSpPr>
              <a:spLocks noChangeShapeType="1"/>
            </p:cNvSpPr>
            <p:nvPr/>
          </p:nvSpPr>
          <p:spPr bwMode="auto">
            <a:xfrm>
              <a:off x="414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117"/>
            <p:cNvSpPr>
              <a:spLocks noChangeShapeType="1"/>
            </p:cNvSpPr>
            <p:nvPr/>
          </p:nvSpPr>
          <p:spPr bwMode="auto">
            <a:xfrm>
              <a:off x="446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1" name="Line 119"/>
          <p:cNvSpPr>
            <a:spLocks noChangeShapeType="1"/>
          </p:cNvSpPr>
          <p:nvPr/>
        </p:nvSpPr>
        <p:spPr bwMode="auto">
          <a:xfrm flipV="1">
            <a:off x="2476500" y="2282825"/>
            <a:ext cx="0" cy="3911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Line 120"/>
          <p:cNvSpPr>
            <a:spLocks noChangeShapeType="1"/>
          </p:cNvSpPr>
          <p:nvPr/>
        </p:nvSpPr>
        <p:spPr bwMode="auto">
          <a:xfrm flipV="1">
            <a:off x="7048500" y="2282825"/>
            <a:ext cx="0" cy="3911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Line 121"/>
          <p:cNvSpPr>
            <a:spLocks noChangeShapeType="1"/>
          </p:cNvSpPr>
          <p:nvPr/>
        </p:nvSpPr>
        <p:spPr bwMode="auto">
          <a:xfrm>
            <a:off x="2476500" y="6194425"/>
            <a:ext cx="457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Line 122"/>
          <p:cNvSpPr>
            <a:spLocks noChangeShapeType="1"/>
          </p:cNvSpPr>
          <p:nvPr/>
        </p:nvSpPr>
        <p:spPr bwMode="auto">
          <a:xfrm>
            <a:off x="2476500" y="2282825"/>
            <a:ext cx="457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Oval 123"/>
          <p:cNvSpPr>
            <a:spLocks noChangeArrowheads="1"/>
          </p:cNvSpPr>
          <p:nvPr/>
        </p:nvSpPr>
        <p:spPr bwMode="auto">
          <a:xfrm>
            <a:off x="2927350" y="56546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Oval 124"/>
          <p:cNvSpPr>
            <a:spLocks noChangeArrowheads="1"/>
          </p:cNvSpPr>
          <p:nvPr/>
        </p:nvSpPr>
        <p:spPr bwMode="auto">
          <a:xfrm>
            <a:off x="3943350" y="46513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Oval 125"/>
          <p:cNvSpPr>
            <a:spLocks noChangeArrowheads="1"/>
          </p:cNvSpPr>
          <p:nvPr/>
        </p:nvSpPr>
        <p:spPr bwMode="auto">
          <a:xfrm>
            <a:off x="4959350" y="40925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Oval 126"/>
          <p:cNvSpPr>
            <a:spLocks noChangeArrowheads="1"/>
          </p:cNvSpPr>
          <p:nvPr/>
        </p:nvSpPr>
        <p:spPr bwMode="auto">
          <a:xfrm>
            <a:off x="5975350" y="39782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Oval 127"/>
          <p:cNvSpPr>
            <a:spLocks noChangeArrowheads="1"/>
          </p:cNvSpPr>
          <p:nvPr/>
        </p:nvSpPr>
        <p:spPr bwMode="auto">
          <a:xfrm>
            <a:off x="2927350" y="56546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Oval 128"/>
          <p:cNvSpPr>
            <a:spLocks noChangeArrowheads="1"/>
          </p:cNvSpPr>
          <p:nvPr/>
        </p:nvSpPr>
        <p:spPr bwMode="auto">
          <a:xfrm>
            <a:off x="3943350" y="40925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Oval 129"/>
          <p:cNvSpPr>
            <a:spLocks noChangeArrowheads="1"/>
          </p:cNvSpPr>
          <p:nvPr/>
        </p:nvSpPr>
        <p:spPr bwMode="auto">
          <a:xfrm>
            <a:off x="4959350" y="28987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Oval 130"/>
          <p:cNvSpPr>
            <a:spLocks noChangeArrowheads="1"/>
          </p:cNvSpPr>
          <p:nvPr/>
        </p:nvSpPr>
        <p:spPr bwMode="auto">
          <a:xfrm>
            <a:off x="5975350" y="2517775"/>
            <a:ext cx="127000" cy="127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3" name="Grupa 22"/>
          <p:cNvGrpSpPr/>
          <p:nvPr/>
        </p:nvGrpSpPr>
        <p:grpSpPr>
          <a:xfrm>
            <a:off x="2081647" y="2632994"/>
            <a:ext cx="289499" cy="3211261"/>
            <a:chOff x="2183442" y="2056838"/>
            <a:chExt cx="289499" cy="3211261"/>
          </a:xfrm>
          <a:noFill/>
        </p:grpSpPr>
        <p:sp>
          <p:nvSpPr>
            <p:cNvPr id="33" name="Rectangle 132"/>
            <p:cNvSpPr>
              <a:spLocks noChangeArrowheads="1"/>
            </p:cNvSpPr>
            <p:nvPr/>
          </p:nvSpPr>
          <p:spPr bwMode="auto">
            <a:xfrm>
              <a:off x="2311400" y="4991100"/>
              <a:ext cx="115416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33"/>
            <p:cNvSpPr>
              <a:spLocks noChangeArrowheads="1"/>
            </p:cNvSpPr>
            <p:nvPr/>
          </p:nvSpPr>
          <p:spPr bwMode="auto">
            <a:xfrm>
              <a:off x="2184400" y="4495800"/>
              <a:ext cx="288541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134"/>
            <p:cNvSpPr>
              <a:spLocks noChangeArrowheads="1"/>
            </p:cNvSpPr>
            <p:nvPr/>
          </p:nvSpPr>
          <p:spPr bwMode="auto">
            <a:xfrm>
              <a:off x="2183442" y="4012638"/>
              <a:ext cx="288541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135"/>
            <p:cNvSpPr>
              <a:spLocks noChangeArrowheads="1"/>
            </p:cNvSpPr>
            <p:nvPr/>
          </p:nvSpPr>
          <p:spPr bwMode="auto">
            <a:xfrm>
              <a:off x="2184400" y="3517900"/>
              <a:ext cx="288541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136"/>
            <p:cNvSpPr>
              <a:spLocks noChangeArrowheads="1"/>
            </p:cNvSpPr>
            <p:nvPr/>
          </p:nvSpPr>
          <p:spPr bwMode="auto">
            <a:xfrm>
              <a:off x="2183442" y="3034738"/>
              <a:ext cx="288541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2.0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137"/>
            <p:cNvSpPr>
              <a:spLocks noChangeArrowheads="1"/>
            </p:cNvSpPr>
            <p:nvPr/>
          </p:nvSpPr>
          <p:spPr bwMode="auto">
            <a:xfrm>
              <a:off x="2184400" y="2540000"/>
              <a:ext cx="288541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138"/>
            <p:cNvSpPr>
              <a:spLocks noChangeArrowheads="1"/>
            </p:cNvSpPr>
            <p:nvPr/>
          </p:nvSpPr>
          <p:spPr bwMode="auto">
            <a:xfrm>
              <a:off x="2183442" y="2056838"/>
              <a:ext cx="288541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3.0</a:t>
              </a:r>
              <a:endPara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2927350" y="6194425"/>
            <a:ext cx="3677825" cy="307777"/>
            <a:chOff x="2984500" y="5689600"/>
            <a:chExt cx="3677825" cy="307777"/>
          </a:xfrm>
        </p:grpSpPr>
        <p:sp>
          <p:nvSpPr>
            <p:cNvPr id="25" name="Rectangle 141"/>
            <p:cNvSpPr>
              <a:spLocks noChangeArrowheads="1"/>
            </p:cNvSpPr>
            <p:nvPr/>
          </p:nvSpPr>
          <p:spPr bwMode="auto">
            <a:xfrm>
              <a:off x="298450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00050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pl-PL" alt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43"/>
            <p:cNvSpPr>
              <a:spLocks noChangeArrowheads="1"/>
            </p:cNvSpPr>
            <p:nvPr/>
          </p:nvSpPr>
          <p:spPr bwMode="auto">
            <a:xfrm>
              <a:off x="501650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44"/>
            <p:cNvSpPr>
              <a:spLocks noChangeArrowheads="1"/>
            </p:cNvSpPr>
            <p:nvPr/>
          </p:nvSpPr>
          <p:spPr bwMode="auto">
            <a:xfrm>
              <a:off x="603250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pl-PL" alt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41"/>
            <p:cNvSpPr>
              <a:spLocks noChangeArrowheads="1"/>
            </p:cNvSpPr>
            <p:nvPr/>
          </p:nvSpPr>
          <p:spPr bwMode="auto">
            <a:xfrm>
              <a:off x="348812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141"/>
            <p:cNvSpPr>
              <a:spLocks noChangeArrowheads="1"/>
            </p:cNvSpPr>
            <p:nvPr/>
          </p:nvSpPr>
          <p:spPr bwMode="auto">
            <a:xfrm>
              <a:off x="450412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41"/>
            <p:cNvSpPr>
              <a:spLocks noChangeArrowheads="1"/>
            </p:cNvSpPr>
            <p:nvPr/>
          </p:nvSpPr>
          <p:spPr bwMode="auto">
            <a:xfrm>
              <a:off x="5520120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43"/>
            <p:cNvSpPr>
              <a:spLocks noChangeArrowheads="1"/>
            </p:cNvSpPr>
            <p:nvPr/>
          </p:nvSpPr>
          <p:spPr bwMode="auto">
            <a:xfrm>
              <a:off x="6534085" y="5689600"/>
              <a:ext cx="128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pole tekstowe 164"/>
          <p:cNvSpPr txBox="1"/>
          <p:nvPr/>
        </p:nvSpPr>
        <p:spPr>
          <a:xfrm rot="16200000">
            <a:off x="227229" y="3838575"/>
            <a:ext cx="310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Excitation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[</a:t>
            </a:r>
            <a:r>
              <a:rPr lang="pl-PL" dirty="0" err="1" smtClean="0"/>
              <a:t>MeV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66" name="pole tekstowe 165"/>
          <p:cNvSpPr txBox="1"/>
          <p:nvPr/>
        </p:nvSpPr>
        <p:spPr>
          <a:xfrm>
            <a:off x="3454650" y="6372225"/>
            <a:ext cx="2438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angular</a:t>
            </a:r>
            <a:r>
              <a:rPr lang="pl-PL" dirty="0" smtClean="0"/>
              <a:t> </a:t>
            </a:r>
            <a:r>
              <a:rPr lang="pl-PL" dirty="0" err="1" smtClean="0"/>
              <a:t>momentum</a:t>
            </a:r>
            <a:endParaRPr lang="pl-PL" dirty="0"/>
          </a:p>
        </p:txBody>
      </p:sp>
      <p:sp>
        <p:nvSpPr>
          <p:cNvPr id="167" name="pole tekstowe 166"/>
          <p:cNvSpPr txBox="1"/>
          <p:nvPr/>
        </p:nvSpPr>
        <p:spPr>
          <a:xfrm>
            <a:off x="6033537" y="2781300"/>
            <a:ext cx="63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T=1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1" name="Grupa 170"/>
          <p:cNvGrpSpPr/>
          <p:nvPr/>
        </p:nvGrpSpPr>
        <p:grpSpPr>
          <a:xfrm>
            <a:off x="3435350" y="3054350"/>
            <a:ext cx="3175000" cy="2555935"/>
            <a:chOff x="3473450" y="2635250"/>
            <a:chExt cx="3175000" cy="2555935"/>
          </a:xfrm>
        </p:grpSpPr>
        <p:grpSp>
          <p:nvGrpSpPr>
            <p:cNvPr id="164" name="Grupa 163"/>
            <p:cNvGrpSpPr/>
            <p:nvPr/>
          </p:nvGrpSpPr>
          <p:grpSpPr>
            <a:xfrm>
              <a:off x="3530600" y="2692400"/>
              <a:ext cx="3048000" cy="2324100"/>
              <a:chOff x="3530600" y="2692400"/>
              <a:chExt cx="3048000" cy="2324100"/>
            </a:xfrm>
          </p:grpSpPr>
          <p:grpSp>
            <p:nvGrpSpPr>
              <p:cNvPr id="148" name="Group 8"/>
              <p:cNvGrpSpPr>
                <a:grpSpLocks/>
              </p:cNvGrpSpPr>
              <p:nvPr/>
            </p:nvGrpSpPr>
            <p:grpSpPr bwMode="auto">
              <a:xfrm>
                <a:off x="3530600" y="2692400"/>
                <a:ext cx="3048000" cy="2324100"/>
                <a:chOff x="2224" y="1696"/>
                <a:chExt cx="1920" cy="1464"/>
              </a:xfrm>
            </p:grpSpPr>
            <p:sp>
              <p:nvSpPr>
                <p:cNvPr id="149" name="Line 5"/>
                <p:cNvSpPr>
                  <a:spLocks noChangeShapeType="1"/>
                </p:cNvSpPr>
                <p:nvPr/>
              </p:nvSpPr>
              <p:spPr bwMode="auto">
                <a:xfrm>
                  <a:off x="2224" y="1696"/>
                  <a:ext cx="640" cy="240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0" name="Line 6"/>
                <p:cNvSpPr>
                  <a:spLocks noChangeShapeType="1"/>
                </p:cNvSpPr>
                <p:nvPr/>
              </p:nvSpPr>
              <p:spPr bwMode="auto">
                <a:xfrm>
                  <a:off x="2864" y="1936"/>
                  <a:ext cx="640" cy="25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1" name="Line 7"/>
                <p:cNvSpPr>
                  <a:spLocks noChangeShapeType="1"/>
                </p:cNvSpPr>
                <p:nvPr/>
              </p:nvSpPr>
              <p:spPr bwMode="auto">
                <a:xfrm>
                  <a:off x="3504" y="2192"/>
                  <a:ext cx="640" cy="968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3530600" y="3606800"/>
                <a:ext cx="3048000" cy="876300"/>
                <a:chOff x="2224" y="2272"/>
                <a:chExt cx="1920" cy="552"/>
              </a:xfrm>
            </p:grpSpPr>
            <p:sp>
              <p:nvSpPr>
                <p:cNvPr id="15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224" y="2288"/>
                  <a:ext cx="640" cy="53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64" y="2272"/>
                  <a:ext cx="640" cy="1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5" name="Line 11"/>
                <p:cNvSpPr>
                  <a:spLocks noChangeShapeType="1"/>
                </p:cNvSpPr>
                <p:nvPr/>
              </p:nvSpPr>
              <p:spPr bwMode="auto">
                <a:xfrm>
                  <a:off x="3504" y="2272"/>
                  <a:ext cx="640" cy="552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156" name="Oval 123"/>
            <p:cNvSpPr>
              <a:spLocks noChangeArrowheads="1"/>
            </p:cNvSpPr>
            <p:nvPr/>
          </p:nvSpPr>
          <p:spPr bwMode="auto">
            <a:xfrm>
              <a:off x="3473450" y="26352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Oval 124"/>
            <p:cNvSpPr>
              <a:spLocks noChangeArrowheads="1"/>
            </p:cNvSpPr>
            <p:nvPr/>
          </p:nvSpPr>
          <p:spPr bwMode="auto">
            <a:xfrm>
              <a:off x="4489450" y="30162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Oval 125"/>
            <p:cNvSpPr>
              <a:spLocks noChangeArrowheads="1"/>
            </p:cNvSpPr>
            <p:nvPr/>
          </p:nvSpPr>
          <p:spPr bwMode="auto">
            <a:xfrm>
              <a:off x="5505450" y="34226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Oval 126"/>
            <p:cNvSpPr>
              <a:spLocks noChangeArrowheads="1"/>
            </p:cNvSpPr>
            <p:nvPr/>
          </p:nvSpPr>
          <p:spPr bwMode="auto">
            <a:xfrm>
              <a:off x="6521450" y="49593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Oval 127"/>
            <p:cNvSpPr>
              <a:spLocks noChangeArrowheads="1"/>
            </p:cNvSpPr>
            <p:nvPr/>
          </p:nvSpPr>
          <p:spPr bwMode="auto">
            <a:xfrm>
              <a:off x="3473450" y="44259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Oval 128"/>
            <p:cNvSpPr>
              <a:spLocks noChangeArrowheads="1"/>
            </p:cNvSpPr>
            <p:nvPr/>
          </p:nvSpPr>
          <p:spPr bwMode="auto">
            <a:xfrm>
              <a:off x="4489450" y="35750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Oval 129"/>
            <p:cNvSpPr>
              <a:spLocks noChangeArrowheads="1"/>
            </p:cNvSpPr>
            <p:nvPr/>
          </p:nvSpPr>
          <p:spPr bwMode="auto">
            <a:xfrm>
              <a:off x="5505450" y="35496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Oval 130"/>
            <p:cNvSpPr>
              <a:spLocks noChangeArrowheads="1"/>
            </p:cNvSpPr>
            <p:nvPr/>
          </p:nvSpPr>
          <p:spPr bwMode="auto">
            <a:xfrm>
              <a:off x="6521450" y="44259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pole tekstowe 167"/>
            <p:cNvSpPr txBox="1"/>
            <p:nvPr/>
          </p:nvSpPr>
          <p:spPr>
            <a:xfrm>
              <a:off x="5738262" y="4791075"/>
              <a:ext cx="633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T=0</a:t>
              </a:r>
              <a:endPara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2" name="pole tekstowe 171"/>
          <p:cNvSpPr txBox="1"/>
          <p:nvPr/>
        </p:nvSpPr>
        <p:spPr>
          <a:xfrm>
            <a:off x="1078972" y="1809750"/>
            <a:ext cx="788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</a:t>
            </a:r>
            <a:r>
              <a:rPr lang="pl-PL" dirty="0" err="1" smtClean="0"/>
              <a:t>ixing</a:t>
            </a:r>
            <a:r>
              <a:rPr lang="pl-PL" dirty="0" smtClean="0"/>
              <a:t> of </a:t>
            </a:r>
            <a:r>
              <a:rPr lang="pl-PL" dirty="0" err="1" smtClean="0"/>
              <a:t>states</a:t>
            </a:r>
            <a:r>
              <a:rPr lang="pl-PL" dirty="0" smtClean="0"/>
              <a:t> </a:t>
            </a:r>
            <a:r>
              <a:rPr lang="pl-PL" dirty="0" err="1" smtClean="0"/>
              <a:t>projected</a:t>
            </a:r>
            <a:r>
              <a:rPr lang="pl-PL" dirty="0" smtClean="0"/>
              <a:t> from the </a:t>
            </a:r>
            <a:r>
              <a:rPr lang="pl-PL" dirty="0" err="1" smtClean="0"/>
              <a:t>antialigned</a:t>
            </a:r>
            <a:r>
              <a:rPr lang="pl-PL" dirty="0" smtClean="0"/>
              <a:t> </a:t>
            </a:r>
            <a:r>
              <a:rPr lang="pl-PL" dirty="0" err="1" smtClean="0"/>
              <a:t>configurations</a:t>
            </a:r>
            <a:r>
              <a:rPr lang="pl-PL" dirty="0" smtClean="0"/>
              <a:t>: </a:t>
            </a:r>
            <a:endParaRPr lang="pl-PL" dirty="0"/>
          </a:p>
        </p:txBody>
      </p:sp>
      <p:sp>
        <p:nvSpPr>
          <p:cNvPr id="173" name="pole tekstowe 172"/>
          <p:cNvSpPr txBox="1"/>
          <p:nvPr/>
        </p:nvSpPr>
        <p:spPr>
          <a:xfrm>
            <a:off x="4205745" y="866775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nK</a:t>
            </a:r>
            <a:r>
              <a:rPr lang="pl-PL" dirty="0" smtClean="0"/>
              <a:t>     </a:t>
            </a:r>
            <a:r>
              <a:rPr lang="pl-PL" dirty="0" err="1" smtClean="0"/>
              <a:t>pK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176" name="Łącznik prostoliniowy 175"/>
          <p:cNvCxnSpPr/>
          <p:nvPr/>
        </p:nvCxnSpPr>
        <p:spPr bwMode="auto">
          <a:xfrm>
            <a:off x="4939441" y="895350"/>
            <a:ext cx="3238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0" name="Group 98"/>
          <p:cNvGrpSpPr>
            <a:grpSpLocks/>
          </p:cNvGrpSpPr>
          <p:nvPr/>
        </p:nvGrpSpPr>
        <p:grpSpPr bwMode="auto">
          <a:xfrm>
            <a:off x="3124200" y="407987"/>
            <a:ext cx="3429000" cy="889000"/>
            <a:chOff x="1944" y="1264"/>
            <a:chExt cx="2160" cy="560"/>
          </a:xfrm>
        </p:grpSpPr>
        <p:sp>
          <p:nvSpPr>
            <p:cNvPr id="265" name="Line 99"/>
            <p:cNvSpPr>
              <a:spLocks noChangeShapeType="1"/>
            </p:cNvSpPr>
            <p:nvPr/>
          </p:nvSpPr>
          <p:spPr bwMode="auto">
            <a:xfrm flipV="1">
              <a:off x="1944" y="1264"/>
              <a:ext cx="720" cy="5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6" name="Line 100"/>
            <p:cNvSpPr>
              <a:spLocks noChangeShapeType="1"/>
            </p:cNvSpPr>
            <p:nvPr/>
          </p:nvSpPr>
          <p:spPr bwMode="auto">
            <a:xfrm>
              <a:off x="2664" y="1264"/>
              <a:ext cx="72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Line 101"/>
            <p:cNvSpPr>
              <a:spLocks noChangeShapeType="1"/>
            </p:cNvSpPr>
            <p:nvPr/>
          </p:nvSpPr>
          <p:spPr bwMode="auto">
            <a:xfrm>
              <a:off x="3384" y="1264"/>
              <a:ext cx="720" cy="5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1" name="Group 102"/>
          <p:cNvGrpSpPr>
            <a:grpSpLocks/>
          </p:cNvGrpSpPr>
          <p:nvPr/>
        </p:nvGrpSpPr>
        <p:grpSpPr bwMode="auto">
          <a:xfrm>
            <a:off x="3124200" y="331787"/>
            <a:ext cx="3429000" cy="965200"/>
            <a:chOff x="1944" y="1216"/>
            <a:chExt cx="2160" cy="608"/>
          </a:xfrm>
        </p:grpSpPr>
        <p:sp>
          <p:nvSpPr>
            <p:cNvPr id="262" name="Line 103"/>
            <p:cNvSpPr>
              <a:spLocks noChangeShapeType="1"/>
            </p:cNvSpPr>
            <p:nvPr/>
          </p:nvSpPr>
          <p:spPr bwMode="auto">
            <a:xfrm flipV="1">
              <a:off x="1944" y="1216"/>
              <a:ext cx="720" cy="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3" name="Line 104"/>
            <p:cNvSpPr>
              <a:spLocks noChangeShapeType="1"/>
            </p:cNvSpPr>
            <p:nvPr/>
          </p:nvSpPr>
          <p:spPr bwMode="auto">
            <a:xfrm>
              <a:off x="2664" y="1216"/>
              <a:ext cx="720" cy="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4" name="Line 105"/>
            <p:cNvSpPr>
              <a:spLocks noChangeShapeType="1"/>
            </p:cNvSpPr>
            <p:nvPr/>
          </p:nvSpPr>
          <p:spPr bwMode="auto">
            <a:xfrm>
              <a:off x="3384" y="1224"/>
              <a:ext cx="720" cy="49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2" name="Group 106"/>
          <p:cNvGrpSpPr>
            <a:grpSpLocks/>
          </p:cNvGrpSpPr>
          <p:nvPr/>
        </p:nvGrpSpPr>
        <p:grpSpPr bwMode="auto">
          <a:xfrm>
            <a:off x="2552700" y="90487"/>
            <a:ext cx="76200" cy="1373188"/>
            <a:chOff x="1584" y="1064"/>
            <a:chExt cx="48" cy="865"/>
          </a:xfrm>
        </p:grpSpPr>
        <p:sp>
          <p:nvSpPr>
            <p:cNvPr id="243" name="Line 107"/>
            <p:cNvSpPr>
              <a:spLocks noChangeShapeType="1"/>
            </p:cNvSpPr>
            <p:nvPr/>
          </p:nvSpPr>
          <p:spPr bwMode="auto">
            <a:xfrm>
              <a:off x="1584" y="19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4" name="Line 108"/>
            <p:cNvSpPr>
              <a:spLocks noChangeShapeType="1"/>
            </p:cNvSpPr>
            <p:nvPr/>
          </p:nvSpPr>
          <p:spPr bwMode="auto">
            <a:xfrm>
              <a:off x="1584" y="182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5" name="Line 109"/>
            <p:cNvSpPr>
              <a:spLocks noChangeShapeType="1"/>
            </p:cNvSpPr>
            <p:nvPr/>
          </p:nvSpPr>
          <p:spPr bwMode="auto">
            <a:xfrm>
              <a:off x="1584" y="171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" name="Line 110"/>
            <p:cNvSpPr>
              <a:spLocks noChangeShapeType="1"/>
            </p:cNvSpPr>
            <p:nvPr/>
          </p:nvSpPr>
          <p:spPr bwMode="auto">
            <a:xfrm>
              <a:off x="1584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Line 111"/>
            <p:cNvSpPr>
              <a:spLocks noChangeShapeType="1"/>
            </p:cNvSpPr>
            <p:nvPr/>
          </p:nvSpPr>
          <p:spPr bwMode="auto">
            <a:xfrm>
              <a:off x="1584" y="14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8" name="Line 112"/>
            <p:cNvSpPr>
              <a:spLocks noChangeShapeType="1"/>
            </p:cNvSpPr>
            <p:nvPr/>
          </p:nvSpPr>
          <p:spPr bwMode="auto">
            <a:xfrm>
              <a:off x="1584" y="139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9" name="Line 113"/>
            <p:cNvSpPr>
              <a:spLocks noChangeShapeType="1"/>
            </p:cNvSpPr>
            <p:nvPr/>
          </p:nvSpPr>
          <p:spPr bwMode="auto">
            <a:xfrm>
              <a:off x="1584" y="12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0" name="Line 114"/>
            <p:cNvSpPr>
              <a:spLocks noChangeShapeType="1"/>
            </p:cNvSpPr>
            <p:nvPr/>
          </p:nvSpPr>
          <p:spPr bwMode="auto">
            <a:xfrm>
              <a:off x="1584" y="117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1" name="Line 115"/>
            <p:cNvSpPr>
              <a:spLocks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2" name="Line 116"/>
            <p:cNvSpPr>
              <a:spLocks noChangeShapeType="1"/>
            </p:cNvSpPr>
            <p:nvPr/>
          </p:nvSpPr>
          <p:spPr bwMode="auto">
            <a:xfrm>
              <a:off x="1584" y="18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3" name="Line 117"/>
            <p:cNvSpPr>
              <a:spLocks noChangeShapeType="1"/>
            </p:cNvSpPr>
            <p:nvPr/>
          </p:nvSpPr>
          <p:spPr bwMode="auto">
            <a:xfrm>
              <a:off x="1584" y="17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4" name="Line 118"/>
            <p:cNvSpPr>
              <a:spLocks noChangeShapeType="1"/>
            </p:cNvSpPr>
            <p:nvPr/>
          </p:nvSpPr>
          <p:spPr bwMode="auto">
            <a:xfrm>
              <a:off x="1584" y="16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5" name="Line 119"/>
            <p:cNvSpPr>
              <a:spLocks noChangeShapeType="1"/>
            </p:cNvSpPr>
            <p:nvPr/>
          </p:nvSpPr>
          <p:spPr bwMode="auto">
            <a:xfrm>
              <a:off x="1584" y="1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" name="Line 120"/>
            <p:cNvSpPr>
              <a:spLocks noChangeShapeType="1"/>
            </p:cNvSpPr>
            <p:nvPr/>
          </p:nvSpPr>
          <p:spPr bwMode="auto">
            <a:xfrm>
              <a:off x="1584" y="15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7" name="Line 121"/>
            <p:cNvSpPr>
              <a:spLocks noChangeShapeType="1"/>
            </p:cNvSpPr>
            <p:nvPr/>
          </p:nvSpPr>
          <p:spPr bwMode="auto">
            <a:xfrm>
              <a:off x="1584" y="1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8" name="Line 122"/>
            <p:cNvSpPr>
              <a:spLocks noChangeShapeType="1"/>
            </p:cNvSpPr>
            <p:nvPr/>
          </p:nvSpPr>
          <p:spPr bwMode="auto">
            <a:xfrm>
              <a:off x="1584" y="1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9" name="Line 123"/>
            <p:cNvSpPr>
              <a:spLocks noChangeShapeType="1"/>
            </p:cNvSpPr>
            <p:nvPr/>
          </p:nvSpPr>
          <p:spPr bwMode="auto">
            <a:xfrm>
              <a:off x="1584" y="12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0" name="Line 124"/>
            <p:cNvSpPr>
              <a:spLocks noChangeShapeType="1"/>
            </p:cNvSpPr>
            <p:nvPr/>
          </p:nvSpPr>
          <p:spPr bwMode="auto">
            <a:xfrm>
              <a:off x="1584" y="12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1" name="Line 125"/>
            <p:cNvSpPr>
              <a:spLocks noChangeShapeType="1"/>
            </p:cNvSpPr>
            <p:nvPr/>
          </p:nvSpPr>
          <p:spPr bwMode="auto">
            <a:xfrm>
              <a:off x="1584" y="1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3" name="Group 126"/>
          <p:cNvGrpSpPr>
            <a:grpSpLocks/>
          </p:cNvGrpSpPr>
          <p:nvPr/>
        </p:nvGrpSpPr>
        <p:grpSpPr bwMode="auto">
          <a:xfrm>
            <a:off x="7048500" y="90487"/>
            <a:ext cx="76200" cy="1373188"/>
            <a:chOff x="4416" y="1064"/>
            <a:chExt cx="48" cy="865"/>
          </a:xfrm>
        </p:grpSpPr>
        <p:sp>
          <p:nvSpPr>
            <p:cNvPr id="224" name="Line 127"/>
            <p:cNvSpPr>
              <a:spLocks noChangeShapeType="1"/>
            </p:cNvSpPr>
            <p:nvPr/>
          </p:nvSpPr>
          <p:spPr bwMode="auto">
            <a:xfrm flipH="1">
              <a:off x="4416" y="19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" name="Line 128"/>
            <p:cNvSpPr>
              <a:spLocks noChangeShapeType="1"/>
            </p:cNvSpPr>
            <p:nvPr/>
          </p:nvSpPr>
          <p:spPr bwMode="auto">
            <a:xfrm flipH="1">
              <a:off x="4416" y="182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6" name="Line 129"/>
            <p:cNvSpPr>
              <a:spLocks noChangeShapeType="1"/>
            </p:cNvSpPr>
            <p:nvPr/>
          </p:nvSpPr>
          <p:spPr bwMode="auto">
            <a:xfrm flipH="1">
              <a:off x="4416" y="171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7" name="Line 130"/>
            <p:cNvSpPr>
              <a:spLocks noChangeShapeType="1"/>
            </p:cNvSpPr>
            <p:nvPr/>
          </p:nvSpPr>
          <p:spPr bwMode="auto">
            <a:xfrm flipH="1">
              <a:off x="4416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8" name="Line 131"/>
            <p:cNvSpPr>
              <a:spLocks noChangeShapeType="1"/>
            </p:cNvSpPr>
            <p:nvPr/>
          </p:nvSpPr>
          <p:spPr bwMode="auto">
            <a:xfrm flipH="1">
              <a:off x="4416" y="14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9" name="Line 132"/>
            <p:cNvSpPr>
              <a:spLocks noChangeShapeType="1"/>
            </p:cNvSpPr>
            <p:nvPr/>
          </p:nvSpPr>
          <p:spPr bwMode="auto">
            <a:xfrm flipH="1">
              <a:off x="4416" y="139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0" name="Line 133"/>
            <p:cNvSpPr>
              <a:spLocks noChangeShapeType="1"/>
            </p:cNvSpPr>
            <p:nvPr/>
          </p:nvSpPr>
          <p:spPr bwMode="auto">
            <a:xfrm flipH="1">
              <a:off x="4416" y="12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Line 134"/>
            <p:cNvSpPr>
              <a:spLocks noChangeShapeType="1"/>
            </p:cNvSpPr>
            <p:nvPr/>
          </p:nvSpPr>
          <p:spPr bwMode="auto">
            <a:xfrm flipH="1">
              <a:off x="4416" y="117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2" name="Line 135"/>
            <p:cNvSpPr>
              <a:spLocks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3" name="Line 136"/>
            <p:cNvSpPr>
              <a:spLocks noChangeShapeType="1"/>
            </p:cNvSpPr>
            <p:nvPr/>
          </p:nvSpPr>
          <p:spPr bwMode="auto">
            <a:xfrm flipH="1">
              <a:off x="4440" y="18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Line 137"/>
            <p:cNvSpPr>
              <a:spLocks noChangeShapeType="1"/>
            </p:cNvSpPr>
            <p:nvPr/>
          </p:nvSpPr>
          <p:spPr bwMode="auto">
            <a:xfrm flipH="1">
              <a:off x="4440" y="17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" name="Line 138"/>
            <p:cNvSpPr>
              <a:spLocks noChangeShapeType="1"/>
            </p:cNvSpPr>
            <p:nvPr/>
          </p:nvSpPr>
          <p:spPr bwMode="auto">
            <a:xfrm flipH="1">
              <a:off x="4440" y="16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6" name="Line 139"/>
            <p:cNvSpPr>
              <a:spLocks noChangeShapeType="1"/>
            </p:cNvSpPr>
            <p:nvPr/>
          </p:nvSpPr>
          <p:spPr bwMode="auto">
            <a:xfrm flipH="1">
              <a:off x="4440" y="1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Line 140"/>
            <p:cNvSpPr>
              <a:spLocks noChangeShapeType="1"/>
            </p:cNvSpPr>
            <p:nvPr/>
          </p:nvSpPr>
          <p:spPr bwMode="auto">
            <a:xfrm flipH="1">
              <a:off x="4440" y="15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8" name="Line 141"/>
            <p:cNvSpPr>
              <a:spLocks noChangeShapeType="1"/>
            </p:cNvSpPr>
            <p:nvPr/>
          </p:nvSpPr>
          <p:spPr bwMode="auto">
            <a:xfrm flipH="1">
              <a:off x="4440" y="1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Line 142"/>
            <p:cNvSpPr>
              <a:spLocks noChangeShapeType="1"/>
            </p:cNvSpPr>
            <p:nvPr/>
          </p:nvSpPr>
          <p:spPr bwMode="auto">
            <a:xfrm flipH="1">
              <a:off x="4440" y="1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0" name="Line 143"/>
            <p:cNvSpPr>
              <a:spLocks noChangeShapeType="1"/>
            </p:cNvSpPr>
            <p:nvPr/>
          </p:nvSpPr>
          <p:spPr bwMode="auto">
            <a:xfrm flipH="1">
              <a:off x="4440" y="12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1" name="Line 144"/>
            <p:cNvSpPr>
              <a:spLocks noChangeShapeType="1"/>
            </p:cNvSpPr>
            <p:nvPr/>
          </p:nvSpPr>
          <p:spPr bwMode="auto">
            <a:xfrm flipH="1">
              <a:off x="4440" y="12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2" name="Line 145"/>
            <p:cNvSpPr>
              <a:spLocks noChangeShapeType="1"/>
            </p:cNvSpPr>
            <p:nvPr/>
          </p:nvSpPr>
          <p:spPr bwMode="auto">
            <a:xfrm flipH="1">
              <a:off x="4440" y="1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4" name="Group 146"/>
          <p:cNvGrpSpPr>
            <a:grpSpLocks/>
          </p:cNvGrpSpPr>
          <p:nvPr/>
        </p:nvGrpSpPr>
        <p:grpSpPr bwMode="auto">
          <a:xfrm>
            <a:off x="3124200" y="1385887"/>
            <a:ext cx="3430588" cy="76200"/>
            <a:chOff x="1944" y="1880"/>
            <a:chExt cx="2161" cy="48"/>
          </a:xfrm>
        </p:grpSpPr>
        <p:sp>
          <p:nvSpPr>
            <p:cNvPr id="220" name="Line 147"/>
            <p:cNvSpPr>
              <a:spLocks noChangeShapeType="1"/>
            </p:cNvSpPr>
            <p:nvPr/>
          </p:nvSpPr>
          <p:spPr bwMode="auto">
            <a:xfrm flipV="1">
              <a:off x="1944" y="18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1" name="Line 148"/>
            <p:cNvSpPr>
              <a:spLocks noChangeShapeType="1"/>
            </p:cNvSpPr>
            <p:nvPr/>
          </p:nvSpPr>
          <p:spPr bwMode="auto">
            <a:xfrm flipV="1">
              <a:off x="2664" y="18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2" name="Line 149"/>
            <p:cNvSpPr>
              <a:spLocks noChangeShapeType="1"/>
            </p:cNvSpPr>
            <p:nvPr/>
          </p:nvSpPr>
          <p:spPr bwMode="auto">
            <a:xfrm flipV="1">
              <a:off x="3384" y="18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3" name="Line 150"/>
            <p:cNvSpPr>
              <a:spLocks noChangeShapeType="1"/>
            </p:cNvSpPr>
            <p:nvPr/>
          </p:nvSpPr>
          <p:spPr bwMode="auto">
            <a:xfrm flipV="1">
              <a:off x="4104" y="18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5" name="Group 151"/>
          <p:cNvGrpSpPr>
            <a:grpSpLocks/>
          </p:cNvGrpSpPr>
          <p:nvPr/>
        </p:nvGrpSpPr>
        <p:grpSpPr bwMode="auto">
          <a:xfrm>
            <a:off x="3124200" y="90487"/>
            <a:ext cx="3430588" cy="76200"/>
            <a:chOff x="1944" y="1064"/>
            <a:chExt cx="2161" cy="48"/>
          </a:xfrm>
        </p:grpSpPr>
        <p:sp>
          <p:nvSpPr>
            <p:cNvPr id="216" name="Line 152"/>
            <p:cNvSpPr>
              <a:spLocks noChangeShapeType="1"/>
            </p:cNvSpPr>
            <p:nvPr/>
          </p:nvSpPr>
          <p:spPr bwMode="auto">
            <a:xfrm>
              <a:off x="194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Line 153"/>
            <p:cNvSpPr>
              <a:spLocks noChangeShapeType="1"/>
            </p:cNvSpPr>
            <p:nvPr/>
          </p:nvSpPr>
          <p:spPr bwMode="auto">
            <a:xfrm>
              <a:off x="26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8" name="Line 154"/>
            <p:cNvSpPr>
              <a:spLocks noChangeShapeType="1"/>
            </p:cNvSpPr>
            <p:nvPr/>
          </p:nvSpPr>
          <p:spPr bwMode="auto">
            <a:xfrm>
              <a:off x="33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9" name="Line 155"/>
            <p:cNvSpPr>
              <a:spLocks noChangeShapeType="1"/>
            </p:cNvSpPr>
            <p:nvPr/>
          </p:nvSpPr>
          <p:spPr bwMode="auto">
            <a:xfrm>
              <a:off x="410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86" name="Line 156"/>
          <p:cNvSpPr>
            <a:spLocks noChangeShapeType="1"/>
          </p:cNvSpPr>
          <p:nvPr/>
        </p:nvSpPr>
        <p:spPr bwMode="auto">
          <a:xfrm flipV="1">
            <a:off x="7124700" y="90487"/>
            <a:ext cx="1588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7" name="Line 157"/>
          <p:cNvSpPr>
            <a:spLocks noChangeShapeType="1"/>
          </p:cNvSpPr>
          <p:nvPr/>
        </p:nvSpPr>
        <p:spPr bwMode="auto">
          <a:xfrm>
            <a:off x="2552700" y="1462087"/>
            <a:ext cx="4572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" name="Line 158"/>
          <p:cNvSpPr>
            <a:spLocks noChangeShapeType="1"/>
          </p:cNvSpPr>
          <p:nvPr/>
        </p:nvSpPr>
        <p:spPr bwMode="auto">
          <a:xfrm>
            <a:off x="2552700" y="90487"/>
            <a:ext cx="4572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9" name="Oval 159"/>
          <p:cNvSpPr>
            <a:spLocks noChangeArrowheads="1"/>
          </p:cNvSpPr>
          <p:nvPr/>
        </p:nvSpPr>
        <p:spPr bwMode="auto">
          <a:xfrm>
            <a:off x="3067050" y="12398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0" name="Oval 160"/>
          <p:cNvSpPr>
            <a:spLocks noChangeArrowheads="1"/>
          </p:cNvSpPr>
          <p:nvPr/>
        </p:nvSpPr>
        <p:spPr bwMode="auto">
          <a:xfrm>
            <a:off x="4210050" y="3508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1" name="Oval 161"/>
          <p:cNvSpPr>
            <a:spLocks noChangeArrowheads="1"/>
          </p:cNvSpPr>
          <p:nvPr/>
        </p:nvSpPr>
        <p:spPr bwMode="auto">
          <a:xfrm>
            <a:off x="5353050" y="3508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2" name="Oval 162"/>
          <p:cNvSpPr>
            <a:spLocks noChangeArrowheads="1"/>
          </p:cNvSpPr>
          <p:nvPr/>
        </p:nvSpPr>
        <p:spPr bwMode="auto">
          <a:xfrm>
            <a:off x="6496050" y="12144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3" name="Oval 163"/>
          <p:cNvSpPr>
            <a:spLocks noChangeArrowheads="1"/>
          </p:cNvSpPr>
          <p:nvPr/>
        </p:nvSpPr>
        <p:spPr bwMode="auto">
          <a:xfrm>
            <a:off x="3067050" y="1239837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4" name="Oval 164"/>
          <p:cNvSpPr>
            <a:spLocks noChangeArrowheads="1"/>
          </p:cNvSpPr>
          <p:nvPr/>
        </p:nvSpPr>
        <p:spPr bwMode="auto">
          <a:xfrm>
            <a:off x="4210050" y="274637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5" name="Oval 165"/>
          <p:cNvSpPr>
            <a:spLocks noChangeArrowheads="1"/>
          </p:cNvSpPr>
          <p:nvPr/>
        </p:nvSpPr>
        <p:spPr bwMode="auto">
          <a:xfrm>
            <a:off x="5353050" y="287337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6" name="Oval 166"/>
          <p:cNvSpPr>
            <a:spLocks noChangeArrowheads="1"/>
          </p:cNvSpPr>
          <p:nvPr/>
        </p:nvSpPr>
        <p:spPr bwMode="auto">
          <a:xfrm>
            <a:off x="6496050" y="1074737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7" name="Line 167"/>
          <p:cNvSpPr>
            <a:spLocks noChangeShapeType="1"/>
          </p:cNvSpPr>
          <p:nvPr/>
        </p:nvSpPr>
        <p:spPr bwMode="auto">
          <a:xfrm flipV="1">
            <a:off x="2552700" y="90487"/>
            <a:ext cx="1588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98" name="Group 168"/>
          <p:cNvGrpSpPr>
            <a:grpSpLocks/>
          </p:cNvGrpSpPr>
          <p:nvPr/>
        </p:nvGrpSpPr>
        <p:grpSpPr bwMode="auto">
          <a:xfrm>
            <a:off x="2155825" y="103187"/>
            <a:ext cx="317500" cy="1333500"/>
            <a:chOff x="1376" y="1096"/>
            <a:chExt cx="200" cy="840"/>
          </a:xfrm>
        </p:grpSpPr>
        <p:sp>
          <p:nvSpPr>
            <p:cNvPr id="212" name="Rectangle 169"/>
            <p:cNvSpPr>
              <a:spLocks noChangeArrowheads="1"/>
            </p:cNvSpPr>
            <p:nvPr/>
          </p:nvSpPr>
          <p:spPr bwMode="auto">
            <a:xfrm>
              <a:off x="1456" y="174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>
                  <a:solidFill>
                    <a:srgbClr val="000000"/>
                  </a:solidFill>
                </a:rPr>
                <a:t>0</a:t>
              </a:r>
              <a:endParaRPr lang="pl-PL" altLang="pl-PL" b="1"/>
            </a:p>
          </p:txBody>
        </p:sp>
        <p:sp>
          <p:nvSpPr>
            <p:cNvPr id="213" name="Rectangle 170"/>
            <p:cNvSpPr>
              <a:spLocks noChangeArrowheads="1"/>
            </p:cNvSpPr>
            <p:nvPr/>
          </p:nvSpPr>
          <p:spPr bwMode="auto">
            <a:xfrm>
              <a:off x="1376" y="1528"/>
              <a:ext cx="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>
                  <a:solidFill>
                    <a:srgbClr val="000000"/>
                  </a:solidFill>
                </a:rPr>
                <a:t>0.2</a:t>
              </a:r>
              <a:endParaRPr lang="pl-PL" altLang="pl-PL" b="1"/>
            </a:p>
          </p:txBody>
        </p:sp>
        <p:sp>
          <p:nvSpPr>
            <p:cNvPr id="214" name="Rectangle 171"/>
            <p:cNvSpPr>
              <a:spLocks noChangeArrowheads="1"/>
            </p:cNvSpPr>
            <p:nvPr/>
          </p:nvSpPr>
          <p:spPr bwMode="auto">
            <a:xfrm>
              <a:off x="1376" y="1312"/>
              <a:ext cx="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>
                  <a:solidFill>
                    <a:srgbClr val="000000"/>
                  </a:solidFill>
                </a:rPr>
                <a:t>0.4</a:t>
              </a:r>
              <a:endParaRPr lang="pl-PL" altLang="pl-PL" b="1"/>
            </a:p>
          </p:txBody>
        </p:sp>
        <p:sp>
          <p:nvSpPr>
            <p:cNvPr id="215" name="Rectangle 172"/>
            <p:cNvSpPr>
              <a:spLocks noChangeArrowheads="1"/>
            </p:cNvSpPr>
            <p:nvPr/>
          </p:nvSpPr>
          <p:spPr bwMode="auto">
            <a:xfrm>
              <a:off x="1376" y="1096"/>
              <a:ext cx="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>
                  <a:solidFill>
                    <a:srgbClr val="000000"/>
                  </a:solidFill>
                </a:rPr>
                <a:t>0.6</a:t>
              </a:r>
              <a:endParaRPr lang="pl-PL" altLang="pl-PL" b="1"/>
            </a:p>
          </p:txBody>
        </p:sp>
      </p:grpSp>
      <p:grpSp>
        <p:nvGrpSpPr>
          <p:cNvPr id="199" name="Group 173"/>
          <p:cNvGrpSpPr>
            <a:grpSpLocks/>
          </p:cNvGrpSpPr>
          <p:nvPr/>
        </p:nvGrpSpPr>
        <p:grpSpPr bwMode="auto">
          <a:xfrm>
            <a:off x="2870200" y="1462087"/>
            <a:ext cx="3917950" cy="406400"/>
            <a:chOff x="1808" y="2138"/>
            <a:chExt cx="2468" cy="256"/>
          </a:xfrm>
        </p:grpSpPr>
        <p:sp>
          <p:nvSpPr>
            <p:cNvPr id="208" name="Text Box 106"/>
            <p:cNvSpPr txBox="1">
              <a:spLocks noChangeArrowheads="1"/>
            </p:cNvSpPr>
            <p:nvPr/>
          </p:nvSpPr>
          <p:spPr bwMode="auto">
            <a:xfrm>
              <a:off x="1808" y="2144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/>
                <a:t>1/2</a:t>
              </a:r>
            </a:p>
          </p:txBody>
        </p:sp>
        <p:sp>
          <p:nvSpPr>
            <p:cNvPr id="209" name="Text Box 107"/>
            <p:cNvSpPr txBox="1">
              <a:spLocks noChangeArrowheads="1"/>
            </p:cNvSpPr>
            <p:nvPr/>
          </p:nvSpPr>
          <p:spPr bwMode="auto">
            <a:xfrm>
              <a:off x="2522" y="2138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/>
                <a:t>3/2</a:t>
              </a:r>
            </a:p>
          </p:txBody>
        </p:sp>
        <p:sp>
          <p:nvSpPr>
            <p:cNvPr id="210" name="Text Box 108"/>
            <p:cNvSpPr txBox="1">
              <a:spLocks noChangeArrowheads="1"/>
            </p:cNvSpPr>
            <p:nvPr/>
          </p:nvSpPr>
          <p:spPr bwMode="auto">
            <a:xfrm>
              <a:off x="3266" y="2138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/>
                <a:t>5/2</a:t>
              </a:r>
            </a:p>
          </p:txBody>
        </p:sp>
        <p:sp>
          <p:nvSpPr>
            <p:cNvPr id="211" name="Text Box 109"/>
            <p:cNvSpPr txBox="1">
              <a:spLocks noChangeArrowheads="1"/>
            </p:cNvSpPr>
            <p:nvPr/>
          </p:nvSpPr>
          <p:spPr bwMode="auto">
            <a:xfrm>
              <a:off x="3956" y="2138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/>
                <a:t>7/2</a:t>
              </a:r>
            </a:p>
          </p:txBody>
        </p:sp>
      </p:grpSp>
      <p:grpSp>
        <p:nvGrpSpPr>
          <p:cNvPr id="200" name="Group 185"/>
          <p:cNvGrpSpPr>
            <a:grpSpLocks/>
          </p:cNvGrpSpPr>
          <p:nvPr/>
        </p:nvGrpSpPr>
        <p:grpSpPr bwMode="auto">
          <a:xfrm>
            <a:off x="2705100" y="111125"/>
            <a:ext cx="984250" cy="635000"/>
            <a:chOff x="474" y="2601"/>
            <a:chExt cx="620" cy="400"/>
          </a:xfrm>
        </p:grpSpPr>
        <p:sp>
          <p:nvSpPr>
            <p:cNvPr id="203" name="AutoShape 182"/>
            <p:cNvSpPr>
              <a:spLocks noChangeArrowheads="1"/>
            </p:cNvSpPr>
            <p:nvPr/>
          </p:nvSpPr>
          <p:spPr bwMode="auto">
            <a:xfrm>
              <a:off x="474" y="2628"/>
              <a:ext cx="612" cy="3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04" name="Oval 180"/>
            <p:cNvSpPr>
              <a:spLocks noChangeArrowheads="1"/>
            </p:cNvSpPr>
            <p:nvPr/>
          </p:nvSpPr>
          <p:spPr bwMode="auto">
            <a:xfrm>
              <a:off x="522" y="2690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05" name="Oval 181"/>
            <p:cNvSpPr>
              <a:spLocks noChangeArrowheads="1"/>
            </p:cNvSpPr>
            <p:nvPr/>
          </p:nvSpPr>
          <p:spPr bwMode="auto">
            <a:xfrm>
              <a:off x="522" y="2836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06" name="Text Box 183"/>
            <p:cNvSpPr txBox="1">
              <a:spLocks noChangeArrowheads="1"/>
            </p:cNvSpPr>
            <p:nvPr/>
          </p:nvSpPr>
          <p:spPr bwMode="auto">
            <a:xfrm>
              <a:off x="584" y="2601"/>
              <a:ext cx="3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/>
                <a:t>SV</a:t>
              </a:r>
            </a:p>
          </p:txBody>
        </p:sp>
        <p:sp>
          <p:nvSpPr>
            <p:cNvPr id="207" name="Text Box 184"/>
            <p:cNvSpPr txBox="1">
              <a:spLocks noChangeArrowheads="1"/>
            </p:cNvSpPr>
            <p:nvPr/>
          </p:nvSpPr>
          <p:spPr bwMode="auto">
            <a:xfrm>
              <a:off x="578" y="2751"/>
              <a:ext cx="5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altLang="pl-PL" b="1"/>
                <a:t>SHZ2</a:t>
              </a:r>
            </a:p>
          </p:txBody>
        </p:sp>
      </p:grpSp>
      <p:sp>
        <p:nvSpPr>
          <p:cNvPr id="201" name="Text Box 103"/>
          <p:cNvSpPr txBox="1">
            <a:spLocks noChangeArrowheads="1"/>
          </p:cNvSpPr>
          <p:nvPr/>
        </p:nvSpPr>
        <p:spPr bwMode="auto">
          <a:xfrm rot="16200000">
            <a:off x="1134270" y="562768"/>
            <a:ext cx="1585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2400" b="1"/>
              <a:t> </a:t>
            </a:r>
            <a:r>
              <a:rPr lang="pl-PL" altLang="pl-PL" sz="2400" b="1">
                <a:latin typeface="Symbol" pitchFamily="18" charset="2"/>
              </a:rPr>
              <a:t>D</a:t>
            </a:r>
            <a:r>
              <a:rPr lang="pl-PL" altLang="pl-PL" sz="2400" b="1"/>
              <a:t>E (MeV)</a:t>
            </a:r>
          </a:p>
        </p:txBody>
      </p:sp>
      <p:sp>
        <p:nvSpPr>
          <p:cNvPr id="202" name="Text Box 187"/>
          <p:cNvSpPr txBox="1">
            <a:spLocks noChangeArrowheads="1"/>
          </p:cNvSpPr>
          <p:nvPr/>
        </p:nvSpPr>
        <p:spPr bwMode="auto">
          <a:xfrm>
            <a:off x="6784975" y="1414462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2400" b="1" dirty="0"/>
              <a:t>K</a:t>
            </a:r>
          </a:p>
        </p:txBody>
      </p:sp>
      <p:sp>
        <p:nvSpPr>
          <p:cNvPr id="270" name="Prostokąt 269"/>
          <p:cNvSpPr/>
          <p:nvPr/>
        </p:nvSpPr>
        <p:spPr>
          <a:xfrm>
            <a:off x="6159410" y="276195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baseline="30000" dirty="0"/>
              <a:t>42</a:t>
            </a:r>
            <a:r>
              <a:rPr lang="pl-PL" sz="2400" b="1" dirty="0"/>
              <a:t>Sc</a:t>
            </a:r>
          </a:p>
        </p:txBody>
      </p:sp>
      <p:sp>
        <p:nvSpPr>
          <p:cNvPr id="271" name="Prostokąt 270"/>
          <p:cNvSpPr/>
          <p:nvPr/>
        </p:nvSpPr>
        <p:spPr>
          <a:xfrm>
            <a:off x="2597060" y="243837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baseline="30000" dirty="0"/>
              <a:t>42</a:t>
            </a:r>
            <a:r>
              <a:rPr lang="pl-PL" sz="2400" b="1" dirty="0"/>
              <a:t>Sc</a:t>
            </a:r>
          </a:p>
        </p:txBody>
      </p:sp>
      <p:grpSp>
        <p:nvGrpSpPr>
          <p:cNvPr id="277" name="Grupa 276"/>
          <p:cNvGrpSpPr/>
          <p:nvPr/>
        </p:nvGrpSpPr>
        <p:grpSpPr>
          <a:xfrm>
            <a:off x="4636753" y="943658"/>
            <a:ext cx="257175" cy="257175"/>
            <a:chOff x="495300" y="1095375"/>
            <a:chExt cx="257175" cy="257175"/>
          </a:xfrm>
        </p:grpSpPr>
        <p:sp>
          <p:nvSpPr>
            <p:cNvPr id="273" name="Elipsa 272"/>
            <p:cNvSpPr/>
            <p:nvPr/>
          </p:nvSpPr>
          <p:spPr bwMode="auto">
            <a:xfrm>
              <a:off x="495300" y="1095375"/>
              <a:ext cx="257175" cy="25717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275" name="Łącznik prostoliniowy 274"/>
            <p:cNvCxnSpPr>
              <a:stCxn id="273" idx="1"/>
              <a:endCxn id="273" idx="5"/>
            </p:cNvCxnSpPr>
            <p:nvPr/>
          </p:nvCxnSpPr>
          <p:spPr bwMode="auto">
            <a:xfrm>
              <a:off x="532962" y="1133037"/>
              <a:ext cx="181851" cy="181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Łącznik prostoliniowy 275"/>
            <p:cNvCxnSpPr/>
            <p:nvPr/>
          </p:nvCxnSpPr>
          <p:spPr bwMode="auto">
            <a:xfrm rot="5400000">
              <a:off x="531510" y="1137137"/>
              <a:ext cx="181851" cy="181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pole tekstowe 1"/>
          <p:cNvSpPr txBox="1"/>
          <p:nvPr/>
        </p:nvSpPr>
        <p:spPr>
          <a:xfrm>
            <a:off x="5781637" y="2390775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  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 bwMode="auto">
          <a:xfrm>
            <a:off x="533400" y="4495800"/>
            <a:ext cx="8143875" cy="21145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Prostokąt zaokrąglony 24"/>
          <p:cNvSpPr/>
          <p:nvPr/>
        </p:nvSpPr>
        <p:spPr bwMode="auto">
          <a:xfrm>
            <a:off x="466725" y="2038350"/>
            <a:ext cx="8258175" cy="22098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36650" y="1003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pl-PL" sz="2400">
              <a:latin typeface="Times New Roman" pitchFamily="18" charset="0"/>
            </a:endParaRP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898377" y="5848945"/>
            <a:ext cx="32464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 b="1" dirty="0" smtClean="0">
                <a:solidFill>
                  <a:srgbClr val="9900CC"/>
                </a:solidFill>
              </a:rPr>
              <a:t>T=1 </a:t>
            </a:r>
            <a:r>
              <a:rPr lang="pl-PL" sz="1800" b="1" dirty="0" err="1" smtClean="0">
                <a:solidFill>
                  <a:srgbClr val="9900CC"/>
                </a:solidFill>
              </a:rPr>
              <a:t>states</a:t>
            </a:r>
            <a:endParaRPr lang="pl-PL" sz="1800" b="1" dirty="0">
              <a:solidFill>
                <a:srgbClr val="9900CC"/>
              </a:solidFill>
            </a:endParaRPr>
          </a:p>
          <a:p>
            <a:r>
              <a:rPr lang="pl-PL" sz="1800" b="1" dirty="0" err="1" smtClean="0">
                <a:solidFill>
                  <a:srgbClr val="9900CC"/>
                </a:solidFill>
              </a:rPr>
              <a:t>are</a:t>
            </a:r>
            <a:r>
              <a:rPr lang="pl-PL" sz="1800" b="1" dirty="0" smtClean="0">
                <a:solidFill>
                  <a:srgbClr val="9900CC"/>
                </a:solidFill>
              </a:rPr>
              <a:t> not </a:t>
            </a:r>
            <a:r>
              <a:rPr lang="pl-PL" sz="1800" b="1" dirty="0" err="1" smtClean="0">
                <a:solidFill>
                  <a:srgbClr val="9900CC"/>
                </a:solidFill>
              </a:rPr>
              <a:t>representable</a:t>
            </a:r>
            <a:r>
              <a:rPr lang="pl-PL" sz="1800" b="1" dirty="0" smtClean="0">
                <a:solidFill>
                  <a:srgbClr val="9900CC"/>
                </a:solidFill>
              </a:rPr>
              <a:t> in a </a:t>
            </a:r>
          </a:p>
          <a:p>
            <a:r>
              <a:rPr lang="pl-PL" sz="1800" b="1" dirty="0" smtClean="0">
                <a:solidFill>
                  <a:srgbClr val="9900CC"/>
                </a:solidFill>
              </a:rPr>
              <a:t>„</a:t>
            </a:r>
            <a:r>
              <a:rPr lang="pl-PL" sz="1800" b="1" dirty="0" err="1" smtClean="0">
                <a:solidFill>
                  <a:srgbClr val="9900CC"/>
                </a:solidFill>
              </a:rPr>
              <a:t>separable</a:t>
            </a:r>
            <a:r>
              <a:rPr lang="pl-PL" sz="1800" b="1" dirty="0" smtClean="0">
                <a:solidFill>
                  <a:srgbClr val="9900CC"/>
                </a:solidFill>
              </a:rPr>
              <a:t>” </a:t>
            </a:r>
            <a:r>
              <a:rPr lang="pl-PL" sz="1800" b="1" dirty="0" err="1" smtClean="0">
                <a:solidFill>
                  <a:srgbClr val="9900CC"/>
                </a:solidFill>
              </a:rPr>
              <a:t>mean</a:t>
            </a:r>
            <a:r>
              <a:rPr lang="pl-PL" sz="1800" b="1" dirty="0" smtClean="0">
                <a:solidFill>
                  <a:srgbClr val="9900CC"/>
                </a:solidFill>
              </a:rPr>
              <a:t>-field</a:t>
            </a:r>
            <a:r>
              <a:rPr lang="pl-PL" sz="1800" b="1" dirty="0">
                <a:solidFill>
                  <a:srgbClr val="9900CC"/>
                </a:solidFill>
              </a:rPr>
              <a:t>!</a:t>
            </a:r>
          </a:p>
        </p:txBody>
      </p:sp>
      <p:grpSp>
        <p:nvGrpSpPr>
          <p:cNvPr id="29" name="Grupa 131"/>
          <p:cNvGrpSpPr/>
          <p:nvPr/>
        </p:nvGrpSpPr>
        <p:grpSpPr>
          <a:xfrm>
            <a:off x="1047750" y="4921250"/>
            <a:ext cx="2990850" cy="479426"/>
            <a:chOff x="1038225" y="4759325"/>
            <a:chExt cx="2990850" cy="479426"/>
          </a:xfrm>
        </p:grpSpPr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2162175" y="4799013"/>
              <a:ext cx="1866900" cy="439738"/>
              <a:chOff x="1362" y="3023"/>
              <a:chExt cx="1176" cy="277"/>
            </a:xfrm>
          </p:grpSpPr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>
                <a:off x="1362" y="3300"/>
                <a:ext cx="450" cy="0"/>
              </a:xfrm>
              <a:prstGeom prst="line">
                <a:avLst/>
              </a:prstGeom>
              <a:noFill/>
              <a:ln w="9525" cap="rnd">
                <a:solidFill>
                  <a:srgbClr val="9900CC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37" name="Line 58"/>
              <p:cNvSpPr>
                <a:spLocks noChangeShapeType="1"/>
              </p:cNvSpPr>
              <p:nvPr/>
            </p:nvSpPr>
            <p:spPr bwMode="auto">
              <a:xfrm>
                <a:off x="1848" y="3294"/>
                <a:ext cx="690" cy="0"/>
              </a:xfrm>
              <a:prstGeom prst="line">
                <a:avLst/>
              </a:prstGeom>
              <a:noFill/>
              <a:ln w="2857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38" name="Text Box 59"/>
              <p:cNvSpPr txBox="1">
                <a:spLocks noChangeArrowheads="1"/>
              </p:cNvSpPr>
              <p:nvPr/>
            </p:nvSpPr>
            <p:spPr bwMode="auto">
              <a:xfrm>
                <a:off x="1988" y="3023"/>
                <a:ext cx="4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rgbClr val="9900CC"/>
                    </a:solidFill>
                  </a:rPr>
                  <a:t>T=0</a:t>
                </a:r>
              </a:p>
            </p:txBody>
          </p:sp>
        </p:grp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1038225" y="5229225"/>
              <a:ext cx="1095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grpSp>
          <p:nvGrpSpPr>
            <p:cNvPr id="32" name="Group 65"/>
            <p:cNvGrpSpPr>
              <a:grpSpLocks/>
            </p:cNvGrpSpPr>
            <p:nvPr/>
          </p:nvGrpSpPr>
          <p:grpSpPr bwMode="auto">
            <a:xfrm>
              <a:off x="1193800" y="4759325"/>
              <a:ext cx="798513" cy="457200"/>
              <a:chOff x="1022" y="2122"/>
              <a:chExt cx="503" cy="288"/>
            </a:xfrm>
          </p:grpSpPr>
          <p:sp>
            <p:nvSpPr>
              <p:cNvPr id="33" name="Text Box 66"/>
              <p:cNvSpPr txBox="1">
                <a:spLocks noChangeArrowheads="1"/>
              </p:cNvSpPr>
              <p:nvPr/>
            </p:nvSpPr>
            <p:spPr bwMode="auto">
              <a:xfrm>
                <a:off x="1022" y="212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34" name="Text Box 67"/>
              <p:cNvSpPr txBox="1">
                <a:spLocks noChangeArrowheads="1"/>
              </p:cNvSpPr>
              <p:nvPr/>
            </p:nvSpPr>
            <p:spPr bwMode="auto">
              <a:xfrm>
                <a:off x="1304" y="212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35" name="AutoShape 68"/>
              <p:cNvSpPr>
                <a:spLocks noChangeArrowheads="1"/>
              </p:cNvSpPr>
              <p:nvPr/>
            </p:nvSpPr>
            <p:spPr bwMode="auto">
              <a:xfrm>
                <a:off x="1230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39" name="Grupa 132"/>
          <p:cNvGrpSpPr/>
          <p:nvPr/>
        </p:nvGrpSpPr>
        <p:grpSpPr>
          <a:xfrm>
            <a:off x="5200650" y="4741863"/>
            <a:ext cx="2847975" cy="1016000"/>
            <a:chOff x="5191125" y="4579938"/>
            <a:chExt cx="2847975" cy="1016000"/>
          </a:xfrm>
        </p:grpSpPr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7185025" y="5199063"/>
              <a:ext cx="6429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9900CC"/>
                  </a:solidFill>
                </a:rPr>
                <a:t>T=0</a:t>
              </a:r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V="1">
              <a:off x="6305550" y="4952999"/>
              <a:ext cx="619125" cy="276225"/>
            </a:xfrm>
            <a:prstGeom prst="line">
              <a:avLst/>
            </a:prstGeom>
            <a:noFill/>
            <a:ln w="9525" cap="rnd">
              <a:solidFill>
                <a:srgbClr val="99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>
              <a:off x="6305550" y="5229226"/>
              <a:ext cx="628650" cy="304799"/>
            </a:xfrm>
            <a:prstGeom prst="line">
              <a:avLst/>
            </a:prstGeom>
            <a:noFill/>
            <a:ln w="9525" cap="rnd">
              <a:solidFill>
                <a:srgbClr val="99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43" name="Line 54"/>
            <p:cNvSpPr>
              <a:spLocks noChangeShapeType="1"/>
            </p:cNvSpPr>
            <p:nvPr/>
          </p:nvSpPr>
          <p:spPr bwMode="auto">
            <a:xfrm>
              <a:off x="6924675" y="4943476"/>
              <a:ext cx="1095375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44" name="Line 55"/>
            <p:cNvSpPr>
              <a:spLocks noChangeShapeType="1"/>
            </p:cNvSpPr>
            <p:nvPr/>
          </p:nvSpPr>
          <p:spPr bwMode="auto">
            <a:xfrm>
              <a:off x="6943725" y="5543551"/>
              <a:ext cx="1095375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7186613" y="4579938"/>
              <a:ext cx="60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9900CC"/>
                  </a:solidFill>
                </a:rPr>
                <a:t>T=1</a:t>
              </a:r>
            </a:p>
          </p:txBody>
        </p:sp>
        <p:sp>
          <p:nvSpPr>
            <p:cNvPr id="46" name="Line 69"/>
            <p:cNvSpPr>
              <a:spLocks noChangeShapeType="1"/>
            </p:cNvSpPr>
            <p:nvPr/>
          </p:nvSpPr>
          <p:spPr bwMode="auto">
            <a:xfrm>
              <a:off x="5191125" y="5229225"/>
              <a:ext cx="1095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grpSp>
          <p:nvGrpSpPr>
            <p:cNvPr id="47" name="Group 70"/>
            <p:cNvGrpSpPr>
              <a:grpSpLocks/>
            </p:cNvGrpSpPr>
            <p:nvPr/>
          </p:nvGrpSpPr>
          <p:grpSpPr bwMode="auto">
            <a:xfrm>
              <a:off x="5308600" y="4768850"/>
              <a:ext cx="798513" cy="457200"/>
              <a:chOff x="3572" y="2212"/>
              <a:chExt cx="503" cy="288"/>
            </a:xfrm>
          </p:grpSpPr>
          <p:sp>
            <p:nvSpPr>
              <p:cNvPr id="48" name="Text Box 71"/>
              <p:cNvSpPr txBox="1">
                <a:spLocks noChangeArrowheads="1"/>
              </p:cNvSpPr>
              <p:nvPr/>
            </p:nvSpPr>
            <p:spPr bwMode="auto">
              <a:xfrm>
                <a:off x="3572" y="221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49" name="Text Box 72"/>
              <p:cNvSpPr txBox="1">
                <a:spLocks noChangeArrowheads="1"/>
              </p:cNvSpPr>
              <p:nvPr/>
            </p:nvSpPr>
            <p:spPr bwMode="auto">
              <a:xfrm>
                <a:off x="3854" y="221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50" name="AutoShape 73"/>
              <p:cNvSpPr>
                <a:spLocks noChangeArrowheads="1"/>
              </p:cNvSpPr>
              <p:nvPr/>
            </p:nvSpPr>
            <p:spPr bwMode="auto">
              <a:xfrm>
                <a:off x="3780" y="234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" name="Line 74"/>
              <p:cNvSpPr>
                <a:spLocks noChangeShapeType="1"/>
              </p:cNvSpPr>
              <p:nvPr/>
            </p:nvSpPr>
            <p:spPr bwMode="auto">
              <a:xfrm>
                <a:off x="3906" y="2310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</p:grpSp>
      <p:grpSp>
        <p:nvGrpSpPr>
          <p:cNvPr id="52" name="Grupa 129"/>
          <p:cNvGrpSpPr/>
          <p:nvPr/>
        </p:nvGrpSpPr>
        <p:grpSpPr>
          <a:xfrm>
            <a:off x="824845" y="5661025"/>
            <a:ext cx="3877985" cy="891004"/>
            <a:chOff x="443845" y="5680075"/>
            <a:chExt cx="3877985" cy="891004"/>
          </a:xfrm>
        </p:grpSpPr>
        <p:sp>
          <p:nvSpPr>
            <p:cNvPr id="53" name="Text Box 75"/>
            <p:cNvSpPr txBox="1">
              <a:spLocks noChangeArrowheads="1"/>
            </p:cNvSpPr>
            <p:nvPr/>
          </p:nvSpPr>
          <p:spPr bwMode="auto">
            <a:xfrm>
              <a:off x="443845" y="5680075"/>
              <a:ext cx="38779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dirty="0" err="1"/>
                <a:t>Mean-field</a:t>
              </a:r>
              <a:r>
                <a:rPr lang="pl-PL" sz="1600" dirty="0"/>
                <a:t> </a:t>
              </a:r>
              <a:r>
                <a:rPr lang="pl-PL" sz="1600" dirty="0" err="1"/>
                <a:t>can</a:t>
              </a:r>
              <a:r>
                <a:rPr lang="pl-PL" sz="1600" dirty="0"/>
                <a:t> </a:t>
              </a:r>
              <a:r>
                <a:rPr lang="pl-PL" sz="1600" dirty="0" err="1"/>
                <a:t>differentiate</a:t>
              </a:r>
              <a:r>
                <a:rPr lang="pl-PL" sz="1600" dirty="0"/>
                <a:t> </a:t>
              </a:r>
              <a:r>
                <a:rPr lang="pl-PL" sz="1600" dirty="0" err="1"/>
                <a:t>between</a:t>
              </a:r>
              <a:r>
                <a:rPr lang="pl-PL" sz="1600" dirty="0"/>
                <a:t> </a:t>
              </a:r>
            </a:p>
          </p:txBody>
        </p:sp>
        <p:grpSp>
          <p:nvGrpSpPr>
            <p:cNvPr id="54" name="Group 77"/>
            <p:cNvGrpSpPr>
              <a:grpSpLocks/>
            </p:cNvGrpSpPr>
            <p:nvPr/>
          </p:nvGrpSpPr>
          <p:grpSpPr bwMode="auto">
            <a:xfrm>
              <a:off x="1270000" y="5902325"/>
              <a:ext cx="798512" cy="457200"/>
              <a:chOff x="1022" y="2122"/>
              <a:chExt cx="503" cy="288"/>
            </a:xfrm>
          </p:grpSpPr>
          <p:sp>
            <p:nvSpPr>
              <p:cNvPr id="62" name="Text Box 78"/>
              <p:cNvSpPr txBox="1">
                <a:spLocks noChangeArrowheads="1"/>
              </p:cNvSpPr>
              <p:nvPr/>
            </p:nvSpPr>
            <p:spPr bwMode="auto">
              <a:xfrm>
                <a:off x="1022" y="212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63" name="Text Box 79"/>
              <p:cNvSpPr txBox="1">
                <a:spLocks noChangeArrowheads="1"/>
              </p:cNvSpPr>
              <p:nvPr/>
            </p:nvSpPr>
            <p:spPr bwMode="auto">
              <a:xfrm>
                <a:off x="1304" y="212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64" name="AutoShape 80"/>
              <p:cNvSpPr>
                <a:spLocks noChangeArrowheads="1"/>
              </p:cNvSpPr>
              <p:nvPr/>
            </p:nvSpPr>
            <p:spPr bwMode="auto">
              <a:xfrm>
                <a:off x="1230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5" name="Text Box 81"/>
            <p:cNvSpPr txBox="1">
              <a:spLocks noChangeArrowheads="1"/>
            </p:cNvSpPr>
            <p:nvPr/>
          </p:nvSpPr>
          <p:spPr bwMode="auto">
            <a:xfrm>
              <a:off x="2044700" y="5970588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and</a:t>
              </a:r>
            </a:p>
          </p:txBody>
        </p:sp>
        <p:grpSp>
          <p:nvGrpSpPr>
            <p:cNvPr id="56" name="Group 82"/>
            <p:cNvGrpSpPr>
              <a:grpSpLocks/>
            </p:cNvGrpSpPr>
            <p:nvPr/>
          </p:nvGrpSpPr>
          <p:grpSpPr bwMode="auto">
            <a:xfrm>
              <a:off x="2555875" y="5892800"/>
              <a:ext cx="798512" cy="457200"/>
              <a:chOff x="3572" y="2212"/>
              <a:chExt cx="503" cy="288"/>
            </a:xfrm>
          </p:grpSpPr>
          <p:sp>
            <p:nvSpPr>
              <p:cNvPr id="58" name="Text Box 83"/>
              <p:cNvSpPr txBox="1">
                <a:spLocks noChangeArrowheads="1"/>
              </p:cNvSpPr>
              <p:nvPr/>
            </p:nvSpPr>
            <p:spPr bwMode="auto">
              <a:xfrm>
                <a:off x="3572" y="221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59" name="Text Box 84"/>
              <p:cNvSpPr txBox="1">
                <a:spLocks noChangeArrowheads="1"/>
              </p:cNvSpPr>
              <p:nvPr/>
            </p:nvSpPr>
            <p:spPr bwMode="auto">
              <a:xfrm>
                <a:off x="3854" y="221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60" name="AutoShape 85"/>
              <p:cNvSpPr>
                <a:spLocks noChangeArrowheads="1"/>
              </p:cNvSpPr>
              <p:nvPr/>
            </p:nvSpPr>
            <p:spPr bwMode="auto">
              <a:xfrm>
                <a:off x="3780" y="234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" name="Line 86"/>
              <p:cNvSpPr>
                <a:spLocks noChangeShapeType="1"/>
              </p:cNvSpPr>
              <p:nvPr/>
            </p:nvSpPr>
            <p:spPr bwMode="auto">
              <a:xfrm>
                <a:off x="3906" y="2310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57" name="Text Box 87"/>
            <p:cNvSpPr txBox="1">
              <a:spLocks noChangeArrowheads="1"/>
            </p:cNvSpPr>
            <p:nvPr/>
          </p:nvSpPr>
          <p:spPr bwMode="auto">
            <a:xfrm>
              <a:off x="546654" y="6232525"/>
              <a:ext cx="36279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dirty="0" err="1"/>
                <a:t>only</a:t>
              </a:r>
              <a:r>
                <a:rPr lang="pl-PL" sz="1600" dirty="0"/>
                <a:t> </a:t>
              </a:r>
              <a:r>
                <a:rPr lang="pl-PL" sz="1600" dirty="0" err="1"/>
                <a:t>through</a:t>
              </a:r>
              <a:r>
                <a:rPr lang="pl-PL" sz="1600" dirty="0"/>
                <a:t> </a:t>
              </a:r>
              <a:r>
                <a:rPr lang="pl-PL" sz="1600" dirty="0" err="1"/>
                <a:t>time-odd</a:t>
              </a:r>
              <a:r>
                <a:rPr lang="pl-PL" sz="1600" dirty="0"/>
                <a:t> </a:t>
              </a:r>
              <a:r>
                <a:rPr lang="pl-PL" sz="1600" dirty="0" err="1"/>
                <a:t>polarizations</a:t>
              </a:r>
              <a:r>
                <a:rPr lang="pl-PL" sz="1600" dirty="0"/>
                <a:t>!</a:t>
              </a:r>
            </a:p>
          </p:txBody>
        </p:sp>
      </p:grpSp>
      <p:sp>
        <p:nvSpPr>
          <p:cNvPr id="66" name="Rectangle 3"/>
          <p:cNvSpPr>
            <a:spLocks noChangeAspect="1" noChangeArrowheads="1"/>
          </p:cNvSpPr>
          <p:nvPr/>
        </p:nvSpPr>
        <p:spPr bwMode="auto">
          <a:xfrm>
            <a:off x="5349875" y="2381250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kumimoji="0" lang="pl-PL" b="1">
              <a:latin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1038225" y="268605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2952750" y="268605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1203325" y="3519488"/>
            <a:ext cx="260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b="1">
                <a:latin typeface="Times New Roman" pitchFamily="18" charset="0"/>
              </a:rPr>
              <a:t>aligned configurations</a:t>
            </a:r>
          </a:p>
        </p:txBody>
      </p:sp>
      <p:grpSp>
        <p:nvGrpSpPr>
          <p:cNvPr id="70" name="Group 7"/>
          <p:cNvGrpSpPr>
            <a:grpSpLocks/>
          </p:cNvGrpSpPr>
          <p:nvPr/>
        </p:nvGrpSpPr>
        <p:grpSpPr bwMode="auto">
          <a:xfrm>
            <a:off x="1327150" y="3759200"/>
            <a:ext cx="798513" cy="457200"/>
            <a:chOff x="1022" y="2122"/>
            <a:chExt cx="503" cy="288"/>
          </a:xfrm>
        </p:grpSpPr>
        <p:sp>
          <p:nvSpPr>
            <p:cNvPr id="115" name="Text Box 8"/>
            <p:cNvSpPr txBox="1">
              <a:spLocks noChangeArrowheads="1"/>
            </p:cNvSpPr>
            <p:nvPr/>
          </p:nvSpPr>
          <p:spPr bwMode="auto">
            <a:xfrm>
              <a:off x="1022" y="212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n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116" name="Text Box 9"/>
            <p:cNvSpPr txBox="1">
              <a:spLocks noChangeArrowheads="1"/>
            </p:cNvSpPr>
            <p:nvPr/>
          </p:nvSpPr>
          <p:spPr bwMode="auto">
            <a:xfrm>
              <a:off x="1304" y="212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p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117" name="AutoShape 10"/>
            <p:cNvSpPr>
              <a:spLocks noChangeArrowheads="1"/>
            </p:cNvSpPr>
            <p:nvPr/>
          </p:nvSpPr>
          <p:spPr bwMode="auto">
            <a:xfrm>
              <a:off x="1230" y="2256"/>
              <a:ext cx="84" cy="84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>
            <a:off x="1136650" y="2682875"/>
            <a:ext cx="2817813" cy="476250"/>
            <a:chOff x="800" y="1762"/>
            <a:chExt cx="1775" cy="300"/>
          </a:xfrm>
        </p:grpSpPr>
        <p:sp>
          <p:nvSpPr>
            <p:cNvPr id="107" name="Text Box 12"/>
            <p:cNvSpPr txBox="1">
              <a:spLocks noChangeArrowheads="1"/>
            </p:cNvSpPr>
            <p:nvPr/>
          </p:nvSpPr>
          <p:spPr bwMode="auto">
            <a:xfrm>
              <a:off x="1154" y="176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n</a:t>
              </a:r>
              <a:endParaRPr kumimoji="0" lang="pl-PL" sz="2400" b="1" baseline="-25000">
                <a:latin typeface="Times New Roman" pitchFamily="18" charset="0"/>
              </a:endParaRPr>
            </a:p>
          </p:txBody>
        </p:sp>
        <p:grpSp>
          <p:nvGrpSpPr>
            <p:cNvPr id="108" name="Group 13"/>
            <p:cNvGrpSpPr>
              <a:grpSpLocks/>
            </p:cNvGrpSpPr>
            <p:nvPr/>
          </p:nvGrpSpPr>
          <p:grpSpPr bwMode="auto">
            <a:xfrm>
              <a:off x="800" y="1768"/>
              <a:ext cx="216" cy="288"/>
              <a:chOff x="1142" y="1750"/>
              <a:chExt cx="216" cy="288"/>
            </a:xfrm>
          </p:grpSpPr>
          <p:sp>
            <p:nvSpPr>
              <p:cNvPr id="113" name="Text Box 14"/>
              <p:cNvSpPr txBox="1">
                <a:spLocks noChangeArrowheads="1"/>
              </p:cNvSpPr>
              <p:nvPr/>
            </p:nvSpPr>
            <p:spPr bwMode="auto">
              <a:xfrm>
                <a:off x="1142" y="1750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>
                <a:off x="1188" y="1848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grpSp>
          <p:nvGrpSpPr>
            <p:cNvPr id="109" name="Group 16"/>
            <p:cNvGrpSpPr>
              <a:grpSpLocks/>
            </p:cNvGrpSpPr>
            <p:nvPr/>
          </p:nvGrpSpPr>
          <p:grpSpPr bwMode="auto">
            <a:xfrm>
              <a:off x="2030" y="1774"/>
              <a:ext cx="221" cy="288"/>
              <a:chOff x="2366" y="1798"/>
              <a:chExt cx="221" cy="288"/>
            </a:xfrm>
          </p:grpSpPr>
          <p:sp>
            <p:nvSpPr>
              <p:cNvPr id="111" name="Text Box 17"/>
              <p:cNvSpPr txBox="1">
                <a:spLocks noChangeArrowheads="1"/>
              </p:cNvSpPr>
              <p:nvPr/>
            </p:nvSpPr>
            <p:spPr bwMode="auto">
              <a:xfrm>
                <a:off x="2366" y="1798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>
                <a:off x="2412" y="189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2354" y="17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p</a:t>
              </a:r>
              <a:endParaRPr kumimoji="0" lang="pl-PL" sz="2400" b="1" baseline="-25000">
                <a:latin typeface="Times New Roman" pitchFamily="18" charset="0"/>
              </a:endParaRPr>
            </a:p>
          </p:txBody>
        </p:sp>
      </p:grp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3619500" y="257175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>
            <a:off x="1714500" y="258127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Line 22"/>
          <p:cNvSpPr>
            <a:spLocks noChangeShapeType="1"/>
          </p:cNvSpPr>
          <p:nvPr/>
        </p:nvSpPr>
        <p:spPr bwMode="auto">
          <a:xfrm>
            <a:off x="5000625" y="26384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5" name="Line 23"/>
          <p:cNvSpPr>
            <a:spLocks noChangeShapeType="1"/>
          </p:cNvSpPr>
          <p:nvPr/>
        </p:nvSpPr>
        <p:spPr bwMode="auto">
          <a:xfrm>
            <a:off x="6915150" y="26384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5356225" y="37496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Symbol" pitchFamily="18" charset="2"/>
              </a:rPr>
              <a:t>n</a:t>
            </a:r>
            <a:endParaRPr kumimoji="0" lang="pl-PL" sz="2400" b="1">
              <a:latin typeface="Times New Roman" pitchFamily="18" charset="0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5803900" y="374967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Symbol" pitchFamily="18" charset="2"/>
              </a:rPr>
              <a:t>p</a:t>
            </a:r>
            <a:endParaRPr kumimoji="0" lang="pl-PL" sz="2400" b="1">
              <a:latin typeface="Times New Roman" pitchFamily="18" charset="0"/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5041900" y="3509963"/>
            <a:ext cx="310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b="1">
                <a:latin typeface="Times New Roman" pitchFamily="18" charset="0"/>
              </a:rPr>
              <a:t>anti-aligned configurations</a:t>
            </a:r>
          </a:p>
        </p:txBody>
      </p:sp>
      <p:sp>
        <p:nvSpPr>
          <p:cNvPr id="79" name="AutoShape 27"/>
          <p:cNvSpPr>
            <a:spLocks noChangeArrowheads="1"/>
          </p:cNvSpPr>
          <p:nvPr/>
        </p:nvSpPr>
        <p:spPr bwMode="auto">
          <a:xfrm>
            <a:off x="5686425" y="3962400"/>
            <a:ext cx="133350" cy="133350"/>
          </a:xfrm>
          <a:prstGeom prst="flowChartSummingJunction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Oval 28"/>
          <p:cNvSpPr>
            <a:spLocks noChangeArrowheads="1"/>
          </p:cNvSpPr>
          <p:nvPr/>
        </p:nvSpPr>
        <p:spPr bwMode="auto">
          <a:xfrm>
            <a:off x="7048500" y="2524125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81" name="Oval 29"/>
          <p:cNvSpPr>
            <a:spLocks noChangeArrowheads="1"/>
          </p:cNvSpPr>
          <p:nvPr/>
        </p:nvSpPr>
        <p:spPr bwMode="auto">
          <a:xfrm>
            <a:off x="5676900" y="253365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>
            <a:off x="5886450" y="390525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83" name="Text Box 35"/>
          <p:cNvSpPr txBox="1">
            <a:spLocks noChangeArrowheads="1"/>
          </p:cNvSpPr>
          <p:nvPr/>
        </p:nvSpPr>
        <p:spPr bwMode="auto">
          <a:xfrm>
            <a:off x="6381750" y="3798888"/>
            <a:ext cx="43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or</a:t>
            </a:r>
          </a:p>
        </p:txBody>
      </p:sp>
      <p:grpSp>
        <p:nvGrpSpPr>
          <p:cNvPr id="84" name="Group 36"/>
          <p:cNvGrpSpPr>
            <a:grpSpLocks/>
          </p:cNvGrpSpPr>
          <p:nvPr/>
        </p:nvGrpSpPr>
        <p:grpSpPr bwMode="auto">
          <a:xfrm>
            <a:off x="7004050" y="3759200"/>
            <a:ext cx="798513" cy="457200"/>
            <a:chOff x="4460" y="2128"/>
            <a:chExt cx="503" cy="288"/>
          </a:xfrm>
        </p:grpSpPr>
        <p:sp>
          <p:nvSpPr>
            <p:cNvPr id="103" name="Text Box 37"/>
            <p:cNvSpPr txBox="1">
              <a:spLocks noChangeArrowheads="1"/>
            </p:cNvSpPr>
            <p:nvPr/>
          </p:nvSpPr>
          <p:spPr bwMode="auto">
            <a:xfrm>
              <a:off x="4460" y="2128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n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4742" y="212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p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105" name="AutoShape 39"/>
            <p:cNvSpPr>
              <a:spLocks noChangeArrowheads="1"/>
            </p:cNvSpPr>
            <p:nvPr/>
          </p:nvSpPr>
          <p:spPr bwMode="auto">
            <a:xfrm>
              <a:off x="4668" y="2262"/>
              <a:ext cx="84" cy="84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>
              <a:off x="4500" y="2226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</p:grpSp>
      <p:sp>
        <p:nvSpPr>
          <p:cNvPr id="85" name="Text Box 41"/>
          <p:cNvSpPr txBox="1">
            <a:spLocks noChangeArrowheads="1"/>
          </p:cNvSpPr>
          <p:nvPr/>
        </p:nvSpPr>
        <p:spPr bwMode="auto">
          <a:xfrm>
            <a:off x="2219325" y="3817938"/>
            <a:ext cx="43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or</a:t>
            </a:r>
          </a:p>
        </p:txBody>
      </p:sp>
      <p:grpSp>
        <p:nvGrpSpPr>
          <p:cNvPr id="86" name="Group 42"/>
          <p:cNvGrpSpPr>
            <a:grpSpLocks/>
          </p:cNvGrpSpPr>
          <p:nvPr/>
        </p:nvGrpSpPr>
        <p:grpSpPr bwMode="auto">
          <a:xfrm>
            <a:off x="2774950" y="3759200"/>
            <a:ext cx="798513" cy="457200"/>
            <a:chOff x="1778" y="2122"/>
            <a:chExt cx="503" cy="288"/>
          </a:xfrm>
        </p:grpSpPr>
        <p:sp>
          <p:nvSpPr>
            <p:cNvPr id="98" name="Text Box 43"/>
            <p:cNvSpPr txBox="1">
              <a:spLocks noChangeArrowheads="1"/>
            </p:cNvSpPr>
            <p:nvPr/>
          </p:nvSpPr>
          <p:spPr bwMode="auto">
            <a:xfrm>
              <a:off x="1778" y="212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n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99" name="Text Box 44"/>
            <p:cNvSpPr txBox="1">
              <a:spLocks noChangeArrowheads="1"/>
            </p:cNvSpPr>
            <p:nvPr/>
          </p:nvSpPr>
          <p:spPr bwMode="auto">
            <a:xfrm>
              <a:off x="2060" y="212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p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1986" y="2256"/>
              <a:ext cx="84" cy="84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" name="Line 46"/>
            <p:cNvSpPr>
              <a:spLocks noChangeShapeType="1"/>
            </p:cNvSpPr>
            <p:nvPr/>
          </p:nvSpPr>
          <p:spPr bwMode="auto">
            <a:xfrm>
              <a:off x="1830" y="2226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02" name="Line 47"/>
            <p:cNvSpPr>
              <a:spLocks noChangeShapeType="1"/>
            </p:cNvSpPr>
            <p:nvPr/>
          </p:nvSpPr>
          <p:spPr bwMode="auto">
            <a:xfrm>
              <a:off x="2112" y="2226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</p:grpSp>
      <p:grpSp>
        <p:nvGrpSpPr>
          <p:cNvPr id="87" name="Group 89"/>
          <p:cNvGrpSpPr>
            <a:grpSpLocks/>
          </p:cNvGrpSpPr>
          <p:nvPr/>
        </p:nvGrpSpPr>
        <p:grpSpPr bwMode="auto">
          <a:xfrm>
            <a:off x="5089525" y="2682875"/>
            <a:ext cx="2817813" cy="476250"/>
            <a:chOff x="800" y="1762"/>
            <a:chExt cx="1775" cy="300"/>
          </a:xfrm>
        </p:grpSpPr>
        <p:sp>
          <p:nvSpPr>
            <p:cNvPr id="90" name="Text Box 90"/>
            <p:cNvSpPr txBox="1">
              <a:spLocks noChangeArrowheads="1"/>
            </p:cNvSpPr>
            <p:nvPr/>
          </p:nvSpPr>
          <p:spPr bwMode="auto">
            <a:xfrm>
              <a:off x="1154" y="176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n</a:t>
              </a:r>
              <a:endParaRPr kumimoji="0" lang="pl-PL" sz="2400" b="1" baseline="-25000">
                <a:latin typeface="Times New Roman" pitchFamily="18" charset="0"/>
              </a:endParaRPr>
            </a:p>
          </p:txBody>
        </p:sp>
        <p:grpSp>
          <p:nvGrpSpPr>
            <p:cNvPr id="91" name="Group 91"/>
            <p:cNvGrpSpPr>
              <a:grpSpLocks/>
            </p:cNvGrpSpPr>
            <p:nvPr/>
          </p:nvGrpSpPr>
          <p:grpSpPr bwMode="auto">
            <a:xfrm>
              <a:off x="800" y="1768"/>
              <a:ext cx="216" cy="288"/>
              <a:chOff x="1142" y="1750"/>
              <a:chExt cx="216" cy="288"/>
            </a:xfrm>
          </p:grpSpPr>
          <p:sp>
            <p:nvSpPr>
              <p:cNvPr id="96" name="Text Box 92"/>
              <p:cNvSpPr txBox="1">
                <a:spLocks noChangeArrowheads="1"/>
              </p:cNvSpPr>
              <p:nvPr/>
            </p:nvSpPr>
            <p:spPr bwMode="auto">
              <a:xfrm>
                <a:off x="1142" y="1750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97" name="Line 93"/>
              <p:cNvSpPr>
                <a:spLocks noChangeShapeType="1"/>
              </p:cNvSpPr>
              <p:nvPr/>
            </p:nvSpPr>
            <p:spPr bwMode="auto">
              <a:xfrm>
                <a:off x="1188" y="1848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grpSp>
          <p:nvGrpSpPr>
            <p:cNvPr id="92" name="Group 94"/>
            <p:cNvGrpSpPr>
              <a:grpSpLocks/>
            </p:cNvGrpSpPr>
            <p:nvPr/>
          </p:nvGrpSpPr>
          <p:grpSpPr bwMode="auto">
            <a:xfrm>
              <a:off x="2030" y="1774"/>
              <a:ext cx="221" cy="288"/>
              <a:chOff x="2366" y="1798"/>
              <a:chExt cx="221" cy="288"/>
            </a:xfrm>
          </p:grpSpPr>
          <p:sp>
            <p:nvSpPr>
              <p:cNvPr id="94" name="Text Box 95"/>
              <p:cNvSpPr txBox="1">
                <a:spLocks noChangeArrowheads="1"/>
              </p:cNvSpPr>
              <p:nvPr/>
            </p:nvSpPr>
            <p:spPr bwMode="auto">
              <a:xfrm>
                <a:off x="2366" y="1798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95" name="Line 96"/>
              <p:cNvSpPr>
                <a:spLocks noChangeShapeType="1"/>
              </p:cNvSpPr>
              <p:nvPr/>
            </p:nvSpPr>
            <p:spPr bwMode="auto">
              <a:xfrm>
                <a:off x="2412" y="189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93" name="Text Box 97"/>
            <p:cNvSpPr txBox="1">
              <a:spLocks noChangeArrowheads="1"/>
            </p:cNvSpPr>
            <p:nvPr/>
          </p:nvSpPr>
          <p:spPr bwMode="auto">
            <a:xfrm>
              <a:off x="2354" y="17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p</a:t>
              </a:r>
              <a:endParaRPr kumimoji="0" lang="pl-PL" sz="2400" b="1" baseline="-25000">
                <a:latin typeface="Times New Roman" pitchFamily="18" charset="0"/>
              </a:endParaRPr>
            </a:p>
          </p:txBody>
        </p:sp>
      </p:grp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1009650" y="3076575"/>
            <a:ext cx="3076575" cy="4667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l-PL"/>
              <a:t>CORE</a:t>
            </a:r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981575" y="3067050"/>
            <a:ext cx="3076575" cy="4667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l-PL"/>
              <a:t>CORE</a:t>
            </a:r>
          </a:p>
        </p:txBody>
      </p:sp>
      <p:grpSp>
        <p:nvGrpSpPr>
          <p:cNvPr id="118" name="Grupa 107"/>
          <p:cNvGrpSpPr/>
          <p:nvPr/>
        </p:nvGrpSpPr>
        <p:grpSpPr>
          <a:xfrm>
            <a:off x="273502" y="446088"/>
            <a:ext cx="8115025" cy="1530350"/>
            <a:chOff x="597352" y="674688"/>
            <a:chExt cx="8115025" cy="1530350"/>
          </a:xfrm>
        </p:grpSpPr>
        <p:sp>
          <p:nvSpPr>
            <p:cNvPr id="119" name="Text Box 91"/>
            <p:cNvSpPr txBox="1">
              <a:spLocks noChangeArrowheads="1"/>
            </p:cNvSpPr>
            <p:nvPr/>
          </p:nvSpPr>
          <p:spPr bwMode="auto">
            <a:xfrm>
              <a:off x="862285" y="731838"/>
              <a:ext cx="1059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 err="1"/>
                <a:t>T</a:t>
              </a:r>
              <a:r>
                <a:rPr lang="pl-PL" baseline="-25000" dirty="0" err="1"/>
                <a:t>z</a:t>
              </a:r>
              <a:r>
                <a:rPr lang="pl-PL" dirty="0" smtClean="0"/>
                <a:t>=-/+1</a:t>
              </a:r>
              <a:endParaRPr lang="pl-PL" dirty="0"/>
            </a:p>
          </p:txBody>
        </p:sp>
        <p:grpSp>
          <p:nvGrpSpPr>
            <p:cNvPr id="120" name="Grupa 114"/>
            <p:cNvGrpSpPr/>
            <p:nvPr/>
          </p:nvGrpSpPr>
          <p:grpSpPr>
            <a:xfrm>
              <a:off x="2209800" y="674688"/>
              <a:ext cx="4657725" cy="1420872"/>
              <a:chOff x="2209800" y="779463"/>
              <a:chExt cx="4657725" cy="1420872"/>
            </a:xfrm>
          </p:grpSpPr>
          <p:sp>
            <p:nvSpPr>
              <p:cNvPr id="129" name="Text Box 11"/>
              <p:cNvSpPr txBox="1">
                <a:spLocks noChangeArrowheads="1"/>
              </p:cNvSpPr>
              <p:nvPr/>
            </p:nvSpPr>
            <p:spPr bwMode="auto">
              <a:xfrm>
                <a:off x="2217397" y="779463"/>
                <a:ext cx="11865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I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,T=1</a:t>
                </a:r>
              </a:p>
            </p:txBody>
          </p:sp>
          <p:sp>
            <p:nvSpPr>
              <p:cNvPr id="130" name="Text Box 12"/>
              <p:cNvSpPr txBox="1">
                <a:spLocks noChangeArrowheads="1"/>
              </p:cNvSpPr>
              <p:nvPr/>
            </p:nvSpPr>
            <p:spPr bwMode="auto">
              <a:xfrm>
                <a:off x="5665447" y="1731963"/>
                <a:ext cx="11865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I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,T=1</a:t>
                </a:r>
              </a:p>
            </p:txBody>
          </p:sp>
          <p:cxnSp>
            <p:nvCxnSpPr>
              <p:cNvPr id="132" name="Łącznik prosty 121"/>
              <p:cNvCxnSpPr/>
              <p:nvPr/>
            </p:nvCxnSpPr>
            <p:spPr bwMode="auto">
              <a:xfrm>
                <a:off x="2209800" y="12192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Łącznik prosty 122"/>
              <p:cNvCxnSpPr/>
              <p:nvPr/>
            </p:nvCxnSpPr>
            <p:spPr bwMode="auto">
              <a:xfrm>
                <a:off x="5191125" y="2143125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Łącznik prosty 123"/>
              <p:cNvCxnSpPr/>
              <p:nvPr/>
            </p:nvCxnSpPr>
            <p:spPr bwMode="auto">
              <a:xfrm rot="5400000">
                <a:off x="3657600" y="1428750"/>
                <a:ext cx="4381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Łącznik prosty ze strzałką 134"/>
              <p:cNvCxnSpPr/>
              <p:nvPr/>
            </p:nvCxnSpPr>
            <p:spPr bwMode="auto">
              <a:xfrm>
                <a:off x="3876675" y="1657350"/>
                <a:ext cx="1314450" cy="4857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lg" len="lg"/>
                <a:tailEnd type="arrow" w="lg" len="lg"/>
              </a:ln>
              <a:effectLst/>
            </p:spPr>
          </p:cxnSp>
          <p:cxnSp>
            <p:nvCxnSpPr>
              <p:cNvPr id="136" name="Łącznik prosty ze strzałką 135"/>
              <p:cNvCxnSpPr/>
              <p:nvPr/>
            </p:nvCxnSpPr>
            <p:spPr bwMode="auto">
              <a:xfrm>
                <a:off x="3886200" y="1647825"/>
                <a:ext cx="828675" cy="1238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37" name="pole tekstowe 136"/>
              <p:cNvSpPr txBox="1"/>
              <p:nvPr/>
            </p:nvSpPr>
            <p:spPr>
              <a:xfrm>
                <a:off x="4533954" y="1800225"/>
                <a:ext cx="508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BR</a:t>
                </a:r>
                <a:endPara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Grupa 94"/>
            <p:cNvGrpSpPr/>
            <p:nvPr/>
          </p:nvGrpSpPr>
          <p:grpSpPr>
            <a:xfrm>
              <a:off x="597352" y="1065213"/>
              <a:ext cx="8115025" cy="1139825"/>
              <a:chOff x="597352" y="1065213"/>
              <a:chExt cx="8115025" cy="1139825"/>
            </a:xfrm>
          </p:grpSpPr>
          <p:sp>
            <p:nvSpPr>
              <p:cNvPr id="122" name="Text Box 13"/>
              <p:cNvSpPr txBox="1">
                <a:spLocks noChangeArrowheads="1"/>
              </p:cNvSpPr>
              <p:nvPr/>
            </p:nvSpPr>
            <p:spPr bwMode="auto">
              <a:xfrm>
                <a:off x="597352" y="1065213"/>
                <a:ext cx="1515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(</a:t>
                </a:r>
                <a:r>
                  <a:rPr lang="pl-PL" dirty="0" err="1" smtClean="0"/>
                  <a:t>N-Z</a:t>
                </a:r>
                <a:r>
                  <a:rPr lang="pl-PL" dirty="0" smtClean="0"/>
                  <a:t>=-/+2)</a:t>
                </a:r>
                <a:endParaRPr lang="pl-PL" dirty="0"/>
              </a:p>
            </p:txBody>
          </p:sp>
          <p:sp>
            <p:nvSpPr>
              <p:cNvPr id="123" name="Text Box 14"/>
              <p:cNvSpPr txBox="1">
                <a:spLocks noChangeArrowheads="1"/>
              </p:cNvSpPr>
              <p:nvPr/>
            </p:nvSpPr>
            <p:spPr bwMode="auto">
              <a:xfrm>
                <a:off x="7559497" y="1779588"/>
                <a:ext cx="11528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(N-Z=0)</a:t>
                </a:r>
                <a:endParaRPr lang="pl-PL" dirty="0"/>
              </a:p>
            </p:txBody>
          </p:sp>
          <p:sp>
            <p:nvSpPr>
              <p:cNvPr id="124" name="Text Box 92"/>
              <p:cNvSpPr txBox="1">
                <a:spLocks noChangeArrowheads="1"/>
              </p:cNvSpPr>
              <p:nvPr/>
            </p:nvSpPr>
            <p:spPr bwMode="auto">
              <a:xfrm>
                <a:off x="6911975" y="1808163"/>
                <a:ext cx="7318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T</a:t>
                </a:r>
                <a:r>
                  <a:rPr lang="pl-PL" baseline="-25000" dirty="0"/>
                  <a:t>z</a:t>
                </a:r>
                <a:r>
                  <a:rPr lang="pl-PL" dirty="0"/>
                  <a:t>=0</a:t>
                </a:r>
              </a:p>
            </p:txBody>
          </p:sp>
          <p:cxnSp>
            <p:nvCxnSpPr>
              <p:cNvPr id="125" name="Łącznik prosty 114"/>
              <p:cNvCxnSpPr/>
              <p:nvPr/>
            </p:nvCxnSpPr>
            <p:spPr bwMode="auto">
              <a:xfrm rot="5400000">
                <a:off x="1757363" y="1576388"/>
                <a:ext cx="962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126" name="Łącznik prosty 115"/>
              <p:cNvCxnSpPr/>
              <p:nvPr/>
            </p:nvCxnSpPr>
            <p:spPr bwMode="auto">
              <a:xfrm rot="10800000">
                <a:off x="2143125" y="2038350"/>
                <a:ext cx="30099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27" name="pole tekstowe 126"/>
              <p:cNvSpPr txBox="1"/>
              <p:nvPr/>
            </p:nvSpPr>
            <p:spPr>
              <a:xfrm>
                <a:off x="2202734" y="1419225"/>
                <a:ext cx="50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Q</a:t>
                </a:r>
                <a:r>
                  <a:rPr lang="pl-PL" b="1" i="1" baseline="-25000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Symbol" pitchFamily="18" charset="2"/>
                  </a:rPr>
                  <a:t>b</a:t>
                </a:r>
                <a:endParaRPr lang="pl-PL" b="1" i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ymbol" pitchFamily="18" charset="2"/>
                </a:endParaRPr>
              </a:p>
            </p:txBody>
          </p:sp>
          <p:sp>
            <p:nvSpPr>
              <p:cNvPr id="128" name="pole tekstowe 127"/>
              <p:cNvSpPr txBox="1"/>
              <p:nvPr/>
            </p:nvSpPr>
            <p:spPr>
              <a:xfrm>
                <a:off x="2677717" y="1066800"/>
                <a:ext cx="601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</a:t>
                </a:r>
                <a:r>
                  <a:rPr lang="pl-PL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1/2</a:t>
                </a:r>
                <a:endParaRPr lang="pl-PL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8" name="pole tekstowe 137"/>
          <p:cNvSpPr txBox="1"/>
          <p:nvPr/>
        </p:nvSpPr>
        <p:spPr>
          <a:xfrm>
            <a:off x="3062007" y="4505325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ISOSPIN PROJECTION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9" name="pole tekstowe 138"/>
          <p:cNvSpPr txBox="1"/>
          <p:nvPr/>
        </p:nvSpPr>
        <p:spPr>
          <a:xfrm>
            <a:off x="3687642" y="2076450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MEAN FIELD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" name="Text Box 31"/>
          <p:cNvSpPr txBox="1">
            <a:spLocks noChangeArrowheads="1"/>
          </p:cNvSpPr>
          <p:nvPr/>
        </p:nvSpPr>
        <p:spPr bwMode="auto">
          <a:xfrm>
            <a:off x="3514517" y="0"/>
            <a:ext cx="5486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calculate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uperallowed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Fermi beta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decay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projected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DFT</a:t>
            </a:r>
          </a:p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framework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7" name="Prostokąt 256"/>
          <p:cNvSpPr/>
          <p:nvPr/>
        </p:nvSpPr>
        <p:spPr>
          <a:xfrm>
            <a:off x="3753082" y="931287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|&lt;</a:t>
            </a:r>
            <a:r>
              <a:rPr lang="pl-PL" b="1" dirty="0">
                <a:solidFill>
                  <a:srgbClr val="3333FF"/>
                </a:solidFill>
                <a:sym typeface="Wingdings" pitchFamily="2" charset="2"/>
              </a:rPr>
              <a:t>T</a:t>
            </a:r>
            <a:r>
              <a:rPr lang="pl-PL" b="1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+/-</a:t>
            </a:r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&gt;|</a:t>
            </a:r>
            <a:r>
              <a:rPr lang="pl-PL" sz="2400" b="1" baseline="30000" dirty="0" smtClean="0">
                <a:solidFill>
                  <a:srgbClr val="3333FF"/>
                </a:solidFill>
                <a:sym typeface="Wingdings" pitchFamily="2" charset="2"/>
              </a:rPr>
              <a:t>2</a:t>
            </a:r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=2(1-</a:t>
            </a:r>
            <a:r>
              <a:rPr lang="pl-PL" sz="24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pl-PL" sz="2400" b="1" baseline="-25000" dirty="0" smtClean="0">
                <a:solidFill>
                  <a:srgbClr val="3333FF"/>
                </a:solidFill>
                <a:sym typeface="Wingdings" pitchFamily="2" charset="2"/>
              </a:rPr>
              <a:t>C</a:t>
            </a:r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  <a:endParaRPr lang="pl-PL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 45"/>
          <p:cNvGrpSpPr/>
          <p:nvPr/>
        </p:nvGrpSpPr>
        <p:grpSpPr>
          <a:xfrm>
            <a:off x="2857500" y="1085850"/>
            <a:ext cx="3590925" cy="4743450"/>
            <a:chOff x="4829175" y="1885950"/>
            <a:chExt cx="3590925" cy="4743450"/>
          </a:xfrm>
        </p:grpSpPr>
        <p:sp>
          <p:nvSpPr>
            <p:cNvPr id="45" name="Prostokąt 44"/>
            <p:cNvSpPr/>
            <p:nvPr/>
          </p:nvSpPr>
          <p:spPr bwMode="auto">
            <a:xfrm>
              <a:off x="4829175" y="1885950"/>
              <a:ext cx="3590925" cy="4743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rgbClr val="E8E1FB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44" name="Grupa 43"/>
            <p:cNvGrpSpPr/>
            <p:nvPr/>
          </p:nvGrpSpPr>
          <p:grpSpPr>
            <a:xfrm>
              <a:off x="4981575" y="1990725"/>
              <a:ext cx="3352800" cy="4572000"/>
              <a:chOff x="4981575" y="1990725"/>
              <a:chExt cx="3352800" cy="4572000"/>
            </a:xfrm>
          </p:grpSpPr>
          <p:sp>
            <p:nvSpPr>
              <p:cNvPr id="2" name="Rectangle 3"/>
              <p:cNvSpPr>
                <a:spLocks noChangeAspect="1" noChangeArrowheads="1"/>
              </p:cNvSpPr>
              <p:nvPr/>
            </p:nvSpPr>
            <p:spPr bwMode="auto">
              <a:xfrm>
                <a:off x="5349875" y="2381250"/>
                <a:ext cx="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pl-PL" b="1">
                  <a:latin typeface="Times New Roman" pitchFamily="18" charset="0"/>
                </a:endParaRPr>
              </a:p>
            </p:txBody>
          </p:sp>
          <p:sp>
            <p:nvSpPr>
              <p:cNvPr id="3" name="Line 22"/>
              <p:cNvSpPr>
                <a:spLocks noChangeShapeType="1"/>
              </p:cNvSpPr>
              <p:nvPr/>
            </p:nvSpPr>
            <p:spPr bwMode="auto">
              <a:xfrm>
                <a:off x="5000625" y="2638425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" name="Line 23"/>
              <p:cNvSpPr>
                <a:spLocks noChangeShapeType="1"/>
              </p:cNvSpPr>
              <p:nvPr/>
            </p:nvSpPr>
            <p:spPr bwMode="auto">
              <a:xfrm>
                <a:off x="6915150" y="2638425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Text Box 24"/>
              <p:cNvSpPr txBox="1">
                <a:spLocks noChangeArrowheads="1"/>
              </p:cNvSpPr>
              <p:nvPr/>
            </p:nvSpPr>
            <p:spPr bwMode="auto">
              <a:xfrm>
                <a:off x="5356225" y="3749675"/>
                <a:ext cx="3429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6" name="Text Box 25"/>
              <p:cNvSpPr txBox="1">
                <a:spLocks noChangeArrowheads="1"/>
              </p:cNvSpPr>
              <p:nvPr/>
            </p:nvSpPr>
            <p:spPr bwMode="auto">
              <a:xfrm>
                <a:off x="5803900" y="3749675"/>
                <a:ext cx="35083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7" name="Text Box 26"/>
              <p:cNvSpPr txBox="1">
                <a:spLocks noChangeArrowheads="1"/>
              </p:cNvSpPr>
              <p:nvPr/>
            </p:nvSpPr>
            <p:spPr bwMode="auto">
              <a:xfrm>
                <a:off x="5041900" y="3509963"/>
                <a:ext cx="31067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anti-aligned configurations</a:t>
                </a:r>
              </a:p>
            </p:txBody>
          </p:sp>
          <p:sp>
            <p:nvSpPr>
              <p:cNvPr id="8" name="AutoShape 27"/>
              <p:cNvSpPr>
                <a:spLocks noChangeArrowheads="1"/>
              </p:cNvSpPr>
              <p:nvPr/>
            </p:nvSpPr>
            <p:spPr bwMode="auto">
              <a:xfrm>
                <a:off x="5686425" y="3962400"/>
                <a:ext cx="133350" cy="133350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" name="Oval 28"/>
              <p:cNvSpPr>
                <a:spLocks noChangeArrowheads="1"/>
              </p:cNvSpPr>
              <p:nvPr/>
            </p:nvSpPr>
            <p:spPr bwMode="auto">
              <a:xfrm>
                <a:off x="7048500" y="2524125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" name="Oval 29"/>
              <p:cNvSpPr>
                <a:spLocks noChangeArrowheads="1"/>
              </p:cNvSpPr>
              <p:nvPr/>
            </p:nvSpPr>
            <p:spPr bwMode="auto">
              <a:xfrm>
                <a:off x="5676900" y="253365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" name="Line 30"/>
              <p:cNvSpPr>
                <a:spLocks noChangeShapeType="1"/>
              </p:cNvSpPr>
              <p:nvPr/>
            </p:nvSpPr>
            <p:spPr bwMode="auto">
              <a:xfrm>
                <a:off x="5886450" y="3905250"/>
                <a:ext cx="2000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12" name="Text Box 35"/>
              <p:cNvSpPr txBox="1">
                <a:spLocks noChangeArrowheads="1"/>
              </p:cNvSpPr>
              <p:nvPr/>
            </p:nvSpPr>
            <p:spPr bwMode="auto">
              <a:xfrm>
                <a:off x="6381750" y="3798888"/>
                <a:ext cx="4397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err="1"/>
                  <a:t>or</a:t>
                </a:r>
                <a:endParaRPr lang="pl-PL" dirty="0"/>
              </a:p>
            </p:txBody>
          </p:sp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>
                <a:off x="7004050" y="3759200"/>
                <a:ext cx="798513" cy="457200"/>
                <a:chOff x="4460" y="2128"/>
                <a:chExt cx="503" cy="288"/>
              </a:xfrm>
            </p:grpSpPr>
            <p:sp>
              <p:nvSpPr>
                <p:cNvPr id="1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460" y="2128"/>
                  <a:ext cx="2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n</a:t>
                  </a:r>
                  <a:endParaRPr kumimoji="0" lang="pl-PL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1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742" y="2128"/>
                  <a:ext cx="2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p</a:t>
                  </a:r>
                  <a:endParaRPr kumimoji="0" lang="pl-PL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16" name="AutoShape 39"/>
                <p:cNvSpPr>
                  <a:spLocks noChangeArrowheads="1"/>
                </p:cNvSpPr>
                <p:nvPr/>
              </p:nvSpPr>
              <p:spPr bwMode="auto">
                <a:xfrm>
                  <a:off x="4668" y="2262"/>
                  <a:ext cx="84" cy="8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7" name="Line 40"/>
                <p:cNvSpPr>
                  <a:spLocks noChangeShapeType="1"/>
                </p:cNvSpPr>
                <p:nvPr/>
              </p:nvSpPr>
              <p:spPr bwMode="auto">
                <a:xfrm>
                  <a:off x="4500" y="2226"/>
                  <a:ext cx="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grpSp>
            <p:nvGrpSpPr>
              <p:cNvPr id="18" name="Group 89"/>
              <p:cNvGrpSpPr>
                <a:grpSpLocks/>
              </p:cNvGrpSpPr>
              <p:nvPr/>
            </p:nvGrpSpPr>
            <p:grpSpPr bwMode="auto">
              <a:xfrm>
                <a:off x="5089525" y="2682875"/>
                <a:ext cx="2817813" cy="476250"/>
                <a:chOff x="800" y="1762"/>
                <a:chExt cx="1775" cy="300"/>
              </a:xfrm>
            </p:grpSpPr>
            <p:sp>
              <p:nvSpPr>
                <p:cNvPr id="1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154" y="1762"/>
                  <a:ext cx="2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n</a:t>
                  </a:r>
                  <a:endParaRPr kumimoji="0" lang="pl-PL" sz="2400" b="1" baseline="-25000">
                    <a:latin typeface="Times New Roman" pitchFamily="18" charset="0"/>
                  </a:endParaRPr>
                </a:p>
              </p:txBody>
            </p:sp>
            <p:grpSp>
              <p:nvGrpSpPr>
                <p:cNvPr id="20" name="Group 91"/>
                <p:cNvGrpSpPr>
                  <a:grpSpLocks/>
                </p:cNvGrpSpPr>
                <p:nvPr/>
              </p:nvGrpSpPr>
              <p:grpSpPr bwMode="auto">
                <a:xfrm>
                  <a:off x="800" y="1768"/>
                  <a:ext cx="216" cy="288"/>
                  <a:chOff x="1142" y="1750"/>
                  <a:chExt cx="216" cy="288"/>
                </a:xfrm>
              </p:grpSpPr>
              <p:sp>
                <p:nvSpPr>
                  <p:cNvPr id="25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2" y="1750"/>
                    <a:ext cx="2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kumimoji="0" lang="pl-PL" sz="2400" b="1">
                        <a:latin typeface="Symbol" pitchFamily="18" charset="2"/>
                      </a:rPr>
                      <a:t>n</a:t>
                    </a:r>
                    <a:endParaRPr kumimoji="0" lang="pl-PL" sz="24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188" y="1848"/>
                    <a:ext cx="12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1" name="Group 94"/>
                <p:cNvGrpSpPr>
                  <a:grpSpLocks/>
                </p:cNvGrpSpPr>
                <p:nvPr/>
              </p:nvGrpSpPr>
              <p:grpSpPr bwMode="auto">
                <a:xfrm>
                  <a:off x="2030" y="1774"/>
                  <a:ext cx="221" cy="288"/>
                  <a:chOff x="2366" y="1798"/>
                  <a:chExt cx="221" cy="288"/>
                </a:xfrm>
              </p:grpSpPr>
              <p:sp>
                <p:nvSpPr>
                  <p:cNvPr id="23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6" y="1798"/>
                    <a:ext cx="221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kumimoji="0" lang="pl-PL" sz="2400" b="1">
                        <a:latin typeface="Symbol" pitchFamily="18" charset="2"/>
                      </a:rPr>
                      <a:t>p</a:t>
                    </a:r>
                    <a:endParaRPr kumimoji="0" lang="pl-PL" sz="24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412" y="1896"/>
                    <a:ext cx="12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354" y="1768"/>
                  <a:ext cx="2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p</a:t>
                  </a:r>
                  <a:endParaRPr kumimoji="0" lang="pl-PL" sz="2400" b="1" baseline="-25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7" name="Oval 99"/>
              <p:cNvSpPr>
                <a:spLocks noChangeArrowheads="1"/>
              </p:cNvSpPr>
              <p:nvPr/>
            </p:nvSpPr>
            <p:spPr bwMode="auto">
              <a:xfrm>
                <a:off x="4981575" y="3067050"/>
                <a:ext cx="3076575" cy="46672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pl-PL" dirty="0" smtClean="0">
                    <a:solidFill>
                      <a:schemeClr val="bg1"/>
                    </a:solidFill>
                  </a:rPr>
                  <a:t>E-E CORE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621217" y="1990725"/>
                <a:ext cx="1858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MEAN FIELD</a:t>
                </a:r>
                <a:endPara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ext Box 61"/>
              <p:cNvSpPr txBox="1">
                <a:spLocks noChangeArrowheads="1"/>
              </p:cNvSpPr>
              <p:nvPr/>
            </p:nvSpPr>
            <p:spPr bwMode="auto">
              <a:xfrm>
                <a:off x="5087972" y="5639395"/>
                <a:ext cx="324640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800" b="1" dirty="0" smtClean="0">
                    <a:solidFill>
                      <a:srgbClr val="9900CC"/>
                    </a:solidFill>
                  </a:rPr>
                  <a:t>T=1 </a:t>
                </a:r>
                <a:r>
                  <a:rPr lang="pl-PL" sz="1800" b="1" dirty="0" err="1" smtClean="0">
                    <a:solidFill>
                      <a:srgbClr val="9900CC"/>
                    </a:solidFill>
                  </a:rPr>
                  <a:t>states</a:t>
                </a:r>
                <a:endParaRPr lang="pl-PL" sz="1800" b="1" dirty="0">
                  <a:solidFill>
                    <a:srgbClr val="9900CC"/>
                  </a:solidFill>
                </a:endParaRPr>
              </a:p>
              <a:p>
                <a:r>
                  <a:rPr lang="pl-PL" sz="1800" b="1" dirty="0" err="1" smtClean="0">
                    <a:solidFill>
                      <a:srgbClr val="9900CC"/>
                    </a:solidFill>
                  </a:rPr>
                  <a:t>are</a:t>
                </a:r>
                <a:r>
                  <a:rPr lang="pl-PL" sz="1800" b="1" dirty="0" smtClean="0">
                    <a:solidFill>
                      <a:srgbClr val="9900CC"/>
                    </a:solidFill>
                  </a:rPr>
                  <a:t> not </a:t>
                </a:r>
                <a:r>
                  <a:rPr lang="pl-PL" sz="1800" b="1" dirty="0" err="1" smtClean="0">
                    <a:solidFill>
                      <a:srgbClr val="9900CC"/>
                    </a:solidFill>
                  </a:rPr>
                  <a:t>representable</a:t>
                </a:r>
                <a:r>
                  <a:rPr lang="pl-PL" sz="1800" b="1" dirty="0" smtClean="0">
                    <a:solidFill>
                      <a:srgbClr val="9900CC"/>
                    </a:solidFill>
                  </a:rPr>
                  <a:t> in a </a:t>
                </a:r>
              </a:p>
              <a:p>
                <a:r>
                  <a:rPr lang="pl-PL" sz="1800" b="1" dirty="0" smtClean="0">
                    <a:solidFill>
                      <a:srgbClr val="9900CC"/>
                    </a:solidFill>
                  </a:rPr>
                  <a:t>„</a:t>
                </a:r>
                <a:r>
                  <a:rPr lang="pl-PL" sz="1800" b="1" dirty="0" err="1" smtClean="0">
                    <a:solidFill>
                      <a:srgbClr val="9900CC"/>
                    </a:solidFill>
                  </a:rPr>
                  <a:t>separable</a:t>
                </a:r>
                <a:r>
                  <a:rPr lang="pl-PL" sz="1800" b="1" dirty="0" smtClean="0">
                    <a:solidFill>
                      <a:srgbClr val="9900CC"/>
                    </a:solidFill>
                  </a:rPr>
                  <a:t>” </a:t>
                </a:r>
                <a:r>
                  <a:rPr lang="pl-PL" sz="1800" b="1" dirty="0" err="1" smtClean="0">
                    <a:solidFill>
                      <a:srgbClr val="9900CC"/>
                    </a:solidFill>
                  </a:rPr>
                  <a:t>mean</a:t>
                </a:r>
                <a:r>
                  <a:rPr lang="pl-PL" sz="1800" b="1" dirty="0" smtClean="0">
                    <a:solidFill>
                      <a:srgbClr val="9900CC"/>
                    </a:solidFill>
                  </a:rPr>
                  <a:t>-field!!!</a:t>
                </a:r>
                <a:endParaRPr lang="pl-PL" sz="1800" b="1" dirty="0">
                  <a:solidFill>
                    <a:srgbClr val="9900CC"/>
                  </a:solidFill>
                </a:endParaRPr>
              </a:p>
            </p:txBody>
          </p:sp>
          <p:grpSp>
            <p:nvGrpSpPr>
              <p:cNvPr id="30" name="Grupa 132"/>
              <p:cNvGrpSpPr/>
              <p:nvPr/>
            </p:nvGrpSpPr>
            <p:grpSpPr>
              <a:xfrm>
                <a:off x="5199870" y="4494213"/>
                <a:ext cx="2847975" cy="1016000"/>
                <a:chOff x="5191125" y="4579938"/>
                <a:chExt cx="2847975" cy="1016000"/>
              </a:xfrm>
            </p:grpSpPr>
            <p:sp>
              <p:nvSpPr>
                <p:cNvPr id="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7185025" y="5199063"/>
                  <a:ext cx="642938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dirty="0">
                      <a:solidFill>
                        <a:srgbClr val="9900CC"/>
                      </a:solidFill>
                    </a:rPr>
                    <a:t>T=0</a:t>
                  </a:r>
                </a:p>
              </p:txBody>
            </p:sp>
            <p:sp>
              <p:nvSpPr>
                <p:cNvPr id="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305550" y="4952999"/>
                  <a:ext cx="619125" cy="276225"/>
                </a:xfrm>
                <a:prstGeom prst="line">
                  <a:avLst/>
                </a:prstGeom>
                <a:noFill/>
                <a:ln w="9525" cap="rnd">
                  <a:solidFill>
                    <a:srgbClr val="9900CC"/>
                  </a:solidFill>
                  <a:prstDash val="sysDot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  <p:sp>
              <p:nvSpPr>
                <p:cNvPr id="33" name="Line 53"/>
                <p:cNvSpPr>
                  <a:spLocks noChangeShapeType="1"/>
                </p:cNvSpPr>
                <p:nvPr/>
              </p:nvSpPr>
              <p:spPr bwMode="auto">
                <a:xfrm>
                  <a:off x="6305550" y="5229226"/>
                  <a:ext cx="628650" cy="304799"/>
                </a:xfrm>
                <a:prstGeom prst="line">
                  <a:avLst/>
                </a:prstGeom>
                <a:noFill/>
                <a:ln w="9525" cap="rnd">
                  <a:solidFill>
                    <a:srgbClr val="9900CC"/>
                  </a:solidFill>
                  <a:prstDash val="sysDot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  <p:sp>
              <p:nvSpPr>
                <p:cNvPr id="34" name="Line 54"/>
                <p:cNvSpPr>
                  <a:spLocks noChangeShapeType="1"/>
                </p:cNvSpPr>
                <p:nvPr/>
              </p:nvSpPr>
              <p:spPr bwMode="auto">
                <a:xfrm>
                  <a:off x="6924675" y="4943476"/>
                  <a:ext cx="1095375" cy="0"/>
                </a:xfrm>
                <a:prstGeom prst="line">
                  <a:avLst/>
                </a:prstGeom>
                <a:noFill/>
                <a:ln w="28575">
                  <a:solidFill>
                    <a:srgbClr val="9900CC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  <p:sp>
              <p:nvSpPr>
                <p:cNvPr id="35" name="Line 55"/>
                <p:cNvSpPr>
                  <a:spLocks noChangeShapeType="1"/>
                </p:cNvSpPr>
                <p:nvPr/>
              </p:nvSpPr>
              <p:spPr bwMode="auto">
                <a:xfrm>
                  <a:off x="6943725" y="5543551"/>
                  <a:ext cx="1095375" cy="0"/>
                </a:xfrm>
                <a:prstGeom prst="line">
                  <a:avLst/>
                </a:prstGeom>
                <a:noFill/>
                <a:ln w="28575">
                  <a:solidFill>
                    <a:srgbClr val="9900CC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  <p:sp>
              <p:nvSpPr>
                <p:cNvPr id="3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7186613" y="4579938"/>
                  <a:ext cx="601663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dirty="0">
                      <a:solidFill>
                        <a:srgbClr val="9900CC"/>
                      </a:solidFill>
                    </a:rPr>
                    <a:t>T=1</a:t>
                  </a:r>
                </a:p>
              </p:txBody>
            </p:sp>
            <p:sp>
              <p:nvSpPr>
                <p:cNvPr id="37" name="Line 69"/>
                <p:cNvSpPr>
                  <a:spLocks noChangeShapeType="1"/>
                </p:cNvSpPr>
                <p:nvPr/>
              </p:nvSpPr>
              <p:spPr bwMode="auto">
                <a:xfrm>
                  <a:off x="5191125" y="5229225"/>
                  <a:ext cx="10953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  <p:grpSp>
              <p:nvGrpSpPr>
                <p:cNvPr id="38" name="Group 70"/>
                <p:cNvGrpSpPr>
                  <a:grpSpLocks/>
                </p:cNvGrpSpPr>
                <p:nvPr/>
              </p:nvGrpSpPr>
              <p:grpSpPr bwMode="auto">
                <a:xfrm>
                  <a:off x="5308600" y="4768850"/>
                  <a:ext cx="798513" cy="457200"/>
                  <a:chOff x="3572" y="2212"/>
                  <a:chExt cx="503" cy="288"/>
                </a:xfrm>
              </p:grpSpPr>
              <p:sp>
                <p:nvSpPr>
                  <p:cNvPr id="3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2" y="2212"/>
                    <a:ext cx="2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kumimoji="0" lang="pl-PL" sz="2400" b="1">
                        <a:latin typeface="Symbol" pitchFamily="18" charset="2"/>
                      </a:rPr>
                      <a:t>n</a:t>
                    </a:r>
                    <a:endParaRPr kumimoji="0" lang="pl-PL" sz="24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4" y="2212"/>
                    <a:ext cx="221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kumimoji="0" lang="pl-PL" sz="2400" b="1">
                        <a:latin typeface="Symbol" pitchFamily="18" charset="2"/>
                      </a:rPr>
                      <a:t>p</a:t>
                    </a:r>
                    <a:endParaRPr kumimoji="0" lang="pl-PL" sz="24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2346"/>
                    <a:ext cx="84" cy="84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4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906" y="2310"/>
                    <a:ext cx="12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l-PL"/>
                  </a:p>
                </p:txBody>
              </p:sp>
            </p:grpSp>
          </p:grpSp>
          <p:sp>
            <p:nvSpPr>
              <p:cNvPr id="43" name="Strzałka w dół 42"/>
              <p:cNvSpPr/>
              <p:nvPr/>
            </p:nvSpPr>
            <p:spPr bwMode="auto">
              <a:xfrm>
                <a:off x="5800725" y="4210050"/>
                <a:ext cx="1581150" cy="36195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26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ardy_13a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478047" y="17378"/>
            <a:ext cx="2273131" cy="387667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8406" y="0"/>
            <a:ext cx="8198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Superallowed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I=0</a:t>
            </a:r>
            <a:r>
              <a:rPr lang="pl-PL" sz="2400" b="1" baseline="4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T=1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 I=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r>
              <a:rPr lang="pl-PL" sz="2400" b="1" baseline="4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pl-PL" sz="2400" b="1" baseline="4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T=1 Fermi beta </a:t>
            </a:r>
            <a:r>
              <a:rPr lang="pl-P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decays</a:t>
            </a:r>
            <a:endParaRPr lang="pl-PL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pl-P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testing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 Standard Model of </a:t>
            </a:r>
            <a:r>
              <a:rPr lang="pl-P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elementary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particles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5" name="Obraz 4" descr="hardy_03a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301" y="1957934"/>
            <a:ext cx="4343400" cy="9855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656674" y="819150"/>
            <a:ext cx="41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10 </a:t>
            </a:r>
            <a:r>
              <a:rPr lang="pl-PL" sz="1600" dirty="0" err="1" smtClean="0"/>
              <a:t>cases</a:t>
            </a:r>
            <a:r>
              <a:rPr lang="pl-PL" sz="1600" dirty="0" smtClean="0"/>
              <a:t> </a:t>
            </a:r>
            <a:r>
              <a:rPr lang="pl-PL" sz="1600" dirty="0" err="1" smtClean="0"/>
              <a:t>measured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accuracy</a:t>
            </a:r>
            <a:r>
              <a:rPr lang="pl-PL" sz="1600" dirty="0" smtClean="0"/>
              <a:t> </a:t>
            </a:r>
            <a:r>
              <a:rPr lang="pl-PL" sz="1600" b="1" i="1" dirty="0" err="1" smtClean="0">
                <a:latin typeface="+mn-lt"/>
              </a:rPr>
              <a:t>ft</a:t>
            </a:r>
            <a:r>
              <a:rPr lang="pl-PL" sz="1600" dirty="0" smtClean="0"/>
              <a:t> ~0.1%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85250" y="1076325"/>
            <a:ext cx="41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 3 </a:t>
            </a:r>
            <a:r>
              <a:rPr lang="pl-PL" sz="1600" dirty="0" err="1" smtClean="0"/>
              <a:t>cases</a:t>
            </a:r>
            <a:r>
              <a:rPr lang="pl-PL" sz="1600" dirty="0" smtClean="0"/>
              <a:t> </a:t>
            </a:r>
            <a:r>
              <a:rPr lang="pl-PL" sz="1600" dirty="0" err="1" smtClean="0"/>
              <a:t>measured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accuracy</a:t>
            </a:r>
            <a:r>
              <a:rPr lang="pl-PL" sz="1600" dirty="0" smtClean="0"/>
              <a:t> </a:t>
            </a:r>
            <a:r>
              <a:rPr lang="pl-PL" sz="1600" b="1" i="1" dirty="0" err="1" smtClean="0">
                <a:latin typeface="+mn-lt"/>
              </a:rPr>
              <a:t>ft</a:t>
            </a:r>
            <a:r>
              <a:rPr lang="pl-PL" sz="1600" dirty="0" smtClean="0"/>
              <a:t> ~0.3%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057891" y="2762250"/>
            <a:ext cx="73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~2.4%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701394" y="2762250"/>
            <a:ext cx="707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</a:rPr>
              <a:t>1.5%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504143" y="272415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0.3% </a:t>
            </a:r>
          </a:p>
          <a:p>
            <a:r>
              <a:rPr lang="pl-PL" sz="1400" b="1" dirty="0" smtClean="0">
                <a:solidFill>
                  <a:srgbClr val="FF0000"/>
                </a:solidFill>
              </a:rPr>
              <a:t>- 1.5%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650103" y="1352550"/>
            <a:ext cx="4067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sym typeface="Wingdings" pitchFamily="2" charset="2"/>
              </a:rPr>
              <a:t> test of the CVC </a:t>
            </a:r>
            <a:r>
              <a:rPr lang="pl-PL" b="1" dirty="0" err="1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sym typeface="Wingdings" pitchFamily="2" charset="2"/>
              </a:rPr>
              <a:t>hypothesis</a:t>
            </a:r>
            <a:r>
              <a:rPr lang="pl-PL" b="1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sym typeface="Wingdings" pitchFamily="2" charset="2"/>
              </a:rPr>
              <a:t> </a:t>
            </a:r>
            <a:endParaRPr lang="pl-PL" b="1" dirty="0">
              <a:solidFill>
                <a:srgbClr val="0000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116438" y="1743075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(</a:t>
            </a:r>
            <a:r>
              <a:rPr lang="pl-PL" sz="1400" dirty="0" err="1" smtClean="0"/>
              <a:t>Conserved</a:t>
            </a:r>
            <a:r>
              <a:rPr lang="pl-PL" sz="1400" dirty="0" smtClean="0"/>
              <a:t> </a:t>
            </a:r>
            <a:r>
              <a:rPr lang="pl-PL" sz="1400" dirty="0" err="1" smtClean="0"/>
              <a:t>Vector</a:t>
            </a:r>
            <a:r>
              <a:rPr lang="pl-PL" sz="1400" dirty="0" smtClean="0"/>
              <a:t> </a:t>
            </a:r>
            <a:r>
              <a:rPr lang="pl-PL" sz="1400" dirty="0" err="1" smtClean="0"/>
              <a:t>Current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pic>
        <p:nvPicPr>
          <p:cNvPr id="20" name="Obraz 19" descr="hardy_18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45451" y="1391580"/>
            <a:ext cx="1967726" cy="5591172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 rot="10800000" flipV="1">
            <a:off x="6610721" y="4689722"/>
            <a:ext cx="21964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rgbClr val="CC0066"/>
                </a:solidFill>
              </a:rPr>
              <a:t>Towner</a:t>
            </a:r>
            <a:r>
              <a:rPr lang="pl-PL" sz="1600" dirty="0" smtClean="0">
                <a:solidFill>
                  <a:srgbClr val="CC0066"/>
                </a:solidFill>
              </a:rPr>
              <a:t> &amp; Hardy</a:t>
            </a:r>
          </a:p>
          <a:p>
            <a:r>
              <a:rPr lang="pl-PL" sz="1100" dirty="0" err="1" smtClean="0">
                <a:solidFill>
                  <a:srgbClr val="CC0066"/>
                </a:solidFill>
              </a:rPr>
              <a:t>Phys</a:t>
            </a:r>
            <a:r>
              <a:rPr lang="pl-PL" sz="1100" dirty="0" smtClean="0">
                <a:solidFill>
                  <a:srgbClr val="CC0066"/>
                </a:solidFill>
              </a:rPr>
              <a:t>. </a:t>
            </a:r>
            <a:r>
              <a:rPr lang="pl-PL" sz="1100" dirty="0" err="1" smtClean="0">
                <a:solidFill>
                  <a:srgbClr val="CC0066"/>
                </a:solidFill>
              </a:rPr>
              <a:t>Rev</a:t>
            </a:r>
            <a:r>
              <a:rPr lang="pl-PL" sz="1100" dirty="0" smtClean="0">
                <a:solidFill>
                  <a:srgbClr val="CC0066"/>
                </a:solidFill>
              </a:rPr>
              <a:t>. C77, 025501 (2008)</a:t>
            </a:r>
            <a:endParaRPr lang="pl-PL" sz="1100" dirty="0">
              <a:solidFill>
                <a:srgbClr val="CC0066"/>
              </a:solidFill>
            </a:endParaRPr>
          </a:p>
        </p:txBody>
      </p:sp>
      <p:pic>
        <p:nvPicPr>
          <p:cNvPr id="22" name="Picture 2" descr="C:\wojtek\KMMF\ckm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13" y="5324475"/>
            <a:ext cx="328015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e tekstowe 22"/>
          <p:cNvSpPr txBox="1"/>
          <p:nvPr/>
        </p:nvSpPr>
        <p:spPr>
          <a:xfrm>
            <a:off x="239022" y="6200775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CC0066"/>
                </a:solidFill>
              </a:rPr>
              <a:t>weak</a:t>
            </a:r>
            <a:r>
              <a:rPr lang="pl-PL" sz="1400" dirty="0" smtClean="0">
                <a:solidFill>
                  <a:srgbClr val="CC0066"/>
                </a:solidFill>
              </a:rPr>
              <a:t> </a:t>
            </a:r>
          </a:p>
          <a:p>
            <a:r>
              <a:rPr lang="pl-PL" sz="1400" dirty="0" err="1" smtClean="0">
                <a:solidFill>
                  <a:srgbClr val="CC0066"/>
                </a:solidFill>
              </a:rPr>
              <a:t>eigenstates</a:t>
            </a:r>
            <a:endParaRPr lang="pl-PL" sz="1400" dirty="0">
              <a:solidFill>
                <a:srgbClr val="CC0066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361669" y="6014561"/>
            <a:ext cx="2076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rgbClr val="CC0066"/>
              </a:solidFill>
            </a:endParaRPr>
          </a:p>
          <a:p>
            <a:r>
              <a:rPr lang="pl-PL" sz="1400" dirty="0" smtClean="0">
                <a:solidFill>
                  <a:srgbClr val="CC0066"/>
                </a:solidFill>
              </a:rPr>
              <a:t>mass </a:t>
            </a:r>
          </a:p>
          <a:p>
            <a:r>
              <a:rPr lang="pl-PL" sz="1400" dirty="0" err="1" smtClean="0">
                <a:solidFill>
                  <a:srgbClr val="CC0066"/>
                </a:solidFill>
              </a:rPr>
              <a:t>eigenstates</a:t>
            </a:r>
            <a:endParaRPr lang="pl-PL" sz="1400" dirty="0">
              <a:solidFill>
                <a:srgbClr val="CC0066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426760" y="6136184"/>
            <a:ext cx="1527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C0066"/>
                </a:solidFill>
              </a:rPr>
              <a:t>CKM</a:t>
            </a:r>
          </a:p>
          <a:p>
            <a:r>
              <a:rPr lang="pl-PL" sz="1200" dirty="0" err="1" smtClean="0">
                <a:solidFill>
                  <a:srgbClr val="CC0066"/>
                </a:solidFill>
              </a:rPr>
              <a:t>Cabibbo</a:t>
            </a:r>
            <a:r>
              <a:rPr lang="pl-PL" sz="1200" dirty="0" smtClean="0">
                <a:solidFill>
                  <a:srgbClr val="CC0066"/>
                </a:solidFill>
              </a:rPr>
              <a:t>-Kobayashi</a:t>
            </a:r>
          </a:p>
          <a:p>
            <a:r>
              <a:rPr lang="pl-PL" sz="1200" dirty="0" smtClean="0">
                <a:solidFill>
                  <a:srgbClr val="CC0066"/>
                </a:solidFill>
              </a:rPr>
              <a:t>-Maskawa</a:t>
            </a:r>
            <a:endParaRPr lang="pl-PL" sz="1200" dirty="0">
              <a:solidFill>
                <a:srgbClr val="CC0066"/>
              </a:solidFill>
            </a:endParaRPr>
          </a:p>
        </p:txBody>
      </p:sp>
      <p:grpSp>
        <p:nvGrpSpPr>
          <p:cNvPr id="26" name="Grupa 36"/>
          <p:cNvGrpSpPr/>
          <p:nvPr/>
        </p:nvGrpSpPr>
        <p:grpSpPr>
          <a:xfrm>
            <a:off x="3869799" y="5208330"/>
            <a:ext cx="5274201" cy="1540549"/>
            <a:chOff x="1238250" y="4303455"/>
            <a:chExt cx="5274201" cy="1540549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238250" y="4303455"/>
              <a:ext cx="5274201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1800" dirty="0" smtClean="0">
                  <a:sym typeface="Wingdings" pitchFamily="2" charset="2"/>
                </a:rPr>
                <a:t> </a:t>
              </a:r>
            </a:p>
            <a:p>
              <a:pPr algn="l"/>
              <a:r>
                <a:rPr lang="pl-PL" sz="1800" dirty="0" smtClean="0">
                  <a:sym typeface="Wingdings" pitchFamily="2" charset="2"/>
                </a:rPr>
                <a:t>          </a:t>
              </a:r>
              <a:r>
                <a:rPr lang="pl-PL" sz="1800" b="1" dirty="0" smtClean="0">
                  <a:solidFill>
                    <a:srgbClr val="0000CC"/>
                  </a:solidFill>
                  <a:effectLst>
                    <a:reflection blurRad="6350" stA="55000" endA="300" endPos="45500" dir="5400000" sy="-100000" algn="bl" rotWithShape="0"/>
                  </a:effectLst>
                  <a:sym typeface="Wingdings" pitchFamily="2" charset="2"/>
                </a:rPr>
                <a:t> test of </a:t>
              </a:r>
              <a:r>
                <a:rPr lang="pl-PL" sz="1800" b="1" dirty="0" err="1" smtClean="0">
                  <a:solidFill>
                    <a:srgbClr val="0000CC"/>
                  </a:solidFill>
                  <a:effectLst>
                    <a:reflection blurRad="6350" stA="55000" endA="300" endPos="45500" dir="5400000" sy="-100000" algn="bl" rotWithShape="0"/>
                  </a:effectLst>
                  <a:sym typeface="Wingdings" pitchFamily="2" charset="2"/>
                </a:rPr>
                <a:t>unitarity</a:t>
              </a:r>
              <a:r>
                <a:rPr lang="pl-PL" sz="1800" b="1" dirty="0" smtClean="0">
                  <a:solidFill>
                    <a:srgbClr val="0000CC"/>
                  </a:solidFill>
                  <a:effectLst>
                    <a:reflection blurRad="6350" stA="55000" endA="300" endPos="45500" dir="5400000" sy="-100000" algn="bl" rotWithShape="0"/>
                  </a:effectLst>
                  <a:sym typeface="Wingdings" pitchFamily="2" charset="2"/>
                </a:rPr>
                <a:t> of the CKM </a:t>
              </a:r>
              <a:r>
                <a:rPr lang="pl-PL" sz="1800" b="1" dirty="0" err="1" smtClean="0">
                  <a:solidFill>
                    <a:srgbClr val="0000CC"/>
                  </a:solidFill>
                  <a:effectLst>
                    <a:reflection blurRad="6350" stA="55000" endA="300" endPos="45500" dir="5400000" sy="-100000" algn="bl" rotWithShape="0"/>
                  </a:effectLst>
                  <a:sym typeface="Wingdings" pitchFamily="2" charset="2"/>
                </a:rPr>
                <a:t>matrix</a:t>
              </a:r>
              <a:endParaRPr lang="pl-PL" sz="1800" b="1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sym typeface="Wingdings" pitchFamily="2" charset="2"/>
              </a:endParaRPr>
            </a:p>
            <a:p>
              <a:pPr algn="l"/>
              <a:r>
                <a:rPr lang="pl-PL" sz="1800" dirty="0" smtClean="0">
                  <a:sym typeface="Wingdings" pitchFamily="2" charset="2"/>
                </a:rPr>
                <a:t> </a:t>
              </a:r>
            </a:p>
            <a:p>
              <a:pPr algn="l"/>
              <a:endParaRPr lang="pl-PL" sz="1800" dirty="0" smtClean="0">
                <a:sym typeface="Wingdings" pitchFamily="2" charset="2"/>
              </a:endParaRPr>
            </a:p>
            <a:p>
              <a:pPr algn="l"/>
              <a:endParaRPr lang="pl-PL" sz="1800" dirty="0" smtClean="0">
                <a:sym typeface="Wingdings" pitchFamily="2" charset="2"/>
              </a:endParaRPr>
            </a:p>
          </p:txBody>
        </p:sp>
        <p:grpSp>
          <p:nvGrpSpPr>
            <p:cNvPr id="28" name="Grupa 32"/>
            <p:cNvGrpSpPr/>
            <p:nvPr/>
          </p:nvGrpSpPr>
          <p:grpSpPr>
            <a:xfrm>
              <a:off x="2005988" y="5325269"/>
              <a:ext cx="3879734" cy="518735"/>
              <a:chOff x="1739288" y="5611019"/>
              <a:chExt cx="3879734" cy="518735"/>
            </a:xfrm>
          </p:grpSpPr>
          <p:sp>
            <p:nvSpPr>
              <p:cNvPr id="30" name="pole tekstowe 29"/>
              <p:cNvSpPr txBox="1"/>
              <p:nvPr/>
            </p:nvSpPr>
            <p:spPr>
              <a:xfrm>
                <a:off x="1739288" y="5772150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solidFill>
                      <a:srgbClr val="000099"/>
                    </a:solidFill>
                  </a:rPr>
                  <a:t>0.9490(4)</a:t>
                </a:r>
                <a:endParaRPr lang="pl-PL" sz="16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3244238" y="5781675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solidFill>
                      <a:srgbClr val="000099"/>
                    </a:solidFill>
                  </a:rPr>
                  <a:t>0.0507(4)</a:t>
                </a:r>
                <a:endParaRPr lang="pl-PL" sz="16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4711402" y="5791200"/>
                <a:ext cx="9076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solidFill>
                      <a:srgbClr val="000099"/>
                    </a:solidFill>
                  </a:rPr>
                  <a:t>&lt;0.0001</a:t>
                </a:r>
                <a:endParaRPr lang="pl-PL" sz="1600" dirty="0">
                  <a:solidFill>
                    <a:srgbClr val="000099"/>
                  </a:solidFill>
                </a:endParaRPr>
              </a:p>
            </p:txBody>
          </p:sp>
          <p:cxnSp>
            <p:nvCxnSpPr>
              <p:cNvPr id="33" name="Łącznik prosty ze strzałką 32"/>
              <p:cNvCxnSpPr/>
              <p:nvPr/>
            </p:nvCxnSpPr>
            <p:spPr bwMode="auto">
              <a:xfrm flipV="1">
                <a:off x="2266950" y="5638800"/>
                <a:ext cx="581025" cy="1428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34" name="Łącznik prosty ze strzałką 33"/>
              <p:cNvCxnSpPr/>
              <p:nvPr/>
            </p:nvCxnSpPr>
            <p:spPr bwMode="auto">
              <a:xfrm rot="10800000">
                <a:off x="4476750" y="5638800"/>
                <a:ext cx="552450" cy="1714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35" name="Łącznik prosty ze strzałką 34"/>
              <p:cNvCxnSpPr/>
              <p:nvPr/>
            </p:nvCxnSpPr>
            <p:spPr bwMode="auto">
              <a:xfrm rot="5400000" flipH="1" flipV="1">
                <a:off x="3457575" y="5715000"/>
                <a:ext cx="2095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29" name="Prostokąt 28"/>
            <p:cNvSpPr/>
            <p:nvPr/>
          </p:nvSpPr>
          <p:spPr>
            <a:xfrm>
              <a:off x="2619376" y="4962595"/>
              <a:ext cx="3771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|V</a:t>
              </a:r>
              <a:r>
                <a:rPr lang="pl-PL" sz="1800" baseline="-25000" dirty="0" smtClean="0">
                  <a:solidFill>
                    <a:srgbClr val="CC0066"/>
                  </a:solidFill>
                  <a:sym typeface="Wingdings" pitchFamily="2" charset="2"/>
                </a:rPr>
                <a:t>ud</a:t>
              </a:r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|</a:t>
              </a:r>
              <a:r>
                <a:rPr lang="pl-PL" sz="1800" baseline="30000" dirty="0" smtClean="0">
                  <a:solidFill>
                    <a:srgbClr val="CC0066"/>
                  </a:solidFill>
                  <a:sym typeface="Wingdings" pitchFamily="2" charset="2"/>
                </a:rPr>
                <a:t>2</a:t>
              </a:r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+|V</a:t>
              </a:r>
              <a:r>
                <a:rPr lang="pl-PL" sz="1800" baseline="-25000" dirty="0" smtClean="0">
                  <a:solidFill>
                    <a:srgbClr val="CC0066"/>
                  </a:solidFill>
                  <a:sym typeface="Wingdings" pitchFamily="2" charset="2"/>
                </a:rPr>
                <a:t>us</a:t>
              </a:r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|</a:t>
              </a:r>
              <a:r>
                <a:rPr lang="pl-PL" sz="1800" baseline="30000" dirty="0" smtClean="0">
                  <a:solidFill>
                    <a:srgbClr val="CC0066"/>
                  </a:solidFill>
                  <a:sym typeface="Wingdings" pitchFamily="2" charset="2"/>
                </a:rPr>
                <a:t>2</a:t>
              </a:r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+|V</a:t>
              </a:r>
              <a:r>
                <a:rPr lang="pl-PL" sz="1800" baseline="-25000" dirty="0" smtClean="0">
                  <a:solidFill>
                    <a:srgbClr val="CC0066"/>
                  </a:solidFill>
                  <a:sym typeface="Wingdings" pitchFamily="2" charset="2"/>
                </a:rPr>
                <a:t>ub</a:t>
              </a:r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|</a:t>
              </a:r>
              <a:r>
                <a:rPr lang="pl-PL" sz="1800" baseline="30000" dirty="0" smtClean="0">
                  <a:solidFill>
                    <a:srgbClr val="CC0066"/>
                  </a:solidFill>
                  <a:sym typeface="Wingdings" pitchFamily="2" charset="2"/>
                </a:rPr>
                <a:t>2</a:t>
              </a:r>
              <a:r>
                <a:rPr lang="pl-PL" sz="1800" dirty="0" smtClean="0">
                  <a:solidFill>
                    <a:srgbClr val="CC0066"/>
                  </a:solidFill>
                  <a:sym typeface="Wingdings" pitchFamily="2" charset="2"/>
                </a:rPr>
                <a:t>=0.9997(6)</a:t>
              </a:r>
              <a:endParaRPr lang="pl-PL" sz="1800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5441103" y="5191095"/>
            <a:ext cx="2605201" cy="428685"/>
            <a:chOff x="5441103" y="5191095"/>
            <a:chExt cx="2605201" cy="428685"/>
          </a:xfrm>
        </p:grpSpPr>
        <p:sp>
          <p:nvSpPr>
            <p:cNvPr id="36" name="Prostokąt 35"/>
            <p:cNvSpPr/>
            <p:nvPr/>
          </p:nvSpPr>
          <p:spPr>
            <a:xfrm>
              <a:off x="5441103" y="5191095"/>
              <a:ext cx="26052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smtClean="0">
                  <a:solidFill>
                    <a:srgbClr val="000099"/>
                  </a:solidFill>
                  <a:sym typeface="Wingdings" pitchFamily="2" charset="2"/>
                </a:rPr>
                <a:t>|</a:t>
              </a:r>
              <a:r>
                <a:rPr lang="pl-PL" sz="1600" dirty="0" err="1" smtClean="0">
                  <a:solidFill>
                    <a:srgbClr val="000099"/>
                  </a:solidFill>
                  <a:sym typeface="Wingdings" pitchFamily="2" charset="2"/>
                </a:rPr>
                <a:t>V</a:t>
              </a:r>
              <a:r>
                <a:rPr lang="pl-PL" sz="1600" baseline="-25000" dirty="0" err="1" smtClean="0">
                  <a:solidFill>
                    <a:srgbClr val="000099"/>
                  </a:solidFill>
                  <a:sym typeface="Wingdings" pitchFamily="2" charset="2"/>
                </a:rPr>
                <a:t>ud</a:t>
              </a:r>
              <a:r>
                <a:rPr lang="pl-PL" sz="1600" dirty="0" smtClean="0">
                  <a:solidFill>
                    <a:srgbClr val="000099"/>
                  </a:solidFill>
                  <a:sym typeface="Wingdings" pitchFamily="2" charset="2"/>
                </a:rPr>
                <a:t>|</a:t>
              </a:r>
              <a:r>
                <a:rPr lang="pl-PL" sz="1600" baseline="30000" dirty="0" smtClean="0">
                  <a:solidFill>
                    <a:srgbClr val="000099"/>
                  </a:solidFill>
                  <a:sym typeface="Wingdings" pitchFamily="2" charset="2"/>
                </a:rPr>
                <a:t> =</a:t>
              </a:r>
              <a:r>
                <a:rPr lang="pl-PL" sz="1600" dirty="0" smtClean="0">
                  <a:solidFill>
                    <a:srgbClr val="000099"/>
                  </a:solidFill>
                  <a:sym typeface="Wingdings" pitchFamily="2" charset="2"/>
                </a:rPr>
                <a:t> 0.97418 + 0.00026</a:t>
              </a:r>
              <a:endParaRPr lang="pl-PL" sz="1600" dirty="0">
                <a:solidFill>
                  <a:srgbClr val="000099"/>
                </a:solidFill>
              </a:endParaRPr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6897384" y="5219670"/>
              <a:ext cx="369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000099"/>
                  </a:solidFill>
                  <a:sym typeface="Wingdings" pitchFamily="2" charset="2"/>
                </a:rPr>
                <a:t>- </a:t>
              </a:r>
              <a:endParaRPr lang="pl-PL" dirty="0"/>
            </a:p>
          </p:txBody>
        </p:sp>
      </p:grpSp>
      <p:sp>
        <p:nvSpPr>
          <p:cNvPr id="38" name="pole tekstowe 37"/>
          <p:cNvSpPr txBox="1"/>
          <p:nvPr/>
        </p:nvSpPr>
        <p:spPr>
          <a:xfrm rot="16200000">
            <a:off x="-2210541" y="3345452"/>
            <a:ext cx="4759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a</a:t>
            </a:r>
            <a:r>
              <a:rPr lang="pl-PL" sz="1600" dirty="0" err="1" smtClean="0"/>
              <a:t>dopted</a:t>
            </a:r>
            <a:r>
              <a:rPr lang="pl-PL" sz="1600" dirty="0" smtClean="0"/>
              <a:t> from </a:t>
            </a:r>
            <a:r>
              <a:rPr lang="pl-PL" sz="1600" dirty="0" err="1" smtClean="0"/>
              <a:t>J.Hardy’s</a:t>
            </a:r>
            <a:r>
              <a:rPr lang="pl-PL" sz="1600" dirty="0" smtClean="0"/>
              <a:t>, ENAM’08 </a:t>
            </a:r>
            <a:r>
              <a:rPr lang="pl-PL" sz="1600" dirty="0" err="1" smtClean="0"/>
              <a:t>presentation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235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04800" y="2219940"/>
            <a:ext cx="8342618" cy="4599267"/>
            <a:chOff x="304800" y="2219940"/>
            <a:chExt cx="8342618" cy="4599267"/>
          </a:xfrm>
        </p:grpSpPr>
        <p:sp>
          <p:nvSpPr>
            <p:cNvPr id="38" name="pole tekstowe 37"/>
            <p:cNvSpPr txBox="1"/>
            <p:nvPr/>
          </p:nvSpPr>
          <p:spPr>
            <a:xfrm>
              <a:off x="2565773" y="6413555"/>
              <a:ext cx="360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~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5909049" y="6419097"/>
              <a:ext cx="338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~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2141341" y="6355539"/>
              <a:ext cx="311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|</a:t>
              </a:r>
              <a:endParaRPr lang="pl-PL" dirty="0"/>
            </a:p>
          </p:txBody>
        </p:sp>
        <p:grpSp>
          <p:nvGrpSpPr>
            <p:cNvPr id="19" name="Grupa 18"/>
            <p:cNvGrpSpPr/>
            <p:nvPr/>
          </p:nvGrpSpPr>
          <p:grpSpPr>
            <a:xfrm>
              <a:off x="304800" y="2219940"/>
              <a:ext cx="8342618" cy="4561860"/>
              <a:chOff x="0" y="819150"/>
              <a:chExt cx="8342618" cy="4561860"/>
            </a:xfrm>
          </p:grpSpPr>
          <p:sp>
            <p:nvSpPr>
              <p:cNvPr id="2" name="pole tekstowe 1"/>
              <p:cNvSpPr txBox="1"/>
              <p:nvPr/>
            </p:nvSpPr>
            <p:spPr>
              <a:xfrm>
                <a:off x="2497170" y="819150"/>
                <a:ext cx="35317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Skyrme-Hartree-Fock</a:t>
                </a:r>
                <a:endParaRPr lang="pl-PL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r>
                  <a:rPr lang="pl-PL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DF</a:t>
                </a:r>
                <a:endParaRPr lang="pl-PL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4" name="Łącznik prosty ze strzałką 3"/>
              <p:cNvCxnSpPr/>
              <p:nvPr/>
            </p:nvCxnSpPr>
            <p:spPr bwMode="auto">
              <a:xfrm rot="10800000" flipV="1">
                <a:off x="1484619" y="1352549"/>
                <a:ext cx="1733550" cy="4476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7" name="Łącznik prosty ze strzałką 6"/>
              <p:cNvCxnSpPr/>
              <p:nvPr/>
            </p:nvCxnSpPr>
            <p:spPr bwMode="auto">
              <a:xfrm rot="10800000" flipH="1" flipV="1">
                <a:off x="5189844" y="1333499"/>
                <a:ext cx="1733550" cy="4476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sp>
            <p:nvSpPr>
              <p:cNvPr id="8" name="pole tekstowe 7"/>
              <p:cNvSpPr txBox="1"/>
              <p:nvPr/>
            </p:nvSpPr>
            <p:spPr>
              <a:xfrm>
                <a:off x="0" y="1914525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>
                    <a:solidFill>
                      <a:srgbClr val="0000CC"/>
                    </a:solidFill>
                  </a:rPr>
                  <a:t>ground</a:t>
                </a:r>
                <a:r>
                  <a:rPr lang="pl-PL" dirty="0" smtClean="0">
                    <a:solidFill>
                      <a:srgbClr val="0000CC"/>
                    </a:solidFill>
                  </a:rPr>
                  <a:t> state</a:t>
                </a:r>
              </a:p>
              <a:p>
                <a:r>
                  <a:rPr lang="pl-PL" dirty="0" err="1" smtClean="0">
                    <a:solidFill>
                      <a:srgbClr val="0000CC"/>
                    </a:solidFill>
                  </a:rPr>
                  <a:t>in</a:t>
                </a:r>
                <a:r>
                  <a:rPr lang="pl-PL" dirty="0" smtClean="0">
                    <a:solidFill>
                      <a:srgbClr val="0000CC"/>
                    </a:solidFill>
                  </a:rPr>
                  <a:t> </a:t>
                </a:r>
                <a:r>
                  <a:rPr lang="pl-PL" dirty="0" err="1" smtClean="0">
                    <a:solidFill>
                      <a:srgbClr val="0000CC"/>
                    </a:solidFill>
                  </a:rPr>
                  <a:t>N-Z</a:t>
                </a:r>
                <a:r>
                  <a:rPr lang="pl-PL" dirty="0" smtClean="0">
                    <a:solidFill>
                      <a:srgbClr val="0000CC"/>
                    </a:solidFill>
                  </a:rPr>
                  <a:t>=+/-2 (e-e) </a:t>
                </a:r>
                <a:r>
                  <a:rPr lang="pl-PL" dirty="0" err="1" smtClean="0">
                    <a:solidFill>
                      <a:srgbClr val="0000CC"/>
                    </a:solidFill>
                  </a:rPr>
                  <a:t>nucleus</a:t>
                </a:r>
                <a:endParaRPr lang="pl-PL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5615695" y="1885950"/>
                <a:ext cx="25715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>
                    <a:solidFill>
                      <a:srgbClr val="0000CC"/>
                    </a:solidFill>
                  </a:rPr>
                  <a:t>antialigned</a:t>
                </a:r>
                <a:r>
                  <a:rPr lang="pl-PL" dirty="0" smtClean="0">
                    <a:solidFill>
                      <a:srgbClr val="0000CC"/>
                    </a:solidFill>
                  </a:rPr>
                  <a:t> state</a:t>
                </a:r>
              </a:p>
              <a:p>
                <a:r>
                  <a:rPr lang="pl-PL" dirty="0" err="1" smtClean="0">
                    <a:solidFill>
                      <a:srgbClr val="0000CC"/>
                    </a:solidFill>
                  </a:rPr>
                  <a:t>in</a:t>
                </a:r>
                <a:r>
                  <a:rPr lang="pl-PL" dirty="0" smtClean="0">
                    <a:solidFill>
                      <a:srgbClr val="0000CC"/>
                    </a:solidFill>
                  </a:rPr>
                  <a:t> </a:t>
                </a:r>
                <a:r>
                  <a:rPr lang="pl-PL" dirty="0" err="1" smtClean="0">
                    <a:solidFill>
                      <a:srgbClr val="0000CC"/>
                    </a:solidFill>
                  </a:rPr>
                  <a:t>N=Z</a:t>
                </a:r>
                <a:r>
                  <a:rPr lang="pl-PL" dirty="0" smtClean="0">
                    <a:solidFill>
                      <a:srgbClr val="0000CC"/>
                    </a:solidFill>
                  </a:rPr>
                  <a:t> (o-o) </a:t>
                </a:r>
                <a:r>
                  <a:rPr lang="pl-PL" dirty="0" err="1" smtClean="0">
                    <a:solidFill>
                      <a:srgbClr val="0000CC"/>
                    </a:solidFill>
                  </a:rPr>
                  <a:t>nucleus</a:t>
                </a:r>
                <a:endParaRPr lang="pl-PL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11" name="Łącznik prosty ze strzałką 10"/>
              <p:cNvCxnSpPr/>
              <p:nvPr/>
            </p:nvCxnSpPr>
            <p:spPr bwMode="auto">
              <a:xfrm rot="5400000">
                <a:off x="1298882" y="2805113"/>
                <a:ext cx="428625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sp>
            <p:nvSpPr>
              <p:cNvPr id="12" name="pole tekstowe 11"/>
              <p:cNvSpPr txBox="1"/>
              <p:nvPr/>
            </p:nvSpPr>
            <p:spPr>
              <a:xfrm>
                <a:off x="217793" y="3059431"/>
                <a:ext cx="2867025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0000CC"/>
                    </a:solidFill>
                  </a:rPr>
                  <a:t>Project on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good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isospin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(T=1) and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angular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momentum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(I=0) </a:t>
                </a:r>
              </a:p>
              <a:p>
                <a:r>
                  <a:rPr lang="pl-PL" sz="1400" dirty="0" smtClean="0">
                    <a:solidFill>
                      <a:srgbClr val="0000CC"/>
                    </a:solidFill>
                  </a:rPr>
                  <a:t>(</a:t>
                </a:r>
                <a:r>
                  <a:rPr lang="pl-PL" sz="1600" dirty="0" smtClean="0">
                    <a:solidFill>
                      <a:srgbClr val="0000CC"/>
                    </a:solidFill>
                  </a:rPr>
                  <a:t>and  </a:t>
                </a:r>
                <a:r>
                  <a:rPr lang="pl-PL" sz="1600" dirty="0" err="1" smtClean="0">
                    <a:solidFill>
                      <a:srgbClr val="0000CC"/>
                    </a:solidFill>
                  </a:rPr>
                  <a:t>perform</a:t>
                </a:r>
                <a:r>
                  <a:rPr lang="pl-PL" sz="1600" dirty="0" smtClean="0">
                    <a:solidFill>
                      <a:srgbClr val="0000CC"/>
                    </a:solidFill>
                  </a:rPr>
                  <a:t> Coulomb </a:t>
                </a:r>
                <a:r>
                  <a:rPr lang="pl-PL" sz="1600" dirty="0" err="1" smtClean="0">
                    <a:solidFill>
                      <a:srgbClr val="0000CC"/>
                    </a:solidFill>
                  </a:rPr>
                  <a:t>rediagonalization</a:t>
                </a:r>
                <a:r>
                  <a:rPr lang="pl-PL" sz="1600" dirty="0" smtClean="0">
                    <a:solidFill>
                      <a:srgbClr val="0000CC"/>
                    </a:solidFill>
                  </a:rPr>
                  <a:t>)</a:t>
                </a:r>
              </a:p>
            </p:txBody>
          </p:sp>
          <p:cxnSp>
            <p:nvCxnSpPr>
              <p:cNvPr id="13" name="Łącznik prosty ze strzałką 12"/>
              <p:cNvCxnSpPr/>
              <p:nvPr/>
            </p:nvCxnSpPr>
            <p:spPr bwMode="auto">
              <a:xfrm>
                <a:off x="1866414" y="4439444"/>
                <a:ext cx="551655" cy="49450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sp>
            <p:nvSpPr>
              <p:cNvPr id="14" name="pole tekstowe 13"/>
              <p:cNvSpPr txBox="1"/>
              <p:nvPr/>
            </p:nvSpPr>
            <p:spPr>
              <a:xfrm>
                <a:off x="1990471" y="4962525"/>
                <a:ext cx="2278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&lt;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T~1</a:t>
                </a:r>
                <a:r>
                  <a:rPr lang="pl-PL" dirty="0" smtClean="0"/>
                  <a:t>,T</a:t>
                </a:r>
                <a:r>
                  <a:rPr lang="pl-PL" baseline="-25000" dirty="0" smtClean="0"/>
                  <a:t>z</a:t>
                </a:r>
                <a:r>
                  <a:rPr lang="pl-PL" dirty="0" smtClean="0"/>
                  <a:t>=+/-1,I=0|</a:t>
                </a:r>
                <a:endParaRPr lang="pl-PL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4827296" y="4953000"/>
                <a:ext cx="19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|I=0,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T~1</a:t>
                </a:r>
                <a:r>
                  <a:rPr lang="pl-PL" dirty="0" smtClean="0"/>
                  <a:t>,T</a:t>
                </a:r>
                <a:r>
                  <a:rPr lang="pl-PL" baseline="-25000" dirty="0" smtClean="0"/>
                  <a:t>z</a:t>
                </a:r>
                <a:r>
                  <a:rPr lang="pl-PL" dirty="0" smtClean="0"/>
                  <a:t>=0&gt;</a:t>
                </a:r>
                <a:endParaRPr lang="pl-PL" dirty="0"/>
              </a:p>
            </p:txBody>
          </p:sp>
          <p:cxnSp>
            <p:nvCxnSpPr>
              <p:cNvPr id="16" name="Łącznik prosty ze strzałką 15"/>
              <p:cNvCxnSpPr/>
              <p:nvPr/>
            </p:nvCxnSpPr>
            <p:spPr bwMode="auto">
              <a:xfrm rot="5400000">
                <a:off x="6813857" y="2786063"/>
                <a:ext cx="428625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0" name="Łącznik prosty ze strzałką 19"/>
              <p:cNvCxnSpPr/>
              <p:nvPr/>
            </p:nvCxnSpPr>
            <p:spPr bwMode="auto">
              <a:xfrm flipH="1">
                <a:off x="5781189" y="4448969"/>
                <a:ext cx="551655" cy="49450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sp>
            <p:nvSpPr>
              <p:cNvPr id="21" name="Text Box 82"/>
              <p:cNvSpPr txBox="1">
                <a:spLocks noChangeArrowheads="1"/>
              </p:cNvSpPr>
              <p:nvPr/>
            </p:nvSpPr>
            <p:spPr bwMode="auto">
              <a:xfrm>
                <a:off x="4106006" y="4960382"/>
                <a:ext cx="835485" cy="420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solidFill>
                      <a:srgbClr val="0000CC"/>
                    </a:solidFill>
                  </a:rPr>
                  <a:t>T</a:t>
                </a:r>
                <a:r>
                  <a:rPr lang="pl-PL" sz="3200" b="1" baseline="-25000" dirty="0" smtClean="0">
                    <a:solidFill>
                      <a:srgbClr val="0000CC"/>
                    </a:solidFill>
                  </a:rPr>
                  <a:t>+/-</a:t>
                </a:r>
                <a:endParaRPr lang="pl-PL" sz="3200" b="1" baseline="-250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5475593" y="3030856"/>
                <a:ext cx="2867025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0000CC"/>
                    </a:solidFill>
                  </a:rPr>
                  <a:t>Project on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good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isospin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(T=1) and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angular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rgbClr val="0000CC"/>
                    </a:solidFill>
                  </a:rPr>
                  <a:t>momentum</a:t>
                </a:r>
                <a:r>
                  <a:rPr lang="pl-PL" sz="1800" dirty="0" smtClean="0">
                    <a:solidFill>
                      <a:srgbClr val="0000CC"/>
                    </a:solidFill>
                  </a:rPr>
                  <a:t> (I=0) </a:t>
                </a:r>
              </a:p>
              <a:p>
                <a:r>
                  <a:rPr lang="pl-PL" sz="1400" dirty="0" smtClean="0">
                    <a:solidFill>
                      <a:srgbClr val="0000CC"/>
                    </a:solidFill>
                  </a:rPr>
                  <a:t>(</a:t>
                </a:r>
                <a:r>
                  <a:rPr lang="pl-PL" sz="1600" dirty="0" smtClean="0">
                    <a:solidFill>
                      <a:srgbClr val="0000CC"/>
                    </a:solidFill>
                  </a:rPr>
                  <a:t>and  </a:t>
                </a:r>
                <a:r>
                  <a:rPr lang="pl-PL" sz="1600" dirty="0" err="1" smtClean="0">
                    <a:solidFill>
                      <a:srgbClr val="0000CC"/>
                    </a:solidFill>
                  </a:rPr>
                  <a:t>perform</a:t>
                </a:r>
                <a:r>
                  <a:rPr lang="pl-PL" sz="1600" dirty="0" smtClean="0">
                    <a:solidFill>
                      <a:srgbClr val="0000CC"/>
                    </a:solidFill>
                  </a:rPr>
                  <a:t> Coulomb </a:t>
                </a:r>
                <a:r>
                  <a:rPr lang="pl-PL" sz="1600" dirty="0" err="1" smtClean="0">
                    <a:solidFill>
                      <a:srgbClr val="0000CC"/>
                    </a:solidFill>
                  </a:rPr>
                  <a:t>rediagonalization</a:t>
                </a:r>
                <a:r>
                  <a:rPr lang="pl-PL" sz="1600" dirty="0" smtClean="0">
                    <a:solidFill>
                      <a:srgbClr val="0000CC"/>
                    </a:solidFill>
                  </a:rPr>
                  <a:t>)</a:t>
                </a: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6628985" y="4924425"/>
                <a:ext cx="1326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|</a:t>
                </a:r>
                <a:r>
                  <a:rPr lang="pl-PL" baseline="30000" dirty="0" smtClean="0"/>
                  <a:t>2</a:t>
                </a:r>
                <a:r>
                  <a:rPr lang="pl-PL" dirty="0" smtClean="0"/>
                  <a:t>=2(1-</a:t>
                </a:r>
                <a:r>
                  <a:rPr lang="pl-PL" dirty="0" smtClean="0">
                    <a:latin typeface="Symbol" pitchFamily="18" charset="2"/>
                  </a:rPr>
                  <a:t>d</a:t>
                </a:r>
                <a:r>
                  <a:rPr lang="pl-PL" baseline="-25000" dirty="0" smtClean="0"/>
                  <a:t>C</a:t>
                </a:r>
                <a:r>
                  <a:rPr lang="pl-PL" dirty="0" smtClean="0"/>
                  <a:t>)</a:t>
                </a:r>
                <a:endParaRPr lang="pl-PL" baseline="30000" dirty="0"/>
              </a:p>
            </p:txBody>
          </p:sp>
          <p:pic>
            <p:nvPicPr>
              <p:cNvPr id="22" name="Obraz 21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056" y="3319462"/>
                <a:ext cx="1000125" cy="15525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3" name="Strzałka w prawo 22"/>
              <p:cNvSpPr/>
              <p:nvPr/>
            </p:nvSpPr>
            <p:spPr bwMode="auto">
              <a:xfrm rot="5400000">
                <a:off x="4132569" y="2657475"/>
                <a:ext cx="371475" cy="866775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2350" y="1757363"/>
                <a:ext cx="1495425" cy="9789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37" name="Grupa 107"/>
          <p:cNvGrpSpPr/>
          <p:nvPr/>
        </p:nvGrpSpPr>
        <p:grpSpPr>
          <a:xfrm>
            <a:off x="2105882" y="560388"/>
            <a:ext cx="4910860" cy="1420872"/>
            <a:chOff x="2048732" y="674688"/>
            <a:chExt cx="4910860" cy="1420872"/>
          </a:xfrm>
        </p:grpSpPr>
        <p:grpSp>
          <p:nvGrpSpPr>
            <p:cNvPr id="42" name="Grupa 114"/>
            <p:cNvGrpSpPr/>
            <p:nvPr/>
          </p:nvGrpSpPr>
          <p:grpSpPr>
            <a:xfrm>
              <a:off x="2048732" y="674688"/>
              <a:ext cx="4910860" cy="1420872"/>
              <a:chOff x="2048732" y="779463"/>
              <a:chExt cx="4910860" cy="1420872"/>
            </a:xfrm>
          </p:grpSpPr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auto">
              <a:xfrm>
                <a:off x="2048732" y="779463"/>
                <a:ext cx="19239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I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T=1,T</a:t>
                </a:r>
                <a:r>
                  <a:rPr lang="pl-PL" baseline="-25000" dirty="0" smtClean="0">
                    <a:solidFill>
                      <a:srgbClr val="CC0066"/>
                    </a:solidFill>
                  </a:rPr>
                  <a:t>z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=-1</a:t>
                </a:r>
                <a:endParaRPr lang="pl-PL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5024447" y="1722438"/>
                <a:ext cx="193514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I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T=1, </a:t>
                </a:r>
                <a:r>
                  <a:rPr lang="pl-PL" dirty="0" err="1" smtClean="0">
                    <a:solidFill>
                      <a:srgbClr val="CC0066"/>
                    </a:solidFill>
                  </a:rPr>
                  <a:t>T</a:t>
                </a:r>
                <a:r>
                  <a:rPr lang="pl-PL" baseline="-25000" dirty="0" err="1" smtClean="0">
                    <a:solidFill>
                      <a:srgbClr val="CC0066"/>
                    </a:solidFill>
                  </a:rPr>
                  <a:t>z</a:t>
                </a:r>
                <a:r>
                  <a:rPr lang="pl-PL" dirty="0" smtClean="0">
                    <a:solidFill>
                      <a:srgbClr val="CC0066"/>
                    </a:solidFill>
                  </a:rPr>
                  <a:t>=0</a:t>
                </a:r>
                <a:endParaRPr lang="pl-PL" dirty="0">
                  <a:solidFill>
                    <a:srgbClr val="CC0066"/>
                  </a:solidFill>
                </a:endParaRPr>
              </a:p>
            </p:txBody>
          </p:sp>
          <p:cxnSp>
            <p:nvCxnSpPr>
              <p:cNvPr id="53" name="Łącznik prosty 121"/>
              <p:cNvCxnSpPr/>
              <p:nvPr/>
            </p:nvCxnSpPr>
            <p:spPr bwMode="auto">
              <a:xfrm>
                <a:off x="2209800" y="12192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Łącznik prosty 122"/>
              <p:cNvCxnSpPr/>
              <p:nvPr/>
            </p:nvCxnSpPr>
            <p:spPr bwMode="auto">
              <a:xfrm>
                <a:off x="5191125" y="2143125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Łącznik prosty 123"/>
              <p:cNvCxnSpPr/>
              <p:nvPr/>
            </p:nvCxnSpPr>
            <p:spPr bwMode="auto">
              <a:xfrm rot="5400000">
                <a:off x="3657600" y="1428750"/>
                <a:ext cx="4381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Łącznik prosty ze strzałką 55"/>
              <p:cNvCxnSpPr/>
              <p:nvPr/>
            </p:nvCxnSpPr>
            <p:spPr bwMode="auto">
              <a:xfrm>
                <a:off x="3876675" y="1657350"/>
                <a:ext cx="1314450" cy="4857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lg" len="lg"/>
                <a:tailEnd type="arrow" w="lg" len="lg"/>
              </a:ln>
              <a:effectLst/>
            </p:spPr>
          </p:cxnSp>
          <p:cxnSp>
            <p:nvCxnSpPr>
              <p:cNvPr id="57" name="Łącznik prosty ze strzałką 56"/>
              <p:cNvCxnSpPr/>
              <p:nvPr/>
            </p:nvCxnSpPr>
            <p:spPr bwMode="auto">
              <a:xfrm>
                <a:off x="3886200" y="1647825"/>
                <a:ext cx="828675" cy="1238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58" name="pole tekstowe 57"/>
              <p:cNvSpPr txBox="1"/>
              <p:nvPr/>
            </p:nvSpPr>
            <p:spPr>
              <a:xfrm>
                <a:off x="4533954" y="1800225"/>
                <a:ext cx="508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BR</a:t>
                </a:r>
                <a:endPara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upa 94"/>
            <p:cNvGrpSpPr/>
            <p:nvPr/>
          </p:nvGrpSpPr>
          <p:grpSpPr>
            <a:xfrm>
              <a:off x="2143125" y="1066800"/>
              <a:ext cx="3009900" cy="990600"/>
              <a:chOff x="2143125" y="1066800"/>
              <a:chExt cx="3009900" cy="990600"/>
            </a:xfrm>
          </p:grpSpPr>
          <p:cxnSp>
            <p:nvCxnSpPr>
              <p:cNvPr id="47" name="Łącznik prosty 114"/>
              <p:cNvCxnSpPr/>
              <p:nvPr/>
            </p:nvCxnSpPr>
            <p:spPr bwMode="auto">
              <a:xfrm rot="5400000">
                <a:off x="1757363" y="1576388"/>
                <a:ext cx="962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48" name="Łącznik prosty 115"/>
              <p:cNvCxnSpPr/>
              <p:nvPr/>
            </p:nvCxnSpPr>
            <p:spPr bwMode="auto">
              <a:xfrm rot="10800000">
                <a:off x="2143125" y="2038350"/>
                <a:ext cx="30099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49" name="pole tekstowe 48"/>
              <p:cNvSpPr txBox="1"/>
              <p:nvPr/>
            </p:nvSpPr>
            <p:spPr>
              <a:xfrm>
                <a:off x="2202734" y="1419225"/>
                <a:ext cx="50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Q</a:t>
                </a:r>
                <a:r>
                  <a:rPr lang="pl-PL" b="1" i="1" baseline="-25000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Symbol" pitchFamily="18" charset="2"/>
                  </a:rPr>
                  <a:t>b</a:t>
                </a:r>
                <a:endParaRPr lang="pl-PL" b="1" i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ymbol" pitchFamily="18" charset="2"/>
                </a:endParaRPr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2677717" y="1066800"/>
                <a:ext cx="601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</a:t>
                </a:r>
                <a:r>
                  <a:rPr lang="pl-PL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1/2</a:t>
                </a:r>
                <a:endParaRPr lang="pl-PL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514517" y="0"/>
            <a:ext cx="5486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calculate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uperallowed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Fermi beta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decay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double-projected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DFT</a:t>
            </a:r>
          </a:p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framework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77"/>
          <p:cNvSpPr>
            <a:spLocks noChangeShapeType="1"/>
          </p:cNvSpPr>
          <p:nvPr/>
        </p:nvSpPr>
        <p:spPr bwMode="auto">
          <a:xfrm>
            <a:off x="4068763" y="1811248"/>
            <a:ext cx="0" cy="1163637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8" name="Oval 193"/>
          <p:cNvSpPr>
            <a:spLocks noChangeArrowheads="1"/>
          </p:cNvSpPr>
          <p:nvPr/>
        </p:nvSpPr>
        <p:spPr bwMode="auto">
          <a:xfrm>
            <a:off x="4043363" y="2373223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9" name="Line 87"/>
          <p:cNvSpPr>
            <a:spLocks noChangeShapeType="1"/>
          </p:cNvSpPr>
          <p:nvPr/>
        </p:nvSpPr>
        <p:spPr bwMode="auto">
          <a:xfrm flipV="1">
            <a:off x="1243013" y="631735"/>
            <a:ext cx="1587" cy="276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0" name="Line 88"/>
          <p:cNvSpPr>
            <a:spLocks noChangeShapeType="1"/>
          </p:cNvSpPr>
          <p:nvPr/>
        </p:nvSpPr>
        <p:spPr bwMode="auto">
          <a:xfrm flipV="1">
            <a:off x="4535488" y="631735"/>
            <a:ext cx="0" cy="276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1" name="Line 89"/>
          <p:cNvSpPr>
            <a:spLocks noChangeShapeType="1"/>
          </p:cNvSpPr>
          <p:nvPr/>
        </p:nvSpPr>
        <p:spPr bwMode="auto">
          <a:xfrm>
            <a:off x="1243013" y="3392398"/>
            <a:ext cx="32924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2" name="Line 90"/>
          <p:cNvSpPr>
            <a:spLocks noChangeShapeType="1"/>
          </p:cNvSpPr>
          <p:nvPr/>
        </p:nvSpPr>
        <p:spPr bwMode="auto">
          <a:xfrm>
            <a:off x="1243013" y="631735"/>
            <a:ext cx="32924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3" name="Oval 91"/>
          <p:cNvSpPr>
            <a:spLocks noChangeArrowheads="1"/>
          </p:cNvSpPr>
          <p:nvPr/>
        </p:nvSpPr>
        <p:spPr bwMode="auto">
          <a:xfrm>
            <a:off x="1685925" y="1558835"/>
            <a:ext cx="55563" cy="539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4" name="Oval 94"/>
          <p:cNvSpPr>
            <a:spLocks noChangeArrowheads="1"/>
          </p:cNvSpPr>
          <p:nvPr/>
        </p:nvSpPr>
        <p:spPr bwMode="auto">
          <a:xfrm>
            <a:off x="2073275" y="2003335"/>
            <a:ext cx="53975" cy="539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5" name="Oval 95"/>
          <p:cNvSpPr>
            <a:spLocks noChangeArrowheads="1"/>
          </p:cNvSpPr>
          <p:nvPr/>
        </p:nvSpPr>
        <p:spPr bwMode="auto">
          <a:xfrm>
            <a:off x="2162175" y="1947773"/>
            <a:ext cx="53975" cy="555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6" name="Oval 99"/>
          <p:cNvSpPr>
            <a:spLocks noChangeArrowheads="1"/>
          </p:cNvSpPr>
          <p:nvPr/>
        </p:nvSpPr>
        <p:spPr bwMode="auto">
          <a:xfrm>
            <a:off x="2628900" y="1658848"/>
            <a:ext cx="53975" cy="539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7" name="Line 102"/>
          <p:cNvSpPr>
            <a:spLocks noChangeShapeType="1"/>
          </p:cNvSpPr>
          <p:nvPr/>
        </p:nvSpPr>
        <p:spPr bwMode="auto">
          <a:xfrm>
            <a:off x="1663700" y="1509623"/>
            <a:ext cx="90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8" name="Line 105"/>
          <p:cNvSpPr>
            <a:spLocks noChangeShapeType="1"/>
          </p:cNvSpPr>
          <p:nvPr/>
        </p:nvSpPr>
        <p:spPr bwMode="auto">
          <a:xfrm>
            <a:off x="2049463" y="1944598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9" name="Line 106"/>
          <p:cNvSpPr>
            <a:spLocks noChangeShapeType="1"/>
          </p:cNvSpPr>
          <p:nvPr/>
        </p:nvSpPr>
        <p:spPr bwMode="auto">
          <a:xfrm>
            <a:off x="2138363" y="1881098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0" name="Line 110"/>
          <p:cNvSpPr>
            <a:spLocks noChangeShapeType="1"/>
          </p:cNvSpPr>
          <p:nvPr/>
        </p:nvSpPr>
        <p:spPr bwMode="auto">
          <a:xfrm>
            <a:off x="2605088" y="1590585"/>
            <a:ext cx="920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1" name="Line 113"/>
          <p:cNvSpPr>
            <a:spLocks noChangeShapeType="1"/>
          </p:cNvSpPr>
          <p:nvPr/>
        </p:nvSpPr>
        <p:spPr bwMode="auto">
          <a:xfrm>
            <a:off x="1663700" y="1654085"/>
            <a:ext cx="90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" name="Line 116"/>
          <p:cNvSpPr>
            <a:spLocks noChangeShapeType="1"/>
          </p:cNvSpPr>
          <p:nvPr/>
        </p:nvSpPr>
        <p:spPr bwMode="auto">
          <a:xfrm>
            <a:off x="2049463" y="2116048"/>
            <a:ext cx="920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" name="Line 117"/>
          <p:cNvSpPr>
            <a:spLocks noChangeShapeType="1"/>
          </p:cNvSpPr>
          <p:nvPr/>
        </p:nvSpPr>
        <p:spPr bwMode="auto">
          <a:xfrm>
            <a:off x="2138363" y="2062073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4" name="Line 121"/>
          <p:cNvSpPr>
            <a:spLocks noChangeShapeType="1"/>
          </p:cNvSpPr>
          <p:nvPr/>
        </p:nvSpPr>
        <p:spPr bwMode="auto">
          <a:xfrm>
            <a:off x="2605088" y="1771560"/>
            <a:ext cx="920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5" name="AutoShape 164"/>
          <p:cNvSpPr>
            <a:spLocks/>
          </p:cNvSpPr>
          <p:nvPr/>
        </p:nvSpPr>
        <p:spPr bwMode="auto">
          <a:xfrm rot="16200000">
            <a:off x="2219326" y="1928722"/>
            <a:ext cx="125412" cy="1401763"/>
          </a:xfrm>
          <a:prstGeom prst="leftBrace">
            <a:avLst>
              <a:gd name="adj1" fmla="val 921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6" name="Text Box 165"/>
          <p:cNvSpPr txBox="1">
            <a:spLocks noChangeArrowheads="1"/>
          </p:cNvSpPr>
          <p:nvPr/>
        </p:nvSpPr>
        <p:spPr bwMode="auto">
          <a:xfrm>
            <a:off x="1628775" y="2701835"/>
            <a:ext cx="1238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pl-PL" sz="1400" b="1"/>
              <a:t>superallowed 0</a:t>
            </a:r>
            <a:r>
              <a:rPr lang="pl-PL" sz="1400" b="1" baseline="30000"/>
              <a:t>+</a:t>
            </a:r>
            <a:r>
              <a:rPr lang="pl-PL" sz="1400" b="1">
                <a:sym typeface="Wingdings" pitchFamily="2" charset="2"/>
              </a:rPr>
              <a:t>0</a:t>
            </a:r>
            <a:r>
              <a:rPr lang="pl-PL" sz="1400" b="1" baseline="30000">
                <a:sym typeface="Wingdings" pitchFamily="2" charset="2"/>
              </a:rPr>
              <a:t>+</a:t>
            </a:r>
          </a:p>
          <a:p>
            <a:pPr algn="ctr" eaLnBrk="1" hangingPunct="1"/>
            <a:r>
              <a:rPr lang="pl-PL" sz="1400" b="1">
                <a:latin typeface="Symbol" pitchFamily="18" charset="2"/>
              </a:rPr>
              <a:t>b</a:t>
            </a:r>
            <a:r>
              <a:rPr lang="pl-PL" sz="1400" b="1"/>
              <a:t>-decay</a:t>
            </a:r>
          </a:p>
        </p:txBody>
      </p:sp>
      <p:sp>
        <p:nvSpPr>
          <p:cNvPr id="147" name="Text Box 169"/>
          <p:cNvSpPr txBox="1">
            <a:spLocks noChangeArrowheads="1"/>
          </p:cNvSpPr>
          <p:nvPr/>
        </p:nvSpPr>
        <p:spPr bwMode="auto">
          <a:xfrm rot="16200000">
            <a:off x="243681" y="1785054"/>
            <a:ext cx="6492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2000" b="1"/>
              <a:t>|V</a:t>
            </a:r>
            <a:r>
              <a:rPr lang="pl-PL" sz="2000" b="1" baseline="-25000"/>
              <a:t>ud</a:t>
            </a:r>
            <a:r>
              <a:rPr lang="pl-PL" sz="2000" b="1"/>
              <a:t>|</a:t>
            </a:r>
          </a:p>
        </p:txBody>
      </p:sp>
      <p:sp>
        <p:nvSpPr>
          <p:cNvPr id="148" name="Text Box 170"/>
          <p:cNvSpPr txBox="1">
            <a:spLocks noChangeArrowheads="1"/>
          </p:cNvSpPr>
          <p:nvPr/>
        </p:nvSpPr>
        <p:spPr bwMode="auto">
          <a:xfrm>
            <a:off x="1486861" y="1606460"/>
            <a:ext cx="4251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 dirty="0" smtClean="0"/>
              <a:t>(a)</a:t>
            </a:r>
            <a:endParaRPr lang="pl-PL" sz="1600" b="1" dirty="0"/>
          </a:p>
        </p:txBody>
      </p:sp>
      <p:sp>
        <p:nvSpPr>
          <p:cNvPr id="149" name="Line 175"/>
          <p:cNvSpPr>
            <a:spLocks noChangeShapeType="1"/>
          </p:cNvSpPr>
          <p:nvPr/>
        </p:nvSpPr>
        <p:spPr bwMode="auto">
          <a:xfrm>
            <a:off x="1714500" y="1506448"/>
            <a:ext cx="0" cy="142875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0" name="AutoShape 92"/>
          <p:cNvSpPr>
            <a:spLocks noChangeArrowheads="1"/>
          </p:cNvSpPr>
          <p:nvPr/>
        </p:nvSpPr>
        <p:spPr bwMode="auto">
          <a:xfrm>
            <a:off x="3322638" y="2057310"/>
            <a:ext cx="55562" cy="539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51" name="Line 103"/>
          <p:cNvSpPr>
            <a:spLocks noChangeShapeType="1"/>
          </p:cNvSpPr>
          <p:nvPr/>
        </p:nvSpPr>
        <p:spPr bwMode="auto">
          <a:xfrm>
            <a:off x="3300413" y="1047660"/>
            <a:ext cx="920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2" name="Line 114"/>
          <p:cNvSpPr>
            <a:spLocks noChangeShapeType="1"/>
          </p:cNvSpPr>
          <p:nvPr/>
        </p:nvSpPr>
        <p:spPr bwMode="auto">
          <a:xfrm>
            <a:off x="3300413" y="3120935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" name="Text Box 166"/>
          <p:cNvSpPr txBox="1">
            <a:spLocks noChangeArrowheads="1"/>
          </p:cNvSpPr>
          <p:nvPr/>
        </p:nvSpPr>
        <p:spPr bwMode="auto">
          <a:xfrm>
            <a:off x="3060700" y="3073310"/>
            <a:ext cx="5889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100" b="1">
                <a:latin typeface="Symbol" pitchFamily="18" charset="2"/>
              </a:rPr>
              <a:t>p</a:t>
            </a:r>
            <a:r>
              <a:rPr lang="pl-PL" sz="1100" b="1"/>
              <a:t>-decay</a:t>
            </a:r>
          </a:p>
        </p:txBody>
      </p:sp>
      <p:sp>
        <p:nvSpPr>
          <p:cNvPr id="154" name="Line 176"/>
          <p:cNvSpPr>
            <a:spLocks noChangeShapeType="1"/>
          </p:cNvSpPr>
          <p:nvPr/>
        </p:nvSpPr>
        <p:spPr bwMode="auto">
          <a:xfrm>
            <a:off x="3346450" y="1049248"/>
            <a:ext cx="0" cy="2071687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5" name="Line 112"/>
          <p:cNvSpPr>
            <a:spLocks noChangeShapeType="1"/>
          </p:cNvSpPr>
          <p:nvPr/>
        </p:nvSpPr>
        <p:spPr bwMode="auto">
          <a:xfrm>
            <a:off x="4022725" y="1808073"/>
            <a:ext cx="920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6" name="Line 123"/>
          <p:cNvSpPr>
            <a:spLocks noChangeShapeType="1"/>
          </p:cNvSpPr>
          <p:nvPr/>
        </p:nvSpPr>
        <p:spPr bwMode="auto">
          <a:xfrm>
            <a:off x="4022725" y="2974885"/>
            <a:ext cx="920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7" name="Text Box 168"/>
          <p:cNvSpPr txBox="1">
            <a:spLocks noChangeArrowheads="1"/>
          </p:cNvSpPr>
          <p:nvPr/>
        </p:nvSpPr>
        <p:spPr bwMode="auto">
          <a:xfrm>
            <a:off x="3625850" y="2957423"/>
            <a:ext cx="88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pl-PL" sz="1100" b="1"/>
              <a:t>mirror T=1/2</a:t>
            </a:r>
          </a:p>
          <a:p>
            <a:pPr algn="ctr" eaLnBrk="1" hangingPunct="1"/>
            <a:r>
              <a:rPr lang="pl-PL" sz="1100" b="1"/>
              <a:t>nuclei</a:t>
            </a:r>
          </a:p>
        </p:txBody>
      </p:sp>
      <p:sp>
        <p:nvSpPr>
          <p:cNvPr id="158" name="Line 178"/>
          <p:cNvSpPr>
            <a:spLocks noChangeShapeType="1"/>
          </p:cNvSpPr>
          <p:nvPr/>
        </p:nvSpPr>
        <p:spPr bwMode="auto">
          <a:xfrm>
            <a:off x="2095500" y="1944598"/>
            <a:ext cx="0" cy="168275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9" name="Line 179"/>
          <p:cNvSpPr>
            <a:spLocks noChangeShapeType="1"/>
          </p:cNvSpPr>
          <p:nvPr/>
        </p:nvSpPr>
        <p:spPr bwMode="auto">
          <a:xfrm>
            <a:off x="2187575" y="1876335"/>
            <a:ext cx="0" cy="185738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0" name="AutoShape 93"/>
          <p:cNvSpPr>
            <a:spLocks noChangeArrowheads="1"/>
          </p:cNvSpPr>
          <p:nvPr/>
        </p:nvSpPr>
        <p:spPr bwMode="auto">
          <a:xfrm>
            <a:off x="3686175" y="1441360"/>
            <a:ext cx="55563" cy="539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1" name="Line 104"/>
          <p:cNvSpPr>
            <a:spLocks noChangeShapeType="1"/>
          </p:cNvSpPr>
          <p:nvPr/>
        </p:nvSpPr>
        <p:spPr bwMode="auto">
          <a:xfrm>
            <a:off x="3663950" y="803185"/>
            <a:ext cx="90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2" name="Line 115"/>
          <p:cNvSpPr>
            <a:spLocks noChangeShapeType="1"/>
          </p:cNvSpPr>
          <p:nvPr/>
        </p:nvSpPr>
        <p:spPr bwMode="auto">
          <a:xfrm>
            <a:off x="3663950" y="2116048"/>
            <a:ext cx="90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" name="Text Box 167"/>
          <p:cNvSpPr txBox="1">
            <a:spLocks noChangeArrowheads="1"/>
          </p:cNvSpPr>
          <p:nvPr/>
        </p:nvSpPr>
        <p:spPr bwMode="auto">
          <a:xfrm>
            <a:off x="3419475" y="2089060"/>
            <a:ext cx="5857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100" b="1">
                <a:latin typeface="Symbol" pitchFamily="18" charset="2"/>
              </a:rPr>
              <a:t>n</a:t>
            </a:r>
            <a:r>
              <a:rPr lang="pl-PL" sz="1100" b="1"/>
              <a:t>-decay</a:t>
            </a:r>
          </a:p>
        </p:txBody>
      </p:sp>
      <p:sp>
        <p:nvSpPr>
          <p:cNvPr id="164" name="Line 180"/>
          <p:cNvSpPr>
            <a:spLocks noChangeShapeType="1"/>
          </p:cNvSpPr>
          <p:nvPr/>
        </p:nvSpPr>
        <p:spPr bwMode="auto">
          <a:xfrm>
            <a:off x="3713163" y="806360"/>
            <a:ext cx="0" cy="1306513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5" name="Line 184"/>
          <p:cNvSpPr>
            <a:spLocks noChangeShapeType="1"/>
          </p:cNvSpPr>
          <p:nvPr/>
        </p:nvSpPr>
        <p:spPr bwMode="auto">
          <a:xfrm>
            <a:off x="2651125" y="1593760"/>
            <a:ext cx="0" cy="18415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66" name="Grupa 268"/>
          <p:cNvGrpSpPr>
            <a:grpSpLocks/>
          </p:cNvGrpSpPr>
          <p:nvPr/>
        </p:nvGrpSpPr>
        <p:grpSpPr bwMode="auto">
          <a:xfrm>
            <a:off x="808038" y="631735"/>
            <a:ext cx="3727450" cy="2760663"/>
            <a:chOff x="913140" y="1689113"/>
            <a:chExt cx="3726387" cy="2761000"/>
          </a:xfrm>
        </p:grpSpPr>
        <p:sp>
          <p:nvSpPr>
            <p:cNvPr id="170" name="Line 3"/>
            <p:cNvSpPr>
              <a:spLocks noChangeShapeType="1"/>
            </p:cNvSpPr>
            <p:nvPr/>
          </p:nvSpPr>
          <p:spPr bwMode="auto">
            <a:xfrm>
              <a:off x="1347687" y="4448982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1" name="Line 4"/>
            <p:cNvSpPr>
              <a:spLocks noChangeShapeType="1"/>
            </p:cNvSpPr>
            <p:nvPr/>
          </p:nvSpPr>
          <p:spPr bwMode="auto">
            <a:xfrm>
              <a:off x="1347687" y="4105129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2" name="Line 5"/>
            <p:cNvSpPr>
              <a:spLocks noChangeShapeType="1"/>
            </p:cNvSpPr>
            <p:nvPr/>
          </p:nvSpPr>
          <p:spPr bwMode="auto">
            <a:xfrm>
              <a:off x="1347687" y="3761277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>
              <a:off x="1347687" y="3417424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" name="Line 7"/>
            <p:cNvSpPr>
              <a:spLocks noChangeShapeType="1"/>
            </p:cNvSpPr>
            <p:nvPr/>
          </p:nvSpPr>
          <p:spPr bwMode="auto">
            <a:xfrm>
              <a:off x="1347687" y="3073572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" name="Line 8"/>
            <p:cNvSpPr>
              <a:spLocks noChangeShapeType="1"/>
            </p:cNvSpPr>
            <p:nvPr/>
          </p:nvSpPr>
          <p:spPr bwMode="auto">
            <a:xfrm>
              <a:off x="1347687" y="2720671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6" name="Line 9"/>
            <p:cNvSpPr>
              <a:spLocks noChangeShapeType="1"/>
            </p:cNvSpPr>
            <p:nvPr/>
          </p:nvSpPr>
          <p:spPr bwMode="auto">
            <a:xfrm>
              <a:off x="1347687" y="2376818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7" name="Line 10"/>
            <p:cNvSpPr>
              <a:spLocks noChangeShapeType="1"/>
            </p:cNvSpPr>
            <p:nvPr/>
          </p:nvSpPr>
          <p:spPr bwMode="auto">
            <a:xfrm>
              <a:off x="1347687" y="2032966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8" name="Line 11"/>
            <p:cNvSpPr>
              <a:spLocks noChangeShapeType="1"/>
            </p:cNvSpPr>
            <p:nvPr/>
          </p:nvSpPr>
          <p:spPr bwMode="auto">
            <a:xfrm>
              <a:off x="1347687" y="1689113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347687" y="4376592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0" name="Line 13"/>
            <p:cNvSpPr>
              <a:spLocks noChangeShapeType="1"/>
            </p:cNvSpPr>
            <p:nvPr/>
          </p:nvSpPr>
          <p:spPr bwMode="auto">
            <a:xfrm>
              <a:off x="1347687" y="431325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1" name="Line 14"/>
            <p:cNvSpPr>
              <a:spLocks noChangeShapeType="1"/>
            </p:cNvSpPr>
            <p:nvPr/>
          </p:nvSpPr>
          <p:spPr bwMode="auto">
            <a:xfrm>
              <a:off x="1347687" y="424086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2" name="Line 15"/>
            <p:cNvSpPr>
              <a:spLocks noChangeShapeType="1"/>
            </p:cNvSpPr>
            <p:nvPr/>
          </p:nvSpPr>
          <p:spPr bwMode="auto">
            <a:xfrm>
              <a:off x="1347687" y="417751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3" name="Line 16"/>
            <p:cNvSpPr>
              <a:spLocks noChangeShapeType="1"/>
            </p:cNvSpPr>
            <p:nvPr/>
          </p:nvSpPr>
          <p:spPr bwMode="auto">
            <a:xfrm>
              <a:off x="1347687" y="403273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" name="Line 17"/>
            <p:cNvSpPr>
              <a:spLocks noChangeShapeType="1"/>
            </p:cNvSpPr>
            <p:nvPr/>
          </p:nvSpPr>
          <p:spPr bwMode="auto">
            <a:xfrm>
              <a:off x="1347687" y="396939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5" name="Line 18"/>
            <p:cNvSpPr>
              <a:spLocks noChangeShapeType="1"/>
            </p:cNvSpPr>
            <p:nvPr/>
          </p:nvSpPr>
          <p:spPr bwMode="auto">
            <a:xfrm>
              <a:off x="1347687" y="389700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6" name="Line 19"/>
            <p:cNvSpPr>
              <a:spLocks noChangeShapeType="1"/>
            </p:cNvSpPr>
            <p:nvPr/>
          </p:nvSpPr>
          <p:spPr bwMode="auto">
            <a:xfrm>
              <a:off x="1347687" y="382461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7" name="Line 20"/>
            <p:cNvSpPr>
              <a:spLocks noChangeShapeType="1"/>
            </p:cNvSpPr>
            <p:nvPr/>
          </p:nvSpPr>
          <p:spPr bwMode="auto">
            <a:xfrm>
              <a:off x="1347687" y="368888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8" name="Line 21"/>
            <p:cNvSpPr>
              <a:spLocks noChangeShapeType="1"/>
            </p:cNvSpPr>
            <p:nvPr/>
          </p:nvSpPr>
          <p:spPr bwMode="auto">
            <a:xfrm>
              <a:off x="1347687" y="362554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9" name="Line 22"/>
            <p:cNvSpPr>
              <a:spLocks noChangeShapeType="1"/>
            </p:cNvSpPr>
            <p:nvPr/>
          </p:nvSpPr>
          <p:spPr bwMode="auto">
            <a:xfrm>
              <a:off x="1347687" y="355315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0" name="Line 23"/>
            <p:cNvSpPr>
              <a:spLocks noChangeShapeType="1"/>
            </p:cNvSpPr>
            <p:nvPr/>
          </p:nvSpPr>
          <p:spPr bwMode="auto">
            <a:xfrm>
              <a:off x="1347687" y="348076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1" name="Line 24"/>
            <p:cNvSpPr>
              <a:spLocks noChangeShapeType="1"/>
            </p:cNvSpPr>
            <p:nvPr/>
          </p:nvSpPr>
          <p:spPr bwMode="auto">
            <a:xfrm>
              <a:off x="1347687" y="334503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2" name="Line 25"/>
            <p:cNvSpPr>
              <a:spLocks noChangeShapeType="1"/>
            </p:cNvSpPr>
            <p:nvPr/>
          </p:nvSpPr>
          <p:spPr bwMode="auto">
            <a:xfrm>
              <a:off x="1347687" y="327264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3" name="Line 26"/>
            <p:cNvSpPr>
              <a:spLocks noChangeShapeType="1"/>
            </p:cNvSpPr>
            <p:nvPr/>
          </p:nvSpPr>
          <p:spPr bwMode="auto">
            <a:xfrm>
              <a:off x="1347687" y="3209303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4" name="Line 27"/>
            <p:cNvSpPr>
              <a:spLocks noChangeShapeType="1"/>
            </p:cNvSpPr>
            <p:nvPr/>
          </p:nvSpPr>
          <p:spPr bwMode="auto">
            <a:xfrm>
              <a:off x="1347687" y="3136913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5" name="Line 28"/>
            <p:cNvSpPr>
              <a:spLocks noChangeShapeType="1"/>
            </p:cNvSpPr>
            <p:nvPr/>
          </p:nvSpPr>
          <p:spPr bwMode="auto">
            <a:xfrm>
              <a:off x="1347687" y="3001182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6" name="Line 29"/>
            <p:cNvSpPr>
              <a:spLocks noChangeShapeType="1"/>
            </p:cNvSpPr>
            <p:nvPr/>
          </p:nvSpPr>
          <p:spPr bwMode="auto">
            <a:xfrm>
              <a:off x="1347687" y="2928792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7" name="Line 30"/>
            <p:cNvSpPr>
              <a:spLocks noChangeShapeType="1"/>
            </p:cNvSpPr>
            <p:nvPr/>
          </p:nvSpPr>
          <p:spPr bwMode="auto">
            <a:xfrm>
              <a:off x="1347687" y="286545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8" name="Line 31"/>
            <p:cNvSpPr>
              <a:spLocks noChangeShapeType="1"/>
            </p:cNvSpPr>
            <p:nvPr/>
          </p:nvSpPr>
          <p:spPr bwMode="auto">
            <a:xfrm>
              <a:off x="1347687" y="279306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Line 32"/>
            <p:cNvSpPr>
              <a:spLocks noChangeShapeType="1"/>
            </p:cNvSpPr>
            <p:nvPr/>
          </p:nvSpPr>
          <p:spPr bwMode="auto">
            <a:xfrm>
              <a:off x="1347687" y="265732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0" name="Line 33"/>
            <p:cNvSpPr>
              <a:spLocks noChangeShapeType="1"/>
            </p:cNvSpPr>
            <p:nvPr/>
          </p:nvSpPr>
          <p:spPr bwMode="auto">
            <a:xfrm>
              <a:off x="1347687" y="258493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1" name="Line 34"/>
            <p:cNvSpPr>
              <a:spLocks noChangeShapeType="1"/>
            </p:cNvSpPr>
            <p:nvPr/>
          </p:nvSpPr>
          <p:spPr bwMode="auto">
            <a:xfrm>
              <a:off x="1347687" y="252159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2" name="Line 35"/>
            <p:cNvSpPr>
              <a:spLocks noChangeShapeType="1"/>
            </p:cNvSpPr>
            <p:nvPr/>
          </p:nvSpPr>
          <p:spPr bwMode="auto">
            <a:xfrm>
              <a:off x="1347687" y="244920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3" name="Line 36"/>
            <p:cNvSpPr>
              <a:spLocks noChangeShapeType="1"/>
            </p:cNvSpPr>
            <p:nvPr/>
          </p:nvSpPr>
          <p:spPr bwMode="auto">
            <a:xfrm>
              <a:off x="1347687" y="231347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" name="Line 37"/>
            <p:cNvSpPr>
              <a:spLocks noChangeShapeType="1"/>
            </p:cNvSpPr>
            <p:nvPr/>
          </p:nvSpPr>
          <p:spPr bwMode="auto">
            <a:xfrm>
              <a:off x="1347687" y="224108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" name="Line 38"/>
            <p:cNvSpPr>
              <a:spLocks noChangeShapeType="1"/>
            </p:cNvSpPr>
            <p:nvPr/>
          </p:nvSpPr>
          <p:spPr bwMode="auto">
            <a:xfrm>
              <a:off x="1347687" y="216869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6" name="Line 39"/>
            <p:cNvSpPr>
              <a:spLocks noChangeShapeType="1"/>
            </p:cNvSpPr>
            <p:nvPr/>
          </p:nvSpPr>
          <p:spPr bwMode="auto">
            <a:xfrm>
              <a:off x="1347687" y="210535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7" name="Line 40"/>
            <p:cNvSpPr>
              <a:spLocks noChangeShapeType="1"/>
            </p:cNvSpPr>
            <p:nvPr/>
          </p:nvSpPr>
          <p:spPr bwMode="auto">
            <a:xfrm>
              <a:off x="1347687" y="196962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8" name="Line 41"/>
            <p:cNvSpPr>
              <a:spLocks noChangeShapeType="1"/>
            </p:cNvSpPr>
            <p:nvPr/>
          </p:nvSpPr>
          <p:spPr bwMode="auto">
            <a:xfrm>
              <a:off x="1347687" y="189723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9" name="Line 42"/>
            <p:cNvSpPr>
              <a:spLocks noChangeShapeType="1"/>
            </p:cNvSpPr>
            <p:nvPr/>
          </p:nvSpPr>
          <p:spPr bwMode="auto">
            <a:xfrm>
              <a:off x="1347687" y="182484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0" name="Line 43"/>
            <p:cNvSpPr>
              <a:spLocks noChangeShapeType="1"/>
            </p:cNvSpPr>
            <p:nvPr/>
          </p:nvSpPr>
          <p:spPr bwMode="auto">
            <a:xfrm>
              <a:off x="1347687" y="1761503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1" name="Line 45"/>
            <p:cNvSpPr>
              <a:spLocks noChangeShapeType="1"/>
            </p:cNvSpPr>
            <p:nvPr/>
          </p:nvSpPr>
          <p:spPr bwMode="auto">
            <a:xfrm flipH="1">
              <a:off x="4584663" y="4448982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2" name="Line 46"/>
            <p:cNvSpPr>
              <a:spLocks noChangeShapeType="1"/>
            </p:cNvSpPr>
            <p:nvPr/>
          </p:nvSpPr>
          <p:spPr bwMode="auto">
            <a:xfrm flipH="1">
              <a:off x="4584663" y="4105129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3" name="Line 47"/>
            <p:cNvSpPr>
              <a:spLocks noChangeShapeType="1"/>
            </p:cNvSpPr>
            <p:nvPr/>
          </p:nvSpPr>
          <p:spPr bwMode="auto">
            <a:xfrm flipH="1">
              <a:off x="4584663" y="3761277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4" name="Line 48"/>
            <p:cNvSpPr>
              <a:spLocks noChangeShapeType="1"/>
            </p:cNvSpPr>
            <p:nvPr/>
          </p:nvSpPr>
          <p:spPr bwMode="auto">
            <a:xfrm flipH="1">
              <a:off x="4584663" y="3417424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Line 49"/>
            <p:cNvSpPr>
              <a:spLocks noChangeShapeType="1"/>
            </p:cNvSpPr>
            <p:nvPr/>
          </p:nvSpPr>
          <p:spPr bwMode="auto">
            <a:xfrm flipH="1">
              <a:off x="4584663" y="3073572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6" name="Line 50"/>
            <p:cNvSpPr>
              <a:spLocks noChangeShapeType="1"/>
            </p:cNvSpPr>
            <p:nvPr/>
          </p:nvSpPr>
          <p:spPr bwMode="auto">
            <a:xfrm flipH="1">
              <a:off x="4584663" y="2720671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Line 51"/>
            <p:cNvSpPr>
              <a:spLocks noChangeShapeType="1"/>
            </p:cNvSpPr>
            <p:nvPr/>
          </p:nvSpPr>
          <p:spPr bwMode="auto">
            <a:xfrm flipH="1">
              <a:off x="4584663" y="2376818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8" name="Line 52"/>
            <p:cNvSpPr>
              <a:spLocks noChangeShapeType="1"/>
            </p:cNvSpPr>
            <p:nvPr/>
          </p:nvSpPr>
          <p:spPr bwMode="auto">
            <a:xfrm flipH="1">
              <a:off x="4584663" y="2032966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9" name="Line 53"/>
            <p:cNvSpPr>
              <a:spLocks noChangeShapeType="1"/>
            </p:cNvSpPr>
            <p:nvPr/>
          </p:nvSpPr>
          <p:spPr bwMode="auto">
            <a:xfrm flipH="1">
              <a:off x="4584663" y="1689113"/>
              <a:ext cx="54864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0" name="Line 54"/>
            <p:cNvSpPr>
              <a:spLocks noChangeShapeType="1"/>
            </p:cNvSpPr>
            <p:nvPr/>
          </p:nvSpPr>
          <p:spPr bwMode="auto">
            <a:xfrm flipH="1">
              <a:off x="4612095" y="4376592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1" name="Line 55"/>
            <p:cNvSpPr>
              <a:spLocks noChangeShapeType="1"/>
            </p:cNvSpPr>
            <p:nvPr/>
          </p:nvSpPr>
          <p:spPr bwMode="auto">
            <a:xfrm flipH="1">
              <a:off x="4612095" y="431325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2" name="Line 56"/>
            <p:cNvSpPr>
              <a:spLocks noChangeShapeType="1"/>
            </p:cNvSpPr>
            <p:nvPr/>
          </p:nvSpPr>
          <p:spPr bwMode="auto">
            <a:xfrm flipH="1">
              <a:off x="4612095" y="424086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3" name="Line 57"/>
            <p:cNvSpPr>
              <a:spLocks noChangeShapeType="1"/>
            </p:cNvSpPr>
            <p:nvPr/>
          </p:nvSpPr>
          <p:spPr bwMode="auto">
            <a:xfrm flipH="1">
              <a:off x="4612095" y="417751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4" name="Line 58"/>
            <p:cNvSpPr>
              <a:spLocks noChangeShapeType="1"/>
            </p:cNvSpPr>
            <p:nvPr/>
          </p:nvSpPr>
          <p:spPr bwMode="auto">
            <a:xfrm flipH="1">
              <a:off x="4612095" y="403273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" name="Line 59"/>
            <p:cNvSpPr>
              <a:spLocks noChangeShapeType="1"/>
            </p:cNvSpPr>
            <p:nvPr/>
          </p:nvSpPr>
          <p:spPr bwMode="auto">
            <a:xfrm flipH="1">
              <a:off x="4612095" y="396939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6" name="Line 60"/>
            <p:cNvSpPr>
              <a:spLocks noChangeShapeType="1"/>
            </p:cNvSpPr>
            <p:nvPr/>
          </p:nvSpPr>
          <p:spPr bwMode="auto">
            <a:xfrm flipH="1">
              <a:off x="4612095" y="389700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7" name="Line 61"/>
            <p:cNvSpPr>
              <a:spLocks noChangeShapeType="1"/>
            </p:cNvSpPr>
            <p:nvPr/>
          </p:nvSpPr>
          <p:spPr bwMode="auto">
            <a:xfrm flipH="1">
              <a:off x="4612095" y="382461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8" name="Line 62"/>
            <p:cNvSpPr>
              <a:spLocks noChangeShapeType="1"/>
            </p:cNvSpPr>
            <p:nvPr/>
          </p:nvSpPr>
          <p:spPr bwMode="auto">
            <a:xfrm flipH="1">
              <a:off x="4612095" y="368888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9" name="Line 63"/>
            <p:cNvSpPr>
              <a:spLocks noChangeShapeType="1"/>
            </p:cNvSpPr>
            <p:nvPr/>
          </p:nvSpPr>
          <p:spPr bwMode="auto">
            <a:xfrm flipH="1">
              <a:off x="4612095" y="362554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0" name="Line 64"/>
            <p:cNvSpPr>
              <a:spLocks noChangeShapeType="1"/>
            </p:cNvSpPr>
            <p:nvPr/>
          </p:nvSpPr>
          <p:spPr bwMode="auto">
            <a:xfrm flipH="1">
              <a:off x="4612095" y="355315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Line 65"/>
            <p:cNvSpPr>
              <a:spLocks noChangeShapeType="1"/>
            </p:cNvSpPr>
            <p:nvPr/>
          </p:nvSpPr>
          <p:spPr bwMode="auto">
            <a:xfrm flipH="1">
              <a:off x="4612095" y="348076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2" name="Line 66"/>
            <p:cNvSpPr>
              <a:spLocks noChangeShapeType="1"/>
            </p:cNvSpPr>
            <p:nvPr/>
          </p:nvSpPr>
          <p:spPr bwMode="auto">
            <a:xfrm flipH="1">
              <a:off x="4612095" y="334503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3" name="Line 67"/>
            <p:cNvSpPr>
              <a:spLocks noChangeShapeType="1"/>
            </p:cNvSpPr>
            <p:nvPr/>
          </p:nvSpPr>
          <p:spPr bwMode="auto">
            <a:xfrm flipH="1">
              <a:off x="4612095" y="327264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Line 68"/>
            <p:cNvSpPr>
              <a:spLocks noChangeShapeType="1"/>
            </p:cNvSpPr>
            <p:nvPr/>
          </p:nvSpPr>
          <p:spPr bwMode="auto">
            <a:xfrm flipH="1">
              <a:off x="4612095" y="3209303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" name="Line 69"/>
            <p:cNvSpPr>
              <a:spLocks noChangeShapeType="1"/>
            </p:cNvSpPr>
            <p:nvPr/>
          </p:nvSpPr>
          <p:spPr bwMode="auto">
            <a:xfrm flipH="1">
              <a:off x="4612095" y="3136913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6" name="Line 70"/>
            <p:cNvSpPr>
              <a:spLocks noChangeShapeType="1"/>
            </p:cNvSpPr>
            <p:nvPr/>
          </p:nvSpPr>
          <p:spPr bwMode="auto">
            <a:xfrm flipH="1">
              <a:off x="4612095" y="3001182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Line 71"/>
            <p:cNvSpPr>
              <a:spLocks noChangeShapeType="1"/>
            </p:cNvSpPr>
            <p:nvPr/>
          </p:nvSpPr>
          <p:spPr bwMode="auto">
            <a:xfrm flipH="1">
              <a:off x="4612095" y="2928792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8" name="Line 72"/>
            <p:cNvSpPr>
              <a:spLocks noChangeShapeType="1"/>
            </p:cNvSpPr>
            <p:nvPr/>
          </p:nvSpPr>
          <p:spPr bwMode="auto">
            <a:xfrm flipH="1">
              <a:off x="4612095" y="286545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Line 73"/>
            <p:cNvSpPr>
              <a:spLocks noChangeShapeType="1"/>
            </p:cNvSpPr>
            <p:nvPr/>
          </p:nvSpPr>
          <p:spPr bwMode="auto">
            <a:xfrm flipH="1">
              <a:off x="4612095" y="2793061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0" name="Line 74"/>
            <p:cNvSpPr>
              <a:spLocks noChangeShapeType="1"/>
            </p:cNvSpPr>
            <p:nvPr/>
          </p:nvSpPr>
          <p:spPr bwMode="auto">
            <a:xfrm flipH="1">
              <a:off x="4612095" y="265732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1" name="Line 75"/>
            <p:cNvSpPr>
              <a:spLocks noChangeShapeType="1"/>
            </p:cNvSpPr>
            <p:nvPr/>
          </p:nvSpPr>
          <p:spPr bwMode="auto">
            <a:xfrm flipH="1">
              <a:off x="4612095" y="2584939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2" name="Line 76"/>
            <p:cNvSpPr>
              <a:spLocks noChangeShapeType="1"/>
            </p:cNvSpPr>
            <p:nvPr/>
          </p:nvSpPr>
          <p:spPr bwMode="auto">
            <a:xfrm flipH="1">
              <a:off x="4612095" y="252159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3" name="Line 77"/>
            <p:cNvSpPr>
              <a:spLocks noChangeShapeType="1"/>
            </p:cNvSpPr>
            <p:nvPr/>
          </p:nvSpPr>
          <p:spPr bwMode="auto">
            <a:xfrm flipH="1">
              <a:off x="4612095" y="2449208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4" name="Line 78"/>
            <p:cNvSpPr>
              <a:spLocks noChangeShapeType="1"/>
            </p:cNvSpPr>
            <p:nvPr/>
          </p:nvSpPr>
          <p:spPr bwMode="auto">
            <a:xfrm flipH="1">
              <a:off x="4612095" y="231347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5" name="Line 79"/>
            <p:cNvSpPr>
              <a:spLocks noChangeShapeType="1"/>
            </p:cNvSpPr>
            <p:nvPr/>
          </p:nvSpPr>
          <p:spPr bwMode="auto">
            <a:xfrm flipH="1">
              <a:off x="4612095" y="224108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" name="Line 80"/>
            <p:cNvSpPr>
              <a:spLocks noChangeShapeType="1"/>
            </p:cNvSpPr>
            <p:nvPr/>
          </p:nvSpPr>
          <p:spPr bwMode="auto">
            <a:xfrm flipH="1">
              <a:off x="4612095" y="2168697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Line 81"/>
            <p:cNvSpPr>
              <a:spLocks noChangeShapeType="1"/>
            </p:cNvSpPr>
            <p:nvPr/>
          </p:nvSpPr>
          <p:spPr bwMode="auto">
            <a:xfrm flipH="1">
              <a:off x="4612095" y="2105356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8" name="Line 82"/>
            <p:cNvSpPr>
              <a:spLocks noChangeShapeType="1"/>
            </p:cNvSpPr>
            <p:nvPr/>
          </p:nvSpPr>
          <p:spPr bwMode="auto">
            <a:xfrm flipH="1">
              <a:off x="4612095" y="196962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9" name="Line 83"/>
            <p:cNvSpPr>
              <a:spLocks noChangeShapeType="1"/>
            </p:cNvSpPr>
            <p:nvPr/>
          </p:nvSpPr>
          <p:spPr bwMode="auto">
            <a:xfrm flipH="1">
              <a:off x="4612095" y="189723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0" name="Line 84"/>
            <p:cNvSpPr>
              <a:spLocks noChangeShapeType="1"/>
            </p:cNvSpPr>
            <p:nvPr/>
          </p:nvSpPr>
          <p:spPr bwMode="auto">
            <a:xfrm flipH="1">
              <a:off x="4612095" y="1824844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1" name="Line 85"/>
            <p:cNvSpPr>
              <a:spLocks noChangeShapeType="1"/>
            </p:cNvSpPr>
            <p:nvPr/>
          </p:nvSpPr>
          <p:spPr bwMode="auto">
            <a:xfrm flipH="1">
              <a:off x="4612095" y="1761503"/>
              <a:ext cx="27432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2" name="Rectangle 157"/>
            <p:cNvSpPr>
              <a:spLocks noChangeArrowheads="1"/>
            </p:cNvSpPr>
            <p:nvPr/>
          </p:nvSpPr>
          <p:spPr bwMode="auto">
            <a:xfrm>
              <a:off x="913140" y="3993491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0.970</a:t>
              </a:r>
              <a:endParaRPr lang="pl-PL" sz="1200" b="1"/>
            </a:p>
          </p:txBody>
        </p:sp>
        <p:sp>
          <p:nvSpPr>
            <p:cNvPr id="253" name="Rectangle 158"/>
            <p:cNvSpPr>
              <a:spLocks noChangeArrowheads="1"/>
            </p:cNvSpPr>
            <p:nvPr/>
          </p:nvSpPr>
          <p:spPr bwMode="auto">
            <a:xfrm>
              <a:off x="914283" y="3649638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0.971</a:t>
              </a:r>
              <a:endParaRPr lang="pl-PL" sz="1200" b="1"/>
            </a:p>
          </p:txBody>
        </p:sp>
        <p:sp>
          <p:nvSpPr>
            <p:cNvPr id="254" name="Rectangle 159"/>
            <p:cNvSpPr>
              <a:spLocks noChangeArrowheads="1"/>
            </p:cNvSpPr>
            <p:nvPr/>
          </p:nvSpPr>
          <p:spPr bwMode="auto">
            <a:xfrm>
              <a:off x="914283" y="3305786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0.972</a:t>
              </a:r>
              <a:endParaRPr lang="pl-PL" sz="1200" b="1"/>
            </a:p>
          </p:txBody>
        </p:sp>
        <p:sp>
          <p:nvSpPr>
            <p:cNvPr id="255" name="Rectangle 160"/>
            <p:cNvSpPr>
              <a:spLocks noChangeArrowheads="1"/>
            </p:cNvSpPr>
            <p:nvPr/>
          </p:nvSpPr>
          <p:spPr bwMode="auto">
            <a:xfrm>
              <a:off x="914283" y="2961933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0.973</a:t>
              </a:r>
              <a:endParaRPr lang="pl-PL" sz="1200" b="1"/>
            </a:p>
          </p:txBody>
        </p:sp>
        <p:sp>
          <p:nvSpPr>
            <p:cNvPr id="256" name="Rectangle 161"/>
            <p:cNvSpPr>
              <a:spLocks noChangeArrowheads="1"/>
            </p:cNvSpPr>
            <p:nvPr/>
          </p:nvSpPr>
          <p:spPr bwMode="auto">
            <a:xfrm>
              <a:off x="914283" y="2618081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0.974</a:t>
              </a:r>
              <a:endParaRPr lang="pl-PL" sz="1200" b="1"/>
            </a:p>
          </p:txBody>
        </p:sp>
        <p:sp>
          <p:nvSpPr>
            <p:cNvPr id="257" name="Rectangle 162"/>
            <p:cNvSpPr>
              <a:spLocks noChangeArrowheads="1"/>
            </p:cNvSpPr>
            <p:nvPr/>
          </p:nvSpPr>
          <p:spPr bwMode="auto">
            <a:xfrm>
              <a:off x="914283" y="2274228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0.975</a:t>
              </a:r>
              <a:endParaRPr lang="pl-PL" sz="1200" b="1"/>
            </a:p>
          </p:txBody>
        </p:sp>
        <p:sp>
          <p:nvSpPr>
            <p:cNvPr id="258" name="Rectangle 163"/>
            <p:cNvSpPr>
              <a:spLocks noChangeArrowheads="1"/>
            </p:cNvSpPr>
            <p:nvPr/>
          </p:nvSpPr>
          <p:spPr bwMode="auto">
            <a:xfrm>
              <a:off x="914283" y="1930376"/>
              <a:ext cx="346329" cy="1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</a:rPr>
                <a:t>0.976</a:t>
              </a:r>
              <a:endParaRPr lang="pl-PL" sz="1200" b="1"/>
            </a:p>
          </p:txBody>
        </p:sp>
        <p:sp>
          <p:nvSpPr>
            <p:cNvPr id="259" name="Oval 100"/>
            <p:cNvSpPr>
              <a:spLocks noChangeArrowheads="1"/>
            </p:cNvSpPr>
            <p:nvPr/>
          </p:nvSpPr>
          <p:spPr bwMode="auto">
            <a:xfrm>
              <a:off x="2991321" y="2788536"/>
              <a:ext cx="54864" cy="5429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" name="Line 111"/>
            <p:cNvSpPr>
              <a:spLocks noChangeShapeType="1"/>
            </p:cNvSpPr>
            <p:nvPr/>
          </p:nvSpPr>
          <p:spPr bwMode="auto">
            <a:xfrm>
              <a:off x="2968461" y="2720670"/>
              <a:ext cx="91440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1" name="Line 122"/>
            <p:cNvSpPr>
              <a:spLocks noChangeShapeType="1"/>
            </p:cNvSpPr>
            <p:nvPr/>
          </p:nvSpPr>
          <p:spPr bwMode="auto">
            <a:xfrm>
              <a:off x="2968461" y="2910694"/>
              <a:ext cx="91440" cy="1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Line 185"/>
            <p:cNvSpPr>
              <a:spLocks noChangeShapeType="1"/>
            </p:cNvSpPr>
            <p:nvPr/>
          </p:nvSpPr>
          <p:spPr bwMode="auto">
            <a:xfrm>
              <a:off x="3018753" y="2722932"/>
              <a:ext cx="0" cy="184368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7" name="Text Box 189"/>
          <p:cNvSpPr txBox="1">
            <a:spLocks noChangeArrowheads="1"/>
          </p:cNvSpPr>
          <p:nvPr/>
        </p:nvSpPr>
        <p:spPr bwMode="auto">
          <a:xfrm>
            <a:off x="1955800" y="2093823"/>
            <a:ext cx="3937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(b)</a:t>
            </a:r>
          </a:p>
        </p:txBody>
      </p:sp>
      <p:sp>
        <p:nvSpPr>
          <p:cNvPr id="168" name="Text Box 190"/>
          <p:cNvSpPr txBox="1">
            <a:spLocks noChangeArrowheads="1"/>
          </p:cNvSpPr>
          <p:nvPr/>
        </p:nvSpPr>
        <p:spPr bwMode="auto">
          <a:xfrm>
            <a:off x="2449513" y="1720760"/>
            <a:ext cx="373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(c)</a:t>
            </a:r>
          </a:p>
        </p:txBody>
      </p:sp>
      <p:sp>
        <p:nvSpPr>
          <p:cNvPr id="169" name="Text Box 192"/>
          <p:cNvSpPr txBox="1">
            <a:spLocks noChangeArrowheads="1"/>
          </p:cNvSpPr>
          <p:nvPr/>
        </p:nvSpPr>
        <p:spPr bwMode="auto">
          <a:xfrm>
            <a:off x="2709863" y="1822360"/>
            <a:ext cx="393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(d)</a:t>
            </a:r>
          </a:p>
        </p:txBody>
      </p:sp>
      <p:sp>
        <p:nvSpPr>
          <p:cNvPr id="122" name="Rectangle 156"/>
          <p:cNvSpPr>
            <a:spLocks noChangeArrowheads="1"/>
          </p:cNvSpPr>
          <p:nvPr/>
        </p:nvSpPr>
        <p:spPr bwMode="auto">
          <a:xfrm>
            <a:off x="8105333" y="2846071"/>
            <a:ext cx="423705" cy="1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000000"/>
                </a:solidFill>
              </a:rPr>
              <a:t>0.9925</a:t>
            </a:r>
            <a:endParaRPr lang="pl-PL" sz="1200" b="1"/>
          </a:p>
        </p:txBody>
      </p:sp>
      <p:sp>
        <p:nvSpPr>
          <p:cNvPr id="123" name="Rectangle 157"/>
          <p:cNvSpPr>
            <a:spLocks noChangeArrowheads="1"/>
          </p:cNvSpPr>
          <p:nvPr/>
        </p:nvSpPr>
        <p:spPr bwMode="auto">
          <a:xfrm>
            <a:off x="8104188" y="2384562"/>
            <a:ext cx="423705" cy="1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000000"/>
                </a:solidFill>
              </a:rPr>
              <a:t>0.9950</a:t>
            </a:r>
            <a:endParaRPr lang="pl-PL" sz="1200" b="1"/>
          </a:p>
        </p:txBody>
      </p:sp>
      <p:sp>
        <p:nvSpPr>
          <p:cNvPr id="124" name="Rectangle 158"/>
          <p:cNvSpPr>
            <a:spLocks noChangeArrowheads="1"/>
          </p:cNvSpPr>
          <p:nvPr/>
        </p:nvSpPr>
        <p:spPr bwMode="auto">
          <a:xfrm>
            <a:off x="8105333" y="1923053"/>
            <a:ext cx="423705" cy="1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000000"/>
                </a:solidFill>
              </a:rPr>
              <a:t>0.9975</a:t>
            </a:r>
            <a:endParaRPr lang="pl-PL" sz="1200" b="1"/>
          </a:p>
        </p:txBody>
      </p:sp>
      <p:sp>
        <p:nvSpPr>
          <p:cNvPr id="125" name="Rectangle 159"/>
          <p:cNvSpPr>
            <a:spLocks noChangeArrowheads="1"/>
          </p:cNvSpPr>
          <p:nvPr/>
        </p:nvSpPr>
        <p:spPr bwMode="auto">
          <a:xfrm>
            <a:off x="8108769" y="1461544"/>
            <a:ext cx="423705" cy="1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000000"/>
                </a:solidFill>
              </a:rPr>
              <a:t>1.0000</a:t>
            </a:r>
            <a:endParaRPr lang="pl-PL" sz="1200" b="1"/>
          </a:p>
        </p:txBody>
      </p:sp>
      <p:sp>
        <p:nvSpPr>
          <p:cNvPr id="126" name="Rectangle 160"/>
          <p:cNvSpPr>
            <a:spLocks noChangeArrowheads="1"/>
          </p:cNvSpPr>
          <p:nvPr/>
        </p:nvSpPr>
        <p:spPr bwMode="auto">
          <a:xfrm>
            <a:off x="8120220" y="1000035"/>
            <a:ext cx="423705" cy="1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000000"/>
                </a:solidFill>
              </a:rPr>
              <a:t>1.0025</a:t>
            </a:r>
            <a:endParaRPr lang="pl-PL" sz="1200" b="1"/>
          </a:p>
        </p:txBody>
      </p:sp>
      <p:sp>
        <p:nvSpPr>
          <p:cNvPr id="5" name="Text Box 166"/>
          <p:cNvSpPr txBox="1">
            <a:spLocks noChangeArrowheads="1"/>
          </p:cNvSpPr>
          <p:nvPr/>
        </p:nvSpPr>
        <p:spPr bwMode="auto">
          <a:xfrm rot="5400000">
            <a:off x="7751763" y="1781085"/>
            <a:ext cx="209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2000" b="1"/>
              <a:t>|V</a:t>
            </a:r>
            <a:r>
              <a:rPr lang="pl-PL" sz="2000" b="1" baseline="-25000"/>
              <a:t>ud</a:t>
            </a:r>
            <a:r>
              <a:rPr lang="pl-PL" sz="2000" b="1"/>
              <a:t>|</a:t>
            </a:r>
            <a:r>
              <a:rPr lang="pl-PL" sz="2000" b="1" baseline="30000"/>
              <a:t>2</a:t>
            </a:r>
            <a:r>
              <a:rPr lang="pl-PL" sz="2000" b="1"/>
              <a:t>+|V</a:t>
            </a:r>
            <a:r>
              <a:rPr lang="pl-PL" sz="2000" b="1" baseline="-25000"/>
              <a:t>us</a:t>
            </a:r>
            <a:r>
              <a:rPr lang="pl-PL" sz="2000" b="1"/>
              <a:t>|</a:t>
            </a:r>
            <a:r>
              <a:rPr lang="pl-PL" sz="2000" b="1" baseline="30000"/>
              <a:t>2</a:t>
            </a:r>
            <a:r>
              <a:rPr lang="pl-PL" sz="2000" b="1"/>
              <a:t>+|V</a:t>
            </a:r>
            <a:r>
              <a:rPr lang="pl-PL" sz="2000" b="1" baseline="-25000"/>
              <a:t>ub</a:t>
            </a:r>
            <a:r>
              <a:rPr lang="pl-PL" sz="2000" b="1"/>
              <a:t>|</a:t>
            </a:r>
            <a:r>
              <a:rPr lang="pl-PL" sz="2000" b="1" baseline="30000"/>
              <a:t>2</a:t>
            </a:r>
          </a:p>
        </p:txBody>
      </p:sp>
      <p:sp>
        <p:nvSpPr>
          <p:cNvPr id="8" name="Line 151"/>
          <p:cNvSpPr>
            <a:spLocks noChangeShapeType="1"/>
          </p:cNvSpPr>
          <p:nvPr/>
        </p:nvSpPr>
        <p:spPr bwMode="auto">
          <a:xfrm>
            <a:off x="7498777" y="1787803"/>
            <a:ext cx="0" cy="123525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Oval 179"/>
          <p:cNvSpPr>
            <a:spLocks noChangeArrowheads="1"/>
          </p:cNvSpPr>
          <p:nvPr/>
        </p:nvSpPr>
        <p:spPr bwMode="auto">
          <a:xfrm>
            <a:off x="7469055" y="2405429"/>
            <a:ext cx="54870" cy="5429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" name="Line 139"/>
          <p:cNvSpPr>
            <a:spLocks noChangeShapeType="1"/>
          </p:cNvSpPr>
          <p:nvPr/>
        </p:nvSpPr>
        <p:spPr bwMode="auto">
          <a:xfrm>
            <a:off x="4729163" y="1552485"/>
            <a:ext cx="319405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l-PL"/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4667250" y="631735"/>
            <a:ext cx="54870" cy="2761216"/>
            <a:chOff x="1584" y="1064"/>
            <a:chExt cx="48" cy="2441"/>
          </a:xfrm>
        </p:grpSpPr>
        <p:sp>
          <p:nvSpPr>
            <p:cNvPr id="89" name="Line 4"/>
            <p:cNvSpPr>
              <a:spLocks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>
              <a:off x="1584" y="30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Line 6"/>
            <p:cNvSpPr>
              <a:spLocks noChangeShapeType="1"/>
            </p:cNvSpPr>
            <p:nvPr/>
          </p:nvSpPr>
          <p:spPr bwMode="auto">
            <a:xfrm>
              <a:off x="1584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Line 7"/>
            <p:cNvSpPr>
              <a:spLocks noChangeShapeType="1"/>
            </p:cNvSpPr>
            <p:nvPr/>
          </p:nvSpPr>
          <p:spPr bwMode="auto">
            <a:xfrm>
              <a:off x="1584" y="22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1584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1584" y="147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584" y="34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1584" y="33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584" y="32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1584" y="31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Line 15"/>
            <p:cNvSpPr>
              <a:spLocks noChangeShapeType="1"/>
            </p:cNvSpPr>
            <p:nvPr/>
          </p:nvSpPr>
          <p:spPr bwMode="auto">
            <a:xfrm>
              <a:off x="1584" y="3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>
              <a:off x="1584" y="29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1584" y="28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>
              <a:off x="1584" y="27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>
              <a:off x="1584" y="26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>
              <a:off x="1584" y="2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1584" y="25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1584" y="24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>
              <a:off x="1584" y="23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1584" y="22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1584" y="2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>
              <a:off x="1584" y="20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1584" y="19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>
              <a:off x="1584" y="1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>
              <a:off x="1584" y="18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>
              <a:off x="1584" y="17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>
              <a:off x="1584" y="16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1584" y="15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1584" y="13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1584" y="13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1584" y="12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1584" y="11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7904587" y="631735"/>
            <a:ext cx="54870" cy="2761216"/>
            <a:chOff x="4416" y="1064"/>
            <a:chExt cx="48" cy="2441"/>
          </a:xfrm>
        </p:grpSpPr>
        <p:sp>
          <p:nvSpPr>
            <p:cNvPr id="56" name="Line 38"/>
            <p:cNvSpPr>
              <a:spLocks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4416" y="30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4416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 flipH="1">
              <a:off x="4416" y="22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H="1">
              <a:off x="4416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 flipH="1">
              <a:off x="4416" y="147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 flipH="1">
              <a:off x="4440" y="34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 flipH="1">
              <a:off x="4440" y="33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Line 47"/>
            <p:cNvSpPr>
              <a:spLocks noChangeShapeType="1"/>
            </p:cNvSpPr>
            <p:nvPr/>
          </p:nvSpPr>
          <p:spPr bwMode="auto">
            <a:xfrm flipH="1">
              <a:off x="4440" y="32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6" name="Line 48"/>
            <p:cNvSpPr>
              <a:spLocks noChangeShapeType="1"/>
            </p:cNvSpPr>
            <p:nvPr/>
          </p:nvSpPr>
          <p:spPr bwMode="auto">
            <a:xfrm flipH="1">
              <a:off x="4440" y="31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Line 49"/>
            <p:cNvSpPr>
              <a:spLocks noChangeShapeType="1"/>
            </p:cNvSpPr>
            <p:nvPr/>
          </p:nvSpPr>
          <p:spPr bwMode="auto">
            <a:xfrm flipH="1">
              <a:off x="4440" y="3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Line 50"/>
            <p:cNvSpPr>
              <a:spLocks noChangeShapeType="1"/>
            </p:cNvSpPr>
            <p:nvPr/>
          </p:nvSpPr>
          <p:spPr bwMode="auto">
            <a:xfrm flipH="1">
              <a:off x="4440" y="29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Line 51"/>
            <p:cNvSpPr>
              <a:spLocks noChangeShapeType="1"/>
            </p:cNvSpPr>
            <p:nvPr/>
          </p:nvSpPr>
          <p:spPr bwMode="auto">
            <a:xfrm flipH="1">
              <a:off x="4440" y="28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Line 52"/>
            <p:cNvSpPr>
              <a:spLocks noChangeShapeType="1"/>
            </p:cNvSpPr>
            <p:nvPr/>
          </p:nvSpPr>
          <p:spPr bwMode="auto">
            <a:xfrm flipH="1">
              <a:off x="4440" y="27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 flipH="1">
              <a:off x="4440" y="26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Line 54"/>
            <p:cNvSpPr>
              <a:spLocks noChangeShapeType="1"/>
            </p:cNvSpPr>
            <p:nvPr/>
          </p:nvSpPr>
          <p:spPr bwMode="auto">
            <a:xfrm flipH="1">
              <a:off x="4440" y="2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Line 55"/>
            <p:cNvSpPr>
              <a:spLocks noChangeShapeType="1"/>
            </p:cNvSpPr>
            <p:nvPr/>
          </p:nvSpPr>
          <p:spPr bwMode="auto">
            <a:xfrm flipH="1">
              <a:off x="4440" y="25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Line 56"/>
            <p:cNvSpPr>
              <a:spLocks noChangeShapeType="1"/>
            </p:cNvSpPr>
            <p:nvPr/>
          </p:nvSpPr>
          <p:spPr bwMode="auto">
            <a:xfrm flipH="1">
              <a:off x="4440" y="24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Line 57"/>
            <p:cNvSpPr>
              <a:spLocks noChangeShapeType="1"/>
            </p:cNvSpPr>
            <p:nvPr/>
          </p:nvSpPr>
          <p:spPr bwMode="auto">
            <a:xfrm flipH="1">
              <a:off x="4440" y="23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Line 58"/>
            <p:cNvSpPr>
              <a:spLocks noChangeShapeType="1"/>
            </p:cNvSpPr>
            <p:nvPr/>
          </p:nvSpPr>
          <p:spPr bwMode="auto">
            <a:xfrm flipH="1">
              <a:off x="4440" y="22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Line 59"/>
            <p:cNvSpPr>
              <a:spLocks noChangeShapeType="1"/>
            </p:cNvSpPr>
            <p:nvPr/>
          </p:nvSpPr>
          <p:spPr bwMode="auto">
            <a:xfrm flipH="1">
              <a:off x="4440" y="2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Line 60"/>
            <p:cNvSpPr>
              <a:spLocks noChangeShapeType="1"/>
            </p:cNvSpPr>
            <p:nvPr/>
          </p:nvSpPr>
          <p:spPr bwMode="auto">
            <a:xfrm flipH="1">
              <a:off x="4440" y="20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 flipH="1">
              <a:off x="4440" y="19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Line 62"/>
            <p:cNvSpPr>
              <a:spLocks noChangeShapeType="1"/>
            </p:cNvSpPr>
            <p:nvPr/>
          </p:nvSpPr>
          <p:spPr bwMode="auto">
            <a:xfrm flipH="1">
              <a:off x="4440" y="1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63"/>
            <p:cNvSpPr>
              <a:spLocks noChangeShapeType="1"/>
            </p:cNvSpPr>
            <p:nvPr/>
          </p:nvSpPr>
          <p:spPr bwMode="auto">
            <a:xfrm flipH="1">
              <a:off x="4440" y="18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Line 64"/>
            <p:cNvSpPr>
              <a:spLocks noChangeShapeType="1"/>
            </p:cNvSpPr>
            <p:nvPr/>
          </p:nvSpPr>
          <p:spPr bwMode="auto">
            <a:xfrm flipH="1">
              <a:off x="4440" y="17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Line 65"/>
            <p:cNvSpPr>
              <a:spLocks noChangeShapeType="1"/>
            </p:cNvSpPr>
            <p:nvPr/>
          </p:nvSpPr>
          <p:spPr bwMode="auto">
            <a:xfrm flipH="1">
              <a:off x="4440" y="16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Line 66"/>
            <p:cNvSpPr>
              <a:spLocks noChangeShapeType="1"/>
            </p:cNvSpPr>
            <p:nvPr/>
          </p:nvSpPr>
          <p:spPr bwMode="auto">
            <a:xfrm flipH="1">
              <a:off x="4440" y="15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Line 67"/>
            <p:cNvSpPr>
              <a:spLocks noChangeShapeType="1"/>
            </p:cNvSpPr>
            <p:nvPr/>
          </p:nvSpPr>
          <p:spPr bwMode="auto">
            <a:xfrm flipH="1">
              <a:off x="4440" y="13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Line 68"/>
            <p:cNvSpPr>
              <a:spLocks noChangeShapeType="1"/>
            </p:cNvSpPr>
            <p:nvPr/>
          </p:nvSpPr>
          <p:spPr bwMode="auto">
            <a:xfrm flipH="1">
              <a:off x="4440" y="13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Line 69"/>
            <p:cNvSpPr>
              <a:spLocks noChangeShapeType="1"/>
            </p:cNvSpPr>
            <p:nvPr/>
          </p:nvSpPr>
          <p:spPr bwMode="auto">
            <a:xfrm flipH="1">
              <a:off x="4440" y="12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Line 70"/>
            <p:cNvSpPr>
              <a:spLocks noChangeShapeType="1"/>
            </p:cNvSpPr>
            <p:nvPr/>
          </p:nvSpPr>
          <p:spPr bwMode="auto">
            <a:xfrm flipH="1">
              <a:off x="4440" y="11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Line 72"/>
          <p:cNvSpPr>
            <a:spLocks noChangeShapeType="1"/>
          </p:cNvSpPr>
          <p:nvPr/>
        </p:nvSpPr>
        <p:spPr bwMode="auto">
          <a:xfrm flipV="1">
            <a:off x="4667250" y="631735"/>
            <a:ext cx="1143" cy="27600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 flipV="1">
            <a:off x="7959457" y="631735"/>
            <a:ext cx="1143" cy="27600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74"/>
          <p:cNvSpPr>
            <a:spLocks noChangeShapeType="1"/>
          </p:cNvSpPr>
          <p:nvPr/>
        </p:nvSpPr>
        <p:spPr bwMode="auto">
          <a:xfrm>
            <a:off x="4667250" y="3391820"/>
            <a:ext cx="3292207" cy="11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>
            <a:off x="4667250" y="631735"/>
            <a:ext cx="3292207" cy="11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Oval 76"/>
          <p:cNvSpPr>
            <a:spLocks noChangeArrowheads="1"/>
          </p:cNvSpPr>
          <p:nvPr/>
        </p:nvSpPr>
        <p:spPr bwMode="auto">
          <a:xfrm>
            <a:off x="5110784" y="1550255"/>
            <a:ext cx="54870" cy="5429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Oval 79"/>
          <p:cNvSpPr>
            <a:spLocks noChangeArrowheads="1"/>
          </p:cNvSpPr>
          <p:nvPr/>
        </p:nvSpPr>
        <p:spPr bwMode="auto">
          <a:xfrm>
            <a:off x="5586325" y="2093222"/>
            <a:ext cx="54870" cy="5429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" name="Line 86"/>
          <p:cNvSpPr>
            <a:spLocks noChangeShapeType="1"/>
          </p:cNvSpPr>
          <p:nvPr/>
        </p:nvSpPr>
        <p:spPr bwMode="auto">
          <a:xfrm>
            <a:off x="5087921" y="1464285"/>
            <a:ext cx="91450" cy="11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89"/>
          <p:cNvSpPr>
            <a:spLocks noChangeShapeType="1"/>
          </p:cNvSpPr>
          <p:nvPr/>
        </p:nvSpPr>
        <p:spPr bwMode="auto">
          <a:xfrm>
            <a:off x="5563462" y="1989153"/>
            <a:ext cx="91450" cy="11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Line 96"/>
          <p:cNvSpPr>
            <a:spLocks noChangeShapeType="1"/>
          </p:cNvSpPr>
          <p:nvPr/>
        </p:nvSpPr>
        <p:spPr bwMode="auto">
          <a:xfrm>
            <a:off x="5087921" y="1681472"/>
            <a:ext cx="91450" cy="11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Line 99"/>
          <p:cNvSpPr>
            <a:spLocks noChangeShapeType="1"/>
          </p:cNvSpPr>
          <p:nvPr/>
        </p:nvSpPr>
        <p:spPr bwMode="auto">
          <a:xfrm>
            <a:off x="5563462" y="2242538"/>
            <a:ext cx="91450" cy="11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" name="Line 140"/>
          <p:cNvSpPr>
            <a:spLocks noChangeShapeType="1"/>
          </p:cNvSpPr>
          <p:nvPr/>
        </p:nvSpPr>
        <p:spPr bwMode="auto">
          <a:xfrm>
            <a:off x="5138219" y="1462023"/>
            <a:ext cx="0" cy="217187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4" name="Grupa 161"/>
          <p:cNvGrpSpPr>
            <a:grpSpLocks/>
          </p:cNvGrpSpPr>
          <p:nvPr/>
        </p:nvGrpSpPr>
        <p:grpSpPr bwMode="auto">
          <a:xfrm>
            <a:off x="6029858" y="1545730"/>
            <a:ext cx="91450" cy="254516"/>
            <a:chOff x="4406900" y="2971800"/>
            <a:chExt cx="127000" cy="357188"/>
          </a:xfrm>
        </p:grpSpPr>
        <p:sp>
          <p:nvSpPr>
            <p:cNvPr id="52" name="Oval 83"/>
            <p:cNvSpPr>
              <a:spLocks noChangeArrowheads="1"/>
            </p:cNvSpPr>
            <p:nvPr/>
          </p:nvSpPr>
          <p:spPr bwMode="auto">
            <a:xfrm>
              <a:off x="4438650" y="3117850"/>
              <a:ext cx="76200" cy="762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Line 93"/>
            <p:cNvSpPr>
              <a:spLocks noChangeShapeType="1"/>
            </p:cNvSpPr>
            <p:nvPr/>
          </p:nvSpPr>
          <p:spPr bwMode="auto">
            <a:xfrm>
              <a:off x="4406900" y="2971800"/>
              <a:ext cx="127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Line 103"/>
            <p:cNvSpPr>
              <a:spLocks noChangeShapeType="1"/>
            </p:cNvSpPr>
            <p:nvPr/>
          </p:nvSpPr>
          <p:spPr bwMode="auto">
            <a:xfrm>
              <a:off x="4406900" y="3327400"/>
              <a:ext cx="127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Line 144"/>
            <p:cNvSpPr>
              <a:spLocks noChangeShapeType="1"/>
            </p:cNvSpPr>
            <p:nvPr/>
          </p:nvSpPr>
          <p:spPr bwMode="auto">
            <a:xfrm>
              <a:off x="4473575" y="2971800"/>
              <a:ext cx="0" cy="354013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" name="Line 145"/>
          <p:cNvSpPr>
            <a:spLocks noChangeShapeType="1"/>
          </p:cNvSpPr>
          <p:nvPr/>
        </p:nvSpPr>
        <p:spPr bwMode="auto">
          <a:xfrm>
            <a:off x="5613760" y="1988023"/>
            <a:ext cx="0" cy="255647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6" name="Group 174"/>
          <p:cNvGrpSpPr>
            <a:grpSpLocks/>
          </p:cNvGrpSpPr>
          <p:nvPr/>
        </p:nvGrpSpPr>
        <p:grpSpPr bwMode="auto">
          <a:xfrm>
            <a:off x="6258483" y="1636224"/>
            <a:ext cx="91450" cy="246597"/>
            <a:chOff x="2944" y="1952"/>
            <a:chExt cx="80" cy="218"/>
          </a:xfrm>
        </p:grpSpPr>
        <p:sp>
          <p:nvSpPr>
            <p:cNvPr id="48" name="Oval 84"/>
            <p:cNvSpPr>
              <a:spLocks noChangeArrowheads="1"/>
            </p:cNvSpPr>
            <p:nvPr/>
          </p:nvSpPr>
          <p:spPr bwMode="auto">
            <a:xfrm>
              <a:off x="2964" y="2036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Line 94"/>
            <p:cNvSpPr>
              <a:spLocks noChangeShapeType="1"/>
            </p:cNvSpPr>
            <p:nvPr/>
          </p:nvSpPr>
          <p:spPr bwMode="auto">
            <a:xfrm>
              <a:off x="2944" y="195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Line 104"/>
            <p:cNvSpPr>
              <a:spLocks noChangeShapeType="1"/>
            </p:cNvSpPr>
            <p:nvPr/>
          </p:nvSpPr>
          <p:spPr bwMode="auto">
            <a:xfrm>
              <a:off x="2944" y="2168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146"/>
            <p:cNvSpPr>
              <a:spLocks noChangeShapeType="1"/>
            </p:cNvSpPr>
            <p:nvPr/>
          </p:nvSpPr>
          <p:spPr bwMode="auto">
            <a:xfrm>
              <a:off x="2986" y="1954"/>
              <a:ext cx="0" cy="21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7" name="Line 95"/>
          <p:cNvSpPr>
            <a:spLocks noChangeShapeType="1"/>
          </p:cNvSpPr>
          <p:nvPr/>
        </p:nvSpPr>
        <p:spPr bwMode="auto">
          <a:xfrm>
            <a:off x="7447336" y="1790065"/>
            <a:ext cx="91450" cy="11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Line 105"/>
          <p:cNvSpPr>
            <a:spLocks noChangeShapeType="1"/>
          </p:cNvSpPr>
          <p:nvPr/>
        </p:nvSpPr>
        <p:spPr bwMode="auto">
          <a:xfrm>
            <a:off x="7447336" y="3020792"/>
            <a:ext cx="91450" cy="11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" name="AutoShape 161"/>
          <p:cNvSpPr>
            <a:spLocks/>
          </p:cNvSpPr>
          <p:nvPr/>
        </p:nvSpPr>
        <p:spPr bwMode="auto">
          <a:xfrm rot="16200000">
            <a:off x="5643573" y="1929231"/>
            <a:ext cx="125561" cy="1401474"/>
          </a:xfrm>
          <a:prstGeom prst="leftBrace">
            <a:avLst>
              <a:gd name="adj1" fmla="val 920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" name="Text Box 162"/>
          <p:cNvSpPr txBox="1">
            <a:spLocks noChangeArrowheads="1"/>
          </p:cNvSpPr>
          <p:nvPr/>
        </p:nvSpPr>
        <p:spPr bwMode="auto">
          <a:xfrm>
            <a:off x="5053627" y="2701798"/>
            <a:ext cx="1238007" cy="3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pl-PL" sz="1400" b="1"/>
              <a:t>superallowed 0</a:t>
            </a:r>
            <a:r>
              <a:rPr lang="pl-PL" sz="1400" b="1" baseline="30000"/>
              <a:t>+</a:t>
            </a:r>
            <a:r>
              <a:rPr lang="pl-PL" sz="1400" b="1">
                <a:sym typeface="Wingdings" pitchFamily="2" charset="2"/>
              </a:rPr>
              <a:t>0</a:t>
            </a:r>
            <a:r>
              <a:rPr lang="pl-PL" sz="1400" b="1" baseline="30000">
                <a:sym typeface="Wingdings" pitchFamily="2" charset="2"/>
              </a:rPr>
              <a:t>+</a:t>
            </a:r>
          </a:p>
          <a:p>
            <a:pPr algn="ctr" eaLnBrk="1" hangingPunct="1"/>
            <a:r>
              <a:rPr lang="pl-PL" sz="1400" b="1">
                <a:latin typeface="Symbol" pitchFamily="18" charset="2"/>
              </a:rPr>
              <a:t>b</a:t>
            </a:r>
            <a:r>
              <a:rPr lang="pl-PL" sz="1400" b="1"/>
              <a:t>-decay</a:t>
            </a:r>
          </a:p>
        </p:txBody>
      </p:sp>
      <p:grpSp>
        <p:nvGrpSpPr>
          <p:cNvPr id="31" name="Group 152"/>
          <p:cNvGrpSpPr>
            <a:grpSpLocks/>
          </p:cNvGrpSpPr>
          <p:nvPr/>
        </p:nvGrpSpPr>
        <p:grpSpPr bwMode="auto">
          <a:xfrm>
            <a:off x="6674581" y="1017468"/>
            <a:ext cx="91450" cy="2158295"/>
            <a:chOff x="3192" y="1405"/>
            <a:chExt cx="80" cy="1908"/>
          </a:xfrm>
        </p:grpSpPr>
        <p:sp>
          <p:nvSpPr>
            <p:cNvPr id="44" name="AutoShape 77"/>
            <p:cNvSpPr>
              <a:spLocks noChangeArrowheads="1"/>
            </p:cNvSpPr>
            <p:nvPr/>
          </p:nvSpPr>
          <p:spPr bwMode="auto">
            <a:xfrm>
              <a:off x="3212" y="2332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Line 87"/>
            <p:cNvSpPr>
              <a:spLocks noChangeShapeType="1"/>
            </p:cNvSpPr>
            <p:nvPr/>
          </p:nvSpPr>
          <p:spPr bwMode="auto">
            <a:xfrm>
              <a:off x="3192" y="1408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3192" y="331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3235" y="1405"/>
              <a:ext cx="0" cy="1907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2" name="Text Box 163"/>
          <p:cNvSpPr txBox="1">
            <a:spLocks noChangeArrowheads="1"/>
          </p:cNvSpPr>
          <p:nvPr/>
        </p:nvSpPr>
        <p:spPr bwMode="auto">
          <a:xfrm>
            <a:off x="6413979" y="3118921"/>
            <a:ext cx="652815" cy="2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100" b="1">
                <a:latin typeface="Symbol" pitchFamily="18" charset="2"/>
              </a:rPr>
              <a:t>p</a:t>
            </a:r>
            <a:r>
              <a:rPr lang="pl-PL" sz="1100" b="1"/>
              <a:t>-decay</a:t>
            </a:r>
          </a:p>
        </p:txBody>
      </p:sp>
      <p:grpSp>
        <p:nvGrpSpPr>
          <p:cNvPr id="33" name="Group 153"/>
          <p:cNvGrpSpPr>
            <a:grpSpLocks/>
          </p:cNvGrpSpPr>
          <p:nvPr/>
        </p:nvGrpSpPr>
        <p:grpSpPr bwMode="auto">
          <a:xfrm>
            <a:off x="7083822" y="756165"/>
            <a:ext cx="91450" cy="1369862"/>
            <a:chOff x="3600" y="1174"/>
            <a:chExt cx="80" cy="1211"/>
          </a:xfrm>
        </p:grpSpPr>
        <p:sp>
          <p:nvSpPr>
            <p:cNvPr id="40" name="Line 149"/>
            <p:cNvSpPr>
              <a:spLocks noChangeShapeType="1"/>
            </p:cNvSpPr>
            <p:nvPr/>
          </p:nvSpPr>
          <p:spPr bwMode="auto">
            <a:xfrm flipH="1">
              <a:off x="3641" y="1174"/>
              <a:ext cx="3" cy="121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AutoShape 78"/>
            <p:cNvSpPr>
              <a:spLocks noChangeArrowheads="1"/>
            </p:cNvSpPr>
            <p:nvPr/>
          </p:nvSpPr>
          <p:spPr bwMode="auto">
            <a:xfrm>
              <a:off x="3620" y="1764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Line 88"/>
            <p:cNvSpPr>
              <a:spLocks noChangeShapeType="1"/>
            </p:cNvSpPr>
            <p:nvPr/>
          </p:nvSpPr>
          <p:spPr bwMode="auto">
            <a:xfrm>
              <a:off x="3600" y="1176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Line 98"/>
            <p:cNvSpPr>
              <a:spLocks noChangeShapeType="1"/>
            </p:cNvSpPr>
            <p:nvPr/>
          </p:nvSpPr>
          <p:spPr bwMode="auto">
            <a:xfrm>
              <a:off x="3600" y="2384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" name="Text Box 164"/>
          <p:cNvSpPr txBox="1">
            <a:spLocks noChangeArrowheads="1"/>
          </p:cNvSpPr>
          <p:nvPr/>
        </p:nvSpPr>
        <p:spPr bwMode="auto">
          <a:xfrm>
            <a:off x="6813182" y="2112453"/>
            <a:ext cx="649609" cy="2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100" b="1">
                <a:latin typeface="Symbol" pitchFamily="18" charset="2"/>
              </a:rPr>
              <a:t>n</a:t>
            </a:r>
            <a:r>
              <a:rPr lang="pl-PL" sz="1100" b="1"/>
              <a:t>-decay</a:t>
            </a:r>
          </a:p>
        </p:txBody>
      </p:sp>
      <p:sp>
        <p:nvSpPr>
          <p:cNvPr id="35" name="Text Box 165"/>
          <p:cNvSpPr txBox="1">
            <a:spLocks noChangeArrowheads="1"/>
          </p:cNvSpPr>
          <p:nvPr/>
        </p:nvSpPr>
        <p:spPr bwMode="auto">
          <a:xfrm>
            <a:off x="6989308" y="2978939"/>
            <a:ext cx="987880" cy="43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pl-PL" sz="1100" b="1"/>
              <a:t>mirror T=1/2</a:t>
            </a:r>
          </a:p>
          <a:p>
            <a:pPr algn="ctr" eaLnBrk="1" hangingPunct="1"/>
            <a:r>
              <a:rPr lang="pl-PL" sz="1100" b="1"/>
              <a:t>nuclei</a:t>
            </a:r>
          </a:p>
        </p:txBody>
      </p:sp>
      <p:sp>
        <p:nvSpPr>
          <p:cNvPr id="36" name="Text Box 175"/>
          <p:cNvSpPr txBox="1">
            <a:spLocks noChangeArrowheads="1"/>
          </p:cNvSpPr>
          <p:nvPr/>
        </p:nvSpPr>
        <p:spPr bwMode="auto">
          <a:xfrm>
            <a:off x="4921308" y="1632551"/>
            <a:ext cx="324649" cy="26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800" b="1"/>
              <a:t>(a)</a:t>
            </a:r>
          </a:p>
        </p:txBody>
      </p:sp>
      <p:sp>
        <p:nvSpPr>
          <p:cNvPr id="37" name="Text Box 176"/>
          <p:cNvSpPr txBox="1">
            <a:spLocks noChangeArrowheads="1"/>
          </p:cNvSpPr>
          <p:nvPr/>
        </p:nvSpPr>
        <p:spPr bwMode="auto">
          <a:xfrm>
            <a:off x="5406661" y="2206623"/>
            <a:ext cx="436386" cy="3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(b)</a:t>
            </a:r>
          </a:p>
        </p:txBody>
      </p:sp>
      <p:sp>
        <p:nvSpPr>
          <p:cNvPr id="38" name="Text Box 177"/>
          <p:cNvSpPr txBox="1">
            <a:spLocks noChangeArrowheads="1"/>
          </p:cNvSpPr>
          <p:nvPr/>
        </p:nvSpPr>
        <p:spPr bwMode="auto">
          <a:xfrm>
            <a:off x="5883048" y="1754181"/>
            <a:ext cx="413942" cy="3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(c)</a:t>
            </a:r>
          </a:p>
        </p:txBody>
      </p:sp>
      <p:sp>
        <p:nvSpPr>
          <p:cNvPr id="39" name="Text Box 178"/>
          <p:cNvSpPr txBox="1">
            <a:spLocks noChangeArrowheads="1"/>
          </p:cNvSpPr>
          <p:nvPr/>
        </p:nvSpPr>
        <p:spPr bwMode="auto">
          <a:xfrm>
            <a:off x="6109684" y="1827679"/>
            <a:ext cx="436386" cy="3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(d)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29648" y="0"/>
            <a:ext cx="813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|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pl-PL" sz="32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ud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| &amp;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unitarity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the CKM – a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survey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3" name="Grupa 262"/>
          <p:cNvGrpSpPr/>
          <p:nvPr/>
        </p:nvGrpSpPr>
        <p:grpSpPr>
          <a:xfrm>
            <a:off x="0" y="3486150"/>
            <a:ext cx="4648647" cy="3209925"/>
            <a:chOff x="1765301" y="161925"/>
            <a:chExt cx="4648647" cy="3209925"/>
          </a:xfrm>
        </p:grpSpPr>
        <p:sp>
          <p:nvSpPr>
            <p:cNvPr id="264" name="Freeform 241" descr="Szeroki ukośny w górę"/>
            <p:cNvSpPr>
              <a:spLocks/>
            </p:cNvSpPr>
            <p:nvPr/>
          </p:nvSpPr>
          <p:spPr bwMode="auto">
            <a:xfrm>
              <a:off x="3967105" y="539613"/>
              <a:ext cx="2177238" cy="2269690"/>
            </a:xfrm>
            <a:custGeom>
              <a:avLst/>
              <a:gdLst>
                <a:gd name="T0" fmla="*/ 0 w 1735"/>
                <a:gd name="T1" fmla="*/ 2147483647 h 1911"/>
                <a:gd name="T2" fmla="*/ 0 w 1735"/>
                <a:gd name="T3" fmla="*/ 2147483647 h 1911"/>
                <a:gd name="T4" fmla="*/ 2147483647 w 1735"/>
                <a:gd name="T5" fmla="*/ 0 h 1911"/>
                <a:gd name="T6" fmla="*/ 2147483647 w 1735"/>
                <a:gd name="T7" fmla="*/ 2147483647 h 1911"/>
                <a:gd name="T8" fmla="*/ 2147483647 w 1735"/>
                <a:gd name="T9" fmla="*/ 2147483647 h 1911"/>
                <a:gd name="T10" fmla="*/ 2147483647 w 1735"/>
                <a:gd name="T11" fmla="*/ 2147483647 h 1911"/>
                <a:gd name="T12" fmla="*/ 2147483647 w 1735"/>
                <a:gd name="T13" fmla="*/ 2147483647 h 1911"/>
                <a:gd name="T14" fmla="*/ 2147483647 w 1735"/>
                <a:gd name="T15" fmla="*/ 2147483647 h 1911"/>
                <a:gd name="T16" fmla="*/ 2147483647 w 1735"/>
                <a:gd name="T17" fmla="*/ 2147483647 h 1911"/>
                <a:gd name="T18" fmla="*/ 2147483647 w 1735"/>
                <a:gd name="T19" fmla="*/ 2147483647 h 1911"/>
                <a:gd name="T20" fmla="*/ 2147483647 w 1735"/>
                <a:gd name="T21" fmla="*/ 2147483647 h 1911"/>
                <a:gd name="T22" fmla="*/ 2147483647 w 1735"/>
                <a:gd name="T23" fmla="*/ 2147483647 h 1911"/>
                <a:gd name="T24" fmla="*/ 2147483647 w 1735"/>
                <a:gd name="T25" fmla="*/ 2147483647 h 1911"/>
                <a:gd name="T26" fmla="*/ 2147483647 w 1735"/>
                <a:gd name="T27" fmla="*/ 2147483647 h 1911"/>
                <a:gd name="T28" fmla="*/ 2147483647 w 1735"/>
                <a:gd name="T29" fmla="*/ 2147483647 h 1911"/>
                <a:gd name="T30" fmla="*/ 2147483647 w 1735"/>
                <a:gd name="T31" fmla="*/ 2147483647 h 1911"/>
                <a:gd name="T32" fmla="*/ 0 w 1735"/>
                <a:gd name="T33" fmla="*/ 2147483647 h 19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1911">
                  <a:moveTo>
                    <a:pt x="0" y="944"/>
                  </a:moveTo>
                  <a:lnTo>
                    <a:pt x="0" y="714"/>
                  </a:lnTo>
                  <a:lnTo>
                    <a:pt x="288" y="0"/>
                  </a:lnTo>
                  <a:lnTo>
                    <a:pt x="580" y="442"/>
                  </a:lnTo>
                  <a:lnTo>
                    <a:pt x="720" y="772"/>
                  </a:lnTo>
                  <a:lnTo>
                    <a:pt x="864" y="842"/>
                  </a:lnTo>
                  <a:lnTo>
                    <a:pt x="1015" y="948"/>
                  </a:lnTo>
                  <a:lnTo>
                    <a:pt x="1296" y="1351"/>
                  </a:lnTo>
                  <a:lnTo>
                    <a:pt x="1735" y="103"/>
                  </a:lnTo>
                  <a:lnTo>
                    <a:pt x="1735" y="1344"/>
                  </a:lnTo>
                  <a:lnTo>
                    <a:pt x="1296" y="1911"/>
                  </a:lnTo>
                  <a:lnTo>
                    <a:pt x="1008" y="1175"/>
                  </a:lnTo>
                  <a:lnTo>
                    <a:pt x="858" y="1210"/>
                  </a:lnTo>
                  <a:lnTo>
                    <a:pt x="720" y="1146"/>
                  </a:lnTo>
                  <a:lnTo>
                    <a:pt x="583" y="1114"/>
                  </a:lnTo>
                  <a:lnTo>
                    <a:pt x="288" y="948"/>
                  </a:lnTo>
                  <a:lnTo>
                    <a:pt x="0" y="944"/>
                  </a:lnTo>
                  <a:close/>
                </a:path>
              </a:pathLst>
            </a:cu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6350" cap="rnd" cmpd="sng">
              <a:solidFill>
                <a:srgbClr val="6600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Freeform 239" descr="Szeroki ukośny w dół"/>
            <p:cNvSpPr>
              <a:spLocks/>
            </p:cNvSpPr>
            <p:nvPr/>
          </p:nvSpPr>
          <p:spPr bwMode="auto">
            <a:xfrm>
              <a:off x="3244287" y="539613"/>
              <a:ext cx="1084227" cy="1315969"/>
            </a:xfrm>
            <a:custGeom>
              <a:avLst/>
              <a:gdLst>
                <a:gd name="T0" fmla="*/ 0 w 864"/>
                <a:gd name="T1" fmla="*/ 2147483647 h 1108"/>
                <a:gd name="T2" fmla="*/ 2147483647 w 864"/>
                <a:gd name="T3" fmla="*/ 2147483647 h 1108"/>
                <a:gd name="T4" fmla="*/ 2147483647 w 864"/>
                <a:gd name="T5" fmla="*/ 2147483647 h 1108"/>
                <a:gd name="T6" fmla="*/ 2147483647 w 864"/>
                <a:gd name="T7" fmla="*/ 0 h 1108"/>
                <a:gd name="T8" fmla="*/ 2147483647 w 864"/>
                <a:gd name="T9" fmla="*/ 2147483647 h 1108"/>
                <a:gd name="T10" fmla="*/ 2147483647 w 864"/>
                <a:gd name="T11" fmla="*/ 2147483647 h 1108"/>
                <a:gd name="T12" fmla="*/ 2147483647 w 864"/>
                <a:gd name="T13" fmla="*/ 2147483647 h 1108"/>
                <a:gd name="T14" fmla="*/ 0 w 864"/>
                <a:gd name="T15" fmla="*/ 2147483647 h 1108"/>
                <a:gd name="T16" fmla="*/ 0 w 864"/>
                <a:gd name="T17" fmla="*/ 2147483647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4" h="1108">
                  <a:moveTo>
                    <a:pt x="0" y="160"/>
                  </a:moveTo>
                  <a:lnTo>
                    <a:pt x="144" y="887"/>
                  </a:lnTo>
                  <a:lnTo>
                    <a:pt x="436" y="890"/>
                  </a:lnTo>
                  <a:lnTo>
                    <a:pt x="864" y="0"/>
                  </a:lnTo>
                  <a:lnTo>
                    <a:pt x="864" y="720"/>
                  </a:lnTo>
                  <a:lnTo>
                    <a:pt x="432" y="1108"/>
                  </a:lnTo>
                  <a:lnTo>
                    <a:pt x="141" y="986"/>
                  </a:lnTo>
                  <a:lnTo>
                    <a:pt x="0" y="500"/>
                  </a:lnTo>
                  <a:lnTo>
                    <a:pt x="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0"/>
              <a:tileRect/>
            </a:gradFill>
            <a:ln w="6350" cap="rnd" cmpd="sng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66" name="Line 15"/>
            <p:cNvSpPr>
              <a:spLocks noChangeShapeType="1"/>
            </p:cNvSpPr>
            <p:nvPr/>
          </p:nvSpPr>
          <p:spPr bwMode="auto">
            <a:xfrm>
              <a:off x="3246797" y="1539654"/>
              <a:ext cx="2891271" cy="1188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67" name="Group 6"/>
            <p:cNvGrpSpPr>
              <a:grpSpLocks/>
            </p:cNvGrpSpPr>
            <p:nvPr/>
          </p:nvGrpSpPr>
          <p:grpSpPr bwMode="auto">
            <a:xfrm>
              <a:off x="3246797" y="931553"/>
              <a:ext cx="1084227" cy="798133"/>
              <a:chOff x="1944" y="1712"/>
              <a:chExt cx="864" cy="672"/>
            </a:xfrm>
          </p:grpSpPr>
          <p:sp>
            <p:nvSpPr>
              <p:cNvPr id="471" name="Line 3"/>
              <p:cNvSpPr>
                <a:spLocks noChangeShapeType="1"/>
              </p:cNvSpPr>
              <p:nvPr/>
            </p:nvSpPr>
            <p:spPr bwMode="auto">
              <a:xfrm>
                <a:off x="1944" y="1712"/>
                <a:ext cx="144" cy="60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2" name="Line 4"/>
              <p:cNvSpPr>
                <a:spLocks noChangeShapeType="1"/>
              </p:cNvSpPr>
              <p:nvPr/>
            </p:nvSpPr>
            <p:spPr bwMode="auto">
              <a:xfrm>
                <a:off x="2088" y="2320"/>
                <a:ext cx="288" cy="6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3" name="Line 5"/>
              <p:cNvSpPr>
                <a:spLocks noChangeShapeType="1"/>
              </p:cNvSpPr>
              <p:nvPr/>
            </p:nvSpPr>
            <p:spPr bwMode="auto">
              <a:xfrm flipV="1">
                <a:off x="2376" y="1744"/>
                <a:ext cx="432" cy="64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" name="Group 14"/>
            <p:cNvGrpSpPr>
              <a:grpSpLocks/>
            </p:cNvGrpSpPr>
            <p:nvPr/>
          </p:nvGrpSpPr>
          <p:grpSpPr bwMode="auto">
            <a:xfrm>
              <a:off x="3969615" y="1112083"/>
              <a:ext cx="2168453" cy="1368227"/>
              <a:chOff x="2520" y="1864"/>
              <a:chExt cx="1728" cy="1152"/>
            </a:xfrm>
          </p:grpSpPr>
          <p:sp>
            <p:nvSpPr>
              <p:cNvPr id="464" name="Line 7"/>
              <p:cNvSpPr>
                <a:spLocks noChangeShapeType="1"/>
              </p:cNvSpPr>
              <p:nvPr/>
            </p:nvSpPr>
            <p:spPr bwMode="auto">
              <a:xfrm flipV="1">
                <a:off x="2520" y="1864"/>
                <a:ext cx="288" cy="34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5" name="Line 8"/>
              <p:cNvSpPr>
                <a:spLocks noChangeShapeType="1"/>
              </p:cNvSpPr>
              <p:nvPr/>
            </p:nvSpPr>
            <p:spPr bwMode="auto">
              <a:xfrm>
                <a:off x="2808" y="1864"/>
                <a:ext cx="288" cy="29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6" name="Line 9"/>
              <p:cNvSpPr>
                <a:spLocks noChangeShapeType="1"/>
              </p:cNvSpPr>
              <p:nvPr/>
            </p:nvSpPr>
            <p:spPr bwMode="auto">
              <a:xfrm>
                <a:off x="3096" y="2160"/>
                <a:ext cx="144" cy="17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7" name="Line 10"/>
              <p:cNvSpPr>
                <a:spLocks noChangeShapeType="1"/>
              </p:cNvSpPr>
              <p:nvPr/>
            </p:nvSpPr>
            <p:spPr bwMode="auto">
              <a:xfrm>
                <a:off x="3240" y="2336"/>
                <a:ext cx="144" cy="7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8" name="Line 11"/>
              <p:cNvSpPr>
                <a:spLocks noChangeShapeType="1"/>
              </p:cNvSpPr>
              <p:nvPr/>
            </p:nvSpPr>
            <p:spPr bwMode="auto">
              <a:xfrm>
                <a:off x="3384" y="2408"/>
                <a:ext cx="144" cy="4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9" name="Line 12"/>
              <p:cNvSpPr>
                <a:spLocks noChangeShapeType="1"/>
              </p:cNvSpPr>
              <p:nvPr/>
            </p:nvSpPr>
            <p:spPr bwMode="auto">
              <a:xfrm>
                <a:off x="3528" y="2448"/>
                <a:ext cx="288" cy="56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0" name="Line 13"/>
              <p:cNvSpPr>
                <a:spLocks noChangeShapeType="1"/>
              </p:cNvSpPr>
              <p:nvPr/>
            </p:nvSpPr>
            <p:spPr bwMode="auto">
              <a:xfrm flipV="1">
                <a:off x="3816" y="2112"/>
                <a:ext cx="432" cy="90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9" name="Group 37"/>
            <p:cNvGrpSpPr>
              <a:grpSpLocks/>
            </p:cNvGrpSpPr>
            <p:nvPr/>
          </p:nvGrpSpPr>
          <p:grpSpPr bwMode="auto">
            <a:xfrm>
              <a:off x="2795036" y="161925"/>
              <a:ext cx="60235" cy="2899170"/>
              <a:chOff x="1584" y="1064"/>
              <a:chExt cx="48" cy="2441"/>
            </a:xfrm>
          </p:grpSpPr>
          <p:sp>
            <p:nvSpPr>
              <p:cNvPr id="443" name="Line 16"/>
              <p:cNvSpPr>
                <a:spLocks noChangeShapeType="1"/>
              </p:cNvSpPr>
              <p:nvPr/>
            </p:nvSpPr>
            <p:spPr bwMode="auto">
              <a:xfrm>
                <a:off x="1584" y="350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4" name="Line 17"/>
              <p:cNvSpPr>
                <a:spLocks noChangeShapeType="1"/>
              </p:cNvSpPr>
              <p:nvPr/>
            </p:nvSpPr>
            <p:spPr bwMode="auto">
              <a:xfrm>
                <a:off x="1584" y="289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5" name="Line 18"/>
              <p:cNvSpPr>
                <a:spLocks noChangeShapeType="1"/>
              </p:cNvSpPr>
              <p:nvPr/>
            </p:nvSpPr>
            <p:spPr bwMode="auto">
              <a:xfrm>
                <a:off x="1584" y="228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6" name="Line 19"/>
              <p:cNvSpPr>
                <a:spLocks noChangeShapeType="1"/>
              </p:cNvSpPr>
              <p:nvPr/>
            </p:nvSpPr>
            <p:spPr bwMode="auto">
              <a:xfrm>
                <a:off x="1584" y="167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7" name="Line 20"/>
              <p:cNvSpPr>
                <a:spLocks noChangeShapeType="1"/>
              </p:cNvSpPr>
              <p:nvPr/>
            </p:nvSpPr>
            <p:spPr bwMode="auto">
              <a:xfrm>
                <a:off x="1584" y="10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8" name="Line 21"/>
              <p:cNvSpPr>
                <a:spLocks noChangeShapeType="1"/>
              </p:cNvSpPr>
              <p:nvPr/>
            </p:nvSpPr>
            <p:spPr bwMode="auto">
              <a:xfrm>
                <a:off x="1584" y="33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9" name="Line 22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0" name="Line 23"/>
              <p:cNvSpPr>
                <a:spLocks noChangeShapeType="1"/>
              </p:cNvSpPr>
              <p:nvPr/>
            </p:nvSpPr>
            <p:spPr bwMode="auto">
              <a:xfrm>
                <a:off x="1584" y="31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1" name="Line 24"/>
              <p:cNvSpPr>
                <a:spLocks noChangeShapeType="1"/>
              </p:cNvSpPr>
              <p:nvPr/>
            </p:nvSpPr>
            <p:spPr bwMode="auto">
              <a:xfrm>
                <a:off x="1584" y="30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2" name="Line 25"/>
              <p:cNvSpPr>
                <a:spLocks noChangeShapeType="1"/>
              </p:cNvSpPr>
              <p:nvPr/>
            </p:nvSpPr>
            <p:spPr bwMode="auto">
              <a:xfrm>
                <a:off x="1584" y="277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3" name="Line 26"/>
              <p:cNvSpPr>
                <a:spLocks noChangeShapeType="1"/>
              </p:cNvSpPr>
              <p:nvPr/>
            </p:nvSpPr>
            <p:spPr bwMode="auto">
              <a:xfrm>
                <a:off x="1584" y="26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4" name="Line 27"/>
              <p:cNvSpPr>
                <a:spLocks noChangeShapeType="1"/>
              </p:cNvSpPr>
              <p:nvPr/>
            </p:nvSpPr>
            <p:spPr bwMode="auto">
              <a:xfrm>
                <a:off x="1584" y="25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5" name="Line 28"/>
              <p:cNvSpPr>
                <a:spLocks noChangeShapeType="1"/>
              </p:cNvSpPr>
              <p:nvPr/>
            </p:nvSpPr>
            <p:spPr bwMode="auto">
              <a:xfrm>
                <a:off x="1584" y="24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6" name="Line 29"/>
              <p:cNvSpPr>
                <a:spLocks noChangeShapeType="1"/>
              </p:cNvSpPr>
              <p:nvPr/>
            </p:nvSpPr>
            <p:spPr bwMode="auto">
              <a:xfrm>
                <a:off x="1584" y="21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7" name="Line 30"/>
              <p:cNvSpPr>
                <a:spLocks noChangeShapeType="1"/>
              </p:cNvSpPr>
              <p:nvPr/>
            </p:nvSpPr>
            <p:spPr bwMode="auto">
              <a:xfrm>
                <a:off x="1584" y="204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8" name="Line 31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9" name="Line 32"/>
              <p:cNvSpPr>
                <a:spLocks noChangeShapeType="1"/>
              </p:cNvSpPr>
              <p:nvPr/>
            </p:nvSpPr>
            <p:spPr bwMode="auto">
              <a:xfrm>
                <a:off x="1584" y="180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0" name="Line 33"/>
              <p:cNvSpPr>
                <a:spLocks noChangeShapeType="1"/>
              </p:cNvSpPr>
              <p:nvPr/>
            </p:nvSpPr>
            <p:spPr bwMode="auto">
              <a:xfrm>
                <a:off x="1584" y="15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1" name="Line 34"/>
              <p:cNvSpPr>
                <a:spLocks noChangeShapeType="1"/>
              </p:cNvSpPr>
              <p:nvPr/>
            </p:nvSpPr>
            <p:spPr bwMode="auto">
              <a:xfrm>
                <a:off x="1584" y="143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2" name="Line 35"/>
              <p:cNvSpPr>
                <a:spLocks noChangeShapeType="1"/>
              </p:cNvSpPr>
              <p:nvPr/>
            </p:nvSpPr>
            <p:spPr bwMode="auto">
              <a:xfrm>
                <a:off x="1584" y="13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3" name="Line 36"/>
              <p:cNvSpPr>
                <a:spLocks noChangeShapeType="1"/>
              </p:cNvSpPr>
              <p:nvPr/>
            </p:nvSpPr>
            <p:spPr bwMode="auto">
              <a:xfrm>
                <a:off x="1584" y="11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70" name="Group 59"/>
            <p:cNvGrpSpPr>
              <a:grpSpLocks/>
            </p:cNvGrpSpPr>
            <p:nvPr/>
          </p:nvGrpSpPr>
          <p:grpSpPr bwMode="auto">
            <a:xfrm>
              <a:off x="6348890" y="161925"/>
              <a:ext cx="60235" cy="2899170"/>
              <a:chOff x="4416" y="1064"/>
              <a:chExt cx="48" cy="2441"/>
            </a:xfrm>
          </p:grpSpPr>
          <p:sp>
            <p:nvSpPr>
              <p:cNvPr id="422" name="Line 38"/>
              <p:cNvSpPr>
                <a:spLocks noChangeShapeType="1"/>
              </p:cNvSpPr>
              <p:nvPr/>
            </p:nvSpPr>
            <p:spPr bwMode="auto">
              <a:xfrm flipH="1">
                <a:off x="4416" y="350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3" name="Line 39"/>
              <p:cNvSpPr>
                <a:spLocks noChangeShapeType="1"/>
              </p:cNvSpPr>
              <p:nvPr/>
            </p:nvSpPr>
            <p:spPr bwMode="auto">
              <a:xfrm flipH="1">
                <a:off x="4416" y="289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4" name="Line 40"/>
              <p:cNvSpPr>
                <a:spLocks noChangeShapeType="1"/>
              </p:cNvSpPr>
              <p:nvPr/>
            </p:nvSpPr>
            <p:spPr bwMode="auto">
              <a:xfrm flipH="1">
                <a:off x="4416" y="228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5" name="Line 41"/>
              <p:cNvSpPr>
                <a:spLocks noChangeShapeType="1"/>
              </p:cNvSpPr>
              <p:nvPr/>
            </p:nvSpPr>
            <p:spPr bwMode="auto">
              <a:xfrm flipH="1">
                <a:off x="4416" y="167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6" name="Line 42"/>
              <p:cNvSpPr>
                <a:spLocks noChangeShapeType="1"/>
              </p:cNvSpPr>
              <p:nvPr/>
            </p:nvSpPr>
            <p:spPr bwMode="auto">
              <a:xfrm flipH="1">
                <a:off x="4416" y="10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7" name="Line 43"/>
              <p:cNvSpPr>
                <a:spLocks noChangeShapeType="1"/>
              </p:cNvSpPr>
              <p:nvPr/>
            </p:nvSpPr>
            <p:spPr bwMode="auto">
              <a:xfrm flipH="1">
                <a:off x="4440" y="33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8" name="Line 44"/>
              <p:cNvSpPr>
                <a:spLocks noChangeShapeType="1"/>
              </p:cNvSpPr>
              <p:nvPr/>
            </p:nvSpPr>
            <p:spPr bwMode="auto">
              <a:xfrm flipH="1">
                <a:off x="4440" y="326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9" name="Line 45"/>
              <p:cNvSpPr>
                <a:spLocks noChangeShapeType="1"/>
              </p:cNvSpPr>
              <p:nvPr/>
            </p:nvSpPr>
            <p:spPr bwMode="auto">
              <a:xfrm flipH="1">
                <a:off x="4440" y="31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0" name="Line 46"/>
              <p:cNvSpPr>
                <a:spLocks noChangeShapeType="1"/>
              </p:cNvSpPr>
              <p:nvPr/>
            </p:nvSpPr>
            <p:spPr bwMode="auto">
              <a:xfrm flipH="1">
                <a:off x="4440" y="30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1" name="Line 47"/>
              <p:cNvSpPr>
                <a:spLocks noChangeShapeType="1"/>
              </p:cNvSpPr>
              <p:nvPr/>
            </p:nvSpPr>
            <p:spPr bwMode="auto">
              <a:xfrm flipH="1">
                <a:off x="4440" y="277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2" name="Line 48"/>
              <p:cNvSpPr>
                <a:spLocks noChangeShapeType="1"/>
              </p:cNvSpPr>
              <p:nvPr/>
            </p:nvSpPr>
            <p:spPr bwMode="auto">
              <a:xfrm flipH="1">
                <a:off x="4440" y="26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3" name="Line 49"/>
              <p:cNvSpPr>
                <a:spLocks noChangeShapeType="1"/>
              </p:cNvSpPr>
              <p:nvPr/>
            </p:nvSpPr>
            <p:spPr bwMode="auto">
              <a:xfrm flipH="1">
                <a:off x="4440" y="25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4" name="Line 50"/>
              <p:cNvSpPr>
                <a:spLocks noChangeShapeType="1"/>
              </p:cNvSpPr>
              <p:nvPr/>
            </p:nvSpPr>
            <p:spPr bwMode="auto">
              <a:xfrm flipH="1">
                <a:off x="4440" y="24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5" name="Line 51"/>
              <p:cNvSpPr>
                <a:spLocks noChangeShapeType="1"/>
              </p:cNvSpPr>
              <p:nvPr/>
            </p:nvSpPr>
            <p:spPr bwMode="auto">
              <a:xfrm flipH="1">
                <a:off x="4440" y="21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6" name="Line 52"/>
              <p:cNvSpPr>
                <a:spLocks noChangeShapeType="1"/>
              </p:cNvSpPr>
              <p:nvPr/>
            </p:nvSpPr>
            <p:spPr bwMode="auto">
              <a:xfrm flipH="1">
                <a:off x="4440" y="204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7" name="Line 53"/>
              <p:cNvSpPr>
                <a:spLocks noChangeShapeType="1"/>
              </p:cNvSpPr>
              <p:nvPr/>
            </p:nvSpPr>
            <p:spPr bwMode="auto">
              <a:xfrm flipH="1">
                <a:off x="4440" y="19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8" name="Line 54"/>
              <p:cNvSpPr>
                <a:spLocks noChangeShapeType="1"/>
              </p:cNvSpPr>
              <p:nvPr/>
            </p:nvSpPr>
            <p:spPr bwMode="auto">
              <a:xfrm flipH="1">
                <a:off x="4440" y="180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9" name="Line 55"/>
              <p:cNvSpPr>
                <a:spLocks noChangeShapeType="1"/>
              </p:cNvSpPr>
              <p:nvPr/>
            </p:nvSpPr>
            <p:spPr bwMode="auto">
              <a:xfrm flipH="1">
                <a:off x="4440" y="15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0" name="Line 56"/>
              <p:cNvSpPr>
                <a:spLocks noChangeShapeType="1"/>
              </p:cNvSpPr>
              <p:nvPr/>
            </p:nvSpPr>
            <p:spPr bwMode="auto">
              <a:xfrm flipH="1">
                <a:off x="4440" y="143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1" name="Line 57"/>
              <p:cNvSpPr>
                <a:spLocks noChangeShapeType="1"/>
              </p:cNvSpPr>
              <p:nvPr/>
            </p:nvSpPr>
            <p:spPr bwMode="auto">
              <a:xfrm flipH="1">
                <a:off x="4440" y="13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2" name="Line 58"/>
              <p:cNvSpPr>
                <a:spLocks noChangeShapeType="1"/>
              </p:cNvSpPr>
              <p:nvPr/>
            </p:nvSpPr>
            <p:spPr bwMode="auto">
              <a:xfrm flipH="1">
                <a:off x="4440" y="11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71" name="Group 101"/>
            <p:cNvGrpSpPr>
              <a:grpSpLocks/>
            </p:cNvGrpSpPr>
            <p:nvPr/>
          </p:nvGrpSpPr>
          <p:grpSpPr bwMode="auto">
            <a:xfrm>
              <a:off x="2795036" y="3002897"/>
              <a:ext cx="3615344" cy="57009"/>
              <a:chOff x="1584" y="3456"/>
              <a:chExt cx="2881" cy="48"/>
            </a:xfrm>
          </p:grpSpPr>
          <p:sp>
            <p:nvSpPr>
              <p:cNvPr id="381" name="Line 60"/>
              <p:cNvSpPr>
                <a:spLocks noChangeShapeType="1"/>
              </p:cNvSpPr>
              <p:nvPr/>
            </p:nvSpPr>
            <p:spPr bwMode="auto">
              <a:xfrm flipV="1">
                <a:off x="158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2" name="Line 61"/>
              <p:cNvSpPr>
                <a:spLocks noChangeShapeType="1"/>
              </p:cNvSpPr>
              <p:nvPr/>
            </p:nvSpPr>
            <p:spPr bwMode="auto">
              <a:xfrm flipV="1">
                <a:off x="194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3" name="Line 62"/>
              <p:cNvSpPr>
                <a:spLocks noChangeShapeType="1"/>
              </p:cNvSpPr>
              <p:nvPr/>
            </p:nvSpPr>
            <p:spPr bwMode="auto">
              <a:xfrm flipV="1">
                <a:off x="230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4" name="Line 63"/>
              <p:cNvSpPr>
                <a:spLocks noChangeShapeType="1"/>
              </p:cNvSpPr>
              <p:nvPr/>
            </p:nvSpPr>
            <p:spPr bwMode="auto">
              <a:xfrm flipV="1">
                <a:off x="266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5" name="Line 64"/>
              <p:cNvSpPr>
                <a:spLocks noChangeShapeType="1"/>
              </p:cNvSpPr>
              <p:nvPr/>
            </p:nvSpPr>
            <p:spPr bwMode="auto">
              <a:xfrm flipV="1">
                <a:off x="302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6" name="Line 65"/>
              <p:cNvSpPr>
                <a:spLocks noChangeShapeType="1"/>
              </p:cNvSpPr>
              <p:nvPr/>
            </p:nvSpPr>
            <p:spPr bwMode="auto">
              <a:xfrm flipV="1">
                <a:off x="338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7" name="Line 66"/>
              <p:cNvSpPr>
                <a:spLocks noChangeShapeType="1"/>
              </p:cNvSpPr>
              <p:nvPr/>
            </p:nvSpPr>
            <p:spPr bwMode="auto">
              <a:xfrm flipV="1">
                <a:off x="374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8" name="Line 67"/>
              <p:cNvSpPr>
                <a:spLocks noChangeShapeType="1"/>
              </p:cNvSpPr>
              <p:nvPr/>
            </p:nvSpPr>
            <p:spPr bwMode="auto">
              <a:xfrm flipV="1">
                <a:off x="410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9" name="Line 68"/>
              <p:cNvSpPr>
                <a:spLocks noChangeShapeType="1"/>
              </p:cNvSpPr>
              <p:nvPr/>
            </p:nvSpPr>
            <p:spPr bwMode="auto">
              <a:xfrm flipV="1">
                <a:off x="446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0" name="Line 69"/>
              <p:cNvSpPr>
                <a:spLocks noChangeShapeType="1"/>
              </p:cNvSpPr>
              <p:nvPr/>
            </p:nvSpPr>
            <p:spPr bwMode="auto">
              <a:xfrm flipV="1">
                <a:off x="165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1" name="Line 70"/>
              <p:cNvSpPr>
                <a:spLocks noChangeShapeType="1"/>
              </p:cNvSpPr>
              <p:nvPr/>
            </p:nvSpPr>
            <p:spPr bwMode="auto">
              <a:xfrm flipV="1">
                <a:off x="172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2" name="Line 71"/>
              <p:cNvSpPr>
                <a:spLocks noChangeShapeType="1"/>
              </p:cNvSpPr>
              <p:nvPr/>
            </p:nvSpPr>
            <p:spPr bwMode="auto">
              <a:xfrm flipV="1">
                <a:off x="180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3" name="Line 72"/>
              <p:cNvSpPr>
                <a:spLocks noChangeShapeType="1"/>
              </p:cNvSpPr>
              <p:nvPr/>
            </p:nvSpPr>
            <p:spPr bwMode="auto">
              <a:xfrm flipV="1">
                <a:off x="187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4" name="Line 73"/>
              <p:cNvSpPr>
                <a:spLocks noChangeShapeType="1"/>
              </p:cNvSpPr>
              <p:nvPr/>
            </p:nvSpPr>
            <p:spPr bwMode="auto">
              <a:xfrm flipV="1">
                <a:off x="201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5" name="Line 74"/>
              <p:cNvSpPr>
                <a:spLocks noChangeShapeType="1"/>
              </p:cNvSpPr>
              <p:nvPr/>
            </p:nvSpPr>
            <p:spPr bwMode="auto">
              <a:xfrm flipV="1">
                <a:off x="208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6" name="Line 75"/>
              <p:cNvSpPr>
                <a:spLocks noChangeShapeType="1"/>
              </p:cNvSpPr>
              <p:nvPr/>
            </p:nvSpPr>
            <p:spPr bwMode="auto">
              <a:xfrm flipV="1">
                <a:off x="216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7" name="Line 76"/>
              <p:cNvSpPr>
                <a:spLocks noChangeShapeType="1"/>
              </p:cNvSpPr>
              <p:nvPr/>
            </p:nvSpPr>
            <p:spPr bwMode="auto">
              <a:xfrm flipV="1">
                <a:off x="223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8" name="Line 77"/>
              <p:cNvSpPr>
                <a:spLocks noChangeShapeType="1"/>
              </p:cNvSpPr>
              <p:nvPr/>
            </p:nvSpPr>
            <p:spPr bwMode="auto">
              <a:xfrm flipV="1">
                <a:off x="237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9" name="Line 78"/>
              <p:cNvSpPr>
                <a:spLocks noChangeShapeType="1"/>
              </p:cNvSpPr>
              <p:nvPr/>
            </p:nvSpPr>
            <p:spPr bwMode="auto">
              <a:xfrm flipV="1">
                <a:off x="244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" name="Line 79"/>
              <p:cNvSpPr>
                <a:spLocks noChangeShapeType="1"/>
              </p:cNvSpPr>
              <p:nvPr/>
            </p:nvSpPr>
            <p:spPr bwMode="auto">
              <a:xfrm flipV="1">
                <a:off x="252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" name="Line 80"/>
              <p:cNvSpPr>
                <a:spLocks noChangeShapeType="1"/>
              </p:cNvSpPr>
              <p:nvPr/>
            </p:nvSpPr>
            <p:spPr bwMode="auto">
              <a:xfrm flipV="1">
                <a:off x="259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" name="Line 81"/>
              <p:cNvSpPr>
                <a:spLocks noChangeShapeType="1"/>
              </p:cNvSpPr>
              <p:nvPr/>
            </p:nvSpPr>
            <p:spPr bwMode="auto">
              <a:xfrm flipV="1">
                <a:off x="273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3" name="Line 82"/>
              <p:cNvSpPr>
                <a:spLocks noChangeShapeType="1"/>
              </p:cNvSpPr>
              <p:nvPr/>
            </p:nvSpPr>
            <p:spPr bwMode="auto">
              <a:xfrm flipV="1">
                <a:off x="280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4" name="Line 83"/>
              <p:cNvSpPr>
                <a:spLocks noChangeShapeType="1"/>
              </p:cNvSpPr>
              <p:nvPr/>
            </p:nvSpPr>
            <p:spPr bwMode="auto">
              <a:xfrm flipV="1">
                <a:off x="288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5" name="Line 84"/>
              <p:cNvSpPr>
                <a:spLocks noChangeShapeType="1"/>
              </p:cNvSpPr>
              <p:nvPr/>
            </p:nvSpPr>
            <p:spPr bwMode="auto">
              <a:xfrm flipV="1">
                <a:off x="295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6" name="Line 85"/>
              <p:cNvSpPr>
                <a:spLocks noChangeShapeType="1"/>
              </p:cNvSpPr>
              <p:nvPr/>
            </p:nvSpPr>
            <p:spPr bwMode="auto">
              <a:xfrm flipV="1">
                <a:off x="309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7" name="Line 86"/>
              <p:cNvSpPr>
                <a:spLocks noChangeShapeType="1"/>
              </p:cNvSpPr>
              <p:nvPr/>
            </p:nvSpPr>
            <p:spPr bwMode="auto">
              <a:xfrm flipV="1">
                <a:off x="316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8" name="Line 87"/>
              <p:cNvSpPr>
                <a:spLocks noChangeShapeType="1"/>
              </p:cNvSpPr>
              <p:nvPr/>
            </p:nvSpPr>
            <p:spPr bwMode="auto">
              <a:xfrm flipV="1">
                <a:off x="324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9" name="Line 88"/>
              <p:cNvSpPr>
                <a:spLocks noChangeShapeType="1"/>
              </p:cNvSpPr>
              <p:nvPr/>
            </p:nvSpPr>
            <p:spPr bwMode="auto">
              <a:xfrm flipV="1">
                <a:off x="331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0" name="Line 89"/>
              <p:cNvSpPr>
                <a:spLocks noChangeShapeType="1"/>
              </p:cNvSpPr>
              <p:nvPr/>
            </p:nvSpPr>
            <p:spPr bwMode="auto">
              <a:xfrm flipV="1">
                <a:off x="345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" name="Line 90"/>
              <p:cNvSpPr>
                <a:spLocks noChangeShapeType="1"/>
              </p:cNvSpPr>
              <p:nvPr/>
            </p:nvSpPr>
            <p:spPr bwMode="auto">
              <a:xfrm flipV="1">
                <a:off x="352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" name="Line 91"/>
              <p:cNvSpPr>
                <a:spLocks noChangeShapeType="1"/>
              </p:cNvSpPr>
              <p:nvPr/>
            </p:nvSpPr>
            <p:spPr bwMode="auto">
              <a:xfrm flipV="1">
                <a:off x="360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" name="Line 92"/>
              <p:cNvSpPr>
                <a:spLocks noChangeShapeType="1"/>
              </p:cNvSpPr>
              <p:nvPr/>
            </p:nvSpPr>
            <p:spPr bwMode="auto">
              <a:xfrm flipV="1">
                <a:off x="367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" name="Line 93"/>
              <p:cNvSpPr>
                <a:spLocks noChangeShapeType="1"/>
              </p:cNvSpPr>
              <p:nvPr/>
            </p:nvSpPr>
            <p:spPr bwMode="auto">
              <a:xfrm flipV="1">
                <a:off x="381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5" name="Line 94"/>
              <p:cNvSpPr>
                <a:spLocks noChangeShapeType="1"/>
              </p:cNvSpPr>
              <p:nvPr/>
            </p:nvSpPr>
            <p:spPr bwMode="auto">
              <a:xfrm flipV="1">
                <a:off x="388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6" name="Line 95"/>
              <p:cNvSpPr>
                <a:spLocks noChangeShapeType="1"/>
              </p:cNvSpPr>
              <p:nvPr/>
            </p:nvSpPr>
            <p:spPr bwMode="auto">
              <a:xfrm flipV="1">
                <a:off x="396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7" name="Line 96"/>
              <p:cNvSpPr>
                <a:spLocks noChangeShapeType="1"/>
              </p:cNvSpPr>
              <p:nvPr/>
            </p:nvSpPr>
            <p:spPr bwMode="auto">
              <a:xfrm flipV="1">
                <a:off x="403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8" name="Line 97"/>
              <p:cNvSpPr>
                <a:spLocks noChangeShapeType="1"/>
              </p:cNvSpPr>
              <p:nvPr/>
            </p:nvSpPr>
            <p:spPr bwMode="auto">
              <a:xfrm flipV="1">
                <a:off x="417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9" name="Line 98"/>
              <p:cNvSpPr>
                <a:spLocks noChangeShapeType="1"/>
              </p:cNvSpPr>
              <p:nvPr/>
            </p:nvSpPr>
            <p:spPr bwMode="auto">
              <a:xfrm flipV="1">
                <a:off x="424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0" name="Line 99"/>
              <p:cNvSpPr>
                <a:spLocks noChangeShapeType="1"/>
              </p:cNvSpPr>
              <p:nvPr/>
            </p:nvSpPr>
            <p:spPr bwMode="auto">
              <a:xfrm flipV="1">
                <a:off x="432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" name="Line 100"/>
              <p:cNvSpPr>
                <a:spLocks noChangeShapeType="1"/>
              </p:cNvSpPr>
              <p:nvPr/>
            </p:nvSpPr>
            <p:spPr bwMode="auto">
              <a:xfrm flipV="1">
                <a:off x="439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72" name="Group 143"/>
            <p:cNvGrpSpPr>
              <a:grpSpLocks/>
            </p:cNvGrpSpPr>
            <p:nvPr/>
          </p:nvGrpSpPr>
          <p:grpSpPr bwMode="auto">
            <a:xfrm>
              <a:off x="2795036" y="161925"/>
              <a:ext cx="3615344" cy="57009"/>
              <a:chOff x="1584" y="1064"/>
              <a:chExt cx="2881" cy="48"/>
            </a:xfrm>
          </p:grpSpPr>
          <p:sp>
            <p:nvSpPr>
              <p:cNvPr id="340" name="Line 102"/>
              <p:cNvSpPr>
                <a:spLocks noChangeShapeType="1"/>
              </p:cNvSpPr>
              <p:nvPr/>
            </p:nvSpPr>
            <p:spPr bwMode="auto">
              <a:xfrm>
                <a:off x="158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1" name="Line 103"/>
              <p:cNvSpPr>
                <a:spLocks noChangeShapeType="1"/>
              </p:cNvSpPr>
              <p:nvPr/>
            </p:nvSpPr>
            <p:spPr bwMode="auto">
              <a:xfrm>
                <a:off x="194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2" name="Line 104"/>
              <p:cNvSpPr>
                <a:spLocks noChangeShapeType="1"/>
              </p:cNvSpPr>
              <p:nvPr/>
            </p:nvSpPr>
            <p:spPr bwMode="auto">
              <a:xfrm>
                <a:off x="230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3" name="Line 105"/>
              <p:cNvSpPr>
                <a:spLocks noChangeShapeType="1"/>
              </p:cNvSpPr>
              <p:nvPr/>
            </p:nvSpPr>
            <p:spPr bwMode="auto">
              <a:xfrm>
                <a:off x="266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4" name="Line 106"/>
              <p:cNvSpPr>
                <a:spLocks noChangeShapeType="1"/>
              </p:cNvSpPr>
              <p:nvPr/>
            </p:nvSpPr>
            <p:spPr bwMode="auto">
              <a:xfrm>
                <a:off x="302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5" name="Line 107"/>
              <p:cNvSpPr>
                <a:spLocks noChangeShapeType="1"/>
              </p:cNvSpPr>
              <p:nvPr/>
            </p:nvSpPr>
            <p:spPr bwMode="auto">
              <a:xfrm>
                <a:off x="338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6" name="Line 108"/>
              <p:cNvSpPr>
                <a:spLocks noChangeShapeType="1"/>
              </p:cNvSpPr>
              <p:nvPr/>
            </p:nvSpPr>
            <p:spPr bwMode="auto">
              <a:xfrm>
                <a:off x="374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7" name="Line 109"/>
              <p:cNvSpPr>
                <a:spLocks noChangeShapeType="1"/>
              </p:cNvSpPr>
              <p:nvPr/>
            </p:nvSpPr>
            <p:spPr bwMode="auto">
              <a:xfrm>
                <a:off x="410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" name="Line 110"/>
              <p:cNvSpPr>
                <a:spLocks noChangeShapeType="1"/>
              </p:cNvSpPr>
              <p:nvPr/>
            </p:nvSpPr>
            <p:spPr bwMode="auto">
              <a:xfrm>
                <a:off x="446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" name="Line 111"/>
              <p:cNvSpPr>
                <a:spLocks noChangeShapeType="1"/>
              </p:cNvSpPr>
              <p:nvPr/>
            </p:nvSpPr>
            <p:spPr bwMode="auto">
              <a:xfrm>
                <a:off x="165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" name="Line 112"/>
              <p:cNvSpPr>
                <a:spLocks noChangeShapeType="1"/>
              </p:cNvSpPr>
              <p:nvPr/>
            </p:nvSpPr>
            <p:spPr bwMode="auto">
              <a:xfrm>
                <a:off x="172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1" name="Line 113"/>
              <p:cNvSpPr>
                <a:spLocks noChangeShapeType="1"/>
              </p:cNvSpPr>
              <p:nvPr/>
            </p:nvSpPr>
            <p:spPr bwMode="auto">
              <a:xfrm>
                <a:off x="180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2" name="Line 114"/>
              <p:cNvSpPr>
                <a:spLocks noChangeShapeType="1"/>
              </p:cNvSpPr>
              <p:nvPr/>
            </p:nvSpPr>
            <p:spPr bwMode="auto">
              <a:xfrm>
                <a:off x="187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3" name="Line 115"/>
              <p:cNvSpPr>
                <a:spLocks noChangeShapeType="1"/>
              </p:cNvSpPr>
              <p:nvPr/>
            </p:nvSpPr>
            <p:spPr bwMode="auto">
              <a:xfrm>
                <a:off x="201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4" name="Line 116"/>
              <p:cNvSpPr>
                <a:spLocks noChangeShapeType="1"/>
              </p:cNvSpPr>
              <p:nvPr/>
            </p:nvSpPr>
            <p:spPr bwMode="auto">
              <a:xfrm>
                <a:off x="208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5" name="Line 117"/>
              <p:cNvSpPr>
                <a:spLocks noChangeShapeType="1"/>
              </p:cNvSpPr>
              <p:nvPr/>
            </p:nvSpPr>
            <p:spPr bwMode="auto">
              <a:xfrm>
                <a:off x="216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6" name="Line 118"/>
              <p:cNvSpPr>
                <a:spLocks noChangeShapeType="1"/>
              </p:cNvSpPr>
              <p:nvPr/>
            </p:nvSpPr>
            <p:spPr bwMode="auto">
              <a:xfrm>
                <a:off x="223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7" name="Line 119"/>
              <p:cNvSpPr>
                <a:spLocks noChangeShapeType="1"/>
              </p:cNvSpPr>
              <p:nvPr/>
            </p:nvSpPr>
            <p:spPr bwMode="auto">
              <a:xfrm>
                <a:off x="237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8" name="Line 120"/>
              <p:cNvSpPr>
                <a:spLocks noChangeShapeType="1"/>
              </p:cNvSpPr>
              <p:nvPr/>
            </p:nvSpPr>
            <p:spPr bwMode="auto">
              <a:xfrm>
                <a:off x="244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9" name="Line 121"/>
              <p:cNvSpPr>
                <a:spLocks noChangeShapeType="1"/>
              </p:cNvSpPr>
              <p:nvPr/>
            </p:nvSpPr>
            <p:spPr bwMode="auto">
              <a:xfrm>
                <a:off x="252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0" name="Line 122"/>
              <p:cNvSpPr>
                <a:spLocks noChangeShapeType="1"/>
              </p:cNvSpPr>
              <p:nvPr/>
            </p:nvSpPr>
            <p:spPr bwMode="auto">
              <a:xfrm>
                <a:off x="259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" name="Line 123"/>
              <p:cNvSpPr>
                <a:spLocks noChangeShapeType="1"/>
              </p:cNvSpPr>
              <p:nvPr/>
            </p:nvSpPr>
            <p:spPr bwMode="auto">
              <a:xfrm>
                <a:off x="273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" name="Line 124"/>
              <p:cNvSpPr>
                <a:spLocks noChangeShapeType="1"/>
              </p:cNvSpPr>
              <p:nvPr/>
            </p:nvSpPr>
            <p:spPr bwMode="auto">
              <a:xfrm>
                <a:off x="280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" name="Line 125"/>
              <p:cNvSpPr>
                <a:spLocks noChangeShapeType="1"/>
              </p:cNvSpPr>
              <p:nvPr/>
            </p:nvSpPr>
            <p:spPr bwMode="auto">
              <a:xfrm>
                <a:off x="288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" name="Line 126"/>
              <p:cNvSpPr>
                <a:spLocks noChangeShapeType="1"/>
              </p:cNvSpPr>
              <p:nvPr/>
            </p:nvSpPr>
            <p:spPr bwMode="auto">
              <a:xfrm>
                <a:off x="295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5" name="Line 127"/>
              <p:cNvSpPr>
                <a:spLocks noChangeShapeType="1"/>
              </p:cNvSpPr>
              <p:nvPr/>
            </p:nvSpPr>
            <p:spPr bwMode="auto">
              <a:xfrm>
                <a:off x="309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6" name="Line 128"/>
              <p:cNvSpPr>
                <a:spLocks noChangeShapeType="1"/>
              </p:cNvSpPr>
              <p:nvPr/>
            </p:nvSpPr>
            <p:spPr bwMode="auto">
              <a:xfrm>
                <a:off x="316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7" name="Line 129"/>
              <p:cNvSpPr>
                <a:spLocks noChangeShapeType="1"/>
              </p:cNvSpPr>
              <p:nvPr/>
            </p:nvSpPr>
            <p:spPr bwMode="auto">
              <a:xfrm>
                <a:off x="324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8" name="Line 130"/>
              <p:cNvSpPr>
                <a:spLocks noChangeShapeType="1"/>
              </p:cNvSpPr>
              <p:nvPr/>
            </p:nvSpPr>
            <p:spPr bwMode="auto">
              <a:xfrm>
                <a:off x="331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9" name="Line 131"/>
              <p:cNvSpPr>
                <a:spLocks noChangeShapeType="1"/>
              </p:cNvSpPr>
              <p:nvPr/>
            </p:nvSpPr>
            <p:spPr bwMode="auto">
              <a:xfrm>
                <a:off x="345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0" name="Line 132"/>
              <p:cNvSpPr>
                <a:spLocks noChangeShapeType="1"/>
              </p:cNvSpPr>
              <p:nvPr/>
            </p:nvSpPr>
            <p:spPr bwMode="auto">
              <a:xfrm>
                <a:off x="352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1" name="Line 133"/>
              <p:cNvSpPr>
                <a:spLocks noChangeShapeType="1"/>
              </p:cNvSpPr>
              <p:nvPr/>
            </p:nvSpPr>
            <p:spPr bwMode="auto">
              <a:xfrm>
                <a:off x="360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2" name="Line 134"/>
              <p:cNvSpPr>
                <a:spLocks noChangeShapeType="1"/>
              </p:cNvSpPr>
              <p:nvPr/>
            </p:nvSpPr>
            <p:spPr bwMode="auto">
              <a:xfrm>
                <a:off x="367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3" name="Line 135"/>
              <p:cNvSpPr>
                <a:spLocks noChangeShapeType="1"/>
              </p:cNvSpPr>
              <p:nvPr/>
            </p:nvSpPr>
            <p:spPr bwMode="auto">
              <a:xfrm>
                <a:off x="381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4" name="Line 136"/>
              <p:cNvSpPr>
                <a:spLocks noChangeShapeType="1"/>
              </p:cNvSpPr>
              <p:nvPr/>
            </p:nvSpPr>
            <p:spPr bwMode="auto">
              <a:xfrm>
                <a:off x="388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5" name="Line 137"/>
              <p:cNvSpPr>
                <a:spLocks noChangeShapeType="1"/>
              </p:cNvSpPr>
              <p:nvPr/>
            </p:nvSpPr>
            <p:spPr bwMode="auto">
              <a:xfrm>
                <a:off x="396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6" name="Line 138"/>
              <p:cNvSpPr>
                <a:spLocks noChangeShapeType="1"/>
              </p:cNvSpPr>
              <p:nvPr/>
            </p:nvSpPr>
            <p:spPr bwMode="auto">
              <a:xfrm>
                <a:off x="403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7" name="Line 139"/>
              <p:cNvSpPr>
                <a:spLocks noChangeShapeType="1"/>
              </p:cNvSpPr>
              <p:nvPr/>
            </p:nvSpPr>
            <p:spPr bwMode="auto">
              <a:xfrm>
                <a:off x="417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8" name="Line 140"/>
              <p:cNvSpPr>
                <a:spLocks noChangeShapeType="1"/>
              </p:cNvSpPr>
              <p:nvPr/>
            </p:nvSpPr>
            <p:spPr bwMode="auto">
              <a:xfrm>
                <a:off x="424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9" name="Line 141"/>
              <p:cNvSpPr>
                <a:spLocks noChangeShapeType="1"/>
              </p:cNvSpPr>
              <p:nvPr/>
            </p:nvSpPr>
            <p:spPr bwMode="auto">
              <a:xfrm>
                <a:off x="432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0" name="Line 142"/>
              <p:cNvSpPr>
                <a:spLocks noChangeShapeType="1"/>
              </p:cNvSpPr>
              <p:nvPr/>
            </p:nvSpPr>
            <p:spPr bwMode="auto">
              <a:xfrm>
                <a:off x="439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73" name="Line 144"/>
            <p:cNvSpPr>
              <a:spLocks noChangeShapeType="1"/>
            </p:cNvSpPr>
            <p:nvPr/>
          </p:nvSpPr>
          <p:spPr bwMode="auto">
            <a:xfrm flipV="1">
              <a:off x="2795036" y="161925"/>
              <a:ext cx="1255" cy="2897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4" name="Line 145"/>
            <p:cNvSpPr>
              <a:spLocks noChangeShapeType="1"/>
            </p:cNvSpPr>
            <p:nvPr/>
          </p:nvSpPr>
          <p:spPr bwMode="auto">
            <a:xfrm flipV="1">
              <a:off x="6409125" y="161925"/>
              <a:ext cx="1255" cy="2897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5" name="Line 146"/>
            <p:cNvSpPr>
              <a:spLocks noChangeShapeType="1"/>
            </p:cNvSpPr>
            <p:nvPr/>
          </p:nvSpPr>
          <p:spPr bwMode="auto">
            <a:xfrm>
              <a:off x="2795036" y="3059907"/>
              <a:ext cx="3614089" cy="1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6" name="Line 147"/>
            <p:cNvSpPr>
              <a:spLocks noChangeShapeType="1"/>
            </p:cNvSpPr>
            <p:nvPr/>
          </p:nvSpPr>
          <p:spPr bwMode="auto">
            <a:xfrm>
              <a:off x="2795036" y="161925"/>
              <a:ext cx="3614089" cy="1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7" name="Oval 148"/>
            <p:cNvSpPr>
              <a:spLocks noChangeArrowheads="1"/>
            </p:cNvSpPr>
            <p:nvPr/>
          </p:nvSpPr>
          <p:spPr bwMode="auto">
            <a:xfrm>
              <a:off x="3211660" y="898297"/>
              <a:ext cx="80313" cy="7601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8" name="Oval 149"/>
            <p:cNvSpPr>
              <a:spLocks noChangeArrowheads="1"/>
            </p:cNvSpPr>
            <p:nvPr/>
          </p:nvSpPr>
          <p:spPr bwMode="auto">
            <a:xfrm>
              <a:off x="3392365" y="1620417"/>
              <a:ext cx="80313" cy="7601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9" name="Oval 150"/>
            <p:cNvSpPr>
              <a:spLocks noChangeArrowheads="1"/>
            </p:cNvSpPr>
            <p:nvPr/>
          </p:nvSpPr>
          <p:spPr bwMode="auto">
            <a:xfrm>
              <a:off x="3753774" y="1696430"/>
              <a:ext cx="80313" cy="7601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0" name="Oval 151"/>
            <p:cNvSpPr>
              <a:spLocks noChangeArrowheads="1"/>
            </p:cNvSpPr>
            <p:nvPr/>
          </p:nvSpPr>
          <p:spPr bwMode="auto">
            <a:xfrm>
              <a:off x="4295887" y="936304"/>
              <a:ext cx="80313" cy="7601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1" name="Line 152"/>
            <p:cNvSpPr>
              <a:spLocks noChangeShapeType="1"/>
            </p:cNvSpPr>
            <p:nvPr/>
          </p:nvSpPr>
          <p:spPr bwMode="auto">
            <a:xfrm>
              <a:off x="3196602" y="1131086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2" name="Line 153"/>
            <p:cNvSpPr>
              <a:spLocks noChangeShapeType="1"/>
            </p:cNvSpPr>
            <p:nvPr/>
          </p:nvSpPr>
          <p:spPr bwMode="auto">
            <a:xfrm>
              <a:off x="3377306" y="1710682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3" name="Line 154"/>
            <p:cNvSpPr>
              <a:spLocks noChangeShapeType="1"/>
            </p:cNvSpPr>
            <p:nvPr/>
          </p:nvSpPr>
          <p:spPr bwMode="auto">
            <a:xfrm>
              <a:off x="3738715" y="1853206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4" name="Line 155"/>
            <p:cNvSpPr>
              <a:spLocks noChangeShapeType="1"/>
            </p:cNvSpPr>
            <p:nvPr/>
          </p:nvSpPr>
          <p:spPr bwMode="auto">
            <a:xfrm>
              <a:off x="4280828" y="1397130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5" name="Line 156"/>
            <p:cNvSpPr>
              <a:spLocks noChangeShapeType="1"/>
            </p:cNvSpPr>
            <p:nvPr/>
          </p:nvSpPr>
          <p:spPr bwMode="auto">
            <a:xfrm>
              <a:off x="3196602" y="732020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6" name="Line 157"/>
            <p:cNvSpPr>
              <a:spLocks noChangeShapeType="1"/>
            </p:cNvSpPr>
            <p:nvPr/>
          </p:nvSpPr>
          <p:spPr bwMode="auto">
            <a:xfrm>
              <a:off x="3377306" y="1596664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" name="Line 158"/>
            <p:cNvSpPr>
              <a:spLocks noChangeShapeType="1"/>
            </p:cNvSpPr>
            <p:nvPr/>
          </p:nvSpPr>
          <p:spPr bwMode="auto">
            <a:xfrm>
              <a:off x="3738715" y="1596664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" name="Line 159"/>
            <p:cNvSpPr>
              <a:spLocks noChangeShapeType="1"/>
            </p:cNvSpPr>
            <p:nvPr/>
          </p:nvSpPr>
          <p:spPr bwMode="auto">
            <a:xfrm>
              <a:off x="4280828" y="541988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9" name="Oval 160"/>
            <p:cNvSpPr>
              <a:spLocks noChangeArrowheads="1"/>
            </p:cNvSpPr>
            <p:nvPr/>
          </p:nvSpPr>
          <p:spPr bwMode="auto">
            <a:xfrm>
              <a:off x="3924439" y="1477894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0" name="Oval 161"/>
            <p:cNvSpPr>
              <a:spLocks noChangeArrowheads="1"/>
            </p:cNvSpPr>
            <p:nvPr/>
          </p:nvSpPr>
          <p:spPr bwMode="auto">
            <a:xfrm>
              <a:off x="4285848" y="1069326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1" name="Oval 162"/>
            <p:cNvSpPr>
              <a:spLocks noChangeArrowheads="1"/>
            </p:cNvSpPr>
            <p:nvPr/>
          </p:nvSpPr>
          <p:spPr bwMode="auto">
            <a:xfrm>
              <a:off x="4647257" y="1420884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2" name="Oval 163"/>
            <p:cNvSpPr>
              <a:spLocks noChangeArrowheads="1"/>
            </p:cNvSpPr>
            <p:nvPr/>
          </p:nvSpPr>
          <p:spPr bwMode="auto">
            <a:xfrm>
              <a:off x="4827961" y="1629919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3" name="Oval 164"/>
            <p:cNvSpPr>
              <a:spLocks noChangeArrowheads="1"/>
            </p:cNvSpPr>
            <p:nvPr/>
          </p:nvSpPr>
          <p:spPr bwMode="auto">
            <a:xfrm>
              <a:off x="5008665" y="1715433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4" name="Oval 165"/>
            <p:cNvSpPr>
              <a:spLocks noChangeArrowheads="1"/>
            </p:cNvSpPr>
            <p:nvPr/>
          </p:nvSpPr>
          <p:spPr bwMode="auto">
            <a:xfrm>
              <a:off x="5189370" y="1762941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5" name="Oval 166"/>
            <p:cNvSpPr>
              <a:spLocks noChangeArrowheads="1"/>
            </p:cNvSpPr>
            <p:nvPr/>
          </p:nvSpPr>
          <p:spPr bwMode="auto">
            <a:xfrm>
              <a:off x="5550779" y="2437553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6" name="Oval 167"/>
            <p:cNvSpPr>
              <a:spLocks noChangeArrowheads="1"/>
            </p:cNvSpPr>
            <p:nvPr/>
          </p:nvSpPr>
          <p:spPr bwMode="auto">
            <a:xfrm>
              <a:off x="6092892" y="1363875"/>
              <a:ext cx="100391" cy="950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" name="Line 168"/>
            <p:cNvSpPr>
              <a:spLocks noChangeShapeType="1"/>
            </p:cNvSpPr>
            <p:nvPr/>
          </p:nvSpPr>
          <p:spPr bwMode="auto">
            <a:xfrm>
              <a:off x="3909380" y="1663175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8" name="Line 169"/>
            <p:cNvSpPr>
              <a:spLocks noChangeShapeType="1"/>
            </p:cNvSpPr>
            <p:nvPr/>
          </p:nvSpPr>
          <p:spPr bwMode="auto">
            <a:xfrm>
              <a:off x="4270789" y="1663175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9" name="Line 170"/>
            <p:cNvSpPr>
              <a:spLocks noChangeShapeType="1"/>
            </p:cNvSpPr>
            <p:nvPr/>
          </p:nvSpPr>
          <p:spPr bwMode="auto">
            <a:xfrm>
              <a:off x="4632198" y="1862708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0" name="Line 171"/>
            <p:cNvSpPr>
              <a:spLocks noChangeShapeType="1"/>
            </p:cNvSpPr>
            <p:nvPr/>
          </p:nvSpPr>
          <p:spPr bwMode="auto">
            <a:xfrm>
              <a:off x="4812902" y="1900714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1" name="Line 172"/>
            <p:cNvSpPr>
              <a:spLocks noChangeShapeType="1"/>
            </p:cNvSpPr>
            <p:nvPr/>
          </p:nvSpPr>
          <p:spPr bwMode="auto">
            <a:xfrm>
              <a:off x="4993607" y="1976727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2" name="Line 173"/>
            <p:cNvSpPr>
              <a:spLocks noChangeShapeType="1"/>
            </p:cNvSpPr>
            <p:nvPr/>
          </p:nvSpPr>
          <p:spPr bwMode="auto">
            <a:xfrm>
              <a:off x="5174311" y="1938720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3" name="Line 174"/>
            <p:cNvSpPr>
              <a:spLocks noChangeShapeType="1"/>
            </p:cNvSpPr>
            <p:nvPr/>
          </p:nvSpPr>
          <p:spPr bwMode="auto">
            <a:xfrm>
              <a:off x="5535720" y="2812866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4" name="Line 175"/>
            <p:cNvSpPr>
              <a:spLocks noChangeShapeType="1"/>
            </p:cNvSpPr>
            <p:nvPr/>
          </p:nvSpPr>
          <p:spPr bwMode="auto">
            <a:xfrm>
              <a:off x="6077833" y="2138254"/>
              <a:ext cx="120470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5" name="Line 176"/>
            <p:cNvSpPr>
              <a:spLocks noChangeShapeType="1"/>
            </p:cNvSpPr>
            <p:nvPr/>
          </p:nvSpPr>
          <p:spPr bwMode="auto">
            <a:xfrm>
              <a:off x="3919419" y="1387629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6" name="Line 177"/>
            <p:cNvSpPr>
              <a:spLocks noChangeShapeType="1"/>
            </p:cNvSpPr>
            <p:nvPr/>
          </p:nvSpPr>
          <p:spPr bwMode="auto">
            <a:xfrm>
              <a:off x="4280828" y="551490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7" name="Line 178"/>
            <p:cNvSpPr>
              <a:spLocks noChangeShapeType="1"/>
            </p:cNvSpPr>
            <p:nvPr/>
          </p:nvSpPr>
          <p:spPr bwMode="auto">
            <a:xfrm>
              <a:off x="4642237" y="1064575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" name="Line 179"/>
            <p:cNvSpPr>
              <a:spLocks noChangeShapeType="1"/>
            </p:cNvSpPr>
            <p:nvPr/>
          </p:nvSpPr>
          <p:spPr bwMode="auto">
            <a:xfrm>
              <a:off x="4822941" y="1454140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9" name="Line 180"/>
            <p:cNvSpPr>
              <a:spLocks noChangeShapeType="1"/>
            </p:cNvSpPr>
            <p:nvPr/>
          </p:nvSpPr>
          <p:spPr bwMode="auto">
            <a:xfrm>
              <a:off x="5003646" y="1539654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0" name="Line 181"/>
            <p:cNvSpPr>
              <a:spLocks noChangeShapeType="1"/>
            </p:cNvSpPr>
            <p:nvPr/>
          </p:nvSpPr>
          <p:spPr bwMode="auto">
            <a:xfrm>
              <a:off x="5184350" y="1663175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1" name="Line 182"/>
            <p:cNvSpPr>
              <a:spLocks noChangeShapeType="1"/>
            </p:cNvSpPr>
            <p:nvPr/>
          </p:nvSpPr>
          <p:spPr bwMode="auto">
            <a:xfrm>
              <a:off x="5545759" y="2147755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2" name="Line 183"/>
            <p:cNvSpPr>
              <a:spLocks noChangeShapeType="1"/>
            </p:cNvSpPr>
            <p:nvPr/>
          </p:nvSpPr>
          <p:spPr bwMode="auto">
            <a:xfrm>
              <a:off x="6087872" y="665509"/>
              <a:ext cx="100391" cy="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3" name="Rectangle 223"/>
            <p:cNvSpPr>
              <a:spLocks noChangeArrowheads="1"/>
            </p:cNvSpPr>
            <p:nvPr/>
          </p:nvSpPr>
          <p:spPr bwMode="auto">
            <a:xfrm>
              <a:off x="2239241" y="2220205"/>
              <a:ext cx="317487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 dirty="0">
                  <a:solidFill>
                    <a:srgbClr val="000000"/>
                  </a:solidFill>
                </a:rPr>
                <a:t>-0.5</a:t>
              </a:r>
              <a:endParaRPr lang="pl-PL" b="1" dirty="0"/>
            </a:p>
          </p:txBody>
        </p:sp>
        <p:sp>
          <p:nvSpPr>
            <p:cNvPr id="314" name="Rectangle 224"/>
            <p:cNvSpPr>
              <a:spLocks noChangeArrowheads="1"/>
            </p:cNvSpPr>
            <p:nvPr/>
          </p:nvSpPr>
          <p:spPr bwMode="auto">
            <a:xfrm>
              <a:off x="2403632" y="1498085"/>
              <a:ext cx="100391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0</a:t>
              </a:r>
              <a:endParaRPr lang="pl-PL" b="1"/>
            </a:p>
          </p:txBody>
        </p:sp>
        <p:sp>
          <p:nvSpPr>
            <p:cNvPr id="315" name="Rectangle 225"/>
            <p:cNvSpPr>
              <a:spLocks noChangeArrowheads="1"/>
            </p:cNvSpPr>
            <p:nvPr/>
          </p:nvSpPr>
          <p:spPr bwMode="auto">
            <a:xfrm>
              <a:off x="2303240" y="775965"/>
              <a:ext cx="250978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0.5</a:t>
              </a:r>
              <a:endParaRPr lang="pl-PL" b="1"/>
            </a:p>
          </p:txBody>
        </p:sp>
        <p:grpSp>
          <p:nvGrpSpPr>
            <p:cNvPr id="316" name="Group 226"/>
            <p:cNvGrpSpPr>
              <a:grpSpLocks/>
            </p:cNvGrpSpPr>
            <p:nvPr/>
          </p:nvGrpSpPr>
          <p:grpSpPr bwMode="auto">
            <a:xfrm>
              <a:off x="3132602" y="3101477"/>
              <a:ext cx="2911349" cy="228038"/>
              <a:chOff x="1888" y="3576"/>
              <a:chExt cx="2320" cy="192"/>
            </a:xfrm>
          </p:grpSpPr>
          <p:sp>
            <p:nvSpPr>
              <p:cNvPr id="333" name="Rectangle 227"/>
              <p:cNvSpPr>
                <a:spLocks noChangeArrowheads="1"/>
              </p:cNvSpPr>
              <p:nvPr/>
            </p:nvSpPr>
            <p:spPr bwMode="auto">
              <a:xfrm>
                <a:off x="188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 dirty="0">
                    <a:solidFill>
                      <a:srgbClr val="000000"/>
                    </a:solidFill>
                  </a:rPr>
                  <a:t>10</a:t>
                </a:r>
                <a:endParaRPr lang="pl-PL" b="1" dirty="0"/>
              </a:p>
            </p:txBody>
          </p:sp>
          <p:sp>
            <p:nvSpPr>
              <p:cNvPr id="334" name="Rectangle 228"/>
              <p:cNvSpPr>
                <a:spLocks noChangeArrowheads="1"/>
              </p:cNvSpPr>
              <p:nvPr/>
            </p:nvSpPr>
            <p:spPr bwMode="auto">
              <a:xfrm>
                <a:off x="224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20</a:t>
                </a:r>
                <a:endParaRPr lang="pl-PL" b="1"/>
              </a:p>
            </p:txBody>
          </p:sp>
          <p:sp>
            <p:nvSpPr>
              <p:cNvPr id="335" name="Rectangle 229"/>
              <p:cNvSpPr>
                <a:spLocks noChangeArrowheads="1"/>
              </p:cNvSpPr>
              <p:nvPr/>
            </p:nvSpPr>
            <p:spPr bwMode="auto">
              <a:xfrm>
                <a:off x="260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30</a:t>
                </a:r>
                <a:endParaRPr lang="pl-PL" b="1"/>
              </a:p>
            </p:txBody>
          </p:sp>
          <p:sp>
            <p:nvSpPr>
              <p:cNvPr id="336" name="Rectangle 230"/>
              <p:cNvSpPr>
                <a:spLocks noChangeArrowheads="1"/>
              </p:cNvSpPr>
              <p:nvPr/>
            </p:nvSpPr>
            <p:spPr bwMode="auto">
              <a:xfrm>
                <a:off x="296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40</a:t>
                </a:r>
                <a:endParaRPr lang="pl-PL" b="1"/>
              </a:p>
            </p:txBody>
          </p:sp>
          <p:sp>
            <p:nvSpPr>
              <p:cNvPr id="337" name="Rectangle 231"/>
              <p:cNvSpPr>
                <a:spLocks noChangeArrowheads="1"/>
              </p:cNvSpPr>
              <p:nvPr/>
            </p:nvSpPr>
            <p:spPr bwMode="auto">
              <a:xfrm>
                <a:off x="332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50</a:t>
                </a:r>
                <a:endParaRPr lang="pl-PL" b="1"/>
              </a:p>
            </p:txBody>
          </p:sp>
          <p:sp>
            <p:nvSpPr>
              <p:cNvPr id="338" name="Rectangle 232"/>
              <p:cNvSpPr>
                <a:spLocks noChangeArrowheads="1"/>
              </p:cNvSpPr>
              <p:nvPr/>
            </p:nvSpPr>
            <p:spPr bwMode="auto">
              <a:xfrm>
                <a:off x="368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60</a:t>
                </a:r>
                <a:endParaRPr lang="pl-PL" b="1"/>
              </a:p>
            </p:txBody>
          </p:sp>
          <p:sp>
            <p:nvSpPr>
              <p:cNvPr id="339" name="Rectangle 233"/>
              <p:cNvSpPr>
                <a:spLocks noChangeArrowheads="1"/>
              </p:cNvSpPr>
              <p:nvPr/>
            </p:nvSpPr>
            <p:spPr bwMode="auto">
              <a:xfrm>
                <a:off x="404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70</a:t>
                </a:r>
                <a:endParaRPr lang="pl-PL" b="1"/>
              </a:p>
            </p:txBody>
          </p:sp>
        </p:grpSp>
        <p:sp>
          <p:nvSpPr>
            <p:cNvPr id="317" name="Rectangle 234"/>
            <p:cNvSpPr>
              <a:spLocks noChangeArrowheads="1"/>
            </p:cNvSpPr>
            <p:nvPr/>
          </p:nvSpPr>
          <p:spPr bwMode="auto">
            <a:xfrm>
              <a:off x="6239518" y="3098680"/>
              <a:ext cx="174430" cy="27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400" b="1" dirty="0">
                  <a:solidFill>
                    <a:srgbClr val="000000"/>
                  </a:solidFill>
                </a:rPr>
                <a:t>A</a:t>
              </a:r>
              <a:endParaRPr lang="pl-PL" sz="2400" b="1" dirty="0"/>
            </a:p>
          </p:txBody>
        </p:sp>
        <p:grpSp>
          <p:nvGrpSpPr>
            <p:cNvPr id="318" name="Group 235"/>
            <p:cNvGrpSpPr>
              <a:grpSpLocks/>
            </p:cNvGrpSpPr>
            <p:nvPr/>
          </p:nvGrpSpPr>
          <p:grpSpPr bwMode="auto">
            <a:xfrm>
              <a:off x="1765301" y="842476"/>
              <a:ext cx="361409" cy="1361101"/>
              <a:chOff x="1033" y="394"/>
              <a:chExt cx="288" cy="1146"/>
            </a:xfrm>
          </p:grpSpPr>
          <p:sp>
            <p:nvSpPr>
              <p:cNvPr id="330" name="Text Box 379"/>
              <p:cNvSpPr txBox="1">
                <a:spLocks noChangeArrowheads="1"/>
              </p:cNvSpPr>
              <p:nvPr/>
            </p:nvSpPr>
            <p:spPr bwMode="auto">
              <a:xfrm rot="-5400000">
                <a:off x="604" y="823"/>
                <a:ext cx="11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2400" b="1" dirty="0" err="1">
                    <a:latin typeface="Symbol" pitchFamily="18" charset="2"/>
                  </a:rPr>
                  <a:t>d</a:t>
                </a:r>
                <a:r>
                  <a:rPr lang="pl-PL" sz="2400" b="1" baseline="-25000" dirty="0" err="1"/>
                  <a:t>C</a:t>
                </a:r>
                <a:r>
                  <a:rPr lang="pl-PL" sz="2400" b="1" baseline="-25000" dirty="0"/>
                  <a:t> </a:t>
                </a:r>
                <a:r>
                  <a:rPr lang="pl-PL" sz="2400" b="1" dirty="0"/>
                  <a:t>- </a:t>
                </a:r>
                <a:r>
                  <a:rPr lang="pl-PL" sz="2400" b="1" dirty="0" err="1">
                    <a:latin typeface="Symbol" pitchFamily="18" charset="2"/>
                  </a:rPr>
                  <a:t>d</a:t>
                </a:r>
                <a:r>
                  <a:rPr lang="pl-PL" sz="2400" b="1" baseline="-25000" dirty="0" err="1"/>
                  <a:t>C</a:t>
                </a:r>
                <a:r>
                  <a:rPr lang="pl-PL" sz="2400" b="1" dirty="0"/>
                  <a:t>    [%]</a:t>
                </a:r>
              </a:p>
            </p:txBody>
          </p:sp>
          <p:sp>
            <p:nvSpPr>
              <p:cNvPr id="331" name="Text Box 181"/>
              <p:cNvSpPr txBox="1">
                <a:spLocks noChangeArrowheads="1"/>
              </p:cNvSpPr>
              <p:nvPr/>
            </p:nvSpPr>
            <p:spPr bwMode="auto">
              <a:xfrm rot="16200000">
                <a:off x="974" y="1292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200" b="1" dirty="0"/>
                  <a:t>(SV)</a:t>
                </a:r>
              </a:p>
            </p:txBody>
          </p:sp>
          <p:sp>
            <p:nvSpPr>
              <p:cNvPr id="332" name="Text Box 182"/>
              <p:cNvSpPr txBox="1">
                <a:spLocks noChangeArrowheads="1"/>
              </p:cNvSpPr>
              <p:nvPr/>
            </p:nvSpPr>
            <p:spPr bwMode="auto">
              <a:xfrm rot="-5400000">
                <a:off x="972" y="870"/>
                <a:ext cx="31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200" b="1"/>
                  <a:t>(HT)</a:t>
                </a:r>
              </a:p>
            </p:txBody>
          </p:sp>
        </p:grpSp>
        <p:sp>
          <p:nvSpPr>
            <p:cNvPr id="319" name="Line 242"/>
            <p:cNvSpPr>
              <a:spLocks noChangeShapeType="1"/>
            </p:cNvSpPr>
            <p:nvPr/>
          </p:nvSpPr>
          <p:spPr bwMode="auto">
            <a:xfrm>
              <a:off x="5595955" y="2147755"/>
              <a:ext cx="0" cy="661548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0" name="Line 243"/>
            <p:cNvSpPr>
              <a:spLocks noChangeShapeType="1"/>
            </p:cNvSpPr>
            <p:nvPr/>
          </p:nvSpPr>
          <p:spPr bwMode="auto">
            <a:xfrm>
              <a:off x="5234546" y="1663175"/>
              <a:ext cx="0" cy="279109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1" name="Line 244"/>
            <p:cNvSpPr>
              <a:spLocks noChangeShapeType="1"/>
            </p:cNvSpPr>
            <p:nvPr/>
          </p:nvSpPr>
          <p:spPr bwMode="auto">
            <a:xfrm>
              <a:off x="4870627" y="1455328"/>
              <a:ext cx="0" cy="444199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2" name="Line 245"/>
            <p:cNvSpPr>
              <a:spLocks noChangeShapeType="1"/>
            </p:cNvSpPr>
            <p:nvPr/>
          </p:nvSpPr>
          <p:spPr bwMode="auto">
            <a:xfrm>
              <a:off x="5053841" y="1540842"/>
              <a:ext cx="0" cy="43826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3" name="Line 246"/>
            <p:cNvSpPr>
              <a:spLocks noChangeShapeType="1"/>
            </p:cNvSpPr>
            <p:nvPr/>
          </p:nvSpPr>
          <p:spPr bwMode="auto">
            <a:xfrm>
              <a:off x="3972125" y="1386441"/>
              <a:ext cx="0" cy="279109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4" name="Line 247"/>
            <p:cNvSpPr>
              <a:spLocks noChangeShapeType="1"/>
            </p:cNvSpPr>
            <p:nvPr/>
          </p:nvSpPr>
          <p:spPr bwMode="auto">
            <a:xfrm>
              <a:off x="3786401" y="1594288"/>
              <a:ext cx="0" cy="262482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5" name="Line 248"/>
            <p:cNvSpPr>
              <a:spLocks noChangeShapeType="1"/>
            </p:cNvSpPr>
            <p:nvPr/>
          </p:nvSpPr>
          <p:spPr bwMode="auto">
            <a:xfrm>
              <a:off x="3430011" y="1597852"/>
              <a:ext cx="0" cy="114019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6" name="Line 249"/>
            <p:cNvSpPr>
              <a:spLocks noChangeShapeType="1"/>
            </p:cNvSpPr>
            <p:nvPr/>
          </p:nvSpPr>
          <p:spPr bwMode="auto">
            <a:xfrm>
              <a:off x="4337299" y="539613"/>
              <a:ext cx="0" cy="1123562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7" name="Line 250"/>
            <p:cNvSpPr>
              <a:spLocks noChangeShapeType="1"/>
            </p:cNvSpPr>
            <p:nvPr/>
          </p:nvSpPr>
          <p:spPr bwMode="auto">
            <a:xfrm>
              <a:off x="4692433" y="1066950"/>
              <a:ext cx="0" cy="798133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8" name="Line 251"/>
            <p:cNvSpPr>
              <a:spLocks noChangeShapeType="1"/>
            </p:cNvSpPr>
            <p:nvPr/>
          </p:nvSpPr>
          <p:spPr bwMode="auto">
            <a:xfrm>
              <a:off x="6144343" y="665509"/>
              <a:ext cx="0" cy="147512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9" name="Line 252"/>
            <p:cNvSpPr>
              <a:spLocks noChangeShapeType="1"/>
            </p:cNvSpPr>
            <p:nvPr/>
          </p:nvSpPr>
          <p:spPr bwMode="auto">
            <a:xfrm>
              <a:off x="3244287" y="734395"/>
              <a:ext cx="0" cy="39906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74" name="Grupa 473"/>
          <p:cNvGrpSpPr/>
          <p:nvPr/>
        </p:nvGrpSpPr>
        <p:grpSpPr>
          <a:xfrm>
            <a:off x="4774200" y="3562350"/>
            <a:ext cx="5995399" cy="3167450"/>
            <a:chOff x="4958351" y="238125"/>
            <a:chExt cx="5995399" cy="3167450"/>
          </a:xfrm>
        </p:grpSpPr>
        <p:sp>
          <p:nvSpPr>
            <p:cNvPr id="475" name="Prostokąt 474"/>
            <p:cNvSpPr/>
            <p:nvPr/>
          </p:nvSpPr>
          <p:spPr>
            <a:xfrm>
              <a:off x="5438775" y="1406694"/>
              <a:ext cx="3886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200" dirty="0" smtClean="0"/>
                <a:t>  W. </a:t>
              </a:r>
              <a:r>
                <a:rPr lang="pl-PL" sz="1200" dirty="0" err="1" smtClean="0"/>
                <a:t>Satuła</a:t>
              </a:r>
              <a:r>
                <a:rPr lang="pl-PL" sz="1200" dirty="0" smtClean="0"/>
                <a:t>,</a:t>
              </a:r>
              <a:r>
                <a:rPr lang="en-US" sz="1200" dirty="0" smtClean="0"/>
                <a:t> </a:t>
              </a:r>
              <a:r>
                <a:rPr lang="pl-PL" sz="1200" dirty="0" smtClean="0"/>
                <a:t>J. Dobaczewski,  W. Nazarewicz, </a:t>
              </a:r>
            </a:p>
            <a:p>
              <a:pPr algn="l"/>
              <a:r>
                <a:rPr lang="pl-PL" sz="1200" dirty="0"/>
                <a:t> </a:t>
              </a:r>
              <a:r>
                <a:rPr lang="pl-PL" sz="1200" dirty="0" smtClean="0"/>
                <a:t> M. Rafalski, </a:t>
              </a:r>
              <a:r>
                <a:rPr lang="pl-PL" sz="1200" dirty="0" err="1" smtClean="0"/>
                <a:t>Phys</a:t>
              </a:r>
              <a:r>
                <a:rPr lang="pl-PL" sz="1200" dirty="0" smtClean="0"/>
                <a:t>. </a:t>
              </a:r>
              <a:r>
                <a:rPr lang="pl-PL" sz="1200" dirty="0" err="1" smtClean="0"/>
                <a:t>Rev</a:t>
              </a:r>
              <a:r>
                <a:rPr lang="pl-PL" sz="1200" dirty="0" smtClean="0"/>
                <a:t>. </a:t>
              </a:r>
              <a:r>
                <a:rPr lang="pl-PL" sz="1200" dirty="0" err="1" smtClean="0"/>
                <a:t>Lett</a:t>
              </a:r>
              <a:r>
                <a:rPr lang="pl-PL" sz="1200" dirty="0" smtClean="0"/>
                <a:t>. 106, 132502 (2011);</a:t>
              </a:r>
            </a:p>
            <a:p>
              <a:pPr algn="l"/>
              <a:r>
                <a:rPr lang="pl-PL" sz="1200" dirty="0" smtClean="0"/>
                <a:t>   </a:t>
              </a:r>
              <a:r>
                <a:rPr lang="en-US" sz="1200" dirty="0" smtClean="0"/>
                <a:t>Phys</a:t>
              </a:r>
              <a:r>
                <a:rPr lang="en-US" sz="1200" dirty="0"/>
                <a:t>. Rev. C </a:t>
              </a:r>
              <a:r>
                <a:rPr lang="pl-PL" sz="1200" b="1" dirty="0" smtClean="0"/>
                <a:t>86</a:t>
              </a:r>
              <a:r>
                <a:rPr lang="en-US" sz="1200" dirty="0" smtClean="0"/>
                <a:t>, 0</a:t>
              </a:r>
              <a:r>
                <a:rPr lang="pl-PL" sz="1200" dirty="0" smtClean="0"/>
                <a:t>54314(2012).</a:t>
              </a:r>
              <a:endParaRPr lang="pl-PL" sz="1200" dirty="0"/>
            </a:p>
          </p:txBody>
        </p:sp>
        <p:sp>
          <p:nvSpPr>
            <p:cNvPr id="476" name="Prostokąt 475"/>
            <p:cNvSpPr/>
            <p:nvPr/>
          </p:nvSpPr>
          <p:spPr>
            <a:xfrm>
              <a:off x="5229226" y="244644"/>
              <a:ext cx="28003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 smtClean="0"/>
                <a:t>   I.</a:t>
              </a:r>
              <a:r>
                <a:rPr lang="en-US" sz="1200" dirty="0" smtClean="0"/>
                <a:t>S</a:t>
              </a:r>
              <a:r>
                <a:rPr lang="en-US" sz="1200" dirty="0"/>
                <a:t>. Towner and J. C. Hardy, </a:t>
              </a:r>
              <a:endParaRPr lang="pl-PL" sz="1200" dirty="0" smtClean="0"/>
            </a:p>
            <a:p>
              <a:r>
                <a:rPr lang="pl-PL" sz="1200" dirty="0" smtClean="0"/>
                <a:t>        </a:t>
              </a:r>
              <a:r>
                <a:rPr lang="en-US" sz="1200" dirty="0" smtClean="0"/>
                <a:t>Phys</a:t>
              </a:r>
              <a:r>
                <a:rPr lang="en-US" sz="1200" dirty="0"/>
                <a:t>. Rev. C </a:t>
              </a:r>
              <a:r>
                <a:rPr lang="en-US" sz="1200" b="1" dirty="0"/>
                <a:t>77</a:t>
              </a:r>
              <a:r>
                <a:rPr lang="en-US" sz="1200" dirty="0"/>
                <a:t>, </a:t>
              </a:r>
              <a:r>
                <a:rPr lang="en-US" sz="1200" dirty="0" smtClean="0"/>
                <a:t>025501</a:t>
              </a:r>
              <a:r>
                <a:rPr lang="pl-PL" sz="1200" dirty="0" smtClean="0"/>
                <a:t>(2008</a:t>
              </a:r>
              <a:r>
                <a:rPr lang="pl-PL" sz="1200" dirty="0"/>
                <a:t>).</a:t>
              </a:r>
            </a:p>
          </p:txBody>
        </p:sp>
        <p:sp>
          <p:nvSpPr>
            <p:cNvPr id="477" name="pole tekstowe 476"/>
            <p:cNvSpPr txBox="1"/>
            <p:nvPr/>
          </p:nvSpPr>
          <p:spPr>
            <a:xfrm>
              <a:off x="5078483" y="238125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(a)</a:t>
              </a:r>
              <a:endParaRPr lang="pl-PL" dirty="0"/>
            </a:p>
          </p:txBody>
        </p:sp>
        <p:sp>
          <p:nvSpPr>
            <p:cNvPr id="478" name="pole tekstowe 477"/>
            <p:cNvSpPr txBox="1"/>
            <p:nvPr/>
          </p:nvSpPr>
          <p:spPr>
            <a:xfrm>
              <a:off x="5115688" y="971550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(b)</a:t>
              </a:r>
              <a:endParaRPr lang="pl-PL" dirty="0"/>
            </a:p>
          </p:txBody>
        </p:sp>
        <p:sp>
          <p:nvSpPr>
            <p:cNvPr id="479" name="pole tekstowe 478"/>
            <p:cNvSpPr txBox="1"/>
            <p:nvPr/>
          </p:nvSpPr>
          <p:spPr>
            <a:xfrm>
              <a:off x="4958351" y="1362075"/>
              <a:ext cx="726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(</a:t>
              </a:r>
              <a:r>
                <a:rPr lang="pl-PL" dirty="0" err="1" smtClean="0"/>
                <a:t>c,d</a:t>
              </a:r>
              <a:r>
                <a:rPr lang="pl-PL" dirty="0" smtClean="0"/>
                <a:t>)</a:t>
              </a:r>
              <a:endParaRPr lang="pl-PL" dirty="0"/>
            </a:p>
          </p:txBody>
        </p:sp>
        <p:sp>
          <p:nvSpPr>
            <p:cNvPr id="480" name="Prostokąt 479"/>
            <p:cNvSpPr/>
            <p:nvPr/>
          </p:nvSpPr>
          <p:spPr>
            <a:xfrm>
              <a:off x="6381750" y="275924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O. </a:t>
              </a:r>
              <a:r>
                <a:rPr lang="en-US" sz="1200" dirty="0" err="1"/>
                <a:t>Naviliat-Cuncic</a:t>
              </a:r>
              <a:r>
                <a:rPr lang="en-US" sz="1200" dirty="0"/>
                <a:t> and </a:t>
              </a:r>
              <a:r>
                <a:rPr lang="en-US" sz="1200" dirty="0" smtClean="0"/>
                <a:t>N</a:t>
              </a:r>
              <a:r>
                <a:rPr lang="en-US" sz="1200" dirty="0"/>
                <a:t>. </a:t>
              </a:r>
              <a:r>
                <a:rPr lang="en-US" sz="1200" dirty="0" err="1"/>
                <a:t>Severijns</a:t>
              </a:r>
              <a:r>
                <a:rPr lang="en-US" sz="1200" dirty="0"/>
                <a:t>, </a:t>
              </a:r>
              <a:endParaRPr lang="pl-PL" sz="1200" dirty="0" smtClean="0"/>
            </a:p>
            <a:p>
              <a:pPr algn="l"/>
              <a:r>
                <a:rPr lang="en-US" sz="1200" dirty="0" smtClean="0"/>
                <a:t>Eur</a:t>
              </a:r>
              <a:r>
                <a:rPr lang="en-US" sz="1200" dirty="0"/>
                <a:t>. Phys. J. A </a:t>
              </a:r>
              <a:r>
                <a:rPr lang="en-US" sz="1200" b="1" dirty="0"/>
                <a:t>42</a:t>
              </a:r>
              <a:r>
                <a:rPr lang="en-US" sz="1200" dirty="0"/>
                <a:t>,</a:t>
              </a:r>
              <a:r>
                <a:rPr lang="pl-PL" sz="1200" dirty="0"/>
                <a:t> 327 (2009</a:t>
              </a:r>
              <a:r>
                <a:rPr lang="pl-PL" sz="1200" dirty="0" smtClean="0"/>
                <a:t>);</a:t>
              </a:r>
              <a:r>
                <a:rPr lang="pl-PL" sz="1200" dirty="0"/>
                <a:t> </a:t>
              </a:r>
              <a:endParaRPr lang="pl-PL" sz="1200" dirty="0" smtClean="0"/>
            </a:p>
            <a:p>
              <a:pPr algn="l"/>
              <a:r>
                <a:rPr lang="pl-PL" sz="1200" dirty="0" err="1" smtClean="0"/>
                <a:t>Phys</a:t>
              </a:r>
              <a:r>
                <a:rPr lang="pl-PL" sz="1200" dirty="0"/>
                <a:t>. </a:t>
              </a:r>
              <a:r>
                <a:rPr lang="pl-PL" sz="1200" dirty="0" err="1"/>
                <a:t>Rev</a:t>
              </a:r>
              <a:r>
                <a:rPr lang="pl-PL" sz="1200" dirty="0"/>
                <a:t>. </a:t>
              </a:r>
              <a:r>
                <a:rPr lang="pl-PL" sz="1200" dirty="0" err="1" smtClean="0"/>
                <a:t>Lett</a:t>
              </a:r>
              <a:r>
                <a:rPr lang="pl-PL" sz="1200" dirty="0" smtClean="0"/>
                <a:t>. </a:t>
              </a:r>
              <a:r>
                <a:rPr lang="pl-PL" sz="1200" b="1" dirty="0" smtClean="0"/>
                <a:t>102</a:t>
              </a:r>
              <a:r>
                <a:rPr lang="pl-PL" sz="1200" dirty="0"/>
                <a:t>, 142302 (2009</a:t>
              </a:r>
              <a:r>
                <a:rPr lang="pl-PL" sz="1200" dirty="0" smtClean="0"/>
                <a:t>).</a:t>
              </a:r>
              <a:endParaRPr lang="pl-PL" sz="1200" dirty="0"/>
            </a:p>
          </p:txBody>
        </p:sp>
        <p:sp>
          <p:nvSpPr>
            <p:cNvPr id="481" name="pole tekstowe 480"/>
            <p:cNvSpPr txBox="1"/>
            <p:nvPr/>
          </p:nvSpPr>
          <p:spPr>
            <a:xfrm>
              <a:off x="7401215" y="674587"/>
              <a:ext cx="1742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err="1" smtClean="0">
                  <a:solidFill>
                    <a:srgbClr val="0000CC"/>
                  </a:solidFill>
                </a:rPr>
                <a:t>V</a:t>
              </a:r>
              <a:r>
                <a:rPr lang="pl-PL" sz="1600" baseline="-25000" dirty="0" err="1" smtClean="0">
                  <a:solidFill>
                    <a:srgbClr val="0000CC"/>
                  </a:solidFill>
                </a:rPr>
                <a:t>ud</a:t>
              </a:r>
              <a:r>
                <a:rPr lang="pl-PL" sz="1600" dirty="0" smtClean="0">
                  <a:solidFill>
                    <a:srgbClr val="0000CC"/>
                  </a:solidFill>
                </a:rPr>
                <a:t>=0.97418(26)</a:t>
              </a:r>
              <a:endParaRPr lang="pl-PL" sz="1600" dirty="0">
                <a:solidFill>
                  <a:srgbClr val="0000CC"/>
                </a:solidFill>
              </a:endParaRPr>
            </a:p>
          </p:txBody>
        </p:sp>
        <p:sp>
          <p:nvSpPr>
            <p:cNvPr id="482" name="pole tekstowe 481"/>
            <p:cNvSpPr txBox="1"/>
            <p:nvPr/>
          </p:nvSpPr>
          <p:spPr>
            <a:xfrm>
              <a:off x="5090441" y="665062"/>
              <a:ext cx="24176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solidFill>
                    <a:srgbClr val="0000CC"/>
                  </a:solidFill>
                </a:rPr>
                <a:t>Ft=3071.4(8)+0.85(85);</a:t>
              </a:r>
              <a:endParaRPr lang="pl-PL" sz="1600" dirty="0">
                <a:solidFill>
                  <a:srgbClr val="0000CC"/>
                </a:solidFill>
              </a:endParaRPr>
            </a:p>
          </p:txBody>
        </p:sp>
        <p:sp>
          <p:nvSpPr>
            <p:cNvPr id="483" name="Prostokąt 482"/>
            <p:cNvSpPr/>
            <p:nvPr/>
          </p:nvSpPr>
          <p:spPr>
            <a:xfrm>
              <a:off x="5103931" y="2009745"/>
              <a:ext cx="15840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>
                  <a:solidFill>
                    <a:srgbClr val="0000CC"/>
                  </a:solidFill>
                </a:rPr>
                <a:t>Ft</a:t>
              </a:r>
              <a:r>
                <a:rPr lang="pl-PL" sz="1600" dirty="0">
                  <a:solidFill>
                    <a:srgbClr val="0000CC"/>
                  </a:solidFill>
                </a:rPr>
                <a:t>=3070.4(9</a:t>
              </a:r>
              <a:r>
                <a:rPr lang="pl-PL" sz="1600" dirty="0" smtClean="0">
                  <a:solidFill>
                    <a:srgbClr val="0000CC"/>
                  </a:solidFill>
                </a:rPr>
                <a:t>); </a:t>
              </a:r>
              <a:endParaRPr lang="pl-PL" sz="1600" dirty="0">
                <a:solidFill>
                  <a:srgbClr val="0000CC"/>
                </a:solidFill>
              </a:endParaRPr>
            </a:p>
          </p:txBody>
        </p:sp>
        <p:sp>
          <p:nvSpPr>
            <p:cNvPr id="484" name="Prostokąt 483"/>
            <p:cNvSpPr/>
            <p:nvPr/>
          </p:nvSpPr>
          <p:spPr>
            <a:xfrm>
              <a:off x="6606046" y="2000220"/>
              <a:ext cx="2185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>
                  <a:solidFill>
                    <a:srgbClr val="0000CC"/>
                  </a:solidFill>
                </a:rPr>
                <a:t>V</a:t>
              </a:r>
              <a:r>
                <a:rPr lang="pl-PL" sz="1600" baseline="-25000" dirty="0" err="1">
                  <a:solidFill>
                    <a:srgbClr val="0000CC"/>
                  </a:solidFill>
                </a:rPr>
                <a:t>ud</a:t>
              </a:r>
              <a:r>
                <a:rPr lang="pl-PL" sz="1600" dirty="0">
                  <a:solidFill>
                    <a:srgbClr val="0000CC"/>
                  </a:solidFill>
                </a:rPr>
                <a:t>=0.97444(23</a:t>
              </a:r>
              <a:r>
                <a:rPr lang="pl-PL" sz="1600" dirty="0" smtClean="0">
                  <a:solidFill>
                    <a:srgbClr val="0000CC"/>
                  </a:solidFill>
                </a:rPr>
                <a:t>) PRL</a:t>
              </a:r>
              <a:endParaRPr lang="pl-PL" sz="1600" dirty="0">
                <a:solidFill>
                  <a:srgbClr val="0000CC"/>
                </a:solidFill>
              </a:endParaRPr>
            </a:p>
          </p:txBody>
        </p:sp>
        <p:sp>
          <p:nvSpPr>
            <p:cNvPr id="485" name="Prostokąt 484"/>
            <p:cNvSpPr/>
            <p:nvPr/>
          </p:nvSpPr>
          <p:spPr>
            <a:xfrm>
              <a:off x="5102237" y="2291076"/>
              <a:ext cx="16161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>
                  <a:solidFill>
                    <a:srgbClr val="0000CC"/>
                  </a:solidFill>
                </a:rPr>
                <a:t>Ft</a:t>
              </a:r>
              <a:r>
                <a:rPr lang="pl-PL" sz="1600" dirty="0">
                  <a:solidFill>
                    <a:srgbClr val="0000CC"/>
                  </a:solidFill>
                </a:rPr>
                <a:t>=3073.6(12</a:t>
              </a:r>
              <a:r>
                <a:rPr lang="pl-PL" sz="1600" dirty="0" smtClean="0">
                  <a:solidFill>
                    <a:srgbClr val="0000CC"/>
                  </a:solidFill>
                </a:rPr>
                <a:t>);</a:t>
              </a:r>
              <a:endParaRPr lang="pl-PL" sz="1600" dirty="0">
                <a:solidFill>
                  <a:srgbClr val="0000CC"/>
                </a:solidFill>
              </a:endParaRPr>
            </a:p>
          </p:txBody>
        </p:sp>
        <p:sp>
          <p:nvSpPr>
            <p:cNvPr id="486" name="Prostokąt 485"/>
            <p:cNvSpPr/>
            <p:nvPr/>
          </p:nvSpPr>
          <p:spPr>
            <a:xfrm>
              <a:off x="6610764" y="2285970"/>
              <a:ext cx="21948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>
                  <a:solidFill>
                    <a:srgbClr val="0000CC"/>
                  </a:solidFill>
                </a:rPr>
                <a:t>V</a:t>
              </a:r>
              <a:r>
                <a:rPr lang="pl-PL" sz="1600" baseline="-25000" dirty="0" err="1">
                  <a:solidFill>
                    <a:srgbClr val="0000CC"/>
                  </a:solidFill>
                </a:rPr>
                <a:t>ud</a:t>
              </a:r>
              <a:r>
                <a:rPr lang="pl-PL" sz="1600" dirty="0">
                  <a:solidFill>
                    <a:srgbClr val="0000CC"/>
                  </a:solidFill>
                </a:rPr>
                <a:t>=0.97397(27</a:t>
              </a:r>
              <a:r>
                <a:rPr lang="pl-PL" sz="1600" dirty="0" smtClean="0">
                  <a:solidFill>
                    <a:srgbClr val="0000CC"/>
                  </a:solidFill>
                </a:rPr>
                <a:t>) PRC</a:t>
              </a:r>
              <a:endParaRPr lang="pl-PL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87" name="Prostokąt 486"/>
          <p:cNvSpPr/>
          <p:nvPr/>
        </p:nvSpPr>
        <p:spPr>
          <a:xfrm>
            <a:off x="4200524" y="4273719"/>
            <a:ext cx="47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H. Liang, N. V. </a:t>
            </a:r>
            <a:r>
              <a:rPr lang="en-US" sz="1200" dirty="0" err="1"/>
              <a:t>Giai</a:t>
            </a:r>
            <a:r>
              <a:rPr lang="en-US" sz="1200" dirty="0"/>
              <a:t>, and J. </a:t>
            </a:r>
            <a:r>
              <a:rPr lang="en-US" sz="1200" dirty="0" err="1"/>
              <a:t>Meng</a:t>
            </a:r>
            <a:r>
              <a:rPr lang="en-US" sz="1200" dirty="0"/>
              <a:t>, </a:t>
            </a:r>
            <a:endParaRPr lang="pl-PL" sz="1200" dirty="0" smtClean="0"/>
          </a:p>
          <a:p>
            <a:r>
              <a:rPr lang="en-US" sz="1200" dirty="0" smtClean="0"/>
              <a:t>Phys</a:t>
            </a:r>
            <a:r>
              <a:rPr lang="en-US" sz="1200" dirty="0"/>
              <a:t>. Rev. C </a:t>
            </a:r>
            <a:r>
              <a:rPr lang="en-US" sz="1200" b="1" dirty="0" smtClean="0"/>
              <a:t>79</a:t>
            </a:r>
            <a:r>
              <a:rPr lang="en-US" sz="1200" dirty="0" smtClean="0"/>
              <a:t>,</a:t>
            </a:r>
            <a:r>
              <a:rPr lang="pl-PL" sz="1200" dirty="0" smtClean="0"/>
              <a:t>064316 </a:t>
            </a:r>
            <a:r>
              <a:rPr lang="pl-PL" sz="1200" dirty="0"/>
              <a:t>(2009).</a:t>
            </a:r>
          </a:p>
        </p:txBody>
      </p:sp>
      <p:grpSp>
        <p:nvGrpSpPr>
          <p:cNvPr id="489" name="Grupa 488"/>
          <p:cNvGrpSpPr/>
          <p:nvPr/>
        </p:nvGrpSpPr>
        <p:grpSpPr>
          <a:xfrm>
            <a:off x="3605314" y="3686175"/>
            <a:ext cx="498855" cy="552450"/>
            <a:chOff x="3605314" y="3686175"/>
            <a:chExt cx="498855" cy="552450"/>
          </a:xfrm>
        </p:grpSpPr>
        <p:sp>
          <p:nvSpPr>
            <p:cNvPr id="4" name="pole tekstowe 3"/>
            <p:cNvSpPr txBox="1"/>
            <p:nvPr/>
          </p:nvSpPr>
          <p:spPr>
            <a:xfrm>
              <a:off x="3605314" y="3686175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00CC"/>
                  </a:solidFill>
                </a:rPr>
                <a:t>62</a:t>
              </a:r>
              <a:endParaRPr lang="pl-PL" dirty="0">
                <a:solidFill>
                  <a:srgbClr val="0000CC"/>
                </a:solidFill>
              </a:endParaRPr>
            </a:p>
          </p:txBody>
        </p:sp>
        <p:cxnSp>
          <p:nvCxnSpPr>
            <p:cNvPr id="488" name="Łącznik prosty ze strzałką 487"/>
            <p:cNvCxnSpPr/>
            <p:nvPr/>
          </p:nvCxnSpPr>
          <p:spPr bwMode="auto">
            <a:xfrm>
              <a:off x="3835692" y="4019610"/>
              <a:ext cx="2883" cy="2190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CC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490" name="Grupa 489"/>
          <p:cNvGrpSpPr/>
          <p:nvPr/>
        </p:nvGrpSpPr>
        <p:grpSpPr>
          <a:xfrm>
            <a:off x="1254428" y="3476625"/>
            <a:ext cx="457176" cy="552450"/>
            <a:chOff x="3626153" y="3686175"/>
            <a:chExt cx="457176" cy="552450"/>
          </a:xfrm>
        </p:grpSpPr>
        <p:sp>
          <p:nvSpPr>
            <p:cNvPr id="491" name="pole tekstowe 490"/>
            <p:cNvSpPr txBox="1"/>
            <p:nvPr/>
          </p:nvSpPr>
          <p:spPr>
            <a:xfrm>
              <a:off x="3626153" y="3686175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00CC"/>
                  </a:solidFill>
                </a:rPr>
                <a:t>10</a:t>
              </a:r>
              <a:endParaRPr lang="pl-PL" dirty="0">
                <a:solidFill>
                  <a:srgbClr val="0000CC"/>
                </a:solidFill>
              </a:endParaRPr>
            </a:p>
          </p:txBody>
        </p:sp>
        <p:cxnSp>
          <p:nvCxnSpPr>
            <p:cNvPr id="492" name="Łącznik prosty ze strzałką 491"/>
            <p:cNvCxnSpPr/>
            <p:nvPr/>
          </p:nvCxnSpPr>
          <p:spPr bwMode="auto">
            <a:xfrm>
              <a:off x="3835692" y="4019610"/>
              <a:ext cx="2883" cy="2190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CC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94" name="pole tekstowe 493"/>
          <p:cNvSpPr txBox="1"/>
          <p:nvPr/>
        </p:nvSpPr>
        <p:spPr>
          <a:xfrm>
            <a:off x="2509939" y="581025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r>
              <a:rPr lang="pl-PL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495" name="Łącznik prosty ze strzałką 494"/>
          <p:cNvCxnSpPr/>
          <p:nvPr/>
        </p:nvCxnSpPr>
        <p:spPr bwMode="auto">
          <a:xfrm flipV="1">
            <a:off x="2749842" y="5629335"/>
            <a:ext cx="2883" cy="2190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6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 Box 155"/>
          <p:cNvSpPr txBox="1">
            <a:spLocks noChangeArrowheads="1"/>
          </p:cNvSpPr>
          <p:nvPr/>
        </p:nvSpPr>
        <p:spPr bwMode="auto">
          <a:xfrm>
            <a:off x="8550276" y="1016000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b="1" i="1" dirty="0" err="1">
                <a:solidFill>
                  <a:srgbClr val="FF0000"/>
                </a:solidFill>
              </a:rPr>
              <a:t>j</a:t>
            </a:r>
            <a:r>
              <a:rPr lang="pl-PL" sz="1600" b="1" baseline="-25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pl-PL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grpSp>
        <p:nvGrpSpPr>
          <p:cNvPr id="482" name="Grupa 481"/>
          <p:cNvGrpSpPr/>
          <p:nvPr/>
        </p:nvGrpSpPr>
        <p:grpSpPr>
          <a:xfrm>
            <a:off x="3378202" y="1068388"/>
            <a:ext cx="5765798" cy="5673725"/>
            <a:chOff x="1579565" y="239713"/>
            <a:chExt cx="5765798" cy="5673725"/>
          </a:xfrm>
        </p:grpSpPr>
        <p:grpSp>
          <p:nvGrpSpPr>
            <p:cNvPr id="362" name="Group 145"/>
            <p:cNvGrpSpPr>
              <a:grpSpLocks/>
            </p:cNvGrpSpPr>
            <p:nvPr/>
          </p:nvGrpSpPr>
          <p:grpSpPr bwMode="auto">
            <a:xfrm>
              <a:off x="6624638" y="239713"/>
              <a:ext cx="131763" cy="290513"/>
              <a:chOff x="2064" y="1177"/>
              <a:chExt cx="83" cy="183"/>
            </a:xfrm>
          </p:grpSpPr>
          <p:sp>
            <p:nvSpPr>
              <p:cNvPr id="396" name="Line 131"/>
              <p:cNvSpPr>
                <a:spLocks noChangeShapeType="1"/>
              </p:cNvSpPr>
              <p:nvPr/>
            </p:nvSpPr>
            <p:spPr bwMode="auto">
              <a:xfrm>
                <a:off x="2101" y="1177"/>
                <a:ext cx="2" cy="7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7" name="AutoShape 127"/>
              <p:cNvSpPr>
                <a:spLocks noChangeArrowheads="1"/>
              </p:cNvSpPr>
              <p:nvPr/>
            </p:nvSpPr>
            <p:spPr bwMode="auto">
              <a:xfrm rot="10800000" flipV="1">
                <a:off x="2064" y="1218"/>
                <a:ext cx="83" cy="92"/>
              </a:xfrm>
              <a:prstGeom prst="curvedLeftArrow">
                <a:avLst>
                  <a:gd name="adj1" fmla="val 22169"/>
                  <a:gd name="adj2" fmla="val 44337"/>
                  <a:gd name="adj3" fmla="val 33333"/>
                </a:avLst>
              </a:prstGeom>
              <a:solidFill>
                <a:srgbClr val="EAEAEA"/>
              </a:solidFill>
              <a:ln w="31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8" name="Line 132"/>
              <p:cNvSpPr>
                <a:spLocks noChangeShapeType="1"/>
              </p:cNvSpPr>
              <p:nvPr/>
            </p:nvSpPr>
            <p:spPr bwMode="auto">
              <a:xfrm>
                <a:off x="2102" y="1252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481" name="Grupa 480"/>
            <p:cNvGrpSpPr/>
            <p:nvPr/>
          </p:nvGrpSpPr>
          <p:grpSpPr>
            <a:xfrm>
              <a:off x="1579565" y="379413"/>
              <a:ext cx="5765798" cy="5534025"/>
              <a:chOff x="1579565" y="379413"/>
              <a:chExt cx="5765798" cy="5534025"/>
            </a:xfrm>
          </p:grpSpPr>
          <p:grpSp>
            <p:nvGrpSpPr>
              <p:cNvPr id="399" name="Group 6"/>
              <p:cNvGrpSpPr>
                <a:grpSpLocks/>
              </p:cNvGrpSpPr>
              <p:nvPr/>
            </p:nvGrpSpPr>
            <p:grpSpPr bwMode="auto">
              <a:xfrm>
                <a:off x="2514600" y="2027238"/>
                <a:ext cx="4584700" cy="1536700"/>
                <a:chOff x="1584" y="1608"/>
                <a:chExt cx="2888" cy="968"/>
              </a:xfrm>
            </p:grpSpPr>
            <p:sp>
              <p:nvSpPr>
                <p:cNvPr id="478" name="Rectangle 3"/>
                <p:cNvSpPr>
                  <a:spLocks noChangeArrowheads="1"/>
                </p:cNvSpPr>
                <p:nvPr/>
              </p:nvSpPr>
              <p:spPr bwMode="auto">
                <a:xfrm>
                  <a:off x="1584" y="2568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9" name="Rectangle 4"/>
                <p:cNvSpPr>
                  <a:spLocks noChangeArrowheads="1"/>
                </p:cNvSpPr>
                <p:nvPr/>
              </p:nvSpPr>
              <p:spPr bwMode="auto">
                <a:xfrm>
                  <a:off x="1584" y="2088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0" name="Rectangle 5"/>
                <p:cNvSpPr>
                  <a:spLocks noChangeArrowheads="1"/>
                </p:cNvSpPr>
                <p:nvPr/>
              </p:nvSpPr>
              <p:spPr bwMode="auto">
                <a:xfrm>
                  <a:off x="1584" y="1608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0" name="Group 10"/>
              <p:cNvGrpSpPr>
                <a:grpSpLocks/>
              </p:cNvGrpSpPr>
              <p:nvPr/>
            </p:nvGrpSpPr>
            <p:grpSpPr bwMode="auto">
              <a:xfrm>
                <a:off x="2895600" y="1874838"/>
                <a:ext cx="3822700" cy="1841500"/>
                <a:chOff x="1824" y="1512"/>
                <a:chExt cx="2408" cy="1160"/>
              </a:xfrm>
            </p:grpSpPr>
            <p:sp>
              <p:nvSpPr>
                <p:cNvPr id="475" name="Rectangle 7"/>
                <p:cNvSpPr>
                  <a:spLocks noChangeArrowheads="1"/>
                </p:cNvSpPr>
                <p:nvPr/>
              </p:nvSpPr>
              <p:spPr bwMode="auto">
                <a:xfrm>
                  <a:off x="1824" y="1512"/>
                  <a:ext cx="8" cy="116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6" name="Rectangle 8"/>
                <p:cNvSpPr>
                  <a:spLocks noChangeArrowheads="1"/>
                </p:cNvSpPr>
                <p:nvPr/>
              </p:nvSpPr>
              <p:spPr bwMode="auto">
                <a:xfrm>
                  <a:off x="3024" y="1512"/>
                  <a:ext cx="8" cy="116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7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1512"/>
                  <a:ext cx="8" cy="116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1" name="Group 13"/>
              <p:cNvGrpSpPr>
                <a:grpSpLocks/>
              </p:cNvGrpSpPr>
              <p:nvPr/>
            </p:nvGrpSpPr>
            <p:grpSpPr bwMode="auto">
              <a:xfrm>
                <a:off x="2895600" y="2027238"/>
                <a:ext cx="3810000" cy="1257300"/>
                <a:chOff x="1824" y="1608"/>
                <a:chExt cx="2400" cy="792"/>
              </a:xfrm>
            </p:grpSpPr>
            <p:sp>
              <p:nvSpPr>
                <p:cNvPr id="473" name="Line 11"/>
                <p:cNvSpPr>
                  <a:spLocks noChangeShapeType="1"/>
                </p:cNvSpPr>
                <p:nvPr/>
              </p:nvSpPr>
              <p:spPr bwMode="auto">
                <a:xfrm>
                  <a:off x="1824" y="2272"/>
                  <a:ext cx="1200" cy="12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024" y="1608"/>
                  <a:ext cx="1200" cy="7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2" name="Group 16"/>
              <p:cNvGrpSpPr>
                <a:grpSpLocks/>
              </p:cNvGrpSpPr>
              <p:nvPr/>
            </p:nvGrpSpPr>
            <p:grpSpPr bwMode="auto">
              <a:xfrm>
                <a:off x="2895600" y="2065338"/>
                <a:ext cx="3810000" cy="927100"/>
                <a:chOff x="1824" y="1632"/>
                <a:chExt cx="2400" cy="584"/>
              </a:xfrm>
            </p:grpSpPr>
            <p:sp>
              <p:nvSpPr>
                <p:cNvPr id="471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2088"/>
                  <a:ext cx="1200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24" y="1632"/>
                  <a:ext cx="1200" cy="5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3" name="Group 42"/>
              <p:cNvGrpSpPr>
                <a:grpSpLocks/>
              </p:cNvGrpSpPr>
              <p:nvPr/>
            </p:nvGrpSpPr>
            <p:grpSpPr bwMode="auto">
              <a:xfrm>
                <a:off x="2514600" y="1874838"/>
                <a:ext cx="76200" cy="1830388"/>
                <a:chOff x="1584" y="1512"/>
                <a:chExt cx="48" cy="1153"/>
              </a:xfrm>
            </p:grpSpPr>
            <p:sp>
              <p:nvSpPr>
                <p:cNvPr id="446" name="Line 17"/>
                <p:cNvSpPr>
                  <a:spLocks noChangeShapeType="1"/>
                </p:cNvSpPr>
                <p:nvPr/>
              </p:nvSpPr>
              <p:spPr bwMode="auto">
                <a:xfrm>
                  <a:off x="1584" y="256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7" name="Line 18"/>
                <p:cNvSpPr>
                  <a:spLocks noChangeShapeType="1"/>
                </p:cNvSpPr>
                <p:nvPr/>
              </p:nvSpPr>
              <p:spPr bwMode="auto">
                <a:xfrm>
                  <a:off x="1584" y="20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8" name="Line 19"/>
                <p:cNvSpPr>
                  <a:spLocks noChangeShapeType="1"/>
                </p:cNvSpPr>
                <p:nvPr/>
              </p:nvSpPr>
              <p:spPr bwMode="auto">
                <a:xfrm>
                  <a:off x="1584" y="160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9" name="Line 20"/>
                <p:cNvSpPr>
                  <a:spLocks noChangeShapeType="1"/>
                </p:cNvSpPr>
                <p:nvPr/>
              </p:nvSpPr>
              <p:spPr bwMode="auto">
                <a:xfrm>
                  <a:off x="1584" y="266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0" name="Line 21"/>
                <p:cNvSpPr>
                  <a:spLocks noChangeShapeType="1"/>
                </p:cNvSpPr>
                <p:nvPr/>
              </p:nvSpPr>
              <p:spPr bwMode="auto">
                <a:xfrm>
                  <a:off x="1584" y="26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1" name="Line 22"/>
                <p:cNvSpPr>
                  <a:spLocks noChangeShapeType="1"/>
                </p:cNvSpPr>
                <p:nvPr/>
              </p:nvSpPr>
              <p:spPr bwMode="auto">
                <a:xfrm>
                  <a:off x="1584" y="25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2" name="Line 23"/>
                <p:cNvSpPr>
                  <a:spLocks noChangeShapeType="1"/>
                </p:cNvSpPr>
                <p:nvPr/>
              </p:nvSpPr>
              <p:spPr bwMode="auto">
                <a:xfrm>
                  <a:off x="1584" y="24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3" name="Line 24"/>
                <p:cNvSpPr>
                  <a:spLocks noChangeShapeType="1"/>
                </p:cNvSpPr>
                <p:nvPr/>
              </p:nvSpPr>
              <p:spPr bwMode="auto">
                <a:xfrm>
                  <a:off x="1584" y="24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4" name="Line 25"/>
                <p:cNvSpPr>
                  <a:spLocks noChangeShapeType="1"/>
                </p:cNvSpPr>
                <p:nvPr/>
              </p:nvSpPr>
              <p:spPr bwMode="auto">
                <a:xfrm>
                  <a:off x="1584" y="23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5" name="Line 26"/>
                <p:cNvSpPr>
                  <a:spLocks noChangeShapeType="1"/>
                </p:cNvSpPr>
                <p:nvPr/>
              </p:nvSpPr>
              <p:spPr bwMode="auto">
                <a:xfrm>
                  <a:off x="1584" y="23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6" name="Line 27"/>
                <p:cNvSpPr>
                  <a:spLocks noChangeShapeType="1"/>
                </p:cNvSpPr>
                <p:nvPr/>
              </p:nvSpPr>
              <p:spPr bwMode="auto">
                <a:xfrm>
                  <a:off x="1584" y="228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7" name="Line 28"/>
                <p:cNvSpPr>
                  <a:spLocks noChangeShapeType="1"/>
                </p:cNvSpPr>
                <p:nvPr/>
              </p:nvSpPr>
              <p:spPr bwMode="auto">
                <a:xfrm>
                  <a:off x="1584" y="223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8" name="Line 29"/>
                <p:cNvSpPr>
                  <a:spLocks noChangeShapeType="1"/>
                </p:cNvSpPr>
                <p:nvPr/>
              </p:nvSpPr>
              <p:spPr bwMode="auto">
                <a:xfrm>
                  <a:off x="1584" y="21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9" name="Line 30"/>
                <p:cNvSpPr>
                  <a:spLocks noChangeShapeType="1"/>
                </p:cNvSpPr>
                <p:nvPr/>
              </p:nvSpPr>
              <p:spPr bwMode="auto">
                <a:xfrm>
                  <a:off x="1584" y="21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0" name="Line 31"/>
                <p:cNvSpPr>
                  <a:spLocks noChangeShapeType="1"/>
                </p:cNvSpPr>
                <p:nvPr/>
              </p:nvSpPr>
              <p:spPr bwMode="auto">
                <a:xfrm>
                  <a:off x="1584" y="20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1" name="Line 32"/>
                <p:cNvSpPr>
                  <a:spLocks noChangeShapeType="1"/>
                </p:cNvSpPr>
                <p:nvPr/>
              </p:nvSpPr>
              <p:spPr bwMode="auto">
                <a:xfrm>
                  <a:off x="1584" y="19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2" name="Line 33"/>
                <p:cNvSpPr>
                  <a:spLocks noChangeShapeType="1"/>
                </p:cNvSpPr>
                <p:nvPr/>
              </p:nvSpPr>
              <p:spPr bwMode="auto">
                <a:xfrm>
                  <a:off x="1584" y="194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3" name="Line 34"/>
                <p:cNvSpPr>
                  <a:spLocks noChangeShapeType="1"/>
                </p:cNvSpPr>
                <p:nvPr/>
              </p:nvSpPr>
              <p:spPr bwMode="auto">
                <a:xfrm>
                  <a:off x="1584" y="189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4" name="Line 35"/>
                <p:cNvSpPr>
                  <a:spLocks noChangeShapeType="1"/>
                </p:cNvSpPr>
                <p:nvPr/>
              </p:nvSpPr>
              <p:spPr bwMode="auto">
                <a:xfrm>
                  <a:off x="1584" y="184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5" name="Line 36"/>
                <p:cNvSpPr>
                  <a:spLocks noChangeShapeType="1"/>
                </p:cNvSpPr>
                <p:nvPr/>
              </p:nvSpPr>
              <p:spPr bwMode="auto">
                <a:xfrm>
                  <a:off x="1584" y="180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6" name="Line 37"/>
                <p:cNvSpPr>
                  <a:spLocks noChangeShapeType="1"/>
                </p:cNvSpPr>
                <p:nvPr/>
              </p:nvSpPr>
              <p:spPr bwMode="auto">
                <a:xfrm>
                  <a:off x="1584" y="17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7" name="Line 38"/>
                <p:cNvSpPr>
                  <a:spLocks noChangeShapeType="1"/>
                </p:cNvSpPr>
                <p:nvPr/>
              </p:nvSpPr>
              <p:spPr bwMode="auto">
                <a:xfrm>
                  <a:off x="1584" y="17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8" name="Line 39"/>
                <p:cNvSpPr>
                  <a:spLocks noChangeShapeType="1"/>
                </p:cNvSpPr>
                <p:nvPr/>
              </p:nvSpPr>
              <p:spPr bwMode="auto">
                <a:xfrm>
                  <a:off x="1584" y="16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9" name="Line 40"/>
                <p:cNvSpPr>
                  <a:spLocks noChangeShapeType="1"/>
                </p:cNvSpPr>
                <p:nvPr/>
              </p:nvSpPr>
              <p:spPr bwMode="auto">
                <a:xfrm>
                  <a:off x="1584" y="15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0" name="Line 41"/>
                <p:cNvSpPr>
                  <a:spLocks noChangeShapeType="1"/>
                </p:cNvSpPr>
                <p:nvPr/>
              </p:nvSpPr>
              <p:spPr bwMode="auto">
                <a:xfrm>
                  <a:off x="1584" y="151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4" name="Group 68"/>
              <p:cNvGrpSpPr>
                <a:grpSpLocks/>
              </p:cNvGrpSpPr>
              <p:nvPr/>
            </p:nvGrpSpPr>
            <p:grpSpPr bwMode="auto">
              <a:xfrm>
                <a:off x="7010400" y="1874838"/>
                <a:ext cx="76200" cy="1830388"/>
                <a:chOff x="4416" y="1512"/>
                <a:chExt cx="48" cy="1153"/>
              </a:xfrm>
            </p:grpSpPr>
            <p:sp>
              <p:nvSpPr>
                <p:cNvPr id="42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416" y="256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416" y="20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416" y="160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440" y="266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440" y="26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440" y="25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7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4440" y="24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440" y="24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440" y="23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440" y="23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440" y="228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4440" y="223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3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440" y="21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440" y="21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440" y="20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440" y="19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4440" y="194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440" y="189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9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4440" y="184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0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440" y="180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440" y="17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2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440" y="17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3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440" y="16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4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440" y="15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5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440" y="151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5" name="Group 72"/>
              <p:cNvGrpSpPr>
                <a:grpSpLocks/>
              </p:cNvGrpSpPr>
              <p:nvPr/>
            </p:nvGrpSpPr>
            <p:grpSpPr bwMode="auto">
              <a:xfrm>
                <a:off x="2895600" y="3627438"/>
                <a:ext cx="3811587" cy="76200"/>
                <a:chOff x="1824" y="2616"/>
                <a:chExt cx="2401" cy="48"/>
              </a:xfrm>
            </p:grpSpPr>
            <p:sp>
              <p:nvSpPr>
                <p:cNvPr id="41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824" y="261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024" y="261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224" y="261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06" name="Group 76"/>
              <p:cNvGrpSpPr>
                <a:grpSpLocks/>
              </p:cNvGrpSpPr>
              <p:nvPr/>
            </p:nvGrpSpPr>
            <p:grpSpPr bwMode="auto">
              <a:xfrm>
                <a:off x="2895600" y="1874838"/>
                <a:ext cx="3811587" cy="76200"/>
                <a:chOff x="1824" y="1512"/>
                <a:chExt cx="2401" cy="48"/>
              </a:xfrm>
            </p:grpSpPr>
            <p:sp>
              <p:nvSpPr>
                <p:cNvPr id="415" name="Line 73"/>
                <p:cNvSpPr>
                  <a:spLocks noChangeShapeType="1"/>
                </p:cNvSpPr>
                <p:nvPr/>
              </p:nvSpPr>
              <p:spPr bwMode="auto">
                <a:xfrm>
                  <a:off x="182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6" name="Line 74"/>
                <p:cNvSpPr>
                  <a:spLocks noChangeShapeType="1"/>
                </p:cNvSpPr>
                <p:nvPr/>
              </p:nvSpPr>
              <p:spPr bwMode="auto">
                <a:xfrm>
                  <a:off x="302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7" name="Line 75"/>
                <p:cNvSpPr>
                  <a:spLocks noChangeShapeType="1"/>
                </p:cNvSpPr>
                <p:nvPr/>
              </p:nvSpPr>
              <p:spPr bwMode="auto">
                <a:xfrm>
                  <a:off x="422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2514600" y="1874838"/>
                <a:ext cx="1587" cy="1828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 flipV="1">
                <a:off x="7086600" y="1874838"/>
                <a:ext cx="1587" cy="1828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>
                <a:off x="2514600" y="3703638"/>
                <a:ext cx="45720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>
                <a:off x="2514600" y="1874838"/>
                <a:ext cx="45720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411" name="Group 100"/>
              <p:cNvGrpSpPr>
                <a:grpSpLocks/>
              </p:cNvGrpSpPr>
              <p:nvPr/>
            </p:nvGrpSpPr>
            <p:grpSpPr bwMode="auto">
              <a:xfrm>
                <a:off x="2109788" y="1884363"/>
                <a:ext cx="295275" cy="1798638"/>
                <a:chOff x="1370" y="1528"/>
                <a:chExt cx="186" cy="1133"/>
              </a:xfrm>
            </p:grpSpPr>
            <p:sp>
              <p:nvSpPr>
                <p:cNvPr id="412" name="Rectangle 81"/>
                <p:cNvSpPr>
                  <a:spLocks noChangeArrowheads="1"/>
                </p:cNvSpPr>
                <p:nvPr/>
              </p:nvSpPr>
              <p:spPr bwMode="auto">
                <a:xfrm>
                  <a:off x="1376" y="2488"/>
                  <a:ext cx="18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0.5</a:t>
                  </a:r>
                  <a:endParaRPr lang="pl-PL" sz="1800" b="1"/>
                </a:p>
              </p:txBody>
            </p:sp>
            <p:sp>
              <p:nvSpPr>
                <p:cNvPr id="413" name="Rectangle 82"/>
                <p:cNvSpPr>
                  <a:spLocks noChangeArrowheads="1"/>
                </p:cNvSpPr>
                <p:nvPr/>
              </p:nvSpPr>
              <p:spPr bwMode="auto">
                <a:xfrm>
                  <a:off x="1370" y="2008"/>
                  <a:ext cx="18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1.0</a:t>
                  </a:r>
                  <a:endParaRPr lang="pl-PL" sz="1800" b="1"/>
                </a:p>
              </p:txBody>
            </p:sp>
            <p:sp>
              <p:nvSpPr>
                <p:cNvPr id="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1376" y="1528"/>
                  <a:ext cx="18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1.5</a:t>
                  </a:r>
                  <a:endParaRPr lang="pl-PL" sz="1800" b="1"/>
                </a:p>
              </p:txBody>
            </p:sp>
          </p:grpSp>
          <p:sp>
            <p:nvSpPr>
              <p:cNvPr id="344" name="Line 102"/>
              <p:cNvSpPr>
                <a:spLocks noChangeShapeType="1"/>
              </p:cNvSpPr>
              <p:nvPr/>
            </p:nvSpPr>
            <p:spPr bwMode="auto">
              <a:xfrm>
                <a:off x="2919413" y="379413"/>
                <a:ext cx="0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5" name="Line 103"/>
              <p:cNvSpPr>
                <a:spLocks noChangeShapeType="1"/>
              </p:cNvSpPr>
              <p:nvPr/>
            </p:nvSpPr>
            <p:spPr bwMode="auto">
              <a:xfrm rot="14043793">
                <a:off x="2652713" y="928688"/>
                <a:ext cx="1588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6" name="Line 104"/>
              <p:cNvSpPr>
                <a:spLocks noChangeShapeType="1"/>
              </p:cNvSpPr>
              <p:nvPr/>
            </p:nvSpPr>
            <p:spPr bwMode="auto">
              <a:xfrm rot="5400000">
                <a:off x="3184526" y="747713"/>
                <a:ext cx="0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7" name="Line 106"/>
              <p:cNvSpPr>
                <a:spLocks noChangeShapeType="1"/>
              </p:cNvSpPr>
              <p:nvPr/>
            </p:nvSpPr>
            <p:spPr bwMode="auto">
              <a:xfrm flipV="1">
                <a:off x="2914651" y="554038"/>
                <a:ext cx="0" cy="6969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" name="Line 107"/>
              <p:cNvSpPr>
                <a:spLocks noChangeShapeType="1"/>
              </p:cNvSpPr>
              <p:nvPr/>
            </p:nvSpPr>
            <p:spPr bwMode="auto">
              <a:xfrm rot="13952765" flipV="1">
                <a:off x="2713038" y="1095375"/>
                <a:ext cx="1588" cy="5508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" name="Line 108"/>
              <p:cNvSpPr>
                <a:spLocks noChangeShapeType="1"/>
              </p:cNvSpPr>
              <p:nvPr/>
            </p:nvSpPr>
            <p:spPr bwMode="auto">
              <a:xfrm rot="5400000" flipV="1">
                <a:off x="3089276" y="1052513"/>
                <a:ext cx="0" cy="360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" name="Line 112"/>
              <p:cNvSpPr>
                <a:spLocks noChangeShapeType="1"/>
              </p:cNvSpPr>
              <p:nvPr/>
            </p:nvSpPr>
            <p:spPr bwMode="auto">
              <a:xfrm>
                <a:off x="4787901" y="381000"/>
                <a:ext cx="0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1" name="Line 113"/>
              <p:cNvSpPr>
                <a:spLocks noChangeShapeType="1"/>
              </p:cNvSpPr>
              <p:nvPr/>
            </p:nvSpPr>
            <p:spPr bwMode="auto">
              <a:xfrm rot="14043793">
                <a:off x="4506913" y="944563"/>
                <a:ext cx="1588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2" name="Line 114"/>
              <p:cNvSpPr>
                <a:spLocks noChangeShapeType="1"/>
              </p:cNvSpPr>
              <p:nvPr/>
            </p:nvSpPr>
            <p:spPr bwMode="auto">
              <a:xfrm rot="5400000">
                <a:off x="5045076" y="736600"/>
                <a:ext cx="0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3" name="Line 115"/>
              <p:cNvSpPr>
                <a:spLocks noChangeShapeType="1"/>
              </p:cNvSpPr>
              <p:nvPr/>
            </p:nvSpPr>
            <p:spPr bwMode="auto">
              <a:xfrm flipV="1">
                <a:off x="4786313" y="546100"/>
                <a:ext cx="0" cy="6969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4" name="Line 116"/>
              <p:cNvSpPr>
                <a:spLocks noChangeShapeType="1"/>
              </p:cNvSpPr>
              <p:nvPr/>
            </p:nvSpPr>
            <p:spPr bwMode="auto">
              <a:xfrm rot="13952765" flipV="1">
                <a:off x="4584701" y="1087438"/>
                <a:ext cx="1588" cy="5508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5" name="Line 117"/>
              <p:cNvSpPr>
                <a:spLocks noChangeShapeType="1"/>
              </p:cNvSpPr>
              <p:nvPr/>
            </p:nvSpPr>
            <p:spPr bwMode="auto">
              <a:xfrm rot="5400000" flipV="1">
                <a:off x="4960938" y="1044575"/>
                <a:ext cx="0" cy="360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6" name="Line 119"/>
              <p:cNvSpPr>
                <a:spLocks noChangeShapeType="1"/>
              </p:cNvSpPr>
              <p:nvPr/>
            </p:nvSpPr>
            <p:spPr bwMode="auto">
              <a:xfrm>
                <a:off x="6684963" y="385763"/>
                <a:ext cx="0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7" name="Line 120"/>
              <p:cNvSpPr>
                <a:spLocks noChangeShapeType="1"/>
              </p:cNvSpPr>
              <p:nvPr/>
            </p:nvSpPr>
            <p:spPr bwMode="auto">
              <a:xfrm rot="14043793">
                <a:off x="6361113" y="987425"/>
                <a:ext cx="1588" cy="97472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8" name="Line 121"/>
              <p:cNvSpPr>
                <a:spLocks noChangeShapeType="1"/>
              </p:cNvSpPr>
              <p:nvPr/>
            </p:nvSpPr>
            <p:spPr bwMode="auto">
              <a:xfrm rot="5400000">
                <a:off x="6918326" y="1004888"/>
                <a:ext cx="1588" cy="482600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9" name="Line 122"/>
              <p:cNvSpPr>
                <a:spLocks noChangeShapeType="1"/>
              </p:cNvSpPr>
              <p:nvPr/>
            </p:nvSpPr>
            <p:spPr bwMode="auto">
              <a:xfrm flipV="1">
                <a:off x="6680201" y="565150"/>
                <a:ext cx="0" cy="6969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0" name="Line 123"/>
              <p:cNvSpPr>
                <a:spLocks noChangeShapeType="1"/>
              </p:cNvSpPr>
              <p:nvPr/>
            </p:nvSpPr>
            <p:spPr bwMode="auto">
              <a:xfrm rot="13952765" flipV="1">
                <a:off x="6478588" y="1106488"/>
                <a:ext cx="1588" cy="5508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" name="Line 124"/>
              <p:cNvSpPr>
                <a:spLocks noChangeShapeType="1"/>
              </p:cNvSpPr>
              <p:nvPr/>
            </p:nvSpPr>
            <p:spPr bwMode="auto">
              <a:xfrm rot="5400000" flipV="1">
                <a:off x="6854826" y="1063625"/>
                <a:ext cx="0" cy="360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" name="Line 136"/>
              <p:cNvSpPr>
                <a:spLocks noChangeShapeType="1"/>
              </p:cNvSpPr>
              <p:nvPr/>
            </p:nvSpPr>
            <p:spPr bwMode="auto">
              <a:xfrm>
                <a:off x="6683376" y="1503363"/>
                <a:ext cx="0" cy="144463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" name="AutoShape 137"/>
              <p:cNvSpPr>
                <a:spLocks noChangeArrowheads="1"/>
              </p:cNvSpPr>
              <p:nvPr/>
            </p:nvSpPr>
            <p:spPr bwMode="auto">
              <a:xfrm flipV="1">
                <a:off x="6607176" y="1476375"/>
                <a:ext cx="131763" cy="146050"/>
              </a:xfrm>
              <a:prstGeom prst="curvedLeftArrow">
                <a:avLst>
                  <a:gd name="adj1" fmla="val 22169"/>
                  <a:gd name="adj2" fmla="val 44337"/>
                  <a:gd name="adj3" fmla="val 33333"/>
                </a:avLst>
              </a:prstGeom>
              <a:solidFill>
                <a:srgbClr val="EAEAEA"/>
              </a:solidFill>
              <a:ln w="3175">
                <a:solidFill>
                  <a:srgbClr val="3333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65" name="Line 138"/>
              <p:cNvSpPr>
                <a:spLocks noChangeShapeType="1"/>
              </p:cNvSpPr>
              <p:nvPr/>
            </p:nvSpPr>
            <p:spPr bwMode="auto">
              <a:xfrm>
                <a:off x="6680201" y="1398588"/>
                <a:ext cx="3175" cy="122238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 type="arrow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66" name="Group 141"/>
              <p:cNvGrpSpPr>
                <a:grpSpLocks/>
              </p:cNvGrpSpPr>
              <p:nvPr/>
            </p:nvGrpSpPr>
            <p:grpSpPr bwMode="auto">
              <a:xfrm rot="16200000">
                <a:off x="5297488" y="1101725"/>
                <a:ext cx="131763" cy="269875"/>
                <a:chOff x="1859" y="1332"/>
                <a:chExt cx="83" cy="170"/>
              </a:xfrm>
            </p:grpSpPr>
            <p:sp>
              <p:nvSpPr>
                <p:cNvPr id="393" name="Line 142"/>
                <p:cNvSpPr>
                  <a:spLocks noChangeShapeType="1"/>
                </p:cNvSpPr>
                <p:nvPr/>
              </p:nvSpPr>
              <p:spPr bwMode="auto">
                <a:xfrm>
                  <a:off x="1907" y="1411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4" name="AutoShape 143"/>
                <p:cNvSpPr>
                  <a:spLocks noChangeArrowheads="1"/>
                </p:cNvSpPr>
                <p:nvPr/>
              </p:nvSpPr>
              <p:spPr bwMode="auto">
                <a:xfrm flipV="1">
                  <a:off x="1859" y="1379"/>
                  <a:ext cx="83" cy="92"/>
                </a:xfrm>
                <a:prstGeom prst="curvedLeftArrow">
                  <a:avLst>
                    <a:gd name="adj1" fmla="val 22169"/>
                    <a:gd name="adj2" fmla="val 44337"/>
                    <a:gd name="adj3" fmla="val 33333"/>
                  </a:avLst>
                </a:prstGeom>
                <a:solidFill>
                  <a:srgbClr val="EAEAEA"/>
                </a:solidFill>
                <a:ln w="3175">
                  <a:solidFill>
                    <a:srgbClr val="3333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95" name="Line 144"/>
                <p:cNvSpPr>
                  <a:spLocks noChangeShapeType="1"/>
                </p:cNvSpPr>
                <p:nvPr/>
              </p:nvSpPr>
              <p:spPr bwMode="auto">
                <a:xfrm>
                  <a:off x="1906" y="1332"/>
                  <a:ext cx="2" cy="77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 type="arrow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7" name="Group 146"/>
              <p:cNvGrpSpPr>
                <a:grpSpLocks/>
              </p:cNvGrpSpPr>
              <p:nvPr/>
            </p:nvGrpSpPr>
            <p:grpSpPr bwMode="auto">
              <a:xfrm rot="16200000">
                <a:off x="4391026" y="1073150"/>
                <a:ext cx="131763" cy="290513"/>
                <a:chOff x="2064" y="1177"/>
                <a:chExt cx="83" cy="183"/>
              </a:xfrm>
            </p:grpSpPr>
            <p:sp>
              <p:nvSpPr>
                <p:cNvPr id="390" name="Line 147"/>
                <p:cNvSpPr>
                  <a:spLocks noChangeShapeType="1"/>
                </p:cNvSpPr>
                <p:nvPr/>
              </p:nvSpPr>
              <p:spPr bwMode="auto">
                <a:xfrm>
                  <a:off x="2101" y="1177"/>
                  <a:ext cx="2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1" name="AutoShape 148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2064" y="1218"/>
                  <a:ext cx="83" cy="92"/>
                </a:xfrm>
                <a:prstGeom prst="curvedLeftArrow">
                  <a:avLst>
                    <a:gd name="adj1" fmla="val 22169"/>
                    <a:gd name="adj2" fmla="val 44337"/>
                    <a:gd name="adj3" fmla="val 33333"/>
                  </a:avLst>
                </a:prstGeom>
                <a:solidFill>
                  <a:srgbClr val="EAEAEA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2" name="Line 149"/>
                <p:cNvSpPr>
                  <a:spLocks noChangeShapeType="1"/>
                </p:cNvSpPr>
                <p:nvPr/>
              </p:nvSpPr>
              <p:spPr bwMode="auto">
                <a:xfrm>
                  <a:off x="2102" y="1252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68" name="Text Box 150"/>
              <p:cNvSpPr txBox="1">
                <a:spLocks noChangeArrowheads="1"/>
              </p:cNvSpPr>
              <p:nvPr/>
            </p:nvSpPr>
            <p:spPr bwMode="auto">
              <a:xfrm>
                <a:off x="5253038" y="1179513"/>
                <a:ext cx="3143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 dirty="0" err="1">
                    <a:solidFill>
                      <a:srgbClr val="3333FF"/>
                    </a:solidFill>
                  </a:rPr>
                  <a:t>j</a:t>
                </a:r>
                <a:r>
                  <a:rPr lang="pl-PL" sz="1600" b="1" baseline="-25000" dirty="0" err="1">
                    <a:solidFill>
                      <a:srgbClr val="3333FF"/>
                    </a:solidFill>
                    <a:latin typeface="Symbol" pitchFamily="18" charset="2"/>
                  </a:rPr>
                  <a:t>n</a:t>
                </a:r>
                <a:endParaRPr lang="pl-PL" sz="1600" b="1" baseline="-25000" dirty="0">
                  <a:solidFill>
                    <a:srgbClr val="3333FF"/>
                  </a:solidFill>
                  <a:latin typeface="Symbol" pitchFamily="18" charset="2"/>
                </a:endParaRPr>
              </a:p>
            </p:txBody>
          </p:sp>
          <p:sp>
            <p:nvSpPr>
              <p:cNvPr id="369" name="Text Box 151"/>
              <p:cNvSpPr txBox="1">
                <a:spLocks noChangeArrowheads="1"/>
              </p:cNvSpPr>
              <p:nvPr/>
            </p:nvSpPr>
            <p:spPr bwMode="auto">
              <a:xfrm>
                <a:off x="3254376" y="842963"/>
                <a:ext cx="3143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 dirty="0" err="1">
                    <a:solidFill>
                      <a:srgbClr val="3333FF"/>
                    </a:solidFill>
                  </a:rPr>
                  <a:t>j</a:t>
                </a:r>
                <a:r>
                  <a:rPr lang="pl-PL" sz="1600" b="1" baseline="-25000" dirty="0" err="1">
                    <a:solidFill>
                      <a:srgbClr val="3333FF"/>
                    </a:solidFill>
                    <a:latin typeface="Symbol" pitchFamily="18" charset="2"/>
                  </a:rPr>
                  <a:t>n</a:t>
                </a:r>
                <a:endParaRPr lang="pl-PL" sz="1600" b="1" baseline="-25000" dirty="0">
                  <a:solidFill>
                    <a:srgbClr val="3333FF"/>
                  </a:solidFill>
                  <a:latin typeface="Symbol" pitchFamily="18" charset="2"/>
                </a:endParaRPr>
              </a:p>
            </p:txBody>
          </p:sp>
          <p:sp>
            <p:nvSpPr>
              <p:cNvPr id="370" name="Text Box 152"/>
              <p:cNvSpPr txBox="1">
                <a:spLocks noChangeArrowheads="1"/>
              </p:cNvSpPr>
              <p:nvPr/>
            </p:nvSpPr>
            <p:spPr bwMode="auto">
              <a:xfrm>
                <a:off x="6657976" y="1390650"/>
                <a:ext cx="3143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 dirty="0" err="1">
                    <a:solidFill>
                      <a:srgbClr val="3333FF"/>
                    </a:solidFill>
                  </a:rPr>
                  <a:t>j</a:t>
                </a:r>
                <a:r>
                  <a:rPr lang="pl-PL" sz="1600" b="1" baseline="-25000" dirty="0" err="1">
                    <a:solidFill>
                      <a:srgbClr val="3333FF"/>
                    </a:solidFill>
                    <a:latin typeface="Symbol" pitchFamily="18" charset="2"/>
                  </a:rPr>
                  <a:t>n</a:t>
                </a:r>
                <a:endParaRPr lang="pl-PL" sz="1600" b="1" baseline="-25000" dirty="0">
                  <a:solidFill>
                    <a:srgbClr val="3333FF"/>
                  </a:solidFill>
                  <a:latin typeface="Symbol" pitchFamily="18" charset="2"/>
                </a:endParaRPr>
              </a:p>
            </p:txBody>
          </p:sp>
          <p:sp>
            <p:nvSpPr>
              <p:cNvPr id="371" name="Text Box 153"/>
              <p:cNvSpPr txBox="1">
                <a:spLocks noChangeArrowheads="1"/>
              </p:cNvSpPr>
              <p:nvPr/>
            </p:nvSpPr>
            <p:spPr bwMode="auto">
              <a:xfrm>
                <a:off x="4305301" y="846138"/>
                <a:ext cx="3175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>
                    <a:solidFill>
                      <a:srgbClr val="FF0000"/>
                    </a:solidFill>
                  </a:rPr>
                  <a:t>j</a:t>
                </a:r>
                <a:r>
                  <a:rPr lang="pl-PL" sz="1600" b="1" baseline="-2500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372" name="Text Box 154"/>
              <p:cNvSpPr txBox="1">
                <a:spLocks noChangeArrowheads="1"/>
              </p:cNvSpPr>
              <p:nvPr/>
            </p:nvSpPr>
            <p:spPr bwMode="auto">
              <a:xfrm>
                <a:off x="2357438" y="1482725"/>
                <a:ext cx="3175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 dirty="0" err="1">
                    <a:solidFill>
                      <a:srgbClr val="FF0000"/>
                    </a:solidFill>
                  </a:rPr>
                  <a:t>j</a:t>
                </a:r>
                <a:r>
                  <a:rPr lang="pl-PL" sz="1600" b="1" baseline="-25000" dirty="0" err="1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endParaRPr lang="pl-PL" sz="1600" b="1" baseline="-25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374" name="Text Box 156"/>
              <p:cNvSpPr txBox="1">
                <a:spLocks noChangeArrowheads="1"/>
              </p:cNvSpPr>
              <p:nvPr/>
            </p:nvSpPr>
            <p:spPr bwMode="auto">
              <a:xfrm>
                <a:off x="6475413" y="781050"/>
                <a:ext cx="2413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l</a:t>
                </a:r>
              </a:p>
            </p:txBody>
          </p:sp>
          <p:sp>
            <p:nvSpPr>
              <p:cNvPr id="375" name="Text Box 157"/>
              <p:cNvSpPr txBox="1">
                <a:spLocks noChangeArrowheads="1"/>
              </p:cNvSpPr>
              <p:nvPr/>
            </p:nvSpPr>
            <p:spPr bwMode="auto">
              <a:xfrm>
                <a:off x="6650038" y="895350"/>
                <a:ext cx="2635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s</a:t>
                </a:r>
              </a:p>
            </p:txBody>
          </p:sp>
          <p:sp>
            <p:nvSpPr>
              <p:cNvPr id="376" name="Text Box 158"/>
              <p:cNvSpPr txBox="1">
                <a:spLocks noChangeArrowheads="1"/>
              </p:cNvSpPr>
              <p:nvPr/>
            </p:nvSpPr>
            <p:spPr bwMode="auto">
              <a:xfrm>
                <a:off x="6353176" y="1069975"/>
                <a:ext cx="2413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i</a:t>
                </a:r>
              </a:p>
            </p:txBody>
          </p:sp>
          <p:grpSp>
            <p:nvGrpSpPr>
              <p:cNvPr id="377" name="Group 160"/>
              <p:cNvGrpSpPr>
                <a:grpSpLocks/>
              </p:cNvGrpSpPr>
              <p:nvPr/>
            </p:nvGrpSpPr>
            <p:grpSpPr bwMode="auto">
              <a:xfrm rot="13907039">
                <a:off x="3155951" y="866775"/>
                <a:ext cx="131763" cy="269875"/>
                <a:chOff x="1859" y="1332"/>
                <a:chExt cx="83" cy="170"/>
              </a:xfrm>
            </p:grpSpPr>
            <p:sp>
              <p:nvSpPr>
                <p:cNvPr id="387" name="Line 161"/>
                <p:cNvSpPr>
                  <a:spLocks noChangeShapeType="1"/>
                </p:cNvSpPr>
                <p:nvPr/>
              </p:nvSpPr>
              <p:spPr bwMode="auto">
                <a:xfrm>
                  <a:off x="1907" y="1411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8" name="AutoShape 162"/>
                <p:cNvSpPr>
                  <a:spLocks noChangeArrowheads="1"/>
                </p:cNvSpPr>
                <p:nvPr/>
              </p:nvSpPr>
              <p:spPr bwMode="auto">
                <a:xfrm flipV="1">
                  <a:off x="1859" y="1379"/>
                  <a:ext cx="83" cy="92"/>
                </a:xfrm>
                <a:prstGeom prst="curvedLeftArrow">
                  <a:avLst>
                    <a:gd name="adj1" fmla="val 22169"/>
                    <a:gd name="adj2" fmla="val 44337"/>
                    <a:gd name="adj3" fmla="val 33333"/>
                  </a:avLst>
                </a:prstGeom>
                <a:solidFill>
                  <a:srgbClr val="EAEAEA"/>
                </a:solidFill>
                <a:ln w="3175">
                  <a:solidFill>
                    <a:srgbClr val="3333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89" name="Line 163"/>
                <p:cNvSpPr>
                  <a:spLocks noChangeShapeType="1"/>
                </p:cNvSpPr>
                <p:nvPr/>
              </p:nvSpPr>
              <p:spPr bwMode="auto">
                <a:xfrm>
                  <a:off x="1906" y="1332"/>
                  <a:ext cx="2" cy="77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 type="arrow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8" name="Group 164"/>
              <p:cNvGrpSpPr>
                <a:grpSpLocks/>
              </p:cNvGrpSpPr>
              <p:nvPr/>
            </p:nvGrpSpPr>
            <p:grpSpPr bwMode="auto">
              <a:xfrm rot="14065152">
                <a:off x="2268538" y="1493838"/>
                <a:ext cx="131763" cy="290513"/>
                <a:chOff x="2064" y="1177"/>
                <a:chExt cx="83" cy="183"/>
              </a:xfrm>
            </p:grpSpPr>
            <p:sp>
              <p:nvSpPr>
                <p:cNvPr id="384" name="Line 165"/>
                <p:cNvSpPr>
                  <a:spLocks noChangeShapeType="1"/>
                </p:cNvSpPr>
                <p:nvPr/>
              </p:nvSpPr>
              <p:spPr bwMode="auto">
                <a:xfrm>
                  <a:off x="2101" y="1177"/>
                  <a:ext cx="2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5" name="AutoShape 166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2064" y="1218"/>
                  <a:ext cx="83" cy="92"/>
                </a:xfrm>
                <a:prstGeom prst="curvedLeftArrow">
                  <a:avLst>
                    <a:gd name="adj1" fmla="val 22169"/>
                    <a:gd name="adj2" fmla="val 44337"/>
                    <a:gd name="adj3" fmla="val 33333"/>
                  </a:avLst>
                </a:prstGeom>
                <a:solidFill>
                  <a:srgbClr val="EAEAEA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86" name="Line 167"/>
                <p:cNvSpPr>
                  <a:spLocks noChangeShapeType="1"/>
                </p:cNvSpPr>
                <p:nvPr/>
              </p:nvSpPr>
              <p:spPr bwMode="auto">
                <a:xfrm>
                  <a:off x="2102" y="1252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79" name="Text Box 168"/>
              <p:cNvSpPr txBox="1">
                <a:spLocks noChangeArrowheads="1"/>
              </p:cNvSpPr>
              <p:nvPr/>
            </p:nvSpPr>
            <p:spPr bwMode="auto">
              <a:xfrm>
                <a:off x="4579938" y="742950"/>
                <a:ext cx="2413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l</a:t>
                </a:r>
              </a:p>
            </p:txBody>
          </p:sp>
          <p:sp>
            <p:nvSpPr>
              <p:cNvPr id="380" name="Text Box 169"/>
              <p:cNvSpPr txBox="1">
                <a:spLocks noChangeArrowheads="1"/>
              </p:cNvSpPr>
              <p:nvPr/>
            </p:nvSpPr>
            <p:spPr bwMode="auto">
              <a:xfrm>
                <a:off x="2705101" y="742950"/>
                <a:ext cx="2413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l</a:t>
                </a:r>
              </a:p>
            </p:txBody>
          </p:sp>
          <p:sp>
            <p:nvSpPr>
              <p:cNvPr id="381" name="Text Box 170"/>
              <p:cNvSpPr txBox="1">
                <a:spLocks noChangeArrowheads="1"/>
              </p:cNvSpPr>
              <p:nvPr/>
            </p:nvSpPr>
            <p:spPr bwMode="auto">
              <a:xfrm>
                <a:off x="2565401" y="1093788"/>
                <a:ext cx="2413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i</a:t>
                </a:r>
              </a:p>
            </p:txBody>
          </p:sp>
          <p:sp>
            <p:nvSpPr>
              <p:cNvPr id="382" name="Text Box 171"/>
              <p:cNvSpPr txBox="1">
                <a:spLocks noChangeArrowheads="1"/>
              </p:cNvSpPr>
              <p:nvPr/>
            </p:nvSpPr>
            <p:spPr bwMode="auto">
              <a:xfrm>
                <a:off x="4752976" y="925513"/>
                <a:ext cx="2635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s</a:t>
                </a:r>
              </a:p>
            </p:txBody>
          </p:sp>
          <p:sp>
            <p:nvSpPr>
              <p:cNvPr id="383" name="Text Box 172"/>
              <p:cNvSpPr txBox="1">
                <a:spLocks noChangeArrowheads="1"/>
              </p:cNvSpPr>
              <p:nvPr/>
            </p:nvSpPr>
            <p:spPr bwMode="auto">
              <a:xfrm>
                <a:off x="2862263" y="933450"/>
                <a:ext cx="2635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s</a:t>
                </a:r>
              </a:p>
            </p:txBody>
          </p:sp>
          <p:grpSp>
            <p:nvGrpSpPr>
              <p:cNvPr id="246" name="Group 182"/>
              <p:cNvGrpSpPr>
                <a:grpSpLocks/>
              </p:cNvGrpSpPr>
              <p:nvPr/>
            </p:nvGrpSpPr>
            <p:grpSpPr bwMode="auto">
              <a:xfrm>
                <a:off x="2514600" y="3706813"/>
                <a:ext cx="4584700" cy="1841500"/>
                <a:chOff x="1584" y="2788"/>
                <a:chExt cx="2888" cy="1160"/>
              </a:xfrm>
            </p:grpSpPr>
            <p:sp>
              <p:nvSpPr>
                <p:cNvPr id="338" name="Rectangle 176"/>
                <p:cNvSpPr>
                  <a:spLocks noChangeArrowheads="1"/>
                </p:cNvSpPr>
                <p:nvPr/>
              </p:nvSpPr>
              <p:spPr bwMode="auto">
                <a:xfrm>
                  <a:off x="1584" y="3940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9" name="Rectangle 177"/>
                <p:cNvSpPr>
                  <a:spLocks noChangeArrowheads="1"/>
                </p:cNvSpPr>
                <p:nvPr/>
              </p:nvSpPr>
              <p:spPr bwMode="auto">
                <a:xfrm>
                  <a:off x="1584" y="3708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0" name="Rectangle 178"/>
                <p:cNvSpPr>
                  <a:spLocks noChangeArrowheads="1"/>
                </p:cNvSpPr>
                <p:nvPr/>
              </p:nvSpPr>
              <p:spPr bwMode="auto">
                <a:xfrm>
                  <a:off x="1584" y="3476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1" name="Rectangle 179"/>
                <p:cNvSpPr>
                  <a:spLocks noChangeArrowheads="1"/>
                </p:cNvSpPr>
                <p:nvPr/>
              </p:nvSpPr>
              <p:spPr bwMode="auto">
                <a:xfrm>
                  <a:off x="1584" y="3252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2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84" y="3020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3" name="Rectangle 181"/>
                <p:cNvSpPr>
                  <a:spLocks noChangeArrowheads="1"/>
                </p:cNvSpPr>
                <p:nvPr/>
              </p:nvSpPr>
              <p:spPr bwMode="auto">
                <a:xfrm>
                  <a:off x="1584" y="2788"/>
                  <a:ext cx="2888" cy="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7" name="Group 186"/>
              <p:cNvGrpSpPr>
                <a:grpSpLocks/>
              </p:cNvGrpSpPr>
              <p:nvPr/>
            </p:nvGrpSpPr>
            <p:grpSpPr bwMode="auto">
              <a:xfrm>
                <a:off x="2895600" y="3706813"/>
                <a:ext cx="3822700" cy="1841500"/>
                <a:chOff x="1824" y="2788"/>
                <a:chExt cx="2408" cy="1160"/>
              </a:xfrm>
            </p:grpSpPr>
            <p:sp>
              <p:nvSpPr>
                <p:cNvPr id="335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24" y="2788"/>
                  <a:ext cx="8" cy="116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6" name="Rectangle 184"/>
                <p:cNvSpPr>
                  <a:spLocks noChangeArrowheads="1"/>
                </p:cNvSpPr>
                <p:nvPr/>
              </p:nvSpPr>
              <p:spPr bwMode="auto">
                <a:xfrm>
                  <a:off x="3024" y="2788"/>
                  <a:ext cx="8" cy="116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7" name="Rectangle 185"/>
                <p:cNvSpPr>
                  <a:spLocks noChangeArrowheads="1"/>
                </p:cNvSpPr>
                <p:nvPr/>
              </p:nvSpPr>
              <p:spPr bwMode="auto">
                <a:xfrm>
                  <a:off x="4224" y="2788"/>
                  <a:ext cx="8" cy="116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8" name="Group 189"/>
              <p:cNvGrpSpPr>
                <a:grpSpLocks/>
              </p:cNvGrpSpPr>
              <p:nvPr/>
            </p:nvGrpSpPr>
            <p:grpSpPr bwMode="auto">
              <a:xfrm>
                <a:off x="2895600" y="4075113"/>
                <a:ext cx="3810000" cy="1231900"/>
                <a:chOff x="1824" y="3020"/>
                <a:chExt cx="2400" cy="776"/>
              </a:xfrm>
            </p:grpSpPr>
            <p:sp>
              <p:nvSpPr>
                <p:cNvPr id="333" name="Line 187"/>
                <p:cNvSpPr>
                  <a:spLocks noChangeShapeType="1"/>
                </p:cNvSpPr>
                <p:nvPr/>
              </p:nvSpPr>
              <p:spPr bwMode="auto">
                <a:xfrm>
                  <a:off x="1824" y="3756"/>
                  <a:ext cx="1200" cy="4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4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024" y="3020"/>
                  <a:ext cx="1200" cy="7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9" name="Group 192"/>
              <p:cNvGrpSpPr>
                <a:grpSpLocks/>
              </p:cNvGrpSpPr>
              <p:nvPr/>
            </p:nvGrpSpPr>
            <p:grpSpPr bwMode="auto">
              <a:xfrm>
                <a:off x="2895600" y="4075113"/>
                <a:ext cx="3810000" cy="1308100"/>
                <a:chOff x="1824" y="3020"/>
                <a:chExt cx="2400" cy="824"/>
              </a:xfrm>
            </p:grpSpPr>
            <p:sp>
              <p:nvSpPr>
                <p:cNvPr id="331" name="Line 190"/>
                <p:cNvSpPr>
                  <a:spLocks noChangeShapeType="1"/>
                </p:cNvSpPr>
                <p:nvPr/>
              </p:nvSpPr>
              <p:spPr bwMode="auto">
                <a:xfrm>
                  <a:off x="1824" y="3788"/>
                  <a:ext cx="1200" cy="5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2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024" y="3020"/>
                  <a:ext cx="1200" cy="8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0" name="Group 195"/>
              <p:cNvGrpSpPr>
                <a:grpSpLocks/>
              </p:cNvGrpSpPr>
              <p:nvPr/>
            </p:nvGrpSpPr>
            <p:grpSpPr bwMode="auto">
              <a:xfrm>
                <a:off x="2895600" y="3960813"/>
                <a:ext cx="3810000" cy="114300"/>
                <a:chOff x="1824" y="2948"/>
                <a:chExt cx="2400" cy="72"/>
              </a:xfrm>
            </p:grpSpPr>
            <p:sp>
              <p:nvSpPr>
                <p:cNvPr id="329" name="Line 193"/>
                <p:cNvSpPr>
                  <a:spLocks noChangeShapeType="1"/>
                </p:cNvSpPr>
                <p:nvPr/>
              </p:nvSpPr>
              <p:spPr bwMode="auto">
                <a:xfrm>
                  <a:off x="1824" y="2948"/>
                  <a:ext cx="120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" name="Line 194"/>
                <p:cNvSpPr>
                  <a:spLocks noChangeShapeType="1"/>
                </p:cNvSpPr>
                <p:nvPr/>
              </p:nvSpPr>
              <p:spPr bwMode="auto">
                <a:xfrm>
                  <a:off x="3024" y="2956"/>
                  <a:ext cx="1200" cy="6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1" name="Group 224"/>
              <p:cNvGrpSpPr>
                <a:grpSpLocks/>
              </p:cNvGrpSpPr>
              <p:nvPr/>
            </p:nvGrpSpPr>
            <p:grpSpPr bwMode="auto">
              <a:xfrm>
                <a:off x="2514600" y="3706813"/>
                <a:ext cx="76200" cy="1830388"/>
                <a:chOff x="1584" y="2788"/>
                <a:chExt cx="48" cy="1153"/>
              </a:xfrm>
            </p:grpSpPr>
            <p:sp>
              <p:nvSpPr>
                <p:cNvPr id="301" name="Line 196"/>
                <p:cNvSpPr>
                  <a:spLocks noChangeShapeType="1"/>
                </p:cNvSpPr>
                <p:nvPr/>
              </p:nvSpPr>
              <p:spPr bwMode="auto">
                <a:xfrm>
                  <a:off x="1584" y="394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2" name="Line 197"/>
                <p:cNvSpPr>
                  <a:spLocks noChangeShapeType="1"/>
                </p:cNvSpPr>
                <p:nvPr/>
              </p:nvSpPr>
              <p:spPr bwMode="auto">
                <a:xfrm>
                  <a:off x="1584" y="370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3" name="Line 198"/>
                <p:cNvSpPr>
                  <a:spLocks noChangeShapeType="1"/>
                </p:cNvSpPr>
                <p:nvPr/>
              </p:nvSpPr>
              <p:spPr bwMode="auto">
                <a:xfrm>
                  <a:off x="1584" y="347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4" name="Line 199"/>
                <p:cNvSpPr>
                  <a:spLocks noChangeShapeType="1"/>
                </p:cNvSpPr>
                <p:nvPr/>
              </p:nvSpPr>
              <p:spPr bwMode="auto">
                <a:xfrm>
                  <a:off x="1584" y="325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5" name="Line 200"/>
                <p:cNvSpPr>
                  <a:spLocks noChangeShapeType="1"/>
                </p:cNvSpPr>
                <p:nvPr/>
              </p:nvSpPr>
              <p:spPr bwMode="auto">
                <a:xfrm>
                  <a:off x="1584" y="302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6" name="Line 201"/>
                <p:cNvSpPr>
                  <a:spLocks noChangeShapeType="1"/>
                </p:cNvSpPr>
                <p:nvPr/>
              </p:nvSpPr>
              <p:spPr bwMode="auto">
                <a:xfrm>
                  <a:off x="1584" y="27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7" name="Line 202"/>
                <p:cNvSpPr>
                  <a:spLocks noChangeShapeType="1"/>
                </p:cNvSpPr>
                <p:nvPr/>
              </p:nvSpPr>
              <p:spPr bwMode="auto">
                <a:xfrm>
                  <a:off x="1584" y="38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" name="Line 203"/>
                <p:cNvSpPr>
                  <a:spLocks noChangeShapeType="1"/>
                </p:cNvSpPr>
                <p:nvPr/>
              </p:nvSpPr>
              <p:spPr bwMode="auto">
                <a:xfrm>
                  <a:off x="1584" y="38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" name="Line 204"/>
                <p:cNvSpPr>
                  <a:spLocks noChangeShapeType="1"/>
                </p:cNvSpPr>
                <p:nvPr/>
              </p:nvSpPr>
              <p:spPr bwMode="auto">
                <a:xfrm>
                  <a:off x="1584" y="38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0" name="Line 205"/>
                <p:cNvSpPr>
                  <a:spLocks noChangeShapeType="1"/>
                </p:cNvSpPr>
                <p:nvPr/>
              </p:nvSpPr>
              <p:spPr bwMode="auto">
                <a:xfrm>
                  <a:off x="1584" y="37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1" name="Line 206"/>
                <p:cNvSpPr>
                  <a:spLocks noChangeShapeType="1"/>
                </p:cNvSpPr>
                <p:nvPr/>
              </p:nvSpPr>
              <p:spPr bwMode="auto">
                <a:xfrm>
                  <a:off x="1584" y="36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2" name="Line 207"/>
                <p:cNvSpPr>
                  <a:spLocks noChangeShapeType="1"/>
                </p:cNvSpPr>
                <p:nvPr/>
              </p:nvSpPr>
              <p:spPr bwMode="auto">
                <a:xfrm>
                  <a:off x="1584" y="36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3" name="Line 208"/>
                <p:cNvSpPr>
                  <a:spLocks noChangeShapeType="1"/>
                </p:cNvSpPr>
                <p:nvPr/>
              </p:nvSpPr>
              <p:spPr bwMode="auto">
                <a:xfrm>
                  <a:off x="1584" y="35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4" name="Line 209"/>
                <p:cNvSpPr>
                  <a:spLocks noChangeShapeType="1"/>
                </p:cNvSpPr>
                <p:nvPr/>
              </p:nvSpPr>
              <p:spPr bwMode="auto">
                <a:xfrm>
                  <a:off x="1584" y="35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5" name="Line 210"/>
                <p:cNvSpPr>
                  <a:spLocks noChangeShapeType="1"/>
                </p:cNvSpPr>
                <p:nvPr/>
              </p:nvSpPr>
              <p:spPr bwMode="auto">
                <a:xfrm>
                  <a:off x="1584" y="34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6" name="Line 211"/>
                <p:cNvSpPr>
                  <a:spLocks noChangeShapeType="1"/>
                </p:cNvSpPr>
                <p:nvPr/>
              </p:nvSpPr>
              <p:spPr bwMode="auto">
                <a:xfrm>
                  <a:off x="1584" y="34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7" name="Line 212"/>
                <p:cNvSpPr>
                  <a:spLocks noChangeShapeType="1"/>
                </p:cNvSpPr>
                <p:nvPr/>
              </p:nvSpPr>
              <p:spPr bwMode="auto">
                <a:xfrm>
                  <a:off x="1584" y="33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" name="Line 213"/>
                <p:cNvSpPr>
                  <a:spLocks noChangeShapeType="1"/>
                </p:cNvSpPr>
                <p:nvPr/>
              </p:nvSpPr>
              <p:spPr bwMode="auto">
                <a:xfrm>
                  <a:off x="1584" y="33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" name="Line 214"/>
                <p:cNvSpPr>
                  <a:spLocks noChangeShapeType="1"/>
                </p:cNvSpPr>
                <p:nvPr/>
              </p:nvSpPr>
              <p:spPr bwMode="auto">
                <a:xfrm>
                  <a:off x="1584" y="32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0" name="Line 215"/>
                <p:cNvSpPr>
                  <a:spLocks noChangeShapeType="1"/>
                </p:cNvSpPr>
                <p:nvPr/>
              </p:nvSpPr>
              <p:spPr bwMode="auto">
                <a:xfrm>
                  <a:off x="1584" y="32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1" name="Line 216"/>
                <p:cNvSpPr>
                  <a:spLocks noChangeShapeType="1"/>
                </p:cNvSpPr>
                <p:nvPr/>
              </p:nvSpPr>
              <p:spPr bwMode="auto">
                <a:xfrm>
                  <a:off x="1584" y="32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2" name="Line 217"/>
                <p:cNvSpPr>
                  <a:spLocks noChangeShapeType="1"/>
                </p:cNvSpPr>
                <p:nvPr/>
              </p:nvSpPr>
              <p:spPr bwMode="auto">
                <a:xfrm>
                  <a:off x="1584" y="31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3" name="Line 218"/>
                <p:cNvSpPr>
                  <a:spLocks noChangeShapeType="1"/>
                </p:cNvSpPr>
                <p:nvPr/>
              </p:nvSpPr>
              <p:spPr bwMode="auto">
                <a:xfrm>
                  <a:off x="1584" y="31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4" name="Line 219"/>
                <p:cNvSpPr>
                  <a:spLocks noChangeShapeType="1"/>
                </p:cNvSpPr>
                <p:nvPr/>
              </p:nvSpPr>
              <p:spPr bwMode="auto">
                <a:xfrm>
                  <a:off x="1584" y="30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5" name="Line 220"/>
                <p:cNvSpPr>
                  <a:spLocks noChangeShapeType="1"/>
                </p:cNvSpPr>
                <p:nvPr/>
              </p:nvSpPr>
              <p:spPr bwMode="auto">
                <a:xfrm>
                  <a:off x="1584" y="29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6" name="Line 221"/>
                <p:cNvSpPr>
                  <a:spLocks noChangeShapeType="1"/>
                </p:cNvSpPr>
                <p:nvPr/>
              </p:nvSpPr>
              <p:spPr bwMode="auto">
                <a:xfrm>
                  <a:off x="1584" y="29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7" name="Line 222"/>
                <p:cNvSpPr>
                  <a:spLocks noChangeShapeType="1"/>
                </p:cNvSpPr>
                <p:nvPr/>
              </p:nvSpPr>
              <p:spPr bwMode="auto">
                <a:xfrm>
                  <a:off x="1584" y="28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8" name="Line 223"/>
                <p:cNvSpPr>
                  <a:spLocks noChangeShapeType="1"/>
                </p:cNvSpPr>
                <p:nvPr/>
              </p:nvSpPr>
              <p:spPr bwMode="auto">
                <a:xfrm>
                  <a:off x="1584" y="28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2" name="Group 253"/>
              <p:cNvGrpSpPr>
                <a:grpSpLocks/>
              </p:cNvGrpSpPr>
              <p:nvPr/>
            </p:nvGrpSpPr>
            <p:grpSpPr bwMode="auto">
              <a:xfrm>
                <a:off x="7010400" y="3706813"/>
                <a:ext cx="76200" cy="1830388"/>
                <a:chOff x="4416" y="2788"/>
                <a:chExt cx="48" cy="1153"/>
              </a:xfrm>
            </p:grpSpPr>
            <p:sp>
              <p:nvSpPr>
                <p:cNvPr id="273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4416" y="394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4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4416" y="370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5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4416" y="347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6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4416" y="325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7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416" y="302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8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416" y="27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9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4440" y="38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0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4440" y="38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1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440" y="38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2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440" y="37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3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4440" y="36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4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4440" y="36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5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4440" y="35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6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4440" y="35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7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4440" y="34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8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4440" y="34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9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4440" y="33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0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4440" y="33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1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4440" y="32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2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4440" y="32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3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4440" y="32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4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4440" y="31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5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4440" y="31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6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4440" y="30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7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4440" y="29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8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4440" y="29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9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440" y="28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0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4440" y="28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3" name="Group 257"/>
              <p:cNvGrpSpPr>
                <a:grpSpLocks/>
              </p:cNvGrpSpPr>
              <p:nvPr/>
            </p:nvGrpSpPr>
            <p:grpSpPr bwMode="auto">
              <a:xfrm>
                <a:off x="2895600" y="5459413"/>
                <a:ext cx="3811588" cy="76200"/>
                <a:chOff x="1824" y="3892"/>
                <a:chExt cx="2401" cy="48"/>
              </a:xfrm>
            </p:grpSpPr>
            <p:sp>
              <p:nvSpPr>
                <p:cNvPr id="270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824" y="389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024" y="389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2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4224" y="389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4" name="Group 261"/>
              <p:cNvGrpSpPr>
                <a:grpSpLocks/>
              </p:cNvGrpSpPr>
              <p:nvPr/>
            </p:nvGrpSpPr>
            <p:grpSpPr bwMode="auto">
              <a:xfrm>
                <a:off x="2895600" y="3706813"/>
                <a:ext cx="3811588" cy="76200"/>
                <a:chOff x="1824" y="2788"/>
                <a:chExt cx="2401" cy="48"/>
              </a:xfrm>
            </p:grpSpPr>
            <p:sp>
              <p:nvSpPr>
                <p:cNvPr id="267" name="Line 258"/>
                <p:cNvSpPr>
                  <a:spLocks noChangeShapeType="1"/>
                </p:cNvSpPr>
                <p:nvPr/>
              </p:nvSpPr>
              <p:spPr bwMode="auto">
                <a:xfrm>
                  <a:off x="1824" y="278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" name="Line 259"/>
                <p:cNvSpPr>
                  <a:spLocks noChangeShapeType="1"/>
                </p:cNvSpPr>
                <p:nvPr/>
              </p:nvSpPr>
              <p:spPr bwMode="auto">
                <a:xfrm>
                  <a:off x="3024" y="278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9" name="Line 260"/>
                <p:cNvSpPr>
                  <a:spLocks noChangeShapeType="1"/>
                </p:cNvSpPr>
                <p:nvPr/>
              </p:nvSpPr>
              <p:spPr bwMode="auto">
                <a:xfrm>
                  <a:off x="4224" y="278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5" name="Line 262"/>
              <p:cNvSpPr>
                <a:spLocks noChangeShapeType="1"/>
              </p:cNvSpPr>
              <p:nvPr/>
            </p:nvSpPr>
            <p:spPr bwMode="auto">
              <a:xfrm flipV="1">
                <a:off x="2514600" y="3706813"/>
                <a:ext cx="1588" cy="1828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" name="Line 263"/>
              <p:cNvSpPr>
                <a:spLocks noChangeShapeType="1"/>
              </p:cNvSpPr>
              <p:nvPr/>
            </p:nvSpPr>
            <p:spPr bwMode="auto">
              <a:xfrm flipV="1">
                <a:off x="7086600" y="3706813"/>
                <a:ext cx="1588" cy="1828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" name="Line 264"/>
              <p:cNvSpPr>
                <a:spLocks noChangeShapeType="1"/>
              </p:cNvSpPr>
              <p:nvPr/>
            </p:nvSpPr>
            <p:spPr bwMode="auto">
              <a:xfrm>
                <a:off x="2514600" y="5535613"/>
                <a:ext cx="45720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8" name="Line 265"/>
              <p:cNvSpPr>
                <a:spLocks noChangeShapeType="1"/>
              </p:cNvSpPr>
              <p:nvPr/>
            </p:nvSpPr>
            <p:spPr bwMode="auto">
              <a:xfrm>
                <a:off x="2514600" y="3706813"/>
                <a:ext cx="45720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9" name="Oval 266"/>
              <p:cNvSpPr>
                <a:spLocks noChangeArrowheads="1"/>
              </p:cNvSpPr>
              <p:nvPr/>
            </p:nvSpPr>
            <p:spPr bwMode="auto">
              <a:xfrm>
                <a:off x="2838450" y="3903663"/>
                <a:ext cx="127000" cy="1270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0" name="Oval 267"/>
              <p:cNvSpPr>
                <a:spLocks noChangeArrowheads="1"/>
              </p:cNvSpPr>
              <p:nvPr/>
            </p:nvSpPr>
            <p:spPr bwMode="auto">
              <a:xfrm>
                <a:off x="4743450" y="3916363"/>
                <a:ext cx="127000" cy="1270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1" name="Oval 268"/>
              <p:cNvSpPr>
                <a:spLocks noChangeArrowheads="1"/>
              </p:cNvSpPr>
              <p:nvPr/>
            </p:nvSpPr>
            <p:spPr bwMode="auto">
              <a:xfrm>
                <a:off x="6648450" y="4017963"/>
                <a:ext cx="127000" cy="1270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2" name="Group 294"/>
              <p:cNvGrpSpPr>
                <a:grpSpLocks/>
              </p:cNvGrpSpPr>
              <p:nvPr/>
            </p:nvGrpSpPr>
            <p:grpSpPr bwMode="auto">
              <a:xfrm>
                <a:off x="1987550" y="3932238"/>
                <a:ext cx="361950" cy="1366838"/>
                <a:chOff x="1344" y="2940"/>
                <a:chExt cx="228" cy="861"/>
              </a:xfrm>
            </p:grpSpPr>
            <p:sp>
              <p:nvSpPr>
                <p:cNvPr id="263" name="Rectangle 270"/>
                <p:cNvSpPr>
                  <a:spLocks noChangeArrowheads="1"/>
                </p:cNvSpPr>
                <p:nvPr/>
              </p:nvSpPr>
              <p:spPr bwMode="auto">
                <a:xfrm>
                  <a:off x="1344" y="3628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-0.3</a:t>
                  </a:r>
                  <a:endParaRPr lang="pl-PL" sz="1800" b="1"/>
                </a:p>
              </p:txBody>
            </p:sp>
            <p:sp>
              <p:nvSpPr>
                <p:cNvPr id="264" name="Rectangle 271"/>
                <p:cNvSpPr>
                  <a:spLocks noChangeArrowheads="1"/>
                </p:cNvSpPr>
                <p:nvPr/>
              </p:nvSpPr>
              <p:spPr bwMode="auto">
                <a:xfrm>
                  <a:off x="1344" y="3404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-0.2</a:t>
                  </a:r>
                  <a:endParaRPr lang="pl-PL" sz="1800" b="1"/>
                </a:p>
              </p:txBody>
            </p:sp>
            <p:sp>
              <p:nvSpPr>
                <p:cNvPr id="265" name="Rectangle 272"/>
                <p:cNvSpPr>
                  <a:spLocks noChangeArrowheads="1"/>
                </p:cNvSpPr>
                <p:nvPr/>
              </p:nvSpPr>
              <p:spPr bwMode="auto">
                <a:xfrm>
                  <a:off x="1344" y="3172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-0.1</a:t>
                  </a:r>
                  <a:endParaRPr lang="pl-PL" sz="1800" b="1"/>
                </a:p>
              </p:txBody>
            </p:sp>
            <p:sp>
              <p:nvSpPr>
                <p:cNvPr id="2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1456" y="2940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l-PL" sz="1800" b="1">
                      <a:solidFill>
                        <a:srgbClr val="000000"/>
                      </a:solidFill>
                    </a:rPr>
                    <a:t>0</a:t>
                  </a:r>
                  <a:endParaRPr lang="pl-PL" sz="1800" b="1"/>
                </a:p>
              </p:txBody>
            </p:sp>
          </p:grpSp>
          <p:sp>
            <p:nvSpPr>
              <p:cNvPr id="217" name="Oval 295"/>
              <p:cNvSpPr>
                <a:spLocks noChangeArrowheads="1"/>
              </p:cNvSpPr>
              <p:nvPr/>
            </p:nvSpPr>
            <p:spPr bwMode="auto">
              <a:xfrm>
                <a:off x="2838450" y="3016250"/>
                <a:ext cx="127000" cy="1270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8" name="Oval 296"/>
              <p:cNvSpPr>
                <a:spLocks noChangeArrowheads="1"/>
              </p:cNvSpPr>
              <p:nvPr/>
            </p:nvSpPr>
            <p:spPr bwMode="auto">
              <a:xfrm>
                <a:off x="6640513" y="1995488"/>
                <a:ext cx="127000" cy="1270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9" name="Oval 297"/>
              <p:cNvSpPr>
                <a:spLocks noChangeArrowheads="1"/>
              </p:cNvSpPr>
              <p:nvPr/>
            </p:nvSpPr>
            <p:spPr bwMode="auto">
              <a:xfrm>
                <a:off x="4735513" y="3221038"/>
                <a:ext cx="127000" cy="1270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0" name="Oval 298"/>
              <p:cNvSpPr>
                <a:spLocks noChangeArrowheads="1"/>
              </p:cNvSpPr>
              <p:nvPr/>
            </p:nvSpPr>
            <p:spPr bwMode="auto">
              <a:xfrm>
                <a:off x="2838450" y="2733675"/>
                <a:ext cx="127000" cy="127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1" name="Oval 299"/>
              <p:cNvSpPr>
                <a:spLocks noChangeArrowheads="1"/>
              </p:cNvSpPr>
              <p:nvPr/>
            </p:nvSpPr>
            <p:spPr bwMode="auto">
              <a:xfrm>
                <a:off x="4735513" y="2940050"/>
                <a:ext cx="127000" cy="127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2" name="Oval 300"/>
              <p:cNvSpPr>
                <a:spLocks noChangeArrowheads="1"/>
              </p:cNvSpPr>
              <p:nvPr/>
            </p:nvSpPr>
            <p:spPr bwMode="auto">
              <a:xfrm>
                <a:off x="6648450" y="2008188"/>
                <a:ext cx="127000" cy="127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3" name="Text Box 302"/>
              <p:cNvSpPr txBox="1">
                <a:spLocks noChangeArrowheads="1"/>
              </p:cNvSpPr>
              <p:nvPr/>
            </p:nvSpPr>
            <p:spPr bwMode="auto">
              <a:xfrm>
                <a:off x="2722563" y="5546725"/>
                <a:ext cx="42037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800" b="1"/>
                  <a:t>Relative orientation of shape and current</a:t>
                </a:r>
              </a:p>
            </p:txBody>
          </p:sp>
          <p:sp>
            <p:nvSpPr>
              <p:cNvPr id="224" name="Text Box 303"/>
              <p:cNvSpPr txBox="1">
                <a:spLocks noChangeArrowheads="1"/>
              </p:cNvSpPr>
              <p:nvPr/>
            </p:nvSpPr>
            <p:spPr bwMode="auto">
              <a:xfrm rot="16200000">
                <a:off x="1139034" y="4421981"/>
                <a:ext cx="12779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 dirty="0">
                    <a:latin typeface="Symbol" pitchFamily="18" charset="2"/>
                  </a:rPr>
                  <a:t>D</a:t>
                </a:r>
                <a:r>
                  <a:rPr lang="pl-PL" b="1" dirty="0"/>
                  <a:t>E [</a:t>
                </a:r>
                <a:r>
                  <a:rPr lang="pl-PL" b="1" dirty="0" err="1"/>
                  <a:t>MeV</a:t>
                </a:r>
                <a:r>
                  <a:rPr lang="pl-PL" b="1" dirty="0"/>
                  <a:t>]</a:t>
                </a:r>
              </a:p>
            </p:txBody>
          </p:sp>
          <p:sp>
            <p:nvSpPr>
              <p:cNvPr id="225" name="Text Box 304"/>
              <p:cNvSpPr txBox="1">
                <a:spLocks noChangeArrowheads="1"/>
              </p:cNvSpPr>
              <p:nvPr/>
            </p:nvSpPr>
            <p:spPr bwMode="auto">
              <a:xfrm rot="16200000">
                <a:off x="1323978" y="2562225"/>
                <a:ext cx="9144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 dirty="0" err="1">
                    <a:latin typeface="Symbol" pitchFamily="18" charset="2"/>
                  </a:rPr>
                  <a:t>d</a:t>
                </a:r>
                <a:r>
                  <a:rPr lang="pl-PL" b="1" baseline="-25000" dirty="0" err="1"/>
                  <a:t>C</a:t>
                </a:r>
                <a:r>
                  <a:rPr lang="pl-PL" b="1" dirty="0"/>
                  <a:t> [%]</a:t>
                </a:r>
              </a:p>
            </p:txBody>
          </p:sp>
          <p:sp>
            <p:nvSpPr>
              <p:cNvPr id="226" name="Text Box 305"/>
              <p:cNvSpPr txBox="1">
                <a:spLocks noChangeArrowheads="1"/>
              </p:cNvSpPr>
              <p:nvPr/>
            </p:nvSpPr>
            <p:spPr bwMode="auto">
              <a:xfrm>
                <a:off x="4556125" y="1254125"/>
                <a:ext cx="2413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b="1" i="1"/>
                  <a:t>i</a:t>
                </a:r>
              </a:p>
            </p:txBody>
          </p:sp>
          <p:sp>
            <p:nvSpPr>
              <p:cNvPr id="227" name="AutoShape 306"/>
              <p:cNvSpPr>
                <a:spLocks noChangeArrowheads="1"/>
              </p:cNvSpPr>
              <p:nvPr/>
            </p:nvSpPr>
            <p:spPr bwMode="auto">
              <a:xfrm>
                <a:off x="2657475" y="1989138"/>
                <a:ext cx="685800" cy="4953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pl-PL" sz="1600" b="1"/>
                  <a:t>A=34</a:t>
                </a:r>
              </a:p>
              <a:p>
                <a:pPr algn="ctr"/>
                <a:r>
                  <a:rPr lang="pl-PL" sz="1600" b="1"/>
                  <a:t>SV</a:t>
                </a:r>
              </a:p>
            </p:txBody>
          </p:sp>
          <p:sp>
            <p:nvSpPr>
              <p:cNvPr id="228" name="AutoShape 310"/>
              <p:cNvSpPr>
                <a:spLocks noChangeArrowheads="1"/>
              </p:cNvSpPr>
              <p:nvPr/>
            </p:nvSpPr>
            <p:spPr bwMode="auto">
              <a:xfrm>
                <a:off x="3660775" y="2330450"/>
                <a:ext cx="1316038" cy="331788"/>
              </a:xfrm>
              <a:prstGeom prst="wedgeRoundRectCallout">
                <a:avLst>
                  <a:gd name="adj1" fmla="val -49519"/>
                  <a:gd name="adj2" fmla="val 106458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pl-PL"/>
              </a:p>
            </p:txBody>
          </p:sp>
          <p:sp>
            <p:nvSpPr>
              <p:cNvPr id="229" name="Text Box 308"/>
              <p:cNvSpPr txBox="1">
                <a:spLocks noChangeArrowheads="1"/>
              </p:cNvSpPr>
              <p:nvPr/>
            </p:nvSpPr>
            <p:spPr bwMode="auto">
              <a:xfrm>
                <a:off x="3671888" y="2292350"/>
                <a:ext cx="1322387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800" b="1" baseline="30000"/>
                  <a:t>34</a:t>
                </a:r>
                <a:r>
                  <a:rPr lang="pl-PL" sz="1800" b="1"/>
                  <a:t>Ar </a:t>
                </a:r>
                <a:r>
                  <a:rPr lang="pl-PL" sz="1800" b="1">
                    <a:sym typeface="Wingdings" pitchFamily="2" charset="2"/>
                  </a:rPr>
                  <a:t> </a:t>
                </a:r>
                <a:r>
                  <a:rPr lang="pl-PL" sz="1800" b="1" baseline="30000">
                    <a:sym typeface="Wingdings" pitchFamily="2" charset="2"/>
                  </a:rPr>
                  <a:t>34</a:t>
                </a:r>
                <a:r>
                  <a:rPr lang="pl-PL" sz="1800" b="1">
                    <a:sym typeface="Wingdings" pitchFamily="2" charset="2"/>
                  </a:rPr>
                  <a:t>Cl</a:t>
                </a:r>
                <a:endParaRPr lang="pl-PL" sz="1800" b="1"/>
              </a:p>
            </p:txBody>
          </p:sp>
          <p:sp>
            <p:nvSpPr>
              <p:cNvPr id="230" name="AutoShape 311"/>
              <p:cNvSpPr>
                <a:spLocks noChangeArrowheads="1"/>
              </p:cNvSpPr>
              <p:nvPr/>
            </p:nvSpPr>
            <p:spPr bwMode="auto">
              <a:xfrm flipV="1">
                <a:off x="5307013" y="3149600"/>
                <a:ext cx="1316037" cy="331788"/>
              </a:xfrm>
              <a:prstGeom prst="wedgeRoundRectCallout">
                <a:avLst>
                  <a:gd name="adj1" fmla="val -49519"/>
                  <a:gd name="adj2" fmla="val 106458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/>
              <a:lstStyle/>
              <a:p>
                <a:pPr algn="ctr"/>
                <a:endParaRPr lang="pl-PL"/>
              </a:p>
            </p:txBody>
          </p:sp>
          <p:sp>
            <p:nvSpPr>
              <p:cNvPr id="231" name="Text Box 309"/>
              <p:cNvSpPr txBox="1">
                <a:spLocks noChangeArrowheads="1"/>
              </p:cNvSpPr>
              <p:nvPr/>
            </p:nvSpPr>
            <p:spPr bwMode="auto">
              <a:xfrm>
                <a:off x="5397500" y="3141663"/>
                <a:ext cx="1182688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800" b="1" baseline="30000"/>
                  <a:t>34</a:t>
                </a:r>
                <a:r>
                  <a:rPr lang="pl-PL" sz="1800" b="1"/>
                  <a:t>Cl </a:t>
                </a:r>
                <a:r>
                  <a:rPr lang="pl-PL" sz="1800" b="1">
                    <a:sym typeface="Wingdings" pitchFamily="2" charset="2"/>
                  </a:rPr>
                  <a:t> </a:t>
                </a:r>
                <a:r>
                  <a:rPr lang="pl-PL" sz="1800" b="1" baseline="30000">
                    <a:sym typeface="Wingdings" pitchFamily="2" charset="2"/>
                  </a:rPr>
                  <a:t>34</a:t>
                </a:r>
                <a:r>
                  <a:rPr lang="pl-PL" sz="1800" b="1">
                    <a:sym typeface="Wingdings" pitchFamily="2" charset="2"/>
                  </a:rPr>
                  <a:t>S</a:t>
                </a:r>
                <a:endParaRPr lang="pl-PL" sz="1800" b="1"/>
              </a:p>
            </p:txBody>
          </p:sp>
          <p:sp>
            <p:nvSpPr>
              <p:cNvPr id="232" name="Text Box 312"/>
              <p:cNvSpPr txBox="1">
                <a:spLocks noChangeArrowheads="1"/>
              </p:cNvSpPr>
              <p:nvPr/>
            </p:nvSpPr>
            <p:spPr bwMode="auto">
              <a:xfrm>
                <a:off x="5308600" y="3663950"/>
                <a:ext cx="100171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800" b="1">
                    <a:latin typeface="Symbol" pitchFamily="18" charset="2"/>
                  </a:rPr>
                  <a:t>D</a:t>
                </a:r>
                <a:r>
                  <a:rPr lang="pl-PL" sz="1800" b="1"/>
                  <a:t>E</a:t>
                </a:r>
                <a:r>
                  <a:rPr lang="pl-PL" sz="1800" b="1" baseline="-25000"/>
                  <a:t>I=0,T=1</a:t>
                </a:r>
              </a:p>
            </p:txBody>
          </p:sp>
          <p:sp>
            <p:nvSpPr>
              <p:cNvPr id="233" name="Text Box 313"/>
              <p:cNvSpPr txBox="1">
                <a:spLocks noChangeArrowheads="1"/>
              </p:cNvSpPr>
              <p:nvPr/>
            </p:nvSpPr>
            <p:spPr bwMode="auto">
              <a:xfrm>
                <a:off x="3260725" y="4902200"/>
                <a:ext cx="6889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800" b="1">
                    <a:latin typeface="Symbol" pitchFamily="18" charset="2"/>
                  </a:rPr>
                  <a:t>D</a:t>
                </a:r>
                <a:r>
                  <a:rPr lang="pl-PL" sz="1800" b="1"/>
                  <a:t>E</a:t>
                </a:r>
                <a:r>
                  <a:rPr lang="pl-PL" sz="1800" b="1" baseline="-25000"/>
                  <a:t>HF</a:t>
                </a:r>
              </a:p>
            </p:txBody>
          </p:sp>
          <p:sp>
            <p:nvSpPr>
              <p:cNvPr id="234" name="Text Box 314"/>
              <p:cNvSpPr txBox="1">
                <a:spLocks noChangeArrowheads="1"/>
              </p:cNvSpPr>
              <p:nvPr/>
            </p:nvSpPr>
            <p:spPr bwMode="auto">
              <a:xfrm>
                <a:off x="5024438" y="5048250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800" b="1">
                    <a:latin typeface="Symbol" pitchFamily="18" charset="2"/>
                  </a:rPr>
                  <a:t>D</a:t>
                </a:r>
                <a:r>
                  <a:rPr lang="pl-PL" sz="1800" b="1"/>
                  <a:t>E</a:t>
                </a:r>
                <a:r>
                  <a:rPr lang="pl-PL" sz="1800" b="1" baseline="-25000"/>
                  <a:t>IV</a:t>
                </a:r>
              </a:p>
            </p:txBody>
          </p:sp>
          <p:sp>
            <p:nvSpPr>
              <p:cNvPr id="235" name="Text Box 315"/>
              <p:cNvSpPr txBox="1">
                <a:spLocks noChangeArrowheads="1"/>
              </p:cNvSpPr>
              <p:nvPr/>
            </p:nvSpPr>
            <p:spPr bwMode="auto">
              <a:xfrm>
                <a:off x="5319713" y="5019675"/>
                <a:ext cx="4524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000" b="1"/>
                  <a:t>(TO)</a:t>
                </a:r>
              </a:p>
            </p:txBody>
          </p:sp>
          <p:sp>
            <p:nvSpPr>
              <p:cNvPr id="236" name="AutoShape 316"/>
              <p:cNvSpPr>
                <a:spLocks noChangeArrowheads="1"/>
              </p:cNvSpPr>
              <p:nvPr/>
            </p:nvSpPr>
            <p:spPr bwMode="auto">
              <a:xfrm>
                <a:off x="2852738" y="5257800"/>
                <a:ext cx="85725" cy="762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37" name="AutoShape 318"/>
              <p:cNvSpPr>
                <a:spLocks noChangeArrowheads="1"/>
              </p:cNvSpPr>
              <p:nvPr/>
            </p:nvSpPr>
            <p:spPr bwMode="auto">
              <a:xfrm>
                <a:off x="4757738" y="5338763"/>
                <a:ext cx="85725" cy="762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38" name="AutoShape 320"/>
              <p:cNvSpPr>
                <a:spLocks noChangeArrowheads="1"/>
              </p:cNvSpPr>
              <p:nvPr/>
            </p:nvSpPr>
            <p:spPr bwMode="auto">
              <a:xfrm>
                <a:off x="4754563" y="5251450"/>
                <a:ext cx="85725" cy="762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39" name="AutoShape 321"/>
              <p:cNvSpPr>
                <a:spLocks noChangeArrowheads="1"/>
              </p:cNvSpPr>
              <p:nvPr/>
            </p:nvSpPr>
            <p:spPr bwMode="auto">
              <a:xfrm>
                <a:off x="2847975" y="5194300"/>
                <a:ext cx="85725" cy="762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40" name="Text Box 322"/>
              <p:cNvSpPr txBox="1">
                <a:spLocks noChangeArrowheads="1"/>
              </p:cNvSpPr>
              <p:nvPr/>
            </p:nvSpPr>
            <p:spPr bwMode="auto">
              <a:xfrm>
                <a:off x="2076450" y="1597025"/>
                <a:ext cx="27463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i="1"/>
                  <a:t>x</a:t>
                </a:r>
              </a:p>
            </p:txBody>
          </p:sp>
          <p:sp>
            <p:nvSpPr>
              <p:cNvPr id="241" name="Text Box 323"/>
              <p:cNvSpPr txBox="1">
                <a:spLocks noChangeArrowheads="1"/>
              </p:cNvSpPr>
              <p:nvPr/>
            </p:nvSpPr>
            <p:spPr bwMode="auto">
              <a:xfrm>
                <a:off x="5910263" y="1601788"/>
                <a:ext cx="274637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i="1"/>
                  <a:t>x</a:t>
                </a:r>
              </a:p>
            </p:txBody>
          </p:sp>
          <p:sp>
            <p:nvSpPr>
              <p:cNvPr id="242" name="Text Box 324"/>
              <p:cNvSpPr txBox="1">
                <a:spLocks noChangeArrowheads="1"/>
              </p:cNvSpPr>
              <p:nvPr/>
            </p:nvSpPr>
            <p:spPr bwMode="auto">
              <a:xfrm>
                <a:off x="3978275" y="1585913"/>
                <a:ext cx="27463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i="1"/>
                  <a:t>x</a:t>
                </a:r>
              </a:p>
            </p:txBody>
          </p:sp>
          <p:sp>
            <p:nvSpPr>
              <p:cNvPr id="243" name="Text Box 325"/>
              <p:cNvSpPr txBox="1">
                <a:spLocks noChangeArrowheads="1"/>
              </p:cNvSpPr>
              <p:nvPr/>
            </p:nvSpPr>
            <p:spPr bwMode="auto">
              <a:xfrm>
                <a:off x="3592513" y="1035050"/>
                <a:ext cx="274637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i="1"/>
                  <a:t>y</a:t>
                </a:r>
              </a:p>
            </p:txBody>
          </p:sp>
          <p:sp>
            <p:nvSpPr>
              <p:cNvPr id="244" name="Text Box 326"/>
              <p:cNvSpPr txBox="1">
                <a:spLocks noChangeArrowheads="1"/>
              </p:cNvSpPr>
              <p:nvPr/>
            </p:nvSpPr>
            <p:spPr bwMode="auto">
              <a:xfrm>
                <a:off x="5464175" y="1028700"/>
                <a:ext cx="27463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i="1"/>
                  <a:t>y</a:t>
                </a:r>
              </a:p>
            </p:txBody>
          </p:sp>
          <p:sp>
            <p:nvSpPr>
              <p:cNvPr id="245" name="Text Box 327"/>
              <p:cNvSpPr txBox="1">
                <a:spLocks noChangeArrowheads="1"/>
              </p:cNvSpPr>
              <p:nvPr/>
            </p:nvSpPr>
            <p:spPr bwMode="auto">
              <a:xfrm>
                <a:off x="7070725" y="1062038"/>
                <a:ext cx="27463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sz="1600" i="1"/>
                  <a:t>y</a:t>
                </a:r>
              </a:p>
            </p:txBody>
          </p:sp>
        </p:grpSp>
      </p:grpSp>
      <p:sp>
        <p:nvSpPr>
          <p:cNvPr id="483" name="pole tekstowe 482"/>
          <p:cNvSpPr txBox="1"/>
          <p:nvPr/>
        </p:nvSpPr>
        <p:spPr>
          <a:xfrm>
            <a:off x="906983" y="2446237"/>
            <a:ext cx="218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V</a:t>
            </a:r>
            <a:r>
              <a:rPr lang="pl-PL" baseline="-25000" dirty="0" err="1" smtClean="0"/>
              <a:t>ud</a:t>
            </a:r>
            <a:r>
              <a:rPr lang="pl-PL" dirty="0" smtClean="0"/>
              <a:t>=0.97397(27)</a:t>
            </a:r>
            <a:endParaRPr lang="pl-PL" dirty="0"/>
          </a:p>
        </p:txBody>
      </p:sp>
      <p:sp>
        <p:nvSpPr>
          <p:cNvPr id="484" name="pole tekstowe 483"/>
          <p:cNvSpPr txBox="1"/>
          <p:nvPr/>
        </p:nvSpPr>
        <p:spPr>
          <a:xfrm>
            <a:off x="906981" y="2103557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Ft</a:t>
            </a:r>
            <a:r>
              <a:rPr lang="pl-PL" dirty="0" smtClean="0"/>
              <a:t>=3073.6(12)</a:t>
            </a:r>
            <a:endParaRPr lang="pl-PL" dirty="0"/>
          </a:p>
        </p:txBody>
      </p:sp>
      <p:sp>
        <p:nvSpPr>
          <p:cNvPr id="485" name="pole tekstowe 484"/>
          <p:cNvSpPr txBox="1"/>
          <p:nvPr/>
        </p:nvSpPr>
        <p:spPr>
          <a:xfrm>
            <a:off x="859971" y="2832300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|V</a:t>
            </a:r>
            <a:r>
              <a:rPr lang="pl-PL" baseline="-25000" dirty="0" smtClean="0"/>
              <a:t>ud</a:t>
            </a:r>
            <a:r>
              <a:rPr lang="pl-PL" dirty="0" smtClean="0"/>
              <a:t>|</a:t>
            </a:r>
            <a:r>
              <a:rPr lang="pl-PL" baseline="30000" dirty="0" smtClean="0"/>
              <a:t>2</a:t>
            </a:r>
            <a:r>
              <a:rPr lang="pl-PL" dirty="0" smtClean="0"/>
              <a:t>+|V</a:t>
            </a:r>
            <a:r>
              <a:rPr lang="pl-PL" baseline="-25000" dirty="0" smtClean="0"/>
              <a:t>us</a:t>
            </a:r>
            <a:r>
              <a:rPr lang="pl-PL" dirty="0" smtClean="0"/>
              <a:t>|</a:t>
            </a:r>
            <a:r>
              <a:rPr lang="pl-PL" baseline="30000" dirty="0" smtClean="0"/>
              <a:t>2</a:t>
            </a:r>
            <a:r>
              <a:rPr lang="pl-PL" dirty="0" smtClean="0"/>
              <a:t>+|V</a:t>
            </a:r>
            <a:r>
              <a:rPr lang="pl-PL" baseline="-25000" dirty="0" smtClean="0"/>
              <a:t>ub</a:t>
            </a:r>
            <a:r>
              <a:rPr lang="pl-PL" dirty="0" smtClean="0"/>
              <a:t>|</a:t>
            </a:r>
            <a:r>
              <a:rPr lang="pl-PL" baseline="30000" dirty="0" smtClean="0"/>
              <a:t>2</a:t>
            </a:r>
            <a:r>
              <a:rPr lang="pl-PL" dirty="0" smtClean="0"/>
              <a:t>=</a:t>
            </a:r>
          </a:p>
          <a:p>
            <a:r>
              <a:rPr lang="pl-PL" dirty="0" smtClean="0"/>
              <a:t>=0.99935(67)</a:t>
            </a:r>
            <a:endParaRPr lang="pl-PL" dirty="0"/>
          </a:p>
        </p:txBody>
      </p:sp>
      <p:sp>
        <p:nvSpPr>
          <p:cNvPr id="487" name="Oval 22"/>
          <p:cNvSpPr>
            <a:spLocks noChangeArrowheads="1"/>
          </p:cNvSpPr>
          <p:nvPr/>
        </p:nvSpPr>
        <p:spPr bwMode="auto">
          <a:xfrm>
            <a:off x="524352" y="808008"/>
            <a:ext cx="180975" cy="1905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>
              <a:solidFill>
                <a:srgbClr val="9900CC"/>
              </a:solidFill>
            </a:endParaRPr>
          </a:p>
        </p:txBody>
      </p:sp>
      <p:grpSp>
        <p:nvGrpSpPr>
          <p:cNvPr id="494" name="Grupa 493"/>
          <p:cNvGrpSpPr/>
          <p:nvPr/>
        </p:nvGrpSpPr>
        <p:grpSpPr>
          <a:xfrm>
            <a:off x="200502" y="1684308"/>
            <a:ext cx="495300" cy="200025"/>
            <a:chOff x="305277" y="2341533"/>
            <a:chExt cx="495300" cy="200025"/>
          </a:xfrm>
          <a:solidFill>
            <a:srgbClr val="3333FF"/>
          </a:solidFill>
        </p:grpSpPr>
        <p:sp>
          <p:nvSpPr>
            <p:cNvPr id="488" name="Oval 22"/>
            <p:cNvSpPr>
              <a:spLocks noChangeArrowheads="1"/>
            </p:cNvSpPr>
            <p:nvPr/>
          </p:nvSpPr>
          <p:spPr bwMode="auto">
            <a:xfrm>
              <a:off x="305277" y="2341533"/>
              <a:ext cx="180975" cy="190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492" name="Oval 22"/>
            <p:cNvSpPr>
              <a:spLocks noChangeArrowheads="1"/>
            </p:cNvSpPr>
            <p:nvPr/>
          </p:nvSpPr>
          <p:spPr bwMode="auto">
            <a:xfrm>
              <a:off x="619602" y="2351058"/>
              <a:ext cx="180975" cy="190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</p:grpSp>
      <p:sp>
        <p:nvSpPr>
          <p:cNvPr id="493" name="pole tekstowe 492"/>
          <p:cNvSpPr txBox="1"/>
          <p:nvPr/>
        </p:nvSpPr>
        <p:spPr>
          <a:xfrm>
            <a:off x="664858" y="1571625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CC"/>
                </a:solidFill>
              </a:rPr>
              <a:t>Functional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dependence</a:t>
            </a:r>
            <a:r>
              <a:rPr lang="pl-PL" b="1" dirty="0" smtClean="0">
                <a:solidFill>
                  <a:srgbClr val="0000CC"/>
                </a:solidFill>
              </a:rPr>
              <a:t>: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495" name="pole tekstowe 494"/>
          <p:cNvSpPr txBox="1"/>
          <p:nvPr/>
        </p:nvSpPr>
        <p:spPr>
          <a:xfrm>
            <a:off x="302600" y="2114550"/>
            <a:ext cx="64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CC"/>
                </a:solidFill>
              </a:rPr>
              <a:t>SV: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496" name="pole tekstowe 495"/>
          <p:cNvSpPr txBox="1"/>
          <p:nvPr/>
        </p:nvSpPr>
        <p:spPr>
          <a:xfrm>
            <a:off x="926034" y="3951187"/>
            <a:ext cx="218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V</a:t>
            </a:r>
            <a:r>
              <a:rPr lang="pl-PL" baseline="-25000" dirty="0" err="1" smtClean="0"/>
              <a:t>ud</a:t>
            </a:r>
            <a:r>
              <a:rPr lang="pl-PL" dirty="0" smtClean="0"/>
              <a:t>=0.97374(27)</a:t>
            </a:r>
            <a:endParaRPr lang="pl-PL" dirty="0"/>
          </a:p>
        </p:txBody>
      </p:sp>
      <p:sp>
        <p:nvSpPr>
          <p:cNvPr id="497" name="pole tekstowe 496"/>
          <p:cNvSpPr txBox="1"/>
          <p:nvPr/>
        </p:nvSpPr>
        <p:spPr>
          <a:xfrm>
            <a:off x="926031" y="3608507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Ft</a:t>
            </a:r>
            <a:r>
              <a:rPr lang="pl-PL" dirty="0" smtClean="0"/>
              <a:t>=3075.0(12)</a:t>
            </a:r>
            <a:endParaRPr lang="pl-PL" dirty="0"/>
          </a:p>
        </p:txBody>
      </p:sp>
      <p:sp>
        <p:nvSpPr>
          <p:cNvPr id="498" name="pole tekstowe 497"/>
          <p:cNvSpPr txBox="1"/>
          <p:nvPr/>
        </p:nvSpPr>
        <p:spPr>
          <a:xfrm>
            <a:off x="879021" y="4337250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|V</a:t>
            </a:r>
            <a:r>
              <a:rPr lang="pl-PL" baseline="-25000" dirty="0" smtClean="0"/>
              <a:t>ud</a:t>
            </a:r>
            <a:r>
              <a:rPr lang="pl-PL" dirty="0" smtClean="0"/>
              <a:t>|</a:t>
            </a:r>
            <a:r>
              <a:rPr lang="pl-PL" baseline="30000" dirty="0" smtClean="0"/>
              <a:t>2</a:t>
            </a:r>
            <a:r>
              <a:rPr lang="pl-PL" dirty="0" smtClean="0"/>
              <a:t>+|V</a:t>
            </a:r>
            <a:r>
              <a:rPr lang="pl-PL" baseline="-25000" dirty="0" smtClean="0"/>
              <a:t>us</a:t>
            </a:r>
            <a:r>
              <a:rPr lang="pl-PL" dirty="0" smtClean="0"/>
              <a:t>|</a:t>
            </a:r>
            <a:r>
              <a:rPr lang="pl-PL" baseline="30000" dirty="0" smtClean="0"/>
              <a:t>2</a:t>
            </a:r>
            <a:r>
              <a:rPr lang="pl-PL" dirty="0" smtClean="0"/>
              <a:t>+|V</a:t>
            </a:r>
            <a:r>
              <a:rPr lang="pl-PL" baseline="-25000" dirty="0" smtClean="0"/>
              <a:t>ub</a:t>
            </a:r>
            <a:r>
              <a:rPr lang="pl-PL" dirty="0" smtClean="0"/>
              <a:t>|</a:t>
            </a:r>
            <a:r>
              <a:rPr lang="pl-PL" baseline="30000" dirty="0" smtClean="0"/>
              <a:t>2</a:t>
            </a:r>
            <a:r>
              <a:rPr lang="pl-PL" dirty="0" smtClean="0"/>
              <a:t>=</a:t>
            </a:r>
          </a:p>
          <a:p>
            <a:r>
              <a:rPr lang="pl-PL" dirty="0" smtClean="0"/>
              <a:t>=0.99890(67)</a:t>
            </a:r>
            <a:endParaRPr lang="pl-PL" dirty="0"/>
          </a:p>
        </p:txBody>
      </p:sp>
      <p:sp>
        <p:nvSpPr>
          <p:cNvPr id="499" name="pole tekstowe 498"/>
          <p:cNvSpPr txBox="1"/>
          <p:nvPr/>
        </p:nvSpPr>
        <p:spPr>
          <a:xfrm>
            <a:off x="84965" y="3619500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CC"/>
                </a:solidFill>
              </a:rPr>
              <a:t>SHZ2: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500" name="pole tekstowe 499"/>
          <p:cNvSpPr txBox="1"/>
          <p:nvPr/>
        </p:nvSpPr>
        <p:spPr>
          <a:xfrm>
            <a:off x="495300" y="5164456"/>
            <a:ext cx="257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a</a:t>
            </a:r>
            <a:r>
              <a:rPr lang="pl-PL" b="1" baseline="-25000" dirty="0" err="1" smtClean="0">
                <a:solidFill>
                  <a:srgbClr val="FF0000"/>
                </a:solidFill>
              </a:rPr>
              <a:t>sym</a:t>
            </a:r>
            <a:r>
              <a:rPr lang="pl-PL" b="1" dirty="0" smtClean="0">
                <a:solidFill>
                  <a:srgbClr val="FF0000"/>
                </a:solidFill>
              </a:rPr>
              <a:t>=42.2MeV!!!</a:t>
            </a:r>
            <a:endParaRPr lang="pl-PL" b="1" baseline="-25000" dirty="0">
              <a:solidFill>
                <a:srgbClr val="FF0000"/>
              </a:solidFill>
            </a:endParaRPr>
          </a:p>
        </p:txBody>
      </p:sp>
      <p:sp>
        <p:nvSpPr>
          <p:cNvPr id="501" name="pole tekstowe 500"/>
          <p:cNvSpPr txBox="1"/>
          <p:nvPr/>
        </p:nvSpPr>
        <p:spPr>
          <a:xfrm>
            <a:off x="839327" y="714375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CC"/>
                </a:solidFill>
              </a:rPr>
              <a:t>Basis-size</a:t>
            </a:r>
            <a:r>
              <a:rPr lang="pl-PL" b="1" dirty="0" smtClean="0">
                <a:solidFill>
                  <a:srgbClr val="0000CC"/>
                </a:solidFill>
              </a:rPr>
              <a:t> </a:t>
            </a:r>
            <a:r>
              <a:rPr lang="pl-PL" b="1" dirty="0" err="1" smtClean="0">
                <a:solidFill>
                  <a:srgbClr val="0000CC"/>
                </a:solidFill>
              </a:rPr>
              <a:t>dependence</a:t>
            </a:r>
            <a:r>
              <a:rPr lang="pl-PL" b="1" dirty="0" smtClean="0">
                <a:solidFill>
                  <a:srgbClr val="0000CC"/>
                </a:solidFill>
              </a:rPr>
              <a:t>: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502" name="pole tekstowe 501"/>
          <p:cNvSpPr txBox="1"/>
          <p:nvPr/>
        </p:nvSpPr>
        <p:spPr>
          <a:xfrm>
            <a:off x="926220" y="106680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CC"/>
                </a:solidFill>
              </a:rPr>
              <a:t>~10%</a:t>
            </a:r>
            <a:endParaRPr lang="pl-PL" b="1" dirty="0">
              <a:solidFill>
                <a:srgbClr val="0000CC"/>
              </a:solidFill>
            </a:endParaRPr>
          </a:p>
        </p:txBody>
      </p:sp>
      <p:grpSp>
        <p:nvGrpSpPr>
          <p:cNvPr id="504" name="Grupa 503"/>
          <p:cNvGrpSpPr/>
          <p:nvPr/>
        </p:nvGrpSpPr>
        <p:grpSpPr>
          <a:xfrm>
            <a:off x="4429602" y="723900"/>
            <a:ext cx="4385430" cy="400110"/>
            <a:chOff x="4677252" y="533400"/>
            <a:chExt cx="4385430" cy="400110"/>
          </a:xfrm>
        </p:grpSpPr>
        <p:sp>
          <p:nvSpPr>
            <p:cNvPr id="489" name="Oval 22"/>
            <p:cNvSpPr>
              <a:spLocks noChangeArrowheads="1"/>
            </p:cNvSpPr>
            <p:nvPr/>
          </p:nvSpPr>
          <p:spPr bwMode="auto">
            <a:xfrm>
              <a:off x="4677252" y="627033"/>
              <a:ext cx="180975" cy="190500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490" name="Oval 22"/>
            <p:cNvSpPr>
              <a:spLocks noChangeArrowheads="1"/>
            </p:cNvSpPr>
            <p:nvPr/>
          </p:nvSpPr>
          <p:spPr bwMode="auto">
            <a:xfrm>
              <a:off x="5020152" y="627033"/>
              <a:ext cx="180975" cy="190500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491" name="Oval 22"/>
            <p:cNvSpPr>
              <a:spLocks noChangeArrowheads="1"/>
            </p:cNvSpPr>
            <p:nvPr/>
          </p:nvSpPr>
          <p:spPr bwMode="auto">
            <a:xfrm>
              <a:off x="5401152" y="636558"/>
              <a:ext cx="180975" cy="190500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503" name="pole tekstowe 502"/>
            <p:cNvSpPr txBox="1"/>
            <p:nvPr/>
          </p:nvSpPr>
          <p:spPr>
            <a:xfrm>
              <a:off x="5619111" y="533400"/>
              <a:ext cx="3443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rgbClr val="0000CC"/>
                  </a:solidFill>
                </a:rPr>
                <a:t>Configuration</a:t>
              </a:r>
              <a:r>
                <a:rPr lang="pl-PL" b="1" dirty="0" smtClean="0">
                  <a:solidFill>
                    <a:srgbClr val="0000CC"/>
                  </a:solidFill>
                </a:rPr>
                <a:t> </a:t>
              </a:r>
              <a:r>
                <a:rPr lang="pl-PL" b="1" dirty="0" err="1" smtClean="0">
                  <a:solidFill>
                    <a:srgbClr val="0000CC"/>
                  </a:solidFill>
                </a:rPr>
                <a:t>dependence</a:t>
              </a:r>
              <a:r>
                <a:rPr lang="pl-PL" b="1" dirty="0" smtClean="0">
                  <a:solidFill>
                    <a:srgbClr val="0000CC"/>
                  </a:solidFill>
                </a:rPr>
                <a:t>:</a:t>
              </a:r>
              <a:endParaRPr lang="pl-PL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505" name="pole tekstowe 504"/>
          <p:cNvSpPr txBox="1"/>
          <p:nvPr/>
        </p:nvSpPr>
        <p:spPr>
          <a:xfrm>
            <a:off x="1171454" y="76200"/>
            <a:ext cx="694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SOURCES OF THEORETICAL ERRORS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7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a 82"/>
          <p:cNvGrpSpPr/>
          <p:nvPr/>
        </p:nvGrpSpPr>
        <p:grpSpPr>
          <a:xfrm>
            <a:off x="1400175" y="95250"/>
            <a:ext cx="6800850" cy="6562725"/>
            <a:chOff x="904875" y="95250"/>
            <a:chExt cx="6800850" cy="6562725"/>
          </a:xfrm>
        </p:grpSpPr>
        <p:sp>
          <p:nvSpPr>
            <p:cNvPr id="68" name="Prostokąt zaokrąglony 67"/>
            <p:cNvSpPr/>
            <p:nvPr/>
          </p:nvSpPr>
          <p:spPr bwMode="auto">
            <a:xfrm>
              <a:off x="904875" y="95250"/>
              <a:ext cx="6800850" cy="120967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1252705" y="190500"/>
              <a:ext cx="62327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MEAN-FIELD</a:t>
              </a:r>
            </a:p>
            <a:p>
              <a:r>
                <a:rPr lang="pl-PL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ompute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„n” </a:t>
              </a:r>
              <a:r>
                <a:rPr lang="pl-PL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elf-consistent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Slater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determinants</a:t>
              </a:r>
              <a:endPara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pl-PL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orresponding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to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low-lying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p-h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excitations</a:t>
              </a:r>
              <a:endPara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80" name="Grupa 79"/>
            <p:cNvGrpSpPr/>
            <p:nvPr/>
          </p:nvGrpSpPr>
          <p:grpSpPr>
            <a:xfrm>
              <a:off x="1400175" y="1221106"/>
              <a:ext cx="5562600" cy="2045969"/>
              <a:chOff x="1343025" y="1106806"/>
              <a:chExt cx="5562600" cy="2045969"/>
            </a:xfrm>
          </p:grpSpPr>
          <p:cxnSp>
            <p:nvCxnSpPr>
              <p:cNvPr id="38" name="Łącznik prosty ze strzałką 37"/>
              <p:cNvCxnSpPr/>
              <p:nvPr/>
            </p:nvCxnSpPr>
            <p:spPr bwMode="auto">
              <a:xfrm flipH="1">
                <a:off x="1419225" y="1658601"/>
                <a:ext cx="1196341" cy="14179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3" name="Łącznik prosty ze strzałką 22"/>
              <p:cNvCxnSpPr/>
              <p:nvPr/>
            </p:nvCxnSpPr>
            <p:spPr bwMode="auto">
              <a:xfrm>
                <a:off x="5762625" y="1695450"/>
                <a:ext cx="942975" cy="14573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19" name="Łącznik prosty ze strzałką 18"/>
              <p:cNvCxnSpPr/>
              <p:nvPr/>
            </p:nvCxnSpPr>
            <p:spPr bwMode="auto">
              <a:xfrm flipH="1">
                <a:off x="2733675" y="1630026"/>
                <a:ext cx="472441" cy="14274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 bwMode="auto">
              <a:xfrm>
                <a:off x="3733800" y="1695450"/>
                <a:ext cx="200025" cy="13906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grpSp>
            <p:nvGrpSpPr>
              <p:cNvPr id="12" name="Grupa 11"/>
              <p:cNvGrpSpPr/>
              <p:nvPr/>
            </p:nvGrpSpPr>
            <p:grpSpPr>
              <a:xfrm>
                <a:off x="2383156" y="1106806"/>
                <a:ext cx="3703319" cy="550604"/>
                <a:chOff x="2440306" y="1287781"/>
                <a:chExt cx="3703319" cy="550604"/>
              </a:xfrm>
            </p:grpSpPr>
            <p:sp>
              <p:nvSpPr>
                <p:cNvPr id="5" name="pole tekstowe 4"/>
                <p:cNvSpPr txBox="1"/>
                <p:nvPr/>
              </p:nvSpPr>
              <p:spPr>
                <a:xfrm>
                  <a:off x="2440306" y="1306831"/>
                  <a:ext cx="5981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dirty="0" smtClean="0">
                      <a:latin typeface="Symbol" pitchFamily="18" charset="2"/>
                    </a:rPr>
                    <a:t>j</a:t>
                  </a:r>
                  <a:r>
                    <a:rPr lang="pl-PL" sz="2800" baseline="-25000" dirty="0" smtClean="0">
                      <a:latin typeface="Symbol" pitchFamily="18" charset="2"/>
                    </a:rPr>
                    <a:t>1</a:t>
                  </a:r>
                  <a:endParaRPr lang="pl-PL" sz="2800" dirty="0">
                    <a:latin typeface="Symbol" pitchFamily="18" charset="2"/>
                  </a:endParaRPr>
                </a:p>
              </p:txBody>
            </p:sp>
            <p:sp>
              <p:nvSpPr>
                <p:cNvPr id="6" name="pole tekstowe 5"/>
                <p:cNvSpPr txBox="1"/>
                <p:nvPr/>
              </p:nvSpPr>
              <p:spPr>
                <a:xfrm>
                  <a:off x="3002281" y="1297306"/>
                  <a:ext cx="5981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dirty="0" smtClean="0">
                      <a:latin typeface="Symbol" pitchFamily="18" charset="2"/>
                    </a:rPr>
                    <a:t>j</a:t>
                  </a:r>
                  <a:r>
                    <a:rPr lang="pl-PL" sz="2800" baseline="-25000" dirty="0">
                      <a:latin typeface="Symbol" pitchFamily="18" charset="2"/>
                    </a:rPr>
                    <a:t>2</a:t>
                  </a:r>
                  <a:endParaRPr lang="pl-PL" sz="2800" dirty="0">
                    <a:latin typeface="Symbol" pitchFamily="18" charset="2"/>
                  </a:endParaRPr>
                </a:p>
              </p:txBody>
            </p:sp>
            <p:sp>
              <p:nvSpPr>
                <p:cNvPr id="7" name="pole tekstowe 6"/>
                <p:cNvSpPr txBox="1"/>
                <p:nvPr/>
              </p:nvSpPr>
              <p:spPr>
                <a:xfrm>
                  <a:off x="3564256" y="1306831"/>
                  <a:ext cx="5981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dirty="0" smtClean="0">
                      <a:latin typeface="Symbol" pitchFamily="18" charset="2"/>
                    </a:rPr>
                    <a:t>j</a:t>
                  </a:r>
                  <a:r>
                    <a:rPr lang="pl-PL" sz="2800" baseline="-25000" dirty="0">
                      <a:latin typeface="Symbol" pitchFamily="18" charset="2"/>
                    </a:rPr>
                    <a:t>3</a:t>
                  </a:r>
                  <a:endParaRPr lang="pl-PL" sz="2800" dirty="0">
                    <a:latin typeface="Symbol" pitchFamily="18" charset="2"/>
                  </a:endParaRPr>
                </a:p>
              </p:txBody>
            </p:sp>
            <p:sp>
              <p:nvSpPr>
                <p:cNvPr id="8" name="pole tekstowe 7"/>
                <p:cNvSpPr txBox="1"/>
                <p:nvPr/>
              </p:nvSpPr>
              <p:spPr>
                <a:xfrm>
                  <a:off x="5545456" y="1287781"/>
                  <a:ext cx="5981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dirty="0" err="1" smtClean="0">
                      <a:latin typeface="Symbol" pitchFamily="18" charset="2"/>
                    </a:rPr>
                    <a:t>j</a:t>
                  </a:r>
                  <a:r>
                    <a:rPr lang="pl-PL" sz="2800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pl-PL" sz="2800" dirty="0">
                    <a:latin typeface="Symbol" pitchFamily="18" charset="2"/>
                  </a:endParaRPr>
                </a:p>
              </p:txBody>
            </p:sp>
            <p:sp>
              <p:nvSpPr>
                <p:cNvPr id="9" name="pole tekstowe 8"/>
                <p:cNvSpPr txBox="1"/>
                <p:nvPr/>
              </p:nvSpPr>
              <p:spPr>
                <a:xfrm>
                  <a:off x="4425811" y="1438275"/>
                  <a:ext cx="8771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/>
                    <a:t>…………</a:t>
                  </a:r>
                  <a:endParaRPr lang="pl-PL" dirty="0"/>
                </a:p>
              </p:txBody>
            </p:sp>
          </p:grpSp>
          <p:sp>
            <p:nvSpPr>
              <p:cNvPr id="53" name="Prostokąt zaokrąglony 52"/>
              <p:cNvSpPr/>
              <p:nvPr/>
            </p:nvSpPr>
            <p:spPr bwMode="auto">
              <a:xfrm>
                <a:off x="1343025" y="2000249"/>
                <a:ext cx="5562600" cy="70485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pl-PL" sz="1800" b="1" i="0" u="none" strike="noStrike" normalizeH="0" baseline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PROJECTION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8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non-</a:t>
                </a:r>
                <a:r>
                  <a:rPr lang="pl-PL" sz="18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orthogonal</a:t>
                </a:r>
                <a:r>
                  <a:rPr lang="pl-PL" sz="18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set of K- and T-</a:t>
                </a:r>
                <a:r>
                  <a:rPr lang="pl-PL" sz="18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mixed</a:t>
                </a:r>
                <a:r>
                  <a:rPr lang="pl-PL" sz="18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</a:t>
                </a:r>
                <a:r>
                  <a:rPr lang="pl-PL" sz="18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states</a:t>
                </a:r>
                <a:endParaRPr kumimoji="1" lang="pl-PL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" name="Grupa 70"/>
            <p:cNvGrpSpPr/>
            <p:nvPr/>
          </p:nvGrpSpPr>
          <p:grpSpPr>
            <a:xfrm>
              <a:off x="923465" y="3238500"/>
              <a:ext cx="6619930" cy="3419475"/>
              <a:chOff x="866315" y="2876550"/>
              <a:chExt cx="6619930" cy="3419475"/>
            </a:xfrm>
          </p:grpSpPr>
          <p:grpSp>
            <p:nvGrpSpPr>
              <p:cNvPr id="44" name="Grupa 43"/>
              <p:cNvGrpSpPr/>
              <p:nvPr/>
            </p:nvGrpSpPr>
            <p:grpSpPr>
              <a:xfrm>
                <a:off x="866315" y="2876550"/>
                <a:ext cx="6619930" cy="485835"/>
                <a:chOff x="704390" y="2647950"/>
                <a:chExt cx="6619930" cy="485835"/>
              </a:xfrm>
            </p:grpSpPr>
            <p:sp>
              <p:nvSpPr>
                <p:cNvPr id="24" name="pole tekstowe 23"/>
                <p:cNvSpPr txBox="1"/>
                <p:nvPr/>
              </p:nvSpPr>
              <p:spPr>
                <a:xfrm>
                  <a:off x="704390" y="2657475"/>
                  <a:ext cx="1271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/>
                    <a:t>{|I&gt;</a:t>
                  </a:r>
                  <a:r>
                    <a:rPr lang="pl-PL" sz="2400" baseline="30000" dirty="0" smtClean="0"/>
                    <a:t>(1)</a:t>
                  </a:r>
                  <a:r>
                    <a:rPr lang="pl-PL" sz="2400" dirty="0" smtClean="0"/>
                    <a:t>}</a:t>
                  </a:r>
                  <a:r>
                    <a:rPr lang="pl-PL" sz="2400" baseline="-25000" dirty="0" smtClean="0"/>
                    <a:t>k</a:t>
                  </a:r>
                  <a:r>
                    <a:rPr lang="pl-PL" sz="2400" baseline="-50000" dirty="0" smtClean="0"/>
                    <a:t>1</a:t>
                  </a:r>
                  <a:endParaRPr lang="pl-PL" sz="2400" baseline="-50000" dirty="0"/>
                </a:p>
              </p:txBody>
            </p:sp>
            <p:sp>
              <p:nvSpPr>
                <p:cNvPr id="29" name="pole tekstowe 28"/>
                <p:cNvSpPr txBox="1"/>
                <p:nvPr/>
              </p:nvSpPr>
              <p:spPr>
                <a:xfrm>
                  <a:off x="1996305" y="2647950"/>
                  <a:ext cx="13356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/>
                    <a:t>{|I&gt;</a:t>
                  </a:r>
                  <a:r>
                    <a:rPr lang="pl-PL" sz="2400" baseline="30000" dirty="0" smtClean="0"/>
                    <a:t>(2)</a:t>
                  </a:r>
                  <a:r>
                    <a:rPr lang="pl-PL" sz="2400" dirty="0" smtClean="0"/>
                    <a:t>}</a:t>
                  </a:r>
                  <a:r>
                    <a:rPr lang="pl-PL" sz="2400" baseline="-25000" dirty="0" smtClean="0"/>
                    <a:t>k</a:t>
                  </a:r>
                  <a:r>
                    <a:rPr lang="pl-PL" sz="2400" baseline="-50000" dirty="0"/>
                    <a:t>2</a:t>
                  </a:r>
                </a:p>
              </p:txBody>
            </p:sp>
            <p:sp>
              <p:nvSpPr>
                <p:cNvPr id="31" name="pole tekstowe 30"/>
                <p:cNvSpPr txBox="1"/>
                <p:nvPr/>
              </p:nvSpPr>
              <p:spPr>
                <a:xfrm>
                  <a:off x="3234555" y="2657475"/>
                  <a:ext cx="13356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/>
                    <a:t>{|I&gt;</a:t>
                  </a:r>
                  <a:r>
                    <a:rPr lang="pl-PL" sz="2400" baseline="30000" dirty="0" smtClean="0"/>
                    <a:t>(3)</a:t>
                  </a:r>
                  <a:r>
                    <a:rPr lang="pl-PL" sz="2400" dirty="0" smtClean="0"/>
                    <a:t>}</a:t>
                  </a:r>
                  <a:r>
                    <a:rPr lang="pl-PL" sz="2400" baseline="-25000" dirty="0" smtClean="0"/>
                    <a:t>k</a:t>
                  </a:r>
                  <a:r>
                    <a:rPr lang="pl-PL" sz="2400" baseline="-50000" dirty="0"/>
                    <a:t>3</a:t>
                  </a:r>
                </a:p>
              </p:txBody>
            </p:sp>
            <p:sp>
              <p:nvSpPr>
                <p:cNvPr id="32" name="pole tekstowe 31"/>
                <p:cNvSpPr txBox="1"/>
                <p:nvPr/>
              </p:nvSpPr>
              <p:spPr>
                <a:xfrm>
                  <a:off x="6023964" y="2657475"/>
                  <a:ext cx="13003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smtClean="0"/>
                    <a:t>{|I&gt;</a:t>
                  </a:r>
                  <a:r>
                    <a:rPr lang="pl-PL" sz="2400" baseline="30000" dirty="0" smtClean="0"/>
                    <a:t>(n)</a:t>
                  </a:r>
                  <a:r>
                    <a:rPr lang="pl-PL" sz="2400" dirty="0" smtClean="0"/>
                    <a:t>}</a:t>
                  </a:r>
                  <a:r>
                    <a:rPr lang="pl-PL" sz="2400" baseline="-25000" dirty="0" err="1" smtClean="0"/>
                    <a:t>k</a:t>
                  </a:r>
                  <a:r>
                    <a:rPr lang="pl-PL" sz="2400" baseline="-50000" dirty="0" err="1"/>
                    <a:t>n</a:t>
                  </a:r>
                  <a:endParaRPr lang="pl-PL" sz="2400" baseline="-50000" dirty="0"/>
                </a:p>
              </p:txBody>
            </p:sp>
            <p:sp>
              <p:nvSpPr>
                <p:cNvPr id="43" name="pole tekstowe 42"/>
                <p:cNvSpPr txBox="1"/>
                <p:nvPr/>
              </p:nvSpPr>
              <p:spPr>
                <a:xfrm>
                  <a:off x="4790315" y="2733675"/>
                  <a:ext cx="10054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/>
                    <a:t>…………..</a:t>
                  </a:r>
                  <a:endParaRPr lang="pl-PL" dirty="0"/>
                </a:p>
              </p:txBody>
            </p:sp>
          </p:grpSp>
          <p:cxnSp>
            <p:nvCxnSpPr>
              <p:cNvPr id="56" name="Łącznik prosty ze strzałką 55"/>
              <p:cNvCxnSpPr/>
              <p:nvPr/>
            </p:nvCxnSpPr>
            <p:spPr bwMode="auto">
              <a:xfrm>
                <a:off x="1476375" y="3429000"/>
                <a:ext cx="2305050" cy="18002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58" name="Łącznik prosty ze strzałką 57"/>
              <p:cNvCxnSpPr/>
              <p:nvPr/>
            </p:nvCxnSpPr>
            <p:spPr bwMode="auto">
              <a:xfrm>
                <a:off x="2800350" y="3400425"/>
                <a:ext cx="1076325" cy="17430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60" name="Łącznik prosty ze strzałką 59"/>
              <p:cNvCxnSpPr>
                <a:stCxn id="31" idx="2"/>
              </p:cNvCxnSpPr>
              <p:nvPr/>
            </p:nvCxnSpPr>
            <p:spPr bwMode="auto">
              <a:xfrm flipH="1">
                <a:off x="4048127" y="3347740"/>
                <a:ext cx="16165" cy="1786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62" name="Łącznik prosty ze strzałką 61"/>
              <p:cNvCxnSpPr>
                <a:stCxn id="32" idx="2"/>
              </p:cNvCxnSpPr>
              <p:nvPr/>
            </p:nvCxnSpPr>
            <p:spPr bwMode="auto">
              <a:xfrm flipH="1">
                <a:off x="4200525" y="3347740"/>
                <a:ext cx="2635542" cy="187196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grpSp>
            <p:nvGrpSpPr>
              <p:cNvPr id="70" name="Grupa 69"/>
              <p:cNvGrpSpPr/>
              <p:nvPr/>
            </p:nvGrpSpPr>
            <p:grpSpPr>
              <a:xfrm>
                <a:off x="3371850" y="5238750"/>
                <a:ext cx="1247775" cy="1057275"/>
                <a:chOff x="3390900" y="5343525"/>
                <a:chExt cx="1247775" cy="1057275"/>
              </a:xfrm>
            </p:grpSpPr>
            <p:sp>
              <p:nvSpPr>
                <p:cNvPr id="63" name="Elipsa 62"/>
                <p:cNvSpPr/>
                <p:nvPr/>
              </p:nvSpPr>
              <p:spPr bwMode="auto">
                <a:xfrm>
                  <a:off x="3390900" y="5343525"/>
                  <a:ext cx="1247775" cy="10572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pl-PL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64" name="pole tekstowe 63"/>
                <p:cNvSpPr txBox="1"/>
                <p:nvPr/>
              </p:nvSpPr>
              <p:spPr>
                <a:xfrm>
                  <a:off x="3536221" y="5610225"/>
                  <a:ext cx="9989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err="1" smtClean="0"/>
                    <a:t>E</a:t>
                  </a:r>
                  <a:r>
                    <a:rPr lang="pl-PL" sz="2400" baseline="-25000" dirty="0" err="1" smtClean="0"/>
                    <a:t>i</a:t>
                  </a:r>
                  <a:r>
                    <a:rPr lang="pl-PL" sz="2400" dirty="0" smtClean="0"/>
                    <a:t> |I</a:t>
                  </a:r>
                  <a:r>
                    <a:rPr lang="pl-PL" sz="2400" baseline="-25000" dirty="0" smtClean="0"/>
                    <a:t>i</a:t>
                  </a:r>
                  <a:r>
                    <a:rPr lang="pl-PL" sz="2400" dirty="0" smtClean="0"/>
                    <a:t>&gt;</a:t>
                  </a:r>
                  <a:endParaRPr lang="pl-PL" sz="2400" baseline="-25000" dirty="0"/>
                </a:p>
              </p:txBody>
            </p:sp>
          </p:grpSp>
          <p:grpSp>
            <p:nvGrpSpPr>
              <p:cNvPr id="65" name="Grupa 64"/>
              <p:cNvGrpSpPr/>
              <p:nvPr/>
            </p:nvGrpSpPr>
            <p:grpSpPr>
              <a:xfrm>
                <a:off x="1666875" y="3790950"/>
                <a:ext cx="4857750" cy="781050"/>
                <a:chOff x="1685925" y="3619500"/>
                <a:chExt cx="4857750" cy="781050"/>
              </a:xfrm>
            </p:grpSpPr>
            <p:sp>
              <p:nvSpPr>
                <p:cNvPr id="54" name="Prostokąt zaokrąglony 53"/>
                <p:cNvSpPr/>
                <p:nvPr/>
              </p:nvSpPr>
              <p:spPr bwMode="auto">
                <a:xfrm>
                  <a:off x="1685925" y="3619500"/>
                  <a:ext cx="4857750" cy="78105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pl-PL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52" name="pole tekstowe 51"/>
                <p:cNvSpPr txBox="1"/>
                <p:nvPr/>
              </p:nvSpPr>
              <p:spPr>
                <a:xfrm>
                  <a:off x="1911924" y="3667125"/>
                  <a:ext cx="43428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0000CC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STATE MIXING </a:t>
                  </a:r>
                </a:p>
                <a:p>
                  <a:r>
                    <a:rPr lang="pl-PL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0000CC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Hill-Wheeler </a:t>
                  </a:r>
                  <a:r>
                    <a:rPr lang="pl-PL" b="1" dirty="0" err="1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0000CC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equation</a:t>
                  </a:r>
                  <a:r>
                    <a:rPr lang="pl-PL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0000CC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 :  Hu=</a:t>
                  </a:r>
                  <a:r>
                    <a:rPr lang="pl-PL" b="1" dirty="0" err="1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0000CC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ENu</a:t>
                  </a:r>
                  <a:endParaRPr lang="pl-PL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339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5"/>
          <p:cNvSpPr>
            <a:spLocks noChangeArrowheads="1"/>
          </p:cNvSpPr>
          <p:nvPr/>
        </p:nvSpPr>
        <p:spPr bwMode="auto">
          <a:xfrm>
            <a:off x="2514600" y="5575300"/>
            <a:ext cx="4584700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0" name="Line 23"/>
          <p:cNvSpPr>
            <a:spLocks noChangeShapeType="1"/>
          </p:cNvSpPr>
          <p:nvPr/>
        </p:nvSpPr>
        <p:spPr bwMode="auto">
          <a:xfrm>
            <a:off x="2844800" y="51181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1" name="Line 24"/>
          <p:cNvSpPr>
            <a:spLocks noChangeShapeType="1"/>
          </p:cNvSpPr>
          <p:nvPr/>
        </p:nvSpPr>
        <p:spPr bwMode="auto">
          <a:xfrm>
            <a:off x="2844800" y="27051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2" name="Line 25"/>
          <p:cNvSpPr>
            <a:spLocks noChangeShapeType="1"/>
          </p:cNvSpPr>
          <p:nvPr/>
        </p:nvSpPr>
        <p:spPr bwMode="auto">
          <a:xfrm>
            <a:off x="3822700" y="50927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3" name="Line 26"/>
          <p:cNvSpPr>
            <a:spLocks noChangeShapeType="1"/>
          </p:cNvSpPr>
          <p:nvPr/>
        </p:nvSpPr>
        <p:spPr bwMode="auto">
          <a:xfrm>
            <a:off x="3822700" y="46863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" name="Line 27"/>
          <p:cNvSpPr>
            <a:spLocks noChangeShapeType="1"/>
          </p:cNvSpPr>
          <p:nvPr/>
        </p:nvSpPr>
        <p:spPr bwMode="auto">
          <a:xfrm>
            <a:off x="3822700" y="39370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5" name="Line 28"/>
          <p:cNvSpPr>
            <a:spLocks noChangeShapeType="1"/>
          </p:cNvSpPr>
          <p:nvPr/>
        </p:nvSpPr>
        <p:spPr bwMode="auto">
          <a:xfrm>
            <a:off x="3822700" y="32512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6" name="Line 29"/>
          <p:cNvSpPr>
            <a:spLocks noChangeShapeType="1"/>
          </p:cNvSpPr>
          <p:nvPr/>
        </p:nvSpPr>
        <p:spPr bwMode="auto">
          <a:xfrm>
            <a:off x="3822700" y="18796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7" name="Line 30"/>
          <p:cNvSpPr>
            <a:spLocks noChangeShapeType="1"/>
          </p:cNvSpPr>
          <p:nvPr/>
        </p:nvSpPr>
        <p:spPr bwMode="auto">
          <a:xfrm>
            <a:off x="4800600" y="47371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8" name="Line 31"/>
          <p:cNvSpPr>
            <a:spLocks noChangeShapeType="1"/>
          </p:cNvSpPr>
          <p:nvPr/>
        </p:nvSpPr>
        <p:spPr bwMode="auto">
          <a:xfrm>
            <a:off x="4800600" y="45974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9" name="Line 32"/>
          <p:cNvSpPr>
            <a:spLocks noChangeShapeType="1"/>
          </p:cNvSpPr>
          <p:nvPr/>
        </p:nvSpPr>
        <p:spPr bwMode="auto">
          <a:xfrm>
            <a:off x="4800600" y="42926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0" name="Line 33"/>
          <p:cNvSpPr>
            <a:spLocks noChangeShapeType="1"/>
          </p:cNvSpPr>
          <p:nvPr/>
        </p:nvSpPr>
        <p:spPr bwMode="auto">
          <a:xfrm>
            <a:off x="4800600" y="38608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1" name="Line 34"/>
          <p:cNvSpPr>
            <a:spLocks noChangeShapeType="1"/>
          </p:cNvSpPr>
          <p:nvPr/>
        </p:nvSpPr>
        <p:spPr bwMode="auto">
          <a:xfrm>
            <a:off x="4800600" y="36830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2" name="Line 35"/>
          <p:cNvSpPr>
            <a:spLocks noChangeShapeType="1"/>
          </p:cNvSpPr>
          <p:nvPr/>
        </p:nvSpPr>
        <p:spPr bwMode="auto">
          <a:xfrm>
            <a:off x="4800600" y="35433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3" name="Line 36"/>
          <p:cNvSpPr>
            <a:spLocks noChangeShapeType="1"/>
          </p:cNvSpPr>
          <p:nvPr/>
        </p:nvSpPr>
        <p:spPr bwMode="auto">
          <a:xfrm>
            <a:off x="4800600" y="20574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" name="Line 37"/>
          <p:cNvSpPr>
            <a:spLocks noChangeShapeType="1"/>
          </p:cNvSpPr>
          <p:nvPr/>
        </p:nvSpPr>
        <p:spPr bwMode="auto">
          <a:xfrm>
            <a:off x="5778500" y="4572000"/>
            <a:ext cx="660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5" name="Line 38"/>
          <p:cNvSpPr>
            <a:spLocks noChangeShapeType="1"/>
          </p:cNvSpPr>
          <p:nvPr/>
        </p:nvSpPr>
        <p:spPr bwMode="auto">
          <a:xfrm>
            <a:off x="5778500" y="4216400"/>
            <a:ext cx="660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6" name="Line 39"/>
          <p:cNvSpPr>
            <a:spLocks noChangeShapeType="1"/>
          </p:cNvSpPr>
          <p:nvPr/>
        </p:nvSpPr>
        <p:spPr bwMode="auto">
          <a:xfrm>
            <a:off x="5778500" y="4064000"/>
            <a:ext cx="660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7" name="Line 40"/>
          <p:cNvSpPr>
            <a:spLocks noChangeShapeType="1"/>
          </p:cNvSpPr>
          <p:nvPr/>
        </p:nvSpPr>
        <p:spPr bwMode="auto">
          <a:xfrm>
            <a:off x="5778500" y="3695700"/>
            <a:ext cx="660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8" name="Line 41"/>
          <p:cNvSpPr>
            <a:spLocks noChangeShapeType="1"/>
          </p:cNvSpPr>
          <p:nvPr/>
        </p:nvSpPr>
        <p:spPr bwMode="auto">
          <a:xfrm>
            <a:off x="5778500" y="3479800"/>
            <a:ext cx="660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9" name="Line 42"/>
          <p:cNvSpPr>
            <a:spLocks noChangeShapeType="1"/>
          </p:cNvSpPr>
          <p:nvPr/>
        </p:nvSpPr>
        <p:spPr bwMode="auto">
          <a:xfrm>
            <a:off x="5778500" y="3251200"/>
            <a:ext cx="660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1" name="Line 24"/>
          <p:cNvSpPr>
            <a:spLocks noChangeShapeType="1"/>
          </p:cNvSpPr>
          <p:nvPr/>
        </p:nvSpPr>
        <p:spPr bwMode="auto">
          <a:xfrm>
            <a:off x="2844800" y="48641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2" name="Line 25"/>
          <p:cNvSpPr>
            <a:spLocks noChangeShapeType="1"/>
          </p:cNvSpPr>
          <p:nvPr/>
        </p:nvSpPr>
        <p:spPr bwMode="auto">
          <a:xfrm>
            <a:off x="2844800" y="26162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" name="Line 26"/>
          <p:cNvSpPr>
            <a:spLocks noChangeShapeType="1"/>
          </p:cNvSpPr>
          <p:nvPr/>
        </p:nvSpPr>
        <p:spPr bwMode="auto">
          <a:xfrm>
            <a:off x="3822700" y="50927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4" name="Line 27"/>
          <p:cNvSpPr>
            <a:spLocks noChangeShapeType="1"/>
          </p:cNvSpPr>
          <p:nvPr/>
        </p:nvSpPr>
        <p:spPr bwMode="auto">
          <a:xfrm>
            <a:off x="3822700" y="45212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5" name="Line 28"/>
          <p:cNvSpPr>
            <a:spLocks noChangeShapeType="1"/>
          </p:cNvSpPr>
          <p:nvPr/>
        </p:nvSpPr>
        <p:spPr bwMode="auto">
          <a:xfrm>
            <a:off x="3822700" y="40132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6" name="Line 29"/>
          <p:cNvSpPr>
            <a:spLocks noChangeShapeType="1"/>
          </p:cNvSpPr>
          <p:nvPr/>
        </p:nvSpPr>
        <p:spPr bwMode="auto">
          <a:xfrm>
            <a:off x="3822700" y="32512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7" name="Line 30"/>
          <p:cNvSpPr>
            <a:spLocks noChangeShapeType="1"/>
          </p:cNvSpPr>
          <p:nvPr/>
        </p:nvSpPr>
        <p:spPr bwMode="auto">
          <a:xfrm>
            <a:off x="3822700" y="30480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3822700" y="29210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9" name="Line 32"/>
          <p:cNvSpPr>
            <a:spLocks noChangeShapeType="1"/>
          </p:cNvSpPr>
          <p:nvPr/>
        </p:nvSpPr>
        <p:spPr bwMode="auto">
          <a:xfrm>
            <a:off x="3822700" y="27432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0" name="Line 33"/>
          <p:cNvSpPr>
            <a:spLocks noChangeShapeType="1"/>
          </p:cNvSpPr>
          <p:nvPr/>
        </p:nvSpPr>
        <p:spPr bwMode="auto">
          <a:xfrm>
            <a:off x="3822700" y="24765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1" name="Line 34"/>
          <p:cNvSpPr>
            <a:spLocks noChangeShapeType="1"/>
          </p:cNvSpPr>
          <p:nvPr/>
        </p:nvSpPr>
        <p:spPr bwMode="auto">
          <a:xfrm>
            <a:off x="3822700" y="24130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2" name="Line 35"/>
          <p:cNvSpPr>
            <a:spLocks noChangeShapeType="1"/>
          </p:cNvSpPr>
          <p:nvPr/>
        </p:nvSpPr>
        <p:spPr bwMode="auto">
          <a:xfrm>
            <a:off x="4800600" y="50419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3" name="Line 36"/>
          <p:cNvSpPr>
            <a:spLocks noChangeShapeType="1"/>
          </p:cNvSpPr>
          <p:nvPr/>
        </p:nvSpPr>
        <p:spPr bwMode="auto">
          <a:xfrm>
            <a:off x="4800600" y="44323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>
            <a:off x="4800600" y="39751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5" name="Line 38"/>
          <p:cNvSpPr>
            <a:spLocks noChangeShapeType="1"/>
          </p:cNvSpPr>
          <p:nvPr/>
        </p:nvSpPr>
        <p:spPr bwMode="auto">
          <a:xfrm>
            <a:off x="4800600" y="36830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6" name="Line 39"/>
          <p:cNvSpPr>
            <a:spLocks noChangeShapeType="1"/>
          </p:cNvSpPr>
          <p:nvPr/>
        </p:nvSpPr>
        <p:spPr bwMode="auto">
          <a:xfrm>
            <a:off x="5778500" y="4241800"/>
            <a:ext cx="660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7" name="Line 40"/>
          <p:cNvSpPr>
            <a:spLocks noChangeShapeType="1"/>
          </p:cNvSpPr>
          <p:nvPr/>
        </p:nvSpPr>
        <p:spPr bwMode="auto">
          <a:xfrm>
            <a:off x="5778500" y="4051300"/>
            <a:ext cx="660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8" name="Line 41"/>
          <p:cNvSpPr>
            <a:spLocks noChangeShapeType="1"/>
          </p:cNvSpPr>
          <p:nvPr/>
        </p:nvSpPr>
        <p:spPr bwMode="auto">
          <a:xfrm>
            <a:off x="5778500" y="3657600"/>
            <a:ext cx="660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9" name="Line 42"/>
          <p:cNvSpPr>
            <a:spLocks noChangeShapeType="1"/>
          </p:cNvSpPr>
          <p:nvPr/>
        </p:nvSpPr>
        <p:spPr bwMode="auto">
          <a:xfrm>
            <a:off x="5778500" y="3187700"/>
            <a:ext cx="660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1" name="pole tekstowe 100"/>
          <p:cNvSpPr txBox="1"/>
          <p:nvPr/>
        </p:nvSpPr>
        <p:spPr>
          <a:xfrm>
            <a:off x="2759381" y="1590100"/>
            <a:ext cx="883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baseline="30000" dirty="0" smtClean="0">
                <a:solidFill>
                  <a:srgbClr val="0000CC"/>
                </a:solidFill>
              </a:rPr>
              <a:t>32</a:t>
            </a:r>
            <a:r>
              <a:rPr lang="pl-PL" sz="3200" b="1" dirty="0" smtClean="0">
                <a:solidFill>
                  <a:srgbClr val="0000CC"/>
                </a:solidFill>
              </a:rPr>
              <a:t>Cl</a:t>
            </a:r>
            <a:endParaRPr lang="pl-PL" sz="3200" b="1" dirty="0">
              <a:solidFill>
                <a:srgbClr val="0000CC"/>
              </a:solidFill>
            </a:endParaRPr>
          </a:p>
        </p:txBody>
      </p:sp>
      <p:sp>
        <p:nvSpPr>
          <p:cNvPr id="102" name="pole tekstowe 101"/>
          <p:cNvSpPr txBox="1"/>
          <p:nvPr/>
        </p:nvSpPr>
        <p:spPr>
          <a:xfrm>
            <a:off x="3723690" y="5131087"/>
            <a:ext cx="85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CC"/>
                </a:solidFill>
              </a:rPr>
              <a:t>I=1</a:t>
            </a:r>
            <a:r>
              <a:rPr lang="pl-PL" sz="2400" b="1" baseline="30000" dirty="0" smtClean="0">
                <a:solidFill>
                  <a:srgbClr val="0000CC"/>
                </a:solidFill>
              </a:rPr>
              <a:t>+</a:t>
            </a:r>
            <a:endParaRPr lang="pl-PL" sz="2400" b="1" baseline="30000" dirty="0">
              <a:solidFill>
                <a:srgbClr val="0000CC"/>
              </a:solidFill>
            </a:endParaRPr>
          </a:p>
        </p:txBody>
      </p:sp>
      <p:sp>
        <p:nvSpPr>
          <p:cNvPr id="103" name="pole tekstowe 102"/>
          <p:cNvSpPr txBox="1"/>
          <p:nvPr/>
        </p:nvSpPr>
        <p:spPr>
          <a:xfrm>
            <a:off x="2744152" y="5159375"/>
            <a:ext cx="85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CC"/>
                </a:solidFill>
              </a:rPr>
              <a:t>I=0</a:t>
            </a:r>
            <a:r>
              <a:rPr lang="pl-PL" sz="2400" b="1" baseline="30000" dirty="0" smtClean="0">
                <a:solidFill>
                  <a:srgbClr val="0000CC"/>
                </a:solidFill>
              </a:rPr>
              <a:t>+</a:t>
            </a:r>
            <a:endParaRPr lang="pl-PL" sz="2400" b="1" baseline="30000" dirty="0">
              <a:solidFill>
                <a:srgbClr val="0000CC"/>
              </a:solidFill>
            </a:endParaRPr>
          </a:p>
        </p:txBody>
      </p:sp>
      <p:sp>
        <p:nvSpPr>
          <p:cNvPr id="104" name="pole tekstowe 103"/>
          <p:cNvSpPr txBox="1"/>
          <p:nvPr/>
        </p:nvSpPr>
        <p:spPr>
          <a:xfrm>
            <a:off x="4698415" y="5131087"/>
            <a:ext cx="85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CC"/>
                </a:solidFill>
              </a:rPr>
              <a:t>I=2</a:t>
            </a:r>
            <a:r>
              <a:rPr lang="pl-PL" sz="2400" b="1" baseline="30000" dirty="0" smtClean="0">
                <a:solidFill>
                  <a:srgbClr val="0000CC"/>
                </a:solidFill>
              </a:rPr>
              <a:t>+</a:t>
            </a:r>
            <a:endParaRPr lang="pl-PL" sz="2400" b="1" baseline="30000" dirty="0">
              <a:solidFill>
                <a:srgbClr val="0000CC"/>
              </a:solidFill>
            </a:endParaRPr>
          </a:p>
        </p:txBody>
      </p:sp>
      <p:grpSp>
        <p:nvGrpSpPr>
          <p:cNvPr id="105" name="Grupa 104"/>
          <p:cNvGrpSpPr/>
          <p:nvPr/>
        </p:nvGrpSpPr>
        <p:grpSpPr>
          <a:xfrm>
            <a:off x="5365501" y="3502223"/>
            <a:ext cx="498856" cy="1679377"/>
            <a:chOff x="6532372" y="3502223"/>
            <a:chExt cx="498856" cy="1679377"/>
          </a:xfrm>
        </p:grpSpPr>
        <p:sp>
          <p:nvSpPr>
            <p:cNvPr id="157" name="pole tekstowe 156"/>
            <p:cNvSpPr txBox="1"/>
            <p:nvPr/>
          </p:nvSpPr>
          <p:spPr>
            <a:xfrm>
              <a:off x="6532372" y="3502223"/>
              <a:ext cx="498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(2</a:t>
              </a:r>
              <a:r>
                <a:rPr lang="pl-PL" sz="14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pl-PL" sz="1400" b="1" dirty="0" smtClean="0">
                  <a:solidFill>
                    <a:srgbClr val="FF0000"/>
                  </a:solidFill>
                </a:rPr>
                <a:t>)</a:t>
              </a:r>
              <a:endParaRPr lang="pl-PL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8" name="pole tekstowe 157"/>
            <p:cNvSpPr txBox="1"/>
            <p:nvPr/>
          </p:nvSpPr>
          <p:spPr>
            <a:xfrm>
              <a:off x="6532372" y="3807023"/>
              <a:ext cx="498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(2</a:t>
              </a:r>
              <a:r>
                <a:rPr lang="pl-PL" sz="14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pl-PL" sz="1400" b="1" dirty="0" smtClean="0">
                  <a:solidFill>
                    <a:srgbClr val="FF0000"/>
                  </a:solidFill>
                </a:rPr>
                <a:t>)</a:t>
              </a:r>
              <a:endParaRPr lang="pl-PL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9" name="pole tekstowe 158"/>
            <p:cNvSpPr txBox="1"/>
            <p:nvPr/>
          </p:nvSpPr>
          <p:spPr>
            <a:xfrm>
              <a:off x="6532372" y="4286299"/>
              <a:ext cx="498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(2</a:t>
              </a:r>
              <a:r>
                <a:rPr lang="pl-PL" sz="14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pl-PL" sz="1400" b="1" dirty="0" smtClean="0">
                  <a:solidFill>
                    <a:srgbClr val="FF0000"/>
                  </a:solidFill>
                </a:rPr>
                <a:t>)</a:t>
              </a:r>
              <a:endParaRPr lang="pl-PL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pole tekstowe 159"/>
            <p:cNvSpPr txBox="1"/>
            <p:nvPr/>
          </p:nvSpPr>
          <p:spPr>
            <a:xfrm>
              <a:off x="6532372" y="4873823"/>
              <a:ext cx="498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(2</a:t>
              </a:r>
              <a:r>
                <a:rPr lang="pl-PL" sz="14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pl-PL" sz="1400" b="1" dirty="0" smtClean="0">
                  <a:solidFill>
                    <a:srgbClr val="FF0000"/>
                  </a:solidFill>
                </a:rPr>
                <a:t>)</a:t>
              </a:r>
              <a:endParaRPr lang="pl-PL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6" name="pole tekstowe 105"/>
          <p:cNvSpPr txBox="1"/>
          <p:nvPr/>
        </p:nvSpPr>
        <p:spPr>
          <a:xfrm>
            <a:off x="3434984" y="4719934"/>
            <a:ext cx="498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(0</a:t>
            </a:r>
            <a:r>
              <a:rPr lang="pl-PL" sz="1400" b="1" baseline="30000" dirty="0" smtClean="0">
                <a:solidFill>
                  <a:srgbClr val="FF0000"/>
                </a:solidFill>
              </a:rPr>
              <a:t>+</a:t>
            </a:r>
            <a:r>
              <a:rPr lang="pl-PL" sz="1400" b="1" dirty="0" smtClean="0">
                <a:solidFill>
                  <a:srgbClr val="FF0000"/>
                </a:solidFill>
              </a:rPr>
              <a:t>)</a:t>
            </a:r>
            <a:endParaRPr lang="pl-PL" sz="1400" b="1" dirty="0">
              <a:solidFill>
                <a:srgbClr val="FF0000"/>
              </a:solidFill>
            </a:endParaRPr>
          </a:p>
        </p:txBody>
      </p:sp>
      <p:grpSp>
        <p:nvGrpSpPr>
          <p:cNvPr id="107" name="Grupa 106"/>
          <p:cNvGrpSpPr/>
          <p:nvPr/>
        </p:nvGrpSpPr>
        <p:grpSpPr>
          <a:xfrm>
            <a:off x="1513208" y="1663700"/>
            <a:ext cx="1077592" cy="3911600"/>
            <a:chOff x="1513208" y="1663700"/>
            <a:chExt cx="1077592" cy="3911600"/>
          </a:xfrm>
        </p:grpSpPr>
        <p:sp>
          <p:nvSpPr>
            <p:cNvPr id="109" name="Line 36"/>
            <p:cNvSpPr>
              <a:spLocks noChangeShapeType="1"/>
            </p:cNvSpPr>
            <p:nvPr/>
          </p:nvSpPr>
          <p:spPr bwMode="auto">
            <a:xfrm>
              <a:off x="2514600" y="50927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37"/>
            <p:cNvSpPr>
              <a:spLocks noChangeShapeType="1"/>
            </p:cNvSpPr>
            <p:nvPr/>
          </p:nvSpPr>
          <p:spPr bwMode="auto">
            <a:xfrm>
              <a:off x="2514600" y="45974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2514600" y="41148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39"/>
            <p:cNvSpPr>
              <a:spLocks noChangeShapeType="1"/>
            </p:cNvSpPr>
            <p:nvPr/>
          </p:nvSpPr>
          <p:spPr bwMode="auto">
            <a:xfrm>
              <a:off x="2514600" y="36195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>
              <a:off x="2514600" y="31369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>
              <a:off x="2514600" y="26416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Line 42"/>
            <p:cNvSpPr>
              <a:spLocks noChangeShapeType="1"/>
            </p:cNvSpPr>
            <p:nvPr/>
          </p:nvSpPr>
          <p:spPr bwMode="auto">
            <a:xfrm>
              <a:off x="2514600" y="2159000"/>
              <a:ext cx="762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Line 44"/>
            <p:cNvSpPr>
              <a:spLocks noChangeShapeType="1"/>
            </p:cNvSpPr>
            <p:nvPr/>
          </p:nvSpPr>
          <p:spPr bwMode="auto">
            <a:xfrm>
              <a:off x="2514600" y="54737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Line 45"/>
            <p:cNvSpPr>
              <a:spLocks noChangeShapeType="1"/>
            </p:cNvSpPr>
            <p:nvPr/>
          </p:nvSpPr>
          <p:spPr bwMode="auto">
            <a:xfrm>
              <a:off x="2514600" y="53848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Line 46"/>
            <p:cNvSpPr>
              <a:spLocks noChangeShapeType="1"/>
            </p:cNvSpPr>
            <p:nvPr/>
          </p:nvSpPr>
          <p:spPr bwMode="auto">
            <a:xfrm>
              <a:off x="2514600" y="52832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Line 47"/>
            <p:cNvSpPr>
              <a:spLocks noChangeShapeType="1"/>
            </p:cNvSpPr>
            <p:nvPr/>
          </p:nvSpPr>
          <p:spPr bwMode="auto">
            <a:xfrm>
              <a:off x="2514600" y="51816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Line 48"/>
            <p:cNvSpPr>
              <a:spLocks noChangeShapeType="1"/>
            </p:cNvSpPr>
            <p:nvPr/>
          </p:nvSpPr>
          <p:spPr bwMode="auto">
            <a:xfrm>
              <a:off x="2514600" y="49911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>
              <a:off x="2514600" y="48895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>
              <a:off x="2514600" y="47879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Line 51"/>
            <p:cNvSpPr>
              <a:spLocks noChangeShapeType="1"/>
            </p:cNvSpPr>
            <p:nvPr/>
          </p:nvSpPr>
          <p:spPr bwMode="auto">
            <a:xfrm>
              <a:off x="2514600" y="46990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Line 52"/>
            <p:cNvSpPr>
              <a:spLocks noChangeShapeType="1"/>
            </p:cNvSpPr>
            <p:nvPr/>
          </p:nvSpPr>
          <p:spPr bwMode="auto">
            <a:xfrm>
              <a:off x="2514600" y="44958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>
              <a:off x="2514600" y="44069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Line 54"/>
            <p:cNvSpPr>
              <a:spLocks noChangeShapeType="1"/>
            </p:cNvSpPr>
            <p:nvPr/>
          </p:nvSpPr>
          <p:spPr bwMode="auto">
            <a:xfrm>
              <a:off x="2514600" y="43053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>
              <a:off x="2514600" y="42037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Line 56"/>
            <p:cNvSpPr>
              <a:spLocks noChangeShapeType="1"/>
            </p:cNvSpPr>
            <p:nvPr/>
          </p:nvSpPr>
          <p:spPr bwMode="auto">
            <a:xfrm>
              <a:off x="2514600" y="40132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Line 57"/>
            <p:cNvSpPr>
              <a:spLocks noChangeShapeType="1"/>
            </p:cNvSpPr>
            <p:nvPr/>
          </p:nvSpPr>
          <p:spPr bwMode="auto">
            <a:xfrm>
              <a:off x="2514600" y="39116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Line 58"/>
            <p:cNvSpPr>
              <a:spLocks noChangeShapeType="1"/>
            </p:cNvSpPr>
            <p:nvPr/>
          </p:nvSpPr>
          <p:spPr bwMode="auto">
            <a:xfrm>
              <a:off x="2514600" y="38100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Line 59"/>
            <p:cNvSpPr>
              <a:spLocks noChangeShapeType="1"/>
            </p:cNvSpPr>
            <p:nvPr/>
          </p:nvSpPr>
          <p:spPr bwMode="auto">
            <a:xfrm>
              <a:off x="2514600" y="37211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Line 60"/>
            <p:cNvSpPr>
              <a:spLocks noChangeShapeType="1"/>
            </p:cNvSpPr>
            <p:nvPr/>
          </p:nvSpPr>
          <p:spPr bwMode="auto">
            <a:xfrm>
              <a:off x="2514600" y="35179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Line 61"/>
            <p:cNvSpPr>
              <a:spLocks noChangeShapeType="1"/>
            </p:cNvSpPr>
            <p:nvPr/>
          </p:nvSpPr>
          <p:spPr bwMode="auto">
            <a:xfrm>
              <a:off x="2514600" y="34290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Line 62"/>
            <p:cNvSpPr>
              <a:spLocks noChangeShapeType="1"/>
            </p:cNvSpPr>
            <p:nvPr/>
          </p:nvSpPr>
          <p:spPr bwMode="auto">
            <a:xfrm>
              <a:off x="2514600" y="33274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Line 63"/>
            <p:cNvSpPr>
              <a:spLocks noChangeShapeType="1"/>
            </p:cNvSpPr>
            <p:nvPr/>
          </p:nvSpPr>
          <p:spPr bwMode="auto">
            <a:xfrm>
              <a:off x="2514600" y="32258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Line 64"/>
            <p:cNvSpPr>
              <a:spLocks noChangeShapeType="1"/>
            </p:cNvSpPr>
            <p:nvPr/>
          </p:nvSpPr>
          <p:spPr bwMode="auto">
            <a:xfrm>
              <a:off x="2514600" y="30353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Line 65"/>
            <p:cNvSpPr>
              <a:spLocks noChangeShapeType="1"/>
            </p:cNvSpPr>
            <p:nvPr/>
          </p:nvSpPr>
          <p:spPr bwMode="auto">
            <a:xfrm>
              <a:off x="2514600" y="29337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Line 66"/>
            <p:cNvSpPr>
              <a:spLocks noChangeShapeType="1"/>
            </p:cNvSpPr>
            <p:nvPr/>
          </p:nvSpPr>
          <p:spPr bwMode="auto">
            <a:xfrm>
              <a:off x="2514600" y="28321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Line 67"/>
            <p:cNvSpPr>
              <a:spLocks noChangeShapeType="1"/>
            </p:cNvSpPr>
            <p:nvPr/>
          </p:nvSpPr>
          <p:spPr bwMode="auto">
            <a:xfrm>
              <a:off x="2514600" y="27432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Line 68"/>
            <p:cNvSpPr>
              <a:spLocks noChangeShapeType="1"/>
            </p:cNvSpPr>
            <p:nvPr/>
          </p:nvSpPr>
          <p:spPr bwMode="auto">
            <a:xfrm>
              <a:off x="2514600" y="25400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Line 69"/>
            <p:cNvSpPr>
              <a:spLocks noChangeShapeType="1"/>
            </p:cNvSpPr>
            <p:nvPr/>
          </p:nvSpPr>
          <p:spPr bwMode="auto">
            <a:xfrm>
              <a:off x="2514600" y="24511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Line 70"/>
            <p:cNvSpPr>
              <a:spLocks noChangeShapeType="1"/>
            </p:cNvSpPr>
            <p:nvPr/>
          </p:nvSpPr>
          <p:spPr bwMode="auto">
            <a:xfrm>
              <a:off x="2514600" y="23495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Line 71"/>
            <p:cNvSpPr>
              <a:spLocks noChangeShapeType="1"/>
            </p:cNvSpPr>
            <p:nvPr/>
          </p:nvSpPr>
          <p:spPr bwMode="auto">
            <a:xfrm>
              <a:off x="2514600" y="22479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Line 72"/>
            <p:cNvSpPr>
              <a:spLocks noChangeShapeType="1"/>
            </p:cNvSpPr>
            <p:nvPr/>
          </p:nvSpPr>
          <p:spPr bwMode="auto">
            <a:xfrm>
              <a:off x="2514600" y="20574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Line 73"/>
            <p:cNvSpPr>
              <a:spLocks noChangeShapeType="1"/>
            </p:cNvSpPr>
            <p:nvPr/>
          </p:nvSpPr>
          <p:spPr bwMode="auto">
            <a:xfrm>
              <a:off x="2514600" y="19558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Line 74"/>
            <p:cNvSpPr>
              <a:spLocks noChangeShapeType="1"/>
            </p:cNvSpPr>
            <p:nvPr/>
          </p:nvSpPr>
          <p:spPr bwMode="auto">
            <a:xfrm>
              <a:off x="2514600" y="1854200"/>
              <a:ext cx="3810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2514600" y="1663700"/>
              <a:ext cx="0" cy="3911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48" name="Grupa 147"/>
            <p:cNvGrpSpPr/>
            <p:nvPr/>
          </p:nvGrpSpPr>
          <p:grpSpPr>
            <a:xfrm>
              <a:off x="2267744" y="1980168"/>
              <a:ext cx="171522" cy="3303032"/>
              <a:chOff x="2311400" y="2057400"/>
              <a:chExt cx="171522" cy="3303032"/>
            </a:xfrm>
          </p:grpSpPr>
          <p:sp>
            <p:nvSpPr>
              <p:cNvPr id="150" name="Rectangle 140"/>
              <p:cNvSpPr>
                <a:spLocks noChangeArrowheads="1"/>
              </p:cNvSpPr>
              <p:nvPr/>
            </p:nvSpPr>
            <p:spPr bwMode="auto">
              <a:xfrm>
                <a:off x="2311400" y="49911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41"/>
              <p:cNvSpPr>
                <a:spLocks noChangeArrowheads="1"/>
              </p:cNvSpPr>
              <p:nvPr/>
            </p:nvSpPr>
            <p:spPr bwMode="auto">
              <a:xfrm>
                <a:off x="2311400" y="44958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142"/>
              <p:cNvSpPr>
                <a:spLocks noChangeArrowheads="1"/>
              </p:cNvSpPr>
              <p:nvPr/>
            </p:nvSpPr>
            <p:spPr bwMode="auto">
              <a:xfrm>
                <a:off x="2311400" y="40132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143"/>
              <p:cNvSpPr>
                <a:spLocks noChangeArrowheads="1"/>
              </p:cNvSpPr>
              <p:nvPr/>
            </p:nvSpPr>
            <p:spPr bwMode="auto">
              <a:xfrm>
                <a:off x="2311400" y="35179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Rectangle 144"/>
              <p:cNvSpPr>
                <a:spLocks noChangeArrowheads="1"/>
              </p:cNvSpPr>
              <p:nvPr/>
            </p:nvSpPr>
            <p:spPr bwMode="auto">
              <a:xfrm>
                <a:off x="2311400" y="30353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Rectangle 145"/>
              <p:cNvSpPr>
                <a:spLocks noChangeArrowheads="1"/>
              </p:cNvSpPr>
              <p:nvPr/>
            </p:nvSpPr>
            <p:spPr bwMode="auto">
              <a:xfrm>
                <a:off x="2311400" y="25400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146"/>
              <p:cNvSpPr>
                <a:spLocks noChangeArrowheads="1"/>
              </p:cNvSpPr>
              <p:nvPr/>
            </p:nvSpPr>
            <p:spPr bwMode="auto">
              <a:xfrm>
                <a:off x="2311400" y="2057400"/>
                <a:ext cx="171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l-PL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9" name="pole tekstowe 148"/>
            <p:cNvSpPr txBox="1"/>
            <p:nvPr/>
          </p:nvSpPr>
          <p:spPr>
            <a:xfrm rot="16200000">
              <a:off x="908555" y="3135128"/>
              <a:ext cx="17940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smtClean="0">
                  <a:latin typeface="Symbol" pitchFamily="18" charset="2"/>
                </a:rPr>
                <a:t>D</a:t>
              </a:r>
              <a:r>
                <a:rPr lang="pl-PL" sz="3200" b="1" dirty="0" smtClean="0"/>
                <a:t>E (</a:t>
              </a:r>
              <a:r>
                <a:rPr lang="pl-PL" sz="3200" b="1" dirty="0" err="1" smtClean="0"/>
                <a:t>MeV</a:t>
              </a:r>
              <a:r>
                <a:rPr lang="pl-PL" sz="3200" b="1" dirty="0" smtClean="0"/>
                <a:t>)</a:t>
              </a:r>
              <a:endParaRPr lang="pl-PL" sz="3200" b="1" dirty="0"/>
            </a:p>
          </p:txBody>
        </p:sp>
      </p:grpSp>
      <p:sp>
        <p:nvSpPr>
          <p:cNvPr id="108" name="pole tekstowe 107"/>
          <p:cNvSpPr txBox="1"/>
          <p:nvPr/>
        </p:nvSpPr>
        <p:spPr>
          <a:xfrm>
            <a:off x="5719353" y="5153887"/>
            <a:ext cx="85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CC"/>
                </a:solidFill>
              </a:rPr>
              <a:t>I=3</a:t>
            </a:r>
            <a:r>
              <a:rPr lang="pl-PL" sz="2400" b="1" baseline="30000" dirty="0" smtClean="0">
                <a:solidFill>
                  <a:srgbClr val="0000CC"/>
                </a:solidFill>
              </a:rPr>
              <a:t>+</a:t>
            </a:r>
            <a:endParaRPr lang="pl-PL" sz="2400" b="1" baseline="30000" dirty="0">
              <a:solidFill>
                <a:srgbClr val="0000CC"/>
              </a:solidFill>
            </a:endParaRPr>
          </a:p>
        </p:txBody>
      </p:sp>
      <p:sp>
        <p:nvSpPr>
          <p:cNvPr id="209" name="pole tekstowe 208"/>
          <p:cNvSpPr txBox="1"/>
          <p:nvPr/>
        </p:nvSpPr>
        <p:spPr>
          <a:xfrm>
            <a:off x="939149" y="257175"/>
            <a:ext cx="766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No-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core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shell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model with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basis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cutoff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dictated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</a:p>
          <a:p>
            <a:pPr algn="l"/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   by the </a:t>
            </a:r>
            <a:r>
              <a:rPr lang="pl-P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self-consistent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 p-h DFT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states</a:t>
            </a: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0" name="Line 36"/>
          <p:cNvSpPr>
            <a:spLocks noChangeShapeType="1"/>
          </p:cNvSpPr>
          <p:nvPr/>
        </p:nvSpPr>
        <p:spPr bwMode="auto">
          <a:xfrm>
            <a:off x="7143750" y="1676400"/>
            <a:ext cx="647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848734" y="146685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theory</a:t>
            </a:r>
            <a:endParaRPr lang="pl-PL" dirty="0"/>
          </a:p>
        </p:txBody>
      </p:sp>
      <p:sp>
        <p:nvSpPr>
          <p:cNvPr id="211" name="Line 25"/>
          <p:cNvSpPr>
            <a:spLocks noChangeShapeType="1"/>
          </p:cNvSpPr>
          <p:nvPr/>
        </p:nvSpPr>
        <p:spPr bwMode="auto">
          <a:xfrm>
            <a:off x="7150100" y="20066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7881480" y="1781175"/>
            <a:ext cx="614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e</a:t>
            </a:r>
            <a:r>
              <a:rPr lang="pl-PL" dirty="0" err="1" smtClean="0"/>
              <a:t>xp</a:t>
            </a:r>
            <a:endParaRPr lang="pl-PL" dirty="0"/>
          </a:p>
        </p:txBody>
      </p:sp>
      <p:sp>
        <p:nvSpPr>
          <p:cNvPr id="201" name="pole tekstowe 200"/>
          <p:cNvSpPr txBox="1"/>
          <p:nvPr/>
        </p:nvSpPr>
        <p:spPr>
          <a:xfrm>
            <a:off x="1475301" y="6581001"/>
            <a:ext cx="6723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W.Satula</a:t>
            </a:r>
            <a:r>
              <a:rPr lang="pl-PL" sz="1200" dirty="0" smtClean="0"/>
              <a:t>, </a:t>
            </a:r>
            <a:r>
              <a:rPr lang="pl-PL" sz="1200" dirty="0" err="1" smtClean="0"/>
              <a:t>J.Dobaczewski</a:t>
            </a:r>
            <a:r>
              <a:rPr lang="pl-PL" sz="1200" dirty="0" smtClean="0"/>
              <a:t>, </a:t>
            </a:r>
            <a:r>
              <a:rPr lang="pl-PL" sz="1200" dirty="0" err="1" smtClean="0"/>
              <a:t>M.Konieczka</a:t>
            </a:r>
            <a:r>
              <a:rPr lang="pl-PL" sz="1200" dirty="0" smtClean="0"/>
              <a:t>, </a:t>
            </a:r>
            <a:r>
              <a:rPr lang="pl-PL" sz="1200" dirty="0" err="1" smtClean="0"/>
              <a:t>W.Nazarewicz</a:t>
            </a:r>
            <a:r>
              <a:rPr lang="pl-PL" sz="1200" dirty="0" smtClean="0"/>
              <a:t>, Acta </a:t>
            </a:r>
            <a:r>
              <a:rPr lang="pl-PL" sz="1200" dirty="0" err="1" smtClean="0"/>
              <a:t>Phys</a:t>
            </a:r>
            <a:r>
              <a:rPr lang="pl-PL" sz="1200" dirty="0" smtClean="0"/>
              <a:t>. Polonica B45, 167 (2014)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200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647825" y="4972050"/>
            <a:ext cx="4619625" cy="1095375"/>
            <a:chOff x="3762375" y="5029200"/>
            <a:chExt cx="4619625" cy="1095375"/>
          </a:xfrm>
        </p:grpSpPr>
        <p:sp>
          <p:nvSpPr>
            <p:cNvPr id="102" name="Strzałka zakrzywiona w górę 101"/>
            <p:cNvSpPr/>
            <p:nvPr/>
          </p:nvSpPr>
          <p:spPr bwMode="auto">
            <a:xfrm>
              <a:off x="3762375" y="5029200"/>
              <a:ext cx="4619625" cy="1095375"/>
            </a:xfrm>
            <a:prstGeom prst="curvedUp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4961890" y="5562600"/>
              <a:ext cx="21291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our</a:t>
              </a:r>
              <a:r>
                <a: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: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l-GR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δ</a:t>
              </a:r>
              <a:r>
                <a:rPr lang="pl-PL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r>
                <a: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pl-PL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≈ 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6(2)%</a:t>
              </a:r>
              <a:endPara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Group 26"/>
          <p:cNvGrpSpPr>
            <a:grpSpLocks/>
          </p:cNvGrpSpPr>
          <p:nvPr/>
        </p:nvGrpSpPr>
        <p:grpSpPr bwMode="auto">
          <a:xfrm>
            <a:off x="5556904" y="4927600"/>
            <a:ext cx="3086100" cy="0"/>
            <a:chOff x="1944" y="3104"/>
            <a:chExt cx="2160" cy="0"/>
          </a:xfrm>
        </p:grpSpPr>
        <p:sp>
          <p:nvSpPr>
            <p:cNvPr id="170" name="Line 23"/>
            <p:cNvSpPr>
              <a:spLocks noChangeShapeType="1"/>
            </p:cNvSpPr>
            <p:nvPr/>
          </p:nvSpPr>
          <p:spPr bwMode="auto">
            <a:xfrm>
              <a:off x="1944" y="310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Line 24"/>
            <p:cNvSpPr>
              <a:spLocks noChangeShapeType="1"/>
            </p:cNvSpPr>
            <p:nvPr/>
          </p:nvSpPr>
          <p:spPr bwMode="auto">
            <a:xfrm>
              <a:off x="2664" y="3104"/>
              <a:ext cx="720" cy="0"/>
            </a:xfrm>
            <a:prstGeom prst="line">
              <a:avLst/>
            </a:prstGeom>
            <a:noFill/>
            <a:ln w="24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Line 25"/>
            <p:cNvSpPr>
              <a:spLocks noChangeShapeType="1"/>
            </p:cNvSpPr>
            <p:nvPr/>
          </p:nvSpPr>
          <p:spPr bwMode="auto">
            <a:xfrm>
              <a:off x="3384" y="310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5" name="Group 30"/>
          <p:cNvGrpSpPr>
            <a:grpSpLocks/>
          </p:cNvGrpSpPr>
          <p:nvPr/>
        </p:nvGrpSpPr>
        <p:grpSpPr bwMode="auto">
          <a:xfrm>
            <a:off x="5556904" y="4165600"/>
            <a:ext cx="3086100" cy="215900"/>
            <a:chOff x="1944" y="2624"/>
            <a:chExt cx="2160" cy="136"/>
          </a:xfrm>
        </p:grpSpPr>
        <p:sp>
          <p:nvSpPr>
            <p:cNvPr id="167" name="Line 27"/>
            <p:cNvSpPr>
              <a:spLocks noChangeShapeType="1"/>
            </p:cNvSpPr>
            <p:nvPr/>
          </p:nvSpPr>
          <p:spPr bwMode="auto">
            <a:xfrm>
              <a:off x="1944" y="2760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Line 28"/>
            <p:cNvSpPr>
              <a:spLocks noChangeShapeType="1"/>
            </p:cNvSpPr>
            <p:nvPr/>
          </p:nvSpPr>
          <p:spPr bwMode="auto">
            <a:xfrm flipV="1">
              <a:off x="2664" y="2624"/>
              <a:ext cx="720" cy="136"/>
            </a:xfrm>
            <a:prstGeom prst="line">
              <a:avLst/>
            </a:prstGeom>
            <a:noFill/>
            <a:ln w="24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Line 29"/>
            <p:cNvSpPr>
              <a:spLocks noChangeShapeType="1"/>
            </p:cNvSpPr>
            <p:nvPr/>
          </p:nvSpPr>
          <p:spPr bwMode="auto">
            <a:xfrm>
              <a:off x="3384" y="262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6" name="Group 34"/>
          <p:cNvGrpSpPr>
            <a:grpSpLocks/>
          </p:cNvGrpSpPr>
          <p:nvPr/>
        </p:nvGrpSpPr>
        <p:grpSpPr bwMode="auto">
          <a:xfrm>
            <a:off x="5556904" y="3416300"/>
            <a:ext cx="3086100" cy="76200"/>
            <a:chOff x="1944" y="2152"/>
            <a:chExt cx="2160" cy="48"/>
          </a:xfrm>
        </p:grpSpPr>
        <p:sp>
          <p:nvSpPr>
            <p:cNvPr id="164" name="Line 31"/>
            <p:cNvSpPr>
              <a:spLocks noChangeShapeType="1"/>
            </p:cNvSpPr>
            <p:nvPr/>
          </p:nvSpPr>
          <p:spPr bwMode="auto">
            <a:xfrm>
              <a:off x="1944" y="215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Line 32"/>
            <p:cNvSpPr>
              <a:spLocks noChangeShapeType="1"/>
            </p:cNvSpPr>
            <p:nvPr/>
          </p:nvSpPr>
          <p:spPr bwMode="auto">
            <a:xfrm>
              <a:off x="2664" y="2152"/>
              <a:ext cx="720" cy="48"/>
            </a:xfrm>
            <a:prstGeom prst="line">
              <a:avLst/>
            </a:prstGeom>
            <a:noFill/>
            <a:ln w="24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Line 33"/>
            <p:cNvSpPr>
              <a:spLocks noChangeShapeType="1"/>
            </p:cNvSpPr>
            <p:nvPr/>
          </p:nvSpPr>
          <p:spPr bwMode="auto">
            <a:xfrm>
              <a:off x="3384" y="2200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7" name="Group 38"/>
          <p:cNvGrpSpPr>
            <a:grpSpLocks/>
          </p:cNvGrpSpPr>
          <p:nvPr/>
        </p:nvGrpSpPr>
        <p:grpSpPr bwMode="auto">
          <a:xfrm>
            <a:off x="5556904" y="2463800"/>
            <a:ext cx="3086100" cy="76200"/>
            <a:chOff x="1944" y="1552"/>
            <a:chExt cx="2160" cy="48"/>
          </a:xfrm>
        </p:grpSpPr>
        <p:sp>
          <p:nvSpPr>
            <p:cNvPr id="161" name="Line 35"/>
            <p:cNvSpPr>
              <a:spLocks noChangeShapeType="1"/>
            </p:cNvSpPr>
            <p:nvPr/>
          </p:nvSpPr>
          <p:spPr bwMode="auto">
            <a:xfrm>
              <a:off x="1944" y="1600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Line 36"/>
            <p:cNvSpPr>
              <a:spLocks noChangeShapeType="1"/>
            </p:cNvSpPr>
            <p:nvPr/>
          </p:nvSpPr>
          <p:spPr bwMode="auto">
            <a:xfrm flipV="1">
              <a:off x="2664" y="1552"/>
              <a:ext cx="720" cy="48"/>
            </a:xfrm>
            <a:prstGeom prst="line">
              <a:avLst/>
            </a:prstGeom>
            <a:noFill/>
            <a:ln w="24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Line 37"/>
            <p:cNvSpPr>
              <a:spLocks noChangeShapeType="1"/>
            </p:cNvSpPr>
            <p:nvPr/>
          </p:nvSpPr>
          <p:spPr bwMode="auto">
            <a:xfrm>
              <a:off x="3384" y="155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8" name="Group 42"/>
          <p:cNvGrpSpPr>
            <a:grpSpLocks/>
          </p:cNvGrpSpPr>
          <p:nvPr/>
        </p:nvGrpSpPr>
        <p:grpSpPr bwMode="auto">
          <a:xfrm>
            <a:off x="5556904" y="1955800"/>
            <a:ext cx="3086100" cy="254000"/>
            <a:chOff x="1944" y="1232"/>
            <a:chExt cx="2160" cy="160"/>
          </a:xfrm>
        </p:grpSpPr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1944" y="123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Line 40"/>
            <p:cNvSpPr>
              <a:spLocks noChangeShapeType="1"/>
            </p:cNvSpPr>
            <p:nvPr/>
          </p:nvSpPr>
          <p:spPr bwMode="auto">
            <a:xfrm>
              <a:off x="2664" y="1232"/>
              <a:ext cx="720" cy="160"/>
            </a:xfrm>
            <a:prstGeom prst="line">
              <a:avLst/>
            </a:prstGeom>
            <a:noFill/>
            <a:ln w="24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Line 41"/>
            <p:cNvSpPr>
              <a:spLocks noChangeShapeType="1"/>
            </p:cNvSpPr>
            <p:nvPr/>
          </p:nvSpPr>
          <p:spPr bwMode="auto">
            <a:xfrm>
              <a:off x="3384" y="139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09" name="Line 43"/>
          <p:cNvSpPr>
            <a:spLocks noChangeShapeType="1"/>
          </p:cNvSpPr>
          <p:nvPr/>
        </p:nvSpPr>
        <p:spPr bwMode="auto">
          <a:xfrm>
            <a:off x="7614304" y="20320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0" name="Line 44"/>
          <p:cNvSpPr>
            <a:spLocks noChangeShapeType="1"/>
          </p:cNvSpPr>
          <p:nvPr/>
        </p:nvSpPr>
        <p:spPr bwMode="auto">
          <a:xfrm>
            <a:off x="7614304" y="18034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" name="Line 129"/>
          <p:cNvSpPr>
            <a:spLocks noChangeShapeType="1"/>
          </p:cNvSpPr>
          <p:nvPr/>
        </p:nvSpPr>
        <p:spPr bwMode="auto">
          <a:xfrm flipV="1">
            <a:off x="5042554" y="1663700"/>
            <a:ext cx="0" cy="391160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3" name="Line 59"/>
          <p:cNvSpPr>
            <a:spLocks noChangeShapeType="1"/>
          </p:cNvSpPr>
          <p:nvPr/>
        </p:nvSpPr>
        <p:spPr bwMode="auto">
          <a:xfrm>
            <a:off x="5042554" y="49276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4" name="Line 60"/>
          <p:cNvSpPr>
            <a:spLocks noChangeShapeType="1"/>
          </p:cNvSpPr>
          <p:nvPr/>
        </p:nvSpPr>
        <p:spPr bwMode="auto">
          <a:xfrm>
            <a:off x="5042554" y="42672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5042554" y="36195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6" name="Line 62"/>
          <p:cNvSpPr>
            <a:spLocks noChangeShapeType="1"/>
          </p:cNvSpPr>
          <p:nvPr/>
        </p:nvSpPr>
        <p:spPr bwMode="auto">
          <a:xfrm>
            <a:off x="5042554" y="29718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>
            <a:off x="5042554" y="23114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" name="Line 67"/>
          <p:cNvSpPr>
            <a:spLocks noChangeShapeType="1"/>
          </p:cNvSpPr>
          <p:nvPr/>
        </p:nvSpPr>
        <p:spPr bwMode="auto">
          <a:xfrm>
            <a:off x="5042554" y="51816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9" name="Line 68"/>
          <p:cNvSpPr>
            <a:spLocks noChangeShapeType="1"/>
          </p:cNvSpPr>
          <p:nvPr/>
        </p:nvSpPr>
        <p:spPr bwMode="auto">
          <a:xfrm>
            <a:off x="5042554" y="50546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0" name="Line 69"/>
          <p:cNvSpPr>
            <a:spLocks noChangeShapeType="1"/>
          </p:cNvSpPr>
          <p:nvPr/>
        </p:nvSpPr>
        <p:spPr bwMode="auto">
          <a:xfrm>
            <a:off x="5042554" y="4787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1" name="Line 70"/>
          <p:cNvSpPr>
            <a:spLocks noChangeShapeType="1"/>
          </p:cNvSpPr>
          <p:nvPr/>
        </p:nvSpPr>
        <p:spPr bwMode="auto">
          <a:xfrm>
            <a:off x="5042554" y="4660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" name="Line 71"/>
          <p:cNvSpPr>
            <a:spLocks noChangeShapeType="1"/>
          </p:cNvSpPr>
          <p:nvPr/>
        </p:nvSpPr>
        <p:spPr bwMode="auto">
          <a:xfrm>
            <a:off x="5042554" y="4533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" name="Line 72"/>
          <p:cNvSpPr>
            <a:spLocks noChangeShapeType="1"/>
          </p:cNvSpPr>
          <p:nvPr/>
        </p:nvSpPr>
        <p:spPr bwMode="auto">
          <a:xfrm>
            <a:off x="5042554" y="4406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4" name="Line 73"/>
          <p:cNvSpPr>
            <a:spLocks noChangeShapeType="1"/>
          </p:cNvSpPr>
          <p:nvPr/>
        </p:nvSpPr>
        <p:spPr bwMode="auto">
          <a:xfrm>
            <a:off x="5042554" y="41402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5" name="Line 74"/>
          <p:cNvSpPr>
            <a:spLocks noChangeShapeType="1"/>
          </p:cNvSpPr>
          <p:nvPr/>
        </p:nvSpPr>
        <p:spPr bwMode="auto">
          <a:xfrm>
            <a:off x="5042554" y="40132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6" name="Line 75"/>
          <p:cNvSpPr>
            <a:spLocks noChangeShapeType="1"/>
          </p:cNvSpPr>
          <p:nvPr/>
        </p:nvSpPr>
        <p:spPr bwMode="auto">
          <a:xfrm>
            <a:off x="5042554" y="38862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7" name="Line 76"/>
          <p:cNvSpPr>
            <a:spLocks noChangeShapeType="1"/>
          </p:cNvSpPr>
          <p:nvPr/>
        </p:nvSpPr>
        <p:spPr bwMode="auto">
          <a:xfrm>
            <a:off x="5042554" y="37465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8" name="Line 77"/>
          <p:cNvSpPr>
            <a:spLocks noChangeShapeType="1"/>
          </p:cNvSpPr>
          <p:nvPr/>
        </p:nvSpPr>
        <p:spPr bwMode="auto">
          <a:xfrm>
            <a:off x="5042554" y="34925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9" name="Line 78"/>
          <p:cNvSpPr>
            <a:spLocks noChangeShapeType="1"/>
          </p:cNvSpPr>
          <p:nvPr/>
        </p:nvSpPr>
        <p:spPr bwMode="auto">
          <a:xfrm>
            <a:off x="5042554" y="33655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0" name="Line 79"/>
          <p:cNvSpPr>
            <a:spLocks noChangeShapeType="1"/>
          </p:cNvSpPr>
          <p:nvPr/>
        </p:nvSpPr>
        <p:spPr bwMode="auto">
          <a:xfrm>
            <a:off x="5042554" y="32258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1" name="Line 80"/>
          <p:cNvSpPr>
            <a:spLocks noChangeShapeType="1"/>
          </p:cNvSpPr>
          <p:nvPr/>
        </p:nvSpPr>
        <p:spPr bwMode="auto">
          <a:xfrm>
            <a:off x="5042554" y="30988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2" name="Line 81"/>
          <p:cNvSpPr>
            <a:spLocks noChangeShapeType="1"/>
          </p:cNvSpPr>
          <p:nvPr/>
        </p:nvSpPr>
        <p:spPr bwMode="auto">
          <a:xfrm>
            <a:off x="5042554" y="2832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" name="Line 82"/>
          <p:cNvSpPr>
            <a:spLocks noChangeShapeType="1"/>
          </p:cNvSpPr>
          <p:nvPr/>
        </p:nvSpPr>
        <p:spPr bwMode="auto">
          <a:xfrm>
            <a:off x="5042554" y="2705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4" name="Line 83"/>
          <p:cNvSpPr>
            <a:spLocks noChangeShapeType="1"/>
          </p:cNvSpPr>
          <p:nvPr/>
        </p:nvSpPr>
        <p:spPr bwMode="auto">
          <a:xfrm>
            <a:off x="5042554" y="2578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5" name="Line 84"/>
          <p:cNvSpPr>
            <a:spLocks noChangeShapeType="1"/>
          </p:cNvSpPr>
          <p:nvPr/>
        </p:nvSpPr>
        <p:spPr bwMode="auto">
          <a:xfrm>
            <a:off x="5042554" y="2451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6" name="Line 85"/>
          <p:cNvSpPr>
            <a:spLocks noChangeShapeType="1"/>
          </p:cNvSpPr>
          <p:nvPr/>
        </p:nvSpPr>
        <p:spPr bwMode="auto">
          <a:xfrm>
            <a:off x="5042554" y="21844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7" name="Line 86"/>
          <p:cNvSpPr>
            <a:spLocks noChangeShapeType="1"/>
          </p:cNvSpPr>
          <p:nvPr/>
        </p:nvSpPr>
        <p:spPr bwMode="auto">
          <a:xfrm>
            <a:off x="5042554" y="20574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8" name="Line 87"/>
          <p:cNvSpPr>
            <a:spLocks noChangeShapeType="1"/>
          </p:cNvSpPr>
          <p:nvPr/>
        </p:nvSpPr>
        <p:spPr bwMode="auto">
          <a:xfrm>
            <a:off x="5042554" y="19304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9" name="Line 88"/>
          <p:cNvSpPr>
            <a:spLocks noChangeShapeType="1"/>
          </p:cNvSpPr>
          <p:nvPr/>
        </p:nvSpPr>
        <p:spPr bwMode="auto">
          <a:xfrm>
            <a:off x="5042554" y="17907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0" name="Line 142"/>
          <p:cNvSpPr>
            <a:spLocks noChangeShapeType="1"/>
          </p:cNvSpPr>
          <p:nvPr/>
        </p:nvSpPr>
        <p:spPr bwMode="auto">
          <a:xfrm flipV="1">
            <a:off x="5042554" y="1663700"/>
            <a:ext cx="0" cy="3911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41" name="Grupa 140"/>
          <p:cNvGrpSpPr/>
          <p:nvPr/>
        </p:nvGrpSpPr>
        <p:grpSpPr>
          <a:xfrm>
            <a:off x="4431540" y="2222500"/>
            <a:ext cx="490519" cy="2849721"/>
            <a:chOff x="2044700" y="2222500"/>
            <a:chExt cx="545021" cy="2849721"/>
          </a:xfrm>
        </p:grpSpPr>
        <p:sp>
          <p:nvSpPr>
            <p:cNvPr id="153" name="Rectangle 147"/>
            <p:cNvSpPr>
              <a:spLocks noChangeArrowheads="1"/>
            </p:cNvSpPr>
            <p:nvPr/>
          </p:nvSpPr>
          <p:spPr bwMode="auto">
            <a:xfrm>
              <a:off x="2311400" y="4826000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4" name="Rectangle 148"/>
            <p:cNvSpPr>
              <a:spLocks noChangeArrowheads="1"/>
            </p:cNvSpPr>
            <p:nvPr/>
          </p:nvSpPr>
          <p:spPr bwMode="auto">
            <a:xfrm>
              <a:off x="2044700" y="41783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5" name="Rectangle 149"/>
            <p:cNvSpPr>
              <a:spLocks noChangeArrowheads="1"/>
            </p:cNvSpPr>
            <p:nvPr/>
          </p:nvSpPr>
          <p:spPr bwMode="auto">
            <a:xfrm>
              <a:off x="2044700" y="35179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2000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6" name="Rectangle 150"/>
            <p:cNvSpPr>
              <a:spLocks noChangeArrowheads="1"/>
            </p:cNvSpPr>
            <p:nvPr/>
          </p:nvSpPr>
          <p:spPr bwMode="auto">
            <a:xfrm>
              <a:off x="2044700" y="28702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3000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7" name="Rectangle 151"/>
            <p:cNvSpPr>
              <a:spLocks noChangeArrowheads="1"/>
            </p:cNvSpPr>
            <p:nvPr/>
          </p:nvSpPr>
          <p:spPr bwMode="auto">
            <a:xfrm>
              <a:off x="2044700" y="22225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4000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142" name="pole tekstowe 141"/>
          <p:cNvSpPr txBox="1"/>
          <p:nvPr/>
        </p:nvSpPr>
        <p:spPr>
          <a:xfrm>
            <a:off x="4366733" y="1700808"/>
            <a:ext cx="6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</a:t>
            </a:r>
            <a:r>
              <a:rPr lang="pl-PL" b="1" dirty="0" err="1" smtClean="0"/>
              <a:t>keV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143" name="pole tekstowe 142"/>
          <p:cNvSpPr txBox="1"/>
          <p:nvPr/>
        </p:nvSpPr>
        <p:spPr>
          <a:xfrm>
            <a:off x="5209227" y="3248980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144" name="pole tekstowe 143"/>
          <p:cNvSpPr txBox="1"/>
          <p:nvPr/>
        </p:nvSpPr>
        <p:spPr>
          <a:xfrm>
            <a:off x="5209227" y="4221088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145" name="pole tekstowe 144"/>
          <p:cNvSpPr txBox="1"/>
          <p:nvPr/>
        </p:nvSpPr>
        <p:spPr>
          <a:xfrm>
            <a:off x="5209227" y="4761148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147" name="pole tekstowe 146"/>
          <p:cNvSpPr txBox="1"/>
          <p:nvPr/>
        </p:nvSpPr>
        <p:spPr>
          <a:xfrm>
            <a:off x="5209227" y="1376772"/>
            <a:ext cx="28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T</a:t>
            </a:r>
            <a:endParaRPr lang="pl-PL" sz="2000" b="1" dirty="0"/>
          </a:p>
        </p:txBody>
      </p:sp>
      <p:sp>
        <p:nvSpPr>
          <p:cNvPr id="148" name="pole tekstowe 147"/>
          <p:cNvSpPr txBox="1"/>
          <p:nvPr/>
        </p:nvSpPr>
        <p:spPr>
          <a:xfrm>
            <a:off x="5209227" y="1808820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149" name="pole tekstowe 148"/>
          <p:cNvSpPr txBox="1"/>
          <p:nvPr/>
        </p:nvSpPr>
        <p:spPr>
          <a:xfrm>
            <a:off x="5209227" y="2348880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grpSp>
        <p:nvGrpSpPr>
          <p:cNvPr id="182" name="Grupa 181"/>
          <p:cNvGrpSpPr/>
          <p:nvPr/>
        </p:nvGrpSpPr>
        <p:grpSpPr>
          <a:xfrm>
            <a:off x="6096484" y="777325"/>
            <a:ext cx="2043510" cy="584775"/>
            <a:chOff x="5755409" y="1196752"/>
            <a:chExt cx="2043510" cy="584775"/>
          </a:xfrm>
        </p:grpSpPr>
        <p:sp>
          <p:nvSpPr>
            <p:cNvPr id="146" name="pole tekstowe 145"/>
            <p:cNvSpPr txBox="1"/>
            <p:nvPr/>
          </p:nvSpPr>
          <p:spPr>
            <a:xfrm>
              <a:off x="5755409" y="1196752"/>
              <a:ext cx="8835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baseline="30000" dirty="0" smtClean="0">
                  <a:solidFill>
                    <a:srgbClr val="0000CC"/>
                  </a:solidFill>
                </a:rPr>
                <a:t>32</a:t>
              </a:r>
              <a:r>
                <a:rPr lang="pl-PL" sz="3200" b="1" dirty="0" smtClean="0">
                  <a:solidFill>
                    <a:srgbClr val="0000CC"/>
                  </a:solidFill>
                </a:rPr>
                <a:t>Cl</a:t>
              </a:r>
              <a:endParaRPr lang="pl-PL" sz="3200" b="1" dirty="0">
                <a:solidFill>
                  <a:srgbClr val="0000CC"/>
                </a:solidFill>
              </a:endParaRPr>
            </a:p>
          </p:txBody>
        </p:sp>
        <p:sp>
          <p:nvSpPr>
            <p:cNvPr id="150" name="pole tekstowe 149"/>
            <p:cNvSpPr txBox="1"/>
            <p:nvPr/>
          </p:nvSpPr>
          <p:spPr>
            <a:xfrm>
              <a:off x="6011250" y="1196752"/>
              <a:ext cx="17876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smtClean="0">
                  <a:solidFill>
                    <a:srgbClr val="0000CC"/>
                  </a:solidFill>
                </a:rPr>
                <a:t>    I=1</a:t>
              </a:r>
              <a:r>
                <a:rPr lang="pl-PL" sz="3200" b="1" baseline="30000" dirty="0" smtClean="0">
                  <a:solidFill>
                    <a:srgbClr val="0000CC"/>
                  </a:solidFill>
                </a:rPr>
                <a:t>+</a:t>
              </a:r>
              <a:endParaRPr lang="pl-PL" sz="3200" b="1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51" name="pole tekstowe 150"/>
          <p:cNvSpPr txBox="1"/>
          <p:nvPr/>
        </p:nvSpPr>
        <p:spPr>
          <a:xfrm>
            <a:off x="5727684" y="5157192"/>
            <a:ext cx="73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theory</a:t>
            </a:r>
            <a:endParaRPr lang="pl-PL" b="1" dirty="0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239360" y="49276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2268060" y="4927600"/>
            <a:ext cx="1028700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3296760" y="49276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1239360" y="47244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2268060" y="4724400"/>
            <a:ext cx="1028700" cy="76200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296760" y="48006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>
            <a:off x="1239360" y="43942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flipV="1">
            <a:off x="2268060" y="4191000"/>
            <a:ext cx="1028700" cy="203200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>
            <a:off x="3296760" y="41910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>
            <a:off x="1239360" y="37719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 flipV="1">
            <a:off x="2268060" y="3479800"/>
            <a:ext cx="1028700" cy="292100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>
            <a:off x="3296760" y="34798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Line 52"/>
          <p:cNvSpPr>
            <a:spLocks noChangeShapeType="1"/>
          </p:cNvSpPr>
          <p:nvPr/>
        </p:nvSpPr>
        <p:spPr bwMode="auto">
          <a:xfrm>
            <a:off x="1239360" y="33020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2268060" y="3302000"/>
            <a:ext cx="1028700" cy="127000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Line 54"/>
          <p:cNvSpPr>
            <a:spLocks noChangeShapeType="1"/>
          </p:cNvSpPr>
          <p:nvPr/>
        </p:nvSpPr>
        <p:spPr bwMode="auto">
          <a:xfrm>
            <a:off x="3296760" y="3429000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3296760" y="1905000"/>
            <a:ext cx="1028700" cy="0"/>
          </a:xfrm>
          <a:prstGeom prst="line">
            <a:avLst/>
          </a:prstGeom>
          <a:noFill/>
          <a:ln w="4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3296760" y="1905000"/>
            <a:ext cx="1028700" cy="0"/>
          </a:xfrm>
          <a:prstGeom prst="line">
            <a:avLst/>
          </a:prstGeom>
          <a:noFill/>
          <a:ln w="508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>
            <a:off x="725010" y="49276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>
            <a:off x="725010" y="42672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Line 61"/>
          <p:cNvSpPr>
            <a:spLocks noChangeShapeType="1"/>
          </p:cNvSpPr>
          <p:nvPr/>
        </p:nvSpPr>
        <p:spPr bwMode="auto">
          <a:xfrm>
            <a:off x="725010" y="36195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>
            <a:off x="725010" y="29718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Line 63"/>
          <p:cNvSpPr>
            <a:spLocks noChangeShapeType="1"/>
          </p:cNvSpPr>
          <p:nvPr/>
        </p:nvSpPr>
        <p:spPr bwMode="auto">
          <a:xfrm>
            <a:off x="725010" y="2311400"/>
            <a:ext cx="6858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Line 65"/>
          <p:cNvSpPr>
            <a:spLocks noChangeShapeType="1"/>
          </p:cNvSpPr>
          <p:nvPr/>
        </p:nvSpPr>
        <p:spPr bwMode="auto">
          <a:xfrm>
            <a:off x="725010" y="54483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Line 66"/>
          <p:cNvSpPr>
            <a:spLocks noChangeShapeType="1"/>
          </p:cNvSpPr>
          <p:nvPr/>
        </p:nvSpPr>
        <p:spPr bwMode="auto">
          <a:xfrm>
            <a:off x="725010" y="53213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Line 67"/>
          <p:cNvSpPr>
            <a:spLocks noChangeShapeType="1"/>
          </p:cNvSpPr>
          <p:nvPr/>
        </p:nvSpPr>
        <p:spPr bwMode="auto">
          <a:xfrm>
            <a:off x="725010" y="51816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Line 68"/>
          <p:cNvSpPr>
            <a:spLocks noChangeShapeType="1"/>
          </p:cNvSpPr>
          <p:nvPr/>
        </p:nvSpPr>
        <p:spPr bwMode="auto">
          <a:xfrm>
            <a:off x="725010" y="50546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Line 69"/>
          <p:cNvSpPr>
            <a:spLocks noChangeShapeType="1"/>
          </p:cNvSpPr>
          <p:nvPr/>
        </p:nvSpPr>
        <p:spPr bwMode="auto">
          <a:xfrm>
            <a:off x="725010" y="4787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725010" y="4660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" name="Line 71"/>
          <p:cNvSpPr>
            <a:spLocks noChangeShapeType="1"/>
          </p:cNvSpPr>
          <p:nvPr/>
        </p:nvSpPr>
        <p:spPr bwMode="auto">
          <a:xfrm>
            <a:off x="725010" y="4533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" name="Line 72"/>
          <p:cNvSpPr>
            <a:spLocks noChangeShapeType="1"/>
          </p:cNvSpPr>
          <p:nvPr/>
        </p:nvSpPr>
        <p:spPr bwMode="auto">
          <a:xfrm>
            <a:off x="725010" y="44069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" name="Line 73"/>
          <p:cNvSpPr>
            <a:spLocks noChangeShapeType="1"/>
          </p:cNvSpPr>
          <p:nvPr/>
        </p:nvSpPr>
        <p:spPr bwMode="auto">
          <a:xfrm>
            <a:off x="725010" y="41402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" name="Line 74"/>
          <p:cNvSpPr>
            <a:spLocks noChangeShapeType="1"/>
          </p:cNvSpPr>
          <p:nvPr/>
        </p:nvSpPr>
        <p:spPr bwMode="auto">
          <a:xfrm>
            <a:off x="725010" y="40132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" name="Line 75"/>
          <p:cNvSpPr>
            <a:spLocks noChangeShapeType="1"/>
          </p:cNvSpPr>
          <p:nvPr/>
        </p:nvSpPr>
        <p:spPr bwMode="auto">
          <a:xfrm>
            <a:off x="725010" y="38862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" name="Line 76"/>
          <p:cNvSpPr>
            <a:spLocks noChangeShapeType="1"/>
          </p:cNvSpPr>
          <p:nvPr/>
        </p:nvSpPr>
        <p:spPr bwMode="auto">
          <a:xfrm>
            <a:off x="725010" y="37465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2" name="Line 77"/>
          <p:cNvSpPr>
            <a:spLocks noChangeShapeType="1"/>
          </p:cNvSpPr>
          <p:nvPr/>
        </p:nvSpPr>
        <p:spPr bwMode="auto">
          <a:xfrm>
            <a:off x="725010" y="34925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" name="Line 78"/>
          <p:cNvSpPr>
            <a:spLocks noChangeShapeType="1"/>
          </p:cNvSpPr>
          <p:nvPr/>
        </p:nvSpPr>
        <p:spPr bwMode="auto">
          <a:xfrm>
            <a:off x="725010" y="33655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" name="Line 79"/>
          <p:cNvSpPr>
            <a:spLocks noChangeShapeType="1"/>
          </p:cNvSpPr>
          <p:nvPr/>
        </p:nvSpPr>
        <p:spPr bwMode="auto">
          <a:xfrm>
            <a:off x="725010" y="32258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" name="Line 80"/>
          <p:cNvSpPr>
            <a:spLocks noChangeShapeType="1"/>
          </p:cNvSpPr>
          <p:nvPr/>
        </p:nvSpPr>
        <p:spPr bwMode="auto">
          <a:xfrm>
            <a:off x="725010" y="30988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6" name="Line 81"/>
          <p:cNvSpPr>
            <a:spLocks noChangeShapeType="1"/>
          </p:cNvSpPr>
          <p:nvPr/>
        </p:nvSpPr>
        <p:spPr bwMode="auto">
          <a:xfrm>
            <a:off x="725010" y="2832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" name="Line 82"/>
          <p:cNvSpPr>
            <a:spLocks noChangeShapeType="1"/>
          </p:cNvSpPr>
          <p:nvPr/>
        </p:nvSpPr>
        <p:spPr bwMode="auto">
          <a:xfrm>
            <a:off x="725010" y="2705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" name="Line 83"/>
          <p:cNvSpPr>
            <a:spLocks noChangeShapeType="1"/>
          </p:cNvSpPr>
          <p:nvPr/>
        </p:nvSpPr>
        <p:spPr bwMode="auto">
          <a:xfrm>
            <a:off x="725010" y="2578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9" name="Line 84"/>
          <p:cNvSpPr>
            <a:spLocks noChangeShapeType="1"/>
          </p:cNvSpPr>
          <p:nvPr/>
        </p:nvSpPr>
        <p:spPr bwMode="auto">
          <a:xfrm>
            <a:off x="725010" y="24511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" name="Line 85"/>
          <p:cNvSpPr>
            <a:spLocks noChangeShapeType="1"/>
          </p:cNvSpPr>
          <p:nvPr/>
        </p:nvSpPr>
        <p:spPr bwMode="auto">
          <a:xfrm>
            <a:off x="725010" y="21844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" name="Line 86"/>
          <p:cNvSpPr>
            <a:spLocks noChangeShapeType="1"/>
          </p:cNvSpPr>
          <p:nvPr/>
        </p:nvSpPr>
        <p:spPr bwMode="auto">
          <a:xfrm>
            <a:off x="725010" y="20574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2" name="Line 87"/>
          <p:cNvSpPr>
            <a:spLocks noChangeShapeType="1"/>
          </p:cNvSpPr>
          <p:nvPr/>
        </p:nvSpPr>
        <p:spPr bwMode="auto">
          <a:xfrm>
            <a:off x="725010" y="19304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3" name="Line 88"/>
          <p:cNvSpPr>
            <a:spLocks noChangeShapeType="1"/>
          </p:cNvSpPr>
          <p:nvPr/>
        </p:nvSpPr>
        <p:spPr bwMode="auto">
          <a:xfrm>
            <a:off x="725010" y="1790700"/>
            <a:ext cx="34290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" name="Line 142"/>
          <p:cNvSpPr>
            <a:spLocks noChangeShapeType="1"/>
          </p:cNvSpPr>
          <p:nvPr/>
        </p:nvSpPr>
        <p:spPr bwMode="auto">
          <a:xfrm flipV="1">
            <a:off x="725010" y="1663700"/>
            <a:ext cx="0" cy="3911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55" name="Grupa 54"/>
          <p:cNvGrpSpPr/>
          <p:nvPr/>
        </p:nvGrpSpPr>
        <p:grpSpPr>
          <a:xfrm>
            <a:off x="113996" y="2222500"/>
            <a:ext cx="490519" cy="2849721"/>
            <a:chOff x="2044700" y="2222500"/>
            <a:chExt cx="545021" cy="2849721"/>
          </a:xfrm>
        </p:grpSpPr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2311400" y="4826000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70" name="Rectangle 148"/>
            <p:cNvSpPr>
              <a:spLocks noChangeArrowheads="1"/>
            </p:cNvSpPr>
            <p:nvPr/>
          </p:nvSpPr>
          <p:spPr bwMode="auto">
            <a:xfrm>
              <a:off x="2044700" y="41783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1000</a:t>
              </a:r>
              <a:endPara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71" name="Rectangle 149"/>
            <p:cNvSpPr>
              <a:spLocks noChangeArrowheads="1"/>
            </p:cNvSpPr>
            <p:nvPr/>
          </p:nvSpPr>
          <p:spPr bwMode="auto">
            <a:xfrm>
              <a:off x="2044700" y="35179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2000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72" name="Rectangle 150"/>
            <p:cNvSpPr>
              <a:spLocks noChangeArrowheads="1"/>
            </p:cNvSpPr>
            <p:nvPr/>
          </p:nvSpPr>
          <p:spPr bwMode="auto">
            <a:xfrm>
              <a:off x="2044700" y="28702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3000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73" name="Rectangle 151"/>
            <p:cNvSpPr>
              <a:spLocks noChangeArrowheads="1"/>
            </p:cNvSpPr>
            <p:nvPr/>
          </p:nvSpPr>
          <p:spPr bwMode="auto">
            <a:xfrm>
              <a:off x="2044700" y="2222500"/>
              <a:ext cx="545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4000</a:t>
              </a: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56" name="pole tekstowe 55"/>
          <p:cNvSpPr txBox="1"/>
          <p:nvPr/>
        </p:nvSpPr>
        <p:spPr>
          <a:xfrm>
            <a:off x="49189" y="1700808"/>
            <a:ext cx="6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</a:t>
            </a:r>
            <a:r>
              <a:rPr lang="pl-PL" b="1" dirty="0" err="1" smtClean="0"/>
              <a:t>keV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1410140" y="5157192"/>
            <a:ext cx="73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theory</a:t>
            </a:r>
            <a:endParaRPr lang="pl-PL" b="1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3289549" y="5157192"/>
            <a:ext cx="115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experiment</a:t>
            </a:r>
            <a:endParaRPr lang="pl-PL" b="1" dirty="0"/>
          </a:p>
        </p:txBody>
      </p:sp>
      <p:sp>
        <p:nvSpPr>
          <p:cNvPr id="59" name="pole tekstowe 58"/>
          <p:cNvSpPr txBox="1"/>
          <p:nvPr/>
        </p:nvSpPr>
        <p:spPr>
          <a:xfrm>
            <a:off x="891683" y="2420888"/>
            <a:ext cx="28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T</a:t>
            </a:r>
            <a:endParaRPr lang="pl-PL" sz="2000" b="1" dirty="0"/>
          </a:p>
        </p:txBody>
      </p:sp>
      <p:sp>
        <p:nvSpPr>
          <p:cNvPr id="60" name="pole tekstowe 59"/>
          <p:cNvSpPr txBox="1"/>
          <p:nvPr/>
        </p:nvSpPr>
        <p:spPr>
          <a:xfrm>
            <a:off x="891683" y="3573016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0</a:t>
            </a:r>
            <a:endParaRPr lang="pl-PL" b="1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891683" y="4545124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0</a:t>
            </a:r>
            <a:endParaRPr lang="pl-PL" b="1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891683" y="3140968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891683" y="4221088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891683" y="4761148"/>
            <a:ext cx="2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66" name="pole tekstowe 65"/>
          <p:cNvSpPr txBox="1"/>
          <p:nvPr/>
        </p:nvSpPr>
        <p:spPr>
          <a:xfrm>
            <a:off x="3289549" y="1556792"/>
            <a:ext cx="1004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4622, 4636</a:t>
            </a:r>
            <a:endParaRPr lang="pl-PL" sz="1600" dirty="0"/>
          </a:p>
        </p:txBody>
      </p:sp>
      <p:grpSp>
        <p:nvGrpSpPr>
          <p:cNvPr id="184" name="Grupa 183"/>
          <p:cNvGrpSpPr/>
          <p:nvPr/>
        </p:nvGrpSpPr>
        <p:grpSpPr>
          <a:xfrm>
            <a:off x="1778046" y="754525"/>
            <a:ext cx="2051456" cy="584775"/>
            <a:chOff x="785869" y="1593377"/>
            <a:chExt cx="2051456" cy="584775"/>
          </a:xfrm>
        </p:grpSpPr>
        <p:sp>
          <p:nvSpPr>
            <p:cNvPr id="67" name="pole tekstowe 66"/>
            <p:cNvSpPr txBox="1"/>
            <p:nvPr/>
          </p:nvSpPr>
          <p:spPr>
            <a:xfrm>
              <a:off x="785869" y="1593377"/>
              <a:ext cx="80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baseline="30000" dirty="0" smtClean="0">
                  <a:solidFill>
                    <a:srgbClr val="0000CC"/>
                  </a:solidFill>
                </a:rPr>
                <a:t>32</a:t>
              </a:r>
              <a:r>
                <a:rPr lang="pl-PL" sz="3200" b="1" dirty="0" smtClean="0">
                  <a:solidFill>
                    <a:srgbClr val="0000CC"/>
                  </a:solidFill>
                </a:rPr>
                <a:t>S</a:t>
              </a:r>
              <a:endParaRPr lang="pl-PL" sz="3200" b="1" dirty="0">
                <a:solidFill>
                  <a:srgbClr val="0000CC"/>
                </a:solidFill>
              </a:endParaRPr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871722" y="1593377"/>
              <a:ext cx="1965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smtClean="0">
                  <a:solidFill>
                    <a:srgbClr val="0000CC"/>
                  </a:solidFill>
                </a:rPr>
                <a:t>     I=1</a:t>
              </a:r>
              <a:r>
                <a:rPr lang="pl-PL" sz="3200" b="1" baseline="30000" dirty="0" smtClean="0">
                  <a:solidFill>
                    <a:srgbClr val="0000CC"/>
                  </a:solidFill>
                </a:rPr>
                <a:t>+</a:t>
              </a:r>
              <a:endParaRPr lang="pl-PL" sz="3200" b="1" baseline="300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112" name="Picture 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29" y="3492500"/>
            <a:ext cx="24003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pole tekstowe 151"/>
          <p:cNvSpPr txBox="1"/>
          <p:nvPr/>
        </p:nvSpPr>
        <p:spPr>
          <a:xfrm>
            <a:off x="7607093" y="5157192"/>
            <a:ext cx="115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experiment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98612" y="493395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7002keV</a:t>
            </a:r>
            <a:endParaRPr lang="pl-PL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pole tekstowe 172"/>
          <p:cNvSpPr txBox="1"/>
          <p:nvPr/>
        </p:nvSpPr>
        <p:spPr>
          <a:xfrm rot="16200000">
            <a:off x="5925971" y="3230852"/>
            <a:ext cx="61590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err="1" smtClean="0"/>
              <a:t>W.Satula</a:t>
            </a:r>
            <a:r>
              <a:rPr lang="pl-PL" sz="1100" dirty="0" smtClean="0"/>
              <a:t>, </a:t>
            </a:r>
            <a:r>
              <a:rPr lang="pl-PL" sz="1100" dirty="0" err="1" smtClean="0"/>
              <a:t>J.Dobaczewski</a:t>
            </a:r>
            <a:r>
              <a:rPr lang="pl-PL" sz="1100" dirty="0" smtClean="0"/>
              <a:t>, </a:t>
            </a:r>
            <a:r>
              <a:rPr lang="pl-PL" sz="1100" dirty="0" err="1" smtClean="0"/>
              <a:t>M.Konieczka</a:t>
            </a:r>
            <a:r>
              <a:rPr lang="pl-PL" sz="1100" dirty="0" smtClean="0"/>
              <a:t>, </a:t>
            </a:r>
            <a:r>
              <a:rPr lang="pl-PL" sz="1100" dirty="0" err="1" smtClean="0"/>
              <a:t>W.Nazarewicz</a:t>
            </a:r>
            <a:r>
              <a:rPr lang="pl-PL" sz="1100" dirty="0" smtClean="0"/>
              <a:t>, Acta </a:t>
            </a:r>
            <a:r>
              <a:rPr lang="pl-PL" sz="1100" dirty="0" err="1" smtClean="0"/>
              <a:t>Phys</a:t>
            </a:r>
            <a:r>
              <a:rPr lang="pl-PL" sz="1100" dirty="0" smtClean="0"/>
              <a:t>. Polonica B45, 167 (2014)</a:t>
            </a:r>
            <a:endParaRPr lang="pl-PL" sz="1100" dirty="0"/>
          </a:p>
        </p:txBody>
      </p:sp>
      <p:sp>
        <p:nvSpPr>
          <p:cNvPr id="174" name="pole tekstowe 173"/>
          <p:cNvSpPr txBox="1"/>
          <p:nvPr/>
        </p:nvSpPr>
        <p:spPr>
          <a:xfrm>
            <a:off x="7803207" y="493395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lang="pl-PL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4248150" y="5890052"/>
            <a:ext cx="7239000" cy="967948"/>
            <a:chOff x="238125" y="5692944"/>
            <a:chExt cx="7239000" cy="967948"/>
          </a:xfrm>
        </p:grpSpPr>
        <p:sp>
          <p:nvSpPr>
            <p:cNvPr id="4" name="Prostokąt 3"/>
            <p:cNvSpPr/>
            <p:nvPr/>
          </p:nvSpPr>
          <p:spPr>
            <a:xfrm>
              <a:off x="238125" y="6353115"/>
              <a:ext cx="723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400" dirty="0">
                  <a:solidFill>
                    <a:srgbClr val="CC0066"/>
                  </a:solidFill>
                </a:rPr>
                <a:t>D. </a:t>
              </a:r>
              <a:r>
                <a:rPr lang="pl-PL" sz="1400" dirty="0" err="1">
                  <a:solidFill>
                    <a:srgbClr val="CC0066"/>
                  </a:solidFill>
                </a:rPr>
                <a:t>Melconian</a:t>
              </a:r>
              <a:r>
                <a:rPr lang="pl-PL" sz="1400" dirty="0">
                  <a:solidFill>
                    <a:srgbClr val="CC0066"/>
                  </a:solidFill>
                </a:rPr>
                <a:t> et al., </a:t>
              </a:r>
              <a:r>
                <a:rPr lang="pl-PL" sz="1400" dirty="0" err="1">
                  <a:solidFill>
                    <a:srgbClr val="CC0066"/>
                  </a:solidFill>
                </a:rPr>
                <a:t>Phys</a:t>
              </a:r>
              <a:r>
                <a:rPr lang="pl-PL" sz="1400" dirty="0">
                  <a:solidFill>
                    <a:srgbClr val="CC0066"/>
                  </a:solidFill>
                </a:rPr>
                <a:t>. </a:t>
              </a:r>
              <a:r>
                <a:rPr lang="pl-PL" sz="1400" dirty="0" err="1">
                  <a:solidFill>
                    <a:srgbClr val="CC0066"/>
                  </a:solidFill>
                </a:rPr>
                <a:t>Rev</a:t>
              </a:r>
              <a:r>
                <a:rPr lang="pl-PL" sz="1400" dirty="0">
                  <a:solidFill>
                    <a:srgbClr val="CC0066"/>
                  </a:solidFill>
                </a:rPr>
                <a:t>. </a:t>
              </a:r>
              <a:r>
                <a:rPr lang="pl-PL" sz="1400" dirty="0" err="1">
                  <a:solidFill>
                    <a:srgbClr val="CC0066"/>
                  </a:solidFill>
                </a:rPr>
                <a:t>Lett</a:t>
              </a:r>
              <a:r>
                <a:rPr lang="pl-PL" sz="1400" dirty="0">
                  <a:solidFill>
                    <a:srgbClr val="CC0066"/>
                  </a:solidFill>
                </a:rPr>
                <a:t>. </a:t>
              </a:r>
              <a:r>
                <a:rPr lang="pl-PL" sz="1400" b="1" dirty="0">
                  <a:solidFill>
                    <a:srgbClr val="CC0066"/>
                  </a:solidFill>
                </a:rPr>
                <a:t>107</a:t>
              </a:r>
              <a:r>
                <a:rPr lang="pl-PL" sz="1400" dirty="0">
                  <a:solidFill>
                    <a:srgbClr val="CC0066"/>
                  </a:solidFill>
                </a:rPr>
                <a:t>, 182301 (2011).</a:t>
              </a:r>
            </a:p>
          </p:txBody>
        </p:sp>
        <p:sp>
          <p:nvSpPr>
            <p:cNvPr id="3" name="Prostokąt 2"/>
            <p:cNvSpPr/>
            <p:nvPr/>
          </p:nvSpPr>
          <p:spPr>
            <a:xfrm>
              <a:off x="247650" y="5692944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pl-PL" dirty="0" smtClean="0">
                  <a:solidFill>
                    <a:schemeClr val="accent6">
                      <a:lumMod val="50000"/>
                    </a:schemeClr>
                  </a:solidFill>
                </a:rPr>
                <a:t>Experiment: </a:t>
              </a:r>
              <a:r>
                <a:rPr lang="el-GR" dirty="0" smtClean="0">
                  <a:solidFill>
                    <a:schemeClr val="accent6">
                      <a:lumMod val="50000"/>
                    </a:schemeClr>
                  </a:solidFill>
                </a:rPr>
                <a:t>δ</a:t>
              </a:r>
              <a:r>
                <a:rPr lang="pl-PL" baseline="-25000" dirty="0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  <a:r>
                <a:rPr lang="pl-P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</a:rPr>
                <a:t>≈ </a:t>
              </a:r>
              <a:r>
                <a:rPr lang="pl-PL" dirty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r>
                <a:rPr lang="pl-PL" dirty="0">
                  <a:solidFill>
                    <a:schemeClr val="accent6">
                      <a:lumMod val="50000"/>
                    </a:schemeClr>
                  </a:solidFill>
                </a:rPr>
                <a:t>3(9</a:t>
              </a:r>
              <a:r>
                <a:rPr lang="pl-PL" dirty="0" smtClean="0">
                  <a:solidFill>
                    <a:schemeClr val="accent6">
                      <a:lumMod val="50000"/>
                    </a:schemeClr>
                  </a:solidFill>
                </a:rPr>
                <a:t>)%</a:t>
              </a:r>
              <a:endParaRPr lang="pl-PL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SM</a:t>
              </a:r>
              <a:r>
                <a:rPr lang="pl-PL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WS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calculations: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δ</a:t>
              </a:r>
              <a:r>
                <a:rPr lang="en-US" baseline="-25000" dirty="0" err="1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</a:rPr>
                <a:t>≈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6(5)%.</a:t>
              </a:r>
              <a:endParaRPr lang="pl-PL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0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1"/>
          <p:cNvCxnSpPr>
            <a:stCxn id="22" idx="0"/>
          </p:cNvCxnSpPr>
          <p:nvPr/>
        </p:nvCxnSpPr>
        <p:spPr>
          <a:xfrm>
            <a:off x="1352550" y="5575300"/>
            <a:ext cx="6076950" cy="6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771650" y="3746500"/>
            <a:ext cx="406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71650" y="3200400"/>
            <a:ext cx="406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71650" y="2438400"/>
            <a:ext cx="406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771650" y="1955800"/>
            <a:ext cx="406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1352550" y="1663700"/>
            <a:ext cx="76200" cy="3911600"/>
            <a:chOff x="1584" y="1048"/>
            <a:chExt cx="48" cy="2464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584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584" y="301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584" y="252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584" y="203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584" y="154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584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584" y="34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584" y="3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584" y="33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1584" y="3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584" y="32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1584" y="31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1584" y="31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584" y="307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584" y="29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584" y="2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584" y="28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1584" y="28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1584" y="27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1584" y="26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1584" y="26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1584" y="25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1584" y="247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1584" y="2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1584" y="23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1584" y="23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1584" y="22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1584" y="22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1584" y="2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1584" y="20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1584" y="19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1584" y="19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>
              <a:off x="1584" y="187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1584" y="18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1584" y="17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1584" y="17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>
              <a:off x="1584" y="1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1584" y="15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>
              <a:off x="1584" y="14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>
              <a:off x="1584" y="14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>
              <a:off x="1584" y="13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>
              <a:off x="1584" y="13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>
              <a:off x="1584" y="1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1584" y="1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>
              <a:off x="1584" y="1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>
              <a:off x="1584" y="11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8" name="Line 165"/>
          <p:cNvSpPr>
            <a:spLocks noChangeShapeType="1"/>
          </p:cNvSpPr>
          <p:nvPr/>
        </p:nvSpPr>
        <p:spPr bwMode="auto">
          <a:xfrm flipV="1">
            <a:off x="1352550" y="1663700"/>
            <a:ext cx="0" cy="3911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69" name="Group 175"/>
          <p:cNvGrpSpPr>
            <a:grpSpLocks/>
          </p:cNvGrpSpPr>
          <p:nvPr/>
        </p:nvGrpSpPr>
        <p:grpSpPr bwMode="auto">
          <a:xfrm>
            <a:off x="1044603" y="1495425"/>
            <a:ext cx="171452" cy="4281489"/>
            <a:chOff x="1456" y="984"/>
            <a:chExt cx="108" cy="2697"/>
          </a:xfrm>
        </p:grpSpPr>
        <p:sp>
          <p:nvSpPr>
            <p:cNvPr id="70" name="Rectangle 169"/>
            <p:cNvSpPr>
              <a:spLocks noChangeArrowheads="1"/>
            </p:cNvSpPr>
            <p:nvPr/>
          </p:nvSpPr>
          <p:spPr bwMode="auto">
            <a:xfrm>
              <a:off x="1456" y="3448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pl-PL" altLang="pl-P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170"/>
            <p:cNvSpPr>
              <a:spLocks noChangeArrowheads="1"/>
            </p:cNvSpPr>
            <p:nvPr/>
          </p:nvSpPr>
          <p:spPr bwMode="auto">
            <a:xfrm>
              <a:off x="1456" y="2960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l-PL" altLang="pl-P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171"/>
            <p:cNvSpPr>
              <a:spLocks noChangeArrowheads="1"/>
            </p:cNvSpPr>
            <p:nvPr/>
          </p:nvSpPr>
          <p:spPr bwMode="auto">
            <a:xfrm>
              <a:off x="1456" y="2464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l-PL" altLang="pl-P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172"/>
            <p:cNvSpPr>
              <a:spLocks noChangeArrowheads="1"/>
            </p:cNvSpPr>
            <p:nvPr/>
          </p:nvSpPr>
          <p:spPr bwMode="auto">
            <a:xfrm>
              <a:off x="1456" y="1976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pl-PL" altLang="pl-P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173"/>
            <p:cNvSpPr>
              <a:spLocks noChangeArrowheads="1"/>
            </p:cNvSpPr>
            <p:nvPr/>
          </p:nvSpPr>
          <p:spPr bwMode="auto">
            <a:xfrm>
              <a:off x="1456" y="1480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pl-PL" altLang="pl-P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74"/>
            <p:cNvSpPr>
              <a:spLocks noChangeArrowheads="1"/>
            </p:cNvSpPr>
            <p:nvPr/>
          </p:nvSpPr>
          <p:spPr bwMode="auto">
            <a:xfrm>
              <a:off x="1456" y="984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pl-PL" altLang="pl-P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6" name="Łącznik prosty ze strzałką 75"/>
          <p:cNvCxnSpPr/>
          <p:nvPr/>
        </p:nvCxnSpPr>
        <p:spPr>
          <a:xfrm flipV="1">
            <a:off x="1347475" y="1268760"/>
            <a:ext cx="0" cy="44644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581400" y="5162550"/>
            <a:ext cx="177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0</a:t>
            </a:r>
            <a:r>
              <a:rPr lang="pl-PL" sz="2000" baseline="30000" dirty="0" smtClean="0"/>
              <a:t>+</a:t>
            </a:r>
            <a:r>
              <a:rPr lang="pl-PL" sz="2000" dirty="0" smtClean="0"/>
              <a:t> </a:t>
            </a:r>
            <a:r>
              <a:rPr lang="pl-PL" sz="2000" dirty="0" err="1"/>
              <a:t>g</a:t>
            </a:r>
            <a:r>
              <a:rPr lang="pl-PL" sz="2000" dirty="0" err="1" smtClean="0"/>
              <a:t>round</a:t>
            </a:r>
            <a:r>
              <a:rPr lang="pl-PL" sz="2000" dirty="0" smtClean="0"/>
              <a:t> </a:t>
            </a:r>
            <a:r>
              <a:rPr lang="pl-PL" sz="2000" dirty="0" err="1" smtClean="0"/>
              <a:t>state</a:t>
            </a:r>
            <a:endParaRPr lang="pl-PL" sz="2000" dirty="0"/>
          </a:p>
        </p:txBody>
      </p:sp>
      <p:sp>
        <p:nvSpPr>
          <p:cNvPr id="78" name="pole tekstowe 77"/>
          <p:cNvSpPr txBox="1"/>
          <p:nvPr/>
        </p:nvSpPr>
        <p:spPr>
          <a:xfrm>
            <a:off x="1655561" y="1228725"/>
            <a:ext cx="6639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EXP</a:t>
            </a:r>
          </a:p>
          <a:p>
            <a:pPr algn="ctr"/>
            <a:r>
              <a:rPr lang="pl-PL" sz="1400" dirty="0" smtClean="0"/>
              <a:t>(</a:t>
            </a:r>
            <a:r>
              <a:rPr lang="pl-PL" sz="1400" dirty="0" err="1" smtClean="0"/>
              <a:t>old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grpSp>
        <p:nvGrpSpPr>
          <p:cNvPr id="108" name="Grupa 107"/>
          <p:cNvGrpSpPr/>
          <p:nvPr/>
        </p:nvGrpSpPr>
        <p:grpSpPr>
          <a:xfrm>
            <a:off x="2409061" y="1200150"/>
            <a:ext cx="1580991" cy="2609850"/>
            <a:chOff x="3247261" y="1200150"/>
            <a:chExt cx="1580991" cy="2609850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4260850" y="3810000"/>
              <a:ext cx="419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260850" y="3327400"/>
              <a:ext cx="419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260850" y="3175000"/>
              <a:ext cx="419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260850" y="2832100"/>
              <a:ext cx="419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4260850" y="2578100"/>
              <a:ext cx="419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260850" y="2019300"/>
              <a:ext cx="419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435350" y="3759200"/>
              <a:ext cx="406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435350" y="2679700"/>
              <a:ext cx="406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435350" y="1879600"/>
              <a:ext cx="406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pole tekstowe 79"/>
            <p:cNvSpPr txBox="1"/>
            <p:nvPr/>
          </p:nvSpPr>
          <p:spPr>
            <a:xfrm>
              <a:off x="4052078" y="1200150"/>
              <a:ext cx="776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SM</a:t>
              </a:r>
            </a:p>
            <a:p>
              <a:pPr algn="ctr"/>
              <a:r>
                <a:rPr lang="pl-PL" sz="1400" dirty="0" smtClean="0"/>
                <a:t>(MSDI3)</a:t>
              </a:r>
              <a:endParaRPr lang="pl-PL" sz="1400" dirty="0"/>
            </a:p>
          </p:txBody>
        </p:sp>
        <p:sp>
          <p:nvSpPr>
            <p:cNvPr id="81" name="pole tekstowe 80"/>
            <p:cNvSpPr txBox="1"/>
            <p:nvPr/>
          </p:nvSpPr>
          <p:spPr>
            <a:xfrm>
              <a:off x="3247261" y="1200150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SM</a:t>
              </a:r>
            </a:p>
            <a:p>
              <a:pPr algn="ctr"/>
              <a:r>
                <a:rPr lang="pl-PL" sz="1400" dirty="0" smtClean="0"/>
                <a:t>(GXPF1)</a:t>
              </a:r>
              <a:endParaRPr lang="pl-PL" sz="1400" dirty="0"/>
            </a:p>
          </p:txBody>
        </p:sp>
      </p:grpSp>
      <p:sp>
        <p:nvSpPr>
          <p:cNvPr id="83" name="pole tekstowe 82"/>
          <p:cNvSpPr txBox="1"/>
          <p:nvPr/>
        </p:nvSpPr>
        <p:spPr>
          <a:xfrm>
            <a:off x="1789350" y="333375"/>
            <a:ext cx="5844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aseline="30000" dirty="0" smtClean="0">
                <a:effectLst>
                  <a:reflection blurRad="6350" stA="55000" endA="300" endPos="45500" dir="5400000" sy="-100000" algn="bl" rotWithShape="0"/>
                </a:effectLst>
              </a:rPr>
              <a:t>62</a:t>
            </a:r>
            <a:r>
              <a:rPr lang="pl-PL" sz="3200" dirty="0" smtClean="0">
                <a:effectLst>
                  <a:reflection blurRad="6350" stA="55000" endA="300" endPos="45500" dir="5400000" sy="-100000" algn="bl" rotWithShape="0"/>
                </a:effectLst>
              </a:rPr>
              <a:t>Zn, I=0</a:t>
            </a:r>
            <a:r>
              <a:rPr lang="pl-PL" sz="3200" baseline="30000" dirty="0" smtClean="0">
                <a:effectLst>
                  <a:reflection blurRad="6350" stA="55000" endA="300" endPos="45500" dir="5400000" sy="-100000" algn="bl" rotWithShape="0"/>
                </a:effectLst>
              </a:rPr>
              <a:t>+</a:t>
            </a:r>
            <a:r>
              <a:rPr lang="pl-PL" sz="32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32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states</a:t>
            </a:r>
            <a:r>
              <a:rPr lang="pl-PL" sz="32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32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below</a:t>
            </a:r>
            <a:r>
              <a:rPr lang="pl-PL" sz="3200" dirty="0" smtClean="0">
                <a:effectLst>
                  <a:reflection blurRad="6350" stA="55000" endA="300" endPos="45500" dir="5400000" sy="-100000" algn="bl" rotWithShape="0"/>
                </a:effectLst>
              </a:rPr>
              <a:t> 5MeV</a:t>
            </a:r>
            <a:endParaRPr lang="pl-PL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4" name="pole tekstowe 83"/>
          <p:cNvSpPr txBox="1"/>
          <p:nvPr/>
        </p:nvSpPr>
        <p:spPr>
          <a:xfrm rot="16200000">
            <a:off x="-1250698" y="3343280"/>
            <a:ext cx="398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Excitation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energy</a:t>
            </a:r>
            <a:r>
              <a:rPr lang="pl-PL" sz="2000" b="1" dirty="0" smtClean="0"/>
              <a:t> of 0</a:t>
            </a:r>
            <a:r>
              <a:rPr lang="pl-PL" sz="2000" b="1" baseline="30000" dirty="0" smtClean="0"/>
              <a:t>+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states</a:t>
            </a:r>
            <a:r>
              <a:rPr lang="pl-PL" sz="2000" b="1" dirty="0" smtClean="0"/>
              <a:t> [</a:t>
            </a:r>
            <a:r>
              <a:rPr lang="pl-PL" sz="2000" b="1" dirty="0" err="1" smtClean="0"/>
              <a:t>MeV</a:t>
            </a:r>
            <a:r>
              <a:rPr lang="pl-PL" sz="2000" b="1" dirty="0" smtClean="0"/>
              <a:t>]</a:t>
            </a:r>
            <a:endParaRPr lang="pl-PL" sz="2000" b="1" dirty="0"/>
          </a:p>
        </p:txBody>
      </p:sp>
      <p:grpSp>
        <p:nvGrpSpPr>
          <p:cNvPr id="107" name="Grupa 106"/>
          <p:cNvGrpSpPr/>
          <p:nvPr/>
        </p:nvGrpSpPr>
        <p:grpSpPr>
          <a:xfrm>
            <a:off x="4829758" y="1200150"/>
            <a:ext cx="2854457" cy="4262914"/>
            <a:chOff x="4829758" y="1200150"/>
            <a:chExt cx="2854457" cy="4262914"/>
          </a:xfrm>
        </p:grpSpPr>
        <p:grpSp>
          <p:nvGrpSpPr>
            <p:cNvPr id="106" name="Grupa 105"/>
            <p:cNvGrpSpPr/>
            <p:nvPr/>
          </p:nvGrpSpPr>
          <p:grpSpPr>
            <a:xfrm>
              <a:off x="4829758" y="1200150"/>
              <a:ext cx="912173" cy="2073275"/>
              <a:chOff x="4829758" y="1200150"/>
              <a:chExt cx="912173" cy="2073275"/>
            </a:xfrm>
          </p:grpSpPr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5099050" y="3273425"/>
                <a:ext cx="406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>
                <a:off x="4829758" y="1200150"/>
                <a:ext cx="9121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err="1" smtClean="0"/>
                  <a:t>SV</a:t>
                </a:r>
                <a:r>
                  <a:rPr lang="pl-PL" baseline="30000" dirty="0" err="1" smtClean="0"/>
                  <a:t>mix</a:t>
                </a:r>
                <a:endParaRPr lang="pl-PL" baseline="30000" dirty="0" smtClean="0"/>
              </a:p>
              <a:p>
                <a:pPr algn="ctr"/>
                <a:r>
                  <a:rPr lang="pl-PL" sz="1400" dirty="0" smtClean="0"/>
                  <a:t>(6 </a:t>
                </a:r>
                <a:r>
                  <a:rPr lang="pl-PL" sz="1400" dirty="0" err="1" smtClean="0"/>
                  <a:t>Slaters</a:t>
                </a:r>
                <a:r>
                  <a:rPr lang="pl-PL" sz="1400" dirty="0" smtClean="0"/>
                  <a:t>)</a:t>
                </a:r>
                <a:endParaRPr lang="pl-PL" sz="1400" dirty="0"/>
              </a:p>
            </p:txBody>
          </p:sp>
          <p:sp>
            <p:nvSpPr>
              <p:cNvPr id="85" name="Line 6"/>
              <p:cNvSpPr>
                <a:spLocks noChangeShapeType="1"/>
              </p:cNvSpPr>
              <p:nvPr/>
            </p:nvSpPr>
            <p:spPr bwMode="auto">
              <a:xfrm>
                <a:off x="5095875" y="2559050"/>
                <a:ext cx="406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Line 7"/>
              <p:cNvSpPr>
                <a:spLocks noChangeShapeType="1"/>
              </p:cNvSpPr>
              <p:nvPr/>
            </p:nvSpPr>
            <p:spPr bwMode="auto">
              <a:xfrm>
                <a:off x="5095875" y="2181225"/>
                <a:ext cx="406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" name="Line 7"/>
              <p:cNvSpPr>
                <a:spLocks noChangeShapeType="1"/>
              </p:cNvSpPr>
              <p:nvPr/>
            </p:nvSpPr>
            <p:spPr bwMode="auto">
              <a:xfrm>
                <a:off x="5093292" y="2235469"/>
                <a:ext cx="406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5" name="Grupa 104"/>
            <p:cNvGrpSpPr/>
            <p:nvPr/>
          </p:nvGrpSpPr>
          <p:grpSpPr>
            <a:xfrm>
              <a:off x="5678095" y="1247775"/>
              <a:ext cx="2006120" cy="4215289"/>
              <a:chOff x="5678095" y="1247775"/>
              <a:chExt cx="2006120" cy="4215289"/>
            </a:xfrm>
          </p:grpSpPr>
          <p:sp>
            <p:nvSpPr>
              <p:cNvPr id="87" name="Line 8"/>
              <p:cNvSpPr>
                <a:spLocks noChangeShapeType="1"/>
              </p:cNvSpPr>
              <p:nvPr/>
            </p:nvSpPr>
            <p:spPr bwMode="auto">
              <a:xfrm>
                <a:off x="6959600" y="39878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Line 9"/>
              <p:cNvSpPr>
                <a:spLocks noChangeShapeType="1"/>
              </p:cNvSpPr>
              <p:nvPr/>
            </p:nvSpPr>
            <p:spPr bwMode="auto">
              <a:xfrm>
                <a:off x="6959600" y="26797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9" name="Line 10"/>
              <p:cNvSpPr>
                <a:spLocks noChangeShapeType="1"/>
              </p:cNvSpPr>
              <p:nvPr/>
            </p:nvSpPr>
            <p:spPr bwMode="auto">
              <a:xfrm>
                <a:off x="6959600" y="28575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0" name="Grupa 89"/>
              <p:cNvGrpSpPr/>
              <p:nvPr/>
            </p:nvGrpSpPr>
            <p:grpSpPr>
              <a:xfrm>
                <a:off x="5678095" y="1247775"/>
                <a:ext cx="1243050" cy="4215289"/>
                <a:chOff x="6516295" y="1247775"/>
                <a:chExt cx="1243050" cy="4215289"/>
              </a:xfrm>
            </p:grpSpPr>
            <p:sp>
              <p:nvSpPr>
                <p:cNvPr id="91" name="Line 11"/>
                <p:cNvSpPr>
                  <a:spLocks noChangeShapeType="1"/>
                </p:cNvSpPr>
                <p:nvPr/>
              </p:nvSpPr>
              <p:spPr bwMode="auto">
                <a:xfrm>
                  <a:off x="6759575" y="4457700"/>
                  <a:ext cx="406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2" name="Line 13"/>
                <p:cNvSpPr>
                  <a:spLocks noChangeShapeType="1"/>
                </p:cNvSpPr>
                <p:nvPr/>
              </p:nvSpPr>
              <p:spPr bwMode="auto">
                <a:xfrm>
                  <a:off x="6759575" y="2959100"/>
                  <a:ext cx="406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3" name="Line 15"/>
                <p:cNvSpPr>
                  <a:spLocks noChangeShapeType="1"/>
                </p:cNvSpPr>
                <p:nvPr/>
              </p:nvSpPr>
              <p:spPr bwMode="auto">
                <a:xfrm>
                  <a:off x="6759575" y="2933700"/>
                  <a:ext cx="40640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4" name="Line 16"/>
                <p:cNvSpPr>
                  <a:spLocks noChangeShapeType="1"/>
                </p:cNvSpPr>
                <p:nvPr/>
              </p:nvSpPr>
              <p:spPr bwMode="auto">
                <a:xfrm>
                  <a:off x="6759575" y="2197100"/>
                  <a:ext cx="406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5" name="pole tekstowe 94"/>
                <p:cNvSpPr txBox="1"/>
                <p:nvPr/>
              </p:nvSpPr>
              <p:spPr>
                <a:xfrm>
                  <a:off x="6711922" y="4724400"/>
                  <a:ext cx="519693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2400" b="1" dirty="0" smtClean="0"/>
                    <a:t>HF</a:t>
                  </a:r>
                  <a:endParaRPr lang="pl-PL" sz="2400" b="1" baseline="30000" dirty="0" smtClean="0"/>
                </a:p>
                <a:p>
                  <a:pPr algn="ctr"/>
                  <a:endParaRPr lang="pl-PL" b="1" dirty="0"/>
                </a:p>
              </p:txBody>
            </p:sp>
            <p:sp>
              <p:nvSpPr>
                <p:cNvPr id="96" name="pole tekstowe 95"/>
                <p:cNvSpPr txBox="1"/>
                <p:nvPr/>
              </p:nvSpPr>
              <p:spPr>
                <a:xfrm>
                  <a:off x="7172325" y="4267200"/>
                  <a:ext cx="5870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>
                      <a:latin typeface="Symbol" panose="05050102010706020507" pitchFamily="18" charset="2"/>
                    </a:rPr>
                    <a:t>1p</a:t>
                  </a:r>
                  <a:r>
                    <a:rPr lang="pl-PL" baseline="-25000" dirty="0" smtClean="0"/>
                    <a:t>ph</a:t>
                  </a:r>
                  <a:endParaRPr lang="pl-PL" baseline="-25000" dirty="0"/>
                </a:p>
              </p:txBody>
            </p:sp>
            <p:sp>
              <p:nvSpPr>
                <p:cNvPr id="97" name="pole tekstowe 96"/>
                <p:cNvSpPr txBox="1"/>
                <p:nvPr/>
              </p:nvSpPr>
              <p:spPr>
                <a:xfrm>
                  <a:off x="7115175" y="2733675"/>
                  <a:ext cx="580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>
                      <a:latin typeface="Symbol" panose="05050102010706020507" pitchFamily="18" charset="2"/>
                    </a:rPr>
                    <a:t>1n</a:t>
                  </a:r>
                  <a:r>
                    <a:rPr lang="pl-PL" baseline="-25000" dirty="0" smtClean="0"/>
                    <a:t>ph</a:t>
                  </a:r>
                  <a:endParaRPr lang="pl-PL" baseline="-25000" dirty="0"/>
                </a:p>
              </p:txBody>
            </p:sp>
            <p:sp>
              <p:nvSpPr>
                <p:cNvPr id="98" name="pole tekstowe 97"/>
                <p:cNvSpPr txBox="1"/>
                <p:nvPr/>
              </p:nvSpPr>
              <p:spPr>
                <a:xfrm>
                  <a:off x="7134225" y="1981200"/>
                  <a:ext cx="580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>
                      <a:latin typeface="Symbol" panose="05050102010706020507" pitchFamily="18" charset="2"/>
                    </a:rPr>
                    <a:t>2</a:t>
                  </a:r>
                  <a:r>
                    <a:rPr lang="pl-PL" dirty="0" smtClean="0">
                      <a:latin typeface="Symbol" panose="05050102010706020507" pitchFamily="18" charset="2"/>
                    </a:rPr>
                    <a:t>n</a:t>
                  </a:r>
                  <a:r>
                    <a:rPr lang="pl-PL" baseline="-25000" dirty="0" smtClean="0"/>
                    <a:t>ph</a:t>
                  </a:r>
                  <a:endParaRPr lang="pl-PL" baseline="-25000" dirty="0"/>
                </a:p>
              </p:txBody>
            </p:sp>
            <p:sp>
              <p:nvSpPr>
                <p:cNvPr id="99" name="pole tekstowe 98"/>
                <p:cNvSpPr txBox="1"/>
                <p:nvPr/>
              </p:nvSpPr>
              <p:spPr>
                <a:xfrm>
                  <a:off x="6516295" y="2524125"/>
                  <a:ext cx="9941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>
                      <a:solidFill>
                        <a:srgbClr val="FF0000"/>
                      </a:solidFill>
                      <a:latin typeface="Symbol" panose="05050102010706020507" pitchFamily="18" charset="2"/>
                    </a:rPr>
                    <a:t>1pp</a:t>
                  </a:r>
                  <a:r>
                    <a:rPr lang="pl-PL" baseline="-25000" dirty="0" smtClean="0">
                      <a:solidFill>
                        <a:srgbClr val="FF0000"/>
                      </a:solidFill>
                    </a:rPr>
                    <a:t>2p2h</a:t>
                  </a:r>
                  <a:endParaRPr lang="pl-PL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0" name="Line 16"/>
                <p:cNvSpPr>
                  <a:spLocks noChangeShapeType="1"/>
                </p:cNvSpPr>
                <p:nvPr/>
              </p:nvSpPr>
              <p:spPr bwMode="auto">
                <a:xfrm>
                  <a:off x="6788150" y="1482725"/>
                  <a:ext cx="4064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pole tekstowe 100"/>
                <p:cNvSpPr txBox="1"/>
                <p:nvPr/>
              </p:nvSpPr>
              <p:spPr>
                <a:xfrm>
                  <a:off x="7153275" y="1247775"/>
                  <a:ext cx="5870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>
                      <a:latin typeface="Symbol" panose="05050102010706020507" pitchFamily="18" charset="2"/>
                    </a:rPr>
                    <a:t>2p</a:t>
                  </a:r>
                  <a:r>
                    <a:rPr lang="pl-PL" baseline="-25000" dirty="0" smtClean="0"/>
                    <a:t>ph</a:t>
                  </a:r>
                  <a:endParaRPr lang="pl-PL" baseline="-25000" dirty="0"/>
                </a:p>
              </p:txBody>
            </p:sp>
          </p:grpSp>
          <p:sp>
            <p:nvSpPr>
              <p:cNvPr id="102" name="pole tekstowe 101"/>
              <p:cNvSpPr txBox="1"/>
              <p:nvPr/>
            </p:nvSpPr>
            <p:spPr>
              <a:xfrm>
                <a:off x="6746137" y="4629150"/>
                <a:ext cx="9380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I=0</a:t>
                </a:r>
                <a:r>
                  <a:rPr lang="pl-PL" sz="1600" b="1" baseline="30000" dirty="0" smtClean="0"/>
                  <a:t>+</a:t>
                </a:r>
                <a:r>
                  <a:rPr lang="pl-PL" sz="1600" b="1" dirty="0"/>
                  <a:t> </a:t>
                </a:r>
                <a:endParaRPr lang="pl-PL" sz="1600" b="1" dirty="0" smtClean="0"/>
              </a:p>
              <a:p>
                <a:pPr algn="ctr"/>
                <a:r>
                  <a:rPr lang="pl-PL" sz="1600" b="1" dirty="0" err="1" smtClean="0"/>
                  <a:t>before</a:t>
                </a:r>
                <a:r>
                  <a:rPr lang="pl-PL" sz="1600" b="1" dirty="0" smtClean="0"/>
                  <a:t> </a:t>
                </a:r>
              </a:p>
              <a:p>
                <a:pPr algn="ctr"/>
                <a:r>
                  <a:rPr lang="pl-PL" sz="1600" b="1" dirty="0" err="1" smtClean="0"/>
                  <a:t>mixing</a:t>
                </a:r>
                <a:endParaRPr lang="pl-PL" sz="1600" b="1" dirty="0"/>
              </a:p>
            </p:txBody>
          </p:sp>
          <p:sp>
            <p:nvSpPr>
              <p:cNvPr id="104" name="Line 9"/>
              <p:cNvSpPr>
                <a:spLocks noChangeShapeType="1"/>
              </p:cNvSpPr>
              <p:nvPr/>
            </p:nvSpPr>
            <p:spPr bwMode="auto">
              <a:xfrm>
                <a:off x="6958366" y="2590699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11" name="Grupa 110"/>
          <p:cNvGrpSpPr/>
          <p:nvPr/>
        </p:nvGrpSpPr>
        <p:grpSpPr>
          <a:xfrm>
            <a:off x="3517460" y="1209675"/>
            <a:ext cx="1760418" cy="3431262"/>
            <a:chOff x="3517460" y="1209675"/>
            <a:chExt cx="1760418" cy="3431262"/>
          </a:xfrm>
        </p:grpSpPr>
        <p:grpSp>
          <p:nvGrpSpPr>
            <p:cNvPr id="109" name="Grupa 108"/>
            <p:cNvGrpSpPr/>
            <p:nvPr/>
          </p:nvGrpSpPr>
          <p:grpSpPr>
            <a:xfrm>
              <a:off x="4089133" y="1209675"/>
              <a:ext cx="663964" cy="1978025"/>
              <a:chOff x="4089133" y="1209675"/>
              <a:chExt cx="663964" cy="1978025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216400" y="31877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CC0066"/>
                  </a:solidFill>
                </a:endParaRPr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4216400" y="25527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CC0066"/>
                  </a:solidFill>
                </a:endParaRPr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4216400" y="25019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CC0066"/>
                  </a:solidFill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4216400" y="2019300"/>
                <a:ext cx="419100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CC0066"/>
                  </a:solidFill>
                </a:endParaRP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>
                <a:off x="4089133" y="1209675"/>
                <a:ext cx="66396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>
                    <a:solidFill>
                      <a:srgbClr val="0000CC"/>
                    </a:solidFill>
                  </a:rPr>
                  <a:t>EXP</a:t>
                </a:r>
              </a:p>
              <a:p>
                <a:pPr algn="ctr"/>
                <a:r>
                  <a:rPr lang="pl-PL" sz="1400" dirty="0" smtClean="0">
                    <a:solidFill>
                      <a:srgbClr val="0000CC"/>
                    </a:solidFill>
                  </a:rPr>
                  <a:t>(</a:t>
                </a:r>
                <a:r>
                  <a:rPr lang="pl-PL" sz="1400" dirty="0" err="1" smtClean="0">
                    <a:solidFill>
                      <a:srgbClr val="0000CC"/>
                    </a:solidFill>
                  </a:rPr>
                  <a:t>new</a:t>
                </a:r>
                <a:r>
                  <a:rPr lang="pl-PL" sz="1400" dirty="0" smtClean="0">
                    <a:solidFill>
                      <a:srgbClr val="0000CC"/>
                    </a:solidFill>
                  </a:rPr>
                  <a:t>)</a:t>
                </a:r>
                <a:endParaRPr lang="pl-PL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10" name="pole tekstowe 109"/>
            <p:cNvSpPr txBox="1"/>
            <p:nvPr/>
          </p:nvSpPr>
          <p:spPr>
            <a:xfrm>
              <a:off x="3517460" y="4210050"/>
              <a:ext cx="17604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>
                  <a:solidFill>
                    <a:srgbClr val="0000CC"/>
                  </a:solidFill>
                </a:rPr>
                <a:t>K.G. Leach et al.</a:t>
              </a:r>
            </a:p>
            <a:p>
              <a:r>
                <a:rPr lang="pl-PL" sz="1100" b="1" dirty="0" smtClean="0">
                  <a:solidFill>
                    <a:srgbClr val="0000CC"/>
                  </a:solidFill>
                </a:rPr>
                <a:t>PRC88, 031306 (2013)</a:t>
              </a:r>
              <a:endParaRPr lang="pl-PL" sz="1100" b="1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9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braz Sumi">
  <a:themeElements>
    <a:clrScheme name="Obraz Sumi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Obraz Sum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braz Sumi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Designs\Obraz Sumi.pot</Template>
  <TotalTime>11335</TotalTime>
  <Words>1376</Words>
  <Application>Microsoft Office PowerPoint</Application>
  <PresentationFormat>Pokaz na ekranie (4:3)</PresentationFormat>
  <Paragraphs>500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Obraz Sumi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Wydział Fizyki 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wojtek satula</dc:creator>
  <cp:lastModifiedBy>Wojtek</cp:lastModifiedBy>
  <cp:revision>541</cp:revision>
  <dcterms:created xsi:type="dcterms:W3CDTF">2005-06-07T08:12:53Z</dcterms:created>
  <dcterms:modified xsi:type="dcterms:W3CDTF">2014-06-05T14:43:35Z</dcterms:modified>
</cp:coreProperties>
</file>