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82" r:id="rId2"/>
    <p:sldId id="435" r:id="rId3"/>
    <p:sldId id="427" r:id="rId4"/>
    <p:sldId id="447" r:id="rId5"/>
    <p:sldId id="431" r:id="rId6"/>
    <p:sldId id="432" r:id="rId7"/>
    <p:sldId id="439" r:id="rId8"/>
    <p:sldId id="437" r:id="rId9"/>
    <p:sldId id="443" r:id="rId10"/>
    <p:sldId id="444" r:id="rId11"/>
    <p:sldId id="445" r:id="rId12"/>
    <p:sldId id="446" r:id="rId13"/>
    <p:sldId id="448" r:id="rId14"/>
    <p:sldId id="449" r:id="rId15"/>
    <p:sldId id="430" r:id="rId16"/>
    <p:sldId id="450" r:id="rId17"/>
    <p:sldId id="451" r:id="rId18"/>
    <p:sldId id="452" r:id="rId19"/>
    <p:sldId id="453" r:id="rId20"/>
    <p:sldId id="45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663300"/>
    <a:srgbClr val="33CC33"/>
    <a:srgbClr val="66FF66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0249" autoAdjust="0"/>
  </p:normalViewPr>
  <p:slideViewPr>
    <p:cSldViewPr>
      <p:cViewPr>
        <p:scale>
          <a:sx n="60" d="100"/>
          <a:sy n="60" d="100"/>
        </p:scale>
        <p:origin x="-11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E4125-1022-4B8E-A4D1-68B95AA61A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116B-EAD6-445F-9F06-5C555B385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402ADB-1ACC-463B-AFCE-2FE6DB12AED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341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42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38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2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2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76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5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0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36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3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1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2ADB-1ACC-463B-AFCE-2FE6DB12AED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19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06/11/2012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CEA-Saclay/DSM/Irfu - Réunion "LHC-Upgrade détecteur"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043608" y="6345324"/>
            <a:ext cx="12601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Irfu.cea.fr</a:t>
            </a:r>
            <a:endParaRPr lang="fr-FR" sz="13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2051720" y="6520259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CEA-Saclay/DSM/</a:t>
            </a:r>
            <a:r>
              <a:rPr lang="fr-FR" dirty="0" err="1" smtClean="0"/>
              <a:t>Irfu</a:t>
            </a:r>
            <a:r>
              <a:rPr lang="fr-FR" dirty="0" smtClean="0"/>
              <a:t>  SPhN        H. Goutte</a:t>
            </a:r>
            <a:endParaRPr lang="fr-FR" dirty="0"/>
          </a:p>
        </p:txBody>
      </p:sp>
      <p:sp>
        <p:nvSpPr>
          <p:cNvPr id="16" name="Espace réservé du numéro de diapositive 5"/>
          <p:cNvSpPr txBox="1">
            <a:spLocks/>
          </p:cNvSpPr>
          <p:nvPr userDrawn="1"/>
        </p:nvSpPr>
        <p:spPr>
          <a:xfrm>
            <a:off x="8025304" y="651866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14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04D30A21-53A1-4FD6-96DB-288DB54A7AC3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/>
          <a:p>
            <a:fld id="{1EB7F70B-AD93-4B3F-A0CD-27F334465A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0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9632" y="46828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520259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06/11/2012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520259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pPr algn="ctr"/>
            <a:r>
              <a:rPr lang="fr-FR" dirty="0" smtClean="0"/>
              <a:t>CEA-Saclay/DSM/</a:t>
            </a:r>
            <a:r>
              <a:rPr lang="fr-FR" dirty="0" err="1" smtClean="0"/>
              <a:t>Irfu</a:t>
            </a:r>
            <a:r>
              <a:rPr lang="fr-FR" dirty="0" smtClean="0"/>
              <a:t>  SPhN        H. Goutte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51866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5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3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dbdata/hprl/search.p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tit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25812" y="0"/>
            <a:ext cx="5818188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99827" y="6304234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3705047" y="6304235"/>
            <a:ext cx="50597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CEA-Saclay/DSM/</a:t>
            </a:r>
            <a:r>
              <a:rPr lang="fr-FR" dirty="0" err="1" smtClean="0"/>
              <a:t>Irfu</a:t>
            </a:r>
            <a:r>
              <a:rPr lang="fr-FR" dirty="0" smtClean="0"/>
              <a:t>  Service de Physique Nucléaire	ARIS</a:t>
            </a:r>
            <a:endParaRPr lang="fr-FR" dirty="0"/>
          </a:p>
        </p:txBody>
      </p:sp>
      <p:pic>
        <p:nvPicPr>
          <p:cNvPr id="7" name="Picture 4" descr="Tab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202" y="1221581"/>
            <a:ext cx="8662988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705047" y="692696"/>
            <a:ext cx="51740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Overview on recent fission studies and related topics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Heloise Goutte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1800" b="1" dirty="0" smtClean="0"/>
              <a:t>SPhN division</a:t>
            </a:r>
          </a:p>
          <a:p>
            <a:pPr algn="ctr"/>
            <a:r>
              <a:rPr lang="en-US" sz="1800" b="1" dirty="0" smtClean="0"/>
              <a:t>CEA Saclay</a:t>
            </a:r>
          </a:p>
        </p:txBody>
      </p:sp>
    </p:spTree>
    <p:extLst>
      <p:ext uri="{BB962C8B-B14F-4D97-AF65-F5344CB8AC3E}">
        <p14:creationId xmlns:p14="http://schemas.microsoft.com/office/powerpoint/2010/main" val="22018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331640" y="0"/>
            <a:ext cx="758232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Some theoretical results based on potential energy surfaces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7489" y="1076543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Microscopic HFB approach with </a:t>
            </a:r>
            <a:r>
              <a:rPr lang="en-US" sz="1800" b="1" dirty="0" err="1" smtClean="0"/>
              <a:t>Gogny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Skyrme</a:t>
            </a:r>
            <a:r>
              <a:rPr lang="en-US" sz="1800" b="1" dirty="0" smtClean="0"/>
              <a:t> interactions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M. </a:t>
            </a:r>
            <a:r>
              <a:rPr lang="en-US" sz="1600" dirty="0" err="1" smtClean="0">
                <a:solidFill>
                  <a:srgbClr val="0070C0"/>
                </a:solidFill>
              </a:rPr>
              <a:t>Warda</a:t>
            </a:r>
            <a:r>
              <a:rPr lang="en-US" sz="1600" dirty="0" smtClean="0">
                <a:solidFill>
                  <a:srgbClr val="0070C0"/>
                </a:solidFill>
              </a:rPr>
              <a:t> et </a:t>
            </a:r>
            <a:r>
              <a:rPr lang="en-US" sz="1600" dirty="0">
                <a:solidFill>
                  <a:srgbClr val="0070C0"/>
                </a:solidFill>
              </a:rPr>
              <a:t>al. PRC86, </a:t>
            </a:r>
            <a:r>
              <a:rPr lang="en-US" sz="1600" dirty="0" smtClean="0">
                <a:solidFill>
                  <a:srgbClr val="0070C0"/>
                </a:solidFill>
              </a:rPr>
              <a:t>024601 </a:t>
            </a:r>
            <a:r>
              <a:rPr lang="en-US" sz="1600" dirty="0">
                <a:solidFill>
                  <a:srgbClr val="0070C0"/>
                </a:solidFill>
              </a:rPr>
              <a:t>(2012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en-US" sz="1600" b="1" dirty="0" smtClean="0"/>
          </a:p>
          <a:p>
            <a:endParaRPr lang="fr-F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5" y="1772816"/>
            <a:ext cx="2576350" cy="259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1429" y="2066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I</a:t>
            </a:r>
            <a:r>
              <a:rPr lang="fr-FR" dirty="0"/>
              <a:t>n </a:t>
            </a:r>
            <a:r>
              <a:rPr lang="fr-FR" baseline="30000" dirty="0"/>
              <a:t>180</a:t>
            </a:r>
            <a:r>
              <a:rPr lang="fr-FR" dirty="0"/>
              <a:t>Hg,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en-US" dirty="0" err="1" smtClean="0"/>
              <a:t>functionals</a:t>
            </a:r>
            <a:r>
              <a:rPr lang="en-US" dirty="0" smtClean="0"/>
              <a:t> lead to </a:t>
            </a:r>
            <a:r>
              <a:rPr lang="en-US" baseline="30000" dirty="0" smtClean="0"/>
              <a:t>100</a:t>
            </a:r>
            <a:r>
              <a:rPr lang="en-US" dirty="0" smtClean="0"/>
              <a:t>Ru/</a:t>
            </a:r>
            <a:r>
              <a:rPr lang="en-US" baseline="30000" dirty="0" smtClean="0"/>
              <a:t>80</a:t>
            </a:r>
            <a:r>
              <a:rPr lang="en-US" dirty="0" smtClean="0"/>
              <a:t>Kr </a:t>
            </a:r>
            <a:r>
              <a:rPr lang="en-US" dirty="0"/>
              <a:t>as the most probable 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The most likely split predicted for </a:t>
            </a:r>
            <a:r>
              <a:rPr lang="en-US" baseline="30000" dirty="0"/>
              <a:t>198</a:t>
            </a:r>
            <a:r>
              <a:rPr lang="en-US" dirty="0"/>
              <a:t>Hg is </a:t>
            </a:r>
            <a:r>
              <a:rPr lang="de-DE" baseline="30000" dirty="0"/>
              <a:t>108</a:t>
            </a:r>
            <a:r>
              <a:rPr lang="de-DE" dirty="0"/>
              <a:t>Ru/</a:t>
            </a:r>
            <a:r>
              <a:rPr lang="de-DE" baseline="30000" dirty="0"/>
              <a:t>90</a:t>
            </a:r>
            <a:r>
              <a:rPr lang="de-DE" dirty="0"/>
              <a:t>Kr in HFB-D1S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aseline="30000" dirty="0"/>
              <a:t>110</a:t>
            </a:r>
            <a:r>
              <a:rPr lang="de-DE" dirty="0"/>
              <a:t>Ru/</a:t>
            </a:r>
            <a:r>
              <a:rPr lang="de-DE" baseline="30000" dirty="0"/>
              <a:t>88</a:t>
            </a:r>
            <a:r>
              <a:rPr lang="de-DE" dirty="0"/>
              <a:t>Kr in HFB-</a:t>
            </a:r>
            <a:r>
              <a:rPr lang="de-DE" dirty="0" err="1"/>
              <a:t>SkM</a:t>
            </a:r>
            <a:r>
              <a:rPr lang="de-DE" baseline="30000" dirty="0"/>
              <a:t>∗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89889" y="458112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Browian</a:t>
            </a:r>
            <a:r>
              <a:rPr lang="en-US" sz="1800" b="1" dirty="0" smtClean="0"/>
              <a:t> metropolis shape-motion </a:t>
            </a:r>
            <a:r>
              <a:rPr lang="en-US" sz="1800" b="1" dirty="0" err="1" smtClean="0"/>
              <a:t>treament</a:t>
            </a:r>
            <a:r>
              <a:rPr lang="en-US" sz="1800" b="1" dirty="0" smtClean="0"/>
              <a:t> based on 5D micro-macro PES: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P. Moller et </a:t>
            </a:r>
            <a:r>
              <a:rPr lang="en-US" sz="1600" dirty="0">
                <a:solidFill>
                  <a:srgbClr val="0070C0"/>
                </a:solidFill>
              </a:rPr>
              <a:t>al. </a:t>
            </a:r>
            <a:r>
              <a:rPr lang="en-US" sz="1600" dirty="0" smtClean="0">
                <a:solidFill>
                  <a:srgbClr val="0070C0"/>
                </a:solidFill>
              </a:rPr>
              <a:t>PRC85, 024306 </a:t>
            </a:r>
            <a:r>
              <a:rPr lang="en-US" sz="1600" dirty="0">
                <a:solidFill>
                  <a:srgbClr val="0070C0"/>
                </a:solidFill>
              </a:rPr>
              <a:t>(2012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dirty="0"/>
              <a:t>For </a:t>
            </a:r>
            <a:r>
              <a:rPr lang="en-US" sz="1800" baseline="30000" dirty="0"/>
              <a:t>174</a:t>
            </a:r>
            <a:r>
              <a:rPr lang="en-US" sz="1800" dirty="0"/>
              <a:t>Hg the symmetric </a:t>
            </a:r>
            <a:r>
              <a:rPr lang="en-US" sz="1800" dirty="0" smtClean="0"/>
              <a:t>yield increases </a:t>
            </a:r>
            <a:r>
              <a:rPr lang="en-US" sz="1800" dirty="0"/>
              <a:t>strongly with decreasing energy, an unusual feature, which would be interesting to verify experimentally.</a:t>
            </a:r>
            <a:endParaRPr lang="en-US" sz="1800" dirty="0" smtClean="0"/>
          </a:p>
          <a:p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7035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C078-870D-493E-B52B-00021FCE9661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331640" y="71091"/>
            <a:ext cx="758232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What is needed then ?   (Personal view  1/2)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8032" y="980728"/>
            <a:ext cx="851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b="1" dirty="0" smtClean="0"/>
              <a:t>Systematics: </a:t>
            </a:r>
            <a:r>
              <a:rPr lang="en-US" sz="1800" dirty="0" smtClean="0">
                <a:sym typeface="Wingdings" panose="05000000000000000000" pitchFamily="2" charset="2"/>
              </a:rPr>
              <a:t>To look at global evolutions (as function of E*, N, Z of the </a:t>
            </a:r>
            <a:r>
              <a:rPr lang="en-US" sz="1800" dirty="0" err="1" smtClean="0">
                <a:sym typeface="Wingdings" panose="05000000000000000000" pitchFamily="2" charset="2"/>
              </a:rPr>
              <a:t>fissioning</a:t>
            </a:r>
            <a:r>
              <a:rPr lang="en-US" sz="1800" dirty="0" smtClean="0">
                <a:sym typeface="Wingdings" panose="05000000000000000000" pitchFamily="2" charset="2"/>
              </a:rPr>
              <a:t> system…)</a:t>
            </a: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EB7F70B-AD93-4B3F-A0CD-27F334465A1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89" y="2061485"/>
            <a:ext cx="4149419" cy="266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93346"/>
            <a:ext cx="1850932" cy="9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7504" y="3712647"/>
            <a:ext cx="469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Pellereau</a:t>
            </a:r>
            <a:r>
              <a:rPr lang="en-US" sz="1600" dirty="0" smtClean="0">
                <a:solidFill>
                  <a:srgbClr val="0070C0"/>
                </a:solidFill>
              </a:rPr>
              <a:t> et al.  EPJ Web of </a:t>
            </a:r>
            <a:r>
              <a:rPr lang="en-US" sz="1600" dirty="0" err="1" smtClean="0">
                <a:solidFill>
                  <a:srgbClr val="0070C0"/>
                </a:solidFill>
              </a:rPr>
              <a:t>conf</a:t>
            </a:r>
            <a:r>
              <a:rPr lang="en-US" sz="1600" dirty="0" smtClean="0">
                <a:solidFill>
                  <a:srgbClr val="0070C0"/>
                </a:solidFill>
              </a:rPr>
              <a:t> 62 06005(2013)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8394" y="2157482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Example:  </a:t>
            </a:r>
            <a:r>
              <a:rPr lang="en-US" sz="1800" dirty="0" smtClean="0"/>
              <a:t>almost 70 nuclei studied in SOFIA </a:t>
            </a:r>
            <a:endParaRPr lang="en-US" sz="1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78765" y="5762754"/>
            <a:ext cx="55377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Systematic calculations</a:t>
            </a:r>
          </a:p>
          <a:p>
            <a:r>
              <a:rPr lang="en-US" sz="1800" dirty="0" smtClean="0"/>
              <a:t>Such as </a:t>
            </a:r>
            <a:r>
              <a:rPr lang="en-US" sz="1600" dirty="0" smtClean="0">
                <a:solidFill>
                  <a:srgbClr val="0070C0"/>
                </a:solidFill>
              </a:rPr>
              <a:t>J. </a:t>
            </a:r>
            <a:r>
              <a:rPr lang="en-US" sz="1600" dirty="0" err="1" smtClean="0">
                <a:solidFill>
                  <a:srgbClr val="0070C0"/>
                </a:solidFill>
              </a:rPr>
              <a:t>Randrup</a:t>
            </a:r>
            <a:r>
              <a:rPr lang="en-US" sz="1600" dirty="0" smtClean="0">
                <a:solidFill>
                  <a:srgbClr val="0070C0"/>
                </a:solidFill>
              </a:rPr>
              <a:t> and P. Moller, PRC88, 064606 (2013)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S. </a:t>
            </a:r>
            <a:r>
              <a:rPr lang="en-US" sz="1600" dirty="0" err="1" smtClean="0">
                <a:solidFill>
                  <a:srgbClr val="0070C0"/>
                </a:solidFill>
              </a:rPr>
              <a:t>Goriely</a:t>
            </a:r>
            <a:r>
              <a:rPr lang="en-US" sz="1600" dirty="0" smtClean="0">
                <a:solidFill>
                  <a:srgbClr val="0070C0"/>
                </a:solidFill>
              </a:rPr>
              <a:t> et al. PRL111, 242502 (2013).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8394" y="4725144"/>
            <a:ext cx="866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C00000"/>
                </a:solidFill>
              </a:rPr>
              <a:t>On Friday Parallel session 4C talks :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K. </a:t>
            </a:r>
            <a:r>
              <a:rPr lang="en-US" sz="1800" dirty="0" err="1" smtClean="0">
                <a:solidFill>
                  <a:srgbClr val="C00000"/>
                </a:solidFill>
              </a:rPr>
              <a:t>Nishio</a:t>
            </a:r>
            <a:r>
              <a:rPr lang="en-US" sz="1800" dirty="0" smtClean="0">
                <a:solidFill>
                  <a:srgbClr val="C00000"/>
                </a:solidFill>
              </a:rPr>
              <a:t>, Mass Asymmetric fission of Iridium Nucleus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L. </a:t>
            </a:r>
            <a:r>
              <a:rPr lang="en-US" sz="1800" dirty="0" err="1" smtClean="0">
                <a:solidFill>
                  <a:srgbClr val="C00000"/>
                </a:solidFill>
              </a:rPr>
              <a:t>Ghys</a:t>
            </a:r>
            <a:r>
              <a:rPr lang="en-US" sz="1800" dirty="0" smtClean="0">
                <a:solidFill>
                  <a:srgbClr val="C00000"/>
                </a:solidFill>
              </a:rPr>
              <a:t>, Multimodal fission identified in beta-delayed fission of At and Fr at ISOLDE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0" y="1972290"/>
            <a:ext cx="2058299" cy="23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91BA-6AB7-44F5-BE91-2A4C5A2D4853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1520" y="1225637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prstClr val="black"/>
                </a:solidFill>
                <a:sym typeface="Wingdings" panose="05000000000000000000" pitchFamily="2" charset="2"/>
              </a:rPr>
              <a:t>Theoretical </a:t>
            </a:r>
            <a:r>
              <a:rPr lang="en-US" sz="1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improvements 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</a:p>
          <a:p>
            <a:pPr lvl="0"/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/>
              <a:buChar char="à"/>
            </a:pP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Quality inputs of the </a:t>
            </a:r>
            <a:r>
              <a:rPr lang="en-U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functionals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</a:p>
          <a:p>
            <a:pPr lvl="0"/>
            <a:r>
              <a:rPr lang="en-U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Gogny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D1M, UNEDF1 </a:t>
            </a:r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/>
              <a:buChar char="à"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Introduce excitation energy/temperature in HFB calculations</a:t>
            </a:r>
          </a:p>
          <a:p>
            <a:pPr lvl="0"/>
            <a:r>
              <a:rPr lang="fr-FR" sz="1600" dirty="0">
                <a:solidFill>
                  <a:srgbClr val="0070C0"/>
                </a:solidFill>
              </a:rPr>
              <a:t>J.D. McDonnell et al. (2013/2014) </a:t>
            </a:r>
            <a:r>
              <a:rPr lang="fr-FR" sz="1600" dirty="0" err="1">
                <a:solidFill>
                  <a:srgbClr val="0070C0"/>
                </a:solidFill>
              </a:rPr>
              <a:t>work</a:t>
            </a:r>
            <a:r>
              <a:rPr lang="fr-FR" sz="1600" dirty="0">
                <a:solidFill>
                  <a:srgbClr val="0070C0"/>
                </a:solidFill>
              </a:rPr>
              <a:t> in </a:t>
            </a:r>
            <a:r>
              <a:rPr lang="fr-FR" sz="1600" dirty="0" err="1">
                <a:solidFill>
                  <a:srgbClr val="0070C0"/>
                </a:solidFill>
              </a:rPr>
              <a:t>progress</a:t>
            </a:r>
            <a:endParaRPr lang="fr-FR" sz="1600" dirty="0">
              <a:solidFill>
                <a:srgbClr val="0070C0"/>
              </a:solidFill>
            </a:endParaRPr>
          </a:p>
          <a:p>
            <a:pPr lvl="0"/>
            <a:endParaRPr lang="fr-FR" sz="1800" dirty="0">
              <a:solidFill>
                <a:prstClr val="black"/>
              </a:solidFill>
            </a:endParaRPr>
          </a:p>
          <a:p>
            <a:pPr marL="285750" lvl="0" indent="-285750">
              <a:buFont typeface="Wingdings"/>
              <a:buChar char="à"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Better define the fission fragments at scission </a:t>
            </a:r>
            <a:endParaRPr lang="en-US" sz="1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projection on good particle numbers in the fragments, </a:t>
            </a:r>
            <a:endParaRPr lang="en-US" sz="1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quantum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localization 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…)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W. </a:t>
            </a:r>
            <a:r>
              <a:rPr 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Younes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, D. </a:t>
            </a:r>
            <a:r>
              <a:rPr 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Gogny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, PRL 107, 132501 (2011).</a:t>
            </a:r>
          </a:p>
          <a:p>
            <a:pPr lvl="0"/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/>
              <a:buChar char="à"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Enrich the dynamical approaches 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(effect of inertia, dissipation, pairing correlations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…</a:t>
            </a:r>
          </a:p>
          <a:p>
            <a:pPr lvl="0"/>
            <a:endParaRPr lang="en-US" sz="1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J. </a:t>
            </a:r>
            <a:r>
              <a:rPr lang="en-US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Sadhukhan</a:t>
            </a:r>
            <a:r>
              <a:rPr 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et al., PRC88 064314 (2013) </a:t>
            </a:r>
            <a:r>
              <a:rPr lang="en-US" sz="1600" dirty="0" smtClean="0">
                <a:sym typeface="Wingdings" panose="05000000000000000000" pitchFamily="2" charset="2"/>
              </a:rPr>
              <a:t>importance of the inertia</a:t>
            </a:r>
            <a:endParaRPr lang="en-US" sz="1600" dirty="0">
              <a:sym typeface="Wingdings" panose="05000000000000000000" pitchFamily="2" charset="2"/>
            </a:endParaRPr>
          </a:p>
          <a:p>
            <a:pPr lvl="0"/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R. Bernard et al. PRC84, 044308 (2011</a:t>
            </a:r>
            <a:r>
              <a:rPr 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TDGCM (+GOA) based HFB +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qp</a:t>
            </a:r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C. Simenel, A.S. Umar, PRC89, 031601(R)(2014) 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TDHF</a:t>
            </a:r>
          </a:p>
          <a:p>
            <a:r>
              <a:rPr 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Y. </a:t>
            </a:r>
            <a:r>
              <a:rPr lang="en-US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Aritomo</a:t>
            </a:r>
            <a:r>
              <a:rPr 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et al., PRC85, 044614 (2012)  </a:t>
            </a:r>
            <a:r>
              <a:rPr lang="en-US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Langevin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equations</a:t>
            </a: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endParaRPr lang="en-US" sz="1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1331640" y="71091"/>
            <a:ext cx="758232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What is needed then ?   (Personal view  2/2)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9701" y="1255567"/>
            <a:ext cx="21242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S.A. Giuliani and</a:t>
            </a:r>
          </a:p>
          <a:p>
            <a:pPr lvl="0"/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L.M. Robledo,</a:t>
            </a:r>
          </a:p>
          <a:p>
            <a:pPr lvl="0"/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PRC88, 054325 </a:t>
            </a:r>
            <a:r>
              <a:rPr lang="en-US" sz="1400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2013).</a:t>
            </a:r>
            <a:endParaRPr lang="en-US" sz="14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77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CB6F-5ED7-49C3-8085-A8B6BAA2694D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869553"/>
            <a:ext cx="92390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A few example of applications</a:t>
            </a: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r</a:t>
            </a:r>
            <a:r>
              <a:rPr lang="en-US" sz="2400" dirty="0" smtClean="0">
                <a:sym typeface="Wingdings" panose="05000000000000000000" pitchFamily="2" charset="2"/>
              </a:rPr>
              <a:t>elated to</a:t>
            </a: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t</a:t>
            </a:r>
            <a:r>
              <a:rPr lang="en-US" sz="2400" dirty="0" smtClean="0">
                <a:sym typeface="Wingdings" panose="05000000000000000000" pitchFamily="2" charset="2"/>
              </a:rPr>
              <a:t>he fission process:</a:t>
            </a: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- nuclear energy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	- abundances and r-process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	</a:t>
            </a:r>
            <a:r>
              <a:rPr lang="en-US" sz="2400" smtClean="0">
                <a:sym typeface="Wingdings" panose="05000000000000000000" pitchFamily="2" charset="2"/>
              </a:rPr>
              <a:t>- existence of a </a:t>
            </a:r>
            <a:r>
              <a:rPr lang="en-US" sz="2400" dirty="0" smtClean="0">
                <a:sym typeface="Wingdings" panose="05000000000000000000" pitchFamily="2" charset="2"/>
              </a:rPr>
              <a:t>4-th neutrino ?</a:t>
            </a: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endParaRPr lang="en-US" sz="2400" dirty="0">
              <a:sym typeface="Wingdings" panose="05000000000000000000" pitchFamily="2" charset="2"/>
            </a:endParaRP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endParaRPr lang="en-US" sz="2400" dirty="0">
              <a:sym typeface="Wingdings" panose="05000000000000000000" pitchFamily="2" charset="2"/>
            </a:endParaRPr>
          </a:p>
          <a:p>
            <a:pPr algn="ctr"/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 rot="18624259">
            <a:off x="611560" y="2564904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 exhaustive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AE8C-2E8A-4916-A604-83B7D2F45EE0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23" y="1133286"/>
            <a:ext cx="7056784" cy="50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OECD NEA: nuclear Data High Priority List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620443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hlinkClick r:id="rId3"/>
              </a:rPr>
              <a:t>http://www.oecd-nea.org/dbdata/hprl/search.pl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31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F87A-F69C-4E48-A2D7-62BD1D3CDD59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uclear Data High Priority List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513" y="1124743"/>
            <a:ext cx="773372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smtClean="0"/>
              <a:t>Efforts to clean up the HPRL ; only documented requests now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43 requests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13 related n-induced fission reactions</a:t>
            </a:r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/>
              <a:t>D</a:t>
            </a:r>
            <a:r>
              <a:rPr lang="en-US" sz="1800" dirty="0" smtClean="0"/>
              <a:t>emands related to existing reactors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Nuclei of interest: actinides </a:t>
            </a:r>
            <a:r>
              <a:rPr lang="en-US" sz="1800" baseline="30000" dirty="0"/>
              <a:t>239-242</a:t>
            </a:r>
            <a:r>
              <a:rPr lang="en-US" sz="1800" dirty="0"/>
              <a:t>Pu, </a:t>
            </a:r>
            <a:r>
              <a:rPr lang="en-US" sz="1800" baseline="30000" dirty="0"/>
              <a:t>235</a:t>
            </a:r>
            <a:r>
              <a:rPr lang="en-US" sz="1800" dirty="0"/>
              <a:t>U, </a:t>
            </a:r>
            <a:r>
              <a:rPr lang="en-US" sz="1800" baseline="30000" dirty="0"/>
              <a:t>241-244</a:t>
            </a:r>
            <a:r>
              <a:rPr lang="en-US" sz="1800" dirty="0"/>
              <a:t>Am, </a:t>
            </a:r>
            <a:r>
              <a:rPr lang="en-US" sz="1800" baseline="30000" dirty="0"/>
              <a:t>244-245</a:t>
            </a:r>
            <a:r>
              <a:rPr lang="en-US" sz="1800" dirty="0"/>
              <a:t>Cm</a:t>
            </a:r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smtClean="0"/>
              <a:t>Observables are:  cross sections  (mainly), </a:t>
            </a:r>
          </a:p>
          <a:p>
            <a:r>
              <a:rPr lang="en-US" sz="1800" dirty="0" smtClean="0"/>
              <a:t>number of emitted neutrons, neutron spectrum, prompt gammas, </a:t>
            </a:r>
          </a:p>
          <a:p>
            <a:r>
              <a:rPr lang="en-US" sz="1800" dirty="0" smtClean="0"/>
              <a:t>capture over fission ratio</a:t>
            </a:r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smtClean="0"/>
              <a:t>Large energy range: from thermal to a few MeV</a:t>
            </a:r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 typeface="Wingdings"/>
              <a:buChar char="à"/>
            </a:pPr>
            <a:r>
              <a:rPr lang="en-US" sz="1800" dirty="0" smtClean="0">
                <a:solidFill>
                  <a:srgbClr val="C00000"/>
                </a:solidFill>
              </a:rPr>
              <a:t>The main question is the accuracy and the control of the uncertainties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and </a:t>
            </a:r>
            <a:r>
              <a:rPr lang="en-US" sz="1800" dirty="0" err="1" smtClean="0">
                <a:solidFill>
                  <a:srgbClr val="C00000"/>
                </a:solidFill>
              </a:rPr>
              <a:t>covariances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(both theoretically, experimentally and in the evaluations)</a:t>
            </a:r>
          </a:p>
          <a:p>
            <a:endParaRPr lang="en-US" sz="18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K.H. Schmitt et al; NEA report (2014)</a:t>
            </a:r>
          </a:p>
        </p:txBody>
      </p:sp>
      <p:grpSp>
        <p:nvGrpSpPr>
          <p:cNvPr id="12" name="Group 1"/>
          <p:cNvGrpSpPr/>
          <p:nvPr/>
        </p:nvGrpSpPr>
        <p:grpSpPr>
          <a:xfrm>
            <a:off x="6817302" y="2679968"/>
            <a:ext cx="2108796" cy="2630454"/>
            <a:chOff x="372047" y="1268760"/>
            <a:chExt cx="8281461" cy="4698578"/>
          </a:xfrm>
        </p:grpSpPr>
        <p:pic>
          <p:nvPicPr>
            <p:cNvPr id="13" name="Picture 7" descr="draft_proposal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047" y="1268760"/>
              <a:ext cx="8281461" cy="4698578"/>
            </a:xfrm>
            <a:prstGeom prst="rect">
              <a:avLst/>
            </a:prstGeom>
          </p:spPr>
        </p:pic>
        <p:sp>
          <p:nvSpPr>
            <p:cNvPr id="14" name="TextBox 8"/>
            <p:cNvSpPr txBox="1"/>
            <p:nvPr/>
          </p:nvSpPr>
          <p:spPr>
            <a:xfrm>
              <a:off x="4845309" y="1532996"/>
              <a:ext cx="2927597" cy="617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n_TOF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4211419" y="3807098"/>
              <a:ext cx="544755" cy="617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4283426" y="2150914"/>
              <a:ext cx="2567767" cy="617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EAR2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2"/>
            <p:cNvCxnSpPr/>
            <p:nvPr/>
          </p:nvCxnSpPr>
          <p:spPr>
            <a:xfrm rot="5400000">
              <a:off x="2555235" y="4743202"/>
              <a:ext cx="1584176" cy="1588"/>
            </a:xfrm>
            <a:prstGeom prst="straightConnector1">
              <a:avLst/>
            </a:prstGeom>
            <a:ln w="41275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3"/>
            <p:cNvCxnSpPr/>
            <p:nvPr/>
          </p:nvCxnSpPr>
          <p:spPr>
            <a:xfrm rot="5400000">
              <a:off x="2556029" y="3086224"/>
              <a:ext cx="1583382" cy="794"/>
            </a:xfrm>
            <a:prstGeom prst="straightConnector1">
              <a:avLst/>
            </a:prstGeom>
            <a:ln w="41275">
              <a:solidFill>
                <a:srgbClr val="FFC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7"/>
            <p:cNvSpPr txBox="1"/>
            <p:nvPr/>
          </p:nvSpPr>
          <p:spPr>
            <a:xfrm rot="16200000">
              <a:off x="2514237" y="4640184"/>
              <a:ext cx="1253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Existing hole</a:t>
              </a:r>
              <a:endParaRPr lang="en-US" sz="1400" b="1" dirty="0"/>
            </a:p>
          </p:txBody>
        </p:sp>
        <p:sp>
          <p:nvSpPr>
            <p:cNvPr id="20" name="TextBox 18"/>
            <p:cNvSpPr txBox="1"/>
            <p:nvPr/>
          </p:nvSpPr>
          <p:spPr>
            <a:xfrm rot="16200000">
              <a:off x="2677200" y="3045221"/>
              <a:ext cx="1071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To be built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1357319" y="3516216"/>
              <a:ext cx="544755" cy="617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7D4-2056-4DEE-94A6-F84B343612DA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Fission in the heart of the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nucleosynthesis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(1/2)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841" y="1069983"/>
            <a:ext cx="84305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None of the existing model of </a:t>
            </a:r>
            <a:r>
              <a:rPr lang="en-US" sz="1800" dirty="0" err="1" smtClean="0"/>
              <a:t>nucleosynthesis</a:t>
            </a:r>
            <a:r>
              <a:rPr lang="en-US" sz="1800" dirty="0" smtClean="0"/>
              <a:t> is able to explain the abundances </a:t>
            </a:r>
          </a:p>
          <a:p>
            <a:r>
              <a:rPr lang="en-US" sz="1800" dirty="0" smtClean="0"/>
              <a:t>of rare earth nuclei. Are the neutron stars good sites for the formation of these </a:t>
            </a:r>
          </a:p>
          <a:p>
            <a:r>
              <a:rPr lang="en-US" sz="1800" dirty="0" smtClean="0"/>
              <a:t>heavy elements ?</a:t>
            </a:r>
          </a:p>
          <a:p>
            <a:endParaRPr lang="en-US" sz="1800" dirty="0" smtClean="0"/>
          </a:p>
          <a:p>
            <a:pPr marL="285750" indent="-285750"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Need of the </a:t>
            </a:r>
            <a:r>
              <a:rPr lang="en-US" sz="1800" dirty="0" err="1" smtClean="0"/>
              <a:t>modelisation</a:t>
            </a:r>
            <a:r>
              <a:rPr lang="en-US" sz="1800" dirty="0" smtClean="0"/>
              <a:t> of the fission of a huge number of nuclei (2000), </a:t>
            </a:r>
          </a:p>
          <a:p>
            <a:r>
              <a:rPr lang="en-US" sz="1800" dirty="0" smtClean="0"/>
              <a:t>including drip-line nuclei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 Use of SPY the  HFB-based scission point model</a:t>
            </a:r>
            <a:endParaRPr lang="en-US" sz="1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5037" b="36732"/>
          <a:stretch>
            <a:fillRect/>
          </a:stretch>
        </p:blipFill>
        <p:spPr bwMode="auto">
          <a:xfrm>
            <a:off x="1331640" y="3101308"/>
            <a:ext cx="3990210" cy="28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37" r="5037" b="367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5877272"/>
            <a:ext cx="5601304" cy="9223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i-FI" altLang="fr-FR" sz="1600" dirty="0">
                <a:solidFill>
                  <a:schemeClr val="bg1"/>
                </a:solidFill>
                <a:latin typeface="Times New Roman" pitchFamily="16" charset="0"/>
              </a:rPr>
              <a:t>White</a:t>
            </a:r>
            <a:r>
              <a:rPr lang="fi-FI" altLang="fr-FR" sz="1600" dirty="0">
                <a:latin typeface="Times New Roman" pitchFamily="16" charset="0"/>
              </a:rPr>
              <a:t> : Solar r-abundance distribution</a:t>
            </a:r>
          </a:p>
          <a:p>
            <a:r>
              <a:rPr lang="fi-FI" altLang="fr-FR" sz="1600" dirty="0">
                <a:solidFill>
                  <a:srgbClr val="FF0000"/>
                </a:solidFill>
                <a:latin typeface="Times New Roman" pitchFamily="16" charset="0"/>
              </a:rPr>
              <a:t>Red</a:t>
            </a:r>
            <a:r>
              <a:rPr lang="fi-FI" altLang="fr-FR" sz="1600" dirty="0">
                <a:latin typeface="Times New Roman" pitchFamily="16" charset="0"/>
              </a:rPr>
              <a:t> : fission yields from SPY</a:t>
            </a:r>
          </a:p>
          <a:p>
            <a:r>
              <a:rPr lang="fi-FI" altLang="fr-FR" sz="1600" dirty="0">
                <a:solidFill>
                  <a:srgbClr val="0000FF"/>
                </a:solidFill>
                <a:latin typeface="Times New Roman" pitchFamily="16" charset="0"/>
              </a:rPr>
              <a:t>Blue</a:t>
            </a:r>
            <a:r>
              <a:rPr lang="fi-FI" altLang="fr-FR" sz="1600" dirty="0">
                <a:latin typeface="Times New Roman" pitchFamily="16" charset="0"/>
              </a:rPr>
              <a:t> : fission yields from </a:t>
            </a:r>
            <a:r>
              <a:rPr lang="fi-FI" altLang="fr-FR" sz="1600" dirty="0" smtClean="0">
                <a:latin typeface="Times New Roman" pitchFamily="16" charset="0"/>
              </a:rPr>
              <a:t>phenomenological fission model (GEF)</a:t>
            </a:r>
            <a:endParaRPr lang="fi-FI" altLang="fr-FR" sz="1600" dirty="0">
              <a:latin typeface="Times New Roman" pitchFamily="1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04322" y="5305202"/>
            <a:ext cx="3954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S. </a:t>
            </a:r>
            <a:r>
              <a:rPr lang="fr-FR" sz="1600" dirty="0" err="1" smtClean="0">
                <a:solidFill>
                  <a:srgbClr val="0070C0"/>
                </a:solidFill>
              </a:rPr>
              <a:t>Goriely</a:t>
            </a:r>
            <a:r>
              <a:rPr lang="fr-FR" sz="1600" dirty="0" smtClean="0">
                <a:solidFill>
                  <a:srgbClr val="0070C0"/>
                </a:solidFill>
              </a:rPr>
              <a:t>, et al., PRL 111, 242502 (2013)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F627-06AA-419A-BEA3-C7AB009F5D82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Fission in the heart of the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nucleosynthesis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(2/2)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118" y="1124744"/>
            <a:ext cx="855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Nuclei with mass A=165 are predicted to come from the fission of A=278 nuclei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Fission mass distributions of these nuclei are predicted to be 4-bump distributions: unexpected and never observed experimentally confirmed by HFB calculations of potential energy surfaces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r="9755" b="15005"/>
          <a:stretch>
            <a:fillRect/>
          </a:stretch>
        </p:blipFill>
        <p:spPr bwMode="auto">
          <a:xfrm>
            <a:off x="1019225" y="2902766"/>
            <a:ext cx="4176464" cy="311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40" r="9755" b="150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19672" y="6218643"/>
            <a:ext cx="3954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S. </a:t>
            </a:r>
            <a:r>
              <a:rPr lang="fr-FR" sz="1600" dirty="0" err="1" smtClean="0">
                <a:solidFill>
                  <a:srgbClr val="0070C0"/>
                </a:solidFill>
              </a:rPr>
              <a:t>Goriely</a:t>
            </a:r>
            <a:r>
              <a:rPr lang="fr-FR" sz="1600" dirty="0" smtClean="0">
                <a:solidFill>
                  <a:srgbClr val="0070C0"/>
                </a:solidFill>
              </a:rPr>
              <a:t>, et al., PRL 111, 242502 (2013)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67744" y="5872097"/>
            <a:ext cx="3184222" cy="4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i-FI" altLang="fr-FR" sz="2000" b="1" dirty="0" smtClean="0">
                <a:solidFill>
                  <a:srgbClr val="FF0000"/>
                </a:solidFill>
                <a:latin typeface="Times New Roman" pitchFamily="16" charset="0"/>
              </a:rPr>
              <a:t>SPY - Isobares A=278</a:t>
            </a:r>
            <a:endParaRPr lang="fi-FI" altLang="fr-FR" sz="16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4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1C24-CFE9-4012-BC96-7FF89F2496FC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Fission : a source of antineutrinos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6453336"/>
            <a:ext cx="679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From M. </a:t>
            </a:r>
            <a:r>
              <a:rPr lang="en-US" sz="1600" dirty="0" err="1" smtClean="0">
                <a:solidFill>
                  <a:srgbClr val="0070C0"/>
                </a:solidFill>
              </a:rPr>
              <a:t>Fallot</a:t>
            </a:r>
            <a:r>
              <a:rPr lang="en-US" sz="1600" dirty="0" smtClean="0">
                <a:solidFill>
                  <a:srgbClr val="0070C0"/>
                </a:solidFill>
              </a:rPr>
              <a:t>, Fission 2013 conference, EPJ Web of science  62 (2013)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0855" y="980728"/>
            <a:ext cx="713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of fission products are neutron rich nuclei undergoing 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-decay.</a:t>
            </a:r>
            <a:endParaRPr lang="en-US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6" y="1420787"/>
            <a:ext cx="3034492" cy="5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" y="2125415"/>
            <a:ext cx="3091860" cy="13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2" y="3645024"/>
            <a:ext cx="3390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5896" y="1513522"/>
            <a:ext cx="556915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Power reactors are copious antineutrino emitters:</a:t>
            </a:r>
          </a:p>
          <a:p>
            <a:endParaRPr lang="en-US" sz="1800" dirty="0" smtClean="0"/>
          </a:p>
          <a:p>
            <a:pPr marL="285750" indent="-285750"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Use the difference between </a:t>
            </a:r>
            <a:r>
              <a:rPr lang="en-US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1800" dirty="0" smtClean="0">
                <a:sym typeface="Wingdings" panose="05000000000000000000" pitchFamily="2" charset="2"/>
              </a:rPr>
              <a:t> flux and energies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from Pu and U isotopes to infer reactor fuel isotopic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composition</a:t>
            </a:r>
          </a:p>
          <a:p>
            <a:pPr marL="285750" indent="-285750"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 reactor monitoring, non-proliferation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Example: </a:t>
            </a:r>
            <a:r>
              <a:rPr lang="en-US" sz="1800" dirty="0" err="1" smtClean="0">
                <a:sym typeface="Wingdings" panose="05000000000000000000" pitchFamily="2" charset="2"/>
              </a:rPr>
              <a:t>Nucifer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experiment@OSIRIS</a:t>
            </a:r>
            <a:r>
              <a:rPr lang="en-US" sz="1800" dirty="0" smtClean="0">
                <a:sym typeface="Wingdings" panose="05000000000000000000" pitchFamily="2" charset="2"/>
              </a:rPr>
              <a:t>  (France), …</a:t>
            </a:r>
            <a:endParaRPr lang="en-US" sz="1800" dirty="0" smtClean="0"/>
          </a:p>
          <a:p>
            <a:endParaRPr lang="en-US" sz="1800" dirty="0" smtClean="0"/>
          </a:p>
          <a:p>
            <a:pPr marL="342900" indent="-342900"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Neutrino physics:</a:t>
            </a:r>
          </a:p>
          <a:p>
            <a:endParaRPr lang="en-US" sz="1800" dirty="0" smtClean="0">
              <a:sym typeface="Wingdings" panose="05000000000000000000" pitchFamily="2" charset="2"/>
            </a:endParaRPr>
          </a:p>
          <a:p>
            <a:pPr marL="1257300" lvl="2" indent="-342900"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Oscillation parameter search </a:t>
            </a:r>
            <a:r>
              <a:rPr lang="en-US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sz="1800" baseline="-25000" dirty="0" smtClean="0">
                <a:sym typeface="Wingdings" panose="05000000000000000000" pitchFamily="2" charset="2"/>
              </a:rPr>
              <a:t>13</a:t>
            </a:r>
            <a:r>
              <a:rPr lang="en-US" sz="18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sz="1800" dirty="0" smtClean="0"/>
              <a:t>Double </a:t>
            </a:r>
            <a:r>
              <a:rPr lang="en-US" sz="1800" dirty="0" err="1" smtClean="0"/>
              <a:t>Chooz</a:t>
            </a:r>
            <a:r>
              <a:rPr lang="en-US" sz="1800" dirty="0" smtClean="0"/>
              <a:t>, </a:t>
            </a:r>
            <a:r>
              <a:rPr lang="en-US" sz="1800" dirty="0" err="1" smtClean="0"/>
              <a:t>Daya</a:t>
            </a:r>
            <a:r>
              <a:rPr lang="en-US" sz="1800" dirty="0" smtClean="0"/>
              <a:t>-Bay and Reno exp.</a:t>
            </a:r>
          </a:p>
          <a:p>
            <a:r>
              <a:rPr lang="en-US" sz="1800" dirty="0" smtClean="0"/>
              <a:t>Y. Abe et al. PRL108, 131801 (2012)</a:t>
            </a:r>
          </a:p>
          <a:p>
            <a:r>
              <a:rPr lang="en-US" sz="1800" dirty="0" smtClean="0"/>
              <a:t>F.P. An et al. PRL108, 171803 (2012)</a:t>
            </a:r>
          </a:p>
          <a:p>
            <a:r>
              <a:rPr lang="en-US" sz="1800" dirty="0" smtClean="0"/>
              <a:t>J.K. </a:t>
            </a:r>
            <a:r>
              <a:rPr lang="en-US" sz="1800" dirty="0" err="1" smtClean="0"/>
              <a:t>Ahn</a:t>
            </a:r>
            <a:r>
              <a:rPr lang="en-US" sz="1800" dirty="0" smtClean="0"/>
              <a:t>, et al. PRL108, 191802 (2012)</a:t>
            </a:r>
          </a:p>
          <a:p>
            <a:endParaRPr lang="en-US" sz="1800" dirty="0" smtClean="0"/>
          </a:p>
          <a:p>
            <a:r>
              <a:rPr lang="en-US" sz="1800" dirty="0" smtClean="0"/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 search for sterile neutrinos</a:t>
            </a:r>
            <a:endParaRPr lang="en-US" sz="1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7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D0FB-185A-4FA8-BC51-712D1AE23867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neutrino hypothesis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7" y="2253065"/>
            <a:ext cx="822110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9124" y="1052736"/>
            <a:ext cx="8291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dirty="0" err="1"/>
              <a:t>reevaluation</a:t>
            </a:r>
            <a:r>
              <a:rPr lang="en-GB" sz="1800" dirty="0"/>
              <a:t> of the anti-neutrino spectrum associated to fission fragments has recently shown a significant deviation that could sign the existence of sterile neutrinos</a:t>
            </a:r>
            <a:r>
              <a:rPr lang="en-GB" sz="1800" dirty="0" smtClean="0"/>
              <a:t>.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Th. A. Mueller et al. PRC83, 054615 (2011)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42" y="5497487"/>
            <a:ext cx="8674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This result on fission spectra has triggered a lot experiments:</a:t>
            </a:r>
          </a:p>
          <a:p>
            <a:r>
              <a:rPr lang="en-GB" sz="1800" dirty="0" smtClean="0"/>
              <a:t>Reactor exp.: </a:t>
            </a:r>
            <a:r>
              <a:rPr lang="en-GB" sz="1800" dirty="0" err="1" smtClean="0"/>
              <a:t>Nucifer</a:t>
            </a:r>
            <a:r>
              <a:rPr lang="en-GB" sz="1800" dirty="0" smtClean="0"/>
              <a:t> (Fr.), STEREO (France), …</a:t>
            </a:r>
          </a:p>
          <a:p>
            <a:r>
              <a:rPr lang="en-GB" sz="1800" dirty="0" smtClean="0"/>
              <a:t>And mega Curie sources experiments such as CESOX …</a:t>
            </a:r>
          </a:p>
        </p:txBody>
      </p:sp>
    </p:spTree>
    <p:extLst>
      <p:ext uri="{BB962C8B-B14F-4D97-AF65-F5344CB8AC3E}">
        <p14:creationId xmlns:p14="http://schemas.microsoft.com/office/powerpoint/2010/main" val="40193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998D-4FF0-4C1E-915F-96960BBC0AC3}" type="datetime1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59633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Main characteristics of the fission process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79384" y="1249861"/>
            <a:ext cx="542328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 very complex process </a:t>
            </a:r>
          </a:p>
          <a:p>
            <a:endParaRPr lang="en-US" sz="1800" b="1" dirty="0"/>
          </a:p>
          <a:p>
            <a:r>
              <a:rPr lang="en-US" sz="1800" b="1" dirty="0" smtClean="0">
                <a:sym typeface="Wingdings" panose="05000000000000000000" pitchFamily="2" charset="2"/>
              </a:rPr>
              <a:t>Associated to a </a:t>
            </a:r>
            <a:r>
              <a:rPr lang="en-US" sz="1800" b="1" dirty="0">
                <a:sym typeface="Wingdings" panose="05000000000000000000" pitchFamily="2" charset="2"/>
              </a:rPr>
              <a:t>rich variety of observables</a:t>
            </a:r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Prompt :</a:t>
            </a:r>
          </a:p>
          <a:p>
            <a:r>
              <a:rPr lang="en-US" sz="1800" dirty="0" smtClean="0"/>
              <a:t>- Kinetic energy of the fission fragments: ~170 MeV</a:t>
            </a:r>
          </a:p>
          <a:p>
            <a:r>
              <a:rPr lang="en-US" sz="1800" dirty="0" smtClean="0"/>
              <a:t>- Kinetic energy of prompt neutrons ~ 5 MeV </a:t>
            </a:r>
          </a:p>
          <a:p>
            <a:r>
              <a:rPr lang="en-US" sz="1800" dirty="0" smtClean="0"/>
              <a:t>- Prompt gammas ~ 7 MeV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- Beta decay:</a:t>
            </a:r>
          </a:p>
          <a:p>
            <a:r>
              <a:rPr lang="en-US" sz="1800" dirty="0" smtClean="0"/>
              <a:t>- </a:t>
            </a:r>
            <a:r>
              <a:rPr lang="en-US" sz="1800" dirty="0"/>
              <a:t>A</a:t>
            </a:r>
            <a:r>
              <a:rPr lang="en-US" sz="1800" dirty="0" smtClean="0"/>
              <a:t>ntineutrinos: ~9 MeV</a:t>
            </a:r>
          </a:p>
          <a:p>
            <a:r>
              <a:rPr lang="en-US" sz="1800" dirty="0" smtClean="0"/>
              <a:t>- Delayed electrons: ~ 7 MeV</a:t>
            </a:r>
          </a:p>
          <a:p>
            <a:r>
              <a:rPr lang="en-US" sz="1800" dirty="0" smtClean="0"/>
              <a:t>- Delayed neutrons : ~0.01  MeV</a:t>
            </a:r>
          </a:p>
          <a:p>
            <a:r>
              <a:rPr lang="en-US" sz="1800" dirty="0" smtClean="0"/>
              <a:t>- Delayed gammas: ~7 MeV</a:t>
            </a:r>
          </a:p>
          <a:p>
            <a:endParaRPr lang="en-US" sz="1800" dirty="0" smtClean="0"/>
          </a:p>
        </p:txBody>
      </p:sp>
      <p:grpSp>
        <p:nvGrpSpPr>
          <p:cNvPr id="56" name="Groupe 55"/>
          <p:cNvGrpSpPr/>
          <p:nvPr/>
        </p:nvGrpSpPr>
        <p:grpSpPr>
          <a:xfrm>
            <a:off x="5172955" y="3882557"/>
            <a:ext cx="1995529" cy="2833034"/>
            <a:chOff x="5644749" y="224623"/>
            <a:chExt cx="3284023" cy="501601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140412" y="804123"/>
              <a:ext cx="1094035" cy="1303213"/>
              <a:chOff x="1355" y="701"/>
              <a:chExt cx="2691" cy="2764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1355" y="1539"/>
                <a:ext cx="927" cy="920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119" y="1204"/>
                <a:ext cx="927" cy="920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1607" y="1287"/>
                <a:ext cx="926" cy="922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607" y="2041"/>
                <a:ext cx="926" cy="922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2616" y="785"/>
                <a:ext cx="926" cy="921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364" y="2460"/>
                <a:ext cx="925" cy="921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53" y="1874"/>
                <a:ext cx="925" cy="921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1861" y="701"/>
                <a:ext cx="924" cy="920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2366" y="1539"/>
                <a:ext cx="924" cy="923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1945" y="2545"/>
                <a:ext cx="924" cy="920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3119" y="2209"/>
                <a:ext cx="927" cy="920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2619" y="1119"/>
                <a:ext cx="923" cy="922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8124771" y="3045040"/>
              <a:ext cx="447664" cy="598923"/>
              <a:chOff x="7400744" y="3550157"/>
              <a:chExt cx="447664" cy="598923"/>
            </a:xfrm>
          </p:grpSpPr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7400744" y="3769207"/>
                <a:ext cx="206701" cy="213505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7641706" y="3647205"/>
                <a:ext cx="206702" cy="21211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7400744" y="3702660"/>
                <a:ext cx="206701" cy="21211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7455560" y="3769207"/>
                <a:ext cx="206701" cy="21211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7528648" y="3550157"/>
                <a:ext cx="206701" cy="21211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auto">
              <a:xfrm>
                <a:off x="7472690" y="3936961"/>
                <a:ext cx="206702" cy="212119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7604020" y="3801094"/>
                <a:ext cx="206701" cy="212119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7400744" y="3636113"/>
                <a:ext cx="205560" cy="21211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7455560" y="3835754"/>
                <a:ext cx="206701" cy="21211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8" name="Oval 25"/>
              <p:cNvSpPr>
                <a:spLocks noChangeArrowheads="1"/>
              </p:cNvSpPr>
              <p:nvPr/>
            </p:nvSpPr>
            <p:spPr bwMode="auto">
              <a:xfrm>
                <a:off x="7641706" y="3878732"/>
                <a:ext cx="206702" cy="212119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29" name="Oval 26"/>
              <p:cNvSpPr>
                <a:spLocks noChangeArrowheads="1"/>
              </p:cNvSpPr>
              <p:nvPr/>
            </p:nvSpPr>
            <p:spPr bwMode="auto">
              <a:xfrm>
                <a:off x="7529790" y="3627795"/>
                <a:ext cx="205560" cy="21211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6947369" y="2986810"/>
              <a:ext cx="552728" cy="633583"/>
              <a:chOff x="7236296" y="2887459"/>
              <a:chExt cx="552728" cy="633583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auto">
              <a:xfrm>
                <a:off x="7236296" y="3087100"/>
                <a:ext cx="263801" cy="30084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auto">
              <a:xfrm>
                <a:off x="7510376" y="2954006"/>
                <a:ext cx="263801" cy="30084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7291112" y="2887459"/>
                <a:ext cx="262660" cy="302234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7400744" y="2887459"/>
                <a:ext cx="263801" cy="30084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4" name="Oval 31"/>
              <p:cNvSpPr>
                <a:spLocks noChangeArrowheads="1"/>
              </p:cNvSpPr>
              <p:nvPr/>
            </p:nvSpPr>
            <p:spPr bwMode="auto">
              <a:xfrm>
                <a:off x="7400744" y="3220194"/>
                <a:ext cx="263801" cy="30084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auto">
              <a:xfrm>
                <a:off x="7526364" y="3127305"/>
                <a:ext cx="262660" cy="300848"/>
              </a:xfrm>
              <a:prstGeom prst="ellipse">
                <a:avLst/>
              </a:prstGeom>
              <a:gradFill rotWithShape="0">
                <a:gsLst>
                  <a:gs pos="0">
                    <a:srgbClr val="E9A094"/>
                  </a:gs>
                  <a:gs pos="100000">
                    <a:srgbClr val="CA1F0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6" name="Oval 33"/>
              <p:cNvSpPr>
                <a:spLocks noChangeArrowheads="1"/>
              </p:cNvSpPr>
              <p:nvPr/>
            </p:nvSpPr>
            <p:spPr bwMode="auto">
              <a:xfrm>
                <a:off x="7291112" y="2887459"/>
                <a:ext cx="262660" cy="30084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7291112" y="3087100"/>
                <a:ext cx="263801" cy="30084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7510376" y="3087100"/>
                <a:ext cx="263801" cy="300848"/>
              </a:xfrm>
              <a:prstGeom prst="ellipse">
                <a:avLst/>
              </a:prstGeom>
              <a:gradFill rotWithShape="0">
                <a:gsLst>
                  <a:gs pos="0">
                    <a:srgbClr val="9696CB"/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/>
              </a:p>
            </p:txBody>
          </p:sp>
        </p:grp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7306102" y="3720787"/>
              <a:ext cx="262660" cy="300848"/>
            </a:xfrm>
            <a:prstGeom prst="ellipse">
              <a:avLst/>
            </a:prstGeom>
            <a:gradFill rotWithShape="0">
              <a:gsLst>
                <a:gs pos="0">
                  <a:srgbClr val="9696CB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7846206" y="3862635"/>
              <a:ext cx="262660" cy="300848"/>
            </a:xfrm>
            <a:prstGeom prst="ellipse">
              <a:avLst/>
            </a:prstGeom>
            <a:gradFill rotWithShape="0">
              <a:gsLst>
                <a:gs pos="0">
                  <a:srgbClr val="9696CB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7662261" y="224623"/>
              <a:ext cx="262660" cy="300848"/>
            </a:xfrm>
            <a:prstGeom prst="ellipse">
              <a:avLst/>
            </a:prstGeom>
            <a:gradFill rotWithShape="0">
              <a:gsLst>
                <a:gs pos="0">
                  <a:srgbClr val="9696CB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rot="5400000">
              <a:off x="7269535" y="2710438"/>
              <a:ext cx="9866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 rot="4800000">
              <a:off x="8258277" y="3628704"/>
              <a:ext cx="663073" cy="677917"/>
            </a:xfrm>
            <a:custGeom>
              <a:avLst/>
              <a:gdLst>
                <a:gd name="connsiteX0" fmla="*/ 663073 w 663073"/>
                <a:gd name="connsiteY0" fmla="*/ 63062 h 677917"/>
                <a:gd name="connsiteX1" fmla="*/ 536949 w 663073"/>
                <a:gd name="connsiteY1" fmla="*/ 0 h 677917"/>
                <a:gd name="connsiteX2" fmla="*/ 426590 w 663073"/>
                <a:gd name="connsiteY2" fmla="*/ 15766 h 677917"/>
                <a:gd name="connsiteX3" fmla="*/ 410825 w 663073"/>
                <a:gd name="connsiteY3" fmla="*/ 189186 h 677917"/>
                <a:gd name="connsiteX4" fmla="*/ 458121 w 663073"/>
                <a:gd name="connsiteY4" fmla="*/ 204952 h 677917"/>
                <a:gd name="connsiteX5" fmla="*/ 489652 w 663073"/>
                <a:gd name="connsiteY5" fmla="*/ 157655 h 677917"/>
                <a:gd name="connsiteX6" fmla="*/ 473887 w 663073"/>
                <a:gd name="connsiteY6" fmla="*/ 110359 h 677917"/>
                <a:gd name="connsiteX7" fmla="*/ 363528 w 663073"/>
                <a:gd name="connsiteY7" fmla="*/ 63062 h 677917"/>
                <a:gd name="connsiteX8" fmla="*/ 253169 w 663073"/>
                <a:gd name="connsiteY8" fmla="*/ 94593 h 677917"/>
                <a:gd name="connsiteX9" fmla="*/ 205873 w 663073"/>
                <a:gd name="connsiteY9" fmla="*/ 141890 h 677917"/>
                <a:gd name="connsiteX10" fmla="*/ 190107 w 663073"/>
                <a:gd name="connsiteY10" fmla="*/ 394138 h 677917"/>
                <a:gd name="connsiteX11" fmla="*/ 237404 w 663073"/>
                <a:gd name="connsiteY11" fmla="*/ 409904 h 677917"/>
                <a:gd name="connsiteX12" fmla="*/ 268935 w 663073"/>
                <a:gd name="connsiteY12" fmla="*/ 378372 h 677917"/>
                <a:gd name="connsiteX13" fmla="*/ 221638 w 663073"/>
                <a:gd name="connsiteY13" fmla="*/ 362607 h 677917"/>
                <a:gd name="connsiteX14" fmla="*/ 95514 w 663073"/>
                <a:gd name="connsiteY14" fmla="*/ 378372 h 677917"/>
                <a:gd name="connsiteX15" fmla="*/ 79749 w 663073"/>
                <a:gd name="connsiteY15" fmla="*/ 425669 h 677917"/>
                <a:gd name="connsiteX16" fmla="*/ 95514 w 663073"/>
                <a:gd name="connsiteY16" fmla="*/ 551793 h 677917"/>
                <a:gd name="connsiteX17" fmla="*/ 16687 w 663073"/>
                <a:gd name="connsiteY17" fmla="*/ 567559 h 677917"/>
                <a:gd name="connsiteX18" fmla="*/ 921 w 663073"/>
                <a:gd name="connsiteY18" fmla="*/ 677917 h 67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3073" h="677917">
                  <a:moveTo>
                    <a:pt x="663073" y="63062"/>
                  </a:moveTo>
                  <a:cubicBezTo>
                    <a:pt x="648229" y="54156"/>
                    <a:pt x="570887" y="0"/>
                    <a:pt x="536949" y="0"/>
                  </a:cubicBezTo>
                  <a:cubicBezTo>
                    <a:pt x="499789" y="0"/>
                    <a:pt x="463376" y="10511"/>
                    <a:pt x="426590" y="15766"/>
                  </a:cubicBezTo>
                  <a:cubicBezTo>
                    <a:pt x="383979" y="79682"/>
                    <a:pt x="364932" y="85926"/>
                    <a:pt x="410825" y="189186"/>
                  </a:cubicBezTo>
                  <a:cubicBezTo>
                    <a:pt x="417574" y="204372"/>
                    <a:pt x="442356" y="199697"/>
                    <a:pt x="458121" y="204952"/>
                  </a:cubicBezTo>
                  <a:cubicBezTo>
                    <a:pt x="468631" y="189186"/>
                    <a:pt x="486537" y="176345"/>
                    <a:pt x="489652" y="157655"/>
                  </a:cubicBezTo>
                  <a:cubicBezTo>
                    <a:pt x="492384" y="141263"/>
                    <a:pt x="484268" y="123336"/>
                    <a:pt x="473887" y="110359"/>
                  </a:cubicBezTo>
                  <a:cubicBezTo>
                    <a:pt x="446669" y="76336"/>
                    <a:pt x="401395" y="72529"/>
                    <a:pt x="363528" y="63062"/>
                  </a:cubicBezTo>
                  <a:cubicBezTo>
                    <a:pt x="355123" y="65163"/>
                    <a:pt x="266736" y="85548"/>
                    <a:pt x="253169" y="94593"/>
                  </a:cubicBezTo>
                  <a:cubicBezTo>
                    <a:pt x="234618" y="106960"/>
                    <a:pt x="221638" y="126124"/>
                    <a:pt x="205873" y="141890"/>
                  </a:cubicBezTo>
                  <a:cubicBezTo>
                    <a:pt x="172775" y="241184"/>
                    <a:pt x="146987" y="275556"/>
                    <a:pt x="190107" y="394138"/>
                  </a:cubicBezTo>
                  <a:cubicBezTo>
                    <a:pt x="195786" y="409756"/>
                    <a:pt x="221638" y="404649"/>
                    <a:pt x="237404" y="409904"/>
                  </a:cubicBezTo>
                  <a:cubicBezTo>
                    <a:pt x="247914" y="399393"/>
                    <a:pt x="273636" y="392473"/>
                    <a:pt x="268935" y="378372"/>
                  </a:cubicBezTo>
                  <a:cubicBezTo>
                    <a:pt x="263680" y="362606"/>
                    <a:pt x="238256" y="362607"/>
                    <a:pt x="221638" y="362607"/>
                  </a:cubicBezTo>
                  <a:cubicBezTo>
                    <a:pt x="179270" y="362607"/>
                    <a:pt x="137555" y="373117"/>
                    <a:pt x="95514" y="378372"/>
                  </a:cubicBezTo>
                  <a:cubicBezTo>
                    <a:pt x="90259" y="394138"/>
                    <a:pt x="79749" y="409051"/>
                    <a:pt x="79749" y="425669"/>
                  </a:cubicBezTo>
                  <a:cubicBezTo>
                    <a:pt x="79749" y="468037"/>
                    <a:pt x="112721" y="513076"/>
                    <a:pt x="95514" y="551793"/>
                  </a:cubicBezTo>
                  <a:cubicBezTo>
                    <a:pt x="84631" y="576280"/>
                    <a:pt x="42963" y="562304"/>
                    <a:pt x="16687" y="567559"/>
                  </a:cubicBezTo>
                  <a:cubicBezTo>
                    <a:pt x="-5727" y="634797"/>
                    <a:pt x="921" y="598237"/>
                    <a:pt x="921" y="6779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6565138" y="3410111"/>
              <a:ext cx="382231" cy="694753"/>
            </a:xfrm>
            <a:custGeom>
              <a:avLst/>
              <a:gdLst>
                <a:gd name="connsiteX0" fmla="*/ 380203 w 382231"/>
                <a:gd name="connsiteY0" fmla="*/ 16835 h 694753"/>
                <a:gd name="connsiteX1" fmla="*/ 238313 w 382231"/>
                <a:gd name="connsiteY1" fmla="*/ 16835 h 694753"/>
                <a:gd name="connsiteX2" fmla="*/ 301375 w 382231"/>
                <a:gd name="connsiteY2" fmla="*/ 142959 h 694753"/>
                <a:gd name="connsiteX3" fmla="*/ 380203 w 382231"/>
                <a:gd name="connsiteY3" fmla="*/ 127194 h 694753"/>
                <a:gd name="connsiteX4" fmla="*/ 332906 w 382231"/>
                <a:gd name="connsiteY4" fmla="*/ 111428 h 694753"/>
                <a:gd name="connsiteX5" fmla="*/ 175251 w 382231"/>
                <a:gd name="connsiteY5" fmla="*/ 127194 h 694753"/>
                <a:gd name="connsiteX6" fmla="*/ 127955 w 382231"/>
                <a:gd name="connsiteY6" fmla="*/ 142959 h 694753"/>
                <a:gd name="connsiteX7" fmla="*/ 127955 w 382231"/>
                <a:gd name="connsiteY7" fmla="*/ 253318 h 694753"/>
                <a:gd name="connsiteX8" fmla="*/ 175251 w 382231"/>
                <a:gd name="connsiteY8" fmla="*/ 269084 h 694753"/>
                <a:gd name="connsiteX9" fmla="*/ 285610 w 382231"/>
                <a:gd name="connsiteY9" fmla="*/ 253318 h 694753"/>
                <a:gd name="connsiteX10" fmla="*/ 238313 w 382231"/>
                <a:gd name="connsiteY10" fmla="*/ 237553 h 694753"/>
                <a:gd name="connsiteX11" fmla="*/ 159486 w 382231"/>
                <a:gd name="connsiteY11" fmla="*/ 253318 h 694753"/>
                <a:gd name="connsiteX12" fmla="*/ 112189 w 382231"/>
                <a:gd name="connsiteY12" fmla="*/ 300615 h 694753"/>
                <a:gd name="connsiteX13" fmla="*/ 112189 w 382231"/>
                <a:gd name="connsiteY13" fmla="*/ 505566 h 694753"/>
                <a:gd name="connsiteX14" fmla="*/ 143720 w 382231"/>
                <a:gd name="connsiteY14" fmla="*/ 458270 h 694753"/>
                <a:gd name="connsiteX15" fmla="*/ 17596 w 382231"/>
                <a:gd name="connsiteY15" fmla="*/ 474035 h 694753"/>
                <a:gd name="connsiteX16" fmla="*/ 1830 w 382231"/>
                <a:gd name="connsiteY16" fmla="*/ 521332 h 694753"/>
                <a:gd name="connsiteX17" fmla="*/ 1830 w 382231"/>
                <a:gd name="connsiteY17" fmla="*/ 694753 h 69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2231" h="694753">
                  <a:moveTo>
                    <a:pt x="380203" y="16835"/>
                  </a:moveTo>
                  <a:cubicBezTo>
                    <a:pt x="370703" y="14935"/>
                    <a:pt x="254132" y="-20076"/>
                    <a:pt x="238313" y="16835"/>
                  </a:cubicBezTo>
                  <a:cubicBezTo>
                    <a:pt x="204748" y="95153"/>
                    <a:pt x="258569" y="114421"/>
                    <a:pt x="301375" y="142959"/>
                  </a:cubicBezTo>
                  <a:cubicBezTo>
                    <a:pt x="327651" y="137704"/>
                    <a:pt x="361255" y="146142"/>
                    <a:pt x="380203" y="127194"/>
                  </a:cubicBezTo>
                  <a:cubicBezTo>
                    <a:pt x="391954" y="115443"/>
                    <a:pt x="349525" y="111428"/>
                    <a:pt x="332906" y="111428"/>
                  </a:cubicBezTo>
                  <a:cubicBezTo>
                    <a:pt x="280092" y="111428"/>
                    <a:pt x="227803" y="121939"/>
                    <a:pt x="175251" y="127194"/>
                  </a:cubicBezTo>
                  <a:cubicBezTo>
                    <a:pt x="159486" y="132449"/>
                    <a:pt x="139706" y="131208"/>
                    <a:pt x="127955" y="142959"/>
                  </a:cubicBezTo>
                  <a:cubicBezTo>
                    <a:pt x="103789" y="167125"/>
                    <a:pt x="110176" y="231094"/>
                    <a:pt x="127955" y="253318"/>
                  </a:cubicBezTo>
                  <a:cubicBezTo>
                    <a:pt x="138336" y="266295"/>
                    <a:pt x="159486" y="263829"/>
                    <a:pt x="175251" y="269084"/>
                  </a:cubicBezTo>
                  <a:cubicBezTo>
                    <a:pt x="212037" y="263829"/>
                    <a:pt x="252373" y="269936"/>
                    <a:pt x="285610" y="253318"/>
                  </a:cubicBezTo>
                  <a:cubicBezTo>
                    <a:pt x="300474" y="245886"/>
                    <a:pt x="254931" y="237553"/>
                    <a:pt x="238313" y="237553"/>
                  </a:cubicBezTo>
                  <a:cubicBezTo>
                    <a:pt x="211517" y="237553"/>
                    <a:pt x="185762" y="248063"/>
                    <a:pt x="159486" y="253318"/>
                  </a:cubicBezTo>
                  <a:cubicBezTo>
                    <a:pt x="143720" y="269084"/>
                    <a:pt x="124557" y="282064"/>
                    <a:pt x="112189" y="300615"/>
                  </a:cubicBezTo>
                  <a:cubicBezTo>
                    <a:pt x="75488" y="355666"/>
                    <a:pt x="108229" y="465963"/>
                    <a:pt x="112189" y="505566"/>
                  </a:cubicBezTo>
                  <a:cubicBezTo>
                    <a:pt x="122699" y="489801"/>
                    <a:pt x="161695" y="464262"/>
                    <a:pt x="143720" y="458270"/>
                  </a:cubicBezTo>
                  <a:cubicBezTo>
                    <a:pt x="103526" y="444872"/>
                    <a:pt x="56313" y="456828"/>
                    <a:pt x="17596" y="474035"/>
                  </a:cubicBezTo>
                  <a:cubicBezTo>
                    <a:pt x="2410" y="480784"/>
                    <a:pt x="3014" y="504756"/>
                    <a:pt x="1830" y="521332"/>
                  </a:cubicBezTo>
                  <a:cubicBezTo>
                    <a:pt x="-2289" y="578992"/>
                    <a:pt x="1830" y="636946"/>
                    <a:pt x="1830" y="6947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avec flèche 51"/>
            <p:cNvCxnSpPr>
              <a:stCxn id="50" idx="16"/>
            </p:cNvCxnSpPr>
            <p:nvPr/>
          </p:nvCxnSpPr>
          <p:spPr>
            <a:xfrm>
              <a:off x="6566968" y="3931443"/>
              <a:ext cx="40087" cy="1124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 rot="3000000">
              <a:off x="8194092" y="4295340"/>
              <a:ext cx="9866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 rot="9000000">
              <a:off x="6158678" y="4251591"/>
              <a:ext cx="9866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644749" y="4673263"/>
              <a:ext cx="1889004" cy="567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Beta decay</a:t>
              </a:r>
              <a:endParaRPr lang="en-US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180153" y="3239825"/>
            <a:ext cx="282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Pellereau</a:t>
            </a:r>
            <a:r>
              <a:rPr lang="en-US" sz="1400" dirty="0" smtClean="0">
                <a:solidFill>
                  <a:srgbClr val="0070C0"/>
                </a:solidFill>
              </a:rPr>
              <a:t> et al. 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EPJ Web of </a:t>
            </a:r>
            <a:r>
              <a:rPr lang="en-US" sz="1400" dirty="0" err="1" smtClean="0">
                <a:solidFill>
                  <a:srgbClr val="0070C0"/>
                </a:solidFill>
              </a:rPr>
              <a:t>conf</a:t>
            </a:r>
            <a:r>
              <a:rPr lang="en-US" sz="1400" dirty="0" smtClean="0">
                <a:solidFill>
                  <a:srgbClr val="0070C0"/>
                </a:solidFill>
              </a:rPr>
              <a:t> 62 06005(2013)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6489" y="722894"/>
            <a:ext cx="2134831" cy="29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7871975" y="137270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235</a:t>
            </a:r>
            <a:r>
              <a:rPr lang="fr-FR" dirty="0" smtClean="0"/>
              <a:t>U*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 rot="16200000">
            <a:off x="5379205" y="1732948"/>
            <a:ext cx="15969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Number of events</a:t>
            </a:r>
            <a:endParaRPr lang="en-US" sz="1400" dirty="0"/>
          </a:p>
        </p:txBody>
      </p:sp>
      <p:sp>
        <p:nvSpPr>
          <p:cNvPr id="51" name="ZoneTexte 50"/>
          <p:cNvSpPr txBox="1"/>
          <p:nvPr/>
        </p:nvSpPr>
        <p:spPr>
          <a:xfrm>
            <a:off x="6012160" y="700327"/>
            <a:ext cx="31454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Fission yields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Preliminary </a:t>
            </a:r>
            <a:r>
              <a:rPr lang="en-US" sz="1400" dirty="0">
                <a:solidFill>
                  <a:prstClr val="black"/>
                </a:solidFill>
              </a:rPr>
              <a:t>results from </a:t>
            </a:r>
            <a:r>
              <a:rPr lang="en-US" sz="1400" dirty="0" smtClean="0">
                <a:solidFill>
                  <a:prstClr val="black"/>
                </a:solidFill>
              </a:rPr>
              <a:t>SOFIA@GSI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62211" y="6299892"/>
            <a:ext cx="1118696" cy="365125"/>
          </a:xfrm>
        </p:spPr>
        <p:txBody>
          <a:bodyPr/>
          <a:lstStyle/>
          <a:p>
            <a:fld id="{1EB7F70B-AD93-4B3F-A0CD-27F334465A1F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475656" y="0"/>
            <a:ext cx="7438304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Conclusion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4777" y="1268760"/>
            <a:ext cx="86624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Very active field </a:t>
            </a:r>
          </a:p>
          <a:p>
            <a:endParaRPr lang="en-US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800" dirty="0" smtClean="0"/>
              <a:t>Many other examples of fission studies not discussed in this talk; </a:t>
            </a:r>
          </a:p>
          <a:p>
            <a:r>
              <a:rPr lang="en-US" sz="1800" dirty="0" err="1" smtClean="0"/>
              <a:t>Superheavies</a:t>
            </a:r>
            <a:r>
              <a:rPr lang="en-US" sz="1800" dirty="0" smtClean="0"/>
              <a:t>, odd-even effects, spontaneous fission ….</a:t>
            </a:r>
          </a:p>
          <a:p>
            <a:endParaRPr lang="en-US" sz="1800" dirty="0" smtClean="0"/>
          </a:p>
          <a:p>
            <a:r>
              <a:rPr lang="en-US" sz="1600" dirty="0" smtClean="0">
                <a:solidFill>
                  <a:srgbClr val="0070C0"/>
                </a:solidFill>
              </a:rPr>
              <a:t>J. </a:t>
            </a:r>
            <a:r>
              <a:rPr lang="en-US" sz="1600" dirty="0" err="1" smtClean="0">
                <a:solidFill>
                  <a:srgbClr val="0070C0"/>
                </a:solidFill>
              </a:rPr>
              <a:t>Erler</a:t>
            </a:r>
            <a:r>
              <a:rPr lang="en-US" sz="1600" dirty="0" smtClean="0">
                <a:solidFill>
                  <a:srgbClr val="0070C0"/>
                </a:solidFill>
              </a:rPr>
              <a:t> et al.  PRC85 025802 (2012)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I. </a:t>
            </a:r>
            <a:r>
              <a:rPr lang="en-US" sz="1600" dirty="0" err="1" smtClean="0">
                <a:solidFill>
                  <a:srgbClr val="0070C0"/>
                </a:solidFill>
              </a:rPr>
              <a:t>Petermann</a:t>
            </a:r>
            <a:r>
              <a:rPr lang="en-US" sz="1600" dirty="0" smtClean="0">
                <a:solidFill>
                  <a:srgbClr val="0070C0"/>
                </a:solidFill>
              </a:rPr>
              <a:t> et al., EPJA 48 (2012)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3964994"/>
            <a:ext cx="9243809" cy="2848382"/>
            <a:chOff x="0" y="3569121"/>
            <a:chExt cx="9243809" cy="284838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13"/>
            <a:stretch/>
          </p:blipFill>
          <p:spPr bwMode="auto">
            <a:xfrm>
              <a:off x="411501" y="3988136"/>
              <a:ext cx="4617699" cy="228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0" y="3569121"/>
              <a:ext cx="5048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	</a:t>
              </a:r>
              <a:r>
                <a:rPr lang="fr-FR" sz="1800" dirty="0" smtClean="0"/>
                <a:t>Start of NFS </a:t>
              </a:r>
              <a:r>
                <a:rPr lang="fr-FR" sz="1800" dirty="0" err="1" smtClean="0"/>
                <a:t>soon</a:t>
              </a:r>
              <a:r>
                <a:rPr lang="fr-FR" sz="1800" dirty="0" smtClean="0"/>
                <a:t> (2015) @ SPIRAL2 </a:t>
              </a:r>
              <a:endParaRPr lang="fr-FR" sz="1800" dirty="0"/>
            </a:p>
          </p:txBody>
        </p:sp>
        <p:pic>
          <p:nvPicPr>
            <p:cNvPr id="10" name="Image 9" descr="DSCN154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" t="39189" r="37755" b="18910"/>
            <a:stretch/>
          </p:blipFill>
          <p:spPr>
            <a:xfrm>
              <a:off x="5868144" y="3832263"/>
              <a:ext cx="2616881" cy="1366575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652120" y="5217174"/>
              <a:ext cx="35916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smtClean="0"/>
                <a:t>	FALSTAFF</a:t>
              </a:r>
            </a:p>
            <a:p>
              <a:r>
                <a:rPr lang="en-US" sz="1800" dirty="0" smtClean="0">
                  <a:solidFill>
                    <a:srgbClr val="0070C0"/>
                  </a:solidFill>
                </a:rPr>
                <a:t>D. Dore </a:t>
              </a:r>
              <a:r>
                <a:rPr lang="en-US" sz="1800" dirty="0">
                  <a:solidFill>
                    <a:srgbClr val="0070C0"/>
                  </a:solidFill>
                </a:rPr>
                <a:t>et al.  </a:t>
              </a:r>
              <a:endParaRPr lang="en-US" sz="1800" dirty="0" smtClean="0">
                <a:solidFill>
                  <a:srgbClr val="0070C0"/>
                </a:solidFill>
              </a:endParaRPr>
            </a:p>
            <a:p>
              <a:r>
                <a:rPr lang="en-US" sz="1800" dirty="0" smtClean="0">
                  <a:solidFill>
                    <a:srgbClr val="0070C0"/>
                  </a:solidFill>
                </a:rPr>
                <a:t>EPJ </a:t>
              </a:r>
              <a:r>
                <a:rPr lang="en-US" sz="1800" dirty="0">
                  <a:solidFill>
                    <a:srgbClr val="0070C0"/>
                  </a:solidFill>
                </a:rPr>
                <a:t>Web of </a:t>
              </a:r>
              <a:r>
                <a:rPr lang="en-US" sz="1800" dirty="0" err="1">
                  <a:solidFill>
                    <a:srgbClr val="0070C0"/>
                  </a:solidFill>
                </a:rPr>
                <a:t>conf</a:t>
              </a:r>
              <a:r>
                <a:rPr lang="en-US" sz="1800" dirty="0">
                  <a:solidFill>
                    <a:srgbClr val="0070C0"/>
                  </a:solidFill>
                </a:rPr>
                <a:t> 62 06005(2013)</a:t>
              </a:r>
            </a:p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2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47809"/>
            <a:ext cx="3458680" cy="244588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01E9-3892-4CD4-BE5D-AE6F93326917}" type="datetime1">
              <a:rPr lang="fr-FR" smtClean="0"/>
              <a:t>15/09/2014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59633" y="37504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What makes fission so particular 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124744"/>
            <a:ext cx="89819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Fission is at the same time:</a:t>
            </a:r>
          </a:p>
          <a:p>
            <a:endParaRPr lang="en-US" sz="1800" dirty="0" smtClean="0"/>
          </a:p>
          <a:p>
            <a:r>
              <a:rPr lang="en-US" sz="1800" dirty="0" smtClean="0"/>
              <a:t>-    </a:t>
            </a:r>
            <a:r>
              <a:rPr lang="en-US" sz="1800" dirty="0"/>
              <a:t>e</a:t>
            </a:r>
            <a:r>
              <a:rPr lang="en-US" sz="1800" dirty="0" smtClean="0"/>
              <a:t>xceedingly complex mechanism linked to basic questions of many-body dynamics</a:t>
            </a:r>
            <a:endParaRPr lang="en-US" sz="1800" dirty="0"/>
          </a:p>
          <a:p>
            <a:endParaRPr lang="en-US" sz="1800" dirty="0" smtClean="0"/>
          </a:p>
          <a:p>
            <a:pPr marL="342900" indent="-342900">
              <a:buFontTx/>
              <a:buChar char="-"/>
            </a:pPr>
            <a:r>
              <a:rPr lang="en-US" sz="1800" dirty="0" smtClean="0"/>
              <a:t>a tool for societal applications (various and numerous)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a tool for the production of elements of interest (exotic nuclei, neutrinos)</a:t>
            </a:r>
          </a:p>
          <a:p>
            <a:pPr marL="342900" indent="-342900">
              <a:buFontTx/>
              <a:buChar char="-"/>
            </a:pPr>
            <a:endParaRPr lang="en-US" sz="1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06090" y="3645024"/>
            <a:ext cx="900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Questions we are asking should be different </a:t>
            </a:r>
          </a:p>
          <a:p>
            <a:r>
              <a:rPr lang="en-US" sz="1800" b="1" dirty="0" smtClean="0"/>
              <a:t>depending our interest  in fission.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-- &gt; different approaches needed  (both exp. </a:t>
            </a:r>
            <a:r>
              <a:rPr lang="en-US" sz="1800" dirty="0"/>
              <a:t>a</a:t>
            </a:r>
            <a:r>
              <a:rPr lang="en-US" sz="1800" dirty="0" smtClean="0"/>
              <a:t>nd </a:t>
            </a:r>
            <a:r>
              <a:rPr lang="en-US" sz="1800" dirty="0" err="1" smtClean="0"/>
              <a:t>theo.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/>
              <a:t>	</a:t>
            </a:r>
            <a:r>
              <a:rPr lang="en-US" sz="1800" dirty="0" smtClean="0"/>
              <a:t>- approaches focused on a precise case </a:t>
            </a:r>
          </a:p>
          <a:p>
            <a:endParaRPr lang="en-US" sz="1800" dirty="0" smtClean="0"/>
          </a:p>
          <a:p>
            <a:r>
              <a:rPr lang="en-US" sz="1800" dirty="0"/>
              <a:t>	</a:t>
            </a:r>
            <a:r>
              <a:rPr lang="en-US" sz="1800" dirty="0" smtClean="0"/>
              <a:t>- systematics </a:t>
            </a:r>
            <a:endParaRPr lang="en-US" sz="1800" dirty="0"/>
          </a:p>
          <a:p>
            <a:r>
              <a:rPr lang="en-US" sz="1800" dirty="0" smtClean="0"/>
              <a:t>	  (to challenge a theory, search for systematic effects, look at evolutions …)</a:t>
            </a:r>
            <a:endParaRPr lang="en-US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6228184" y="4693634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Expected SPIRAL2 </a:t>
            </a:r>
            <a:r>
              <a:rPr lang="fr-FR" sz="1600" dirty="0" smtClean="0">
                <a:solidFill>
                  <a:srgbClr val="0070C0"/>
                </a:solidFill>
              </a:rPr>
              <a:t>production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8901-DD61-4B45-8FA1-A828C840790A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869553"/>
            <a:ext cx="92390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Fundamental questions</a:t>
            </a: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r</a:t>
            </a:r>
            <a:r>
              <a:rPr lang="en-US" sz="2400" dirty="0" smtClean="0">
                <a:sym typeface="Wingdings" panose="05000000000000000000" pitchFamily="2" charset="2"/>
              </a:rPr>
              <a:t>elated to</a:t>
            </a:r>
          </a:p>
          <a:p>
            <a:pPr algn="ctr"/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t</a:t>
            </a:r>
            <a:r>
              <a:rPr lang="en-US" sz="2400" dirty="0" smtClean="0">
                <a:sym typeface="Wingdings" panose="05000000000000000000" pitchFamily="2" charset="2"/>
              </a:rPr>
              <a:t>he fission process</a:t>
            </a:r>
          </a:p>
          <a:p>
            <a:pPr algn="ctr"/>
            <a:endParaRPr lang="en-US" sz="2400" dirty="0">
              <a:sym typeface="Wingdings" panose="05000000000000000000" pitchFamily="2" charset="2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6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64403" y="18818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Fundamental questions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" y="1286758"/>
            <a:ext cx="9239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pPr marL="342900" indent="-342900">
              <a:buFontTx/>
              <a:buChar char="-"/>
            </a:pPr>
            <a:r>
              <a:rPr lang="en-US" b="1" dirty="0" smtClean="0"/>
              <a:t>What is driving the fission process ? 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How a quantum many-body system can break apart in fragments ?</a:t>
            </a:r>
          </a:p>
          <a:p>
            <a:endParaRPr lang="en-US" b="1" dirty="0" smtClean="0"/>
          </a:p>
          <a:p>
            <a:pPr marL="342900" indent="-342900">
              <a:buFontTx/>
              <a:buChar char="-"/>
            </a:pPr>
            <a:r>
              <a:rPr lang="en-US" b="1" dirty="0" smtClean="0"/>
              <a:t>How do shell effects manifest ? </a:t>
            </a:r>
          </a:p>
          <a:p>
            <a:pPr marL="342900" indent="-342900">
              <a:buFontTx/>
              <a:buChar char="-"/>
            </a:pPr>
            <a:r>
              <a:rPr lang="en-US" b="1" dirty="0" smtClean="0"/>
              <a:t>Why do individual degrees of freedom play such a big role ? And how ?</a:t>
            </a:r>
            <a:endParaRPr lang="en-US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73503" y="4149080"/>
            <a:ext cx="37704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aseline="30000" dirty="0" smtClean="0">
                <a:latin typeface="+mn-lt"/>
              </a:rPr>
              <a:t>257</a:t>
            </a:r>
            <a:r>
              <a:rPr lang="en-US" sz="1800" dirty="0" smtClean="0">
                <a:latin typeface="+mn-lt"/>
              </a:rPr>
              <a:t>Fm :  </a:t>
            </a:r>
            <a:r>
              <a:rPr lang="en-US" sz="1800" dirty="0" smtClean="0">
                <a:latin typeface="Symbol" pitchFamily="18" charset="2"/>
              </a:rPr>
              <a:t>a </a:t>
            </a:r>
            <a:r>
              <a:rPr lang="en-US" sz="1800" dirty="0" smtClean="0">
                <a:latin typeface="+mn-lt"/>
              </a:rPr>
              <a:t> decay</a:t>
            </a:r>
            <a:r>
              <a:rPr lang="en-US" sz="1800" dirty="0" smtClean="0">
                <a:latin typeface="Symbol" pitchFamily="18" charset="2"/>
              </a:rPr>
              <a:t>     </a:t>
            </a:r>
          </a:p>
          <a:p>
            <a:r>
              <a:rPr lang="en-US" sz="1800" dirty="0" smtClean="0">
                <a:latin typeface="+mn-lt"/>
              </a:rPr>
              <a:t>T</a:t>
            </a:r>
            <a:r>
              <a:rPr lang="en-US" sz="1800" baseline="-25000" dirty="0" smtClean="0">
                <a:latin typeface="+mn-lt"/>
              </a:rPr>
              <a:t>1/2</a:t>
            </a:r>
            <a:r>
              <a:rPr lang="en-US" sz="1800" baseline="-25000" dirty="0" smtClean="0">
                <a:latin typeface="Symbol" pitchFamily="18" charset="2"/>
              </a:rPr>
              <a:t>a</a:t>
            </a:r>
            <a:r>
              <a:rPr lang="en-US" sz="1800" baseline="-25000" dirty="0" smtClean="0">
                <a:latin typeface="+mn-lt"/>
              </a:rPr>
              <a:t>    </a:t>
            </a:r>
            <a:r>
              <a:rPr lang="en-US" sz="1800" dirty="0" smtClean="0">
                <a:latin typeface="+mn-lt"/>
              </a:rPr>
              <a:t>= 8.7 10</a:t>
            </a:r>
            <a:r>
              <a:rPr lang="en-US" sz="1800" baseline="30000" dirty="0" smtClean="0">
                <a:latin typeface="+mn-lt"/>
              </a:rPr>
              <a:t>6</a:t>
            </a:r>
            <a:r>
              <a:rPr lang="en-US" sz="1800" dirty="0" smtClean="0">
                <a:latin typeface="+mn-lt"/>
              </a:rPr>
              <a:t>  s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baseline="30000" dirty="0" smtClean="0">
                <a:latin typeface="+mn-lt"/>
              </a:rPr>
              <a:t>258</a:t>
            </a:r>
            <a:r>
              <a:rPr lang="en-US" sz="1800" dirty="0" smtClean="0">
                <a:latin typeface="+mn-lt"/>
              </a:rPr>
              <a:t>Fm : spontaneous fission </a:t>
            </a:r>
          </a:p>
          <a:p>
            <a:r>
              <a:rPr lang="en-US" sz="1800" dirty="0" smtClean="0">
                <a:latin typeface="+mn-lt"/>
              </a:rPr>
              <a:t>T</a:t>
            </a:r>
            <a:r>
              <a:rPr lang="en-US" sz="1800" baseline="-25000" dirty="0" smtClean="0">
                <a:latin typeface="+mn-lt"/>
              </a:rPr>
              <a:t>1/2sf</a:t>
            </a:r>
            <a:r>
              <a:rPr lang="en-US" sz="1800" dirty="0" smtClean="0">
                <a:latin typeface="+mn-lt"/>
              </a:rPr>
              <a:t> = 3.8 10</a:t>
            </a:r>
            <a:r>
              <a:rPr lang="en-US" sz="1800" baseline="30000" dirty="0" smtClean="0">
                <a:latin typeface="+mn-lt"/>
              </a:rPr>
              <a:t>-4</a:t>
            </a:r>
            <a:r>
              <a:rPr lang="en-US" sz="1800" dirty="0" smtClean="0">
                <a:latin typeface="+mn-lt"/>
              </a:rPr>
              <a:t> s </a:t>
            </a:r>
            <a:endParaRPr lang="en-US" sz="1800" dirty="0"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9512" y="3894887"/>
            <a:ext cx="4989127" cy="2653758"/>
            <a:chOff x="179512" y="3894887"/>
            <a:chExt cx="4989127" cy="2653758"/>
          </a:xfrm>
        </p:grpSpPr>
        <p:pic>
          <p:nvPicPr>
            <p:cNvPr id="10" name="Picture 3" descr="ResKHSchmidt"/>
            <p:cNvPicPr>
              <a:picLocks noChangeAspect="1" noChangeArrowheads="1"/>
            </p:cNvPicPr>
            <p:nvPr/>
          </p:nvPicPr>
          <p:blipFill>
            <a:blip r:embed="rId3" cstate="print"/>
            <a:srcRect l="8333" t="29013" r="6482" b="29699"/>
            <a:stretch>
              <a:fillRect/>
            </a:stretch>
          </p:blipFill>
          <p:spPr bwMode="auto">
            <a:xfrm>
              <a:off x="179512" y="3894887"/>
              <a:ext cx="4989127" cy="202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1802" y="6210091"/>
              <a:ext cx="42959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n-lt"/>
                </a:rPr>
                <a:t>K-H Schmidt et al., NPA 665 (2000) 221</a:t>
              </a:r>
              <a:endParaRPr lang="en-US" sz="1600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1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F620-0088-4AF5-AEFD-AD5D67AD864E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6</a:t>
            </a:fld>
            <a:endParaRPr lang="fr-F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1316667"/>
            <a:ext cx="5607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1800" dirty="0">
              <a:latin typeface="+mn-lt"/>
            </a:endParaRPr>
          </a:p>
        </p:txBody>
      </p:sp>
      <p:sp>
        <p:nvSpPr>
          <p:cNvPr id="18" name="Titre 1"/>
          <p:cNvSpPr>
            <a:spLocks/>
          </p:cNvSpPr>
          <p:nvPr/>
        </p:nvSpPr>
        <p:spPr bwMode="auto">
          <a:xfrm>
            <a:off x="1187450" y="46038"/>
            <a:ext cx="77611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What are the observables available to answer these questions ?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1124744"/>
            <a:ext cx="92390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ym typeface="Wingdings" panose="05000000000000000000" pitchFamily="2" charset="2"/>
              </a:rPr>
              <a:t>Mass and charge distributions of the fragments </a:t>
            </a:r>
          </a:p>
          <a:p>
            <a:pPr marL="342900" indent="-342900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 test of the shell effects (… and of the effective interaction)</a:t>
            </a:r>
          </a:p>
          <a:p>
            <a:endParaRPr lang="en-US" sz="1800" dirty="0" smtClean="0">
              <a:sym typeface="Wingdings" panose="05000000000000000000" pitchFamily="2" charset="2"/>
            </a:endParaRPr>
          </a:p>
          <a:p>
            <a:endParaRPr lang="en-US" sz="18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ym typeface="Wingdings" panose="05000000000000000000" pitchFamily="2" charset="2"/>
              </a:rPr>
              <a:t>Kinetic energy of the fragments </a:t>
            </a: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ym typeface="Wingdings" panose="05000000000000000000" pitchFamily="2" charset="2"/>
              </a:rPr>
              <a:t>Prompt neutrons</a:t>
            </a:r>
          </a:p>
          <a:p>
            <a:pPr marL="342900" indent="-342900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 test of the configurations at scission</a:t>
            </a:r>
          </a:p>
          <a:p>
            <a:pPr marL="342900" indent="-342900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 deformation of the fragments at scission</a:t>
            </a:r>
          </a:p>
          <a:p>
            <a:pPr marL="342900" indent="-342900">
              <a:buFontTx/>
              <a:buChar char="-"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ym typeface="Wingdings" panose="05000000000000000000" pitchFamily="2" charset="2"/>
              </a:rPr>
              <a:t>Prompt Gammas</a:t>
            </a:r>
          </a:p>
          <a:p>
            <a:pPr marL="342900" indent="-342900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 Excitation energy of the fragments</a:t>
            </a:r>
          </a:p>
          <a:p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ym typeface="Wingdings" panose="05000000000000000000" pitchFamily="2" charset="2"/>
              </a:rPr>
              <a:t>Lifetime, cross sections </a:t>
            </a:r>
          </a:p>
          <a:p>
            <a:pPr marL="342900" indent="-342900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 Fission barriers (pairing, …)</a:t>
            </a:r>
            <a:endParaRPr lang="en-US" sz="1800" dirty="0"/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543"/>
              </p:ext>
            </p:extLst>
          </p:nvPr>
        </p:nvGraphicFramePr>
        <p:xfrm>
          <a:off x="6732240" y="2060848"/>
          <a:ext cx="2032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4" imgW="2031840" imgH="660240" progId="Equation.3">
                  <p:embed/>
                </p:oleObj>
              </mc:Choice>
              <mc:Fallback>
                <p:oleObj name="Equation" r:id="rId4" imgW="20318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060848"/>
                        <a:ext cx="2032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372030" y="5076473"/>
            <a:ext cx="2369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70C0"/>
                </a:solidFill>
                <a:latin typeface="+mn-lt"/>
              </a:rPr>
              <a:t>H. </a:t>
            </a:r>
            <a:r>
              <a:rPr lang="en-US" sz="1600" dirty="0" err="1" smtClean="0">
                <a:solidFill>
                  <a:srgbClr val="0070C0"/>
                </a:solidFill>
                <a:latin typeface="+mn-lt"/>
              </a:rPr>
              <a:t>Goutte,et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al. </a:t>
            </a:r>
          </a:p>
          <a:p>
            <a:pPr eaLnBrk="0" hangingPunct="0"/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PRC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71, 024316 (2005)</a:t>
            </a:r>
            <a:endParaRPr lang="fr-FR" sz="16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889294" y="2654100"/>
            <a:ext cx="3059294" cy="2305051"/>
            <a:chOff x="157" y="1702"/>
            <a:chExt cx="3281" cy="2112"/>
          </a:xfrm>
        </p:grpSpPr>
        <p:pic>
          <p:nvPicPr>
            <p:cNvPr id="26" name="Picture 3" descr="tke"/>
            <p:cNvPicPr>
              <a:picLocks noChangeAspect="1" noChangeArrowheads="1"/>
            </p:cNvPicPr>
            <p:nvPr/>
          </p:nvPicPr>
          <p:blipFill>
            <a:blip r:embed="rId6" cstate="print"/>
            <a:srcRect r="6761" b="42694"/>
            <a:stretch>
              <a:fillRect/>
            </a:stretch>
          </p:blipFill>
          <p:spPr bwMode="auto">
            <a:xfrm>
              <a:off x="288" y="1832"/>
              <a:ext cx="2928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1170" y="1702"/>
              <a:ext cx="266" cy="239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auto">
            <a:xfrm flipH="1">
              <a:off x="1488" y="1766"/>
              <a:ext cx="192" cy="131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10" y="1768"/>
              <a:ext cx="295" cy="101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749" y="1768"/>
              <a:ext cx="296" cy="101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749" y="1941"/>
              <a:ext cx="0" cy="7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1466" y="1941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448" y="2208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aseline="30000"/>
                <a:t>238</a:t>
              </a:r>
              <a:r>
                <a:rPr lang="fr-FR"/>
                <a:t>U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520" y="3504"/>
              <a:ext cx="2918" cy="3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latin typeface="+mn-lt"/>
                </a:rPr>
                <a:t>Mass of the </a:t>
              </a:r>
              <a:r>
                <a:rPr lang="fr-FR" sz="1600" dirty="0" err="1" smtClean="0">
                  <a:latin typeface="+mn-lt"/>
                </a:rPr>
                <a:t>heavy</a:t>
              </a:r>
              <a:r>
                <a:rPr lang="fr-FR" sz="1600" dirty="0" smtClean="0">
                  <a:latin typeface="+mn-lt"/>
                </a:rPr>
                <a:t> fragment</a:t>
              </a:r>
              <a:endParaRPr lang="fr-FR" sz="1600" dirty="0">
                <a:latin typeface="+mn-lt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 rot="16200000">
              <a:off x="-623" y="2654"/>
              <a:ext cx="1924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 err="1" smtClean="0">
                  <a:latin typeface="+mn-lt"/>
                </a:rPr>
                <a:t>Kinetic</a:t>
              </a:r>
              <a:r>
                <a:rPr lang="fr-FR" sz="1600" dirty="0" smtClean="0">
                  <a:latin typeface="+mn-lt"/>
                </a:rPr>
                <a:t> </a:t>
              </a:r>
              <a:r>
                <a:rPr lang="fr-FR" sz="1600" dirty="0" err="1" smtClean="0">
                  <a:latin typeface="+mn-lt"/>
                </a:rPr>
                <a:t>energy</a:t>
              </a:r>
              <a:r>
                <a:rPr lang="fr-FR" sz="1600" dirty="0" smtClean="0">
                  <a:latin typeface="+mn-lt"/>
                </a:rPr>
                <a:t> (MeV)</a:t>
              </a:r>
              <a:endParaRPr lang="fr-FR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2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5843-D828-404C-AF5F-2A21CD57E74A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1869553"/>
            <a:ext cx="92390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Some new results/developments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(a non exhaustive and </a:t>
            </a:r>
            <a:r>
              <a:rPr lang="en-US" sz="2400" smtClean="0">
                <a:sym typeface="Wingdings" panose="05000000000000000000" pitchFamily="2" charset="2"/>
              </a:rPr>
              <a:t>subjective list)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algn="ctr"/>
            <a:endParaRPr lang="en-US" sz="2400" dirty="0">
              <a:sym typeface="Wingdings" panose="05000000000000000000" pitchFamily="2" charset="2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8</a:t>
            </a:fld>
            <a:endParaRPr lang="fr-FR"/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1331640" y="0"/>
            <a:ext cx="781236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Unexpected shell effects:  asymmetric fission of 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180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Hg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6512" y="1196752"/>
            <a:ext cx="940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Experimental discovery @ ISOLDE:</a:t>
            </a:r>
          </a:p>
          <a:p>
            <a:r>
              <a:rPr lang="en-US" b="1" dirty="0" smtClean="0"/>
              <a:t>Fission fragment mass distribution of </a:t>
            </a:r>
            <a:r>
              <a:rPr lang="en-US" b="1" baseline="30000" dirty="0" smtClean="0"/>
              <a:t>180</a:t>
            </a:r>
            <a:r>
              <a:rPr lang="en-US" b="1" dirty="0" smtClean="0"/>
              <a:t>Hg is asymmetric (for E* ~ 10 MeV)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4638"/>
            <a:ext cx="2815158" cy="23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60756" y="1904638"/>
            <a:ext cx="5563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rgbClr val="002060"/>
                </a:solidFill>
              </a:rPr>
              <a:t>A. N. Andreyev et al., Phys. Rev. Lett. 105, 252502 (2010)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02833" y="2564904"/>
            <a:ext cx="57216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symmetric fragmentation was expected before </a:t>
            </a:r>
          </a:p>
          <a:p>
            <a:r>
              <a:rPr lang="en-US" dirty="0" smtClean="0"/>
              <a:t>with 2 magic nuclei with N=50, Z=40 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Has triggered a lot of fission studies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6746" y="4653136"/>
            <a:ext cx="890339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Questions are: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Is this asymmetric fragmentation due </a:t>
            </a:r>
            <a:r>
              <a:rPr lang="en-US" dirty="0">
                <a:sym typeface="Wingdings" panose="05000000000000000000" pitchFamily="2" charset="2"/>
              </a:rPr>
              <a:t>to the structure properties of the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fragments </a:t>
            </a:r>
            <a:r>
              <a:rPr lang="en-US" dirty="0">
                <a:sym typeface="Wingdings" panose="05000000000000000000" pitchFamily="2" charset="2"/>
              </a:rPr>
              <a:t>at scission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Is this due to </a:t>
            </a:r>
            <a:r>
              <a:rPr lang="en-US" dirty="0">
                <a:sym typeface="Wingdings" panose="05000000000000000000" pitchFamily="2" charset="2"/>
              </a:rPr>
              <a:t>dynamical effects ? 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Is it strongly depending on the excitation energy of the </a:t>
            </a:r>
            <a:r>
              <a:rPr lang="en-US" dirty="0" err="1" smtClean="0">
                <a:sym typeface="Wingdings" panose="05000000000000000000" pitchFamily="2" charset="2"/>
              </a:rPr>
              <a:t>fissioning</a:t>
            </a:r>
            <a:r>
              <a:rPr lang="en-US" dirty="0" smtClean="0">
                <a:sym typeface="Wingdings" panose="05000000000000000000" pitchFamily="2" charset="2"/>
              </a:rPr>
              <a:t> system ?</a:t>
            </a:r>
          </a:p>
        </p:txBody>
      </p:sp>
    </p:spTree>
    <p:extLst>
      <p:ext uri="{BB962C8B-B14F-4D97-AF65-F5344CB8AC3E}">
        <p14:creationId xmlns:p14="http://schemas.microsoft.com/office/powerpoint/2010/main" val="25123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3AC6-8FD5-4E5F-9DC6-9C38F0FFD221}" type="datetime1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F70B-AD93-4B3F-A0CD-27F334465A1F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1331640" y="0"/>
            <a:ext cx="758232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Some theoretical results : scission point approaches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2" y="1124743"/>
            <a:ext cx="2805228" cy="31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190216" y="1030949"/>
            <a:ext cx="60003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Scission-point model SPY: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S. Panebianco et al. PRC86, 064601 (2012</a:t>
            </a:r>
            <a:r>
              <a:rPr lang="en-US" sz="1800" dirty="0" smtClean="0">
                <a:solidFill>
                  <a:srgbClr val="0070C0"/>
                </a:solidFill>
              </a:rPr>
              <a:t>)</a:t>
            </a:r>
            <a:endParaRPr lang="en-US" sz="1800" b="1" dirty="0" smtClean="0"/>
          </a:p>
          <a:p>
            <a:r>
              <a:rPr lang="en-US" sz="1800" dirty="0" smtClean="0"/>
              <a:t>(using structure properties at scission obtained </a:t>
            </a:r>
          </a:p>
          <a:p>
            <a:r>
              <a:rPr lang="en-US" sz="1800" dirty="0" smtClean="0"/>
              <a:t>from HFB calculations and the </a:t>
            </a:r>
            <a:r>
              <a:rPr lang="en-US" sz="1800" dirty="0" err="1" smtClean="0"/>
              <a:t>Gogny</a:t>
            </a:r>
            <a:r>
              <a:rPr lang="en-US" sz="1800" dirty="0" smtClean="0"/>
              <a:t> force):</a:t>
            </a:r>
          </a:p>
          <a:p>
            <a:endParaRPr lang="en-US" sz="1800" dirty="0" smtClean="0"/>
          </a:p>
          <a:p>
            <a:r>
              <a:rPr lang="en-US" sz="1800" dirty="0" smtClean="0"/>
              <a:t>-&gt; can explain asymmetric splitting of </a:t>
            </a:r>
            <a:r>
              <a:rPr lang="en-US" sz="1800" baseline="30000" dirty="0" smtClean="0"/>
              <a:t>180</a:t>
            </a:r>
            <a:r>
              <a:rPr lang="en-US" sz="1800" dirty="0" smtClean="0"/>
              <a:t>Hg </a:t>
            </a:r>
          </a:p>
          <a:p>
            <a:r>
              <a:rPr lang="en-US" sz="1800" dirty="0" smtClean="0"/>
              <a:t>and symmetric splitting of </a:t>
            </a:r>
            <a:r>
              <a:rPr lang="en-US" sz="1800" baseline="30000" dirty="0" smtClean="0"/>
              <a:t>198</a:t>
            </a:r>
            <a:r>
              <a:rPr lang="en-US" sz="1800" dirty="0" smtClean="0"/>
              <a:t>Hg</a:t>
            </a:r>
          </a:p>
          <a:p>
            <a:r>
              <a:rPr lang="en-US" sz="1800" dirty="0" smtClean="0"/>
              <a:t>-&gt; </a:t>
            </a:r>
            <a:r>
              <a:rPr lang="en-US" sz="1800" b="1" dirty="0" smtClean="0"/>
              <a:t>highlight the importance of the shell effects of the </a:t>
            </a:r>
          </a:p>
          <a:p>
            <a:r>
              <a:rPr lang="en-US" sz="1800" b="1" dirty="0" smtClean="0"/>
              <a:t>fragments (spherical and deformed ones)</a:t>
            </a:r>
          </a:p>
          <a:p>
            <a:endParaRPr lang="en-US" sz="1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32292" y="4319554"/>
            <a:ext cx="9026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b="1" dirty="0" smtClean="0">
              <a:sym typeface="Wingdings" panose="05000000000000000000" pitchFamily="2" charset="2"/>
            </a:endParaRPr>
          </a:p>
          <a:p>
            <a:r>
              <a:rPr lang="en-US" sz="1800" b="1" dirty="0" smtClean="0">
                <a:sym typeface="Wingdings" panose="05000000000000000000" pitchFamily="2" charset="2"/>
              </a:rPr>
              <a:t>Micro-macro scission-point model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A.V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. Andreev et al., PRC88, 047604, (2013</a:t>
            </a:r>
            <a:r>
              <a:rPr lang="en-US" sz="1800" dirty="0">
                <a:sym typeface="Wingdings" panose="05000000000000000000" pitchFamily="2" charset="2"/>
              </a:rPr>
              <a:t>): 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/>
              <a:t>-&gt; predict evolution from symmetric distribution in </a:t>
            </a:r>
            <a:r>
              <a:rPr lang="en-US" sz="1800" baseline="30000" dirty="0"/>
              <a:t>174</a:t>
            </a:r>
            <a:r>
              <a:rPr lang="en-US" sz="1800" dirty="0"/>
              <a:t>Hg to asymmetric around </a:t>
            </a:r>
            <a:r>
              <a:rPr lang="en-US" sz="1800" baseline="30000" dirty="0"/>
              <a:t>180</a:t>
            </a:r>
            <a:r>
              <a:rPr lang="en-US" sz="1800" dirty="0"/>
              <a:t>Hg </a:t>
            </a:r>
          </a:p>
          <a:p>
            <a:r>
              <a:rPr lang="en-US" sz="1800" dirty="0"/>
              <a:t>and more symmetric for  </a:t>
            </a:r>
            <a:r>
              <a:rPr lang="en-US" sz="1800" baseline="30000" dirty="0"/>
              <a:t>192-196</a:t>
            </a:r>
            <a:r>
              <a:rPr lang="en-US" sz="1800" dirty="0"/>
              <a:t>Hg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-&gt; </a:t>
            </a:r>
            <a:r>
              <a:rPr lang="en-US" sz="1800" b="1" dirty="0" smtClean="0"/>
              <a:t>the influence of the excitation energy on the shape of the mass distribution is </a:t>
            </a:r>
          </a:p>
          <a:p>
            <a:r>
              <a:rPr lang="en-US" sz="1800" b="1" dirty="0" smtClean="0"/>
              <a:t>found to be rather weak</a:t>
            </a:r>
          </a:p>
        </p:txBody>
      </p:sp>
    </p:spTree>
    <p:extLst>
      <p:ext uri="{BB962C8B-B14F-4D97-AF65-F5344CB8AC3E}">
        <p14:creationId xmlns:p14="http://schemas.microsoft.com/office/powerpoint/2010/main" val="3749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9625</TotalTime>
  <Words>1608</Words>
  <Application>Microsoft Office PowerPoint</Application>
  <PresentationFormat>Affichage à l'écran (4:3)</PresentationFormat>
  <Paragraphs>321</Paragraphs>
  <Slides>20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1_cea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H. Goutte</dc:creator>
  <cp:lastModifiedBy>GOUTTE Heloise</cp:lastModifiedBy>
  <cp:revision>1378</cp:revision>
  <dcterms:created xsi:type="dcterms:W3CDTF">2008-02-22T14:33:38Z</dcterms:created>
  <dcterms:modified xsi:type="dcterms:W3CDTF">2014-09-15T13:46:27Z</dcterms:modified>
</cp:coreProperties>
</file>