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8" r:id="rId3"/>
    <p:sldId id="316" r:id="rId4"/>
    <p:sldId id="259" r:id="rId5"/>
    <p:sldId id="279" r:id="rId6"/>
    <p:sldId id="275" r:id="rId7"/>
    <p:sldId id="366" r:id="rId8"/>
    <p:sldId id="368" r:id="rId9"/>
    <p:sldId id="367" r:id="rId10"/>
    <p:sldId id="305" r:id="rId11"/>
    <p:sldId id="287" r:id="rId12"/>
    <p:sldId id="288" r:id="rId13"/>
    <p:sldId id="261" r:id="rId14"/>
    <p:sldId id="257" r:id="rId15"/>
    <p:sldId id="263" r:id="rId16"/>
    <p:sldId id="309" r:id="rId17"/>
    <p:sldId id="311" r:id="rId18"/>
    <p:sldId id="290" r:id="rId19"/>
    <p:sldId id="344" r:id="rId20"/>
    <p:sldId id="325" r:id="rId21"/>
    <p:sldId id="314" r:id="rId22"/>
    <p:sldId id="315" r:id="rId23"/>
    <p:sldId id="365" r:id="rId24"/>
    <p:sldId id="318" r:id="rId25"/>
    <p:sldId id="350" r:id="rId26"/>
    <p:sldId id="351" r:id="rId27"/>
    <p:sldId id="298" r:id="rId28"/>
    <p:sldId id="364" r:id="rId29"/>
    <p:sldId id="269" r:id="rId30"/>
    <p:sldId id="266" r:id="rId31"/>
    <p:sldId id="326" r:id="rId32"/>
    <p:sldId id="267" r:id="rId33"/>
    <p:sldId id="268" r:id="rId34"/>
    <p:sldId id="363" r:id="rId35"/>
    <p:sldId id="32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A82"/>
    <a:srgbClr val="024200"/>
    <a:srgbClr val="FF9900"/>
    <a:srgbClr val="008000"/>
    <a:srgbClr val="80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86" autoAdjust="0"/>
    <p:restoredTop sz="95862" autoAdjust="0"/>
  </p:normalViewPr>
  <p:slideViewPr>
    <p:cSldViewPr>
      <p:cViewPr>
        <p:scale>
          <a:sx n="66" d="100"/>
          <a:sy n="66" d="100"/>
        </p:scale>
        <p:origin x="-1262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BF4A-053C-41E5-83E1-855C38E351B7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0C6C-DD14-463F-96B7-0EFB6E99B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6B23F0-F2FE-4D47-A744-7C8C578F186F}" type="slidenum">
              <a:rPr lang="ru-RU" sz="1200" b="0"/>
              <a:pPr algn="r"/>
              <a:t>2</a:t>
            </a:fld>
            <a:endParaRPr lang="ru-RU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E9E9-904D-4BB7-81DD-5F6A52C0293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12124B-5CEA-4087-BDAF-67AB469A39EC}" type="slidenum">
              <a:rPr lang="ru-RU" sz="1200" b="0"/>
              <a:pPr algn="r"/>
              <a:t>22</a:t>
            </a:fld>
            <a:endParaRPr lang="ru-RU" sz="1200" b="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is questionable that “filling in empty spaces” would give us any new information about nuclear structure of super heavy elements.</a:t>
            </a: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51E60-D35A-40C6-A0FF-22ABB1A49E23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4C021-A119-4C1B-8F3E-D50706F2ACED}" type="slidenum">
              <a:rPr lang="ru-RU" smtClean="0">
                <a:ea typeface="ＭＳ Ｐゴシック" pitchFamily="34" charset="-128"/>
              </a:rPr>
              <a:pPr/>
              <a:t>32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C42142-5C0D-455B-8C0D-0A0DDB113C23}" type="slidenum">
              <a:rPr lang="ru-RU" smtClean="0">
                <a:ea typeface="ＭＳ Ｐゴシック" pitchFamily="34" charset="-128"/>
              </a:rPr>
              <a:pPr/>
              <a:t>35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FDEF0E-F465-43B0-8F86-D46A39A84015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C393AD-DCEE-4CB8-9BEC-CF0E77C6D3B9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C49957-40E0-42F8-BA55-C521752FC9D6}" type="slidenum">
              <a:rPr lang="ru-RU" sz="1200" b="0"/>
              <a:pPr algn="r"/>
              <a:t>7</a:t>
            </a:fld>
            <a:endParaRPr lang="ru-RU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607B6D-15FD-4D8B-A290-7072665C5280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F113F4-C835-43CC-905A-83FB2F37190B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5D5E5-1AEA-4C2B-B7EF-01CFAFDA7B18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8C26C-9BEF-4912-95D2-F7BD4BB64AB3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4449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CDA2-3814-4241-9E2F-454016518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D84A-586A-4CAF-BB86-2ED0CC3E2FFB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281F-8414-4D91-A64B-4B53CF9EE8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700808"/>
            <a:ext cx="5999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At the End of the Nuclear </a:t>
            </a:r>
            <a:r>
              <a:rPr lang="en-US" sz="3600" dirty="0" smtClean="0"/>
              <a:t>Map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40498" y="2348880"/>
            <a:ext cx="466980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Yuri </a:t>
            </a:r>
            <a:r>
              <a:rPr lang="en-US" sz="2600" dirty="0" err="1" smtClean="0"/>
              <a:t>Oganessian</a:t>
            </a:r>
            <a:endParaRPr lang="en-US" sz="2600" dirty="0" smtClean="0"/>
          </a:p>
          <a:p>
            <a:pPr algn="ctr"/>
            <a:endParaRPr lang="ru-RU" sz="2400" dirty="0"/>
          </a:p>
          <a:p>
            <a:pPr algn="ctr"/>
            <a:r>
              <a:rPr lang="en-US" sz="2200" i="1" dirty="0" err="1"/>
              <a:t>Flerov</a:t>
            </a:r>
            <a:r>
              <a:rPr lang="en-US" sz="2200" i="1" dirty="0"/>
              <a:t> Laboratory of Nuclear Reactions,</a:t>
            </a:r>
            <a:endParaRPr lang="ru-RU" sz="2200" dirty="0"/>
          </a:p>
          <a:p>
            <a:pPr algn="ctr"/>
            <a:r>
              <a:rPr lang="en-US" sz="2200" i="1" dirty="0"/>
              <a:t>Joint Institute for Nuclear Research,</a:t>
            </a:r>
            <a:endParaRPr lang="ru-RU" sz="2200" dirty="0"/>
          </a:p>
          <a:p>
            <a:pPr algn="ctr"/>
            <a:r>
              <a:rPr lang="en-US" sz="2200" i="1" dirty="0"/>
              <a:t>141980 </a:t>
            </a:r>
            <a:r>
              <a:rPr lang="en-US" sz="2200" i="1" dirty="0" err="1"/>
              <a:t>Dubna</a:t>
            </a:r>
            <a:r>
              <a:rPr lang="en-US" sz="2200" i="1" dirty="0"/>
              <a:t>, Moscow region, </a:t>
            </a:r>
            <a:r>
              <a:rPr lang="en-US" sz="2200" i="1" dirty="0" smtClean="0"/>
              <a:t>Russia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620688"/>
            <a:ext cx="7127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nd</a:t>
            </a:r>
            <a:r>
              <a:rPr lang="en-US" sz="2400" dirty="0" smtClean="0">
                <a:solidFill>
                  <a:srgbClr val="0000FF"/>
                </a:solidFill>
              </a:rPr>
              <a:t> Conference “Advance in Radioactive Isotope Science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517232"/>
            <a:ext cx="527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ARIS 2014 June 1-6, 2014 in Tokyo, Japan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4240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Decay Properties of SHN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>
            <a:grpSpLocks/>
          </p:cNvGrpSpPr>
          <p:nvPr/>
        </p:nvGrpSpPr>
        <p:grpSpPr bwMode="auto">
          <a:xfrm>
            <a:off x="1547813" y="158750"/>
            <a:ext cx="7416800" cy="6726238"/>
            <a:chOff x="1547813" y="158750"/>
            <a:chExt cx="7416800" cy="6726238"/>
          </a:xfrm>
        </p:grpSpPr>
        <p:grpSp>
          <p:nvGrpSpPr>
            <p:cNvPr id="3" name="Группа 42"/>
            <p:cNvGrpSpPr>
              <a:grpSpLocks/>
            </p:cNvGrpSpPr>
            <p:nvPr/>
          </p:nvGrpSpPr>
          <p:grpSpPr bwMode="auto">
            <a:xfrm>
              <a:off x="1547813" y="158750"/>
              <a:ext cx="7416800" cy="6726238"/>
              <a:chOff x="1547813" y="158750"/>
              <a:chExt cx="7416800" cy="6726238"/>
            </a:xfrm>
          </p:grpSpPr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1547813" y="1276350"/>
              <a:ext cx="7416800" cy="5608638"/>
            </p:xfrm>
            <a:graphic>
              <a:graphicData uri="http://schemas.openxmlformats.org/presentationml/2006/ole">
                <p:oleObj spid="_x0000_s30722" name="CorelDRAW" r:id="rId3" imgW="4249800" imgH="3220920" progId="CorelDraw.Graphic.16">
                  <p:embed/>
                </p:oleObj>
              </a:graphicData>
            </a:graphic>
          </p:graphicFrame>
          <p:sp>
            <p:nvSpPr>
              <p:cNvPr id="2059" name="TextBox 3"/>
              <p:cNvSpPr txBox="1">
                <a:spLocks noChangeArrowheads="1"/>
              </p:cNvSpPr>
              <p:nvPr/>
            </p:nvSpPr>
            <p:spPr bwMode="auto">
              <a:xfrm>
                <a:off x="6013450" y="1406525"/>
                <a:ext cx="15113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>
                    <a:solidFill>
                      <a:srgbClr val="241C89"/>
                    </a:solidFill>
                  </a:rPr>
                  <a:t>244</a:t>
                </a:r>
                <a:r>
                  <a:rPr lang="en-US" b="1">
                    <a:solidFill>
                      <a:srgbClr val="241C89"/>
                    </a:solidFill>
                  </a:rPr>
                  <a:t>Pu + </a:t>
                </a:r>
                <a:r>
                  <a:rPr lang="en-US" sz="2000" b="1" baseline="30000">
                    <a:solidFill>
                      <a:srgbClr val="241C89"/>
                    </a:solidFill>
                  </a:rPr>
                  <a:t>48</a:t>
                </a:r>
                <a:r>
                  <a:rPr lang="en-US" b="1">
                    <a:solidFill>
                      <a:srgbClr val="241C89"/>
                    </a:solidFill>
                  </a:rPr>
                  <a:t>Ca</a:t>
                </a:r>
                <a:endParaRPr lang="ru-RU" b="1">
                  <a:solidFill>
                    <a:srgbClr val="241C89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92775" y="1712913"/>
                <a:ext cx="425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4n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59663" y="1712913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90950" y="1716088"/>
                <a:ext cx="425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5n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033838" y="1731963"/>
                <a:ext cx="3656012" cy="6350"/>
              </a:xfrm>
              <a:prstGeom prst="line">
                <a:avLst/>
              </a:prstGeom>
              <a:ln w="1270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940425" y="1739900"/>
                <a:ext cx="0" cy="71438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7691438" y="1733550"/>
                <a:ext cx="0" cy="71438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4038600" y="1741488"/>
                <a:ext cx="0" cy="71437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7" name="TextBox 15"/>
              <p:cNvSpPr txBox="1">
                <a:spLocks noChangeArrowheads="1"/>
              </p:cNvSpPr>
              <p:nvPr/>
            </p:nvSpPr>
            <p:spPr bwMode="auto">
              <a:xfrm>
                <a:off x="5907088" y="882650"/>
                <a:ext cx="15097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>
                    <a:solidFill>
                      <a:srgbClr val="241C89"/>
                    </a:solidFill>
                  </a:rPr>
                  <a:t>244</a:t>
                </a:r>
                <a:r>
                  <a:rPr lang="en-US" b="1">
                    <a:solidFill>
                      <a:srgbClr val="241C89"/>
                    </a:solidFill>
                  </a:rPr>
                  <a:t>Pu + </a:t>
                </a:r>
                <a:r>
                  <a:rPr lang="en-US" sz="2000" b="1" baseline="30000">
                    <a:solidFill>
                      <a:srgbClr val="241C89"/>
                    </a:solidFill>
                  </a:rPr>
                  <a:t>48</a:t>
                </a:r>
                <a:r>
                  <a:rPr lang="en-US" b="1">
                    <a:solidFill>
                      <a:srgbClr val="241C89"/>
                    </a:solidFill>
                  </a:rPr>
                  <a:t>Ca</a:t>
                </a:r>
                <a:endParaRPr lang="ru-RU" b="1">
                  <a:solidFill>
                    <a:srgbClr val="241C89"/>
                  </a:solidFill>
                </a:endParaRPr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5897563" y="1192213"/>
                <a:ext cx="1758950" cy="3175"/>
              </a:xfrm>
              <a:prstGeom prst="line">
                <a:avLst/>
              </a:prstGeom>
              <a:ln w="1270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5907088" y="1198563"/>
                <a:ext cx="0" cy="73025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7658100" y="1193800"/>
                <a:ext cx="0" cy="71438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459663" y="1154113"/>
                <a:ext cx="423862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97538" y="1160463"/>
                <a:ext cx="425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4n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2073" name="TextBox 24"/>
              <p:cNvSpPr txBox="1">
                <a:spLocks noChangeArrowheads="1"/>
              </p:cNvSpPr>
              <p:nvPr/>
            </p:nvSpPr>
            <p:spPr bwMode="auto">
              <a:xfrm>
                <a:off x="2568575" y="703263"/>
                <a:ext cx="13827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>
                    <a:solidFill>
                      <a:srgbClr val="241C89"/>
                    </a:solidFill>
                  </a:rPr>
                  <a:t>238</a:t>
                </a:r>
                <a:r>
                  <a:rPr lang="en-US" b="1">
                    <a:solidFill>
                      <a:srgbClr val="241C89"/>
                    </a:solidFill>
                  </a:rPr>
                  <a:t>U + </a:t>
                </a:r>
                <a:r>
                  <a:rPr lang="en-US" sz="2000" b="1" baseline="30000">
                    <a:solidFill>
                      <a:srgbClr val="241C89"/>
                    </a:solidFill>
                  </a:rPr>
                  <a:t>48</a:t>
                </a:r>
                <a:r>
                  <a:rPr lang="en-US" b="1">
                    <a:solidFill>
                      <a:srgbClr val="241C89"/>
                    </a:solidFill>
                  </a:rPr>
                  <a:t>Ca</a:t>
                </a:r>
                <a:endParaRPr lang="ru-RU" b="1">
                  <a:solidFill>
                    <a:srgbClr val="241C89"/>
                  </a:solidFill>
                </a:endParaRPr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2409825" y="1011238"/>
                <a:ext cx="1758950" cy="3175"/>
              </a:xfrm>
              <a:prstGeom prst="line">
                <a:avLst/>
              </a:prstGeom>
              <a:ln w="1270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419350" y="1019175"/>
                <a:ext cx="0" cy="71438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170363" y="1012825"/>
                <a:ext cx="0" cy="73025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971925" y="973138"/>
                <a:ext cx="425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09800" y="981075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4n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2079" name="TextBox 30"/>
              <p:cNvSpPr txBox="1">
                <a:spLocks noChangeArrowheads="1"/>
              </p:cNvSpPr>
              <p:nvPr/>
            </p:nvSpPr>
            <p:spPr bwMode="auto">
              <a:xfrm>
                <a:off x="4357688" y="268288"/>
                <a:ext cx="150971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>
                    <a:solidFill>
                      <a:srgbClr val="241C89"/>
                    </a:solidFill>
                  </a:rPr>
                  <a:t>242</a:t>
                </a:r>
                <a:r>
                  <a:rPr lang="en-US" b="1">
                    <a:solidFill>
                      <a:srgbClr val="241C89"/>
                    </a:solidFill>
                  </a:rPr>
                  <a:t>Pu + </a:t>
                </a:r>
                <a:r>
                  <a:rPr lang="en-US" sz="2000" b="1" baseline="30000">
                    <a:solidFill>
                      <a:srgbClr val="241C89"/>
                    </a:solidFill>
                  </a:rPr>
                  <a:t>48</a:t>
                </a:r>
                <a:r>
                  <a:rPr lang="en-US" b="1">
                    <a:solidFill>
                      <a:srgbClr val="241C89"/>
                    </a:solidFill>
                  </a:rPr>
                  <a:t>Ca</a:t>
                </a:r>
                <a:endParaRPr lang="ru-RU" b="1">
                  <a:solidFill>
                    <a:srgbClr val="241C89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68750" y="574675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64225" y="574675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2n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95513" y="577850"/>
                <a:ext cx="42545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4n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411413" y="598488"/>
                <a:ext cx="3490912" cy="3175"/>
              </a:xfrm>
              <a:prstGeom prst="line">
                <a:avLst/>
              </a:prstGeom>
              <a:ln w="1270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411413" y="606425"/>
                <a:ext cx="0" cy="71438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170363" y="598488"/>
                <a:ext cx="0" cy="71437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5899150" y="598488"/>
                <a:ext cx="0" cy="71437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7" name="TextBox 43"/>
              <p:cNvSpPr txBox="1">
                <a:spLocks noChangeArrowheads="1"/>
              </p:cNvSpPr>
              <p:nvPr/>
            </p:nvSpPr>
            <p:spPr bwMode="auto">
              <a:xfrm>
                <a:off x="2999552" y="1340768"/>
                <a:ext cx="1458912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 dirty="0">
                    <a:solidFill>
                      <a:srgbClr val="241C89"/>
                    </a:solidFill>
                  </a:rPr>
                  <a:t>249</a:t>
                </a:r>
                <a:r>
                  <a:rPr lang="en-US" b="1" dirty="0">
                    <a:solidFill>
                      <a:srgbClr val="241C89"/>
                    </a:solidFill>
                  </a:rPr>
                  <a:t>Cf + </a:t>
                </a:r>
                <a:r>
                  <a:rPr lang="en-US" sz="2000" b="1" baseline="30000" dirty="0">
                    <a:solidFill>
                      <a:srgbClr val="241C89"/>
                    </a:solidFill>
                  </a:rPr>
                  <a:t>48</a:t>
                </a:r>
                <a:r>
                  <a:rPr lang="en-US" b="1" dirty="0">
                    <a:solidFill>
                      <a:srgbClr val="241C89"/>
                    </a:solidFill>
                  </a:rPr>
                  <a:t>Ca</a:t>
                </a:r>
                <a:endParaRPr lang="ru-RU" b="1" dirty="0">
                  <a:solidFill>
                    <a:srgbClr val="241C89"/>
                  </a:solidFill>
                </a:endParaRPr>
              </a:p>
            </p:txBody>
          </p:sp>
          <p:sp>
            <p:nvSpPr>
              <p:cNvPr id="2088" name="TextBox 44"/>
              <p:cNvSpPr txBox="1">
                <a:spLocks noChangeArrowheads="1"/>
              </p:cNvSpPr>
              <p:nvPr/>
            </p:nvSpPr>
            <p:spPr bwMode="auto">
              <a:xfrm>
                <a:off x="2486025" y="158750"/>
                <a:ext cx="15875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baseline="30000">
                    <a:solidFill>
                      <a:srgbClr val="241C89"/>
                    </a:solidFill>
                  </a:rPr>
                  <a:t>245</a:t>
                </a:r>
                <a:r>
                  <a:rPr lang="en-US" b="1">
                    <a:solidFill>
                      <a:srgbClr val="241C89"/>
                    </a:solidFill>
                  </a:rPr>
                  <a:t>Cm + </a:t>
                </a:r>
                <a:r>
                  <a:rPr lang="en-US" sz="2000" b="1" baseline="30000">
                    <a:solidFill>
                      <a:srgbClr val="241C89"/>
                    </a:solidFill>
                  </a:rPr>
                  <a:t>48</a:t>
                </a:r>
                <a:r>
                  <a:rPr lang="en-US" b="1">
                    <a:solidFill>
                      <a:srgbClr val="241C89"/>
                    </a:solidFill>
                  </a:rPr>
                  <a:t>Ca</a:t>
                </a:r>
                <a:endParaRPr lang="ru-RU" b="1">
                  <a:solidFill>
                    <a:srgbClr val="241C89"/>
                  </a:solidFill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2397125" y="479425"/>
                <a:ext cx="1758950" cy="3175"/>
              </a:xfrm>
              <a:prstGeom prst="line">
                <a:avLst/>
              </a:prstGeom>
              <a:ln w="1270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2406650" y="487363"/>
                <a:ext cx="0" cy="71437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157663" y="492125"/>
                <a:ext cx="0" cy="73025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949700" y="174625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2n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95513" y="168275"/>
                <a:ext cx="423862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06390" y="1341438"/>
                <a:ext cx="425450" cy="368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241C89"/>
                    </a:solidFill>
                    <a:latin typeface="+mn-lt"/>
                    <a:ea typeface="ＭＳ Ｐゴシック" pitchFamily="34" charset="-128"/>
                  </a:rPr>
                  <a:t>3n</a:t>
                </a:r>
                <a:endParaRPr lang="ru-RU" b="1" dirty="0">
                  <a:solidFill>
                    <a:srgbClr val="241C89"/>
                  </a:solidFill>
                  <a:latin typeface="+mn-lt"/>
                  <a:ea typeface="ＭＳ Ｐゴシック" pitchFamily="34" charset="-128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2736305" y="1497012"/>
                <a:ext cx="0" cy="73025"/>
              </a:xfrm>
              <a:prstGeom prst="line">
                <a:avLst/>
              </a:prstGeom>
              <a:ln w="19050">
                <a:solidFill>
                  <a:srgbClr val="241C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6" name="TextBox 40"/>
              <p:cNvSpPr txBox="1">
                <a:spLocks noChangeArrowheads="1"/>
              </p:cNvSpPr>
              <p:nvPr/>
            </p:nvSpPr>
            <p:spPr bwMode="auto">
              <a:xfrm>
                <a:off x="5508625" y="5589240"/>
                <a:ext cx="153074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Decay chains</a:t>
                </a:r>
                <a:endParaRPr lang="ru-RU" sz="20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58884" y="4221088"/>
              <a:ext cx="7409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</a:rPr>
                <a:t>N=26</a:t>
              </a:r>
              <a:endParaRPr lang="ru-RU" sz="2000" b="1" dirty="0">
                <a:solidFill>
                  <a:srgbClr val="C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59548" y="4149725"/>
              <a:ext cx="4445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</a:rPr>
                <a:t>26</a:t>
              </a:r>
              <a:endParaRPr lang="ru-RU" sz="2000" b="1" dirty="0">
                <a:solidFill>
                  <a:srgbClr val="C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48064" y="3933056"/>
              <a:ext cx="4445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</a:rPr>
                <a:t>19</a:t>
              </a:r>
              <a:endParaRPr lang="ru-RU" sz="2000" b="1" dirty="0">
                <a:solidFill>
                  <a:srgbClr val="C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59563" y="4581525"/>
              <a:ext cx="4445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</a:rPr>
                <a:t>10</a:t>
              </a:r>
              <a:endParaRPr lang="ru-RU" sz="2000" b="1" dirty="0">
                <a:solidFill>
                  <a:srgbClr val="C00000"/>
                </a:solidFill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69643" y="6237312"/>
              <a:ext cx="31432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C00000"/>
                  </a:solidFill>
                  <a:latin typeface="+mn-lt"/>
                  <a:ea typeface="ＭＳ Ｐゴシック" pitchFamily="34" charset="-128"/>
                </a:rPr>
                <a:t>3</a:t>
              </a:r>
              <a:endParaRPr lang="ru-RU" sz="2000" b="1" dirty="0">
                <a:solidFill>
                  <a:srgbClr val="C00000"/>
                </a:solidFill>
                <a:latin typeface="+mn-lt"/>
                <a:ea typeface="ＭＳ Ｐゴシック" pitchFamily="34" charset="-128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51520" y="188640"/>
            <a:ext cx="1942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Even-Z  Nuclei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7304" y="1295430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Z=118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0958" y="200027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116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3622" y="267844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114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5967" y="336210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8525" y="405392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110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8525" y="472258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108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2066" y="54375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106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1938" y="612936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104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1938" y="1493838"/>
          <a:ext cx="9078912" cy="5364162"/>
        </p:xfrm>
        <a:graphic>
          <a:graphicData uri="http://schemas.openxmlformats.org/presentationml/2006/ole">
            <p:oleObj spid="_x0000_s31746" name="CorelDRAW" r:id="rId3" imgW="13678560" imgH="8100360" progId="CorelDraw.Graphic.16">
              <p:embed/>
            </p:oleObj>
          </a:graphicData>
        </a:graphic>
      </p:graphicFrame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939800" y="1196975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30000" dirty="0"/>
              <a:t>249</a:t>
            </a:r>
            <a:r>
              <a:rPr lang="en-US" sz="1600" b="1" dirty="0"/>
              <a:t>Cf +</a:t>
            </a:r>
            <a:r>
              <a:rPr lang="en-US" sz="2000" b="1" baseline="30000" dirty="0"/>
              <a:t> 48</a:t>
            </a:r>
            <a:r>
              <a:rPr lang="en-US" sz="1600" b="1" dirty="0"/>
              <a:t>Ca</a:t>
            </a:r>
            <a:endParaRPr lang="ru-RU" sz="1600" b="1" dirty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055938" y="1758950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30000"/>
              <a:t>242</a:t>
            </a:r>
            <a:r>
              <a:rPr lang="en-US" sz="1600" b="1"/>
              <a:t>Pu+</a:t>
            </a:r>
            <a:r>
              <a:rPr lang="en-US" sz="2000" b="1" baseline="30000"/>
              <a:t> 48</a:t>
            </a:r>
            <a:r>
              <a:rPr lang="en-US" sz="1600" b="1"/>
              <a:t>Ca</a:t>
            </a:r>
            <a:endParaRPr lang="ru-RU" sz="1600" b="1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186488" y="1758950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30000"/>
              <a:t>244</a:t>
            </a:r>
            <a:r>
              <a:rPr lang="en-US" sz="1600" b="1"/>
              <a:t>Pu+</a:t>
            </a:r>
            <a:r>
              <a:rPr lang="en-US" sz="2000" b="1" baseline="30000"/>
              <a:t> 48</a:t>
            </a:r>
            <a:r>
              <a:rPr lang="en-US" sz="1600" b="1"/>
              <a:t>Ca</a:t>
            </a:r>
            <a:endParaRPr lang="ru-RU" sz="1600" b="1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508625" y="1052736"/>
            <a:ext cx="2947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Energy spectra of alpha particles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1769094" y="1713200"/>
            <a:ext cx="288032" cy="288032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41793" y="2314972"/>
            <a:ext cx="288032" cy="288032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036" y="724634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1999 - 2005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27977" y="353248"/>
            <a:ext cx="1847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Even </a:t>
            </a:r>
            <a:r>
              <a:rPr lang="en-US" sz="2400" dirty="0">
                <a:solidFill>
                  <a:srgbClr val="0000FF"/>
                </a:solidFill>
              </a:rPr>
              <a:t>Z </a:t>
            </a:r>
            <a:r>
              <a:rPr lang="en-US" sz="2400" dirty="0" smtClean="0">
                <a:solidFill>
                  <a:srgbClr val="0000FF"/>
                </a:solidFill>
              </a:rPr>
              <a:t>Nuclei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69938" y="845269"/>
          <a:ext cx="7450137" cy="5680075"/>
        </p:xfrm>
        <a:graphic>
          <a:graphicData uri="http://schemas.openxmlformats.org/presentationml/2006/ole">
            <p:oleObj spid="_x0000_s5122" name="CorelDRAW" r:id="rId4" imgW="8531640" imgH="650376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332656"/>
            <a:ext cx="186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Alpha - decay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013247"/>
            <a:ext cx="387272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   </a:t>
            </a:r>
            <a:r>
              <a:rPr lang="en-US" sz="1400" dirty="0" smtClean="0">
                <a:solidFill>
                  <a:srgbClr val="0000FF"/>
                </a:solidFill>
              </a:rPr>
              <a:t>I. </a:t>
            </a:r>
            <a:r>
              <a:rPr lang="en-US" sz="1400" dirty="0" err="1" smtClean="0">
                <a:solidFill>
                  <a:srgbClr val="0000FF"/>
                </a:solidFill>
              </a:rPr>
              <a:t>Muntian</a:t>
            </a:r>
            <a:r>
              <a:rPr lang="en-US" sz="1400" dirty="0" smtClean="0">
                <a:solidFill>
                  <a:srgbClr val="0000FF"/>
                </a:solidFill>
              </a:rPr>
              <a:t>, Z. </a:t>
            </a:r>
            <a:r>
              <a:rPr lang="en-US" sz="1400" dirty="0" err="1" smtClean="0">
                <a:solidFill>
                  <a:srgbClr val="0000FF"/>
                </a:solidFill>
              </a:rPr>
              <a:t>Patyk</a:t>
            </a:r>
            <a:r>
              <a:rPr lang="en-US" sz="1400" dirty="0" smtClean="0">
                <a:solidFill>
                  <a:srgbClr val="0000FF"/>
                </a:solidFill>
              </a:rPr>
              <a:t>, and A. </a:t>
            </a:r>
            <a:r>
              <a:rPr lang="en-US" sz="1400" dirty="0" err="1" smtClean="0">
                <a:solidFill>
                  <a:srgbClr val="0000FF"/>
                </a:solidFill>
              </a:rPr>
              <a:t>Sobiczewski</a:t>
            </a:r>
            <a:endParaRPr lang="en-US" sz="1400" i="1" dirty="0" smtClean="0">
              <a:solidFill>
                <a:srgbClr val="0000FF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                                            Phys. At. </a:t>
            </a:r>
            <a:r>
              <a:rPr lang="en-US" sz="1400" dirty="0" err="1" smtClean="0">
                <a:solidFill>
                  <a:srgbClr val="0000FF"/>
                </a:solidFill>
              </a:rPr>
              <a:t>Nucl</a:t>
            </a:r>
            <a:r>
              <a:rPr lang="en-US" sz="1400" dirty="0" smtClean="0">
                <a:solidFill>
                  <a:srgbClr val="0000FF"/>
                </a:solidFill>
              </a:rPr>
              <a:t>. 66, (2003)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091" y="1326635"/>
            <a:ext cx="825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Z-even</a:t>
            </a:r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843213" y="1381844"/>
            <a:ext cx="4681115" cy="4056062"/>
            <a:chOff x="2843213" y="1381844"/>
            <a:chExt cx="4681115" cy="4056062"/>
          </a:xfrm>
        </p:grpSpPr>
        <p:graphicFrame>
          <p:nvGraphicFramePr>
            <p:cNvPr id="214019" name="Object 3"/>
            <p:cNvGraphicFramePr>
              <a:graphicFrameLocks noChangeAspect="1"/>
            </p:cNvGraphicFramePr>
            <p:nvPr>
              <p:ph sz="half" idx="2"/>
            </p:nvPr>
          </p:nvGraphicFramePr>
          <p:xfrm>
            <a:off x="2843213" y="1381844"/>
            <a:ext cx="4664075" cy="4056062"/>
          </p:xfrm>
          <a:graphic>
            <a:graphicData uri="http://schemas.openxmlformats.org/presentationml/2006/ole">
              <p:oleObj spid="_x0000_s5123" name="CorelDRAW" r:id="rId5" imgW="5308560" imgH="4616640" progId="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156176" y="4497545"/>
              <a:ext cx="5870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Exp.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98525" y="4808452"/>
              <a:ext cx="8258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Z-even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82035" y="681640"/>
          <a:ext cx="7034382" cy="5699688"/>
        </p:xfrm>
        <a:graphic>
          <a:graphicData uri="http://schemas.openxmlformats.org/presentationml/2006/ole">
            <p:oleObj spid="_x0000_s1027" name="CorelDRAW" r:id="rId3" imgW="8193240" imgH="6654240" progId="CorelDraw.Graphic.16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04664"/>
            <a:ext cx="2729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Spontaneous fission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916832"/>
            <a:ext cx="6286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SHN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476672"/>
            <a:ext cx="220400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even-even isotopes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grpSp>
        <p:nvGrpSpPr>
          <p:cNvPr id="10" name="Группа 30"/>
          <p:cNvGrpSpPr>
            <a:grpSpLocks/>
          </p:cNvGrpSpPr>
          <p:nvPr/>
        </p:nvGrpSpPr>
        <p:grpSpPr bwMode="auto">
          <a:xfrm>
            <a:off x="5436093" y="4077072"/>
            <a:ext cx="1806379" cy="1366837"/>
            <a:chOff x="5487512" y="4078415"/>
            <a:chExt cx="1807364" cy="1368152"/>
          </a:xfrm>
        </p:grpSpPr>
        <p:sp>
          <p:nvSpPr>
            <p:cNvPr id="11" name="Овал 10"/>
            <p:cNvSpPr/>
            <p:nvPr/>
          </p:nvSpPr>
          <p:spPr>
            <a:xfrm>
              <a:off x="5487512" y="4078415"/>
              <a:ext cx="719530" cy="136815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29"/>
            <p:cNvSpPr txBox="1">
              <a:spLocks noChangeArrowheads="1"/>
            </p:cNvSpPr>
            <p:nvPr/>
          </p:nvSpPr>
          <p:spPr bwMode="auto">
            <a:xfrm>
              <a:off x="6063892" y="4725149"/>
              <a:ext cx="1230984" cy="7071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SF critical </a:t>
              </a:r>
            </a:p>
            <a:p>
              <a:r>
                <a:rPr lang="en-US" sz="2000" dirty="0">
                  <a:solidFill>
                    <a:srgbClr val="C00000"/>
                  </a:solidFill>
                  <a:latin typeface="Calibri" pitchFamily="34" charset="0"/>
                </a:rPr>
                <a:t>zone</a:t>
              </a:r>
              <a:endParaRPr lang="ru-RU" sz="20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54359" y="1340768"/>
            <a:ext cx="2880320" cy="30841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zh-CN" sz="1400" b="1" dirty="0">
                <a:solidFill>
                  <a:srgbClr val="3333FF"/>
                </a:solidFill>
              </a:rPr>
              <a:t>R. </a:t>
            </a:r>
            <a:r>
              <a:rPr lang="en-US" altLang="zh-CN" sz="1400" b="1" dirty="0" err="1">
                <a:solidFill>
                  <a:srgbClr val="3333FF"/>
                </a:solidFill>
              </a:rPr>
              <a:t>Smolańczuk</a:t>
            </a:r>
            <a:r>
              <a:rPr lang="en-US" altLang="zh-CN" sz="1400" b="1" dirty="0">
                <a:solidFill>
                  <a:srgbClr val="3333FF"/>
                </a:solidFill>
              </a:rPr>
              <a:t>, </a:t>
            </a:r>
            <a:r>
              <a:rPr lang="en-US" altLang="zh-CN" sz="1400" b="1" dirty="0" smtClean="0">
                <a:solidFill>
                  <a:srgbClr val="3333FF"/>
                </a:solidFill>
              </a:rPr>
              <a:t>PR. </a:t>
            </a:r>
            <a:r>
              <a:rPr lang="en-US" altLang="zh-CN" sz="1400" b="1" dirty="0">
                <a:solidFill>
                  <a:srgbClr val="3333FF"/>
                </a:solidFill>
              </a:rPr>
              <a:t>C 56 (1997) 812 </a:t>
            </a:r>
            <a:endParaRPr lang="en-US" sz="1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0" y="315913"/>
            <a:ext cx="9010171" cy="5707484"/>
            <a:chOff x="0" y="315913"/>
            <a:chExt cx="9010171" cy="5707484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76672"/>
              <a:ext cx="8731250" cy="5546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148263" y="1125538"/>
              <a:ext cx="401637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baseline="30000" dirty="0">
                  <a:solidFill>
                    <a:srgbClr val="C00000"/>
                  </a:solidFill>
                </a:rPr>
                <a:t>Fl</a:t>
              </a:r>
              <a:endParaRPr lang="ru-RU" sz="3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4039" name="TextBox 42"/>
            <p:cNvSpPr txBox="1">
              <a:spLocks noChangeArrowheads="1"/>
            </p:cNvSpPr>
            <p:nvPr/>
          </p:nvSpPr>
          <p:spPr bwMode="auto">
            <a:xfrm>
              <a:off x="7569200" y="5413375"/>
              <a:ext cx="631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200</a:t>
              </a:r>
              <a:endParaRPr lang="ru-RU" sz="2000" b="1" dirty="0"/>
            </a:p>
          </p:txBody>
        </p:sp>
        <p:sp>
          <p:nvSpPr>
            <p:cNvPr id="44040" name="TextBox 43"/>
            <p:cNvSpPr txBox="1">
              <a:spLocks noChangeArrowheads="1"/>
            </p:cNvSpPr>
            <p:nvPr/>
          </p:nvSpPr>
          <p:spPr bwMode="auto">
            <a:xfrm>
              <a:off x="8435975" y="5399088"/>
              <a:ext cx="5741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210</a:t>
              </a:r>
              <a:endParaRPr lang="ru-RU" sz="2000" b="1" dirty="0"/>
            </a:p>
          </p:txBody>
        </p:sp>
        <p:sp>
          <p:nvSpPr>
            <p:cNvPr id="44041" name="TextBox 44"/>
            <p:cNvSpPr txBox="1">
              <a:spLocks noChangeArrowheads="1"/>
            </p:cNvSpPr>
            <p:nvPr/>
          </p:nvSpPr>
          <p:spPr bwMode="auto">
            <a:xfrm>
              <a:off x="939800" y="315913"/>
              <a:ext cx="6318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130</a:t>
              </a:r>
              <a:endParaRPr lang="ru-RU"/>
            </a:p>
          </p:txBody>
        </p:sp>
        <p:pic>
          <p:nvPicPr>
            <p:cNvPr id="4404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38" y="1357313"/>
              <a:ext cx="4919662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TextBox 50"/>
            <p:cNvSpPr txBox="1">
              <a:spLocks noChangeArrowheads="1"/>
            </p:cNvSpPr>
            <p:nvPr/>
          </p:nvSpPr>
          <p:spPr bwMode="auto">
            <a:xfrm>
              <a:off x="6221560" y="2740858"/>
              <a:ext cx="5934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/>
                <a:t>SHE</a:t>
              </a:r>
              <a:endParaRPr lang="ru-RU" sz="2000" b="1" dirty="0"/>
            </a:p>
          </p:txBody>
        </p:sp>
        <p:sp>
          <p:nvSpPr>
            <p:cNvPr id="44044" name="TextBox 48"/>
            <p:cNvSpPr txBox="1">
              <a:spLocks noChangeArrowheads="1"/>
            </p:cNvSpPr>
            <p:nvPr/>
          </p:nvSpPr>
          <p:spPr bwMode="auto">
            <a:xfrm rot="20761679">
              <a:off x="7224713" y="1085850"/>
              <a:ext cx="1547812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 pitchFamily="34" charset="0"/>
                </a:rPr>
                <a:t>β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-stability line</a:t>
              </a:r>
              <a:endParaRPr lang="ru-RU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4643438" y="2062163"/>
              <a:ext cx="500062" cy="500062"/>
              <a:chOff x="4643438" y="2401563"/>
              <a:chExt cx="500066" cy="500066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643438" y="2642865"/>
                <a:ext cx="500066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4662488" y="2650802"/>
                <a:ext cx="50006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Группа 37"/>
            <p:cNvGrpSpPr>
              <a:grpSpLocks/>
            </p:cNvGrpSpPr>
            <p:nvPr/>
          </p:nvGrpSpPr>
          <p:grpSpPr bwMode="auto">
            <a:xfrm>
              <a:off x="6497638" y="1509713"/>
              <a:ext cx="500062" cy="500062"/>
              <a:chOff x="4643438" y="2401563"/>
              <a:chExt cx="500066" cy="500066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643438" y="2642865"/>
                <a:ext cx="500066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>
                <a:off x="4627563" y="2650802"/>
                <a:ext cx="50006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865563" y="2566988"/>
              <a:ext cx="500062" cy="500062"/>
              <a:chOff x="4643438" y="2401563"/>
              <a:chExt cx="500066" cy="500066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643438" y="2642865"/>
                <a:ext cx="500066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4662488" y="2650802"/>
                <a:ext cx="500066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45"/>
            <p:cNvGrpSpPr>
              <a:grpSpLocks/>
            </p:cNvGrpSpPr>
            <p:nvPr/>
          </p:nvGrpSpPr>
          <p:grpSpPr bwMode="auto">
            <a:xfrm>
              <a:off x="1822450" y="4176713"/>
              <a:ext cx="500063" cy="500062"/>
              <a:chOff x="4643438" y="2401563"/>
              <a:chExt cx="500066" cy="500066"/>
            </a:xfrm>
          </p:grpSpPr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4643438" y="2642865"/>
                <a:ext cx="500066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4662489" y="2650802"/>
                <a:ext cx="500066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4049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1459622"/>
              <a:ext cx="1346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Прямая соединительная линия 29"/>
            <p:cNvCxnSpPr/>
            <p:nvPr/>
          </p:nvCxnSpPr>
          <p:spPr>
            <a:xfrm rot="16200000" flipH="1">
              <a:off x="5487988" y="1509713"/>
              <a:ext cx="285750" cy="2857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5754688" y="1771650"/>
              <a:ext cx="46037" cy="4603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907088" y="1622425"/>
              <a:ext cx="46037" cy="444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16200000" flipH="1">
              <a:off x="5938838" y="1651000"/>
              <a:ext cx="357188" cy="35718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227763" y="1990725"/>
              <a:ext cx="576262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baseline="30000" dirty="0" err="1">
                  <a:solidFill>
                    <a:schemeClr val="bg1"/>
                  </a:solidFill>
                </a:rPr>
                <a:t>Lv</a:t>
              </a:r>
              <a:endParaRPr lang="ru-RU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35150" y="692150"/>
            <a:ext cx="27318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Congress of IUPAC-2011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Estrangelo Edessa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4791" y="1340768"/>
          <a:ext cx="8812409" cy="3888432"/>
        </p:xfrm>
        <a:graphic>
          <a:graphicData uri="http://schemas.openxmlformats.org/presentationml/2006/ole">
            <p:oleObj spid="_x0000_s78852" name="CorelDRAW" r:id="rId3" imgW="10190520" imgH="4507560" progId="CorelDraw.Graphic.16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345" y="525746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[2]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431" y="52600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[1]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8375" y="52574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[31]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286" y="52600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[2]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293096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2n</a:t>
            </a:r>
            <a:r>
              <a:rPr lang="en-US" b="1" dirty="0" smtClean="0">
                <a:solidFill>
                  <a:srgbClr val="C00000"/>
                </a:solidFill>
              </a:rPr>
              <a:t>[4]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4n</a:t>
            </a:r>
            <a:r>
              <a:rPr lang="en-US" b="1" dirty="0" smtClean="0">
                <a:solidFill>
                  <a:srgbClr val="C00000"/>
                </a:solidFill>
              </a:rPr>
              <a:t>[10]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2123" y="525235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[3]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429" y="548680"/>
            <a:ext cx="1739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February, 2012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196752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GARIS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1196752"/>
            <a:ext cx="876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DGFRS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76672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Odd-Z  Nuclei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4791" y="1484784"/>
          <a:ext cx="8812409" cy="3888432"/>
        </p:xfrm>
        <a:graphic>
          <a:graphicData uri="http://schemas.openxmlformats.org/presentationml/2006/ole">
            <p:oleObj spid="_x0000_s80898" name="CorelDRAW" r:id="rId3" imgW="10190520" imgH="4507560" progId="CorelDraw.Graphic.16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345" y="540148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[3]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431" y="540404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[3]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8375" y="54014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[73]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286" y="540404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[2]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4437112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2n</a:t>
            </a:r>
            <a:r>
              <a:rPr lang="en-US" b="1" dirty="0" smtClean="0">
                <a:solidFill>
                  <a:srgbClr val="C00000"/>
                </a:solidFill>
              </a:rPr>
              <a:t>[4]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4n</a:t>
            </a:r>
            <a:r>
              <a:rPr lang="en-US" b="1" dirty="0" smtClean="0">
                <a:solidFill>
                  <a:srgbClr val="C00000"/>
                </a:solidFill>
              </a:rPr>
              <a:t>[16]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2123" y="539636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[6]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620688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June, 2013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34076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GARIS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1340768"/>
            <a:ext cx="177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DGFRS + TASCA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05264"/>
            <a:ext cx="130035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K. Morita </a:t>
            </a:r>
          </a:p>
          <a:p>
            <a:r>
              <a:rPr lang="en-US" sz="1600" dirty="0" smtClean="0">
                <a:latin typeface="Comic Sans MS" pitchFamily="66" charset="0"/>
              </a:rPr>
              <a:t>this session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25" y="1052736"/>
            <a:ext cx="88566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Box 2"/>
          <p:cNvSpPr txBox="1">
            <a:spLocks noChangeArrowheads="1"/>
          </p:cNvSpPr>
          <p:nvPr/>
        </p:nvSpPr>
        <p:spPr bwMode="auto">
          <a:xfrm>
            <a:off x="539552" y="476672"/>
            <a:ext cx="1779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Odd Z </a:t>
            </a:r>
            <a:r>
              <a:rPr lang="en-US" sz="2400" dirty="0" smtClean="0">
                <a:solidFill>
                  <a:srgbClr val="0000FF"/>
                </a:solidFill>
              </a:rPr>
              <a:t>Nuclei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087563" y="2846388"/>
          <a:ext cx="103187" cy="201612"/>
        </p:xfrm>
        <a:graphic>
          <a:graphicData uri="http://schemas.openxmlformats.org/presentationml/2006/ole">
            <p:oleObj spid="_x0000_s32770" name="CorelDRAW" r:id="rId4" imgW="60311" imgH="118182" progId="CorelDraw.Graphic.16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1331913" y="2276475"/>
          <a:ext cx="103187" cy="201613"/>
        </p:xfrm>
        <a:graphic>
          <a:graphicData uri="http://schemas.openxmlformats.org/presentationml/2006/ole">
            <p:oleObj spid="_x0000_s32771" name="CorelDRAW" r:id="rId5" imgW="60311" imgH="118182" progId="CorelDraw.Graphic.16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324350" y="2281238"/>
          <a:ext cx="103188" cy="200025"/>
        </p:xfrm>
        <a:graphic>
          <a:graphicData uri="http://schemas.openxmlformats.org/presentationml/2006/ole">
            <p:oleObj spid="_x0000_s32772" name="CorelDRAW" r:id="rId6" imgW="60311" imgH="118182" progId="CorelDraw.Graphic.16">
              <p:embed/>
            </p:oleObj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4324350" y="2924175"/>
          <a:ext cx="103188" cy="201613"/>
        </p:xfrm>
        <a:graphic>
          <a:graphicData uri="http://schemas.openxmlformats.org/presentationml/2006/ole">
            <p:oleObj spid="_x0000_s32773" name="CorelDRAW" r:id="rId7" imgW="60311" imgH="118182" progId="CorelDraw.Graphic.16">
              <p:embed/>
            </p:oleObj>
          </a:graphicData>
        </a:graphic>
      </p:graphicFrame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6484938" y="2932113"/>
          <a:ext cx="103187" cy="201612"/>
        </p:xfrm>
        <a:graphic>
          <a:graphicData uri="http://schemas.openxmlformats.org/presentationml/2006/ole">
            <p:oleObj spid="_x0000_s32774" name="CorelDRAW" r:id="rId8" imgW="60311" imgH="118182" progId="CorelDraw.Graphic.16">
              <p:embed/>
            </p:oleObj>
          </a:graphicData>
        </a:graphic>
      </p:graphicFrame>
      <p:graphicFrame>
        <p:nvGraphicFramePr>
          <p:cNvPr id="4103" name="Object 4"/>
          <p:cNvGraphicFramePr>
            <a:graphicFrameLocks noChangeAspect="1"/>
          </p:cNvGraphicFramePr>
          <p:nvPr/>
        </p:nvGraphicFramePr>
        <p:xfrm>
          <a:off x="8477250" y="1670050"/>
          <a:ext cx="103188" cy="201613"/>
        </p:xfrm>
        <a:graphic>
          <a:graphicData uri="http://schemas.openxmlformats.org/presentationml/2006/ole">
            <p:oleObj spid="_x0000_s32775" name="CorelDRAW" r:id="rId9" imgW="60311" imgH="118182" progId="CorelDraw.Graphic.16">
              <p:embed/>
            </p:oleObj>
          </a:graphicData>
        </a:graphic>
      </p:graphicFrame>
      <p:graphicFrame>
        <p:nvGraphicFramePr>
          <p:cNvPr id="4104" name="Object 4"/>
          <p:cNvGraphicFramePr>
            <a:graphicFrameLocks noChangeAspect="1"/>
          </p:cNvGraphicFramePr>
          <p:nvPr/>
        </p:nvGraphicFramePr>
        <p:xfrm>
          <a:off x="6011863" y="1674813"/>
          <a:ext cx="103187" cy="201612"/>
        </p:xfrm>
        <a:graphic>
          <a:graphicData uri="http://schemas.openxmlformats.org/presentationml/2006/ole">
            <p:oleObj spid="_x0000_s32776" name="CorelDRAW" r:id="rId10" imgW="60311" imgH="118182" progId="CorelDraw.Graphic.16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1164764" y="2163336"/>
            <a:ext cx="432048" cy="43204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39952" y="2796168"/>
            <a:ext cx="432048" cy="43204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19242" y="2818646"/>
            <a:ext cx="432048" cy="43204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627784" y="4653136"/>
            <a:ext cx="5603762" cy="1418674"/>
            <a:chOff x="2627784" y="4653136"/>
            <a:chExt cx="5603762" cy="1418674"/>
          </a:xfrm>
        </p:grpSpPr>
        <p:sp>
          <p:nvSpPr>
            <p:cNvPr id="16" name="TextBox 15"/>
            <p:cNvSpPr txBox="1"/>
            <p:nvPr/>
          </p:nvSpPr>
          <p:spPr>
            <a:xfrm>
              <a:off x="2627784" y="4653136"/>
              <a:ext cx="4089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An excellent case  for 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   spectroscopic  studies of the SHN </a:t>
              </a:r>
            </a:p>
            <a:p>
              <a:r>
                <a:rPr lang="en-US" sz="2000" dirty="0" smtClean="0">
                  <a:solidFill>
                    <a:srgbClr val="0000FF"/>
                  </a:solidFill>
                </a:rPr>
                <a:t>       in &lt;</a:t>
              </a:r>
              <a:r>
                <a:rPr lang="el-GR" sz="2000" dirty="0" smtClean="0">
                  <a:solidFill>
                    <a:srgbClr val="0000FF"/>
                  </a:solidFill>
                </a:rPr>
                <a:t>α</a:t>
              </a:r>
              <a:r>
                <a:rPr lang="en-US" sz="2000" dirty="0" smtClean="0">
                  <a:solidFill>
                    <a:srgbClr val="0000FF"/>
                  </a:solidFill>
                </a:rPr>
                <a:t>-</a:t>
              </a:r>
              <a:r>
                <a:rPr lang="el-GR" sz="2000" dirty="0" smtClean="0">
                  <a:solidFill>
                    <a:srgbClr val="0000FF"/>
                  </a:solidFill>
                </a:rPr>
                <a:t>γ</a:t>
              </a:r>
              <a:r>
                <a:rPr lang="en-US" sz="2000" dirty="0" smtClean="0">
                  <a:solidFill>
                    <a:srgbClr val="0000FF"/>
                  </a:solidFill>
                </a:rPr>
                <a:t>&gt; coincidence experiments</a:t>
              </a:r>
              <a:endParaRPr lang="ru-RU" sz="20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4128" y="5733256"/>
              <a:ext cx="2507418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mic Sans MS" pitchFamily="66" charset="0"/>
                </a:rPr>
                <a:t>D. Rudolf at this session</a:t>
              </a:r>
              <a:endParaRPr lang="ru-RU" sz="1600" dirty="0">
                <a:latin typeface="Comic Sans MS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186" y="868625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2003 - 2012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831281"/>
              </p:ext>
            </p:extLst>
          </p:nvPr>
        </p:nvGraphicFramePr>
        <p:xfrm>
          <a:off x="498368" y="745192"/>
          <a:ext cx="820891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05829"/>
                <a:gridCol w="2087012"/>
                <a:gridCol w="3547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4A82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4A82"/>
                          </a:solidFill>
                        </a:rPr>
                        <a:t>A/Z</a:t>
                      </a:r>
                      <a:endParaRPr lang="ru-RU" sz="1800" b="1" dirty="0">
                        <a:solidFill>
                          <a:srgbClr val="004A8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4A82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4A82"/>
                          </a:solidFill>
                        </a:rPr>
                        <a:t>Setup</a:t>
                      </a:r>
                      <a:endParaRPr lang="ru-RU" sz="1800" b="1" dirty="0">
                        <a:solidFill>
                          <a:srgbClr val="004A8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4A82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4A82"/>
                          </a:solidFill>
                        </a:rPr>
                        <a:t>Laboratory</a:t>
                      </a:r>
                      <a:endParaRPr lang="ru-RU" sz="1800" b="1" dirty="0">
                        <a:solidFill>
                          <a:srgbClr val="004A8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4A82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4A82"/>
                          </a:solidFill>
                        </a:rPr>
                        <a:t>Publications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4A8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baseline="30000" dirty="0" smtClean="0"/>
                        <a:t>283</a:t>
                      </a:r>
                      <a:r>
                        <a:rPr lang="ru-RU" sz="1800" b="1" dirty="0" smtClean="0"/>
                        <a:t>112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SHIP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GSI Darmstadt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Eur. Phys. J. A32,</a:t>
                      </a:r>
                      <a:r>
                        <a:rPr lang="en-US" sz="1800" b="1" baseline="0" dirty="0" smtClean="0"/>
                        <a:t> 251 (2007)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283</a:t>
                      </a:r>
                      <a:r>
                        <a:rPr lang="ru-RU" sz="1800" b="1" dirty="0" smtClean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COLD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PSI-FLNR (JINR)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NATURE 447, 72 (2007)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30000" dirty="0" smtClean="0"/>
                        <a:t>286, </a:t>
                      </a:r>
                      <a:r>
                        <a:rPr lang="ru-RU" sz="2000" b="1" baseline="30000" dirty="0" smtClean="0"/>
                        <a:t>28</a:t>
                      </a:r>
                      <a:r>
                        <a:rPr lang="en-US" sz="2000" b="1" baseline="30000" dirty="0" smtClean="0"/>
                        <a:t>7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4</a:t>
                      </a:r>
                      <a:endParaRPr lang="ru-RU" sz="1800" b="1" dirty="0" smtClean="0"/>
                    </a:p>
                    <a:p>
                      <a:pPr algn="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BGS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LBNL (Berkeley)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P.R. </a:t>
                      </a:r>
                      <a:r>
                        <a:rPr lang="en-US" sz="1800" b="1" dirty="0" err="1" smtClean="0"/>
                        <a:t>Lett</a:t>
                      </a:r>
                      <a:r>
                        <a:rPr lang="en-US" sz="1800" b="1" dirty="0" smtClean="0"/>
                        <a:t>. 103, 132502 (2009)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30000" dirty="0" smtClean="0"/>
                        <a:t>288, 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en-US" sz="2000" b="1" baseline="30000" dirty="0" smtClean="0"/>
                        <a:t>89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4</a:t>
                      </a:r>
                      <a:endParaRPr lang="ru-RU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2</a:t>
                      </a:r>
                      <a:r>
                        <a:rPr lang="en-US" sz="2000" b="1" baseline="30000" dirty="0" smtClean="0"/>
                        <a:t>92, 293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6</a:t>
                      </a:r>
                      <a:endParaRPr lang="ru-RU" sz="1800" b="1" dirty="0" smtClean="0"/>
                    </a:p>
                    <a:p>
                      <a:pPr algn="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TASCA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SHIP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GSI – Mainz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GSI Darmstadt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P.R. </a:t>
                      </a:r>
                      <a:r>
                        <a:rPr lang="en-US" sz="1800" b="1" dirty="0" err="1" smtClean="0"/>
                        <a:t>Lett</a:t>
                      </a:r>
                      <a:r>
                        <a:rPr lang="en-US" sz="1800" b="1" dirty="0" smtClean="0"/>
                        <a:t>. 104,  252701 (2010)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Eur. Phys. J. A48, 62 (2012)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30000" dirty="0" smtClean="0"/>
                        <a:t>287, 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en-US" sz="2000" b="1" baseline="30000" dirty="0" smtClean="0"/>
                        <a:t>88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5</a:t>
                      </a:r>
                      <a:endParaRPr lang="ru-RU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2</a:t>
                      </a:r>
                      <a:r>
                        <a:rPr lang="en-US" sz="2000" b="1" baseline="30000" dirty="0" smtClean="0"/>
                        <a:t>93, 294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7</a:t>
                      </a: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TASCA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TASCA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GSI – Mainz</a:t>
                      </a:r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GSI – Mainz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P.R. </a:t>
                      </a:r>
                      <a:r>
                        <a:rPr lang="en-US" sz="1800" b="1" dirty="0" err="1" smtClean="0"/>
                        <a:t>Lett</a:t>
                      </a:r>
                      <a:r>
                        <a:rPr lang="en-US" sz="1800" b="1" dirty="0" smtClean="0"/>
                        <a:t>. 111,  112502 (2013)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P.R.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Lett</a:t>
                      </a:r>
                      <a:r>
                        <a:rPr lang="en-US" sz="1800" b="1" baseline="0" dirty="0" smtClean="0"/>
                        <a:t>. 112, 172501 </a:t>
                      </a:r>
                      <a:r>
                        <a:rPr lang="en-US" sz="1800" b="1" dirty="0" smtClean="0"/>
                        <a:t>(2014)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30000" dirty="0" smtClean="0"/>
                        <a:t>2</a:t>
                      </a:r>
                      <a:r>
                        <a:rPr lang="en-US" sz="2000" b="1" baseline="30000" dirty="0" smtClean="0"/>
                        <a:t>92, 293</a:t>
                      </a:r>
                      <a:r>
                        <a:rPr lang="ru-RU" sz="1800" b="1" dirty="0" smtClean="0"/>
                        <a:t>11</a:t>
                      </a:r>
                      <a:r>
                        <a:rPr lang="en-US" sz="1800" b="1" dirty="0" smtClean="0"/>
                        <a:t>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GARIS</a:t>
                      </a:r>
                      <a:endParaRPr lang="ru-RU" sz="1800" b="1" dirty="0" smtClean="0"/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RIKEN Tokyo</a:t>
                      </a:r>
                    </a:p>
                    <a:p>
                      <a:pPr algn="ctr"/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Accelerator</a:t>
                      </a:r>
                      <a:r>
                        <a:rPr lang="en-US" sz="1800" b="1" baseline="0" dirty="0" smtClean="0"/>
                        <a:t> Progress Rep.</a:t>
                      </a:r>
                      <a:r>
                        <a:rPr lang="en-US" sz="1800" b="1" dirty="0" smtClean="0"/>
                        <a:t>  (2013)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8552" y="223365"/>
            <a:ext cx="5252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Confirmations of DGFRS data </a:t>
            </a:r>
            <a:r>
              <a:rPr lang="en-US" sz="2200" b="1" dirty="0" smtClean="0"/>
              <a:t>    </a:t>
            </a:r>
            <a:r>
              <a:rPr lang="en-US" sz="2200" b="1" dirty="0" smtClean="0">
                <a:solidFill>
                  <a:srgbClr val="C00000"/>
                </a:solidFill>
              </a:rPr>
              <a:t>2007 - 2014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79388" y="838200"/>
          <a:ext cx="8964612" cy="5497513"/>
        </p:xfrm>
        <a:graphic>
          <a:graphicData uri="http://schemas.openxmlformats.org/presentationml/2006/ole">
            <p:oleObj spid="_x0000_s391170" name="CorelDRAW" r:id="rId4" imgW="9780840" imgH="5998680" progId="">
              <p:embed/>
            </p:oleObj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800600" y="3886200"/>
            <a:ext cx="360363" cy="50323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05400" y="4267200"/>
            <a:ext cx="196056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aseline="-25000">
                <a:solidFill>
                  <a:schemeClr val="bg1"/>
                </a:solidFill>
              </a:rPr>
              <a:t>92</a:t>
            </a:r>
            <a:r>
              <a:rPr lang="en-US" sz="1600">
                <a:solidFill>
                  <a:schemeClr val="bg1"/>
                </a:solidFill>
              </a:rPr>
              <a:t>U / T</a:t>
            </a:r>
            <a:r>
              <a:rPr lang="el-GR" baseline="-25000">
                <a:solidFill>
                  <a:schemeClr val="bg1"/>
                </a:solidFill>
                <a:cs typeface="Arial" charset="0"/>
              </a:rPr>
              <a:t>α</a:t>
            </a:r>
            <a:r>
              <a:rPr lang="en-US" baseline="-2500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bg1"/>
                </a:solidFill>
              </a:rPr>
              <a:t>= 4.5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·10</a:t>
            </a:r>
            <a:r>
              <a:rPr lang="en-US" baseline="30000">
                <a:solidFill>
                  <a:schemeClr val="bg1"/>
                </a:solidFill>
                <a:cs typeface="Arial" charset="0"/>
              </a:rPr>
              <a:t>9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198438"/>
            <a:ext cx="2295525" cy="411162"/>
            <a:chOff x="618" y="-2"/>
            <a:chExt cx="1446" cy="259"/>
          </a:xfrm>
        </p:grpSpPr>
        <p:sp>
          <p:nvSpPr>
            <p:cNvPr id="3112" name="Text Box 7"/>
            <p:cNvSpPr txBox="1">
              <a:spLocks noChangeArrowheads="1"/>
            </p:cNvSpPr>
            <p:nvPr/>
          </p:nvSpPr>
          <p:spPr bwMode="auto">
            <a:xfrm>
              <a:off x="629" y="7"/>
              <a:ext cx="1435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Chart of nuclides</a:t>
              </a:r>
            </a:p>
          </p:txBody>
        </p:sp>
        <p:sp>
          <p:nvSpPr>
            <p:cNvPr id="3113" name="Text Box 8"/>
            <p:cNvSpPr txBox="1">
              <a:spLocks noChangeArrowheads="1"/>
            </p:cNvSpPr>
            <p:nvPr/>
          </p:nvSpPr>
          <p:spPr bwMode="auto">
            <a:xfrm>
              <a:off x="618" y="-2"/>
              <a:ext cx="1435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808080"/>
                  </a:solidFill>
                </a:rPr>
                <a:t>Chart of nuclides</a:t>
              </a:r>
            </a:p>
          </p:txBody>
        </p:sp>
      </p:grp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3257550" y="4972050"/>
            <a:ext cx="1695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-25000">
                <a:solidFill>
                  <a:schemeClr val="bg1"/>
                </a:solidFill>
              </a:rPr>
              <a:t>82</a:t>
            </a:r>
            <a:r>
              <a:rPr lang="en-US" sz="1600">
                <a:solidFill>
                  <a:schemeClr val="bg1"/>
                </a:solidFill>
              </a:rPr>
              <a:t>Pb / stable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3048000" y="4718050"/>
            <a:ext cx="266700" cy="371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>
            <a:off x="2787650" y="4279900"/>
            <a:ext cx="266700" cy="3714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2470150" y="3946525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Bi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4098925" y="3535363"/>
            <a:ext cx="360363" cy="5032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ru-RU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3733800" y="3200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5334000" y="2133600"/>
            <a:ext cx="990600" cy="7064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86" name="Rectangle 16"/>
          <p:cNvSpPr>
            <a:spLocks noChangeArrowheads="1"/>
          </p:cNvSpPr>
          <p:nvPr/>
        </p:nvSpPr>
        <p:spPr bwMode="auto">
          <a:xfrm>
            <a:off x="5791200" y="2438400"/>
            <a:ext cx="381000" cy="65246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5722938" y="3209925"/>
            <a:ext cx="220662" cy="2190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5638800" y="2895600"/>
            <a:ext cx="517525" cy="2286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89" name="Rectangle 19"/>
          <p:cNvSpPr>
            <a:spLocks noChangeArrowheads="1"/>
          </p:cNvSpPr>
          <p:nvPr/>
        </p:nvSpPr>
        <p:spPr bwMode="auto">
          <a:xfrm>
            <a:off x="5813425" y="3124200"/>
            <a:ext cx="206375" cy="2984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5373688" y="2819400"/>
            <a:ext cx="722312" cy="2159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1" name="Rectangle 21"/>
          <p:cNvSpPr>
            <a:spLocks noChangeArrowheads="1"/>
          </p:cNvSpPr>
          <p:nvPr/>
        </p:nvSpPr>
        <p:spPr bwMode="auto">
          <a:xfrm>
            <a:off x="4953000" y="2635250"/>
            <a:ext cx="992188" cy="3111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2" name="Rectangle 22"/>
          <p:cNvSpPr>
            <a:spLocks noChangeArrowheads="1"/>
          </p:cNvSpPr>
          <p:nvPr/>
        </p:nvSpPr>
        <p:spPr bwMode="auto">
          <a:xfrm>
            <a:off x="4343400" y="2743200"/>
            <a:ext cx="765175" cy="2921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3" name="Rectangle 23"/>
          <p:cNvSpPr>
            <a:spLocks noChangeArrowheads="1"/>
          </p:cNvSpPr>
          <p:nvPr/>
        </p:nvSpPr>
        <p:spPr bwMode="auto">
          <a:xfrm>
            <a:off x="5467350" y="2787650"/>
            <a:ext cx="3048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4" name="Rectangle 24"/>
          <p:cNvSpPr>
            <a:spLocks noChangeArrowheads="1"/>
          </p:cNvSpPr>
          <p:nvPr/>
        </p:nvSpPr>
        <p:spPr bwMode="auto">
          <a:xfrm>
            <a:off x="4984750" y="2790825"/>
            <a:ext cx="3048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5" name="Rectangle 25"/>
          <p:cNvSpPr>
            <a:spLocks noChangeArrowheads="1"/>
          </p:cNvSpPr>
          <p:nvPr/>
        </p:nvSpPr>
        <p:spPr bwMode="auto">
          <a:xfrm>
            <a:off x="4530725" y="2968625"/>
            <a:ext cx="492125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6" name="Rectangle 26"/>
          <p:cNvSpPr>
            <a:spLocks noChangeArrowheads="1"/>
          </p:cNvSpPr>
          <p:nvPr/>
        </p:nvSpPr>
        <p:spPr bwMode="auto">
          <a:xfrm>
            <a:off x="4292600" y="3000375"/>
            <a:ext cx="555625" cy="2111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7" name="Rectangle 27"/>
          <p:cNvSpPr>
            <a:spLocks noChangeArrowheads="1"/>
          </p:cNvSpPr>
          <p:nvPr/>
        </p:nvSpPr>
        <p:spPr bwMode="auto">
          <a:xfrm>
            <a:off x="4114800" y="3038475"/>
            <a:ext cx="304800" cy="495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098" name="Text Box 28"/>
          <p:cNvSpPr txBox="1">
            <a:spLocks noChangeArrowheads="1"/>
          </p:cNvSpPr>
          <p:nvPr/>
        </p:nvSpPr>
        <p:spPr bwMode="auto">
          <a:xfrm>
            <a:off x="3276600" y="2179638"/>
            <a:ext cx="1624013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aseline="-25000">
                <a:solidFill>
                  <a:schemeClr val="bg1"/>
                </a:solidFill>
              </a:rPr>
              <a:t>102</a:t>
            </a:r>
            <a:r>
              <a:rPr lang="en-US" sz="1600">
                <a:solidFill>
                  <a:schemeClr val="bg1"/>
                </a:solidFill>
              </a:rPr>
              <a:t>No / T</a:t>
            </a:r>
            <a:r>
              <a:rPr lang="el-GR" baseline="-25000">
                <a:solidFill>
                  <a:schemeClr val="bg1"/>
                </a:solidFill>
                <a:cs typeface="Arial" charset="0"/>
              </a:rPr>
              <a:t>α</a:t>
            </a:r>
            <a:r>
              <a:rPr lang="en-US" baseline="-2500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≈</a:t>
            </a:r>
            <a:r>
              <a:rPr lang="en-US" sz="1600">
                <a:solidFill>
                  <a:schemeClr val="bg1"/>
                </a:solidFill>
              </a:rPr>
              <a:t> 2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s</a:t>
            </a:r>
          </a:p>
        </p:txBody>
      </p:sp>
      <p:sp>
        <p:nvSpPr>
          <p:cNvPr id="3099" name="Line 29"/>
          <p:cNvSpPr>
            <a:spLocks noChangeShapeType="1"/>
          </p:cNvSpPr>
          <p:nvPr/>
        </p:nvSpPr>
        <p:spPr bwMode="auto">
          <a:xfrm>
            <a:off x="4757738" y="2446338"/>
            <a:ext cx="355600" cy="5032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ru-RU"/>
          </a:p>
        </p:txBody>
      </p:sp>
      <p:sp>
        <p:nvSpPr>
          <p:cNvPr id="3100" name="Text Box 30"/>
          <p:cNvSpPr txBox="1">
            <a:spLocks noChangeArrowheads="1"/>
          </p:cNvSpPr>
          <p:nvPr/>
        </p:nvSpPr>
        <p:spPr bwMode="auto">
          <a:xfrm>
            <a:off x="914400" y="9398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rgbClr val="F8F8F8"/>
                </a:solidFill>
              </a:rPr>
              <a:t>about 50 years ago…</a:t>
            </a:r>
            <a:endParaRPr lang="ru-RU" sz="1800" b="0" dirty="0">
              <a:solidFill>
                <a:srgbClr val="F8F8F8"/>
              </a:solidFill>
            </a:endParaRPr>
          </a:p>
        </p:txBody>
      </p:sp>
      <p:sp>
        <p:nvSpPr>
          <p:cNvPr id="3101" name="Text Box 31"/>
          <p:cNvSpPr txBox="1">
            <a:spLocks noChangeArrowheads="1"/>
          </p:cNvSpPr>
          <p:nvPr/>
        </p:nvSpPr>
        <p:spPr bwMode="auto">
          <a:xfrm>
            <a:off x="4313238" y="239713"/>
            <a:ext cx="4099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8F8F8"/>
                </a:solidFill>
              </a:rPr>
              <a:t>Macroscopic theory  (Liquid Drop Model)</a:t>
            </a:r>
            <a:endParaRPr lang="ru-RU" b="1" dirty="0">
              <a:solidFill>
                <a:srgbClr val="F8F8F8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989390" y="1839913"/>
            <a:ext cx="3751263" cy="3119437"/>
            <a:chOff x="2513" y="1159"/>
            <a:chExt cx="2363" cy="1965"/>
          </a:xfrm>
        </p:grpSpPr>
        <p:sp>
          <p:nvSpPr>
            <p:cNvPr id="3109" name="Text Box 33"/>
            <p:cNvSpPr txBox="1">
              <a:spLocks noChangeArrowheads="1"/>
            </p:cNvSpPr>
            <p:nvPr/>
          </p:nvSpPr>
          <p:spPr bwMode="auto">
            <a:xfrm>
              <a:off x="3606" y="1344"/>
              <a:ext cx="1270" cy="52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 dirty="0" smtClean="0">
                  <a:solidFill>
                    <a:srgbClr val="00FFFF"/>
                  </a:solidFill>
                </a:rPr>
                <a:t>Nuclear  instability  against spontaneous  </a:t>
              </a:r>
              <a:r>
                <a:rPr lang="en-US" sz="1600" b="1" dirty="0">
                  <a:solidFill>
                    <a:srgbClr val="00FFFF"/>
                  </a:solidFill>
                </a:rPr>
                <a:t>fission</a:t>
              </a:r>
            </a:p>
          </p:txBody>
        </p:sp>
        <p:sp>
          <p:nvSpPr>
            <p:cNvPr id="3110" name="Text Box 34"/>
            <p:cNvSpPr txBox="1">
              <a:spLocks noChangeArrowheads="1"/>
            </p:cNvSpPr>
            <p:nvPr/>
          </p:nvSpPr>
          <p:spPr bwMode="auto">
            <a:xfrm>
              <a:off x="2513" y="1159"/>
              <a:ext cx="781" cy="21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FFCC"/>
                  </a:solidFill>
                </a:rPr>
                <a:t>T</a:t>
              </a:r>
              <a:r>
                <a:rPr lang="en-US" b="1" baseline="-25000" dirty="0">
                  <a:solidFill>
                    <a:srgbClr val="00FFCC"/>
                  </a:solidFill>
                  <a:cs typeface="Arial" charset="0"/>
                </a:rPr>
                <a:t>SF </a:t>
              </a:r>
              <a:r>
                <a:rPr lang="en-US" sz="1600" b="1" dirty="0">
                  <a:solidFill>
                    <a:srgbClr val="00FFCC"/>
                  </a:solidFill>
                </a:rPr>
                <a:t>= 2</a:t>
              </a:r>
              <a:r>
                <a:rPr lang="en-US" sz="1600" b="1" dirty="0">
                  <a:solidFill>
                    <a:srgbClr val="00FFCC"/>
                  </a:solidFill>
                  <a:cs typeface="Arial" charset="0"/>
                </a:rPr>
                <a:t>·10</a:t>
              </a:r>
              <a:r>
                <a:rPr lang="en-US" b="1" baseline="30000" dirty="0">
                  <a:solidFill>
                    <a:srgbClr val="00FFCC"/>
                  </a:solidFill>
                  <a:cs typeface="Arial" charset="0"/>
                </a:rPr>
                <a:t>-7</a:t>
              </a:r>
              <a:r>
                <a:rPr lang="en-US" sz="1800" b="1" baseline="30000" dirty="0">
                  <a:solidFill>
                    <a:srgbClr val="00FFCC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rgbClr val="00FFCC"/>
                  </a:solidFill>
                  <a:cs typeface="Arial" charset="0"/>
                </a:rPr>
                <a:t>y</a:t>
              </a:r>
            </a:p>
          </p:txBody>
        </p:sp>
        <p:sp>
          <p:nvSpPr>
            <p:cNvPr id="3111" name="Text Box 35"/>
            <p:cNvSpPr txBox="1">
              <a:spLocks noChangeArrowheads="1"/>
            </p:cNvSpPr>
            <p:nvPr/>
          </p:nvSpPr>
          <p:spPr bwMode="auto">
            <a:xfrm>
              <a:off x="3548" y="2910"/>
              <a:ext cx="701" cy="21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FFCC"/>
                  </a:solidFill>
                </a:rPr>
                <a:t>T</a:t>
              </a:r>
              <a:r>
                <a:rPr lang="en-US" b="1" baseline="-25000" dirty="0">
                  <a:solidFill>
                    <a:srgbClr val="00FFCC"/>
                  </a:solidFill>
                  <a:cs typeface="Arial" charset="0"/>
                </a:rPr>
                <a:t>SF </a:t>
              </a:r>
              <a:r>
                <a:rPr lang="en-US" sz="1600" b="1" dirty="0">
                  <a:solidFill>
                    <a:srgbClr val="00FFCC"/>
                  </a:solidFill>
                </a:rPr>
                <a:t>= </a:t>
              </a:r>
              <a:r>
                <a:rPr lang="en-US" sz="1600" b="1" dirty="0">
                  <a:solidFill>
                    <a:srgbClr val="00FFCC"/>
                  </a:solidFill>
                  <a:cs typeface="Arial" charset="0"/>
                </a:rPr>
                <a:t>10</a:t>
              </a:r>
              <a:r>
                <a:rPr lang="en-US" b="1" baseline="30000" dirty="0">
                  <a:solidFill>
                    <a:srgbClr val="00FFCC"/>
                  </a:solidFill>
                  <a:cs typeface="Arial" charset="0"/>
                </a:rPr>
                <a:t>16</a:t>
              </a:r>
              <a:r>
                <a:rPr lang="en-US" sz="1800" b="1" baseline="30000" dirty="0">
                  <a:solidFill>
                    <a:srgbClr val="00FFCC"/>
                  </a:solidFill>
                  <a:cs typeface="Arial" charset="0"/>
                </a:rPr>
                <a:t> </a:t>
              </a:r>
              <a:r>
                <a:rPr lang="en-US" sz="1600" b="1" dirty="0">
                  <a:solidFill>
                    <a:srgbClr val="00FFCC"/>
                  </a:solidFill>
                  <a:cs typeface="Arial" charset="0"/>
                </a:rPr>
                <a:t>y</a:t>
              </a:r>
            </a:p>
          </p:txBody>
        </p:sp>
      </p:grpSp>
      <p:sp>
        <p:nvSpPr>
          <p:cNvPr id="3103" name="Rectangle 36"/>
          <p:cNvSpPr>
            <a:spLocks noChangeArrowheads="1"/>
          </p:cNvSpPr>
          <p:nvPr/>
        </p:nvSpPr>
        <p:spPr bwMode="auto">
          <a:xfrm>
            <a:off x="5553075" y="3387725"/>
            <a:ext cx="220663" cy="21907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3105" name="Прямоугольник 40"/>
          <p:cNvSpPr>
            <a:spLocks noChangeArrowheads="1"/>
          </p:cNvSpPr>
          <p:nvPr/>
        </p:nvSpPr>
        <p:spPr bwMode="auto">
          <a:xfrm>
            <a:off x="5108576" y="2951163"/>
            <a:ext cx="95884" cy="87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Yuri </a:t>
            </a:r>
            <a:r>
              <a:rPr lang="en-US" sz="1400" dirty="0" err="1" smtClean="0">
                <a:solidFill>
                  <a:schemeClr val="bg1"/>
                </a:solidFill>
              </a:rPr>
              <a:t>Oganessian</a:t>
            </a:r>
            <a:r>
              <a:rPr lang="en-US" sz="1400" dirty="0" smtClean="0">
                <a:solidFill>
                  <a:schemeClr val="bg1"/>
                </a:solidFill>
              </a:rPr>
              <a:t>.  ARIS 2014, June 5, 2014 in Tokyo, Japan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242487" y="5383212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00" b="1"/>
              <a:t>1.1h</a:t>
            </a:r>
          </a:p>
        </p:txBody>
      </p:sp>
      <p:pic>
        <p:nvPicPr>
          <p:cNvPr id="10243" name="Picture 2" descr="C:\Users\fpr\Desktop\SH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12" y="379412"/>
            <a:ext cx="7986713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283968" y="705470"/>
            <a:ext cx="2879314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Island of over 50 nuclei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produced in Act.+</a:t>
            </a:r>
            <a:r>
              <a:rPr lang="en-US" b="1" kern="0" baseline="30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48</a:t>
            </a:r>
            <a:r>
              <a:rPr lang="en-US" b="1" kern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reactions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289792" y="2513012"/>
            <a:ext cx="20954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Nuclear Mainland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862152" y="5302551"/>
            <a:ext cx="367119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Fission is </a:t>
            </a:r>
            <a:r>
              <a:rPr lang="en-US" b="1" kern="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terminating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the decay chains at </a:t>
            </a:r>
            <a:r>
              <a:rPr lang="en-US" b="1" kern="0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the Islan</a:t>
            </a:r>
            <a:r>
              <a:rPr lang="en-US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0253" name="TextBox 1"/>
          <p:cNvSpPr txBox="1">
            <a:spLocks noChangeArrowheads="1"/>
          </p:cNvSpPr>
          <p:nvPr/>
        </p:nvSpPr>
        <p:spPr bwMode="auto">
          <a:xfrm>
            <a:off x="6563412" y="3013075"/>
            <a:ext cx="282575" cy="153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" b="1"/>
              <a:t>29 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85250" y="5599112"/>
            <a:ext cx="392112" cy="338138"/>
            <a:chOff x="3815848" y="3334312"/>
            <a:chExt cx="1155171" cy="999064"/>
          </a:xfrm>
        </p:grpSpPr>
        <p:sp>
          <p:nvSpPr>
            <p:cNvPr id="22" name="Rectangle 21"/>
            <p:cNvSpPr/>
            <p:nvPr/>
          </p:nvSpPr>
          <p:spPr>
            <a:xfrm>
              <a:off x="3885999" y="3353074"/>
              <a:ext cx="916655" cy="91463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8" name="TextBox 22"/>
            <p:cNvSpPr txBox="1">
              <a:spLocks noChangeArrowheads="1"/>
            </p:cNvSpPr>
            <p:nvPr/>
          </p:nvSpPr>
          <p:spPr bwMode="auto">
            <a:xfrm>
              <a:off x="3815848" y="3334312"/>
              <a:ext cx="1155171" cy="99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 baseline="30000"/>
                <a:t>266</a:t>
              </a:r>
              <a:r>
                <a:rPr lang="en-US" altLang="en-US" sz="800"/>
                <a:t>Lr</a:t>
              </a:r>
            </a:p>
            <a:p>
              <a:r>
                <a:rPr lang="en-US" altLang="en-US" sz="800" b="1"/>
                <a:t>11 h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074212" y="5083175"/>
            <a:ext cx="460375" cy="461962"/>
            <a:chOff x="5551139" y="3261255"/>
            <a:chExt cx="460022" cy="286756"/>
          </a:xfrm>
        </p:grpSpPr>
        <p:sp>
          <p:nvSpPr>
            <p:cNvPr id="31" name="Rectangle 30"/>
            <p:cNvSpPr/>
            <p:nvPr/>
          </p:nvSpPr>
          <p:spPr>
            <a:xfrm>
              <a:off x="5638385" y="3291803"/>
              <a:ext cx="228425" cy="91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6" name="TextBox 31"/>
            <p:cNvSpPr txBox="1">
              <a:spLocks noChangeArrowheads="1"/>
            </p:cNvSpPr>
            <p:nvPr/>
          </p:nvSpPr>
          <p:spPr bwMode="auto">
            <a:xfrm>
              <a:off x="5551139" y="3261255"/>
              <a:ext cx="460022" cy="286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800"/>
                <a:t>1.1h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488425" y="4078287"/>
            <a:ext cx="338137" cy="309563"/>
            <a:chOff x="3886064" y="3353074"/>
            <a:chExt cx="997054" cy="914636"/>
          </a:xfrm>
        </p:grpSpPr>
        <p:sp>
          <p:nvSpPr>
            <p:cNvPr id="34" name="Rectangle 33"/>
            <p:cNvSpPr/>
            <p:nvPr/>
          </p:nvSpPr>
          <p:spPr>
            <a:xfrm>
              <a:off x="3886064" y="3353074"/>
              <a:ext cx="912796" cy="91463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4" name="TextBox 34"/>
            <p:cNvSpPr txBox="1">
              <a:spLocks noChangeArrowheads="1"/>
            </p:cNvSpPr>
            <p:nvPr/>
          </p:nvSpPr>
          <p:spPr bwMode="auto">
            <a:xfrm>
              <a:off x="3941331" y="3435744"/>
              <a:ext cx="941787" cy="8266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 baseline="30000"/>
                <a:t>271</a:t>
              </a:r>
              <a:r>
                <a:rPr lang="en-US" altLang="en-US" sz="800"/>
                <a:t>Hs</a:t>
              </a:r>
            </a:p>
            <a:p>
              <a:r>
                <a:rPr lang="en-US" altLang="en-US" sz="600" b="1"/>
                <a:t>4 s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01350" y="4078287"/>
            <a:ext cx="425450" cy="338138"/>
            <a:chOff x="3815848" y="3334312"/>
            <a:chExt cx="1254506" cy="999064"/>
          </a:xfrm>
        </p:grpSpPr>
        <p:sp>
          <p:nvSpPr>
            <p:cNvPr id="37" name="Rectangle 36"/>
            <p:cNvSpPr/>
            <p:nvPr/>
          </p:nvSpPr>
          <p:spPr>
            <a:xfrm>
              <a:off x="3886061" y="3353074"/>
              <a:ext cx="912795" cy="91463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2" name="TextBox 37"/>
            <p:cNvSpPr txBox="1">
              <a:spLocks noChangeArrowheads="1"/>
            </p:cNvSpPr>
            <p:nvPr/>
          </p:nvSpPr>
          <p:spPr bwMode="auto">
            <a:xfrm>
              <a:off x="3815848" y="3334312"/>
              <a:ext cx="1254506" cy="99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800" baseline="30000"/>
                <a:t>277</a:t>
              </a:r>
              <a:r>
                <a:rPr lang="en-US" altLang="en-US" sz="800"/>
                <a:t>Hs</a:t>
              </a:r>
            </a:p>
            <a:p>
              <a:r>
                <a:rPr lang="en-US" altLang="en-US" sz="800" b="1"/>
                <a:t>3 ms</a:t>
              </a:r>
            </a:p>
          </p:txBody>
        </p:sp>
      </p:grpSp>
      <p:sp>
        <p:nvSpPr>
          <p:cNvPr id="10258" name="TextBox 34"/>
          <p:cNvSpPr txBox="1">
            <a:spLocks noChangeArrowheads="1"/>
          </p:cNvSpPr>
          <p:nvPr/>
        </p:nvSpPr>
        <p:spPr bwMode="auto">
          <a:xfrm>
            <a:off x="2904225" y="4679950"/>
            <a:ext cx="325437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800" b="1" baseline="30000"/>
              <a:t>267</a:t>
            </a:r>
            <a:r>
              <a:rPr lang="en-US" altLang="en-US" sz="800" b="1"/>
              <a:t>Sg</a:t>
            </a:r>
          </a:p>
          <a:p>
            <a:r>
              <a:rPr lang="en-US" altLang="en-US" sz="600" b="1"/>
              <a:t>2min </a:t>
            </a:r>
          </a:p>
        </p:txBody>
      </p:sp>
      <p:sp>
        <p:nvSpPr>
          <p:cNvPr id="10259" name="TextBox 1"/>
          <p:cNvSpPr txBox="1">
            <a:spLocks noChangeArrowheads="1"/>
          </p:cNvSpPr>
          <p:nvPr/>
        </p:nvSpPr>
        <p:spPr bwMode="auto">
          <a:xfrm>
            <a:off x="3848787" y="4524375"/>
            <a:ext cx="219075" cy="184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600" b="1"/>
              <a:t>2 s</a:t>
            </a:r>
          </a:p>
        </p:txBody>
      </p:sp>
      <p:sp>
        <p:nvSpPr>
          <p:cNvPr id="10260" name="TextBox 2"/>
          <p:cNvSpPr txBox="1">
            <a:spLocks noChangeArrowheads="1"/>
          </p:cNvSpPr>
          <p:nvPr/>
        </p:nvSpPr>
        <p:spPr bwMode="auto">
          <a:xfrm>
            <a:off x="3183625" y="5138737"/>
            <a:ext cx="357187" cy="139700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00" b="1"/>
              <a:t>~1 h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862292" y="1206182"/>
            <a:ext cx="5976908" cy="1306830"/>
            <a:chOff x="2862292" y="1206182"/>
            <a:chExt cx="5976908" cy="1306830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2862292" y="1916832"/>
              <a:ext cx="1133644" cy="40011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kern="0" dirty="0" smtClean="0">
                  <a:solidFill>
                    <a:srgbClr val="0000FF"/>
                  </a:solidFill>
                  <a:cs typeface="Arial" pitchFamily="34" charset="0"/>
                </a:rPr>
                <a:t>~</a:t>
              </a:r>
              <a:r>
                <a:rPr lang="en-US" sz="2000" b="1" kern="0" dirty="0" smtClean="0">
                  <a:solidFill>
                    <a:srgbClr val="0000FF"/>
                  </a:solidFill>
                  <a:cs typeface="Arial" pitchFamily="34" charset="0"/>
                </a:rPr>
                <a:t> </a:t>
              </a:r>
              <a:r>
                <a:rPr lang="en-US" b="1" kern="0" dirty="0" smtClean="0">
                  <a:solidFill>
                    <a:srgbClr val="0000FF"/>
                  </a:solidFill>
                  <a:cs typeface="Arial" pitchFamily="34" charset="0"/>
                </a:rPr>
                <a:t>0.02 </a:t>
              </a:r>
              <a:r>
                <a:rPr lang="en-US" b="1" kern="0" dirty="0" err="1" smtClean="0">
                  <a:solidFill>
                    <a:srgbClr val="0000FF"/>
                  </a:solidFill>
                  <a:cs typeface="Arial" pitchFamily="34" charset="0"/>
                </a:rPr>
                <a:t>pb</a:t>
              </a:r>
              <a:endParaRPr lang="en-US" b="1" kern="0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8122337" y="1206182"/>
              <a:ext cx="716863" cy="369332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FF"/>
                  </a:solidFill>
                  <a:cs typeface="Arial" pitchFamily="34" charset="0"/>
                </a:rPr>
                <a:t>~1 </a:t>
              </a:r>
              <a:r>
                <a:rPr lang="en-US" b="1" kern="0" dirty="0" err="1">
                  <a:solidFill>
                    <a:srgbClr val="0000FF"/>
                  </a:solidFill>
                  <a:cs typeface="Arial" pitchFamily="34" charset="0"/>
                </a:rPr>
                <a:t>pb</a:t>
              </a:r>
              <a:endParaRPr lang="en-US" b="1" kern="0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7499402" y="2049145"/>
              <a:ext cx="833883" cy="369332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00FF"/>
                  </a:solidFill>
                  <a:cs typeface="Arial" pitchFamily="34" charset="0"/>
                </a:rPr>
                <a:t>~10 </a:t>
              </a:r>
              <a:r>
                <a:rPr lang="en-US" b="1" kern="0" dirty="0" err="1">
                  <a:solidFill>
                    <a:srgbClr val="0000FF"/>
                  </a:solidFill>
                  <a:cs typeface="Arial" pitchFamily="34" charset="0"/>
                </a:rPr>
                <a:t>pb</a:t>
              </a:r>
              <a:endParaRPr lang="en-US" b="1" kern="0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cxnSp>
          <p:nvCxnSpPr>
            <p:cNvPr id="30" name="Shape 29"/>
            <p:cNvCxnSpPr/>
            <p:nvPr/>
          </p:nvCxnSpPr>
          <p:spPr>
            <a:xfrm rot="16200000" flipH="1">
              <a:off x="3960547" y="2208212"/>
              <a:ext cx="381000" cy="228600"/>
            </a:xfrm>
            <a:prstGeom prst="bentConnector3">
              <a:avLst>
                <a:gd name="adj1" fmla="val 1000"/>
              </a:avLst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:\My Document\My talks\Tokyo 2014\Golden 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9817"/>
            <a:ext cx="9185610" cy="6887817"/>
          </a:xfrm>
          <a:prstGeom prst="rect">
            <a:avLst/>
          </a:prstGeom>
          <a:noFill/>
        </p:spPr>
      </p:pic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-34725" y="1745432"/>
          <a:ext cx="9144000" cy="5112568"/>
        </p:xfrm>
        <a:graphic>
          <a:graphicData uri="http://schemas.openxmlformats.org/presentationml/2006/ole">
            <p:oleObj spid="_x0000_s181252" name="CorelDRAW" r:id="rId4" imgW="8403833" imgH="6098013" progId="CorelDraw.Graphic.16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332656"/>
            <a:ext cx="79208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How to build a bridge between heavy and super-heavy nuclei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62"/>
          <p:cNvSpPr txBox="1">
            <a:spLocks noChangeArrowheads="1"/>
          </p:cNvSpPr>
          <p:nvPr/>
        </p:nvSpPr>
        <p:spPr bwMode="auto">
          <a:xfrm>
            <a:off x="7092280" y="2852936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Island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5060816" y="3758942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112</a:t>
            </a:r>
            <a:endParaRPr lang="ru-RU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62"/>
          <p:cNvSpPr txBox="1">
            <a:spLocks noChangeArrowheads="1"/>
          </p:cNvSpPr>
          <p:nvPr/>
        </p:nvSpPr>
        <p:spPr bwMode="auto">
          <a:xfrm>
            <a:off x="5936724" y="3065532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114</a:t>
            </a:r>
            <a:endParaRPr lang="ru-RU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62"/>
          <p:cNvSpPr txBox="1">
            <a:spLocks noChangeArrowheads="1"/>
          </p:cNvSpPr>
          <p:nvPr/>
        </p:nvSpPr>
        <p:spPr bwMode="auto">
          <a:xfrm>
            <a:off x="6876256" y="2383552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116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62"/>
          <p:cNvSpPr txBox="1">
            <a:spLocks noChangeArrowheads="1"/>
          </p:cNvSpPr>
          <p:nvPr/>
        </p:nvSpPr>
        <p:spPr bwMode="auto">
          <a:xfrm>
            <a:off x="8190434" y="1714941"/>
            <a:ext cx="7200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118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62"/>
          <p:cNvSpPr txBox="1">
            <a:spLocks noChangeArrowheads="1"/>
          </p:cNvSpPr>
          <p:nvPr/>
        </p:nvSpPr>
        <p:spPr bwMode="auto">
          <a:xfrm>
            <a:off x="2495343" y="4091205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110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3" name="TextBox 62"/>
          <p:cNvSpPr txBox="1">
            <a:spLocks noChangeArrowheads="1"/>
          </p:cNvSpPr>
          <p:nvPr/>
        </p:nvSpPr>
        <p:spPr bwMode="auto">
          <a:xfrm>
            <a:off x="1599080" y="4474267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108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4" name="TextBox 62"/>
          <p:cNvSpPr txBox="1">
            <a:spLocks noChangeArrowheads="1"/>
          </p:cNvSpPr>
          <p:nvPr/>
        </p:nvSpPr>
        <p:spPr bwMode="auto">
          <a:xfrm>
            <a:off x="441836" y="5145617"/>
            <a:ext cx="914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Z=106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6" name="TextBox 62"/>
          <p:cNvSpPr txBox="1">
            <a:spLocks noChangeArrowheads="1"/>
          </p:cNvSpPr>
          <p:nvPr/>
        </p:nvSpPr>
        <p:spPr bwMode="auto">
          <a:xfrm>
            <a:off x="3394164" y="3768448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112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1835696" y="6021288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Mainland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644008" y="3140586"/>
            <a:ext cx="1296144" cy="1008494"/>
            <a:chOff x="4644008" y="3140586"/>
            <a:chExt cx="1296144" cy="1008494"/>
          </a:xfrm>
        </p:grpSpPr>
        <p:sp>
          <p:nvSpPr>
            <p:cNvPr id="15" name="Стрелка вправо 14"/>
            <p:cNvSpPr/>
            <p:nvPr/>
          </p:nvSpPr>
          <p:spPr>
            <a:xfrm flipH="1">
              <a:off x="4644008" y="3861048"/>
              <a:ext cx="432048" cy="28803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flipH="1">
              <a:off x="5148064" y="3481958"/>
              <a:ext cx="432048" cy="28803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flipH="1">
              <a:off x="5508104" y="3140586"/>
              <a:ext cx="432048" cy="288032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62"/>
          <p:cNvSpPr txBox="1">
            <a:spLocks noChangeArrowheads="1"/>
          </p:cNvSpPr>
          <p:nvPr/>
        </p:nvSpPr>
        <p:spPr bwMode="auto">
          <a:xfrm>
            <a:off x="7582203" y="2060848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117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62"/>
          <p:cNvSpPr txBox="1">
            <a:spLocks noChangeArrowheads="1"/>
          </p:cNvSpPr>
          <p:nvPr/>
        </p:nvSpPr>
        <p:spPr bwMode="auto">
          <a:xfrm>
            <a:off x="6228184" y="2708920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115</a:t>
            </a:r>
            <a:endParaRPr lang="ru-RU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3384514" y="3417425"/>
            <a:ext cx="648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113</a:t>
            </a:r>
            <a:endParaRPr lang="ru-RU" sz="2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62"/>
          <p:cNvSpPr txBox="1">
            <a:spLocks noChangeArrowheads="1"/>
          </p:cNvSpPr>
          <p:nvPr/>
        </p:nvSpPr>
        <p:spPr bwMode="auto">
          <a:xfrm>
            <a:off x="8007792" y="2204864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Island</a:t>
            </a:r>
            <a:endParaRPr lang="ru-RU" sz="2400" dirty="0">
              <a:latin typeface="Comic Sans MS" pitchFamily="66" charset="0"/>
            </a:endParaRPr>
          </a:p>
        </p:txBody>
      </p:sp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27027" y="2662991"/>
          <a:ext cx="3609975" cy="3993266"/>
        </p:xfrm>
        <a:graphic>
          <a:graphicData uri="http://schemas.openxmlformats.org/presentationml/2006/ole">
            <p:oleObj spid="_x0000_s237571" name="CorelDRAW" r:id="rId4" imgW="3610691" imgH="4094959" progId="CorelDraw.Graphic.16">
              <p:embed/>
            </p:oleObj>
          </a:graphicData>
        </a:graphic>
      </p:graphicFrame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224240" y="660119"/>
          <a:ext cx="7127875" cy="6003925"/>
        </p:xfrm>
        <a:graphic>
          <a:graphicData uri="http://schemas.openxmlformats.org/presentationml/2006/ole">
            <p:oleObj spid="_x0000_s237570" name="CorelDRAW" r:id="rId5" imgW="7223400" imgH="6084360" progId="">
              <p:embed/>
            </p:oleObj>
          </a:graphicData>
        </a:graphic>
      </p:graphicFrame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1144245" y="724755"/>
            <a:ext cx="6405037" cy="5934671"/>
            <a:chOff x="-73400" y="469921"/>
            <a:chExt cx="6405421" cy="5933887"/>
          </a:xfrm>
        </p:grpSpPr>
        <p:sp>
          <p:nvSpPr>
            <p:cNvPr id="12352" name="TextBox 11"/>
            <p:cNvSpPr txBox="1">
              <a:spLocks noChangeArrowheads="1"/>
            </p:cNvSpPr>
            <p:nvPr/>
          </p:nvSpPr>
          <p:spPr bwMode="auto">
            <a:xfrm>
              <a:off x="5772252" y="469921"/>
              <a:ext cx="5597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118</a:t>
              </a:r>
            </a:p>
          </p:txBody>
        </p:sp>
        <p:sp>
          <p:nvSpPr>
            <p:cNvPr id="12354" name="TextBox 13"/>
            <p:cNvSpPr txBox="1">
              <a:spLocks noChangeArrowheads="1"/>
            </p:cNvSpPr>
            <p:nvPr/>
          </p:nvSpPr>
          <p:spPr bwMode="auto">
            <a:xfrm>
              <a:off x="4180973" y="1647483"/>
              <a:ext cx="55976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115</a:t>
              </a:r>
            </a:p>
          </p:txBody>
        </p:sp>
        <p:sp>
          <p:nvSpPr>
            <p:cNvPr id="12355" name="TextBox 14"/>
            <p:cNvSpPr txBox="1">
              <a:spLocks noChangeArrowheads="1"/>
            </p:cNvSpPr>
            <p:nvPr/>
          </p:nvSpPr>
          <p:spPr bwMode="auto">
            <a:xfrm>
              <a:off x="3484873" y="2061258"/>
              <a:ext cx="5597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114</a:t>
              </a:r>
            </a:p>
          </p:txBody>
        </p:sp>
        <p:sp>
          <p:nvSpPr>
            <p:cNvPr id="12356" name="TextBox 15"/>
            <p:cNvSpPr txBox="1">
              <a:spLocks noChangeArrowheads="1"/>
            </p:cNvSpPr>
            <p:nvPr/>
          </p:nvSpPr>
          <p:spPr bwMode="auto">
            <a:xfrm>
              <a:off x="2990442" y="2431595"/>
              <a:ext cx="5597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113</a:t>
              </a:r>
            </a:p>
          </p:txBody>
        </p:sp>
        <p:sp>
          <p:nvSpPr>
            <p:cNvPr id="12357" name="TextBox 17"/>
            <p:cNvSpPr txBox="1">
              <a:spLocks noChangeArrowheads="1"/>
            </p:cNvSpPr>
            <p:nvPr/>
          </p:nvSpPr>
          <p:spPr bwMode="auto">
            <a:xfrm>
              <a:off x="2255675" y="3247953"/>
              <a:ext cx="5597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111</a:t>
              </a:r>
            </a:p>
          </p:txBody>
        </p:sp>
        <p:sp>
          <p:nvSpPr>
            <p:cNvPr id="12358" name="TextBox 18"/>
            <p:cNvSpPr txBox="1">
              <a:spLocks noChangeArrowheads="1"/>
            </p:cNvSpPr>
            <p:nvPr/>
          </p:nvSpPr>
          <p:spPr bwMode="auto">
            <a:xfrm>
              <a:off x="4872746" y="3662004"/>
              <a:ext cx="559769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110</a:t>
              </a:r>
            </a:p>
          </p:txBody>
        </p:sp>
        <p:sp>
          <p:nvSpPr>
            <p:cNvPr id="12359" name="TextBox 19"/>
            <p:cNvSpPr txBox="1">
              <a:spLocks noChangeArrowheads="1"/>
            </p:cNvSpPr>
            <p:nvPr/>
          </p:nvSpPr>
          <p:spPr bwMode="auto">
            <a:xfrm>
              <a:off x="1493150" y="4024179"/>
              <a:ext cx="559769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109</a:t>
              </a:r>
            </a:p>
          </p:txBody>
        </p:sp>
        <p:sp>
          <p:nvSpPr>
            <p:cNvPr id="12360" name="TextBox 20"/>
            <p:cNvSpPr txBox="1">
              <a:spLocks noChangeArrowheads="1"/>
            </p:cNvSpPr>
            <p:nvPr/>
          </p:nvSpPr>
          <p:spPr bwMode="auto">
            <a:xfrm>
              <a:off x="1318064" y="4470377"/>
              <a:ext cx="559769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108</a:t>
              </a:r>
            </a:p>
          </p:txBody>
        </p:sp>
        <p:sp>
          <p:nvSpPr>
            <p:cNvPr id="12361" name="TextBox 21"/>
            <p:cNvSpPr txBox="1">
              <a:spLocks noChangeArrowheads="1"/>
            </p:cNvSpPr>
            <p:nvPr/>
          </p:nvSpPr>
          <p:spPr bwMode="auto">
            <a:xfrm>
              <a:off x="718816" y="4866615"/>
              <a:ext cx="559769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107</a:t>
              </a:r>
            </a:p>
          </p:txBody>
        </p:sp>
        <p:sp>
          <p:nvSpPr>
            <p:cNvPr id="12362" name="TextBox 22"/>
            <p:cNvSpPr txBox="1">
              <a:spLocks noChangeArrowheads="1"/>
            </p:cNvSpPr>
            <p:nvPr/>
          </p:nvSpPr>
          <p:spPr bwMode="auto">
            <a:xfrm>
              <a:off x="538340" y="5262091"/>
              <a:ext cx="559769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106</a:t>
              </a:r>
            </a:p>
          </p:txBody>
        </p:sp>
        <p:sp>
          <p:nvSpPr>
            <p:cNvPr id="12363" name="TextBox 23"/>
            <p:cNvSpPr txBox="1">
              <a:spLocks noChangeArrowheads="1"/>
            </p:cNvSpPr>
            <p:nvPr/>
          </p:nvSpPr>
          <p:spPr bwMode="auto">
            <a:xfrm>
              <a:off x="-73400" y="5665618"/>
              <a:ext cx="559769" cy="338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105</a:t>
              </a:r>
            </a:p>
          </p:txBody>
        </p:sp>
        <p:sp>
          <p:nvSpPr>
            <p:cNvPr id="12364" name="TextBox 24"/>
            <p:cNvSpPr txBox="1">
              <a:spLocks noChangeArrowheads="1"/>
            </p:cNvSpPr>
            <p:nvPr/>
          </p:nvSpPr>
          <p:spPr bwMode="auto">
            <a:xfrm>
              <a:off x="717294" y="6065255"/>
              <a:ext cx="559769" cy="338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104</a:t>
              </a:r>
            </a:p>
          </p:txBody>
        </p:sp>
        <p:sp>
          <p:nvSpPr>
            <p:cNvPr id="81" name="TextBox 13"/>
            <p:cNvSpPr txBox="1">
              <a:spLocks noChangeArrowheads="1"/>
            </p:cNvSpPr>
            <p:nvPr/>
          </p:nvSpPr>
          <p:spPr bwMode="auto">
            <a:xfrm>
              <a:off x="5033330" y="1253435"/>
              <a:ext cx="495679" cy="3385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latin typeface="Comic Sans MS" pitchFamily="66" charset="0"/>
                </a:rPr>
                <a:t>11</a:t>
              </a:r>
              <a:r>
                <a:rPr lang="en-US" sz="1600" dirty="0" smtClean="0">
                  <a:latin typeface="Comic Sans MS" pitchFamily="66" charset="0"/>
                </a:rPr>
                <a:t>6</a:t>
              </a:r>
              <a:endParaRPr lang="ru-RU" sz="1600" dirty="0">
                <a:latin typeface="Comic Sans MS" pitchFamily="66" charset="0"/>
              </a:endParaRPr>
            </a:p>
          </p:txBody>
        </p:sp>
      </p:grpSp>
      <p:cxnSp>
        <p:nvCxnSpPr>
          <p:cNvPr id="12294" name="Прямая соединительная линия 55"/>
          <p:cNvCxnSpPr>
            <a:cxnSpLocks noChangeShapeType="1"/>
          </p:cNvCxnSpPr>
          <p:nvPr/>
        </p:nvCxnSpPr>
        <p:spPr bwMode="auto">
          <a:xfrm rot="16200000" flipH="1">
            <a:off x="43210" y="820937"/>
            <a:ext cx="550863" cy="63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2295" name="Прямая соединительная линия 65"/>
          <p:cNvCxnSpPr>
            <a:cxnSpLocks noChangeShapeType="1"/>
          </p:cNvCxnSpPr>
          <p:nvPr/>
        </p:nvCxnSpPr>
        <p:spPr bwMode="auto">
          <a:xfrm rot="10800000" flipV="1">
            <a:off x="7945140" y="6500680"/>
            <a:ext cx="609600" cy="95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2296" name="TextBox 67"/>
          <p:cNvSpPr txBox="1">
            <a:spLocks noChangeArrowheads="1"/>
          </p:cNvSpPr>
          <p:nvPr/>
        </p:nvSpPr>
        <p:spPr bwMode="auto">
          <a:xfrm>
            <a:off x="6490990" y="6294305"/>
            <a:ext cx="1300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Gungsuh" pitchFamily="18" charset="-127"/>
                <a:ea typeface="Gungsuh" pitchFamily="18" charset="-127"/>
              </a:rPr>
              <a:t>neutrons</a:t>
            </a:r>
            <a:endParaRPr lang="ru-RU" sz="180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297" name="TextBox 69"/>
          <p:cNvSpPr txBox="1">
            <a:spLocks noChangeArrowheads="1"/>
          </p:cNvSpPr>
          <p:nvPr/>
        </p:nvSpPr>
        <p:spPr bwMode="auto">
          <a:xfrm rot="-5400000">
            <a:off x="-338025" y="1454113"/>
            <a:ext cx="126094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Gungsuh" pitchFamily="18" charset="-127"/>
                <a:ea typeface="Gungsuh" pitchFamily="18" charset="-127"/>
              </a:rPr>
              <a:t>protons</a:t>
            </a:r>
            <a:endParaRPr lang="ru-RU" sz="1800" dirty="0"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6948812" y="2676343"/>
            <a:ext cx="1836587" cy="1921397"/>
            <a:chOff x="7089722" y="2455613"/>
            <a:chExt cx="1836587" cy="1921397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H="1" flipV="1">
              <a:off x="7089722" y="2455613"/>
              <a:ext cx="697230" cy="63700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7164288" y="3068960"/>
              <a:ext cx="1762021" cy="130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b="1" baseline="30000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244</a:t>
              </a:r>
              <a:r>
                <a:rPr lang="en-US" sz="2400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Pu+</a:t>
              </a:r>
              <a:r>
                <a:rPr lang="en-US" sz="2400" b="1" baseline="30000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48</a:t>
              </a:r>
              <a:r>
                <a:rPr lang="en-US" sz="2400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Ca</a:t>
              </a:r>
            </a:p>
            <a:p>
              <a:pPr>
                <a:spcAft>
                  <a:spcPts val="600"/>
                </a:spcAft>
              </a:pPr>
              <a:r>
                <a:rPr lang="en-US" sz="2000" b="1" dirty="0" err="1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t</a:t>
              </a:r>
              <a:r>
                <a:rPr lang="en-US" sz="2200" b="1" baseline="-25000" dirty="0" err="1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SF</a:t>
              </a:r>
              <a:r>
                <a:rPr lang="en-US" sz="2000" b="1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 &gt; 5 s</a:t>
              </a:r>
            </a:p>
            <a:p>
              <a:r>
                <a:rPr lang="en-US" sz="2000" b="1" dirty="0" smtClean="0">
                  <a:solidFill>
                    <a:srgbClr val="0070C0"/>
                  </a:solidFill>
                  <a:latin typeface="Gungsuh" pitchFamily="18" charset="-127"/>
                  <a:ea typeface="Gungsuh" pitchFamily="18" charset="-127"/>
                </a:rPr>
                <a:t> </a:t>
              </a:r>
              <a:r>
                <a:rPr lang="el-GR" sz="2000" b="1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σ</a:t>
              </a:r>
              <a:r>
                <a:rPr lang="en-US" sz="2000" b="1" baseline="-25000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 </a:t>
              </a:r>
              <a:r>
                <a:rPr lang="en-US" sz="2000" b="1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≈ 6-7 </a:t>
              </a:r>
              <a:r>
                <a:rPr lang="en-US" sz="2000" b="1" dirty="0" err="1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pb</a:t>
              </a:r>
              <a:endParaRPr lang="ru-RU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56495" y="2599629"/>
              <a:ext cx="498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4A82"/>
                  </a:solidFill>
                  <a:latin typeface="Gungsuh" pitchFamily="18" charset="-127"/>
                  <a:ea typeface="Gungsuh" pitchFamily="18" charset="-127"/>
                </a:rPr>
                <a:t>4n</a:t>
              </a:r>
              <a:endParaRPr lang="ru-RU" sz="2000" b="1" dirty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55576" y="-27384"/>
            <a:ext cx="79208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How to build a bridge between heavy and super-heavy nuclei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12083" y="3113430"/>
            <a:ext cx="392430" cy="379094"/>
          </a:xfrm>
          <a:prstGeom prst="rect">
            <a:avLst/>
          </a:prstGeom>
          <a:solidFill>
            <a:srgbClr val="008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3590176" y="3057912"/>
            <a:ext cx="39145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278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5" name="TextBox 89"/>
          <p:cNvSpPr txBox="1">
            <a:spLocks noChangeArrowheads="1"/>
          </p:cNvSpPr>
          <p:nvPr/>
        </p:nvSpPr>
        <p:spPr bwMode="auto">
          <a:xfrm>
            <a:off x="3622295" y="3233051"/>
            <a:ext cx="4395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112</a:t>
            </a:r>
            <a:endParaRPr lang="ru-RU" sz="1300" b="1" dirty="0">
              <a:solidFill>
                <a:schemeClr val="bg1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268434" y="2985695"/>
            <a:ext cx="320050" cy="29489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772018" y="2985323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5576" y="2757487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baseline="30000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233</a:t>
            </a:r>
            <a:r>
              <a:rPr lang="en-US" sz="2400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U(</a:t>
            </a:r>
            <a:r>
              <a:rPr lang="en-US" sz="2400" b="1" baseline="30000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48</a:t>
            </a:r>
            <a:r>
              <a:rPr lang="en-US" sz="2400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Ca,3n)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01819" y="1236183"/>
            <a:ext cx="30941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ungsuh" pitchFamily="18" charset="-127"/>
                <a:ea typeface="Gungsuh" pitchFamily="18" charset="-127"/>
              </a:rPr>
              <a:t>One decay was </a:t>
            </a:r>
          </a:p>
          <a:p>
            <a:r>
              <a:rPr lang="en-US" sz="2000" dirty="0" smtClean="0">
                <a:latin typeface="Gungsuh" pitchFamily="18" charset="-127"/>
                <a:ea typeface="Gungsuh" pitchFamily="18" charset="-127"/>
              </a:rPr>
              <a:t>detected only</a:t>
            </a:r>
          </a:p>
          <a:p>
            <a:r>
              <a:rPr lang="en-US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               </a:t>
            </a:r>
            <a:r>
              <a:rPr lang="en-US" sz="2000" b="1" dirty="0" err="1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t</a:t>
            </a:r>
            <a:r>
              <a:rPr lang="en-US" sz="2200" b="1" baseline="-25000" dirty="0" err="1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SF</a:t>
            </a:r>
            <a:r>
              <a:rPr lang="en-US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 = 0.5 ms</a:t>
            </a:r>
          </a:p>
          <a:p>
            <a:r>
              <a:rPr lang="en-US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                </a:t>
            </a:r>
            <a:r>
              <a:rPr lang="el-GR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σ</a:t>
            </a:r>
            <a:r>
              <a:rPr lang="en-US" sz="2000" b="1" baseline="-25000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  </a:t>
            </a:r>
            <a:r>
              <a:rPr lang="en-US" sz="2000" b="1" dirty="0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≈  0.25 </a:t>
            </a:r>
            <a:r>
              <a:rPr lang="en-US" sz="2000" b="1" dirty="0" err="1" smtClean="0">
                <a:solidFill>
                  <a:srgbClr val="004A82"/>
                </a:solidFill>
                <a:latin typeface="Gungsuh" pitchFamily="18" charset="-127"/>
                <a:ea typeface="Gungsuh" pitchFamily="18" charset="-127"/>
              </a:rPr>
              <a:t>pb</a:t>
            </a:r>
            <a:endParaRPr lang="ru-RU" sz="2000" b="1" dirty="0" smtClean="0">
              <a:solidFill>
                <a:srgbClr val="004A82"/>
              </a:solidFill>
              <a:latin typeface="Gungsuh" pitchFamily="18" charset="-127"/>
              <a:ea typeface="Gungsuh" pitchFamily="18" charset="-127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</a:rPr>
              <a:t> </a:t>
            </a:r>
            <a:endParaRPr lang="ru-RU" sz="2000" b="1" dirty="0">
              <a:solidFill>
                <a:srgbClr val="0070C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9" name="TextBox 62"/>
          <p:cNvSpPr txBox="1">
            <a:spLocks noChangeArrowheads="1"/>
          </p:cNvSpPr>
          <p:nvPr/>
        </p:nvSpPr>
        <p:spPr bwMode="auto">
          <a:xfrm>
            <a:off x="683568" y="3861048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Mainland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410107" y="620688"/>
            <a:ext cx="5052912" cy="2092938"/>
            <a:chOff x="1410107" y="620688"/>
            <a:chExt cx="5052912" cy="2092938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1410107" y="838860"/>
              <a:ext cx="4212416" cy="1874766"/>
              <a:chOff x="1298925" y="583405"/>
              <a:chExt cx="4212416" cy="1874766"/>
            </a:xfrm>
          </p:grpSpPr>
          <p:grpSp>
            <p:nvGrpSpPr>
              <p:cNvPr id="9" name="Группа 100"/>
              <p:cNvGrpSpPr/>
              <p:nvPr/>
            </p:nvGrpSpPr>
            <p:grpSpPr>
              <a:xfrm>
                <a:off x="3995936" y="828275"/>
                <a:ext cx="1515405" cy="1629896"/>
                <a:chOff x="4119761" y="-601009"/>
                <a:chExt cx="1515405" cy="1629896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5200650" y="586398"/>
                  <a:ext cx="392430" cy="379094"/>
                </a:xfrm>
                <a:prstGeom prst="rect">
                  <a:avLst/>
                </a:prstGeom>
                <a:solidFill>
                  <a:srgbClr val="008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 bwMode="auto">
                <a:xfrm>
                  <a:off x="5163503" y="542310"/>
                  <a:ext cx="391454" cy="2539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050" b="1" dirty="0">
                      <a:solidFill>
                        <a:schemeClr val="bg1"/>
                      </a:solidFill>
                    </a:rPr>
                    <a:t>284</a:t>
                  </a:r>
                  <a:endParaRPr lang="ru-RU" sz="105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5195622" y="736499"/>
                  <a:ext cx="439544" cy="292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300" b="1" dirty="0">
                      <a:solidFill>
                        <a:schemeClr val="bg1"/>
                      </a:solidFill>
                    </a:rPr>
                    <a:t>114</a:t>
                  </a:r>
                  <a:endParaRPr lang="ru-RU" sz="13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99" name="Прямая соединительная линия 98"/>
                <p:cNvCxnSpPr/>
                <p:nvPr/>
              </p:nvCxnSpPr>
              <p:spPr>
                <a:xfrm>
                  <a:off x="4119761" y="-601009"/>
                  <a:ext cx="1224136" cy="11521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3491277" y="832520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1298925" y="583405"/>
                <a:ext cx="23070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b="1" baseline="30000" dirty="0" smtClean="0">
                    <a:solidFill>
                      <a:srgbClr val="004A82"/>
                    </a:solidFill>
                    <a:latin typeface="Gungsuh" pitchFamily="18" charset="-127"/>
                    <a:ea typeface="Gungsuh" pitchFamily="18" charset="-127"/>
                  </a:rPr>
                  <a:t>239</a:t>
                </a:r>
                <a:r>
                  <a:rPr lang="en-US" sz="2400" dirty="0" smtClean="0">
                    <a:solidFill>
                      <a:srgbClr val="004A82"/>
                    </a:solidFill>
                    <a:latin typeface="Gungsuh" pitchFamily="18" charset="-127"/>
                    <a:ea typeface="Gungsuh" pitchFamily="18" charset="-127"/>
                  </a:rPr>
                  <a:t>Pu(</a:t>
                </a:r>
                <a:r>
                  <a:rPr lang="en-US" sz="2400" b="1" baseline="30000" dirty="0" smtClean="0">
                    <a:solidFill>
                      <a:srgbClr val="004A82"/>
                    </a:solidFill>
                    <a:latin typeface="Gungsuh" pitchFamily="18" charset="-127"/>
                    <a:ea typeface="Gungsuh" pitchFamily="18" charset="-127"/>
                  </a:rPr>
                  <a:t>48</a:t>
                </a:r>
                <a:r>
                  <a:rPr lang="en-US" sz="2400" dirty="0" smtClean="0">
                    <a:solidFill>
                      <a:srgbClr val="004A82"/>
                    </a:solidFill>
                    <a:latin typeface="Gungsuh" pitchFamily="18" charset="-127"/>
                    <a:ea typeface="Gungsuh" pitchFamily="18" charset="-127"/>
                  </a:rPr>
                  <a:t>Ca,3n)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851920" y="620688"/>
              <a:ext cx="261109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K. </a:t>
              </a:r>
              <a:r>
                <a:rPr lang="en-US" dirty="0" err="1" smtClean="0"/>
                <a:t>Rykaczewski</a:t>
              </a:r>
              <a:r>
                <a:rPr lang="en-US" dirty="0" smtClean="0"/>
                <a:t>  tomorrow</a:t>
              </a:r>
              <a:endParaRPr lang="ru-RU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903336" y="620688"/>
            <a:ext cx="5184576" cy="6237312"/>
            <a:chOff x="8910514" y="620688"/>
            <a:chExt cx="5184576" cy="623731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8910514" y="620688"/>
              <a:ext cx="5184576" cy="6237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757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98546" y="980728"/>
              <a:ext cx="4647667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TextBox 53"/>
          <p:cNvSpPr txBox="1"/>
          <p:nvPr/>
        </p:nvSpPr>
        <p:spPr>
          <a:xfrm>
            <a:off x="-24937" y="3106243"/>
            <a:ext cx="3512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ungsuh" pitchFamily="18" charset="-127"/>
                <a:ea typeface="Gungsuh" pitchFamily="18" charset="-127"/>
              </a:rPr>
              <a:t>No decays was observed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6840760" cy="58477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discovery of SHE raised a questions</a:t>
            </a:r>
            <a:r>
              <a:rPr lang="en-US" sz="3200" dirty="0" smtClean="0">
                <a:solidFill>
                  <a:srgbClr val="0000FF"/>
                </a:solidFill>
              </a:rPr>
              <a:t>:</a:t>
            </a:r>
            <a:endParaRPr lang="ru-RU" sz="3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899592" y="1124744"/>
          <a:ext cx="6526111" cy="5040560"/>
        </p:xfrm>
        <a:graphic>
          <a:graphicData uri="http://schemas.openxmlformats.org/presentationml/2006/ole">
            <p:oleObj spid="_x0000_s361474" name="CorelDRAW" r:id="rId3" imgW="8589264" imgH="6391656" progId="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97530" y="3041908"/>
            <a:ext cx="4042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Pb</a:t>
            </a:r>
            <a:endParaRPr lang="ru-RU" sz="1600" b="1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13528" y="2924944"/>
            <a:ext cx="258599" cy="2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0000FF"/>
                </a:solidFill>
              </a:rPr>
              <a:t>β</a:t>
            </a:r>
            <a:r>
              <a:rPr lang="en-US" baseline="30000" dirty="0">
                <a:solidFill>
                  <a:srgbClr val="0000FF"/>
                </a:solidFill>
              </a:rPr>
              <a:t>-</a:t>
            </a:r>
            <a:endParaRPr lang="el-GR" baseline="30000" dirty="0">
              <a:solidFill>
                <a:srgbClr val="0000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04485" y="3869813"/>
            <a:ext cx="530172" cy="3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dirty="0"/>
              <a:t>waiting</a:t>
            </a:r>
          </a:p>
          <a:p>
            <a:pPr algn="r"/>
            <a:r>
              <a:rPr lang="en-US" sz="1200" dirty="0"/>
              <a:t>point</a:t>
            </a:r>
            <a:endParaRPr lang="ru-RU" sz="120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54549" y="3148588"/>
            <a:ext cx="83311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Uranium</a:t>
            </a:r>
            <a:endParaRPr lang="ru-RU" sz="1400" b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923928" y="1907540"/>
            <a:ext cx="48282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HN</a:t>
            </a:r>
          </a:p>
        </p:txBody>
      </p:sp>
      <p:sp>
        <p:nvSpPr>
          <p:cNvPr id="17" name="Овал 16"/>
          <p:cNvSpPr/>
          <p:nvPr/>
        </p:nvSpPr>
        <p:spPr>
          <a:xfrm rot="19797929">
            <a:off x="3672487" y="2314410"/>
            <a:ext cx="1352174" cy="5386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4248150" y="2773680"/>
            <a:ext cx="2286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394527" y="1628800"/>
            <a:ext cx="3467912" cy="2715711"/>
            <a:chOff x="5394527" y="1575644"/>
            <a:chExt cx="3467912" cy="2715711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394527" y="1575644"/>
              <a:ext cx="2417833" cy="2329871"/>
              <a:chOff x="3670" y="551"/>
              <a:chExt cx="1898" cy="1762"/>
            </a:xfrm>
          </p:grpSpPr>
          <p:graphicFrame>
            <p:nvGraphicFramePr>
              <p:cNvPr id="13" name="Object 3"/>
              <p:cNvGraphicFramePr>
                <a:graphicFrameLocks noChangeAspect="1"/>
              </p:cNvGraphicFramePr>
              <p:nvPr/>
            </p:nvGraphicFramePr>
            <p:xfrm>
              <a:off x="3670" y="551"/>
              <a:ext cx="1898" cy="1762"/>
            </p:xfrm>
            <a:graphic>
              <a:graphicData uri="http://schemas.openxmlformats.org/presentationml/2006/ole">
                <p:oleObj spid="_x0000_s361475" name="CorelDRAW" r:id="rId4" imgW="3267456" imgH="3038856" progId="">
                  <p:embed/>
                </p:oleObj>
              </a:graphicData>
            </a:graphic>
          </p:graphicFrame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669" y="956"/>
                <a:ext cx="2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200">
                    <a:solidFill>
                      <a:srgbClr val="0000FF"/>
                    </a:solidFill>
                  </a:rPr>
                  <a:t>β</a:t>
                </a:r>
                <a:r>
                  <a:rPr lang="en-US" baseline="30000">
                    <a:solidFill>
                      <a:srgbClr val="0000FF"/>
                    </a:solidFill>
                  </a:rPr>
                  <a:t>-</a:t>
                </a:r>
                <a:endParaRPr lang="el-GR" baseline="3000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531" y="818"/>
                <a:ext cx="2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200">
                    <a:solidFill>
                      <a:srgbClr val="0000FF"/>
                    </a:solidFill>
                  </a:rPr>
                  <a:t>β</a:t>
                </a:r>
                <a:r>
                  <a:rPr lang="en-US" baseline="30000">
                    <a:solidFill>
                      <a:srgbClr val="0000FF"/>
                    </a:solidFill>
                  </a:rPr>
                  <a:t>-</a:t>
                </a:r>
                <a:endParaRPr lang="el-GR" baseline="30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689408" y="3645024"/>
              <a:ext cx="21730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Are SHN produced</a:t>
              </a:r>
            </a:p>
            <a:p>
              <a:pPr algn="r"/>
              <a:r>
                <a:rPr lang="en-US" b="1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in stellar explosions</a:t>
              </a:r>
              <a:r>
                <a:rPr lang="en-US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?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96925" y="1052736"/>
            <a:ext cx="4177557" cy="826813"/>
            <a:chOff x="2596925" y="1104096"/>
            <a:chExt cx="4177557" cy="826813"/>
          </a:xfrm>
        </p:grpSpPr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6012160" y="1196752"/>
              <a:ext cx="5918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SHN</a:t>
              </a:r>
            </a:p>
          </p:txBody>
        </p:sp>
        <p:sp>
          <p:nvSpPr>
            <p:cNvPr id="23" name="Овал 22"/>
            <p:cNvSpPr/>
            <p:nvPr/>
          </p:nvSpPr>
          <p:spPr>
            <a:xfrm rot="19997214">
              <a:off x="5016862" y="1381161"/>
              <a:ext cx="1757620" cy="5497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6925" y="1104096"/>
              <a:ext cx="305519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90"/>
                  </a:solidFill>
                </a:rPr>
                <a:t>Are SH atoms and nuclei </a:t>
              </a:r>
            </a:p>
            <a:p>
              <a:pPr algn="r"/>
              <a:r>
                <a:rPr lang="en-US" b="1" dirty="0" smtClean="0">
                  <a:solidFill>
                    <a:srgbClr val="000090"/>
                  </a:solidFill>
                </a:rPr>
                <a:t>different from lighter species?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64088" y="190381"/>
            <a:ext cx="3779913" cy="2001709"/>
            <a:chOff x="5364088" y="190381"/>
            <a:chExt cx="3779913" cy="2001709"/>
          </a:xfrm>
        </p:grpSpPr>
        <p:sp>
          <p:nvSpPr>
            <p:cNvPr id="24" name="Овал 23"/>
            <p:cNvSpPr/>
            <p:nvPr/>
          </p:nvSpPr>
          <p:spPr>
            <a:xfrm rot="20269868">
              <a:off x="6978659" y="428139"/>
              <a:ext cx="1757620" cy="54974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64088" y="190381"/>
              <a:ext cx="23762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90"/>
                  </a:solidFill>
                </a:rPr>
                <a:t>Where is the end of </a:t>
              </a:r>
            </a:p>
            <a:p>
              <a:r>
                <a:rPr lang="en-US" b="1" dirty="0" smtClean="0">
                  <a:solidFill>
                    <a:srgbClr val="000090"/>
                  </a:solidFill>
                </a:rPr>
                <a:t>the nuclear landscape?</a:t>
              </a:r>
              <a:endParaRPr lang="ru-RU" b="1" dirty="0" smtClean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97608" y="1268760"/>
              <a:ext cx="27463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…and what are the shapes </a:t>
              </a:r>
            </a:p>
            <a:p>
              <a:pPr algn="r"/>
              <a:r>
                <a:rPr lang="en-US" b="1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and density of nuclei</a:t>
              </a:r>
            </a:p>
            <a:p>
              <a:pPr algn="r"/>
              <a:r>
                <a:rPr lang="en-US" b="1" dirty="0" smtClean="0">
                  <a:solidFill>
                    <a:srgbClr val="000090"/>
                  </a:solidFill>
                  <a:ea typeface="ヒラギノ角ゴ ProN W3" pitchFamily="-84" charset="-128"/>
                </a:rPr>
                <a:t>at the mass limit?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3693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2267744" y="2206625"/>
            <a:ext cx="5364163" cy="2865785"/>
            <a:chOff x="2933851" y="262379"/>
            <a:chExt cx="6155013" cy="3611185"/>
          </a:xfrm>
        </p:grpSpPr>
        <p:sp>
          <p:nvSpPr>
            <p:cNvPr id="23565" name="Text Box 26"/>
            <p:cNvSpPr txBox="1">
              <a:spLocks noChangeArrowheads="1"/>
            </p:cNvSpPr>
            <p:nvPr/>
          </p:nvSpPr>
          <p:spPr bwMode="auto">
            <a:xfrm>
              <a:off x="4213652" y="262379"/>
              <a:ext cx="2231202" cy="504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7030A0"/>
                  </a:solidFill>
                  <a:latin typeface="Comic Sans MS" pitchFamily="66" charset="0"/>
                </a:rPr>
                <a:t>Act + </a:t>
              </a:r>
              <a:r>
                <a:rPr lang="en-US" sz="2000" b="1" baseline="30000" dirty="0">
                  <a:solidFill>
                    <a:srgbClr val="7030A0"/>
                  </a:solidFill>
                  <a:latin typeface="Comic Sans MS" pitchFamily="66" charset="0"/>
                </a:rPr>
                <a:t>48</a:t>
              </a:r>
              <a:r>
                <a:rPr lang="en-US" sz="2000" b="1" dirty="0">
                  <a:solidFill>
                    <a:srgbClr val="7030A0"/>
                  </a:solidFill>
                  <a:latin typeface="Comic Sans MS" pitchFamily="66" charset="0"/>
                </a:rPr>
                <a:t>Ca</a:t>
              </a:r>
              <a:endParaRPr lang="ru-RU" sz="2000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9234698">
              <a:off x="2933851" y="1378609"/>
              <a:ext cx="5976501" cy="173035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567" name="Text Box 26"/>
            <p:cNvSpPr txBox="1">
              <a:spLocks noChangeArrowheads="1"/>
            </p:cNvSpPr>
            <p:nvPr/>
          </p:nvSpPr>
          <p:spPr bwMode="auto">
            <a:xfrm>
              <a:off x="6361884" y="2710073"/>
              <a:ext cx="2726980" cy="1163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 dirty="0">
                  <a:solidFill>
                    <a:srgbClr val="7030A0"/>
                  </a:solidFill>
                  <a:latin typeface="Comic Sans MS" pitchFamily="66" charset="0"/>
                </a:rPr>
                <a:t>Expanded studies</a:t>
              </a:r>
            </a:p>
            <a:p>
              <a:pPr algn="r"/>
              <a:endParaRPr lang="en-US" b="1" dirty="0">
                <a:solidFill>
                  <a:srgbClr val="7030A0"/>
                </a:solidFill>
                <a:latin typeface="Comic Sans MS" pitchFamily="66" charset="0"/>
              </a:endParaRPr>
            </a:p>
            <a:p>
              <a:pPr algn="r"/>
              <a:endParaRPr lang="ru-RU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7127082" y="1484313"/>
            <a:ext cx="1944687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Search for new elements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3563" name="TextBox 23"/>
          <p:cNvSpPr txBox="1">
            <a:spLocks noChangeArrowheads="1"/>
          </p:cNvSpPr>
          <p:nvPr/>
        </p:nvSpPr>
        <p:spPr bwMode="auto">
          <a:xfrm>
            <a:off x="6299894" y="1125538"/>
            <a:ext cx="141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STRATEGY</a:t>
            </a:r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39767" y="5902980"/>
            <a:ext cx="15887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Neutron number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97032" y="3246565"/>
            <a:ext cx="14601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proton number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331640" y="2132856"/>
            <a:ext cx="31726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Fusion of </a:t>
            </a:r>
            <a:r>
              <a:rPr lang="en-US" sz="2400" b="1" baseline="30000" dirty="0" smtClean="0"/>
              <a:t>208</a:t>
            </a:r>
            <a:r>
              <a:rPr lang="en-US" b="1" dirty="0" smtClean="0"/>
              <a:t>Pb and </a:t>
            </a:r>
            <a:r>
              <a:rPr lang="en-US" sz="2400" b="1" baseline="30000" dirty="0" smtClean="0"/>
              <a:t>209</a:t>
            </a:r>
            <a:r>
              <a:rPr lang="en-US" b="1" dirty="0" smtClean="0"/>
              <a:t>Bi with </a:t>
            </a:r>
          </a:p>
          <a:p>
            <a:r>
              <a:rPr lang="en-US" b="1" dirty="0" smtClean="0"/>
              <a:t>projectiles A &gt; 50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96300" y="4521894"/>
            <a:ext cx="343677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Fusion reaction of Actinide-target </a:t>
            </a:r>
          </a:p>
          <a:p>
            <a:r>
              <a:rPr lang="en-US" b="1" dirty="0" smtClean="0"/>
              <a:t>nuclei with </a:t>
            </a:r>
            <a:r>
              <a:rPr lang="en-US" sz="2400" b="1" baseline="30000" dirty="0" smtClean="0"/>
              <a:t>48</a:t>
            </a:r>
            <a:r>
              <a:rPr lang="en-US" b="1" dirty="0" smtClean="0"/>
              <a:t>Ca projectiles</a:t>
            </a:r>
            <a:endParaRPr lang="en-US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542882" y="1863725"/>
            <a:ext cx="236537" cy="276225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839744" y="1546225"/>
            <a:ext cx="236538" cy="2762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135019" y="1341438"/>
            <a:ext cx="136525" cy="163512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27"/>
          <p:cNvSpPr txBox="1">
            <a:spLocks noChangeArrowheads="1"/>
          </p:cNvSpPr>
          <p:nvPr/>
        </p:nvSpPr>
        <p:spPr bwMode="auto">
          <a:xfrm>
            <a:off x="5277887" y="2708920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0033CC"/>
                </a:solidFill>
                <a:latin typeface="Calibri" pitchFamily="34" charset="0"/>
              </a:rPr>
              <a:t>σ</a:t>
            </a:r>
            <a:r>
              <a:rPr lang="en-US" b="1" dirty="0" smtClean="0">
                <a:solidFill>
                  <a:srgbClr val="0033CC"/>
                </a:solidFill>
                <a:latin typeface="Calibri" pitchFamily="34" charset="0"/>
              </a:rPr>
              <a:t>≈10 </a:t>
            </a:r>
            <a:r>
              <a:rPr lang="en-US" b="1" dirty="0" err="1">
                <a:solidFill>
                  <a:srgbClr val="0033CC"/>
                </a:solidFill>
                <a:latin typeface="Calibri" pitchFamily="34" charset="0"/>
              </a:rPr>
              <a:t>pb</a:t>
            </a:r>
            <a:endParaRPr lang="ru-RU" b="1" dirty="0">
              <a:solidFill>
                <a:srgbClr val="0033CC"/>
              </a:solidFill>
              <a:latin typeface="Calibri" pitchFamily="34" charset="0"/>
            </a:endParaRPr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6238158" y="3140968"/>
            <a:ext cx="2041969" cy="513349"/>
            <a:chOff x="6491643" y="3067050"/>
            <a:chExt cx="2040859" cy="514000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6732734" y="3067050"/>
              <a:ext cx="374446" cy="1590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164300" y="3068640"/>
              <a:ext cx="374446" cy="158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81585" y="3068640"/>
              <a:ext cx="374446" cy="1589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1" name="TextBox 28"/>
            <p:cNvSpPr txBox="1">
              <a:spLocks noChangeArrowheads="1"/>
            </p:cNvSpPr>
            <p:nvPr/>
          </p:nvSpPr>
          <p:spPr bwMode="auto">
            <a:xfrm>
              <a:off x="6491643" y="3211249"/>
              <a:ext cx="2040859" cy="36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Arial" pitchFamily="34" charset="0"/>
                </a:rPr>
                <a:t>low </a:t>
              </a:r>
              <a:r>
                <a:rPr lang="en-US" b="1" dirty="0">
                  <a:solidFill>
                    <a:srgbClr val="0033CC"/>
                  </a:solidFill>
                  <a:latin typeface="Calibri" pitchFamily="34" charset="0"/>
                  <a:cs typeface="Arial" pitchFamily="34" charset="0"/>
                </a:rPr>
                <a:t>intensity </a:t>
              </a:r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Arial" pitchFamily="34" charset="0"/>
                </a:rPr>
                <a:t>of </a:t>
              </a:r>
              <a:r>
                <a:rPr lang="en-US" b="1" dirty="0">
                  <a:solidFill>
                    <a:srgbClr val="0033CC"/>
                  </a:solidFill>
                  <a:latin typeface="Calibri" pitchFamily="34" charset="0"/>
                  <a:cs typeface="Arial" pitchFamily="34" charset="0"/>
                </a:rPr>
                <a:t>RIB</a:t>
              </a:r>
              <a:endParaRPr lang="ru-RU" b="1" dirty="0">
                <a:solidFill>
                  <a:srgbClr val="0033CC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17656" y="996204"/>
            <a:ext cx="4225971" cy="2891811"/>
            <a:chOff x="4117656" y="996204"/>
            <a:chExt cx="4225971" cy="2891811"/>
          </a:xfrm>
        </p:grpSpPr>
        <p:grpSp>
          <p:nvGrpSpPr>
            <p:cNvPr id="5" name="Группа 32"/>
            <p:cNvGrpSpPr/>
            <p:nvPr/>
          </p:nvGrpSpPr>
          <p:grpSpPr>
            <a:xfrm>
              <a:off x="4117656" y="996204"/>
              <a:ext cx="4225971" cy="2891811"/>
              <a:chOff x="4105087" y="811004"/>
              <a:chExt cx="4225971" cy="2891811"/>
            </a:xfrm>
          </p:grpSpPr>
          <p:sp>
            <p:nvSpPr>
              <p:cNvPr id="23573" name="TextBox 26"/>
              <p:cNvSpPr txBox="1">
                <a:spLocks noChangeArrowheads="1"/>
              </p:cNvSpPr>
              <p:nvPr/>
            </p:nvSpPr>
            <p:spPr bwMode="auto">
              <a:xfrm>
                <a:off x="5094590" y="1655367"/>
                <a:ext cx="109837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σ</a:t>
                </a:r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≤0.07pb</a:t>
                </a:r>
                <a:endParaRPr lang="ru-RU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561" name="TextBox 20"/>
              <p:cNvSpPr txBox="1">
                <a:spLocks noChangeArrowheads="1"/>
              </p:cNvSpPr>
              <p:nvPr/>
            </p:nvSpPr>
            <p:spPr bwMode="auto">
              <a:xfrm>
                <a:off x="6344617" y="811004"/>
                <a:ext cx="1986441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baseline="30000" dirty="0">
                    <a:solidFill>
                      <a:srgbClr val="7030A0"/>
                    </a:solidFill>
                    <a:latin typeface="Comic Sans MS" pitchFamily="66" charset="0"/>
                  </a:rPr>
                  <a:t>50</a:t>
                </a:r>
                <a:r>
                  <a:rPr lang="en-US" sz="2000" b="1" dirty="0">
                    <a:solidFill>
                      <a:srgbClr val="7030A0"/>
                    </a:solidFill>
                    <a:latin typeface="Comic Sans MS" pitchFamily="66" charset="0"/>
                  </a:rPr>
                  <a:t>Ti,</a:t>
                </a:r>
                <a:r>
                  <a:rPr lang="en-US" sz="2400" b="1" baseline="30000" dirty="0">
                    <a:solidFill>
                      <a:srgbClr val="7030A0"/>
                    </a:solidFill>
                    <a:latin typeface="Comic Sans MS" pitchFamily="66" charset="0"/>
                  </a:rPr>
                  <a:t>54</a:t>
                </a:r>
                <a:r>
                  <a:rPr lang="en-US" sz="2000" b="1" dirty="0">
                    <a:solidFill>
                      <a:srgbClr val="7030A0"/>
                    </a:solidFill>
                    <a:latin typeface="Comic Sans MS" pitchFamily="66" charset="0"/>
                  </a:rPr>
                  <a:t>Cr,</a:t>
                </a:r>
                <a:r>
                  <a:rPr lang="en-US" sz="2400" b="1" baseline="30000" dirty="0">
                    <a:solidFill>
                      <a:srgbClr val="7030A0"/>
                    </a:solidFill>
                    <a:latin typeface="Comic Sans MS" pitchFamily="66" charset="0"/>
                  </a:rPr>
                  <a:t>58</a:t>
                </a:r>
                <a:r>
                  <a:rPr lang="en-US" sz="2000" b="1" dirty="0">
                    <a:solidFill>
                      <a:srgbClr val="7030A0"/>
                    </a:solidFill>
                    <a:latin typeface="Comic Sans MS" pitchFamily="66" charset="0"/>
                  </a:rPr>
                  <a:t>Fe</a:t>
                </a:r>
                <a:endParaRPr lang="ru-RU" sz="2000" b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59428" name="Rectangle 4"/>
              <p:cNvSpPr>
                <a:spLocks noChangeArrowheads="1"/>
              </p:cNvSpPr>
              <p:nvPr/>
            </p:nvSpPr>
            <p:spPr bwMode="auto">
              <a:xfrm>
                <a:off x="4932148" y="2839532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TextBox 27"/>
              <p:cNvSpPr txBox="1">
                <a:spLocks noChangeArrowheads="1"/>
              </p:cNvSpPr>
              <p:nvPr/>
            </p:nvSpPr>
            <p:spPr bwMode="auto">
              <a:xfrm>
                <a:off x="4110471" y="2689580"/>
                <a:ext cx="779381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0.3 </a:t>
                </a:r>
                <a:r>
                  <a:rPr lang="en-US" b="1" dirty="0" err="1">
                    <a:solidFill>
                      <a:srgbClr val="C00000"/>
                    </a:solidFill>
                    <a:latin typeface="Calibri" pitchFamily="34" charset="0"/>
                  </a:rPr>
                  <a:t>pb</a:t>
                </a:r>
                <a:endParaRPr lang="ru-RU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4105087" y="3485327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6165896" y="1791866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6388781" y="1791484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6596426" y="1567840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6819490" y="1563648"/>
                <a:ext cx="214312" cy="217488"/>
              </a:xfrm>
              <a:prstGeom prst="rect">
                <a:avLst/>
              </a:prstGeom>
              <a:solidFill>
                <a:srgbClr val="00A658"/>
              </a:solidFill>
              <a:ln w="63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5498750" y="1583791"/>
              <a:ext cx="10983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solidFill>
                    <a:srgbClr val="C00000"/>
                  </a:solidFill>
                  <a:latin typeface="Calibri" pitchFamily="34" charset="0"/>
                </a:rPr>
                <a:t>σ</a:t>
              </a:r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≤0.12pb</a:t>
              </a:r>
              <a:endParaRPr lang="ru-RU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5"/>
          <p:cNvSpPr txBox="1">
            <a:spLocks noChangeArrowheads="1"/>
          </p:cNvSpPr>
          <p:nvPr/>
        </p:nvSpPr>
        <p:spPr bwMode="auto">
          <a:xfrm>
            <a:off x="323850" y="1628775"/>
            <a:ext cx="68979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Obviously...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Gungsuh" pitchFamily="18" charset="-127"/>
              <a:cs typeface="Arial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 </a:t>
            </a:r>
          </a:p>
          <a:p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the  field of the research is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limited </a:t>
            </a:r>
          </a:p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by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the production of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super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  <a:cs typeface="Arial" pitchFamily="34" charset="0"/>
              </a:rPr>
              <a:t>heavy nuclei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549144" y="476250"/>
            <a:ext cx="5213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ea typeface="Gungsuh" pitchFamily="18" charset="-127"/>
              </a:rPr>
              <a:t>Everything we know about SH-nuclei produced </a:t>
            </a:r>
          </a:p>
          <a:p>
            <a:pPr algn="ctr"/>
            <a:r>
              <a:rPr lang="en-US" sz="2000" b="1" dirty="0">
                <a:latin typeface="Calibri" pitchFamily="34" charset="0"/>
                <a:ea typeface="Gungsuh" pitchFamily="18" charset="-127"/>
              </a:rPr>
              <a:t>in </a:t>
            </a:r>
            <a:r>
              <a:rPr lang="en-US" sz="2000" b="1" baseline="30000" dirty="0">
                <a:latin typeface="Calibri" pitchFamily="34" charset="0"/>
                <a:ea typeface="Gungsuh" pitchFamily="18" charset="-127"/>
              </a:rPr>
              <a:t>48</a:t>
            </a:r>
            <a:r>
              <a:rPr lang="en-US" sz="2000" b="1" dirty="0">
                <a:latin typeface="Calibri" pitchFamily="34" charset="0"/>
                <a:ea typeface="Gungsuh" pitchFamily="18" charset="-127"/>
              </a:rPr>
              <a:t>Ca-induced reactions:</a:t>
            </a:r>
            <a:endParaRPr lang="ru-RU" sz="2000" b="1" dirty="0">
              <a:latin typeface="Calibri" pitchFamily="34" charset="0"/>
              <a:ea typeface="Gungsuh" pitchFamily="18" charset="-127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23850" y="1412776"/>
            <a:ext cx="707943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/>
              <a:t>  </a:t>
            </a:r>
            <a:r>
              <a:rPr lang="en-US" sz="2400" dirty="0">
                <a:latin typeface="Calibri" pitchFamily="34" charset="0"/>
                <a:ea typeface="Gungsuh" pitchFamily="18" charset="-127"/>
              </a:rPr>
              <a:t>Reaction of synthesis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(CN and neutron evaporation) 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Calibri" pitchFamily="34" charset="0"/>
                <a:ea typeface="Gungsuh" pitchFamily="18" charset="-127"/>
              </a:rPr>
              <a:t>  Production cross sections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(excitation functions)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Calibri" pitchFamily="34" charset="0"/>
                <a:ea typeface="Gungsuh" pitchFamily="18" charset="-127"/>
              </a:rPr>
              <a:t>  Competing channels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(background)</a:t>
            </a:r>
            <a:endParaRPr lang="en-US" sz="2400" dirty="0">
              <a:solidFill>
                <a:srgbClr val="0033CC"/>
              </a:solidFill>
              <a:latin typeface="Calibri" pitchFamily="34" charset="0"/>
              <a:ea typeface="Gungsuh" pitchFamily="18" charset="-127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dirty="0">
                <a:latin typeface="Calibri" pitchFamily="34" charset="0"/>
                <a:ea typeface="Gungsuh" pitchFamily="18" charset="-127"/>
              </a:rPr>
              <a:t>  Decay chains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(principal decay modes)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  <a:ea typeface="Gungsuh" pitchFamily="18" charset="-127"/>
              </a:rPr>
              <a:t>-  Half-lives of the SHN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(and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its </a:t>
            </a:r>
            <a:r>
              <a:rPr lang="el-GR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α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  <a:ea typeface="Gungsuh" pitchFamily="18" charset="-127"/>
              </a:rPr>
              <a:t>-decay products</a:t>
            </a:r>
            <a:r>
              <a:rPr lang="en-US" sz="2400" dirty="0">
                <a:solidFill>
                  <a:srgbClr val="0033CC"/>
                </a:solidFill>
                <a:latin typeface="Gungsuh" pitchFamily="18" charset="-127"/>
                <a:ea typeface="Gungsuh" pitchFamily="18" charset="-127"/>
              </a:rPr>
              <a:t>)</a:t>
            </a:r>
            <a:endParaRPr lang="ru-RU" sz="2400" dirty="0">
              <a:solidFill>
                <a:srgbClr val="0033CC"/>
              </a:solidFill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323850" y="3640287"/>
            <a:ext cx="4768165" cy="2697190"/>
            <a:chOff x="322230" y="3860674"/>
            <a:chExt cx="4769737" cy="2697665"/>
          </a:xfrm>
        </p:grpSpPr>
        <p:sp>
          <p:nvSpPr>
            <p:cNvPr id="24582" name="TextBox 3"/>
            <p:cNvSpPr txBox="1">
              <a:spLocks noChangeArrowheads="1"/>
            </p:cNvSpPr>
            <p:nvPr/>
          </p:nvSpPr>
          <p:spPr bwMode="auto">
            <a:xfrm>
              <a:off x="322230" y="4311174"/>
              <a:ext cx="4769737" cy="2247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dirty="0"/>
                <a:t> </a:t>
              </a:r>
              <a:r>
                <a:rPr lang="en-US" sz="2000" b="1" dirty="0">
                  <a:latin typeface="Calibri" pitchFamily="34" charset="0"/>
                  <a:ea typeface="Gungsuh" pitchFamily="18" charset="-127"/>
                </a:rPr>
                <a:t>All achievements obtained in last decade</a:t>
              </a:r>
              <a:r>
                <a:rPr lang="en-US" sz="2000" b="1" dirty="0">
                  <a:latin typeface="Gungsuh" pitchFamily="18" charset="-127"/>
                  <a:ea typeface="Gungsuh" pitchFamily="18" charset="-127"/>
                </a:rPr>
                <a:t>:</a:t>
              </a:r>
              <a:r>
                <a:rPr lang="en-US" sz="2000" dirty="0">
                  <a:latin typeface="Gungsuh" pitchFamily="18" charset="-127"/>
                  <a:ea typeface="Gungsuh" pitchFamily="18" charset="-127"/>
                </a:rPr>
                <a:t> </a:t>
              </a:r>
              <a:endParaRPr lang="en-US" sz="2000" dirty="0" smtClean="0">
                <a:latin typeface="Gungsuh" pitchFamily="18" charset="-127"/>
                <a:ea typeface="Gungsuh" pitchFamily="18" charset="-127"/>
              </a:endParaRPr>
            </a:p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- in experimental technique, 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- in accelerator and plasma physics, 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- in detectors</a:t>
              </a: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, </a:t>
              </a:r>
              <a:endParaRPr lang="en-US" sz="2400" dirty="0" smtClean="0">
                <a:solidFill>
                  <a:srgbClr val="0000FF"/>
                </a:solidFill>
                <a:latin typeface="Calibri" pitchFamily="34" charset="0"/>
                <a:ea typeface="Gungsuh" pitchFamily="18" charset="-127"/>
              </a:endParaRPr>
            </a:p>
            <a:p>
              <a:pPr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- in target </a:t>
              </a:r>
              <a:r>
                <a:rPr lang="en-US" sz="2400" dirty="0">
                  <a:solidFill>
                    <a:srgbClr val="0000FF"/>
                  </a:solidFill>
                  <a:latin typeface="Calibri" pitchFamily="34" charset="0"/>
                  <a:ea typeface="Gungsuh" pitchFamily="18" charset="-127"/>
                </a:rPr>
                <a:t>technologies, etc.</a:t>
              </a:r>
              <a:endParaRPr lang="ru-RU" sz="2400" dirty="0">
                <a:solidFill>
                  <a:srgbClr val="0000FF"/>
                </a:solidFill>
                <a:latin typeface="Calibri" pitchFamily="34" charset="0"/>
                <a:ea typeface="Gungsuh" pitchFamily="18" charset="-127"/>
              </a:endParaRPr>
            </a:p>
          </p:txBody>
        </p:sp>
        <p:sp>
          <p:nvSpPr>
            <p:cNvPr id="24583" name="TextBox 4"/>
            <p:cNvSpPr txBox="1">
              <a:spLocks noChangeArrowheads="1"/>
            </p:cNvSpPr>
            <p:nvPr/>
          </p:nvSpPr>
          <p:spPr bwMode="auto">
            <a:xfrm>
              <a:off x="3923495" y="3860674"/>
              <a:ext cx="587214" cy="400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  <a:ea typeface="Gungsuh" pitchFamily="18" charset="-127"/>
                </a:rPr>
                <a:t>and</a:t>
              </a:r>
              <a:endParaRPr lang="ru-RU" sz="2000" b="1" dirty="0">
                <a:latin typeface="Calibri" pitchFamily="34" charset="0"/>
                <a:ea typeface="Gungsuh" pitchFamily="18" charset="-127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528" y="1350963"/>
            <a:ext cx="8564562" cy="49705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…allow us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to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think about a SHE-Factory 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Gungsuh" pitchFamily="18" charset="-127"/>
            </a:endParaRP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with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production rate about 100 times higher 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Gungsuh" pitchFamily="18" charset="-127"/>
            </a:endParaRPr>
          </a:p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than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Gungsuh" pitchFamily="18" charset="-127"/>
              </a:rPr>
              <a:t>what we currently have</a:t>
            </a:r>
          </a:p>
          <a:p>
            <a:pPr>
              <a:spcAft>
                <a:spcPts val="600"/>
              </a:spcAft>
            </a:pPr>
            <a:endParaRPr lang="en-US" sz="3200" b="1" dirty="0">
              <a:solidFill>
                <a:srgbClr val="048900"/>
              </a:solidFill>
              <a:latin typeface="Gungsuh" pitchFamily="18" charset="-127"/>
              <a:ea typeface="Gungsuh" pitchFamily="18" charset="-127"/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48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25873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Factory of SHE</a:t>
            </a:r>
            <a:endParaRPr lang="ru-RU" sz="3200" b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620688"/>
            <a:ext cx="17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SHE-Factory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74" y="1412776"/>
            <a:ext cx="2717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Isotope production:</a:t>
            </a:r>
            <a:endParaRPr lang="ru-RU" sz="2400" dirty="0" smtClean="0"/>
          </a:p>
          <a:p>
            <a:pPr algn="r"/>
            <a:r>
              <a:rPr lang="en-US" sz="2400" dirty="0" smtClean="0"/>
              <a:t>Cm-248</a:t>
            </a:r>
          </a:p>
          <a:p>
            <a:pPr algn="r"/>
            <a:r>
              <a:rPr lang="en-US" sz="2400" dirty="0" smtClean="0"/>
              <a:t>Bk-249</a:t>
            </a:r>
          </a:p>
          <a:p>
            <a:pPr algn="r"/>
            <a:r>
              <a:rPr lang="en-US" sz="2400" dirty="0" smtClean="0"/>
              <a:t>Cf-251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29629" y="2498120"/>
            <a:ext cx="2224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New accelerator</a:t>
            </a:r>
            <a:endParaRPr lang="ru-RU" sz="2400" dirty="0" smtClean="0"/>
          </a:p>
          <a:p>
            <a:pPr algn="r"/>
            <a:r>
              <a:rPr lang="en-US" sz="2400" dirty="0" smtClean="0"/>
              <a:t>High beam </a:t>
            </a:r>
          </a:p>
          <a:p>
            <a:pPr algn="r"/>
            <a:r>
              <a:rPr lang="en-US" sz="2400" dirty="0" smtClean="0"/>
              <a:t>dose of </a:t>
            </a:r>
            <a:r>
              <a:rPr lang="ru-RU" sz="2400" dirty="0" smtClean="0"/>
              <a:t>: </a:t>
            </a:r>
            <a:r>
              <a:rPr lang="en-US" sz="2400" dirty="0" smtClean="0"/>
              <a:t>Ca-48 </a:t>
            </a:r>
            <a:endParaRPr lang="ru-RU" sz="2400" dirty="0" smtClean="0"/>
          </a:p>
          <a:p>
            <a:pPr algn="r"/>
            <a:r>
              <a:rPr lang="en-US" sz="2400" dirty="0" smtClean="0"/>
              <a:t>Ti-50 </a:t>
            </a:r>
            <a:endParaRPr lang="ru-RU" sz="2400" dirty="0" smtClean="0"/>
          </a:p>
          <a:p>
            <a:pPr algn="r"/>
            <a:r>
              <a:rPr lang="en-US" sz="2400" dirty="0" smtClean="0"/>
              <a:t>Ni-64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75618" y="3212976"/>
            <a:ext cx="2116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SC- separator </a:t>
            </a:r>
          </a:p>
          <a:p>
            <a:pPr algn="r"/>
            <a:r>
              <a:rPr lang="en-US" sz="2400" dirty="0" smtClean="0"/>
              <a:t>&amp; sophisticated</a:t>
            </a:r>
            <a:endParaRPr lang="ru-RU" sz="2400" dirty="0" smtClean="0"/>
          </a:p>
          <a:p>
            <a:pPr algn="r"/>
            <a:r>
              <a:rPr lang="en-US" sz="2400" dirty="0" smtClean="0"/>
              <a:t>detectors</a:t>
            </a:r>
            <a:endParaRPr lang="ru-RU" sz="2400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131840" y="1268760"/>
            <a:ext cx="1368152" cy="57606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064" y="1196752"/>
            <a:ext cx="2376264" cy="194421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1340768"/>
            <a:ext cx="144016" cy="115212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6"/>
          <p:cNvGrpSpPr/>
          <p:nvPr/>
        </p:nvGrpSpPr>
        <p:grpSpPr>
          <a:xfrm>
            <a:off x="558407" y="3140968"/>
            <a:ext cx="7854420" cy="2383815"/>
            <a:chOff x="198367" y="3068960"/>
            <a:chExt cx="7854420" cy="2383815"/>
          </a:xfrm>
        </p:grpSpPr>
        <p:sp>
          <p:nvSpPr>
            <p:cNvPr id="22" name="TextBox 21"/>
            <p:cNvSpPr txBox="1"/>
            <p:nvPr/>
          </p:nvSpPr>
          <p:spPr>
            <a:xfrm>
              <a:off x="198367" y="3068960"/>
              <a:ext cx="21788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To be increased</a:t>
              </a:r>
            </a:p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10 times</a:t>
              </a:r>
              <a:endParaRPr lang="ru-RU" sz="20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1016" y="3717032"/>
              <a:ext cx="225901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Factor</a:t>
              </a:r>
              <a:r>
                <a:rPr lang="ru-RU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 10-20</a:t>
              </a:r>
            </a:p>
            <a:p>
              <a:pPr algn="r"/>
              <a:endParaRPr lang="ru-RU" sz="2000" b="1" dirty="0" smtClean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endParaRPr>
            </a:p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Depend of</a:t>
              </a:r>
            </a:p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target durability</a:t>
              </a:r>
              <a:endParaRPr lang="ru-RU" sz="2000" b="1" dirty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25282" y="4437112"/>
              <a:ext cx="212750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Factor </a:t>
              </a:r>
              <a:r>
                <a:rPr lang="ru-RU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3-5</a:t>
              </a:r>
            </a:p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is closely linked</a:t>
              </a:r>
            </a:p>
            <a:p>
              <a:pPr algn="r"/>
              <a:r>
                <a:rPr lang="en-US" sz="2000" b="1" dirty="0" smtClean="0">
                  <a:solidFill>
                    <a:srgbClr val="C00000"/>
                  </a:solidFill>
                  <a:latin typeface="Comic Sans MS" pitchFamily="66" charset="0"/>
                  <a:ea typeface="Gungsuh" pitchFamily="18" charset="-127"/>
                </a:rPr>
                <a:t>to the intellect</a:t>
              </a:r>
              <a:endParaRPr lang="ru-RU" sz="2000" b="1" dirty="0" smtClean="0">
                <a:solidFill>
                  <a:srgbClr val="C00000"/>
                </a:solidFill>
                <a:latin typeface="Comic Sans MS" pitchFamily="66" charset="0"/>
                <a:ea typeface="Gungsuh" pitchFamily="18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80063" y="1625600"/>
            <a:ext cx="2859087" cy="1057275"/>
            <a:chOff x="3515" y="799"/>
            <a:chExt cx="1801" cy="666"/>
          </a:xfrm>
        </p:grpSpPr>
        <p:sp>
          <p:nvSpPr>
            <p:cNvPr id="10376" name="Text Box 3"/>
            <p:cNvSpPr txBox="1">
              <a:spLocks noChangeArrowheads="1"/>
            </p:cNvSpPr>
            <p:nvPr/>
          </p:nvSpPr>
          <p:spPr bwMode="auto">
            <a:xfrm>
              <a:off x="4377" y="799"/>
              <a:ext cx="939" cy="5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Island of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         Stability</a:t>
              </a:r>
            </a:p>
            <a:p>
              <a:pPr eaLnBrk="0" hangingPunct="0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377" name="Text Box 4"/>
            <p:cNvSpPr txBox="1">
              <a:spLocks noChangeArrowheads="1"/>
            </p:cNvSpPr>
            <p:nvPr/>
          </p:nvSpPr>
          <p:spPr bwMode="auto">
            <a:xfrm>
              <a:off x="3515" y="1253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shoal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42988" y="3209925"/>
            <a:ext cx="3384550" cy="1273175"/>
            <a:chOff x="657" y="1797"/>
            <a:chExt cx="2132" cy="802"/>
          </a:xfrm>
        </p:grpSpPr>
        <p:sp>
          <p:nvSpPr>
            <p:cNvPr id="10374" name="Text Box 6"/>
            <p:cNvSpPr txBox="1">
              <a:spLocks noChangeArrowheads="1"/>
            </p:cNvSpPr>
            <p:nvPr/>
          </p:nvSpPr>
          <p:spPr bwMode="auto">
            <a:xfrm>
              <a:off x="2076" y="1797"/>
              <a:ext cx="713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peninsula</a:t>
              </a:r>
            </a:p>
          </p:txBody>
        </p:sp>
        <p:sp>
          <p:nvSpPr>
            <p:cNvPr id="10375" name="Text Box 7"/>
            <p:cNvSpPr txBox="1">
              <a:spLocks noChangeArrowheads="1"/>
            </p:cNvSpPr>
            <p:nvPr/>
          </p:nvSpPr>
          <p:spPr bwMode="auto">
            <a:xfrm>
              <a:off x="657" y="2387"/>
              <a:ext cx="692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continent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27088" y="762000"/>
            <a:ext cx="1454150" cy="414338"/>
            <a:chOff x="521" y="255"/>
            <a:chExt cx="916" cy="261"/>
          </a:xfrm>
        </p:grpSpPr>
        <p:sp>
          <p:nvSpPr>
            <p:cNvPr id="10372" name="Text Box 9"/>
            <p:cNvSpPr txBox="1">
              <a:spLocks noChangeArrowheads="1"/>
            </p:cNvSpPr>
            <p:nvPr/>
          </p:nvSpPr>
          <p:spPr bwMode="auto">
            <a:xfrm>
              <a:off x="530" y="266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New lands</a:t>
              </a:r>
            </a:p>
          </p:txBody>
        </p:sp>
        <p:sp>
          <p:nvSpPr>
            <p:cNvPr id="10373" name="Text Box 10"/>
            <p:cNvSpPr txBox="1">
              <a:spLocks noChangeArrowheads="1"/>
            </p:cNvSpPr>
            <p:nvPr/>
          </p:nvSpPr>
          <p:spPr bwMode="auto">
            <a:xfrm>
              <a:off x="521" y="255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808080"/>
                  </a:solidFill>
                </a:rPr>
                <a:t>New lands</a:t>
              </a:r>
            </a:p>
          </p:txBody>
        </p:sp>
      </p:grpSp>
      <p:grpSp>
        <p:nvGrpSpPr>
          <p:cNvPr id="5" name="Group 11"/>
          <p:cNvGrpSpPr>
            <a:grpSpLocks noChangeAspect="1"/>
          </p:cNvGrpSpPr>
          <p:nvPr/>
        </p:nvGrpSpPr>
        <p:grpSpPr bwMode="auto">
          <a:xfrm>
            <a:off x="0" y="152400"/>
            <a:ext cx="9190038" cy="6899275"/>
            <a:chOff x="2" y="0"/>
            <a:chExt cx="5755" cy="4320"/>
          </a:xfrm>
        </p:grpSpPr>
        <p:sp>
          <p:nvSpPr>
            <p:cNvPr id="1027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575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Rectangle 13"/>
            <p:cNvSpPr>
              <a:spLocks noChangeArrowheads="1"/>
            </p:cNvSpPr>
            <p:nvPr/>
          </p:nvSpPr>
          <p:spPr bwMode="auto">
            <a:xfrm>
              <a:off x="9" y="94"/>
              <a:ext cx="5741" cy="412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27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" y="700"/>
              <a:ext cx="5098" cy="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6" name="Rectangle 15"/>
            <p:cNvSpPr>
              <a:spLocks noChangeArrowheads="1"/>
            </p:cNvSpPr>
            <p:nvPr/>
          </p:nvSpPr>
          <p:spPr bwMode="auto">
            <a:xfrm>
              <a:off x="2822" y="3872"/>
              <a:ext cx="8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Neutron  number</a:t>
              </a:r>
              <a:endParaRPr lang="ru-RU" b="1"/>
            </a:p>
          </p:txBody>
        </p:sp>
        <p:sp>
          <p:nvSpPr>
            <p:cNvPr id="10277" name="Rectangle 16"/>
            <p:cNvSpPr>
              <a:spLocks noChangeArrowheads="1"/>
            </p:cNvSpPr>
            <p:nvPr/>
          </p:nvSpPr>
          <p:spPr bwMode="auto">
            <a:xfrm rot="16200000">
              <a:off x="74" y="1959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P</a:t>
              </a:r>
              <a:endParaRPr lang="ru-RU" b="1"/>
            </a:p>
          </p:txBody>
        </p:sp>
        <p:sp>
          <p:nvSpPr>
            <p:cNvPr id="10278" name="Rectangle 17"/>
            <p:cNvSpPr>
              <a:spLocks noChangeArrowheads="1"/>
            </p:cNvSpPr>
            <p:nvPr/>
          </p:nvSpPr>
          <p:spPr bwMode="auto">
            <a:xfrm rot="-5400000">
              <a:off x="83" y="1894"/>
              <a:ext cx="4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</a:rPr>
                <a:t>r</a:t>
              </a:r>
              <a:endParaRPr lang="ru-RU"/>
            </a:p>
          </p:txBody>
        </p:sp>
        <p:sp>
          <p:nvSpPr>
            <p:cNvPr id="10279" name="Rectangle 18"/>
            <p:cNvSpPr>
              <a:spLocks noChangeArrowheads="1"/>
            </p:cNvSpPr>
            <p:nvPr/>
          </p:nvSpPr>
          <p:spPr bwMode="auto">
            <a:xfrm rot="16200000">
              <a:off x="73" y="1834"/>
              <a:ext cx="6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o</a:t>
              </a:r>
              <a:endParaRPr lang="ru-RU" b="1"/>
            </a:p>
          </p:txBody>
        </p:sp>
        <p:sp>
          <p:nvSpPr>
            <p:cNvPr id="10280" name="Rectangle 19"/>
            <p:cNvSpPr>
              <a:spLocks noChangeArrowheads="1"/>
            </p:cNvSpPr>
            <p:nvPr/>
          </p:nvSpPr>
          <p:spPr bwMode="auto">
            <a:xfrm rot="-5400000">
              <a:off x="86" y="1779"/>
              <a:ext cx="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</a:rPr>
                <a:t>t</a:t>
              </a:r>
              <a:endParaRPr lang="ru-RU"/>
            </a:p>
          </p:txBody>
        </p:sp>
        <p:sp>
          <p:nvSpPr>
            <p:cNvPr id="10281" name="Rectangle 20"/>
            <p:cNvSpPr>
              <a:spLocks noChangeArrowheads="1"/>
            </p:cNvSpPr>
            <p:nvPr/>
          </p:nvSpPr>
          <p:spPr bwMode="auto">
            <a:xfrm rot="16200000">
              <a:off x="73" y="1720"/>
              <a:ext cx="6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o</a:t>
              </a:r>
              <a:endParaRPr lang="ru-RU" b="1"/>
            </a:p>
          </p:txBody>
        </p:sp>
        <p:sp>
          <p:nvSpPr>
            <p:cNvPr id="10282" name="Rectangle 21"/>
            <p:cNvSpPr>
              <a:spLocks noChangeArrowheads="1"/>
            </p:cNvSpPr>
            <p:nvPr/>
          </p:nvSpPr>
          <p:spPr bwMode="auto">
            <a:xfrm rot="16200000">
              <a:off x="75" y="1647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n</a:t>
              </a:r>
              <a:endParaRPr lang="ru-RU" b="1"/>
            </a:p>
          </p:txBody>
        </p:sp>
        <p:sp>
          <p:nvSpPr>
            <p:cNvPr id="10283" name="Rectangle 22"/>
            <p:cNvSpPr>
              <a:spLocks noChangeArrowheads="1"/>
            </p:cNvSpPr>
            <p:nvPr/>
          </p:nvSpPr>
          <p:spPr bwMode="auto">
            <a:xfrm rot="16200000">
              <a:off x="92" y="1592"/>
              <a:ext cx="2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 </a:t>
              </a:r>
              <a:endParaRPr lang="ru-RU" b="1"/>
            </a:p>
          </p:txBody>
        </p:sp>
        <p:sp>
          <p:nvSpPr>
            <p:cNvPr id="10284" name="Rectangle 23"/>
            <p:cNvSpPr>
              <a:spLocks noChangeArrowheads="1"/>
            </p:cNvSpPr>
            <p:nvPr/>
          </p:nvSpPr>
          <p:spPr bwMode="auto">
            <a:xfrm rot="-5400000">
              <a:off x="89" y="1558"/>
              <a:ext cx="3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</a:rPr>
                <a:t> </a:t>
              </a:r>
              <a:endParaRPr lang="ru-RU"/>
            </a:p>
          </p:txBody>
        </p:sp>
        <p:sp>
          <p:nvSpPr>
            <p:cNvPr id="10285" name="Rectangle 24"/>
            <p:cNvSpPr>
              <a:spLocks noChangeArrowheads="1"/>
            </p:cNvSpPr>
            <p:nvPr/>
          </p:nvSpPr>
          <p:spPr bwMode="auto">
            <a:xfrm rot="16200000">
              <a:off x="74" y="1506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n</a:t>
              </a:r>
              <a:endParaRPr lang="ru-RU" b="1"/>
            </a:p>
          </p:txBody>
        </p:sp>
        <p:sp>
          <p:nvSpPr>
            <p:cNvPr id="10286" name="Rectangle 25"/>
            <p:cNvSpPr>
              <a:spLocks noChangeArrowheads="1"/>
            </p:cNvSpPr>
            <p:nvPr/>
          </p:nvSpPr>
          <p:spPr bwMode="auto">
            <a:xfrm rot="16200000">
              <a:off x="73" y="1431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u</a:t>
              </a:r>
              <a:endParaRPr lang="ru-RU" b="1"/>
            </a:p>
          </p:txBody>
        </p:sp>
        <p:sp>
          <p:nvSpPr>
            <p:cNvPr id="10287" name="Rectangle 26"/>
            <p:cNvSpPr>
              <a:spLocks noChangeArrowheads="1"/>
            </p:cNvSpPr>
            <p:nvPr/>
          </p:nvSpPr>
          <p:spPr bwMode="auto">
            <a:xfrm rot="16200000">
              <a:off x="56" y="1339"/>
              <a:ext cx="9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m</a:t>
              </a:r>
              <a:endParaRPr lang="ru-RU" b="1"/>
            </a:p>
          </p:txBody>
        </p:sp>
        <p:sp>
          <p:nvSpPr>
            <p:cNvPr id="10288" name="Rectangle 27"/>
            <p:cNvSpPr>
              <a:spLocks noChangeArrowheads="1"/>
            </p:cNvSpPr>
            <p:nvPr/>
          </p:nvSpPr>
          <p:spPr bwMode="auto">
            <a:xfrm rot="16200000">
              <a:off x="74" y="1250"/>
              <a:ext cx="6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b</a:t>
              </a:r>
              <a:endParaRPr lang="ru-RU" b="1"/>
            </a:p>
          </p:txBody>
        </p:sp>
        <p:sp>
          <p:nvSpPr>
            <p:cNvPr id="10289" name="Rectangle 28"/>
            <p:cNvSpPr>
              <a:spLocks noChangeArrowheads="1"/>
            </p:cNvSpPr>
            <p:nvPr/>
          </p:nvSpPr>
          <p:spPr bwMode="auto">
            <a:xfrm rot="-5400000">
              <a:off x="72" y="1179"/>
              <a:ext cx="6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</a:rPr>
                <a:t>e</a:t>
              </a:r>
              <a:endParaRPr lang="ru-RU"/>
            </a:p>
          </p:txBody>
        </p:sp>
        <p:sp>
          <p:nvSpPr>
            <p:cNvPr id="10290" name="Rectangle 29"/>
            <p:cNvSpPr>
              <a:spLocks noChangeArrowheads="1"/>
            </p:cNvSpPr>
            <p:nvPr/>
          </p:nvSpPr>
          <p:spPr bwMode="auto">
            <a:xfrm rot="16200000">
              <a:off x="84" y="1120"/>
              <a:ext cx="4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r</a:t>
              </a:r>
              <a:endParaRPr lang="ru-RU" b="1"/>
            </a:p>
          </p:txBody>
        </p:sp>
        <p:sp>
          <p:nvSpPr>
            <p:cNvPr id="10291" name="Rectangle 30"/>
            <p:cNvSpPr>
              <a:spLocks noChangeArrowheads="1"/>
            </p:cNvSpPr>
            <p:nvPr/>
          </p:nvSpPr>
          <p:spPr bwMode="auto">
            <a:xfrm>
              <a:off x="458" y="3640"/>
              <a:ext cx="5003" cy="18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Rectangle 31"/>
            <p:cNvSpPr>
              <a:spLocks noChangeArrowheads="1"/>
            </p:cNvSpPr>
            <p:nvPr/>
          </p:nvSpPr>
          <p:spPr bwMode="auto">
            <a:xfrm>
              <a:off x="472" y="526"/>
              <a:ext cx="5004" cy="18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293" name="Rectangle 32"/>
            <p:cNvSpPr>
              <a:spLocks noChangeArrowheads="1"/>
            </p:cNvSpPr>
            <p:nvPr/>
          </p:nvSpPr>
          <p:spPr bwMode="auto">
            <a:xfrm>
              <a:off x="276" y="650"/>
              <a:ext cx="196" cy="31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Rectangle 33"/>
            <p:cNvSpPr>
              <a:spLocks noChangeArrowheads="1"/>
            </p:cNvSpPr>
            <p:nvPr/>
          </p:nvSpPr>
          <p:spPr bwMode="auto">
            <a:xfrm>
              <a:off x="401" y="3674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 dirty="0">
                  <a:solidFill>
                    <a:srgbClr val="FFFFFF"/>
                  </a:solidFill>
                </a:rPr>
                <a:t>100</a:t>
              </a:r>
              <a:endParaRPr lang="ru-RU" b="1" dirty="0"/>
            </a:p>
          </p:txBody>
        </p:sp>
        <p:sp>
          <p:nvSpPr>
            <p:cNvPr id="10295" name="Rectangle 34"/>
            <p:cNvSpPr>
              <a:spLocks noChangeArrowheads="1"/>
            </p:cNvSpPr>
            <p:nvPr/>
          </p:nvSpPr>
          <p:spPr bwMode="auto">
            <a:xfrm>
              <a:off x="902" y="3674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110</a:t>
              </a:r>
              <a:endParaRPr lang="ru-RU" b="1"/>
            </a:p>
          </p:txBody>
        </p:sp>
        <p:sp>
          <p:nvSpPr>
            <p:cNvPr id="10296" name="Rectangle 35"/>
            <p:cNvSpPr>
              <a:spLocks noChangeArrowheads="1"/>
            </p:cNvSpPr>
            <p:nvPr/>
          </p:nvSpPr>
          <p:spPr bwMode="auto">
            <a:xfrm>
              <a:off x="1427" y="3675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120</a:t>
              </a:r>
              <a:endParaRPr lang="ru-RU" b="1"/>
            </a:p>
          </p:txBody>
        </p:sp>
        <p:sp>
          <p:nvSpPr>
            <p:cNvPr id="10297" name="Rectangle 36"/>
            <p:cNvSpPr>
              <a:spLocks noChangeArrowheads="1"/>
            </p:cNvSpPr>
            <p:nvPr/>
          </p:nvSpPr>
          <p:spPr bwMode="auto">
            <a:xfrm>
              <a:off x="1951" y="3684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130</a:t>
              </a:r>
              <a:endParaRPr lang="ru-RU" b="1"/>
            </a:p>
          </p:txBody>
        </p:sp>
        <p:sp>
          <p:nvSpPr>
            <p:cNvPr id="10298" name="Rectangle 37"/>
            <p:cNvSpPr>
              <a:spLocks noChangeArrowheads="1"/>
            </p:cNvSpPr>
            <p:nvPr/>
          </p:nvSpPr>
          <p:spPr bwMode="auto">
            <a:xfrm>
              <a:off x="2459" y="3684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140</a:t>
              </a:r>
              <a:endParaRPr lang="ru-RU" b="1"/>
            </a:p>
          </p:txBody>
        </p:sp>
        <p:sp>
          <p:nvSpPr>
            <p:cNvPr id="10299" name="Rectangle 38"/>
            <p:cNvSpPr>
              <a:spLocks noChangeArrowheads="1"/>
            </p:cNvSpPr>
            <p:nvPr/>
          </p:nvSpPr>
          <p:spPr bwMode="auto">
            <a:xfrm>
              <a:off x="2989" y="3682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150</a:t>
              </a:r>
              <a:endParaRPr lang="ru-RU" b="1"/>
            </a:p>
          </p:txBody>
        </p:sp>
        <p:sp>
          <p:nvSpPr>
            <p:cNvPr id="10300" name="Rectangle 39"/>
            <p:cNvSpPr>
              <a:spLocks noChangeArrowheads="1"/>
            </p:cNvSpPr>
            <p:nvPr/>
          </p:nvSpPr>
          <p:spPr bwMode="auto">
            <a:xfrm>
              <a:off x="3508" y="3685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160</a:t>
              </a:r>
              <a:endParaRPr lang="ru-RU" b="1"/>
            </a:p>
          </p:txBody>
        </p:sp>
        <p:sp>
          <p:nvSpPr>
            <p:cNvPr id="10301" name="Rectangle 40"/>
            <p:cNvSpPr>
              <a:spLocks noChangeArrowheads="1"/>
            </p:cNvSpPr>
            <p:nvPr/>
          </p:nvSpPr>
          <p:spPr bwMode="auto">
            <a:xfrm>
              <a:off x="4029" y="3682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170</a:t>
              </a:r>
              <a:endParaRPr lang="ru-RU" b="1"/>
            </a:p>
          </p:txBody>
        </p:sp>
        <p:sp>
          <p:nvSpPr>
            <p:cNvPr id="10302" name="Rectangle 41"/>
            <p:cNvSpPr>
              <a:spLocks noChangeArrowheads="1"/>
            </p:cNvSpPr>
            <p:nvPr/>
          </p:nvSpPr>
          <p:spPr bwMode="auto">
            <a:xfrm>
              <a:off x="4554" y="3685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180</a:t>
              </a:r>
              <a:endParaRPr lang="ru-RU" b="1"/>
            </a:p>
          </p:txBody>
        </p:sp>
        <p:sp>
          <p:nvSpPr>
            <p:cNvPr id="10303" name="Rectangle 42"/>
            <p:cNvSpPr>
              <a:spLocks noChangeArrowheads="1"/>
            </p:cNvSpPr>
            <p:nvPr/>
          </p:nvSpPr>
          <p:spPr bwMode="auto">
            <a:xfrm>
              <a:off x="5080" y="3684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190</a:t>
              </a:r>
              <a:endParaRPr lang="ru-RU" b="1"/>
            </a:p>
          </p:txBody>
        </p:sp>
        <p:sp>
          <p:nvSpPr>
            <p:cNvPr id="10304" name="Rectangle 43"/>
            <p:cNvSpPr>
              <a:spLocks noChangeArrowheads="1"/>
            </p:cNvSpPr>
            <p:nvPr/>
          </p:nvSpPr>
          <p:spPr bwMode="auto">
            <a:xfrm>
              <a:off x="234" y="928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 dirty="0">
                  <a:solidFill>
                    <a:srgbClr val="FFFFFF"/>
                  </a:solidFill>
                </a:rPr>
                <a:t>120</a:t>
              </a:r>
              <a:endParaRPr lang="ru-RU" b="1" dirty="0"/>
            </a:p>
          </p:txBody>
        </p:sp>
        <p:sp>
          <p:nvSpPr>
            <p:cNvPr id="10305" name="Rectangle 44"/>
            <p:cNvSpPr>
              <a:spLocks noChangeArrowheads="1"/>
            </p:cNvSpPr>
            <p:nvPr/>
          </p:nvSpPr>
          <p:spPr bwMode="auto">
            <a:xfrm>
              <a:off x="236" y="1447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110</a:t>
              </a:r>
              <a:endParaRPr lang="ru-RU" b="1"/>
            </a:p>
          </p:txBody>
        </p:sp>
        <p:sp>
          <p:nvSpPr>
            <p:cNvPr id="10306" name="Rectangle 45"/>
            <p:cNvSpPr>
              <a:spLocks noChangeArrowheads="1"/>
            </p:cNvSpPr>
            <p:nvPr/>
          </p:nvSpPr>
          <p:spPr bwMode="auto">
            <a:xfrm>
              <a:off x="232" y="1976"/>
              <a:ext cx="18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100</a:t>
              </a:r>
              <a:endParaRPr lang="ru-RU" b="1"/>
            </a:p>
          </p:txBody>
        </p:sp>
        <p:sp>
          <p:nvSpPr>
            <p:cNvPr id="10307" name="Rectangle 46"/>
            <p:cNvSpPr>
              <a:spLocks noChangeArrowheads="1"/>
            </p:cNvSpPr>
            <p:nvPr/>
          </p:nvSpPr>
          <p:spPr bwMode="auto">
            <a:xfrm>
              <a:off x="287" y="2493"/>
              <a:ext cx="1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90</a:t>
              </a:r>
              <a:endParaRPr lang="ru-RU" b="1"/>
            </a:p>
          </p:txBody>
        </p:sp>
        <p:sp>
          <p:nvSpPr>
            <p:cNvPr id="10308" name="Rectangle 47"/>
            <p:cNvSpPr>
              <a:spLocks noChangeArrowheads="1"/>
            </p:cNvSpPr>
            <p:nvPr/>
          </p:nvSpPr>
          <p:spPr bwMode="auto">
            <a:xfrm>
              <a:off x="289" y="3020"/>
              <a:ext cx="1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FFFFFF"/>
                  </a:solidFill>
                </a:rPr>
                <a:t>80</a:t>
              </a:r>
              <a:endParaRPr lang="ru-RU" b="1"/>
            </a:p>
          </p:txBody>
        </p:sp>
        <p:sp>
          <p:nvSpPr>
            <p:cNvPr id="10309" name="Rectangle 48"/>
            <p:cNvSpPr>
              <a:spLocks noChangeArrowheads="1"/>
            </p:cNvSpPr>
            <p:nvPr/>
          </p:nvSpPr>
          <p:spPr bwMode="auto">
            <a:xfrm>
              <a:off x="285" y="3548"/>
              <a:ext cx="1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 dirty="0">
                  <a:solidFill>
                    <a:srgbClr val="FFFFFF"/>
                  </a:solidFill>
                </a:rPr>
                <a:t>70</a:t>
              </a:r>
              <a:endParaRPr lang="ru-RU" b="1" dirty="0"/>
            </a:p>
          </p:txBody>
        </p:sp>
        <p:sp>
          <p:nvSpPr>
            <p:cNvPr id="10310" name="Rectangle 49"/>
            <p:cNvSpPr>
              <a:spLocks noChangeArrowheads="1"/>
            </p:cNvSpPr>
            <p:nvPr/>
          </p:nvSpPr>
          <p:spPr bwMode="auto">
            <a:xfrm>
              <a:off x="5134" y="3574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Rectangle 50"/>
            <p:cNvSpPr>
              <a:spLocks noChangeArrowheads="1"/>
            </p:cNvSpPr>
            <p:nvPr/>
          </p:nvSpPr>
          <p:spPr bwMode="auto">
            <a:xfrm>
              <a:off x="5134" y="3574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Rectangle 51"/>
            <p:cNvSpPr>
              <a:spLocks noChangeArrowheads="1"/>
            </p:cNvSpPr>
            <p:nvPr/>
          </p:nvSpPr>
          <p:spPr bwMode="auto">
            <a:xfrm>
              <a:off x="4614" y="3574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Rectangle 52"/>
            <p:cNvSpPr>
              <a:spLocks noChangeArrowheads="1"/>
            </p:cNvSpPr>
            <p:nvPr/>
          </p:nvSpPr>
          <p:spPr bwMode="auto">
            <a:xfrm>
              <a:off x="4614" y="3574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Rectangle 53"/>
            <p:cNvSpPr>
              <a:spLocks noChangeArrowheads="1"/>
            </p:cNvSpPr>
            <p:nvPr/>
          </p:nvSpPr>
          <p:spPr bwMode="auto">
            <a:xfrm>
              <a:off x="4091" y="3574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Rectangle 54"/>
            <p:cNvSpPr>
              <a:spLocks noChangeArrowheads="1"/>
            </p:cNvSpPr>
            <p:nvPr/>
          </p:nvSpPr>
          <p:spPr bwMode="auto">
            <a:xfrm>
              <a:off x="4091" y="3574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Rectangle 55"/>
            <p:cNvSpPr>
              <a:spLocks noChangeArrowheads="1"/>
            </p:cNvSpPr>
            <p:nvPr/>
          </p:nvSpPr>
          <p:spPr bwMode="auto">
            <a:xfrm>
              <a:off x="3570" y="3574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Rectangle 56"/>
            <p:cNvSpPr>
              <a:spLocks noChangeArrowheads="1"/>
            </p:cNvSpPr>
            <p:nvPr/>
          </p:nvSpPr>
          <p:spPr bwMode="auto">
            <a:xfrm>
              <a:off x="3570" y="3574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Rectangle 57"/>
            <p:cNvSpPr>
              <a:spLocks noChangeArrowheads="1"/>
            </p:cNvSpPr>
            <p:nvPr/>
          </p:nvSpPr>
          <p:spPr bwMode="auto">
            <a:xfrm>
              <a:off x="3046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Rectangle 58"/>
            <p:cNvSpPr>
              <a:spLocks noChangeArrowheads="1"/>
            </p:cNvSpPr>
            <p:nvPr/>
          </p:nvSpPr>
          <p:spPr bwMode="auto">
            <a:xfrm>
              <a:off x="3046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Rectangle 59"/>
            <p:cNvSpPr>
              <a:spLocks noChangeArrowheads="1"/>
            </p:cNvSpPr>
            <p:nvPr/>
          </p:nvSpPr>
          <p:spPr bwMode="auto">
            <a:xfrm>
              <a:off x="2525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Rectangle 60"/>
            <p:cNvSpPr>
              <a:spLocks noChangeArrowheads="1"/>
            </p:cNvSpPr>
            <p:nvPr/>
          </p:nvSpPr>
          <p:spPr bwMode="auto">
            <a:xfrm>
              <a:off x="2525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Rectangle 61"/>
            <p:cNvSpPr>
              <a:spLocks noChangeArrowheads="1"/>
            </p:cNvSpPr>
            <p:nvPr/>
          </p:nvSpPr>
          <p:spPr bwMode="auto">
            <a:xfrm>
              <a:off x="490" y="2012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Rectangle 62"/>
            <p:cNvSpPr>
              <a:spLocks noChangeArrowheads="1"/>
            </p:cNvSpPr>
            <p:nvPr/>
          </p:nvSpPr>
          <p:spPr bwMode="auto">
            <a:xfrm>
              <a:off x="490" y="2012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Rectangle 63"/>
            <p:cNvSpPr>
              <a:spLocks noChangeArrowheads="1"/>
            </p:cNvSpPr>
            <p:nvPr/>
          </p:nvSpPr>
          <p:spPr bwMode="auto">
            <a:xfrm>
              <a:off x="5405" y="2012"/>
              <a:ext cx="43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Rectangle 64"/>
            <p:cNvSpPr>
              <a:spLocks noChangeArrowheads="1"/>
            </p:cNvSpPr>
            <p:nvPr/>
          </p:nvSpPr>
          <p:spPr bwMode="auto">
            <a:xfrm>
              <a:off x="5405" y="2012"/>
              <a:ext cx="43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Rectangle 65"/>
            <p:cNvSpPr>
              <a:spLocks noChangeArrowheads="1"/>
            </p:cNvSpPr>
            <p:nvPr/>
          </p:nvSpPr>
          <p:spPr bwMode="auto">
            <a:xfrm>
              <a:off x="488" y="1491"/>
              <a:ext cx="46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Rectangle 66"/>
            <p:cNvSpPr>
              <a:spLocks noChangeArrowheads="1"/>
            </p:cNvSpPr>
            <p:nvPr/>
          </p:nvSpPr>
          <p:spPr bwMode="auto">
            <a:xfrm>
              <a:off x="488" y="1491"/>
              <a:ext cx="46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Rectangle 67"/>
            <p:cNvSpPr>
              <a:spLocks noChangeArrowheads="1"/>
            </p:cNvSpPr>
            <p:nvPr/>
          </p:nvSpPr>
          <p:spPr bwMode="auto">
            <a:xfrm>
              <a:off x="5403" y="1490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Rectangle 68"/>
            <p:cNvSpPr>
              <a:spLocks noChangeArrowheads="1"/>
            </p:cNvSpPr>
            <p:nvPr/>
          </p:nvSpPr>
          <p:spPr bwMode="auto">
            <a:xfrm>
              <a:off x="5403" y="1490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Rectangle 69"/>
            <p:cNvSpPr>
              <a:spLocks noChangeArrowheads="1"/>
            </p:cNvSpPr>
            <p:nvPr/>
          </p:nvSpPr>
          <p:spPr bwMode="auto">
            <a:xfrm>
              <a:off x="487" y="971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Rectangle 70"/>
            <p:cNvSpPr>
              <a:spLocks noChangeArrowheads="1"/>
            </p:cNvSpPr>
            <p:nvPr/>
          </p:nvSpPr>
          <p:spPr bwMode="auto">
            <a:xfrm>
              <a:off x="487" y="971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Rectangle 71"/>
            <p:cNvSpPr>
              <a:spLocks noChangeArrowheads="1"/>
            </p:cNvSpPr>
            <p:nvPr/>
          </p:nvSpPr>
          <p:spPr bwMode="auto">
            <a:xfrm>
              <a:off x="5401" y="971"/>
              <a:ext cx="46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Rectangle 72"/>
            <p:cNvSpPr>
              <a:spLocks noChangeArrowheads="1"/>
            </p:cNvSpPr>
            <p:nvPr/>
          </p:nvSpPr>
          <p:spPr bwMode="auto">
            <a:xfrm>
              <a:off x="5401" y="971"/>
              <a:ext cx="46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Rectangle 73"/>
            <p:cNvSpPr>
              <a:spLocks noChangeArrowheads="1"/>
            </p:cNvSpPr>
            <p:nvPr/>
          </p:nvSpPr>
          <p:spPr bwMode="auto">
            <a:xfrm>
              <a:off x="488" y="2535"/>
              <a:ext cx="46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Rectangle 74"/>
            <p:cNvSpPr>
              <a:spLocks noChangeArrowheads="1"/>
            </p:cNvSpPr>
            <p:nvPr/>
          </p:nvSpPr>
          <p:spPr bwMode="auto">
            <a:xfrm>
              <a:off x="488" y="2535"/>
              <a:ext cx="46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Rectangle 75"/>
            <p:cNvSpPr>
              <a:spLocks noChangeArrowheads="1"/>
            </p:cNvSpPr>
            <p:nvPr/>
          </p:nvSpPr>
          <p:spPr bwMode="auto">
            <a:xfrm>
              <a:off x="5403" y="2533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Rectangle 76"/>
            <p:cNvSpPr>
              <a:spLocks noChangeArrowheads="1"/>
            </p:cNvSpPr>
            <p:nvPr/>
          </p:nvSpPr>
          <p:spPr bwMode="auto">
            <a:xfrm>
              <a:off x="5403" y="2533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Rectangle 77"/>
            <p:cNvSpPr>
              <a:spLocks noChangeArrowheads="1"/>
            </p:cNvSpPr>
            <p:nvPr/>
          </p:nvSpPr>
          <p:spPr bwMode="auto">
            <a:xfrm>
              <a:off x="490" y="3055"/>
              <a:ext cx="44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Rectangle 78"/>
            <p:cNvSpPr>
              <a:spLocks noChangeArrowheads="1"/>
            </p:cNvSpPr>
            <p:nvPr/>
          </p:nvSpPr>
          <p:spPr bwMode="auto">
            <a:xfrm>
              <a:off x="490" y="3055"/>
              <a:ext cx="44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0" name="Rectangle 79"/>
            <p:cNvSpPr>
              <a:spLocks noChangeArrowheads="1"/>
            </p:cNvSpPr>
            <p:nvPr/>
          </p:nvSpPr>
          <p:spPr bwMode="auto">
            <a:xfrm>
              <a:off x="5403" y="3055"/>
              <a:ext cx="45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1" name="Rectangle 80"/>
            <p:cNvSpPr>
              <a:spLocks noChangeArrowheads="1"/>
            </p:cNvSpPr>
            <p:nvPr/>
          </p:nvSpPr>
          <p:spPr bwMode="auto">
            <a:xfrm>
              <a:off x="5403" y="3055"/>
              <a:ext cx="45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Rectangle 81"/>
            <p:cNvSpPr>
              <a:spLocks noChangeArrowheads="1"/>
            </p:cNvSpPr>
            <p:nvPr/>
          </p:nvSpPr>
          <p:spPr bwMode="auto">
            <a:xfrm>
              <a:off x="2004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Rectangle 82"/>
            <p:cNvSpPr>
              <a:spLocks noChangeArrowheads="1"/>
            </p:cNvSpPr>
            <p:nvPr/>
          </p:nvSpPr>
          <p:spPr bwMode="auto">
            <a:xfrm>
              <a:off x="2004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Rectangle 83"/>
            <p:cNvSpPr>
              <a:spLocks noChangeArrowheads="1"/>
            </p:cNvSpPr>
            <p:nvPr/>
          </p:nvSpPr>
          <p:spPr bwMode="auto">
            <a:xfrm>
              <a:off x="1481" y="3574"/>
              <a:ext cx="46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Rectangle 84"/>
            <p:cNvSpPr>
              <a:spLocks noChangeArrowheads="1"/>
            </p:cNvSpPr>
            <p:nvPr/>
          </p:nvSpPr>
          <p:spPr bwMode="auto">
            <a:xfrm>
              <a:off x="1481" y="3574"/>
              <a:ext cx="46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Rectangle 85"/>
            <p:cNvSpPr>
              <a:spLocks noChangeArrowheads="1"/>
            </p:cNvSpPr>
            <p:nvPr/>
          </p:nvSpPr>
          <p:spPr bwMode="auto">
            <a:xfrm>
              <a:off x="960" y="3574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Rectangle 86"/>
            <p:cNvSpPr>
              <a:spLocks noChangeArrowheads="1"/>
            </p:cNvSpPr>
            <p:nvPr/>
          </p:nvSpPr>
          <p:spPr bwMode="auto">
            <a:xfrm>
              <a:off x="960" y="3574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Rectangle 87"/>
            <p:cNvSpPr>
              <a:spLocks noChangeArrowheads="1"/>
            </p:cNvSpPr>
            <p:nvPr/>
          </p:nvSpPr>
          <p:spPr bwMode="auto">
            <a:xfrm>
              <a:off x="487" y="3582"/>
              <a:ext cx="43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Rectangle 88"/>
            <p:cNvSpPr>
              <a:spLocks noChangeArrowheads="1"/>
            </p:cNvSpPr>
            <p:nvPr/>
          </p:nvSpPr>
          <p:spPr bwMode="auto">
            <a:xfrm>
              <a:off x="487" y="3582"/>
              <a:ext cx="43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Rectangle 89"/>
            <p:cNvSpPr>
              <a:spLocks noChangeArrowheads="1"/>
            </p:cNvSpPr>
            <p:nvPr/>
          </p:nvSpPr>
          <p:spPr bwMode="auto">
            <a:xfrm>
              <a:off x="5136" y="720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Rectangle 90"/>
            <p:cNvSpPr>
              <a:spLocks noChangeArrowheads="1"/>
            </p:cNvSpPr>
            <p:nvPr/>
          </p:nvSpPr>
          <p:spPr bwMode="auto">
            <a:xfrm>
              <a:off x="5136" y="720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Rectangle 91"/>
            <p:cNvSpPr>
              <a:spLocks noChangeArrowheads="1"/>
            </p:cNvSpPr>
            <p:nvPr/>
          </p:nvSpPr>
          <p:spPr bwMode="auto">
            <a:xfrm>
              <a:off x="4614" y="720"/>
              <a:ext cx="45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Rectangle 92"/>
            <p:cNvSpPr>
              <a:spLocks noChangeArrowheads="1"/>
            </p:cNvSpPr>
            <p:nvPr/>
          </p:nvSpPr>
          <p:spPr bwMode="auto">
            <a:xfrm>
              <a:off x="4614" y="720"/>
              <a:ext cx="45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Rectangle 93"/>
            <p:cNvSpPr>
              <a:spLocks noChangeArrowheads="1"/>
            </p:cNvSpPr>
            <p:nvPr/>
          </p:nvSpPr>
          <p:spPr bwMode="auto">
            <a:xfrm>
              <a:off x="4093" y="718"/>
              <a:ext cx="43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Rectangle 94"/>
            <p:cNvSpPr>
              <a:spLocks noChangeArrowheads="1"/>
            </p:cNvSpPr>
            <p:nvPr/>
          </p:nvSpPr>
          <p:spPr bwMode="auto">
            <a:xfrm>
              <a:off x="4093" y="718"/>
              <a:ext cx="43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Rectangle 95"/>
            <p:cNvSpPr>
              <a:spLocks noChangeArrowheads="1"/>
            </p:cNvSpPr>
            <p:nvPr/>
          </p:nvSpPr>
          <p:spPr bwMode="auto">
            <a:xfrm>
              <a:off x="3570" y="720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Rectangle 96"/>
            <p:cNvSpPr>
              <a:spLocks noChangeArrowheads="1"/>
            </p:cNvSpPr>
            <p:nvPr/>
          </p:nvSpPr>
          <p:spPr bwMode="auto">
            <a:xfrm>
              <a:off x="3570" y="720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Rectangle 97"/>
            <p:cNvSpPr>
              <a:spLocks noChangeArrowheads="1"/>
            </p:cNvSpPr>
            <p:nvPr/>
          </p:nvSpPr>
          <p:spPr bwMode="auto">
            <a:xfrm>
              <a:off x="3047" y="720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Rectangle 98"/>
            <p:cNvSpPr>
              <a:spLocks noChangeArrowheads="1"/>
            </p:cNvSpPr>
            <p:nvPr/>
          </p:nvSpPr>
          <p:spPr bwMode="auto">
            <a:xfrm>
              <a:off x="3047" y="720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Rectangle 99"/>
            <p:cNvSpPr>
              <a:spLocks noChangeArrowheads="1"/>
            </p:cNvSpPr>
            <p:nvPr/>
          </p:nvSpPr>
          <p:spPr bwMode="auto">
            <a:xfrm>
              <a:off x="2527" y="718"/>
              <a:ext cx="43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Rectangle 100"/>
            <p:cNvSpPr>
              <a:spLocks noChangeArrowheads="1"/>
            </p:cNvSpPr>
            <p:nvPr/>
          </p:nvSpPr>
          <p:spPr bwMode="auto">
            <a:xfrm>
              <a:off x="2527" y="718"/>
              <a:ext cx="43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Rectangle 101"/>
            <p:cNvSpPr>
              <a:spLocks noChangeArrowheads="1"/>
            </p:cNvSpPr>
            <p:nvPr/>
          </p:nvSpPr>
          <p:spPr bwMode="auto">
            <a:xfrm>
              <a:off x="2006" y="720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Rectangle 102"/>
            <p:cNvSpPr>
              <a:spLocks noChangeArrowheads="1"/>
            </p:cNvSpPr>
            <p:nvPr/>
          </p:nvSpPr>
          <p:spPr bwMode="auto">
            <a:xfrm>
              <a:off x="2006" y="720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Rectangle 103"/>
            <p:cNvSpPr>
              <a:spLocks noChangeArrowheads="1"/>
            </p:cNvSpPr>
            <p:nvPr/>
          </p:nvSpPr>
          <p:spPr bwMode="auto">
            <a:xfrm>
              <a:off x="1483" y="720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Rectangle 104"/>
            <p:cNvSpPr>
              <a:spLocks noChangeArrowheads="1"/>
            </p:cNvSpPr>
            <p:nvPr/>
          </p:nvSpPr>
          <p:spPr bwMode="auto">
            <a:xfrm>
              <a:off x="1483" y="720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6" name="Rectangle 105"/>
            <p:cNvSpPr>
              <a:spLocks noChangeArrowheads="1"/>
            </p:cNvSpPr>
            <p:nvPr/>
          </p:nvSpPr>
          <p:spPr bwMode="auto">
            <a:xfrm>
              <a:off x="962" y="718"/>
              <a:ext cx="44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7" name="Rectangle 106"/>
            <p:cNvSpPr>
              <a:spLocks noChangeArrowheads="1"/>
            </p:cNvSpPr>
            <p:nvPr/>
          </p:nvSpPr>
          <p:spPr bwMode="auto">
            <a:xfrm>
              <a:off x="962" y="718"/>
              <a:ext cx="44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8" name="Rectangle 107"/>
            <p:cNvSpPr>
              <a:spLocks noChangeArrowheads="1"/>
            </p:cNvSpPr>
            <p:nvPr/>
          </p:nvSpPr>
          <p:spPr bwMode="auto">
            <a:xfrm>
              <a:off x="487" y="713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9" name="Rectangle 108"/>
            <p:cNvSpPr>
              <a:spLocks noChangeArrowheads="1"/>
            </p:cNvSpPr>
            <p:nvPr/>
          </p:nvSpPr>
          <p:spPr bwMode="auto">
            <a:xfrm>
              <a:off x="487" y="713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0" name="Rectangle 109"/>
            <p:cNvSpPr>
              <a:spLocks noChangeArrowheads="1"/>
            </p:cNvSpPr>
            <p:nvPr/>
          </p:nvSpPr>
          <p:spPr bwMode="auto">
            <a:xfrm>
              <a:off x="5454" y="555"/>
              <a:ext cx="276" cy="15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1" name="Rectangle 110"/>
            <p:cNvSpPr>
              <a:spLocks noChangeArrowheads="1"/>
            </p:cNvSpPr>
            <p:nvPr/>
          </p:nvSpPr>
          <p:spPr bwMode="auto">
            <a:xfrm>
              <a:off x="5380" y="3636"/>
              <a:ext cx="370" cy="15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5562600" y="1600200"/>
            <a:ext cx="2859088" cy="1066829"/>
            <a:chOff x="3515" y="799"/>
            <a:chExt cx="1801" cy="666"/>
          </a:xfrm>
        </p:grpSpPr>
        <p:sp>
          <p:nvSpPr>
            <p:cNvPr id="10271" name="Text Box 112"/>
            <p:cNvSpPr txBox="1">
              <a:spLocks noChangeArrowheads="1"/>
            </p:cNvSpPr>
            <p:nvPr/>
          </p:nvSpPr>
          <p:spPr bwMode="auto">
            <a:xfrm>
              <a:off x="4377" y="799"/>
              <a:ext cx="939" cy="51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</a:rPr>
                <a:t>Island of </a:t>
              </a:r>
            </a:p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</a:rPr>
                <a:t>         Stability</a:t>
              </a:r>
            </a:p>
            <a:p>
              <a:pPr eaLnBrk="0" hangingPunct="0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272" name="Text Box 113"/>
            <p:cNvSpPr txBox="1">
              <a:spLocks noChangeArrowheads="1"/>
            </p:cNvSpPr>
            <p:nvPr/>
          </p:nvSpPr>
          <p:spPr bwMode="auto">
            <a:xfrm>
              <a:off x="3515" y="1253"/>
              <a:ext cx="413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1"/>
                  </a:solidFill>
                </a:rPr>
                <a:t>Shoal</a:t>
              </a:r>
            </a:p>
          </p:txBody>
        </p:sp>
      </p:grp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838200" y="381000"/>
            <a:ext cx="1454150" cy="414338"/>
            <a:chOff x="521" y="255"/>
            <a:chExt cx="916" cy="261"/>
          </a:xfrm>
        </p:grpSpPr>
        <p:sp>
          <p:nvSpPr>
            <p:cNvPr id="10269" name="Text Box 115"/>
            <p:cNvSpPr txBox="1">
              <a:spLocks noChangeArrowheads="1"/>
            </p:cNvSpPr>
            <p:nvPr/>
          </p:nvSpPr>
          <p:spPr bwMode="auto">
            <a:xfrm>
              <a:off x="530" y="266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New lands</a:t>
              </a:r>
            </a:p>
          </p:txBody>
        </p:sp>
        <p:sp>
          <p:nvSpPr>
            <p:cNvPr id="10270" name="Text Box 116"/>
            <p:cNvSpPr txBox="1">
              <a:spLocks noChangeArrowheads="1"/>
            </p:cNvSpPr>
            <p:nvPr/>
          </p:nvSpPr>
          <p:spPr bwMode="auto">
            <a:xfrm>
              <a:off x="521" y="255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rgbClr val="808080"/>
                  </a:solidFill>
                </a:rPr>
                <a:t>New lands</a:t>
              </a:r>
            </a:p>
          </p:txBody>
        </p:sp>
      </p:grpSp>
      <p:sp>
        <p:nvSpPr>
          <p:cNvPr id="10249" name="Rectangle 117"/>
          <p:cNvSpPr>
            <a:spLocks noChangeArrowheads="1"/>
          </p:cNvSpPr>
          <p:nvPr/>
        </p:nvSpPr>
        <p:spPr bwMode="auto">
          <a:xfrm>
            <a:off x="0" y="0"/>
            <a:ext cx="9185275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Text Box 118"/>
          <p:cNvSpPr txBox="1">
            <a:spLocks noChangeArrowheads="1"/>
          </p:cNvSpPr>
          <p:nvPr/>
        </p:nvSpPr>
        <p:spPr bwMode="auto">
          <a:xfrm>
            <a:off x="6084168" y="411163"/>
            <a:ext cx="2659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Macro-microscopic </a:t>
            </a:r>
            <a:r>
              <a:rPr lang="en-US" b="1" dirty="0">
                <a:solidFill>
                  <a:schemeClr val="bg1"/>
                </a:solidFill>
              </a:rPr>
              <a:t>theory</a:t>
            </a:r>
          </a:p>
        </p:txBody>
      </p: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990600" y="3124201"/>
            <a:ext cx="6626225" cy="1633538"/>
            <a:chOff x="624" y="1968"/>
            <a:chExt cx="4174" cy="1029"/>
          </a:xfrm>
        </p:grpSpPr>
        <p:grpSp>
          <p:nvGrpSpPr>
            <p:cNvPr id="9" name="Group 120"/>
            <p:cNvGrpSpPr>
              <a:grpSpLocks/>
            </p:cNvGrpSpPr>
            <p:nvPr/>
          </p:nvGrpSpPr>
          <p:grpSpPr bwMode="auto">
            <a:xfrm>
              <a:off x="624" y="1968"/>
              <a:ext cx="2054" cy="804"/>
              <a:chOff x="657" y="1797"/>
              <a:chExt cx="2054" cy="804"/>
            </a:xfrm>
          </p:grpSpPr>
          <p:sp>
            <p:nvSpPr>
              <p:cNvPr id="10267" name="Text Box 121"/>
              <p:cNvSpPr txBox="1">
                <a:spLocks noChangeArrowheads="1"/>
              </p:cNvSpPr>
              <p:nvPr/>
            </p:nvSpPr>
            <p:spPr bwMode="auto">
              <a:xfrm>
                <a:off x="2076" y="1797"/>
                <a:ext cx="635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bg1"/>
                    </a:solidFill>
                  </a:rPr>
                  <a:t>Peninsula</a:t>
                </a:r>
              </a:p>
            </p:txBody>
          </p:sp>
          <p:sp>
            <p:nvSpPr>
              <p:cNvPr id="10268" name="Text Box 122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64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bg1"/>
                    </a:solidFill>
                  </a:rPr>
                  <a:t>Continent</a:t>
                </a:r>
              </a:p>
            </p:txBody>
          </p:sp>
        </p:grpSp>
        <p:sp>
          <p:nvSpPr>
            <p:cNvPr id="10266" name="Text Box 123"/>
            <p:cNvSpPr txBox="1">
              <a:spLocks noChangeArrowheads="1"/>
            </p:cNvSpPr>
            <p:nvPr/>
          </p:nvSpPr>
          <p:spPr bwMode="auto">
            <a:xfrm>
              <a:off x="3792" y="2784"/>
              <a:ext cx="100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Sea of Instability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52" name="Text Box 124"/>
          <p:cNvSpPr txBox="1">
            <a:spLocks noChangeArrowheads="1"/>
          </p:cNvSpPr>
          <p:nvPr/>
        </p:nvSpPr>
        <p:spPr bwMode="auto">
          <a:xfrm>
            <a:off x="838200" y="13208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about 40 years ago…</a:t>
            </a:r>
          </a:p>
        </p:txBody>
      </p: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641350" y="866775"/>
            <a:ext cx="4398963" cy="884238"/>
            <a:chOff x="2875" y="124"/>
            <a:chExt cx="2771" cy="557"/>
          </a:xfrm>
        </p:grpSpPr>
        <p:graphicFrame>
          <p:nvGraphicFramePr>
            <p:cNvPr id="10242" name="Object 126"/>
            <p:cNvGraphicFramePr>
              <a:graphicFrameLocks noChangeAspect="1"/>
            </p:cNvGraphicFramePr>
            <p:nvPr/>
          </p:nvGraphicFramePr>
          <p:xfrm>
            <a:off x="2928" y="144"/>
            <a:ext cx="2544" cy="513"/>
          </p:xfrm>
          <a:graphic>
            <a:graphicData uri="http://schemas.openxmlformats.org/presentationml/2006/ole">
              <p:oleObj spid="_x0000_s285698" name="CorelDRAW" r:id="rId5" imgW="8108280" imgH="1635480" progId="">
                <p:embed/>
              </p:oleObj>
            </a:graphicData>
          </a:graphic>
        </p:graphicFrame>
        <p:sp>
          <p:nvSpPr>
            <p:cNvPr id="10254" name="Text Box 127"/>
            <p:cNvSpPr txBox="1">
              <a:spLocks noChangeArrowheads="1"/>
            </p:cNvSpPr>
            <p:nvPr/>
          </p:nvSpPr>
          <p:spPr bwMode="auto">
            <a:xfrm>
              <a:off x="2986" y="124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-5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55" name="Text Box 128"/>
            <p:cNvSpPr txBox="1">
              <a:spLocks noChangeArrowheads="1"/>
            </p:cNvSpPr>
            <p:nvPr/>
          </p:nvSpPr>
          <p:spPr bwMode="auto">
            <a:xfrm>
              <a:off x="3461" y="12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0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56" name="Text Box 129"/>
            <p:cNvSpPr txBox="1">
              <a:spLocks noChangeArrowheads="1"/>
            </p:cNvSpPr>
            <p:nvPr/>
          </p:nvSpPr>
          <p:spPr bwMode="auto">
            <a:xfrm>
              <a:off x="3900" y="12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5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57" name="Text Box 130"/>
            <p:cNvSpPr txBox="1">
              <a:spLocks noChangeArrowheads="1"/>
            </p:cNvSpPr>
            <p:nvPr/>
          </p:nvSpPr>
          <p:spPr bwMode="auto">
            <a:xfrm>
              <a:off x="4296" y="12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10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58" name="Text Box 131"/>
            <p:cNvSpPr txBox="1">
              <a:spLocks noChangeArrowheads="1"/>
            </p:cNvSpPr>
            <p:nvPr/>
          </p:nvSpPr>
          <p:spPr bwMode="auto">
            <a:xfrm>
              <a:off x="4726" y="12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15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59" name="Text Box 132"/>
            <p:cNvSpPr txBox="1">
              <a:spLocks noChangeArrowheads="1"/>
            </p:cNvSpPr>
            <p:nvPr/>
          </p:nvSpPr>
          <p:spPr bwMode="auto">
            <a:xfrm>
              <a:off x="5017" y="124"/>
              <a:ext cx="6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LogT</a:t>
              </a:r>
              <a:r>
                <a:rPr lang="en-US" sz="1600" baseline="-25000">
                  <a:solidFill>
                    <a:schemeClr val="bg1"/>
                  </a:solidFill>
                </a:rPr>
                <a:t>1/2</a:t>
              </a:r>
              <a:r>
                <a:rPr lang="en-US" sz="1600">
                  <a:solidFill>
                    <a:schemeClr val="bg1"/>
                  </a:solidFill>
                </a:rPr>
                <a:t> s</a:t>
              </a:r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10260" name="Text Box 133"/>
            <p:cNvSpPr txBox="1">
              <a:spLocks noChangeArrowheads="1"/>
            </p:cNvSpPr>
            <p:nvPr/>
          </p:nvSpPr>
          <p:spPr bwMode="auto">
            <a:xfrm>
              <a:off x="2875" y="460"/>
              <a:ext cx="3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1µs</a:t>
              </a:r>
            </a:p>
          </p:txBody>
        </p:sp>
        <p:sp>
          <p:nvSpPr>
            <p:cNvPr id="10261" name="Text Box 134"/>
            <p:cNvSpPr txBox="1">
              <a:spLocks noChangeArrowheads="1"/>
            </p:cNvSpPr>
            <p:nvPr/>
          </p:nvSpPr>
          <p:spPr bwMode="auto">
            <a:xfrm>
              <a:off x="3429" y="464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1s</a:t>
              </a:r>
            </a:p>
          </p:txBody>
        </p:sp>
        <p:sp>
          <p:nvSpPr>
            <p:cNvPr id="10262" name="Text Box 135"/>
            <p:cNvSpPr txBox="1">
              <a:spLocks noChangeArrowheads="1"/>
            </p:cNvSpPr>
            <p:nvPr/>
          </p:nvSpPr>
          <p:spPr bwMode="auto">
            <a:xfrm>
              <a:off x="3738" y="46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1h</a:t>
              </a:r>
            </a:p>
          </p:txBody>
        </p:sp>
        <p:sp>
          <p:nvSpPr>
            <p:cNvPr id="10263" name="Text Box 136"/>
            <p:cNvSpPr txBox="1">
              <a:spLocks noChangeArrowheads="1"/>
            </p:cNvSpPr>
            <p:nvPr/>
          </p:nvSpPr>
          <p:spPr bwMode="auto">
            <a:xfrm>
              <a:off x="4078" y="468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1y</a:t>
              </a:r>
            </a:p>
          </p:txBody>
        </p:sp>
        <p:sp>
          <p:nvSpPr>
            <p:cNvPr id="10264" name="Text Box 137"/>
            <p:cNvSpPr txBox="1">
              <a:spLocks noChangeArrowheads="1"/>
            </p:cNvSpPr>
            <p:nvPr/>
          </p:nvSpPr>
          <p:spPr bwMode="auto">
            <a:xfrm>
              <a:off x="4554" y="464"/>
              <a:ext cx="36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1My</a:t>
              </a:r>
            </a:p>
          </p:txBody>
        </p:sp>
      </p:grpSp>
      <p:sp>
        <p:nvSpPr>
          <p:cNvPr id="138" name="Text Box 118"/>
          <p:cNvSpPr txBox="1">
            <a:spLocks noChangeArrowheads="1"/>
          </p:cNvSpPr>
          <p:nvPr/>
        </p:nvSpPr>
        <p:spPr bwMode="auto">
          <a:xfrm>
            <a:off x="6434178" y="764704"/>
            <a:ext cx="23862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A. </a:t>
            </a:r>
            <a:r>
              <a:rPr lang="en-US" sz="1600" dirty="0" err="1" smtClean="0">
                <a:solidFill>
                  <a:schemeClr val="bg1"/>
                </a:solidFill>
              </a:rPr>
              <a:t>Sobiczewski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et al </a:t>
            </a:r>
            <a:r>
              <a:rPr lang="en-US" sz="1600" dirty="0" smtClean="0">
                <a:solidFill>
                  <a:schemeClr val="bg1"/>
                </a:solidFill>
              </a:rPr>
              <a:t>(2003)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299-92_pool.png"/>
          <p:cNvPicPr>
            <a:picLocks noChangeAspect="1"/>
          </p:cNvPicPr>
          <p:nvPr/>
        </p:nvPicPr>
        <p:blipFill>
          <a:blip r:embed="rId3" cstate="print"/>
          <a:srcRect l="12187" r="10156"/>
          <a:stretch>
            <a:fillRect/>
          </a:stretch>
        </p:blipFill>
        <p:spPr bwMode="auto">
          <a:xfrm>
            <a:off x="3275855" y="116632"/>
            <a:ext cx="5805307" cy="626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7109" name="Text Box 9"/>
          <p:cNvSpPr txBox="1">
            <a:spLocks noChangeArrowheads="1"/>
          </p:cNvSpPr>
          <p:nvPr/>
        </p:nvSpPr>
        <p:spPr bwMode="auto">
          <a:xfrm rot="-5400000">
            <a:off x="7859713" y="1173163"/>
            <a:ext cx="193675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Yu. Oganessian 2010</a:t>
            </a:r>
            <a:endParaRPr lang="ru-RU" sz="1400"/>
          </a:p>
        </p:txBody>
      </p:sp>
      <p:sp>
        <p:nvSpPr>
          <p:cNvPr id="7" name="TextBox 268"/>
          <p:cNvSpPr txBox="1">
            <a:spLocks noChangeArrowheads="1"/>
          </p:cNvSpPr>
          <p:nvPr/>
        </p:nvSpPr>
        <p:spPr bwMode="auto">
          <a:xfrm>
            <a:off x="251520" y="188640"/>
            <a:ext cx="29457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High Flux Isotope </a:t>
            </a:r>
          </a:p>
          <a:p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Reactor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at Oak- 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Ridge</a:t>
            </a:r>
            <a:endParaRPr lang="en-US" sz="24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98" name="Rectangle 12"/>
          <p:cNvSpPr>
            <a:spLocks noChangeArrowheads="1"/>
          </p:cNvSpPr>
          <p:nvPr/>
        </p:nvSpPr>
        <p:spPr bwMode="auto">
          <a:xfrm>
            <a:off x="8329613" y="5388371"/>
            <a:ext cx="6223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400" b="1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9" name="Rectangle 13"/>
          <p:cNvSpPr>
            <a:spLocks noChangeArrowheads="1"/>
          </p:cNvSpPr>
          <p:nvPr/>
        </p:nvSpPr>
        <p:spPr bwMode="auto">
          <a:xfrm>
            <a:off x="7710488" y="5388371"/>
            <a:ext cx="6191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00" name="Rectangle 14"/>
          <p:cNvSpPr>
            <a:spLocks noChangeArrowheads="1"/>
          </p:cNvSpPr>
          <p:nvPr/>
        </p:nvSpPr>
        <p:spPr bwMode="auto">
          <a:xfrm>
            <a:off x="7086600" y="5388371"/>
            <a:ext cx="6238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01" name="Rectangle 15"/>
          <p:cNvSpPr>
            <a:spLocks noChangeArrowheads="1"/>
          </p:cNvSpPr>
          <p:nvPr/>
        </p:nvSpPr>
        <p:spPr bwMode="auto">
          <a:xfrm>
            <a:off x="6465888" y="5388371"/>
            <a:ext cx="6207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02" name="Rectangle 16"/>
          <p:cNvSpPr>
            <a:spLocks noChangeArrowheads="1"/>
          </p:cNvSpPr>
          <p:nvPr/>
        </p:nvSpPr>
        <p:spPr bwMode="auto">
          <a:xfrm>
            <a:off x="5845175" y="5388371"/>
            <a:ext cx="6207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3" name="Rectangle 25"/>
          <p:cNvSpPr>
            <a:spLocks noChangeArrowheads="1"/>
          </p:cNvSpPr>
          <p:nvPr/>
        </p:nvSpPr>
        <p:spPr bwMode="auto">
          <a:xfrm>
            <a:off x="8329613" y="4716859"/>
            <a:ext cx="62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4" name="Rectangle 26"/>
          <p:cNvSpPr>
            <a:spLocks noChangeArrowheads="1"/>
          </p:cNvSpPr>
          <p:nvPr/>
        </p:nvSpPr>
        <p:spPr bwMode="auto">
          <a:xfrm>
            <a:off x="7710488" y="4716859"/>
            <a:ext cx="6191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5" name="Rectangle 27"/>
          <p:cNvSpPr>
            <a:spLocks noChangeArrowheads="1"/>
          </p:cNvSpPr>
          <p:nvPr/>
        </p:nvSpPr>
        <p:spPr bwMode="auto">
          <a:xfrm>
            <a:off x="7086600" y="4716859"/>
            <a:ext cx="62388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06" name="Rectangle 29"/>
          <p:cNvSpPr>
            <a:spLocks noChangeArrowheads="1"/>
          </p:cNvSpPr>
          <p:nvPr/>
        </p:nvSpPr>
        <p:spPr bwMode="auto">
          <a:xfrm>
            <a:off x="5845175" y="4716859"/>
            <a:ext cx="6207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7" name="Rectangle 30"/>
          <p:cNvSpPr>
            <a:spLocks noChangeArrowheads="1"/>
          </p:cNvSpPr>
          <p:nvPr/>
        </p:nvSpPr>
        <p:spPr bwMode="auto">
          <a:xfrm>
            <a:off x="5222875" y="4716859"/>
            <a:ext cx="6223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8" name="Rectangle 43"/>
          <p:cNvSpPr>
            <a:spLocks noChangeArrowheads="1"/>
          </p:cNvSpPr>
          <p:nvPr/>
        </p:nvSpPr>
        <p:spPr bwMode="auto">
          <a:xfrm>
            <a:off x="5222875" y="3981846"/>
            <a:ext cx="6223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Cm248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α, SF</a:t>
            </a:r>
          </a:p>
        </p:txBody>
      </p:sp>
      <p:sp>
        <p:nvSpPr>
          <p:cNvPr id="209" name="Rectangle 53"/>
          <p:cNvSpPr>
            <a:spLocks noChangeArrowheads="1"/>
          </p:cNvSpPr>
          <p:nvPr/>
        </p:nvSpPr>
        <p:spPr bwMode="auto">
          <a:xfrm>
            <a:off x="7086600" y="3310334"/>
            <a:ext cx="62388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210" name="Rectangle 55"/>
          <p:cNvSpPr>
            <a:spLocks noChangeArrowheads="1"/>
          </p:cNvSpPr>
          <p:nvPr/>
        </p:nvSpPr>
        <p:spPr bwMode="auto">
          <a:xfrm>
            <a:off x="5845175" y="3310334"/>
            <a:ext cx="6207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Bk250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lang="en-US" sz="1200" baseline="30000">
                <a:solidFill>
                  <a:srgbClr val="000000"/>
                </a:solidFill>
                <a:latin typeface="Arial Narrow" pitchFamily="34" charset="0"/>
              </a:rPr>
              <a:t>-</a:t>
            </a: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1" name="Line 125"/>
          <p:cNvSpPr>
            <a:spLocks noChangeShapeType="1"/>
          </p:cNvSpPr>
          <p:nvPr/>
        </p:nvSpPr>
        <p:spPr bwMode="auto">
          <a:xfrm>
            <a:off x="3979863" y="3981846"/>
            <a:ext cx="2486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2" name="Line 139"/>
          <p:cNvSpPr>
            <a:spLocks noChangeShapeType="1"/>
          </p:cNvSpPr>
          <p:nvPr/>
        </p:nvSpPr>
        <p:spPr bwMode="auto">
          <a:xfrm>
            <a:off x="6465888" y="6078934"/>
            <a:ext cx="620712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" name="Line 140"/>
          <p:cNvSpPr>
            <a:spLocks noChangeShapeType="1"/>
          </p:cNvSpPr>
          <p:nvPr/>
        </p:nvSpPr>
        <p:spPr bwMode="auto">
          <a:xfrm>
            <a:off x="7710488" y="6078934"/>
            <a:ext cx="6191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4" name="Line 141"/>
          <p:cNvSpPr>
            <a:spLocks noChangeShapeType="1"/>
          </p:cNvSpPr>
          <p:nvPr/>
        </p:nvSpPr>
        <p:spPr bwMode="auto">
          <a:xfrm>
            <a:off x="8329613" y="6078934"/>
            <a:ext cx="6223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" name="Line 142"/>
          <p:cNvSpPr>
            <a:spLocks noChangeShapeType="1"/>
          </p:cNvSpPr>
          <p:nvPr/>
        </p:nvSpPr>
        <p:spPr bwMode="auto">
          <a:xfrm>
            <a:off x="8951913" y="5388371"/>
            <a:ext cx="0" cy="6905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" name="Line 143"/>
          <p:cNvSpPr>
            <a:spLocks noChangeShapeType="1"/>
          </p:cNvSpPr>
          <p:nvPr/>
        </p:nvSpPr>
        <p:spPr bwMode="auto">
          <a:xfrm>
            <a:off x="7086600" y="6078934"/>
            <a:ext cx="62388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" name="Line 144"/>
          <p:cNvSpPr>
            <a:spLocks noChangeShapeType="1"/>
          </p:cNvSpPr>
          <p:nvPr/>
        </p:nvSpPr>
        <p:spPr bwMode="auto">
          <a:xfrm>
            <a:off x="8951913" y="4716859"/>
            <a:ext cx="0" cy="6715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8" name="Line 145"/>
          <p:cNvSpPr>
            <a:spLocks noChangeShapeType="1"/>
          </p:cNvSpPr>
          <p:nvPr/>
        </p:nvSpPr>
        <p:spPr bwMode="auto">
          <a:xfrm>
            <a:off x="8951913" y="3981846"/>
            <a:ext cx="0" cy="7350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" name="Line 195"/>
          <p:cNvSpPr>
            <a:spLocks noChangeShapeType="1"/>
          </p:cNvSpPr>
          <p:nvPr/>
        </p:nvSpPr>
        <p:spPr bwMode="auto">
          <a:xfrm>
            <a:off x="5691188" y="4296171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267"/>
          <p:cNvGrpSpPr>
            <a:grpSpLocks/>
          </p:cNvGrpSpPr>
          <p:nvPr/>
        </p:nvGrpSpPr>
        <p:grpSpPr bwMode="auto">
          <a:xfrm>
            <a:off x="5164138" y="4013596"/>
            <a:ext cx="703262" cy="711200"/>
            <a:chOff x="8042969" y="3876675"/>
            <a:chExt cx="703262" cy="711200"/>
          </a:xfrm>
        </p:grpSpPr>
        <p:sp>
          <p:nvSpPr>
            <p:cNvPr id="221" name="Прямоугольник 220"/>
            <p:cNvSpPr/>
            <p:nvPr/>
          </p:nvSpPr>
          <p:spPr bwMode="auto">
            <a:xfrm>
              <a:off x="8092181" y="3895725"/>
              <a:ext cx="603250" cy="64293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2" name="TextBox 263"/>
            <p:cNvSpPr txBox="1">
              <a:spLocks noChangeArrowheads="1"/>
            </p:cNvSpPr>
            <p:nvPr/>
          </p:nvSpPr>
          <p:spPr bwMode="auto">
            <a:xfrm>
              <a:off x="8077894" y="4064000"/>
              <a:ext cx="6683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alibri" pitchFamily="34" charset="0"/>
                </a:rPr>
                <a:t>Cm</a:t>
              </a:r>
              <a:endParaRPr lang="ru-RU" sz="28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3" name="TextBox 264"/>
            <p:cNvSpPr txBox="1">
              <a:spLocks noChangeArrowheads="1"/>
            </p:cNvSpPr>
            <p:nvPr/>
          </p:nvSpPr>
          <p:spPr bwMode="auto">
            <a:xfrm>
              <a:off x="8042969" y="3876675"/>
              <a:ext cx="5365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248</a:t>
              </a:r>
              <a:endParaRPr lang="ru-RU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4" name="Rectangle 31"/>
          <p:cNvSpPr>
            <a:spLocks noChangeArrowheads="1"/>
          </p:cNvSpPr>
          <p:nvPr/>
        </p:nvSpPr>
        <p:spPr bwMode="auto">
          <a:xfrm>
            <a:off x="5837238" y="3310334"/>
            <a:ext cx="620712" cy="66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" name="Rectangle 31"/>
          <p:cNvSpPr>
            <a:spLocks noChangeArrowheads="1"/>
          </p:cNvSpPr>
          <p:nvPr/>
        </p:nvSpPr>
        <p:spPr bwMode="auto">
          <a:xfrm>
            <a:off x="6461125" y="3310334"/>
            <a:ext cx="619125" cy="66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560888" y="2591196"/>
            <a:ext cx="2560637" cy="7651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6" name="Rectangle 67"/>
          <p:cNvSpPr>
            <a:spLocks noChangeArrowheads="1"/>
          </p:cNvSpPr>
          <p:nvPr/>
        </p:nvSpPr>
        <p:spPr bwMode="auto">
          <a:xfrm>
            <a:off x="6488113" y="2665809"/>
            <a:ext cx="563562" cy="619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bevel/>
            <a:headEnd/>
            <a:tailEnd/>
          </a:ln>
          <a:effectLst>
            <a:outerShdw blurRad="63500" dist="139700" dir="2700000" algn="ctr" rotWithShape="0">
              <a:srgbClr val="000000">
                <a:alpha val="64999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charset="2"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charset="0"/>
                <a:ea typeface="ＭＳ Ｐゴシック" charset="-128"/>
              </a:rPr>
              <a:t>Cf252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charset="2"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Arial Narrow" charset="0"/>
                <a:ea typeface="ＭＳ Ｐゴシック" charset="-128"/>
              </a:rPr>
              <a:t>α, SF</a:t>
            </a:r>
          </a:p>
        </p:txBody>
      </p:sp>
      <p:sp>
        <p:nvSpPr>
          <p:cNvPr id="237" name="Rectangle 68"/>
          <p:cNvSpPr>
            <a:spLocks noChangeArrowheads="1"/>
          </p:cNvSpPr>
          <p:nvPr/>
        </p:nvSpPr>
        <p:spPr bwMode="auto">
          <a:xfrm>
            <a:off x="5845175" y="2640409"/>
            <a:ext cx="6207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α, (n,f)</a:t>
            </a:r>
          </a:p>
        </p:txBody>
      </p:sp>
      <p:sp>
        <p:nvSpPr>
          <p:cNvPr id="238" name="Rectangle 69"/>
          <p:cNvSpPr>
            <a:spLocks noChangeArrowheads="1"/>
          </p:cNvSpPr>
          <p:nvPr/>
        </p:nvSpPr>
        <p:spPr bwMode="auto">
          <a:xfrm>
            <a:off x="5222875" y="2640409"/>
            <a:ext cx="622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Cf250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α</a:t>
            </a:r>
          </a:p>
        </p:txBody>
      </p:sp>
      <p:sp>
        <p:nvSpPr>
          <p:cNvPr id="239" name="Rectangle 70"/>
          <p:cNvSpPr>
            <a:spLocks noChangeArrowheads="1"/>
          </p:cNvSpPr>
          <p:nvPr/>
        </p:nvSpPr>
        <p:spPr bwMode="auto">
          <a:xfrm>
            <a:off x="4602163" y="2640409"/>
            <a:ext cx="6207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Cf249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 dirty="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α, (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n,f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40" name="Rectangle 81"/>
          <p:cNvSpPr>
            <a:spLocks noChangeArrowheads="1"/>
          </p:cNvSpPr>
          <p:nvPr/>
        </p:nvSpPr>
        <p:spPr bwMode="auto">
          <a:xfrm>
            <a:off x="5845175" y="2480071"/>
            <a:ext cx="6207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1" name="Rectangle 82"/>
          <p:cNvSpPr>
            <a:spLocks noChangeArrowheads="1"/>
          </p:cNvSpPr>
          <p:nvPr/>
        </p:nvSpPr>
        <p:spPr bwMode="auto">
          <a:xfrm>
            <a:off x="5222875" y="2480071"/>
            <a:ext cx="622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5856288" y="2686446"/>
            <a:ext cx="552450" cy="5826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5254625" y="2681684"/>
            <a:ext cx="552450" cy="584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641850" y="2686446"/>
            <a:ext cx="552450" cy="58261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6478588" y="2689621"/>
            <a:ext cx="552450" cy="5842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6" name="Line 196"/>
          <p:cNvSpPr>
            <a:spLocks noChangeShapeType="1"/>
          </p:cNvSpPr>
          <p:nvPr/>
        </p:nvSpPr>
        <p:spPr bwMode="auto">
          <a:xfrm>
            <a:off x="5691188" y="3573859"/>
            <a:ext cx="36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47" name="Line 214"/>
          <p:cNvSpPr>
            <a:spLocks noChangeShapeType="1"/>
          </p:cNvSpPr>
          <p:nvPr/>
        </p:nvSpPr>
        <p:spPr bwMode="auto">
          <a:xfrm>
            <a:off x="6315075" y="3573859"/>
            <a:ext cx="365125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48" name="Line 221"/>
          <p:cNvSpPr>
            <a:spLocks noChangeShapeType="1"/>
          </p:cNvSpPr>
          <p:nvPr/>
        </p:nvSpPr>
        <p:spPr bwMode="auto">
          <a:xfrm rot="-8100000">
            <a:off x="5645944" y="3277790"/>
            <a:ext cx="39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Группа 504"/>
          <p:cNvGrpSpPr>
            <a:grpSpLocks/>
          </p:cNvGrpSpPr>
          <p:nvPr/>
        </p:nvGrpSpPr>
        <p:grpSpPr bwMode="auto">
          <a:xfrm>
            <a:off x="4854575" y="2959496"/>
            <a:ext cx="1603375" cy="685800"/>
            <a:chOff x="3031986" y="4168137"/>
            <a:chExt cx="1603776" cy="685800"/>
          </a:xfrm>
        </p:grpSpPr>
        <p:cxnSp>
          <p:nvCxnSpPr>
            <p:cNvPr id="250" name="Прямая соединительная линия 249"/>
            <p:cNvCxnSpPr/>
            <p:nvPr/>
          </p:nvCxnSpPr>
          <p:spPr>
            <a:xfrm>
              <a:off x="3031986" y="4168137"/>
              <a:ext cx="1603776" cy="9525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единительная линия 250"/>
            <p:cNvCxnSpPr/>
            <p:nvPr/>
          </p:nvCxnSpPr>
          <p:spPr>
            <a:xfrm rot="16200000" flipH="1">
              <a:off x="3028893" y="4217274"/>
              <a:ext cx="663575" cy="609752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51"/>
          <p:cNvGrpSpPr/>
          <p:nvPr/>
        </p:nvGrpSpPr>
        <p:grpSpPr>
          <a:xfrm>
            <a:off x="250825" y="2480071"/>
            <a:ext cx="5921375" cy="4405313"/>
            <a:chOff x="250825" y="1831975"/>
            <a:chExt cx="5921375" cy="4405313"/>
          </a:xfrm>
        </p:grpSpPr>
        <p:sp>
          <p:nvSpPr>
            <p:cNvPr id="253" name="Rectangle 5"/>
            <p:cNvSpPr>
              <a:spLocks noChangeArrowheads="1"/>
            </p:cNvSpPr>
            <p:nvPr/>
          </p:nvSpPr>
          <p:spPr bwMode="auto">
            <a:xfrm>
              <a:off x="250825" y="4740275"/>
              <a:ext cx="622300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b="1">
                  <a:solidFill>
                    <a:srgbClr val="000000"/>
                  </a:solidFill>
                </a:rPr>
                <a:t>94</a:t>
              </a:r>
            </a:p>
          </p:txBody>
        </p:sp>
        <p:sp>
          <p:nvSpPr>
            <p:cNvPr id="254" name="Rectangle 19"/>
            <p:cNvSpPr>
              <a:spLocks noChangeArrowheads="1"/>
            </p:cNvSpPr>
            <p:nvPr/>
          </p:nvSpPr>
          <p:spPr bwMode="auto">
            <a:xfrm>
              <a:off x="3979863" y="4740275"/>
              <a:ext cx="622300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Pu244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α</a:t>
              </a:r>
            </a:p>
          </p:txBody>
        </p:sp>
        <p:sp>
          <p:nvSpPr>
            <p:cNvPr id="255" name="Rectangle 20"/>
            <p:cNvSpPr>
              <a:spLocks noChangeArrowheads="1"/>
            </p:cNvSpPr>
            <p:nvPr/>
          </p:nvSpPr>
          <p:spPr bwMode="auto">
            <a:xfrm>
              <a:off x="3357563" y="4740275"/>
              <a:ext cx="622300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Pu243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β</a:t>
              </a:r>
              <a:r>
                <a:rPr lang="en-US" sz="1200" baseline="30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endParaRPr lang="en-US" sz="12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56" name="Rectangle 21"/>
            <p:cNvSpPr>
              <a:spLocks noChangeArrowheads="1"/>
            </p:cNvSpPr>
            <p:nvPr/>
          </p:nvSpPr>
          <p:spPr bwMode="auto">
            <a:xfrm>
              <a:off x="2738438" y="4740275"/>
              <a:ext cx="619125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Pu242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α</a:t>
              </a:r>
            </a:p>
          </p:txBody>
        </p:sp>
        <p:sp>
          <p:nvSpPr>
            <p:cNvPr id="257" name="Rectangle 22"/>
            <p:cNvSpPr>
              <a:spLocks noChangeArrowheads="1"/>
            </p:cNvSpPr>
            <p:nvPr/>
          </p:nvSpPr>
          <p:spPr bwMode="auto">
            <a:xfrm>
              <a:off x="2109788" y="4740275"/>
              <a:ext cx="628650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Pu241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β</a:t>
              </a:r>
              <a:r>
                <a:rPr lang="en-US" sz="1200" baseline="30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, (n,f)</a:t>
              </a:r>
            </a:p>
          </p:txBody>
        </p:sp>
        <p:sp>
          <p:nvSpPr>
            <p:cNvPr id="258" name="Rectangle 23"/>
            <p:cNvSpPr>
              <a:spLocks noChangeArrowheads="1"/>
            </p:cNvSpPr>
            <p:nvPr/>
          </p:nvSpPr>
          <p:spPr bwMode="auto">
            <a:xfrm>
              <a:off x="1514475" y="4740275"/>
              <a:ext cx="595313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Pu240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α</a:t>
              </a:r>
            </a:p>
          </p:txBody>
        </p:sp>
        <p:sp>
          <p:nvSpPr>
            <p:cNvPr id="259" name="Rectangle 24"/>
            <p:cNvSpPr>
              <a:spLocks noChangeArrowheads="1"/>
            </p:cNvSpPr>
            <p:nvPr/>
          </p:nvSpPr>
          <p:spPr bwMode="auto">
            <a:xfrm>
              <a:off x="873125" y="4740275"/>
              <a:ext cx="641350" cy="690563"/>
            </a:xfrm>
            <a:prstGeom prst="rect">
              <a:avLst/>
            </a:prstGeom>
            <a:solidFill>
              <a:srgbClr val="00542E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2000" b="1">
                  <a:solidFill>
                    <a:schemeClr val="bg1"/>
                  </a:solidFill>
                </a:rPr>
                <a:t>Pu</a:t>
              </a:r>
            </a:p>
          </p:txBody>
        </p:sp>
        <p:sp>
          <p:nvSpPr>
            <p:cNvPr id="260" name="Rectangle 31"/>
            <p:cNvSpPr>
              <a:spLocks noChangeArrowheads="1"/>
            </p:cNvSpPr>
            <p:nvPr/>
          </p:nvSpPr>
          <p:spPr bwMode="auto">
            <a:xfrm>
              <a:off x="4602163" y="4068763"/>
              <a:ext cx="620712" cy="67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Am246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β</a:t>
              </a:r>
              <a:r>
                <a:rPr lang="en-US" sz="1200" baseline="30000">
                  <a:solidFill>
                    <a:srgbClr val="000000"/>
                  </a:solidFill>
                  <a:latin typeface="Arial Narrow" pitchFamily="34" charset="0"/>
                </a:rPr>
                <a:t>-</a:t>
              </a:r>
              <a:endParaRPr lang="en-US" sz="12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61" name="Rectangle 44"/>
            <p:cNvSpPr>
              <a:spLocks noChangeArrowheads="1"/>
            </p:cNvSpPr>
            <p:nvPr/>
          </p:nvSpPr>
          <p:spPr bwMode="auto">
            <a:xfrm>
              <a:off x="4602163" y="3333750"/>
              <a:ext cx="620712" cy="73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Cm247</a:t>
              </a: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α, (n,f)</a:t>
              </a:r>
            </a:p>
          </p:txBody>
        </p:sp>
        <p:sp>
          <p:nvSpPr>
            <p:cNvPr id="262" name="Line 117"/>
            <p:cNvSpPr>
              <a:spLocks noChangeShapeType="1"/>
            </p:cNvSpPr>
            <p:nvPr/>
          </p:nvSpPr>
          <p:spPr bwMode="auto">
            <a:xfrm>
              <a:off x="250825" y="4740275"/>
              <a:ext cx="0" cy="690563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Line 118"/>
            <p:cNvSpPr>
              <a:spLocks noChangeShapeType="1"/>
            </p:cNvSpPr>
            <p:nvPr/>
          </p:nvSpPr>
          <p:spPr bwMode="auto">
            <a:xfrm>
              <a:off x="250825" y="5430838"/>
              <a:ext cx="622300" cy="0"/>
            </a:xfrm>
            <a:prstGeom prst="line">
              <a:avLst/>
            </a:prstGeom>
            <a:noFill/>
            <a:ln w="28575" cap="sq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Line 127"/>
            <p:cNvSpPr>
              <a:spLocks noChangeShapeType="1"/>
            </p:cNvSpPr>
            <p:nvPr/>
          </p:nvSpPr>
          <p:spPr bwMode="auto">
            <a:xfrm>
              <a:off x="3983038" y="4068763"/>
              <a:ext cx="1236662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Line 178"/>
            <p:cNvSpPr>
              <a:spLocks noChangeShapeType="1"/>
            </p:cNvSpPr>
            <p:nvPr/>
          </p:nvSpPr>
          <p:spPr bwMode="auto">
            <a:xfrm>
              <a:off x="873125" y="4740275"/>
              <a:ext cx="6413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Line 180"/>
            <p:cNvSpPr>
              <a:spLocks noChangeShapeType="1"/>
            </p:cNvSpPr>
            <p:nvPr/>
          </p:nvSpPr>
          <p:spPr bwMode="auto">
            <a:xfrm>
              <a:off x="873125" y="5430838"/>
              <a:ext cx="64135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Line 181"/>
            <p:cNvSpPr>
              <a:spLocks noChangeShapeType="1"/>
            </p:cNvSpPr>
            <p:nvPr/>
          </p:nvSpPr>
          <p:spPr bwMode="auto">
            <a:xfrm>
              <a:off x="1514475" y="4740275"/>
              <a:ext cx="0" cy="690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Line 187"/>
            <p:cNvSpPr>
              <a:spLocks noChangeShapeType="1"/>
            </p:cNvSpPr>
            <p:nvPr/>
          </p:nvSpPr>
          <p:spPr bwMode="auto">
            <a:xfrm>
              <a:off x="1933575" y="502602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Line 188"/>
            <p:cNvSpPr>
              <a:spLocks noChangeShapeType="1"/>
            </p:cNvSpPr>
            <p:nvPr/>
          </p:nvSpPr>
          <p:spPr bwMode="auto">
            <a:xfrm>
              <a:off x="2555875" y="5026025"/>
              <a:ext cx="365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Line 189"/>
            <p:cNvSpPr>
              <a:spLocks noChangeShapeType="1"/>
            </p:cNvSpPr>
            <p:nvPr/>
          </p:nvSpPr>
          <p:spPr bwMode="auto">
            <a:xfrm>
              <a:off x="3176588" y="5026025"/>
              <a:ext cx="365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Line 193"/>
            <p:cNvSpPr>
              <a:spLocks noChangeShapeType="1"/>
            </p:cNvSpPr>
            <p:nvPr/>
          </p:nvSpPr>
          <p:spPr bwMode="auto">
            <a:xfrm>
              <a:off x="4421188" y="3648075"/>
              <a:ext cx="365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Line 194"/>
            <p:cNvSpPr>
              <a:spLocks noChangeShapeType="1"/>
            </p:cNvSpPr>
            <p:nvPr/>
          </p:nvSpPr>
          <p:spPr bwMode="auto">
            <a:xfrm>
              <a:off x="5040313" y="3648075"/>
              <a:ext cx="366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" name="Line 204"/>
            <p:cNvSpPr>
              <a:spLocks noChangeShapeType="1"/>
            </p:cNvSpPr>
            <p:nvPr/>
          </p:nvSpPr>
          <p:spPr bwMode="auto">
            <a:xfrm>
              <a:off x="3813175" y="5026025"/>
              <a:ext cx="365125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" name="Line 210"/>
            <p:cNvSpPr>
              <a:spLocks noChangeShapeType="1"/>
            </p:cNvSpPr>
            <p:nvPr/>
          </p:nvSpPr>
          <p:spPr bwMode="auto">
            <a:xfrm>
              <a:off x="4445000" y="4384675"/>
              <a:ext cx="36671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5" name="Line 227"/>
            <p:cNvSpPr>
              <a:spLocks noChangeShapeType="1"/>
            </p:cNvSpPr>
            <p:nvPr/>
          </p:nvSpPr>
          <p:spPr bwMode="auto">
            <a:xfrm rot="-8100000">
              <a:off x="4404519" y="4702969"/>
              <a:ext cx="398462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" name="Line 228"/>
            <p:cNvSpPr>
              <a:spLocks noChangeShapeType="1"/>
            </p:cNvSpPr>
            <p:nvPr/>
          </p:nvSpPr>
          <p:spPr bwMode="auto">
            <a:xfrm rot="-8100000">
              <a:off x="5025232" y="4731544"/>
              <a:ext cx="398462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" name="Line 231"/>
            <p:cNvSpPr>
              <a:spLocks noChangeShapeType="1"/>
            </p:cNvSpPr>
            <p:nvPr/>
          </p:nvSpPr>
          <p:spPr bwMode="auto">
            <a:xfrm rot="-8100000">
              <a:off x="4404518" y="4053682"/>
              <a:ext cx="39846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" name="Rectangle 7"/>
            <p:cNvSpPr>
              <a:spLocks noChangeArrowheads="1"/>
            </p:cNvSpPr>
            <p:nvPr/>
          </p:nvSpPr>
          <p:spPr bwMode="auto">
            <a:xfrm>
              <a:off x="3981450" y="5289550"/>
              <a:ext cx="622300" cy="73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279" name="Rectangle 7"/>
            <p:cNvSpPr>
              <a:spLocks noChangeArrowheads="1"/>
            </p:cNvSpPr>
            <p:nvPr/>
          </p:nvSpPr>
          <p:spPr bwMode="auto">
            <a:xfrm>
              <a:off x="2736850" y="5284788"/>
              <a:ext cx="622300" cy="735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b="1">
                  <a:solidFill>
                    <a:srgbClr val="000000"/>
                  </a:solidFill>
                </a:rPr>
                <a:t>148</a:t>
              </a:r>
            </a:p>
          </p:txBody>
        </p:sp>
        <p:sp>
          <p:nvSpPr>
            <p:cNvPr id="280" name="Rectangle 7"/>
            <p:cNvSpPr>
              <a:spLocks noChangeArrowheads="1"/>
            </p:cNvSpPr>
            <p:nvPr/>
          </p:nvSpPr>
          <p:spPr bwMode="auto">
            <a:xfrm>
              <a:off x="3348038" y="5502275"/>
              <a:ext cx="622300" cy="73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2000" b="1">
                  <a:solidFill>
                    <a:srgbClr val="000000"/>
                  </a:solidFill>
                </a:rPr>
                <a:t>N</a:t>
              </a:r>
            </a:p>
          </p:txBody>
        </p:sp>
        <p:grpSp>
          <p:nvGrpSpPr>
            <p:cNvPr id="9" name="Группа 207"/>
            <p:cNvGrpSpPr/>
            <p:nvPr/>
          </p:nvGrpSpPr>
          <p:grpSpPr>
            <a:xfrm>
              <a:off x="250825" y="1831975"/>
              <a:ext cx="5921375" cy="4203700"/>
              <a:chOff x="250825" y="1831975"/>
              <a:chExt cx="5921375" cy="4203700"/>
            </a:xfrm>
          </p:grpSpPr>
          <p:sp>
            <p:nvSpPr>
              <p:cNvPr id="283" name="Rectangle 6"/>
              <p:cNvSpPr>
                <a:spLocks noChangeArrowheads="1"/>
              </p:cNvSpPr>
              <p:nvPr/>
            </p:nvSpPr>
            <p:spPr bwMode="auto">
              <a:xfrm>
                <a:off x="250825" y="4068763"/>
                <a:ext cx="62230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95</a:t>
                </a:r>
              </a:p>
            </p:txBody>
          </p:sp>
          <p:sp>
            <p:nvSpPr>
              <p:cNvPr id="284" name="Rectangle 7"/>
              <p:cNvSpPr>
                <a:spLocks noChangeArrowheads="1"/>
              </p:cNvSpPr>
              <p:nvPr/>
            </p:nvSpPr>
            <p:spPr bwMode="auto">
              <a:xfrm>
                <a:off x="250825" y="3333750"/>
                <a:ext cx="622300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96</a:t>
                </a:r>
              </a:p>
            </p:txBody>
          </p:sp>
          <p:sp>
            <p:nvSpPr>
              <p:cNvPr id="285" name="Rectangle 8"/>
              <p:cNvSpPr>
                <a:spLocks noChangeArrowheads="1"/>
              </p:cNvSpPr>
              <p:nvPr/>
            </p:nvSpPr>
            <p:spPr bwMode="auto">
              <a:xfrm>
                <a:off x="250825" y="2662238"/>
                <a:ext cx="62230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Rectangle 10"/>
              <p:cNvSpPr>
                <a:spLocks noChangeArrowheads="1"/>
              </p:cNvSpPr>
              <p:nvPr/>
            </p:nvSpPr>
            <p:spPr bwMode="auto">
              <a:xfrm>
                <a:off x="250825" y="1831975"/>
                <a:ext cx="622300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Rectangle 17"/>
              <p:cNvSpPr>
                <a:spLocks noChangeArrowheads="1"/>
              </p:cNvSpPr>
              <p:nvPr/>
            </p:nvSpPr>
            <p:spPr bwMode="auto">
              <a:xfrm>
                <a:off x="5222875" y="4740275"/>
                <a:ext cx="622300" cy="690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Pu246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β</a:t>
                </a:r>
                <a:r>
                  <a:rPr lang="en-US" sz="1200" baseline="30000">
                    <a:solidFill>
                      <a:srgbClr val="000000"/>
                    </a:solidFill>
                    <a:latin typeface="Arial Narrow" pitchFamily="34" charset="0"/>
                  </a:rPr>
                  <a:t>-</a:t>
                </a: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8" name="Rectangle 18"/>
              <p:cNvSpPr>
                <a:spLocks noChangeArrowheads="1"/>
              </p:cNvSpPr>
              <p:nvPr/>
            </p:nvSpPr>
            <p:spPr bwMode="auto">
              <a:xfrm>
                <a:off x="4602163" y="4740275"/>
                <a:ext cx="620712" cy="690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Pu245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β</a:t>
                </a:r>
                <a:r>
                  <a:rPr lang="en-US" sz="1200" baseline="30000">
                    <a:solidFill>
                      <a:srgbClr val="000000"/>
                    </a:solidFill>
                    <a:latin typeface="Arial Narrow" pitchFamily="34" charset="0"/>
                  </a:rPr>
                  <a:t>-</a:t>
                </a: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9" name="Rectangle 32"/>
              <p:cNvSpPr>
                <a:spLocks noChangeArrowheads="1"/>
              </p:cNvSpPr>
              <p:nvPr/>
            </p:nvSpPr>
            <p:spPr bwMode="auto">
              <a:xfrm>
                <a:off x="3979863" y="4068763"/>
                <a:ext cx="62230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Am245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β</a:t>
                </a:r>
                <a:r>
                  <a:rPr lang="en-US" sz="1200" baseline="30000">
                    <a:solidFill>
                      <a:srgbClr val="000000"/>
                    </a:solidFill>
                    <a:latin typeface="Arial Narrow" pitchFamily="34" charset="0"/>
                  </a:rPr>
                  <a:t>-</a:t>
                </a: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0" name="Rectangle 33"/>
              <p:cNvSpPr>
                <a:spLocks noChangeArrowheads="1"/>
              </p:cNvSpPr>
              <p:nvPr/>
            </p:nvSpPr>
            <p:spPr bwMode="auto">
              <a:xfrm>
                <a:off x="3357563" y="4068763"/>
                <a:ext cx="62230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Am244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β</a:t>
                </a:r>
                <a:r>
                  <a:rPr lang="en-US" sz="1200" baseline="30000">
                    <a:solidFill>
                      <a:srgbClr val="000000"/>
                    </a:solidFill>
                    <a:latin typeface="Arial Narrow" pitchFamily="34" charset="0"/>
                  </a:rPr>
                  <a:t>-</a:t>
                </a: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1" name="Rectangle 34"/>
              <p:cNvSpPr>
                <a:spLocks noChangeArrowheads="1"/>
              </p:cNvSpPr>
              <p:nvPr/>
            </p:nvSpPr>
            <p:spPr bwMode="auto">
              <a:xfrm>
                <a:off x="2738438" y="4068763"/>
                <a:ext cx="619125" cy="671512"/>
              </a:xfrm>
              <a:prstGeom prst="rect">
                <a:avLst/>
              </a:prstGeom>
              <a:solidFill>
                <a:srgbClr val="0099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Am243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</a:t>
                </a:r>
              </a:p>
            </p:txBody>
          </p:sp>
          <p:sp>
            <p:nvSpPr>
              <p:cNvPr id="292" name="Rectangle 35"/>
              <p:cNvSpPr>
                <a:spLocks noChangeArrowheads="1"/>
              </p:cNvSpPr>
              <p:nvPr/>
            </p:nvSpPr>
            <p:spPr bwMode="auto">
              <a:xfrm>
                <a:off x="2109788" y="4068763"/>
                <a:ext cx="62865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Am242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900">
                    <a:solidFill>
                      <a:srgbClr val="000000"/>
                    </a:solidFill>
                    <a:latin typeface="Arial Narrow" pitchFamily="34" charset="0"/>
                  </a:rPr>
                  <a:t>β</a:t>
                </a:r>
                <a:r>
                  <a:rPr lang="en-US" sz="900" baseline="30000">
                    <a:solidFill>
                      <a:srgbClr val="000000"/>
                    </a:solidFill>
                    <a:latin typeface="Arial Narrow" pitchFamily="34" charset="0"/>
                  </a:rPr>
                  <a:t>-</a:t>
                </a:r>
                <a:r>
                  <a:rPr lang="en-US" sz="900">
                    <a:solidFill>
                      <a:srgbClr val="000000"/>
                    </a:solidFill>
                    <a:latin typeface="Arial Narrow" pitchFamily="34" charset="0"/>
                  </a:rPr>
                  <a:t>,EC,(n,f)</a:t>
                </a:r>
              </a:p>
            </p:txBody>
          </p:sp>
          <p:sp>
            <p:nvSpPr>
              <p:cNvPr id="293" name="Rectangle 36"/>
              <p:cNvSpPr>
                <a:spLocks noChangeArrowheads="1"/>
              </p:cNvSpPr>
              <p:nvPr/>
            </p:nvSpPr>
            <p:spPr bwMode="auto">
              <a:xfrm>
                <a:off x="1514475" y="4068763"/>
                <a:ext cx="595313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Am241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</a:t>
                </a:r>
              </a:p>
            </p:txBody>
          </p:sp>
          <p:sp>
            <p:nvSpPr>
              <p:cNvPr id="294" name="Rectangle 37"/>
              <p:cNvSpPr>
                <a:spLocks noChangeArrowheads="1"/>
              </p:cNvSpPr>
              <p:nvPr/>
            </p:nvSpPr>
            <p:spPr bwMode="auto">
              <a:xfrm>
                <a:off x="873125" y="4068763"/>
                <a:ext cx="641350" cy="671512"/>
              </a:xfrm>
              <a:prstGeom prst="rect">
                <a:avLst/>
              </a:prstGeom>
              <a:solidFill>
                <a:srgbClr val="00542E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2000" b="1">
                    <a:solidFill>
                      <a:schemeClr val="bg1"/>
                    </a:solidFill>
                  </a:rPr>
                  <a:t>Am</a:t>
                </a:r>
              </a:p>
            </p:txBody>
          </p:sp>
          <p:sp>
            <p:nvSpPr>
              <p:cNvPr id="295" name="Rectangle 45"/>
              <p:cNvSpPr>
                <a:spLocks noChangeArrowheads="1"/>
              </p:cNvSpPr>
              <p:nvPr/>
            </p:nvSpPr>
            <p:spPr bwMode="auto">
              <a:xfrm>
                <a:off x="3979863" y="3333750"/>
                <a:ext cx="622300" cy="735013"/>
              </a:xfrm>
              <a:prstGeom prst="rect">
                <a:avLst/>
              </a:prstGeom>
              <a:solidFill>
                <a:srgbClr val="0099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Cm246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</a:t>
                </a:r>
              </a:p>
            </p:txBody>
          </p:sp>
          <p:sp>
            <p:nvSpPr>
              <p:cNvPr id="296" name="Rectangle 46"/>
              <p:cNvSpPr>
                <a:spLocks noChangeArrowheads="1"/>
              </p:cNvSpPr>
              <p:nvPr/>
            </p:nvSpPr>
            <p:spPr bwMode="auto">
              <a:xfrm>
                <a:off x="3357563" y="3333750"/>
                <a:ext cx="622300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Cm245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α, (n,f)</a:t>
                </a:r>
              </a:p>
            </p:txBody>
          </p:sp>
          <p:sp>
            <p:nvSpPr>
              <p:cNvPr id="297" name="Rectangle 47"/>
              <p:cNvSpPr>
                <a:spLocks noChangeArrowheads="1"/>
              </p:cNvSpPr>
              <p:nvPr/>
            </p:nvSpPr>
            <p:spPr bwMode="auto">
              <a:xfrm>
                <a:off x="2738438" y="3333750"/>
                <a:ext cx="619125" cy="735013"/>
              </a:xfrm>
              <a:prstGeom prst="rect">
                <a:avLst/>
              </a:prstGeom>
              <a:solidFill>
                <a:srgbClr val="0099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Cm244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 dirty="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 dirty="0">
                    <a:solidFill>
                      <a:srgbClr val="000000"/>
                    </a:solidFill>
                    <a:latin typeface="Arial Narrow" pitchFamily="34" charset="0"/>
                  </a:rPr>
                  <a:t>α</a:t>
                </a:r>
              </a:p>
            </p:txBody>
          </p:sp>
          <p:sp>
            <p:nvSpPr>
              <p:cNvPr id="298" name="Rectangle 48"/>
              <p:cNvSpPr>
                <a:spLocks noChangeArrowheads="1"/>
              </p:cNvSpPr>
              <p:nvPr/>
            </p:nvSpPr>
            <p:spPr bwMode="auto">
              <a:xfrm>
                <a:off x="2109788" y="3333750"/>
                <a:ext cx="628650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Cm243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α, (n,f)</a:t>
                </a:r>
              </a:p>
            </p:txBody>
          </p:sp>
          <p:sp>
            <p:nvSpPr>
              <p:cNvPr id="299" name="Rectangle 49"/>
              <p:cNvSpPr>
                <a:spLocks noChangeArrowheads="1"/>
              </p:cNvSpPr>
              <p:nvPr/>
            </p:nvSpPr>
            <p:spPr bwMode="auto">
              <a:xfrm>
                <a:off x="1514475" y="3333750"/>
                <a:ext cx="595313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Cm242</a:t>
                </a: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800">
                  <a:solidFill>
                    <a:srgbClr val="000000"/>
                  </a:solidFill>
                  <a:latin typeface="Arial Narrow" pitchFamily="34" charset="0"/>
                </a:endParaRPr>
              </a:p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Arial Narrow" pitchFamily="34" charset="0"/>
                  </a:rPr>
                  <a:t>α</a:t>
                </a:r>
              </a:p>
            </p:txBody>
          </p:sp>
          <p:sp>
            <p:nvSpPr>
              <p:cNvPr id="300" name="Rectangle 50"/>
              <p:cNvSpPr>
                <a:spLocks noChangeArrowheads="1"/>
              </p:cNvSpPr>
              <p:nvPr/>
            </p:nvSpPr>
            <p:spPr bwMode="auto">
              <a:xfrm>
                <a:off x="873125" y="3333750"/>
                <a:ext cx="641350" cy="735013"/>
              </a:xfrm>
              <a:prstGeom prst="rect">
                <a:avLst/>
              </a:prstGeom>
              <a:solidFill>
                <a:srgbClr val="00542E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2000" b="1">
                    <a:solidFill>
                      <a:schemeClr val="bg1"/>
                    </a:solidFill>
                  </a:rPr>
                  <a:t>Cm</a:t>
                </a:r>
              </a:p>
            </p:txBody>
          </p:sp>
          <p:sp>
            <p:nvSpPr>
              <p:cNvPr id="301" name="Rectangle 58"/>
              <p:cNvSpPr>
                <a:spLocks noChangeArrowheads="1"/>
              </p:cNvSpPr>
              <p:nvPr/>
            </p:nvSpPr>
            <p:spPr bwMode="auto">
              <a:xfrm>
                <a:off x="3979863" y="2662238"/>
                <a:ext cx="62230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2" name="Rectangle 59"/>
              <p:cNvSpPr>
                <a:spLocks noChangeArrowheads="1"/>
              </p:cNvSpPr>
              <p:nvPr/>
            </p:nvSpPr>
            <p:spPr bwMode="auto">
              <a:xfrm>
                <a:off x="3357563" y="2662238"/>
                <a:ext cx="622300" cy="671512"/>
              </a:xfrm>
              <a:prstGeom prst="rect">
                <a:avLst/>
              </a:prstGeom>
              <a:solidFill>
                <a:srgbClr val="00542E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2000" b="1" dirty="0" err="1">
                    <a:solidFill>
                      <a:schemeClr val="bg1"/>
                    </a:solidFill>
                  </a:rPr>
                  <a:t>Bk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Rectangle 60"/>
              <p:cNvSpPr>
                <a:spLocks noChangeArrowheads="1"/>
              </p:cNvSpPr>
              <p:nvPr/>
            </p:nvSpPr>
            <p:spPr bwMode="auto">
              <a:xfrm>
                <a:off x="2738438" y="2662238"/>
                <a:ext cx="619125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97</a:t>
                </a:r>
              </a:p>
            </p:txBody>
          </p:sp>
          <p:sp>
            <p:nvSpPr>
              <p:cNvPr id="304" name="Rectangle 61"/>
              <p:cNvSpPr>
                <a:spLocks noChangeArrowheads="1"/>
              </p:cNvSpPr>
              <p:nvPr/>
            </p:nvSpPr>
            <p:spPr bwMode="auto">
              <a:xfrm>
                <a:off x="2109788" y="2662238"/>
                <a:ext cx="62865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Rectangle 62"/>
              <p:cNvSpPr>
                <a:spLocks noChangeArrowheads="1"/>
              </p:cNvSpPr>
              <p:nvPr/>
            </p:nvSpPr>
            <p:spPr bwMode="auto">
              <a:xfrm>
                <a:off x="1514475" y="2662238"/>
                <a:ext cx="595313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Rectangle 63"/>
              <p:cNvSpPr>
                <a:spLocks noChangeArrowheads="1"/>
              </p:cNvSpPr>
              <p:nvPr/>
            </p:nvSpPr>
            <p:spPr bwMode="auto">
              <a:xfrm>
                <a:off x="873125" y="2662238"/>
                <a:ext cx="641350" cy="671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Rectangle 71"/>
              <p:cNvSpPr>
                <a:spLocks noChangeArrowheads="1"/>
              </p:cNvSpPr>
              <p:nvPr/>
            </p:nvSpPr>
            <p:spPr bwMode="auto">
              <a:xfrm>
                <a:off x="3979863" y="1992313"/>
                <a:ext cx="622300" cy="66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1200">
                  <a:solidFill>
                    <a:srgbClr val="00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8" name="Rectangle 72"/>
              <p:cNvSpPr>
                <a:spLocks noChangeArrowheads="1"/>
              </p:cNvSpPr>
              <p:nvPr/>
            </p:nvSpPr>
            <p:spPr bwMode="auto">
              <a:xfrm>
                <a:off x="3347864" y="1988840"/>
                <a:ext cx="622300" cy="669925"/>
              </a:xfrm>
              <a:prstGeom prst="rect">
                <a:avLst/>
              </a:prstGeom>
              <a:solidFill>
                <a:srgbClr val="00542E"/>
              </a:solidFill>
              <a:ln w="762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2000" b="1">
                    <a:solidFill>
                      <a:schemeClr val="bg1"/>
                    </a:solidFill>
                  </a:rPr>
                  <a:t>Cf</a:t>
                </a:r>
              </a:p>
            </p:txBody>
          </p:sp>
          <p:sp>
            <p:nvSpPr>
              <p:cNvPr id="309" name="Rectangle 73"/>
              <p:cNvSpPr>
                <a:spLocks noChangeArrowheads="1"/>
              </p:cNvSpPr>
              <p:nvPr/>
            </p:nvSpPr>
            <p:spPr bwMode="auto">
              <a:xfrm>
                <a:off x="2738438" y="1992313"/>
                <a:ext cx="619125" cy="66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98</a:t>
                </a:r>
              </a:p>
            </p:txBody>
          </p:sp>
          <p:sp>
            <p:nvSpPr>
              <p:cNvPr id="310" name="Rectangle 74"/>
              <p:cNvSpPr>
                <a:spLocks noChangeArrowheads="1"/>
              </p:cNvSpPr>
              <p:nvPr/>
            </p:nvSpPr>
            <p:spPr bwMode="auto">
              <a:xfrm>
                <a:off x="2109788" y="1992313"/>
                <a:ext cx="628650" cy="66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Rectangle 75"/>
              <p:cNvSpPr>
                <a:spLocks noChangeArrowheads="1"/>
              </p:cNvSpPr>
              <p:nvPr/>
            </p:nvSpPr>
            <p:spPr bwMode="auto">
              <a:xfrm>
                <a:off x="1514475" y="1992313"/>
                <a:ext cx="595313" cy="66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Rectangle 76"/>
              <p:cNvSpPr>
                <a:spLocks noChangeArrowheads="1"/>
              </p:cNvSpPr>
              <p:nvPr/>
            </p:nvSpPr>
            <p:spPr bwMode="auto">
              <a:xfrm>
                <a:off x="873125" y="1992313"/>
                <a:ext cx="641350" cy="66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Rectangle 85"/>
              <p:cNvSpPr>
                <a:spLocks noChangeArrowheads="1"/>
              </p:cNvSpPr>
              <p:nvPr/>
            </p:nvSpPr>
            <p:spPr bwMode="auto">
              <a:xfrm>
                <a:off x="3357563" y="1831975"/>
                <a:ext cx="622300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Rectangle 86"/>
              <p:cNvSpPr>
                <a:spLocks noChangeArrowheads="1"/>
              </p:cNvSpPr>
              <p:nvPr/>
            </p:nvSpPr>
            <p:spPr bwMode="auto">
              <a:xfrm>
                <a:off x="2738438" y="1831975"/>
                <a:ext cx="619125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Rectangle 87"/>
              <p:cNvSpPr>
                <a:spLocks noChangeArrowheads="1"/>
              </p:cNvSpPr>
              <p:nvPr/>
            </p:nvSpPr>
            <p:spPr bwMode="auto">
              <a:xfrm>
                <a:off x="2109788" y="1831975"/>
                <a:ext cx="628650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Rectangle 88"/>
              <p:cNvSpPr>
                <a:spLocks noChangeArrowheads="1"/>
              </p:cNvSpPr>
              <p:nvPr/>
            </p:nvSpPr>
            <p:spPr bwMode="auto">
              <a:xfrm>
                <a:off x="1514475" y="1831975"/>
                <a:ext cx="595313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Rectangle 89"/>
              <p:cNvSpPr>
                <a:spLocks noChangeArrowheads="1"/>
              </p:cNvSpPr>
              <p:nvPr/>
            </p:nvSpPr>
            <p:spPr bwMode="auto">
              <a:xfrm>
                <a:off x="873125" y="1831975"/>
                <a:ext cx="641350" cy="67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Line 112"/>
              <p:cNvSpPr>
                <a:spLocks noChangeShapeType="1"/>
              </p:cNvSpPr>
              <p:nvPr/>
            </p:nvSpPr>
            <p:spPr bwMode="auto">
              <a:xfrm>
                <a:off x="250825" y="1831975"/>
                <a:ext cx="0" cy="671513"/>
              </a:xfrm>
              <a:prstGeom prst="line">
                <a:avLst/>
              </a:prstGeom>
              <a:noFill/>
              <a:ln w="28575" cap="sq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Line 113"/>
              <p:cNvSpPr>
                <a:spLocks noChangeShapeType="1"/>
              </p:cNvSpPr>
              <p:nvPr/>
            </p:nvSpPr>
            <p:spPr bwMode="auto">
              <a:xfrm>
                <a:off x="250825" y="1992313"/>
                <a:ext cx="0" cy="669925"/>
              </a:xfrm>
              <a:prstGeom prst="line">
                <a:avLst/>
              </a:prstGeom>
              <a:noFill/>
              <a:ln w="28575" cap="sq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Line 114"/>
              <p:cNvSpPr>
                <a:spLocks noChangeShapeType="1"/>
              </p:cNvSpPr>
              <p:nvPr/>
            </p:nvSpPr>
            <p:spPr bwMode="auto">
              <a:xfrm>
                <a:off x="250825" y="2662238"/>
                <a:ext cx="0" cy="671512"/>
              </a:xfrm>
              <a:prstGeom prst="line">
                <a:avLst/>
              </a:prstGeom>
              <a:noFill/>
              <a:ln w="28575" cap="sq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Line 115"/>
              <p:cNvSpPr>
                <a:spLocks noChangeShapeType="1"/>
              </p:cNvSpPr>
              <p:nvPr/>
            </p:nvSpPr>
            <p:spPr bwMode="auto">
              <a:xfrm>
                <a:off x="250825" y="3333750"/>
                <a:ext cx="0" cy="735013"/>
              </a:xfrm>
              <a:prstGeom prst="line">
                <a:avLst/>
              </a:prstGeom>
              <a:noFill/>
              <a:ln w="28575" cap="sq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Line 116"/>
              <p:cNvSpPr>
                <a:spLocks noChangeShapeType="1"/>
              </p:cNvSpPr>
              <p:nvPr/>
            </p:nvSpPr>
            <p:spPr bwMode="auto">
              <a:xfrm>
                <a:off x="250825" y="4068763"/>
                <a:ext cx="0" cy="671512"/>
              </a:xfrm>
              <a:prstGeom prst="line">
                <a:avLst/>
              </a:prstGeom>
              <a:noFill/>
              <a:ln w="28575" cap="sq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Line 122"/>
              <p:cNvSpPr>
                <a:spLocks noChangeShapeType="1"/>
              </p:cNvSpPr>
              <p:nvPr/>
            </p:nvSpPr>
            <p:spPr bwMode="auto">
              <a:xfrm>
                <a:off x="2109788" y="3333750"/>
                <a:ext cx="0" cy="2097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Line 123"/>
              <p:cNvSpPr>
                <a:spLocks noChangeShapeType="1"/>
              </p:cNvSpPr>
              <p:nvPr/>
            </p:nvSpPr>
            <p:spPr bwMode="auto">
              <a:xfrm>
                <a:off x="2738438" y="3333750"/>
                <a:ext cx="0" cy="2097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Line 124"/>
              <p:cNvSpPr>
                <a:spLocks noChangeShapeType="1"/>
              </p:cNvSpPr>
              <p:nvPr/>
            </p:nvSpPr>
            <p:spPr bwMode="auto">
              <a:xfrm>
                <a:off x="3979863" y="3333750"/>
                <a:ext cx="0" cy="20970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Line 126"/>
              <p:cNvSpPr>
                <a:spLocks noChangeShapeType="1"/>
              </p:cNvSpPr>
              <p:nvPr/>
            </p:nvSpPr>
            <p:spPr bwMode="auto">
              <a:xfrm>
                <a:off x="3357563" y="4068763"/>
                <a:ext cx="0" cy="13620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Line 128"/>
              <p:cNvSpPr>
                <a:spLocks noChangeShapeType="1"/>
              </p:cNvSpPr>
              <p:nvPr/>
            </p:nvSpPr>
            <p:spPr bwMode="auto">
              <a:xfrm>
                <a:off x="3979863" y="1992313"/>
                <a:ext cx="0" cy="134143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Line 131"/>
              <p:cNvSpPr>
                <a:spLocks noChangeShapeType="1"/>
              </p:cNvSpPr>
              <p:nvPr/>
            </p:nvSpPr>
            <p:spPr bwMode="auto">
              <a:xfrm>
                <a:off x="3357563" y="1992313"/>
                <a:ext cx="0" cy="134143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>
                <a:off x="4602163" y="2662238"/>
                <a:ext cx="0" cy="2768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Line 156"/>
              <p:cNvSpPr>
                <a:spLocks noChangeShapeType="1"/>
              </p:cNvSpPr>
              <p:nvPr/>
            </p:nvSpPr>
            <p:spPr bwMode="auto">
              <a:xfrm>
                <a:off x="1514475" y="3333750"/>
                <a:ext cx="18430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Line 157"/>
              <p:cNvSpPr>
                <a:spLocks noChangeShapeType="1"/>
              </p:cNvSpPr>
              <p:nvPr/>
            </p:nvSpPr>
            <p:spPr bwMode="auto">
              <a:xfrm>
                <a:off x="873125" y="3333750"/>
                <a:ext cx="64135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Line 158"/>
              <p:cNvSpPr>
                <a:spLocks noChangeShapeType="1"/>
              </p:cNvSpPr>
              <p:nvPr/>
            </p:nvSpPr>
            <p:spPr bwMode="auto">
              <a:xfrm>
                <a:off x="1514475" y="4068763"/>
                <a:ext cx="18430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Line 159"/>
              <p:cNvSpPr>
                <a:spLocks noChangeShapeType="1"/>
              </p:cNvSpPr>
              <p:nvPr/>
            </p:nvSpPr>
            <p:spPr bwMode="auto">
              <a:xfrm>
                <a:off x="873125" y="4068763"/>
                <a:ext cx="64135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Line 160"/>
              <p:cNvSpPr>
                <a:spLocks noChangeShapeType="1"/>
              </p:cNvSpPr>
              <p:nvPr/>
            </p:nvSpPr>
            <p:spPr bwMode="auto">
              <a:xfrm>
                <a:off x="873125" y="3333750"/>
                <a:ext cx="0" cy="209708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Line 161"/>
              <p:cNvSpPr>
                <a:spLocks noChangeShapeType="1"/>
              </p:cNvSpPr>
              <p:nvPr/>
            </p:nvSpPr>
            <p:spPr bwMode="auto">
              <a:xfrm>
                <a:off x="1514475" y="4740275"/>
                <a:ext cx="43307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Line 162"/>
              <p:cNvSpPr>
                <a:spLocks noChangeShapeType="1"/>
              </p:cNvSpPr>
              <p:nvPr/>
            </p:nvSpPr>
            <p:spPr bwMode="auto">
              <a:xfrm>
                <a:off x="3979863" y="2662238"/>
                <a:ext cx="6223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Line 163"/>
              <p:cNvSpPr>
                <a:spLocks noChangeShapeType="1"/>
              </p:cNvSpPr>
              <p:nvPr/>
            </p:nvSpPr>
            <p:spPr bwMode="auto">
              <a:xfrm>
                <a:off x="3357563" y="3333750"/>
                <a:ext cx="0" cy="735013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Line 164"/>
              <p:cNvSpPr>
                <a:spLocks noChangeShapeType="1"/>
              </p:cNvSpPr>
              <p:nvPr/>
            </p:nvSpPr>
            <p:spPr bwMode="auto">
              <a:xfrm>
                <a:off x="3357563" y="3333750"/>
                <a:ext cx="6223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Line 165"/>
              <p:cNvSpPr>
                <a:spLocks noChangeShapeType="1"/>
              </p:cNvSpPr>
              <p:nvPr/>
            </p:nvSpPr>
            <p:spPr bwMode="auto">
              <a:xfrm>
                <a:off x="3979863" y="1992313"/>
                <a:ext cx="62230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Line 166"/>
              <p:cNvSpPr>
                <a:spLocks noChangeShapeType="1"/>
              </p:cNvSpPr>
              <p:nvPr/>
            </p:nvSpPr>
            <p:spPr bwMode="auto">
              <a:xfrm>
                <a:off x="3357563" y="1992313"/>
                <a:ext cx="6223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Line 167"/>
              <p:cNvSpPr>
                <a:spLocks noChangeShapeType="1"/>
              </p:cNvSpPr>
              <p:nvPr/>
            </p:nvSpPr>
            <p:spPr bwMode="auto">
              <a:xfrm>
                <a:off x="3357563" y="2662238"/>
                <a:ext cx="62230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Line 179"/>
              <p:cNvSpPr>
                <a:spLocks noChangeShapeType="1"/>
              </p:cNvSpPr>
              <p:nvPr/>
            </p:nvSpPr>
            <p:spPr bwMode="auto">
              <a:xfrm>
                <a:off x="1514475" y="5430838"/>
                <a:ext cx="43307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Line 182"/>
              <p:cNvSpPr>
                <a:spLocks noChangeShapeType="1"/>
              </p:cNvSpPr>
              <p:nvPr/>
            </p:nvSpPr>
            <p:spPr bwMode="auto">
              <a:xfrm>
                <a:off x="1514475" y="3333750"/>
                <a:ext cx="0" cy="140652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Line 185"/>
              <p:cNvSpPr>
                <a:spLocks noChangeShapeType="1"/>
              </p:cNvSpPr>
              <p:nvPr/>
            </p:nvSpPr>
            <p:spPr bwMode="auto">
              <a:xfrm>
                <a:off x="5845175" y="4740275"/>
                <a:ext cx="0" cy="6905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Line 190"/>
              <p:cNvSpPr>
                <a:spLocks noChangeShapeType="1"/>
              </p:cNvSpPr>
              <p:nvPr/>
            </p:nvSpPr>
            <p:spPr bwMode="auto">
              <a:xfrm>
                <a:off x="3176588" y="4376738"/>
                <a:ext cx="365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Line 191"/>
              <p:cNvSpPr>
                <a:spLocks noChangeShapeType="1"/>
              </p:cNvSpPr>
              <p:nvPr/>
            </p:nvSpPr>
            <p:spPr bwMode="auto">
              <a:xfrm>
                <a:off x="3176588" y="3648075"/>
                <a:ext cx="365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Line 192"/>
              <p:cNvSpPr>
                <a:spLocks noChangeShapeType="1"/>
              </p:cNvSpPr>
              <p:nvPr/>
            </p:nvSpPr>
            <p:spPr bwMode="auto">
              <a:xfrm>
                <a:off x="3813175" y="3648075"/>
                <a:ext cx="3651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Line 205"/>
              <p:cNvSpPr>
                <a:spLocks noChangeShapeType="1"/>
              </p:cNvSpPr>
              <p:nvPr/>
            </p:nvSpPr>
            <p:spPr bwMode="auto">
              <a:xfrm>
                <a:off x="4445000" y="5026025"/>
                <a:ext cx="36671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Line 206"/>
              <p:cNvSpPr>
                <a:spLocks noChangeShapeType="1"/>
              </p:cNvSpPr>
              <p:nvPr/>
            </p:nvSpPr>
            <p:spPr bwMode="auto">
              <a:xfrm>
                <a:off x="5040313" y="5026025"/>
                <a:ext cx="366712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Line 207"/>
              <p:cNvSpPr>
                <a:spLocks noChangeShapeType="1"/>
              </p:cNvSpPr>
              <p:nvPr/>
            </p:nvSpPr>
            <p:spPr bwMode="auto">
              <a:xfrm>
                <a:off x="1933575" y="4376738"/>
                <a:ext cx="36671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Line 208"/>
              <p:cNvSpPr>
                <a:spLocks noChangeShapeType="1"/>
              </p:cNvSpPr>
              <p:nvPr/>
            </p:nvSpPr>
            <p:spPr bwMode="auto">
              <a:xfrm>
                <a:off x="2555875" y="4384675"/>
                <a:ext cx="36512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Line 209"/>
              <p:cNvSpPr>
                <a:spLocks noChangeShapeType="1"/>
              </p:cNvSpPr>
              <p:nvPr/>
            </p:nvSpPr>
            <p:spPr bwMode="auto">
              <a:xfrm>
                <a:off x="3797300" y="4376738"/>
                <a:ext cx="36671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Line 211"/>
              <p:cNvSpPr>
                <a:spLocks noChangeShapeType="1"/>
              </p:cNvSpPr>
              <p:nvPr/>
            </p:nvSpPr>
            <p:spPr bwMode="auto">
              <a:xfrm>
                <a:off x="1933575" y="3648075"/>
                <a:ext cx="36671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Line 212"/>
              <p:cNvSpPr>
                <a:spLocks noChangeShapeType="1"/>
              </p:cNvSpPr>
              <p:nvPr/>
            </p:nvSpPr>
            <p:spPr bwMode="auto">
              <a:xfrm>
                <a:off x="2555875" y="3641725"/>
                <a:ext cx="36512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Line 218"/>
              <p:cNvSpPr>
                <a:spLocks noChangeShapeType="1"/>
              </p:cNvSpPr>
              <p:nvPr/>
            </p:nvSpPr>
            <p:spPr bwMode="auto">
              <a:xfrm rot="-8100000">
                <a:off x="3155156" y="4720432"/>
                <a:ext cx="398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Line 219"/>
              <p:cNvSpPr>
                <a:spLocks noChangeShapeType="1"/>
              </p:cNvSpPr>
              <p:nvPr/>
            </p:nvSpPr>
            <p:spPr bwMode="auto">
              <a:xfrm rot="-8100000">
                <a:off x="3177381" y="4053682"/>
                <a:ext cx="398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Line 225"/>
              <p:cNvSpPr>
                <a:spLocks noChangeShapeType="1"/>
              </p:cNvSpPr>
              <p:nvPr/>
            </p:nvSpPr>
            <p:spPr bwMode="auto">
              <a:xfrm rot="-8100000">
                <a:off x="1899444" y="4702969"/>
                <a:ext cx="398462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Line 226"/>
              <p:cNvSpPr>
                <a:spLocks noChangeShapeType="1"/>
              </p:cNvSpPr>
              <p:nvPr/>
            </p:nvSpPr>
            <p:spPr bwMode="auto">
              <a:xfrm rot="2700000">
                <a:off x="2539207" y="4731544"/>
                <a:ext cx="398462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Line 229"/>
              <p:cNvSpPr>
                <a:spLocks noChangeShapeType="1"/>
              </p:cNvSpPr>
              <p:nvPr/>
            </p:nvSpPr>
            <p:spPr bwMode="auto">
              <a:xfrm rot="-8100000">
                <a:off x="1912143" y="4053682"/>
                <a:ext cx="39846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Line 230"/>
              <p:cNvSpPr>
                <a:spLocks noChangeShapeType="1"/>
              </p:cNvSpPr>
              <p:nvPr/>
            </p:nvSpPr>
            <p:spPr bwMode="auto">
              <a:xfrm rot="-8100000">
                <a:off x="3780631" y="4053682"/>
                <a:ext cx="398463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" name="Группа 205"/>
              <p:cNvGrpSpPr>
                <a:grpSpLocks/>
              </p:cNvGrpSpPr>
              <p:nvPr/>
            </p:nvGrpSpPr>
            <p:grpSpPr bwMode="auto">
              <a:xfrm>
                <a:off x="1500188" y="2930525"/>
                <a:ext cx="4672012" cy="2319338"/>
                <a:chOff x="1500188" y="2930525"/>
                <a:chExt cx="4672012" cy="2319338"/>
              </a:xfrm>
            </p:grpSpPr>
            <p:grpSp>
              <p:nvGrpSpPr>
                <p:cNvPr id="11" name="Группа 504"/>
                <p:cNvGrpSpPr>
                  <a:grpSpLocks/>
                </p:cNvGrpSpPr>
                <p:nvPr/>
              </p:nvGrpSpPr>
              <p:grpSpPr bwMode="auto">
                <a:xfrm>
                  <a:off x="1760538" y="2930525"/>
                  <a:ext cx="4411662" cy="2100263"/>
                  <a:chOff x="1760220" y="3441060"/>
                  <a:chExt cx="4412284" cy="2100268"/>
                </a:xfrm>
              </p:grpSpPr>
              <p:cxnSp>
                <p:nvCxnSpPr>
                  <p:cNvPr id="368" name="Прямая соединительная линия 367"/>
                  <p:cNvCxnSpPr/>
                  <p:nvPr/>
                </p:nvCxnSpPr>
                <p:spPr>
                  <a:xfrm>
                    <a:off x="3031986" y="4168137"/>
                    <a:ext cx="3140518" cy="7938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Прямая соединительная линия 368"/>
                  <p:cNvCxnSpPr/>
                  <p:nvPr/>
                </p:nvCxnSpPr>
                <p:spPr>
                  <a:xfrm>
                    <a:off x="1760220" y="5539740"/>
                    <a:ext cx="1905269" cy="1588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Прямая соединительная линия 369"/>
                  <p:cNvCxnSpPr/>
                  <p:nvPr/>
                </p:nvCxnSpPr>
                <p:spPr>
                  <a:xfrm rot="16200000" flipH="1">
                    <a:off x="3021712" y="4895965"/>
                    <a:ext cx="661990" cy="609686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Прямая соединительная линия 370"/>
                  <p:cNvCxnSpPr/>
                  <p:nvPr/>
                </p:nvCxnSpPr>
                <p:spPr>
                  <a:xfrm flipV="1">
                    <a:off x="3012934" y="4876163"/>
                    <a:ext cx="693836" cy="7938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Прямая соединительная линия 371"/>
                  <p:cNvCxnSpPr/>
                  <p:nvPr/>
                </p:nvCxnSpPr>
                <p:spPr>
                  <a:xfrm rot="16200000" flipH="1">
                    <a:off x="3028857" y="4217308"/>
                    <a:ext cx="663577" cy="609686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Прямая соединительная линия 372"/>
                  <p:cNvCxnSpPr/>
                  <p:nvPr/>
                </p:nvCxnSpPr>
                <p:spPr>
                  <a:xfrm rot="16200000" flipH="1">
                    <a:off x="5429499" y="3455300"/>
                    <a:ext cx="719140" cy="690659"/>
                  </a:xfrm>
                  <a:prstGeom prst="line">
                    <a:avLst/>
                  </a:prstGeom>
                  <a:ln w="76200">
                    <a:solidFill>
                      <a:srgbClr val="0066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7" name="TextBox 266"/>
                <p:cNvSpPr txBox="1">
                  <a:spLocks noChangeArrowheads="1"/>
                </p:cNvSpPr>
                <p:nvPr/>
              </p:nvSpPr>
              <p:spPr bwMode="auto">
                <a:xfrm>
                  <a:off x="1500188" y="4789488"/>
                  <a:ext cx="777875" cy="460375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>
                      <a:solidFill>
                        <a:srgbClr val="0066FF"/>
                      </a:solidFill>
                      <a:latin typeface="Calibri" pitchFamily="34" charset="0"/>
                    </a:rPr>
                    <a:t>start</a:t>
                  </a:r>
                  <a:endParaRPr lang="ru-RU" sz="2400" b="1">
                    <a:solidFill>
                      <a:srgbClr val="0066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362" name="Rectangle 7"/>
              <p:cNvSpPr>
                <a:spLocks noChangeArrowheads="1"/>
              </p:cNvSpPr>
              <p:nvPr/>
            </p:nvSpPr>
            <p:spPr bwMode="auto">
              <a:xfrm>
                <a:off x="5219700" y="5300663"/>
                <a:ext cx="622300" cy="735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152</a:t>
                </a:r>
              </a:p>
            </p:txBody>
          </p:sp>
          <p:sp>
            <p:nvSpPr>
              <p:cNvPr id="363" name="Rectangle 7"/>
              <p:cNvSpPr>
                <a:spLocks noChangeArrowheads="1"/>
              </p:cNvSpPr>
              <p:nvPr/>
            </p:nvSpPr>
            <p:spPr bwMode="auto">
              <a:xfrm>
                <a:off x="1493838" y="5280025"/>
                <a:ext cx="622300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b="1">
                    <a:solidFill>
                      <a:srgbClr val="000000"/>
                    </a:solidFill>
                  </a:rPr>
                  <a:t>146</a:t>
                </a:r>
              </a:p>
            </p:txBody>
          </p:sp>
          <p:sp>
            <p:nvSpPr>
              <p:cNvPr id="364" name="Rectangle 7"/>
              <p:cNvSpPr>
                <a:spLocks noChangeArrowheads="1"/>
              </p:cNvSpPr>
              <p:nvPr/>
            </p:nvSpPr>
            <p:spPr bwMode="auto">
              <a:xfrm>
                <a:off x="250825" y="2781300"/>
                <a:ext cx="622300" cy="735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20000"/>
                  </a:spcBef>
                  <a:buClr>
                    <a:srgbClr val="01673E"/>
                  </a:buClr>
                  <a:buFont typeface="Symbol" pitchFamily="18" charset="2"/>
                  <a:buNone/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Z</a:t>
                </a:r>
              </a:p>
            </p:txBody>
          </p:sp>
          <p:sp>
            <p:nvSpPr>
              <p:cNvPr id="365" name="Line 168"/>
              <p:cNvSpPr>
                <a:spLocks noChangeShapeType="1"/>
              </p:cNvSpPr>
              <p:nvPr/>
            </p:nvSpPr>
            <p:spPr bwMode="auto">
              <a:xfrm>
                <a:off x="4602163" y="1992313"/>
                <a:ext cx="0" cy="66992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2" name="Line 233"/>
            <p:cNvSpPr>
              <a:spLocks noChangeShapeType="1"/>
            </p:cNvSpPr>
            <p:nvPr/>
          </p:nvSpPr>
          <p:spPr bwMode="auto">
            <a:xfrm rot="-8100000">
              <a:off x="5009357" y="2629694"/>
              <a:ext cx="398462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4" name="Line 220"/>
          <p:cNvSpPr>
            <a:spLocks noChangeShapeType="1"/>
          </p:cNvSpPr>
          <p:nvPr/>
        </p:nvSpPr>
        <p:spPr bwMode="auto">
          <a:xfrm rot="-8100000">
            <a:off x="5631657" y="3928665"/>
            <a:ext cx="398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Группа 210"/>
          <p:cNvGrpSpPr>
            <a:grpSpLocks/>
          </p:cNvGrpSpPr>
          <p:nvPr/>
        </p:nvGrpSpPr>
        <p:grpSpPr bwMode="auto">
          <a:xfrm>
            <a:off x="5160963" y="3300809"/>
            <a:ext cx="692150" cy="703262"/>
            <a:chOff x="5160963" y="2667000"/>
            <a:chExt cx="692150" cy="703263"/>
          </a:xfrm>
        </p:grpSpPr>
        <p:sp>
          <p:nvSpPr>
            <p:cNvPr id="376" name="Прямоугольник 375"/>
            <p:cNvSpPr/>
            <p:nvPr/>
          </p:nvSpPr>
          <p:spPr bwMode="auto">
            <a:xfrm>
              <a:off x="5210175" y="2686050"/>
              <a:ext cx="603250" cy="642938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7" name="TextBox 260"/>
            <p:cNvSpPr txBox="1">
              <a:spLocks noChangeArrowheads="1"/>
            </p:cNvSpPr>
            <p:nvPr/>
          </p:nvSpPr>
          <p:spPr bwMode="auto">
            <a:xfrm>
              <a:off x="5292725" y="2846388"/>
              <a:ext cx="5603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Calibri" pitchFamily="34" charset="0"/>
                </a:rPr>
                <a:t>Bk</a:t>
              </a:r>
              <a:endParaRPr lang="ru-RU" sz="28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8" name="TextBox 261"/>
            <p:cNvSpPr txBox="1">
              <a:spLocks noChangeArrowheads="1"/>
            </p:cNvSpPr>
            <p:nvPr/>
          </p:nvSpPr>
          <p:spPr bwMode="auto">
            <a:xfrm>
              <a:off x="5160963" y="2667000"/>
              <a:ext cx="5365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249</a:t>
              </a:r>
              <a:endParaRPr lang="ru-RU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79" name="Rectangle 69"/>
          <p:cNvSpPr>
            <a:spLocks noChangeArrowheads="1"/>
          </p:cNvSpPr>
          <p:nvPr/>
        </p:nvSpPr>
        <p:spPr bwMode="auto">
          <a:xfrm>
            <a:off x="5845175" y="2648346"/>
            <a:ext cx="622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200" b="1">
                <a:solidFill>
                  <a:srgbClr val="000000"/>
                </a:solidFill>
                <a:latin typeface="Arial Narrow" pitchFamily="34" charset="0"/>
              </a:rPr>
              <a:t>Cf251</a:t>
            </a: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800">
              <a:solidFill>
                <a:srgbClr val="000000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13" name="Группа 228"/>
          <p:cNvGrpSpPr>
            <a:grpSpLocks/>
          </p:cNvGrpSpPr>
          <p:nvPr/>
        </p:nvGrpSpPr>
        <p:grpSpPr bwMode="auto">
          <a:xfrm>
            <a:off x="5795963" y="2638821"/>
            <a:ext cx="652462" cy="703263"/>
            <a:chOff x="8184654" y="3105596"/>
            <a:chExt cx="652462" cy="702608"/>
          </a:xfrm>
        </p:grpSpPr>
        <p:sp>
          <p:nvSpPr>
            <p:cNvPr id="381" name="Прямоугольник 380"/>
            <p:cNvSpPr/>
            <p:nvPr/>
          </p:nvSpPr>
          <p:spPr bwMode="auto">
            <a:xfrm>
              <a:off x="8233866" y="3124628"/>
              <a:ext cx="603250" cy="642339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2" name="TextBox 260"/>
            <p:cNvSpPr txBox="1">
              <a:spLocks noChangeArrowheads="1"/>
            </p:cNvSpPr>
            <p:nvPr/>
          </p:nvSpPr>
          <p:spPr bwMode="auto">
            <a:xfrm>
              <a:off x="8316416" y="3284984"/>
              <a:ext cx="4892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Calibri" pitchFamily="34" charset="0"/>
                </a:rPr>
                <a:t>Cf</a:t>
              </a:r>
              <a:endParaRPr lang="ru-RU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3" name="TextBox 261"/>
            <p:cNvSpPr txBox="1">
              <a:spLocks noChangeArrowheads="1"/>
            </p:cNvSpPr>
            <p:nvPr/>
          </p:nvSpPr>
          <p:spPr bwMode="auto">
            <a:xfrm>
              <a:off x="8184654" y="3105596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251</a:t>
              </a:r>
              <a:endParaRPr lang="ru-RU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191"/>
          <p:cNvGrpSpPr/>
          <p:nvPr/>
        </p:nvGrpSpPr>
        <p:grpSpPr>
          <a:xfrm>
            <a:off x="539552" y="2780928"/>
            <a:ext cx="6105723" cy="1783531"/>
            <a:chOff x="539552" y="2780928"/>
            <a:chExt cx="6105723" cy="1783531"/>
          </a:xfrm>
        </p:grpSpPr>
        <p:sp>
          <p:nvSpPr>
            <p:cNvPr id="227" name="TextBox 272"/>
            <p:cNvSpPr txBox="1">
              <a:spLocks noChangeArrowheads="1"/>
            </p:cNvSpPr>
            <p:nvPr/>
          </p:nvSpPr>
          <p:spPr bwMode="auto">
            <a:xfrm>
              <a:off x="5867400" y="4102496"/>
              <a:ext cx="777875" cy="46196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Calibri" pitchFamily="34" charset="0"/>
                </a:rPr>
                <a:t>start</a:t>
              </a:r>
              <a:endParaRPr lang="ru-RU" sz="2400" b="1" dirty="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539552" y="2780928"/>
              <a:ext cx="21078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</a:rPr>
                <a:t>new mode gave</a:t>
              </a:r>
            </a:p>
            <a:p>
              <a:r>
                <a:rPr lang="en-US" sz="2000" b="1" dirty="0" smtClean="0">
                  <a:solidFill>
                    <a:srgbClr val="C00000"/>
                  </a:solidFill>
                  <a:latin typeface="Calibri" pitchFamily="34" charset="0"/>
                </a:rPr>
                <a:t>by now factor: 6.5</a:t>
              </a: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260818" y="2469746"/>
            <a:ext cx="4825307" cy="3249754"/>
            <a:chOff x="4260818" y="2469746"/>
            <a:chExt cx="4825307" cy="3249754"/>
          </a:xfrm>
        </p:grpSpPr>
        <p:grpSp>
          <p:nvGrpSpPr>
            <p:cNvPr id="3" name="Группа 278"/>
            <p:cNvGrpSpPr>
              <a:grpSpLocks/>
            </p:cNvGrpSpPr>
            <p:nvPr/>
          </p:nvGrpSpPr>
          <p:grpSpPr bwMode="auto">
            <a:xfrm>
              <a:off x="5758582" y="2636912"/>
              <a:ext cx="3327543" cy="3082588"/>
              <a:chOff x="5796136" y="2500313"/>
              <a:chExt cx="3327712" cy="3082992"/>
            </a:xfrm>
          </p:grpSpPr>
          <p:grpSp>
            <p:nvGrpSpPr>
              <p:cNvPr id="4" name="Группа 269"/>
              <p:cNvGrpSpPr>
                <a:grpSpLocks/>
              </p:cNvGrpSpPr>
              <p:nvPr/>
            </p:nvGrpSpPr>
            <p:grpSpPr bwMode="auto">
              <a:xfrm>
                <a:off x="5796136" y="2500313"/>
                <a:ext cx="652462" cy="696257"/>
                <a:chOff x="8668444" y="2500313"/>
                <a:chExt cx="652462" cy="696257"/>
              </a:xfrm>
            </p:grpSpPr>
            <p:sp>
              <p:nvSpPr>
                <p:cNvPr id="232" name="Прямоугольник 231"/>
                <p:cNvSpPr/>
                <p:nvPr/>
              </p:nvSpPr>
              <p:spPr bwMode="auto">
                <a:xfrm>
                  <a:off x="8716071" y="2519365"/>
                  <a:ext cx="604868" cy="643021"/>
                </a:xfrm>
                <a:prstGeom prst="rect">
                  <a:avLst/>
                </a:prstGeom>
                <a:solidFill>
                  <a:srgbClr val="7030A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3" name="TextBox 257"/>
                <p:cNvSpPr txBox="1">
                  <a:spLocks noChangeArrowheads="1"/>
                </p:cNvSpPr>
                <p:nvPr/>
              </p:nvSpPr>
              <p:spPr bwMode="auto">
                <a:xfrm>
                  <a:off x="8811319" y="2673350"/>
                  <a:ext cx="48923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>
                      <a:solidFill>
                        <a:schemeClr val="bg1"/>
                      </a:solidFill>
                      <a:latin typeface="Calibri" pitchFamily="34" charset="0"/>
                    </a:rPr>
                    <a:t>Cf</a:t>
                  </a:r>
                  <a:endParaRPr lang="ru-RU" sz="2800" b="1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34" name="TextBox 258"/>
                <p:cNvSpPr txBox="1">
                  <a:spLocks noChangeArrowheads="1"/>
                </p:cNvSpPr>
                <p:nvPr/>
              </p:nvSpPr>
              <p:spPr bwMode="auto">
                <a:xfrm>
                  <a:off x="8668444" y="2500313"/>
                  <a:ext cx="525489" cy="338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bg1"/>
                      </a:solidFill>
                      <a:latin typeface="Calibri" pitchFamily="34" charset="0"/>
                    </a:rPr>
                    <a:t>251</a:t>
                  </a:r>
                  <a:endParaRPr lang="ru-RU" sz="1600" b="1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31" name="TextBox 276"/>
              <p:cNvSpPr txBox="1">
                <a:spLocks noChangeArrowheads="1"/>
              </p:cNvSpPr>
              <p:nvPr/>
            </p:nvSpPr>
            <p:spPr bwMode="auto">
              <a:xfrm>
                <a:off x="6887610" y="4567509"/>
                <a:ext cx="2236238" cy="10157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Calibri" pitchFamily="34" charset="0"/>
                  </a:rPr>
                  <a:t>Isolation from the </a:t>
                </a:r>
              </a:p>
              <a:p>
                <a:r>
                  <a:rPr lang="en-US" sz="2000" b="1" dirty="0">
                    <a:latin typeface="Calibri" pitchFamily="34" charset="0"/>
                  </a:rPr>
                  <a:t>“Old </a:t>
                </a:r>
                <a:r>
                  <a:rPr lang="en-US" sz="2000" b="1" baseline="30000" dirty="0">
                    <a:latin typeface="Calibri" pitchFamily="34" charset="0"/>
                  </a:rPr>
                  <a:t>252</a:t>
                </a:r>
                <a:r>
                  <a:rPr lang="en-US" sz="2000" b="1" dirty="0">
                    <a:latin typeface="Calibri" pitchFamily="34" charset="0"/>
                  </a:rPr>
                  <a:t>Cf sources” </a:t>
                </a:r>
              </a:p>
              <a:p>
                <a:r>
                  <a:rPr lang="en-US" sz="2000" b="1" dirty="0">
                    <a:latin typeface="Calibri" pitchFamily="34" charset="0"/>
                  </a:rPr>
                  <a:t>&amp; mass separation</a:t>
                </a:r>
              </a:p>
            </p:txBody>
          </p:sp>
        </p:grpSp>
        <p:sp>
          <p:nvSpPr>
            <p:cNvPr id="193" name="Овал 192"/>
            <p:cNvSpPr/>
            <p:nvPr/>
          </p:nvSpPr>
          <p:spPr>
            <a:xfrm>
              <a:off x="4260818" y="2469746"/>
              <a:ext cx="2520280" cy="10081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6" name="Соединительная линия уступом 195"/>
          <p:cNvCxnSpPr/>
          <p:nvPr/>
        </p:nvCxnSpPr>
        <p:spPr>
          <a:xfrm>
            <a:off x="6804248" y="2996952"/>
            <a:ext cx="1944216" cy="1728192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2"/>
          <p:cNvSpPr>
            <a:spLocks noChangeArrowheads="1"/>
          </p:cNvSpPr>
          <p:nvPr/>
        </p:nvSpPr>
        <p:spPr bwMode="auto">
          <a:xfrm>
            <a:off x="7102133" y="655119"/>
            <a:ext cx="423751" cy="41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1673E"/>
              </a:buClr>
              <a:buFont typeface="Symbol" pitchFamily="18" charset="2"/>
              <a:buNone/>
            </a:pP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46172" y="781689"/>
            <a:ext cx="376188" cy="3573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23752" y="778769"/>
            <a:ext cx="376188" cy="35829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05097" y="779668"/>
            <a:ext cx="376188" cy="3573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976064" y="781689"/>
            <a:ext cx="376188" cy="3573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76796" y="8700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118</a:t>
            </a:r>
            <a:endParaRPr lang="ru-RU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083784" y="87009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118</a:t>
            </a:r>
            <a:endParaRPr lang="ru-RU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06713" y="8729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118</a:t>
            </a:r>
            <a:endParaRPr lang="ru-RU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944884" y="87578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118</a:t>
            </a:r>
            <a:endParaRPr lang="ru-RU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063246" y="73956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294</a:t>
            </a:r>
            <a:endParaRPr lang="ru-RU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642788" y="74756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293</a:t>
            </a:r>
            <a:endParaRPr lang="ru-RU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505474" y="74524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295</a:t>
            </a:r>
            <a:endParaRPr lang="ru-RU" sz="1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931553" y="74809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296</a:t>
            </a:r>
            <a:endParaRPr lang="ru-RU" sz="100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758834" y="1502145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36414" y="1499224"/>
            <a:ext cx="376188" cy="35829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17759" y="1500124"/>
            <a:ext cx="376188" cy="3573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173486" y="1502145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92328" y="1590550"/>
            <a:ext cx="33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Lv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6399316" y="1590550"/>
            <a:ext cx="33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Lv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822245" y="1593393"/>
            <a:ext cx="33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Lv</a:t>
            </a:r>
            <a:endParaRPr lang="ru-RU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45176" y="1596237"/>
            <a:ext cx="33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Lv</a:t>
            </a:r>
            <a:endParaRPr lang="ru-RU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294516" y="146001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290</a:t>
            </a:r>
            <a:endParaRPr lang="ru-RU" sz="1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5866880" y="145458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289</a:t>
            </a:r>
            <a:endParaRPr lang="ru-RU" sz="1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18136" y="146570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291</a:t>
            </a:r>
            <a:endParaRPr lang="ru-RU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7128975" y="146854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292</a:t>
            </a:r>
            <a:endParaRPr lang="ru-RU" sz="10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926658" y="2198363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504238" y="2195443"/>
            <a:ext cx="376188" cy="35829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085583" y="2196342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41310" y="2198363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66732" y="2286768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</a:t>
            </a:r>
            <a:endParaRPr lang="ru-RU" sz="1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996650" y="228961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</a:t>
            </a:r>
            <a:endParaRPr lang="ru-RU" sz="1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419580" y="2292455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</a:t>
            </a:r>
            <a:endParaRPr lang="ru-RU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034704" y="215906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285</a:t>
            </a:r>
            <a:endParaRPr lang="ru-RU" sz="1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5885960" y="216192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287</a:t>
            </a:r>
            <a:endParaRPr lang="ru-RU" sz="1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296799" y="216476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288</a:t>
            </a:r>
            <a:endParaRPr lang="ru-RU" sz="10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139320" y="2918819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716900" y="2915898"/>
            <a:ext cx="376188" cy="35829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298245" y="2916798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53972" y="2918819"/>
            <a:ext cx="376188" cy="3573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323284" y="300722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Cn</a:t>
            </a:r>
            <a:endParaRPr lang="ru-RU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730272" y="3007223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Cn</a:t>
            </a:r>
            <a:endParaRPr lang="ru-RU" sz="1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5153203" y="301006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Cn</a:t>
            </a:r>
            <a:endParaRPr lang="ru-RU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576132" y="3012911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Cn</a:t>
            </a:r>
            <a:endParaRPr lang="ru-RU" sz="1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4675002" y="288047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282</a:t>
            </a:r>
            <a:endParaRPr lang="ru-RU" sz="1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4247366" y="287520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281</a:t>
            </a:r>
            <a:endParaRPr lang="ru-RU" sz="1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509461" y="288331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284</a:t>
            </a:r>
            <a:endParaRPr lang="ru-RU" sz="10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4316365" y="3634942"/>
            <a:ext cx="376188" cy="3573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475290" y="3632921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161801" y="3634942"/>
            <a:ext cx="376188" cy="3573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23189" y="371418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Ds</a:t>
            </a:r>
            <a:endParaRPr lang="ru-RU" sz="14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3424411" y="359564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277</a:t>
            </a:r>
            <a:endParaRPr lang="ru-RU" sz="1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4275666" y="359850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279</a:t>
            </a:r>
            <a:endParaRPr lang="ru-RU" sz="1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5117290" y="360134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281</a:t>
            </a:r>
            <a:endParaRPr lang="ru-RU" sz="10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3529027" y="4355398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687952" y="4353377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1743" y="4443803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Hs</a:t>
            </a:r>
            <a:endParaRPr lang="ru-RU" sz="1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571661" y="4446646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Hs</a:t>
            </a:r>
            <a:endParaRPr lang="ru-RU" sz="14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637073" y="431610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273</a:t>
            </a:r>
            <a:endParaRPr lang="ru-RU" sz="1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488328" y="431895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275</a:t>
            </a:r>
            <a:endParaRPr lang="ru-RU" sz="1000" b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7575783" y="1505955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47473" y="1600047"/>
            <a:ext cx="33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Lv</a:t>
            </a:r>
            <a:endParaRPr lang="ru-RU" sz="14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7531272" y="147235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293</a:t>
            </a:r>
            <a:endParaRPr lang="ru-RU" sz="10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745977" y="2198363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24247" y="2292455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</a:t>
            </a:r>
            <a:endParaRPr lang="ru-RU" sz="14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701466" y="216476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289</a:t>
            </a:r>
            <a:endParaRPr lang="ru-RU" sz="1000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957699" y="2918819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79859" y="3012911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Cn</a:t>
            </a:r>
            <a:endParaRPr lang="ru-RU" sz="14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5913188" y="288089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285</a:t>
            </a:r>
            <a:endParaRPr lang="ru-RU" sz="1000" b="1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1881149" y="5066347"/>
            <a:ext cx="376188" cy="35829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718221" y="5069267"/>
            <a:ext cx="376188" cy="35731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39251" y="502713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269</a:t>
            </a:r>
            <a:endParaRPr lang="ru-RU" sz="1000" b="1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1093811" y="5786802"/>
            <a:ext cx="376188" cy="35829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930883" y="5789723"/>
            <a:ext cx="376188" cy="3573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156713" y="587812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Rf</a:t>
            </a:r>
            <a:endParaRPr lang="ru-RU" sz="14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2002573" y="588381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Rf</a:t>
            </a:r>
            <a:endParaRPr lang="ru-RU" sz="14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1051913" y="5751378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265</a:t>
            </a:r>
            <a:endParaRPr lang="ru-RU" sz="10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1886372" y="575422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267</a:t>
            </a:r>
            <a:endParaRPr lang="ru-RU" sz="1000" b="1" dirty="0"/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 flipH="1">
            <a:off x="7113270" y="1863090"/>
            <a:ext cx="464820" cy="33909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H="1">
            <a:off x="5543550" y="3278138"/>
            <a:ext cx="416004" cy="35279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>
            <a:off x="4693920" y="327736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Равнобедренный треугольник 181"/>
          <p:cNvSpPr/>
          <p:nvPr/>
        </p:nvSpPr>
        <p:spPr>
          <a:xfrm rot="16200000">
            <a:off x="5512882" y="2186752"/>
            <a:ext cx="345931" cy="37453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573719" y="2286768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</a:t>
            </a:r>
            <a:endParaRPr lang="ru-RU" sz="14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5462340" y="215623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286</a:t>
            </a:r>
            <a:endParaRPr lang="ru-RU" sz="1000" b="1" dirty="0"/>
          </a:p>
        </p:txBody>
      </p:sp>
      <p:cxnSp>
        <p:nvCxnSpPr>
          <p:cNvPr id="183" name="Прямая соединительная линия 182"/>
          <p:cNvCxnSpPr/>
          <p:nvPr/>
        </p:nvCxnSpPr>
        <p:spPr>
          <a:xfrm flipH="1">
            <a:off x="6302102" y="1855470"/>
            <a:ext cx="460648" cy="34444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H="1">
            <a:off x="6720810" y="1856254"/>
            <a:ext cx="460648" cy="34444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H="1">
            <a:off x="5879574" y="1857038"/>
            <a:ext cx="460648" cy="34444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 flipH="1">
            <a:off x="5501640" y="1884492"/>
            <a:ext cx="375672" cy="279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>
            <a:off x="6311230" y="1178084"/>
            <a:ext cx="375672" cy="279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H="1">
            <a:off x="7158920" y="1181512"/>
            <a:ext cx="375672" cy="279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 flipH="1">
            <a:off x="7577750" y="1184940"/>
            <a:ext cx="375672" cy="279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Равнобедренный треугольник 193"/>
          <p:cNvSpPr/>
          <p:nvPr/>
        </p:nvSpPr>
        <p:spPr>
          <a:xfrm rot="16200000">
            <a:off x="2721714" y="5073561"/>
            <a:ext cx="345931" cy="37453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Равнобедренный треугольник 194"/>
          <p:cNvSpPr/>
          <p:nvPr/>
        </p:nvSpPr>
        <p:spPr>
          <a:xfrm rot="16200000">
            <a:off x="5212081" y="2921507"/>
            <a:ext cx="288032" cy="302525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 flipH="1">
            <a:off x="3897258" y="4000108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H="1">
            <a:off x="3081546" y="4719042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flipH="1">
            <a:off x="2292504" y="5430356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673710" y="5035670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271</a:t>
            </a:r>
            <a:endParaRPr lang="ru-RU" sz="1000" b="1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4351258" y="4359208"/>
            <a:ext cx="376188" cy="3573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charset="-128"/>
              </a:rPr>
              <a:t>                                                                      </a:t>
            </a:r>
            <a:endParaRPr lang="ru-RU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402170" y="445330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Hs</a:t>
            </a:r>
            <a:endParaRPr lang="ru-RU" sz="1400" b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4306747" y="4325611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277</a:t>
            </a:r>
            <a:endParaRPr lang="ru-RU" sz="1000" b="1" dirty="0"/>
          </a:p>
        </p:txBody>
      </p:sp>
      <p:sp>
        <p:nvSpPr>
          <p:cNvPr id="202" name="Равнобедренный треугольник 201"/>
          <p:cNvSpPr/>
          <p:nvPr/>
        </p:nvSpPr>
        <p:spPr>
          <a:xfrm rot="5400000">
            <a:off x="5177978" y="3706168"/>
            <a:ext cx="273923" cy="288031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Равнобедренный треугольник 202"/>
          <p:cNvSpPr/>
          <p:nvPr/>
        </p:nvSpPr>
        <p:spPr>
          <a:xfrm rot="5400000">
            <a:off x="4333314" y="3706168"/>
            <a:ext cx="273923" cy="288031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4353107" y="3717032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Ds</a:t>
            </a:r>
            <a:endParaRPr lang="ru-RU" sz="1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5206821" y="3729034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Ds</a:t>
            </a:r>
            <a:endParaRPr lang="ru-RU" sz="1400" b="1" dirty="0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 flipH="1">
            <a:off x="4734674" y="4003918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H="1">
            <a:off x="3062496" y="3987522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098622" y="2880474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283</a:t>
            </a:r>
            <a:endParaRPr lang="ru-RU" sz="1000" b="1" dirty="0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 flipH="1">
            <a:off x="2252504" y="4709522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925000" y="515767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Sg</a:t>
            </a:r>
            <a:endParaRPr lang="ru-RU" sz="14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2770861" y="5163359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Sg</a:t>
            </a:r>
            <a:endParaRPr lang="ru-RU" sz="1400" b="1" dirty="0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 flipH="1">
            <a:off x="1449368" y="5430356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H="1">
            <a:off x="3855348" y="326212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flipH="1">
            <a:off x="4640208" y="2561476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H="1">
            <a:off x="5084430" y="254204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H="1">
            <a:off x="5495910" y="255728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H="1">
            <a:off x="5903580" y="254966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H="1">
            <a:off x="6322680" y="255728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H="1">
            <a:off x="6703680" y="1124744"/>
            <a:ext cx="451490" cy="3611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Соединительная линия уступом 231"/>
          <p:cNvCxnSpPr/>
          <p:nvPr/>
        </p:nvCxnSpPr>
        <p:spPr>
          <a:xfrm flipV="1">
            <a:off x="3275856" y="908720"/>
            <a:ext cx="3096344" cy="1296144"/>
          </a:xfrm>
          <a:prstGeom prst="bentConnector3">
            <a:avLst>
              <a:gd name="adj1" fmla="val 2906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Группа 243"/>
          <p:cNvGrpSpPr/>
          <p:nvPr/>
        </p:nvGrpSpPr>
        <p:grpSpPr>
          <a:xfrm>
            <a:off x="877290" y="1951557"/>
            <a:ext cx="2350986" cy="539338"/>
            <a:chOff x="1957410" y="1385411"/>
            <a:chExt cx="2350986" cy="539338"/>
          </a:xfrm>
        </p:grpSpPr>
        <p:sp>
          <p:nvSpPr>
            <p:cNvPr id="6" name="Rectangle 68"/>
            <p:cNvSpPr>
              <a:spLocks noChangeArrowheads="1"/>
            </p:cNvSpPr>
            <p:nvPr/>
          </p:nvSpPr>
          <p:spPr bwMode="auto">
            <a:xfrm>
              <a:off x="3860217" y="1483747"/>
              <a:ext cx="422671" cy="41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endParaRPr lang="en-US" sz="12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81"/>
            <p:cNvSpPr>
              <a:spLocks noChangeArrowheads="1"/>
            </p:cNvSpPr>
            <p:nvPr/>
          </p:nvSpPr>
          <p:spPr bwMode="auto">
            <a:xfrm>
              <a:off x="3860217" y="1385411"/>
              <a:ext cx="422671" cy="41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12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82"/>
            <p:cNvSpPr>
              <a:spLocks noChangeArrowheads="1"/>
            </p:cNvSpPr>
            <p:nvPr/>
          </p:nvSpPr>
          <p:spPr bwMode="auto">
            <a:xfrm>
              <a:off x="3436465" y="1385411"/>
              <a:ext cx="423751" cy="41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12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83024" y="1511982"/>
              <a:ext cx="376188" cy="35731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                                                                </a:t>
              </a:r>
              <a:endParaRPr lang="ru-RU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58085" y="1509061"/>
              <a:ext cx="376188" cy="358292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                                                                </a:t>
              </a:r>
              <a:endParaRPr lang="ru-RU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33200" y="1511982"/>
              <a:ext cx="376188" cy="35731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                                                                </a:t>
              </a:r>
              <a:endParaRPr lang="ru-RU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20" name="Rectangle 70"/>
            <p:cNvSpPr>
              <a:spLocks noChangeArrowheads="1"/>
            </p:cNvSpPr>
            <p:nvPr/>
          </p:nvSpPr>
          <p:spPr bwMode="auto">
            <a:xfrm>
              <a:off x="1979712" y="1478456"/>
              <a:ext cx="422670" cy="41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endParaRPr lang="en-US" sz="800" dirty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01673E"/>
                </a:buClr>
                <a:buFont typeface="Symbol" pitchFamily="18" charset="2"/>
                <a:buNone/>
              </a:pPr>
              <a:r>
                <a:rPr lang="en-US" sz="800" dirty="0" smtClean="0">
                  <a:solidFill>
                    <a:srgbClr val="000000"/>
                  </a:solidFill>
                  <a:latin typeface="Arial Narrow" pitchFamily="34" charset="0"/>
                </a:rPr>
                <a:t>,</a:t>
              </a:r>
              <a:endParaRPr lang="en-US" sz="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2006737" y="1506691"/>
              <a:ext cx="376188" cy="35731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  <a:ea typeface="ＭＳ Ｐゴシック" charset="-128"/>
                </a:rPr>
                <a:t>                                                                      </a:t>
              </a:r>
              <a:endParaRPr lang="ru-RU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2555776" y="139954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+</a:t>
              </a:r>
              <a:endParaRPr lang="ru-RU" sz="2800" b="1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2051338" y="1563335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Ca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57410" y="144706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48</a:t>
              </a:r>
              <a:endParaRPr lang="ru-RU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976394" y="144941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249</a:t>
              </a:r>
              <a:endParaRPr lang="ru-RU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3408442" y="146084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250</a:t>
              </a:r>
              <a:endParaRPr lang="ru-RU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3818694" y="14570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251</a:t>
              </a:r>
              <a:endParaRPr lang="ru-RU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3107002" y="1570955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7030A0"/>
                  </a:solidFill>
                </a:rPr>
                <a:t>Cf</a:t>
              </a:r>
              <a:endParaRPr lang="ru-RU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3520382" y="1578575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7030A0"/>
                  </a:solidFill>
                </a:rPr>
                <a:t>Cf</a:t>
              </a:r>
              <a:endParaRPr lang="ru-RU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3949002" y="1586195"/>
              <a:ext cx="359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7030A0"/>
                  </a:solidFill>
                </a:rPr>
                <a:t>Cf</a:t>
              </a:r>
              <a:endParaRPr lang="ru-RU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46" name="TextBox 245"/>
          <p:cNvSpPr txBox="1"/>
          <p:nvPr/>
        </p:nvSpPr>
        <p:spPr>
          <a:xfrm>
            <a:off x="3550391" y="1196752"/>
            <a:ext cx="125944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3n and 4n </a:t>
            </a:r>
          </a:p>
          <a:p>
            <a:pPr algn="ctr"/>
            <a:r>
              <a:rPr lang="en-US" sz="1600" b="1" dirty="0" smtClean="0"/>
              <a:t>evaporation </a:t>
            </a:r>
          </a:p>
          <a:p>
            <a:pPr algn="ctr"/>
            <a:r>
              <a:rPr lang="en-US" sz="1600" b="1" dirty="0" smtClean="0"/>
              <a:t>channels</a:t>
            </a:r>
            <a:endParaRPr lang="ru-RU" sz="16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1691680" y="2492896"/>
            <a:ext cx="176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/>
              <a:t>Cf</a:t>
            </a:r>
            <a:r>
              <a:rPr lang="en-US" b="1" dirty="0" smtClean="0"/>
              <a:t> - mixed target</a:t>
            </a:r>
          </a:p>
          <a:p>
            <a:pPr algn="r"/>
            <a:r>
              <a:rPr lang="en-US" b="1" dirty="0" smtClean="0"/>
              <a:t>made in ORNL</a:t>
            </a:r>
            <a:endParaRPr lang="ru-RU" b="1" dirty="0"/>
          </a:p>
        </p:txBody>
      </p:sp>
      <p:sp>
        <p:nvSpPr>
          <p:cNvPr id="248" name="TextBox 247"/>
          <p:cNvSpPr txBox="1"/>
          <p:nvPr/>
        </p:nvSpPr>
        <p:spPr>
          <a:xfrm>
            <a:off x="3851920" y="5157192"/>
            <a:ext cx="5135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Search for new isotopes of </a:t>
            </a:r>
            <a:r>
              <a:rPr lang="en-US" sz="2000" b="1" dirty="0" err="1" smtClean="0">
                <a:solidFill>
                  <a:srgbClr val="0000FF"/>
                </a:solidFill>
              </a:rPr>
              <a:t>Lv</a:t>
            </a:r>
            <a:r>
              <a:rPr lang="en-US" sz="2000" b="1" dirty="0" smtClean="0">
                <a:solidFill>
                  <a:srgbClr val="0000FF"/>
                </a:solidFill>
              </a:rPr>
              <a:t> and element 118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839022" y="1722294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0.42/0.22/0.36</a:t>
            </a:r>
            <a:endParaRPr lang="ru-RU" sz="16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395536" y="332656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ungsuh" pitchFamily="18" charset="-127"/>
                <a:ea typeface="Gungsuh" pitchFamily="18" charset="-127"/>
              </a:rPr>
              <a:t>HEAVIEST NUCLEI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038354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270322" y="998236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465134" y="1033304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89706" y="1064166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421466" y="172024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>
            <a:off x="7796728" y="3608848"/>
            <a:ext cx="375672" cy="279588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755820" y="3429000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α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668472" y="3165333"/>
            <a:ext cx="65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new: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66540" y="1911127"/>
          <a:ext cx="8143875" cy="4305906"/>
        </p:xfrm>
        <a:graphic>
          <a:graphicData uri="http://schemas.openxmlformats.org/drawingml/2006/table">
            <a:tbl>
              <a:tblPr/>
              <a:tblGrid>
                <a:gridCol w="1071562"/>
                <a:gridCol w="1997794"/>
                <a:gridCol w="145331"/>
                <a:gridCol w="2071688"/>
                <a:gridCol w="402039"/>
                <a:gridCol w="2455461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Increase a beam dose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0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Beam intensity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&amp;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Beam time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New accelerator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Factory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620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10-20 pµA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Arial" charset="0"/>
                        </a:rPr>
                        <a:t>~ 7000 h/year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7367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51" name="TextBox 4"/>
          <p:cNvSpPr txBox="1">
            <a:spLocks noChangeArrowheads="1"/>
          </p:cNvSpPr>
          <p:nvPr/>
        </p:nvSpPr>
        <p:spPr bwMode="auto">
          <a:xfrm>
            <a:off x="566540" y="1196752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Production</a:t>
            </a:r>
            <a:endParaRPr lang="ru-RU" sz="2400"/>
          </a:p>
        </p:txBody>
      </p:sp>
      <p:sp>
        <p:nvSpPr>
          <p:cNvPr id="64552" name="TextBox 5"/>
          <p:cNvSpPr txBox="1">
            <a:spLocks noChangeArrowheads="1"/>
          </p:cNvSpPr>
          <p:nvPr/>
        </p:nvSpPr>
        <p:spPr bwMode="auto">
          <a:xfrm>
            <a:off x="539552" y="1196752"/>
            <a:ext cx="1658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A6A6A6"/>
                </a:solidFill>
              </a:rPr>
              <a:t>Production</a:t>
            </a:r>
            <a:endParaRPr lang="ru-RU" sz="2400">
              <a:solidFill>
                <a:srgbClr val="A6A6A6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281665" y="3839939"/>
            <a:ext cx="214312" cy="2143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224515" y="2982689"/>
            <a:ext cx="214312" cy="21431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495477" y="1277714"/>
            <a:ext cx="5738668" cy="881063"/>
            <a:chOff x="3571868" y="866756"/>
            <a:chExt cx="5739085" cy="880769"/>
          </a:xfrm>
        </p:grpSpPr>
        <p:sp>
          <p:nvSpPr>
            <p:cNvPr id="64571" name="TextBox 13"/>
            <p:cNvSpPr txBox="1">
              <a:spLocks noChangeArrowheads="1"/>
            </p:cNvSpPr>
            <p:nvPr/>
          </p:nvSpPr>
          <p:spPr bwMode="auto">
            <a:xfrm>
              <a:off x="3571868" y="895321"/>
              <a:ext cx="2428469" cy="46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today: ~ 5·10</a:t>
              </a:r>
              <a:r>
                <a:rPr lang="en-US" sz="2800" b="1" baseline="30000" dirty="0" smtClean="0">
                  <a:latin typeface="Calibri" pitchFamily="34" charset="0"/>
                </a:rPr>
                <a:t>19</a:t>
              </a:r>
              <a:r>
                <a:rPr lang="en-US" sz="2400" b="1" dirty="0" smtClean="0">
                  <a:latin typeface="Calibri" pitchFamily="34" charset="0"/>
                </a:rPr>
                <a:t>/y </a:t>
              </a:r>
              <a:endParaRPr lang="ru-RU" sz="2400" b="1" dirty="0">
                <a:latin typeface="Calibri" pitchFamily="34" charset="0"/>
              </a:endParaRPr>
            </a:p>
          </p:txBody>
        </p:sp>
        <p:sp>
          <p:nvSpPr>
            <p:cNvPr id="64572" name="TextBox 14"/>
            <p:cNvSpPr txBox="1">
              <a:spLocks noChangeArrowheads="1"/>
            </p:cNvSpPr>
            <p:nvPr/>
          </p:nvSpPr>
          <p:spPr bwMode="auto">
            <a:xfrm>
              <a:off x="5883612" y="866756"/>
              <a:ext cx="3427341" cy="523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with Factory:  1.0·10</a:t>
              </a:r>
              <a:r>
                <a:rPr lang="en-US" sz="2800" b="1" baseline="30000" dirty="0" smtClean="0">
                  <a:latin typeface="Calibri" pitchFamily="34" charset="0"/>
                </a:rPr>
                <a:t>21</a:t>
              </a:r>
              <a:r>
                <a:rPr lang="en-US" sz="2400" b="1" dirty="0" smtClean="0">
                  <a:latin typeface="Calibri" pitchFamily="34" charset="0"/>
                </a:rPr>
                <a:t>/y</a:t>
              </a:r>
              <a:r>
                <a:rPr lang="en-US" sz="2800" b="1" dirty="0" smtClean="0">
                  <a:latin typeface="Calibri" pitchFamily="34" charset="0"/>
                </a:rPr>
                <a:t> </a:t>
              </a:r>
              <a:endParaRPr lang="ru-RU" sz="2800" b="1" dirty="0">
                <a:latin typeface="Calibri" pitchFamily="34" charset="0"/>
              </a:endParaRPr>
            </a:p>
          </p:txBody>
        </p:sp>
        <p:sp>
          <p:nvSpPr>
            <p:cNvPr id="64573" name="TextBox 15"/>
            <p:cNvSpPr txBox="1">
              <a:spLocks noChangeArrowheads="1"/>
            </p:cNvSpPr>
            <p:nvPr/>
          </p:nvSpPr>
          <p:spPr bwMode="auto">
            <a:xfrm>
              <a:off x="6929931" y="1285716"/>
              <a:ext cx="1400384" cy="4618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Calibri" pitchFamily="34" charset="0"/>
                </a:rPr>
                <a:t>factor: </a:t>
              </a:r>
              <a:r>
                <a:rPr lang="en-US" sz="2400" b="1" dirty="0" smtClean="0">
                  <a:solidFill>
                    <a:srgbClr val="C00000"/>
                  </a:solidFill>
                  <a:latin typeface="Calibri" pitchFamily="34" charset="0"/>
                </a:rPr>
                <a:t>20</a:t>
              </a:r>
              <a:endParaRPr lang="ru-RU" sz="24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pic>
        <p:nvPicPr>
          <p:cNvPr id="64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52" y="2900139"/>
            <a:ext cx="5119688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низ 32"/>
          <p:cNvSpPr/>
          <p:nvPr/>
        </p:nvSpPr>
        <p:spPr bwMode="auto">
          <a:xfrm>
            <a:off x="4435277" y="3339877"/>
            <a:ext cx="214313" cy="21431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033515" y="4106639"/>
            <a:ext cx="201612" cy="200025"/>
          </a:xfrm>
          <a:prstGeom prst="downArrow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2193727" y="4306664"/>
            <a:ext cx="485775" cy="369888"/>
          </a:xfrm>
          <a:prstGeom prst="line">
            <a:avLst/>
          </a:prstGeom>
          <a:ln w="3810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2557266" y="3170014"/>
            <a:ext cx="1468437" cy="1630363"/>
            <a:chOff x="2633868" y="2402170"/>
            <a:chExt cx="1468641" cy="1630080"/>
          </a:xfrm>
        </p:grpSpPr>
        <p:cxnSp>
          <p:nvCxnSpPr>
            <p:cNvPr id="21" name="Прямая соединительная линия 20"/>
            <p:cNvCxnSpPr/>
            <p:nvPr/>
          </p:nvCxnSpPr>
          <p:spPr bwMode="auto">
            <a:xfrm rot="10800000" flipV="1">
              <a:off x="3330877" y="2716440"/>
              <a:ext cx="133369" cy="6031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 bwMode="auto">
            <a:xfrm>
              <a:off x="2633868" y="3430691"/>
              <a:ext cx="1284466" cy="601559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568" name="TextBox 26"/>
            <p:cNvSpPr txBox="1">
              <a:spLocks noChangeArrowheads="1"/>
            </p:cNvSpPr>
            <p:nvPr/>
          </p:nvSpPr>
          <p:spPr bwMode="auto">
            <a:xfrm rot="-1120225">
              <a:off x="3422964" y="2402170"/>
              <a:ext cx="679545" cy="523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Calibri" pitchFamily="34" charset="0"/>
                </a:rPr>
                <a:t>From ECR</a:t>
              </a:r>
              <a:endParaRPr lang="ru-RU" sz="1400" b="1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rot="5400000">
              <a:off x="2915022" y="3178323"/>
              <a:ext cx="822182" cy="0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63" name="TextBox 28"/>
          <p:cNvSpPr txBox="1">
            <a:spLocks noChangeArrowheads="1"/>
          </p:cNvSpPr>
          <p:nvPr/>
        </p:nvSpPr>
        <p:spPr bwMode="auto">
          <a:xfrm>
            <a:off x="3744715" y="2854102"/>
            <a:ext cx="2179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New cyclotron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sp>
        <p:nvSpPr>
          <p:cNvPr id="64564" name="TextBox 30"/>
          <p:cNvSpPr txBox="1">
            <a:spLocks noChangeArrowheads="1"/>
          </p:cNvSpPr>
          <p:nvPr/>
        </p:nvSpPr>
        <p:spPr bwMode="auto">
          <a:xfrm>
            <a:off x="4352727" y="3982814"/>
            <a:ext cx="14938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10-20 pµA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548680"/>
            <a:ext cx="516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New accelerator and new Lab. at </a:t>
            </a:r>
            <a:r>
              <a:rPr lang="en-US" sz="2400" dirty="0" err="1" smtClean="0">
                <a:solidFill>
                  <a:srgbClr val="0000FF"/>
                </a:solidFill>
              </a:rPr>
              <a:t>Dubna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5"/>
          <p:cNvSpPr txBox="1">
            <a:spLocks noChangeArrowheads="1"/>
          </p:cNvSpPr>
          <p:nvPr/>
        </p:nvSpPr>
        <p:spPr bwMode="auto">
          <a:xfrm>
            <a:off x="2921000" y="4551363"/>
            <a:ext cx="1651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factor: 5-10</a:t>
            </a:r>
            <a:endParaRPr lang="ru-RU" sz="24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75374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2"/>
          <p:cNvSpPr txBox="1">
            <a:spLocks noChangeArrowheads="1"/>
          </p:cNvSpPr>
          <p:nvPr/>
        </p:nvSpPr>
        <p:spPr bwMode="auto">
          <a:xfrm>
            <a:off x="1603375" y="2851150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target</a:t>
            </a:r>
          </a:p>
          <a:p>
            <a:r>
              <a:rPr lang="en-US" b="1" dirty="0">
                <a:solidFill>
                  <a:srgbClr val="0000FF"/>
                </a:solidFill>
              </a:rPr>
              <a:t>station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75" y="2298700"/>
            <a:ext cx="844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beam </a:t>
            </a:r>
            <a:endParaRPr lang="ru-RU" sz="20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9138" y="1700213"/>
            <a:ext cx="18145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EVR’s transport</a:t>
            </a:r>
            <a:endParaRPr lang="ru-RU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2313" y="1700213"/>
            <a:ext cx="1130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interface</a:t>
            </a:r>
            <a:endParaRPr lang="ru-RU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8838" y="1700213"/>
            <a:ext cx="10779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analyzer</a:t>
            </a:r>
            <a:endParaRPr lang="ru-RU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0088" y="5516563"/>
            <a:ext cx="12112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Detectors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3788" y="3963988"/>
            <a:ext cx="1484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latin typeface="+mn-lt"/>
              </a:rPr>
              <a:t>acceleration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8513" y="2995613"/>
            <a:ext cx="5857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Z, A</a:t>
            </a:r>
            <a:endParaRPr lang="ru-RU" sz="20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625" y="2944813"/>
            <a:ext cx="657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30000" dirty="0">
                <a:latin typeface="+mn-lt"/>
              </a:rPr>
              <a:t>48</a:t>
            </a:r>
            <a:r>
              <a:rPr lang="en-US" sz="2000" b="1" dirty="0">
                <a:latin typeface="+mn-lt"/>
              </a:rPr>
              <a:t>Ca</a:t>
            </a:r>
          </a:p>
        </p:txBody>
      </p:sp>
      <p:sp>
        <p:nvSpPr>
          <p:cNvPr id="65549" name="TextBox 16"/>
          <p:cNvSpPr txBox="1">
            <a:spLocks noChangeArrowheads="1"/>
          </p:cNvSpPr>
          <p:nvPr/>
        </p:nvSpPr>
        <p:spPr bwMode="auto">
          <a:xfrm>
            <a:off x="395536" y="620688"/>
            <a:ext cx="8369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 of the production and delivery SH-atoms </a:t>
            </a:r>
            <a:r>
              <a:rPr lang="en-US" sz="2400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detectors</a:t>
            </a:r>
            <a:endParaRPr lang="ru-RU" sz="2400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493900" y="1339850"/>
            <a:ext cx="7125949" cy="4522788"/>
            <a:chOff x="1412875" y="1340569"/>
            <a:chExt cx="7125949" cy="4521463"/>
          </a:xfrm>
        </p:grpSpPr>
        <p:grpSp>
          <p:nvGrpSpPr>
            <p:cNvPr id="3" name="Группа 16"/>
            <p:cNvGrpSpPr>
              <a:grpSpLocks/>
            </p:cNvGrpSpPr>
            <p:nvPr/>
          </p:nvGrpSpPr>
          <p:grpSpPr bwMode="auto">
            <a:xfrm>
              <a:off x="1412875" y="1340569"/>
              <a:ext cx="7125949" cy="3249619"/>
              <a:chOff x="1412665" y="1196752"/>
              <a:chExt cx="7126908" cy="3249698"/>
            </a:xfrm>
          </p:grpSpPr>
          <p:sp>
            <p:nvSpPr>
              <p:cNvPr id="65570" name="TextBox 11"/>
              <p:cNvSpPr txBox="1">
                <a:spLocks noChangeArrowheads="1"/>
              </p:cNvSpPr>
              <p:nvPr/>
            </p:nvSpPr>
            <p:spPr bwMode="auto">
              <a:xfrm>
                <a:off x="2987824" y="3284984"/>
                <a:ext cx="1961378" cy="923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Large acceptance 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SC-gas filled recoil 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separator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5571" name="TextBox 12"/>
              <p:cNvSpPr txBox="1">
                <a:spLocks noChangeArrowheads="1"/>
              </p:cNvSpPr>
              <p:nvPr/>
            </p:nvSpPr>
            <p:spPr bwMode="auto">
              <a:xfrm>
                <a:off x="5636051" y="2708920"/>
                <a:ext cx="1290848" cy="36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Gas catcher</a:t>
                </a:r>
              </a:p>
            </p:txBody>
          </p:sp>
          <p:sp>
            <p:nvSpPr>
              <p:cNvPr id="65572" name="TextBox 13"/>
              <p:cNvSpPr txBox="1">
                <a:spLocks noChangeArrowheads="1"/>
              </p:cNvSpPr>
              <p:nvPr/>
            </p:nvSpPr>
            <p:spPr bwMode="auto">
              <a:xfrm>
                <a:off x="7004202" y="1196752"/>
                <a:ext cx="1535371" cy="36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Mass analyzer</a:t>
                </a:r>
              </a:p>
            </p:txBody>
          </p:sp>
          <p:sp>
            <p:nvSpPr>
              <p:cNvPr id="65573" name="TextBox 15"/>
              <p:cNvSpPr txBox="1">
                <a:spLocks noChangeArrowheads="1"/>
              </p:cNvSpPr>
              <p:nvPr/>
            </p:nvSpPr>
            <p:spPr bwMode="auto">
              <a:xfrm>
                <a:off x="1412665" y="1700808"/>
                <a:ext cx="1066461" cy="36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Actinides</a:t>
                </a:r>
              </a:p>
            </p:txBody>
          </p:sp>
          <p:sp>
            <p:nvSpPr>
              <p:cNvPr id="65574" name="TextBox 12"/>
              <p:cNvSpPr txBox="1">
                <a:spLocks noChangeArrowheads="1"/>
              </p:cNvSpPr>
              <p:nvPr/>
            </p:nvSpPr>
            <p:spPr bwMode="auto">
              <a:xfrm>
                <a:off x="6276167" y="4077217"/>
                <a:ext cx="1306367" cy="369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if necessary</a:t>
                </a:r>
              </a:p>
            </p:txBody>
          </p:sp>
        </p:grpSp>
        <p:sp>
          <p:nvSpPr>
            <p:cNvPr id="18" name="5-конечная звезда 17"/>
            <p:cNvSpPr/>
            <p:nvPr/>
          </p:nvSpPr>
          <p:spPr>
            <a:xfrm>
              <a:off x="7721600" y="5574778"/>
              <a:ext cx="298450" cy="287254"/>
            </a:xfrm>
            <a:prstGeom prst="star5">
              <a:avLst/>
            </a:prstGeom>
            <a:solidFill>
              <a:srgbClr val="A1F5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5-конечная звезда 18"/>
            <p:cNvSpPr/>
            <p:nvPr/>
          </p:nvSpPr>
          <p:spPr>
            <a:xfrm>
              <a:off x="1901825" y="2400708"/>
              <a:ext cx="300038" cy="287254"/>
            </a:xfrm>
            <a:prstGeom prst="star5">
              <a:avLst/>
            </a:prstGeom>
            <a:solidFill>
              <a:srgbClr val="A1F5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16463" y="2352675"/>
            <a:ext cx="658812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SHE</a:t>
            </a:r>
            <a:endParaRPr lang="ru-RU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699792" y="1340768"/>
            <a:ext cx="6192837" cy="5327650"/>
            <a:chOff x="2771800" y="1341710"/>
            <a:chExt cx="6192837" cy="5327650"/>
          </a:xfrm>
        </p:grpSpPr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2771800" y="1341710"/>
              <a:ext cx="6192837" cy="5327650"/>
              <a:chOff x="2771800" y="1340768"/>
              <a:chExt cx="6192688" cy="5328592"/>
            </a:xfrm>
          </p:grpSpPr>
          <p:grpSp>
            <p:nvGrpSpPr>
              <p:cNvPr id="12" name="Группа 23"/>
              <p:cNvGrpSpPr>
                <a:grpSpLocks/>
              </p:cNvGrpSpPr>
              <p:nvPr/>
            </p:nvGrpSpPr>
            <p:grpSpPr bwMode="auto">
              <a:xfrm>
                <a:off x="2771800" y="1340768"/>
                <a:ext cx="6192688" cy="5328592"/>
                <a:chOff x="2771800" y="1340768"/>
                <a:chExt cx="6192688" cy="5328592"/>
              </a:xfrm>
            </p:grpSpPr>
            <p:sp>
              <p:nvSpPr>
                <p:cNvPr id="22" name="Прямоугольник 21"/>
                <p:cNvSpPr/>
                <p:nvPr/>
              </p:nvSpPr>
              <p:spPr>
                <a:xfrm>
                  <a:off x="5724479" y="1340768"/>
                  <a:ext cx="3240009" cy="5328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 rot="16200000">
                  <a:off x="4247814" y="1952685"/>
                  <a:ext cx="3240661" cy="61926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25" name="Прямоугольник 24"/>
              <p:cNvSpPr/>
              <p:nvPr/>
            </p:nvSpPr>
            <p:spPr>
              <a:xfrm>
                <a:off x="5795914" y="2360123"/>
                <a:ext cx="46037" cy="36042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049908" y="2361710"/>
                <a:ext cx="46037" cy="36042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rot="16200000">
                <a:off x="6331679" y="2518142"/>
                <a:ext cx="44458" cy="36035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 rot="16200000">
                <a:off x="6322947" y="2201381"/>
                <a:ext cx="46046" cy="36035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535671" y="2401406"/>
                <a:ext cx="44449" cy="4604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537259" y="2458566"/>
                <a:ext cx="46036" cy="4604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538846" y="2515726"/>
                <a:ext cx="46037" cy="4604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540434" y="2572886"/>
                <a:ext cx="46036" cy="4445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6542021" y="2628458"/>
                <a:ext cx="46037" cy="4604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6588058" y="2360123"/>
                <a:ext cx="71435" cy="36042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65564" name="TextBox 37"/>
              <p:cNvSpPr txBox="1">
                <a:spLocks noChangeArrowheads="1"/>
              </p:cNvSpPr>
              <p:nvPr/>
            </p:nvSpPr>
            <p:spPr bwMode="auto">
              <a:xfrm>
                <a:off x="6012160" y="2924944"/>
                <a:ext cx="1537692" cy="646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Focal plane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detector array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47864" y="3501008"/>
              <a:ext cx="1136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24200"/>
                  </a:solidFill>
                </a:rPr>
                <a:t>Present</a:t>
              </a:r>
              <a:endParaRPr lang="ru-RU" sz="2400" dirty="0">
                <a:solidFill>
                  <a:srgbClr val="0242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867" name="Picture 3" descr="C:\Users\Oganessian\AppData\Local\Microsoft\Windows Live Mail\WLMDSS.tmp\WLM8ADB.tmp\Exp Hall 2014-05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2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232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Dubna</a:t>
            </a:r>
            <a:r>
              <a:rPr lang="en-US" b="1" dirty="0" smtClean="0">
                <a:solidFill>
                  <a:schemeClr val="bg1"/>
                </a:solidFill>
              </a:rPr>
              <a:t>, May 22,  2014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30"/>
          <p:cNvSpPr txBox="1">
            <a:spLocks noChangeArrowheads="1"/>
          </p:cNvSpPr>
          <p:nvPr/>
        </p:nvSpPr>
        <p:spPr bwMode="auto">
          <a:xfrm>
            <a:off x="2508250" y="1700213"/>
            <a:ext cx="6635750" cy="4556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Comic Sans MS" pitchFamily="66" charset="0"/>
              </a:rPr>
              <a:t>                           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FLNR, JINR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Dubna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omic Sans MS" pitchFamily="66" charset="0"/>
              </a:rPr>
              <a:t>                     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ORNL (Oak-Ridge, USA)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LLNL (Livermore, USA) 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omic Sans MS" pitchFamily="66" charset="0"/>
              </a:rPr>
              <a:t>         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ANL (Argonne, USA)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GSI (Darmstadt, Germany)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omic Sans MS" pitchFamily="66" charset="0"/>
              </a:rPr>
              <a:t>           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TAMU Cyclotron Institute (Texas, USA)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GANIL (Caen, France)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RIAR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Dimitrovgrad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Russia)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Vanderbilt University (Nashville, USA)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                            </a:t>
            </a:r>
            <a:endParaRPr lang="ru-RU" sz="2000" dirty="0"/>
          </a:p>
        </p:txBody>
      </p:sp>
      <p:sp>
        <p:nvSpPr>
          <p:cNvPr id="16388" name="Text Box 89"/>
          <p:cNvSpPr txBox="1">
            <a:spLocks noChangeArrowheads="1"/>
          </p:cNvSpPr>
          <p:nvPr/>
        </p:nvSpPr>
        <p:spPr bwMode="auto">
          <a:xfrm>
            <a:off x="971550" y="981075"/>
            <a:ext cx="269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Collaboration</a:t>
            </a:r>
            <a:endParaRPr lang="ru-RU" sz="320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57863" y="858838"/>
            <a:ext cx="3278187" cy="769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latin typeface="Gungsuh" pitchFamily="18" charset="-127"/>
                <a:ea typeface="Gungsuh" pitchFamily="18" charset="-127"/>
              </a:rPr>
              <a:t>Thank you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/>
          </p:nvPr>
        </p:nvGraphicFramePr>
        <p:xfrm>
          <a:off x="390525" y="357188"/>
          <a:ext cx="5895975" cy="5902325"/>
        </p:xfrm>
        <a:graphic>
          <a:graphicData uri="http://schemas.openxmlformats.org/presentationml/2006/ole">
            <p:oleObj spid="_x0000_s376834" name="CorelDRAW" r:id="rId4" imgW="5721096" imgH="5727192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5696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Yuri </a:t>
            </a:r>
            <a:r>
              <a:rPr lang="en-US" sz="1400" dirty="0" err="1" smtClean="0"/>
              <a:t>Oganessian</a:t>
            </a:r>
            <a:r>
              <a:rPr lang="en-US" sz="1400" dirty="0" smtClean="0"/>
              <a:t>.  </a:t>
            </a:r>
            <a:r>
              <a:rPr lang="en-US" sz="1400" dirty="0" smtClean="0">
                <a:solidFill>
                  <a:srgbClr val="0000FF"/>
                </a:solidFill>
              </a:rPr>
              <a:t>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28600" y="1052736"/>
          <a:ext cx="8607425" cy="4978400"/>
        </p:xfrm>
        <a:graphic>
          <a:graphicData uri="http://schemas.openxmlformats.org/presentationml/2006/ole">
            <p:oleObj spid="_x0000_s3074" name="CorelDRAW" r:id="rId4" imgW="10293096" imgH="5952744" progId="">
              <p:embed/>
            </p:oleObj>
          </a:graphicData>
        </a:graphic>
      </p:graphicFrame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7315200" y="1249586"/>
            <a:ext cx="511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SHE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524000" y="4786536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Pb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010400" y="5158011"/>
            <a:ext cx="1311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neutrons</a:t>
            </a:r>
            <a:r>
              <a:rPr lang="en-US" sz="1400"/>
              <a:t>   →</a:t>
            </a:r>
          </a:p>
        </p:txBody>
      </p:sp>
      <p:sp>
        <p:nvSpPr>
          <p:cNvPr id="12297" name="Text Box 15"/>
          <p:cNvSpPr txBox="1">
            <a:spLocks noChangeArrowheads="1"/>
          </p:cNvSpPr>
          <p:nvPr/>
        </p:nvSpPr>
        <p:spPr bwMode="auto">
          <a:xfrm rot="-5400000">
            <a:off x="442913" y="2076674"/>
            <a:ext cx="1247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protons   →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3550" y="495970"/>
            <a:ext cx="2997200" cy="412750"/>
            <a:chOff x="292" y="70"/>
            <a:chExt cx="1888" cy="260"/>
          </a:xfrm>
        </p:grpSpPr>
        <p:sp>
          <p:nvSpPr>
            <p:cNvPr id="12351" name="Text Box 17"/>
            <p:cNvSpPr txBox="1">
              <a:spLocks noChangeArrowheads="1"/>
            </p:cNvSpPr>
            <p:nvPr/>
          </p:nvSpPr>
          <p:spPr bwMode="auto">
            <a:xfrm>
              <a:off x="304" y="80"/>
              <a:ext cx="1876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Reactions of Synthesis</a:t>
              </a:r>
            </a:p>
          </p:txBody>
        </p:sp>
        <p:sp>
          <p:nvSpPr>
            <p:cNvPr id="12352" name="Text Box 18"/>
            <p:cNvSpPr txBox="1">
              <a:spLocks noChangeArrowheads="1"/>
            </p:cNvSpPr>
            <p:nvPr/>
          </p:nvSpPr>
          <p:spPr bwMode="auto">
            <a:xfrm>
              <a:off x="292" y="70"/>
              <a:ext cx="1876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C0C0C0"/>
                  </a:solidFill>
                </a:rPr>
                <a:t>Reactions of Synthesis</a:t>
              </a:r>
            </a:p>
          </p:txBody>
        </p:sp>
      </p:grpSp>
      <p:sp>
        <p:nvSpPr>
          <p:cNvPr id="12299" name="TextBox 45"/>
          <p:cNvSpPr txBox="1">
            <a:spLocks noChangeArrowheads="1"/>
          </p:cNvSpPr>
          <p:nvPr/>
        </p:nvSpPr>
        <p:spPr bwMode="auto">
          <a:xfrm>
            <a:off x="1187450" y="1119411"/>
            <a:ext cx="269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LDM + Shell Corrections</a:t>
            </a:r>
            <a:endParaRPr lang="ru-RU"/>
          </a:p>
        </p:txBody>
      </p: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2173288" y="1832199"/>
            <a:ext cx="3770312" cy="1879600"/>
            <a:chOff x="2173288" y="1693863"/>
            <a:chExt cx="3770312" cy="1879600"/>
          </a:xfrm>
        </p:grpSpPr>
        <p:grpSp>
          <p:nvGrpSpPr>
            <p:cNvPr id="4" name="Группа 50"/>
            <p:cNvGrpSpPr>
              <a:grpSpLocks/>
            </p:cNvGrpSpPr>
            <p:nvPr/>
          </p:nvGrpSpPr>
          <p:grpSpPr bwMode="auto">
            <a:xfrm>
              <a:off x="2887663" y="1693863"/>
              <a:ext cx="3055937" cy="1879600"/>
              <a:chOff x="2887663" y="1693863"/>
              <a:chExt cx="3055937" cy="1879600"/>
            </a:xfrm>
          </p:grpSpPr>
          <p:graphicFrame>
            <p:nvGraphicFramePr>
              <p:cNvPr id="12293" name="Object 6"/>
              <p:cNvGraphicFramePr>
                <a:graphicFrameLocks noChangeAspect="1"/>
              </p:cNvGraphicFramePr>
              <p:nvPr/>
            </p:nvGraphicFramePr>
            <p:xfrm>
              <a:off x="2887663" y="1693863"/>
              <a:ext cx="3055937" cy="1879600"/>
            </p:xfrm>
            <a:graphic>
              <a:graphicData uri="http://schemas.openxmlformats.org/presentationml/2006/ole">
                <p:oleObj spid="_x0000_s3077" name="CorelDRAW" r:id="rId5" imgW="3597120" imgH="2213280" progId="">
                  <p:embed/>
                </p:oleObj>
              </a:graphicData>
            </a:graphic>
          </p:graphicFrame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614415" y="1930797"/>
                <a:ext cx="1317625" cy="346075"/>
                <a:chOff x="866" y="906"/>
                <a:chExt cx="830" cy="218"/>
              </a:xfrm>
            </p:grpSpPr>
            <p:sp>
              <p:nvSpPr>
                <p:cNvPr id="1234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76" y="912"/>
                  <a:ext cx="8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Cold fusion</a:t>
                  </a:r>
                  <a:endParaRPr lang="ru-RU" sz="1600"/>
                </a:p>
              </p:txBody>
            </p:sp>
            <p:sp>
              <p:nvSpPr>
                <p:cNvPr id="123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6" y="906"/>
                  <a:ext cx="82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FFFF99"/>
                      </a:solidFill>
                    </a:rPr>
                    <a:t>Cold fusion</a:t>
                  </a:r>
                  <a:endParaRPr lang="ru-RU" sz="1600">
                    <a:solidFill>
                      <a:srgbClr val="FFFF99"/>
                    </a:solidFill>
                  </a:endParaRPr>
                </a:p>
              </p:txBody>
            </p:sp>
          </p:grpSp>
          <p:grpSp>
            <p:nvGrpSpPr>
              <p:cNvPr id="6" name="Группа 47"/>
              <p:cNvGrpSpPr>
                <a:grpSpLocks/>
              </p:cNvGrpSpPr>
              <p:nvPr/>
            </p:nvGrpSpPr>
            <p:grpSpPr bwMode="auto">
              <a:xfrm>
                <a:off x="3360103" y="2221974"/>
                <a:ext cx="1050925" cy="307975"/>
                <a:chOff x="7258242" y="4200990"/>
                <a:chExt cx="1050925" cy="307975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7308089" y="4263429"/>
                  <a:ext cx="936625" cy="2159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348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7258242" y="4200990"/>
                  <a:ext cx="1050925" cy="307975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chemeClr val="bg1"/>
                      </a:solidFill>
                      <a:latin typeface="Calibri" pitchFamily="34" charset="0"/>
                    </a:rPr>
                    <a:t>1974 - 2012</a:t>
                  </a:r>
                  <a:endParaRPr lang="ru-RU" sz="1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 bwMode="auto">
            <a:xfrm>
              <a:off x="2173288" y="2232025"/>
              <a:ext cx="1265237" cy="32226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2060"/>
                  </a:solidFill>
                  <a:latin typeface="+mn-lt"/>
                </a:rPr>
                <a:t>(38y)  6 elem</a:t>
              </a:r>
              <a:r>
                <a:rPr lang="en-US" sz="1500" b="1" dirty="0">
                  <a:latin typeface="+mn-lt"/>
                </a:rPr>
                <a:t>.</a:t>
              </a:r>
              <a:endParaRPr lang="ru-RU" sz="1500" b="1" dirty="0">
                <a:latin typeface="+mn-lt"/>
              </a:endParaRPr>
            </a:p>
          </p:txBody>
        </p:sp>
      </p:grpSp>
      <p:grpSp>
        <p:nvGrpSpPr>
          <p:cNvPr id="7" name="Группа 56"/>
          <p:cNvGrpSpPr>
            <a:grpSpLocks/>
          </p:cNvGrpSpPr>
          <p:nvPr/>
        </p:nvGrpSpPr>
        <p:grpSpPr bwMode="auto">
          <a:xfrm>
            <a:off x="546100" y="2622774"/>
            <a:ext cx="5711825" cy="3032125"/>
            <a:chOff x="546100" y="2484438"/>
            <a:chExt cx="5711825" cy="3032125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546100" y="2484438"/>
              <a:ext cx="4856163" cy="3032125"/>
              <a:chOff x="384" y="1565"/>
              <a:chExt cx="3059" cy="1910"/>
            </a:xfrm>
          </p:grpSpPr>
          <p:graphicFrame>
            <p:nvGraphicFramePr>
              <p:cNvPr id="12292" name="Object 20"/>
              <p:cNvGraphicFramePr>
                <a:graphicFrameLocks noChangeAspect="1"/>
              </p:cNvGraphicFramePr>
              <p:nvPr/>
            </p:nvGraphicFramePr>
            <p:xfrm>
              <a:off x="384" y="1565"/>
              <a:ext cx="3059" cy="1910"/>
            </p:xfrm>
            <a:graphic>
              <a:graphicData uri="http://schemas.openxmlformats.org/presentationml/2006/ole">
                <p:oleObj spid="_x0000_s3076" name="CorelDRAW" r:id="rId6" imgW="5748528" imgH="3590544" progId="">
                  <p:embed/>
                </p:oleObj>
              </a:graphicData>
            </a:graphic>
          </p:graphicFrame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2013" y="1612"/>
                <a:ext cx="1390" cy="719"/>
                <a:chOff x="2013" y="1612"/>
                <a:chExt cx="1390" cy="719"/>
              </a:xfrm>
            </p:grpSpPr>
            <p:grpSp>
              <p:nvGrpSpPr>
                <p:cNvPr id="10" name="Group 22"/>
                <p:cNvGrpSpPr>
                  <a:grpSpLocks/>
                </p:cNvGrpSpPr>
                <p:nvPr/>
              </p:nvGrpSpPr>
              <p:grpSpPr bwMode="auto">
                <a:xfrm>
                  <a:off x="2013" y="2115"/>
                  <a:ext cx="1113" cy="216"/>
                  <a:chOff x="3455" y="2107"/>
                  <a:chExt cx="1113" cy="216"/>
                </a:xfrm>
              </p:grpSpPr>
              <p:sp>
                <p:nvSpPr>
                  <p:cNvPr id="123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4" y="2111"/>
                    <a:ext cx="1104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/>
                      <a:t>Neutron capture</a:t>
                    </a:r>
                    <a:endParaRPr lang="ru-RU" sz="1600"/>
                  </a:p>
                </p:txBody>
              </p:sp>
              <p:sp>
                <p:nvSpPr>
                  <p:cNvPr id="1234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5" y="2107"/>
                    <a:ext cx="1043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C00000"/>
                        </a:solidFill>
                      </a:rPr>
                      <a:t>Neutron</a:t>
                    </a:r>
                    <a:r>
                      <a:rPr lang="en-US" sz="1600" dirty="0">
                        <a:solidFill>
                          <a:srgbClr val="31859C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rgbClr val="C00000"/>
                        </a:solidFill>
                      </a:rPr>
                      <a:t>capture</a:t>
                    </a:r>
                    <a:endParaRPr lang="ru-RU" sz="16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grpSp>
              <p:nvGrpSpPr>
                <p:cNvPr id="11" name="Group 25"/>
                <p:cNvGrpSpPr>
                  <a:grpSpLocks/>
                </p:cNvGrpSpPr>
                <p:nvPr/>
              </p:nvGrpSpPr>
              <p:grpSpPr bwMode="auto">
                <a:xfrm>
                  <a:off x="2903" y="1612"/>
                  <a:ext cx="500" cy="372"/>
                  <a:chOff x="2580" y="2848"/>
                  <a:chExt cx="500" cy="372"/>
                </a:xfrm>
              </p:grpSpPr>
              <p:sp>
                <p:nvSpPr>
                  <p:cNvPr id="1233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80" y="2848"/>
                    <a:ext cx="500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/>
                      <a:t>Hot</a:t>
                    </a:r>
                  </a:p>
                  <a:p>
                    <a:pPr algn="ctr"/>
                    <a:r>
                      <a:rPr lang="en-US" sz="1600"/>
                      <a:t>fusion</a:t>
                    </a:r>
                    <a:endParaRPr lang="ru-RU" sz="1600"/>
                  </a:p>
                </p:txBody>
              </p:sp>
              <p:sp>
                <p:nvSpPr>
                  <p:cNvPr id="12338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0" y="2852"/>
                    <a:ext cx="461" cy="3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>
                        <a:solidFill>
                          <a:srgbClr val="FF0000"/>
                        </a:solidFill>
                      </a:rPr>
                      <a:t>Hot</a:t>
                    </a:r>
                  </a:p>
                  <a:p>
                    <a:pPr algn="ctr"/>
                    <a:r>
                      <a:rPr lang="en-US" sz="1600">
                        <a:solidFill>
                          <a:srgbClr val="FF0000"/>
                        </a:solidFill>
                      </a:rPr>
                      <a:t>fusion</a:t>
                    </a:r>
                    <a:endParaRPr lang="ru-RU" sz="160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2" name="Группа 46"/>
            <p:cNvGrpSpPr>
              <a:grpSpLocks/>
            </p:cNvGrpSpPr>
            <p:nvPr/>
          </p:nvGrpSpPr>
          <p:grpSpPr bwMode="auto">
            <a:xfrm>
              <a:off x="3310890" y="3676481"/>
              <a:ext cx="1069975" cy="307975"/>
              <a:chOff x="7430879" y="4557917"/>
              <a:chExt cx="1069975" cy="307975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7461677" y="4604124"/>
                <a:ext cx="1000125" cy="21748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67" name="TextBox 41"/>
              <p:cNvSpPr txBox="1">
                <a:spLocks noChangeArrowheads="1"/>
              </p:cNvSpPr>
              <p:nvPr/>
            </p:nvSpPr>
            <p:spPr bwMode="auto">
              <a:xfrm>
                <a:off x="7430879" y="4557917"/>
                <a:ext cx="1069975" cy="30797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1940 - 1955</a:t>
                </a:r>
                <a:endParaRPr lang="ru-RU" sz="1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" name="Группа 48"/>
            <p:cNvGrpSpPr>
              <a:grpSpLocks/>
            </p:cNvGrpSpPr>
            <p:nvPr/>
          </p:nvGrpSpPr>
          <p:grpSpPr bwMode="auto">
            <a:xfrm>
              <a:off x="3995420" y="3092797"/>
              <a:ext cx="1050925" cy="307975"/>
              <a:chOff x="7403592" y="3684667"/>
              <a:chExt cx="1050925" cy="30797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7461060" y="3739883"/>
                <a:ext cx="936625" cy="21748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65" name="TextBox 43"/>
              <p:cNvSpPr txBox="1">
                <a:spLocks noChangeArrowheads="1"/>
              </p:cNvSpPr>
              <p:nvPr/>
            </p:nvSpPr>
            <p:spPr bwMode="auto">
              <a:xfrm>
                <a:off x="7403592" y="3684667"/>
                <a:ext cx="1050925" cy="30797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1955 - 1975</a:t>
                </a:r>
                <a:endParaRPr lang="ru-RU" sz="1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 bwMode="auto">
            <a:xfrm>
              <a:off x="4337050" y="3667125"/>
              <a:ext cx="1265238" cy="323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2060"/>
                  </a:solidFill>
                  <a:latin typeface="+mn-lt"/>
                </a:rPr>
                <a:t>(15y)  8 elem.</a:t>
              </a:r>
              <a:endParaRPr lang="ru-RU" sz="1500" b="1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992688" y="3090863"/>
              <a:ext cx="1265237" cy="323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2060"/>
                  </a:solidFill>
                  <a:latin typeface="+mn-lt"/>
                </a:rPr>
                <a:t>(20y)  6 elem.</a:t>
              </a:r>
              <a:endParaRPr lang="ru-RU" sz="15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4" name="Группа 55"/>
          <p:cNvGrpSpPr>
            <a:grpSpLocks/>
          </p:cNvGrpSpPr>
          <p:nvPr/>
        </p:nvGrpSpPr>
        <p:grpSpPr bwMode="auto">
          <a:xfrm>
            <a:off x="4356100" y="1228949"/>
            <a:ext cx="3494088" cy="1790700"/>
            <a:chOff x="4356100" y="1090613"/>
            <a:chExt cx="3494088" cy="1790700"/>
          </a:xfrm>
        </p:grpSpPr>
        <p:grpSp>
          <p:nvGrpSpPr>
            <p:cNvPr id="15" name="Группа 28"/>
            <p:cNvGrpSpPr>
              <a:grpSpLocks/>
            </p:cNvGrpSpPr>
            <p:nvPr/>
          </p:nvGrpSpPr>
          <p:grpSpPr bwMode="auto">
            <a:xfrm>
              <a:off x="5497513" y="1090613"/>
              <a:ext cx="2352675" cy="1790700"/>
              <a:chOff x="5446713" y="1090613"/>
              <a:chExt cx="2352675" cy="1790700"/>
            </a:xfrm>
          </p:grpSpPr>
          <p:graphicFrame>
            <p:nvGraphicFramePr>
              <p:cNvPr id="12291" name="Object 7"/>
              <p:cNvGraphicFramePr>
                <a:graphicFrameLocks noChangeAspect="1"/>
              </p:cNvGraphicFramePr>
              <p:nvPr/>
            </p:nvGraphicFramePr>
            <p:xfrm>
              <a:off x="5446713" y="1090613"/>
              <a:ext cx="1844675" cy="1790700"/>
            </p:xfrm>
            <a:graphic>
              <a:graphicData uri="http://schemas.openxmlformats.org/presentationml/2006/ole">
                <p:oleObj spid="_x0000_s3075" name="CorelDRAW" r:id="rId7" imgW="2103120" imgH="2042160" progId="">
                  <p:embed/>
                </p:oleObj>
              </a:graphicData>
            </a:graphic>
          </p:graphicFrame>
          <p:grpSp>
            <p:nvGrpSpPr>
              <p:cNvPr id="16" name="Группа 35"/>
              <p:cNvGrpSpPr>
                <a:grpSpLocks/>
              </p:cNvGrpSpPr>
              <p:nvPr/>
            </p:nvGrpSpPr>
            <p:grpSpPr bwMode="auto">
              <a:xfrm>
                <a:off x="6540500" y="2139950"/>
                <a:ext cx="1258888" cy="341313"/>
                <a:chOff x="6540832" y="2139306"/>
                <a:chExt cx="1258888" cy="342374"/>
              </a:xfrm>
            </p:grpSpPr>
            <p:sp>
              <p:nvSpPr>
                <p:cNvPr id="123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565903" y="2143126"/>
                  <a:ext cx="1205779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Act. + </a:t>
                  </a:r>
                  <a:r>
                    <a:rPr lang="en-US" baseline="30000"/>
                    <a:t>48</a:t>
                  </a:r>
                  <a:r>
                    <a:rPr lang="en-US" sz="1600"/>
                    <a:t>Ca</a:t>
                  </a:r>
                  <a:endParaRPr lang="ru-RU" sz="1600"/>
                </a:p>
              </p:txBody>
            </p:sp>
            <p:sp>
              <p:nvSpPr>
                <p:cNvPr id="123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540832" y="2139306"/>
                  <a:ext cx="1258888" cy="338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FFCCCC"/>
                      </a:solidFill>
                    </a:rPr>
                    <a:t>Act. + </a:t>
                  </a:r>
                  <a:r>
                    <a:rPr lang="en-US" baseline="30000">
                      <a:solidFill>
                        <a:srgbClr val="FFCCCC"/>
                      </a:solidFill>
                    </a:rPr>
                    <a:t>48</a:t>
                  </a:r>
                  <a:r>
                    <a:rPr lang="en-US" sz="1600">
                      <a:solidFill>
                        <a:srgbClr val="FFCCCC"/>
                      </a:solidFill>
                    </a:rPr>
                    <a:t>Ca</a:t>
                  </a:r>
                  <a:endParaRPr lang="ru-RU" sz="1600">
                    <a:solidFill>
                      <a:srgbClr val="FFCCCC"/>
                    </a:solidFill>
                  </a:endParaRPr>
                </a:p>
              </p:txBody>
            </p:sp>
          </p:grpSp>
        </p:grpSp>
        <p:grpSp>
          <p:nvGrpSpPr>
            <p:cNvPr id="17" name="Группа 49"/>
            <p:cNvGrpSpPr>
              <a:grpSpLocks/>
            </p:cNvGrpSpPr>
            <p:nvPr/>
          </p:nvGrpSpPr>
          <p:grpSpPr bwMode="auto">
            <a:xfrm>
              <a:off x="5580063" y="1256085"/>
              <a:ext cx="1050925" cy="306387"/>
              <a:chOff x="7560986" y="3335933"/>
              <a:chExt cx="1050925" cy="306387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611786" y="3399061"/>
                <a:ext cx="938212" cy="21748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56" name="TextBox 45"/>
              <p:cNvSpPr txBox="1">
                <a:spLocks noChangeArrowheads="1"/>
              </p:cNvSpPr>
              <p:nvPr/>
            </p:nvSpPr>
            <p:spPr bwMode="auto">
              <a:xfrm>
                <a:off x="7560986" y="3335933"/>
                <a:ext cx="1050925" cy="306387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1989 - 2010</a:t>
                </a:r>
                <a:endParaRPr lang="ru-RU" sz="14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 bwMode="auto">
            <a:xfrm>
              <a:off x="4356100" y="1257300"/>
              <a:ext cx="1265238" cy="323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500" b="1" dirty="0">
                  <a:solidFill>
                    <a:srgbClr val="002060"/>
                  </a:solidFill>
                  <a:latin typeface="+mn-lt"/>
                </a:rPr>
                <a:t>(10y)  6 elem</a:t>
              </a:r>
              <a:r>
                <a:rPr lang="en-US" sz="1500" b="1" dirty="0">
                  <a:solidFill>
                    <a:schemeClr val="bg1"/>
                  </a:solidFill>
                  <a:latin typeface="+mn-lt"/>
                </a:rPr>
                <a:t>.</a:t>
              </a:r>
              <a:endParaRPr lang="ru-RU" sz="15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0" name="TextBox 49"/>
          <p:cNvSpPr txBox="1"/>
          <p:nvPr/>
        </p:nvSpPr>
        <p:spPr bwMode="auto">
          <a:xfrm>
            <a:off x="5148064" y="4147493"/>
            <a:ext cx="3816424" cy="14927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00FF"/>
                </a:solidFill>
              </a:rPr>
              <a:t>Historical background:</a:t>
            </a:r>
          </a:p>
          <a:p>
            <a:pPr>
              <a:defRPr/>
            </a:pPr>
            <a:r>
              <a:rPr lang="en-US" dirty="0" smtClean="0"/>
              <a:t>After </a:t>
            </a:r>
            <a:r>
              <a:rPr lang="en-US" dirty="0">
                <a:latin typeface="+mn-lt"/>
              </a:rPr>
              <a:t>discovery </a:t>
            </a:r>
            <a:r>
              <a:rPr lang="en-US" dirty="0" smtClean="0">
                <a:latin typeface="+mn-lt"/>
              </a:rPr>
              <a:t>of </a:t>
            </a:r>
            <a:r>
              <a:rPr lang="en-US" dirty="0">
                <a:latin typeface="+mn-lt"/>
              </a:rPr>
              <a:t>nuclear </a:t>
            </a:r>
            <a:r>
              <a:rPr lang="en-US" dirty="0" smtClean="0"/>
              <a:t>fission 7</a:t>
            </a:r>
            <a:r>
              <a:rPr lang="ru-RU" dirty="0" smtClean="0"/>
              <a:t>5</a:t>
            </a:r>
            <a:r>
              <a:rPr lang="en-US" dirty="0" smtClean="0"/>
              <a:t> - years ago - 26 new chemical </a:t>
            </a:r>
            <a:r>
              <a:rPr lang="en-US" dirty="0" smtClean="0">
                <a:latin typeface="+mn-lt"/>
              </a:rPr>
              <a:t>elements </a:t>
            </a:r>
            <a:r>
              <a:rPr lang="en-US" dirty="0">
                <a:latin typeface="+mn-lt"/>
              </a:rPr>
              <a:t>heavier than uranium </a:t>
            </a:r>
            <a:r>
              <a:rPr lang="en-US" dirty="0" smtClean="0">
                <a:latin typeface="+mn-lt"/>
              </a:rPr>
              <a:t>was synthesized</a:t>
            </a:r>
          </a:p>
          <a:p>
            <a:pPr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3568" y="6361583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/>
              <a:t>.  </a:t>
            </a:r>
            <a:r>
              <a:rPr lang="en-US" sz="1400" dirty="0" smtClean="0">
                <a:solidFill>
                  <a:srgbClr val="0000FF"/>
                </a:solidFill>
              </a:rPr>
              <a:t>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61632" y="764704"/>
            <a:ext cx="3772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A. </a:t>
            </a:r>
            <a:r>
              <a:rPr lang="en-US" sz="1400" b="1" dirty="0" err="1" smtClean="0">
                <a:solidFill>
                  <a:srgbClr val="0000FF"/>
                </a:solidFill>
              </a:rPr>
              <a:t>Sobiczewski</a:t>
            </a:r>
            <a:r>
              <a:rPr lang="en-US" sz="1400" b="1" dirty="0">
                <a:solidFill>
                  <a:srgbClr val="0000FF"/>
                </a:solidFill>
              </a:rPr>
              <a:t>,</a:t>
            </a:r>
            <a:r>
              <a:rPr lang="en-US" sz="1400" b="1" dirty="0" smtClean="0">
                <a:solidFill>
                  <a:srgbClr val="0000FF"/>
                </a:solidFill>
              </a:rPr>
              <a:t> K. </a:t>
            </a:r>
            <a:r>
              <a:rPr lang="en-US" sz="1400" b="1" dirty="0" err="1" smtClean="0">
                <a:solidFill>
                  <a:srgbClr val="0000FF"/>
                </a:solidFill>
              </a:rPr>
              <a:t>Pomorski</a:t>
            </a:r>
            <a:r>
              <a:rPr lang="en-US" sz="1400" b="1" dirty="0" smtClean="0">
                <a:solidFill>
                  <a:srgbClr val="0000FF"/>
                </a:solidFill>
              </a:rPr>
              <a:t>, PPNP 58, 292, 2007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419872" y="116632"/>
          <a:ext cx="5510212" cy="3402012"/>
        </p:xfrm>
        <a:graphic>
          <a:graphicData uri="http://schemas.openxmlformats.org/presentationml/2006/ole">
            <p:oleObj spid="_x0000_s27650" name="CorelDRAW" r:id="rId3" imgW="4666488" imgH="3444240" progId="">
              <p:embed/>
            </p:oleObj>
          </a:graphicData>
        </a:graphic>
      </p:graphicFrame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852936"/>
            <a:ext cx="46513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169025" y="2187575"/>
          <a:ext cx="2509838" cy="585788"/>
        </p:xfrm>
        <a:graphic>
          <a:graphicData uri="http://schemas.openxmlformats.org/presentationml/2006/ole">
            <p:oleObj spid="_x0000_s27651" name="CorelDRAW" r:id="rId5" imgW="3002280" imgH="789432" progId="">
              <p:embed/>
            </p:oleObj>
          </a:graphicData>
        </a:graphic>
      </p:graphicFrame>
      <p:sp>
        <p:nvSpPr>
          <p:cNvPr id="13317" name="Text Box 42"/>
          <p:cNvSpPr txBox="1">
            <a:spLocks noChangeArrowheads="1"/>
          </p:cNvSpPr>
          <p:nvPr/>
        </p:nvSpPr>
        <p:spPr bwMode="auto">
          <a:xfrm>
            <a:off x="4251325" y="3298825"/>
            <a:ext cx="365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alibri" pitchFamily="34" charset="0"/>
              </a:rPr>
              <a:t>Rf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3318" name="Text Box 49"/>
          <p:cNvSpPr txBox="1">
            <a:spLocks noChangeArrowheads="1"/>
          </p:cNvSpPr>
          <p:nvPr/>
        </p:nvSpPr>
        <p:spPr bwMode="auto">
          <a:xfrm>
            <a:off x="5080000" y="2173288"/>
            <a:ext cx="185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/>
          </a:p>
        </p:txBody>
      </p:sp>
      <p:grpSp>
        <p:nvGrpSpPr>
          <p:cNvPr id="2" name="Группа 85"/>
          <p:cNvGrpSpPr>
            <a:grpSpLocks/>
          </p:cNvGrpSpPr>
          <p:nvPr/>
        </p:nvGrpSpPr>
        <p:grpSpPr bwMode="auto">
          <a:xfrm>
            <a:off x="4057650" y="3322638"/>
            <a:ext cx="220663" cy="285750"/>
            <a:chOff x="3393749" y="3429000"/>
            <a:chExt cx="220186" cy="284801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3359065" y="3569817"/>
              <a:ext cx="283218" cy="15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10800000">
              <a:off x="3393749" y="3429000"/>
              <a:ext cx="217018" cy="158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10800000">
              <a:off x="3396917" y="3712218"/>
              <a:ext cx="217018" cy="15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86"/>
          <p:cNvGrpSpPr>
            <a:grpSpLocks/>
          </p:cNvGrpSpPr>
          <p:nvPr/>
        </p:nvGrpSpPr>
        <p:grpSpPr bwMode="auto">
          <a:xfrm>
            <a:off x="4573588" y="4156075"/>
            <a:ext cx="220662" cy="236538"/>
            <a:chOff x="3393749" y="3429000"/>
            <a:chExt cx="220186" cy="28480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3359229" y="3569652"/>
              <a:ext cx="282889" cy="158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10800000">
              <a:off x="3393749" y="3429000"/>
              <a:ext cx="21701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10800000">
              <a:off x="3396917" y="3713801"/>
              <a:ext cx="21701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90"/>
          <p:cNvGrpSpPr>
            <a:grpSpLocks/>
          </p:cNvGrpSpPr>
          <p:nvPr/>
        </p:nvGrpSpPr>
        <p:grpSpPr bwMode="auto">
          <a:xfrm>
            <a:off x="4303713" y="3630613"/>
            <a:ext cx="219075" cy="207962"/>
            <a:chOff x="3393749" y="3429000"/>
            <a:chExt cx="220186" cy="284801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3359336" y="3570314"/>
              <a:ext cx="2826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10800000">
              <a:off x="3393749" y="3429000"/>
              <a:ext cx="21699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10800000">
              <a:off x="3396940" y="3713801"/>
              <a:ext cx="21699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4104320" y="3399475"/>
            <a:ext cx="122889" cy="1078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7" name="Rectangle 48"/>
          <p:cNvSpPr>
            <a:spLocks noChangeArrowheads="1"/>
          </p:cNvSpPr>
          <p:nvPr/>
        </p:nvSpPr>
        <p:spPr bwMode="auto">
          <a:xfrm>
            <a:off x="4360010" y="3694584"/>
            <a:ext cx="122889" cy="1078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4621040" y="4214652"/>
            <a:ext cx="122889" cy="107801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8" name="Группа 94"/>
          <p:cNvGrpSpPr>
            <a:grpSpLocks/>
          </p:cNvGrpSpPr>
          <p:nvPr/>
        </p:nvGrpSpPr>
        <p:grpSpPr bwMode="auto">
          <a:xfrm>
            <a:off x="5062538" y="4802188"/>
            <a:ext cx="220662" cy="203200"/>
            <a:chOff x="3393749" y="3429000"/>
            <a:chExt cx="220186" cy="284801"/>
          </a:xfrm>
        </p:grpSpPr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3359386" y="3569495"/>
              <a:ext cx="282575" cy="158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10800000">
              <a:off x="3393749" y="3429000"/>
              <a:ext cx="21701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10800000">
              <a:off x="3396917" y="3713801"/>
              <a:ext cx="21701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48"/>
          <p:cNvSpPr>
            <a:spLocks noChangeArrowheads="1"/>
          </p:cNvSpPr>
          <p:nvPr/>
        </p:nvSpPr>
        <p:spPr bwMode="auto">
          <a:xfrm>
            <a:off x="5112124" y="4852832"/>
            <a:ext cx="122889" cy="10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98"/>
          <p:cNvGrpSpPr>
            <a:grpSpLocks/>
          </p:cNvGrpSpPr>
          <p:nvPr/>
        </p:nvGrpSpPr>
        <p:grpSpPr bwMode="auto">
          <a:xfrm>
            <a:off x="5573713" y="5159375"/>
            <a:ext cx="220662" cy="476250"/>
            <a:chOff x="3393749" y="3429000"/>
            <a:chExt cx="220186" cy="284801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3359222" y="3569659"/>
              <a:ext cx="282902" cy="158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10800000">
              <a:off x="3393749" y="3429000"/>
              <a:ext cx="217018" cy="9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10800000">
              <a:off x="3396917" y="3712852"/>
              <a:ext cx="217018" cy="94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48"/>
          <p:cNvSpPr>
            <a:spLocks noChangeArrowheads="1"/>
          </p:cNvSpPr>
          <p:nvPr/>
        </p:nvSpPr>
        <p:spPr bwMode="auto">
          <a:xfrm>
            <a:off x="5623833" y="5333907"/>
            <a:ext cx="122889" cy="10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4186238" y="3403600"/>
            <a:ext cx="2114550" cy="326548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38"/>
          <p:cNvGrpSpPr>
            <a:grpSpLocks/>
          </p:cNvGrpSpPr>
          <p:nvPr/>
        </p:nvGrpSpPr>
        <p:grpSpPr bwMode="auto">
          <a:xfrm>
            <a:off x="4011613" y="6157911"/>
            <a:ext cx="5017714" cy="561971"/>
            <a:chOff x="4011613" y="6157913"/>
            <a:chExt cx="5017714" cy="562343"/>
          </a:xfrm>
        </p:grpSpPr>
        <p:sp>
          <p:nvSpPr>
            <p:cNvPr id="13480" name="TextBox 147"/>
            <p:cNvSpPr txBox="1">
              <a:spLocks noChangeArrowheads="1"/>
            </p:cNvSpPr>
            <p:nvPr/>
          </p:nvSpPr>
          <p:spPr bwMode="auto">
            <a:xfrm>
              <a:off x="4657725" y="6157913"/>
              <a:ext cx="496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160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1" name="TextBox 148"/>
            <p:cNvSpPr txBox="1">
              <a:spLocks noChangeArrowheads="1"/>
            </p:cNvSpPr>
            <p:nvPr/>
          </p:nvSpPr>
          <p:spPr bwMode="auto">
            <a:xfrm>
              <a:off x="4011613" y="6157913"/>
              <a:ext cx="4984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155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2" name="TextBox 149"/>
            <p:cNvSpPr txBox="1">
              <a:spLocks noChangeArrowheads="1"/>
            </p:cNvSpPr>
            <p:nvPr/>
          </p:nvSpPr>
          <p:spPr bwMode="auto">
            <a:xfrm>
              <a:off x="5300663" y="6157913"/>
              <a:ext cx="4968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165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3" name="TextBox 150"/>
            <p:cNvSpPr txBox="1">
              <a:spLocks noChangeArrowheads="1"/>
            </p:cNvSpPr>
            <p:nvPr/>
          </p:nvSpPr>
          <p:spPr bwMode="auto">
            <a:xfrm>
              <a:off x="5930900" y="6157913"/>
              <a:ext cx="4968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170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4" name="TextBox 151"/>
            <p:cNvSpPr txBox="1">
              <a:spLocks noChangeArrowheads="1"/>
            </p:cNvSpPr>
            <p:nvPr/>
          </p:nvSpPr>
          <p:spPr bwMode="auto">
            <a:xfrm>
              <a:off x="6572250" y="6159500"/>
              <a:ext cx="4968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175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5" name="TextBox 152"/>
            <p:cNvSpPr txBox="1">
              <a:spLocks noChangeArrowheads="1"/>
            </p:cNvSpPr>
            <p:nvPr/>
          </p:nvSpPr>
          <p:spPr bwMode="auto">
            <a:xfrm>
              <a:off x="7237413" y="6162675"/>
              <a:ext cx="4968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180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6" name="TextBox 153"/>
            <p:cNvSpPr txBox="1">
              <a:spLocks noChangeArrowheads="1"/>
            </p:cNvSpPr>
            <p:nvPr/>
          </p:nvSpPr>
          <p:spPr bwMode="auto">
            <a:xfrm>
              <a:off x="7869238" y="6159500"/>
              <a:ext cx="49688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libri" pitchFamily="34" charset="0"/>
                </a:rPr>
                <a:t>185</a:t>
              </a:r>
              <a:endParaRPr lang="ru-RU" sz="2000" b="1" baseline="30000" dirty="0">
                <a:latin typeface="Calibri" pitchFamily="34" charset="0"/>
              </a:endParaRPr>
            </a:p>
          </p:txBody>
        </p:sp>
        <p:sp>
          <p:nvSpPr>
            <p:cNvPr id="13487" name="TextBox 154"/>
            <p:cNvSpPr txBox="1">
              <a:spLocks noChangeArrowheads="1"/>
            </p:cNvSpPr>
            <p:nvPr/>
          </p:nvSpPr>
          <p:spPr bwMode="auto">
            <a:xfrm>
              <a:off x="8532440" y="6165311"/>
              <a:ext cx="49688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190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88" name="TextBox 155"/>
            <p:cNvSpPr txBox="1">
              <a:spLocks noChangeArrowheads="1"/>
            </p:cNvSpPr>
            <p:nvPr/>
          </p:nvSpPr>
          <p:spPr bwMode="auto">
            <a:xfrm>
              <a:off x="6577481" y="6381478"/>
              <a:ext cx="1882951" cy="338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</a:rPr>
                <a:t>CN neutron number</a:t>
              </a:r>
              <a:endParaRPr lang="ru-RU" sz="2000" b="1" baseline="30000" dirty="0">
                <a:latin typeface="Calibri" pitchFamily="34" charset="0"/>
              </a:endParaRPr>
            </a:p>
          </p:txBody>
        </p:sp>
      </p:grpSp>
      <p:sp>
        <p:nvSpPr>
          <p:cNvPr id="13341" name="Text Box 42"/>
          <p:cNvSpPr txBox="1">
            <a:spLocks noChangeArrowheads="1"/>
          </p:cNvSpPr>
          <p:nvPr/>
        </p:nvSpPr>
        <p:spPr bwMode="auto">
          <a:xfrm>
            <a:off x="4511675" y="3571875"/>
            <a:ext cx="379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Sg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13342" name="Text Box 42"/>
          <p:cNvSpPr txBox="1">
            <a:spLocks noChangeArrowheads="1"/>
          </p:cNvSpPr>
          <p:nvPr/>
        </p:nvSpPr>
        <p:spPr bwMode="auto">
          <a:xfrm>
            <a:off x="4735513" y="4086225"/>
            <a:ext cx="396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Hs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13343" name="Text Box 42"/>
          <p:cNvSpPr txBox="1">
            <a:spLocks noChangeArrowheads="1"/>
          </p:cNvSpPr>
          <p:nvPr/>
        </p:nvSpPr>
        <p:spPr bwMode="auto">
          <a:xfrm>
            <a:off x="4740275" y="4740275"/>
            <a:ext cx="39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Ds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13344" name="Text Box 42"/>
          <p:cNvSpPr txBox="1">
            <a:spLocks noChangeArrowheads="1"/>
          </p:cNvSpPr>
          <p:nvPr/>
        </p:nvSpPr>
        <p:spPr bwMode="auto">
          <a:xfrm>
            <a:off x="5248275" y="5295900"/>
            <a:ext cx="404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Cn</a:t>
            </a:r>
            <a:endParaRPr lang="ru-RU" sz="1400" b="1">
              <a:latin typeface="Calibri" pitchFamily="34" charset="0"/>
            </a:endParaRPr>
          </a:p>
        </p:txBody>
      </p:sp>
      <p:grpSp>
        <p:nvGrpSpPr>
          <p:cNvPr id="12" name="Группа 140"/>
          <p:cNvGrpSpPr>
            <a:grpSpLocks/>
          </p:cNvGrpSpPr>
          <p:nvPr/>
        </p:nvGrpSpPr>
        <p:grpSpPr bwMode="auto">
          <a:xfrm>
            <a:off x="3305072" y="3175000"/>
            <a:ext cx="901803" cy="3133725"/>
            <a:chOff x="3304843" y="3175422"/>
            <a:chExt cx="902032" cy="3133303"/>
          </a:xfrm>
        </p:grpSpPr>
        <p:sp>
          <p:nvSpPr>
            <p:cNvPr id="13475" name="TextBox 63"/>
            <p:cNvSpPr txBox="1">
              <a:spLocks noChangeArrowheads="1"/>
            </p:cNvSpPr>
            <p:nvPr/>
          </p:nvSpPr>
          <p:spPr bwMode="auto">
            <a:xfrm>
              <a:off x="3586163" y="3175422"/>
              <a:ext cx="6191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10</a:t>
              </a:r>
              <a:r>
                <a:rPr lang="en-US" sz="2000" b="1" baseline="30000">
                  <a:latin typeface="Calibri" pitchFamily="34" charset="0"/>
                </a:rPr>
                <a:t>-32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76" name="TextBox 144"/>
            <p:cNvSpPr txBox="1">
              <a:spLocks noChangeArrowheads="1"/>
            </p:cNvSpPr>
            <p:nvPr/>
          </p:nvSpPr>
          <p:spPr bwMode="auto">
            <a:xfrm>
              <a:off x="3587750" y="4142209"/>
              <a:ext cx="6191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10</a:t>
              </a:r>
              <a:r>
                <a:rPr lang="en-US" sz="2000" b="1" baseline="30000">
                  <a:latin typeface="Calibri" pitchFamily="34" charset="0"/>
                </a:rPr>
                <a:t>-34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77" name="TextBox 145"/>
            <p:cNvSpPr txBox="1">
              <a:spLocks noChangeArrowheads="1"/>
            </p:cNvSpPr>
            <p:nvPr/>
          </p:nvSpPr>
          <p:spPr bwMode="auto">
            <a:xfrm>
              <a:off x="3579813" y="5085184"/>
              <a:ext cx="6191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10</a:t>
              </a:r>
              <a:r>
                <a:rPr lang="en-US" sz="2000" b="1" baseline="30000">
                  <a:latin typeface="Calibri" pitchFamily="34" charset="0"/>
                </a:rPr>
                <a:t>-36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78" name="TextBox 146"/>
            <p:cNvSpPr txBox="1">
              <a:spLocks noChangeArrowheads="1"/>
            </p:cNvSpPr>
            <p:nvPr/>
          </p:nvSpPr>
          <p:spPr bwMode="auto">
            <a:xfrm>
              <a:off x="3579813" y="5970588"/>
              <a:ext cx="6191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10</a:t>
              </a:r>
              <a:r>
                <a:rPr lang="en-US" sz="2000" b="1" baseline="30000">
                  <a:latin typeface="Calibri" pitchFamily="34" charset="0"/>
                </a:rPr>
                <a:t>-38</a:t>
              </a:r>
              <a:endParaRPr lang="ru-RU" sz="2000" b="1" baseline="30000">
                <a:latin typeface="Calibri" pitchFamily="34" charset="0"/>
              </a:endParaRPr>
            </a:p>
          </p:txBody>
        </p:sp>
        <p:sp>
          <p:nvSpPr>
            <p:cNvPr id="13479" name="TextBox 165"/>
            <p:cNvSpPr txBox="1">
              <a:spLocks noChangeArrowheads="1"/>
            </p:cNvSpPr>
            <p:nvPr/>
          </p:nvSpPr>
          <p:spPr bwMode="auto">
            <a:xfrm rot="16200000">
              <a:off x="2029795" y="4479638"/>
              <a:ext cx="2888735" cy="33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Calibri" pitchFamily="34" charset="0"/>
                </a:rPr>
                <a:t>Total EVRs  </a:t>
              </a:r>
              <a:r>
                <a:rPr lang="en-US" sz="1600" b="1" dirty="0">
                  <a:latin typeface="Calibri" pitchFamily="34" charset="0"/>
                </a:rPr>
                <a:t>cross sections  (cm</a:t>
              </a:r>
              <a:r>
                <a:rPr lang="en-US" sz="2000" b="1" baseline="30000" dirty="0">
                  <a:latin typeface="Calibri" pitchFamily="34" charset="0"/>
                </a:rPr>
                <a:t>2</a:t>
              </a:r>
              <a:r>
                <a:rPr lang="en-US" sz="1600" b="1" dirty="0">
                  <a:latin typeface="Calibri" pitchFamily="34" charset="0"/>
                </a:rPr>
                <a:t>)</a:t>
              </a:r>
              <a:endParaRPr lang="ru-RU" sz="2000" b="1" baseline="30000" dirty="0">
                <a:latin typeface="Calibri" pitchFamily="34" charset="0"/>
              </a:endParaRPr>
            </a:p>
          </p:txBody>
        </p:sp>
      </p:grpSp>
      <p:sp>
        <p:nvSpPr>
          <p:cNvPr id="13346" name="Text Box 4"/>
          <p:cNvSpPr txBox="1">
            <a:spLocks noChangeArrowheads="1"/>
          </p:cNvSpPr>
          <p:nvPr/>
        </p:nvSpPr>
        <p:spPr bwMode="auto">
          <a:xfrm>
            <a:off x="4152900" y="33338"/>
            <a:ext cx="305994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3333CC"/>
                </a:solidFill>
              </a:rPr>
              <a:t>P. </a:t>
            </a:r>
            <a:r>
              <a:rPr lang="ru-RU" sz="1400" dirty="0" err="1">
                <a:solidFill>
                  <a:srgbClr val="3333CC"/>
                </a:solidFill>
              </a:rPr>
              <a:t>Moller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ru-RU" sz="1400" i="1" dirty="0" err="1">
                <a:solidFill>
                  <a:srgbClr val="3333CC"/>
                </a:solidFill>
              </a:rPr>
              <a:t>et</a:t>
            </a:r>
            <a:r>
              <a:rPr lang="ru-RU" sz="1400" i="1" dirty="0">
                <a:solidFill>
                  <a:srgbClr val="3333CC"/>
                </a:solidFill>
              </a:rPr>
              <a:t> </a:t>
            </a:r>
            <a:r>
              <a:rPr lang="ru-RU" sz="1400" i="1" dirty="0" err="1">
                <a:solidFill>
                  <a:srgbClr val="3333CC"/>
                </a:solidFill>
              </a:rPr>
              <a:t>al</a:t>
            </a:r>
            <a:r>
              <a:rPr lang="ru-RU" sz="1400" i="1" dirty="0">
                <a:solidFill>
                  <a:srgbClr val="3333CC"/>
                </a:solidFill>
              </a:rPr>
              <a:t>.,</a:t>
            </a:r>
            <a:r>
              <a:rPr lang="ru-RU" sz="1400" dirty="0">
                <a:solidFill>
                  <a:srgbClr val="3333CC"/>
                </a:solidFill>
              </a:rPr>
              <a:t> </a:t>
            </a:r>
            <a:r>
              <a:rPr lang="en-US" sz="1400" dirty="0">
                <a:solidFill>
                  <a:srgbClr val="3333CC"/>
                </a:solidFill>
              </a:rPr>
              <a:t>PR</a:t>
            </a:r>
            <a:r>
              <a:rPr lang="ru-RU" sz="1400" dirty="0">
                <a:solidFill>
                  <a:srgbClr val="3333CC"/>
                </a:solidFill>
              </a:rPr>
              <a:t>., </a:t>
            </a:r>
            <a:r>
              <a:rPr lang="ru-RU" sz="1400" b="1" dirty="0">
                <a:solidFill>
                  <a:srgbClr val="3333CC"/>
                </a:solidFill>
              </a:rPr>
              <a:t>C79</a:t>
            </a:r>
            <a:r>
              <a:rPr lang="ru-RU" sz="1400" dirty="0">
                <a:solidFill>
                  <a:srgbClr val="3333CC"/>
                </a:solidFill>
              </a:rPr>
              <a:t>, 064304 (2009)</a:t>
            </a:r>
          </a:p>
        </p:txBody>
      </p:sp>
      <p:sp>
        <p:nvSpPr>
          <p:cNvPr id="13347" name="Text Box 7"/>
          <p:cNvSpPr txBox="1">
            <a:spLocks noChangeArrowheads="1"/>
          </p:cNvSpPr>
          <p:nvPr/>
        </p:nvSpPr>
        <p:spPr bwMode="auto">
          <a:xfrm>
            <a:off x="190500" y="2435225"/>
            <a:ext cx="3157538" cy="19240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cold fusion</a:t>
            </a:r>
          </a:p>
          <a:p>
            <a:pPr eaLnBrk="0" hangingPunct="0"/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en-US" sz="2400" b="1" baseline="30000" dirty="0">
                <a:solidFill>
                  <a:srgbClr val="0070C0"/>
                </a:solidFill>
                <a:latin typeface="Calibri" pitchFamily="34" charset="0"/>
              </a:rPr>
              <a:t>208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Pb, </a:t>
            </a:r>
            <a:r>
              <a:rPr lang="en-US" sz="2400" b="1" baseline="30000" dirty="0">
                <a:solidFill>
                  <a:srgbClr val="0070C0"/>
                </a:solidFill>
                <a:latin typeface="Calibri" pitchFamily="34" charset="0"/>
              </a:rPr>
              <a:t>209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Bi + </a:t>
            </a:r>
            <a:r>
              <a:rPr lang="en-US" sz="2400" b="1" baseline="30000" dirty="0">
                <a:solidFill>
                  <a:srgbClr val="0070C0"/>
                </a:solidFill>
                <a:latin typeface="Calibri" pitchFamily="34" charset="0"/>
              </a:rPr>
              <a:t>50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Ti,……</a:t>
            </a:r>
            <a:r>
              <a:rPr lang="en-US" sz="2400" b="1" baseline="30000" dirty="0">
                <a:solidFill>
                  <a:srgbClr val="0070C0"/>
                </a:solidFill>
                <a:latin typeface="Calibri" pitchFamily="34" charset="0"/>
              </a:rPr>
              <a:t>70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Zn</a:t>
            </a:r>
          </a:p>
          <a:p>
            <a:pPr eaLnBrk="0" hangingPunct="0">
              <a:spcBef>
                <a:spcPts val="600"/>
              </a:spcBef>
            </a:pPr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                    E</a:t>
            </a:r>
            <a:r>
              <a:rPr lang="en-US" sz="2400" b="1" i="1" baseline="-25000" dirty="0">
                <a:solidFill>
                  <a:srgbClr val="0070C0"/>
                </a:solidFill>
                <a:latin typeface="Calibri" pitchFamily="34" charset="0"/>
              </a:rPr>
              <a:t>x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= 12 - 15 </a:t>
            </a:r>
            <a:r>
              <a:rPr lang="en-US" b="1" dirty="0" err="1">
                <a:solidFill>
                  <a:srgbClr val="0070C0"/>
                </a:solidFill>
                <a:latin typeface="Calibri" pitchFamily="34" charset="0"/>
              </a:rPr>
              <a:t>MeV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 </a:t>
            </a:r>
          </a:p>
          <a:p>
            <a:pPr eaLnBrk="0" hangingPunct="0"/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                                        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</a:rPr>
              <a:t>х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</a:rPr>
              <a:t>=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  <a:p>
            <a:pPr eaLnBrk="0" hangingPunct="0"/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48" name="Text Box 19"/>
          <p:cNvSpPr txBox="1">
            <a:spLocks noChangeArrowheads="1"/>
          </p:cNvSpPr>
          <p:nvPr/>
        </p:nvSpPr>
        <p:spPr bwMode="auto">
          <a:xfrm>
            <a:off x="5232400" y="1402715"/>
            <a:ext cx="45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112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49" name="Text Box 19"/>
          <p:cNvSpPr txBox="1">
            <a:spLocks noChangeArrowheads="1"/>
          </p:cNvSpPr>
          <p:nvPr/>
        </p:nvSpPr>
        <p:spPr bwMode="auto">
          <a:xfrm>
            <a:off x="4711700" y="1592263"/>
            <a:ext cx="45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110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50" name="Text Box 19"/>
          <p:cNvSpPr txBox="1">
            <a:spLocks noChangeArrowheads="1"/>
          </p:cNvSpPr>
          <p:nvPr/>
        </p:nvSpPr>
        <p:spPr bwMode="auto">
          <a:xfrm>
            <a:off x="3885938" y="1863725"/>
            <a:ext cx="4587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106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51" name="Text Box 19"/>
          <p:cNvSpPr txBox="1">
            <a:spLocks noChangeArrowheads="1"/>
          </p:cNvSpPr>
          <p:nvPr/>
        </p:nvSpPr>
        <p:spPr bwMode="auto">
          <a:xfrm>
            <a:off x="3667325" y="2123875"/>
            <a:ext cx="4587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alibri" pitchFamily="34" charset="0"/>
              </a:rPr>
              <a:t>104</a:t>
            </a:r>
            <a:endParaRPr lang="ru-RU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3" name="Группа 136"/>
          <p:cNvGrpSpPr>
            <a:grpSpLocks/>
          </p:cNvGrpSpPr>
          <p:nvPr/>
        </p:nvGrpSpPr>
        <p:grpSpPr bwMode="auto">
          <a:xfrm>
            <a:off x="4087007" y="1388932"/>
            <a:ext cx="1654301" cy="1074248"/>
            <a:chOff x="4073880" y="1237534"/>
            <a:chExt cx="1653995" cy="1073104"/>
          </a:xfrm>
        </p:grpSpPr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5092992" y="1559044"/>
              <a:ext cx="122888" cy="10780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4073880" y="2202837"/>
              <a:ext cx="122881" cy="10780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4334660" y="1974832"/>
              <a:ext cx="129856" cy="118819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5604993" y="1344101"/>
              <a:ext cx="122882" cy="107801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Rectangle 48"/>
            <p:cNvSpPr>
              <a:spLocks noChangeArrowheads="1"/>
            </p:cNvSpPr>
            <p:nvPr/>
          </p:nvSpPr>
          <p:spPr bwMode="auto">
            <a:xfrm>
              <a:off x="5603385" y="1237534"/>
              <a:ext cx="122881" cy="107803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Rectangle 48"/>
            <p:cNvSpPr>
              <a:spLocks noChangeArrowheads="1"/>
            </p:cNvSpPr>
            <p:nvPr/>
          </p:nvSpPr>
          <p:spPr bwMode="auto">
            <a:xfrm>
              <a:off x="4706516" y="1778143"/>
              <a:ext cx="129854" cy="118819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Группа 98"/>
          <p:cNvGrpSpPr>
            <a:grpSpLocks/>
          </p:cNvGrpSpPr>
          <p:nvPr/>
        </p:nvGrpSpPr>
        <p:grpSpPr bwMode="auto">
          <a:xfrm>
            <a:off x="5588000" y="5762625"/>
            <a:ext cx="220663" cy="476250"/>
            <a:chOff x="3393749" y="3429000"/>
            <a:chExt cx="220186" cy="284801"/>
          </a:xfrm>
        </p:grpSpPr>
        <p:cxnSp>
          <p:nvCxnSpPr>
            <p:cNvPr id="152" name="Прямая соединительная линия 151"/>
            <p:cNvCxnSpPr/>
            <p:nvPr/>
          </p:nvCxnSpPr>
          <p:spPr>
            <a:xfrm rot="5400000">
              <a:off x="3359223" y="3569659"/>
              <a:ext cx="282902" cy="15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rot="10800000">
              <a:off x="3393749" y="3429000"/>
              <a:ext cx="217018" cy="9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10800000">
              <a:off x="3396917" y="3712852"/>
              <a:ext cx="217018" cy="94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48"/>
          <p:cNvSpPr>
            <a:spLocks noChangeArrowheads="1"/>
          </p:cNvSpPr>
          <p:nvPr/>
        </p:nvSpPr>
        <p:spPr bwMode="auto">
          <a:xfrm>
            <a:off x="5638094" y="5937732"/>
            <a:ext cx="122889" cy="10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3357" name="Text Box 42"/>
          <p:cNvSpPr txBox="1">
            <a:spLocks noChangeArrowheads="1"/>
          </p:cNvSpPr>
          <p:nvPr/>
        </p:nvSpPr>
        <p:spPr bwMode="auto">
          <a:xfrm>
            <a:off x="5730875" y="5826125"/>
            <a:ext cx="49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113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13359" name="Text Box 19"/>
          <p:cNvSpPr txBox="1">
            <a:spLocks noChangeArrowheads="1"/>
          </p:cNvSpPr>
          <p:nvPr/>
        </p:nvSpPr>
        <p:spPr bwMode="auto">
          <a:xfrm>
            <a:off x="5226050" y="1255395"/>
            <a:ext cx="45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113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20" name="Text Box 19"/>
          <p:cNvSpPr txBox="1">
            <a:spLocks noChangeArrowheads="1"/>
          </p:cNvSpPr>
          <p:nvPr/>
        </p:nvSpPr>
        <p:spPr bwMode="auto">
          <a:xfrm>
            <a:off x="4272598" y="1842135"/>
            <a:ext cx="4587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charset="0"/>
                <a:ea typeface="ＭＳ Ｐゴシック" charset="-128"/>
              </a:rPr>
              <a:t>108</a:t>
            </a:r>
            <a:endParaRPr lang="ru-RU" sz="1400" b="1" dirty="0">
              <a:solidFill>
                <a:schemeClr val="bg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121" name="TextBox 136"/>
          <p:cNvSpPr txBox="1">
            <a:spLocks noChangeArrowheads="1"/>
          </p:cNvSpPr>
          <p:nvPr/>
        </p:nvSpPr>
        <p:spPr bwMode="auto">
          <a:xfrm>
            <a:off x="7372191" y="1903413"/>
            <a:ext cx="130349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dirty="0">
                <a:latin typeface="+mn-lt"/>
              </a:rPr>
              <a:t>Fission </a:t>
            </a:r>
            <a:r>
              <a:rPr lang="en-US" sz="1400" dirty="0" smtClean="0">
                <a:latin typeface="+mn-lt"/>
              </a:rPr>
              <a:t>barrier </a:t>
            </a:r>
            <a:endParaRPr lang="en-US" sz="1400" dirty="0">
              <a:latin typeface="+mn-lt"/>
            </a:endParaRPr>
          </a:p>
          <a:p>
            <a:pPr algn="r">
              <a:defRPr/>
            </a:pPr>
            <a:r>
              <a:rPr lang="en-US" sz="1400" dirty="0" smtClean="0">
                <a:latin typeface="+mn-lt"/>
              </a:rPr>
              <a:t>heights in </a:t>
            </a:r>
            <a:r>
              <a:rPr lang="en-US" sz="1400" dirty="0" err="1" smtClean="0">
                <a:latin typeface="+mn-lt"/>
              </a:rPr>
              <a:t>MeV</a:t>
            </a:r>
            <a:endParaRPr lang="ru-RU" sz="1400" dirty="0">
              <a:latin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660232" y="476672"/>
            <a:ext cx="5080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SHE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08" name="Группа 207"/>
          <p:cNvGrpSpPr/>
          <p:nvPr/>
        </p:nvGrpSpPr>
        <p:grpSpPr>
          <a:xfrm>
            <a:off x="179512" y="548680"/>
            <a:ext cx="8169589" cy="5310069"/>
            <a:chOff x="188912" y="571500"/>
            <a:chExt cx="8169589" cy="5310069"/>
          </a:xfrm>
          <a:solidFill>
            <a:srgbClr val="0070C0"/>
          </a:solidFill>
        </p:grpSpPr>
        <p:grpSp>
          <p:nvGrpSpPr>
            <p:cNvPr id="207" name="Группа 206"/>
            <p:cNvGrpSpPr/>
            <p:nvPr/>
          </p:nvGrpSpPr>
          <p:grpSpPr>
            <a:xfrm>
              <a:off x="188912" y="571500"/>
              <a:ext cx="8169589" cy="5243105"/>
              <a:chOff x="188912" y="571500"/>
              <a:chExt cx="8169589" cy="5243105"/>
            </a:xfrm>
            <a:grpFill/>
          </p:grpSpPr>
          <p:grpSp>
            <p:nvGrpSpPr>
              <p:cNvPr id="139" name="Группа 179"/>
              <p:cNvGrpSpPr>
                <a:grpSpLocks/>
              </p:cNvGrpSpPr>
              <p:nvPr/>
            </p:nvGrpSpPr>
            <p:grpSpPr bwMode="auto">
              <a:xfrm>
                <a:off x="5561014" y="744473"/>
                <a:ext cx="2797487" cy="5070132"/>
                <a:chOff x="5560702" y="744413"/>
                <a:chExt cx="2797750" cy="5069536"/>
              </a:xfrm>
              <a:grpFill/>
            </p:grpSpPr>
            <p:grpSp>
              <p:nvGrpSpPr>
                <p:cNvPr id="141" name="Группа 169"/>
                <p:cNvGrpSpPr>
                  <a:grpSpLocks/>
                </p:cNvGrpSpPr>
                <p:nvPr/>
              </p:nvGrpSpPr>
              <p:grpSpPr bwMode="auto">
                <a:xfrm>
                  <a:off x="5560702" y="744413"/>
                  <a:ext cx="2408094" cy="5069536"/>
                  <a:chOff x="5560702" y="744413"/>
                  <a:chExt cx="2408094" cy="5069536"/>
                </a:xfrm>
                <a:grpFill/>
              </p:grpSpPr>
              <p:grpSp>
                <p:nvGrpSpPr>
                  <p:cNvPr id="143" name="Группа 168"/>
                  <p:cNvGrpSpPr>
                    <a:grpSpLocks/>
                  </p:cNvGrpSpPr>
                  <p:nvPr/>
                </p:nvGrpSpPr>
                <p:grpSpPr bwMode="auto">
                  <a:xfrm>
                    <a:off x="6000354" y="744413"/>
                    <a:ext cx="1968442" cy="988587"/>
                    <a:chOff x="6000354" y="744413"/>
                    <a:chExt cx="1968442" cy="988587"/>
                  </a:xfrm>
                  <a:grpFill/>
                </p:grpSpPr>
                <p:sp>
                  <p:nvSpPr>
                    <p:cNvPr id="186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48676" y="993195"/>
                      <a:ext cx="469487" cy="307778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8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22530" y="1092765"/>
                      <a:ext cx="128097" cy="117015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60446" y="1309772"/>
                      <a:ext cx="128097" cy="11056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8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4400" y="1516583"/>
                      <a:ext cx="128097" cy="11056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0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93038" y="883924"/>
                      <a:ext cx="122889" cy="107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2416" y="744413"/>
                      <a:ext cx="469487" cy="307776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42519" y="1425222"/>
                      <a:ext cx="458780" cy="307778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93597" y="1409105"/>
                      <a:ext cx="128097" cy="11056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8005" y="1210313"/>
                      <a:ext cx="122889" cy="107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5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22293" y="990504"/>
                      <a:ext cx="122889" cy="107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6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00093" y="1310111"/>
                      <a:ext cx="122889" cy="107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97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42814" y="1053319"/>
                      <a:ext cx="184731" cy="307777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ru-RU" sz="1400"/>
                    </a:p>
                  </p:txBody>
                </p:sp>
                <p:sp>
                  <p:nvSpPr>
                    <p:cNvPr id="198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27007" y="1288018"/>
                      <a:ext cx="458780" cy="307778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99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00354" y="1515958"/>
                      <a:ext cx="134227" cy="109614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00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29452" y="1210588"/>
                      <a:ext cx="458780" cy="307777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1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08247" y="1073429"/>
                      <a:ext cx="458780" cy="307778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11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16287" y="1096811"/>
                      <a:ext cx="128097" cy="117015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12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99309" y="873545"/>
                      <a:ext cx="469487" cy="307778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2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15868" y="1303069"/>
                      <a:ext cx="122889" cy="107800"/>
                    </a:xfrm>
                    <a:prstGeom prst="rect">
                      <a:avLst/>
                    </a:prstGeom>
                    <a:solidFill>
                      <a:srgbClr val="FF9900"/>
                    </a:solidFill>
                    <a:ln>
                      <a:headEnd/>
                      <a:tailEnd/>
                    </a:ln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144" name="Группа 167"/>
                  <p:cNvGrpSpPr>
                    <a:grpSpLocks/>
                  </p:cNvGrpSpPr>
                  <p:nvPr/>
                </p:nvGrpSpPr>
                <p:grpSpPr bwMode="auto">
                  <a:xfrm>
                    <a:off x="5560702" y="3571876"/>
                    <a:ext cx="2297446" cy="2242073"/>
                    <a:chOff x="5560702" y="3571876"/>
                    <a:chExt cx="2297446" cy="2242073"/>
                  </a:xfrm>
                  <a:grpFill/>
                </p:grpSpPr>
                <p:grpSp>
                  <p:nvGrpSpPr>
                    <p:cNvPr id="145" name="Группа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60702" y="3571876"/>
                      <a:ext cx="2297446" cy="2242073"/>
                      <a:chOff x="5560702" y="3571876"/>
                      <a:chExt cx="2297446" cy="2242073"/>
                    </a:xfrm>
                    <a:grpFill/>
                  </p:grpSpPr>
                  <p:grpSp>
                    <p:nvGrpSpPr>
                      <p:cNvPr id="149" name="Группа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43978" y="4923486"/>
                        <a:ext cx="383668" cy="890463"/>
                        <a:chOff x="3219900" y="3400906"/>
                        <a:chExt cx="383668" cy="452819"/>
                      </a:xfrm>
                      <a:grpFill/>
                    </p:grpSpPr>
                    <p:cxnSp>
                      <p:nvCxnSpPr>
                        <p:cNvPr id="180" name="Прямая соединительная линия 179"/>
                        <p:cNvCxnSpPr/>
                        <p:nvPr/>
                      </p:nvCxnSpPr>
                      <p:spPr>
                        <a:xfrm flipH="1">
                          <a:off x="3500368" y="3407567"/>
                          <a:ext cx="2" cy="201793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1" name="Прямая соединительная линия 180"/>
                        <p:cNvCxnSpPr/>
                        <p:nvPr/>
                      </p:nvCxnSpPr>
                      <p:spPr>
                        <a:xfrm rot="10800000">
                          <a:off x="3393998" y="3400906"/>
                          <a:ext cx="209570" cy="80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2" name="Прямая соединительная линия 181"/>
                        <p:cNvCxnSpPr/>
                        <p:nvPr/>
                      </p:nvCxnSpPr>
                      <p:spPr>
                        <a:xfrm rot="10800000">
                          <a:off x="3397173" y="3606053"/>
                          <a:ext cx="206395" cy="80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3" name="Прямая соединительная линия 182"/>
                        <p:cNvCxnSpPr/>
                        <p:nvPr/>
                      </p:nvCxnSpPr>
                      <p:spPr>
                        <a:xfrm rot="5400000">
                          <a:off x="3170243" y="3701570"/>
                          <a:ext cx="304310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Прямая соединительная линия 183"/>
                        <p:cNvCxnSpPr/>
                        <p:nvPr/>
                      </p:nvCxnSpPr>
                      <p:spPr>
                        <a:xfrm rot="10800000">
                          <a:off x="3219900" y="3549415"/>
                          <a:ext cx="206395" cy="80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Прямая соединительная линия 184"/>
                        <p:cNvCxnSpPr/>
                        <p:nvPr/>
                      </p:nvCxnSpPr>
                      <p:spPr>
                        <a:xfrm rot="10800000">
                          <a:off x="3223710" y="3851199"/>
                          <a:ext cx="206395" cy="80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0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62443" y="5064377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51" name="Группа 1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58016" y="4772990"/>
                        <a:ext cx="220186" cy="184774"/>
                        <a:chOff x="3393749" y="3429000"/>
                        <a:chExt cx="220186" cy="284801"/>
                      </a:xfrm>
                      <a:grpFill/>
                    </p:grpSpPr>
                    <p:cxnSp>
                      <p:nvCxnSpPr>
                        <p:cNvPr id="177" name="Прямая соединительная линия 176"/>
                        <p:cNvCxnSpPr/>
                        <p:nvPr/>
                      </p:nvCxnSpPr>
                      <p:spPr>
                        <a:xfrm rot="5400000">
                          <a:off x="3360031" y="3569037"/>
                          <a:ext cx="281361" cy="158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8" name="Прямая соединительная линия 177"/>
                        <p:cNvCxnSpPr/>
                        <p:nvPr/>
                      </p:nvCxnSpPr>
                      <p:spPr>
                        <a:xfrm rot="10800000">
                          <a:off x="3393544" y="3429151"/>
                          <a:ext cx="217509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9" name="Прямая соединительная линия 178"/>
                        <p:cNvCxnSpPr/>
                        <p:nvPr/>
                      </p:nvCxnSpPr>
                      <p:spPr>
                        <a:xfrm rot="10800000">
                          <a:off x="3396719" y="3712960"/>
                          <a:ext cx="217509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898098" y="4809109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57" name="Группа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20906" y="4723460"/>
                        <a:ext cx="220186" cy="144768"/>
                        <a:chOff x="3393749" y="3429000"/>
                        <a:chExt cx="220186" cy="284801"/>
                      </a:xfrm>
                      <a:grpFill/>
                    </p:grpSpPr>
                    <p:cxnSp>
                      <p:nvCxnSpPr>
                        <p:cNvPr id="174" name="Прямая соединительная линия 173"/>
                        <p:cNvCxnSpPr/>
                        <p:nvPr/>
                      </p:nvCxnSpPr>
                      <p:spPr>
                        <a:xfrm rot="5400000">
                          <a:off x="3360054" y="3570352"/>
                          <a:ext cx="281046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" name="Прямая соединительная линия 174"/>
                        <p:cNvCxnSpPr/>
                        <p:nvPr/>
                      </p:nvCxnSpPr>
                      <p:spPr>
                        <a:xfrm rot="10800000">
                          <a:off x="3394204" y="3429828"/>
                          <a:ext cx="215921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6" name="Прямая соединительная линия 175"/>
                        <p:cNvCxnSpPr/>
                        <p:nvPr/>
                      </p:nvCxnSpPr>
                      <p:spPr>
                        <a:xfrm rot="10800000">
                          <a:off x="3397379" y="3713998"/>
                          <a:ext cx="215921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58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60988" y="4741754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59" name="Группа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384752" y="4787277"/>
                        <a:ext cx="220186" cy="185726"/>
                        <a:chOff x="3393749" y="3429000"/>
                        <a:chExt cx="220186" cy="284801"/>
                      </a:xfrm>
                      <a:grpFill/>
                    </p:grpSpPr>
                    <p:cxnSp>
                      <p:nvCxnSpPr>
                        <p:cNvPr id="171" name="Прямая соединительная линия 170"/>
                        <p:cNvCxnSpPr/>
                        <p:nvPr/>
                      </p:nvCxnSpPr>
                      <p:spPr>
                        <a:xfrm rot="5400000">
                          <a:off x="3359897" y="3569531"/>
                          <a:ext cx="282354" cy="1587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Прямая соединительная линия 171"/>
                        <p:cNvCxnSpPr/>
                        <p:nvPr/>
                      </p:nvCxnSpPr>
                      <p:spPr>
                        <a:xfrm rot="10800000">
                          <a:off x="3393907" y="3429149"/>
                          <a:ext cx="217509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Прямая соединительная линия 172"/>
                        <p:cNvCxnSpPr/>
                        <p:nvPr/>
                      </p:nvCxnSpPr>
                      <p:spPr>
                        <a:xfrm rot="10800000">
                          <a:off x="3397082" y="3713937"/>
                          <a:ext cx="217509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24834" y="4819585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161" name="Группа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60702" y="4516765"/>
                        <a:ext cx="220186" cy="184774"/>
                        <a:chOff x="3393749" y="3429000"/>
                        <a:chExt cx="220186" cy="284801"/>
                      </a:xfrm>
                      <a:grpFill/>
                    </p:grpSpPr>
                    <p:cxnSp>
                      <p:nvCxnSpPr>
                        <p:cNvPr id="168" name="Прямая соединительная линия 167"/>
                        <p:cNvCxnSpPr/>
                        <p:nvPr/>
                      </p:nvCxnSpPr>
                      <p:spPr>
                        <a:xfrm rot="5400000">
                          <a:off x="3327204" y="3537036"/>
                          <a:ext cx="347421" cy="1588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Прямая соединительная линия 168"/>
                        <p:cNvCxnSpPr/>
                        <p:nvPr/>
                      </p:nvCxnSpPr>
                      <p:spPr>
                        <a:xfrm rot="10800000">
                          <a:off x="3393749" y="3364119"/>
                          <a:ext cx="217508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0" name="Прямая соединительная линия 169"/>
                        <p:cNvCxnSpPr/>
                        <p:nvPr/>
                      </p:nvCxnSpPr>
                      <p:spPr>
                        <a:xfrm rot="10800000">
                          <a:off x="3396924" y="3713986"/>
                          <a:ext cx="217508" cy="0"/>
                        </a:xfrm>
                        <a:prstGeom prst="line">
                          <a:avLst/>
                        </a:prstGeom>
                        <a:grpFill/>
                        <a:ln w="19050"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2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08328" y="4555741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cxnSp>
                    <p:nvCxnSpPr>
                      <p:cNvPr id="163" name="Прямая соединительная линия 162"/>
                      <p:cNvCxnSpPr/>
                      <p:nvPr/>
                    </p:nvCxnSpPr>
                    <p:spPr>
                      <a:xfrm rot="5400000">
                        <a:off x="5880659" y="5538543"/>
                        <a:ext cx="450800" cy="4762"/>
                      </a:xfrm>
                      <a:prstGeom prst="line">
                        <a:avLst/>
                      </a:prstGeom>
                      <a:grpFill/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Прямая соединительная линия 163"/>
                      <p:cNvCxnSpPr/>
                      <p:nvPr/>
                    </p:nvCxnSpPr>
                    <p:spPr>
                      <a:xfrm rot="10800000">
                        <a:off x="6000480" y="5358381"/>
                        <a:ext cx="215920" cy="1588"/>
                      </a:xfrm>
                      <a:prstGeom prst="line">
                        <a:avLst/>
                      </a:prstGeom>
                      <a:grpFill/>
                      <a:ln w="19050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5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38936" y="5325366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6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723921" y="3571876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167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480453" y="5494236"/>
                        <a:ext cx="134227" cy="109614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 w="76200">
                        <a:headEnd/>
                        <a:tailEnd/>
                      </a:ln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146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42951" y="4652612"/>
                      <a:ext cx="404278" cy="33855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 dirty="0" err="1">
                          <a:latin typeface="Calibri" pitchFamily="34" charset="0"/>
                        </a:rPr>
                        <a:t>Cn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7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58016" y="4434138"/>
                      <a:ext cx="328936" cy="33855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 dirty="0">
                          <a:latin typeface="Calibri" pitchFamily="34" charset="0"/>
                        </a:rPr>
                        <a:t>Fl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48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644" y="4459343"/>
                      <a:ext cx="361189" cy="33855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>
                          <a:latin typeface="Calibri" pitchFamily="34" charset="0"/>
                        </a:rPr>
                        <a:t>Lv</a:t>
                      </a:r>
                      <a:endParaRPr lang="ru-RU" sz="1400" b="1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5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71963" y="4940611"/>
                      <a:ext cx="328936" cy="338554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 dirty="0">
                          <a:latin typeface="Calibri" pitchFamily="34" charset="0"/>
                        </a:rPr>
                        <a:t>Fl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6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91660" y="4409205"/>
                      <a:ext cx="396299" cy="338516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Hs</a:t>
                      </a:r>
                      <a:endParaRPr lang="ru-RU" sz="1400" b="1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42" name="TextBox 176"/>
                <p:cNvSpPr txBox="1">
                  <a:spLocks noChangeArrowheads="1"/>
                </p:cNvSpPr>
                <p:nvPr/>
              </p:nvSpPr>
              <p:spPr bwMode="auto">
                <a:xfrm>
                  <a:off x="7825884" y="3474602"/>
                  <a:ext cx="532568" cy="3385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baseline="30000" dirty="0">
                      <a:latin typeface="Calibri" pitchFamily="34" charset="0"/>
                    </a:rPr>
                    <a:t>48</a:t>
                  </a:r>
                  <a:r>
                    <a:rPr lang="en-US" sz="1600" b="1" dirty="0">
                      <a:latin typeface="Calibri" pitchFamily="34" charset="0"/>
                    </a:rPr>
                    <a:t>Ca</a:t>
                  </a:r>
                  <a:endParaRPr lang="ru-RU" sz="1600" b="1" baseline="300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04" name="Text Box 7"/>
              <p:cNvSpPr txBox="1">
                <a:spLocks noChangeArrowheads="1"/>
              </p:cNvSpPr>
              <p:nvPr/>
            </p:nvSpPr>
            <p:spPr bwMode="auto">
              <a:xfrm>
                <a:off x="188912" y="571500"/>
                <a:ext cx="2942927" cy="157030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hot fusion</a:t>
                </a:r>
              </a:p>
              <a:p>
                <a:pPr eaLnBrk="0" hangingPunct="0"/>
                <a:endParaRPr lang="en-US" b="1" dirty="0" smtClean="0">
                  <a:solidFill>
                    <a:srgbClr val="C00000"/>
                  </a:solidFill>
                  <a:latin typeface="Calibri" pitchFamily="34" charset="0"/>
                </a:endParaRPr>
              </a:p>
              <a:p>
                <a:pPr eaLnBrk="0" hangingPunct="0"/>
                <a:r>
                  <a:rPr lang="en-US" sz="2000" b="1" baseline="30000" dirty="0" smtClean="0">
                    <a:solidFill>
                      <a:srgbClr val="C00000"/>
                    </a:solidFill>
                    <a:latin typeface="Calibri" pitchFamily="34" charset="0"/>
                  </a:rPr>
                  <a:t>48</a:t>
                </a:r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Ca-induced reactions</a:t>
                </a:r>
                <a:endParaRPr lang="en-US" b="1" dirty="0">
                  <a:solidFill>
                    <a:srgbClr val="C00000"/>
                  </a:solidFill>
                  <a:latin typeface="Calibri" pitchFamily="34" charset="0"/>
                </a:endParaRPr>
              </a:p>
              <a:p>
                <a:pPr eaLnBrk="0" hangingPunct="0"/>
                <a:r>
                  <a:rPr lang="en-US" b="1" i="1" dirty="0">
                    <a:solidFill>
                      <a:srgbClr val="C00000"/>
                    </a:solidFill>
                    <a:latin typeface="Calibri" pitchFamily="34" charset="0"/>
                  </a:rPr>
                  <a:t>              E</a:t>
                </a:r>
                <a:r>
                  <a:rPr lang="en-US" sz="2400" b="1" i="1" baseline="-25000" dirty="0">
                    <a:solidFill>
                      <a:srgbClr val="C00000"/>
                    </a:solidFill>
                    <a:latin typeface="Calibri" pitchFamily="34" charset="0"/>
                  </a:rPr>
                  <a:t>x</a:t>
                </a: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</a:rPr>
                  <a:t> = </a:t>
                </a:r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35 </a:t>
                </a: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</a:rPr>
                  <a:t>- </a:t>
                </a:r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45 </a:t>
                </a:r>
                <a:r>
                  <a:rPr lang="en-US" b="1" dirty="0" err="1">
                    <a:solidFill>
                      <a:srgbClr val="C00000"/>
                    </a:solidFill>
                    <a:latin typeface="Calibri" pitchFamily="34" charset="0"/>
                  </a:rPr>
                  <a:t>MeV</a:t>
                </a:r>
                <a:r>
                  <a:rPr lang="en-US" b="1" dirty="0">
                    <a:solidFill>
                      <a:srgbClr val="C00000"/>
                    </a:solidFill>
                    <a:latin typeface="Calibri" pitchFamily="34" charset="0"/>
                  </a:rPr>
                  <a:t>  </a:t>
                </a:r>
              </a:p>
              <a:p>
                <a:pPr eaLnBrk="0" hangingPunct="0"/>
                <a:r>
                  <a:rPr lang="en-US" b="1" i="1" dirty="0">
                    <a:latin typeface="Calibri" pitchFamily="34" charset="0"/>
                  </a:rPr>
                  <a:t>                                    </a:t>
                </a:r>
                <a:r>
                  <a:rPr lang="ru-RU" b="1" i="1" dirty="0" err="1">
                    <a:solidFill>
                      <a:srgbClr val="C00000"/>
                    </a:solidFill>
                    <a:latin typeface="Times New Roman" pitchFamily="18" charset="0"/>
                  </a:rPr>
                  <a:t>х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 b="1" dirty="0">
                    <a:solidFill>
                      <a:srgbClr val="C00000"/>
                    </a:solidFill>
                    <a:latin typeface="Times New Roman" pitchFamily="18" charset="0"/>
                  </a:rPr>
                  <a:t>=</a:t>
                </a:r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  <a:latin typeface="Calibri" pitchFamily="34" charset="0"/>
                  </a:rPr>
                  <a:t>3 – 4</a:t>
                </a:r>
                <a:endParaRPr lang="en-US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  <p:graphicFrame>
          <p:nvGraphicFramePr>
            <p:cNvPr id="27653" name="Object 5"/>
            <p:cNvGraphicFramePr>
              <a:graphicFrameLocks noChangeAspect="1"/>
            </p:cNvGraphicFramePr>
            <p:nvPr/>
          </p:nvGraphicFramePr>
          <p:xfrm>
            <a:off x="5733528" y="4783019"/>
            <a:ext cx="2241550" cy="1098550"/>
          </p:xfrm>
          <a:graphic>
            <a:graphicData uri="http://schemas.openxmlformats.org/presentationml/2006/ole">
              <p:oleObj spid="_x0000_s27653" name="CorelDRAW" r:id="rId6" imgW="3734280" imgH="1833120" progId="CorelDraw.Graphic.16">
                <p:embed/>
              </p:oleObj>
            </a:graphicData>
          </a:graphic>
        </p:graphicFrame>
      </p:grpSp>
      <p:sp>
        <p:nvSpPr>
          <p:cNvPr id="209" name="Стрелка вниз 208"/>
          <p:cNvSpPr/>
          <p:nvPr/>
        </p:nvSpPr>
        <p:spPr>
          <a:xfrm>
            <a:off x="7236296" y="5805264"/>
            <a:ext cx="216024" cy="21602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TextBox 209"/>
          <p:cNvSpPr txBox="1"/>
          <p:nvPr/>
        </p:nvSpPr>
        <p:spPr>
          <a:xfrm>
            <a:off x="6955884" y="5443977"/>
            <a:ext cx="7537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Island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606" y="233978"/>
            <a:ext cx="2971800" cy="539908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822575" y="2463800"/>
            <a:ext cx="219075" cy="188913"/>
            <a:chOff x="3393749" y="3429000"/>
            <a:chExt cx="220186" cy="28480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367425" y="3570204"/>
              <a:ext cx="28240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3393749" y="3429000"/>
              <a:ext cx="21699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396940" y="3713801"/>
              <a:ext cx="21699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878449" y="2498398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>
            <a:off x="2698750" y="2451417"/>
            <a:ext cx="220663" cy="259397"/>
            <a:chOff x="3393749" y="3429000"/>
            <a:chExt cx="220186" cy="284801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3367112" y="3569690"/>
              <a:ext cx="282964" cy="158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3393749" y="3429000"/>
              <a:ext cx="217018" cy="183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3396917" y="3711964"/>
              <a:ext cx="217018" cy="183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2752717" y="2502041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2689225" y="2208214"/>
            <a:ext cx="220663" cy="148272"/>
            <a:chOff x="3393749" y="3429000"/>
            <a:chExt cx="220186" cy="284801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3367709" y="3569094"/>
              <a:ext cx="281770" cy="158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3393749" y="3429000"/>
              <a:ext cx="217018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3396917" y="3713801"/>
              <a:ext cx="217018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1"/>
          <p:cNvGrpSpPr>
            <a:grpSpLocks/>
          </p:cNvGrpSpPr>
          <p:nvPr/>
        </p:nvGrpSpPr>
        <p:grpSpPr bwMode="auto">
          <a:xfrm>
            <a:off x="3100388" y="3313430"/>
            <a:ext cx="220662" cy="485775"/>
            <a:chOff x="3393749" y="3429000"/>
            <a:chExt cx="220186" cy="284801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3367125" y="3569678"/>
              <a:ext cx="282940" cy="1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3393749" y="3429000"/>
              <a:ext cx="217018" cy="93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3396917" y="3712871"/>
              <a:ext cx="217018" cy="93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2962593" y="2639060"/>
            <a:ext cx="220662" cy="482600"/>
            <a:chOff x="3393749" y="3429000"/>
            <a:chExt cx="220186" cy="284801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3367131" y="3569672"/>
              <a:ext cx="282927" cy="158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3393749" y="3429000"/>
              <a:ext cx="217018" cy="93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3396917" y="3712864"/>
              <a:ext cx="217018" cy="93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3020388" y="2808748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3154675" y="3475501"/>
            <a:ext cx="122889" cy="107801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2746066" y="2225981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2479364" y="1955470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2347917" y="1831644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2212660" y="1338077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2071688" y="1313481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1942146" y="1022014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>
            <a:off x="1808794" y="663872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1675442" y="214290"/>
            <a:ext cx="122889" cy="107801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820" name="TextBox 179"/>
          <p:cNvSpPr txBox="1">
            <a:spLocks noChangeArrowheads="1"/>
          </p:cNvSpPr>
          <p:nvPr/>
        </p:nvSpPr>
        <p:spPr bwMode="auto">
          <a:xfrm>
            <a:off x="930275" y="247650"/>
            <a:ext cx="52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r>
              <a:rPr lang="en-US" sz="2400" baseline="30000">
                <a:latin typeface="Calibri" pitchFamily="34" charset="0"/>
              </a:rPr>
              <a:t>6</a:t>
            </a:r>
            <a:endParaRPr lang="ru-RU" sz="2400" baseline="30000">
              <a:latin typeface="Calibri" pitchFamily="34" charset="0"/>
            </a:endParaRPr>
          </a:p>
        </p:txBody>
      </p:sp>
      <p:sp>
        <p:nvSpPr>
          <p:cNvPr id="30821" name="TextBox 180"/>
          <p:cNvSpPr txBox="1">
            <a:spLocks noChangeArrowheads="1"/>
          </p:cNvSpPr>
          <p:nvPr/>
        </p:nvSpPr>
        <p:spPr bwMode="auto">
          <a:xfrm>
            <a:off x="939800" y="1044575"/>
            <a:ext cx="52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r>
              <a:rPr lang="en-US" sz="2400" baseline="30000">
                <a:latin typeface="Calibri" pitchFamily="34" charset="0"/>
              </a:rPr>
              <a:t>4</a:t>
            </a:r>
            <a:endParaRPr lang="ru-RU" sz="2400" baseline="30000">
              <a:latin typeface="Calibri" pitchFamily="34" charset="0"/>
            </a:endParaRPr>
          </a:p>
        </p:txBody>
      </p:sp>
      <p:sp>
        <p:nvSpPr>
          <p:cNvPr id="30822" name="TextBox 181"/>
          <p:cNvSpPr txBox="1">
            <a:spLocks noChangeArrowheads="1"/>
          </p:cNvSpPr>
          <p:nvPr/>
        </p:nvSpPr>
        <p:spPr bwMode="auto">
          <a:xfrm>
            <a:off x="944563" y="1819275"/>
            <a:ext cx="522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r>
              <a:rPr lang="en-US" sz="2400" baseline="30000">
                <a:latin typeface="Calibri" pitchFamily="34" charset="0"/>
              </a:rPr>
              <a:t>2</a:t>
            </a:r>
            <a:endParaRPr lang="ru-RU" sz="2400" baseline="30000">
              <a:latin typeface="Calibri" pitchFamily="34" charset="0"/>
            </a:endParaRPr>
          </a:p>
        </p:txBody>
      </p:sp>
      <p:sp>
        <p:nvSpPr>
          <p:cNvPr id="30823" name="TextBox 182"/>
          <p:cNvSpPr txBox="1">
            <a:spLocks noChangeArrowheads="1"/>
          </p:cNvSpPr>
          <p:nvPr/>
        </p:nvSpPr>
        <p:spPr bwMode="auto">
          <a:xfrm>
            <a:off x="946150" y="2620963"/>
            <a:ext cx="52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r>
              <a:rPr lang="en-US" sz="2400" baseline="30000">
                <a:latin typeface="Calibri" pitchFamily="34" charset="0"/>
              </a:rPr>
              <a:t>0</a:t>
            </a:r>
            <a:endParaRPr lang="ru-RU" sz="2400" baseline="30000">
              <a:latin typeface="Calibri" pitchFamily="34" charset="0"/>
            </a:endParaRPr>
          </a:p>
        </p:txBody>
      </p:sp>
      <p:sp>
        <p:nvSpPr>
          <p:cNvPr id="30824" name="TextBox 183"/>
          <p:cNvSpPr txBox="1">
            <a:spLocks noChangeArrowheads="1"/>
          </p:cNvSpPr>
          <p:nvPr/>
        </p:nvSpPr>
        <p:spPr bwMode="auto">
          <a:xfrm>
            <a:off x="881063" y="3400425"/>
            <a:ext cx="585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  <a:r>
              <a:rPr lang="en-US" sz="2400" baseline="30000">
                <a:latin typeface="Calibri" pitchFamily="34" charset="0"/>
              </a:rPr>
              <a:t>-2</a:t>
            </a:r>
            <a:endParaRPr lang="ru-RU" sz="2400" baseline="30000">
              <a:latin typeface="Calibri" pitchFamily="34" charset="0"/>
            </a:endParaRPr>
          </a:p>
        </p:txBody>
      </p:sp>
      <p:sp>
        <p:nvSpPr>
          <p:cNvPr id="30825" name="TextBox 184"/>
          <p:cNvSpPr txBox="1">
            <a:spLocks noChangeArrowheads="1"/>
          </p:cNvSpPr>
          <p:nvPr/>
        </p:nvSpPr>
        <p:spPr bwMode="auto">
          <a:xfrm>
            <a:off x="1193800" y="5641975"/>
            <a:ext cx="534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26" name="TextBox 185"/>
          <p:cNvSpPr txBox="1">
            <a:spLocks noChangeArrowheads="1"/>
          </p:cNvSpPr>
          <p:nvPr/>
        </p:nvSpPr>
        <p:spPr bwMode="auto">
          <a:xfrm>
            <a:off x="1871663" y="5634038"/>
            <a:ext cx="53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105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27" name="TextBox 186"/>
          <p:cNvSpPr txBox="1">
            <a:spLocks noChangeArrowheads="1"/>
          </p:cNvSpPr>
          <p:nvPr/>
        </p:nvSpPr>
        <p:spPr bwMode="auto">
          <a:xfrm>
            <a:off x="2549525" y="5634038"/>
            <a:ext cx="536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110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28" name="TextBox 187"/>
          <p:cNvSpPr txBox="1">
            <a:spLocks noChangeArrowheads="1"/>
          </p:cNvSpPr>
          <p:nvPr/>
        </p:nvSpPr>
        <p:spPr bwMode="auto">
          <a:xfrm>
            <a:off x="3230563" y="5640388"/>
            <a:ext cx="53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115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29" name="TextBox 188"/>
          <p:cNvSpPr txBox="1">
            <a:spLocks noChangeArrowheads="1"/>
          </p:cNvSpPr>
          <p:nvPr/>
        </p:nvSpPr>
        <p:spPr bwMode="auto">
          <a:xfrm>
            <a:off x="3881438" y="5640388"/>
            <a:ext cx="53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120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30" name="TextBox 189"/>
          <p:cNvSpPr txBox="1">
            <a:spLocks noChangeArrowheads="1"/>
          </p:cNvSpPr>
          <p:nvPr/>
        </p:nvSpPr>
        <p:spPr bwMode="auto">
          <a:xfrm>
            <a:off x="2386013" y="5884863"/>
            <a:ext cx="164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Atomic number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37" name="TextBox 196"/>
          <p:cNvSpPr txBox="1">
            <a:spLocks noChangeArrowheads="1"/>
          </p:cNvSpPr>
          <p:nvPr/>
        </p:nvSpPr>
        <p:spPr bwMode="auto">
          <a:xfrm>
            <a:off x="923925" y="5253038"/>
            <a:ext cx="534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150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38" name="TextBox 197"/>
          <p:cNvSpPr txBox="1">
            <a:spLocks noChangeArrowheads="1"/>
          </p:cNvSpPr>
          <p:nvPr/>
        </p:nvSpPr>
        <p:spPr bwMode="auto">
          <a:xfrm>
            <a:off x="928688" y="4756150"/>
            <a:ext cx="534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200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39" name="TextBox 198"/>
          <p:cNvSpPr txBox="1">
            <a:spLocks noChangeArrowheads="1"/>
          </p:cNvSpPr>
          <p:nvPr/>
        </p:nvSpPr>
        <p:spPr bwMode="auto">
          <a:xfrm>
            <a:off x="917575" y="4230688"/>
            <a:ext cx="53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250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40" name="TextBox 199"/>
          <p:cNvSpPr txBox="1">
            <a:spLocks noChangeArrowheads="1"/>
          </p:cNvSpPr>
          <p:nvPr/>
        </p:nvSpPr>
        <p:spPr bwMode="auto">
          <a:xfrm>
            <a:off x="922338" y="3719513"/>
            <a:ext cx="53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300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48" name="TextBox 207"/>
          <p:cNvSpPr txBox="1">
            <a:spLocks noChangeArrowheads="1"/>
          </p:cNvSpPr>
          <p:nvPr/>
        </p:nvSpPr>
        <p:spPr bwMode="auto">
          <a:xfrm rot="-5400000">
            <a:off x="-729456" y="1756569"/>
            <a:ext cx="302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Total EVR’s cross sections  (pb)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50" name="TextBox 209"/>
          <p:cNvSpPr txBox="1">
            <a:spLocks noChangeArrowheads="1"/>
          </p:cNvSpPr>
          <p:nvPr/>
        </p:nvSpPr>
        <p:spPr bwMode="auto">
          <a:xfrm rot="-5400000">
            <a:off x="-250031" y="4490244"/>
            <a:ext cx="211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Z</a:t>
            </a:r>
            <a:r>
              <a:rPr lang="en-US" sz="2400" b="1" baseline="-25000">
                <a:latin typeface="Calibri" pitchFamily="34" charset="0"/>
              </a:rPr>
              <a:t>1</a:t>
            </a:r>
            <a:r>
              <a:rPr lang="en-US" b="1">
                <a:latin typeface="Calibri" pitchFamily="34" charset="0"/>
              </a:rPr>
              <a:t>·Z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b="1">
                <a:latin typeface="Calibri" pitchFamily="34" charset="0"/>
              </a:rPr>
              <a:t>/(A</a:t>
            </a:r>
            <a:r>
              <a:rPr lang="en-US" sz="2400" b="1" baseline="-25000">
                <a:latin typeface="Calibri" pitchFamily="34" charset="0"/>
              </a:rPr>
              <a:t>1</a:t>
            </a:r>
            <a:r>
              <a:rPr lang="en-US" sz="2400" b="1" baseline="30000">
                <a:latin typeface="Calibri" pitchFamily="34" charset="0"/>
              </a:rPr>
              <a:t>1/3</a:t>
            </a:r>
            <a:r>
              <a:rPr lang="en-US" b="1">
                <a:latin typeface="Calibri" pitchFamily="34" charset="0"/>
              </a:rPr>
              <a:t>+A</a:t>
            </a:r>
            <a:r>
              <a:rPr lang="en-US" sz="2400" b="1" baseline="-25000">
                <a:latin typeface="Calibri" pitchFamily="34" charset="0"/>
              </a:rPr>
              <a:t>2</a:t>
            </a:r>
            <a:r>
              <a:rPr lang="en-US" sz="2400" b="1" baseline="30000">
                <a:latin typeface="Calibri" pitchFamily="34" charset="0"/>
              </a:rPr>
              <a:t>1/3</a:t>
            </a:r>
            <a:r>
              <a:rPr lang="en-US">
                <a:latin typeface="Calibri" pitchFamily="34" charset="0"/>
              </a:rPr>
              <a:t>)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30852" name="TextBox 223"/>
          <p:cNvSpPr txBox="1">
            <a:spLocks noChangeArrowheads="1"/>
          </p:cNvSpPr>
          <p:nvPr/>
        </p:nvSpPr>
        <p:spPr bwMode="auto">
          <a:xfrm>
            <a:off x="2809875" y="598488"/>
            <a:ext cx="1382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Cold fusion</a:t>
            </a:r>
          </a:p>
          <a:p>
            <a:r>
              <a:rPr lang="en-US" sz="1600" b="1" dirty="0">
                <a:latin typeface="Calibri" pitchFamily="34" charset="0"/>
              </a:rPr>
              <a:t>E</a:t>
            </a:r>
            <a:r>
              <a:rPr lang="en-US" sz="2000" b="1" baseline="-25000" dirty="0">
                <a:latin typeface="Calibri" pitchFamily="34" charset="0"/>
              </a:rPr>
              <a:t>x</a:t>
            </a:r>
            <a:r>
              <a:rPr lang="en-US" sz="1600" b="1" dirty="0">
                <a:latin typeface="Calibri" pitchFamily="34" charset="0"/>
              </a:rPr>
              <a:t>=12-15 </a:t>
            </a:r>
            <a:r>
              <a:rPr lang="en-US" sz="1600" b="1" dirty="0" err="1">
                <a:latin typeface="Calibri" pitchFamily="34" charset="0"/>
              </a:rPr>
              <a:t>MeV</a:t>
            </a:r>
            <a:endParaRPr lang="ru-RU" sz="1600" b="1" baseline="30000" dirty="0">
              <a:latin typeface="Calibri" pitchFamily="34" charset="0"/>
            </a:endParaRPr>
          </a:p>
        </p:txBody>
      </p:sp>
      <p:sp>
        <p:nvSpPr>
          <p:cNvPr id="30855" name="TextBox 133"/>
          <p:cNvSpPr txBox="1">
            <a:spLocks noChangeArrowheads="1"/>
          </p:cNvSpPr>
          <p:nvPr/>
        </p:nvSpPr>
        <p:spPr bwMode="auto">
          <a:xfrm>
            <a:off x="3238500" y="2813050"/>
            <a:ext cx="54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SHE</a:t>
            </a:r>
            <a:endParaRPr lang="ru-RU" b="1" baseline="30000">
              <a:latin typeface="Calibri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691680" y="5049306"/>
            <a:ext cx="20494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Limitation of fusion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4788024" y="255588"/>
            <a:ext cx="4141664" cy="6360928"/>
            <a:chOff x="4788024" y="255588"/>
            <a:chExt cx="4141664" cy="6360928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5022850" y="255588"/>
              <a:ext cx="3906838" cy="5997575"/>
              <a:chOff x="5022850" y="255588"/>
              <a:chExt cx="3906838" cy="5997575"/>
            </a:xfrm>
          </p:grpSpPr>
          <p:pic>
            <p:nvPicPr>
              <p:cNvPr id="3072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59584" y="435526"/>
                <a:ext cx="2705100" cy="522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Группа 44"/>
              <p:cNvGrpSpPr>
                <a:grpSpLocks/>
              </p:cNvGrpSpPr>
              <p:nvPr/>
            </p:nvGrpSpPr>
            <p:grpSpPr bwMode="auto">
              <a:xfrm>
                <a:off x="7493000" y="2497138"/>
                <a:ext cx="219075" cy="531812"/>
                <a:chOff x="3393749" y="3429000"/>
                <a:chExt cx="220186" cy="284801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 rot="5400000">
                  <a:off x="3367078" y="3570551"/>
                  <a:ext cx="283101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 rot="10800000">
                  <a:off x="3393749" y="3429000"/>
                  <a:ext cx="216995" cy="85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rot="10800000">
                  <a:off x="3396940" y="3712951"/>
                  <a:ext cx="216995" cy="85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8"/>
              <p:cNvSpPr>
                <a:spLocks noChangeArrowheads="1"/>
              </p:cNvSpPr>
              <p:nvPr/>
            </p:nvSpPr>
            <p:spPr bwMode="auto">
              <a:xfrm>
                <a:off x="7543805" y="2669850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8" name="Группа 49"/>
              <p:cNvGrpSpPr>
                <a:grpSpLocks/>
              </p:cNvGrpSpPr>
              <p:nvPr/>
            </p:nvGrpSpPr>
            <p:grpSpPr bwMode="auto">
              <a:xfrm>
                <a:off x="7602538" y="2649538"/>
                <a:ext cx="220662" cy="352425"/>
                <a:chOff x="3393749" y="3429000"/>
                <a:chExt cx="220186" cy="284801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rot="5400000">
                  <a:off x="3366835" y="3569967"/>
                  <a:ext cx="283518" cy="1584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10800000">
                  <a:off x="3393749" y="3429000"/>
                  <a:ext cx="217018" cy="1282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rot="10800000">
                  <a:off x="3396917" y="3712518"/>
                  <a:ext cx="217018" cy="1283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7662884" y="2780340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" name="Группа 54"/>
              <p:cNvGrpSpPr>
                <a:grpSpLocks/>
              </p:cNvGrpSpPr>
              <p:nvPr/>
            </p:nvGrpSpPr>
            <p:grpSpPr bwMode="auto">
              <a:xfrm>
                <a:off x="7880350" y="2305050"/>
                <a:ext cx="219075" cy="201613"/>
                <a:chOff x="3393749" y="3429000"/>
                <a:chExt cx="220186" cy="284801"/>
              </a:xfrm>
            </p:grpSpPr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rot="5400000">
                  <a:off x="3367349" y="3570280"/>
                  <a:ext cx="282558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10800000">
                  <a:off x="3393749" y="3429000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 rot="10800000">
                  <a:off x="3396940" y="3713801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7930523" y="2357428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48"/>
              <p:cNvSpPr>
                <a:spLocks noChangeArrowheads="1"/>
              </p:cNvSpPr>
              <p:nvPr/>
            </p:nvSpPr>
            <p:spPr bwMode="auto">
              <a:xfrm>
                <a:off x="7817190" y="2380288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>
                <a:off x="7504768" y="2826060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" name="Группа 66"/>
              <p:cNvGrpSpPr>
                <a:grpSpLocks/>
              </p:cNvGrpSpPr>
              <p:nvPr/>
            </p:nvGrpSpPr>
            <p:grpSpPr bwMode="auto">
              <a:xfrm>
                <a:off x="7451725" y="2882900"/>
                <a:ext cx="217488" cy="263525"/>
                <a:chOff x="7215206" y="3143248"/>
                <a:chExt cx="216375" cy="350079"/>
              </a:xfrm>
            </p:grpSpPr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5400000">
                  <a:off x="7152302" y="3318288"/>
                  <a:ext cx="350079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10800000">
                  <a:off x="7215206" y="3143248"/>
                  <a:ext cx="216375" cy="211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ectangle 48"/>
              <p:cNvSpPr>
                <a:spLocks noChangeArrowheads="1"/>
              </p:cNvSpPr>
              <p:nvPr/>
            </p:nvSpPr>
            <p:spPr bwMode="auto">
              <a:xfrm>
                <a:off x="8060063" y="2452678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2" name="Группа 70"/>
              <p:cNvGrpSpPr>
                <a:grpSpLocks/>
              </p:cNvGrpSpPr>
              <p:nvPr/>
            </p:nvGrpSpPr>
            <p:grpSpPr bwMode="auto">
              <a:xfrm>
                <a:off x="8270875" y="2649538"/>
                <a:ext cx="219075" cy="409575"/>
                <a:chOff x="3393749" y="3429000"/>
                <a:chExt cx="220186" cy="284801"/>
              </a:xfrm>
            </p:grpSpPr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 rot="5400000">
                  <a:off x="3367332" y="3570297"/>
                  <a:ext cx="282593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 rot="10800000">
                  <a:off x="3393749" y="3429000"/>
                  <a:ext cx="216995" cy="1104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rot="10800000">
                  <a:off x="3396940" y="3712697"/>
                  <a:ext cx="216995" cy="1104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tangle 48"/>
              <p:cNvSpPr>
                <a:spLocks noChangeArrowheads="1"/>
              </p:cNvSpPr>
              <p:nvPr/>
            </p:nvSpPr>
            <p:spPr bwMode="auto">
              <a:xfrm>
                <a:off x="8323924" y="2835586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Группа 74"/>
              <p:cNvGrpSpPr>
                <a:grpSpLocks/>
              </p:cNvGrpSpPr>
              <p:nvPr/>
            </p:nvGrpSpPr>
            <p:grpSpPr bwMode="auto">
              <a:xfrm>
                <a:off x="8137525" y="2611438"/>
                <a:ext cx="220663" cy="257175"/>
                <a:chOff x="3393749" y="3429000"/>
                <a:chExt cx="220186" cy="284801"/>
              </a:xfrm>
            </p:grpSpPr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 rot="5400000">
                  <a:off x="3367072" y="3569729"/>
                  <a:ext cx="283042" cy="1585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 rot="10800000">
                  <a:off x="3393749" y="3429000"/>
                  <a:ext cx="217018" cy="1757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rot="10800000">
                  <a:off x="3396917" y="3712042"/>
                  <a:ext cx="217018" cy="1759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Rectangle 48"/>
              <p:cNvSpPr>
                <a:spLocks noChangeArrowheads="1"/>
              </p:cNvSpPr>
              <p:nvPr/>
            </p:nvSpPr>
            <p:spPr bwMode="auto">
              <a:xfrm>
                <a:off x="8197223" y="2681278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2" name="Группа 79"/>
              <p:cNvGrpSpPr>
                <a:grpSpLocks/>
              </p:cNvGrpSpPr>
              <p:nvPr/>
            </p:nvGrpSpPr>
            <p:grpSpPr bwMode="auto">
              <a:xfrm>
                <a:off x="8008938" y="2414588"/>
                <a:ext cx="219075" cy="184150"/>
                <a:chOff x="3393749" y="3429000"/>
                <a:chExt cx="220186" cy="284801"/>
              </a:xfrm>
            </p:grpSpPr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 rot="5400000">
                  <a:off x="3367456" y="3570173"/>
                  <a:ext cx="28234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rot="10800000">
                  <a:off x="3393749" y="3429000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 rot="10800000">
                  <a:off x="3396940" y="3713801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83"/>
              <p:cNvGrpSpPr>
                <a:grpSpLocks/>
              </p:cNvGrpSpPr>
              <p:nvPr/>
            </p:nvGrpSpPr>
            <p:grpSpPr bwMode="auto">
              <a:xfrm>
                <a:off x="8039100" y="2439988"/>
                <a:ext cx="220663" cy="184150"/>
                <a:chOff x="3393749" y="3429000"/>
                <a:chExt cx="220186" cy="284801"/>
              </a:xfrm>
            </p:grpSpPr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rot="5400000">
                  <a:off x="3367422" y="3569380"/>
                  <a:ext cx="282345" cy="1585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rot="10800000">
                  <a:off x="3393749" y="3429000"/>
                  <a:ext cx="217018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rot="10800000">
                  <a:off x="3396917" y="3713801"/>
                  <a:ext cx="217018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04" name="Группа 87"/>
              <p:cNvGrpSpPr>
                <a:grpSpLocks/>
              </p:cNvGrpSpPr>
              <p:nvPr/>
            </p:nvGrpSpPr>
            <p:grpSpPr bwMode="auto">
              <a:xfrm>
                <a:off x="7723188" y="2324100"/>
                <a:ext cx="220662" cy="174625"/>
                <a:chOff x="3393749" y="3429000"/>
                <a:chExt cx="220186" cy="284801"/>
              </a:xfrm>
            </p:grpSpPr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rot="5400000">
                  <a:off x="3367488" y="3569314"/>
                  <a:ext cx="282213" cy="1584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rot="10800000">
                  <a:off x="3393749" y="3429000"/>
                  <a:ext cx="217018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rot="10800000">
                  <a:off x="3396917" y="3713801"/>
                  <a:ext cx="217018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>
                <a:off x="7776232" y="2355355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48"/>
              <p:cNvSpPr>
                <a:spLocks noChangeArrowheads="1"/>
              </p:cNvSpPr>
              <p:nvPr/>
            </p:nvSpPr>
            <p:spPr bwMode="auto">
              <a:xfrm>
                <a:off x="8094353" y="2471728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7105" name="Группа 92"/>
              <p:cNvGrpSpPr>
                <a:grpSpLocks/>
              </p:cNvGrpSpPr>
              <p:nvPr/>
            </p:nvGrpSpPr>
            <p:grpSpPr bwMode="auto">
              <a:xfrm>
                <a:off x="6926263" y="2232025"/>
                <a:ext cx="219075" cy="217488"/>
                <a:chOff x="3393749" y="3429000"/>
                <a:chExt cx="220186" cy="284801"/>
              </a:xfrm>
            </p:grpSpPr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rot="5400000">
                  <a:off x="3367268" y="3570361"/>
                  <a:ext cx="282722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rot="10800000">
                  <a:off x="3393749" y="3429000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rot="10800000">
                  <a:off x="3396940" y="3713801"/>
                  <a:ext cx="216995" cy="0"/>
                </a:xfrm>
                <a:prstGeom prst="line">
                  <a:avLst/>
                </a:prstGeom>
                <a:ln w="19050">
                  <a:solidFill>
                    <a:srgbClr val="99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Rectangle 48"/>
              <p:cNvSpPr>
                <a:spLocks noChangeArrowheads="1"/>
              </p:cNvSpPr>
              <p:nvPr/>
            </p:nvSpPr>
            <p:spPr bwMode="auto">
              <a:xfrm>
                <a:off x="6985652" y="2289800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48"/>
              <p:cNvSpPr>
                <a:spLocks noChangeArrowheads="1"/>
              </p:cNvSpPr>
              <p:nvPr/>
            </p:nvSpPr>
            <p:spPr bwMode="auto">
              <a:xfrm>
                <a:off x="6164592" y="1050421"/>
                <a:ext cx="122889" cy="107801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7523163" y="4154488"/>
                <a:ext cx="981075" cy="1057275"/>
              </a:xfrm>
              <a:custGeom>
                <a:avLst/>
                <a:gdLst>
                  <a:gd name="connsiteX0" fmla="*/ 0 w 909320"/>
                  <a:gd name="connsiteY0" fmla="*/ 1057275 h 1057275"/>
                  <a:gd name="connsiteX1" fmla="*/ 72390 w 909320"/>
                  <a:gd name="connsiteY1" fmla="*/ 786765 h 1057275"/>
                  <a:gd name="connsiteX2" fmla="*/ 133350 w 909320"/>
                  <a:gd name="connsiteY2" fmla="*/ 542925 h 1057275"/>
                  <a:gd name="connsiteX3" fmla="*/ 175260 w 909320"/>
                  <a:gd name="connsiteY3" fmla="*/ 363855 h 1057275"/>
                  <a:gd name="connsiteX4" fmla="*/ 236220 w 909320"/>
                  <a:gd name="connsiteY4" fmla="*/ 200025 h 1057275"/>
                  <a:gd name="connsiteX5" fmla="*/ 308610 w 909320"/>
                  <a:gd name="connsiteY5" fmla="*/ 66675 h 1057275"/>
                  <a:gd name="connsiteX6" fmla="*/ 369570 w 909320"/>
                  <a:gd name="connsiteY6" fmla="*/ 13335 h 1057275"/>
                  <a:gd name="connsiteX7" fmla="*/ 426720 w 909320"/>
                  <a:gd name="connsiteY7" fmla="*/ 1905 h 1057275"/>
                  <a:gd name="connsiteX8" fmla="*/ 491490 w 909320"/>
                  <a:gd name="connsiteY8" fmla="*/ 24765 h 1057275"/>
                  <a:gd name="connsiteX9" fmla="*/ 563880 w 909320"/>
                  <a:gd name="connsiteY9" fmla="*/ 104775 h 1057275"/>
                  <a:gd name="connsiteX10" fmla="*/ 624840 w 909320"/>
                  <a:gd name="connsiteY10" fmla="*/ 200025 h 1057275"/>
                  <a:gd name="connsiteX11" fmla="*/ 701040 w 909320"/>
                  <a:gd name="connsiteY11" fmla="*/ 356235 h 1057275"/>
                  <a:gd name="connsiteX12" fmla="*/ 781050 w 909320"/>
                  <a:gd name="connsiteY12" fmla="*/ 558165 h 1057275"/>
                  <a:gd name="connsiteX13" fmla="*/ 895350 w 909320"/>
                  <a:gd name="connsiteY13" fmla="*/ 889635 h 1057275"/>
                  <a:gd name="connsiteX14" fmla="*/ 864870 w 909320"/>
                  <a:gd name="connsiteY14" fmla="*/ 897255 h 1057275"/>
                  <a:gd name="connsiteX15" fmla="*/ 895350 w 909320"/>
                  <a:gd name="connsiteY15" fmla="*/ 893445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9320" h="1057275">
                    <a:moveTo>
                      <a:pt x="0" y="1057275"/>
                    </a:moveTo>
                    <a:cubicBezTo>
                      <a:pt x="25082" y="964882"/>
                      <a:pt x="50165" y="872490"/>
                      <a:pt x="72390" y="786765"/>
                    </a:cubicBezTo>
                    <a:cubicBezTo>
                      <a:pt x="94615" y="701040"/>
                      <a:pt x="116205" y="613410"/>
                      <a:pt x="133350" y="542925"/>
                    </a:cubicBezTo>
                    <a:cubicBezTo>
                      <a:pt x="150495" y="472440"/>
                      <a:pt x="158115" y="421005"/>
                      <a:pt x="175260" y="363855"/>
                    </a:cubicBezTo>
                    <a:cubicBezTo>
                      <a:pt x="192405" y="306705"/>
                      <a:pt x="213995" y="249555"/>
                      <a:pt x="236220" y="200025"/>
                    </a:cubicBezTo>
                    <a:cubicBezTo>
                      <a:pt x="258445" y="150495"/>
                      <a:pt x="286385" y="97790"/>
                      <a:pt x="308610" y="66675"/>
                    </a:cubicBezTo>
                    <a:cubicBezTo>
                      <a:pt x="330835" y="35560"/>
                      <a:pt x="349885" y="24130"/>
                      <a:pt x="369570" y="13335"/>
                    </a:cubicBezTo>
                    <a:cubicBezTo>
                      <a:pt x="389255" y="2540"/>
                      <a:pt x="406400" y="0"/>
                      <a:pt x="426720" y="1905"/>
                    </a:cubicBezTo>
                    <a:cubicBezTo>
                      <a:pt x="447040" y="3810"/>
                      <a:pt x="468630" y="7620"/>
                      <a:pt x="491490" y="24765"/>
                    </a:cubicBezTo>
                    <a:cubicBezTo>
                      <a:pt x="514350" y="41910"/>
                      <a:pt x="541655" y="75565"/>
                      <a:pt x="563880" y="104775"/>
                    </a:cubicBezTo>
                    <a:cubicBezTo>
                      <a:pt x="586105" y="133985"/>
                      <a:pt x="601980" y="158115"/>
                      <a:pt x="624840" y="200025"/>
                    </a:cubicBezTo>
                    <a:cubicBezTo>
                      <a:pt x="647700" y="241935"/>
                      <a:pt x="675005" y="296545"/>
                      <a:pt x="701040" y="356235"/>
                    </a:cubicBezTo>
                    <a:cubicBezTo>
                      <a:pt x="727075" y="415925"/>
                      <a:pt x="748665" y="469265"/>
                      <a:pt x="781050" y="558165"/>
                    </a:cubicBezTo>
                    <a:cubicBezTo>
                      <a:pt x="813435" y="647065"/>
                      <a:pt x="881380" y="833120"/>
                      <a:pt x="895350" y="889635"/>
                    </a:cubicBezTo>
                    <a:cubicBezTo>
                      <a:pt x="909320" y="946150"/>
                      <a:pt x="864870" y="896620"/>
                      <a:pt x="864870" y="897255"/>
                    </a:cubicBezTo>
                    <a:cubicBezTo>
                      <a:pt x="864870" y="897890"/>
                      <a:pt x="880110" y="895667"/>
                      <a:pt x="895350" y="893445"/>
                    </a:cubicBezTo>
                  </a:path>
                </a:pathLst>
              </a:cu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64" name="Прямая соединительная линия 163"/>
              <p:cNvCxnSpPr/>
              <p:nvPr/>
            </p:nvCxnSpPr>
            <p:spPr>
              <a:xfrm rot="16200000" flipH="1">
                <a:off x="6130131" y="4277519"/>
                <a:ext cx="1285875" cy="121443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rot="16200000" flipH="1">
                <a:off x="5701507" y="1420018"/>
                <a:ext cx="2286000" cy="135731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815" name="TextBox 172"/>
              <p:cNvSpPr txBox="1">
                <a:spLocks noChangeArrowheads="1"/>
              </p:cNvSpPr>
              <p:nvPr/>
            </p:nvSpPr>
            <p:spPr bwMode="auto">
              <a:xfrm>
                <a:off x="5429250" y="255588"/>
                <a:ext cx="52228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</a:t>
                </a:r>
                <a:r>
                  <a:rPr lang="en-US" sz="2400" baseline="30000">
                    <a:latin typeface="Calibri" pitchFamily="34" charset="0"/>
                  </a:rPr>
                  <a:t>6</a:t>
                </a:r>
                <a:endParaRPr lang="ru-RU" sz="2400" baseline="30000">
                  <a:latin typeface="Calibri" pitchFamily="34" charset="0"/>
                </a:endParaRPr>
              </a:p>
            </p:txBody>
          </p:sp>
          <p:sp>
            <p:nvSpPr>
              <p:cNvPr id="30816" name="TextBox 173"/>
              <p:cNvSpPr txBox="1">
                <a:spLocks noChangeArrowheads="1"/>
              </p:cNvSpPr>
              <p:nvPr/>
            </p:nvSpPr>
            <p:spPr bwMode="auto">
              <a:xfrm>
                <a:off x="5438775" y="1052513"/>
                <a:ext cx="52228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</a:t>
                </a:r>
                <a:r>
                  <a:rPr lang="en-US" sz="2400" baseline="30000">
                    <a:latin typeface="Calibri" pitchFamily="34" charset="0"/>
                  </a:rPr>
                  <a:t>4</a:t>
                </a:r>
                <a:endParaRPr lang="ru-RU" sz="2400" baseline="30000">
                  <a:latin typeface="Calibri" pitchFamily="34" charset="0"/>
                </a:endParaRPr>
              </a:p>
            </p:txBody>
          </p:sp>
          <p:sp>
            <p:nvSpPr>
              <p:cNvPr id="30817" name="TextBox 174"/>
              <p:cNvSpPr txBox="1">
                <a:spLocks noChangeArrowheads="1"/>
              </p:cNvSpPr>
              <p:nvPr/>
            </p:nvSpPr>
            <p:spPr bwMode="auto">
              <a:xfrm>
                <a:off x="5441950" y="1825625"/>
                <a:ext cx="5238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</a:t>
                </a:r>
                <a:r>
                  <a:rPr lang="en-US" sz="2400" baseline="30000">
                    <a:latin typeface="Calibri" pitchFamily="34" charset="0"/>
                  </a:rPr>
                  <a:t>2</a:t>
                </a:r>
                <a:endParaRPr lang="ru-RU" sz="2400" baseline="30000">
                  <a:latin typeface="Calibri" pitchFamily="34" charset="0"/>
                </a:endParaRPr>
              </a:p>
            </p:txBody>
          </p:sp>
          <p:sp>
            <p:nvSpPr>
              <p:cNvPr id="30818" name="TextBox 175"/>
              <p:cNvSpPr txBox="1">
                <a:spLocks noChangeArrowheads="1"/>
              </p:cNvSpPr>
              <p:nvPr/>
            </p:nvSpPr>
            <p:spPr bwMode="auto">
              <a:xfrm>
                <a:off x="5445125" y="2628900"/>
                <a:ext cx="5238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</a:t>
                </a:r>
                <a:r>
                  <a:rPr lang="en-US" sz="2400" baseline="30000">
                    <a:latin typeface="Calibri" pitchFamily="34" charset="0"/>
                  </a:rPr>
                  <a:t>0</a:t>
                </a:r>
                <a:endParaRPr lang="ru-RU" sz="2400" baseline="30000">
                  <a:latin typeface="Calibri" pitchFamily="34" charset="0"/>
                </a:endParaRPr>
              </a:p>
            </p:txBody>
          </p:sp>
          <p:sp>
            <p:nvSpPr>
              <p:cNvPr id="30819" name="TextBox 176"/>
              <p:cNvSpPr txBox="1">
                <a:spLocks noChangeArrowheads="1"/>
              </p:cNvSpPr>
              <p:nvPr/>
            </p:nvSpPr>
            <p:spPr bwMode="auto">
              <a:xfrm>
                <a:off x="5380038" y="3406775"/>
                <a:ext cx="58578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</a:t>
                </a:r>
                <a:r>
                  <a:rPr lang="en-US" sz="2400" baseline="30000">
                    <a:latin typeface="Calibri" pitchFamily="34" charset="0"/>
                  </a:rPr>
                  <a:t>-2</a:t>
                </a:r>
                <a:endParaRPr lang="ru-RU" sz="2400" baseline="30000">
                  <a:latin typeface="Calibri" pitchFamily="34" charset="0"/>
                </a:endParaRPr>
              </a:p>
            </p:txBody>
          </p:sp>
          <p:sp>
            <p:nvSpPr>
              <p:cNvPr id="30831" name="TextBox 190"/>
              <p:cNvSpPr txBox="1">
                <a:spLocks noChangeArrowheads="1"/>
              </p:cNvSpPr>
              <p:nvPr/>
            </p:nvSpPr>
            <p:spPr bwMode="auto">
              <a:xfrm>
                <a:off x="5707063" y="5640388"/>
                <a:ext cx="534987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32" name="TextBox 191"/>
              <p:cNvSpPr txBox="1">
                <a:spLocks noChangeArrowheads="1"/>
              </p:cNvSpPr>
              <p:nvPr/>
            </p:nvSpPr>
            <p:spPr bwMode="auto">
              <a:xfrm>
                <a:off x="6384925" y="5632450"/>
                <a:ext cx="5349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105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33" name="TextBox 192"/>
              <p:cNvSpPr txBox="1">
                <a:spLocks noChangeArrowheads="1"/>
              </p:cNvSpPr>
              <p:nvPr/>
            </p:nvSpPr>
            <p:spPr bwMode="auto">
              <a:xfrm>
                <a:off x="7062788" y="5632450"/>
                <a:ext cx="53498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110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34" name="TextBox 193"/>
              <p:cNvSpPr txBox="1">
                <a:spLocks noChangeArrowheads="1"/>
              </p:cNvSpPr>
              <p:nvPr/>
            </p:nvSpPr>
            <p:spPr bwMode="auto">
              <a:xfrm>
                <a:off x="7743825" y="5638800"/>
                <a:ext cx="5349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115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35" name="TextBox 194"/>
              <p:cNvSpPr txBox="1">
                <a:spLocks noChangeArrowheads="1"/>
              </p:cNvSpPr>
              <p:nvPr/>
            </p:nvSpPr>
            <p:spPr bwMode="auto">
              <a:xfrm>
                <a:off x="8394700" y="5640388"/>
                <a:ext cx="53498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120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36" name="TextBox 195"/>
              <p:cNvSpPr txBox="1">
                <a:spLocks noChangeArrowheads="1"/>
              </p:cNvSpPr>
              <p:nvPr/>
            </p:nvSpPr>
            <p:spPr bwMode="auto">
              <a:xfrm>
                <a:off x="6899275" y="5883275"/>
                <a:ext cx="16414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Atomic number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1" name="TextBox 200"/>
              <p:cNvSpPr txBox="1">
                <a:spLocks noChangeArrowheads="1"/>
              </p:cNvSpPr>
              <p:nvPr/>
            </p:nvSpPr>
            <p:spPr bwMode="auto">
              <a:xfrm>
                <a:off x="5484813" y="4011613"/>
                <a:ext cx="4778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0.0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2" name="TextBox 201"/>
              <p:cNvSpPr txBox="1">
                <a:spLocks noChangeArrowheads="1"/>
              </p:cNvSpPr>
              <p:nvPr/>
            </p:nvSpPr>
            <p:spPr bwMode="auto">
              <a:xfrm>
                <a:off x="5421313" y="4371975"/>
                <a:ext cx="54768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-0.5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3" name="TextBox 202"/>
              <p:cNvSpPr txBox="1">
                <a:spLocks noChangeArrowheads="1"/>
              </p:cNvSpPr>
              <p:nvPr/>
            </p:nvSpPr>
            <p:spPr bwMode="auto">
              <a:xfrm>
                <a:off x="5418138" y="4732338"/>
                <a:ext cx="54768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-1.0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4" name="TextBox 203"/>
              <p:cNvSpPr txBox="1">
                <a:spLocks noChangeArrowheads="1"/>
              </p:cNvSpPr>
              <p:nvPr/>
            </p:nvSpPr>
            <p:spPr bwMode="auto">
              <a:xfrm>
                <a:off x="5419725" y="5092700"/>
                <a:ext cx="547688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-1.5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5" name="TextBox 204"/>
              <p:cNvSpPr txBox="1">
                <a:spLocks noChangeArrowheads="1"/>
              </p:cNvSpPr>
              <p:nvPr/>
            </p:nvSpPr>
            <p:spPr bwMode="auto">
              <a:xfrm>
                <a:off x="5413375" y="5443538"/>
                <a:ext cx="546100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-2.0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6" name="TextBox 205"/>
              <p:cNvSpPr txBox="1">
                <a:spLocks noChangeArrowheads="1"/>
              </p:cNvSpPr>
              <p:nvPr/>
            </p:nvSpPr>
            <p:spPr bwMode="auto">
              <a:xfrm>
                <a:off x="5483225" y="3663950"/>
                <a:ext cx="4762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0.5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7" name="TextBox 206"/>
              <p:cNvSpPr txBox="1">
                <a:spLocks noChangeArrowheads="1"/>
              </p:cNvSpPr>
              <p:nvPr/>
            </p:nvSpPr>
            <p:spPr bwMode="auto">
              <a:xfrm rot="-5400000">
                <a:off x="4453731" y="4495007"/>
                <a:ext cx="1589087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B</a:t>
                </a:r>
                <a:r>
                  <a:rPr lang="en-US" sz="2400" b="1" baseline="-25000">
                    <a:latin typeface="Calibri" pitchFamily="34" charset="0"/>
                  </a:rPr>
                  <a:t>n</a:t>
                </a:r>
                <a:r>
                  <a:rPr lang="en-US" b="1">
                    <a:latin typeface="Calibri" pitchFamily="34" charset="0"/>
                  </a:rPr>
                  <a:t> – B</a:t>
                </a:r>
                <a:r>
                  <a:rPr lang="en-US" sz="2400" b="1" baseline="-25000">
                    <a:latin typeface="Calibri" pitchFamily="34" charset="0"/>
                  </a:rPr>
                  <a:t>f </a:t>
                </a:r>
                <a:r>
                  <a:rPr lang="en-US" b="1">
                    <a:latin typeface="Calibri" pitchFamily="34" charset="0"/>
                  </a:rPr>
                  <a:t>  </a:t>
                </a:r>
                <a:r>
                  <a:rPr lang="en-US">
                    <a:latin typeface="Calibri" pitchFamily="34" charset="0"/>
                  </a:rPr>
                  <a:t>(MeV)</a:t>
                </a:r>
                <a:endParaRPr lang="ru-RU" baseline="30000">
                  <a:latin typeface="Calibri" pitchFamily="34" charset="0"/>
                </a:endParaRPr>
              </a:p>
            </p:txBody>
          </p:sp>
          <p:sp>
            <p:nvSpPr>
              <p:cNvPr id="30849" name="TextBox 208"/>
              <p:cNvSpPr txBox="1">
                <a:spLocks noChangeArrowheads="1"/>
              </p:cNvSpPr>
              <p:nvPr/>
            </p:nvSpPr>
            <p:spPr bwMode="auto">
              <a:xfrm rot="-5400000">
                <a:off x="3640931" y="1785144"/>
                <a:ext cx="31337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Total EVR’s  cross  sections  (</a:t>
                </a:r>
                <a:r>
                  <a:rPr lang="en-US" dirty="0" err="1">
                    <a:latin typeface="Calibri" pitchFamily="34" charset="0"/>
                  </a:rPr>
                  <a:t>pb</a:t>
                </a:r>
                <a:r>
                  <a:rPr lang="en-US" dirty="0">
                    <a:latin typeface="Calibri" pitchFamily="34" charset="0"/>
                  </a:rPr>
                  <a:t>)</a:t>
                </a:r>
                <a:endParaRPr lang="ru-RU" baseline="30000" dirty="0">
                  <a:latin typeface="Calibri" pitchFamily="34" charset="0"/>
                </a:endParaRPr>
              </a:p>
            </p:txBody>
          </p:sp>
          <p:sp>
            <p:nvSpPr>
              <p:cNvPr id="30853" name="TextBox 227"/>
              <p:cNvSpPr txBox="1">
                <a:spLocks noChangeArrowheads="1"/>
              </p:cNvSpPr>
              <p:nvPr/>
            </p:nvSpPr>
            <p:spPr bwMode="auto">
              <a:xfrm>
                <a:off x="7323138" y="611188"/>
                <a:ext cx="1177925" cy="615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Hot fusion</a:t>
                </a:r>
              </a:p>
              <a:p>
                <a:r>
                  <a:rPr lang="en-US" sz="1600" b="1">
                    <a:latin typeface="Calibri" pitchFamily="34" charset="0"/>
                  </a:rPr>
                  <a:t>E</a:t>
                </a:r>
                <a:r>
                  <a:rPr lang="en-US" sz="2000" b="1" baseline="-25000">
                    <a:latin typeface="Calibri" pitchFamily="34" charset="0"/>
                  </a:rPr>
                  <a:t>x</a:t>
                </a:r>
                <a:r>
                  <a:rPr lang="en-US" sz="1600" b="1">
                    <a:latin typeface="Calibri" pitchFamily="34" charset="0"/>
                  </a:rPr>
                  <a:t>≈ 40 MeV</a:t>
                </a:r>
                <a:endParaRPr lang="ru-RU" sz="1600" b="1" baseline="30000">
                  <a:latin typeface="Calibri" pitchFamily="34" charset="0"/>
                </a:endParaRPr>
              </a:p>
            </p:txBody>
          </p:sp>
          <p:sp>
            <p:nvSpPr>
              <p:cNvPr id="30854" name="TextBox 132"/>
              <p:cNvSpPr txBox="1">
                <a:spLocks noChangeArrowheads="1"/>
              </p:cNvSpPr>
              <p:nvPr/>
            </p:nvSpPr>
            <p:spPr bwMode="auto">
              <a:xfrm>
                <a:off x="7572375" y="1741488"/>
                <a:ext cx="547688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SHE</a:t>
                </a:r>
                <a:endParaRPr lang="ru-RU" b="1" baseline="30000">
                  <a:latin typeface="Calibri" pitchFamily="34" charset="0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6156176" y="5121314"/>
              <a:ext cx="24624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CN survival ~ exp(</a:t>
              </a:r>
              <a:r>
                <a:rPr lang="en-US" b="1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2400" b="1" baseline="-25000" dirty="0" err="1" smtClean="0">
                  <a:solidFill>
                    <a:srgbClr val="0000FF"/>
                  </a:solidFill>
                </a:rPr>
                <a:t>n</a:t>
              </a:r>
              <a:r>
                <a:rPr lang="en-US" b="1" dirty="0" smtClean="0">
                  <a:solidFill>
                    <a:srgbClr val="0000FF"/>
                  </a:solidFill>
                </a:rPr>
                <a:t>-B</a:t>
              </a:r>
              <a:r>
                <a:rPr lang="en-US" sz="2400" b="1" baseline="-25000" dirty="0" smtClean="0">
                  <a:solidFill>
                    <a:srgbClr val="0000FF"/>
                  </a:solidFill>
                </a:rPr>
                <a:t>f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ru-RU" dirty="0">
                <a:solidFill>
                  <a:srgbClr val="0000F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788024" y="6093296"/>
              <a:ext cx="2179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rgbClr val="0000FF"/>
                  </a:solidFill>
                </a:rPr>
                <a:t>K.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Siwek-Wilczy´nska</a:t>
              </a:r>
              <a:r>
                <a:rPr lang="en-US" sz="1400" dirty="0" smtClean="0">
                  <a:solidFill>
                    <a:srgbClr val="0000FF"/>
                  </a:solidFill>
                </a:rPr>
                <a:t> et al., </a:t>
              </a:r>
            </a:p>
            <a:p>
              <a:pPr algn="r"/>
              <a:r>
                <a:rPr lang="en-US" sz="1400" dirty="0" smtClean="0">
                  <a:solidFill>
                    <a:srgbClr val="0000FF"/>
                  </a:solidFill>
                </a:rPr>
                <a:t>PR C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86, </a:t>
              </a:r>
              <a:r>
                <a:rPr lang="en-US" sz="1400" dirty="0" smtClean="0">
                  <a:solidFill>
                    <a:srgbClr val="0000FF"/>
                  </a:solidFill>
                </a:rPr>
                <a:t>014611 (2012)</a:t>
              </a:r>
              <a:endParaRPr lang="ru-RU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95536" y="6433591"/>
            <a:ext cx="4341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Yuri </a:t>
            </a:r>
            <a:r>
              <a:rPr lang="en-US" sz="1400" dirty="0" err="1" smtClean="0">
                <a:solidFill>
                  <a:srgbClr val="0000FF"/>
                </a:solidFill>
              </a:rPr>
              <a:t>Oganessian</a:t>
            </a:r>
            <a:r>
              <a:rPr lang="en-US" sz="1400" dirty="0" smtClean="0">
                <a:solidFill>
                  <a:srgbClr val="0000FF"/>
                </a:solidFill>
              </a:rPr>
              <a:t>.  ARIS 2014, June 5, 2014 in Tokyo, Japan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419475" y="476250"/>
          <a:ext cx="5622925" cy="5768975"/>
        </p:xfrm>
        <a:graphic>
          <a:graphicData uri="http://schemas.openxmlformats.org/presentationml/2006/ole">
            <p:oleObj spid="_x0000_s433154" name="CorelDRAW" r:id="rId4" imgW="6289920" imgH="645300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125538"/>
            <a:ext cx="3546475" cy="342900"/>
            <a:chOff x="3120" y="3615"/>
            <a:chExt cx="2234" cy="216"/>
          </a:xfrm>
        </p:grpSpPr>
        <p:sp>
          <p:nvSpPr>
            <p:cNvPr id="12298" name="Text Box 4"/>
            <p:cNvSpPr txBox="1">
              <a:spLocks noChangeArrowheads="1"/>
            </p:cNvSpPr>
            <p:nvPr/>
          </p:nvSpPr>
          <p:spPr bwMode="auto">
            <a:xfrm>
              <a:off x="3132" y="3619"/>
              <a:ext cx="2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Dubna Gas-Filled Recoil Separator</a:t>
              </a:r>
              <a:endParaRPr lang="ru-RU" sz="1600"/>
            </a:p>
          </p:txBody>
        </p:sp>
        <p:sp>
          <p:nvSpPr>
            <p:cNvPr id="12299" name="Text Box 5"/>
            <p:cNvSpPr txBox="1">
              <a:spLocks noChangeArrowheads="1"/>
            </p:cNvSpPr>
            <p:nvPr/>
          </p:nvSpPr>
          <p:spPr bwMode="auto">
            <a:xfrm>
              <a:off x="3120" y="3615"/>
              <a:ext cx="22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3300"/>
                  </a:solidFill>
                </a:rPr>
                <a:t>Dubna Gas-Filled Recoil Separator</a:t>
              </a:r>
              <a:endParaRPr lang="ru-RU" sz="1600">
                <a:solidFill>
                  <a:srgbClr val="CC3300"/>
                </a:solidFill>
              </a:endParaRPr>
            </a:p>
          </p:txBody>
        </p:sp>
      </p:grp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14868" y="1643100"/>
            <a:ext cx="3209533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660066"/>
                </a:solidFill>
              </a:rPr>
              <a:t>      </a:t>
            </a:r>
            <a:r>
              <a:rPr lang="en-US" sz="1800" b="0" u="sng" dirty="0">
                <a:solidFill>
                  <a:srgbClr val="660066"/>
                </a:solidFill>
              </a:rPr>
              <a:t>Transmission for:</a:t>
            </a:r>
          </a:p>
          <a:p>
            <a:r>
              <a:rPr lang="en-US" sz="1800" b="0" dirty="0">
                <a:solidFill>
                  <a:srgbClr val="660066"/>
                </a:solidFill>
              </a:rPr>
              <a:t> </a:t>
            </a:r>
          </a:p>
          <a:p>
            <a:r>
              <a:rPr lang="en-US" b="0" dirty="0"/>
              <a:t>             </a:t>
            </a:r>
            <a:r>
              <a:rPr lang="en-US" b="0" dirty="0">
                <a:latin typeface="Comic Sans MS" pitchFamily="66" charset="0"/>
              </a:rPr>
              <a:t>EVR 35-40%</a:t>
            </a:r>
          </a:p>
          <a:p>
            <a:endParaRPr lang="en-US" b="0" dirty="0">
              <a:latin typeface="Comic Sans MS" pitchFamily="66" charset="0"/>
            </a:endParaRPr>
          </a:p>
          <a:p>
            <a:r>
              <a:rPr lang="en-US" b="0" dirty="0">
                <a:latin typeface="Comic Sans MS" pitchFamily="66" charset="0"/>
              </a:rPr>
              <a:t> target-like 10</a:t>
            </a:r>
            <a:r>
              <a:rPr lang="en-US" b="0" baseline="30000" dirty="0">
                <a:latin typeface="Comic Sans MS" pitchFamily="66" charset="0"/>
              </a:rPr>
              <a:t>-4</a:t>
            </a:r>
            <a:r>
              <a:rPr lang="en-US" b="0" dirty="0">
                <a:latin typeface="Comic Sans MS" pitchFamily="66" charset="0"/>
              </a:rPr>
              <a:t>-10</a:t>
            </a:r>
            <a:r>
              <a:rPr lang="en-US" b="0" baseline="30000" dirty="0">
                <a:latin typeface="Comic Sans MS" pitchFamily="66" charset="0"/>
              </a:rPr>
              <a:t>-7</a:t>
            </a:r>
          </a:p>
          <a:p>
            <a:endParaRPr lang="en-US" b="0" baseline="30000" dirty="0">
              <a:latin typeface="Comic Sans MS" pitchFamily="66" charset="0"/>
            </a:endParaRPr>
          </a:p>
          <a:p>
            <a:r>
              <a:rPr lang="en-US" b="0" dirty="0">
                <a:latin typeface="Comic Sans MS" pitchFamily="66" charset="0"/>
              </a:rPr>
              <a:t> projectile-like 10</a:t>
            </a:r>
            <a:r>
              <a:rPr lang="en-US" b="0" baseline="30000" dirty="0">
                <a:latin typeface="Comic Sans MS" pitchFamily="66" charset="0"/>
              </a:rPr>
              <a:t>-15</a:t>
            </a:r>
            <a:r>
              <a:rPr lang="en-US" b="0" dirty="0">
                <a:latin typeface="Comic Sans MS" pitchFamily="66" charset="0"/>
              </a:rPr>
              <a:t>-10</a:t>
            </a:r>
            <a:r>
              <a:rPr lang="en-US" b="0" baseline="30000" dirty="0">
                <a:latin typeface="Comic Sans MS" pitchFamily="66" charset="0"/>
              </a:rPr>
              <a:t>-17</a:t>
            </a:r>
          </a:p>
          <a:p>
            <a:endParaRPr lang="en-US" b="0" baseline="30000" dirty="0"/>
          </a:p>
          <a:p>
            <a:endParaRPr lang="en-US" sz="1800" b="0" baseline="30000" dirty="0"/>
          </a:p>
          <a:p>
            <a:r>
              <a:rPr lang="en-US" sz="1800" b="0" dirty="0">
                <a:solidFill>
                  <a:srgbClr val="660066"/>
                </a:solidFill>
              </a:rPr>
              <a:t>    </a:t>
            </a:r>
            <a:r>
              <a:rPr lang="en-US" sz="1800" b="0" u="sng" dirty="0">
                <a:solidFill>
                  <a:srgbClr val="660066"/>
                </a:solidFill>
              </a:rPr>
              <a:t>Registration efficiency:</a:t>
            </a:r>
          </a:p>
          <a:p>
            <a:endParaRPr lang="en-US" sz="1800" b="0" dirty="0">
              <a:solidFill>
                <a:srgbClr val="660066"/>
              </a:solidFill>
            </a:endParaRPr>
          </a:p>
          <a:p>
            <a:r>
              <a:rPr lang="en-US" sz="1800" b="0" dirty="0"/>
              <a:t>   </a:t>
            </a:r>
            <a:r>
              <a:rPr lang="en-US" b="0" dirty="0">
                <a:latin typeface="Comic Sans MS" pitchFamily="66" charset="0"/>
              </a:rPr>
              <a:t>for </a:t>
            </a:r>
            <a:r>
              <a:rPr lang="el-GR" b="0" dirty="0">
                <a:latin typeface="Comic Sans MS" pitchFamily="66" charset="0"/>
                <a:cs typeface="Arial" charset="0"/>
              </a:rPr>
              <a:t>α</a:t>
            </a:r>
            <a:r>
              <a:rPr lang="en-US" b="0" dirty="0">
                <a:latin typeface="Comic Sans MS" pitchFamily="66" charset="0"/>
                <a:cs typeface="Arial" charset="0"/>
              </a:rPr>
              <a:t>-particles  87%</a:t>
            </a:r>
          </a:p>
          <a:p>
            <a:endParaRPr lang="en-US" b="0" dirty="0">
              <a:latin typeface="Comic Sans MS" pitchFamily="66" charset="0"/>
              <a:cs typeface="Arial" charset="0"/>
            </a:endParaRPr>
          </a:p>
          <a:p>
            <a:r>
              <a:rPr lang="en-US" b="0" dirty="0">
                <a:latin typeface="Comic Sans MS" pitchFamily="66" charset="0"/>
                <a:cs typeface="Arial" charset="0"/>
              </a:rPr>
              <a:t>  for SF</a:t>
            </a:r>
          </a:p>
          <a:p>
            <a:r>
              <a:rPr lang="en-US" b="0" dirty="0">
                <a:latin typeface="Comic Sans MS" pitchFamily="66" charset="0"/>
                <a:cs typeface="Arial" charset="0"/>
              </a:rPr>
              <a:t>    single fragment  100%</a:t>
            </a:r>
          </a:p>
          <a:p>
            <a:r>
              <a:rPr lang="en-US" b="0" dirty="0">
                <a:latin typeface="Comic Sans MS" pitchFamily="66" charset="0"/>
                <a:cs typeface="Arial" charset="0"/>
              </a:rPr>
              <a:t>    two fragments   ≈ 40</a:t>
            </a:r>
            <a:r>
              <a:rPr lang="en-US" sz="1800" b="0" dirty="0">
                <a:latin typeface="Comic Sans MS" pitchFamily="66" charset="0"/>
                <a:cs typeface="Arial" charset="0"/>
              </a:rPr>
              <a:t>%</a:t>
            </a:r>
          </a:p>
          <a:p>
            <a:endParaRPr lang="en-US" sz="1800" b="0" dirty="0">
              <a:cs typeface="Arial" charset="0"/>
            </a:endParaRPr>
          </a:p>
          <a:p>
            <a:r>
              <a:rPr lang="en-US" sz="1800" b="0" dirty="0"/>
              <a:t> </a:t>
            </a:r>
            <a:endParaRPr lang="ru-RU" sz="1800" b="0" dirty="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933825" y="4446588"/>
            <a:ext cx="714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beam</a:t>
            </a:r>
          </a:p>
          <a:p>
            <a:r>
              <a:rPr lang="en-US" sz="1800" baseline="30000">
                <a:solidFill>
                  <a:srgbClr val="0000FF"/>
                </a:solidFill>
              </a:rPr>
              <a:t>48</a:t>
            </a:r>
            <a:r>
              <a:rPr lang="en-US" sz="1600">
                <a:solidFill>
                  <a:srgbClr val="0000FF"/>
                </a:solidFill>
              </a:rPr>
              <a:t>Ca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17525" y="595536"/>
            <a:ext cx="337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/>
              <a:t>Experimental technique</a:t>
            </a:r>
            <a:endParaRPr lang="ru-RU" sz="2400" b="0" dirty="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932363" y="5732463"/>
            <a:ext cx="755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6600"/>
                </a:solidFill>
              </a:rPr>
              <a:t>target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1998 - 2007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5868988" y="1812925"/>
            <a:ext cx="501650" cy="501650"/>
          </a:xfrm>
          <a:custGeom>
            <a:avLst/>
            <a:gdLst>
              <a:gd name="T0" fmla="*/ 2147483647 w 316"/>
              <a:gd name="T1" fmla="*/ 2147483647 h 316"/>
              <a:gd name="T2" fmla="*/ 2147483647 w 316"/>
              <a:gd name="T3" fmla="*/ 2147483647 h 316"/>
              <a:gd name="T4" fmla="*/ 2147483647 w 316"/>
              <a:gd name="T5" fmla="*/ 2147483647 h 316"/>
              <a:gd name="T6" fmla="*/ 2147483647 w 316"/>
              <a:gd name="T7" fmla="*/ 2147483647 h 316"/>
              <a:gd name="T8" fmla="*/ 2147483647 w 316"/>
              <a:gd name="T9" fmla="*/ 2147483647 h 316"/>
              <a:gd name="T10" fmla="*/ 2147483647 w 316"/>
              <a:gd name="T11" fmla="*/ 2147483647 h 316"/>
              <a:gd name="T12" fmla="*/ 2147483647 w 316"/>
              <a:gd name="T13" fmla="*/ 0 h 316"/>
              <a:gd name="T14" fmla="*/ 2147483647 w 316"/>
              <a:gd name="T15" fmla="*/ 0 h 316"/>
              <a:gd name="T16" fmla="*/ 2147483647 w 316"/>
              <a:gd name="T17" fmla="*/ 2147483647 h 316"/>
              <a:gd name="T18" fmla="*/ 0 w 316"/>
              <a:gd name="T19" fmla="*/ 2147483647 h 316"/>
              <a:gd name="T20" fmla="*/ 0 w 316"/>
              <a:gd name="T21" fmla="*/ 2147483647 h 316"/>
              <a:gd name="T22" fmla="*/ 2147483647 w 316"/>
              <a:gd name="T23" fmla="*/ 2147483647 h 316"/>
              <a:gd name="T24" fmla="*/ 2147483647 w 316"/>
              <a:gd name="T25" fmla="*/ 2147483647 h 3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"/>
              <a:gd name="T40" fmla="*/ 0 h 316"/>
              <a:gd name="T41" fmla="*/ 316 w 316"/>
              <a:gd name="T42" fmla="*/ 316 h 3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" h="316">
                <a:moveTo>
                  <a:pt x="4" y="316"/>
                </a:moveTo>
                <a:lnTo>
                  <a:pt x="312" y="316"/>
                </a:lnTo>
                <a:lnTo>
                  <a:pt x="314" y="314"/>
                </a:lnTo>
                <a:lnTo>
                  <a:pt x="316" y="313"/>
                </a:lnTo>
                <a:lnTo>
                  <a:pt x="316" y="4"/>
                </a:lnTo>
                <a:lnTo>
                  <a:pt x="314" y="2"/>
                </a:lnTo>
                <a:lnTo>
                  <a:pt x="312" y="0"/>
                </a:lnTo>
                <a:lnTo>
                  <a:pt x="4" y="0"/>
                </a:lnTo>
                <a:lnTo>
                  <a:pt x="2" y="2"/>
                </a:lnTo>
                <a:lnTo>
                  <a:pt x="0" y="4"/>
                </a:lnTo>
                <a:lnTo>
                  <a:pt x="0" y="313"/>
                </a:lnTo>
                <a:lnTo>
                  <a:pt x="2" y="314"/>
                </a:lnTo>
                <a:lnTo>
                  <a:pt x="4" y="31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Freeform 3"/>
          <p:cNvSpPr>
            <a:spLocks noEditPoints="1"/>
          </p:cNvSpPr>
          <p:nvPr/>
        </p:nvSpPr>
        <p:spPr bwMode="auto">
          <a:xfrm>
            <a:off x="5859463" y="1814513"/>
            <a:ext cx="512762" cy="512762"/>
          </a:xfrm>
          <a:custGeom>
            <a:avLst/>
            <a:gdLst>
              <a:gd name="T0" fmla="*/ 2147483647 w 323"/>
              <a:gd name="T1" fmla="*/ 2147483647 h 323"/>
              <a:gd name="T2" fmla="*/ 2147483647 w 323"/>
              <a:gd name="T3" fmla="*/ 2147483647 h 323"/>
              <a:gd name="T4" fmla="*/ 2147483647 w 323"/>
              <a:gd name="T5" fmla="*/ 2147483647 h 323"/>
              <a:gd name="T6" fmla="*/ 2147483647 w 323"/>
              <a:gd name="T7" fmla="*/ 2147483647 h 323"/>
              <a:gd name="T8" fmla="*/ 2147483647 w 323"/>
              <a:gd name="T9" fmla="*/ 2147483647 h 323"/>
              <a:gd name="T10" fmla="*/ 2147483647 w 323"/>
              <a:gd name="T11" fmla="*/ 2147483647 h 323"/>
              <a:gd name="T12" fmla="*/ 2147483647 w 323"/>
              <a:gd name="T13" fmla="*/ 2147483647 h 323"/>
              <a:gd name="T14" fmla="*/ 2147483647 w 323"/>
              <a:gd name="T15" fmla="*/ 2147483647 h 323"/>
              <a:gd name="T16" fmla="*/ 2147483647 w 323"/>
              <a:gd name="T17" fmla="*/ 2147483647 h 323"/>
              <a:gd name="T18" fmla="*/ 2147483647 w 323"/>
              <a:gd name="T19" fmla="*/ 2147483647 h 323"/>
              <a:gd name="T20" fmla="*/ 2147483647 w 323"/>
              <a:gd name="T21" fmla="*/ 2147483647 h 323"/>
              <a:gd name="T22" fmla="*/ 2147483647 w 323"/>
              <a:gd name="T23" fmla="*/ 2147483647 h 323"/>
              <a:gd name="T24" fmla="*/ 2147483647 w 323"/>
              <a:gd name="T25" fmla="*/ 0 h 323"/>
              <a:gd name="T26" fmla="*/ 2147483647 w 323"/>
              <a:gd name="T27" fmla="*/ 2147483647 h 323"/>
              <a:gd name="T28" fmla="*/ 2147483647 w 323"/>
              <a:gd name="T29" fmla="*/ 2147483647 h 323"/>
              <a:gd name="T30" fmla="*/ 2147483647 w 323"/>
              <a:gd name="T31" fmla="*/ 2147483647 h 323"/>
              <a:gd name="T32" fmla="*/ 2147483647 w 323"/>
              <a:gd name="T33" fmla="*/ 2147483647 h 323"/>
              <a:gd name="T34" fmla="*/ 2147483647 w 323"/>
              <a:gd name="T35" fmla="*/ 0 h 323"/>
              <a:gd name="T36" fmla="*/ 2147483647 w 323"/>
              <a:gd name="T37" fmla="*/ 0 h 323"/>
              <a:gd name="T38" fmla="*/ 2147483647 w 323"/>
              <a:gd name="T39" fmla="*/ 2147483647 h 323"/>
              <a:gd name="T40" fmla="*/ 2147483647 w 323"/>
              <a:gd name="T41" fmla="*/ 2147483647 h 323"/>
              <a:gd name="T42" fmla="*/ 0 w 323"/>
              <a:gd name="T43" fmla="*/ 2147483647 h 323"/>
              <a:gd name="T44" fmla="*/ 2147483647 w 323"/>
              <a:gd name="T45" fmla="*/ 2147483647 h 323"/>
              <a:gd name="T46" fmla="*/ 2147483647 w 323"/>
              <a:gd name="T47" fmla="*/ 0 h 323"/>
              <a:gd name="T48" fmla="*/ 2147483647 w 323"/>
              <a:gd name="T49" fmla="*/ 2147483647 h 323"/>
              <a:gd name="T50" fmla="*/ 2147483647 w 323"/>
              <a:gd name="T51" fmla="*/ 2147483647 h 323"/>
              <a:gd name="T52" fmla="*/ 2147483647 w 323"/>
              <a:gd name="T53" fmla="*/ 2147483647 h 323"/>
              <a:gd name="T54" fmla="*/ 0 w 323"/>
              <a:gd name="T55" fmla="*/ 2147483647 h 323"/>
              <a:gd name="T56" fmla="*/ 2147483647 w 323"/>
              <a:gd name="T57" fmla="*/ 2147483647 h 323"/>
              <a:gd name="T58" fmla="*/ 0 w 323"/>
              <a:gd name="T59" fmla="*/ 2147483647 h 323"/>
              <a:gd name="T60" fmla="*/ 2147483647 w 323"/>
              <a:gd name="T61" fmla="*/ 2147483647 h 323"/>
              <a:gd name="T62" fmla="*/ 2147483647 w 323"/>
              <a:gd name="T63" fmla="*/ 2147483647 h 323"/>
              <a:gd name="T64" fmla="*/ 0 w 323"/>
              <a:gd name="T65" fmla="*/ 2147483647 h 323"/>
              <a:gd name="T66" fmla="*/ 2147483647 w 323"/>
              <a:gd name="T67" fmla="*/ 2147483647 h 323"/>
              <a:gd name="T68" fmla="*/ 2147483647 w 323"/>
              <a:gd name="T69" fmla="*/ 2147483647 h 323"/>
              <a:gd name="T70" fmla="*/ 2147483647 w 323"/>
              <a:gd name="T71" fmla="*/ 2147483647 h 3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3"/>
              <a:gd name="T109" fmla="*/ 0 h 323"/>
              <a:gd name="T110" fmla="*/ 323 w 323"/>
              <a:gd name="T111" fmla="*/ 323 h 3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3" h="323">
                <a:moveTo>
                  <a:pt x="316" y="323"/>
                </a:moveTo>
                <a:lnTo>
                  <a:pt x="8" y="323"/>
                </a:lnTo>
                <a:lnTo>
                  <a:pt x="8" y="316"/>
                </a:lnTo>
                <a:lnTo>
                  <a:pt x="316" y="316"/>
                </a:lnTo>
                <a:lnTo>
                  <a:pt x="316" y="323"/>
                </a:lnTo>
                <a:close/>
                <a:moveTo>
                  <a:pt x="316" y="316"/>
                </a:moveTo>
                <a:lnTo>
                  <a:pt x="323" y="316"/>
                </a:lnTo>
                <a:lnTo>
                  <a:pt x="323" y="319"/>
                </a:lnTo>
                <a:lnTo>
                  <a:pt x="322" y="321"/>
                </a:lnTo>
                <a:lnTo>
                  <a:pt x="320" y="323"/>
                </a:lnTo>
                <a:lnTo>
                  <a:pt x="316" y="323"/>
                </a:lnTo>
                <a:lnTo>
                  <a:pt x="316" y="316"/>
                </a:lnTo>
                <a:close/>
                <a:moveTo>
                  <a:pt x="323" y="7"/>
                </a:moveTo>
                <a:lnTo>
                  <a:pt x="323" y="7"/>
                </a:lnTo>
                <a:lnTo>
                  <a:pt x="323" y="316"/>
                </a:lnTo>
                <a:lnTo>
                  <a:pt x="316" y="316"/>
                </a:lnTo>
                <a:lnTo>
                  <a:pt x="316" y="7"/>
                </a:lnTo>
                <a:lnTo>
                  <a:pt x="323" y="7"/>
                </a:lnTo>
                <a:close/>
                <a:moveTo>
                  <a:pt x="316" y="7"/>
                </a:moveTo>
                <a:lnTo>
                  <a:pt x="316" y="0"/>
                </a:lnTo>
                <a:lnTo>
                  <a:pt x="320" y="0"/>
                </a:lnTo>
                <a:lnTo>
                  <a:pt x="322" y="1"/>
                </a:lnTo>
                <a:lnTo>
                  <a:pt x="323" y="3"/>
                </a:lnTo>
                <a:lnTo>
                  <a:pt x="323" y="7"/>
                </a:lnTo>
                <a:lnTo>
                  <a:pt x="316" y="7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316" y="0"/>
                </a:lnTo>
                <a:lnTo>
                  <a:pt x="316" y="7"/>
                </a:lnTo>
                <a:lnTo>
                  <a:pt x="8" y="7"/>
                </a:lnTo>
                <a:lnTo>
                  <a:pt x="8" y="0"/>
                </a:lnTo>
                <a:close/>
                <a:moveTo>
                  <a:pt x="8" y="7"/>
                </a:moveTo>
                <a:lnTo>
                  <a:pt x="0" y="7"/>
                </a:lnTo>
                <a:lnTo>
                  <a:pt x="0" y="3"/>
                </a:lnTo>
                <a:lnTo>
                  <a:pt x="2" y="1"/>
                </a:lnTo>
                <a:lnTo>
                  <a:pt x="4" y="0"/>
                </a:lnTo>
                <a:lnTo>
                  <a:pt x="8" y="0"/>
                </a:lnTo>
                <a:lnTo>
                  <a:pt x="8" y="7"/>
                </a:lnTo>
                <a:close/>
                <a:moveTo>
                  <a:pt x="0" y="316"/>
                </a:moveTo>
                <a:lnTo>
                  <a:pt x="0" y="316"/>
                </a:lnTo>
                <a:lnTo>
                  <a:pt x="0" y="7"/>
                </a:lnTo>
                <a:lnTo>
                  <a:pt x="8" y="7"/>
                </a:lnTo>
                <a:lnTo>
                  <a:pt x="8" y="316"/>
                </a:lnTo>
                <a:lnTo>
                  <a:pt x="0" y="316"/>
                </a:lnTo>
                <a:close/>
                <a:moveTo>
                  <a:pt x="8" y="316"/>
                </a:moveTo>
                <a:lnTo>
                  <a:pt x="8" y="323"/>
                </a:lnTo>
                <a:lnTo>
                  <a:pt x="4" y="323"/>
                </a:lnTo>
                <a:lnTo>
                  <a:pt x="2" y="321"/>
                </a:lnTo>
                <a:lnTo>
                  <a:pt x="0" y="319"/>
                </a:lnTo>
                <a:lnTo>
                  <a:pt x="0" y="316"/>
                </a:lnTo>
                <a:lnTo>
                  <a:pt x="8" y="3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076825" y="1833563"/>
            <a:ext cx="2643188" cy="1235075"/>
            <a:chOff x="3198" y="1155"/>
            <a:chExt cx="1665" cy="778"/>
          </a:xfrm>
        </p:grpSpPr>
        <p:sp>
          <p:nvSpPr>
            <p:cNvPr id="49231" name="Rectangle 4"/>
            <p:cNvSpPr>
              <a:spLocks noChangeArrowheads="1"/>
            </p:cNvSpPr>
            <p:nvPr/>
          </p:nvSpPr>
          <p:spPr bwMode="auto">
            <a:xfrm>
              <a:off x="3786" y="1255"/>
              <a:ext cx="20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 b="1">
                  <a:solidFill>
                    <a:srgbClr val="000000"/>
                  </a:solidFill>
                  <a:latin typeface="Gungsuh" pitchFamily="18" charset="-127"/>
                </a:rPr>
                <a:t>117</a:t>
              </a:r>
              <a:endParaRPr lang="ru-RU" sz="1600" b="1">
                <a:latin typeface="Gungsuh" pitchFamily="18" charset="-127"/>
              </a:endParaRPr>
            </a:p>
          </p:txBody>
        </p:sp>
        <p:sp>
          <p:nvSpPr>
            <p:cNvPr id="49232" name="Rectangle 5"/>
            <p:cNvSpPr>
              <a:spLocks noChangeArrowheads="1"/>
            </p:cNvSpPr>
            <p:nvPr/>
          </p:nvSpPr>
          <p:spPr bwMode="auto">
            <a:xfrm>
              <a:off x="3710" y="1164"/>
              <a:ext cx="1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Gungsuh" pitchFamily="18" charset="-127"/>
                </a:rPr>
                <a:t>293</a:t>
              </a:r>
              <a:endParaRPr lang="ru-RU" sz="1200" b="1">
                <a:latin typeface="Gungsuh" pitchFamily="18" charset="-127"/>
              </a:endParaRPr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3198" y="1155"/>
              <a:ext cx="1665" cy="778"/>
              <a:chOff x="3198" y="1155"/>
              <a:chExt cx="1665" cy="778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3198" y="1155"/>
                <a:ext cx="1665" cy="778"/>
                <a:chOff x="3196" y="1162"/>
                <a:chExt cx="1665" cy="778"/>
              </a:xfrm>
            </p:grpSpPr>
            <p:grpSp>
              <p:nvGrpSpPr>
                <p:cNvPr id="5" name="Group 82"/>
                <p:cNvGrpSpPr>
                  <a:grpSpLocks/>
                </p:cNvGrpSpPr>
                <p:nvPr/>
              </p:nvGrpSpPr>
              <p:grpSpPr bwMode="auto">
                <a:xfrm>
                  <a:off x="3351" y="1162"/>
                  <a:ext cx="1510" cy="778"/>
                  <a:chOff x="3351" y="1162"/>
                  <a:chExt cx="1510" cy="778"/>
                </a:xfrm>
              </p:grpSpPr>
              <p:grpSp>
                <p:nvGrpSpPr>
                  <p:cNvPr id="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351" y="1376"/>
                    <a:ext cx="161" cy="243"/>
                    <a:chOff x="1564" y="255"/>
                    <a:chExt cx="161" cy="243"/>
                  </a:xfrm>
                </p:grpSpPr>
                <p:sp>
                  <p:nvSpPr>
                    <p:cNvPr id="4924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4" y="255"/>
                      <a:ext cx="121" cy="23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ru-RU" sz="240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a</a:t>
                      </a:r>
                      <a:endParaRPr lang="ru-RU" sz="2400"/>
                    </a:p>
                  </p:txBody>
                </p:sp>
                <p:sp>
                  <p:nvSpPr>
                    <p:cNvPr id="4925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9" y="364"/>
                      <a:ext cx="56" cy="13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ru-RU" sz="14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1</a:t>
                      </a:r>
                      <a:endParaRPr lang="ru-RU" sz="1400"/>
                    </a:p>
                  </p:txBody>
                </p:sp>
              </p:grpSp>
              <p:grpSp>
                <p:nvGrpSpPr>
                  <p:cNvPr id="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649" y="1162"/>
                    <a:ext cx="1212" cy="778"/>
                    <a:chOff x="3785" y="935"/>
                    <a:chExt cx="1212" cy="778"/>
                  </a:xfrm>
                </p:grpSpPr>
                <p:sp>
                  <p:nvSpPr>
                    <p:cNvPr id="4924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1280"/>
                      <a:ext cx="1179" cy="43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4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85" y="1305"/>
                      <a:ext cx="826" cy="19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n-lt"/>
                        </a:rPr>
                        <a:t>10.7–11.4 MeV</a:t>
                      </a:r>
                    </a:p>
                  </p:txBody>
                </p:sp>
                <p:sp>
                  <p:nvSpPr>
                    <p:cNvPr id="49244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1" y="1518"/>
                      <a:ext cx="99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Δ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y=y</a:t>
                      </a:r>
                      <a:r>
                        <a:rPr lang="en-US" sz="1400" b="1" baseline="-25000" dirty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-y</a:t>
                      </a:r>
                      <a:r>
                        <a:rPr lang="en-US" sz="1400" b="1" baseline="-25000" dirty="0">
                          <a:solidFill>
                            <a:srgbClr val="0000FF"/>
                          </a:solidFill>
                          <a:latin typeface="+mn-lt"/>
                        </a:rPr>
                        <a:t>0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+mn-lt"/>
                        </a:rPr>
                        <a:t>≤ 2.2 mm</a:t>
                      </a:r>
                    </a:p>
                  </p:txBody>
                </p:sp>
                <p:sp>
                  <p:nvSpPr>
                    <p:cNvPr id="4924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07" y="1407"/>
                      <a:ext cx="533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400" b="1">
                          <a:latin typeface="+mn-lt"/>
                        </a:rPr>
                        <a:t>≤ 132 ms</a:t>
                      </a:r>
                    </a:p>
                  </p:txBody>
                </p:sp>
                <p:grpSp>
                  <p:nvGrpSpPr>
                    <p:cNvPr id="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6" y="935"/>
                      <a:ext cx="801" cy="524"/>
                      <a:chOff x="4468" y="935"/>
                      <a:chExt cx="801" cy="524"/>
                    </a:xfrm>
                  </p:grpSpPr>
                  <p:sp>
                    <p:nvSpPr>
                      <p:cNvPr id="4924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8" y="935"/>
                        <a:ext cx="771" cy="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248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22" y="994"/>
                        <a:ext cx="747" cy="4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n-US" sz="1400" b="1" dirty="0">
                            <a:latin typeface="+mn-lt"/>
                          </a:rPr>
                          <a:t>E</a:t>
                        </a:r>
                        <a:r>
                          <a:rPr lang="en-US" sz="1400" b="1" baseline="-25000" dirty="0">
                            <a:latin typeface="+mn-lt"/>
                          </a:rPr>
                          <a:t>R</a:t>
                        </a:r>
                        <a:r>
                          <a:rPr lang="en-US" sz="1400" b="1" dirty="0">
                            <a:latin typeface="+mn-lt"/>
                          </a:rPr>
                          <a:t>=7–15 </a:t>
                        </a:r>
                        <a:r>
                          <a:rPr lang="en-US" sz="1400" b="1" dirty="0" err="1">
                            <a:latin typeface="+mn-lt"/>
                          </a:rPr>
                          <a:t>MeV</a:t>
                        </a:r>
                        <a:endParaRPr lang="en-US" sz="1400" b="1" dirty="0">
                          <a:latin typeface="+mn-lt"/>
                        </a:endParaRPr>
                      </a:p>
                      <a:p>
                        <a:pPr>
                          <a:defRPr/>
                        </a:pPr>
                        <a:r>
                          <a:rPr lang="en-US" sz="1400" b="1" dirty="0">
                            <a:solidFill>
                              <a:srgbClr val="0000CC"/>
                            </a:solidFill>
                            <a:latin typeface="+mn-lt"/>
                          </a:rPr>
                          <a:t>y=y</a:t>
                        </a:r>
                        <a:r>
                          <a:rPr lang="en-US" sz="1400" b="1" baseline="-25000" dirty="0">
                            <a:solidFill>
                              <a:srgbClr val="0000CC"/>
                            </a:solidFill>
                            <a:latin typeface="+mn-lt"/>
                          </a:rPr>
                          <a:t>0</a:t>
                        </a:r>
                      </a:p>
                      <a:p>
                        <a:pPr>
                          <a:defRPr/>
                        </a:pPr>
                        <a:endParaRPr lang="en-US" sz="1400" dirty="0">
                          <a:solidFill>
                            <a:srgbClr val="0033CC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49239" name="Rectangle 24"/>
                <p:cNvSpPr>
                  <a:spLocks noChangeArrowheads="1"/>
                </p:cNvSpPr>
                <p:nvPr/>
              </p:nvSpPr>
              <p:spPr bwMode="auto">
                <a:xfrm>
                  <a:off x="3196" y="1616"/>
                  <a:ext cx="340" cy="32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3484" y="1421"/>
                <a:ext cx="258" cy="258"/>
                <a:chOff x="1020" y="1126"/>
                <a:chExt cx="291" cy="218"/>
              </a:xfrm>
            </p:grpSpPr>
            <p:sp>
              <p:nvSpPr>
                <p:cNvPr id="49236" name="Freeform 26"/>
                <p:cNvSpPr>
                  <a:spLocks/>
                </p:cNvSpPr>
                <p:nvPr/>
              </p:nvSpPr>
              <p:spPr bwMode="auto">
                <a:xfrm>
                  <a:off x="1020" y="1272"/>
                  <a:ext cx="158" cy="72"/>
                </a:xfrm>
                <a:custGeom>
                  <a:avLst/>
                  <a:gdLst>
                    <a:gd name="T0" fmla="*/ 2147483647 w 87"/>
                    <a:gd name="T1" fmla="*/ 0 h 45"/>
                    <a:gd name="T2" fmla="*/ 0 w 87"/>
                    <a:gd name="T3" fmla="*/ 95327020 h 45"/>
                    <a:gd name="T4" fmla="*/ 2147483647 w 87"/>
                    <a:gd name="T5" fmla="*/ 0 h 45"/>
                    <a:gd name="T6" fmla="*/ 2147483647 w 87"/>
                    <a:gd name="T7" fmla="*/ 0 h 45"/>
                    <a:gd name="T8" fmla="*/ 2147483647 w 87"/>
                    <a:gd name="T9" fmla="*/ 0 h 45"/>
                    <a:gd name="T10" fmla="*/ 2147483647 w 87"/>
                    <a:gd name="T11" fmla="*/ 0 h 45"/>
                    <a:gd name="T12" fmla="*/ 2147483647 w 87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45"/>
                    <a:gd name="T23" fmla="*/ 87 w 87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45">
                      <a:moveTo>
                        <a:pt x="87" y="0"/>
                      </a:moveTo>
                      <a:lnTo>
                        <a:pt x="0" y="45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57" y="0"/>
                      </a:lnTo>
                      <a:lnTo>
                        <a:pt x="78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3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080" y="1126"/>
                  <a:ext cx="231" cy="173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9157" name="Rectangle 28"/>
          <p:cNvSpPr>
            <a:spLocks noChangeArrowheads="1"/>
          </p:cNvSpPr>
          <p:nvPr/>
        </p:nvSpPr>
        <p:spPr bwMode="auto">
          <a:xfrm flipH="1">
            <a:off x="1908175" y="1844675"/>
            <a:ext cx="69850" cy="431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11188" y="1870075"/>
            <a:ext cx="5040312" cy="336550"/>
            <a:chOff x="385" y="951"/>
            <a:chExt cx="3175" cy="212"/>
          </a:xfrm>
        </p:grpSpPr>
        <p:sp>
          <p:nvSpPr>
            <p:cNvPr id="49226" name="AutoShape 30"/>
            <p:cNvSpPr>
              <a:spLocks noChangeArrowheads="1"/>
            </p:cNvSpPr>
            <p:nvPr/>
          </p:nvSpPr>
          <p:spPr bwMode="auto">
            <a:xfrm>
              <a:off x="748" y="1005"/>
              <a:ext cx="226" cy="136"/>
            </a:xfrm>
            <a:prstGeom prst="rightArrow">
              <a:avLst>
                <a:gd name="adj1" fmla="val 50000"/>
                <a:gd name="adj2" fmla="val 41544"/>
              </a:avLst>
            </a:prstGeom>
            <a:solidFill>
              <a:srgbClr val="996600"/>
            </a:solidFill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600">
                <a:solidFill>
                  <a:srgbClr val="996633"/>
                </a:solidFill>
              </a:endParaRPr>
            </a:p>
          </p:txBody>
        </p:sp>
        <p:sp>
          <p:nvSpPr>
            <p:cNvPr id="49227" name="AutoShape 31"/>
            <p:cNvSpPr>
              <a:spLocks noChangeArrowheads="1"/>
            </p:cNvSpPr>
            <p:nvPr/>
          </p:nvSpPr>
          <p:spPr bwMode="auto">
            <a:xfrm>
              <a:off x="1429" y="981"/>
              <a:ext cx="226" cy="182"/>
            </a:xfrm>
            <a:prstGeom prst="rightArrow">
              <a:avLst>
                <a:gd name="adj1" fmla="val 50000"/>
                <a:gd name="adj2" fmla="val 3104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8" name="AutoShape 32"/>
            <p:cNvSpPr>
              <a:spLocks noChangeArrowheads="1"/>
            </p:cNvSpPr>
            <p:nvPr/>
          </p:nvSpPr>
          <p:spPr bwMode="auto">
            <a:xfrm>
              <a:off x="2336" y="981"/>
              <a:ext cx="226" cy="182"/>
            </a:xfrm>
            <a:prstGeom prst="rightArrow">
              <a:avLst>
                <a:gd name="adj1" fmla="val 50000"/>
                <a:gd name="adj2" fmla="val 3104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9" name="AutoShape 33"/>
            <p:cNvSpPr>
              <a:spLocks noChangeArrowheads="1"/>
            </p:cNvSpPr>
            <p:nvPr/>
          </p:nvSpPr>
          <p:spPr bwMode="auto">
            <a:xfrm>
              <a:off x="3334" y="981"/>
              <a:ext cx="226" cy="182"/>
            </a:xfrm>
            <a:prstGeom prst="rightArrow">
              <a:avLst>
                <a:gd name="adj1" fmla="val 50000"/>
                <a:gd name="adj2" fmla="val 3104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30" name="Text Box 34"/>
            <p:cNvSpPr txBox="1">
              <a:spLocks noChangeArrowheads="1"/>
            </p:cNvSpPr>
            <p:nvPr/>
          </p:nvSpPr>
          <p:spPr bwMode="auto">
            <a:xfrm>
              <a:off x="385" y="951"/>
              <a:ext cx="3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aseline="30000">
                  <a:solidFill>
                    <a:srgbClr val="996600"/>
                  </a:solidFill>
                </a:rPr>
                <a:t>48</a:t>
              </a:r>
              <a:r>
                <a:rPr lang="en-US" sz="1600">
                  <a:solidFill>
                    <a:srgbClr val="996600"/>
                  </a:solidFill>
                </a:rPr>
                <a:t>Ca</a:t>
              </a:r>
              <a:endParaRPr lang="ru-RU" sz="1600">
                <a:solidFill>
                  <a:srgbClr val="996600"/>
                </a:solidFill>
              </a:endParaRPr>
            </a:p>
          </p:txBody>
        </p:sp>
      </p:grpSp>
      <p:sp>
        <p:nvSpPr>
          <p:cNvPr id="49159" name="Text Box 35"/>
          <p:cNvSpPr txBox="1">
            <a:spLocks noChangeArrowheads="1"/>
          </p:cNvSpPr>
          <p:nvPr/>
        </p:nvSpPr>
        <p:spPr bwMode="auto">
          <a:xfrm>
            <a:off x="1547813" y="1125538"/>
            <a:ext cx="692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baseline="30000" dirty="0">
                <a:latin typeface="+mn-lt"/>
              </a:rPr>
              <a:t>249</a:t>
            </a:r>
            <a:r>
              <a:rPr lang="en-US" sz="1600" b="1" dirty="0">
                <a:latin typeface="+mn-lt"/>
              </a:rPr>
              <a:t>Bk</a:t>
            </a:r>
          </a:p>
          <a:p>
            <a:r>
              <a:rPr lang="en-US" sz="1600" b="1" dirty="0">
                <a:latin typeface="+mn-lt"/>
              </a:rPr>
              <a:t>target</a:t>
            </a:r>
            <a:endParaRPr lang="ru-RU" sz="1600" b="1" dirty="0">
              <a:latin typeface="+mn-lt"/>
            </a:endParaRPr>
          </a:p>
        </p:txBody>
      </p: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68313" y="1917700"/>
            <a:ext cx="7199312" cy="4032250"/>
            <a:chOff x="295" y="981"/>
            <a:chExt cx="4535" cy="2540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295" y="981"/>
              <a:ext cx="4535" cy="2540"/>
              <a:chOff x="295" y="981"/>
              <a:chExt cx="4535" cy="2537"/>
            </a:xfrm>
          </p:grpSpPr>
          <p:sp>
            <p:nvSpPr>
              <p:cNvPr id="49222" name="Rectangle 38"/>
              <p:cNvSpPr>
                <a:spLocks noChangeArrowheads="1"/>
              </p:cNvSpPr>
              <p:nvPr/>
            </p:nvSpPr>
            <p:spPr bwMode="auto">
              <a:xfrm>
                <a:off x="1565" y="1706"/>
                <a:ext cx="3265" cy="181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295" y="981"/>
                <a:ext cx="3311" cy="181"/>
                <a:chOff x="295" y="981"/>
                <a:chExt cx="3311" cy="181"/>
              </a:xfrm>
            </p:grpSpPr>
            <p:sp>
              <p:nvSpPr>
                <p:cNvPr id="49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1383" y="981"/>
                  <a:ext cx="2223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225" name="Rectangle 41"/>
                <p:cNvSpPr>
                  <a:spLocks noChangeArrowheads="1"/>
                </p:cNvSpPr>
                <p:nvPr/>
              </p:nvSpPr>
              <p:spPr bwMode="auto">
                <a:xfrm>
                  <a:off x="295" y="981"/>
                  <a:ext cx="726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9221" name="Text Box 42"/>
            <p:cNvSpPr txBox="1">
              <a:spLocks noChangeArrowheads="1"/>
            </p:cNvSpPr>
            <p:nvPr/>
          </p:nvSpPr>
          <p:spPr bwMode="auto">
            <a:xfrm>
              <a:off x="3106" y="3252"/>
              <a:ext cx="16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the beam was switched off</a:t>
              </a:r>
              <a:r>
                <a:rPr lang="ru-RU" altLang="ja-JP" sz="1600"/>
                <a:t> </a:t>
              </a:r>
              <a:endParaRPr lang="ru-RU" sz="1600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424238" y="2997200"/>
            <a:ext cx="1704975" cy="2108200"/>
            <a:chOff x="1429" y="1648"/>
            <a:chExt cx="1074" cy="1328"/>
          </a:xfrm>
        </p:grpSpPr>
        <p:sp>
          <p:nvSpPr>
            <p:cNvPr id="49196" name="Freeform 44"/>
            <p:cNvSpPr>
              <a:spLocks noEditPoints="1"/>
            </p:cNvSpPr>
            <p:nvPr/>
          </p:nvSpPr>
          <p:spPr bwMode="auto">
            <a:xfrm>
              <a:off x="1973" y="1882"/>
              <a:ext cx="323" cy="323"/>
            </a:xfrm>
            <a:custGeom>
              <a:avLst/>
              <a:gdLst>
                <a:gd name="T0" fmla="*/ 7 w 323"/>
                <a:gd name="T1" fmla="*/ 323 h 323"/>
                <a:gd name="T2" fmla="*/ 316 w 323"/>
                <a:gd name="T3" fmla="*/ 316 h 323"/>
                <a:gd name="T4" fmla="*/ 316 w 323"/>
                <a:gd name="T5" fmla="*/ 316 h 323"/>
                <a:gd name="T6" fmla="*/ 323 w 323"/>
                <a:gd name="T7" fmla="*/ 316 h 323"/>
                <a:gd name="T8" fmla="*/ 321 w 323"/>
                <a:gd name="T9" fmla="*/ 321 h 323"/>
                <a:gd name="T10" fmla="*/ 316 w 323"/>
                <a:gd name="T11" fmla="*/ 323 h 323"/>
                <a:gd name="T12" fmla="*/ 316 w 323"/>
                <a:gd name="T13" fmla="*/ 316 h 323"/>
                <a:gd name="T14" fmla="*/ 316 w 323"/>
                <a:gd name="T15" fmla="*/ 316 h 323"/>
                <a:gd name="T16" fmla="*/ 316 w 323"/>
                <a:gd name="T17" fmla="*/ 316 h 323"/>
                <a:gd name="T18" fmla="*/ 323 w 323"/>
                <a:gd name="T19" fmla="*/ 7 h 323"/>
                <a:gd name="T20" fmla="*/ 316 w 323"/>
                <a:gd name="T21" fmla="*/ 316 h 323"/>
                <a:gd name="T22" fmla="*/ 323 w 323"/>
                <a:gd name="T23" fmla="*/ 7 h 323"/>
                <a:gd name="T24" fmla="*/ 316 w 323"/>
                <a:gd name="T25" fmla="*/ 0 h 323"/>
                <a:gd name="T26" fmla="*/ 321 w 323"/>
                <a:gd name="T27" fmla="*/ 1 h 323"/>
                <a:gd name="T28" fmla="*/ 323 w 323"/>
                <a:gd name="T29" fmla="*/ 7 h 323"/>
                <a:gd name="T30" fmla="*/ 316 w 323"/>
                <a:gd name="T31" fmla="*/ 7 h 323"/>
                <a:gd name="T32" fmla="*/ 316 w 323"/>
                <a:gd name="T33" fmla="*/ 7 h 323"/>
                <a:gd name="T34" fmla="*/ 7 w 323"/>
                <a:gd name="T35" fmla="*/ 0 h 323"/>
                <a:gd name="T36" fmla="*/ 316 w 323"/>
                <a:gd name="T37" fmla="*/ 0 h 323"/>
                <a:gd name="T38" fmla="*/ 7 w 323"/>
                <a:gd name="T39" fmla="*/ 7 h 323"/>
                <a:gd name="T40" fmla="*/ 7 w 323"/>
                <a:gd name="T41" fmla="*/ 7 h 323"/>
                <a:gd name="T42" fmla="*/ 0 w 323"/>
                <a:gd name="T43" fmla="*/ 7 h 323"/>
                <a:gd name="T44" fmla="*/ 2 w 323"/>
                <a:gd name="T45" fmla="*/ 1 h 323"/>
                <a:gd name="T46" fmla="*/ 7 w 323"/>
                <a:gd name="T47" fmla="*/ 0 h 323"/>
                <a:gd name="T48" fmla="*/ 7 w 323"/>
                <a:gd name="T49" fmla="*/ 7 h 323"/>
                <a:gd name="T50" fmla="*/ 7 w 323"/>
                <a:gd name="T51" fmla="*/ 7 h 323"/>
                <a:gd name="T52" fmla="*/ 7 w 323"/>
                <a:gd name="T53" fmla="*/ 7 h 323"/>
                <a:gd name="T54" fmla="*/ 0 w 323"/>
                <a:gd name="T55" fmla="*/ 316 h 323"/>
                <a:gd name="T56" fmla="*/ 7 w 323"/>
                <a:gd name="T57" fmla="*/ 7 h 323"/>
                <a:gd name="T58" fmla="*/ 0 w 323"/>
                <a:gd name="T59" fmla="*/ 316 h 323"/>
                <a:gd name="T60" fmla="*/ 7 w 323"/>
                <a:gd name="T61" fmla="*/ 323 h 323"/>
                <a:gd name="T62" fmla="*/ 3 w 323"/>
                <a:gd name="T63" fmla="*/ 323 h 323"/>
                <a:gd name="T64" fmla="*/ 0 w 323"/>
                <a:gd name="T65" fmla="*/ 317 h 323"/>
                <a:gd name="T66" fmla="*/ 7 w 323"/>
                <a:gd name="T67" fmla="*/ 316 h 323"/>
                <a:gd name="T68" fmla="*/ 7 w 323"/>
                <a:gd name="T69" fmla="*/ 316 h 323"/>
                <a:gd name="T70" fmla="*/ 7 w 323"/>
                <a:gd name="T71" fmla="*/ 316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3"/>
                <a:gd name="T109" fmla="*/ 0 h 323"/>
                <a:gd name="T110" fmla="*/ 323 w 323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3" h="323">
                  <a:moveTo>
                    <a:pt x="316" y="323"/>
                  </a:moveTo>
                  <a:lnTo>
                    <a:pt x="7" y="323"/>
                  </a:lnTo>
                  <a:lnTo>
                    <a:pt x="7" y="316"/>
                  </a:lnTo>
                  <a:lnTo>
                    <a:pt x="316" y="316"/>
                  </a:lnTo>
                  <a:lnTo>
                    <a:pt x="316" y="323"/>
                  </a:lnTo>
                  <a:close/>
                  <a:moveTo>
                    <a:pt x="316" y="316"/>
                  </a:moveTo>
                  <a:lnTo>
                    <a:pt x="323" y="316"/>
                  </a:lnTo>
                  <a:lnTo>
                    <a:pt x="321" y="317"/>
                  </a:lnTo>
                  <a:lnTo>
                    <a:pt x="321" y="321"/>
                  </a:lnTo>
                  <a:lnTo>
                    <a:pt x="318" y="323"/>
                  </a:lnTo>
                  <a:lnTo>
                    <a:pt x="316" y="323"/>
                  </a:lnTo>
                  <a:lnTo>
                    <a:pt x="316" y="316"/>
                  </a:lnTo>
                  <a:close/>
                  <a:moveTo>
                    <a:pt x="323" y="7"/>
                  </a:moveTo>
                  <a:lnTo>
                    <a:pt x="323" y="7"/>
                  </a:lnTo>
                  <a:lnTo>
                    <a:pt x="323" y="316"/>
                  </a:lnTo>
                  <a:lnTo>
                    <a:pt x="316" y="316"/>
                  </a:lnTo>
                  <a:lnTo>
                    <a:pt x="316" y="7"/>
                  </a:lnTo>
                  <a:lnTo>
                    <a:pt x="323" y="7"/>
                  </a:lnTo>
                  <a:close/>
                  <a:moveTo>
                    <a:pt x="316" y="7"/>
                  </a:moveTo>
                  <a:lnTo>
                    <a:pt x="316" y="0"/>
                  </a:lnTo>
                  <a:lnTo>
                    <a:pt x="318" y="0"/>
                  </a:lnTo>
                  <a:lnTo>
                    <a:pt x="321" y="1"/>
                  </a:lnTo>
                  <a:lnTo>
                    <a:pt x="321" y="3"/>
                  </a:lnTo>
                  <a:lnTo>
                    <a:pt x="323" y="7"/>
                  </a:lnTo>
                  <a:lnTo>
                    <a:pt x="316" y="7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316" y="0"/>
                  </a:lnTo>
                  <a:lnTo>
                    <a:pt x="316" y="7"/>
                  </a:lnTo>
                  <a:lnTo>
                    <a:pt x="7" y="7"/>
                  </a:lnTo>
                  <a:lnTo>
                    <a:pt x="7" y="0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7"/>
                  </a:lnTo>
                  <a:close/>
                  <a:moveTo>
                    <a:pt x="0" y="316"/>
                  </a:moveTo>
                  <a:lnTo>
                    <a:pt x="0" y="316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316"/>
                  </a:lnTo>
                  <a:lnTo>
                    <a:pt x="0" y="316"/>
                  </a:lnTo>
                  <a:close/>
                  <a:moveTo>
                    <a:pt x="7" y="316"/>
                  </a:moveTo>
                  <a:lnTo>
                    <a:pt x="7" y="323"/>
                  </a:lnTo>
                  <a:lnTo>
                    <a:pt x="3" y="323"/>
                  </a:lnTo>
                  <a:lnTo>
                    <a:pt x="2" y="321"/>
                  </a:lnTo>
                  <a:lnTo>
                    <a:pt x="0" y="317"/>
                  </a:lnTo>
                  <a:lnTo>
                    <a:pt x="0" y="316"/>
                  </a:lnTo>
                  <a:lnTo>
                    <a:pt x="7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97" name="Freeform 45"/>
            <p:cNvSpPr>
              <a:spLocks noEditPoints="1"/>
            </p:cNvSpPr>
            <p:nvPr/>
          </p:nvSpPr>
          <p:spPr bwMode="auto">
            <a:xfrm>
              <a:off x="1452" y="2385"/>
              <a:ext cx="322" cy="324"/>
            </a:xfrm>
            <a:custGeom>
              <a:avLst/>
              <a:gdLst>
                <a:gd name="T0" fmla="*/ 6 w 322"/>
                <a:gd name="T1" fmla="*/ 324 h 324"/>
                <a:gd name="T2" fmla="*/ 316 w 322"/>
                <a:gd name="T3" fmla="*/ 316 h 324"/>
                <a:gd name="T4" fmla="*/ 314 w 322"/>
                <a:gd name="T5" fmla="*/ 316 h 324"/>
                <a:gd name="T6" fmla="*/ 322 w 322"/>
                <a:gd name="T7" fmla="*/ 316 h 324"/>
                <a:gd name="T8" fmla="*/ 320 w 322"/>
                <a:gd name="T9" fmla="*/ 322 h 324"/>
                <a:gd name="T10" fmla="*/ 316 w 322"/>
                <a:gd name="T11" fmla="*/ 324 h 324"/>
                <a:gd name="T12" fmla="*/ 314 w 322"/>
                <a:gd name="T13" fmla="*/ 316 h 324"/>
                <a:gd name="T14" fmla="*/ 314 w 322"/>
                <a:gd name="T15" fmla="*/ 316 h 324"/>
                <a:gd name="T16" fmla="*/ 314 w 322"/>
                <a:gd name="T17" fmla="*/ 316 h 324"/>
                <a:gd name="T18" fmla="*/ 322 w 322"/>
                <a:gd name="T19" fmla="*/ 8 h 324"/>
                <a:gd name="T20" fmla="*/ 314 w 322"/>
                <a:gd name="T21" fmla="*/ 316 h 324"/>
                <a:gd name="T22" fmla="*/ 322 w 322"/>
                <a:gd name="T23" fmla="*/ 8 h 324"/>
                <a:gd name="T24" fmla="*/ 316 w 322"/>
                <a:gd name="T25" fmla="*/ 0 h 324"/>
                <a:gd name="T26" fmla="*/ 320 w 322"/>
                <a:gd name="T27" fmla="*/ 2 h 324"/>
                <a:gd name="T28" fmla="*/ 322 w 322"/>
                <a:gd name="T29" fmla="*/ 8 h 324"/>
                <a:gd name="T30" fmla="*/ 314 w 322"/>
                <a:gd name="T31" fmla="*/ 8 h 324"/>
                <a:gd name="T32" fmla="*/ 314 w 322"/>
                <a:gd name="T33" fmla="*/ 8 h 324"/>
                <a:gd name="T34" fmla="*/ 6 w 322"/>
                <a:gd name="T35" fmla="*/ 0 h 324"/>
                <a:gd name="T36" fmla="*/ 316 w 322"/>
                <a:gd name="T37" fmla="*/ 0 h 324"/>
                <a:gd name="T38" fmla="*/ 6 w 322"/>
                <a:gd name="T39" fmla="*/ 8 h 324"/>
                <a:gd name="T40" fmla="*/ 8 w 322"/>
                <a:gd name="T41" fmla="*/ 8 h 324"/>
                <a:gd name="T42" fmla="*/ 0 w 322"/>
                <a:gd name="T43" fmla="*/ 8 h 324"/>
                <a:gd name="T44" fmla="*/ 2 w 322"/>
                <a:gd name="T45" fmla="*/ 2 h 324"/>
                <a:gd name="T46" fmla="*/ 6 w 322"/>
                <a:gd name="T47" fmla="*/ 0 h 324"/>
                <a:gd name="T48" fmla="*/ 6 w 322"/>
                <a:gd name="T49" fmla="*/ 8 h 324"/>
                <a:gd name="T50" fmla="*/ 8 w 322"/>
                <a:gd name="T51" fmla="*/ 8 h 324"/>
                <a:gd name="T52" fmla="*/ 8 w 322"/>
                <a:gd name="T53" fmla="*/ 8 h 324"/>
                <a:gd name="T54" fmla="*/ 0 w 322"/>
                <a:gd name="T55" fmla="*/ 316 h 324"/>
                <a:gd name="T56" fmla="*/ 8 w 322"/>
                <a:gd name="T57" fmla="*/ 8 h 324"/>
                <a:gd name="T58" fmla="*/ 0 w 322"/>
                <a:gd name="T59" fmla="*/ 316 h 324"/>
                <a:gd name="T60" fmla="*/ 6 w 322"/>
                <a:gd name="T61" fmla="*/ 324 h 324"/>
                <a:gd name="T62" fmla="*/ 4 w 322"/>
                <a:gd name="T63" fmla="*/ 324 h 324"/>
                <a:gd name="T64" fmla="*/ 0 w 322"/>
                <a:gd name="T65" fmla="*/ 320 h 324"/>
                <a:gd name="T66" fmla="*/ 8 w 322"/>
                <a:gd name="T67" fmla="*/ 316 h 324"/>
                <a:gd name="T68" fmla="*/ 8 w 322"/>
                <a:gd name="T69" fmla="*/ 316 h 324"/>
                <a:gd name="T70" fmla="*/ 6 w 322"/>
                <a:gd name="T71" fmla="*/ 316 h 3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2"/>
                <a:gd name="T109" fmla="*/ 0 h 324"/>
                <a:gd name="T110" fmla="*/ 322 w 322"/>
                <a:gd name="T111" fmla="*/ 324 h 3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2" h="324">
                  <a:moveTo>
                    <a:pt x="316" y="324"/>
                  </a:moveTo>
                  <a:lnTo>
                    <a:pt x="6" y="324"/>
                  </a:lnTo>
                  <a:lnTo>
                    <a:pt x="6" y="316"/>
                  </a:lnTo>
                  <a:lnTo>
                    <a:pt x="316" y="316"/>
                  </a:lnTo>
                  <a:lnTo>
                    <a:pt x="316" y="324"/>
                  </a:lnTo>
                  <a:close/>
                  <a:moveTo>
                    <a:pt x="314" y="316"/>
                  </a:moveTo>
                  <a:lnTo>
                    <a:pt x="322" y="316"/>
                  </a:lnTo>
                  <a:lnTo>
                    <a:pt x="322" y="320"/>
                  </a:lnTo>
                  <a:lnTo>
                    <a:pt x="320" y="322"/>
                  </a:lnTo>
                  <a:lnTo>
                    <a:pt x="318" y="324"/>
                  </a:lnTo>
                  <a:lnTo>
                    <a:pt x="316" y="324"/>
                  </a:lnTo>
                  <a:lnTo>
                    <a:pt x="316" y="316"/>
                  </a:lnTo>
                  <a:lnTo>
                    <a:pt x="314" y="316"/>
                  </a:lnTo>
                  <a:close/>
                  <a:moveTo>
                    <a:pt x="322" y="8"/>
                  </a:moveTo>
                  <a:lnTo>
                    <a:pt x="322" y="8"/>
                  </a:lnTo>
                  <a:lnTo>
                    <a:pt x="322" y="316"/>
                  </a:lnTo>
                  <a:lnTo>
                    <a:pt x="314" y="316"/>
                  </a:lnTo>
                  <a:lnTo>
                    <a:pt x="314" y="8"/>
                  </a:lnTo>
                  <a:lnTo>
                    <a:pt x="322" y="8"/>
                  </a:lnTo>
                  <a:close/>
                  <a:moveTo>
                    <a:pt x="316" y="8"/>
                  </a:moveTo>
                  <a:lnTo>
                    <a:pt x="316" y="0"/>
                  </a:lnTo>
                  <a:lnTo>
                    <a:pt x="318" y="2"/>
                  </a:lnTo>
                  <a:lnTo>
                    <a:pt x="320" y="2"/>
                  </a:lnTo>
                  <a:lnTo>
                    <a:pt x="322" y="6"/>
                  </a:lnTo>
                  <a:lnTo>
                    <a:pt x="322" y="8"/>
                  </a:lnTo>
                  <a:lnTo>
                    <a:pt x="314" y="8"/>
                  </a:lnTo>
                  <a:lnTo>
                    <a:pt x="316" y="8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316" y="0"/>
                  </a:lnTo>
                  <a:lnTo>
                    <a:pt x="316" y="8"/>
                  </a:lnTo>
                  <a:lnTo>
                    <a:pt x="6" y="8"/>
                  </a:lnTo>
                  <a:lnTo>
                    <a:pt x="6" y="0"/>
                  </a:lnTo>
                  <a:close/>
                  <a:moveTo>
                    <a:pt x="8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8"/>
                  </a:lnTo>
                  <a:lnTo>
                    <a:pt x="8" y="8"/>
                  </a:lnTo>
                  <a:close/>
                  <a:moveTo>
                    <a:pt x="0" y="316"/>
                  </a:moveTo>
                  <a:lnTo>
                    <a:pt x="0" y="3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316"/>
                  </a:lnTo>
                  <a:lnTo>
                    <a:pt x="0" y="316"/>
                  </a:lnTo>
                  <a:close/>
                  <a:moveTo>
                    <a:pt x="6" y="316"/>
                  </a:moveTo>
                  <a:lnTo>
                    <a:pt x="6" y="324"/>
                  </a:lnTo>
                  <a:lnTo>
                    <a:pt x="4" y="324"/>
                  </a:lnTo>
                  <a:lnTo>
                    <a:pt x="2" y="322"/>
                  </a:lnTo>
                  <a:lnTo>
                    <a:pt x="0" y="320"/>
                  </a:lnTo>
                  <a:lnTo>
                    <a:pt x="0" y="316"/>
                  </a:lnTo>
                  <a:lnTo>
                    <a:pt x="8" y="316"/>
                  </a:lnTo>
                  <a:lnTo>
                    <a:pt x="6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1429" y="2704"/>
              <a:ext cx="401" cy="272"/>
              <a:chOff x="3507" y="3262"/>
              <a:chExt cx="401" cy="272"/>
            </a:xfrm>
          </p:grpSpPr>
          <p:sp>
            <p:nvSpPr>
              <p:cNvPr id="49213" name="Text Box 47"/>
              <p:cNvSpPr txBox="1">
                <a:spLocks noChangeArrowheads="1"/>
              </p:cNvSpPr>
              <p:nvPr/>
            </p:nvSpPr>
            <p:spPr bwMode="auto">
              <a:xfrm>
                <a:off x="3587" y="3340"/>
                <a:ext cx="264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8000"/>
                    </a:solidFill>
                    <a:latin typeface="Comic Sans MS" pitchFamily="66" charset="0"/>
                  </a:rPr>
                  <a:t>SF</a:t>
                </a:r>
                <a:endParaRPr lang="ru-RU" sz="1400" b="1">
                  <a:solidFill>
                    <a:srgbClr val="008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214" name="Freeform 48"/>
              <p:cNvSpPr>
                <a:spLocks/>
              </p:cNvSpPr>
              <p:nvPr/>
            </p:nvSpPr>
            <p:spPr bwMode="auto">
              <a:xfrm>
                <a:off x="3746" y="3353"/>
                <a:ext cx="162" cy="90"/>
              </a:xfrm>
              <a:custGeom>
                <a:avLst/>
                <a:gdLst>
                  <a:gd name="T0" fmla="*/ 0 w 85"/>
                  <a:gd name="T1" fmla="*/ 0 h 44"/>
                  <a:gd name="T2" fmla="*/ 2147483647 w 85"/>
                  <a:gd name="T3" fmla="*/ 2147483647 h 44"/>
                  <a:gd name="T4" fmla="*/ 2147483647 w 85"/>
                  <a:gd name="T5" fmla="*/ 0 h 44"/>
                  <a:gd name="T6" fmla="*/ 2147483647 w 85"/>
                  <a:gd name="T7" fmla="*/ 0 h 44"/>
                  <a:gd name="T8" fmla="*/ 2147483647 w 85"/>
                  <a:gd name="T9" fmla="*/ 0 h 44"/>
                  <a:gd name="T10" fmla="*/ 2147483647 w 85"/>
                  <a:gd name="T11" fmla="*/ 0 h 44"/>
                  <a:gd name="T12" fmla="*/ 0 w 8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4"/>
                  <a:gd name="T23" fmla="*/ 85 w 8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4">
                    <a:moveTo>
                      <a:pt x="0" y="0"/>
                    </a:moveTo>
                    <a:lnTo>
                      <a:pt x="85" y="44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5" name="Freeform 49"/>
              <p:cNvSpPr>
                <a:spLocks/>
              </p:cNvSpPr>
              <p:nvPr/>
            </p:nvSpPr>
            <p:spPr bwMode="auto">
              <a:xfrm>
                <a:off x="3746" y="3353"/>
                <a:ext cx="162" cy="90"/>
              </a:xfrm>
              <a:custGeom>
                <a:avLst/>
                <a:gdLst>
                  <a:gd name="T0" fmla="*/ 0 w 85"/>
                  <a:gd name="T1" fmla="*/ 0 h 44"/>
                  <a:gd name="T2" fmla="*/ 2147483647 w 85"/>
                  <a:gd name="T3" fmla="*/ 2147483647 h 44"/>
                  <a:gd name="T4" fmla="*/ 2147483647 w 85"/>
                  <a:gd name="T5" fmla="*/ 0 h 44"/>
                  <a:gd name="T6" fmla="*/ 2147483647 w 85"/>
                  <a:gd name="T7" fmla="*/ 0 h 44"/>
                  <a:gd name="T8" fmla="*/ 2147483647 w 85"/>
                  <a:gd name="T9" fmla="*/ 0 h 44"/>
                  <a:gd name="T10" fmla="*/ 2147483647 w 85"/>
                  <a:gd name="T11" fmla="*/ 0 h 44"/>
                  <a:gd name="T12" fmla="*/ 0 w 85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4"/>
                  <a:gd name="T23" fmla="*/ 85 w 85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4">
                    <a:moveTo>
                      <a:pt x="0" y="0"/>
                    </a:moveTo>
                    <a:lnTo>
                      <a:pt x="85" y="44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28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6" name="Line 50"/>
              <p:cNvSpPr>
                <a:spLocks noChangeShapeType="1"/>
              </p:cNvSpPr>
              <p:nvPr/>
            </p:nvSpPr>
            <p:spPr bwMode="auto">
              <a:xfrm>
                <a:off x="3710" y="3262"/>
                <a:ext cx="195" cy="174"/>
              </a:xfrm>
              <a:prstGeom prst="line">
                <a:avLst/>
              </a:prstGeom>
              <a:noFill/>
              <a:ln w="19050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7" name="Freeform 51"/>
              <p:cNvSpPr>
                <a:spLocks/>
              </p:cNvSpPr>
              <p:nvPr/>
            </p:nvSpPr>
            <p:spPr bwMode="auto">
              <a:xfrm>
                <a:off x="3507" y="3355"/>
                <a:ext cx="166" cy="90"/>
              </a:xfrm>
              <a:custGeom>
                <a:avLst/>
                <a:gdLst>
                  <a:gd name="T0" fmla="*/ 2147483647 w 87"/>
                  <a:gd name="T1" fmla="*/ 0 h 44"/>
                  <a:gd name="T2" fmla="*/ 0 w 87"/>
                  <a:gd name="T3" fmla="*/ 2147483647 h 44"/>
                  <a:gd name="T4" fmla="*/ 2147483647 w 87"/>
                  <a:gd name="T5" fmla="*/ 0 h 44"/>
                  <a:gd name="T6" fmla="*/ 2147483647 w 87"/>
                  <a:gd name="T7" fmla="*/ 0 h 44"/>
                  <a:gd name="T8" fmla="*/ 2147483647 w 87"/>
                  <a:gd name="T9" fmla="*/ 0 h 44"/>
                  <a:gd name="T10" fmla="*/ 2147483647 w 87"/>
                  <a:gd name="T11" fmla="*/ 0 h 44"/>
                  <a:gd name="T12" fmla="*/ 2147483647 w 87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4"/>
                  <a:gd name="T23" fmla="*/ 87 w 8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4">
                    <a:moveTo>
                      <a:pt x="87" y="0"/>
                    </a:moveTo>
                    <a:lnTo>
                      <a:pt x="0" y="4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78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8" name="Freeform 52"/>
              <p:cNvSpPr>
                <a:spLocks/>
              </p:cNvSpPr>
              <p:nvPr/>
            </p:nvSpPr>
            <p:spPr bwMode="auto">
              <a:xfrm>
                <a:off x="3507" y="3355"/>
                <a:ext cx="166" cy="90"/>
              </a:xfrm>
              <a:custGeom>
                <a:avLst/>
                <a:gdLst>
                  <a:gd name="T0" fmla="*/ 2147483647 w 87"/>
                  <a:gd name="T1" fmla="*/ 0 h 44"/>
                  <a:gd name="T2" fmla="*/ 0 w 87"/>
                  <a:gd name="T3" fmla="*/ 2147483647 h 44"/>
                  <a:gd name="T4" fmla="*/ 2147483647 w 87"/>
                  <a:gd name="T5" fmla="*/ 0 h 44"/>
                  <a:gd name="T6" fmla="*/ 2147483647 w 87"/>
                  <a:gd name="T7" fmla="*/ 0 h 44"/>
                  <a:gd name="T8" fmla="*/ 2147483647 w 87"/>
                  <a:gd name="T9" fmla="*/ 0 h 44"/>
                  <a:gd name="T10" fmla="*/ 2147483647 w 87"/>
                  <a:gd name="T11" fmla="*/ 0 h 44"/>
                  <a:gd name="T12" fmla="*/ 2147483647 w 87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4"/>
                  <a:gd name="T23" fmla="*/ 87 w 8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4">
                    <a:moveTo>
                      <a:pt x="87" y="0"/>
                    </a:moveTo>
                    <a:lnTo>
                      <a:pt x="0" y="44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78" y="0"/>
                    </a:lnTo>
                    <a:lnTo>
                      <a:pt x="87" y="0"/>
                    </a:lnTo>
                    <a:close/>
                  </a:path>
                </a:pathLst>
              </a:custGeom>
              <a:noFill/>
              <a:ln w="11113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9" name="Line 53"/>
              <p:cNvSpPr>
                <a:spLocks noChangeShapeType="1"/>
              </p:cNvSpPr>
              <p:nvPr/>
            </p:nvSpPr>
            <p:spPr bwMode="auto">
              <a:xfrm flipH="1">
                <a:off x="3516" y="3265"/>
                <a:ext cx="191" cy="172"/>
              </a:xfrm>
              <a:prstGeom prst="line">
                <a:avLst/>
              </a:prstGeom>
              <a:noFill/>
              <a:ln w="19050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2089" y="1648"/>
              <a:ext cx="161" cy="243"/>
              <a:chOff x="1700" y="572"/>
              <a:chExt cx="161" cy="243"/>
            </a:xfrm>
          </p:grpSpPr>
          <p:sp>
            <p:nvSpPr>
              <p:cNvPr id="49211" name="Rectangle 55"/>
              <p:cNvSpPr>
                <a:spLocks noChangeArrowheads="1"/>
              </p:cNvSpPr>
              <p:nvPr/>
            </p:nvSpPr>
            <p:spPr bwMode="auto">
              <a:xfrm>
                <a:off x="1700" y="572"/>
                <a:ext cx="12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40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endParaRPr lang="ru-RU" sz="2400"/>
              </a:p>
            </p:txBody>
          </p:sp>
          <p:sp>
            <p:nvSpPr>
              <p:cNvPr id="49212" name="Rectangle 56"/>
              <p:cNvSpPr>
                <a:spLocks noChangeArrowheads="1"/>
              </p:cNvSpPr>
              <p:nvPr/>
            </p:nvSpPr>
            <p:spPr bwMode="auto">
              <a:xfrm>
                <a:off x="1805" y="681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  <a:endParaRPr lang="ru-RU" sz="1400"/>
              </a:p>
            </p:txBody>
          </p:sp>
        </p:grpSp>
        <p:sp>
          <p:nvSpPr>
            <p:cNvPr id="49200" name="Rectangle 57"/>
            <p:cNvSpPr>
              <a:spLocks noChangeArrowheads="1"/>
            </p:cNvSpPr>
            <p:nvPr/>
          </p:nvSpPr>
          <p:spPr bwMode="auto">
            <a:xfrm>
              <a:off x="1973" y="1882"/>
              <a:ext cx="340" cy="3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2245" y="1661"/>
              <a:ext cx="258" cy="258"/>
              <a:chOff x="1020" y="1126"/>
              <a:chExt cx="291" cy="218"/>
            </a:xfrm>
          </p:grpSpPr>
          <p:sp>
            <p:nvSpPr>
              <p:cNvPr id="49209" name="Freeform 59"/>
              <p:cNvSpPr>
                <a:spLocks/>
              </p:cNvSpPr>
              <p:nvPr/>
            </p:nvSpPr>
            <p:spPr bwMode="auto">
              <a:xfrm>
                <a:off x="1020" y="1272"/>
                <a:ext cx="158" cy="72"/>
              </a:xfrm>
              <a:custGeom>
                <a:avLst/>
                <a:gdLst>
                  <a:gd name="T0" fmla="*/ 2147483647 w 87"/>
                  <a:gd name="T1" fmla="*/ 0 h 45"/>
                  <a:gd name="T2" fmla="*/ 0 w 87"/>
                  <a:gd name="T3" fmla="*/ 95327020 h 45"/>
                  <a:gd name="T4" fmla="*/ 2147483647 w 87"/>
                  <a:gd name="T5" fmla="*/ 0 h 45"/>
                  <a:gd name="T6" fmla="*/ 2147483647 w 87"/>
                  <a:gd name="T7" fmla="*/ 0 h 45"/>
                  <a:gd name="T8" fmla="*/ 2147483647 w 87"/>
                  <a:gd name="T9" fmla="*/ 0 h 45"/>
                  <a:gd name="T10" fmla="*/ 2147483647 w 87"/>
                  <a:gd name="T11" fmla="*/ 0 h 45"/>
                  <a:gd name="T12" fmla="*/ 2147483647 w 8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5"/>
                  <a:gd name="T23" fmla="*/ 87 w 87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5">
                    <a:moveTo>
                      <a:pt x="87" y="0"/>
                    </a:moveTo>
                    <a:lnTo>
                      <a:pt x="0" y="45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78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10" name="Line 60"/>
              <p:cNvSpPr>
                <a:spLocks noChangeShapeType="1"/>
              </p:cNvSpPr>
              <p:nvPr/>
            </p:nvSpPr>
            <p:spPr bwMode="auto">
              <a:xfrm flipH="1">
                <a:off x="1080" y="1126"/>
                <a:ext cx="231" cy="17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202" name="Rectangle 61"/>
            <p:cNvSpPr>
              <a:spLocks noChangeArrowheads="1"/>
            </p:cNvSpPr>
            <p:nvPr/>
          </p:nvSpPr>
          <p:spPr bwMode="auto">
            <a:xfrm>
              <a:off x="1445" y="2384"/>
              <a:ext cx="340" cy="3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Group 62"/>
            <p:cNvGrpSpPr>
              <a:grpSpLocks/>
            </p:cNvGrpSpPr>
            <p:nvPr/>
          </p:nvGrpSpPr>
          <p:grpSpPr bwMode="auto">
            <a:xfrm>
              <a:off x="1735" y="2168"/>
              <a:ext cx="258" cy="258"/>
              <a:chOff x="1020" y="1126"/>
              <a:chExt cx="291" cy="218"/>
            </a:xfrm>
          </p:grpSpPr>
          <p:sp>
            <p:nvSpPr>
              <p:cNvPr id="49207" name="Freeform 63"/>
              <p:cNvSpPr>
                <a:spLocks/>
              </p:cNvSpPr>
              <p:nvPr/>
            </p:nvSpPr>
            <p:spPr bwMode="auto">
              <a:xfrm>
                <a:off x="1020" y="1272"/>
                <a:ext cx="158" cy="72"/>
              </a:xfrm>
              <a:custGeom>
                <a:avLst/>
                <a:gdLst>
                  <a:gd name="T0" fmla="*/ 2147483647 w 87"/>
                  <a:gd name="T1" fmla="*/ 0 h 45"/>
                  <a:gd name="T2" fmla="*/ 0 w 87"/>
                  <a:gd name="T3" fmla="*/ 95327020 h 45"/>
                  <a:gd name="T4" fmla="*/ 2147483647 w 87"/>
                  <a:gd name="T5" fmla="*/ 0 h 45"/>
                  <a:gd name="T6" fmla="*/ 2147483647 w 87"/>
                  <a:gd name="T7" fmla="*/ 0 h 45"/>
                  <a:gd name="T8" fmla="*/ 2147483647 w 87"/>
                  <a:gd name="T9" fmla="*/ 0 h 45"/>
                  <a:gd name="T10" fmla="*/ 2147483647 w 87"/>
                  <a:gd name="T11" fmla="*/ 0 h 45"/>
                  <a:gd name="T12" fmla="*/ 2147483647 w 8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5"/>
                  <a:gd name="T23" fmla="*/ 87 w 87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5">
                    <a:moveTo>
                      <a:pt x="87" y="0"/>
                    </a:moveTo>
                    <a:lnTo>
                      <a:pt x="0" y="45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78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08" name="Line 64"/>
              <p:cNvSpPr>
                <a:spLocks noChangeShapeType="1"/>
              </p:cNvSpPr>
              <p:nvPr/>
            </p:nvSpPr>
            <p:spPr bwMode="auto">
              <a:xfrm flipH="1">
                <a:off x="1080" y="1126"/>
                <a:ext cx="231" cy="17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1590" y="2147"/>
              <a:ext cx="161" cy="243"/>
              <a:chOff x="1836" y="964"/>
              <a:chExt cx="161" cy="243"/>
            </a:xfrm>
          </p:grpSpPr>
          <p:sp>
            <p:nvSpPr>
              <p:cNvPr id="49205" name="Rectangle 66"/>
              <p:cNvSpPr>
                <a:spLocks noChangeArrowheads="1"/>
              </p:cNvSpPr>
              <p:nvPr/>
            </p:nvSpPr>
            <p:spPr bwMode="auto">
              <a:xfrm>
                <a:off x="1836" y="964"/>
                <a:ext cx="12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400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  <a:endParaRPr lang="ru-RU" sz="2400"/>
              </a:p>
            </p:txBody>
          </p:sp>
          <p:sp>
            <p:nvSpPr>
              <p:cNvPr id="49206" name="Rectangle 67"/>
              <p:cNvSpPr>
                <a:spLocks noChangeArrowheads="1"/>
              </p:cNvSpPr>
              <p:nvPr/>
            </p:nvSpPr>
            <p:spPr bwMode="auto">
              <a:xfrm>
                <a:off x="1941" y="1073"/>
                <a:ext cx="5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Times New Roman" pitchFamily="18" charset="0"/>
                  </a:rPr>
                  <a:t>3</a:t>
                </a:r>
                <a:endParaRPr lang="ru-RU" sz="1400"/>
              </a:p>
            </p:txBody>
          </p:sp>
        </p:grpSp>
      </p:grpSp>
      <p:sp>
        <p:nvSpPr>
          <p:cNvPr id="49162" name="Text Box 81"/>
          <p:cNvSpPr txBox="1">
            <a:spLocks noChangeArrowheads="1"/>
          </p:cNvSpPr>
          <p:nvPr/>
        </p:nvSpPr>
        <p:spPr bwMode="auto">
          <a:xfrm>
            <a:off x="4408488" y="33337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low-background detection scheme</a:t>
            </a:r>
            <a:r>
              <a:rPr lang="ru-RU" altLang="ja-JP"/>
              <a:t> </a:t>
            </a:r>
            <a:endParaRPr lang="ru-RU"/>
          </a:p>
        </p:txBody>
      </p:sp>
      <p:sp>
        <p:nvSpPr>
          <p:cNvPr id="49163" name="Text Box 88"/>
          <p:cNvSpPr txBox="1">
            <a:spLocks noChangeArrowheads="1"/>
          </p:cNvSpPr>
          <p:nvPr/>
        </p:nvSpPr>
        <p:spPr bwMode="auto">
          <a:xfrm>
            <a:off x="5614988" y="1125538"/>
            <a:ext cx="1655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latin typeface="+mn-lt"/>
              </a:rPr>
              <a:t>focal plane</a:t>
            </a:r>
          </a:p>
          <a:p>
            <a:pPr algn="r"/>
            <a:r>
              <a:rPr lang="en-US" sz="1600" b="1">
                <a:latin typeface="+mn-lt"/>
              </a:rPr>
              <a:t>detector array</a:t>
            </a:r>
            <a:endParaRPr lang="ru-RU" sz="1600" b="1">
              <a:latin typeface="+mn-lt"/>
            </a:endParaRPr>
          </a:p>
        </p:txBody>
      </p:sp>
      <p:sp>
        <p:nvSpPr>
          <p:cNvPr id="49164" name="Text Box 91"/>
          <p:cNvSpPr txBox="1">
            <a:spLocks noChangeArrowheads="1"/>
          </p:cNvSpPr>
          <p:nvPr/>
        </p:nvSpPr>
        <p:spPr bwMode="auto">
          <a:xfrm>
            <a:off x="3059113" y="1227138"/>
            <a:ext cx="165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>
                <a:latin typeface="+mn-lt"/>
              </a:rPr>
              <a:t>separator</a:t>
            </a:r>
          </a:p>
        </p:txBody>
      </p:sp>
      <p:sp>
        <p:nvSpPr>
          <p:cNvPr id="49165" name="Text Box 92"/>
          <p:cNvSpPr txBox="1">
            <a:spLocks noChangeArrowheads="1"/>
          </p:cNvSpPr>
          <p:nvPr/>
        </p:nvSpPr>
        <p:spPr bwMode="auto">
          <a:xfrm rot="-5400000">
            <a:off x="7883525" y="1196976"/>
            <a:ext cx="1889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Yu. Oganessian 2010</a:t>
            </a:r>
            <a:endParaRPr lang="ru-RU" sz="1400"/>
          </a:p>
        </p:txBody>
      </p:sp>
      <p:grpSp>
        <p:nvGrpSpPr>
          <p:cNvPr id="20" name="Group 119"/>
          <p:cNvGrpSpPr>
            <a:grpSpLocks/>
          </p:cNvGrpSpPr>
          <p:nvPr/>
        </p:nvGrpSpPr>
        <p:grpSpPr bwMode="auto">
          <a:xfrm>
            <a:off x="3351213" y="1773238"/>
            <a:ext cx="2603500" cy="3829050"/>
            <a:chOff x="2111" y="1117"/>
            <a:chExt cx="1640" cy="2412"/>
          </a:xfrm>
        </p:grpSpPr>
        <p:grpSp>
          <p:nvGrpSpPr>
            <p:cNvPr id="21" name="Group 86"/>
            <p:cNvGrpSpPr>
              <a:grpSpLocks/>
            </p:cNvGrpSpPr>
            <p:nvPr/>
          </p:nvGrpSpPr>
          <p:grpSpPr bwMode="auto">
            <a:xfrm>
              <a:off x="2111" y="1117"/>
              <a:ext cx="1640" cy="2412"/>
              <a:chOff x="2111" y="1117"/>
              <a:chExt cx="1640" cy="2412"/>
            </a:xfrm>
          </p:grpSpPr>
          <p:grpSp>
            <p:nvGrpSpPr>
              <p:cNvPr id="22" name="Group 68"/>
              <p:cNvGrpSpPr>
                <a:grpSpLocks/>
              </p:cNvGrpSpPr>
              <p:nvPr/>
            </p:nvGrpSpPr>
            <p:grpSpPr bwMode="auto">
              <a:xfrm>
                <a:off x="2111" y="1979"/>
                <a:ext cx="1640" cy="1550"/>
                <a:chOff x="1365" y="1752"/>
                <a:chExt cx="1640" cy="1550"/>
              </a:xfrm>
            </p:grpSpPr>
            <p:grpSp>
              <p:nvGrpSpPr>
                <p:cNvPr id="23" name="Group 69"/>
                <p:cNvGrpSpPr>
                  <a:grpSpLocks/>
                </p:cNvGrpSpPr>
                <p:nvPr/>
              </p:nvGrpSpPr>
              <p:grpSpPr bwMode="auto">
                <a:xfrm>
                  <a:off x="1909" y="2205"/>
                  <a:ext cx="590" cy="383"/>
                  <a:chOff x="1926" y="2219"/>
                  <a:chExt cx="590" cy="383"/>
                </a:xfrm>
              </p:grpSpPr>
              <p:sp>
                <p:nvSpPr>
                  <p:cNvPr id="49193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8" y="2219"/>
                    <a:ext cx="567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latin typeface="+mn-lt"/>
                      </a:rPr>
                      <a:t>9.79 </a:t>
                    </a:r>
                    <a:r>
                      <a:rPr lang="en-US" sz="1400" b="1" dirty="0" err="1">
                        <a:latin typeface="+mn-lt"/>
                      </a:rPr>
                      <a:t>MeV</a:t>
                    </a:r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49194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0" y="2408"/>
                    <a:ext cx="586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solidFill>
                          <a:srgbClr val="0000FF"/>
                        </a:solidFill>
                        <a:latin typeface="+mn-lt"/>
                      </a:rPr>
                      <a:t>22.09 mm</a:t>
                    </a:r>
                  </a:p>
                </p:txBody>
              </p:sp>
              <p:sp>
                <p:nvSpPr>
                  <p:cNvPr id="49195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6" y="2311"/>
                    <a:ext cx="390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latin typeface="+mn-lt"/>
                      </a:rPr>
                      <a:t>0.24 s</a:t>
                    </a:r>
                  </a:p>
                </p:txBody>
              </p:sp>
            </p:grpSp>
            <p:grpSp>
              <p:nvGrpSpPr>
                <p:cNvPr id="24" name="Group 73"/>
                <p:cNvGrpSpPr>
                  <a:grpSpLocks/>
                </p:cNvGrpSpPr>
                <p:nvPr/>
              </p:nvGrpSpPr>
              <p:grpSpPr bwMode="auto">
                <a:xfrm>
                  <a:off x="1365" y="2917"/>
                  <a:ext cx="624" cy="385"/>
                  <a:chOff x="1384" y="2948"/>
                  <a:chExt cx="624" cy="385"/>
                </a:xfrm>
              </p:grpSpPr>
              <p:sp>
                <p:nvSpPr>
                  <p:cNvPr id="49190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2948"/>
                    <a:ext cx="624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latin typeface="+mn-lt"/>
                      </a:rPr>
                      <a:t>189.4 </a:t>
                    </a:r>
                    <a:r>
                      <a:rPr lang="en-US" sz="1400" b="1" dirty="0" err="1">
                        <a:latin typeface="+mn-lt"/>
                      </a:rPr>
                      <a:t>MeV</a:t>
                    </a:r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49191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6" y="3139"/>
                    <a:ext cx="586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rgbClr val="0000FF"/>
                        </a:solidFill>
                        <a:latin typeface="+mn-lt"/>
                      </a:rPr>
                      <a:t>22.01 mm</a:t>
                    </a:r>
                  </a:p>
                </p:txBody>
              </p:sp>
              <p:sp>
                <p:nvSpPr>
                  <p:cNvPr id="49192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6" y="3044"/>
                    <a:ext cx="448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latin typeface="+mn-lt"/>
                      </a:rPr>
                      <a:t>31.66 s</a:t>
                    </a:r>
                  </a:p>
                </p:txBody>
              </p:sp>
            </p:grpSp>
            <p:grpSp>
              <p:nvGrpSpPr>
                <p:cNvPr id="25" name="Group 77"/>
                <p:cNvGrpSpPr>
                  <a:grpSpLocks/>
                </p:cNvGrpSpPr>
                <p:nvPr/>
              </p:nvGrpSpPr>
              <p:grpSpPr bwMode="auto">
                <a:xfrm>
                  <a:off x="2381" y="1752"/>
                  <a:ext cx="624" cy="385"/>
                  <a:chOff x="2399" y="1742"/>
                  <a:chExt cx="624" cy="385"/>
                </a:xfrm>
              </p:grpSpPr>
              <p:sp>
                <p:nvSpPr>
                  <p:cNvPr id="49187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99" y="1742"/>
                    <a:ext cx="624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latin typeface="+mn-lt"/>
                      </a:rPr>
                      <a:t>10.25 MeV</a:t>
                    </a:r>
                  </a:p>
                </p:txBody>
              </p:sp>
              <p:sp>
                <p:nvSpPr>
                  <p:cNvPr id="4918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1" y="1933"/>
                    <a:ext cx="586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solidFill>
                          <a:srgbClr val="0000FF"/>
                        </a:solidFill>
                        <a:latin typeface="+mn-lt"/>
                      </a:rPr>
                      <a:t>22.20 mm</a:t>
                    </a:r>
                  </a:p>
                </p:txBody>
              </p:sp>
              <p:sp>
                <p:nvSpPr>
                  <p:cNvPr id="49189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1" y="1838"/>
                    <a:ext cx="365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latin typeface="+mn-lt"/>
                      </a:rPr>
                      <a:t>0.51s</a:t>
                    </a:r>
                  </a:p>
                </p:txBody>
              </p:sp>
            </p:grpSp>
          </p:grpSp>
          <p:grpSp>
            <p:nvGrpSpPr>
              <p:cNvPr id="26" name="Group 85"/>
              <p:cNvGrpSpPr>
                <a:grpSpLocks/>
              </p:cNvGrpSpPr>
              <p:nvPr/>
            </p:nvGrpSpPr>
            <p:grpSpPr bwMode="auto">
              <a:xfrm>
                <a:off x="2630" y="1117"/>
                <a:ext cx="995" cy="803"/>
                <a:chOff x="3582" y="1117"/>
                <a:chExt cx="995" cy="803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3582" y="1505"/>
                  <a:ext cx="624" cy="415"/>
                  <a:chOff x="4264" y="2403"/>
                  <a:chExt cx="594" cy="406"/>
                </a:xfrm>
              </p:grpSpPr>
              <p:sp>
                <p:nvSpPr>
                  <p:cNvPr id="4918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4" y="2403"/>
                    <a:ext cx="594" cy="1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 dirty="0">
                        <a:latin typeface="+mn-lt"/>
                      </a:rPr>
                      <a:t>10.91 </a:t>
                    </a:r>
                    <a:r>
                      <a:rPr lang="en-US" sz="1400" b="1" dirty="0" err="1">
                        <a:latin typeface="+mn-lt"/>
                      </a:rPr>
                      <a:t>MeV</a:t>
                    </a:r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4918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4" y="2619"/>
                    <a:ext cx="558" cy="1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solidFill>
                          <a:srgbClr val="0000FF"/>
                        </a:solidFill>
                        <a:latin typeface="+mn-lt"/>
                      </a:rPr>
                      <a:t>22.16 mm</a:t>
                    </a:r>
                  </a:p>
                </p:txBody>
              </p:sp>
              <p:sp>
                <p:nvSpPr>
                  <p:cNvPr id="4918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1" y="2514"/>
                    <a:ext cx="52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400" b="1">
                        <a:latin typeface="+mn-lt"/>
                      </a:rPr>
                      <a:t>53.01 ms</a:t>
                    </a:r>
                  </a:p>
                </p:txBody>
              </p:sp>
            </p:grpSp>
            <p:sp>
              <p:nvSpPr>
                <p:cNvPr id="4917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91" y="1117"/>
                  <a:ext cx="58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400" b="1" dirty="0">
                      <a:latin typeface="+mn-lt"/>
                    </a:rPr>
                    <a:t>9.96 </a:t>
                  </a:r>
                  <a:r>
                    <a:rPr lang="en-US" sz="1400" b="1" dirty="0" err="1">
                      <a:latin typeface="+mn-lt"/>
                    </a:rPr>
                    <a:t>MeV</a:t>
                  </a:r>
                  <a:endParaRPr lang="en-US" sz="1400" b="1" dirty="0">
                    <a:latin typeface="+mn-lt"/>
                  </a:endParaRPr>
                </a:p>
              </p:txBody>
            </p:sp>
            <p:sp>
              <p:nvSpPr>
                <p:cNvPr id="4918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1" y="1247"/>
                  <a:ext cx="58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b="1">
                      <a:solidFill>
                        <a:srgbClr val="0000FF"/>
                      </a:solidFill>
                      <a:latin typeface="+mn-lt"/>
                    </a:rPr>
                    <a:t>22.04 mm</a:t>
                  </a:r>
                </a:p>
              </p:txBody>
            </p:sp>
          </p:grpSp>
        </p:grpSp>
        <p:grpSp>
          <p:nvGrpSpPr>
            <p:cNvPr id="28" name="Group 118"/>
            <p:cNvGrpSpPr>
              <a:grpSpLocks/>
            </p:cNvGrpSpPr>
            <p:nvPr/>
          </p:nvGrpSpPr>
          <p:grpSpPr bwMode="auto">
            <a:xfrm>
              <a:off x="2206" y="1646"/>
              <a:ext cx="1300" cy="1261"/>
              <a:chOff x="2206" y="1646"/>
              <a:chExt cx="1300" cy="1261"/>
            </a:xfrm>
          </p:grpSpPr>
          <p:sp>
            <p:nvSpPr>
              <p:cNvPr id="49170" name="Rectangle 4"/>
              <p:cNvSpPr>
                <a:spLocks noChangeArrowheads="1"/>
              </p:cNvSpPr>
              <p:nvPr/>
            </p:nvSpPr>
            <p:spPr bwMode="auto">
              <a:xfrm>
                <a:off x="3299" y="1751"/>
                <a:ext cx="2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 b="1">
                    <a:solidFill>
                      <a:srgbClr val="000000"/>
                    </a:solidFill>
                    <a:latin typeface="Gungsuh" pitchFamily="18" charset="-127"/>
                  </a:rPr>
                  <a:t>11</a:t>
                </a:r>
                <a:r>
                  <a:rPr lang="en-US" sz="1500" b="1">
                    <a:solidFill>
                      <a:srgbClr val="000000"/>
                    </a:solidFill>
                    <a:latin typeface="Gungsuh" pitchFamily="18" charset="-127"/>
                  </a:rPr>
                  <a:t>5</a:t>
                </a:r>
                <a:endParaRPr lang="ru-RU" sz="1600" b="1">
                  <a:latin typeface="Gungsuh" pitchFamily="18" charset="-127"/>
                </a:endParaRPr>
              </a:p>
            </p:txBody>
          </p:sp>
          <p:sp>
            <p:nvSpPr>
              <p:cNvPr id="49171" name="Rectangle 5"/>
              <p:cNvSpPr>
                <a:spLocks noChangeArrowheads="1"/>
              </p:cNvSpPr>
              <p:nvPr/>
            </p:nvSpPr>
            <p:spPr bwMode="auto">
              <a:xfrm>
                <a:off x="3223" y="1646"/>
                <a:ext cx="16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  <a:latin typeface="Gungsuh" pitchFamily="18" charset="-127"/>
                  </a:rPr>
                  <a:t>2</a:t>
                </a:r>
                <a:r>
                  <a:rPr lang="en-US" sz="1200" b="1">
                    <a:solidFill>
                      <a:srgbClr val="000000"/>
                    </a:solidFill>
                    <a:latin typeface="Gungsuh" pitchFamily="18" charset="-127"/>
                  </a:rPr>
                  <a:t>89</a:t>
                </a:r>
                <a:endParaRPr lang="ru-RU" sz="1200" b="1">
                  <a:latin typeface="Gungsuh" pitchFamily="18" charset="-127"/>
                </a:endParaRPr>
              </a:p>
            </p:txBody>
          </p:sp>
          <p:sp>
            <p:nvSpPr>
              <p:cNvPr id="49172" name="Rectangle 4"/>
              <p:cNvSpPr>
                <a:spLocks noChangeArrowheads="1"/>
              </p:cNvSpPr>
              <p:nvPr/>
            </p:nvSpPr>
            <p:spPr bwMode="auto">
              <a:xfrm>
                <a:off x="2799" y="2258"/>
                <a:ext cx="2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500" b="1">
                    <a:solidFill>
                      <a:srgbClr val="000000"/>
                    </a:solidFill>
                    <a:latin typeface="Gungsuh" pitchFamily="18" charset="-127"/>
                  </a:rPr>
                  <a:t>11</a:t>
                </a:r>
                <a:r>
                  <a:rPr lang="en-US" sz="1500" b="1">
                    <a:solidFill>
                      <a:srgbClr val="000000"/>
                    </a:solidFill>
                    <a:latin typeface="Gungsuh" pitchFamily="18" charset="-127"/>
                  </a:rPr>
                  <a:t>3</a:t>
                </a:r>
                <a:endParaRPr lang="ru-RU" sz="1600" b="1">
                  <a:latin typeface="Gungsuh" pitchFamily="18" charset="-127"/>
                </a:endParaRPr>
              </a:p>
            </p:txBody>
          </p:sp>
          <p:sp>
            <p:nvSpPr>
              <p:cNvPr id="49173" name="Rectangle 5"/>
              <p:cNvSpPr>
                <a:spLocks noChangeArrowheads="1"/>
              </p:cNvSpPr>
              <p:nvPr/>
            </p:nvSpPr>
            <p:spPr bwMode="auto">
              <a:xfrm>
                <a:off x="2723" y="2150"/>
                <a:ext cx="16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  <a:latin typeface="Gungsuh" pitchFamily="18" charset="-127"/>
                  </a:rPr>
                  <a:t>2</a:t>
                </a:r>
                <a:r>
                  <a:rPr lang="en-US" sz="1200" b="1">
                    <a:solidFill>
                      <a:srgbClr val="000000"/>
                    </a:solidFill>
                    <a:latin typeface="Gungsuh" pitchFamily="18" charset="-127"/>
                  </a:rPr>
                  <a:t>85</a:t>
                </a:r>
                <a:endParaRPr lang="ru-RU" sz="1200" b="1">
                  <a:latin typeface="Gungsuh" pitchFamily="18" charset="-127"/>
                </a:endParaRPr>
              </a:p>
            </p:txBody>
          </p:sp>
          <p:sp>
            <p:nvSpPr>
              <p:cNvPr id="49174" name="Rectangle 4"/>
              <p:cNvSpPr>
                <a:spLocks noChangeArrowheads="1"/>
              </p:cNvSpPr>
              <p:nvPr/>
            </p:nvSpPr>
            <p:spPr bwMode="auto">
              <a:xfrm>
                <a:off x="2282" y="2763"/>
                <a:ext cx="20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Gungsuh" pitchFamily="18" charset="-127"/>
                  </a:rPr>
                  <a:t>111</a:t>
                </a:r>
                <a:endParaRPr lang="ru-RU" sz="1600" b="1">
                  <a:latin typeface="Gungsuh" pitchFamily="18" charset="-127"/>
                </a:endParaRPr>
              </a:p>
            </p:txBody>
          </p:sp>
          <p:sp>
            <p:nvSpPr>
              <p:cNvPr id="49175" name="Rectangle 5"/>
              <p:cNvSpPr>
                <a:spLocks noChangeArrowheads="1"/>
              </p:cNvSpPr>
              <p:nvPr/>
            </p:nvSpPr>
            <p:spPr bwMode="auto">
              <a:xfrm>
                <a:off x="2206" y="2633"/>
                <a:ext cx="16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  <a:latin typeface="Gungsuh" pitchFamily="18" charset="-127"/>
                  </a:rPr>
                  <a:t>2</a:t>
                </a:r>
                <a:r>
                  <a:rPr lang="en-US" sz="1200" b="1">
                    <a:solidFill>
                      <a:srgbClr val="000000"/>
                    </a:solidFill>
                    <a:latin typeface="Gungsuh" pitchFamily="18" charset="-127"/>
                  </a:rPr>
                  <a:t>81</a:t>
                </a:r>
                <a:endParaRPr lang="ru-RU" sz="1200" b="1">
                  <a:latin typeface="Gungsuh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650" y="1062906"/>
            <a:ext cx="3240088" cy="3451225"/>
            <a:chOff x="521" y="1314"/>
            <a:chExt cx="2041" cy="2174"/>
          </a:xfrm>
        </p:grpSpPr>
        <p:sp>
          <p:nvSpPr>
            <p:cNvPr id="50262" name="Text Box 3"/>
            <p:cNvSpPr txBox="1">
              <a:spLocks noChangeArrowheads="1"/>
            </p:cNvSpPr>
            <p:nvPr/>
          </p:nvSpPr>
          <p:spPr bwMode="auto">
            <a:xfrm>
              <a:off x="930" y="1314"/>
              <a:ext cx="50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</a:rPr>
                <a:t>1680 h</a:t>
              </a:r>
              <a:endParaRPr lang="ru-RU" sz="1600">
                <a:solidFill>
                  <a:srgbClr val="0000CC"/>
                </a:solidFill>
              </a:endParaRPr>
            </a:p>
          </p:txBody>
        </p:sp>
        <p:sp>
          <p:nvSpPr>
            <p:cNvPr id="50263" name="Text Box 4"/>
            <p:cNvSpPr txBox="1">
              <a:spLocks noChangeArrowheads="1"/>
            </p:cNvSpPr>
            <p:nvPr/>
          </p:nvSpPr>
          <p:spPr bwMode="auto">
            <a:xfrm>
              <a:off x="521" y="2448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CC"/>
                  </a:solidFill>
                </a:rPr>
                <a:t>80 h</a:t>
              </a:r>
              <a:endParaRPr lang="ru-RU" sz="1600">
                <a:solidFill>
                  <a:srgbClr val="0000CC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83" y="2931"/>
              <a:ext cx="1179" cy="557"/>
              <a:chOff x="1326" y="2921"/>
              <a:chExt cx="1179" cy="557"/>
            </a:xfrm>
          </p:grpSpPr>
          <p:sp>
            <p:nvSpPr>
              <p:cNvPr id="50265" name="Line 6"/>
              <p:cNvSpPr>
                <a:spLocks noChangeShapeType="1"/>
              </p:cNvSpPr>
              <p:nvPr/>
            </p:nvSpPr>
            <p:spPr bwMode="auto">
              <a:xfrm>
                <a:off x="2502" y="2921"/>
                <a:ext cx="0" cy="40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66" name="Line 7"/>
              <p:cNvSpPr>
                <a:spLocks noChangeShapeType="1"/>
              </p:cNvSpPr>
              <p:nvPr/>
            </p:nvSpPr>
            <p:spPr bwMode="auto">
              <a:xfrm>
                <a:off x="1330" y="2931"/>
                <a:ext cx="0" cy="408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67" name="Line 8"/>
              <p:cNvSpPr>
                <a:spLocks noChangeShapeType="1"/>
              </p:cNvSpPr>
              <p:nvPr/>
            </p:nvSpPr>
            <p:spPr bwMode="auto">
              <a:xfrm>
                <a:off x="1326" y="3294"/>
                <a:ext cx="1179" cy="0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68" name="Text Box 9"/>
              <p:cNvSpPr txBox="1">
                <a:spLocks noChangeArrowheads="1"/>
              </p:cNvSpPr>
              <p:nvPr/>
            </p:nvSpPr>
            <p:spPr bwMode="auto">
              <a:xfrm>
                <a:off x="1655" y="3260"/>
                <a:ext cx="457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CC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CC"/>
                    </a:solidFill>
                  </a:rPr>
                  <a:t>-3</a:t>
                </a:r>
                <a:r>
                  <a:rPr lang="en-US" sz="1600">
                    <a:solidFill>
                      <a:srgbClr val="0000CC"/>
                    </a:solidFill>
                  </a:rPr>
                  <a:t>/s</a:t>
                </a:r>
                <a:endParaRPr lang="ru-RU" sz="1600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74688" y="4518893"/>
            <a:ext cx="2827337" cy="711200"/>
            <a:chOff x="425" y="3475"/>
            <a:chExt cx="1781" cy="448"/>
          </a:xfrm>
        </p:grpSpPr>
        <p:sp>
          <p:nvSpPr>
            <p:cNvPr id="50259" name="Line 11"/>
            <p:cNvSpPr>
              <a:spLocks noChangeShapeType="1"/>
            </p:cNvSpPr>
            <p:nvPr/>
          </p:nvSpPr>
          <p:spPr bwMode="auto">
            <a:xfrm>
              <a:off x="1882" y="3475"/>
              <a:ext cx="0" cy="22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60" name="Text Box 12"/>
            <p:cNvSpPr txBox="1">
              <a:spLocks noChangeArrowheads="1"/>
            </p:cNvSpPr>
            <p:nvPr/>
          </p:nvSpPr>
          <p:spPr bwMode="auto">
            <a:xfrm>
              <a:off x="1569" y="3702"/>
              <a:ext cx="637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2·10</a:t>
              </a:r>
              <a:r>
                <a:rPr lang="en-US" sz="2000" b="1" baseline="30000" dirty="0">
                  <a:solidFill>
                    <a:srgbClr val="0000CC"/>
                  </a:solidFill>
                </a:rPr>
                <a:t>-6</a:t>
              </a:r>
              <a:r>
                <a:rPr lang="en-US" sz="1600" b="1" dirty="0">
                  <a:solidFill>
                    <a:srgbClr val="0000CC"/>
                  </a:solidFill>
                </a:rPr>
                <a:t>/s</a:t>
              </a:r>
              <a:endParaRPr lang="ru-RU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50261" name="Text Box 13"/>
            <p:cNvSpPr txBox="1">
              <a:spLocks noChangeArrowheads="1"/>
            </p:cNvSpPr>
            <p:nvPr/>
          </p:nvSpPr>
          <p:spPr bwMode="auto">
            <a:xfrm>
              <a:off x="425" y="3711"/>
              <a:ext cx="11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per strip / position</a:t>
              </a:r>
              <a:endParaRPr lang="ru-RU" sz="16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0180" name="Text Box 32"/>
          <p:cNvSpPr txBox="1">
            <a:spLocks noChangeArrowheads="1"/>
          </p:cNvSpPr>
          <p:nvPr/>
        </p:nvSpPr>
        <p:spPr bwMode="auto">
          <a:xfrm>
            <a:off x="3367088" y="-11795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0" y="693018"/>
            <a:ext cx="4706938" cy="3409950"/>
            <a:chOff x="0" y="799"/>
            <a:chExt cx="2965" cy="2148"/>
          </a:xfrm>
        </p:grpSpPr>
        <p:pic>
          <p:nvPicPr>
            <p:cNvPr id="50257" name="Picture 34" descr="Graph1_c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99"/>
              <a:ext cx="2965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58" name="Text Box 35"/>
            <p:cNvSpPr txBox="1">
              <a:spLocks noChangeArrowheads="1"/>
            </p:cNvSpPr>
            <p:nvPr/>
          </p:nvSpPr>
          <p:spPr bwMode="auto">
            <a:xfrm>
              <a:off x="1519" y="1026"/>
              <a:ext cx="58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beam-on</a:t>
              </a:r>
              <a:endParaRPr lang="ru-RU" sz="1400" b="1"/>
            </a:p>
          </p:txBody>
        </p:sp>
      </p:grpSp>
      <p:sp>
        <p:nvSpPr>
          <p:cNvPr id="50182" name="Text Box 36"/>
          <p:cNvSpPr txBox="1">
            <a:spLocks noChangeArrowheads="1"/>
          </p:cNvSpPr>
          <p:nvPr/>
        </p:nvSpPr>
        <p:spPr bwMode="auto">
          <a:xfrm>
            <a:off x="1042988" y="3140943"/>
            <a:ext cx="939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beam-off</a:t>
            </a:r>
            <a:endParaRPr lang="ru-RU" sz="1400" b="1">
              <a:solidFill>
                <a:srgbClr val="C00000"/>
              </a:solidFill>
            </a:endParaRPr>
          </a:p>
        </p:txBody>
      </p:sp>
      <p:sp>
        <p:nvSpPr>
          <p:cNvPr id="50183" name="Text Box 37"/>
          <p:cNvSpPr txBox="1">
            <a:spLocks noChangeArrowheads="1"/>
          </p:cNvSpPr>
          <p:nvPr/>
        </p:nvSpPr>
        <p:spPr bwMode="auto">
          <a:xfrm>
            <a:off x="1403350" y="1774106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baseline="30000"/>
              <a:t>213</a:t>
            </a:r>
            <a:r>
              <a:rPr lang="en-US" sz="1200" b="1"/>
              <a:t>Po</a:t>
            </a:r>
            <a:endParaRPr lang="ru-RU" sz="1200" b="1"/>
          </a:p>
        </p:txBody>
      </p:sp>
      <p:sp>
        <p:nvSpPr>
          <p:cNvPr id="50184" name="Text Box 38"/>
          <p:cNvSpPr txBox="1">
            <a:spLocks noChangeArrowheads="1"/>
          </p:cNvSpPr>
          <p:nvPr/>
        </p:nvSpPr>
        <p:spPr bwMode="auto">
          <a:xfrm>
            <a:off x="1908175" y="1774106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baseline="30000"/>
              <a:t>212</a:t>
            </a:r>
            <a:r>
              <a:rPr lang="en-US" sz="1200" b="1"/>
              <a:t>Po</a:t>
            </a:r>
            <a:endParaRPr lang="ru-RU" sz="1200" b="1"/>
          </a:p>
        </p:txBody>
      </p:sp>
      <p:sp>
        <p:nvSpPr>
          <p:cNvPr id="50185" name="Line 40"/>
          <p:cNvSpPr>
            <a:spLocks noChangeShapeType="1"/>
          </p:cNvSpPr>
          <p:nvPr/>
        </p:nvSpPr>
        <p:spPr bwMode="auto">
          <a:xfrm>
            <a:off x="1285875" y="1783631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6" name="Line 41"/>
          <p:cNvSpPr>
            <a:spLocks noChangeShapeType="1"/>
          </p:cNvSpPr>
          <p:nvPr/>
        </p:nvSpPr>
        <p:spPr bwMode="auto">
          <a:xfrm>
            <a:off x="1930400" y="211859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42"/>
          <p:cNvSpPr>
            <a:spLocks noChangeShapeType="1"/>
          </p:cNvSpPr>
          <p:nvPr/>
        </p:nvSpPr>
        <p:spPr bwMode="auto">
          <a:xfrm>
            <a:off x="1812925" y="211224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Line 43"/>
          <p:cNvSpPr>
            <a:spLocks noChangeShapeType="1"/>
          </p:cNvSpPr>
          <p:nvPr/>
        </p:nvSpPr>
        <p:spPr bwMode="auto">
          <a:xfrm flipH="1">
            <a:off x="1812925" y="2117006"/>
            <a:ext cx="119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9" name="Text Box 44"/>
          <p:cNvSpPr txBox="1">
            <a:spLocks noChangeArrowheads="1"/>
          </p:cNvSpPr>
          <p:nvPr/>
        </p:nvSpPr>
        <p:spPr bwMode="auto">
          <a:xfrm>
            <a:off x="1530350" y="1913806"/>
            <a:ext cx="523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(</a:t>
            </a:r>
            <a:r>
              <a:rPr lang="el-GR" sz="1000" b="1"/>
              <a:t>α</a:t>
            </a:r>
            <a:r>
              <a:rPr lang="en-US" sz="1000" b="1"/>
              <a:t>+e</a:t>
            </a:r>
            <a:r>
              <a:rPr lang="en-US" sz="1000" b="1" baseline="30000"/>
              <a:t>-</a:t>
            </a:r>
            <a:r>
              <a:rPr lang="en-US" sz="1000" b="1"/>
              <a:t>)</a:t>
            </a:r>
            <a:endParaRPr lang="el-GR" sz="1000" b="1"/>
          </a:p>
        </p:txBody>
      </p:sp>
      <p:sp>
        <p:nvSpPr>
          <p:cNvPr id="50190" name="Text Box 45"/>
          <p:cNvSpPr txBox="1">
            <a:spLocks noChangeArrowheads="1"/>
          </p:cNvSpPr>
          <p:nvPr/>
        </p:nvSpPr>
        <p:spPr bwMode="auto">
          <a:xfrm>
            <a:off x="1979613" y="1916981"/>
            <a:ext cx="523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/>
              <a:t>(</a:t>
            </a:r>
            <a:r>
              <a:rPr lang="el-GR" sz="1000" b="1"/>
              <a:t>α</a:t>
            </a:r>
            <a:r>
              <a:rPr lang="en-US" sz="1000" b="1"/>
              <a:t>+e</a:t>
            </a:r>
            <a:r>
              <a:rPr lang="en-US" sz="1000" b="1" baseline="30000"/>
              <a:t>-</a:t>
            </a:r>
            <a:r>
              <a:rPr lang="en-US" sz="1000" b="1"/>
              <a:t>)</a:t>
            </a:r>
            <a:endParaRPr lang="el-GR" sz="1000" b="1"/>
          </a:p>
        </p:txBody>
      </p:sp>
      <p:sp>
        <p:nvSpPr>
          <p:cNvPr id="50191" name="Text Box 46"/>
          <p:cNvSpPr txBox="1">
            <a:spLocks noChangeArrowheads="1"/>
          </p:cNvSpPr>
          <p:nvPr/>
        </p:nvSpPr>
        <p:spPr bwMode="auto">
          <a:xfrm>
            <a:off x="900113" y="332656"/>
            <a:ext cx="2566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Spectra of the </a:t>
            </a:r>
            <a:r>
              <a:rPr lang="el-GR" sz="1600" b="1" dirty="0"/>
              <a:t>α</a:t>
            </a:r>
            <a:r>
              <a:rPr lang="en-US" sz="1600" b="1" dirty="0"/>
              <a:t>-like signals </a:t>
            </a:r>
            <a:endParaRPr lang="el-GR" sz="1600" b="1" dirty="0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130425" y="2126531"/>
            <a:ext cx="188913" cy="655637"/>
            <a:chOff x="1342" y="-127"/>
            <a:chExt cx="119" cy="413"/>
          </a:xfrm>
        </p:grpSpPr>
        <p:sp>
          <p:nvSpPr>
            <p:cNvPr id="50254" name="Line 49"/>
            <p:cNvSpPr>
              <a:spLocks noChangeShapeType="1"/>
            </p:cNvSpPr>
            <p:nvPr/>
          </p:nvSpPr>
          <p:spPr bwMode="auto">
            <a:xfrm>
              <a:off x="1461" y="-12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5" name="Line 50"/>
            <p:cNvSpPr>
              <a:spLocks noChangeShapeType="1"/>
            </p:cNvSpPr>
            <p:nvPr/>
          </p:nvSpPr>
          <p:spPr bwMode="auto">
            <a:xfrm>
              <a:off x="1342" y="-126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56" name="Line 51"/>
            <p:cNvSpPr>
              <a:spLocks noChangeShapeType="1"/>
            </p:cNvSpPr>
            <p:nvPr/>
          </p:nvSpPr>
          <p:spPr bwMode="auto">
            <a:xfrm flipH="1">
              <a:off x="1342" y="-127"/>
              <a:ext cx="1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3" name="Text Box 89"/>
          <p:cNvSpPr txBox="1">
            <a:spLocks noChangeArrowheads="1"/>
          </p:cNvSpPr>
          <p:nvPr/>
        </p:nvSpPr>
        <p:spPr bwMode="auto">
          <a:xfrm>
            <a:off x="714375" y="1301031"/>
            <a:ext cx="57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baseline="30000" dirty="0"/>
              <a:t>211</a:t>
            </a:r>
            <a:r>
              <a:rPr lang="en-US" sz="1200" b="1" dirty="0"/>
              <a:t>Po</a:t>
            </a:r>
            <a:endParaRPr lang="ru-RU" sz="1200" b="1" dirty="0"/>
          </a:p>
        </p:txBody>
      </p:sp>
      <p:sp>
        <p:nvSpPr>
          <p:cNvPr id="50194" name="Text Box 90"/>
          <p:cNvSpPr txBox="1">
            <a:spLocks noChangeArrowheads="1"/>
          </p:cNvSpPr>
          <p:nvPr/>
        </p:nvSpPr>
        <p:spPr bwMode="auto">
          <a:xfrm>
            <a:off x="1071563" y="1551856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baseline="30000"/>
              <a:t>214</a:t>
            </a:r>
            <a:r>
              <a:rPr lang="en-US" sz="1200" b="1"/>
              <a:t>Po</a:t>
            </a:r>
            <a:endParaRPr lang="ru-RU" sz="1200" b="1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500563" y="332656"/>
            <a:ext cx="4643437" cy="4810125"/>
            <a:chOff x="2835" y="845"/>
            <a:chExt cx="2925" cy="3030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835" y="845"/>
              <a:ext cx="2925" cy="2588"/>
              <a:chOff x="2835" y="845"/>
              <a:chExt cx="2925" cy="2588"/>
            </a:xfrm>
          </p:grpSpPr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2835" y="1010"/>
                <a:ext cx="2925" cy="2138"/>
                <a:chOff x="2865" y="1026"/>
                <a:chExt cx="2895" cy="2138"/>
              </a:xfrm>
            </p:grpSpPr>
            <p:pic>
              <p:nvPicPr>
                <p:cNvPr id="50251" name="Picture 17" descr="Graph2_c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65" y="1026"/>
                  <a:ext cx="2895" cy="21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25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70" y="2404"/>
                  <a:ext cx="58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C00000"/>
                      </a:solidFill>
                    </a:rPr>
                    <a:t>beam-off</a:t>
                  </a:r>
                  <a:endParaRPr lang="ru-RU" sz="14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25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14" y="1224"/>
                  <a:ext cx="58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/>
                    <a:t>beam-on</a:t>
                  </a:r>
                  <a:endParaRPr lang="ru-RU" sz="1400" b="1"/>
                </a:p>
              </p:txBody>
            </p:sp>
          </p:grpSp>
          <p:sp>
            <p:nvSpPr>
              <p:cNvPr id="50242" name="Text Box 20"/>
              <p:cNvSpPr txBox="1">
                <a:spLocks noChangeArrowheads="1"/>
              </p:cNvSpPr>
              <p:nvPr/>
            </p:nvSpPr>
            <p:spPr bwMode="auto">
              <a:xfrm>
                <a:off x="4468" y="2349"/>
                <a:ext cx="63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 baseline="30000"/>
                  <a:t>252,254</a:t>
                </a:r>
                <a:r>
                  <a:rPr lang="en-US" sz="1200" b="1"/>
                  <a:t>Cf</a:t>
                </a:r>
                <a:endParaRPr lang="ru-RU" sz="1200" b="1"/>
              </a:p>
            </p:txBody>
          </p:sp>
          <p:sp>
            <p:nvSpPr>
              <p:cNvPr id="50243" name="Text Box 21"/>
              <p:cNvSpPr txBox="1">
                <a:spLocks noChangeArrowheads="1"/>
              </p:cNvSpPr>
              <p:nvPr/>
            </p:nvSpPr>
            <p:spPr bwMode="auto">
              <a:xfrm>
                <a:off x="4602" y="2476"/>
                <a:ext cx="36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CC"/>
                    </a:solidFill>
                  </a:rPr>
                  <a:t>80 h</a:t>
                </a:r>
                <a:endParaRPr lang="ru-RU" sz="16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50244" name="Text Box 22"/>
              <p:cNvSpPr txBox="1">
                <a:spLocks noChangeArrowheads="1"/>
              </p:cNvSpPr>
              <p:nvPr/>
            </p:nvSpPr>
            <p:spPr bwMode="auto">
              <a:xfrm>
                <a:off x="4115" y="1515"/>
                <a:ext cx="507" cy="2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CC"/>
                    </a:solidFill>
                  </a:rPr>
                  <a:t>1680 h</a:t>
                </a:r>
                <a:endParaRPr lang="ru-RU" sz="1600">
                  <a:solidFill>
                    <a:srgbClr val="0000CC"/>
                  </a:solidFill>
                </a:endParaRPr>
              </a:p>
            </p:txBody>
          </p: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4521" y="2876"/>
                <a:ext cx="1179" cy="557"/>
                <a:chOff x="1326" y="2921"/>
                <a:chExt cx="1179" cy="557"/>
              </a:xfrm>
            </p:grpSpPr>
            <p:sp>
              <p:nvSpPr>
                <p:cNvPr id="50247" name="Line 24"/>
                <p:cNvSpPr>
                  <a:spLocks noChangeShapeType="1"/>
                </p:cNvSpPr>
                <p:nvPr/>
              </p:nvSpPr>
              <p:spPr bwMode="auto">
                <a:xfrm>
                  <a:off x="2502" y="2921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48" name="Line 25"/>
                <p:cNvSpPr>
                  <a:spLocks noChangeShapeType="1"/>
                </p:cNvSpPr>
                <p:nvPr/>
              </p:nvSpPr>
              <p:spPr bwMode="auto">
                <a:xfrm>
                  <a:off x="1330" y="2931"/>
                  <a:ext cx="0" cy="408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49" name="Line 26"/>
                <p:cNvSpPr>
                  <a:spLocks noChangeShapeType="1"/>
                </p:cNvSpPr>
                <p:nvPr/>
              </p:nvSpPr>
              <p:spPr bwMode="auto">
                <a:xfrm>
                  <a:off x="1326" y="3294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5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55" y="3260"/>
                  <a:ext cx="564" cy="2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CC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CC"/>
                      </a:solidFill>
                    </a:rPr>
                    <a:t>7·10</a:t>
                  </a:r>
                  <a:r>
                    <a:rPr lang="en-US" sz="2000" baseline="30000">
                      <a:solidFill>
                        <a:srgbClr val="0000CC"/>
                      </a:solidFill>
                    </a:rPr>
                    <a:t>-5</a:t>
                  </a:r>
                  <a:r>
                    <a:rPr lang="en-US" sz="1600">
                      <a:solidFill>
                        <a:srgbClr val="0000CC"/>
                      </a:solidFill>
                    </a:rPr>
                    <a:t>/s</a:t>
                  </a:r>
                  <a:endParaRPr lang="ru-RU" sz="1600">
                    <a:solidFill>
                      <a:srgbClr val="0000CC"/>
                    </a:solidFill>
                  </a:endParaRPr>
                </a:p>
              </p:txBody>
            </p:sp>
          </p:grpSp>
          <p:sp>
            <p:nvSpPr>
              <p:cNvPr id="50246" name="Text Box 28"/>
              <p:cNvSpPr txBox="1">
                <a:spLocks noChangeArrowheads="1"/>
              </p:cNvSpPr>
              <p:nvPr/>
            </p:nvSpPr>
            <p:spPr bwMode="auto">
              <a:xfrm>
                <a:off x="3738" y="845"/>
                <a:ext cx="167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Spectra of fission-like signals </a:t>
                </a:r>
                <a:endParaRPr lang="el-GR" sz="1600" b="1" dirty="0"/>
              </a:p>
            </p:txBody>
          </p:sp>
        </p:grpSp>
        <p:sp>
          <p:nvSpPr>
            <p:cNvPr id="50239" name="Line 29"/>
            <p:cNvSpPr>
              <a:spLocks noChangeShapeType="1"/>
            </p:cNvSpPr>
            <p:nvPr/>
          </p:nvSpPr>
          <p:spPr bwMode="auto">
            <a:xfrm>
              <a:off x="5143" y="3430"/>
              <a:ext cx="0" cy="22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40" name="Text Box 30"/>
            <p:cNvSpPr txBox="1">
              <a:spLocks noChangeArrowheads="1"/>
            </p:cNvSpPr>
            <p:nvPr/>
          </p:nvSpPr>
          <p:spPr bwMode="auto">
            <a:xfrm>
              <a:off x="4784" y="3657"/>
              <a:ext cx="727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</a:rPr>
                <a:t>1.5·10</a:t>
              </a:r>
              <a:r>
                <a:rPr lang="en-US" sz="2000" b="1" baseline="30000" dirty="0">
                  <a:solidFill>
                    <a:srgbClr val="0000CC"/>
                  </a:solidFill>
                </a:rPr>
                <a:t>-7</a:t>
              </a:r>
              <a:r>
                <a:rPr lang="en-US" sz="1600" b="1" dirty="0">
                  <a:solidFill>
                    <a:srgbClr val="0000CC"/>
                  </a:solidFill>
                </a:rPr>
                <a:t>/s</a:t>
              </a:r>
              <a:endParaRPr lang="ru-RU" sz="16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0196" name="Line 31"/>
          <p:cNvSpPr>
            <a:spLocks noChangeShapeType="1"/>
          </p:cNvSpPr>
          <p:nvPr/>
        </p:nvSpPr>
        <p:spPr bwMode="auto">
          <a:xfrm>
            <a:off x="4859338" y="3574331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82838" y="621581"/>
            <a:ext cx="6302375" cy="2435225"/>
            <a:chOff x="1501" y="754"/>
            <a:chExt cx="3970" cy="1534"/>
          </a:xfrm>
        </p:grpSpPr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5148" y="1570"/>
              <a:ext cx="323" cy="512"/>
              <a:chOff x="5144" y="1574"/>
              <a:chExt cx="323" cy="512"/>
            </a:xfrm>
          </p:grpSpPr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5145" y="1752"/>
                <a:ext cx="322" cy="334"/>
                <a:chOff x="5145" y="1994"/>
                <a:chExt cx="322" cy="352"/>
              </a:xfrm>
            </p:grpSpPr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5214" y="2160"/>
                  <a:ext cx="191" cy="186"/>
                  <a:chOff x="5214" y="2160"/>
                  <a:chExt cx="191" cy="186"/>
                </a:xfrm>
              </p:grpSpPr>
              <p:sp>
                <p:nvSpPr>
                  <p:cNvPr id="5023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5214" y="2160"/>
                    <a:ext cx="0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3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5246" y="2160"/>
                    <a:ext cx="0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3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5279" y="2160"/>
                    <a:ext cx="0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36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5380" y="2164"/>
                    <a:ext cx="0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237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5405" y="2164"/>
                    <a:ext cx="0" cy="182"/>
                  </a:xfrm>
                  <a:prstGeom prst="line">
                    <a:avLst/>
                  </a:prstGeom>
                  <a:noFill/>
                  <a:ln w="28575">
                    <a:solidFill>
                      <a:srgbClr val="99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0231" name="Line 61"/>
                <p:cNvSpPr>
                  <a:spLocks noChangeShapeType="1"/>
                </p:cNvSpPr>
                <p:nvPr/>
              </p:nvSpPr>
              <p:spPr bwMode="auto">
                <a:xfrm>
                  <a:off x="5205" y="2164"/>
                  <a:ext cx="211" cy="0"/>
                </a:xfrm>
                <a:prstGeom prst="line">
                  <a:avLst/>
                </a:prstGeom>
                <a:noFill/>
                <a:ln w="952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3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5145" y="1994"/>
                  <a:ext cx="322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>
                      <a:solidFill>
                        <a:srgbClr val="990000"/>
                      </a:solidFill>
                      <a:latin typeface="Comic Sans MS" pitchFamily="66" charset="0"/>
                    </a:rPr>
                    <a:t>111</a:t>
                  </a:r>
                  <a:endParaRPr lang="ru-RU" sz="1400" b="1">
                    <a:solidFill>
                      <a:srgbClr val="99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50229" name="Text Box 63"/>
              <p:cNvSpPr txBox="1">
                <a:spLocks noChangeArrowheads="1"/>
              </p:cNvSpPr>
              <p:nvPr/>
            </p:nvSpPr>
            <p:spPr bwMode="auto">
              <a:xfrm>
                <a:off x="5144" y="1574"/>
                <a:ext cx="32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990000"/>
                    </a:solidFill>
                  </a:rPr>
                  <a:t>SF</a:t>
                </a:r>
                <a:endParaRPr lang="el-GR" sz="2400" baseline="-25000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1501" y="754"/>
              <a:ext cx="1093" cy="1534"/>
              <a:chOff x="1519" y="754"/>
              <a:chExt cx="1093" cy="1534"/>
            </a:xfrm>
          </p:grpSpPr>
          <p:sp>
            <p:nvSpPr>
              <p:cNvPr id="50204" name="Line 65"/>
              <p:cNvSpPr>
                <a:spLocks noChangeShapeType="1"/>
              </p:cNvSpPr>
              <p:nvPr/>
            </p:nvSpPr>
            <p:spPr bwMode="auto">
              <a:xfrm>
                <a:off x="1783" y="1933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Line 66"/>
              <p:cNvSpPr>
                <a:spLocks noChangeShapeType="1"/>
              </p:cNvSpPr>
              <p:nvPr/>
            </p:nvSpPr>
            <p:spPr bwMode="auto">
              <a:xfrm>
                <a:off x="1685" y="2115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6" name="Line 67"/>
              <p:cNvSpPr>
                <a:spLocks noChangeShapeType="1"/>
              </p:cNvSpPr>
              <p:nvPr/>
            </p:nvSpPr>
            <p:spPr bwMode="auto">
              <a:xfrm>
                <a:off x="1780" y="2115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7" name="Line 68"/>
              <p:cNvSpPr>
                <a:spLocks noChangeShapeType="1"/>
              </p:cNvSpPr>
              <p:nvPr/>
            </p:nvSpPr>
            <p:spPr bwMode="auto">
              <a:xfrm>
                <a:off x="1811" y="2115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8" name="Line 69"/>
              <p:cNvSpPr>
                <a:spLocks noChangeShapeType="1"/>
              </p:cNvSpPr>
              <p:nvPr/>
            </p:nvSpPr>
            <p:spPr bwMode="auto">
              <a:xfrm>
                <a:off x="2038" y="1933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9" name="Line 70"/>
              <p:cNvSpPr>
                <a:spLocks noChangeShapeType="1"/>
              </p:cNvSpPr>
              <p:nvPr/>
            </p:nvSpPr>
            <p:spPr bwMode="auto">
              <a:xfrm>
                <a:off x="1766" y="2115"/>
                <a:ext cx="55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0" name="Text Box 71"/>
              <p:cNvSpPr txBox="1">
                <a:spLocks noChangeArrowheads="1"/>
              </p:cNvSpPr>
              <p:nvPr/>
            </p:nvSpPr>
            <p:spPr bwMode="auto">
              <a:xfrm>
                <a:off x="1595" y="1755"/>
                <a:ext cx="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b="1">
                    <a:solidFill>
                      <a:srgbClr val="990000"/>
                    </a:solidFill>
                    <a:latin typeface="Comic Sans MS" pitchFamily="66" charset="0"/>
                  </a:rPr>
                  <a:t>113</a:t>
                </a:r>
                <a:endParaRPr lang="ru-RU" sz="1400" b="1">
                  <a:solidFill>
                    <a:srgbClr val="99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0211" name="Text Box 72"/>
              <p:cNvSpPr txBox="1">
                <a:spLocks noChangeArrowheads="1"/>
              </p:cNvSpPr>
              <p:nvPr/>
            </p:nvSpPr>
            <p:spPr bwMode="auto">
              <a:xfrm>
                <a:off x="1874" y="1753"/>
                <a:ext cx="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990000"/>
                    </a:solidFill>
                    <a:latin typeface="Comic Sans MS" pitchFamily="66" charset="0"/>
                  </a:rPr>
                  <a:t>115</a:t>
                </a:r>
                <a:endParaRPr lang="ru-RU" sz="1400" b="1">
                  <a:solidFill>
                    <a:srgbClr val="99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0212" name="Line 73"/>
              <p:cNvSpPr>
                <a:spLocks noChangeShapeType="1"/>
              </p:cNvSpPr>
              <p:nvPr/>
            </p:nvSpPr>
            <p:spPr bwMode="auto">
              <a:xfrm>
                <a:off x="2033" y="2115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3" name="Line 74"/>
              <p:cNvSpPr>
                <a:spLocks noChangeShapeType="1"/>
              </p:cNvSpPr>
              <p:nvPr/>
            </p:nvSpPr>
            <p:spPr bwMode="auto">
              <a:xfrm>
                <a:off x="2078" y="2115"/>
                <a:ext cx="0" cy="172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4" name="Line 75"/>
              <p:cNvSpPr>
                <a:spLocks noChangeShapeType="1"/>
              </p:cNvSpPr>
              <p:nvPr/>
            </p:nvSpPr>
            <p:spPr bwMode="auto">
              <a:xfrm>
                <a:off x="2030" y="2114"/>
                <a:ext cx="63" cy="1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" name="Group 76"/>
              <p:cNvGrpSpPr>
                <a:grpSpLocks/>
              </p:cNvGrpSpPr>
              <p:nvPr/>
            </p:nvGrpSpPr>
            <p:grpSpPr bwMode="auto">
              <a:xfrm>
                <a:off x="2245" y="754"/>
                <a:ext cx="367" cy="521"/>
                <a:chOff x="2245" y="799"/>
                <a:chExt cx="367" cy="521"/>
              </a:xfrm>
            </p:grpSpPr>
            <p:sp>
              <p:nvSpPr>
                <p:cNvPr id="50220" name="Line 77"/>
                <p:cNvSpPr>
                  <a:spLocks noChangeShapeType="1"/>
                </p:cNvSpPr>
                <p:nvPr/>
              </p:nvSpPr>
              <p:spPr bwMode="auto">
                <a:xfrm>
                  <a:off x="2362" y="1155"/>
                  <a:ext cx="1" cy="16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1" name="Line 78"/>
                <p:cNvSpPr>
                  <a:spLocks noChangeShapeType="1"/>
                </p:cNvSpPr>
                <p:nvPr/>
              </p:nvSpPr>
              <p:spPr bwMode="auto">
                <a:xfrm>
                  <a:off x="2323" y="1155"/>
                  <a:ext cx="1" cy="16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2" name="Line 79"/>
                <p:cNvSpPr>
                  <a:spLocks noChangeShapeType="1"/>
                </p:cNvSpPr>
                <p:nvPr/>
              </p:nvSpPr>
              <p:spPr bwMode="auto">
                <a:xfrm>
                  <a:off x="2397" y="1157"/>
                  <a:ext cx="1" cy="16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3" name="Line 80"/>
                <p:cNvSpPr>
                  <a:spLocks noChangeShapeType="1"/>
                </p:cNvSpPr>
                <p:nvPr/>
              </p:nvSpPr>
              <p:spPr bwMode="auto">
                <a:xfrm>
                  <a:off x="2436" y="1157"/>
                  <a:ext cx="2" cy="16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4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320" y="1155"/>
                  <a:ext cx="130" cy="2"/>
                </a:xfrm>
                <a:prstGeom prst="line">
                  <a:avLst/>
                </a:prstGeom>
                <a:noFill/>
                <a:ln w="9525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5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245" y="799"/>
                  <a:ext cx="350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990000"/>
                      </a:solidFill>
                      <a:latin typeface="Comic Sans MS" pitchFamily="66" charset="0"/>
                    </a:rPr>
                    <a:t>117</a:t>
                  </a:r>
                  <a:endParaRPr lang="ru-RU" sz="1400" b="1">
                    <a:solidFill>
                      <a:srgbClr val="99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50226" name="Line 83"/>
                <p:cNvSpPr>
                  <a:spLocks noChangeShapeType="1"/>
                </p:cNvSpPr>
                <p:nvPr/>
              </p:nvSpPr>
              <p:spPr bwMode="auto">
                <a:xfrm>
                  <a:off x="2359" y="980"/>
                  <a:ext cx="1" cy="163"/>
                </a:xfrm>
                <a:prstGeom prst="line">
                  <a:avLst/>
                </a:prstGeom>
                <a:noFill/>
                <a:ln w="28575">
                  <a:solidFill>
                    <a:srgbClr val="99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227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340" y="889"/>
                  <a:ext cx="272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l-GR" sz="2000">
                      <a:solidFill>
                        <a:srgbClr val="990000"/>
                      </a:solidFill>
                    </a:rPr>
                    <a:t>α</a:t>
                  </a:r>
                  <a:r>
                    <a:rPr lang="en-US" sz="2000" baseline="-25000">
                      <a:solidFill>
                        <a:srgbClr val="990000"/>
                      </a:solidFill>
                    </a:rPr>
                    <a:t>1</a:t>
                  </a:r>
                  <a:endParaRPr lang="el-GR" sz="2000" baseline="-25000">
                    <a:solidFill>
                      <a:srgbClr val="990000"/>
                    </a:solidFill>
                  </a:endParaRPr>
                </a:p>
              </p:txBody>
            </p:sp>
          </p:grpSp>
          <p:sp>
            <p:nvSpPr>
              <p:cNvPr id="50216" name="Text Box 85"/>
              <p:cNvSpPr txBox="1">
                <a:spLocks noChangeArrowheads="1"/>
              </p:cNvSpPr>
              <p:nvPr/>
            </p:nvSpPr>
            <p:spPr bwMode="auto">
              <a:xfrm>
                <a:off x="2034" y="1835"/>
                <a:ext cx="27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>
                    <a:solidFill>
                      <a:srgbClr val="990000"/>
                    </a:solidFill>
                  </a:rPr>
                  <a:t>α</a:t>
                </a:r>
                <a:r>
                  <a:rPr lang="en-US" sz="2000" baseline="-25000">
                    <a:solidFill>
                      <a:srgbClr val="990000"/>
                    </a:solidFill>
                  </a:rPr>
                  <a:t>2</a:t>
                </a:r>
                <a:endParaRPr lang="el-GR" sz="2000" baseline="-25000">
                  <a:solidFill>
                    <a:srgbClr val="990000"/>
                  </a:solidFill>
                </a:endParaRPr>
              </a:p>
            </p:txBody>
          </p:sp>
          <p:sp>
            <p:nvSpPr>
              <p:cNvPr id="50217" name="Text Box 86"/>
              <p:cNvSpPr txBox="1">
                <a:spLocks noChangeArrowheads="1"/>
              </p:cNvSpPr>
              <p:nvPr/>
            </p:nvSpPr>
            <p:spPr bwMode="auto">
              <a:xfrm>
                <a:off x="1519" y="1838"/>
                <a:ext cx="272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>
                    <a:solidFill>
                      <a:srgbClr val="990000"/>
                    </a:solidFill>
                  </a:rPr>
                  <a:t>α</a:t>
                </a:r>
                <a:r>
                  <a:rPr lang="en-US" sz="2000" baseline="-25000">
                    <a:solidFill>
                      <a:srgbClr val="990000"/>
                    </a:solidFill>
                  </a:rPr>
                  <a:t>3</a:t>
                </a:r>
                <a:endParaRPr lang="el-GR" sz="2000" baseline="-25000">
                  <a:solidFill>
                    <a:srgbClr val="990000"/>
                  </a:solidFill>
                </a:endParaRPr>
              </a:p>
            </p:txBody>
          </p:sp>
          <p:sp>
            <p:nvSpPr>
              <p:cNvPr id="50218" name="Line 87"/>
              <p:cNvSpPr>
                <a:spLocks noChangeShapeType="1"/>
              </p:cNvSpPr>
              <p:nvPr/>
            </p:nvSpPr>
            <p:spPr bwMode="auto">
              <a:xfrm>
                <a:off x="1665" y="2112"/>
                <a:ext cx="0" cy="173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9" name="Line 88"/>
              <p:cNvSpPr>
                <a:spLocks noChangeShapeType="1"/>
              </p:cNvSpPr>
              <p:nvPr/>
            </p:nvSpPr>
            <p:spPr bwMode="auto">
              <a:xfrm>
                <a:off x="1656" y="2115"/>
                <a:ext cx="40" cy="2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198" name="Text Box 39"/>
          <p:cNvSpPr txBox="1">
            <a:spLocks noChangeArrowheads="1"/>
          </p:cNvSpPr>
          <p:nvPr/>
        </p:nvSpPr>
        <p:spPr bwMode="auto">
          <a:xfrm>
            <a:off x="3865563" y="2382118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baseline="30000"/>
              <a:t>212</a:t>
            </a:r>
            <a:r>
              <a:rPr lang="en-US" sz="1200" b="1"/>
              <a:t>Po</a:t>
            </a:r>
            <a:endParaRPr lang="ru-RU" sz="1200" b="1"/>
          </a:p>
        </p:txBody>
      </p:sp>
      <p:sp>
        <p:nvSpPr>
          <p:cNvPr id="50199" name="Line 47"/>
          <p:cNvSpPr>
            <a:spLocks noChangeShapeType="1"/>
          </p:cNvSpPr>
          <p:nvPr/>
        </p:nvSpPr>
        <p:spPr bwMode="auto">
          <a:xfrm>
            <a:off x="4227513" y="262183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0" name="Text Box 91"/>
          <p:cNvSpPr txBox="1">
            <a:spLocks noChangeArrowheads="1"/>
          </p:cNvSpPr>
          <p:nvPr/>
        </p:nvSpPr>
        <p:spPr bwMode="auto">
          <a:xfrm rot="-5400000">
            <a:off x="8027987" y="765175"/>
            <a:ext cx="1889126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Yu. Oganessian 2010</a:t>
            </a:r>
            <a:endParaRPr lang="ru-RU" sz="1400"/>
          </a:p>
        </p:txBody>
      </p:sp>
      <p:sp>
        <p:nvSpPr>
          <p:cNvPr id="93" name="TextBox 92"/>
          <p:cNvSpPr txBox="1"/>
          <p:nvPr/>
        </p:nvSpPr>
        <p:spPr>
          <a:xfrm>
            <a:off x="900113" y="6308725"/>
            <a:ext cx="756443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Yuri </a:t>
            </a:r>
            <a:r>
              <a:rPr lang="en-US" sz="1600" dirty="0" err="1">
                <a:latin typeface="+mn-lt"/>
              </a:rPr>
              <a:t>Oganessian</a:t>
            </a:r>
            <a:r>
              <a:rPr lang="en-US" sz="1600" dirty="0">
                <a:latin typeface="+mn-lt"/>
              </a:rPr>
              <a:t>  / Seminar at Tokyo Institute of Technology, June 04, 2014 , Tokyo, Japan </a:t>
            </a:r>
            <a:endParaRPr lang="ru-RU" sz="1600" dirty="0">
              <a:latin typeface="+mn-lt"/>
            </a:endParaRPr>
          </a:p>
        </p:txBody>
      </p:sp>
      <p:sp>
        <p:nvSpPr>
          <p:cNvPr id="94" name="TextBox 5"/>
          <p:cNvSpPr txBox="1">
            <a:spLocks noChangeArrowheads="1"/>
          </p:cNvSpPr>
          <p:nvPr/>
        </p:nvSpPr>
        <p:spPr bwMode="auto">
          <a:xfrm>
            <a:off x="2699792" y="5445224"/>
            <a:ext cx="4888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Expected numbers of random sequences ≤ 5·10</a:t>
            </a:r>
            <a:r>
              <a:rPr lang="en-US" b="1" baseline="30000" dirty="0">
                <a:solidFill>
                  <a:srgbClr val="0070C0"/>
                </a:solidFill>
              </a:rPr>
              <a:t>-10</a:t>
            </a:r>
            <a:endParaRPr lang="ru-RU" b="1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2204</Words>
  <Application>Microsoft Office PowerPoint</Application>
  <PresentationFormat>Экран (4:3)</PresentationFormat>
  <Paragraphs>923</Paragraphs>
  <Slides>35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Oganessian</dc:creator>
  <cp:lastModifiedBy>Oganessian</cp:lastModifiedBy>
  <cp:revision>122</cp:revision>
  <dcterms:created xsi:type="dcterms:W3CDTF">2014-03-24T11:10:37Z</dcterms:created>
  <dcterms:modified xsi:type="dcterms:W3CDTF">2014-06-05T00:51:12Z</dcterms:modified>
</cp:coreProperties>
</file>