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7" r:id="rId3"/>
    <p:sldId id="297" r:id="rId4"/>
    <p:sldId id="292" r:id="rId5"/>
    <p:sldId id="288" r:id="rId6"/>
    <p:sldId id="319" r:id="rId7"/>
    <p:sldId id="258" r:id="rId8"/>
    <p:sldId id="311" r:id="rId9"/>
    <p:sldId id="266" r:id="rId10"/>
    <p:sldId id="281" r:id="rId11"/>
    <p:sldId id="269" r:id="rId12"/>
    <p:sldId id="303" r:id="rId13"/>
    <p:sldId id="315" r:id="rId14"/>
    <p:sldId id="305" r:id="rId15"/>
    <p:sldId id="320" r:id="rId16"/>
    <p:sldId id="306" r:id="rId17"/>
    <p:sldId id="307" r:id="rId18"/>
    <p:sldId id="279" r:id="rId19"/>
    <p:sldId id="322" r:id="rId20"/>
  </p:sldIdLst>
  <p:sldSz cx="9144000" cy="6858000" type="screen4x3"/>
  <p:notesSz cx="7010400" cy="92964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FCE0C8"/>
    <a:srgbClr val="FCDBC0"/>
    <a:srgbClr val="000099"/>
    <a:srgbClr val="0033CC"/>
    <a:srgbClr val="0000FF"/>
    <a:srgbClr val="FFFF00"/>
    <a:srgbClr val="008000"/>
    <a:srgbClr val="CC00FF"/>
    <a:srgbClr val="0066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995" autoAdjust="0"/>
    <p:restoredTop sz="94694" autoAdjust="0"/>
  </p:normalViewPr>
  <p:slideViewPr>
    <p:cSldViewPr>
      <p:cViewPr>
        <p:scale>
          <a:sx n="100" d="100"/>
          <a:sy n="100" d="100"/>
        </p:scale>
        <p:origin x="-80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950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D2FDD-53B9-B546-9DD0-217BDF377321}" type="datetimeFigureOut">
              <a:rPr lang="en-US" smtClean="0"/>
              <a:pPr/>
              <a:t>6/6/14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96F4C-0246-2D44-B43B-2A21B420311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EB597C-86EA-4245-BC33-0292184CB58C}" type="datetimeFigureOut">
              <a:rPr lang="it-IT"/>
              <a:pPr>
                <a:defRPr/>
              </a:pPr>
              <a:t>6/6/14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it-I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IT" noProof="0" smtClean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04726-7319-4D9A-A6B7-53620D573BF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40F9E-686A-4918-B80C-77AF06DE9A9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9AFB-AD1A-4B84-BC96-464C77FE7D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F10AD-1128-4FFF-BE5A-405F84FF1C1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7D4A-7232-4DAD-8736-11F38CAF0CF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0AF11-8FEC-46D9-A0FA-B5A4BEAA9AF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FF3F-7530-4E92-9088-79FB4FCC088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14A3-4CD5-4F2E-9C59-A8607167B90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FEA8D-52AC-4103-8195-1AF3872534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3D0E-97BC-44A4-9388-BAFF6E2083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B9277-75C5-49DE-A90E-8F7F8033298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298AB9-E2B1-4703-A9BC-620DE115E26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FN-LNS LOGO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0363" y="346075"/>
            <a:ext cx="2143125" cy="1430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827584" y="2638058"/>
            <a:ext cx="7344816" cy="246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</a:rPr>
              <a:t>Reaction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</a:rPr>
              <a:t>dynamics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</a:rPr>
              <a:t>of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</a:rPr>
              <a:t> light nuclei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</a:rPr>
              <a:t>around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</a:rPr>
              <a:t> the Coulomb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</a:rPr>
              <a:t>barrier</a:t>
            </a:r>
            <a:endParaRPr lang="it-IT" sz="2400" b="1" dirty="0" smtClean="0">
              <a:solidFill>
                <a:schemeClr val="accent1">
                  <a:lumMod val="50000"/>
                </a:schemeClr>
              </a:solidFill>
              <a:ea typeface="Calibri" pitchFamily="34" charset="0"/>
            </a:endParaRPr>
          </a:p>
          <a:p>
            <a:pPr algn="ctr"/>
            <a:endParaRPr lang="it-IT" sz="2400" b="1" dirty="0" smtClean="0">
              <a:ea typeface="Calibri" pitchFamily="34" charset="0"/>
            </a:endParaRPr>
          </a:p>
          <a:p>
            <a:pPr algn="ctr"/>
            <a:endParaRPr lang="it-IT" sz="2400" b="1" dirty="0" smtClean="0">
              <a:ea typeface="Calibri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Alessia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Di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Pietro</a:t>
            </a:r>
            <a:endParaRPr lang="en-US" sz="2000" dirty="0">
              <a:solidFill>
                <a:srgbClr val="C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INFN-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Laboratori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Nazionali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del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Sud</a:t>
            </a:r>
            <a:r>
              <a:rPr lang="it-IT" sz="2000" dirty="0" smtClean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ARIS 2014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Di Pietro,INFN-LNS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872208" y="3505200"/>
            <a:ext cx="712879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996954" y="2843644"/>
            <a:ext cx="110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Fusion</a:t>
            </a:r>
            <a:endParaRPr lang="en-GB" sz="2400" dirty="0">
              <a:solidFill>
                <a:srgbClr val="002060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1331640" y="3429000"/>
            <a:ext cx="626469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grpSp>
        <p:nvGrpSpPr>
          <p:cNvPr id="16388" name="Group 3"/>
          <p:cNvGrpSpPr>
            <a:grpSpLocks/>
          </p:cNvGrpSpPr>
          <p:nvPr/>
        </p:nvGrpSpPr>
        <p:grpSpPr bwMode="auto">
          <a:xfrm>
            <a:off x="611188" y="1081088"/>
            <a:ext cx="1223962" cy="1123950"/>
            <a:chOff x="1914615" y="830188"/>
            <a:chExt cx="1948324" cy="1663892"/>
          </a:xfrm>
        </p:grpSpPr>
        <p:sp>
          <p:nvSpPr>
            <p:cNvPr id="5" name="Oval 4"/>
            <p:cNvSpPr/>
            <p:nvPr/>
          </p:nvSpPr>
          <p:spPr>
            <a:xfrm rot="20903039">
              <a:off x="1914615" y="830188"/>
              <a:ext cx="1948324" cy="1663892"/>
            </a:xfrm>
            <a:prstGeom prst="ellipse">
              <a:avLst/>
            </a:prstGeom>
            <a:gradFill flip="none" rotWithShape="1">
              <a:gsLst>
                <a:gs pos="48000">
                  <a:srgbClr val="00B050"/>
                </a:gs>
                <a:gs pos="74000">
                  <a:schemeClr val="bg1"/>
                </a:gs>
                <a:gs pos="100000">
                  <a:srgbClr val="156B1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6519" name="Group 228"/>
            <p:cNvGrpSpPr>
              <a:grpSpLocks/>
            </p:cNvGrpSpPr>
            <p:nvPr/>
          </p:nvGrpSpPr>
          <p:grpSpPr bwMode="auto">
            <a:xfrm>
              <a:off x="2406907" y="864003"/>
              <a:ext cx="1307100" cy="1261783"/>
              <a:chOff x="2406907" y="864003"/>
              <a:chExt cx="1307100" cy="1261783"/>
            </a:xfrm>
          </p:grpSpPr>
          <p:sp>
            <p:nvSpPr>
              <p:cNvPr id="16520" name="Oval 126"/>
              <p:cNvSpPr>
                <a:spLocks noChangeArrowheads="1"/>
              </p:cNvSpPr>
              <p:nvPr/>
            </p:nvSpPr>
            <p:spPr bwMode="auto">
              <a:xfrm rot="1949392">
                <a:off x="2996686" y="864003"/>
                <a:ext cx="242592" cy="227690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00582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6521" name="Group 45"/>
              <p:cNvGrpSpPr>
                <a:grpSpLocks/>
              </p:cNvGrpSpPr>
              <p:nvPr/>
            </p:nvGrpSpPr>
            <p:grpSpPr bwMode="auto">
              <a:xfrm>
                <a:off x="2406907" y="1197709"/>
                <a:ext cx="1037745" cy="928077"/>
                <a:chOff x="522" y="11351"/>
                <a:chExt cx="1839" cy="1741"/>
              </a:xfrm>
            </p:grpSpPr>
            <p:grpSp>
              <p:nvGrpSpPr>
                <p:cNvPr id="16523" name="Group 46"/>
                <p:cNvGrpSpPr>
                  <a:grpSpLocks/>
                </p:cNvGrpSpPr>
                <p:nvPr/>
              </p:nvGrpSpPr>
              <p:grpSpPr bwMode="auto">
                <a:xfrm>
                  <a:off x="522" y="11351"/>
                  <a:ext cx="1839" cy="1741"/>
                  <a:chOff x="522" y="11351"/>
                  <a:chExt cx="1839" cy="1741"/>
                </a:xfrm>
              </p:grpSpPr>
              <p:grpSp>
                <p:nvGrpSpPr>
                  <p:cNvPr id="16531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522" y="11351"/>
                    <a:ext cx="1839" cy="1741"/>
                    <a:chOff x="522" y="11351"/>
                    <a:chExt cx="1839" cy="1741"/>
                  </a:xfrm>
                </p:grpSpPr>
                <p:grpSp>
                  <p:nvGrpSpPr>
                    <p:cNvPr id="16542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2" y="11351"/>
                      <a:ext cx="1839" cy="1741"/>
                      <a:chOff x="1481" y="7632"/>
                      <a:chExt cx="1839" cy="1741"/>
                    </a:xfrm>
                  </p:grpSpPr>
                  <p:sp>
                    <p:nvSpPr>
                      <p:cNvPr id="16556" name="Oval 6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2889" y="8059"/>
                        <a:ext cx="431" cy="42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B050"/>
                          </a:gs>
                          <a:gs pos="100000">
                            <a:srgbClr val="005828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grpSp>
                    <p:nvGrpSpPr>
                      <p:cNvPr id="16557" name="Group 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81" y="7632"/>
                        <a:ext cx="1838" cy="1741"/>
                        <a:chOff x="3928" y="5230"/>
                        <a:chExt cx="1838" cy="1741"/>
                      </a:xfrm>
                    </p:grpSpPr>
                    <p:sp>
                      <p:nvSpPr>
                        <p:cNvPr id="16558" name="Oval 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49392">
                          <a:off x="5026" y="5305"/>
                          <a:ext cx="430" cy="428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00B050"/>
                            </a:gs>
                            <a:gs pos="100000">
                              <a:srgbClr val="005828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6559" name="Oval 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49392">
                          <a:off x="4317" y="6422"/>
                          <a:ext cx="431" cy="42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00B050"/>
                            </a:gs>
                            <a:gs pos="100000">
                              <a:srgbClr val="005828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6560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49392">
                          <a:off x="3928" y="5733"/>
                          <a:ext cx="431" cy="42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00B050"/>
                            </a:gs>
                            <a:gs pos="100000">
                              <a:srgbClr val="005828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6561" name="Oval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49392">
                          <a:off x="4836" y="6544"/>
                          <a:ext cx="431" cy="42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00B050"/>
                            </a:gs>
                            <a:gs pos="100000">
                              <a:srgbClr val="005828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6562" name="Oval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49392">
                          <a:off x="3928" y="5958"/>
                          <a:ext cx="431" cy="42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0000"/>
                            </a:gs>
                            <a:gs pos="100000">
                              <a:srgbClr val="80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6563" name="Oval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49392">
                          <a:off x="4359" y="5305"/>
                          <a:ext cx="431" cy="428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0000"/>
                            </a:gs>
                            <a:gs pos="100000">
                              <a:srgbClr val="80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6564" name="Oval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49392">
                          <a:off x="4048" y="6276"/>
                          <a:ext cx="431" cy="42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0000"/>
                            </a:gs>
                            <a:gs pos="100000">
                              <a:srgbClr val="80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6565" name="Oval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49392">
                          <a:off x="4577" y="6544"/>
                          <a:ext cx="430" cy="42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0000"/>
                            </a:gs>
                            <a:gs pos="100000">
                              <a:srgbClr val="80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6566" name="Oval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49392">
                          <a:off x="4048" y="5456"/>
                          <a:ext cx="431" cy="42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0000"/>
                            </a:gs>
                            <a:gs pos="100000">
                              <a:srgbClr val="80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6567" name="Oval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49392">
                          <a:off x="5220" y="5456"/>
                          <a:ext cx="431" cy="42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0000"/>
                            </a:gs>
                            <a:gs pos="100000">
                              <a:srgbClr val="80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6568" name="Oval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49392">
                          <a:off x="4671" y="5230"/>
                          <a:ext cx="431" cy="42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0000"/>
                            </a:gs>
                            <a:gs pos="100000">
                              <a:srgbClr val="80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6569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49392">
                          <a:off x="5336" y="6117"/>
                          <a:ext cx="430" cy="42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0000"/>
                            </a:gs>
                            <a:gs pos="100000">
                              <a:srgbClr val="80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6570" name="Oval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49392">
                          <a:off x="5096" y="6385"/>
                          <a:ext cx="430" cy="42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0000"/>
                            </a:gs>
                            <a:gs pos="100000">
                              <a:srgbClr val="80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6571" name="Oval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949392">
                          <a:off x="5336" y="5883"/>
                          <a:ext cx="430" cy="42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00B050"/>
                            </a:gs>
                            <a:gs pos="100000">
                              <a:srgbClr val="005828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Calibri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543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7" y="11454"/>
                      <a:ext cx="1603" cy="1617"/>
                      <a:chOff x="4403" y="6278"/>
                      <a:chExt cx="4828" cy="5166"/>
                    </a:xfrm>
                  </p:grpSpPr>
                  <p:sp>
                    <p:nvSpPr>
                      <p:cNvPr id="16544" name="Oval 23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7933" y="8122"/>
                        <a:ext cx="1298" cy="136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B050"/>
                          </a:gs>
                          <a:gs pos="100000">
                            <a:srgbClr val="005828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545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7346" y="6518"/>
                        <a:ext cx="1298" cy="136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B050"/>
                          </a:gs>
                          <a:gs pos="100000">
                            <a:srgbClr val="005828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546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6279" y="10080"/>
                        <a:ext cx="1298" cy="136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B050"/>
                          </a:gs>
                          <a:gs pos="100000">
                            <a:srgbClr val="005828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547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4403" y="8122"/>
                        <a:ext cx="1298" cy="136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B050"/>
                          </a:gs>
                          <a:gs pos="100000">
                            <a:srgbClr val="005828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548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7933" y="9107"/>
                        <a:ext cx="1298" cy="136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B050"/>
                          </a:gs>
                          <a:gs pos="100000">
                            <a:srgbClr val="005828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549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4579" y="9107"/>
                        <a:ext cx="1298" cy="136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8000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550" name="Oval 29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5337" y="6518"/>
                        <a:ext cx="1298" cy="136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8000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551" name="Oval 30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5337" y="9726"/>
                        <a:ext cx="1298" cy="136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8000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552" name="Oval 31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7175" y="9726"/>
                        <a:ext cx="1298" cy="136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8000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553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4579" y="6998"/>
                        <a:ext cx="1298" cy="136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8000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554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7933" y="7238"/>
                        <a:ext cx="1298" cy="136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8000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555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6279" y="6278"/>
                        <a:ext cx="1298" cy="136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8000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6532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774" y="11680"/>
                    <a:ext cx="1295" cy="1147"/>
                    <a:chOff x="4040" y="1132"/>
                    <a:chExt cx="1295" cy="1147"/>
                  </a:xfrm>
                </p:grpSpPr>
                <p:sp>
                  <p:nvSpPr>
                    <p:cNvPr id="16533" name="Oval 36"/>
                    <p:cNvSpPr>
                      <a:spLocks noChangeArrowheads="1"/>
                    </p:cNvSpPr>
                    <p:nvPr/>
                  </p:nvSpPr>
                  <p:spPr bwMode="auto">
                    <a:xfrm rot="2994047">
                      <a:off x="4389" y="1850"/>
                      <a:ext cx="431" cy="42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B050"/>
                        </a:gs>
                        <a:gs pos="100000">
                          <a:srgbClr val="005828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534" name="Oval 37"/>
                    <p:cNvSpPr>
                      <a:spLocks noChangeArrowheads="1"/>
                    </p:cNvSpPr>
                    <p:nvPr/>
                  </p:nvSpPr>
                  <p:spPr bwMode="auto">
                    <a:xfrm rot="2994047">
                      <a:off x="4858" y="1311"/>
                      <a:ext cx="430" cy="42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B050"/>
                        </a:gs>
                        <a:gs pos="100000">
                          <a:srgbClr val="005828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535" name="Oval 38"/>
                    <p:cNvSpPr>
                      <a:spLocks noChangeArrowheads="1"/>
                    </p:cNvSpPr>
                    <p:nvPr/>
                  </p:nvSpPr>
                  <p:spPr bwMode="auto">
                    <a:xfrm rot="2994047">
                      <a:off x="4753" y="1850"/>
                      <a:ext cx="431" cy="42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B050"/>
                        </a:gs>
                        <a:gs pos="100000">
                          <a:srgbClr val="005828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536" name="Oval 39"/>
                    <p:cNvSpPr>
                      <a:spLocks noChangeArrowheads="1"/>
                    </p:cNvSpPr>
                    <p:nvPr/>
                  </p:nvSpPr>
                  <p:spPr bwMode="auto">
                    <a:xfrm rot="2994047">
                      <a:off x="4038" y="1504"/>
                      <a:ext cx="431" cy="42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B050"/>
                        </a:gs>
                        <a:gs pos="100000">
                          <a:srgbClr val="005828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537" name="Oval 40"/>
                    <p:cNvSpPr>
                      <a:spLocks noChangeArrowheads="1"/>
                    </p:cNvSpPr>
                    <p:nvPr/>
                  </p:nvSpPr>
                  <p:spPr bwMode="auto">
                    <a:xfrm rot="2994047">
                      <a:off x="4157" y="1731"/>
                      <a:ext cx="431" cy="42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8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538" name="Oval 41"/>
                    <p:cNvSpPr>
                      <a:spLocks noChangeArrowheads="1"/>
                    </p:cNvSpPr>
                    <p:nvPr/>
                  </p:nvSpPr>
                  <p:spPr bwMode="auto">
                    <a:xfrm rot="2994047">
                      <a:off x="4426" y="1134"/>
                      <a:ext cx="431" cy="42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8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539" name="Oval 42"/>
                    <p:cNvSpPr>
                      <a:spLocks noChangeArrowheads="1"/>
                    </p:cNvSpPr>
                    <p:nvPr/>
                  </p:nvSpPr>
                  <p:spPr bwMode="auto">
                    <a:xfrm rot="2994047">
                      <a:off x="4140" y="1181"/>
                      <a:ext cx="431" cy="42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8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540" name="Oval 43"/>
                    <p:cNvSpPr>
                      <a:spLocks noChangeArrowheads="1"/>
                    </p:cNvSpPr>
                    <p:nvPr/>
                  </p:nvSpPr>
                  <p:spPr bwMode="auto">
                    <a:xfrm rot="2994047">
                      <a:off x="4906" y="1585"/>
                      <a:ext cx="431" cy="42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8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541" name="Oval 44"/>
                    <p:cNvSpPr>
                      <a:spLocks noChangeArrowheads="1"/>
                    </p:cNvSpPr>
                    <p:nvPr/>
                  </p:nvSpPr>
                  <p:spPr bwMode="auto">
                    <a:xfrm rot="2994047">
                      <a:off x="4746" y="1134"/>
                      <a:ext cx="431" cy="42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8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524" name="Group 45"/>
                <p:cNvGrpSpPr>
                  <a:grpSpLocks/>
                </p:cNvGrpSpPr>
                <p:nvPr/>
              </p:nvGrpSpPr>
              <p:grpSpPr bwMode="auto">
                <a:xfrm>
                  <a:off x="994" y="11754"/>
                  <a:ext cx="982" cy="893"/>
                  <a:chOff x="6494" y="4560"/>
                  <a:chExt cx="2959" cy="2854"/>
                </a:xfrm>
              </p:grpSpPr>
              <p:sp>
                <p:nvSpPr>
                  <p:cNvPr id="16525" name="Oval 46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7326" y="6050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B050"/>
                      </a:gs>
                      <a:gs pos="100000">
                        <a:srgbClr val="00582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6526" name="Oval 47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7724" y="4686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6527" name="Oval 48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8155" y="5520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6528" name="Oval 49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6494" y="5520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6529" name="Oval 50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6857" y="4560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B050"/>
                      </a:gs>
                      <a:gs pos="100000">
                        <a:srgbClr val="00582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6530" name="Oval 51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7326" y="5279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16522" name="Oval 117"/>
              <p:cNvSpPr>
                <a:spLocks noChangeArrowheads="1"/>
              </p:cNvSpPr>
              <p:nvPr/>
            </p:nvSpPr>
            <p:spPr bwMode="auto">
              <a:xfrm rot="9568840">
                <a:off x="3492919" y="1600124"/>
                <a:ext cx="221088" cy="225094"/>
              </a:xfrm>
              <a:prstGeom prst="ellipse">
                <a:avLst/>
              </a:prstGeom>
              <a:gradFill rotWithShape="0">
                <a:gsLst>
                  <a:gs pos="0">
                    <a:srgbClr val="00B050"/>
                  </a:gs>
                  <a:gs pos="100000">
                    <a:srgbClr val="00582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16389" name="TextBox 60"/>
          <p:cNvSpPr txBox="1">
            <a:spLocks noChangeArrowheads="1"/>
          </p:cNvSpPr>
          <p:nvPr/>
        </p:nvSpPr>
        <p:spPr bwMode="auto">
          <a:xfrm>
            <a:off x="2051050" y="1362075"/>
            <a:ext cx="2890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Radius </a:t>
            </a:r>
            <a:r>
              <a:rPr lang="en-US" sz="1600" dirty="0" smtClean="0">
                <a:latin typeface="Calibri" pitchFamily="34" charset="0"/>
              </a:rPr>
              <a:t> ≠</a:t>
            </a:r>
            <a:r>
              <a:rPr lang="en-US" sz="160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en-US" sz="1600" dirty="0">
                <a:latin typeface="Calibri" pitchFamily="34" charset="0"/>
                <a:sym typeface="Symbol" pitchFamily="18" charset="2"/>
              </a:rPr>
              <a:t>r</a:t>
            </a:r>
            <a:r>
              <a:rPr lang="en-US" sz="1600" baseline="-25000" dirty="0">
                <a:latin typeface="Calibri" pitchFamily="34" charset="0"/>
                <a:sym typeface="Symbol" pitchFamily="18" charset="2"/>
              </a:rPr>
              <a:t>0</a:t>
            </a:r>
            <a:r>
              <a:rPr lang="en-US" sz="1600" dirty="0">
                <a:latin typeface="Calibri" pitchFamily="34" charset="0"/>
                <a:sym typeface="Symbol" pitchFamily="18" charset="2"/>
              </a:rPr>
              <a:t> A</a:t>
            </a:r>
            <a:r>
              <a:rPr lang="en-US" sz="1600" baseline="30000" dirty="0">
                <a:latin typeface="Calibri" pitchFamily="34" charset="0"/>
                <a:sym typeface="Symbol" pitchFamily="18" charset="2"/>
              </a:rPr>
              <a:t>1/3</a:t>
            </a:r>
            <a:endParaRPr lang="en-US" sz="1600" baseline="30000" dirty="0">
              <a:latin typeface="Calibri" pitchFamily="34" charset="0"/>
            </a:endParaRPr>
          </a:p>
        </p:txBody>
      </p:sp>
      <p:sp>
        <p:nvSpPr>
          <p:cNvPr id="16390" name="TextBox 61"/>
          <p:cNvSpPr txBox="1">
            <a:spLocks noChangeArrowheads="1"/>
          </p:cNvSpPr>
          <p:nvPr/>
        </p:nvSpPr>
        <p:spPr bwMode="auto">
          <a:xfrm>
            <a:off x="395288" y="115888"/>
            <a:ext cx="3455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How does halo affect fusion ?</a:t>
            </a:r>
          </a:p>
          <a:p>
            <a:r>
              <a:rPr lang="en-US" dirty="0">
                <a:solidFill>
                  <a:srgbClr val="002060"/>
                </a:solidFill>
              </a:rPr>
              <a:t>Possibilities: Static effect</a:t>
            </a:r>
          </a:p>
        </p:txBody>
      </p:sp>
      <p:grpSp>
        <p:nvGrpSpPr>
          <p:cNvPr id="16392" name="Group 267"/>
          <p:cNvGrpSpPr>
            <a:grpSpLocks/>
          </p:cNvGrpSpPr>
          <p:nvPr/>
        </p:nvGrpSpPr>
        <p:grpSpPr bwMode="auto">
          <a:xfrm>
            <a:off x="4932363" y="765175"/>
            <a:ext cx="2592387" cy="2016125"/>
            <a:chOff x="5730240" y="2347375"/>
            <a:chExt cx="2994406" cy="2302988"/>
          </a:xfrm>
        </p:grpSpPr>
        <p:grpSp>
          <p:nvGrpSpPr>
            <p:cNvPr id="16501" name="Group 2"/>
            <p:cNvGrpSpPr>
              <a:grpSpLocks/>
            </p:cNvGrpSpPr>
            <p:nvPr/>
          </p:nvGrpSpPr>
          <p:grpSpPr bwMode="auto">
            <a:xfrm>
              <a:off x="6022848" y="2347375"/>
              <a:ext cx="2701798" cy="2190306"/>
              <a:chOff x="1214" y="5954"/>
              <a:chExt cx="3259" cy="2185"/>
            </a:xfrm>
          </p:grpSpPr>
          <p:cxnSp>
            <p:nvCxnSpPr>
              <p:cNvPr id="16510" name="AutoShape 3"/>
              <p:cNvCxnSpPr>
                <a:cxnSpLocks noChangeShapeType="1"/>
              </p:cNvCxnSpPr>
              <p:nvPr/>
            </p:nvCxnSpPr>
            <p:spPr bwMode="auto">
              <a:xfrm>
                <a:off x="1214" y="7772"/>
                <a:ext cx="325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511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1328" y="5954"/>
                <a:ext cx="0" cy="19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6512" name="Freeform 5"/>
              <p:cNvSpPr>
                <a:spLocks/>
              </p:cNvSpPr>
              <p:nvPr/>
            </p:nvSpPr>
            <p:spPr bwMode="auto">
              <a:xfrm>
                <a:off x="1725" y="6202"/>
                <a:ext cx="2641" cy="1887"/>
              </a:xfrm>
              <a:custGeom>
                <a:avLst/>
                <a:gdLst>
                  <a:gd name="T0" fmla="*/ 0 w 1354"/>
                  <a:gd name="T1" fmla="*/ 1887 h 1887"/>
                  <a:gd name="T2" fmla="*/ 228 w 1354"/>
                  <a:gd name="T3" fmla="*/ 150 h 1887"/>
                  <a:gd name="T4" fmla="*/ 527 w 1354"/>
                  <a:gd name="T5" fmla="*/ 988 h 1887"/>
                  <a:gd name="T6" fmla="*/ 909 w 1354"/>
                  <a:gd name="T7" fmla="*/ 1345 h 1887"/>
                  <a:gd name="T8" fmla="*/ 1354 w 1354"/>
                  <a:gd name="T9" fmla="*/ 1478 h 18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4"/>
                  <a:gd name="T16" fmla="*/ 0 h 1887"/>
                  <a:gd name="T17" fmla="*/ 1354 w 1354"/>
                  <a:gd name="T18" fmla="*/ 1887 h 18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4" h="1887">
                    <a:moveTo>
                      <a:pt x="0" y="1887"/>
                    </a:moveTo>
                    <a:cubicBezTo>
                      <a:pt x="70" y="1093"/>
                      <a:pt x="140" y="300"/>
                      <a:pt x="228" y="150"/>
                    </a:cubicBezTo>
                    <a:cubicBezTo>
                      <a:pt x="316" y="0"/>
                      <a:pt x="414" y="789"/>
                      <a:pt x="527" y="988"/>
                    </a:cubicBezTo>
                    <a:cubicBezTo>
                      <a:pt x="640" y="1187"/>
                      <a:pt x="771" y="1263"/>
                      <a:pt x="909" y="1345"/>
                    </a:cubicBezTo>
                    <a:cubicBezTo>
                      <a:pt x="1047" y="1427"/>
                      <a:pt x="1261" y="1450"/>
                      <a:pt x="1354" y="147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513" name="Freeform 6"/>
              <p:cNvSpPr>
                <a:spLocks/>
              </p:cNvSpPr>
              <p:nvPr/>
            </p:nvSpPr>
            <p:spPr bwMode="auto">
              <a:xfrm>
                <a:off x="2124" y="7116"/>
                <a:ext cx="1294" cy="1023"/>
              </a:xfrm>
              <a:custGeom>
                <a:avLst/>
                <a:gdLst>
                  <a:gd name="T0" fmla="*/ 1294 w 1294"/>
                  <a:gd name="T1" fmla="*/ 410 h 1023"/>
                  <a:gd name="T2" fmla="*/ 758 w 1294"/>
                  <a:gd name="T3" fmla="*/ 298 h 1023"/>
                  <a:gd name="T4" fmla="*/ 368 w 1294"/>
                  <a:gd name="T5" fmla="*/ 12 h 1023"/>
                  <a:gd name="T6" fmla="*/ 163 w 1294"/>
                  <a:gd name="T7" fmla="*/ 227 h 1023"/>
                  <a:gd name="T8" fmla="*/ 0 w 1294"/>
                  <a:gd name="T9" fmla="*/ 1023 h 10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4"/>
                  <a:gd name="T16" fmla="*/ 0 h 1023"/>
                  <a:gd name="T17" fmla="*/ 1294 w 1294"/>
                  <a:gd name="T18" fmla="*/ 1023 h 10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4" h="1023">
                    <a:moveTo>
                      <a:pt x="1294" y="410"/>
                    </a:moveTo>
                    <a:cubicBezTo>
                      <a:pt x="1103" y="387"/>
                      <a:pt x="912" y="364"/>
                      <a:pt x="758" y="298"/>
                    </a:cubicBezTo>
                    <a:cubicBezTo>
                      <a:pt x="604" y="232"/>
                      <a:pt x="467" y="24"/>
                      <a:pt x="368" y="12"/>
                    </a:cubicBezTo>
                    <a:cubicBezTo>
                      <a:pt x="269" y="0"/>
                      <a:pt x="224" y="59"/>
                      <a:pt x="163" y="227"/>
                    </a:cubicBezTo>
                    <a:cubicBezTo>
                      <a:pt x="102" y="395"/>
                      <a:pt x="27" y="890"/>
                      <a:pt x="0" y="1023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6502" name="TextBox 67"/>
            <p:cNvSpPr txBox="1">
              <a:spLocks noChangeArrowheads="1"/>
            </p:cNvSpPr>
            <p:nvPr/>
          </p:nvSpPr>
          <p:spPr bwMode="auto">
            <a:xfrm>
              <a:off x="5730240" y="3096768"/>
              <a:ext cx="365760" cy="48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V</a:t>
              </a:r>
            </a:p>
          </p:txBody>
        </p:sp>
        <p:sp>
          <p:nvSpPr>
            <p:cNvPr id="16503" name="TextBox 68"/>
            <p:cNvSpPr txBox="1">
              <a:spLocks noChangeArrowheads="1"/>
            </p:cNvSpPr>
            <p:nvPr/>
          </p:nvSpPr>
          <p:spPr bwMode="auto">
            <a:xfrm>
              <a:off x="7266432" y="4169664"/>
              <a:ext cx="446392" cy="48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D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>
              <a:off x="6687295" y="2579487"/>
              <a:ext cx="30464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5400000">
              <a:off x="6912839" y="3391880"/>
              <a:ext cx="30464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06" name="Rectangle 71"/>
            <p:cNvSpPr>
              <a:spLocks noChangeArrowheads="1"/>
            </p:cNvSpPr>
            <p:nvPr/>
          </p:nvSpPr>
          <p:spPr bwMode="auto">
            <a:xfrm>
              <a:off x="6969730" y="2354318"/>
              <a:ext cx="977371" cy="48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  <a:sym typeface="Symbol" pitchFamily="18" charset="2"/>
                </a:rPr>
                <a:t>r</a:t>
              </a:r>
              <a:r>
                <a:rPr lang="en-US" sz="1600" baseline="-25000">
                  <a:latin typeface="Calibri" pitchFamily="34" charset="0"/>
                  <a:sym typeface="Symbol" pitchFamily="18" charset="2"/>
                </a:rPr>
                <a:t>0</a:t>
              </a:r>
              <a:r>
                <a:rPr lang="en-US" sz="1600">
                  <a:latin typeface="Calibri" pitchFamily="34" charset="0"/>
                  <a:sym typeface="Symbol" pitchFamily="18" charset="2"/>
                </a:rPr>
                <a:t> A</a:t>
              </a:r>
              <a:r>
                <a:rPr lang="en-US" sz="1600" baseline="30000">
                  <a:latin typeface="Calibri" pitchFamily="34" charset="0"/>
                  <a:sym typeface="Symbol" pitchFamily="18" charset="2"/>
                </a:rPr>
                <a:t>1/3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16507" name="TextBox 72"/>
            <p:cNvSpPr txBox="1">
              <a:spLocks noChangeArrowheads="1"/>
            </p:cNvSpPr>
            <p:nvPr/>
          </p:nvSpPr>
          <p:spPr bwMode="auto">
            <a:xfrm>
              <a:off x="7156704" y="3121152"/>
              <a:ext cx="1051665" cy="48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Halo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rot="10800000">
              <a:off x="7534585" y="3718288"/>
              <a:ext cx="682131" cy="18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559065" y="3718288"/>
              <a:ext cx="915008" cy="1814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3" name="TextBox 360"/>
          <p:cNvSpPr txBox="1">
            <a:spLocks noChangeArrowheads="1"/>
          </p:cNvSpPr>
          <p:nvPr/>
        </p:nvSpPr>
        <p:spPr bwMode="auto">
          <a:xfrm>
            <a:off x="323850" y="4221163"/>
            <a:ext cx="1295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+mn-lt"/>
                <a:cs typeface="Times New Roman" pitchFamily="18" charset="0"/>
              </a:rPr>
              <a:t>Breakup</a:t>
            </a:r>
          </a:p>
        </p:txBody>
      </p:sp>
      <p:grpSp>
        <p:nvGrpSpPr>
          <p:cNvPr id="16394" name="Group 473"/>
          <p:cNvGrpSpPr>
            <a:grpSpLocks/>
          </p:cNvGrpSpPr>
          <p:nvPr/>
        </p:nvGrpSpPr>
        <p:grpSpPr bwMode="auto">
          <a:xfrm>
            <a:off x="1763713" y="3802063"/>
            <a:ext cx="5680075" cy="2363787"/>
            <a:chOff x="1556977" y="2420888"/>
            <a:chExt cx="5679319" cy="2362618"/>
          </a:xfrm>
        </p:grpSpPr>
        <p:sp>
          <p:nvSpPr>
            <p:cNvPr id="270" name="Oval 269"/>
            <p:cNvSpPr/>
            <p:nvPr/>
          </p:nvSpPr>
          <p:spPr>
            <a:xfrm rot="20903039">
              <a:off x="2068685" y="2674369"/>
              <a:ext cx="886077" cy="894754"/>
            </a:xfrm>
            <a:prstGeom prst="ellipse">
              <a:avLst/>
            </a:prstGeom>
            <a:gradFill flip="none" rotWithShape="1">
              <a:gsLst>
                <a:gs pos="48000">
                  <a:srgbClr val="00B050"/>
                </a:gs>
                <a:gs pos="74000">
                  <a:schemeClr val="bg1"/>
                </a:gs>
                <a:gs pos="100000">
                  <a:srgbClr val="156B1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6400" name="Oval 126"/>
            <p:cNvSpPr>
              <a:spLocks noChangeArrowheads="1"/>
            </p:cNvSpPr>
            <p:nvPr/>
          </p:nvSpPr>
          <p:spPr bwMode="auto">
            <a:xfrm rot="1949392">
              <a:off x="3165815" y="3438968"/>
              <a:ext cx="137219" cy="122440"/>
            </a:xfrm>
            <a:prstGeom prst="ellipse">
              <a:avLst/>
            </a:prstGeom>
            <a:gradFill rotWithShape="0">
              <a:gsLst>
                <a:gs pos="0">
                  <a:srgbClr val="00B050"/>
                </a:gs>
                <a:gs pos="100000">
                  <a:srgbClr val="005828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latin typeface="Calibri" pitchFamily="34" charset="0"/>
              </a:endParaRPr>
            </a:p>
          </p:txBody>
        </p:sp>
        <p:grpSp>
          <p:nvGrpSpPr>
            <p:cNvPr id="16401" name="Group 45"/>
            <p:cNvGrpSpPr>
              <a:grpSpLocks/>
            </p:cNvGrpSpPr>
            <p:nvPr/>
          </p:nvGrpSpPr>
          <p:grpSpPr bwMode="auto">
            <a:xfrm>
              <a:off x="2225342" y="2884114"/>
              <a:ext cx="586989" cy="499071"/>
              <a:chOff x="522" y="11351"/>
              <a:chExt cx="1839" cy="1741"/>
            </a:xfrm>
          </p:grpSpPr>
          <p:grpSp>
            <p:nvGrpSpPr>
              <p:cNvPr id="16452" name="Group 46"/>
              <p:cNvGrpSpPr>
                <a:grpSpLocks/>
              </p:cNvGrpSpPr>
              <p:nvPr/>
            </p:nvGrpSpPr>
            <p:grpSpPr bwMode="auto">
              <a:xfrm>
                <a:off x="522" y="11351"/>
                <a:ext cx="1839" cy="1741"/>
                <a:chOff x="522" y="11351"/>
                <a:chExt cx="1839" cy="1741"/>
              </a:xfrm>
            </p:grpSpPr>
            <p:grpSp>
              <p:nvGrpSpPr>
                <p:cNvPr id="16460" name="Group 4"/>
                <p:cNvGrpSpPr>
                  <a:grpSpLocks/>
                </p:cNvGrpSpPr>
                <p:nvPr/>
              </p:nvGrpSpPr>
              <p:grpSpPr bwMode="auto">
                <a:xfrm>
                  <a:off x="522" y="11351"/>
                  <a:ext cx="1839" cy="1741"/>
                  <a:chOff x="522" y="11351"/>
                  <a:chExt cx="1839" cy="1741"/>
                </a:xfrm>
              </p:grpSpPr>
              <p:grpSp>
                <p:nvGrpSpPr>
                  <p:cNvPr id="16471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522" y="11351"/>
                    <a:ext cx="1839" cy="1741"/>
                    <a:chOff x="1481" y="7632"/>
                    <a:chExt cx="1839" cy="1741"/>
                  </a:xfrm>
                </p:grpSpPr>
                <p:sp>
                  <p:nvSpPr>
                    <p:cNvPr id="16485" name="Oval 6"/>
                    <p:cNvSpPr>
                      <a:spLocks noChangeArrowheads="1"/>
                    </p:cNvSpPr>
                    <p:nvPr/>
                  </p:nvSpPr>
                  <p:spPr bwMode="auto">
                    <a:xfrm rot="1949392">
                      <a:off x="2889" y="8059"/>
                      <a:ext cx="431" cy="42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B050"/>
                        </a:gs>
                        <a:gs pos="100000">
                          <a:srgbClr val="005828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16486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1" y="7632"/>
                      <a:ext cx="1838" cy="1741"/>
                      <a:chOff x="3928" y="5230"/>
                      <a:chExt cx="1838" cy="1741"/>
                    </a:xfrm>
                  </p:grpSpPr>
                  <p:sp>
                    <p:nvSpPr>
                      <p:cNvPr id="16487" name="Oval 8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5026" y="5305"/>
                        <a:ext cx="430" cy="428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B050"/>
                          </a:gs>
                          <a:gs pos="100000">
                            <a:srgbClr val="005828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488" name="Oval 9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4317" y="6422"/>
                        <a:ext cx="431" cy="42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B050"/>
                          </a:gs>
                          <a:gs pos="100000">
                            <a:srgbClr val="005828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489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3928" y="5733"/>
                        <a:ext cx="431" cy="42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B050"/>
                          </a:gs>
                          <a:gs pos="100000">
                            <a:srgbClr val="005828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490" name="Oval 11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4836" y="6544"/>
                        <a:ext cx="431" cy="42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B050"/>
                          </a:gs>
                          <a:gs pos="100000">
                            <a:srgbClr val="005828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491" name="Oval 12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3928" y="5958"/>
                        <a:ext cx="431" cy="42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8000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492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4359" y="5305"/>
                        <a:ext cx="431" cy="428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8000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493" name="Oval 14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4048" y="6276"/>
                        <a:ext cx="431" cy="42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8000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494" name="Oval 15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4577" y="6544"/>
                        <a:ext cx="430" cy="42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8000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495" name="Oval 16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4048" y="5456"/>
                        <a:ext cx="431" cy="42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8000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496" name="Oval 17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5220" y="5456"/>
                        <a:ext cx="431" cy="42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8000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497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4671" y="5230"/>
                        <a:ext cx="431" cy="42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8000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498" name="Oval 19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5336" y="6117"/>
                        <a:ext cx="430" cy="42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8000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499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5096" y="6385"/>
                        <a:ext cx="430" cy="42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8000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6500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 rot="1949392">
                        <a:off x="5336" y="5883"/>
                        <a:ext cx="430" cy="42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00B050"/>
                          </a:gs>
                          <a:gs pos="100000">
                            <a:srgbClr val="005828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6472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625" y="11456"/>
                    <a:ext cx="1603" cy="1617"/>
                    <a:chOff x="4403" y="6278"/>
                    <a:chExt cx="4828" cy="5166"/>
                  </a:xfrm>
                </p:grpSpPr>
                <p:sp>
                  <p:nvSpPr>
                    <p:cNvPr id="16473" name="Oval 23"/>
                    <p:cNvSpPr>
                      <a:spLocks noChangeArrowheads="1"/>
                    </p:cNvSpPr>
                    <p:nvPr/>
                  </p:nvSpPr>
                  <p:spPr bwMode="auto">
                    <a:xfrm rot="1949392">
                      <a:off x="7933" y="8122"/>
                      <a:ext cx="1298" cy="136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B050"/>
                        </a:gs>
                        <a:gs pos="100000">
                          <a:srgbClr val="005828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474" name="Oval 24"/>
                    <p:cNvSpPr>
                      <a:spLocks noChangeArrowheads="1"/>
                    </p:cNvSpPr>
                    <p:nvPr/>
                  </p:nvSpPr>
                  <p:spPr bwMode="auto">
                    <a:xfrm rot="1949392">
                      <a:off x="7346" y="6518"/>
                      <a:ext cx="1298" cy="136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B050"/>
                        </a:gs>
                        <a:gs pos="100000">
                          <a:srgbClr val="005828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475" name="Oval 25"/>
                    <p:cNvSpPr>
                      <a:spLocks noChangeArrowheads="1"/>
                    </p:cNvSpPr>
                    <p:nvPr/>
                  </p:nvSpPr>
                  <p:spPr bwMode="auto">
                    <a:xfrm rot="1949392">
                      <a:off x="6279" y="10080"/>
                      <a:ext cx="1298" cy="136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B050"/>
                        </a:gs>
                        <a:gs pos="100000">
                          <a:srgbClr val="005828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476" name="Oval 26"/>
                    <p:cNvSpPr>
                      <a:spLocks noChangeArrowheads="1"/>
                    </p:cNvSpPr>
                    <p:nvPr/>
                  </p:nvSpPr>
                  <p:spPr bwMode="auto">
                    <a:xfrm rot="1949392">
                      <a:off x="4403" y="8122"/>
                      <a:ext cx="1298" cy="136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B050"/>
                        </a:gs>
                        <a:gs pos="100000">
                          <a:srgbClr val="005828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477" name="Oval 27"/>
                    <p:cNvSpPr>
                      <a:spLocks noChangeArrowheads="1"/>
                    </p:cNvSpPr>
                    <p:nvPr/>
                  </p:nvSpPr>
                  <p:spPr bwMode="auto">
                    <a:xfrm rot="1949392">
                      <a:off x="7933" y="9107"/>
                      <a:ext cx="1298" cy="136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00B050"/>
                        </a:gs>
                        <a:gs pos="100000">
                          <a:srgbClr val="005828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478" name="Oval 28"/>
                    <p:cNvSpPr>
                      <a:spLocks noChangeArrowheads="1"/>
                    </p:cNvSpPr>
                    <p:nvPr/>
                  </p:nvSpPr>
                  <p:spPr bwMode="auto">
                    <a:xfrm rot="1949392">
                      <a:off x="4579" y="9107"/>
                      <a:ext cx="1298" cy="136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8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479" name="Oval 29"/>
                    <p:cNvSpPr>
                      <a:spLocks noChangeArrowheads="1"/>
                    </p:cNvSpPr>
                    <p:nvPr/>
                  </p:nvSpPr>
                  <p:spPr bwMode="auto">
                    <a:xfrm rot="1949392">
                      <a:off x="5337" y="6518"/>
                      <a:ext cx="1298" cy="136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8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480" name="Oval 30"/>
                    <p:cNvSpPr>
                      <a:spLocks noChangeArrowheads="1"/>
                    </p:cNvSpPr>
                    <p:nvPr/>
                  </p:nvSpPr>
                  <p:spPr bwMode="auto">
                    <a:xfrm rot="1949392">
                      <a:off x="5337" y="9726"/>
                      <a:ext cx="1298" cy="136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8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481" name="Oval 31"/>
                    <p:cNvSpPr>
                      <a:spLocks noChangeArrowheads="1"/>
                    </p:cNvSpPr>
                    <p:nvPr/>
                  </p:nvSpPr>
                  <p:spPr bwMode="auto">
                    <a:xfrm rot="1949392">
                      <a:off x="7175" y="9726"/>
                      <a:ext cx="1298" cy="136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8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482" name="Oval 32"/>
                    <p:cNvSpPr>
                      <a:spLocks noChangeArrowheads="1"/>
                    </p:cNvSpPr>
                    <p:nvPr/>
                  </p:nvSpPr>
                  <p:spPr bwMode="auto">
                    <a:xfrm rot="1949392">
                      <a:off x="4579" y="6998"/>
                      <a:ext cx="1298" cy="136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8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483" name="Oval 33"/>
                    <p:cNvSpPr>
                      <a:spLocks noChangeArrowheads="1"/>
                    </p:cNvSpPr>
                    <p:nvPr/>
                  </p:nvSpPr>
                  <p:spPr bwMode="auto">
                    <a:xfrm rot="1949392">
                      <a:off x="7933" y="7238"/>
                      <a:ext cx="1298" cy="136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8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484" name="Oval 34"/>
                    <p:cNvSpPr>
                      <a:spLocks noChangeArrowheads="1"/>
                    </p:cNvSpPr>
                    <p:nvPr/>
                  </p:nvSpPr>
                  <p:spPr bwMode="auto">
                    <a:xfrm rot="1949392">
                      <a:off x="6279" y="6278"/>
                      <a:ext cx="1298" cy="136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8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461" name="Group 35"/>
                <p:cNvGrpSpPr>
                  <a:grpSpLocks/>
                </p:cNvGrpSpPr>
                <p:nvPr/>
              </p:nvGrpSpPr>
              <p:grpSpPr bwMode="auto">
                <a:xfrm>
                  <a:off x="774" y="11680"/>
                  <a:ext cx="1295" cy="1147"/>
                  <a:chOff x="4040" y="1132"/>
                  <a:chExt cx="1295" cy="1147"/>
                </a:xfrm>
              </p:grpSpPr>
              <p:sp>
                <p:nvSpPr>
                  <p:cNvPr id="16462" name="Oval 36"/>
                  <p:cNvSpPr>
                    <a:spLocks noChangeArrowheads="1"/>
                  </p:cNvSpPr>
                  <p:nvPr/>
                </p:nvSpPr>
                <p:spPr bwMode="auto">
                  <a:xfrm rot="2994047">
                    <a:off x="4389" y="1850"/>
                    <a:ext cx="431" cy="42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B050"/>
                      </a:gs>
                      <a:gs pos="100000">
                        <a:srgbClr val="00582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63" name="Oval 37"/>
                  <p:cNvSpPr>
                    <a:spLocks noChangeArrowheads="1"/>
                  </p:cNvSpPr>
                  <p:nvPr/>
                </p:nvSpPr>
                <p:spPr bwMode="auto">
                  <a:xfrm rot="2994047">
                    <a:off x="4858" y="1311"/>
                    <a:ext cx="430" cy="42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B050"/>
                      </a:gs>
                      <a:gs pos="100000">
                        <a:srgbClr val="00582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64" name="Oval 38"/>
                  <p:cNvSpPr>
                    <a:spLocks noChangeArrowheads="1"/>
                  </p:cNvSpPr>
                  <p:nvPr/>
                </p:nvSpPr>
                <p:spPr bwMode="auto">
                  <a:xfrm rot="2994047">
                    <a:off x="4753" y="1850"/>
                    <a:ext cx="431" cy="42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B050"/>
                      </a:gs>
                      <a:gs pos="100000">
                        <a:srgbClr val="00582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65" name="Oval 39"/>
                  <p:cNvSpPr>
                    <a:spLocks noChangeArrowheads="1"/>
                  </p:cNvSpPr>
                  <p:nvPr/>
                </p:nvSpPr>
                <p:spPr bwMode="auto">
                  <a:xfrm rot="2994047">
                    <a:off x="4038" y="1504"/>
                    <a:ext cx="431" cy="42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B050"/>
                      </a:gs>
                      <a:gs pos="100000">
                        <a:srgbClr val="00582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66" name="Oval 40"/>
                  <p:cNvSpPr>
                    <a:spLocks noChangeArrowheads="1"/>
                  </p:cNvSpPr>
                  <p:nvPr/>
                </p:nvSpPr>
                <p:spPr bwMode="auto">
                  <a:xfrm rot="2994047">
                    <a:off x="4157" y="1731"/>
                    <a:ext cx="431" cy="42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67" name="Oval 41"/>
                  <p:cNvSpPr>
                    <a:spLocks noChangeArrowheads="1"/>
                  </p:cNvSpPr>
                  <p:nvPr/>
                </p:nvSpPr>
                <p:spPr bwMode="auto">
                  <a:xfrm rot="2994047">
                    <a:off x="4426" y="1134"/>
                    <a:ext cx="431" cy="42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68" name="Oval 42"/>
                  <p:cNvSpPr>
                    <a:spLocks noChangeArrowheads="1"/>
                  </p:cNvSpPr>
                  <p:nvPr/>
                </p:nvSpPr>
                <p:spPr bwMode="auto">
                  <a:xfrm rot="2994047">
                    <a:off x="4140" y="1181"/>
                    <a:ext cx="431" cy="42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69" name="Oval 43"/>
                  <p:cNvSpPr>
                    <a:spLocks noChangeArrowheads="1"/>
                  </p:cNvSpPr>
                  <p:nvPr/>
                </p:nvSpPr>
                <p:spPr bwMode="auto">
                  <a:xfrm rot="2994047">
                    <a:off x="4906" y="1585"/>
                    <a:ext cx="431" cy="42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70" name="Oval 44"/>
                  <p:cNvSpPr>
                    <a:spLocks noChangeArrowheads="1"/>
                  </p:cNvSpPr>
                  <p:nvPr/>
                </p:nvSpPr>
                <p:spPr bwMode="auto">
                  <a:xfrm rot="2994047">
                    <a:off x="4746" y="1134"/>
                    <a:ext cx="431" cy="42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16453" name="Group 45"/>
              <p:cNvGrpSpPr>
                <a:grpSpLocks/>
              </p:cNvGrpSpPr>
              <p:nvPr/>
            </p:nvGrpSpPr>
            <p:grpSpPr bwMode="auto">
              <a:xfrm>
                <a:off x="992" y="11754"/>
                <a:ext cx="982" cy="893"/>
                <a:chOff x="6494" y="4560"/>
                <a:chExt cx="2959" cy="2854"/>
              </a:xfrm>
            </p:grpSpPr>
            <p:sp>
              <p:nvSpPr>
                <p:cNvPr id="16454" name="Oval 46"/>
                <p:cNvSpPr>
                  <a:spLocks noChangeArrowheads="1"/>
                </p:cNvSpPr>
                <p:nvPr/>
              </p:nvSpPr>
              <p:spPr bwMode="auto">
                <a:xfrm rot="1949392">
                  <a:off x="7326" y="6050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B050"/>
                    </a:gs>
                    <a:gs pos="100000">
                      <a:srgbClr val="00582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alibri" pitchFamily="34" charset="0"/>
                  </a:endParaRPr>
                </a:p>
              </p:txBody>
            </p:sp>
            <p:sp>
              <p:nvSpPr>
                <p:cNvPr id="16455" name="Oval 47"/>
                <p:cNvSpPr>
                  <a:spLocks noChangeArrowheads="1"/>
                </p:cNvSpPr>
                <p:nvPr/>
              </p:nvSpPr>
              <p:spPr bwMode="auto">
                <a:xfrm rot="1949392">
                  <a:off x="7724" y="4686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alibri" pitchFamily="34" charset="0"/>
                  </a:endParaRPr>
                </a:p>
              </p:txBody>
            </p:sp>
            <p:sp>
              <p:nvSpPr>
                <p:cNvPr id="16456" name="Oval 48"/>
                <p:cNvSpPr>
                  <a:spLocks noChangeArrowheads="1"/>
                </p:cNvSpPr>
                <p:nvPr/>
              </p:nvSpPr>
              <p:spPr bwMode="auto">
                <a:xfrm rot="1949392">
                  <a:off x="8155" y="5520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alibri" pitchFamily="34" charset="0"/>
                  </a:endParaRPr>
                </a:p>
              </p:txBody>
            </p:sp>
            <p:sp>
              <p:nvSpPr>
                <p:cNvPr id="16457" name="Oval 49"/>
                <p:cNvSpPr>
                  <a:spLocks noChangeArrowheads="1"/>
                </p:cNvSpPr>
                <p:nvPr/>
              </p:nvSpPr>
              <p:spPr bwMode="auto">
                <a:xfrm rot="1949392">
                  <a:off x="6494" y="5520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alibri" pitchFamily="34" charset="0"/>
                  </a:endParaRPr>
                </a:p>
              </p:txBody>
            </p:sp>
            <p:sp>
              <p:nvSpPr>
                <p:cNvPr id="16458" name="Oval 50"/>
                <p:cNvSpPr>
                  <a:spLocks noChangeArrowheads="1"/>
                </p:cNvSpPr>
                <p:nvPr/>
              </p:nvSpPr>
              <p:spPr bwMode="auto">
                <a:xfrm rot="1949392">
                  <a:off x="6857" y="4560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B050"/>
                    </a:gs>
                    <a:gs pos="100000">
                      <a:srgbClr val="00582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alibri" pitchFamily="34" charset="0"/>
                  </a:endParaRPr>
                </a:p>
              </p:txBody>
            </p:sp>
            <p:sp>
              <p:nvSpPr>
                <p:cNvPr id="16459" name="Oval 51"/>
                <p:cNvSpPr>
                  <a:spLocks noChangeArrowheads="1"/>
                </p:cNvSpPr>
                <p:nvPr/>
              </p:nvSpPr>
              <p:spPr bwMode="auto">
                <a:xfrm rot="1949392">
                  <a:off x="7326" y="5279"/>
                  <a:ext cx="1298" cy="13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6402" name="Oval 117"/>
            <p:cNvSpPr>
              <a:spLocks noChangeArrowheads="1"/>
            </p:cNvSpPr>
            <p:nvPr/>
          </p:nvSpPr>
          <p:spPr bwMode="auto">
            <a:xfrm rot="9568840">
              <a:off x="2563781" y="2739925"/>
              <a:ext cx="125056" cy="121044"/>
            </a:xfrm>
            <a:prstGeom prst="ellipse">
              <a:avLst/>
            </a:prstGeom>
            <a:gradFill rotWithShape="0">
              <a:gsLst>
                <a:gs pos="0">
                  <a:srgbClr val="00B050"/>
                </a:gs>
                <a:gs pos="100000">
                  <a:srgbClr val="005828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latin typeface="Calibri" pitchFamily="34" charset="0"/>
              </a:endParaRPr>
            </a:p>
          </p:txBody>
        </p:sp>
        <p:grpSp>
          <p:nvGrpSpPr>
            <p:cNvPr id="16403" name="Group 86"/>
            <p:cNvGrpSpPr>
              <a:grpSpLocks/>
            </p:cNvGrpSpPr>
            <p:nvPr/>
          </p:nvGrpSpPr>
          <p:grpSpPr bwMode="auto">
            <a:xfrm>
              <a:off x="3121351" y="2949766"/>
              <a:ext cx="390718" cy="297977"/>
              <a:chOff x="7033" y="6660"/>
              <a:chExt cx="3947" cy="3450"/>
            </a:xfrm>
          </p:grpSpPr>
          <p:grpSp>
            <p:nvGrpSpPr>
              <p:cNvPr id="16433" name="Group 87"/>
              <p:cNvGrpSpPr>
                <a:grpSpLocks/>
              </p:cNvGrpSpPr>
              <p:nvPr/>
            </p:nvGrpSpPr>
            <p:grpSpPr bwMode="auto">
              <a:xfrm>
                <a:off x="7033" y="6658"/>
                <a:ext cx="3945" cy="3452"/>
                <a:chOff x="4922" y="10489"/>
                <a:chExt cx="3945" cy="3452"/>
              </a:xfrm>
            </p:grpSpPr>
            <p:grpSp>
              <p:nvGrpSpPr>
                <p:cNvPr id="16436" name="Group 88"/>
                <p:cNvGrpSpPr>
                  <a:grpSpLocks/>
                </p:cNvGrpSpPr>
                <p:nvPr/>
              </p:nvGrpSpPr>
              <p:grpSpPr bwMode="auto">
                <a:xfrm>
                  <a:off x="4922" y="10538"/>
                  <a:ext cx="3409" cy="3403"/>
                  <a:chOff x="5834" y="10339"/>
                  <a:chExt cx="3409" cy="3403"/>
                </a:xfrm>
              </p:grpSpPr>
              <p:sp>
                <p:nvSpPr>
                  <p:cNvPr id="16445" name="Oval 89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7577" y="12177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B050"/>
                      </a:gs>
                      <a:gs pos="100000">
                        <a:srgbClr val="00582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46" name="Oval 90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7945" y="11454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B050"/>
                      </a:gs>
                      <a:gs pos="100000">
                        <a:srgbClr val="00582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47" name="Oval 91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5834" y="11014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B050"/>
                      </a:gs>
                      <a:gs pos="100000">
                        <a:srgbClr val="00582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48" name="Oval 92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5834" y="11703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B050"/>
                      </a:gs>
                      <a:gs pos="100000">
                        <a:srgbClr val="00582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49" name="Oval 93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7577" y="10577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50" name="Oval 94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6420" y="12378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51" name="Oval 95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6420" y="10339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6437" name="Group 96"/>
                <p:cNvGrpSpPr>
                  <a:grpSpLocks/>
                </p:cNvGrpSpPr>
                <p:nvPr/>
              </p:nvGrpSpPr>
              <p:grpSpPr bwMode="auto">
                <a:xfrm rot="3498822">
                  <a:off x="5461" y="10492"/>
                  <a:ext cx="3409" cy="3403"/>
                  <a:chOff x="5834" y="10339"/>
                  <a:chExt cx="3409" cy="3403"/>
                </a:xfrm>
              </p:grpSpPr>
              <p:sp>
                <p:nvSpPr>
                  <p:cNvPr id="16438" name="Oval 97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7577" y="12177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B050"/>
                      </a:gs>
                      <a:gs pos="100000">
                        <a:srgbClr val="00582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39" name="Oval 98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7945" y="11454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B050"/>
                      </a:gs>
                      <a:gs pos="100000">
                        <a:srgbClr val="00582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40" name="Oval 99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5834" y="11014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B050"/>
                      </a:gs>
                      <a:gs pos="100000">
                        <a:srgbClr val="00582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41" name="Oval 100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5834" y="11703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B050"/>
                      </a:gs>
                      <a:gs pos="100000">
                        <a:srgbClr val="005828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42" name="Oval 101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7577" y="10577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43" name="Oval 102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6420" y="12378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  <p:sp>
                <p:nvSpPr>
                  <p:cNvPr id="16444" name="Oval 103"/>
                  <p:cNvSpPr>
                    <a:spLocks noChangeArrowheads="1"/>
                  </p:cNvSpPr>
                  <p:nvPr/>
                </p:nvSpPr>
                <p:spPr bwMode="auto">
                  <a:xfrm rot="1949392">
                    <a:off x="6420" y="10339"/>
                    <a:ext cx="1298" cy="136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8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16434" name="Oval 104"/>
              <p:cNvSpPr>
                <a:spLocks noChangeArrowheads="1"/>
              </p:cNvSpPr>
              <p:nvPr/>
            </p:nvSpPr>
            <p:spPr bwMode="auto">
              <a:xfrm rot="1949392">
                <a:off x="8066" y="7329"/>
                <a:ext cx="1298" cy="1364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latin typeface="Calibri" pitchFamily="34" charset="0"/>
                </a:endParaRPr>
              </a:p>
            </p:txBody>
          </p:sp>
          <p:sp>
            <p:nvSpPr>
              <p:cNvPr id="16435" name="Oval 105"/>
              <p:cNvSpPr>
                <a:spLocks noChangeArrowheads="1"/>
              </p:cNvSpPr>
              <p:nvPr/>
            </p:nvSpPr>
            <p:spPr bwMode="auto">
              <a:xfrm rot="1949392">
                <a:off x="8568" y="7895"/>
                <a:ext cx="1298" cy="1364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>
                  <a:latin typeface="Calibri" pitchFamily="34" charset="0"/>
                </a:endParaRPr>
              </a:p>
            </p:txBody>
          </p:sp>
        </p:grpSp>
        <p:grpSp>
          <p:nvGrpSpPr>
            <p:cNvPr id="16404" name="Group 343"/>
            <p:cNvGrpSpPr>
              <a:grpSpLocks/>
            </p:cNvGrpSpPr>
            <p:nvPr/>
          </p:nvGrpSpPr>
          <p:grpSpPr bwMode="auto">
            <a:xfrm>
              <a:off x="3424142" y="3008772"/>
              <a:ext cx="425845" cy="185214"/>
              <a:chOff x="4428744" y="3514344"/>
              <a:chExt cx="752856" cy="344424"/>
            </a:xfrm>
          </p:grpSpPr>
          <p:cxnSp>
            <p:nvCxnSpPr>
              <p:cNvPr id="345" name="Straight Connector 344"/>
              <p:cNvCxnSpPr/>
              <p:nvPr/>
            </p:nvCxnSpPr>
            <p:spPr>
              <a:xfrm>
                <a:off x="4570950" y="3695797"/>
                <a:ext cx="6117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>
                <a:off x="4570950" y="3592524"/>
                <a:ext cx="384448" cy="59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flipV="1">
                <a:off x="4472734" y="3515807"/>
                <a:ext cx="331130" cy="118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flipV="1">
                <a:off x="4427835" y="3852181"/>
                <a:ext cx="286231" cy="59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05" name="Group 348"/>
            <p:cNvGrpSpPr>
              <a:grpSpLocks/>
            </p:cNvGrpSpPr>
            <p:nvPr/>
          </p:nvGrpSpPr>
          <p:grpSpPr bwMode="auto">
            <a:xfrm>
              <a:off x="1556977" y="2725215"/>
              <a:ext cx="741349" cy="813827"/>
              <a:chOff x="432816" y="2974848"/>
              <a:chExt cx="1310640" cy="1513396"/>
            </a:xfrm>
          </p:grpSpPr>
          <p:cxnSp>
            <p:nvCxnSpPr>
              <p:cNvPr id="350" name="Straight Connector 349"/>
              <p:cNvCxnSpPr/>
              <p:nvPr/>
            </p:nvCxnSpPr>
            <p:spPr>
              <a:xfrm>
                <a:off x="1072626" y="2975446"/>
                <a:ext cx="670678" cy="29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>
                <a:off x="629249" y="3214449"/>
                <a:ext cx="6678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>
                <a:off x="901448" y="4486185"/>
                <a:ext cx="670679" cy="29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>
                <a:off x="432816" y="3592134"/>
                <a:ext cx="67067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>
                <a:off x="573125" y="4182266"/>
                <a:ext cx="670678" cy="29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5" name="Straight Arrow Connector 354"/>
            <p:cNvCxnSpPr/>
            <p:nvPr/>
          </p:nvCxnSpPr>
          <p:spPr>
            <a:xfrm>
              <a:off x="3271249" y="3531588"/>
              <a:ext cx="282537" cy="1570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07" name="Group 355"/>
            <p:cNvGrpSpPr>
              <a:grpSpLocks/>
            </p:cNvGrpSpPr>
            <p:nvPr/>
          </p:nvGrpSpPr>
          <p:grpSpPr bwMode="auto">
            <a:xfrm>
              <a:off x="2340957" y="3672591"/>
              <a:ext cx="343560" cy="816251"/>
              <a:chOff x="2660072" y="2859024"/>
              <a:chExt cx="1887540" cy="2286000"/>
            </a:xfrm>
          </p:grpSpPr>
          <p:sp>
            <p:nvSpPr>
              <p:cNvPr id="357" name="Rectangle 356"/>
              <p:cNvSpPr/>
              <p:nvPr/>
            </p:nvSpPr>
            <p:spPr>
              <a:xfrm>
                <a:off x="2669564" y="2859626"/>
                <a:ext cx="1874944" cy="2270767"/>
              </a:xfrm>
              <a:prstGeom prst="rect">
                <a:avLst/>
              </a:prstGeom>
              <a:gradFill>
                <a:gsLst>
                  <a:gs pos="12000">
                    <a:schemeClr val="tx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cxnSp>
            <p:nvCxnSpPr>
              <p:cNvPr id="358" name="Straight Connector 357"/>
              <p:cNvCxnSpPr/>
              <p:nvPr/>
            </p:nvCxnSpPr>
            <p:spPr>
              <a:xfrm>
                <a:off x="2669564" y="5143722"/>
                <a:ext cx="18749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>
                <a:off x="2660847" y="3921688"/>
                <a:ext cx="18749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0" name="Straight Connector 359"/>
            <p:cNvCxnSpPr/>
            <p:nvPr/>
          </p:nvCxnSpPr>
          <p:spPr>
            <a:xfrm flipV="1">
              <a:off x="1912530" y="4045684"/>
              <a:ext cx="333331" cy="31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rot="5400000" flipH="1">
              <a:off x="2475328" y="4209907"/>
              <a:ext cx="579150" cy="95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0" name="TextBox 362"/>
            <p:cNvSpPr txBox="1">
              <a:spLocks noChangeArrowheads="1"/>
            </p:cNvSpPr>
            <p:nvPr/>
          </p:nvSpPr>
          <p:spPr bwMode="auto">
            <a:xfrm>
              <a:off x="2346600" y="4475729"/>
              <a:ext cx="6412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G.S.</a:t>
              </a:r>
            </a:p>
          </p:txBody>
        </p:sp>
        <p:grpSp>
          <p:nvGrpSpPr>
            <p:cNvPr id="16411" name="Group 363"/>
            <p:cNvGrpSpPr>
              <a:grpSpLocks/>
            </p:cNvGrpSpPr>
            <p:nvPr/>
          </p:nvGrpSpPr>
          <p:grpSpPr bwMode="auto">
            <a:xfrm>
              <a:off x="4049978" y="2420888"/>
              <a:ext cx="3186318" cy="2160240"/>
              <a:chOff x="5754624" y="161878"/>
              <a:chExt cx="5633133" cy="3936022"/>
            </a:xfrm>
          </p:grpSpPr>
          <p:sp>
            <p:nvSpPr>
              <p:cNvPr id="16412" name="TextBox 364"/>
              <p:cNvSpPr txBox="1">
                <a:spLocks noChangeArrowheads="1"/>
              </p:cNvSpPr>
              <p:nvPr/>
            </p:nvSpPr>
            <p:spPr bwMode="auto">
              <a:xfrm>
                <a:off x="7040167" y="161878"/>
                <a:ext cx="1546904" cy="560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Effect?</a:t>
                </a:r>
              </a:p>
            </p:txBody>
          </p:sp>
          <p:sp>
            <p:nvSpPr>
              <p:cNvPr id="16413" name="TextBox 365"/>
              <p:cNvSpPr txBox="1">
                <a:spLocks noChangeArrowheads="1"/>
              </p:cNvSpPr>
              <p:nvPr/>
            </p:nvSpPr>
            <p:spPr bwMode="auto">
              <a:xfrm>
                <a:off x="5766816" y="1182624"/>
                <a:ext cx="2947560" cy="953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Like any other </a:t>
                </a:r>
              </a:p>
              <a:p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coupling process</a:t>
                </a:r>
              </a:p>
            </p:txBody>
          </p:sp>
          <p:sp>
            <p:nvSpPr>
              <p:cNvPr id="16414" name="TextBox 366"/>
              <p:cNvSpPr txBox="1">
                <a:spLocks noChangeArrowheads="1"/>
              </p:cNvSpPr>
              <p:nvPr/>
            </p:nvSpPr>
            <p:spPr bwMode="auto">
              <a:xfrm>
                <a:off x="5754624" y="2752032"/>
                <a:ext cx="1840991" cy="1345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Increased sub barrier fusion</a:t>
                </a:r>
              </a:p>
            </p:txBody>
          </p:sp>
          <p:sp>
            <p:nvSpPr>
              <p:cNvPr id="16415" name="TextBox 367"/>
              <p:cNvSpPr txBox="1">
                <a:spLocks noChangeArrowheads="1"/>
              </p:cNvSpPr>
              <p:nvPr/>
            </p:nvSpPr>
            <p:spPr bwMode="auto">
              <a:xfrm>
                <a:off x="8414645" y="1267968"/>
                <a:ext cx="2973112" cy="560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Decreases Flux</a:t>
                </a:r>
              </a:p>
            </p:txBody>
          </p:sp>
          <p:sp>
            <p:nvSpPr>
              <p:cNvPr id="16416" name="Rectangle 368"/>
              <p:cNvSpPr>
                <a:spLocks noChangeArrowheads="1"/>
              </p:cNvSpPr>
              <p:nvPr/>
            </p:nvSpPr>
            <p:spPr bwMode="auto">
              <a:xfrm>
                <a:off x="7984334" y="2882176"/>
                <a:ext cx="3148816" cy="953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Decreased sub barrier fusion</a:t>
                </a:r>
              </a:p>
            </p:txBody>
          </p:sp>
          <p:sp>
            <p:nvSpPr>
              <p:cNvPr id="370" name="Up Arrow 369"/>
              <p:cNvSpPr/>
              <p:nvPr/>
            </p:nvSpPr>
            <p:spPr>
              <a:xfrm rot="13362788">
                <a:off x="6597592" y="797907"/>
                <a:ext cx="300263" cy="471239"/>
              </a:xfrm>
              <a:prstGeom prst="upArrow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371" name="Up Arrow 370"/>
              <p:cNvSpPr/>
              <p:nvPr/>
            </p:nvSpPr>
            <p:spPr>
              <a:xfrm rot="8029154">
                <a:off x="8547691" y="789175"/>
                <a:ext cx="300668" cy="474247"/>
              </a:xfrm>
              <a:prstGeom prst="upArrow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372" name="Up Arrow 371"/>
              <p:cNvSpPr/>
              <p:nvPr/>
            </p:nvSpPr>
            <p:spPr>
              <a:xfrm rot="10800000">
                <a:off x="6373097" y="2101766"/>
                <a:ext cx="300263" cy="474131"/>
              </a:xfrm>
              <a:prstGeom prst="upArrow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sp>
            <p:nvSpPr>
              <p:cNvPr id="373" name="Up Arrow 372"/>
              <p:cNvSpPr/>
              <p:nvPr/>
            </p:nvSpPr>
            <p:spPr>
              <a:xfrm rot="10800000">
                <a:off x="8794839" y="2049727"/>
                <a:ext cx="303068" cy="474131"/>
              </a:xfrm>
              <a:prstGeom prst="upArrow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</p:grpSp>
      </p:grpSp>
      <p:cxnSp>
        <p:nvCxnSpPr>
          <p:cNvPr id="476" name="Straight Connector 475"/>
          <p:cNvCxnSpPr/>
          <p:nvPr/>
        </p:nvCxnSpPr>
        <p:spPr>
          <a:xfrm>
            <a:off x="611188" y="3213100"/>
            <a:ext cx="77057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96" name="TextBox 476"/>
          <p:cNvSpPr txBox="1">
            <a:spLocks noChangeArrowheads="1"/>
          </p:cNvSpPr>
          <p:nvPr/>
        </p:nvSpPr>
        <p:spPr bwMode="auto">
          <a:xfrm>
            <a:off x="755650" y="3500438"/>
            <a:ext cx="170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2060"/>
                </a:solidFill>
              </a:rPr>
              <a:t>Dynamic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03188" y="84138"/>
            <a:ext cx="8918575" cy="71006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Times New Roman" pitchFamily="18" charset="0"/>
              <a:buNone/>
              <a:defRPr/>
            </a:pPr>
            <a:r>
              <a:rPr lang="en-GB" sz="2000" b="1" dirty="0" smtClean="0">
                <a:latin typeface="+mj-lt"/>
                <a:cs typeface="Arial" pitchFamily="34" charset="0"/>
              </a:rPr>
              <a:t>Fusion with n-halo nuclei</a:t>
            </a:r>
          </a:p>
          <a:p>
            <a:pPr algn="ctr" eaLnBrk="1" hangingPunct="1">
              <a:buFont typeface="Times New Roman" pitchFamily="18" charset="0"/>
              <a:buNone/>
              <a:defRPr/>
            </a:pPr>
            <a:endParaRPr lang="en-GB" sz="2000" b="1" dirty="0" smtClean="0">
              <a:latin typeface="+mj-lt"/>
              <a:cs typeface="Arial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228600" y="527447"/>
            <a:ext cx="6400800" cy="4196954"/>
            <a:chOff x="4562475" y="2739558"/>
            <a:chExt cx="6400800" cy="3989697"/>
          </a:xfrm>
        </p:grpSpPr>
        <p:sp>
          <p:nvSpPr>
            <p:cNvPr id="11" name="CasellaDiTesto 3"/>
            <p:cNvSpPr txBox="1"/>
            <p:nvPr/>
          </p:nvSpPr>
          <p:spPr>
            <a:xfrm>
              <a:off x="6904615" y="2739558"/>
              <a:ext cx="4058660" cy="5851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000090"/>
                  </a:solidFill>
                  <a:latin typeface="+mn-lt"/>
                </a:rPr>
                <a:t>E.g</a:t>
              </a:r>
              <a:r>
                <a:rPr lang="en-US" b="1" baseline="30000" dirty="0" smtClean="0">
                  <a:solidFill>
                    <a:srgbClr val="000090"/>
                  </a:solidFill>
                  <a:latin typeface="+mn-lt"/>
                </a:rPr>
                <a:t>. 6</a:t>
              </a:r>
              <a:r>
                <a:rPr lang="en-US" b="1" dirty="0" smtClean="0">
                  <a:solidFill>
                    <a:srgbClr val="000090"/>
                  </a:solidFill>
                  <a:latin typeface="+mn-lt"/>
                </a:rPr>
                <a:t>He+</a:t>
              </a:r>
              <a:r>
                <a:rPr lang="en-US" b="1" baseline="30000" dirty="0" smtClean="0">
                  <a:solidFill>
                    <a:srgbClr val="000090"/>
                  </a:solidFill>
                  <a:latin typeface="+mn-lt"/>
                </a:rPr>
                <a:t>209</a:t>
              </a:r>
              <a:r>
                <a:rPr lang="en-US" b="1" dirty="0" smtClean="0">
                  <a:solidFill>
                    <a:srgbClr val="000090"/>
                  </a:solidFill>
                  <a:latin typeface="+mn-lt"/>
                </a:rPr>
                <a:t>Bi</a:t>
              </a:r>
            </a:p>
            <a:p>
              <a:pPr algn="ctr">
                <a:defRPr/>
              </a:pPr>
              <a:r>
                <a:rPr lang="en-US" sz="1600" b="1" dirty="0" smtClean="0">
                  <a:solidFill>
                    <a:srgbClr val="000090"/>
                  </a:solidFill>
                  <a:latin typeface="+mn-lt"/>
                </a:rPr>
                <a:t>  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963" y="3752533"/>
              <a:ext cx="3289300" cy="2697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CasellaDiTesto 10"/>
            <p:cNvSpPr txBox="1"/>
            <p:nvPr/>
          </p:nvSpPr>
          <p:spPr>
            <a:xfrm>
              <a:off x="5316538" y="3275874"/>
              <a:ext cx="2851150" cy="555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Comparison with calculations </a:t>
              </a:r>
            </a:p>
          </p:txBody>
        </p:sp>
        <p:sp>
          <p:nvSpPr>
            <p:cNvPr id="14" name="Rettangolo 7"/>
            <p:cNvSpPr/>
            <p:nvPr/>
          </p:nvSpPr>
          <p:spPr>
            <a:xfrm>
              <a:off x="4562475" y="3324714"/>
              <a:ext cx="4257675" cy="340454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16" name="Rettangolo 7"/>
          <p:cNvSpPr/>
          <p:nvPr/>
        </p:nvSpPr>
        <p:spPr>
          <a:xfrm>
            <a:off x="4724400" y="1143000"/>
            <a:ext cx="4257675" cy="35814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 cstate="print"/>
          <a:srcRect t="2515" r="2514"/>
          <a:stretch>
            <a:fillRect/>
          </a:stretch>
        </p:blipFill>
        <p:spPr bwMode="auto">
          <a:xfrm>
            <a:off x="5257800" y="1600200"/>
            <a:ext cx="2895600" cy="28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34000" y="1219200"/>
            <a:ext cx="3163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Comparison </a:t>
            </a:r>
            <a:r>
              <a:rPr lang="en-GB" sz="1600" baseline="30000" dirty="0" smtClean="0">
                <a:solidFill>
                  <a:srgbClr val="FF0000"/>
                </a:solidFill>
              </a:rPr>
              <a:t>4</a:t>
            </a:r>
            <a:r>
              <a:rPr lang="en-GB" sz="1600" dirty="0" smtClean="0">
                <a:solidFill>
                  <a:srgbClr val="FF0000"/>
                </a:solidFill>
              </a:rPr>
              <a:t>He,</a:t>
            </a:r>
            <a:r>
              <a:rPr lang="en-GB" sz="1600" baseline="30000" dirty="0" smtClean="0">
                <a:solidFill>
                  <a:srgbClr val="0000FF"/>
                </a:solidFill>
              </a:rPr>
              <a:t>6</a:t>
            </a:r>
            <a:r>
              <a:rPr lang="en-GB" sz="1600" dirty="0" smtClean="0">
                <a:solidFill>
                  <a:srgbClr val="0000FF"/>
                </a:solidFill>
              </a:rPr>
              <a:t>He</a:t>
            </a:r>
            <a:r>
              <a:rPr lang="en-GB" sz="1600" dirty="0" smtClean="0">
                <a:solidFill>
                  <a:schemeClr val="tx2"/>
                </a:solidFill>
              </a:rPr>
              <a:t>+</a:t>
            </a:r>
            <a:r>
              <a:rPr lang="en-GB" sz="1600" baseline="30000" dirty="0" smtClean="0">
                <a:solidFill>
                  <a:schemeClr val="tx2"/>
                </a:solidFill>
              </a:rPr>
              <a:t>209</a:t>
            </a:r>
            <a:r>
              <a:rPr lang="en-GB" sz="1600" dirty="0" smtClean="0">
                <a:solidFill>
                  <a:schemeClr val="tx2"/>
                </a:solidFill>
              </a:rPr>
              <a:t>Bi data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10" name="Picture 40"/>
          <p:cNvPicPr>
            <a:picLocks noChangeAspect="1" noChangeArrowheads="1"/>
          </p:cNvPicPr>
          <p:nvPr/>
        </p:nvPicPr>
        <p:blipFill>
          <a:blip r:embed="rId4" cstate="print"/>
          <a:srcRect l="4414" t="3258" r="4391" b="2290"/>
          <a:stretch>
            <a:fillRect/>
          </a:stretch>
        </p:blipFill>
        <p:spPr bwMode="auto">
          <a:xfrm>
            <a:off x="7086600" y="2286000"/>
            <a:ext cx="1752600" cy="163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303734" y="4888468"/>
            <a:ext cx="440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Enhancement seems due to static effects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4523" y="5496580"/>
            <a:ext cx="712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000090"/>
                </a:solidFill>
              </a:rPr>
              <a:t>Data: J.J. </a:t>
            </a:r>
            <a:r>
              <a:rPr lang="en-US" sz="1400" dirty="0" err="1" smtClean="0">
                <a:solidFill>
                  <a:srgbClr val="000090"/>
                </a:solidFill>
              </a:rPr>
              <a:t>Kolata</a:t>
            </a:r>
            <a:r>
              <a:rPr lang="en-US" sz="1400" dirty="0" smtClean="0">
                <a:solidFill>
                  <a:srgbClr val="000090"/>
                </a:solidFill>
              </a:rPr>
              <a:t> et al PRL 81,4580,(1998)  Figures: </a:t>
            </a:r>
            <a:r>
              <a:rPr lang="en-US" sz="1400" dirty="0" err="1" smtClean="0">
                <a:solidFill>
                  <a:srgbClr val="000090"/>
                </a:solidFill>
              </a:rPr>
              <a:t>L.F.Canto</a:t>
            </a:r>
            <a:r>
              <a:rPr lang="en-US" sz="1400" dirty="0" smtClean="0">
                <a:solidFill>
                  <a:srgbClr val="000090"/>
                </a:solidFill>
              </a:rPr>
              <a:t> et al NPA 821, 51, (2009)  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292080" y="5445224"/>
            <a:ext cx="3528392" cy="10081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2362200" y="209490"/>
            <a:ext cx="4331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Fusion reaction with p-halo nuclei</a:t>
            </a:r>
            <a:endParaRPr lang="it-IT" sz="2000" b="1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179749" cy="336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15616" y="1124744"/>
            <a:ext cx="2794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E. F. Aguilera PRL 107, 092701 (2011)</a:t>
            </a:r>
            <a:endParaRPr lang="it-IT" sz="1200" dirty="0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print"/>
          <a:srcRect l="11812" t="11200" r="53145" b="27901"/>
          <a:stretch>
            <a:fillRect/>
          </a:stretch>
        </p:blipFill>
        <p:spPr bwMode="auto">
          <a:xfrm>
            <a:off x="5148064" y="1340768"/>
            <a:ext cx="3312368" cy="323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64088" y="1207785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it-IT" sz="1200" dirty="0" smtClean="0"/>
              <a:t>A.PAKOU et al. PRC 87, 014619 (2013)</a:t>
            </a: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4" cstate="print"/>
          <a:srcRect l="32143"/>
          <a:stretch>
            <a:fillRect/>
          </a:stretch>
        </p:blipFill>
        <p:spPr bwMode="auto">
          <a:xfrm>
            <a:off x="5508104" y="5533275"/>
            <a:ext cx="1368152" cy="63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5" cstate="print"/>
          <a:srcRect l="36824"/>
          <a:stretch>
            <a:fillRect/>
          </a:stretch>
        </p:blipFill>
        <p:spPr bwMode="auto">
          <a:xfrm>
            <a:off x="7297043" y="5556269"/>
            <a:ext cx="1235397" cy="53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07704" y="755412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8</a:t>
            </a:r>
            <a:r>
              <a:rPr lang="it-IT" dirty="0" smtClean="0"/>
              <a:t>B+</a:t>
            </a:r>
            <a:r>
              <a:rPr lang="it-IT" baseline="30000" dirty="0" smtClean="0"/>
              <a:t>58</a:t>
            </a:r>
            <a:r>
              <a:rPr lang="it-IT" dirty="0" smtClean="0"/>
              <a:t>Ni</a:t>
            </a:r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827420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8</a:t>
            </a:r>
            <a:r>
              <a:rPr lang="it-IT" dirty="0" smtClean="0"/>
              <a:t>B+</a:t>
            </a:r>
            <a:r>
              <a:rPr lang="it-IT" baseline="30000" dirty="0" smtClean="0"/>
              <a:t>28</a:t>
            </a:r>
            <a:r>
              <a:rPr lang="it-IT" dirty="0" smtClean="0"/>
              <a:t>Si @ Exotic</a:t>
            </a:r>
            <a:endParaRPr lang="it-IT" dirty="0"/>
          </a:p>
        </p:txBody>
      </p:sp>
      <p:sp>
        <p:nvSpPr>
          <p:cNvPr id="18" name="Rectangle 17"/>
          <p:cNvSpPr/>
          <p:nvPr/>
        </p:nvSpPr>
        <p:spPr>
          <a:xfrm>
            <a:off x="1115616" y="4797152"/>
            <a:ext cx="2448272" cy="648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Enhancement of fusion cross-section</a:t>
            </a:r>
            <a:endParaRPr lang="it-IT" sz="1600" dirty="0"/>
          </a:p>
        </p:txBody>
      </p:sp>
      <p:sp>
        <p:nvSpPr>
          <p:cNvPr id="20" name="Rectangle 19"/>
          <p:cNvSpPr/>
          <p:nvPr/>
        </p:nvSpPr>
        <p:spPr>
          <a:xfrm>
            <a:off x="6012160" y="4653136"/>
            <a:ext cx="2448272" cy="648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No-enhancement of fusion cross-section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3400" y="533400"/>
            <a:ext cx="8229600" cy="472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/>
          <a:srcRect l="2713" t="8571" r="2318" b="6234"/>
          <a:stretch>
            <a:fillRect/>
          </a:stretch>
        </p:blipFill>
        <p:spPr bwMode="auto">
          <a:xfrm>
            <a:off x="914400" y="1676400"/>
            <a:ext cx="7543800" cy="2945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 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 </a:t>
            </a:r>
            <a:endParaRPr lang="en-GB" dirty="0"/>
          </a:p>
        </p:txBody>
      </p:sp>
      <p:sp>
        <p:nvSpPr>
          <p:cNvPr id="25" name="Rettangolo 20"/>
          <p:cNvSpPr/>
          <p:nvPr/>
        </p:nvSpPr>
        <p:spPr>
          <a:xfrm>
            <a:off x="3429000" y="6477000"/>
            <a:ext cx="4572000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L</a:t>
            </a:r>
            <a:r>
              <a:rPr lang="it-IT" sz="11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.F. Canto , </a:t>
            </a:r>
            <a:r>
              <a:rPr lang="en-US" sz="1100" dirty="0" err="1" smtClean="0">
                <a:solidFill>
                  <a:srgbClr val="000000"/>
                </a:solidFill>
                <a:latin typeface="+mn-lt"/>
              </a:rPr>
              <a:t>Nucl</a:t>
            </a:r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. Phys. A 821 (2009) 51</a:t>
            </a:r>
            <a:endParaRPr lang="en-US" sz="1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cs typeface="Arial" pitchFamily="34" charset="0"/>
              </a:rPr>
              <a:t>Fusion of weakly bound nuclei with no halo structure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429000" y="609600"/>
            <a:ext cx="319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Systematic on heavy targets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4078450480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mv="urn:schemas-microsoft-com:mac:vml" xmlns:p="http://schemas.openxmlformats.org/presentationml/2006/main" xmlns:r="http://schemas.openxmlformats.org/officeDocument/2006/relationships" xmlns:a="http://schemas.openxmlformats.org/drawingml/2006/main" Requires="p14">
      <p:transition spd="slow" p14:dur="2000" advTm="51788"/>
    </mc:Choice>
    <mc:Fallback>
      <p:transition spd="slow" advTm="5178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ARIS 2014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Alessia Di </a:t>
            </a:r>
            <a:r>
              <a:rPr lang="en-US" dirty="0" err="1" smtClean="0"/>
              <a:t>Pietro,INFN</a:t>
            </a:r>
            <a:r>
              <a:rPr lang="en-US" dirty="0" smtClean="0"/>
              <a:t>-LNS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668" y="762000"/>
            <a:ext cx="3427132" cy="466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05000" y="152400"/>
            <a:ext cx="552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Break-up dynamics in </a:t>
            </a:r>
            <a:r>
              <a:rPr lang="en-GB" b="1" baseline="30000" dirty="0" smtClean="0"/>
              <a:t>6,7</a:t>
            </a:r>
            <a:r>
              <a:rPr lang="en-GB" b="1" dirty="0" smtClean="0"/>
              <a:t>Li+</a:t>
            </a:r>
            <a:r>
              <a:rPr lang="en-GB" b="1" baseline="30000" dirty="0" smtClean="0"/>
              <a:t>144</a:t>
            </a:r>
            <a:r>
              <a:rPr lang="en-GB" b="1" dirty="0" smtClean="0"/>
              <a:t>Sm, </a:t>
            </a:r>
            <a:r>
              <a:rPr lang="en-GB" b="1" baseline="30000" dirty="0" smtClean="0"/>
              <a:t>207</a:t>
            </a:r>
            <a:r>
              <a:rPr lang="en-GB" b="1" dirty="0" smtClean="0"/>
              <a:t>Pb and </a:t>
            </a:r>
            <a:r>
              <a:rPr lang="en-GB" b="1" baseline="30000" dirty="0" smtClean="0"/>
              <a:t>209</a:t>
            </a:r>
            <a:r>
              <a:rPr lang="en-GB" b="1" dirty="0" smtClean="0"/>
              <a:t>Bi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629870"/>
            <a:ext cx="85344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Break-up is triggered predominantly by nucleon transfer. From the relative energy of break-up fragments the time-scale of break-up was deduced and prompt break-up was separated by asymptotic break-up.  </a:t>
            </a:r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rcRect t="8192"/>
          <a:stretch>
            <a:fillRect/>
          </a:stretch>
        </p:blipFill>
        <p:spPr>
          <a:xfrm>
            <a:off x="0" y="1200150"/>
            <a:ext cx="5482922" cy="367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533400"/>
            <a:ext cx="8763000" cy="5562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pic>
        <p:nvPicPr>
          <p:cNvPr id="5" name="Picture 4" descr="fig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269" y="680400"/>
            <a:ext cx="413353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igur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344" y="3349879"/>
            <a:ext cx="4104456" cy="259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195736" y="6169223"/>
            <a:ext cx="4229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A. Di </a:t>
            </a:r>
            <a:r>
              <a:rPr lang="en-US" sz="1400" dirty="0" err="1" smtClean="0"/>
              <a:t>Pietro</a:t>
            </a:r>
            <a:r>
              <a:rPr lang="en-US" sz="1400" dirty="0" smtClean="0"/>
              <a:t> et al. PHYS. REV. C 87, 064614 (2013)</a:t>
            </a:r>
            <a:endParaRPr lang="it-IT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116632"/>
            <a:ext cx="5550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6,7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Li+</a:t>
            </a:r>
            <a:r>
              <a:rPr lang="it-IT" sz="20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64</a:t>
            </a:r>
            <a:r>
              <a:rPr lang="it-IT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Zn Heavy Residue excitation function</a:t>
            </a:r>
            <a:endParaRPr 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8" descr="figure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295400"/>
            <a:ext cx="3690079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60955" y="769003"/>
            <a:ext cx="300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Ratio of H.R. cross-section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066" y="457200"/>
            <a:ext cx="8915400" cy="3124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2267744" y="44624"/>
            <a:ext cx="466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Heavy Residue relative yields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 </a:t>
            </a:r>
            <a:r>
              <a:rPr lang="it-IT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H.R.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 </a:t>
            </a:r>
            <a:r>
              <a:rPr lang="it-IT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figure5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266" y="652800"/>
            <a:ext cx="4348994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figure5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685800"/>
            <a:ext cx="4289363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21"/>
          <p:cNvGrpSpPr/>
          <p:nvPr/>
        </p:nvGrpSpPr>
        <p:grpSpPr>
          <a:xfrm>
            <a:off x="5791200" y="3657600"/>
            <a:ext cx="3276600" cy="1367041"/>
            <a:chOff x="5364088" y="1367830"/>
            <a:chExt cx="3269570" cy="1557855"/>
          </a:xfrm>
        </p:grpSpPr>
        <p:sp>
          <p:nvSpPr>
            <p:cNvPr id="17" name="TextBox 16"/>
            <p:cNvSpPr txBox="1"/>
            <p:nvPr/>
          </p:nvSpPr>
          <p:spPr>
            <a:xfrm>
              <a:off x="5668888" y="1367830"/>
              <a:ext cx="2964770" cy="15578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dirty="0" smtClean="0"/>
                <a:t>Experiment</a:t>
              </a:r>
            </a:p>
            <a:p>
              <a:pPr>
                <a:lnSpc>
                  <a:spcPct val="150000"/>
                </a:lnSpc>
              </a:pPr>
              <a:r>
                <a:rPr lang="it-IT" sz="1400" dirty="0" smtClean="0"/>
                <a:t>Complete Fusion calculations</a:t>
              </a:r>
            </a:p>
            <a:p>
              <a:pPr>
                <a:lnSpc>
                  <a:spcPct val="150000"/>
                </a:lnSpc>
              </a:pPr>
              <a:r>
                <a:rPr lang="it-IT" sz="1400" dirty="0" smtClean="0"/>
                <a:t>d-capture calculations</a:t>
              </a:r>
            </a:p>
            <a:p>
              <a:pPr>
                <a:lnSpc>
                  <a:spcPct val="150000"/>
                </a:lnSpc>
              </a:pPr>
              <a:r>
                <a:rPr lang="it-IT" sz="1400" dirty="0" smtClean="0">
                  <a:latin typeface="Symbol" pitchFamily="18" charset="2"/>
                </a:rPr>
                <a:t>a</a:t>
              </a:r>
              <a:r>
                <a:rPr lang="it-IT" sz="1400" dirty="0" smtClean="0"/>
                <a:t>-capture calculations</a:t>
              </a:r>
              <a:endParaRPr lang="it-IT" sz="1400" dirty="0"/>
            </a:p>
          </p:txBody>
        </p:sp>
        <p:grpSp>
          <p:nvGrpSpPr>
            <p:cNvPr id="3" name="Group 20"/>
            <p:cNvGrpSpPr/>
            <p:nvPr/>
          </p:nvGrpSpPr>
          <p:grpSpPr>
            <a:xfrm>
              <a:off x="5364088" y="1484784"/>
              <a:ext cx="216024" cy="1428534"/>
              <a:chOff x="5364088" y="1484784"/>
              <a:chExt cx="216024" cy="142853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364088" y="1484784"/>
                <a:ext cx="216024" cy="21602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364088" y="1893580"/>
                <a:ext cx="216024" cy="216024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364088" y="2305376"/>
                <a:ext cx="216024" cy="2160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64088" y="2697294"/>
                <a:ext cx="216024" cy="21602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3781268"/>
            <a:ext cx="5486400" cy="1171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US" sz="2000" b="1" dirty="0" smtClean="0">
                <a:latin typeface="+mn-lt"/>
                <a:cs typeface="Times New Roman" pitchFamily="18" charset="0"/>
                <a:sym typeface="Symbol" pitchFamily="18" charset="2"/>
              </a:rPr>
              <a:t>Is d or </a:t>
            </a:r>
            <a:r>
              <a:rPr lang="en-US" sz="2000" b="1" dirty="0" smtClean="0">
                <a:latin typeface="+mn-lt"/>
                <a:cs typeface="Times New Roman" pitchFamily="18" charset="0"/>
                <a:sym typeface="Symbol"/>
              </a:rPr>
              <a:t> </a:t>
            </a:r>
            <a:r>
              <a:rPr lang="en-US" sz="2000" b="1" dirty="0" smtClean="0">
                <a:latin typeface="+mn-lt"/>
                <a:cs typeface="Times New Roman" pitchFamily="18" charset="0"/>
                <a:sym typeface="Symbol" pitchFamily="18" charset="2"/>
              </a:rPr>
              <a:t> capture  from </a:t>
            </a:r>
            <a:r>
              <a:rPr lang="en-US" sz="2000" b="1" baseline="30000" dirty="0" smtClean="0">
                <a:latin typeface="+mn-lt"/>
                <a:cs typeface="Times New Roman" pitchFamily="18" charset="0"/>
                <a:sym typeface="Symbol" pitchFamily="18" charset="2"/>
              </a:rPr>
              <a:t>6</a:t>
            </a:r>
            <a:r>
              <a:rPr lang="en-US" sz="2000" b="1" dirty="0" smtClean="0">
                <a:latin typeface="+mn-lt"/>
                <a:cs typeface="Times New Roman" pitchFamily="18" charset="0"/>
                <a:sym typeface="Symbol" pitchFamily="18" charset="2"/>
              </a:rPr>
              <a:t>Li important ?</a:t>
            </a:r>
          </a:p>
          <a:p>
            <a:pPr algn="ctr" defTabSz="457200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US" sz="800" b="1" dirty="0"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800" b="1" dirty="0" smtClean="0">
                <a:latin typeface="+mn-lt"/>
                <a:cs typeface="Times New Roman" pitchFamily="18" charset="0"/>
                <a:sym typeface="Symbol" pitchFamily="18" charset="2"/>
              </a:rPr>
              <a:t>   </a:t>
            </a:r>
            <a:endParaRPr lang="en-US" sz="800" b="1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algn="ctr" defTabSz="457200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US" sz="1400" b="1" dirty="0" smtClean="0">
                <a:solidFill>
                  <a:srgbClr val="A50021"/>
                </a:solidFill>
                <a:latin typeface="+mn-lt"/>
                <a:cs typeface="Times New Roman" pitchFamily="18" charset="0"/>
                <a:sym typeface="Symbol" pitchFamily="18" charset="2"/>
              </a:rPr>
              <a:t>●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ICF     E</a:t>
            </a:r>
            <a:r>
              <a:rPr lang="en-US" sz="1400" b="1" baseline="300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*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 (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E</a:t>
            </a:r>
            <a:r>
              <a:rPr lang="en-US" sz="1400" b="1" baseline="-250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cm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 - S</a:t>
            </a:r>
            <a:r>
              <a:rPr lang="en-US" sz="1400" b="1" baseline="-250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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)x(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m</a:t>
            </a:r>
            <a:r>
              <a:rPr lang="en-US" sz="1400" b="1" baseline="-250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clu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/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m</a:t>
            </a:r>
            <a:r>
              <a:rPr lang="en-US" sz="1400" b="1" baseline="-250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proj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)  + Q</a:t>
            </a:r>
            <a:r>
              <a:rPr lang="en-US" sz="1400" b="1" baseline="-250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(Clu+64Zn</a:t>
            </a:r>
            <a:r>
              <a:rPr lang="en-US" sz="1400" b="1" baseline="-250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)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 </a:t>
            </a:r>
          </a:p>
          <a:p>
            <a:pPr algn="ctr" defTabSz="457200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   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algn="ctr" defTabSz="457200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● Cluster transfer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  E</a:t>
            </a:r>
            <a:r>
              <a:rPr lang="en-US" sz="1400" b="1" baseline="300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*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 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Q</a:t>
            </a:r>
            <a:r>
              <a:rPr lang="en-US" sz="1400" b="1" baseline="-250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gg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 –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Q</a:t>
            </a:r>
            <a:r>
              <a:rPr lang="en-US" sz="1400" b="1" baseline="-250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opt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/>
              </a:rPr>
              <a:t> 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57200" y="5181600"/>
            <a:ext cx="8305800" cy="15102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1n or 1p transfer leading to </a:t>
            </a:r>
            <a:r>
              <a:rPr lang="en-US" sz="2000" baseline="300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65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Zn and </a:t>
            </a:r>
            <a:r>
              <a:rPr lang="en-US" sz="2000" baseline="300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65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Ga can also contribute</a:t>
            </a:r>
          </a:p>
          <a:p>
            <a:pPr algn="ctr" defTabSz="457200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US" sz="800" dirty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8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   </a:t>
            </a:r>
            <a:endParaRPr lang="en-US" sz="800" dirty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algn="ctr" defTabSz="457200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Above barrier CF dominates</a:t>
            </a:r>
          </a:p>
          <a:p>
            <a:pPr algn="ctr" defTabSz="457200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Below the barrier different processes dominate</a:t>
            </a:r>
          </a:p>
          <a:p>
            <a:pPr algn="ctr" defTabSz="457200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endParaRPr lang="en-US" sz="800" dirty="0" smtClean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algn="ctr" defTabSz="457200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A.Di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Pietro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 et al. Phys. Rev. C  87, 064614, (2013)</a:t>
            </a:r>
            <a:endParaRPr lang="en-US" sz="1600" dirty="0" smtClean="0">
              <a:solidFill>
                <a:srgbClr val="000000"/>
              </a:solidFill>
              <a:latin typeface="+mn-lt"/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590800" y="152400"/>
            <a:ext cx="3448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Summary and conclusions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685800"/>
            <a:ext cx="8496300" cy="61722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000090"/>
                </a:solidFill>
                <a:latin typeface="+mn-lt"/>
                <a:cs typeface="Times New Roman" pitchFamily="18" charset="0"/>
              </a:rPr>
              <a:t>Reaction studies with halo and weakly bound beams have shown many peculiarities due to the low binding and extended wave function :</a:t>
            </a:r>
          </a:p>
          <a:p>
            <a:pPr algn="ctr" eaLnBrk="0" hangingPunct="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algn="just" eaLnBrk="0" hangingPunct="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algn="just" eaLnBrk="0" hangingPunct="0">
              <a:lnSpc>
                <a:spcPct val="93000"/>
              </a:lnSpc>
              <a:buFont typeface="Wingdings" pitchFamily="2" charset="2"/>
              <a:buChar char="ü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Damping </a:t>
            </a:r>
            <a:r>
              <a:rPr lang="en-GB" sz="16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of elastic </a:t>
            </a:r>
            <a:r>
              <a:rPr lang="en-GB" sz="16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cross-section at large impact parameters due to the coupling to the continuum. Both Coulomb and nuclear coupling contribute to the effect.</a:t>
            </a:r>
            <a:endParaRPr lang="en-GB" sz="16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111000"/>
              </a:lnSpc>
              <a:spcBef>
                <a:spcPts val="2163"/>
              </a:spcBef>
              <a:buFont typeface="Wingdings" pitchFamily="2" charset="2"/>
              <a:buChar char="ü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Large </a:t>
            </a:r>
            <a:r>
              <a:rPr lang="en-GB" sz="1600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total reaction </a:t>
            </a:r>
            <a:r>
              <a:rPr lang="en-GB" sz="1600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cross-sections</a:t>
            </a:r>
            <a:r>
              <a:rPr lang="en-GB" sz="16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.</a:t>
            </a:r>
            <a:endParaRPr lang="en-GB" sz="16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Large cross-section for </a:t>
            </a:r>
            <a:r>
              <a:rPr lang="en-GB" sz="1600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transfer </a:t>
            </a:r>
            <a:r>
              <a:rPr lang="en-GB" sz="1600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and </a:t>
            </a:r>
            <a:r>
              <a:rPr lang="en-GB" sz="1600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breakup </a:t>
            </a:r>
            <a:r>
              <a:rPr lang="en-GB" sz="1600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events. </a:t>
            </a:r>
          </a:p>
          <a:p>
            <a:pPr algn="just">
              <a:buFont typeface="Wingdings" pitchFamily="2" charset="2"/>
              <a:buChar char="ü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Fusion induced by n-halo nuclei seems to be enhanced below the barrier due to static effects. Need for precise data at lower energies to investigate possible dynamic effects.</a:t>
            </a:r>
          </a:p>
          <a:p>
            <a:pPr algn="just">
              <a:buFont typeface="Wingdings" pitchFamily="2" charset="2"/>
              <a:buChar char="ü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The reaction dynamics for p-halo nuclei is expected to be different due to the presence of Coulomb interaction with the halo.  Discrepancy have been observed from the only two existing fusion measurement. </a:t>
            </a:r>
          </a:p>
          <a:p>
            <a:pPr algn="just">
              <a:buFont typeface="Wingdings" pitchFamily="2" charset="2"/>
              <a:buChar char="ü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dirty="0" smtClean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With weakly bound nuclei the suppression of above barrier complete fusion could be due to break-up triggered by nucleon transfer. With lighter masses the observed enhancement below the barrier seem to be due to other processes contributing to the measured cross-section. </a:t>
            </a:r>
            <a:endParaRPr lang="en-GB" sz="1600" dirty="0">
              <a:solidFill>
                <a:schemeClr val="accent2"/>
              </a:solidFill>
              <a:latin typeface="+mn-lt"/>
              <a:cs typeface="Times New Roman" pitchFamily="18" charset="0"/>
            </a:endParaRP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67400" y="4419600"/>
            <a:ext cx="2743200" cy="9144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pic>
        <p:nvPicPr>
          <p:cNvPr id="4" name="Picture 3" descr="INFN-LNS LO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5800" y="304800"/>
            <a:ext cx="1600200" cy="10679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sx="0" sy="0" algn="tl" rotWithShape="0">
              <a:srgbClr val="000000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98942" y="5334000"/>
            <a:ext cx="1378539" cy="11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3636549" cy="4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14400" y="1752600"/>
            <a:ext cx="1295400" cy="1574944"/>
            <a:chOff x="3504" y="2496"/>
            <a:chExt cx="1152" cy="1509"/>
          </a:xfrm>
        </p:grpSpPr>
        <p:pic>
          <p:nvPicPr>
            <p:cNvPr id="8" name="Picture 7" descr="rudjer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496"/>
              <a:ext cx="1152" cy="912"/>
            </a:xfrm>
            <a:prstGeom prst="rect">
              <a:avLst/>
            </a:prstGeom>
            <a:solidFill>
              <a:schemeClr val="tx1"/>
            </a:solidFill>
            <a:effectLst>
              <a:outerShdw dist="35921" dir="2700000" algn="ctr" rotWithShape="0">
                <a:schemeClr val="tx1"/>
              </a:outerShdw>
            </a:effec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504" y="3386"/>
              <a:ext cx="1152" cy="6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GB" sz="1800" b="1" i="1">
                  <a:solidFill>
                    <a:schemeClr val="bg1"/>
                  </a:solidFill>
                  <a:cs typeface="Arial" pitchFamily="34" charset="0"/>
                </a:rPr>
                <a:t>RBI Zagreb</a:t>
              </a:r>
            </a:p>
          </p:txBody>
        </p:sp>
      </p:grpSp>
      <p:pic>
        <p:nvPicPr>
          <p:cNvPr id="13" name="Picture 2" descr="The University of Edinburgh 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1092721" cy="109272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886200"/>
            <a:ext cx="1833478" cy="825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2545" y="381000"/>
            <a:ext cx="1278355" cy="114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1000" y="5105400"/>
            <a:ext cx="914400" cy="12635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9600" y="228600"/>
            <a:ext cx="1346200" cy="1422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3600" y="5791200"/>
            <a:ext cx="2709333" cy="5387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rcRect l="36914" t="5056" r="36419" b="52996"/>
          <a:stretch>
            <a:fillRect/>
          </a:stretch>
        </p:blipFill>
        <p:spPr>
          <a:xfrm>
            <a:off x="7086600" y="2971800"/>
            <a:ext cx="1219200" cy="12643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9800" y="4495800"/>
            <a:ext cx="2260600" cy="739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ECT*, April 23rd 2013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Alessia Di Pietro,INFN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371600" y="96838"/>
            <a:ext cx="6281738" cy="37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873" tIns="34937" rIns="69873" bIns="34937">
            <a:prstTxWarp prst="textNoShape">
              <a:avLst/>
            </a:prstTxWarp>
            <a:spAutoFit/>
          </a:bodyPr>
          <a:lstStyle/>
          <a:p>
            <a:pPr algn="ctr" defTabSz="698500" eaLnBrk="0" hangingPunct="0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Light Nuclei</a:t>
            </a:r>
            <a:endParaRPr lang="it-IT" sz="2000" b="1" dirty="0">
              <a:solidFill>
                <a:schemeClr val="tx2">
                  <a:lumMod val="50000"/>
                </a:schemeClr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95450" y="576262"/>
            <a:ext cx="5772150" cy="3614738"/>
            <a:chOff x="363538" y="533400"/>
            <a:chExt cx="5772150" cy="3614738"/>
          </a:xfrm>
        </p:grpSpPr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363538" y="558800"/>
              <a:ext cx="5772150" cy="3589338"/>
              <a:chOff x="1247775" y="1116013"/>
              <a:chExt cx="6363456" cy="3956050"/>
            </a:xfrm>
          </p:grpSpPr>
          <p:pic>
            <p:nvPicPr>
              <p:cNvPr id="15" name="Picture 5" descr="lakeja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47775" y="1116013"/>
                <a:ext cx="5849938" cy="39560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5064798" y="1116013"/>
                <a:ext cx="1583864" cy="610642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347046" indent="-259204" algn="ctr" defTabSz="761772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009999"/>
                  </a:buClr>
                  <a:buSzPct val="201000"/>
                  <a:tabLst>
                    <a:tab pos="347046" algn="l"/>
                    <a:tab pos="720011" algn="l"/>
                    <a:tab pos="1094416" algn="l"/>
                    <a:tab pos="1468822" algn="l"/>
                    <a:tab pos="1841788" algn="l"/>
                    <a:tab pos="2216193" algn="l"/>
                    <a:tab pos="2590599" algn="l"/>
                    <a:tab pos="2965004" algn="l"/>
                    <a:tab pos="3339410" algn="l"/>
                    <a:tab pos="3713815" algn="l"/>
                    <a:tab pos="4088221" algn="l"/>
                    <a:tab pos="4462626" algn="l"/>
                    <a:tab pos="4837032" algn="l"/>
                    <a:tab pos="5211437" algn="l"/>
                    <a:tab pos="5585843" algn="l"/>
                    <a:tab pos="5960248" algn="l"/>
                    <a:tab pos="6334654" algn="l"/>
                    <a:tab pos="6709059" algn="l"/>
                    <a:tab pos="7083465" algn="l"/>
                    <a:tab pos="7457871" algn="l"/>
                    <a:tab pos="7830836" algn="l"/>
                  </a:tabLst>
                  <a:defRPr/>
                </a:pPr>
                <a:r>
                  <a:rPr lang="en-GB" b="1" dirty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neutron</a:t>
                </a:r>
              </a:p>
              <a:p>
                <a:pPr marL="347046" indent="-259204" algn="ctr" defTabSz="761772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009999"/>
                  </a:buClr>
                  <a:buSzPct val="201000"/>
                  <a:tabLst>
                    <a:tab pos="347046" algn="l"/>
                    <a:tab pos="720011" algn="l"/>
                    <a:tab pos="1094416" algn="l"/>
                    <a:tab pos="1468822" algn="l"/>
                    <a:tab pos="1841788" algn="l"/>
                    <a:tab pos="2216193" algn="l"/>
                    <a:tab pos="2590599" algn="l"/>
                    <a:tab pos="2965004" algn="l"/>
                    <a:tab pos="3339410" algn="l"/>
                    <a:tab pos="3713815" algn="l"/>
                    <a:tab pos="4088221" algn="l"/>
                    <a:tab pos="4462626" algn="l"/>
                    <a:tab pos="4837032" algn="l"/>
                    <a:tab pos="5211437" algn="l"/>
                    <a:tab pos="5585843" algn="l"/>
                    <a:tab pos="5960248" algn="l"/>
                    <a:tab pos="6334654" algn="l"/>
                    <a:tab pos="6709059" algn="l"/>
                    <a:tab pos="7083465" algn="l"/>
                    <a:tab pos="7457871" algn="l"/>
                    <a:tab pos="7830836" algn="l"/>
                  </a:tabLst>
                  <a:defRPr/>
                </a:pPr>
                <a:r>
                  <a:rPr lang="en-GB" b="1" dirty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halo</a:t>
                </a: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3666448" y="3924266"/>
                <a:ext cx="1662619" cy="610641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7D60A0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347046" indent="-259204" algn="ctr" defTabSz="761772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009999"/>
                  </a:buClr>
                  <a:buSzPct val="201000"/>
                  <a:tabLst>
                    <a:tab pos="347046" algn="l"/>
                    <a:tab pos="720011" algn="l"/>
                    <a:tab pos="1094416" algn="l"/>
                    <a:tab pos="1468822" algn="l"/>
                    <a:tab pos="1841788" algn="l"/>
                    <a:tab pos="2216193" algn="l"/>
                    <a:tab pos="2590599" algn="l"/>
                    <a:tab pos="2965004" algn="l"/>
                    <a:tab pos="3339410" algn="l"/>
                    <a:tab pos="3713815" algn="l"/>
                    <a:tab pos="4088221" algn="l"/>
                    <a:tab pos="4462626" algn="l"/>
                    <a:tab pos="4837032" algn="l"/>
                    <a:tab pos="5211437" algn="l"/>
                    <a:tab pos="5585843" algn="l"/>
                    <a:tab pos="5960248" algn="l"/>
                    <a:tab pos="6334654" algn="l"/>
                    <a:tab pos="6709059" algn="l"/>
                    <a:tab pos="7083465" algn="l"/>
                    <a:tab pos="7457871" algn="l"/>
                    <a:tab pos="7830836" algn="l"/>
                  </a:tabLst>
                  <a:defRPr/>
                </a:pPr>
                <a:r>
                  <a:rPr lang="en-GB" b="1" dirty="0">
                    <a:latin typeface="Times New Roman" pitchFamily="18" charset="0"/>
                    <a:ea typeface="+mn-ea"/>
                    <a:cs typeface="Times New Roman" pitchFamily="18" charset="0"/>
                  </a:rPr>
                  <a:t>neutron</a:t>
                </a:r>
              </a:p>
              <a:p>
                <a:pPr marL="347046" indent="-259204" algn="ctr" defTabSz="761772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009999"/>
                  </a:buClr>
                  <a:buSzPct val="201000"/>
                  <a:tabLst>
                    <a:tab pos="347046" algn="l"/>
                    <a:tab pos="720011" algn="l"/>
                    <a:tab pos="1094416" algn="l"/>
                    <a:tab pos="1468822" algn="l"/>
                    <a:tab pos="1841788" algn="l"/>
                    <a:tab pos="2216193" algn="l"/>
                    <a:tab pos="2590599" algn="l"/>
                    <a:tab pos="2965004" algn="l"/>
                    <a:tab pos="3339410" algn="l"/>
                    <a:tab pos="3713815" algn="l"/>
                    <a:tab pos="4088221" algn="l"/>
                    <a:tab pos="4462626" algn="l"/>
                    <a:tab pos="4837032" algn="l"/>
                    <a:tab pos="5211437" algn="l"/>
                    <a:tab pos="5585843" algn="l"/>
                    <a:tab pos="5960248" algn="l"/>
                    <a:tab pos="6334654" algn="l"/>
                    <a:tab pos="6709059" algn="l"/>
                    <a:tab pos="7083465" algn="l"/>
                    <a:tab pos="7457871" algn="l"/>
                    <a:tab pos="7830836" algn="l"/>
                  </a:tabLst>
                  <a:defRPr/>
                </a:pPr>
                <a:r>
                  <a:rPr lang="en-GB" b="1" dirty="0">
                    <a:latin typeface="Times New Roman" pitchFamily="18" charset="0"/>
                    <a:ea typeface="+mn-ea"/>
                    <a:cs typeface="Times New Roman" pitchFamily="18" charset="0"/>
                  </a:rPr>
                  <a:t>skin</a:t>
                </a:r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1260025" y="1548187"/>
                <a:ext cx="1403601" cy="610641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BE4B48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347046" indent="-259204" algn="ctr" defTabSz="761772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009999"/>
                  </a:buClr>
                  <a:buSzPct val="201000"/>
                  <a:tabLst>
                    <a:tab pos="347046" algn="l"/>
                    <a:tab pos="720011" algn="l"/>
                    <a:tab pos="1094416" algn="l"/>
                    <a:tab pos="1468822" algn="l"/>
                    <a:tab pos="1841788" algn="l"/>
                    <a:tab pos="2216193" algn="l"/>
                    <a:tab pos="2590599" algn="l"/>
                    <a:tab pos="2965004" algn="l"/>
                    <a:tab pos="3339410" algn="l"/>
                    <a:tab pos="3713815" algn="l"/>
                    <a:tab pos="4088221" algn="l"/>
                    <a:tab pos="4462626" algn="l"/>
                    <a:tab pos="4837032" algn="l"/>
                    <a:tab pos="5211437" algn="l"/>
                    <a:tab pos="5585843" algn="l"/>
                    <a:tab pos="5960248" algn="l"/>
                    <a:tab pos="6334654" algn="l"/>
                    <a:tab pos="6709059" algn="l"/>
                    <a:tab pos="7083465" algn="l"/>
                    <a:tab pos="7457871" algn="l"/>
                    <a:tab pos="7830836" algn="l"/>
                  </a:tabLst>
                  <a:defRPr/>
                </a:pPr>
                <a:r>
                  <a:rPr lang="en-GB" b="1" dirty="0">
                    <a:latin typeface="Times New Roman" pitchFamily="18" charset="0"/>
                    <a:ea typeface="+mn-ea"/>
                    <a:cs typeface="Times New Roman" pitchFamily="18" charset="0"/>
                  </a:rPr>
                  <a:t>proton</a:t>
                </a:r>
              </a:p>
              <a:p>
                <a:pPr marL="347046" indent="-259204" algn="ctr" defTabSz="761772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009999"/>
                  </a:buClr>
                  <a:buSzPct val="201000"/>
                  <a:tabLst>
                    <a:tab pos="347046" algn="l"/>
                    <a:tab pos="720011" algn="l"/>
                    <a:tab pos="1094416" algn="l"/>
                    <a:tab pos="1468822" algn="l"/>
                    <a:tab pos="1841788" algn="l"/>
                    <a:tab pos="2216193" algn="l"/>
                    <a:tab pos="2590599" algn="l"/>
                    <a:tab pos="2965004" algn="l"/>
                    <a:tab pos="3339410" algn="l"/>
                    <a:tab pos="3713815" algn="l"/>
                    <a:tab pos="4088221" algn="l"/>
                    <a:tab pos="4462626" algn="l"/>
                    <a:tab pos="4837032" algn="l"/>
                    <a:tab pos="5211437" algn="l"/>
                    <a:tab pos="5585843" algn="l"/>
                    <a:tab pos="5960248" algn="l"/>
                    <a:tab pos="6334654" algn="l"/>
                    <a:tab pos="6709059" algn="l"/>
                    <a:tab pos="7083465" algn="l"/>
                    <a:tab pos="7457871" algn="l"/>
                    <a:tab pos="7830836" algn="l"/>
                  </a:tabLst>
                  <a:defRPr/>
                </a:pPr>
                <a:r>
                  <a:rPr lang="en-GB" b="1" dirty="0">
                    <a:latin typeface="Times New Roman" pitchFamily="18" charset="0"/>
                    <a:ea typeface="+mn-ea"/>
                    <a:cs typeface="Times New Roman" pitchFamily="18" charset="0"/>
                  </a:rPr>
                  <a:t>halo</a:t>
                </a: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5901358" y="3642566"/>
                <a:ext cx="1209337" cy="594895"/>
              </a:xfrm>
              <a:prstGeom prst="rect">
                <a:avLst/>
              </a:prstGeom>
              <a:gradFill rotWithShape="1">
                <a:gsLst>
                  <a:gs pos="0">
                    <a:srgbClr val="DAFDA7"/>
                  </a:gs>
                  <a:gs pos="35001">
                    <a:srgbClr val="E4FDC2"/>
                  </a:gs>
                  <a:gs pos="100000">
                    <a:srgbClr val="F5FFE6"/>
                  </a:gs>
                </a:gsLst>
                <a:lin ang="16200000" scaled="1"/>
              </a:gradFill>
              <a:ln w="9525">
                <a:solidFill>
                  <a:srgbClr val="98B954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347046" indent="-259204" algn="ctr" defTabSz="761772" eaLnBrk="0" fontAlgn="auto" hangingPunct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9999"/>
                  </a:buClr>
                  <a:buSzPct val="201000"/>
                  <a:tabLst>
                    <a:tab pos="347046" algn="l"/>
                    <a:tab pos="720011" algn="l"/>
                    <a:tab pos="1094416" algn="l"/>
                    <a:tab pos="1468822" algn="l"/>
                    <a:tab pos="1841788" algn="l"/>
                    <a:tab pos="2216193" algn="l"/>
                    <a:tab pos="2590599" algn="l"/>
                    <a:tab pos="2965004" algn="l"/>
                    <a:tab pos="3339410" algn="l"/>
                    <a:tab pos="3713815" algn="l"/>
                    <a:tab pos="4088221" algn="l"/>
                    <a:tab pos="4462626" algn="l"/>
                    <a:tab pos="4837032" algn="l"/>
                    <a:tab pos="5211437" algn="l"/>
                    <a:tab pos="5585843" algn="l"/>
                    <a:tab pos="5960248" algn="l"/>
                    <a:tab pos="6334654" algn="l"/>
                    <a:tab pos="6709059" algn="l"/>
                    <a:tab pos="7083465" algn="l"/>
                    <a:tab pos="7457871" algn="l"/>
                    <a:tab pos="7830836" algn="l"/>
                  </a:tabLst>
                  <a:defRPr/>
                </a:pPr>
                <a:r>
                  <a:rPr lang="en-GB" sz="2500" b="1" baseline="30000" dirty="0">
                    <a:solidFill>
                      <a:srgbClr val="0066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10</a:t>
                </a:r>
                <a:r>
                  <a:rPr lang="en-GB" sz="2500" b="1" dirty="0">
                    <a:solidFill>
                      <a:srgbClr val="0066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He</a:t>
                </a:r>
              </a:p>
            </p:txBody>
          </p:sp>
          <p:sp>
            <p:nvSpPr>
              <p:cNvPr id="20" name="Text Box 14"/>
              <p:cNvSpPr txBox="1">
                <a:spLocks noChangeArrowheads="1"/>
              </p:cNvSpPr>
              <p:nvPr/>
            </p:nvSpPr>
            <p:spPr bwMode="auto">
              <a:xfrm>
                <a:off x="2786135" y="4653887"/>
                <a:ext cx="2357419" cy="395430"/>
              </a:xfrm>
              <a:prstGeom prst="rect">
                <a:avLst/>
              </a:prstGeom>
              <a:gradFill rotWithShape="1">
                <a:gsLst>
                  <a:gs pos="0">
                    <a:srgbClr val="BCBCBC"/>
                  </a:gs>
                  <a:gs pos="35001">
                    <a:srgbClr val="D0D0D0"/>
                  </a:gs>
                  <a:gs pos="100000">
                    <a:srgbClr val="EDEDED"/>
                  </a:gs>
                </a:gsLst>
                <a:lin ang="162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347046" indent="-259204" algn="ctr" defTabSz="761772" eaLnBrk="0" fontAlgn="auto" hangingPunct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9999"/>
                  </a:buClr>
                  <a:buSzPct val="201000"/>
                  <a:tabLst>
                    <a:tab pos="347046" algn="l"/>
                    <a:tab pos="720011" algn="l"/>
                    <a:tab pos="1094416" algn="l"/>
                    <a:tab pos="1468822" algn="l"/>
                    <a:tab pos="1841788" algn="l"/>
                    <a:tab pos="2216193" algn="l"/>
                    <a:tab pos="2590599" algn="l"/>
                    <a:tab pos="2965004" algn="l"/>
                    <a:tab pos="3339410" algn="l"/>
                    <a:tab pos="3713815" algn="l"/>
                    <a:tab pos="4088221" algn="l"/>
                    <a:tab pos="4462626" algn="l"/>
                    <a:tab pos="4837032" algn="l"/>
                    <a:tab pos="5211437" algn="l"/>
                    <a:tab pos="5585843" algn="l"/>
                    <a:tab pos="5960248" algn="l"/>
                    <a:tab pos="6334654" algn="l"/>
                    <a:tab pos="6709059" algn="l"/>
                    <a:tab pos="7083465" algn="l"/>
                    <a:tab pos="7457871" algn="l"/>
                    <a:tab pos="7830836" algn="l"/>
                  </a:tabLst>
                  <a:defRPr/>
                </a:pPr>
                <a:r>
                  <a:rPr lang="en-GB" b="1" dirty="0">
                    <a:latin typeface="Times New Roman" pitchFamily="18" charset="0"/>
                    <a:ea typeface="+mn-ea"/>
                    <a:cs typeface="Times New Roman" pitchFamily="18" charset="0"/>
                  </a:rPr>
                  <a:t>neutron drip line     </a:t>
                </a:r>
              </a:p>
            </p:txBody>
          </p:sp>
          <p:cxnSp>
            <p:nvCxnSpPr>
              <p:cNvPr id="21" name="Connettore 2 23"/>
              <p:cNvCxnSpPr/>
              <p:nvPr/>
            </p:nvCxnSpPr>
            <p:spPr>
              <a:xfrm>
                <a:off x="4716524" y="2421282"/>
                <a:ext cx="1366847" cy="1007822"/>
              </a:xfrm>
              <a:prstGeom prst="straightConnector1">
                <a:avLst/>
              </a:prstGeom>
              <a:ln w="12700"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2" name="Pict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796304" y="3466389"/>
                <a:ext cx="1512000" cy="82670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cxnSp>
            <p:nvCxnSpPr>
              <p:cNvPr id="23" name="Connettore 2 27"/>
              <p:cNvCxnSpPr/>
              <p:nvPr/>
            </p:nvCxnSpPr>
            <p:spPr>
              <a:xfrm>
                <a:off x="4212487" y="2421282"/>
                <a:ext cx="1655619" cy="864347"/>
              </a:xfrm>
              <a:prstGeom prst="straightConnector1">
                <a:avLst/>
              </a:prstGeom>
              <a:ln w="12700"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ttore 2 29"/>
              <p:cNvCxnSpPr/>
              <p:nvPr/>
            </p:nvCxnSpPr>
            <p:spPr>
              <a:xfrm>
                <a:off x="3780206" y="2781718"/>
                <a:ext cx="2016144" cy="503911"/>
              </a:xfrm>
              <a:prstGeom prst="straightConnector1">
                <a:avLst/>
              </a:prstGeom>
              <a:ln w="12700"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nettore 2 30"/>
              <p:cNvCxnSpPr/>
              <p:nvPr/>
            </p:nvCxnSpPr>
            <p:spPr>
              <a:xfrm>
                <a:off x="3347925" y="2869203"/>
                <a:ext cx="2448425" cy="488164"/>
              </a:xfrm>
              <a:prstGeom prst="straightConnector1">
                <a:avLst/>
              </a:prstGeom>
              <a:ln w="12700"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CasellaDiTesto 26"/>
              <p:cNvSpPr txBox="1">
                <a:spLocks noChangeArrowheads="1"/>
              </p:cNvSpPr>
              <p:nvPr/>
            </p:nvSpPr>
            <p:spPr bwMode="auto">
              <a:xfrm>
                <a:off x="5938111" y="2772970"/>
                <a:ext cx="1673120" cy="712123"/>
              </a:xfrm>
              <a:prstGeom prst="rect">
                <a:avLst/>
              </a:prstGeom>
              <a:solidFill>
                <a:srgbClr val="D99694"/>
              </a:solidFill>
              <a:ln w="9525">
                <a:solidFill>
                  <a:srgbClr val="F69240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Cluster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configuration</a:t>
                </a:r>
              </a:p>
            </p:txBody>
          </p:sp>
          <p:sp>
            <p:nvSpPr>
              <p:cNvPr id="27" name="CasellaDiTesto 36"/>
              <p:cNvSpPr txBox="1">
                <a:spLocks noChangeArrowheads="1"/>
              </p:cNvSpPr>
              <p:nvPr/>
            </p:nvSpPr>
            <p:spPr bwMode="auto">
              <a:xfrm>
                <a:off x="5724128" y="3429000"/>
                <a:ext cx="579995" cy="356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1500" baseline="30000">
                    <a:latin typeface="Times New Roman" charset="0"/>
                    <a:ea typeface="Times New Roman" charset="0"/>
                    <a:cs typeface="Times New Roman" charset="0"/>
                  </a:rPr>
                  <a:t>10</a:t>
                </a:r>
                <a:r>
                  <a:rPr lang="en-GB" sz="1500">
                    <a:latin typeface="Times New Roman" charset="0"/>
                    <a:ea typeface="Times New Roman" charset="0"/>
                    <a:cs typeface="Times New Roman" charset="0"/>
                  </a:rPr>
                  <a:t>Be</a:t>
                </a:r>
              </a:p>
            </p:txBody>
          </p:sp>
        </p:grpSp>
        <p:pic>
          <p:nvPicPr>
            <p:cNvPr id="12" name="Picture 2" descr="http://www.triumf.ca/sites/default/files/images/Halo_Nucleus.png"/>
            <p:cNvPicPr>
              <a:picLocks noChangeAspect="1" noChangeArrowheads="1"/>
            </p:cNvPicPr>
            <p:nvPr/>
          </p:nvPicPr>
          <p:blipFill>
            <a:blip r:embed="rId4"/>
            <a:srcRect t="3799" r="48860"/>
            <a:stretch>
              <a:fillRect/>
            </a:stretch>
          </p:blipFill>
          <p:spPr bwMode="auto">
            <a:xfrm>
              <a:off x="5410200" y="533400"/>
              <a:ext cx="654050" cy="71755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192459" y="4419600"/>
            <a:ext cx="8799141" cy="2392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82945" tIns="41473" rIns="82945" bIns="41473">
            <a:prstTxWarp prst="textNoShape">
              <a:avLst/>
            </a:prstTxWarp>
            <a:spAutoFit/>
          </a:bodyPr>
          <a:lstStyle/>
          <a:p>
            <a:pPr marL="309563" indent="-309563">
              <a:buClr>
                <a:srgbClr val="002060"/>
              </a:buClr>
              <a:buSzPct val="100000"/>
            </a:pPr>
            <a:r>
              <a:rPr lang="en-GB" sz="1600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Quantum mechanics plays a role in creating peculiar structures in ground states of light nuclei namely: nuclear clusters, nuclear skins and/or nuclear halos. </a:t>
            </a:r>
          </a:p>
          <a:p>
            <a:pPr marL="309563" indent="-309563">
              <a:buClr>
                <a:srgbClr val="002060"/>
              </a:buClr>
              <a:buSzPct val="100000"/>
            </a:pPr>
            <a:endParaRPr lang="en-GB" sz="1600" dirty="0" smtClean="0">
              <a:solidFill>
                <a:srgbClr val="002060"/>
              </a:solidFill>
              <a:ea typeface="Times New Roman" charset="0"/>
              <a:cs typeface="Times New Roman" charset="0"/>
            </a:endParaRPr>
          </a:p>
          <a:p>
            <a:pPr marL="309563" indent="-309563">
              <a:buClr>
                <a:srgbClr val="002060"/>
              </a:buClr>
              <a:buSzPct val="100000"/>
            </a:pPr>
            <a:r>
              <a:rPr lang="en-GB" sz="1600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We are going to discuss the effects of such structures on different reaction mechanisms:</a:t>
            </a:r>
            <a:endParaRPr lang="it-IT" sz="1600" dirty="0" smtClean="0">
              <a:solidFill>
                <a:srgbClr val="002060"/>
              </a:solidFill>
              <a:ea typeface="Times New Roman" charset="0"/>
              <a:cs typeface="Times New Roman" charset="0"/>
            </a:endParaRPr>
          </a:p>
          <a:p>
            <a:pPr marL="700088" lvl="1" indent="-309563">
              <a:buClr>
                <a:srgbClr val="002060"/>
              </a:buClr>
              <a:buSzPct val="100000"/>
              <a:buFont typeface="Wingdings" charset="2"/>
              <a:buChar char="Ø"/>
            </a:pPr>
            <a:endParaRPr lang="it-IT" sz="1600" dirty="0" smtClean="0">
              <a:solidFill>
                <a:srgbClr val="002060"/>
              </a:solidFill>
              <a:ea typeface="Times New Roman" charset="0"/>
              <a:cs typeface="Times New Roman" charset="0"/>
            </a:endParaRPr>
          </a:p>
          <a:p>
            <a:pPr marL="700088" lvl="1" indent="-309563">
              <a:spcAft>
                <a:spcPts val="600"/>
              </a:spcAft>
              <a:buClr>
                <a:srgbClr val="002060"/>
              </a:buClr>
              <a:buSzPct val="100000"/>
              <a:buFont typeface="Wingdings" charset="2"/>
              <a:buChar char="Ø"/>
            </a:pPr>
            <a:r>
              <a:rPr lang="it-IT" sz="1600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	</a:t>
            </a:r>
            <a:r>
              <a:rPr lang="it-IT" sz="2000" b="1" dirty="0" err="1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Elastic</a:t>
            </a:r>
            <a:r>
              <a:rPr lang="it-IT" sz="2000" b="1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scattering</a:t>
            </a:r>
            <a:endParaRPr lang="it-IT" sz="2000" b="1" dirty="0" smtClean="0">
              <a:solidFill>
                <a:srgbClr val="002060"/>
              </a:solidFill>
              <a:ea typeface="Times New Roman" charset="0"/>
              <a:cs typeface="Times New Roman" charset="0"/>
            </a:endParaRPr>
          </a:p>
          <a:p>
            <a:pPr marL="700088" lvl="1" indent="-309563">
              <a:spcAft>
                <a:spcPts val="600"/>
              </a:spcAft>
              <a:buClr>
                <a:srgbClr val="002060"/>
              </a:buClr>
              <a:buSzPct val="100000"/>
              <a:buFont typeface="Wingdings" charset="2"/>
              <a:buChar char="Ø"/>
            </a:pPr>
            <a:r>
              <a:rPr lang="it-IT" sz="2000" b="1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	</a:t>
            </a:r>
            <a:r>
              <a:rPr lang="it-IT" sz="2000" b="1" dirty="0" err="1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Direct</a:t>
            </a:r>
            <a:r>
              <a:rPr lang="it-IT" sz="2000" b="1" dirty="0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reactions</a:t>
            </a:r>
            <a:endParaRPr lang="it-IT" sz="2000" b="1" dirty="0" smtClean="0">
              <a:solidFill>
                <a:srgbClr val="002060"/>
              </a:solidFill>
              <a:ea typeface="Times New Roman" charset="0"/>
              <a:cs typeface="Times New Roman" charset="0"/>
            </a:endParaRPr>
          </a:p>
          <a:p>
            <a:pPr marL="700088" lvl="1" indent="-309563">
              <a:spcAft>
                <a:spcPts val="600"/>
              </a:spcAft>
              <a:buClr>
                <a:srgbClr val="002060"/>
              </a:buClr>
              <a:buSzPct val="100000"/>
              <a:buFont typeface="Wingdings" charset="2"/>
              <a:buChar char="Ø"/>
            </a:pPr>
            <a:r>
              <a:rPr lang="it-IT" sz="2000" b="1" dirty="0">
                <a:solidFill>
                  <a:srgbClr val="002060"/>
                </a:solidFill>
                <a:ea typeface="Times New Roman" charset="0"/>
                <a:cs typeface="Times New Roman" charset="0"/>
              </a:rPr>
              <a:t>	</a:t>
            </a:r>
            <a:r>
              <a:rPr lang="it-IT" sz="2000" b="1" dirty="0" err="1" smtClean="0">
                <a:solidFill>
                  <a:srgbClr val="002060"/>
                </a:solidFill>
                <a:ea typeface="Times New Roman" charset="0"/>
                <a:cs typeface="Times New Roman" charset="0"/>
              </a:rPr>
              <a:t>Fusion</a:t>
            </a:r>
            <a:endParaRPr lang="it-IT" sz="2000" b="1" dirty="0">
              <a:solidFill>
                <a:srgbClr val="002060"/>
              </a:solidFill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4300" y="620688"/>
            <a:ext cx="896461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tx1"/>
                </a:solidFill>
              </a:rPr>
              <a:t>Characteristics of the projectiles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pPr algn="ctr" eaLnBrk="1" hangingPunct="1"/>
            <a:endParaRPr lang="en-US" sz="2000" dirty="0"/>
          </a:p>
          <a:p>
            <a:pPr algn="ctr" eaLnBrk="1" hangingPunct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Low break-up thresholds, diffuse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tails</a:t>
            </a:r>
          </a:p>
          <a:p>
            <a:pPr algn="ctr" eaLnBrk="1" hangingPunct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Continuum lies close to ground state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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 coupling to continuum expected to be important in all channels (elastic scattering and reactions) 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</a:t>
            </a:r>
            <a:endParaRPr lang="en-US" sz="16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 algn="just" eaLnBrk="1" hangingPunct="1">
              <a:buFont typeface="Symbol" pitchFamily="18" charset="2"/>
              <a:buNone/>
              <a:tabLst>
                <a:tab pos="4572000" algn="l"/>
              </a:tabLst>
            </a:pPr>
            <a:r>
              <a:rPr lang="en-US" sz="1600" dirty="0" smtClean="0"/>
              <a:t> Direct </a:t>
            </a:r>
            <a:r>
              <a:rPr lang="en-US" sz="1600" dirty="0"/>
              <a:t>mechanisms (e.g. break-up,  transfer) </a:t>
            </a:r>
            <a:r>
              <a:rPr lang="en-US" sz="1600" dirty="0" smtClean="0"/>
              <a:t> could be favored</a:t>
            </a:r>
          </a:p>
          <a:p>
            <a:pPr lvl="2" algn="just" eaLnBrk="1" hangingPunct="1">
              <a:tabLst>
                <a:tab pos="4572000" algn="l"/>
              </a:tabLst>
            </a:pPr>
            <a:endParaRPr lang="en-US" sz="1600" dirty="0" smtClean="0"/>
          </a:p>
          <a:p>
            <a:pPr lvl="2" algn="just" eaLnBrk="1" hangingPunct="1">
              <a:tabLst>
                <a:tab pos="4572000" algn="l"/>
              </a:tabLst>
            </a:pPr>
            <a:r>
              <a:rPr lang="en-US" sz="1600" dirty="0" smtClean="0"/>
              <a:t> What </a:t>
            </a:r>
            <a:r>
              <a:rPr lang="en-US" sz="1600" dirty="0"/>
              <a:t>do we expect for fusion </a:t>
            </a:r>
            <a:r>
              <a:rPr lang="en-US" sz="1600" dirty="0" smtClean="0"/>
              <a:t>reactions ? </a:t>
            </a:r>
            <a:endParaRPr lang="en-US" sz="1600" dirty="0"/>
          </a:p>
          <a:p>
            <a:pPr algn="ctr" eaLnBrk="1" hangingPunct="1"/>
            <a:endParaRPr lang="en-US" sz="2000" dirty="0" smtClean="0">
              <a:solidFill>
                <a:schemeClr val="accent2"/>
              </a:solidFill>
            </a:endParaRPr>
          </a:p>
          <a:p>
            <a:pPr algn="ctr" eaLnBrk="1" hangingPunct="1"/>
            <a:endParaRPr lang="en-US" sz="2000" dirty="0">
              <a:solidFill>
                <a:schemeClr val="accent2"/>
              </a:solidFill>
            </a:endParaRPr>
          </a:p>
          <a:p>
            <a:pPr algn="ctr" eaLnBrk="1" hangingPunct="1"/>
            <a:endParaRPr lang="en-US" sz="2000" dirty="0" smtClean="0">
              <a:solidFill>
                <a:schemeClr val="accent2"/>
              </a:solidFill>
            </a:endParaRPr>
          </a:p>
          <a:p>
            <a:pPr algn="ctr" eaLnBrk="1" hangingPunct="1"/>
            <a:endParaRPr lang="en-US" sz="2000" dirty="0">
              <a:solidFill>
                <a:schemeClr val="accent2"/>
              </a:solidFill>
            </a:endParaRPr>
          </a:p>
          <a:p>
            <a:pPr algn="ctr" eaLnBrk="1" hangingPunct="1"/>
            <a:endParaRPr lang="en-US" sz="2000" dirty="0" smtClean="0">
              <a:solidFill>
                <a:schemeClr val="accent2"/>
              </a:solidFill>
            </a:endParaRPr>
          </a:p>
          <a:p>
            <a:pPr algn="ctr" eaLnBrk="1" hangingPunct="1"/>
            <a:endParaRPr lang="en-US" sz="2000" dirty="0">
              <a:solidFill>
                <a:schemeClr val="tx1"/>
              </a:solidFill>
            </a:endParaRPr>
          </a:p>
          <a:p>
            <a:pPr algn="ctr" eaLnBrk="1" hangingPunct="1"/>
            <a:endParaRPr lang="en-US" sz="2000" dirty="0" smtClean="0">
              <a:solidFill>
                <a:schemeClr val="tx1"/>
              </a:solidFill>
            </a:endParaRPr>
          </a:p>
          <a:p>
            <a:pPr algn="ctr" eaLnBrk="1" hangingPunct="1"/>
            <a:endParaRPr lang="en-US" sz="2000" dirty="0" smtClean="0">
              <a:solidFill>
                <a:schemeClr val="tx1"/>
              </a:solidFill>
            </a:endParaRPr>
          </a:p>
          <a:p>
            <a:pPr algn="ctr" eaLnBrk="1" hangingPunct="1"/>
            <a:endParaRPr lang="en-US" sz="2000" dirty="0" smtClean="0">
              <a:solidFill>
                <a:schemeClr val="tx1"/>
              </a:solidFill>
            </a:endParaRPr>
          </a:p>
          <a:p>
            <a:pPr algn="ctr" eaLnBrk="1" hangingPunct="1"/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4288"/>
            <a:ext cx="865505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Collisions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induced by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light weakly bound or halo nuclei</a:t>
            </a:r>
            <a:endParaRPr lang="it-IT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36912"/>
            <a:ext cx="2514600" cy="293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1"/>
          <p:cNvSpPr txBox="1"/>
          <p:nvPr/>
        </p:nvSpPr>
        <p:spPr>
          <a:xfrm>
            <a:off x="706441" y="3248561"/>
            <a:ext cx="5465759" cy="1323439"/>
          </a:xfrm>
          <a:prstGeom prst="rect">
            <a:avLst/>
          </a:prstGeom>
          <a:solidFill>
            <a:srgbClr val="4DDDBB"/>
          </a:solidFill>
        </p:spPr>
        <p:txBody>
          <a:bodyPr wrap="none" rtlCol="0">
            <a:spAutoFit/>
          </a:bodyPr>
          <a:lstStyle/>
          <a:p>
            <a:pPr algn="just" eaLnBrk="1" hangingPunct="1"/>
            <a:r>
              <a:rPr lang="en-US" sz="1600" dirty="0" smtClean="0">
                <a:solidFill>
                  <a:sysClr val="windowText" lastClr="000000"/>
                </a:solidFill>
              </a:rPr>
              <a:t>a)Static </a:t>
            </a:r>
            <a:r>
              <a:rPr lang="en-US" sz="1600" dirty="0">
                <a:solidFill>
                  <a:sysClr val="windowText" lastClr="000000"/>
                </a:solidFill>
              </a:rPr>
              <a:t>effects: </a:t>
            </a:r>
          </a:p>
          <a:p>
            <a:pPr algn="just" eaLnBrk="1" hangingPunct="1"/>
            <a:r>
              <a:rPr lang="en-US" sz="1600" dirty="0">
                <a:solidFill>
                  <a:sysClr val="windowText" lastClr="000000"/>
                </a:solidFill>
              </a:rPr>
              <a:t>diffuse tail </a:t>
            </a:r>
            <a:r>
              <a:rPr lang="en-US" sz="1600" dirty="0">
                <a:solidFill>
                  <a:sysClr val="windowText" lastClr="000000"/>
                </a:solidFill>
                <a:sym typeface="Symbol" pitchFamily="18" charset="2"/>
              </a:rPr>
              <a:t> affects the shape of  </a:t>
            </a:r>
            <a:r>
              <a:rPr lang="en-US" sz="1600" dirty="0" smtClean="0">
                <a:solidFill>
                  <a:sysClr val="windowText" lastClr="000000"/>
                </a:solidFill>
                <a:sym typeface="Symbol" pitchFamily="18" charset="2"/>
              </a:rPr>
              <a:t>potential</a:t>
            </a:r>
            <a:endParaRPr lang="en-US" sz="1600" baseline="-25000" dirty="0" smtClean="0">
              <a:solidFill>
                <a:sysClr val="windowText" lastClr="000000"/>
              </a:solidFill>
              <a:sym typeface="Symbol" pitchFamily="18" charset="2"/>
            </a:endParaRPr>
          </a:p>
          <a:p>
            <a:pPr algn="just" eaLnBrk="1" hangingPunct="1"/>
            <a:endParaRPr lang="en-US" sz="1600" dirty="0">
              <a:solidFill>
                <a:sysClr val="windowText" lastClr="000000"/>
              </a:solidFill>
            </a:endParaRPr>
          </a:p>
          <a:p>
            <a:pPr algn="just" eaLnBrk="1" hangingPunct="1"/>
            <a:r>
              <a:rPr lang="en-US" sz="1600" dirty="0">
                <a:solidFill>
                  <a:sysClr val="windowText" lastClr="000000"/>
                </a:solidFill>
              </a:rPr>
              <a:t>b) Dynamic effects:</a:t>
            </a:r>
          </a:p>
          <a:p>
            <a:pPr algn="just" eaLnBrk="1" hangingPunct="1"/>
            <a:r>
              <a:rPr lang="en-US" sz="1600" dirty="0">
                <a:solidFill>
                  <a:sysClr val="windowText" lastClr="000000"/>
                </a:solidFill>
              </a:rPr>
              <a:t>Coupling not only to</a:t>
            </a:r>
            <a:r>
              <a:rPr lang="en-US" sz="1600" dirty="0" smtClean="0">
                <a:solidFill>
                  <a:sysClr val="windowText" lastClr="000000"/>
                </a:solidFill>
              </a:rPr>
              <a:t> resonant </a:t>
            </a:r>
            <a:r>
              <a:rPr lang="en-US" sz="1600" dirty="0">
                <a:solidFill>
                  <a:sysClr val="windowText" lastClr="000000"/>
                </a:solidFill>
              </a:rPr>
              <a:t>states but also to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continuum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611560" y="5807005"/>
            <a:ext cx="792088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For such type of studies, light stable weakly bound beam as well as radioactive beams are used.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Elastic scattering and direct processes</a:t>
            </a:r>
            <a:endParaRPr lang="it-IT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cxnSp>
        <p:nvCxnSpPr>
          <p:cNvPr id="5" name="Connettore 1 5"/>
          <p:cNvCxnSpPr/>
          <p:nvPr/>
        </p:nvCxnSpPr>
        <p:spPr>
          <a:xfrm>
            <a:off x="1331640" y="3429000"/>
            <a:ext cx="626469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2673" y="548680"/>
            <a:ext cx="8115300" cy="3108543"/>
          </a:xfrm>
          <a:prstGeom prst="rect">
            <a:avLst/>
          </a:prstGeom>
          <a:solidFill>
            <a:srgbClr val="4DDDBB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 smtClean="0"/>
              <a:t> </a:t>
            </a:r>
            <a:r>
              <a:rPr lang="en-GB" sz="2000" dirty="0" smtClean="0">
                <a:solidFill>
                  <a:srgbClr val="C00000"/>
                </a:solidFill>
              </a:rPr>
              <a:t>Optical model </a:t>
            </a:r>
          </a:p>
          <a:p>
            <a:pPr algn="ctr">
              <a:defRPr/>
            </a:pPr>
            <a:r>
              <a:rPr lang="en-GB" sz="800" dirty="0"/>
              <a:t> </a:t>
            </a:r>
            <a:r>
              <a:rPr lang="en-GB" sz="800" dirty="0" smtClean="0"/>
              <a:t>  </a:t>
            </a:r>
          </a:p>
          <a:p>
            <a:pPr algn="just">
              <a:defRPr/>
            </a:pPr>
            <a:r>
              <a:rPr lang="en-GB" sz="1600" dirty="0" smtClean="0">
                <a:solidFill>
                  <a:srgbClr val="002060"/>
                </a:solidFill>
              </a:rPr>
              <a:t>Elastic scattering A.D. can be reproduced using  </a:t>
            </a:r>
          </a:p>
          <a:p>
            <a:pPr algn="just">
              <a:defRPr/>
            </a:pPr>
            <a:r>
              <a:rPr lang="en-GB" sz="1600" dirty="0" smtClean="0">
                <a:solidFill>
                  <a:srgbClr val="002060"/>
                </a:solidFill>
              </a:rPr>
              <a:t>O.M. with  potentials: U(r)= </a:t>
            </a:r>
            <a:r>
              <a:rPr lang="en-GB" sz="1600" dirty="0" err="1" smtClean="0">
                <a:solidFill>
                  <a:srgbClr val="002060"/>
                </a:solidFill>
              </a:rPr>
              <a:t>Vc</a:t>
            </a:r>
            <a:r>
              <a:rPr lang="en-GB" sz="1600" dirty="0" smtClean="0">
                <a:solidFill>
                  <a:srgbClr val="002060"/>
                </a:solidFill>
              </a:rPr>
              <a:t>(R)+V(r)+</a:t>
            </a:r>
            <a:r>
              <a:rPr lang="en-GB" sz="1600" dirty="0" err="1" smtClean="0">
                <a:solidFill>
                  <a:srgbClr val="002060"/>
                </a:solidFill>
              </a:rPr>
              <a:t>iW</a:t>
            </a:r>
            <a:r>
              <a:rPr lang="en-GB" sz="1600" dirty="0" smtClean="0">
                <a:solidFill>
                  <a:srgbClr val="002060"/>
                </a:solidFill>
              </a:rPr>
              <a:t>(r)</a:t>
            </a:r>
          </a:p>
          <a:p>
            <a:pPr>
              <a:defRPr/>
            </a:pPr>
            <a:r>
              <a:rPr lang="en-GB" sz="1600" dirty="0" smtClean="0">
                <a:solidFill>
                  <a:srgbClr val="002060"/>
                </a:solidFill>
              </a:rPr>
              <a:t>            Hamiltonian:</a:t>
            </a:r>
            <a:r>
              <a:rPr lang="it-IT" sz="1600" dirty="0" smtClean="0"/>
              <a:t>  </a:t>
            </a:r>
            <a:r>
              <a:rPr lang="it-IT" sz="1600" dirty="0" smtClean="0">
                <a:solidFill>
                  <a:srgbClr val="C00000"/>
                </a:solidFill>
              </a:rPr>
              <a:t>H = T(r )+ U(r)</a:t>
            </a:r>
            <a:endParaRPr lang="en-GB" sz="1600" dirty="0" smtClean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en-GB" sz="1600" dirty="0" smtClean="0">
                <a:solidFill>
                  <a:srgbClr val="002060"/>
                </a:solidFill>
              </a:rPr>
              <a:t>The inclusion of a DPP </a:t>
            </a:r>
            <a:r>
              <a:rPr lang="en-GB" sz="1600" dirty="0" smtClean="0">
                <a:solidFill>
                  <a:srgbClr val="002060"/>
                </a:solidFill>
                <a:sym typeface="Symbol"/>
              </a:rPr>
              <a:t>V(r) </a:t>
            </a:r>
            <a:r>
              <a:rPr lang="en-GB" sz="1600" dirty="0" smtClean="0">
                <a:solidFill>
                  <a:srgbClr val="002060"/>
                </a:solidFill>
              </a:rPr>
              <a:t>potential to simulate </a:t>
            </a:r>
          </a:p>
          <a:p>
            <a:pPr algn="just">
              <a:defRPr/>
            </a:pPr>
            <a:r>
              <a:rPr lang="en-GB" sz="1600" dirty="0" smtClean="0">
                <a:solidFill>
                  <a:srgbClr val="002060"/>
                </a:solidFill>
              </a:rPr>
              <a:t>coupling effects.</a:t>
            </a:r>
            <a:endParaRPr lang="en-GB" sz="1600" dirty="0" smtClean="0"/>
          </a:p>
          <a:p>
            <a:pPr algn="ctr">
              <a:defRPr/>
            </a:pPr>
            <a:endParaRPr lang="en-GB" sz="1600" dirty="0" smtClean="0"/>
          </a:p>
          <a:p>
            <a:pPr algn="ctr">
              <a:defRPr/>
            </a:pPr>
            <a:r>
              <a:rPr lang="en-GB" dirty="0" smtClean="0">
                <a:solidFill>
                  <a:srgbClr val="C00000"/>
                </a:solidFill>
              </a:rPr>
              <a:t>CDCC</a:t>
            </a:r>
            <a:r>
              <a:rPr lang="en-GB" dirty="0" smtClean="0"/>
              <a:t> </a:t>
            </a:r>
          </a:p>
          <a:p>
            <a:pPr algn="ctr">
              <a:defRPr/>
            </a:pPr>
            <a:r>
              <a:rPr lang="en-GB" sz="1600" dirty="0" smtClean="0">
                <a:solidFill>
                  <a:srgbClr val="002060"/>
                </a:solidFill>
              </a:rPr>
              <a:t>Hamiltonian: </a:t>
            </a:r>
            <a:r>
              <a:rPr lang="en-GB" sz="1600" dirty="0" smtClean="0">
                <a:solidFill>
                  <a:srgbClr val="C00000"/>
                </a:solidFill>
              </a:rPr>
              <a:t>H= </a:t>
            </a:r>
            <a:r>
              <a:rPr lang="en-GB" sz="1600" dirty="0" err="1" smtClean="0">
                <a:solidFill>
                  <a:srgbClr val="C00000"/>
                </a:solidFill>
              </a:rPr>
              <a:t>h+T</a:t>
            </a:r>
            <a:r>
              <a:rPr lang="en-GB" sz="1600" dirty="0" smtClean="0">
                <a:solidFill>
                  <a:srgbClr val="C00000"/>
                </a:solidFill>
              </a:rPr>
              <a:t>(r)+U(r)   h=</a:t>
            </a:r>
            <a:r>
              <a:rPr lang="en-GB" sz="1600" dirty="0" smtClean="0">
                <a:solidFill>
                  <a:srgbClr val="002060"/>
                </a:solidFill>
              </a:rPr>
              <a:t> intrinsic Hamiltonian</a:t>
            </a:r>
            <a:r>
              <a:rPr lang="en-GB" sz="1600" dirty="0" smtClean="0"/>
              <a:t>    </a:t>
            </a:r>
            <a:endParaRPr lang="en-GB" sz="1600" dirty="0"/>
          </a:p>
          <a:p>
            <a:pPr algn="ctr">
              <a:defRPr/>
            </a:pPr>
            <a:r>
              <a:rPr lang="en-GB" sz="1600" dirty="0" smtClean="0">
                <a:solidFill>
                  <a:srgbClr val="002060"/>
                </a:solidFill>
              </a:rPr>
              <a:t>Coupling to continuum  treated  discretizing  it  into a finite number of  bins from the BU threshold to  a certain  </a:t>
            </a:r>
            <a:r>
              <a:rPr lang="en-GB" sz="1600" dirty="0" smtClean="0">
                <a:solidFill>
                  <a:srgbClr val="002060"/>
                </a:solidFill>
                <a:sym typeface="Symbol"/>
              </a:rPr>
              <a:t></a:t>
            </a:r>
            <a:r>
              <a:rPr lang="en-GB" sz="1600" baseline="-25000" dirty="0" smtClean="0">
                <a:solidFill>
                  <a:srgbClr val="002060"/>
                </a:solidFill>
                <a:sym typeface="Symbol"/>
              </a:rPr>
              <a:t>max</a:t>
            </a:r>
            <a:r>
              <a:rPr lang="en-GB" sz="1800" dirty="0" smtClean="0">
                <a:solidFill>
                  <a:srgbClr val="002060"/>
                </a:solidFill>
                <a:sym typeface="Symbol"/>
              </a:rPr>
              <a:t>.</a:t>
            </a:r>
            <a:endParaRPr lang="en-GB" sz="1800" dirty="0" smtClean="0">
              <a:solidFill>
                <a:srgbClr val="00206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8470" y="136208"/>
            <a:ext cx="81153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Theoretical ‘tools’ for data interpretation 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uppo 14"/>
          <p:cNvGrpSpPr/>
          <p:nvPr/>
        </p:nvGrpSpPr>
        <p:grpSpPr>
          <a:xfrm>
            <a:off x="819960" y="4220301"/>
            <a:ext cx="822043" cy="739597"/>
            <a:chOff x="2724150" y="5395106"/>
            <a:chExt cx="822043" cy="739597"/>
          </a:xfrm>
        </p:grpSpPr>
        <p:sp>
          <p:nvSpPr>
            <p:cNvPr id="7" name="Ovale 1"/>
            <p:cNvSpPr/>
            <p:nvPr/>
          </p:nvSpPr>
          <p:spPr>
            <a:xfrm>
              <a:off x="2724150" y="5395106"/>
              <a:ext cx="822043" cy="7395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sellaDiTesto 3"/>
            <p:cNvSpPr txBox="1"/>
            <p:nvPr/>
          </p:nvSpPr>
          <p:spPr>
            <a:xfrm>
              <a:off x="2983452" y="559382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9" name="Gruppo 16"/>
          <p:cNvGrpSpPr/>
          <p:nvPr/>
        </p:nvGrpSpPr>
        <p:grpSpPr>
          <a:xfrm rot="888931">
            <a:off x="1508247" y="5064027"/>
            <a:ext cx="995720" cy="1505460"/>
            <a:chOff x="3605882" y="3989645"/>
            <a:chExt cx="995720" cy="1505460"/>
          </a:xfrm>
        </p:grpSpPr>
        <p:grpSp>
          <p:nvGrpSpPr>
            <p:cNvPr id="10" name="Gruppo 8"/>
            <p:cNvGrpSpPr/>
            <p:nvPr/>
          </p:nvGrpSpPr>
          <p:grpSpPr>
            <a:xfrm>
              <a:off x="3643237" y="4690457"/>
              <a:ext cx="626595" cy="653626"/>
              <a:chOff x="704105" y="4777510"/>
              <a:chExt cx="502920" cy="524521"/>
            </a:xfrm>
          </p:grpSpPr>
          <p:sp>
            <p:nvSpPr>
              <p:cNvPr id="15" name="Ovale 6"/>
              <p:cNvSpPr/>
              <p:nvPr/>
            </p:nvSpPr>
            <p:spPr>
              <a:xfrm>
                <a:off x="704105" y="4777510"/>
                <a:ext cx="502920" cy="524521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sellaDiTesto 7"/>
              <p:cNvSpPr txBox="1"/>
              <p:nvPr/>
            </p:nvSpPr>
            <p:spPr>
              <a:xfrm>
                <a:off x="812540" y="4889692"/>
                <a:ext cx="266585" cy="27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/>
                    </a:solidFill>
                  </a:rPr>
                  <a:t>C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po 13"/>
            <p:cNvGrpSpPr/>
            <p:nvPr/>
          </p:nvGrpSpPr>
          <p:grpSpPr>
            <a:xfrm>
              <a:off x="4269831" y="4154157"/>
              <a:ext cx="312721" cy="310754"/>
              <a:chOff x="1330699" y="3955462"/>
              <a:chExt cx="312721" cy="310754"/>
            </a:xfrm>
          </p:grpSpPr>
          <p:sp>
            <p:nvSpPr>
              <p:cNvPr id="13" name="Ovale 11"/>
              <p:cNvSpPr/>
              <p:nvPr/>
            </p:nvSpPr>
            <p:spPr>
              <a:xfrm>
                <a:off x="1330699" y="3958439"/>
                <a:ext cx="293671" cy="30777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asellaDiTesto 12"/>
              <p:cNvSpPr txBox="1"/>
              <p:nvPr/>
            </p:nvSpPr>
            <p:spPr>
              <a:xfrm>
                <a:off x="1349750" y="3955462"/>
                <a:ext cx="29367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sp>
          <p:nvSpPr>
            <p:cNvPr id="12" name="Ovale 15"/>
            <p:cNvSpPr/>
            <p:nvPr/>
          </p:nvSpPr>
          <p:spPr>
            <a:xfrm rot="1737615">
              <a:off x="3605882" y="3989645"/>
              <a:ext cx="995720" cy="1505460"/>
            </a:xfrm>
            <a:prstGeom prst="ellipse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o 32"/>
          <p:cNvGrpSpPr/>
          <p:nvPr/>
        </p:nvGrpSpPr>
        <p:grpSpPr>
          <a:xfrm>
            <a:off x="5791200" y="4005064"/>
            <a:ext cx="3056633" cy="2343210"/>
            <a:chOff x="6038850" y="3898716"/>
            <a:chExt cx="3056633" cy="2343210"/>
          </a:xfrm>
        </p:grpSpPr>
        <p:cxnSp>
          <p:nvCxnSpPr>
            <p:cNvPr id="18" name="Connettore 1 18"/>
            <p:cNvCxnSpPr/>
            <p:nvPr/>
          </p:nvCxnSpPr>
          <p:spPr>
            <a:xfrm>
              <a:off x="6038850" y="6032316"/>
              <a:ext cx="1000125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21"/>
            <p:cNvCxnSpPr/>
            <p:nvPr/>
          </p:nvCxnSpPr>
          <p:spPr>
            <a:xfrm>
              <a:off x="6038850" y="5745917"/>
              <a:ext cx="1000125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tangolo 22"/>
            <p:cNvSpPr/>
            <p:nvPr/>
          </p:nvSpPr>
          <p:spPr>
            <a:xfrm>
              <a:off x="6038850" y="5503391"/>
              <a:ext cx="1000125" cy="2078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ttangolo 23"/>
            <p:cNvSpPr/>
            <p:nvPr/>
          </p:nvSpPr>
          <p:spPr>
            <a:xfrm>
              <a:off x="6038850" y="5255741"/>
              <a:ext cx="1000125" cy="2078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ttangolo 24"/>
            <p:cNvSpPr/>
            <p:nvPr/>
          </p:nvSpPr>
          <p:spPr>
            <a:xfrm>
              <a:off x="6038850" y="5008091"/>
              <a:ext cx="1000125" cy="2078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ttangolo 25"/>
            <p:cNvSpPr/>
            <p:nvPr/>
          </p:nvSpPr>
          <p:spPr>
            <a:xfrm>
              <a:off x="6038850" y="4760441"/>
              <a:ext cx="1000125" cy="2078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tangolo 26"/>
            <p:cNvSpPr/>
            <p:nvPr/>
          </p:nvSpPr>
          <p:spPr>
            <a:xfrm>
              <a:off x="6038850" y="4512791"/>
              <a:ext cx="1000125" cy="2078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ttangolo 27"/>
            <p:cNvSpPr/>
            <p:nvPr/>
          </p:nvSpPr>
          <p:spPr>
            <a:xfrm>
              <a:off x="6038850" y="4265141"/>
              <a:ext cx="1000125" cy="2078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sellaDiTesto 28"/>
            <p:cNvSpPr txBox="1"/>
            <p:nvPr/>
          </p:nvSpPr>
          <p:spPr>
            <a:xfrm>
              <a:off x="7086600" y="5841816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tx1"/>
                  </a:solidFill>
                </a:rPr>
                <a:t>gs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CasellaDiTesto 30"/>
            <p:cNvSpPr txBox="1"/>
            <p:nvPr/>
          </p:nvSpPr>
          <p:spPr>
            <a:xfrm>
              <a:off x="7086600" y="5517966"/>
              <a:ext cx="2008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B.U. Threshold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CasellaDiTesto 31"/>
            <p:cNvSpPr txBox="1"/>
            <p:nvPr/>
          </p:nvSpPr>
          <p:spPr>
            <a:xfrm>
              <a:off x="7033115" y="3898716"/>
              <a:ext cx="875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en-GB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max </a:t>
              </a:r>
              <a:endParaRPr lang="en-GB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764704"/>
            <a:ext cx="2411536" cy="165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4" name="Rettangolo 2"/>
          <p:cNvSpPr/>
          <p:nvPr/>
        </p:nvSpPr>
        <p:spPr>
          <a:xfrm>
            <a:off x="270164" y="66540"/>
            <a:ext cx="8603672" cy="1772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9732" y="118198"/>
            <a:ext cx="8115300" cy="156966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Collisions around  the barrier induced </a:t>
            </a:r>
          </a:p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by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the stable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weakly bound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nuclei.</a:t>
            </a:r>
          </a:p>
          <a:p>
            <a:pPr algn="ctr">
              <a:defRPr/>
            </a:pPr>
            <a:endParaRPr lang="en-US" sz="8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Question: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effects of weakly bound cluster structure?</a:t>
            </a:r>
            <a:endParaRPr lang="en-US" sz="20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table </a:t>
            </a:r>
            <a:r>
              <a:rPr lang="en-US" sz="2000" b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beams </a:t>
            </a:r>
            <a:r>
              <a:rPr lang="en-US" sz="2000" b="1" dirty="0">
                <a:solidFill>
                  <a:schemeClr val="accent2"/>
                </a:solidFill>
                <a:latin typeface="+mn-lt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better data quality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.</a:t>
            </a:r>
            <a:r>
              <a:rPr lang="en-US" sz="2000" b="1" dirty="0" smtClean="0">
                <a:latin typeface="+mn-lt"/>
                <a:cs typeface="Times New Roman" pitchFamily="18" charset="0"/>
              </a:rPr>
              <a:t> </a:t>
            </a:r>
            <a:endParaRPr lang="en-US" sz="2000" b="1" dirty="0">
              <a:latin typeface="+mn-lt"/>
              <a:cs typeface="Times New Roman" pitchFamily="18" charset="0"/>
            </a:endParaRPr>
          </a:p>
        </p:txBody>
      </p:sp>
      <p:pic>
        <p:nvPicPr>
          <p:cNvPr id="7" name="Picture 5" descr="threshol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413" y="2895600"/>
            <a:ext cx="3303587" cy="31464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1"/>
          <p:cNvSpPr txBox="1"/>
          <p:nvPr/>
        </p:nvSpPr>
        <p:spPr>
          <a:xfrm>
            <a:off x="0" y="204847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  <a:cs typeface="Times New Roman"/>
              </a:rPr>
              <a:t>The threshold anomaly is the energy behavior of O.P. at low energy around the barrier. </a:t>
            </a:r>
          </a:p>
        </p:txBody>
      </p:sp>
      <p:sp>
        <p:nvSpPr>
          <p:cNvPr id="9" name="CasellaDiTesto 6"/>
          <p:cNvSpPr txBox="1"/>
          <p:nvPr/>
        </p:nvSpPr>
        <p:spPr>
          <a:xfrm>
            <a:off x="50603" y="6166247"/>
            <a:ext cx="39255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R.G.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Satchler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Phys. Rep. 199,147,(1991) 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2400" y="2362200"/>
            <a:ext cx="9110938" cy="4066401"/>
            <a:chOff x="152400" y="2362200"/>
            <a:chExt cx="9110938" cy="4066401"/>
          </a:xfrm>
        </p:grpSpPr>
        <p:grpSp>
          <p:nvGrpSpPr>
            <p:cNvPr id="20" name="Group 19"/>
            <p:cNvGrpSpPr/>
            <p:nvPr/>
          </p:nvGrpSpPr>
          <p:grpSpPr>
            <a:xfrm>
              <a:off x="4756297" y="2959342"/>
              <a:ext cx="4243522" cy="3469259"/>
              <a:chOff x="4756297" y="2996073"/>
              <a:chExt cx="4243522" cy="3469259"/>
            </a:xfrm>
          </p:grpSpPr>
          <p:grpSp>
            <p:nvGrpSpPr>
              <p:cNvPr id="11" name="Gruppo 9"/>
              <p:cNvGrpSpPr>
                <a:grpSpLocks noChangeAspect="1"/>
              </p:cNvGrpSpPr>
              <p:nvPr/>
            </p:nvGrpSpPr>
            <p:grpSpPr>
              <a:xfrm>
                <a:off x="4880841" y="2996073"/>
                <a:ext cx="4118978" cy="3003068"/>
                <a:chOff x="1353573" y="1519518"/>
                <a:chExt cx="4433272" cy="3232214"/>
              </a:xfrm>
            </p:grpSpPr>
            <p:pic>
              <p:nvPicPr>
                <p:cNvPr id="13" name="Picture 4" descr="Zadro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9296" y="1696955"/>
                  <a:ext cx="2624246" cy="3054777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Rettangolo 12"/>
                <p:cNvSpPr/>
                <p:nvPr/>
              </p:nvSpPr>
              <p:spPr>
                <a:xfrm>
                  <a:off x="1353573" y="1731754"/>
                  <a:ext cx="661227" cy="3929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ttangolo 7"/>
                <p:cNvSpPr/>
                <p:nvPr/>
              </p:nvSpPr>
              <p:spPr>
                <a:xfrm>
                  <a:off x="3200402" y="1519518"/>
                  <a:ext cx="2586443" cy="3067471"/>
                </a:xfrm>
                <a:prstGeom prst="rect">
                  <a:avLst/>
                </a:prstGeom>
                <a:noFill/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825482" y="1860984"/>
                  <a:ext cx="1158303" cy="3975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4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4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4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4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4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4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4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4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4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b="1" baseline="30000" dirty="0">
                      <a:solidFill>
                        <a:schemeClr val="accent2"/>
                      </a:solidFill>
                      <a:latin typeface="+mn-lt"/>
                      <a:cs typeface="Times New Roman" pitchFamily="18" charset="0"/>
                    </a:rPr>
                    <a:t>6</a:t>
                  </a:r>
                  <a:r>
                    <a:rPr lang="en-US" sz="1800" b="1" dirty="0">
                      <a:solidFill>
                        <a:schemeClr val="accent2"/>
                      </a:solidFill>
                      <a:latin typeface="+mn-lt"/>
                      <a:cs typeface="Times New Roman" pitchFamily="18" charset="0"/>
                    </a:rPr>
                    <a:t>Li+</a:t>
                  </a:r>
                  <a:r>
                    <a:rPr lang="en-US" sz="1800" b="1" baseline="30000" dirty="0">
                      <a:solidFill>
                        <a:schemeClr val="accent2"/>
                      </a:solidFill>
                      <a:latin typeface="+mn-lt"/>
                      <a:cs typeface="Times New Roman" pitchFamily="18" charset="0"/>
                    </a:rPr>
                    <a:t>64</a:t>
                  </a:r>
                  <a:r>
                    <a:rPr lang="en-US" sz="1800" b="1" dirty="0">
                      <a:solidFill>
                        <a:schemeClr val="accent2"/>
                      </a:solidFill>
                      <a:latin typeface="+mn-lt"/>
                      <a:cs typeface="Times New Roman" pitchFamily="18" charset="0"/>
                    </a:rPr>
                    <a:t>Zn</a:t>
                  </a: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4953000" y="3008531"/>
                <a:ext cx="2971800" cy="304800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CasellaDiTesto 6"/>
              <p:cNvSpPr txBox="1"/>
              <p:nvPr/>
            </p:nvSpPr>
            <p:spPr>
              <a:xfrm>
                <a:off x="4756297" y="6096000"/>
                <a:ext cx="4175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000099"/>
                    </a:solidFill>
                    <a:latin typeface="+mn-lt"/>
                  </a:rPr>
                  <a:t>M.Zadro</a:t>
                </a:r>
                <a:r>
                  <a:rPr lang="en-US" dirty="0" smtClean="0">
                    <a:solidFill>
                      <a:srgbClr val="000099"/>
                    </a:solidFill>
                    <a:latin typeface="+mn-lt"/>
                  </a:rPr>
                  <a:t> et al., PRC 80,064610, (2009) 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52400" y="2362200"/>
              <a:ext cx="9110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cs typeface="Times New Roman"/>
                </a:rPr>
                <a:t>Is usual threshold anomaly in O.P. present  in collisions involving  weakly bound nuclei?</a:t>
              </a:r>
            </a:p>
            <a:p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057400" y="3276602"/>
            <a:ext cx="1219200" cy="430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16</a:t>
            </a:r>
            <a:r>
              <a:rPr lang="en-US" dirty="0" smtClean="0"/>
              <a:t>O+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 2014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04800" y="115888"/>
            <a:ext cx="6318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rgbClr val="002060"/>
                </a:solidFill>
                <a:latin typeface="+mj-lt"/>
              </a:rPr>
              <a:t>Elastic</a:t>
            </a:r>
            <a:r>
              <a:rPr lang="it-IT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  <a:latin typeface="+mj-lt"/>
              </a:rPr>
              <a:t>scattering</a:t>
            </a:r>
            <a:r>
              <a:rPr lang="it-IT" b="1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it-IT" b="1" dirty="0" err="1" smtClean="0">
                <a:solidFill>
                  <a:srgbClr val="002060"/>
                </a:solidFill>
                <a:latin typeface="+mj-lt"/>
              </a:rPr>
              <a:t>Normal</a:t>
            </a:r>
            <a:r>
              <a:rPr lang="it-IT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+mj-lt"/>
              </a:rPr>
              <a:t>versus </a:t>
            </a:r>
            <a:r>
              <a:rPr lang="it-IT" b="1" dirty="0" err="1">
                <a:solidFill>
                  <a:srgbClr val="002060"/>
                </a:solidFill>
                <a:latin typeface="+mj-lt"/>
              </a:rPr>
              <a:t>halo</a:t>
            </a:r>
            <a:r>
              <a:rPr lang="it-IT" b="1" dirty="0">
                <a:solidFill>
                  <a:srgbClr val="002060"/>
                </a:solidFill>
                <a:latin typeface="+mj-lt"/>
              </a:rPr>
              <a:t> nuclei</a:t>
            </a:r>
          </a:p>
          <a:p>
            <a:endParaRPr lang="it-IT" b="1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How does the halo structure affect the elastic scattering?</a:t>
            </a:r>
            <a:endParaRPr lang="it-IT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539750" y="1085671"/>
            <a:ext cx="45833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Low </a:t>
            </a:r>
            <a:r>
              <a:rPr lang="it-IT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energy</a:t>
            </a:r>
            <a:r>
              <a:rPr lang="it-IT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and </a:t>
            </a:r>
            <a:r>
              <a:rPr lang="it-IT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heavy</a:t>
            </a:r>
            <a:r>
              <a:rPr lang="it-IT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targets</a:t>
            </a:r>
            <a:endParaRPr lang="it-IT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it-IT" dirty="0">
                <a:latin typeface="+mn-lt"/>
                <a:cs typeface="Times New Roman" pitchFamily="18" charset="0"/>
              </a:rPr>
              <a:t> Coulomb strong </a:t>
            </a:r>
            <a:r>
              <a:rPr lang="it-IT" dirty="0">
                <a:latin typeface="Symbol" charset="2"/>
                <a:cs typeface="Symbol" charset="2"/>
              </a:rPr>
              <a:t>(</a:t>
            </a:r>
            <a:r>
              <a:rPr lang="it-IT" dirty="0" err="1">
                <a:latin typeface="Symbol" charset="2"/>
                <a:cs typeface="Symbol" charset="2"/>
              </a:rPr>
              <a:t>h</a:t>
            </a:r>
            <a:r>
              <a:rPr lang="it-IT" dirty="0">
                <a:latin typeface="+mn-lt"/>
                <a:cs typeface="Times New Roman" pitchFamily="18" charset="0"/>
              </a:rPr>
              <a:t>&gt;&gt;</a:t>
            </a:r>
            <a:r>
              <a:rPr lang="it-IT" dirty="0" err="1">
                <a:latin typeface="+mn-lt"/>
                <a:cs typeface="Times New Roman" pitchFamily="18" charset="0"/>
              </a:rPr>
              <a:t>1</a:t>
            </a:r>
            <a:r>
              <a:rPr lang="it-IT" dirty="0">
                <a:latin typeface="+mn-lt"/>
                <a:cs typeface="Times New Roman" pitchFamily="18" charset="0"/>
              </a:rPr>
              <a:t>)</a:t>
            </a:r>
            <a:endParaRPr lang="it-IT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>
                <a:latin typeface="+mn-lt"/>
                <a:cs typeface="Times New Roman" pitchFamily="18" charset="0"/>
              </a:rPr>
              <a:t>’Illuminated’ </a:t>
            </a:r>
            <a:r>
              <a:rPr lang="en-US" dirty="0" err="1">
                <a:latin typeface="+mn-lt"/>
                <a:cs typeface="Times New Roman" pitchFamily="18" charset="0"/>
              </a:rPr>
              <a:t>region</a:t>
            </a:r>
            <a:r>
              <a:rPr lang="en-US" dirty="0" err="1">
                <a:latin typeface="+mn-lt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dirty="0">
                <a:latin typeface="+mn-lt"/>
                <a:cs typeface="Times New Roman" pitchFamily="18" charset="0"/>
              </a:rPr>
              <a:t> interference pattern.</a:t>
            </a:r>
          </a:p>
          <a:p>
            <a:pPr>
              <a:buFont typeface="Arial" charset="0"/>
              <a:buChar char="•"/>
            </a:pPr>
            <a:r>
              <a:rPr lang="it-IT" dirty="0">
                <a:latin typeface="+mn-lt"/>
                <a:cs typeface="Times New Roman" pitchFamily="18" charset="0"/>
              </a:rPr>
              <a:t>’Shadow’ region </a:t>
            </a:r>
            <a:r>
              <a:rPr lang="it-IT" dirty="0">
                <a:latin typeface="+mn-lt"/>
                <a:cs typeface="Times New Roman" pitchFamily="18" charset="0"/>
                <a:sym typeface="Wingdings" pitchFamily="2" charset="2"/>
              </a:rPr>
              <a:t></a:t>
            </a:r>
            <a:r>
              <a:rPr lang="it-IT" dirty="0">
                <a:latin typeface="+mn-lt"/>
                <a:cs typeface="Times New Roman" pitchFamily="18" charset="0"/>
              </a:rPr>
              <a:t>strong absorption.</a:t>
            </a:r>
            <a:endParaRPr lang="it-IT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5160" y="188640"/>
            <a:ext cx="2160240" cy="17216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pSp>
        <p:nvGrpSpPr>
          <p:cNvPr id="23" name="Group 22"/>
          <p:cNvGrpSpPr/>
          <p:nvPr/>
        </p:nvGrpSpPr>
        <p:grpSpPr>
          <a:xfrm>
            <a:off x="1143000" y="2564686"/>
            <a:ext cx="6969968" cy="3531314"/>
            <a:chOff x="1143000" y="1988840"/>
            <a:chExt cx="6969968" cy="3531314"/>
          </a:xfrm>
        </p:grpSpPr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>
              <a:off x="1143000" y="5181600"/>
              <a:ext cx="6969968" cy="33855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● </a:t>
              </a:r>
              <a:r>
                <a:rPr lang="en-US" sz="1600" baseline="30000" dirty="0">
                  <a:solidFill>
                    <a:srgbClr val="002060"/>
                  </a:solidFill>
                  <a:latin typeface="+mn-lt"/>
                  <a:cs typeface="Times New Roman" pitchFamily="18" charset="0"/>
                </a:rPr>
                <a:t>6</a:t>
              </a:r>
              <a:r>
                <a:rPr lang="en-US" sz="1600" dirty="0">
                  <a:solidFill>
                    <a:srgbClr val="002060"/>
                  </a:solidFill>
                  <a:latin typeface="+mn-lt"/>
                  <a:cs typeface="Times New Roman" pitchFamily="18" charset="0"/>
                </a:rPr>
                <a:t>He+</a:t>
              </a:r>
              <a:r>
                <a:rPr lang="en-US" sz="1600" baseline="30000" dirty="0">
                  <a:solidFill>
                    <a:srgbClr val="002060"/>
                  </a:solidFill>
                  <a:latin typeface="+mn-lt"/>
                  <a:cs typeface="Times New Roman" pitchFamily="18" charset="0"/>
                </a:rPr>
                <a:t>208</a:t>
              </a:r>
              <a:r>
                <a:rPr lang="en-US" sz="1600" dirty="0">
                  <a:solidFill>
                    <a:srgbClr val="002060"/>
                  </a:solidFill>
                  <a:latin typeface="+mn-lt"/>
                  <a:cs typeface="Times New Roman" pitchFamily="18" charset="0"/>
                </a:rPr>
                <a:t>Pb requires a large imaginary diffuseness ! </a:t>
              </a:r>
              <a:r>
                <a:rPr lang="en-US" sz="1600" i="1" dirty="0">
                  <a:solidFill>
                    <a:srgbClr val="002060"/>
                  </a:solidFill>
                  <a:latin typeface="+mn-lt"/>
                  <a:cs typeface="Times New Roman" pitchFamily="18" charset="0"/>
                </a:rPr>
                <a:t>long-range absorption</a:t>
              </a:r>
              <a:endParaRPr lang="it-IT" sz="1600" dirty="0">
                <a:solidFill>
                  <a:srgbClr val="002060"/>
                </a:solidFill>
                <a:latin typeface="+mn-lt"/>
                <a:cs typeface="Times New Roman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339752" y="1988840"/>
              <a:ext cx="3923928" cy="2807568"/>
              <a:chOff x="4593648" y="2133600"/>
              <a:chExt cx="3691515" cy="2735560"/>
            </a:xfrm>
          </p:grpSpPr>
          <p:pic>
            <p:nvPicPr>
              <p:cNvPr id="512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8902" b="4585"/>
              <a:stretch>
                <a:fillRect/>
              </a:stretch>
            </p:blipFill>
            <p:spPr bwMode="auto">
              <a:xfrm>
                <a:off x="5220072" y="2133600"/>
                <a:ext cx="3065091" cy="2735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1" name="Picture 10" descr="He4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93648" y="2133600"/>
                <a:ext cx="620712" cy="582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2338595" y="2565399"/>
            <a:ext cx="3816672" cy="2736304"/>
            <a:chOff x="395288" y="1916832"/>
            <a:chExt cx="3816672" cy="2736304"/>
          </a:xfrm>
        </p:grpSpPr>
        <p:pic>
          <p:nvPicPr>
            <p:cNvPr id="5130" name="Picture 14" descr="He4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288" y="1916832"/>
              <a:ext cx="6477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58589" b="5716"/>
            <a:stretch>
              <a:fillRect/>
            </a:stretch>
          </p:blipFill>
          <p:spPr bwMode="auto">
            <a:xfrm>
              <a:off x="1123504" y="1949996"/>
              <a:ext cx="3088456" cy="270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2924002" y="5334000"/>
            <a:ext cx="3324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A.M.Moro</a:t>
            </a:r>
            <a:r>
              <a:rPr lang="en-GB" sz="1200" dirty="0" smtClean="0"/>
              <a:t> lectures at TRIUMF summer school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" y="1371600"/>
            <a:ext cx="4293673" cy="3733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17513"/>
            <a:ext cx="28797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articolo PRC\aps\11Be_CDCC_Mo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954212"/>
            <a:ext cx="3914775" cy="277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C:\articolo PRC\aps\argand_cdcc2.png"/>
          <p:cNvPicPr>
            <a:picLocks noChangeAspect="1" noChangeArrowheads="1"/>
          </p:cNvPicPr>
          <p:nvPr/>
        </p:nvPicPr>
        <p:blipFill>
          <a:blip r:embed="rId4" cstate="print"/>
          <a:srcRect l="2394" t="7252" r="16196" b="3865"/>
          <a:stretch>
            <a:fillRect/>
          </a:stretch>
        </p:blipFill>
        <p:spPr bwMode="auto">
          <a:xfrm>
            <a:off x="4932041" y="4374048"/>
            <a:ext cx="3888431" cy="2367724"/>
          </a:xfrm>
          <a:prstGeom prst="rect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15367" name="Picture 7" descr="C:\articolo PRC\aps\be11zn_smat_cdcc_a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916832"/>
            <a:ext cx="3893361" cy="2304256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1276" name="CasellaDiTesto 4"/>
          <p:cNvSpPr txBox="1">
            <a:spLocks noChangeArrowheads="1"/>
          </p:cNvSpPr>
          <p:nvPr/>
        </p:nvSpPr>
        <p:spPr bwMode="auto">
          <a:xfrm>
            <a:off x="152400" y="5334000"/>
            <a:ext cx="4352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en-GB" sz="1400" dirty="0" smtClean="0">
                <a:latin typeface="+mn-lt"/>
                <a:cs typeface="Times New Roman" pitchFamily="18" charset="0"/>
              </a:rPr>
              <a:t>A. Di Pietro et al. Phys. Rev. </a:t>
            </a:r>
            <a:r>
              <a:rPr lang="en-GB" sz="1400" dirty="0" err="1" smtClean="0">
                <a:latin typeface="+mn-lt"/>
                <a:cs typeface="Times New Roman" pitchFamily="18" charset="0"/>
              </a:rPr>
              <a:t>Lett</a:t>
            </a:r>
            <a:r>
              <a:rPr lang="en-GB" sz="1400" dirty="0" smtClean="0">
                <a:latin typeface="+mn-lt"/>
                <a:cs typeface="Times New Roman" pitchFamily="18" charset="0"/>
              </a:rPr>
              <a:t>. 105,022701(2010)</a:t>
            </a:r>
          </a:p>
          <a:p>
            <a:pPr marL="342900" indent="-342900" algn="ctr"/>
            <a:r>
              <a:rPr lang="en-GB" sz="1400" dirty="0" smtClean="0">
                <a:latin typeface="+mn-lt"/>
                <a:cs typeface="Times New Roman" pitchFamily="18" charset="0"/>
              </a:rPr>
              <a:t>A</a:t>
            </a:r>
            <a:r>
              <a:rPr lang="en-GB" sz="1400" dirty="0">
                <a:latin typeface="+mn-lt"/>
                <a:cs typeface="Times New Roman" pitchFamily="18" charset="0"/>
              </a:rPr>
              <a:t>. Di </a:t>
            </a:r>
            <a:r>
              <a:rPr lang="en-GB" sz="1400" dirty="0" err="1">
                <a:latin typeface="+mn-lt"/>
                <a:cs typeface="Times New Roman" pitchFamily="18" charset="0"/>
              </a:rPr>
              <a:t>Pietro</a:t>
            </a:r>
            <a:r>
              <a:rPr lang="en-GB" sz="1400" dirty="0">
                <a:latin typeface="+mn-lt"/>
                <a:cs typeface="Times New Roman" pitchFamily="18" charset="0"/>
              </a:rPr>
              <a:t>, V. </a:t>
            </a:r>
            <a:r>
              <a:rPr lang="en-GB" sz="1400" dirty="0" err="1">
                <a:latin typeface="+mn-lt"/>
                <a:cs typeface="Times New Roman" pitchFamily="18" charset="0"/>
              </a:rPr>
              <a:t>Scuderi</a:t>
            </a:r>
            <a:r>
              <a:rPr lang="en-GB" sz="1400" dirty="0">
                <a:latin typeface="+mn-lt"/>
                <a:cs typeface="Times New Roman" pitchFamily="18" charset="0"/>
              </a:rPr>
              <a:t>, A.M. Moro et al. </a:t>
            </a:r>
          </a:p>
          <a:p>
            <a:pPr marL="342900" indent="-342900" algn="ctr"/>
            <a:r>
              <a:rPr lang="en-GB" sz="1400" dirty="0">
                <a:latin typeface="+mn-lt"/>
                <a:cs typeface="Times New Roman" pitchFamily="18" charset="0"/>
              </a:rPr>
              <a:t>Phys. Rev. C 85,</a:t>
            </a:r>
            <a:r>
              <a:rPr lang="it-IT" sz="1400" dirty="0">
                <a:latin typeface="+mn-lt"/>
              </a:rPr>
              <a:t> 054607</a:t>
            </a:r>
            <a:r>
              <a:rPr lang="en-GB" sz="1400" dirty="0">
                <a:latin typeface="+mn-lt"/>
                <a:cs typeface="Times New Roman" pitchFamily="18" charset="0"/>
              </a:rPr>
              <a:t> (2012)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331913" y="44450"/>
            <a:ext cx="6624637" cy="371475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>
                <a:solidFill>
                  <a:srgbClr val="002060"/>
                </a:solidFill>
                <a:cs typeface="Arial" pitchFamily="34" charset="0"/>
              </a:rPr>
              <a:t>Elastic scattering angular </a:t>
            </a:r>
            <a:r>
              <a:rPr lang="en-GB" b="1" dirty="0" smtClean="0">
                <a:solidFill>
                  <a:srgbClr val="002060"/>
                </a:solidFill>
                <a:cs typeface="Arial" pitchFamily="34" charset="0"/>
              </a:rPr>
              <a:t>distribution </a:t>
            </a:r>
            <a:r>
              <a:rPr lang="en-GB" b="1" baseline="30000" dirty="0" smtClean="0">
                <a:solidFill>
                  <a:srgbClr val="002060"/>
                </a:solidFill>
                <a:cs typeface="Arial" pitchFamily="34" charset="0"/>
              </a:rPr>
              <a:t>11</a:t>
            </a:r>
            <a:r>
              <a:rPr lang="en-GB" b="1" dirty="0" smtClean="0">
                <a:solidFill>
                  <a:srgbClr val="002060"/>
                </a:solidFill>
                <a:cs typeface="Arial" pitchFamily="34" charset="0"/>
              </a:rPr>
              <a:t>Be+</a:t>
            </a:r>
            <a:r>
              <a:rPr lang="en-GB" b="1" baseline="30000" dirty="0" smtClean="0">
                <a:solidFill>
                  <a:srgbClr val="002060"/>
                </a:solidFill>
                <a:cs typeface="Arial" pitchFamily="34" charset="0"/>
              </a:rPr>
              <a:t>64</a:t>
            </a:r>
            <a:r>
              <a:rPr lang="en-GB" b="1" dirty="0" smtClean="0">
                <a:solidFill>
                  <a:srgbClr val="002060"/>
                </a:solidFill>
                <a:cs typeface="Arial" pitchFamily="34" charset="0"/>
              </a:rPr>
              <a:t>Zn @ 29 </a:t>
            </a:r>
            <a:r>
              <a:rPr lang="en-GB" b="1" dirty="0" err="1" smtClean="0">
                <a:solidFill>
                  <a:srgbClr val="002060"/>
                </a:solidFill>
                <a:cs typeface="Arial" pitchFamily="34" charset="0"/>
              </a:rPr>
              <a:t>MeV</a:t>
            </a:r>
            <a:endParaRPr lang="en-GB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447800"/>
            <a:ext cx="312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Standard CDCC calculations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4126" y="2057400"/>
            <a:ext cx="3889274" cy="2618490"/>
            <a:chOff x="454126" y="2133600"/>
            <a:chExt cx="3889274" cy="240249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4126" y="2133600"/>
              <a:ext cx="3889274" cy="24024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2667000" y="2362200"/>
              <a:ext cx="1236663" cy="767798"/>
            </a:xfrm>
            <a:prstGeom prst="rect">
              <a:avLst/>
            </a:prstGeom>
            <a:solidFill>
              <a:srgbClr val="FFFFFF"/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 baseline="30000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GB" sz="2000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Be+</a:t>
              </a:r>
              <a:r>
                <a:rPr lang="en-GB" sz="2000" baseline="30000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64</a:t>
              </a:r>
              <a:r>
                <a:rPr lang="en-GB" sz="2000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Zn</a:t>
              </a:r>
              <a:endParaRPr lang="en-GB" sz="2000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 baseline="300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</a:t>
              </a:r>
              <a:r>
                <a:rPr lang="en-GB" sz="20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Be+</a:t>
              </a:r>
              <a:r>
                <a:rPr lang="en-GB" sz="2000" baseline="300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64</a:t>
              </a:r>
              <a:r>
                <a:rPr lang="en-GB" sz="20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Zn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/>
          <p:cNvSpPr/>
          <p:nvPr/>
        </p:nvSpPr>
        <p:spPr>
          <a:xfrm>
            <a:off x="4679950" y="2362200"/>
            <a:ext cx="4235450" cy="36115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107950" y="2362200"/>
            <a:ext cx="4464050" cy="3611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ARIS 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Alessia Di Pietro,INFN-LNS</a:t>
            </a:r>
            <a:endParaRPr lang="it-IT"/>
          </a:p>
        </p:txBody>
      </p:sp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2123728" y="116632"/>
            <a:ext cx="5224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Where is the missing elastic cross-section going?</a:t>
            </a:r>
          </a:p>
        </p:txBody>
      </p:sp>
      <p:pic>
        <p:nvPicPr>
          <p:cNvPr id="18434" name="Picture 2" descr="C:\articolo PRC\aps\dsdw.png"/>
          <p:cNvPicPr>
            <a:picLocks noChangeAspect="1" noChangeArrowheads="1"/>
          </p:cNvPicPr>
          <p:nvPr/>
        </p:nvPicPr>
        <p:blipFill>
          <a:blip r:embed="rId2" cstate="print"/>
          <a:srcRect t="10202" r="15951"/>
          <a:stretch>
            <a:fillRect/>
          </a:stretch>
        </p:blipFill>
        <p:spPr bwMode="auto">
          <a:xfrm>
            <a:off x="311150" y="2743200"/>
            <a:ext cx="4032250" cy="304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7" name="CasellaDiTesto 4"/>
          <p:cNvSpPr txBox="1">
            <a:spLocks noChangeArrowheads="1"/>
          </p:cNvSpPr>
          <p:nvPr/>
        </p:nvSpPr>
        <p:spPr bwMode="auto">
          <a:xfrm>
            <a:off x="468930" y="6019800"/>
            <a:ext cx="3361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en-GB" sz="1400" dirty="0">
                <a:latin typeface="+mn-lt"/>
                <a:cs typeface="Times New Roman" pitchFamily="18" charset="0"/>
              </a:rPr>
              <a:t>A. Di </a:t>
            </a:r>
            <a:r>
              <a:rPr lang="en-GB" sz="1400" dirty="0" err="1">
                <a:latin typeface="+mn-lt"/>
                <a:cs typeface="Times New Roman" pitchFamily="18" charset="0"/>
              </a:rPr>
              <a:t>Pietro</a:t>
            </a:r>
            <a:r>
              <a:rPr lang="en-GB" sz="1400" dirty="0">
                <a:latin typeface="+mn-lt"/>
                <a:cs typeface="Times New Roman" pitchFamily="18" charset="0"/>
              </a:rPr>
              <a:t>, V. </a:t>
            </a:r>
            <a:r>
              <a:rPr lang="en-GB" sz="1400" dirty="0" err="1">
                <a:latin typeface="+mn-lt"/>
                <a:cs typeface="Times New Roman" pitchFamily="18" charset="0"/>
              </a:rPr>
              <a:t>Scuderi</a:t>
            </a:r>
            <a:r>
              <a:rPr lang="en-GB" sz="1400" dirty="0">
                <a:latin typeface="+mn-lt"/>
                <a:cs typeface="Times New Roman" pitchFamily="18" charset="0"/>
              </a:rPr>
              <a:t>, A.M. Moro et al. </a:t>
            </a:r>
          </a:p>
          <a:p>
            <a:pPr marL="342900" indent="-342900" algn="ctr"/>
            <a:r>
              <a:rPr lang="en-GB" sz="1400" dirty="0">
                <a:latin typeface="+mn-lt"/>
                <a:cs typeface="Times New Roman" pitchFamily="18" charset="0"/>
              </a:rPr>
              <a:t>Phys. Rev. C 85,</a:t>
            </a:r>
            <a:r>
              <a:rPr lang="it-IT" sz="1400" dirty="0">
                <a:latin typeface="+mn-lt"/>
              </a:rPr>
              <a:t> 054607</a:t>
            </a:r>
            <a:r>
              <a:rPr lang="en-GB" sz="1400" dirty="0">
                <a:latin typeface="+mn-lt"/>
                <a:cs typeface="Times New Roman" pitchFamily="18" charset="0"/>
              </a:rPr>
              <a:t> (2012)</a:t>
            </a:r>
          </a:p>
        </p:txBody>
      </p:sp>
      <p:sp>
        <p:nvSpPr>
          <p:cNvPr id="12298" name="Text Box 5"/>
          <p:cNvSpPr txBox="1">
            <a:spLocks noChangeArrowheads="1"/>
          </p:cNvSpPr>
          <p:nvPr/>
        </p:nvSpPr>
        <p:spPr bwMode="auto">
          <a:xfrm>
            <a:off x="310367" y="5410200"/>
            <a:ext cx="1823233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</a:t>
            </a:r>
            <a:r>
              <a:rPr lang="en-GB" sz="1600" b="1" baseline="-25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BU/TRANSF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0.4 </a:t>
            </a:r>
            <a:r>
              <a:rPr lang="en-GB" sz="1600" b="1" dirty="0" err="1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en-GB" sz="1600" b="1" baseline="-250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reac</a:t>
            </a:r>
            <a:endParaRPr lang="en-GB" sz="1600" b="1" baseline="-250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96" name="Group 295"/>
          <p:cNvGrpSpPr>
            <a:grpSpLocks noChangeAspect="1"/>
          </p:cNvGrpSpPr>
          <p:nvPr/>
        </p:nvGrpSpPr>
        <p:grpSpPr>
          <a:xfrm>
            <a:off x="1570435" y="620683"/>
            <a:ext cx="2375656" cy="1364983"/>
            <a:chOff x="4566976" y="620688"/>
            <a:chExt cx="1979714" cy="1137485"/>
          </a:xfrm>
        </p:grpSpPr>
        <p:sp>
          <p:nvSpPr>
            <p:cNvPr id="76" name="Ovale 59"/>
            <p:cNvSpPr/>
            <p:nvPr/>
          </p:nvSpPr>
          <p:spPr bwMode="auto">
            <a:xfrm>
              <a:off x="6156176" y="620688"/>
              <a:ext cx="360040" cy="36004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grpSp>
          <p:nvGrpSpPr>
            <p:cNvPr id="67" name="Gruppo 18"/>
            <p:cNvGrpSpPr>
              <a:grpSpLocks/>
            </p:cNvGrpSpPr>
            <p:nvPr/>
          </p:nvGrpSpPr>
          <p:grpSpPr bwMode="auto">
            <a:xfrm>
              <a:off x="6156176" y="798437"/>
              <a:ext cx="129487" cy="110283"/>
              <a:chOff x="6977085" y="5286388"/>
              <a:chExt cx="976308" cy="809625"/>
            </a:xfrm>
          </p:grpSpPr>
          <p:sp>
            <p:nvSpPr>
              <p:cNvPr id="68" name="Oval 17"/>
              <p:cNvSpPr>
                <a:spLocks noChangeArrowheads="1"/>
              </p:cNvSpPr>
              <p:nvPr/>
            </p:nvSpPr>
            <p:spPr bwMode="auto">
              <a:xfrm>
                <a:off x="7300922" y="5668956"/>
                <a:ext cx="380997" cy="380997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" name="Oval 19"/>
              <p:cNvSpPr>
                <a:spLocks noChangeArrowheads="1"/>
              </p:cNvSpPr>
              <p:nvPr/>
            </p:nvSpPr>
            <p:spPr bwMode="auto">
              <a:xfrm>
                <a:off x="7000892" y="5334019"/>
                <a:ext cx="380997" cy="380997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path path="rect">
                  <a:fillToRect t="100000" r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" name="Oval 22"/>
              <p:cNvSpPr>
                <a:spLocks noChangeArrowheads="1"/>
              </p:cNvSpPr>
              <p:nvPr/>
            </p:nvSpPr>
            <p:spPr bwMode="auto">
              <a:xfrm>
                <a:off x="7148523" y="5592756"/>
                <a:ext cx="380997" cy="380997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path path="rect">
                  <a:fillToRect t="100000" r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" name="Oval 23"/>
              <p:cNvSpPr>
                <a:spLocks noChangeArrowheads="1"/>
              </p:cNvSpPr>
              <p:nvPr/>
            </p:nvSpPr>
            <p:spPr bwMode="auto">
              <a:xfrm>
                <a:off x="7300922" y="5440357"/>
                <a:ext cx="380997" cy="380997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path path="rect">
                  <a:fillToRect t="100000" r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" name="Oval 25"/>
              <p:cNvSpPr>
                <a:spLocks noChangeArrowheads="1"/>
              </p:cNvSpPr>
              <p:nvPr/>
            </p:nvSpPr>
            <p:spPr bwMode="auto">
              <a:xfrm>
                <a:off x="7173923" y="5287958"/>
                <a:ext cx="380997" cy="380997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" name="Oval 19"/>
              <p:cNvSpPr>
                <a:spLocks noChangeArrowheads="1"/>
              </p:cNvSpPr>
              <p:nvPr/>
            </p:nvSpPr>
            <p:spPr bwMode="auto">
              <a:xfrm>
                <a:off x="7572396" y="5619771"/>
                <a:ext cx="380997" cy="380997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path path="rect">
                  <a:fillToRect t="100000" r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" name="Oval 25"/>
              <p:cNvSpPr>
                <a:spLocks noChangeArrowheads="1"/>
              </p:cNvSpPr>
              <p:nvPr/>
            </p:nvSpPr>
            <p:spPr bwMode="auto">
              <a:xfrm>
                <a:off x="7548589" y="5286388"/>
                <a:ext cx="380997" cy="380997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" name="Oval 25"/>
              <p:cNvSpPr>
                <a:spLocks noChangeArrowheads="1"/>
              </p:cNvSpPr>
              <p:nvPr/>
            </p:nvSpPr>
            <p:spPr bwMode="auto">
              <a:xfrm>
                <a:off x="6977085" y="5715016"/>
                <a:ext cx="380997" cy="380997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26" name="Gruppo 20"/>
            <p:cNvGrpSpPr>
              <a:grpSpLocks/>
            </p:cNvGrpSpPr>
            <p:nvPr/>
          </p:nvGrpSpPr>
          <p:grpSpPr bwMode="auto">
            <a:xfrm>
              <a:off x="4566976" y="969695"/>
              <a:ext cx="360040" cy="360040"/>
              <a:chOff x="6072198" y="3786190"/>
              <a:chExt cx="2714625" cy="2643187"/>
            </a:xfrm>
          </p:grpSpPr>
          <p:grpSp>
            <p:nvGrpSpPr>
              <p:cNvPr id="27" name="Gruppo 19"/>
              <p:cNvGrpSpPr>
                <a:grpSpLocks/>
              </p:cNvGrpSpPr>
              <p:nvPr/>
            </p:nvGrpSpPr>
            <p:grpSpPr bwMode="auto">
              <a:xfrm>
                <a:off x="6072198" y="3786190"/>
                <a:ext cx="2714625" cy="2643187"/>
                <a:chOff x="6072198" y="4286275"/>
                <a:chExt cx="2714625" cy="2643187"/>
              </a:xfrm>
            </p:grpSpPr>
            <p:sp>
              <p:nvSpPr>
                <p:cNvPr id="37" name="Ovale 59"/>
                <p:cNvSpPr/>
                <p:nvPr/>
              </p:nvSpPr>
              <p:spPr bwMode="auto">
                <a:xfrm>
                  <a:off x="6072198" y="4286275"/>
                  <a:ext cx="2714625" cy="2643187"/>
                </a:xfrm>
                <a:prstGeom prst="ellipse">
                  <a:avLst/>
                </a:prstGeom>
                <a:gradFill>
                  <a:gsLst>
                    <a:gs pos="0">
                      <a:schemeClr val="accent5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0">
                      <a:schemeClr val="accent5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0">
                      <a:schemeClr val="accent5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0">
                      <a:schemeClr val="accent5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0">
                      <a:schemeClr val="accent5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0">
                      <a:schemeClr val="accent5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22000">
                      <a:schemeClr val="accent5">
                        <a:lumMod val="20000"/>
                        <a:lumOff val="80000"/>
                        <a:shade val="30000"/>
                        <a:satMod val="115000"/>
                        <a:alpha val="70000"/>
                      </a:schemeClr>
                    </a:gs>
                    <a:gs pos="50000">
                      <a:schemeClr val="accent5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/>
                </a:p>
              </p:txBody>
            </p:sp>
            <p:sp>
              <p:nvSpPr>
                <p:cNvPr id="38" name="Oval 18"/>
                <p:cNvSpPr>
                  <a:spLocks noChangeArrowheads="1"/>
                </p:cNvSpPr>
                <p:nvPr/>
              </p:nvSpPr>
              <p:spPr bwMode="auto">
                <a:xfrm>
                  <a:off x="7786710" y="4500570"/>
                  <a:ext cx="380997" cy="3809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8" name="Gruppo 18"/>
              <p:cNvGrpSpPr>
                <a:grpSpLocks/>
              </p:cNvGrpSpPr>
              <p:nvPr/>
            </p:nvGrpSpPr>
            <p:grpSpPr bwMode="auto">
              <a:xfrm>
                <a:off x="6977085" y="4786322"/>
                <a:ext cx="976308" cy="809625"/>
                <a:chOff x="6977085" y="5286388"/>
                <a:chExt cx="976308" cy="809625"/>
              </a:xfrm>
            </p:grpSpPr>
            <p:sp>
              <p:nvSpPr>
                <p:cNvPr id="29" name="Oval 17"/>
                <p:cNvSpPr>
                  <a:spLocks noChangeArrowheads="1"/>
                </p:cNvSpPr>
                <p:nvPr/>
              </p:nvSpPr>
              <p:spPr bwMode="auto">
                <a:xfrm>
                  <a:off x="7300922" y="5668956"/>
                  <a:ext cx="380997" cy="3809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30" name="Oval 19"/>
                <p:cNvSpPr>
                  <a:spLocks noChangeArrowheads="1"/>
                </p:cNvSpPr>
                <p:nvPr/>
              </p:nvSpPr>
              <p:spPr bwMode="auto">
                <a:xfrm>
                  <a:off x="7000892" y="5334019"/>
                  <a:ext cx="380997" cy="3809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31" name="Oval 22"/>
                <p:cNvSpPr>
                  <a:spLocks noChangeArrowheads="1"/>
                </p:cNvSpPr>
                <p:nvPr/>
              </p:nvSpPr>
              <p:spPr bwMode="auto">
                <a:xfrm>
                  <a:off x="7148523" y="5592756"/>
                  <a:ext cx="380997" cy="3809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32" name="Oval 23"/>
                <p:cNvSpPr>
                  <a:spLocks noChangeArrowheads="1"/>
                </p:cNvSpPr>
                <p:nvPr/>
              </p:nvSpPr>
              <p:spPr bwMode="auto">
                <a:xfrm>
                  <a:off x="7300922" y="5440357"/>
                  <a:ext cx="380997" cy="3809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33" name="Oval 25"/>
                <p:cNvSpPr>
                  <a:spLocks noChangeArrowheads="1"/>
                </p:cNvSpPr>
                <p:nvPr/>
              </p:nvSpPr>
              <p:spPr bwMode="auto">
                <a:xfrm>
                  <a:off x="7173923" y="5287958"/>
                  <a:ext cx="380997" cy="3809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34" name="Oval 19"/>
                <p:cNvSpPr>
                  <a:spLocks noChangeArrowheads="1"/>
                </p:cNvSpPr>
                <p:nvPr/>
              </p:nvSpPr>
              <p:spPr bwMode="auto">
                <a:xfrm>
                  <a:off x="7572396" y="5619771"/>
                  <a:ext cx="380997" cy="3809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35" name="Oval 25"/>
                <p:cNvSpPr>
                  <a:spLocks noChangeArrowheads="1"/>
                </p:cNvSpPr>
                <p:nvPr/>
              </p:nvSpPr>
              <p:spPr bwMode="auto">
                <a:xfrm>
                  <a:off x="7548589" y="5286388"/>
                  <a:ext cx="380997" cy="3809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36" name="Oval 25"/>
                <p:cNvSpPr>
                  <a:spLocks noChangeArrowheads="1"/>
                </p:cNvSpPr>
                <p:nvPr/>
              </p:nvSpPr>
              <p:spPr bwMode="auto">
                <a:xfrm>
                  <a:off x="6977085" y="5715016"/>
                  <a:ext cx="380997" cy="3809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16" name="Group 115"/>
            <p:cNvGrpSpPr/>
            <p:nvPr/>
          </p:nvGrpSpPr>
          <p:grpSpPr>
            <a:xfrm>
              <a:off x="5436096" y="1041703"/>
              <a:ext cx="360040" cy="360040"/>
              <a:chOff x="5868144" y="908720"/>
              <a:chExt cx="360040" cy="360040"/>
            </a:xfrm>
          </p:grpSpPr>
          <p:grpSp>
            <p:nvGrpSpPr>
              <p:cNvPr id="52" name="Gruppo 20"/>
              <p:cNvGrpSpPr>
                <a:grpSpLocks/>
              </p:cNvGrpSpPr>
              <p:nvPr/>
            </p:nvGrpSpPr>
            <p:grpSpPr bwMode="auto">
              <a:xfrm>
                <a:off x="5868144" y="908720"/>
                <a:ext cx="360040" cy="360040"/>
                <a:chOff x="6072198" y="3786190"/>
                <a:chExt cx="2714625" cy="2643187"/>
              </a:xfrm>
            </p:grpSpPr>
            <p:grpSp>
              <p:nvGrpSpPr>
                <p:cNvPr id="53" name="Gruppo 19"/>
                <p:cNvGrpSpPr>
                  <a:grpSpLocks/>
                </p:cNvGrpSpPr>
                <p:nvPr/>
              </p:nvGrpSpPr>
              <p:grpSpPr bwMode="auto">
                <a:xfrm>
                  <a:off x="6072198" y="3786190"/>
                  <a:ext cx="2714625" cy="2643187"/>
                  <a:chOff x="6072198" y="4286275"/>
                  <a:chExt cx="2714625" cy="2643187"/>
                </a:xfrm>
              </p:grpSpPr>
              <p:sp>
                <p:nvSpPr>
                  <p:cNvPr id="63" name="Ovale 59"/>
                  <p:cNvSpPr/>
                  <p:nvPr/>
                </p:nvSpPr>
                <p:spPr bwMode="auto">
                  <a:xfrm>
                    <a:off x="6072198" y="4286275"/>
                    <a:ext cx="2714625" cy="2643187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/>
                  </a:p>
                </p:txBody>
              </p:sp>
              <p:sp>
                <p:nvSpPr>
                  <p:cNvPr id="64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7158048" y="5122252"/>
                    <a:ext cx="381001" cy="38099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5E0000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54" name="Gruppo 18"/>
                <p:cNvGrpSpPr>
                  <a:grpSpLocks/>
                </p:cNvGrpSpPr>
                <p:nvPr/>
              </p:nvGrpSpPr>
              <p:grpSpPr bwMode="auto">
                <a:xfrm>
                  <a:off x="6977085" y="4786322"/>
                  <a:ext cx="976308" cy="809625"/>
                  <a:chOff x="6977085" y="5286388"/>
                  <a:chExt cx="976308" cy="809625"/>
                </a:xfrm>
              </p:grpSpPr>
              <p:sp>
                <p:nvSpPr>
                  <p:cNvPr id="5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7300922" y="5668956"/>
                    <a:ext cx="380997" cy="3809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3333FF"/>
                      </a:gs>
                      <a:gs pos="100000">
                        <a:srgbClr val="181876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  <p:sp>
                <p:nvSpPr>
                  <p:cNvPr id="56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7000892" y="5334019"/>
                    <a:ext cx="380997" cy="3809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5E0000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  <p:sp>
                <p:nvSpPr>
                  <p:cNvPr id="57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7148523" y="5592756"/>
                    <a:ext cx="380997" cy="3809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5E0000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  <p:sp>
                <p:nvSpPr>
                  <p:cNvPr id="58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7300922" y="5440357"/>
                    <a:ext cx="380997" cy="3809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5E0000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  <p:sp>
                <p:nvSpPr>
                  <p:cNvPr id="59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7173923" y="5287958"/>
                    <a:ext cx="380997" cy="3809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3333FF"/>
                      </a:gs>
                      <a:gs pos="100000">
                        <a:srgbClr val="181876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  <p:sp>
                <p:nvSpPr>
                  <p:cNvPr id="6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7572396" y="5619771"/>
                    <a:ext cx="380997" cy="3809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5E0000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  <p:sp>
                <p:nvSpPr>
                  <p:cNvPr id="6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7548589" y="5286388"/>
                    <a:ext cx="380997" cy="3809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3333FF"/>
                      </a:gs>
                      <a:gs pos="100000">
                        <a:srgbClr val="181876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  <p:sp>
                <p:nvSpPr>
                  <p:cNvPr id="6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6977085" y="5715016"/>
                    <a:ext cx="380997" cy="3809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3333FF"/>
                      </a:gs>
                      <a:gs pos="100000">
                        <a:srgbClr val="181876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97" name="Group 96"/>
              <p:cNvGrpSpPr/>
              <p:nvPr/>
            </p:nvGrpSpPr>
            <p:grpSpPr>
              <a:xfrm>
                <a:off x="5940152" y="1000824"/>
                <a:ext cx="189523" cy="180856"/>
                <a:chOff x="5940152" y="1000824"/>
                <a:chExt cx="189523" cy="180856"/>
              </a:xfrm>
            </p:grpSpPr>
            <p:sp>
              <p:nvSpPr>
                <p:cNvPr id="78" name="Oval 18"/>
                <p:cNvSpPr>
                  <a:spLocks noChangeArrowheads="1"/>
                </p:cNvSpPr>
                <p:nvPr/>
              </p:nvSpPr>
              <p:spPr bwMode="auto">
                <a:xfrm>
                  <a:off x="5940152" y="1052736"/>
                  <a:ext cx="50532" cy="518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79" name="Oval 18"/>
                <p:cNvSpPr>
                  <a:spLocks noChangeArrowheads="1"/>
                </p:cNvSpPr>
                <p:nvPr/>
              </p:nvSpPr>
              <p:spPr bwMode="auto">
                <a:xfrm>
                  <a:off x="6012160" y="1124744"/>
                  <a:ext cx="50532" cy="518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80" name="Oval 18"/>
                <p:cNvSpPr>
                  <a:spLocks noChangeArrowheads="1"/>
                </p:cNvSpPr>
                <p:nvPr/>
              </p:nvSpPr>
              <p:spPr bwMode="auto">
                <a:xfrm>
                  <a:off x="6012160" y="1124744"/>
                  <a:ext cx="50532" cy="518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81" name="Oval 18"/>
                <p:cNvSpPr>
                  <a:spLocks noChangeArrowheads="1"/>
                </p:cNvSpPr>
                <p:nvPr/>
              </p:nvSpPr>
              <p:spPr bwMode="auto">
                <a:xfrm>
                  <a:off x="5960248" y="1084552"/>
                  <a:ext cx="50532" cy="518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82" name="Oval 25"/>
                <p:cNvSpPr>
                  <a:spLocks noChangeArrowheads="1"/>
                </p:cNvSpPr>
                <p:nvPr/>
              </p:nvSpPr>
              <p:spPr bwMode="auto">
                <a:xfrm>
                  <a:off x="5945176" y="1072847"/>
                  <a:ext cx="50531" cy="518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83" name="Oval 25"/>
                <p:cNvSpPr>
                  <a:spLocks noChangeArrowheads="1"/>
                </p:cNvSpPr>
                <p:nvPr/>
              </p:nvSpPr>
              <p:spPr bwMode="auto">
                <a:xfrm>
                  <a:off x="6059048" y="1124744"/>
                  <a:ext cx="50531" cy="518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84" name="Oval 25"/>
                <p:cNvSpPr>
                  <a:spLocks noChangeArrowheads="1"/>
                </p:cNvSpPr>
                <p:nvPr/>
              </p:nvSpPr>
              <p:spPr bwMode="auto">
                <a:xfrm>
                  <a:off x="6079144" y="1039336"/>
                  <a:ext cx="50531" cy="518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85" name="Oval 25"/>
                <p:cNvSpPr>
                  <a:spLocks noChangeArrowheads="1"/>
                </p:cNvSpPr>
                <p:nvPr/>
              </p:nvSpPr>
              <p:spPr bwMode="auto">
                <a:xfrm>
                  <a:off x="5955224" y="1010872"/>
                  <a:ext cx="50531" cy="518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86" name="Oval 25"/>
                <p:cNvSpPr>
                  <a:spLocks noChangeArrowheads="1"/>
                </p:cNvSpPr>
                <p:nvPr/>
              </p:nvSpPr>
              <p:spPr bwMode="auto">
                <a:xfrm>
                  <a:off x="6017184" y="1005848"/>
                  <a:ext cx="50531" cy="518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87" name="Oval 25"/>
                <p:cNvSpPr>
                  <a:spLocks noChangeArrowheads="1"/>
                </p:cNvSpPr>
                <p:nvPr/>
              </p:nvSpPr>
              <p:spPr bwMode="auto">
                <a:xfrm>
                  <a:off x="6012160" y="1000839"/>
                  <a:ext cx="50531" cy="518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88" name="Oval 25"/>
                <p:cNvSpPr>
                  <a:spLocks noChangeArrowheads="1"/>
                </p:cNvSpPr>
                <p:nvPr/>
              </p:nvSpPr>
              <p:spPr bwMode="auto">
                <a:xfrm>
                  <a:off x="5997088" y="1129783"/>
                  <a:ext cx="50531" cy="518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89" name="Oval 18"/>
                <p:cNvSpPr>
                  <a:spLocks noChangeArrowheads="1"/>
                </p:cNvSpPr>
                <p:nvPr/>
              </p:nvSpPr>
              <p:spPr bwMode="auto">
                <a:xfrm>
                  <a:off x="5960248" y="1114696"/>
                  <a:ext cx="50532" cy="518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90" name="Oval 18"/>
                <p:cNvSpPr>
                  <a:spLocks noChangeArrowheads="1"/>
                </p:cNvSpPr>
                <p:nvPr/>
              </p:nvSpPr>
              <p:spPr bwMode="auto">
                <a:xfrm>
                  <a:off x="5987040" y="1000824"/>
                  <a:ext cx="50532" cy="518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91" name="Oval 18"/>
                <p:cNvSpPr>
                  <a:spLocks noChangeArrowheads="1"/>
                </p:cNvSpPr>
                <p:nvPr/>
              </p:nvSpPr>
              <p:spPr bwMode="auto">
                <a:xfrm>
                  <a:off x="5983602" y="1046843"/>
                  <a:ext cx="50532" cy="518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92" name="Oval 18"/>
                <p:cNvSpPr>
                  <a:spLocks noChangeArrowheads="1"/>
                </p:cNvSpPr>
                <p:nvPr/>
              </p:nvSpPr>
              <p:spPr bwMode="auto">
                <a:xfrm>
                  <a:off x="6043976" y="1005848"/>
                  <a:ext cx="50532" cy="518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93" name="Oval 18"/>
                <p:cNvSpPr>
                  <a:spLocks noChangeArrowheads="1"/>
                </p:cNvSpPr>
                <p:nvPr/>
              </p:nvSpPr>
              <p:spPr bwMode="auto">
                <a:xfrm>
                  <a:off x="6071856" y="1022494"/>
                  <a:ext cx="50532" cy="518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94" name="Oval 18"/>
                <p:cNvSpPr>
                  <a:spLocks noChangeArrowheads="1"/>
                </p:cNvSpPr>
                <p:nvPr/>
              </p:nvSpPr>
              <p:spPr bwMode="auto">
                <a:xfrm>
                  <a:off x="6032256" y="1121392"/>
                  <a:ext cx="50532" cy="5189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96" name="Oval 18"/>
            <p:cNvSpPr>
              <a:spLocks noChangeArrowheads="1"/>
            </p:cNvSpPr>
            <p:nvPr/>
          </p:nvSpPr>
          <p:spPr bwMode="auto">
            <a:xfrm>
              <a:off x="6300192" y="969695"/>
              <a:ext cx="50532" cy="51897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5E0000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4634869" y="1373452"/>
              <a:ext cx="21091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 smtClean="0"/>
                <a:t>P</a:t>
              </a:r>
              <a:endParaRPr lang="it-IT" sz="1200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5932781" y="620688"/>
              <a:ext cx="2464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C</a:t>
              </a:r>
              <a:endParaRPr lang="it-IT" sz="1200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5508104" y="1329735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T</a:t>
              </a:r>
              <a:endParaRPr lang="it-IT" sz="1200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6300191" y="952119"/>
              <a:ext cx="2464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H</a:t>
              </a:r>
              <a:endParaRPr lang="it-IT" sz="1200" dirty="0"/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 flipV="1">
              <a:off x="4927016" y="1139715"/>
              <a:ext cx="324000" cy="0"/>
            </a:xfrm>
            <a:prstGeom prst="straightConnector1">
              <a:avLst/>
            </a:prstGeom>
            <a:ln w="9525"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3" name="Group 302"/>
          <p:cNvGrpSpPr>
            <a:grpSpLocks noChangeAspect="1"/>
          </p:cNvGrpSpPr>
          <p:nvPr/>
        </p:nvGrpSpPr>
        <p:grpSpPr>
          <a:xfrm>
            <a:off x="4483183" y="476667"/>
            <a:ext cx="2678697" cy="1641782"/>
            <a:chOff x="6778244" y="476672"/>
            <a:chExt cx="2232248" cy="1368152"/>
          </a:xfrm>
        </p:grpSpPr>
        <p:grpSp>
          <p:nvGrpSpPr>
            <p:cNvPr id="297" name="Group 296"/>
            <p:cNvGrpSpPr/>
            <p:nvPr/>
          </p:nvGrpSpPr>
          <p:grpSpPr>
            <a:xfrm>
              <a:off x="6871232" y="620688"/>
              <a:ext cx="2115178" cy="1056122"/>
              <a:chOff x="6871232" y="692696"/>
              <a:chExt cx="2115178" cy="1056122"/>
            </a:xfrm>
          </p:grpSpPr>
          <p:sp>
            <p:nvSpPr>
              <p:cNvPr id="295" name="Oval 294"/>
              <p:cNvSpPr/>
              <p:nvPr/>
            </p:nvSpPr>
            <p:spPr>
              <a:xfrm>
                <a:off x="8444090" y="1118740"/>
                <a:ext cx="360040" cy="360040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198" name="Group 197"/>
              <p:cNvGrpSpPr/>
              <p:nvPr/>
            </p:nvGrpSpPr>
            <p:grpSpPr>
              <a:xfrm>
                <a:off x="6871232" y="692696"/>
                <a:ext cx="2115178" cy="1056122"/>
                <a:chOff x="4566976" y="620688"/>
                <a:chExt cx="2115178" cy="1056122"/>
              </a:xfrm>
            </p:grpSpPr>
            <p:grpSp>
              <p:nvGrpSpPr>
                <p:cNvPr id="199" name="Gruppo 20"/>
                <p:cNvGrpSpPr>
                  <a:grpSpLocks/>
                </p:cNvGrpSpPr>
                <p:nvPr/>
              </p:nvGrpSpPr>
              <p:grpSpPr bwMode="auto">
                <a:xfrm>
                  <a:off x="6156176" y="620688"/>
                  <a:ext cx="360040" cy="360040"/>
                  <a:chOff x="6072198" y="3786190"/>
                  <a:chExt cx="2714625" cy="2643187"/>
                </a:xfrm>
              </p:grpSpPr>
              <p:sp>
                <p:nvSpPr>
                  <p:cNvPr id="285" name="Ovale 59"/>
                  <p:cNvSpPr/>
                  <p:nvPr/>
                </p:nvSpPr>
                <p:spPr bwMode="auto">
                  <a:xfrm>
                    <a:off x="6072198" y="3786190"/>
                    <a:ext cx="2714625" cy="2643187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/>
                  </a:p>
                </p:txBody>
              </p:sp>
              <p:grpSp>
                <p:nvGrpSpPr>
                  <p:cNvPr id="286" name="Gruppo 18"/>
                  <p:cNvGrpSpPr>
                    <a:grpSpLocks/>
                  </p:cNvGrpSpPr>
                  <p:nvPr/>
                </p:nvGrpSpPr>
                <p:grpSpPr bwMode="auto">
                  <a:xfrm>
                    <a:off x="6977085" y="4786322"/>
                    <a:ext cx="976308" cy="809625"/>
                    <a:chOff x="6977085" y="5286388"/>
                    <a:chExt cx="976308" cy="809625"/>
                  </a:xfrm>
                </p:grpSpPr>
                <p:sp>
                  <p:nvSpPr>
                    <p:cNvPr id="287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00922" y="5668956"/>
                      <a:ext cx="380997" cy="38099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3333FF"/>
                        </a:gs>
                        <a:gs pos="100000">
                          <a:srgbClr val="181876"/>
                        </a:gs>
                      </a:gsLst>
                      <a:path path="rect">
                        <a:fillToRect t="100000" r="10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88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00892" y="5334019"/>
                      <a:ext cx="380997" cy="38099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C0000"/>
                        </a:gs>
                        <a:gs pos="100000">
                          <a:srgbClr val="5E0000"/>
                        </a:gs>
                      </a:gsLst>
                      <a:path path="rect">
                        <a:fillToRect t="100000" r="10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89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48523" y="5592756"/>
                      <a:ext cx="380997" cy="38099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C0000"/>
                        </a:gs>
                        <a:gs pos="100000">
                          <a:srgbClr val="5E0000"/>
                        </a:gs>
                      </a:gsLst>
                      <a:path path="rect">
                        <a:fillToRect t="100000" r="10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90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00922" y="5440357"/>
                      <a:ext cx="380997" cy="38099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C0000"/>
                        </a:gs>
                        <a:gs pos="100000">
                          <a:srgbClr val="5E0000"/>
                        </a:gs>
                      </a:gsLst>
                      <a:path path="rect">
                        <a:fillToRect t="100000" r="10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91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73923" y="5287958"/>
                      <a:ext cx="380997" cy="38099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3333FF"/>
                        </a:gs>
                        <a:gs pos="100000">
                          <a:srgbClr val="181876"/>
                        </a:gs>
                      </a:gsLst>
                      <a:path path="rect">
                        <a:fillToRect t="100000" r="10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92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72396" y="5619771"/>
                      <a:ext cx="380997" cy="38099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C0000"/>
                        </a:gs>
                        <a:gs pos="100000">
                          <a:srgbClr val="5E0000"/>
                        </a:gs>
                      </a:gsLst>
                      <a:path path="rect">
                        <a:fillToRect t="100000" r="10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93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48589" y="5286388"/>
                      <a:ext cx="380997" cy="38099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3333FF"/>
                        </a:gs>
                        <a:gs pos="100000">
                          <a:srgbClr val="181876"/>
                        </a:gs>
                      </a:gsLst>
                      <a:path path="rect">
                        <a:fillToRect t="100000" r="10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94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77085" y="5715016"/>
                      <a:ext cx="380997" cy="38099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3333FF"/>
                        </a:gs>
                        <a:gs pos="100000">
                          <a:srgbClr val="181876"/>
                        </a:gs>
                      </a:gsLst>
                      <a:path path="rect">
                        <a:fillToRect t="100000" r="10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00" name="Group 195"/>
                <p:cNvGrpSpPr/>
                <p:nvPr/>
              </p:nvGrpSpPr>
              <p:grpSpPr>
                <a:xfrm>
                  <a:off x="4566976" y="620688"/>
                  <a:ext cx="2115178" cy="1056122"/>
                  <a:chOff x="4999024" y="487705"/>
                  <a:chExt cx="2115178" cy="1056122"/>
                </a:xfrm>
              </p:grpSpPr>
              <p:grpSp>
                <p:nvGrpSpPr>
                  <p:cNvPr id="201" name="Gruppo 20"/>
                  <p:cNvGrpSpPr>
                    <a:grpSpLocks/>
                  </p:cNvGrpSpPr>
                  <p:nvPr/>
                </p:nvGrpSpPr>
                <p:grpSpPr bwMode="auto">
                  <a:xfrm>
                    <a:off x="4999024" y="836712"/>
                    <a:ext cx="360040" cy="360040"/>
                    <a:chOff x="6072198" y="3786190"/>
                    <a:chExt cx="2714625" cy="2643187"/>
                  </a:xfrm>
                </p:grpSpPr>
                <p:grpSp>
                  <p:nvGrpSpPr>
                    <p:cNvPr id="273" name="Gruppo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72198" y="3786190"/>
                      <a:ext cx="2714625" cy="2643187"/>
                      <a:chOff x="6072198" y="4286275"/>
                      <a:chExt cx="2714625" cy="2643187"/>
                    </a:xfrm>
                  </p:grpSpPr>
                  <p:sp>
                    <p:nvSpPr>
                      <p:cNvPr id="283" name="Ovale 59"/>
                      <p:cNvSpPr/>
                      <p:nvPr/>
                    </p:nvSpPr>
                    <p:spPr bwMode="auto">
                      <a:xfrm>
                        <a:off x="6072198" y="4286275"/>
                        <a:ext cx="2714625" cy="2643187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chemeClr val="accent5">
                              <a:lumMod val="20000"/>
                              <a:lumOff val="80000"/>
                              <a:shade val="30000"/>
                              <a:satMod val="115000"/>
                            </a:schemeClr>
                          </a:gs>
                          <a:gs pos="0">
                            <a:schemeClr val="accent5">
                              <a:lumMod val="20000"/>
                              <a:lumOff val="80000"/>
                              <a:shade val="30000"/>
                              <a:satMod val="115000"/>
                            </a:schemeClr>
                          </a:gs>
                          <a:gs pos="0">
                            <a:schemeClr val="accent5">
                              <a:lumMod val="20000"/>
                              <a:lumOff val="80000"/>
                              <a:shade val="30000"/>
                              <a:satMod val="115000"/>
                            </a:schemeClr>
                          </a:gs>
                          <a:gs pos="0">
                            <a:schemeClr val="accent5">
                              <a:lumMod val="20000"/>
                              <a:lumOff val="80000"/>
                              <a:shade val="30000"/>
                              <a:satMod val="115000"/>
                            </a:schemeClr>
                          </a:gs>
                          <a:gs pos="0">
                            <a:schemeClr val="accent5">
                              <a:lumMod val="20000"/>
                              <a:lumOff val="80000"/>
                              <a:shade val="30000"/>
                              <a:satMod val="115000"/>
                            </a:schemeClr>
                          </a:gs>
                          <a:gs pos="0">
                            <a:schemeClr val="accent5">
                              <a:lumMod val="20000"/>
                              <a:lumOff val="80000"/>
                              <a:shade val="30000"/>
                              <a:satMod val="115000"/>
                            </a:schemeClr>
                          </a:gs>
                          <a:gs pos="22000">
                            <a:schemeClr val="accent5">
                              <a:lumMod val="20000"/>
                              <a:lumOff val="80000"/>
                              <a:shade val="30000"/>
                              <a:satMod val="115000"/>
                              <a:alpha val="70000"/>
                            </a:schemeClr>
                          </a:gs>
                          <a:gs pos="50000">
                            <a:schemeClr val="accent5">
                              <a:lumMod val="20000"/>
                              <a:lumOff val="80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5">
                              <a:lumMod val="20000"/>
                              <a:lumOff val="80000"/>
                              <a:shade val="100000"/>
                              <a:satMod val="115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dirty="0"/>
                      </a:p>
                    </p:txBody>
                  </p:sp>
                  <p:sp>
                    <p:nvSpPr>
                      <p:cNvPr id="284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786710" y="4500570"/>
                        <a:ext cx="380997" cy="3809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274" name="Gruppo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77085" y="4786322"/>
                      <a:ext cx="976308" cy="809625"/>
                      <a:chOff x="6977085" y="5286388"/>
                      <a:chExt cx="976308" cy="809625"/>
                    </a:xfrm>
                  </p:grpSpPr>
                  <p:sp>
                    <p:nvSpPr>
                      <p:cNvPr id="275" name="Oval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300922" y="5668956"/>
                        <a:ext cx="380997" cy="3809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76" name="Oval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000892" y="5334019"/>
                        <a:ext cx="380997" cy="3809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77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148523" y="5592756"/>
                        <a:ext cx="380997" cy="3809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78" name="Oval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300922" y="5440357"/>
                        <a:ext cx="380997" cy="3809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79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173923" y="5287958"/>
                        <a:ext cx="380997" cy="3809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80" name="Oval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572396" y="5619771"/>
                        <a:ext cx="380997" cy="3809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81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548589" y="5286388"/>
                        <a:ext cx="380997" cy="3809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82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77085" y="5715016"/>
                        <a:ext cx="380997" cy="3809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02" name="Group 115"/>
                  <p:cNvGrpSpPr/>
                  <p:nvPr/>
                </p:nvGrpSpPr>
                <p:grpSpPr>
                  <a:xfrm>
                    <a:off x="5868144" y="908720"/>
                    <a:ext cx="360040" cy="360040"/>
                    <a:chOff x="5868144" y="908720"/>
                    <a:chExt cx="360040" cy="360040"/>
                  </a:xfrm>
                </p:grpSpPr>
                <p:grpSp>
                  <p:nvGrpSpPr>
                    <p:cNvPr id="242" name="Gruppo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68144" y="908720"/>
                      <a:ext cx="360040" cy="360040"/>
                      <a:chOff x="6072198" y="3786190"/>
                      <a:chExt cx="2714625" cy="2643187"/>
                    </a:xfrm>
                  </p:grpSpPr>
                  <p:grpSp>
                    <p:nvGrpSpPr>
                      <p:cNvPr id="261" name="Gruppo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072198" y="3786190"/>
                        <a:ext cx="2714625" cy="2643187"/>
                        <a:chOff x="6072198" y="4286275"/>
                        <a:chExt cx="2714625" cy="2643187"/>
                      </a:xfrm>
                    </p:grpSpPr>
                    <p:sp>
                      <p:nvSpPr>
                        <p:cNvPr id="271" name="Ovale 59"/>
                        <p:cNvSpPr/>
                        <p:nvPr/>
                      </p:nvSpPr>
                      <p:spPr bwMode="auto">
                        <a:xfrm>
                          <a:off x="6072198" y="4286275"/>
                          <a:ext cx="2714625" cy="2643187"/>
                        </a:xfrm>
                        <a:prstGeom prst="ellipse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dirty="0"/>
                        </a:p>
                      </p:txBody>
                    </p:sp>
                    <p:sp>
                      <p:nvSpPr>
                        <p:cNvPr id="272" name="Oval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58048" y="5122252"/>
                          <a:ext cx="381001" cy="380995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62" name="Gruppo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77085" y="4786322"/>
                        <a:ext cx="976308" cy="809625"/>
                        <a:chOff x="6977085" y="5286388"/>
                        <a:chExt cx="976308" cy="809625"/>
                      </a:xfrm>
                    </p:grpSpPr>
                    <p:sp>
                      <p:nvSpPr>
                        <p:cNvPr id="263" name="Oval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00922" y="5668956"/>
                          <a:ext cx="380997" cy="38099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3333FF"/>
                            </a:gs>
                            <a:gs pos="100000">
                              <a:srgbClr val="181876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64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00892" y="5334019"/>
                          <a:ext cx="380997" cy="38099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65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48523" y="5592756"/>
                          <a:ext cx="380997" cy="38099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66" name="Oval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00922" y="5440357"/>
                          <a:ext cx="380997" cy="38099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67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73923" y="5287958"/>
                          <a:ext cx="380997" cy="38099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3333FF"/>
                            </a:gs>
                            <a:gs pos="100000">
                              <a:srgbClr val="181876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68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72396" y="5619771"/>
                          <a:ext cx="380997" cy="38099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69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48589" y="5286388"/>
                          <a:ext cx="380997" cy="38099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3333FF"/>
                            </a:gs>
                            <a:gs pos="100000">
                              <a:srgbClr val="181876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70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977085" y="5715016"/>
                          <a:ext cx="380997" cy="38099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3333FF"/>
                            </a:gs>
                            <a:gs pos="100000">
                              <a:srgbClr val="181876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3" name="Group 96"/>
                    <p:cNvGrpSpPr/>
                    <p:nvPr/>
                  </p:nvGrpSpPr>
                  <p:grpSpPr>
                    <a:xfrm>
                      <a:off x="5940152" y="1000824"/>
                      <a:ext cx="189523" cy="180856"/>
                      <a:chOff x="5940152" y="1000824"/>
                      <a:chExt cx="189523" cy="180856"/>
                    </a:xfrm>
                  </p:grpSpPr>
                  <p:sp>
                    <p:nvSpPr>
                      <p:cNvPr id="244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40152" y="1052736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5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12160" y="1124744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6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12160" y="1124744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7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60248" y="1084552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8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45176" y="1072847"/>
                        <a:ext cx="50531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49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59048" y="1124744"/>
                        <a:ext cx="50531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50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79144" y="1039336"/>
                        <a:ext cx="50531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51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55224" y="1010872"/>
                        <a:ext cx="50531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52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17184" y="1005848"/>
                        <a:ext cx="50531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53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12160" y="1000839"/>
                        <a:ext cx="50531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54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97088" y="1129783"/>
                        <a:ext cx="50531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55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60248" y="1114696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56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87040" y="1000824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57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83602" y="1046843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58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43976" y="1005848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59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71856" y="1022494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60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32256" y="1121392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04" name="Group 154"/>
                  <p:cNvGrpSpPr/>
                  <p:nvPr/>
                </p:nvGrpSpPr>
                <p:grpSpPr>
                  <a:xfrm>
                    <a:off x="6588224" y="914724"/>
                    <a:ext cx="360040" cy="360040"/>
                    <a:chOff x="5868144" y="908720"/>
                    <a:chExt cx="360040" cy="360040"/>
                  </a:xfrm>
                </p:grpSpPr>
                <p:grpSp>
                  <p:nvGrpSpPr>
                    <p:cNvPr id="211" name="Gruppo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68144" y="908720"/>
                      <a:ext cx="360040" cy="360040"/>
                      <a:chOff x="6072198" y="3786190"/>
                      <a:chExt cx="2714625" cy="2643187"/>
                    </a:xfrm>
                  </p:grpSpPr>
                  <p:grpSp>
                    <p:nvGrpSpPr>
                      <p:cNvPr id="230" name="Gruppo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072198" y="3786190"/>
                        <a:ext cx="2714625" cy="2643187"/>
                        <a:chOff x="6072198" y="4286275"/>
                        <a:chExt cx="2714625" cy="2643187"/>
                      </a:xfrm>
                    </p:grpSpPr>
                    <p:sp>
                      <p:nvSpPr>
                        <p:cNvPr id="240" name="Ovale 59"/>
                        <p:cNvSpPr/>
                        <p:nvPr/>
                      </p:nvSpPr>
                      <p:spPr bwMode="auto">
                        <a:xfrm>
                          <a:off x="6072198" y="4286275"/>
                          <a:ext cx="2714625" cy="2643187"/>
                        </a:xfrm>
                        <a:prstGeom prst="ellipse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dirty="0"/>
                        </a:p>
                      </p:txBody>
                    </p:sp>
                    <p:sp>
                      <p:nvSpPr>
                        <p:cNvPr id="241" name="Oval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58048" y="5122252"/>
                          <a:ext cx="381001" cy="380995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31" name="Gruppo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77085" y="4786322"/>
                        <a:ext cx="976308" cy="809625"/>
                        <a:chOff x="6977085" y="5286388"/>
                        <a:chExt cx="976308" cy="809625"/>
                      </a:xfrm>
                    </p:grpSpPr>
                    <p:sp>
                      <p:nvSpPr>
                        <p:cNvPr id="232" name="Oval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00922" y="5668956"/>
                          <a:ext cx="380997" cy="38099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3333FF"/>
                            </a:gs>
                            <a:gs pos="100000">
                              <a:srgbClr val="181876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3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00892" y="5334019"/>
                          <a:ext cx="380997" cy="38099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4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48523" y="5592756"/>
                          <a:ext cx="380997" cy="38099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5" name="Oval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00922" y="5440357"/>
                          <a:ext cx="380997" cy="38099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6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73923" y="5287958"/>
                          <a:ext cx="380997" cy="38099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3333FF"/>
                            </a:gs>
                            <a:gs pos="100000">
                              <a:srgbClr val="181876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7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72396" y="5619771"/>
                          <a:ext cx="380997" cy="38099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CC0000"/>
                            </a:gs>
                            <a:gs pos="100000">
                              <a:srgbClr val="5E0000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8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48589" y="5286388"/>
                          <a:ext cx="380997" cy="38099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3333FF"/>
                            </a:gs>
                            <a:gs pos="100000">
                              <a:srgbClr val="181876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39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977085" y="5715016"/>
                          <a:ext cx="380997" cy="380997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3333FF"/>
                            </a:gs>
                            <a:gs pos="100000">
                              <a:srgbClr val="181876"/>
                            </a:gs>
                          </a:gsLst>
                          <a:path path="rect">
                            <a:fillToRect t="100000" r="100000"/>
                          </a:path>
                        </a:gra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GB">
                            <a:latin typeface="Calibri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12" name="Group 96"/>
                    <p:cNvGrpSpPr/>
                    <p:nvPr/>
                  </p:nvGrpSpPr>
                  <p:grpSpPr>
                    <a:xfrm>
                      <a:off x="5940152" y="1000824"/>
                      <a:ext cx="189523" cy="180856"/>
                      <a:chOff x="5940152" y="1000824"/>
                      <a:chExt cx="189523" cy="180856"/>
                    </a:xfrm>
                  </p:grpSpPr>
                  <p:sp>
                    <p:nvSpPr>
                      <p:cNvPr id="213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40152" y="1052736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4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12160" y="1124744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5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12160" y="1124744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6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60248" y="1084552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7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45176" y="1072847"/>
                        <a:ext cx="50531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8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59048" y="1124744"/>
                        <a:ext cx="50531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19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79144" y="1039336"/>
                        <a:ext cx="50531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20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55224" y="1010872"/>
                        <a:ext cx="50531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21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17184" y="1005848"/>
                        <a:ext cx="50531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22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12160" y="1000839"/>
                        <a:ext cx="50531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23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97088" y="1129783"/>
                        <a:ext cx="50531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3333FF"/>
                          </a:gs>
                          <a:gs pos="100000">
                            <a:srgbClr val="181876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24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60248" y="1114696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25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87040" y="1000824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26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83602" y="1046843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27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43976" y="1005848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28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71856" y="1022494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229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32256" y="1121392"/>
                        <a:ext cx="50532" cy="51897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CC0000"/>
                          </a:gs>
                          <a:gs pos="100000">
                            <a:srgbClr val="5E0000"/>
                          </a:gs>
                        </a:gsLst>
                        <a:path path="rect">
                          <a:fillToRect t="100000" r="100000"/>
                        </a:path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205" name="TextBox 204"/>
                  <p:cNvSpPr txBox="1"/>
                  <p:nvPr/>
                </p:nvSpPr>
                <p:spPr>
                  <a:xfrm>
                    <a:off x="5058127" y="1268759"/>
                    <a:ext cx="239423" cy="2308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200" b="1" dirty="0" err="1" smtClean="0"/>
                      <a:t>P</a:t>
                    </a:r>
                    <a:endParaRPr lang="it-IT" sz="1200" dirty="0"/>
                  </a:p>
                </p:txBody>
              </p:sp>
              <p:sp>
                <p:nvSpPr>
                  <p:cNvPr id="206" name="TextBox 205"/>
                  <p:cNvSpPr txBox="1"/>
                  <p:nvPr/>
                </p:nvSpPr>
                <p:spPr>
                  <a:xfrm>
                    <a:off x="6448051" y="487705"/>
                    <a:ext cx="246499" cy="2308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200" b="1" dirty="0" err="1" smtClean="0"/>
                      <a:t>C</a:t>
                    </a:r>
                    <a:endParaRPr lang="it-IT" sz="1200" dirty="0"/>
                  </a:p>
                </p:txBody>
              </p:sp>
              <p:sp>
                <p:nvSpPr>
                  <p:cNvPr id="207" name="TextBox 206"/>
                  <p:cNvSpPr txBox="1"/>
                  <p:nvPr/>
                </p:nvSpPr>
                <p:spPr>
                  <a:xfrm>
                    <a:off x="5940152" y="1196752"/>
                    <a:ext cx="27924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200" dirty="0" smtClean="0"/>
                      <a:t>T</a:t>
                    </a:r>
                    <a:endParaRPr lang="it-IT" sz="1200" dirty="0"/>
                  </a:p>
                </p:txBody>
              </p:sp>
              <p:sp>
                <p:nvSpPr>
                  <p:cNvPr id="208" name="TextBox 207"/>
                  <p:cNvSpPr txBox="1"/>
                  <p:nvPr/>
                </p:nvSpPr>
                <p:spPr>
                  <a:xfrm>
                    <a:off x="6660232" y="1266828"/>
                    <a:ext cx="45397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200" dirty="0" smtClean="0"/>
                      <a:t>T+n</a:t>
                    </a:r>
                    <a:endParaRPr lang="it-IT" sz="1200" dirty="0"/>
                  </a:p>
                </p:txBody>
              </p:sp>
              <p:cxnSp>
                <p:nvCxnSpPr>
                  <p:cNvPr id="210" name="Straight Arrow Connector 209"/>
                  <p:cNvCxnSpPr/>
                  <p:nvPr/>
                </p:nvCxnSpPr>
                <p:spPr>
                  <a:xfrm flipV="1">
                    <a:off x="5359064" y="1006732"/>
                    <a:ext cx="324000" cy="0"/>
                  </a:xfrm>
                  <a:prstGeom prst="straightConnector1">
                    <a:avLst/>
                  </a:prstGeom>
                  <a:ln w="9525">
                    <a:prstDash val="sysDas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6837250" y="926862"/>
                    <a:ext cx="50532" cy="518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0000"/>
                      </a:gs>
                      <a:gs pos="100000">
                        <a:srgbClr val="5E0000"/>
                      </a:gs>
                    </a:gsLst>
                    <a:path path="rect">
                      <a:fillToRect t="100000" r="10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</p:grpSp>
          </p:grpSp>
        </p:grpSp>
        <p:sp>
          <p:nvSpPr>
            <p:cNvPr id="299" name="Rectangle 298"/>
            <p:cNvSpPr/>
            <p:nvPr/>
          </p:nvSpPr>
          <p:spPr>
            <a:xfrm>
              <a:off x="6778244" y="476672"/>
              <a:ext cx="2232248" cy="1368152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01" name="TextBox 300"/>
          <p:cNvSpPr txBox="1"/>
          <p:nvPr/>
        </p:nvSpPr>
        <p:spPr>
          <a:xfrm>
            <a:off x="5404945" y="1855857"/>
            <a:ext cx="751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Transfer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1331640" y="499677"/>
            <a:ext cx="2678697" cy="164178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5" name="TextBox 304"/>
          <p:cNvSpPr txBox="1"/>
          <p:nvPr/>
        </p:nvSpPr>
        <p:spPr>
          <a:xfrm>
            <a:off x="2339752" y="1884735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Break-up</a:t>
            </a:r>
            <a:endParaRPr lang="it-I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2" name="Picture 4"/>
          <p:cNvPicPr>
            <a:picLocks noChangeAspect="1" noChangeArrowheads="1"/>
          </p:cNvPicPr>
          <p:nvPr/>
        </p:nvPicPr>
        <p:blipFill>
          <a:blip r:embed="rId3" cstate="print"/>
          <a:srcRect l="18540" t="32730" r="20447" b="27552"/>
          <a:stretch>
            <a:fillRect/>
          </a:stretch>
        </p:blipFill>
        <p:spPr bwMode="auto">
          <a:xfrm>
            <a:off x="4953000" y="2743200"/>
            <a:ext cx="3657600" cy="302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5" name="TextBox 194"/>
          <p:cNvSpPr txBox="1"/>
          <p:nvPr/>
        </p:nvSpPr>
        <p:spPr>
          <a:xfrm>
            <a:off x="6934200" y="3352800"/>
            <a:ext cx="114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/>
              <a:t>6</a:t>
            </a:r>
            <a:r>
              <a:rPr lang="en-GB" dirty="0" smtClean="0"/>
              <a:t>He+</a:t>
            </a:r>
            <a:r>
              <a:rPr lang="en-GB" baseline="30000" dirty="0" smtClean="0"/>
              <a:t>64</a:t>
            </a:r>
            <a:r>
              <a:rPr lang="en-GB" dirty="0" smtClean="0"/>
              <a:t>Zn</a:t>
            </a:r>
            <a:endParaRPr lang="en-GB" dirty="0"/>
          </a:p>
        </p:txBody>
      </p:sp>
      <p:sp>
        <p:nvSpPr>
          <p:cNvPr id="196" name="TextBox 195"/>
          <p:cNvSpPr txBox="1"/>
          <p:nvPr/>
        </p:nvSpPr>
        <p:spPr>
          <a:xfrm>
            <a:off x="2590800" y="3505200"/>
            <a:ext cx="1202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/>
              <a:t>11</a:t>
            </a:r>
            <a:r>
              <a:rPr lang="en-GB" dirty="0" smtClean="0"/>
              <a:t>Be+</a:t>
            </a:r>
            <a:r>
              <a:rPr lang="en-GB" baseline="30000" dirty="0" smtClean="0"/>
              <a:t>64</a:t>
            </a:r>
            <a:r>
              <a:rPr lang="en-GB" dirty="0" smtClean="0"/>
              <a:t>Zn</a:t>
            </a:r>
            <a:endParaRPr lang="en-GB" dirty="0"/>
          </a:p>
        </p:txBody>
      </p:sp>
      <p:sp>
        <p:nvSpPr>
          <p:cNvPr id="178" name="TextBox 177"/>
          <p:cNvSpPr txBox="1"/>
          <p:nvPr/>
        </p:nvSpPr>
        <p:spPr>
          <a:xfrm>
            <a:off x="1143000" y="2362200"/>
            <a:ext cx="2378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aseline="30000" dirty="0" smtClean="0">
                <a:solidFill>
                  <a:schemeClr val="bg1"/>
                </a:solidFill>
              </a:rPr>
              <a:t>10</a:t>
            </a:r>
            <a:r>
              <a:rPr lang="en-GB" sz="1600" dirty="0" smtClean="0">
                <a:solidFill>
                  <a:schemeClr val="bg1"/>
                </a:solidFill>
              </a:rPr>
              <a:t>Be angular distribution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5486400" y="2362200"/>
            <a:ext cx="2937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a</a:t>
            </a:r>
            <a:r>
              <a:rPr lang="en-GB" sz="1600" dirty="0" smtClean="0">
                <a:solidFill>
                  <a:srgbClr val="FFFFFF"/>
                </a:solidFill>
                <a:latin typeface="+mn-lt"/>
                <a:cs typeface="Symbol" charset="2"/>
              </a:rPr>
              <a:t>-particles</a:t>
            </a:r>
            <a:r>
              <a:rPr lang="en-GB" sz="1600" dirty="0" smtClean="0">
                <a:solidFill>
                  <a:srgbClr val="FFFFFF"/>
                </a:solidFill>
              </a:rPr>
              <a:t> angular distribution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80" name="TextBox 98"/>
          <p:cNvSpPr txBox="1">
            <a:spLocks noChangeArrowheads="1"/>
          </p:cNvSpPr>
          <p:nvPr/>
        </p:nvSpPr>
        <p:spPr bwMode="auto">
          <a:xfrm>
            <a:off x="5638800" y="6019800"/>
            <a:ext cx="2987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dirty="0" err="1">
                <a:latin typeface="+mn-lt"/>
                <a:cs typeface="Times New Roman" pitchFamily="18" charset="0"/>
              </a:rPr>
              <a:t>V.Scuderi</a:t>
            </a:r>
            <a:r>
              <a:rPr lang="it-IT" sz="1400" dirty="0">
                <a:latin typeface="+mn-lt"/>
                <a:cs typeface="Times New Roman" pitchFamily="18" charset="0"/>
              </a:rPr>
              <a:t> </a:t>
            </a:r>
            <a:r>
              <a:rPr lang="it-IT" sz="1400" dirty="0" err="1">
                <a:latin typeface="+mn-lt"/>
                <a:cs typeface="Times New Roman" pitchFamily="18" charset="0"/>
              </a:rPr>
              <a:t>et</a:t>
            </a:r>
            <a:r>
              <a:rPr lang="it-IT" sz="1400" dirty="0">
                <a:latin typeface="+mn-lt"/>
                <a:cs typeface="Times New Roman" pitchFamily="18" charset="0"/>
              </a:rPr>
              <a:t> al</a:t>
            </a:r>
            <a:r>
              <a:rPr lang="it-IT" sz="1400" dirty="0" smtClean="0">
                <a:latin typeface="+mn-lt"/>
                <a:cs typeface="Times New Roman" pitchFamily="18" charset="0"/>
              </a:rPr>
              <a:t>.</a:t>
            </a:r>
          </a:p>
          <a:p>
            <a:pPr algn="ctr"/>
            <a:r>
              <a:rPr lang="it-IT" sz="1400" dirty="0" smtClean="0">
                <a:latin typeface="+mn-lt"/>
                <a:cs typeface="Times New Roman" pitchFamily="18" charset="0"/>
              </a:rPr>
              <a:t> </a:t>
            </a:r>
            <a:r>
              <a:rPr lang="it-IT" sz="1400" dirty="0" err="1" smtClean="0">
                <a:latin typeface="+mn-lt"/>
                <a:cs typeface="Times New Roman" pitchFamily="18" charset="0"/>
              </a:rPr>
              <a:t>Phys</a:t>
            </a:r>
            <a:r>
              <a:rPr lang="it-IT" sz="1400" dirty="0" smtClean="0">
                <a:latin typeface="+mn-lt"/>
                <a:cs typeface="Times New Roman" pitchFamily="18" charset="0"/>
              </a:rPr>
              <a:t>. Rev. </a:t>
            </a:r>
            <a:r>
              <a:rPr lang="it-IT" sz="1400" dirty="0" err="1" smtClean="0">
                <a:latin typeface="+mn-lt"/>
                <a:cs typeface="Times New Roman" pitchFamily="18" charset="0"/>
              </a:rPr>
              <a:t>C</a:t>
            </a:r>
            <a:r>
              <a:rPr lang="it-IT" sz="1400" dirty="0" smtClean="0">
                <a:latin typeface="+mn-lt"/>
                <a:cs typeface="Times New Roman" pitchFamily="18" charset="0"/>
              </a:rPr>
              <a:t> </a:t>
            </a:r>
            <a:r>
              <a:rPr lang="it-IT" sz="1400" dirty="0">
                <a:latin typeface="+mn-lt"/>
                <a:cs typeface="Times New Roman" pitchFamily="18" charset="0"/>
              </a:rPr>
              <a:t>84, 064604(2011)</a:t>
            </a:r>
          </a:p>
        </p:txBody>
      </p:sp>
      <p:sp>
        <p:nvSpPr>
          <p:cNvPr id="181" name="Text Box 5"/>
          <p:cNvSpPr txBox="1">
            <a:spLocks noChangeArrowheads="1"/>
          </p:cNvSpPr>
          <p:nvPr/>
        </p:nvSpPr>
        <p:spPr bwMode="auto">
          <a:xfrm>
            <a:off x="4882367" y="5410200"/>
            <a:ext cx="1823233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0000"/>
                </a:solidFill>
                <a:latin typeface="Symbol" pitchFamily="18" charset="2"/>
              </a:rPr>
              <a:t></a:t>
            </a:r>
            <a:r>
              <a:rPr lang="en-GB" sz="1600" b="1" baseline="-25000" dirty="0">
                <a:solidFill>
                  <a:srgbClr val="FF0000"/>
                </a:solidFill>
                <a:latin typeface="Calibri" pitchFamily="34" charset="0"/>
              </a:rPr>
              <a:t>BU/</a:t>
            </a:r>
            <a:r>
              <a:rPr lang="en-GB" sz="1600" b="1" baseline="-25000" dirty="0" smtClean="0">
                <a:solidFill>
                  <a:srgbClr val="FF0000"/>
                </a:solidFill>
                <a:latin typeface="Calibri" pitchFamily="34" charset="0"/>
              </a:rPr>
              <a:t>TRANSF</a:t>
            </a:r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≈ 0.8 </a:t>
            </a:r>
            <a:r>
              <a:rPr lang="en-GB" sz="1600" b="1" dirty="0" err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GB" sz="1600" b="1" baseline="-25000" dirty="0" err="1">
                <a:solidFill>
                  <a:srgbClr val="FF0000"/>
                </a:solidFill>
                <a:latin typeface="Calibri" pitchFamily="34" charset="0"/>
              </a:rPr>
              <a:t>reac</a:t>
            </a:r>
            <a:endParaRPr lang="en-GB" sz="1600" b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7162800" y="3883223"/>
            <a:ext cx="1213200" cy="460177"/>
            <a:chOff x="7162800" y="3883223"/>
            <a:chExt cx="1213200" cy="460177"/>
          </a:xfrm>
        </p:grpSpPr>
        <p:sp>
          <p:nvSpPr>
            <p:cNvPr id="182" name="Oval 181"/>
            <p:cNvSpPr/>
            <p:nvPr/>
          </p:nvSpPr>
          <p:spPr>
            <a:xfrm>
              <a:off x="7162800" y="4004735"/>
              <a:ext cx="76200" cy="762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Oval 182"/>
            <p:cNvSpPr/>
            <p:nvPr/>
          </p:nvSpPr>
          <p:spPr>
            <a:xfrm>
              <a:off x="7162800" y="4267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239000" y="3883223"/>
              <a:ext cx="1137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Symbol" charset="2"/>
                  <a:cs typeface="Symbol" charset="2"/>
                </a:rPr>
                <a:t>a</a:t>
              </a:r>
              <a:r>
                <a:rPr lang="en-GB" sz="1200" dirty="0" smtClean="0"/>
                <a:t>- experiment</a:t>
              </a:r>
              <a:endParaRPr lang="en-GB" sz="1200" dirty="0"/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7239000" y="411182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ymbol" charset="2"/>
                <a:cs typeface="Symbol" charset="2"/>
              </a:rPr>
              <a:t>a</a:t>
            </a:r>
            <a:r>
              <a:rPr lang="en-GB" sz="1200" dirty="0" smtClean="0"/>
              <a:t>- calculations </a:t>
            </a:r>
          </a:p>
          <a:p>
            <a:r>
              <a:rPr lang="en-GB" sz="1200" dirty="0" err="1" smtClean="0"/>
              <a:t>fus</a:t>
            </a:r>
            <a:r>
              <a:rPr lang="en-GB" sz="1200" dirty="0" smtClean="0"/>
              <a:t>. evap. process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11845</TotalTime>
  <Words>1401</Words>
  <Application>Microsoft Macintosh PowerPoint</Application>
  <PresentationFormat>On-screen Show (4:3)</PresentationFormat>
  <Paragraphs>229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Elastic scattering and direct processes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Alessia</dc:creator>
  <cp:lastModifiedBy>Alessia Di Pietro</cp:lastModifiedBy>
  <cp:revision>510</cp:revision>
  <dcterms:created xsi:type="dcterms:W3CDTF">2014-06-06T03:41:05Z</dcterms:created>
  <dcterms:modified xsi:type="dcterms:W3CDTF">2014-06-06T03:42:56Z</dcterms:modified>
</cp:coreProperties>
</file>