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5" r:id="rId1"/>
    <p:sldMasterId id="2147485092" r:id="rId2"/>
    <p:sldMasterId id="2147485097" r:id="rId3"/>
  </p:sldMasterIdLst>
  <p:notesMasterIdLst>
    <p:notesMasterId r:id="rId57"/>
  </p:notesMasterIdLst>
  <p:handoutMasterIdLst>
    <p:handoutMasterId r:id="rId58"/>
  </p:handoutMasterIdLst>
  <p:sldIdLst>
    <p:sldId id="985" r:id="rId4"/>
    <p:sldId id="1237" r:id="rId5"/>
    <p:sldId id="1249" r:id="rId6"/>
    <p:sldId id="1250" r:id="rId7"/>
    <p:sldId id="1287" r:id="rId8"/>
    <p:sldId id="1266" r:id="rId9"/>
    <p:sldId id="1268" r:id="rId10"/>
    <p:sldId id="1269" r:id="rId11"/>
    <p:sldId id="1262" r:id="rId12"/>
    <p:sldId id="1213" r:id="rId13"/>
    <p:sldId id="1214" r:id="rId14"/>
    <p:sldId id="1215" r:id="rId15"/>
    <p:sldId id="1216" r:id="rId16"/>
    <p:sldId id="1217" r:id="rId17"/>
    <p:sldId id="1264" r:id="rId18"/>
    <p:sldId id="1265" r:id="rId19"/>
    <p:sldId id="1284" r:id="rId20"/>
    <p:sldId id="1286" r:id="rId21"/>
    <p:sldId id="1119" r:id="rId22"/>
    <p:sldId id="1120" r:id="rId23"/>
    <p:sldId id="1267" r:id="rId24"/>
    <p:sldId id="1271" r:id="rId25"/>
    <p:sldId id="1280" r:id="rId26"/>
    <p:sldId id="1152" r:id="rId27"/>
    <p:sldId id="1189" r:id="rId28"/>
    <p:sldId id="1207" r:id="rId29"/>
    <p:sldId id="1192" r:id="rId30"/>
    <p:sldId id="1282" r:id="rId31"/>
    <p:sldId id="1283" r:id="rId32"/>
    <p:sldId id="1285" r:id="rId33"/>
    <p:sldId id="1235" r:id="rId34"/>
    <p:sldId id="1201" r:id="rId35"/>
    <p:sldId id="1241" r:id="rId36"/>
    <p:sldId id="1242" r:id="rId37"/>
    <p:sldId id="1281" r:id="rId38"/>
    <p:sldId id="1236" r:id="rId39"/>
    <p:sldId id="1251" r:id="rId40"/>
    <p:sldId id="1252" r:id="rId41"/>
    <p:sldId id="1253" r:id="rId42"/>
    <p:sldId id="1254" r:id="rId43"/>
    <p:sldId id="1255" r:id="rId44"/>
    <p:sldId id="1256" r:id="rId45"/>
    <p:sldId id="1257" r:id="rId46"/>
    <p:sldId id="1258" r:id="rId47"/>
    <p:sldId id="1259" r:id="rId48"/>
    <p:sldId id="1260" r:id="rId49"/>
    <p:sldId id="1261" r:id="rId50"/>
    <p:sldId id="1275" r:id="rId51"/>
    <p:sldId id="1273" r:id="rId52"/>
    <p:sldId id="1276" r:id="rId53"/>
    <p:sldId id="1277" r:id="rId54"/>
    <p:sldId id="1278" r:id="rId55"/>
    <p:sldId id="1279" r:id="rId56"/>
  </p:sldIdLst>
  <p:sldSz cx="9144000" cy="6858000" type="screen4x3"/>
  <p:notesSz cx="7099300" cy="10234613"/>
  <p:embeddedFontLs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Century" panose="02040604050505020304" pitchFamily="18" charset="0"/>
      <p:regular r:id="rId63"/>
    </p:embeddedFont>
    <p:embeddedFont>
      <p:font typeface="Arial Narrow" panose="020B0606020202030204" pitchFamily="34" charset="0"/>
      <p:regular r:id="rId64"/>
      <p:bold r:id="rId65"/>
      <p:italic r:id="rId66"/>
      <p:boldItalic r:id="rId67"/>
    </p:embeddedFont>
    <p:embeddedFont>
      <p:font typeface="HGP創英角ｺﾞｼｯｸUB" panose="020B0900000000000000" pitchFamily="50" charset="-128"/>
      <p:regular r:id="rId68"/>
    </p:embeddedFont>
    <p:embeddedFont>
      <p:font typeface="Arial Unicode MS" panose="020B0604020202020204" pitchFamily="50" charset="-128"/>
      <p:regular r:id="rId69"/>
    </p:embeddedFont>
    <p:embeddedFont>
      <p:font typeface="MeiryoKe_PGothic" panose="020B0604030504040204" pitchFamily="50" charset="-128"/>
      <p:regular r:id="rId70"/>
      <p:bold r:id="rId71"/>
    </p:embeddedFont>
    <p:embeddedFont>
      <p:font typeface="HGS創英角ｺﾞｼｯｸUB" panose="020B0900000000000000" pitchFamily="50" charset="-128"/>
      <p:regular r:id="rId72"/>
    </p:embeddedFont>
    <p:embeddedFont>
      <p:font typeface="Tahoma" panose="020B0604030504040204" pitchFamily="34" charset="0"/>
      <p:regular r:id="rId73"/>
      <p:bold r:id="rId74"/>
    </p:embeddedFont>
    <p:embeddedFont>
      <p:font typeface="Comic Sans MS" panose="030F0702030302020204" pitchFamily="66" charset="0"/>
      <p:regular r:id="rId75"/>
      <p:bold r:id="rId76"/>
    </p:embeddedFont>
    <p:embeddedFont>
      <p:font typeface="HGS創英角ﾎﾟｯﾌﾟ体" panose="040B0A00000000000000" pitchFamily="50" charset="-128"/>
      <p:regular r:id="rId77"/>
    </p:embeddedFont>
    <p:embeddedFont>
      <p:font typeface="Times" panose="02020603050405020304" pitchFamily="18" charset="0"/>
      <p:regular r:id="rId78"/>
      <p:bold r:id="rId79"/>
      <p:italic r:id="rId80"/>
      <p:boldItalic r:id="rId81"/>
    </p:embeddedFont>
    <p:embeddedFont>
      <p:font typeface="MeiryoKe_UIGothic" panose="020B0604030504040204" pitchFamily="50" charset="-128"/>
      <p:regular r:id="rId82"/>
      <p:bold r:id="rId83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1pPr>
    <a:lvl2pPr marL="45718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2pPr>
    <a:lvl3pPr marL="91437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3pPr>
    <a:lvl4pPr marL="13715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4pPr>
    <a:lvl5pPr marL="182874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5pPr>
    <a:lvl6pPr marL="2285933" algn="l" defTabSz="914373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6pPr>
    <a:lvl7pPr marL="2743119" algn="l" defTabSz="914373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7pPr>
    <a:lvl8pPr marL="3200304" algn="l" defTabSz="914373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8pPr>
    <a:lvl9pPr marL="3657489" algn="l" defTabSz="914373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50" charset="-128"/>
        <a:cs typeface="Arial Unicode MS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CCFF"/>
    <a:srgbClr val="FF99CC"/>
    <a:srgbClr val="006600"/>
    <a:srgbClr val="99CCFF"/>
    <a:srgbClr val="EEFFFF"/>
    <a:srgbClr val="FFE2CB"/>
    <a:srgbClr val="0099FF"/>
    <a:srgbClr val="FFE0FF"/>
    <a:srgbClr val="FF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95073" autoAdjust="0"/>
  </p:normalViewPr>
  <p:slideViewPr>
    <p:cSldViewPr snapToGrid="0">
      <p:cViewPr varScale="1">
        <p:scale>
          <a:sx n="65" d="100"/>
          <a:sy n="65" d="100"/>
        </p:scale>
        <p:origin x="80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5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3.fntdata"/><Relationship Id="rId82" Type="http://schemas.openxmlformats.org/officeDocument/2006/relationships/font" Target="fonts/font24.fntdata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font" Target="fonts/font23.fntdata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9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t" anchorCtr="0" compatLnSpc="1">
            <a:prstTxWarp prst="textNoShape">
              <a:avLst/>
            </a:prstTxWarp>
          </a:bodyPr>
          <a:lstStyle>
            <a:lvl1pPr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02" y="0"/>
            <a:ext cx="3077798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t" anchorCtr="0" compatLnSpc="1">
            <a:prstTxWarp prst="textNoShape">
              <a:avLst/>
            </a:prstTxWarp>
          </a:bodyPr>
          <a:lstStyle>
            <a:lvl1pPr algn="r"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964"/>
            <a:ext cx="307779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b" anchorCtr="0" compatLnSpc="1">
            <a:prstTxWarp prst="textNoShape">
              <a:avLst/>
            </a:prstTxWarp>
          </a:bodyPr>
          <a:lstStyle>
            <a:lvl1pPr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02" y="9722964"/>
            <a:ext cx="3077798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b" anchorCtr="0" compatLnSpc="1">
            <a:prstTxWarp prst="textNoShape">
              <a:avLst/>
            </a:prstTxWarp>
          </a:bodyPr>
          <a:lstStyle>
            <a:lvl1pPr algn="r"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7C9DF91-FD05-48FA-A111-670349DD08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60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9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t" anchorCtr="0" compatLnSpc="1">
            <a:prstTxWarp prst="textNoShape">
              <a:avLst/>
            </a:prstTxWarp>
          </a:bodyPr>
          <a:lstStyle>
            <a:lvl1pPr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847" y="0"/>
            <a:ext cx="3077799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t" anchorCtr="0" compatLnSpc="1">
            <a:prstTxWarp prst="textNoShape">
              <a:avLst/>
            </a:prstTxWarp>
          </a:bodyPr>
          <a:lstStyle>
            <a:lvl1pPr algn="r"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2" y="4861482"/>
            <a:ext cx="5678778" cy="46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30"/>
            <a:ext cx="3077799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b" anchorCtr="0" compatLnSpc="1">
            <a:prstTxWarp prst="textNoShape">
              <a:avLst/>
            </a:prstTxWarp>
          </a:bodyPr>
          <a:lstStyle>
            <a:lvl1pPr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847" y="9721330"/>
            <a:ext cx="3077799" cy="5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8" tIns="47764" rIns="95528" bIns="47764" numCol="1" anchor="b" anchorCtr="0" compatLnSpc="1">
            <a:prstTxWarp prst="textNoShape">
              <a:avLst/>
            </a:prstTxWarp>
          </a:bodyPr>
          <a:lstStyle>
            <a:lvl1pPr algn="r" defTabSz="953737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753B709-6D3A-4184-9BB3-2A981F12A8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5424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18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37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56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74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0144ECFD-016C-4D8E-AB90-B22928001F95}" type="slidenum">
              <a:rPr lang="en-US" altLang="ja-JP" smtClean="0">
                <a:latin typeface="Times New Roman" pitchFamily="18" charset="0"/>
                <a:ea typeface="ＭＳ Ｐゴシック" pitchFamily="50" charset="-128"/>
              </a:rPr>
              <a:pPr eaLnBrk="1" hangingPunct="1"/>
              <a:t>4</a:t>
            </a:fld>
            <a:endParaRPr lang="en-US" altLang="ja-JP" smtClean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This figure shows the basic idea of the mechanism of fragment-inducded polarization.</a:t>
            </a:r>
          </a:p>
          <a:p>
            <a:r>
              <a:rPr lang="en-US" altLang="ja-JP" smtClean="0"/>
              <a:t>In the PF reaction, a fragment part shows the Goldhaber momentum distribution, which is sum of the lost Fermi momenta.</a:t>
            </a:r>
          </a:p>
          <a:p>
            <a:r>
              <a:rPr lang="en-US" altLang="ja-JP" smtClean="0"/>
              <a:t>Because of the properties of peripheral reaction, position vector of the participant portion in the projectile rest frame can be defined as shown here.</a:t>
            </a:r>
          </a:p>
          <a:p>
            <a:r>
              <a:rPr lang="en-US" altLang="ja-JP" smtClean="0"/>
              <a:t>Then, in this picture, angular momentum, defined by RxP,  is left in the fragment part.</a:t>
            </a:r>
          </a:p>
          <a:p>
            <a:endParaRPr lang="en-US" altLang="ja-JP" smtClean="0"/>
          </a:p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8187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0990C60C-2450-41AA-91F4-78DD0464A87B}" type="slidenum">
              <a:rPr lang="en-US" altLang="ja-JP" smtClean="0">
                <a:latin typeface="Times New Roman" pitchFamily="18" charset="0"/>
                <a:ea typeface="ＭＳ Ｐゴシック" pitchFamily="50" charset="-128"/>
              </a:rPr>
              <a:pPr eaLnBrk="1" hangingPunct="1"/>
              <a:t>38</a:t>
            </a:fld>
            <a:endParaRPr lang="en-US" altLang="ja-JP" smtClean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RIBF now can provide all ions at 345 MeV/u. </a:t>
            </a:r>
          </a:p>
          <a:p>
            <a:r>
              <a:rPr lang="en-US" altLang="ja-JP" smtClean="0"/>
              <a:t>And RI beams are produced by In-flight Uranium fission or projectile fragmentation.</a:t>
            </a:r>
          </a:p>
          <a:p>
            <a:r>
              <a:rPr lang="en-US" altLang="ja-JP" smtClean="0"/>
              <a:t>Take U-fission for instance, Uranium beam is pre-accelerated by this newly operational RILAC two, and injected into RRC. The energy of RRC beam is boosted up to 345 MeV/u by fRC, IRC , and finally by this superconducting ring cyclotron, SRC. 345 MeV/u Uranium beam goes to the production target, here and fission fragments are isotopically  selected and collected by this large-acceptance superconducting BigRIPS.</a:t>
            </a:r>
          </a:p>
          <a:p>
            <a:r>
              <a:rPr lang="en-US" altLang="ja-JP" smtClean="0"/>
              <a:t>Now, superconducting Zero Degree Spectrometer and SHARAQ spectrometer are used for the experiments, and This large-acceptance superconducting SAMURAI spectrometer will be operational early next year. This unique electron-RI scattering ring with Self-Confining RI target for precision measurement of charge distribution in unstable nuclei will start RI experiment next year. This Rare-RI ring for the precision mass measurement will be completed in next fiscal year. </a:t>
            </a:r>
          </a:p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82658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30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F3C7CF38-37BA-4B5D-8AA9-EBEDC83FC14F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40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86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5820DC49-347C-4992-9D51-4F103E1E1E32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41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470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64FB7DDB-D191-42DC-9704-D7736C0AAFF5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42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332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B543F068-2832-430E-8118-369D93AF9EE0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43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689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F6677BFB-CDBA-4B06-8A3D-81F94092C8E2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44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99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C1CF1-3D0E-4E1E-812C-AA11B3A59038}" type="slidenum">
              <a:rPr lang="en-US" altLang="ja-JP"/>
              <a:pPr/>
              <a:t>53</a:t>
            </a:fld>
            <a:endParaRPr lang="en-US" altLang="ja-JP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This is the most conservative way.</a:t>
            </a:r>
          </a:p>
        </p:txBody>
      </p:sp>
    </p:spTree>
    <p:extLst>
      <p:ext uri="{BB962C8B-B14F-4D97-AF65-F5344CB8AC3E}">
        <p14:creationId xmlns:p14="http://schemas.microsoft.com/office/powerpoint/2010/main" val="88955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82463-0F2F-4AB0-AD3A-2F93FCB3FFE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This figure shows the basic idea of the mechanism of fragment-inducded polarization.</a:t>
            </a:r>
          </a:p>
          <a:p>
            <a:r>
              <a:rPr lang="en-US" altLang="ja-JP"/>
              <a:t>In the PF reaction, a fragment part shows the Goldhaber momentum distribution, which is sum of the lost Fermi momenta.</a:t>
            </a:r>
          </a:p>
          <a:p>
            <a:r>
              <a:rPr lang="en-US" altLang="ja-JP"/>
              <a:t>Because of the properties of peripheral reaction, position vector of the participant portion in the projectile rest frame can be defined as shown here.</a:t>
            </a:r>
          </a:p>
          <a:p>
            <a:r>
              <a:rPr lang="en-US" altLang="ja-JP"/>
              <a:t>Then, in this picture, angular momentum, defined by RxP,  is left in the fragment part.</a:t>
            </a:r>
          </a:p>
          <a:p>
            <a:endParaRPr lang="en-US" altLang="ja-JP"/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621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7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4215CBC0-FFC5-4234-AACD-D31C83DBBC5A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1" hangingPunct="1"/>
              <a:t>16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61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0990C60C-2450-41AA-91F4-78DD0464A87B}" type="slidenum">
              <a:rPr lang="en-US" altLang="ja-JP" smtClean="0">
                <a:latin typeface="Times New Roman" pitchFamily="18" charset="0"/>
                <a:ea typeface="ＭＳ Ｐゴシック" pitchFamily="50" charset="-128"/>
              </a:rPr>
              <a:pPr eaLnBrk="1" hangingPunct="1"/>
              <a:t>18</a:t>
            </a:fld>
            <a:endParaRPr lang="en-US" altLang="ja-JP" smtClean="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RIBF now can provide all ions at 345 MeV/u. </a:t>
            </a:r>
          </a:p>
          <a:p>
            <a:r>
              <a:rPr lang="en-US" altLang="ja-JP" smtClean="0"/>
              <a:t>And RI beams are produced by In-flight Uranium fission or projectile fragmentation.</a:t>
            </a:r>
          </a:p>
          <a:p>
            <a:r>
              <a:rPr lang="en-US" altLang="ja-JP" smtClean="0"/>
              <a:t>Take U-fission for instance, Uranium beam is pre-accelerated by this newly operational RILAC two, and injected into RRC. The energy of RRC beam is boosted up to 345 MeV/u by fRC, IRC , and finally by this superconducting ring cyclotron, SRC. 345 MeV/u Uranium beam goes to the production target, here and fission fragments are isotopically  selected and collected by this large-acceptance superconducting BigRIPS.</a:t>
            </a:r>
          </a:p>
          <a:p>
            <a:r>
              <a:rPr lang="en-US" altLang="ja-JP" smtClean="0"/>
              <a:t>Now, superconducting Zero Degree Spectrometer and SHARAQ spectrometer are used for the experiments, and This large-acceptance superconducting SAMURAI spectrometer will be operational early next year. This unique electron-RI scattering ring with Self-Confining RI target for precision measurement of charge distribution in unstable nuclei will start RI experiment next year. This Rare-RI ring for the precision mass measurement will be completed in next fiscal year. </a:t>
            </a:r>
          </a:p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196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EE0F0-35F9-4A2D-ACFE-BD16ACE64830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2564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0990C60C-2450-41AA-91F4-78DD0464A87B}" type="slidenum">
              <a:rPr lang="en-US" altLang="ja-JP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30</a:t>
            </a:fld>
            <a:endParaRPr lang="en-US" altLang="ja-JP" smtClean="0">
              <a:solidFill>
                <a:prstClr val="black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RIBF now can provide all ions at 345 MeV/u. </a:t>
            </a:r>
          </a:p>
          <a:p>
            <a:r>
              <a:rPr lang="en-US" altLang="ja-JP" smtClean="0"/>
              <a:t>And RI beams are produced by In-flight Uranium fission or projectile fragmentation.</a:t>
            </a:r>
          </a:p>
          <a:p>
            <a:r>
              <a:rPr lang="en-US" altLang="ja-JP" smtClean="0"/>
              <a:t>Take U-fission for instance, Uranium beam is pre-accelerated by this newly operational RILAC two, and injected into RRC. The energy of RRC beam is boosted up to 345 MeV/u by fRC, IRC , and finally by this superconducting ring cyclotron, SRC. 345 MeV/u Uranium beam goes to the production target, here and fission fragments are isotopically  selected and collected by this large-acceptance superconducting BigRIPS.</a:t>
            </a:r>
          </a:p>
          <a:p>
            <a:r>
              <a:rPr lang="en-US" altLang="ja-JP" smtClean="0"/>
              <a:t>Now, superconducting Zero Degree Spectrometer and SHARAQ spectrometer are used for the experiments, and This large-acceptance superconducting SAMURAI spectrometer will be operational early next year. This unique electron-RI scattering ring with Self-Confining RI target for precision measurement of charge distribution in unstable nuclei will start RI experiment next year. This Rare-RI ring for the precision mass measurement will be completed in next fiscal year. </a:t>
            </a:r>
          </a:p>
          <a:p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93063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06A8D-19D1-438E-A85A-A741CF0DB28B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16" y="4860989"/>
            <a:ext cx="5207270" cy="4605493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2047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71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9A070B7D-9FA2-4B49-8C0E-45AB57BCA3AC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1" hangingPunct="1"/>
              <a:t>33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95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68953" indent="-29575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83005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56207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129409" indent="-236601" defTabSz="952976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602611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3075813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549015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4022217" indent="-236601" defTabSz="9529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fld id="{B3AF8A3D-6547-4A3C-BE27-BFEF844D8A70}" type="slidenum"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eaLnBrk="1" hangingPunct="1"/>
              <a:t>37</a:t>
            </a:fld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7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4" y="0"/>
            <a:ext cx="8506047" cy="9858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H="1">
            <a:off x="0" y="6453188"/>
            <a:ext cx="9144000" cy="431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0" y="973138"/>
            <a:ext cx="9144000" cy="5480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pic>
        <p:nvPicPr>
          <p:cNvPr id="7" name="Picture 9" descr="BKカラー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" y="47372"/>
            <a:ext cx="798842" cy="8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484252"/>
            <a:ext cx="7772400" cy="590929"/>
          </a:xfrm>
        </p:spPr>
        <p:txBody>
          <a:bodyPr wrap="square"/>
          <a:lstStyle>
            <a:lvl1pPr algn="ctr">
              <a:defRPr sz="3200" b="0">
                <a:solidFill>
                  <a:srgbClr val="FFFF66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3"/>
            <a:ext cx="6400800" cy="50323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" y="5949950"/>
            <a:ext cx="2133600" cy="476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190" y="5949950"/>
            <a:ext cx="4335462" cy="476250"/>
          </a:xfrm>
        </p:spPr>
        <p:txBody>
          <a:bodyPr/>
          <a:lstStyle>
            <a:lvl1pPr>
              <a:defRPr sz="1400">
                <a:solidFill>
                  <a:srgbClr val="FFCCFF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pic>
        <p:nvPicPr>
          <p:cNvPr id="81922" name="Picture 2" descr="D:\ueno\Documents\002-Symposia\12.11 東大講義\symbol1_72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82" y="76645"/>
            <a:ext cx="489821" cy="8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37" tIns="45717" rIns="91437" bIns="45717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A7176E-2124-4A8A-9E28-50C31DE04B1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435" y="2906715"/>
            <a:ext cx="7772400" cy="1500187"/>
          </a:xfrm>
          <a:prstGeom prst="rect">
            <a:avLst/>
          </a:prstGeom>
        </p:spPr>
        <p:txBody>
          <a:bodyPr lIns="91437" tIns="45717" rIns="91437" bIns="45717" anchor="b"/>
          <a:lstStyle>
            <a:lvl1pPr marL="0" indent="0">
              <a:buNone/>
              <a:defRPr sz="2000"/>
            </a:lvl1pPr>
            <a:lvl2pPr marL="457187" indent="0">
              <a:buNone/>
              <a:defRPr sz="1800"/>
            </a:lvl2pPr>
            <a:lvl3pPr marL="914373" indent="0">
              <a:buNone/>
              <a:defRPr sz="1600"/>
            </a:lvl3pPr>
            <a:lvl4pPr marL="1371560" indent="0">
              <a:buNone/>
              <a:defRPr sz="1400"/>
            </a:lvl4pPr>
            <a:lvl5pPr marL="1828746" indent="0">
              <a:buNone/>
              <a:defRPr sz="1400"/>
            </a:lvl5pPr>
            <a:lvl6pPr marL="2285933" indent="0">
              <a:buNone/>
              <a:defRPr sz="1400"/>
            </a:lvl6pPr>
            <a:lvl7pPr marL="2743119" indent="0">
              <a:buNone/>
              <a:defRPr sz="1400"/>
            </a:lvl7pPr>
            <a:lvl8pPr marL="3200304" indent="0">
              <a:buNone/>
              <a:defRPr sz="1400"/>
            </a:lvl8pPr>
            <a:lvl9pPr marL="3657489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0A0DE5-8669-47CB-9D42-AF1EB702040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7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44462" cy="4525963"/>
          </a:xfrm>
          <a:prstGeom prst="rect">
            <a:avLst/>
          </a:prstGeom>
        </p:spPr>
        <p:txBody>
          <a:bodyPr lIns="91437" tIns="45717" rIns="91437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 lIns="91437" tIns="45717" rIns="91437" bIns="4571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87B0C0-C21B-4A26-8B47-0182CF27BE1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lIns="91437" tIns="45717" rIns="91437" bIns="45717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19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8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lIns="91437" tIns="45717" rIns="91437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  <a:prstGeom prst="rect">
            <a:avLst/>
          </a:prstGeom>
        </p:spPr>
        <p:txBody>
          <a:bodyPr lIns="91437" tIns="45717" rIns="91437" bIns="45717"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60" indent="0">
              <a:buNone/>
              <a:defRPr sz="1600" b="1"/>
            </a:lvl4pPr>
            <a:lvl5pPr marL="1828746" indent="0">
              <a:buNone/>
              <a:defRPr sz="1600" b="1"/>
            </a:lvl5pPr>
            <a:lvl6pPr marL="2285933" indent="0">
              <a:buNone/>
              <a:defRPr sz="1600" b="1"/>
            </a:lvl6pPr>
            <a:lvl7pPr marL="2743119" indent="0">
              <a:buNone/>
              <a:defRPr sz="1600" b="1"/>
            </a:lvl7pPr>
            <a:lvl8pPr marL="3200304" indent="0">
              <a:buNone/>
              <a:defRPr sz="1600" b="1"/>
            </a:lvl8pPr>
            <a:lvl9pPr marL="365748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  <a:prstGeom prst="rect">
            <a:avLst/>
          </a:prstGeom>
        </p:spPr>
        <p:txBody>
          <a:bodyPr lIns="91437" tIns="45717" rIns="91437" bIns="4571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F42D3-AEB9-4DDE-B225-90431511722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C2036-0AA9-43A8-B09B-0B97DF74A16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7A9E3B-C297-4281-B37F-E5230E2FE0F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5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538" y="273058"/>
            <a:ext cx="5111262" cy="5853113"/>
          </a:xfrm>
          <a:prstGeom prst="rect">
            <a:avLst/>
          </a:prstGeom>
        </p:spPr>
        <p:txBody>
          <a:bodyPr lIns="91437" tIns="45717" rIns="91437" bIns="4571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435" cy="4691063"/>
          </a:xfrm>
          <a:prstGeom prst="rect">
            <a:avLst/>
          </a:prstGeom>
        </p:spPr>
        <p:txBody>
          <a:bodyPr lIns="91437" tIns="45717" rIns="91437" bIns="45717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6" indent="0">
              <a:buNone/>
              <a:defRPr sz="900"/>
            </a:lvl5pPr>
            <a:lvl6pPr marL="2285933" indent="0">
              <a:buNone/>
              <a:defRPr sz="900"/>
            </a:lvl6pPr>
            <a:lvl7pPr marL="2743119" indent="0">
              <a:buNone/>
              <a:defRPr sz="900"/>
            </a:lvl7pPr>
            <a:lvl8pPr marL="3200304" indent="0">
              <a:buNone/>
              <a:defRPr sz="900"/>
            </a:lvl8pPr>
            <a:lvl9pPr marL="365748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8DC77-29A5-4641-A8ED-B131CDB94F4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lIns="91437" tIns="45717" rIns="91437" bIns="45717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6" indent="0">
              <a:buNone/>
              <a:defRPr sz="2000"/>
            </a:lvl5pPr>
            <a:lvl6pPr marL="2285933" indent="0">
              <a:buNone/>
              <a:defRPr sz="2000"/>
            </a:lvl6pPr>
            <a:lvl7pPr marL="2743119" indent="0">
              <a:buNone/>
              <a:defRPr sz="2000"/>
            </a:lvl7pPr>
            <a:lvl8pPr marL="3200304" indent="0">
              <a:buNone/>
              <a:defRPr sz="2000"/>
            </a:lvl8pPr>
            <a:lvl9pPr marL="3657489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166" y="5367339"/>
            <a:ext cx="5486400" cy="804862"/>
          </a:xfrm>
          <a:prstGeom prst="rect">
            <a:avLst/>
          </a:prstGeom>
        </p:spPr>
        <p:txBody>
          <a:bodyPr lIns="91437" tIns="45717" rIns="91437" bIns="45717"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6" indent="0">
              <a:buNone/>
              <a:defRPr sz="900"/>
            </a:lvl5pPr>
            <a:lvl6pPr marL="2285933" indent="0">
              <a:buNone/>
              <a:defRPr sz="900"/>
            </a:lvl6pPr>
            <a:lvl7pPr marL="2743119" indent="0">
              <a:buNone/>
              <a:defRPr sz="900"/>
            </a:lvl7pPr>
            <a:lvl8pPr marL="3200304" indent="0">
              <a:buNone/>
              <a:defRPr sz="900"/>
            </a:lvl8pPr>
            <a:lvl9pPr marL="365748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A568E6-B19C-40E6-B359-FED2CE273F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1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 lIns="91437" tIns="45717" rIns="91437" bIns="45717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451155-D900-4C9A-8B94-26EC3DCC759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5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4" y="188913"/>
            <a:ext cx="6031523" cy="5937250"/>
          </a:xfrm>
          <a:prstGeom prst="rect">
            <a:avLst/>
          </a:prstGeom>
        </p:spPr>
        <p:txBody>
          <a:bodyPr vert="eaVert" lIns="91437" tIns="45717" rIns="91437" bIns="45717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20CD33-2697-479B-A0C1-93E0D762AB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1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8331"/>
            <a:ext cx="3779879" cy="466280"/>
          </a:xfrm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  <a:lvl2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2pPr>
            <a:lvl3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3pPr>
            <a:lvl4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4pPr>
            <a:lvl5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8BBB87D2-FD1B-4D29-AF4A-52DD0C7FA63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49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8331"/>
            <a:ext cx="3779879" cy="466280"/>
          </a:xfrm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93D12671-8E91-4082-A225-B728F55F6F9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24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1A253BCF-CA06-48BC-B64C-6CAA83BAA0E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255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H="1">
            <a:off x="4" y="0"/>
            <a:ext cx="8506047" cy="9858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H="1">
            <a:off x="0" y="6453188"/>
            <a:ext cx="9144000" cy="431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>
            <a:off x="0" y="973138"/>
            <a:ext cx="9144000" cy="5480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pic>
        <p:nvPicPr>
          <p:cNvPr id="7" name="Picture 9" descr="BKカラー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" y="47372"/>
            <a:ext cx="798842" cy="8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484252"/>
            <a:ext cx="7772400" cy="590929"/>
          </a:xfrm>
        </p:spPr>
        <p:txBody>
          <a:bodyPr wrap="square"/>
          <a:lstStyle>
            <a:lvl1pPr algn="ctr">
              <a:defRPr sz="3200" b="0">
                <a:solidFill>
                  <a:srgbClr val="FFFF66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92603"/>
            <a:ext cx="6400800" cy="50323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2" y="5949950"/>
            <a:ext cx="2133600" cy="4762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190" y="5949950"/>
            <a:ext cx="4335462" cy="476250"/>
          </a:xfrm>
        </p:spPr>
        <p:txBody>
          <a:bodyPr/>
          <a:lstStyle>
            <a:lvl1pPr>
              <a:defRPr sz="1400">
                <a:solidFill>
                  <a:srgbClr val="FFCCFF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pic>
        <p:nvPicPr>
          <p:cNvPr id="81922" name="Picture 2" descr="D:\ueno\Documents\002-Symposia\12.11 東大講義\symbol1_72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82" y="76645"/>
            <a:ext cx="489821" cy="8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9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8331"/>
            <a:ext cx="3779879" cy="466280"/>
          </a:xfrm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  <a:lvl2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2pPr>
            <a:lvl3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3pPr>
            <a:lvl4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4pPr>
            <a:lvl5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8BBB87D2-FD1B-4D29-AF4A-52DD0C7FA63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8331"/>
            <a:ext cx="3779879" cy="466280"/>
          </a:xfrm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93D12671-8E91-4082-A225-B728F55F6F9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8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ea typeface="MeiryoKe_PGothic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1A253BCF-CA06-48BC-B64C-6CAA83BAA0E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7" tIns="45717" rIns="91437" bIns="45717"/>
          <a:lstStyle>
            <a:lvl1pPr marL="0" indent="0" algn="ctr">
              <a:buNone/>
              <a:defRPr/>
            </a:lvl1pPr>
            <a:lvl2pPr marL="457187" indent="0" algn="ctr">
              <a:buNone/>
              <a:defRPr/>
            </a:lvl2pPr>
            <a:lvl3pPr marL="914373" indent="0" algn="ctr">
              <a:buNone/>
              <a:defRPr/>
            </a:lvl3pPr>
            <a:lvl4pPr marL="1371560" indent="0" algn="ctr">
              <a:buNone/>
              <a:defRPr/>
            </a:lvl4pPr>
            <a:lvl5pPr marL="1828746" indent="0" algn="ctr">
              <a:buNone/>
              <a:defRPr/>
            </a:lvl5pPr>
            <a:lvl6pPr marL="2285933" indent="0" algn="ctr">
              <a:buNone/>
              <a:defRPr/>
            </a:lvl6pPr>
            <a:lvl7pPr marL="2743119" indent="0" algn="ctr">
              <a:buNone/>
              <a:defRPr/>
            </a:lvl7pPr>
            <a:lvl8pPr marL="3200304" indent="0" algn="ctr">
              <a:buNone/>
              <a:defRPr/>
            </a:lvl8pPr>
            <a:lvl9pPr marL="3657489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030B2-A3FC-46EC-990D-4580BD24C87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2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-2" y="7"/>
            <a:ext cx="8777313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 dirty="0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5922" y="38331"/>
            <a:ext cx="3779879" cy="4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37" tIns="45717" rIns="91437" bIns="4571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706"/>
            <a:ext cx="8229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9765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2" y="6669088"/>
            <a:ext cx="2895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5741" y="6589720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7DDC75-942A-4AC2-BAC5-C955AD0F13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33" name="Picture 9" descr="BKカラー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" y="34991"/>
            <a:ext cx="418742" cy="4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549282"/>
            <a:ext cx="9140825" cy="1444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/>
          <a:lstStyle/>
          <a:p>
            <a:endParaRPr lang="ja-JP" altLang="en-US"/>
          </a:p>
        </p:txBody>
      </p:sp>
      <p:pic>
        <p:nvPicPr>
          <p:cNvPr id="82947" name="Picture 3" descr="D:\ueno\Documents\002-Symposia\12.11 東大講義\symbol1_7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61" y="34988"/>
            <a:ext cx="289342" cy="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56" r:id="rId2"/>
    <p:sldLayoutId id="2147485060" r:id="rId3"/>
    <p:sldLayoutId id="214748506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MeiryoKe_PGothic" pitchFamily="50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187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6pPr>
      <a:lvl7pPr marL="914373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7pPr>
      <a:lvl8pPr marL="137156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8pPr>
      <a:lvl9pPr marL="1828746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1pPr>
      <a:lvl2pPr marL="742928" indent="-285741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2pPr>
      <a:lvl3pPr marL="1142966" indent="-228593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3pPr>
      <a:lvl4pPr marL="1600152" indent="-22859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4pPr>
      <a:lvl5pPr marL="2057339" indent="-22859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 flipH="1">
            <a:off x="-2" y="7"/>
            <a:ext cx="8777313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7" tIns="45717" rIns="91437" bIns="45717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5922" y="38331"/>
            <a:ext cx="3779879" cy="4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37" tIns="45717" rIns="91437" bIns="4571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706"/>
            <a:ext cx="8229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59765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2" y="6669088"/>
            <a:ext cx="2895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5741" y="6589720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7DDC75-942A-4AC2-BAC5-C955AD0F13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33" name="Picture 9" descr="BKカラー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" y="34991"/>
            <a:ext cx="418742" cy="4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549282"/>
            <a:ext cx="9140825" cy="1444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82947" name="Picture 3" descr="D:\ueno\Documents\002-Symposia\12.11 東大講義\symbol1_7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61" y="34988"/>
            <a:ext cx="289342" cy="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" pitchFamily="34" charset="0"/>
          <a:ea typeface="MeiryoKe_PGothic" pitchFamily="50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187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6pPr>
      <a:lvl7pPr marL="914373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7pPr>
      <a:lvl8pPr marL="137156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8pPr>
      <a:lvl9pPr marL="1828746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9pPr>
    </p:titleStyle>
    <p:bodyStyle>
      <a:lvl1pPr marL="342889" indent="-342889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1pPr>
      <a:lvl2pPr marL="742928" indent="-285741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2pPr>
      <a:lvl3pPr marL="1142966" indent="-228593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3pPr>
      <a:lvl4pPr marL="1600152" indent="-22859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4pPr>
      <a:lvl5pPr marL="2057339" indent="-22859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MeiryoKe_PGothic" pitchFamily="50" charset="-128"/>
          <a:cs typeface="Arial" pitchFamily="34" charset="0"/>
        </a:defRPr>
      </a:lvl5pPr>
      <a:lvl6pPr marL="2514525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711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8897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083" indent="-228593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4892" y="6588133"/>
            <a:ext cx="28956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6230"/>
            <a:ext cx="1905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</a:lstStyle>
          <a:p>
            <a:fld id="{6794D3C7-252C-4B14-8235-D81B265EAA26}" type="slidenum">
              <a:rPr lang="en-US" altLang="ja-JP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9423" y="1889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7" rIns="91437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>
            <a:off x="153871" y="179388"/>
            <a:ext cx="8836269" cy="1160462"/>
          </a:xfrm>
          <a:prstGeom prst="hexagon">
            <a:avLst>
              <a:gd name="adj" fmla="val 36509"/>
              <a:gd name="vf" fmla="val 115470"/>
            </a:avLst>
          </a:prstGeom>
          <a:gradFill rotWithShape="0">
            <a:gsLst>
              <a:gs pos="0">
                <a:srgbClr val="E1E1FF">
                  <a:gamma/>
                  <a:tint val="0"/>
                  <a:invGamma/>
                </a:srgbClr>
              </a:gs>
              <a:gs pos="100000">
                <a:srgbClr val="E1E1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 sz="2400" smtClean="0">
              <a:solidFill>
                <a:srgbClr val="000099"/>
              </a:solidFill>
              <a:latin typeface="ＭＳ ゴシック" pitchFamily="49" charset="-128"/>
              <a:ea typeface="ＭＳ ゴシック" pitchFamily="49" charset="-128"/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" y="6553200"/>
            <a:ext cx="7641981" cy="3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7" rIns="91437" bIns="45717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5pPr>
      <a:lvl6pPr marL="457187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6pPr>
      <a:lvl7pPr marL="914373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7pPr>
      <a:lvl8pPr marL="1371560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8pPr>
      <a:lvl9pPr marL="1828746" algn="ctr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平成角ゴシック" charset="-128"/>
        </a:defRPr>
      </a:lvl9pPr>
    </p:titleStyle>
    <p:bodyStyle>
      <a:lvl1pPr marL="342889" indent="-342889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28" indent="-285741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66" indent="-228593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52" indent="-228593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39" indent="-2285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25" indent="-2285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11" indent="-2285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97" indent="-2285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83" indent="-2285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4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9" algn="l" defTabSz="9143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52.wmf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jpeg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0" Type="http://schemas.openxmlformats.org/officeDocument/2006/relationships/image" Target="../media/image8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6.png"/><Relationship Id="rId9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8.wmf"/><Relationship Id="rId11" Type="http://schemas.openxmlformats.org/officeDocument/2006/relationships/image" Target="../media/image114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13.png"/><Relationship Id="rId4" Type="http://schemas.openxmlformats.org/officeDocument/2006/relationships/image" Target="../media/image107.wmf"/><Relationship Id="rId9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200" y="2053784"/>
            <a:ext cx="7772400" cy="1077212"/>
          </a:xfrm>
        </p:spPr>
        <p:txBody>
          <a:bodyPr/>
          <a:lstStyle/>
          <a:p>
            <a:pPr algn="l"/>
            <a:r>
              <a:rPr lang="en-US" altLang="ja-JP" dirty="0" smtClean="0"/>
              <a:t>Nuclear Moments and Structure of Unstable Nuclei</a:t>
            </a:r>
            <a:endParaRPr lang="en-US" altLang="ja-JP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0979" y="4533624"/>
            <a:ext cx="6405596" cy="1417638"/>
          </a:xfrm>
        </p:spPr>
        <p:txBody>
          <a:bodyPr/>
          <a:lstStyle/>
          <a:p>
            <a:pPr algn="r"/>
            <a:r>
              <a:rPr lang="en-US" altLang="ja-JP" sz="2400" dirty="0">
                <a:latin typeface="Arial" charset="0"/>
              </a:rPr>
              <a:t>UENO, Hideki</a:t>
            </a:r>
          </a:p>
          <a:p>
            <a:pPr algn="r"/>
            <a:r>
              <a:rPr lang="en-US" altLang="ja-JP" sz="1800" dirty="0" smtClean="0">
                <a:latin typeface="Arial" charset="0"/>
              </a:rPr>
              <a:t>RIKEN </a:t>
            </a:r>
            <a:r>
              <a:rPr lang="en-US" altLang="ja-JP" sz="1800" dirty="0">
                <a:latin typeface="Arial" charset="0"/>
              </a:rPr>
              <a:t>Nishina Center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109410" y="5774259"/>
            <a:ext cx="4006292" cy="3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9997" tIns="46797" rIns="89997" bIns="46797">
            <a:spAutoFit/>
          </a:bodyPr>
          <a:lstStyle/>
          <a:p>
            <a:pPr algn="r"/>
            <a:r>
              <a:rPr lang="en-US" altLang="ja-JP" sz="1400" i="1" dirty="0" smtClean="0">
                <a:solidFill>
                  <a:srgbClr val="FFCCCC"/>
                </a:solidFill>
                <a:latin typeface="+mn-lt"/>
                <a:ea typeface="+mn-ea"/>
              </a:rPr>
              <a:t>ARIS2014, Tokyo, Jun 2-6, 2014</a:t>
            </a:r>
            <a:endParaRPr lang="en-US" altLang="ja-JP" sz="1400" i="1" dirty="0">
              <a:solidFill>
                <a:srgbClr val="FFCCCC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137525" y="3673687"/>
            <a:ext cx="8702675" cy="3049256"/>
            <a:chOff x="137520" y="3673687"/>
            <a:chExt cx="8702675" cy="3049256"/>
          </a:xfrm>
        </p:grpSpPr>
        <p:sp>
          <p:nvSpPr>
            <p:cNvPr id="341" name="Rectangle 6"/>
            <p:cNvSpPr>
              <a:spLocks noChangeArrowheads="1"/>
            </p:cNvSpPr>
            <p:nvPr/>
          </p:nvSpPr>
          <p:spPr bwMode="auto">
            <a:xfrm>
              <a:off x="137520" y="3894086"/>
              <a:ext cx="8702675" cy="282885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6587"/>
              <a:endParaRPr lang="ja-JP" altLang="ja-JP" sz="4000">
                <a:latin typeface="+mn-lt"/>
                <a:ea typeface="+mn-ea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58564" y="3673687"/>
              <a:ext cx="5245112" cy="4407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r>
                <a:rPr lang="en-US" altLang="ja-JP" sz="2000" b="1" dirty="0">
                  <a:solidFill>
                    <a:srgbClr val="0070C0"/>
                  </a:solidFill>
                  <a:latin typeface="Arial" pitchFamily="34" charset="0"/>
                  <a:ea typeface="MeiryoKe_PGothic" pitchFamily="50" charset="-128"/>
                  <a:cs typeface="Arial" pitchFamily="34" charset="0"/>
                </a:rPr>
                <a:t>When a large nucleon removal is involved</a:t>
              </a:r>
              <a:endParaRPr lang="ja-JP" altLang="en-US" sz="2000" b="1" dirty="0">
                <a:solidFill>
                  <a:srgbClr val="0070C0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</p:grpSp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92" y="38331"/>
            <a:ext cx="1431159" cy="466280"/>
          </a:xfrm>
        </p:spPr>
        <p:txBody>
          <a:bodyPr/>
          <a:lstStyle/>
          <a:p>
            <a:r>
              <a:rPr lang="en-US" altLang="ja-JP" dirty="0" smtClean="0"/>
              <a:t>Problem</a:t>
            </a:r>
            <a:endParaRPr lang="en-US" altLang="ja-JP" dirty="0"/>
          </a:p>
        </p:txBody>
      </p:sp>
      <p:grpSp>
        <p:nvGrpSpPr>
          <p:cNvPr id="816" name="グループ化 815"/>
          <p:cNvGrpSpPr/>
          <p:nvPr/>
        </p:nvGrpSpPr>
        <p:grpSpPr>
          <a:xfrm>
            <a:off x="5078525" y="4581213"/>
            <a:ext cx="1286715" cy="1242713"/>
            <a:chOff x="1168760" y="4054161"/>
            <a:chExt cx="1286715" cy="1242713"/>
          </a:xfrm>
          <a:solidFill>
            <a:schemeClr val="bg1"/>
          </a:solidFill>
        </p:grpSpPr>
        <p:sp>
          <p:nvSpPr>
            <p:cNvPr id="817" name="Oval 36"/>
            <p:cNvSpPr>
              <a:spLocks noChangeArrowheads="1"/>
            </p:cNvSpPr>
            <p:nvPr/>
          </p:nvSpPr>
          <p:spPr bwMode="auto">
            <a:xfrm>
              <a:off x="1567672" y="4849730"/>
              <a:ext cx="166688" cy="176212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8" name="Oval 37"/>
            <p:cNvSpPr>
              <a:spLocks noChangeArrowheads="1"/>
            </p:cNvSpPr>
            <p:nvPr/>
          </p:nvSpPr>
          <p:spPr bwMode="auto">
            <a:xfrm>
              <a:off x="1659747" y="4849730"/>
              <a:ext cx="166688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9" name="Oval 38"/>
            <p:cNvSpPr>
              <a:spLocks noChangeArrowheads="1"/>
            </p:cNvSpPr>
            <p:nvPr/>
          </p:nvSpPr>
          <p:spPr bwMode="auto">
            <a:xfrm>
              <a:off x="1457250" y="4122655"/>
              <a:ext cx="165100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0" name="Oval 39"/>
            <p:cNvSpPr>
              <a:spLocks noChangeArrowheads="1"/>
            </p:cNvSpPr>
            <p:nvPr/>
          </p:nvSpPr>
          <p:spPr bwMode="auto">
            <a:xfrm>
              <a:off x="1383522" y="4432217"/>
              <a:ext cx="165100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1" name="Oval 40"/>
            <p:cNvSpPr>
              <a:spLocks noChangeArrowheads="1"/>
            </p:cNvSpPr>
            <p:nvPr/>
          </p:nvSpPr>
          <p:spPr bwMode="auto">
            <a:xfrm>
              <a:off x="1708960" y="4592555"/>
              <a:ext cx="165100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2" name="Oval 41"/>
            <p:cNvSpPr>
              <a:spLocks noChangeArrowheads="1"/>
            </p:cNvSpPr>
            <p:nvPr/>
          </p:nvSpPr>
          <p:spPr bwMode="auto">
            <a:xfrm>
              <a:off x="1383522" y="4536992"/>
              <a:ext cx="166688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3" name="Oval 42"/>
            <p:cNvSpPr>
              <a:spLocks noChangeArrowheads="1"/>
            </p:cNvSpPr>
            <p:nvPr/>
          </p:nvSpPr>
          <p:spPr bwMode="auto">
            <a:xfrm>
              <a:off x="1323652" y="4227442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4" name="Oval 43"/>
            <p:cNvSpPr>
              <a:spLocks noChangeArrowheads="1"/>
            </p:cNvSpPr>
            <p:nvPr/>
          </p:nvSpPr>
          <p:spPr bwMode="auto">
            <a:xfrm>
              <a:off x="1697847" y="4324267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5" name="Oval 44"/>
            <p:cNvSpPr>
              <a:spLocks noChangeArrowheads="1"/>
            </p:cNvSpPr>
            <p:nvPr/>
          </p:nvSpPr>
          <p:spPr bwMode="auto">
            <a:xfrm>
              <a:off x="1713722" y="4443330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6" name="Oval 45"/>
            <p:cNvSpPr>
              <a:spLocks noChangeArrowheads="1"/>
            </p:cNvSpPr>
            <p:nvPr/>
          </p:nvSpPr>
          <p:spPr bwMode="auto">
            <a:xfrm>
              <a:off x="1201135" y="4757596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7" name="Oval 46"/>
            <p:cNvSpPr>
              <a:spLocks noChangeArrowheads="1"/>
            </p:cNvSpPr>
            <p:nvPr/>
          </p:nvSpPr>
          <p:spPr bwMode="auto">
            <a:xfrm>
              <a:off x="1613710" y="4276642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8" name="Oval 47"/>
            <p:cNvSpPr>
              <a:spLocks noChangeArrowheads="1"/>
            </p:cNvSpPr>
            <p:nvPr/>
          </p:nvSpPr>
          <p:spPr bwMode="auto">
            <a:xfrm>
              <a:off x="1980422" y="4744955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29" name="Oval 48"/>
            <p:cNvSpPr>
              <a:spLocks noChangeArrowheads="1"/>
            </p:cNvSpPr>
            <p:nvPr/>
          </p:nvSpPr>
          <p:spPr bwMode="auto">
            <a:xfrm>
              <a:off x="1613710" y="4276642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0" name="Oval 49"/>
            <p:cNvSpPr>
              <a:spLocks noChangeArrowheads="1"/>
            </p:cNvSpPr>
            <p:nvPr/>
          </p:nvSpPr>
          <p:spPr bwMode="auto">
            <a:xfrm>
              <a:off x="1380902" y="4174512"/>
              <a:ext cx="165100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1" name="Oval 50"/>
            <p:cNvSpPr>
              <a:spLocks noChangeArrowheads="1"/>
            </p:cNvSpPr>
            <p:nvPr/>
          </p:nvSpPr>
          <p:spPr bwMode="auto">
            <a:xfrm>
              <a:off x="1756585" y="4078224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2" name="Oval 51"/>
            <p:cNvSpPr>
              <a:spLocks noChangeArrowheads="1"/>
            </p:cNvSpPr>
            <p:nvPr/>
          </p:nvSpPr>
          <p:spPr bwMode="auto">
            <a:xfrm>
              <a:off x="1888347" y="4589380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3" name="Oval 52"/>
            <p:cNvSpPr>
              <a:spLocks noChangeArrowheads="1"/>
            </p:cNvSpPr>
            <p:nvPr/>
          </p:nvSpPr>
          <p:spPr bwMode="auto">
            <a:xfrm>
              <a:off x="1659747" y="4692567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4" name="Oval 53"/>
            <p:cNvSpPr>
              <a:spLocks noChangeArrowheads="1"/>
            </p:cNvSpPr>
            <p:nvPr/>
          </p:nvSpPr>
          <p:spPr bwMode="auto">
            <a:xfrm>
              <a:off x="1797860" y="4849730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5" name="Oval 54"/>
            <p:cNvSpPr>
              <a:spLocks noChangeArrowheads="1"/>
            </p:cNvSpPr>
            <p:nvPr/>
          </p:nvSpPr>
          <p:spPr bwMode="auto">
            <a:xfrm>
              <a:off x="1888347" y="4484605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6" name="Oval 55"/>
            <p:cNvSpPr>
              <a:spLocks noChangeArrowheads="1"/>
            </p:cNvSpPr>
            <p:nvPr/>
          </p:nvSpPr>
          <p:spPr bwMode="auto">
            <a:xfrm>
              <a:off x="1211279" y="4377448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7" name="Oval 56"/>
            <p:cNvSpPr>
              <a:spLocks noChangeArrowheads="1"/>
            </p:cNvSpPr>
            <p:nvPr/>
          </p:nvSpPr>
          <p:spPr bwMode="auto">
            <a:xfrm>
              <a:off x="1980422" y="4640180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8" name="Oval 57"/>
            <p:cNvSpPr>
              <a:spLocks noChangeArrowheads="1"/>
            </p:cNvSpPr>
            <p:nvPr/>
          </p:nvSpPr>
          <p:spPr bwMode="auto">
            <a:xfrm>
              <a:off x="1719442" y="5119074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39" name="Oval 58"/>
            <p:cNvSpPr>
              <a:spLocks noChangeArrowheads="1"/>
            </p:cNvSpPr>
            <p:nvPr/>
          </p:nvSpPr>
          <p:spPr bwMode="auto">
            <a:xfrm>
              <a:off x="1257315" y="4878305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0" name="Oval 59"/>
            <p:cNvSpPr>
              <a:spLocks noChangeArrowheads="1"/>
            </p:cNvSpPr>
            <p:nvPr/>
          </p:nvSpPr>
          <p:spPr bwMode="auto">
            <a:xfrm rot="-346944">
              <a:off x="1934385" y="4849730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1" name="Oval 60"/>
            <p:cNvSpPr>
              <a:spLocks noChangeArrowheads="1"/>
            </p:cNvSpPr>
            <p:nvPr/>
          </p:nvSpPr>
          <p:spPr bwMode="auto">
            <a:xfrm>
              <a:off x="1980422" y="4589380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2" name="Oval 61"/>
            <p:cNvSpPr>
              <a:spLocks noChangeArrowheads="1"/>
            </p:cNvSpPr>
            <p:nvPr/>
          </p:nvSpPr>
          <p:spPr bwMode="auto">
            <a:xfrm>
              <a:off x="1797860" y="4379830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3" name="Oval 62"/>
            <p:cNvSpPr>
              <a:spLocks noChangeArrowheads="1"/>
            </p:cNvSpPr>
            <p:nvPr/>
          </p:nvSpPr>
          <p:spPr bwMode="auto">
            <a:xfrm>
              <a:off x="1886130" y="4078224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4" name="Oval 63"/>
            <p:cNvSpPr>
              <a:spLocks noChangeArrowheads="1"/>
            </p:cNvSpPr>
            <p:nvPr/>
          </p:nvSpPr>
          <p:spPr bwMode="auto">
            <a:xfrm>
              <a:off x="2006780" y="4138397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5" name="Oval 64"/>
            <p:cNvSpPr>
              <a:spLocks noChangeArrowheads="1"/>
            </p:cNvSpPr>
            <p:nvPr/>
          </p:nvSpPr>
          <p:spPr bwMode="auto">
            <a:xfrm>
              <a:off x="1188721" y="4531702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6" name="Oval 65"/>
            <p:cNvSpPr>
              <a:spLocks noChangeArrowheads="1"/>
            </p:cNvSpPr>
            <p:nvPr/>
          </p:nvSpPr>
          <p:spPr bwMode="auto">
            <a:xfrm>
              <a:off x="1339072" y="4640180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7" name="Oval 66"/>
            <p:cNvSpPr>
              <a:spLocks noChangeArrowheads="1"/>
            </p:cNvSpPr>
            <p:nvPr/>
          </p:nvSpPr>
          <p:spPr bwMode="auto">
            <a:xfrm>
              <a:off x="1888347" y="4692567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8" name="Oval 67"/>
            <p:cNvSpPr>
              <a:spLocks noChangeArrowheads="1"/>
            </p:cNvSpPr>
            <p:nvPr/>
          </p:nvSpPr>
          <p:spPr bwMode="auto">
            <a:xfrm>
              <a:off x="1705785" y="4951330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49" name="Oval 68"/>
            <p:cNvSpPr>
              <a:spLocks noChangeArrowheads="1"/>
            </p:cNvSpPr>
            <p:nvPr/>
          </p:nvSpPr>
          <p:spPr bwMode="auto">
            <a:xfrm>
              <a:off x="1594660" y="5079917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0" name="Oval 69"/>
            <p:cNvSpPr>
              <a:spLocks noChangeArrowheads="1"/>
            </p:cNvSpPr>
            <p:nvPr/>
          </p:nvSpPr>
          <p:spPr bwMode="auto">
            <a:xfrm>
              <a:off x="1440229" y="4836702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1" name="Oval 70"/>
            <p:cNvSpPr>
              <a:spLocks noChangeArrowheads="1"/>
            </p:cNvSpPr>
            <p:nvPr/>
          </p:nvSpPr>
          <p:spPr bwMode="auto">
            <a:xfrm>
              <a:off x="1475597" y="4535405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2" name="Oval 71"/>
            <p:cNvSpPr>
              <a:spLocks noChangeArrowheads="1"/>
            </p:cNvSpPr>
            <p:nvPr/>
          </p:nvSpPr>
          <p:spPr bwMode="auto">
            <a:xfrm>
              <a:off x="1842310" y="4900530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3" name="Oval 72"/>
            <p:cNvSpPr>
              <a:spLocks noChangeArrowheads="1"/>
            </p:cNvSpPr>
            <p:nvPr/>
          </p:nvSpPr>
          <p:spPr bwMode="auto">
            <a:xfrm>
              <a:off x="1855152" y="4941036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4" name="Oval 73"/>
            <p:cNvSpPr>
              <a:spLocks noChangeArrowheads="1"/>
            </p:cNvSpPr>
            <p:nvPr/>
          </p:nvSpPr>
          <p:spPr bwMode="auto">
            <a:xfrm>
              <a:off x="1364696" y="4955790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5" name="Oval 74"/>
            <p:cNvSpPr>
              <a:spLocks noChangeArrowheads="1"/>
            </p:cNvSpPr>
            <p:nvPr/>
          </p:nvSpPr>
          <p:spPr bwMode="auto">
            <a:xfrm>
              <a:off x="1613710" y="4097255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6" name="Oval 75"/>
            <p:cNvSpPr>
              <a:spLocks noChangeArrowheads="1"/>
            </p:cNvSpPr>
            <p:nvPr/>
          </p:nvSpPr>
          <p:spPr bwMode="auto">
            <a:xfrm>
              <a:off x="1750235" y="4381417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7" name="Oval 76"/>
            <p:cNvSpPr>
              <a:spLocks noChangeArrowheads="1"/>
            </p:cNvSpPr>
            <p:nvPr/>
          </p:nvSpPr>
          <p:spPr bwMode="auto">
            <a:xfrm>
              <a:off x="1845168" y="5095261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8" name="Oval 77"/>
            <p:cNvSpPr>
              <a:spLocks noChangeArrowheads="1"/>
            </p:cNvSpPr>
            <p:nvPr/>
          </p:nvSpPr>
          <p:spPr bwMode="auto">
            <a:xfrm>
              <a:off x="1475597" y="4381417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59" name="Oval 78"/>
            <p:cNvSpPr>
              <a:spLocks noChangeArrowheads="1"/>
            </p:cNvSpPr>
            <p:nvPr/>
          </p:nvSpPr>
          <p:spPr bwMode="auto">
            <a:xfrm>
              <a:off x="2150975" y="4263413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0" name="Oval 79"/>
            <p:cNvSpPr>
              <a:spLocks noChangeArrowheads="1"/>
            </p:cNvSpPr>
            <p:nvPr/>
          </p:nvSpPr>
          <p:spPr bwMode="auto">
            <a:xfrm>
              <a:off x="1613710" y="4381417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1" name="Oval 129"/>
            <p:cNvSpPr>
              <a:spLocks noChangeArrowheads="1"/>
            </p:cNvSpPr>
            <p:nvPr/>
          </p:nvSpPr>
          <p:spPr bwMode="auto">
            <a:xfrm>
              <a:off x="1383522" y="4484605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2" name="Oval 130"/>
            <p:cNvSpPr>
              <a:spLocks noChangeArrowheads="1"/>
            </p:cNvSpPr>
            <p:nvPr/>
          </p:nvSpPr>
          <p:spPr bwMode="auto">
            <a:xfrm>
              <a:off x="1613710" y="4744955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3" name="Oval 131"/>
            <p:cNvSpPr>
              <a:spLocks noChangeArrowheads="1"/>
            </p:cNvSpPr>
            <p:nvPr/>
          </p:nvSpPr>
          <p:spPr bwMode="auto">
            <a:xfrm>
              <a:off x="1273124" y="4266377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4" name="Oval 132"/>
            <p:cNvSpPr>
              <a:spLocks noChangeArrowheads="1"/>
            </p:cNvSpPr>
            <p:nvPr/>
          </p:nvSpPr>
          <p:spPr bwMode="auto">
            <a:xfrm>
              <a:off x="1750235" y="4536992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5" name="Oval 133"/>
            <p:cNvSpPr>
              <a:spLocks noChangeArrowheads="1"/>
            </p:cNvSpPr>
            <p:nvPr/>
          </p:nvSpPr>
          <p:spPr bwMode="auto">
            <a:xfrm>
              <a:off x="1515746" y="4871662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6" name="Oval 134"/>
            <p:cNvSpPr>
              <a:spLocks noChangeArrowheads="1"/>
            </p:cNvSpPr>
            <p:nvPr/>
          </p:nvSpPr>
          <p:spPr bwMode="auto">
            <a:xfrm>
              <a:off x="2150447" y="4698917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7" name="Oval 135"/>
            <p:cNvSpPr>
              <a:spLocks noChangeArrowheads="1"/>
            </p:cNvSpPr>
            <p:nvPr/>
          </p:nvSpPr>
          <p:spPr bwMode="auto">
            <a:xfrm>
              <a:off x="1512413" y="4958965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8" name="Oval 136"/>
            <p:cNvSpPr>
              <a:spLocks noChangeArrowheads="1"/>
            </p:cNvSpPr>
            <p:nvPr/>
          </p:nvSpPr>
          <p:spPr bwMode="auto">
            <a:xfrm>
              <a:off x="1503401" y="5082272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69" name="Oval 137"/>
            <p:cNvSpPr>
              <a:spLocks noChangeArrowheads="1"/>
            </p:cNvSpPr>
            <p:nvPr/>
          </p:nvSpPr>
          <p:spPr bwMode="auto">
            <a:xfrm>
              <a:off x="1304502" y="4487671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0" name="Oval 138"/>
            <p:cNvSpPr>
              <a:spLocks noChangeArrowheads="1"/>
            </p:cNvSpPr>
            <p:nvPr/>
          </p:nvSpPr>
          <p:spPr bwMode="auto">
            <a:xfrm>
              <a:off x="1750235" y="4692567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1" name="Oval 139"/>
            <p:cNvSpPr>
              <a:spLocks noChangeArrowheads="1"/>
            </p:cNvSpPr>
            <p:nvPr/>
          </p:nvSpPr>
          <p:spPr bwMode="auto">
            <a:xfrm>
              <a:off x="1412160" y="478916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2" name="Oval 140"/>
            <p:cNvSpPr>
              <a:spLocks noChangeArrowheads="1"/>
            </p:cNvSpPr>
            <p:nvPr/>
          </p:nvSpPr>
          <p:spPr bwMode="auto">
            <a:xfrm>
              <a:off x="1662923" y="4054161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3" name="Oval 141"/>
            <p:cNvSpPr>
              <a:spLocks noChangeArrowheads="1"/>
            </p:cNvSpPr>
            <p:nvPr/>
          </p:nvSpPr>
          <p:spPr bwMode="auto">
            <a:xfrm>
              <a:off x="1352234" y="4769256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4" name="Oval 142"/>
            <p:cNvSpPr>
              <a:spLocks noChangeArrowheads="1"/>
            </p:cNvSpPr>
            <p:nvPr/>
          </p:nvSpPr>
          <p:spPr bwMode="auto">
            <a:xfrm>
              <a:off x="1842310" y="4589380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5" name="Oval 143"/>
            <p:cNvSpPr>
              <a:spLocks noChangeArrowheads="1"/>
            </p:cNvSpPr>
            <p:nvPr/>
          </p:nvSpPr>
          <p:spPr bwMode="auto">
            <a:xfrm>
              <a:off x="1797860" y="4484605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6" name="Oval 144"/>
            <p:cNvSpPr>
              <a:spLocks noChangeArrowheads="1"/>
            </p:cNvSpPr>
            <p:nvPr/>
          </p:nvSpPr>
          <p:spPr bwMode="auto">
            <a:xfrm>
              <a:off x="1312085" y="460829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7" name="Oval 145"/>
            <p:cNvSpPr>
              <a:spLocks noChangeArrowheads="1"/>
            </p:cNvSpPr>
            <p:nvPr/>
          </p:nvSpPr>
          <p:spPr bwMode="auto">
            <a:xfrm>
              <a:off x="1613710" y="4432217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8" name="Oval 145"/>
            <p:cNvSpPr>
              <a:spLocks noChangeArrowheads="1"/>
            </p:cNvSpPr>
            <p:nvPr/>
          </p:nvSpPr>
          <p:spPr bwMode="auto">
            <a:xfrm>
              <a:off x="1766110" y="4584617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79" name="Oval 36"/>
            <p:cNvSpPr>
              <a:spLocks noChangeArrowheads="1"/>
            </p:cNvSpPr>
            <p:nvPr/>
          </p:nvSpPr>
          <p:spPr bwMode="auto">
            <a:xfrm>
              <a:off x="1964710" y="5080645"/>
              <a:ext cx="166688" cy="176212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0" name="Oval 37"/>
            <p:cNvSpPr>
              <a:spLocks noChangeArrowheads="1"/>
            </p:cNvSpPr>
            <p:nvPr/>
          </p:nvSpPr>
          <p:spPr bwMode="auto">
            <a:xfrm>
              <a:off x="2092504" y="5002130"/>
              <a:ext cx="166688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1" name="Oval 40"/>
            <p:cNvSpPr>
              <a:spLocks noChangeArrowheads="1"/>
            </p:cNvSpPr>
            <p:nvPr/>
          </p:nvSpPr>
          <p:spPr bwMode="auto">
            <a:xfrm>
              <a:off x="2093298" y="4641150"/>
              <a:ext cx="165100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2" name="Oval 43"/>
            <p:cNvSpPr>
              <a:spLocks noChangeArrowheads="1"/>
            </p:cNvSpPr>
            <p:nvPr/>
          </p:nvSpPr>
          <p:spPr bwMode="auto">
            <a:xfrm>
              <a:off x="1850247" y="4476667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3" name="Oval 44"/>
            <p:cNvSpPr>
              <a:spLocks noChangeArrowheads="1"/>
            </p:cNvSpPr>
            <p:nvPr/>
          </p:nvSpPr>
          <p:spPr bwMode="auto">
            <a:xfrm>
              <a:off x="2041942" y="4505564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4" name="Oval 46"/>
            <p:cNvSpPr>
              <a:spLocks noChangeArrowheads="1"/>
            </p:cNvSpPr>
            <p:nvPr/>
          </p:nvSpPr>
          <p:spPr bwMode="auto">
            <a:xfrm>
              <a:off x="1766110" y="4429042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5" name="Oval 47"/>
            <p:cNvSpPr>
              <a:spLocks noChangeArrowheads="1"/>
            </p:cNvSpPr>
            <p:nvPr/>
          </p:nvSpPr>
          <p:spPr bwMode="auto">
            <a:xfrm>
              <a:off x="2194950" y="4721143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6" name="Oval 48"/>
            <p:cNvSpPr>
              <a:spLocks noChangeArrowheads="1"/>
            </p:cNvSpPr>
            <p:nvPr/>
          </p:nvSpPr>
          <p:spPr bwMode="auto">
            <a:xfrm>
              <a:off x="1875811" y="428970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7" name="Oval 49"/>
            <p:cNvSpPr>
              <a:spLocks noChangeArrowheads="1"/>
            </p:cNvSpPr>
            <p:nvPr/>
          </p:nvSpPr>
          <p:spPr bwMode="auto">
            <a:xfrm>
              <a:off x="1759760" y="4307674"/>
              <a:ext cx="165100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8" name="Oval 50"/>
            <p:cNvSpPr>
              <a:spLocks noChangeArrowheads="1"/>
            </p:cNvSpPr>
            <p:nvPr/>
          </p:nvSpPr>
          <p:spPr bwMode="auto">
            <a:xfrm>
              <a:off x="2018807" y="4432217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89" name="Oval 51"/>
            <p:cNvSpPr>
              <a:spLocks noChangeArrowheads="1"/>
            </p:cNvSpPr>
            <p:nvPr/>
          </p:nvSpPr>
          <p:spPr bwMode="auto">
            <a:xfrm>
              <a:off x="2101853" y="4821292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0" name="Oval 52"/>
            <p:cNvSpPr>
              <a:spLocks noChangeArrowheads="1"/>
            </p:cNvSpPr>
            <p:nvPr/>
          </p:nvSpPr>
          <p:spPr bwMode="auto">
            <a:xfrm>
              <a:off x="1414885" y="5039073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1" name="Oval 53"/>
            <p:cNvSpPr>
              <a:spLocks noChangeArrowheads="1"/>
            </p:cNvSpPr>
            <p:nvPr/>
          </p:nvSpPr>
          <p:spPr bwMode="auto">
            <a:xfrm>
              <a:off x="1950260" y="5002130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2" name="Oval 54"/>
            <p:cNvSpPr>
              <a:spLocks noChangeArrowheads="1"/>
            </p:cNvSpPr>
            <p:nvPr/>
          </p:nvSpPr>
          <p:spPr bwMode="auto">
            <a:xfrm>
              <a:off x="2217917" y="4350537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3" name="Oval 56"/>
            <p:cNvSpPr>
              <a:spLocks noChangeArrowheads="1"/>
            </p:cNvSpPr>
            <p:nvPr/>
          </p:nvSpPr>
          <p:spPr bwMode="auto">
            <a:xfrm>
              <a:off x="1815595" y="4186949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4" name="Oval 59"/>
            <p:cNvSpPr>
              <a:spLocks noChangeArrowheads="1"/>
            </p:cNvSpPr>
            <p:nvPr/>
          </p:nvSpPr>
          <p:spPr bwMode="auto">
            <a:xfrm rot="-346944">
              <a:off x="2196486" y="4843693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5" name="Oval 60"/>
            <p:cNvSpPr>
              <a:spLocks noChangeArrowheads="1"/>
            </p:cNvSpPr>
            <p:nvPr/>
          </p:nvSpPr>
          <p:spPr bwMode="auto">
            <a:xfrm>
              <a:off x="1881080" y="4443429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6" name="Oval 61"/>
            <p:cNvSpPr>
              <a:spLocks noChangeArrowheads="1"/>
            </p:cNvSpPr>
            <p:nvPr/>
          </p:nvSpPr>
          <p:spPr bwMode="auto">
            <a:xfrm>
              <a:off x="2048054" y="4386179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7" name="Oval 62"/>
            <p:cNvSpPr>
              <a:spLocks noChangeArrowheads="1"/>
            </p:cNvSpPr>
            <p:nvPr/>
          </p:nvSpPr>
          <p:spPr bwMode="auto">
            <a:xfrm>
              <a:off x="1897554" y="4206745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8" name="Oval 63"/>
            <p:cNvSpPr>
              <a:spLocks noChangeArrowheads="1"/>
            </p:cNvSpPr>
            <p:nvPr/>
          </p:nvSpPr>
          <p:spPr bwMode="auto">
            <a:xfrm>
              <a:off x="1708863" y="421001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99" name="Oval 66"/>
            <p:cNvSpPr>
              <a:spLocks noChangeArrowheads="1"/>
            </p:cNvSpPr>
            <p:nvPr/>
          </p:nvSpPr>
          <p:spPr bwMode="auto">
            <a:xfrm>
              <a:off x="2273019" y="4753000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0" name="Oval 69"/>
            <p:cNvSpPr>
              <a:spLocks noChangeArrowheads="1"/>
            </p:cNvSpPr>
            <p:nvPr/>
          </p:nvSpPr>
          <p:spPr bwMode="auto">
            <a:xfrm>
              <a:off x="1412160" y="4952123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1" name="Oval 71"/>
            <p:cNvSpPr>
              <a:spLocks noChangeArrowheads="1"/>
            </p:cNvSpPr>
            <p:nvPr/>
          </p:nvSpPr>
          <p:spPr bwMode="auto">
            <a:xfrm>
              <a:off x="2160248" y="490674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2" name="Oval 72"/>
            <p:cNvSpPr>
              <a:spLocks noChangeArrowheads="1"/>
            </p:cNvSpPr>
            <p:nvPr/>
          </p:nvSpPr>
          <p:spPr bwMode="auto">
            <a:xfrm>
              <a:off x="1168760" y="4666897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3" name="Oval 74"/>
            <p:cNvSpPr>
              <a:spLocks noChangeArrowheads="1"/>
            </p:cNvSpPr>
            <p:nvPr/>
          </p:nvSpPr>
          <p:spPr bwMode="auto">
            <a:xfrm>
              <a:off x="2107499" y="4162219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4" name="Oval 75"/>
            <p:cNvSpPr>
              <a:spLocks noChangeArrowheads="1"/>
            </p:cNvSpPr>
            <p:nvPr/>
          </p:nvSpPr>
          <p:spPr bwMode="auto">
            <a:xfrm>
              <a:off x="2018807" y="423457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5" name="Oval 78"/>
            <p:cNvSpPr>
              <a:spLocks noChangeArrowheads="1"/>
            </p:cNvSpPr>
            <p:nvPr/>
          </p:nvSpPr>
          <p:spPr bwMode="auto">
            <a:xfrm>
              <a:off x="2143935" y="4566624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6" name="Oval 79"/>
            <p:cNvSpPr>
              <a:spLocks noChangeArrowheads="1"/>
            </p:cNvSpPr>
            <p:nvPr/>
          </p:nvSpPr>
          <p:spPr bwMode="auto">
            <a:xfrm>
              <a:off x="2107499" y="4343316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7" name="Oval 130"/>
            <p:cNvSpPr>
              <a:spLocks noChangeArrowheads="1"/>
            </p:cNvSpPr>
            <p:nvPr/>
          </p:nvSpPr>
          <p:spPr bwMode="auto">
            <a:xfrm>
              <a:off x="1796663" y="5014042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8" name="Oval 132"/>
            <p:cNvSpPr>
              <a:spLocks noChangeArrowheads="1"/>
            </p:cNvSpPr>
            <p:nvPr/>
          </p:nvSpPr>
          <p:spPr bwMode="auto">
            <a:xfrm>
              <a:off x="2291963" y="4674165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09" name="Oval 133"/>
            <p:cNvSpPr>
              <a:spLocks noChangeArrowheads="1"/>
            </p:cNvSpPr>
            <p:nvPr/>
          </p:nvSpPr>
          <p:spPr bwMode="auto">
            <a:xfrm>
              <a:off x="2010261" y="489670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0" name="Oval 134"/>
            <p:cNvSpPr>
              <a:spLocks noChangeArrowheads="1"/>
            </p:cNvSpPr>
            <p:nvPr/>
          </p:nvSpPr>
          <p:spPr bwMode="auto">
            <a:xfrm>
              <a:off x="2259371" y="4595456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1" name="Oval 135"/>
            <p:cNvSpPr>
              <a:spLocks noChangeArrowheads="1"/>
            </p:cNvSpPr>
            <p:nvPr/>
          </p:nvSpPr>
          <p:spPr bwMode="auto">
            <a:xfrm>
              <a:off x="2104018" y="4459991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2" name="Oval 136"/>
            <p:cNvSpPr>
              <a:spLocks noChangeArrowheads="1"/>
            </p:cNvSpPr>
            <p:nvPr/>
          </p:nvSpPr>
          <p:spPr bwMode="auto">
            <a:xfrm>
              <a:off x="1875963" y="4833324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3" name="Oval 138"/>
            <p:cNvSpPr>
              <a:spLocks noChangeArrowheads="1"/>
            </p:cNvSpPr>
            <p:nvPr/>
          </p:nvSpPr>
          <p:spPr bwMode="auto">
            <a:xfrm>
              <a:off x="2177069" y="4411434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4" name="Oval 139"/>
            <p:cNvSpPr>
              <a:spLocks noChangeArrowheads="1"/>
            </p:cNvSpPr>
            <p:nvPr/>
          </p:nvSpPr>
          <p:spPr bwMode="auto">
            <a:xfrm>
              <a:off x="1790737" y="4920991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5" name="Oval 140"/>
            <p:cNvSpPr>
              <a:spLocks noChangeArrowheads="1"/>
            </p:cNvSpPr>
            <p:nvPr/>
          </p:nvSpPr>
          <p:spPr bwMode="auto">
            <a:xfrm>
              <a:off x="1541870" y="4092274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6" name="Oval 141"/>
            <p:cNvSpPr>
              <a:spLocks noChangeArrowheads="1"/>
            </p:cNvSpPr>
            <p:nvPr/>
          </p:nvSpPr>
          <p:spPr bwMode="auto">
            <a:xfrm>
              <a:off x="1424193" y="4641767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7" name="Oval 142"/>
            <p:cNvSpPr>
              <a:spLocks noChangeArrowheads="1"/>
            </p:cNvSpPr>
            <p:nvPr/>
          </p:nvSpPr>
          <p:spPr bwMode="auto">
            <a:xfrm>
              <a:off x="1515271" y="4230629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8" name="Oval 143"/>
            <p:cNvSpPr>
              <a:spLocks noChangeArrowheads="1"/>
            </p:cNvSpPr>
            <p:nvPr/>
          </p:nvSpPr>
          <p:spPr bwMode="auto">
            <a:xfrm>
              <a:off x="2273020" y="4489143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19" name="Oval 144"/>
            <p:cNvSpPr>
              <a:spLocks noChangeArrowheads="1"/>
            </p:cNvSpPr>
            <p:nvPr/>
          </p:nvSpPr>
          <p:spPr bwMode="auto">
            <a:xfrm>
              <a:off x="1382490" y="4217980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0" name="Oval 145"/>
            <p:cNvSpPr>
              <a:spLocks noChangeArrowheads="1"/>
            </p:cNvSpPr>
            <p:nvPr/>
          </p:nvSpPr>
          <p:spPr bwMode="auto">
            <a:xfrm>
              <a:off x="1315722" y="4356372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1" name="Oval 145"/>
            <p:cNvSpPr>
              <a:spLocks noChangeArrowheads="1"/>
            </p:cNvSpPr>
            <p:nvPr/>
          </p:nvSpPr>
          <p:spPr bwMode="auto">
            <a:xfrm>
              <a:off x="1387048" y="4312639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2" name="Oval 36"/>
            <p:cNvSpPr>
              <a:spLocks noChangeArrowheads="1"/>
            </p:cNvSpPr>
            <p:nvPr/>
          </p:nvSpPr>
          <p:spPr bwMode="auto">
            <a:xfrm>
              <a:off x="1643872" y="4881936"/>
              <a:ext cx="166688" cy="176212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3" name="Oval 37"/>
            <p:cNvSpPr>
              <a:spLocks noChangeArrowheads="1"/>
            </p:cNvSpPr>
            <p:nvPr/>
          </p:nvSpPr>
          <p:spPr bwMode="auto">
            <a:xfrm>
              <a:off x="1735947" y="4881936"/>
              <a:ext cx="166688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4" name="Oval 38"/>
            <p:cNvSpPr>
              <a:spLocks noChangeArrowheads="1"/>
            </p:cNvSpPr>
            <p:nvPr/>
          </p:nvSpPr>
          <p:spPr bwMode="auto">
            <a:xfrm>
              <a:off x="1551797" y="4234236"/>
              <a:ext cx="165100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5" name="Oval 39"/>
            <p:cNvSpPr>
              <a:spLocks noChangeArrowheads="1"/>
            </p:cNvSpPr>
            <p:nvPr/>
          </p:nvSpPr>
          <p:spPr bwMode="auto">
            <a:xfrm>
              <a:off x="1459722" y="4464423"/>
              <a:ext cx="165100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6" name="Oval 40"/>
            <p:cNvSpPr>
              <a:spLocks noChangeArrowheads="1"/>
            </p:cNvSpPr>
            <p:nvPr/>
          </p:nvSpPr>
          <p:spPr bwMode="auto">
            <a:xfrm>
              <a:off x="1785160" y="4624761"/>
              <a:ext cx="165100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7" name="Oval 41"/>
            <p:cNvSpPr>
              <a:spLocks noChangeArrowheads="1"/>
            </p:cNvSpPr>
            <p:nvPr/>
          </p:nvSpPr>
          <p:spPr bwMode="auto">
            <a:xfrm>
              <a:off x="1459722" y="4569198"/>
              <a:ext cx="166688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8" name="Oval 42"/>
            <p:cNvSpPr>
              <a:spLocks noChangeArrowheads="1"/>
            </p:cNvSpPr>
            <p:nvPr/>
          </p:nvSpPr>
          <p:spPr bwMode="auto">
            <a:xfrm>
              <a:off x="1442260" y="4332661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29" name="Oval 43"/>
            <p:cNvSpPr>
              <a:spLocks noChangeArrowheads="1"/>
            </p:cNvSpPr>
            <p:nvPr/>
          </p:nvSpPr>
          <p:spPr bwMode="auto">
            <a:xfrm>
              <a:off x="1774047" y="4356473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0" name="Oval 44"/>
            <p:cNvSpPr>
              <a:spLocks noChangeArrowheads="1"/>
            </p:cNvSpPr>
            <p:nvPr/>
          </p:nvSpPr>
          <p:spPr bwMode="auto">
            <a:xfrm>
              <a:off x="1789922" y="4475536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1" name="Oval 45"/>
            <p:cNvSpPr>
              <a:spLocks noChangeArrowheads="1"/>
            </p:cNvSpPr>
            <p:nvPr/>
          </p:nvSpPr>
          <p:spPr bwMode="auto">
            <a:xfrm>
              <a:off x="1369235" y="4777161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2" name="Oval 46"/>
            <p:cNvSpPr>
              <a:spLocks noChangeArrowheads="1"/>
            </p:cNvSpPr>
            <p:nvPr/>
          </p:nvSpPr>
          <p:spPr bwMode="auto">
            <a:xfrm>
              <a:off x="1689910" y="4308848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3" name="Oval 47"/>
            <p:cNvSpPr>
              <a:spLocks noChangeArrowheads="1"/>
            </p:cNvSpPr>
            <p:nvPr/>
          </p:nvSpPr>
          <p:spPr bwMode="auto">
            <a:xfrm>
              <a:off x="2056622" y="4777161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4" name="Oval 48"/>
            <p:cNvSpPr>
              <a:spLocks noChangeArrowheads="1"/>
            </p:cNvSpPr>
            <p:nvPr/>
          </p:nvSpPr>
          <p:spPr bwMode="auto">
            <a:xfrm>
              <a:off x="1689910" y="4308848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5" name="Oval 49"/>
            <p:cNvSpPr>
              <a:spLocks noChangeArrowheads="1"/>
            </p:cNvSpPr>
            <p:nvPr/>
          </p:nvSpPr>
          <p:spPr bwMode="auto">
            <a:xfrm>
              <a:off x="1597835" y="4308848"/>
              <a:ext cx="165100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6" name="Oval 50"/>
            <p:cNvSpPr>
              <a:spLocks noChangeArrowheads="1"/>
            </p:cNvSpPr>
            <p:nvPr/>
          </p:nvSpPr>
          <p:spPr bwMode="auto">
            <a:xfrm>
              <a:off x="1826435" y="4258048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7" name="Oval 51"/>
            <p:cNvSpPr>
              <a:spLocks noChangeArrowheads="1"/>
            </p:cNvSpPr>
            <p:nvPr/>
          </p:nvSpPr>
          <p:spPr bwMode="auto">
            <a:xfrm>
              <a:off x="1964547" y="4621586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8" name="Oval 52"/>
            <p:cNvSpPr>
              <a:spLocks noChangeArrowheads="1"/>
            </p:cNvSpPr>
            <p:nvPr/>
          </p:nvSpPr>
          <p:spPr bwMode="auto">
            <a:xfrm>
              <a:off x="1735947" y="4724773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39" name="Oval 53"/>
            <p:cNvSpPr>
              <a:spLocks noChangeArrowheads="1"/>
            </p:cNvSpPr>
            <p:nvPr/>
          </p:nvSpPr>
          <p:spPr bwMode="auto">
            <a:xfrm>
              <a:off x="1874060" y="4881936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0" name="Oval 54"/>
            <p:cNvSpPr>
              <a:spLocks noChangeArrowheads="1"/>
            </p:cNvSpPr>
            <p:nvPr/>
          </p:nvSpPr>
          <p:spPr bwMode="auto">
            <a:xfrm>
              <a:off x="1964547" y="4516811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1" name="Oval 55"/>
            <p:cNvSpPr>
              <a:spLocks noChangeArrowheads="1"/>
            </p:cNvSpPr>
            <p:nvPr/>
          </p:nvSpPr>
          <p:spPr bwMode="auto">
            <a:xfrm>
              <a:off x="1369235" y="446442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2" name="Oval 56"/>
            <p:cNvSpPr>
              <a:spLocks noChangeArrowheads="1"/>
            </p:cNvSpPr>
            <p:nvPr/>
          </p:nvSpPr>
          <p:spPr bwMode="auto">
            <a:xfrm>
              <a:off x="2056622" y="4672386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3" name="Oval 57"/>
            <p:cNvSpPr>
              <a:spLocks noChangeArrowheads="1"/>
            </p:cNvSpPr>
            <p:nvPr/>
          </p:nvSpPr>
          <p:spPr bwMode="auto">
            <a:xfrm>
              <a:off x="1551797" y="4881936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4" name="Oval 58"/>
            <p:cNvSpPr>
              <a:spLocks noChangeArrowheads="1"/>
            </p:cNvSpPr>
            <p:nvPr/>
          </p:nvSpPr>
          <p:spPr bwMode="auto">
            <a:xfrm>
              <a:off x="1459722" y="4881936"/>
              <a:ext cx="163513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5" name="Oval 59"/>
            <p:cNvSpPr>
              <a:spLocks noChangeArrowheads="1"/>
            </p:cNvSpPr>
            <p:nvPr/>
          </p:nvSpPr>
          <p:spPr bwMode="auto">
            <a:xfrm rot="-346944">
              <a:off x="2010585" y="488193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6" name="Oval 60"/>
            <p:cNvSpPr>
              <a:spLocks noChangeArrowheads="1"/>
            </p:cNvSpPr>
            <p:nvPr/>
          </p:nvSpPr>
          <p:spPr bwMode="auto">
            <a:xfrm>
              <a:off x="2056622" y="4621586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7" name="Oval 61"/>
            <p:cNvSpPr>
              <a:spLocks noChangeArrowheads="1"/>
            </p:cNvSpPr>
            <p:nvPr/>
          </p:nvSpPr>
          <p:spPr bwMode="auto">
            <a:xfrm>
              <a:off x="1874060" y="4412036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8" name="Oval 62"/>
            <p:cNvSpPr>
              <a:spLocks noChangeArrowheads="1"/>
            </p:cNvSpPr>
            <p:nvPr/>
          </p:nvSpPr>
          <p:spPr bwMode="auto">
            <a:xfrm>
              <a:off x="1918510" y="425646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49" name="Oval 63"/>
            <p:cNvSpPr>
              <a:spLocks noChangeArrowheads="1"/>
            </p:cNvSpPr>
            <p:nvPr/>
          </p:nvSpPr>
          <p:spPr bwMode="auto">
            <a:xfrm>
              <a:off x="2010585" y="436123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0" name="Oval 64"/>
            <p:cNvSpPr>
              <a:spLocks noChangeArrowheads="1"/>
            </p:cNvSpPr>
            <p:nvPr/>
          </p:nvSpPr>
          <p:spPr bwMode="auto">
            <a:xfrm>
              <a:off x="1323197" y="4621586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1" name="Oval 65"/>
            <p:cNvSpPr>
              <a:spLocks noChangeArrowheads="1"/>
            </p:cNvSpPr>
            <p:nvPr/>
          </p:nvSpPr>
          <p:spPr bwMode="auto">
            <a:xfrm>
              <a:off x="1415272" y="4672386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2" name="Oval 66"/>
            <p:cNvSpPr>
              <a:spLocks noChangeArrowheads="1"/>
            </p:cNvSpPr>
            <p:nvPr/>
          </p:nvSpPr>
          <p:spPr bwMode="auto">
            <a:xfrm>
              <a:off x="1964547" y="4724773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3" name="Oval 67"/>
            <p:cNvSpPr>
              <a:spLocks noChangeArrowheads="1"/>
            </p:cNvSpPr>
            <p:nvPr/>
          </p:nvSpPr>
          <p:spPr bwMode="auto">
            <a:xfrm>
              <a:off x="1781985" y="4983536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4" name="Oval 68"/>
            <p:cNvSpPr>
              <a:spLocks noChangeArrowheads="1"/>
            </p:cNvSpPr>
            <p:nvPr/>
          </p:nvSpPr>
          <p:spPr bwMode="auto">
            <a:xfrm>
              <a:off x="1505760" y="4777161"/>
              <a:ext cx="165100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5" name="Oval 69"/>
            <p:cNvSpPr>
              <a:spLocks noChangeArrowheads="1"/>
            </p:cNvSpPr>
            <p:nvPr/>
          </p:nvSpPr>
          <p:spPr bwMode="auto">
            <a:xfrm>
              <a:off x="1597835" y="477716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6" name="Oval 70"/>
            <p:cNvSpPr>
              <a:spLocks noChangeArrowheads="1"/>
            </p:cNvSpPr>
            <p:nvPr/>
          </p:nvSpPr>
          <p:spPr bwMode="auto">
            <a:xfrm>
              <a:off x="1551797" y="4567611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7" name="Oval 71"/>
            <p:cNvSpPr>
              <a:spLocks noChangeArrowheads="1"/>
            </p:cNvSpPr>
            <p:nvPr/>
          </p:nvSpPr>
          <p:spPr bwMode="auto">
            <a:xfrm>
              <a:off x="1918510" y="493273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8" name="Oval 72"/>
            <p:cNvSpPr>
              <a:spLocks noChangeArrowheads="1"/>
            </p:cNvSpPr>
            <p:nvPr/>
          </p:nvSpPr>
          <p:spPr bwMode="auto">
            <a:xfrm>
              <a:off x="1918510" y="4827961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59" name="Oval 73"/>
            <p:cNvSpPr>
              <a:spLocks noChangeArrowheads="1"/>
            </p:cNvSpPr>
            <p:nvPr/>
          </p:nvSpPr>
          <p:spPr bwMode="auto">
            <a:xfrm>
              <a:off x="1551797" y="4983536"/>
              <a:ext cx="163513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0" name="Oval 74"/>
            <p:cNvSpPr>
              <a:spLocks noChangeArrowheads="1"/>
            </p:cNvSpPr>
            <p:nvPr/>
          </p:nvSpPr>
          <p:spPr bwMode="auto">
            <a:xfrm>
              <a:off x="1689910" y="420566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1" name="Oval 75"/>
            <p:cNvSpPr>
              <a:spLocks noChangeArrowheads="1"/>
            </p:cNvSpPr>
            <p:nvPr/>
          </p:nvSpPr>
          <p:spPr bwMode="auto">
            <a:xfrm>
              <a:off x="1826435" y="441362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2" name="Oval 76"/>
            <p:cNvSpPr>
              <a:spLocks noChangeArrowheads="1"/>
            </p:cNvSpPr>
            <p:nvPr/>
          </p:nvSpPr>
          <p:spPr bwMode="auto">
            <a:xfrm>
              <a:off x="1689910" y="498512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3" name="Oval 77"/>
            <p:cNvSpPr>
              <a:spLocks noChangeArrowheads="1"/>
            </p:cNvSpPr>
            <p:nvPr/>
          </p:nvSpPr>
          <p:spPr bwMode="auto">
            <a:xfrm>
              <a:off x="1551797" y="4413623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4" name="Oval 78"/>
            <p:cNvSpPr>
              <a:spLocks noChangeArrowheads="1"/>
            </p:cNvSpPr>
            <p:nvPr/>
          </p:nvSpPr>
          <p:spPr bwMode="auto">
            <a:xfrm>
              <a:off x="2056622" y="4464423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5" name="Oval 79"/>
            <p:cNvSpPr>
              <a:spLocks noChangeArrowheads="1"/>
            </p:cNvSpPr>
            <p:nvPr/>
          </p:nvSpPr>
          <p:spPr bwMode="auto">
            <a:xfrm>
              <a:off x="1689910" y="4413623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6" name="Oval 129"/>
            <p:cNvSpPr>
              <a:spLocks noChangeArrowheads="1"/>
            </p:cNvSpPr>
            <p:nvPr/>
          </p:nvSpPr>
          <p:spPr bwMode="auto">
            <a:xfrm>
              <a:off x="1459722" y="4516811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7" name="Oval 130"/>
            <p:cNvSpPr>
              <a:spLocks noChangeArrowheads="1"/>
            </p:cNvSpPr>
            <p:nvPr/>
          </p:nvSpPr>
          <p:spPr bwMode="auto">
            <a:xfrm>
              <a:off x="1689910" y="477716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8" name="Oval 131"/>
            <p:cNvSpPr>
              <a:spLocks noChangeArrowheads="1"/>
            </p:cNvSpPr>
            <p:nvPr/>
          </p:nvSpPr>
          <p:spPr bwMode="auto">
            <a:xfrm>
              <a:off x="1551797" y="4569198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69" name="Oval 132"/>
            <p:cNvSpPr>
              <a:spLocks noChangeArrowheads="1"/>
            </p:cNvSpPr>
            <p:nvPr/>
          </p:nvSpPr>
          <p:spPr bwMode="auto">
            <a:xfrm>
              <a:off x="1826435" y="4569198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0" name="Oval 133"/>
            <p:cNvSpPr>
              <a:spLocks noChangeArrowheads="1"/>
            </p:cNvSpPr>
            <p:nvPr/>
          </p:nvSpPr>
          <p:spPr bwMode="auto">
            <a:xfrm>
              <a:off x="1689910" y="467238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1" name="Oval 134"/>
            <p:cNvSpPr>
              <a:spLocks noChangeArrowheads="1"/>
            </p:cNvSpPr>
            <p:nvPr/>
          </p:nvSpPr>
          <p:spPr bwMode="auto">
            <a:xfrm>
              <a:off x="1964547" y="4724773"/>
              <a:ext cx="163513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2" name="Oval 135"/>
            <p:cNvSpPr>
              <a:spLocks noChangeArrowheads="1"/>
            </p:cNvSpPr>
            <p:nvPr/>
          </p:nvSpPr>
          <p:spPr bwMode="auto">
            <a:xfrm>
              <a:off x="1826435" y="4881936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3" name="Oval 136"/>
            <p:cNvSpPr>
              <a:spLocks noChangeArrowheads="1"/>
            </p:cNvSpPr>
            <p:nvPr/>
          </p:nvSpPr>
          <p:spPr bwMode="auto">
            <a:xfrm>
              <a:off x="1689910" y="4827961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4" name="Oval 137"/>
            <p:cNvSpPr>
              <a:spLocks noChangeArrowheads="1"/>
            </p:cNvSpPr>
            <p:nvPr/>
          </p:nvSpPr>
          <p:spPr bwMode="auto">
            <a:xfrm>
              <a:off x="1551797" y="4672386"/>
              <a:ext cx="163513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5" name="Oval 138"/>
            <p:cNvSpPr>
              <a:spLocks noChangeArrowheads="1"/>
            </p:cNvSpPr>
            <p:nvPr/>
          </p:nvSpPr>
          <p:spPr bwMode="auto">
            <a:xfrm>
              <a:off x="1826435" y="4724773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6" name="Oval 139"/>
            <p:cNvSpPr>
              <a:spLocks noChangeArrowheads="1"/>
            </p:cNvSpPr>
            <p:nvPr/>
          </p:nvSpPr>
          <p:spPr bwMode="auto">
            <a:xfrm>
              <a:off x="1689910" y="4569198"/>
              <a:ext cx="163512" cy="179388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7" name="Oval 140"/>
            <p:cNvSpPr>
              <a:spLocks noChangeArrowheads="1"/>
            </p:cNvSpPr>
            <p:nvPr/>
          </p:nvSpPr>
          <p:spPr bwMode="auto">
            <a:xfrm>
              <a:off x="1781985" y="4308848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8" name="Oval 141"/>
            <p:cNvSpPr>
              <a:spLocks noChangeArrowheads="1"/>
            </p:cNvSpPr>
            <p:nvPr/>
          </p:nvSpPr>
          <p:spPr bwMode="auto">
            <a:xfrm>
              <a:off x="1597835" y="4777161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79" name="Oval 142"/>
            <p:cNvSpPr>
              <a:spLocks noChangeArrowheads="1"/>
            </p:cNvSpPr>
            <p:nvPr/>
          </p:nvSpPr>
          <p:spPr bwMode="auto">
            <a:xfrm>
              <a:off x="1918510" y="4621586"/>
              <a:ext cx="163512" cy="177800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0" name="Oval 143"/>
            <p:cNvSpPr>
              <a:spLocks noChangeArrowheads="1"/>
            </p:cNvSpPr>
            <p:nvPr/>
          </p:nvSpPr>
          <p:spPr bwMode="auto">
            <a:xfrm>
              <a:off x="1874060" y="4516811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1" name="Oval 144"/>
            <p:cNvSpPr>
              <a:spLocks noChangeArrowheads="1"/>
            </p:cNvSpPr>
            <p:nvPr/>
          </p:nvSpPr>
          <p:spPr bwMode="auto">
            <a:xfrm>
              <a:off x="1689910" y="4621586"/>
              <a:ext cx="163512" cy="179387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2" name="Oval 145"/>
            <p:cNvSpPr>
              <a:spLocks noChangeArrowheads="1"/>
            </p:cNvSpPr>
            <p:nvPr/>
          </p:nvSpPr>
          <p:spPr bwMode="auto">
            <a:xfrm>
              <a:off x="1689910" y="4464423"/>
              <a:ext cx="163512" cy="180975"/>
            </a:xfrm>
            <a:prstGeom prst="ellipse">
              <a:avLst/>
            </a:prstGeom>
            <a:grpFill/>
            <a:ln w="28575">
              <a:solidFill>
                <a:srgbClr val="FF99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56062" y="4280775"/>
            <a:ext cx="5735983" cy="1919415"/>
            <a:chOff x="256058" y="4280768"/>
            <a:chExt cx="5735983" cy="1919415"/>
          </a:xfrm>
        </p:grpSpPr>
        <p:sp>
          <p:nvSpPr>
            <p:cNvPr id="451" name="Text Box 84"/>
            <p:cNvSpPr txBox="1">
              <a:spLocks noChangeArrowheads="1"/>
            </p:cNvSpPr>
            <p:nvPr/>
          </p:nvSpPr>
          <p:spPr bwMode="auto">
            <a:xfrm>
              <a:off x="4520198" y="4411932"/>
              <a:ext cx="111921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600" b="1" dirty="0">
                  <a:solidFill>
                    <a:srgbClr val="6699FF"/>
                  </a:solidFill>
                  <a:latin typeface="+mn-lt"/>
                  <a:ea typeface="+mn-ea"/>
                </a:rPr>
                <a:t>Fragment</a:t>
              </a: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256058" y="4280768"/>
              <a:ext cx="5735983" cy="1919415"/>
              <a:chOff x="256058" y="4280768"/>
              <a:chExt cx="5735983" cy="1919415"/>
            </a:xfrm>
          </p:grpSpPr>
          <p:sp>
            <p:nvSpPr>
              <p:cNvPr id="454" name="AutoShape 89"/>
              <p:cNvSpPr>
                <a:spLocks noChangeArrowheads="1"/>
              </p:cNvSpPr>
              <p:nvPr/>
            </p:nvSpPr>
            <p:spPr bwMode="auto">
              <a:xfrm>
                <a:off x="3084727" y="4646245"/>
                <a:ext cx="963613" cy="155575"/>
              </a:xfrm>
              <a:custGeom>
                <a:avLst/>
                <a:gdLst>
                  <a:gd name="G0" fmla="+- 17838 0 0"/>
                  <a:gd name="G1" fmla="+- 4853 0 0"/>
                  <a:gd name="G2" fmla="+- 21600 0 4853"/>
                  <a:gd name="G3" fmla="+- 10800 0 4853"/>
                  <a:gd name="G4" fmla="+- 21600 0 17838"/>
                  <a:gd name="G5" fmla="*/ G4 G3 10800"/>
                  <a:gd name="G6" fmla="+- 21600 0 G5"/>
                  <a:gd name="T0" fmla="*/ 17838 w 21600"/>
                  <a:gd name="T1" fmla="*/ 0 h 21600"/>
                  <a:gd name="T2" fmla="*/ 0 w 21600"/>
                  <a:gd name="T3" fmla="*/ 10800 h 21600"/>
                  <a:gd name="T4" fmla="*/ 17838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838" y="0"/>
                    </a:moveTo>
                    <a:lnTo>
                      <a:pt x="17838" y="4853"/>
                    </a:lnTo>
                    <a:lnTo>
                      <a:pt x="3375" y="4853"/>
                    </a:lnTo>
                    <a:lnTo>
                      <a:pt x="3375" y="16747"/>
                    </a:lnTo>
                    <a:lnTo>
                      <a:pt x="17838" y="16747"/>
                    </a:lnTo>
                    <a:lnTo>
                      <a:pt x="17838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4853"/>
                    </a:moveTo>
                    <a:lnTo>
                      <a:pt x="1350" y="16747"/>
                    </a:lnTo>
                    <a:lnTo>
                      <a:pt x="2700" y="16747"/>
                    </a:lnTo>
                    <a:lnTo>
                      <a:pt x="2700" y="4853"/>
                    </a:lnTo>
                    <a:close/>
                  </a:path>
                  <a:path w="21600" h="21600">
                    <a:moveTo>
                      <a:pt x="0" y="4853"/>
                    </a:moveTo>
                    <a:lnTo>
                      <a:pt x="0" y="16747"/>
                    </a:lnTo>
                    <a:lnTo>
                      <a:pt x="675" y="16747"/>
                    </a:lnTo>
                    <a:lnTo>
                      <a:pt x="675" y="4853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  <p:grpSp>
            <p:nvGrpSpPr>
              <p:cNvPr id="17" name="グループ化 16"/>
              <p:cNvGrpSpPr/>
              <p:nvPr/>
            </p:nvGrpSpPr>
            <p:grpSpPr>
              <a:xfrm>
                <a:off x="256058" y="4280768"/>
                <a:ext cx="5735983" cy="1919415"/>
                <a:chOff x="256058" y="4280768"/>
                <a:chExt cx="5735983" cy="1919415"/>
              </a:xfrm>
            </p:grpSpPr>
            <p:grpSp>
              <p:nvGrpSpPr>
                <p:cNvPr id="15" name="グループ化 14"/>
                <p:cNvGrpSpPr/>
                <p:nvPr/>
              </p:nvGrpSpPr>
              <p:grpSpPr>
                <a:xfrm>
                  <a:off x="256058" y="4280768"/>
                  <a:ext cx="3094624" cy="1919415"/>
                  <a:chOff x="256058" y="4280768"/>
                  <a:chExt cx="3094624" cy="1919415"/>
                </a:xfrm>
              </p:grpSpPr>
              <p:sp>
                <p:nvSpPr>
                  <p:cNvPr id="44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4502" y="5861629"/>
                    <a:ext cx="79618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r>
                      <a:rPr lang="en-US" altLang="ja-JP" sz="1600" b="1" dirty="0">
                        <a:solidFill>
                          <a:srgbClr val="6699FF"/>
                        </a:solidFill>
                        <a:latin typeface="+mn-lt"/>
                        <a:ea typeface="+mn-ea"/>
                      </a:rPr>
                      <a:t>Target</a:t>
                    </a:r>
                  </a:p>
                </p:txBody>
              </p:sp>
              <p:sp>
                <p:nvSpPr>
                  <p:cNvPr id="450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058" y="4280768"/>
                    <a:ext cx="742511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defTabSz="4176713"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defTabSz="4176713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r>
                      <a:rPr lang="en-US" altLang="ja-JP" sz="1600" b="1" dirty="0">
                        <a:solidFill>
                          <a:srgbClr val="6699FF"/>
                        </a:solidFill>
                        <a:latin typeface="+mn-lt"/>
                        <a:ea typeface="+mn-ea"/>
                      </a:rPr>
                      <a:t>Beam</a:t>
                    </a:r>
                  </a:p>
                </p:txBody>
              </p:sp>
              <p:grpSp>
                <p:nvGrpSpPr>
                  <p:cNvPr id="14" name="グループ化 13"/>
                  <p:cNvGrpSpPr/>
                  <p:nvPr/>
                </p:nvGrpSpPr>
                <p:grpSpPr>
                  <a:xfrm>
                    <a:off x="1665502" y="5135195"/>
                    <a:ext cx="896938" cy="958850"/>
                    <a:chOff x="1665502" y="5135195"/>
                    <a:chExt cx="896938" cy="958850"/>
                  </a:xfrm>
                </p:grpSpPr>
                <p:sp>
                  <p:nvSpPr>
                    <p:cNvPr id="40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6177" y="5811470"/>
                      <a:ext cx="166688" cy="17621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0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8252" y="5811470"/>
                      <a:ext cx="166688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0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163770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0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2027" y="5393957"/>
                      <a:ext cx="165100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0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7465" y="5554295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0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2027" y="5498732"/>
                      <a:ext cx="166688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0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4565" y="5262195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6352" y="5286007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2227" y="5405070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1540" y="5706695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23838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927" y="570669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23838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7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0140" y="5238382"/>
                      <a:ext cx="165100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8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8740" y="5187582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19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6852" y="5551120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0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8252" y="5654307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1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6365" y="581147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2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6852" y="544634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3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1540" y="539395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927" y="560192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811470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2027" y="5811470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7" name="Oval 59"/>
                    <p:cNvSpPr>
                      <a:spLocks noChangeArrowheads="1"/>
                    </p:cNvSpPr>
                    <p:nvPr/>
                  </p:nvSpPr>
                  <p:spPr bwMode="auto">
                    <a:xfrm rot="-346944">
                      <a:off x="2352890" y="581147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927" y="555112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29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6365" y="5341570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0815" y="518599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1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890" y="529077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2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5502" y="555112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3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7577" y="560192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4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6852" y="5654307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4290" y="5913070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6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065" y="5706695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0140" y="570669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8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497145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39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0815" y="586227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0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0815" y="5757495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1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913070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2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13519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3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8740" y="534315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4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91465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34315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6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8927" y="539395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47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34315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57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2027" y="544634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58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70669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59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498732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8740" y="549873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1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60192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2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6852" y="565430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3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8740" y="581147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4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757495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5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4102" y="560192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6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8740" y="565430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7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49873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8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4290" y="5238382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69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0140" y="5706695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70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0815" y="555112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71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6365" y="544634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72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55112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73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2215" y="539395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8" name="グループ化 7"/>
                  <p:cNvGrpSpPr/>
                  <p:nvPr/>
                </p:nvGrpSpPr>
                <p:grpSpPr>
                  <a:xfrm>
                    <a:off x="357993" y="4679038"/>
                    <a:ext cx="1286715" cy="1242713"/>
                    <a:chOff x="1168760" y="4054161"/>
                    <a:chExt cx="1286715" cy="1242713"/>
                  </a:xfrm>
                </p:grpSpPr>
                <p:sp>
                  <p:nvSpPr>
                    <p:cNvPr id="490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7672" y="4849730"/>
                      <a:ext cx="166688" cy="17621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91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9747" y="4849730"/>
                      <a:ext cx="166688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492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7250" y="4122655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89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3522" y="4432217"/>
                      <a:ext cx="165100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0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8960" y="4592555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4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3522" y="4536992"/>
                      <a:ext cx="166688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5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3652" y="4227442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6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847" y="4324267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7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3722" y="4443330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8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135" y="4757596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599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27664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0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0422" y="474495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1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27664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2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0902" y="4174512"/>
                      <a:ext cx="165100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3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6585" y="4078224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4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8347" y="4589380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5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59747" y="4692567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6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7860" y="484973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7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8347" y="448460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8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1279" y="4377448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09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0422" y="464018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0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9442" y="5119074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1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7315" y="4878305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2" name="Oval 59"/>
                    <p:cNvSpPr>
                      <a:spLocks noChangeArrowheads="1"/>
                    </p:cNvSpPr>
                    <p:nvPr/>
                  </p:nvSpPr>
                  <p:spPr bwMode="auto">
                    <a:xfrm rot="-346944">
                      <a:off x="1934385" y="484973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3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0422" y="458938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4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7860" y="4379830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5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6130" y="4078224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6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06780" y="4138397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7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8721" y="4531702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8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9072" y="4640180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19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8347" y="4692567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0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5785" y="4951330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1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4660" y="5079917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2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229" y="4836702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3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5597" y="4535405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4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310" y="490053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5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5152" y="4941036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6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4696" y="4955790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7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09725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8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0235" y="438141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29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5168" y="5095261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0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75597" y="438141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1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0975" y="4263413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2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381417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3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3522" y="4484605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4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74495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5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3124" y="426637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6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0235" y="453699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7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5746" y="4871662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8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0447" y="4698917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39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2413" y="4958965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0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3401" y="5082272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1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4502" y="4487671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2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0235" y="469256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3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2160" y="478916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4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923" y="4054161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5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2234" y="4769256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6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310" y="458938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7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7860" y="448460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8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2085" y="460829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49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3710" y="443221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0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6110" y="458461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1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4710" y="5080645"/>
                      <a:ext cx="166688" cy="17621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2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2504" y="5002130"/>
                      <a:ext cx="166688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3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3298" y="4641150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4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0247" y="4476667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5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1942" y="4505564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6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6110" y="4429042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7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94950" y="4721143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8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5811" y="428970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59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9760" y="4307674"/>
                      <a:ext cx="165100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0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807" y="4432217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1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1853" y="4821292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2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4885" y="5039073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3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0260" y="5002130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4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917" y="4350537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5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15595" y="4186949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6" name="Oval 59"/>
                    <p:cNvSpPr>
                      <a:spLocks noChangeArrowheads="1"/>
                    </p:cNvSpPr>
                    <p:nvPr/>
                  </p:nvSpPr>
                  <p:spPr bwMode="auto">
                    <a:xfrm rot="-346944">
                      <a:off x="2196486" y="4843693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7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080" y="4443429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8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8054" y="4386179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69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7554" y="4206745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0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8863" y="421001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019" y="4753000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2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2160" y="4952123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3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248" y="490674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4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68760" y="4666897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5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7499" y="4162219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6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807" y="423457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7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3935" y="4566624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8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7499" y="4343316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79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6663" y="5014042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0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1963" y="4674165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1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0261" y="489670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2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9371" y="4595456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3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04018" y="4459991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4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5963" y="4833324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5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7069" y="4411434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6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0737" y="4920991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7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1870" y="4092274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8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4193" y="4641767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89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5271" y="4230629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0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020" y="4489143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1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2490" y="4217980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2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5722" y="4356372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3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7048" y="4312639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4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43872" y="4881936"/>
                      <a:ext cx="166688" cy="17621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5947" y="4881936"/>
                      <a:ext cx="166688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234236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7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722" y="4464423"/>
                      <a:ext cx="165100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5160" y="4624761"/>
                      <a:ext cx="165100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69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722" y="4569198"/>
                      <a:ext cx="166688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0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2260" y="4332661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4047" y="4356473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2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9922" y="4475536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3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235" y="4777161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4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308848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5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22" y="4777161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6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308848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7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835" y="4308848"/>
                      <a:ext cx="165100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8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6435" y="4258048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09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4547" y="4621586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0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35947" y="4724773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1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4060" y="4881936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2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4547" y="4516811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3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235" y="446442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4" name="Oval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22" y="4672386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5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881936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722" y="4881936"/>
                      <a:ext cx="163513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7" name="Oval 59"/>
                    <p:cNvSpPr>
                      <a:spLocks noChangeArrowheads="1"/>
                    </p:cNvSpPr>
                    <p:nvPr/>
                  </p:nvSpPr>
                  <p:spPr bwMode="auto">
                    <a:xfrm rot="-346944">
                      <a:off x="2010585" y="488193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22" y="4621586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19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4060" y="4412036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8510" y="425646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1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0585" y="436123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2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3197" y="4621586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3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5272" y="4672386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4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4547" y="4724773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1985" y="4983536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6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5760" y="4777161"/>
                      <a:ext cx="165100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7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835" y="477716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8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567611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29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8510" y="493273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0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8510" y="4827961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1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983536"/>
                      <a:ext cx="163513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2" name="Oval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20566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3" name="Oval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6435" y="441362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4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98512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5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413623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6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22" y="4464423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7" name="Oval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413623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8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722" y="4516811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39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77716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0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569198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1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6435" y="4569198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2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67238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3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4547" y="4724773"/>
                      <a:ext cx="163513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4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6435" y="4881936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5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827961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6" name="Oval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797" y="4672386"/>
                      <a:ext cx="163513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7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6435" y="4724773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8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569198"/>
                      <a:ext cx="163512" cy="17938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49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1985" y="4308848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50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835" y="4777161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51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8510" y="4621586"/>
                      <a:ext cx="163512" cy="1778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52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4060" y="4516811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53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621586"/>
                      <a:ext cx="163512" cy="179387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754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9910" y="4464423"/>
                      <a:ext cx="163512" cy="18097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0000">
                            <a:gamma/>
                            <a:tint val="12549"/>
                            <a:invGamma/>
                          </a:srgbClr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FF99CC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+mn-lt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376" name="Group 23"/>
                <p:cNvGrpSpPr>
                  <a:grpSpLocks/>
                </p:cNvGrpSpPr>
                <p:nvPr/>
              </p:nvGrpSpPr>
              <p:grpSpPr bwMode="auto">
                <a:xfrm>
                  <a:off x="5450703" y="4892291"/>
                  <a:ext cx="541338" cy="547687"/>
                  <a:chOff x="2778" y="14935"/>
                  <a:chExt cx="535" cy="477"/>
                </a:xfrm>
              </p:grpSpPr>
              <p:sp>
                <p:nvSpPr>
                  <p:cNvPr id="37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052" y="15224"/>
                    <a:ext cx="165" cy="1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14935"/>
                    <a:ext cx="163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7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15234"/>
                    <a:ext cx="163" cy="1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8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145" y="15256"/>
                    <a:ext cx="163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8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805" y="15002"/>
                    <a:ext cx="163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97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134" y="15022"/>
                    <a:ext cx="162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9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49" y="15126"/>
                    <a:ext cx="164" cy="1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9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778" y="15126"/>
                    <a:ext cx="163" cy="1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0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951" y="15201"/>
                    <a:ext cx="162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0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914" y="15086"/>
                    <a:ext cx="162" cy="15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0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15075"/>
                    <a:ext cx="162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0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035" y="14939"/>
                    <a:ext cx="163" cy="15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</p:grpSp>
      <p:grpSp>
        <p:nvGrpSpPr>
          <p:cNvPr id="18" name="グループ化 17"/>
          <p:cNvGrpSpPr/>
          <p:nvPr/>
        </p:nvGrpSpPr>
        <p:grpSpPr>
          <a:xfrm>
            <a:off x="4738036" y="5006598"/>
            <a:ext cx="1837044" cy="865911"/>
            <a:chOff x="4738028" y="5006591"/>
            <a:chExt cx="1837042" cy="865911"/>
          </a:xfrm>
        </p:grpSpPr>
        <p:sp>
          <p:nvSpPr>
            <p:cNvPr id="448" name="AutoShape 81"/>
            <p:cNvSpPr>
              <a:spLocks noChangeArrowheads="1"/>
            </p:cNvSpPr>
            <p:nvPr/>
          </p:nvSpPr>
          <p:spPr bwMode="auto">
            <a:xfrm rot="16200000" flipH="1">
              <a:off x="6036491" y="4980295"/>
              <a:ext cx="157162" cy="400257"/>
            </a:xfrm>
            <a:prstGeom prst="downArrow">
              <a:avLst>
                <a:gd name="adj1" fmla="val 50000"/>
                <a:gd name="adj2" fmla="val 36616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452" name="Text Box 86"/>
            <p:cNvSpPr txBox="1">
              <a:spLocks noChangeArrowheads="1"/>
            </p:cNvSpPr>
            <p:nvPr/>
          </p:nvSpPr>
          <p:spPr bwMode="auto">
            <a:xfrm>
              <a:off x="6236516" y="500659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 dirty="0">
                  <a:solidFill>
                    <a:srgbClr val="009900"/>
                  </a:solidFill>
                  <a:latin typeface="+mn-lt"/>
                  <a:ea typeface="+mn-ea"/>
                </a:rPr>
                <a:t>P</a:t>
              </a:r>
            </a:p>
          </p:txBody>
        </p:sp>
        <p:sp>
          <p:nvSpPr>
            <p:cNvPr id="453" name="Text Box 87"/>
            <p:cNvSpPr txBox="1">
              <a:spLocks noChangeArrowheads="1"/>
            </p:cNvSpPr>
            <p:nvPr/>
          </p:nvSpPr>
          <p:spPr bwMode="auto">
            <a:xfrm>
              <a:off x="4772580" y="5503170"/>
              <a:ext cx="4667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 dirty="0">
                  <a:solidFill>
                    <a:srgbClr val="00B050"/>
                  </a:solidFill>
                  <a:latin typeface="Arial"/>
                  <a:ea typeface="MeiryoKe_PGothic"/>
                  <a:cs typeface="Times New Roman"/>
                </a:rPr>
                <a:t>–</a:t>
              </a:r>
              <a:r>
                <a:rPr lang="en-US" altLang="ja-JP" sz="1800" b="1" i="1" dirty="0">
                  <a:solidFill>
                    <a:srgbClr val="009900"/>
                  </a:solidFill>
                  <a:latin typeface="+mn-lt"/>
                  <a:ea typeface="+mn-ea"/>
                </a:rPr>
                <a:t>P</a:t>
              </a:r>
            </a:p>
          </p:txBody>
        </p:sp>
        <p:sp>
          <p:nvSpPr>
            <p:cNvPr id="455" name="AutoShape 90"/>
            <p:cNvSpPr>
              <a:spLocks noChangeArrowheads="1"/>
            </p:cNvSpPr>
            <p:nvPr/>
          </p:nvSpPr>
          <p:spPr bwMode="auto">
            <a:xfrm rot="5400000" flipH="1">
              <a:off x="4857778" y="5307542"/>
              <a:ext cx="157163" cy="396664"/>
            </a:xfrm>
            <a:prstGeom prst="downArrow">
              <a:avLst>
                <a:gd name="adj1" fmla="val 50000"/>
                <a:gd name="adj2" fmla="val 36364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757862" y="4858319"/>
            <a:ext cx="1731001" cy="985018"/>
            <a:chOff x="2757857" y="4858319"/>
            <a:chExt cx="1731001" cy="985018"/>
          </a:xfrm>
        </p:grpSpPr>
        <p:grpSp>
          <p:nvGrpSpPr>
            <p:cNvPr id="474" name="Group 148"/>
            <p:cNvGrpSpPr>
              <a:grpSpLocks/>
            </p:cNvGrpSpPr>
            <p:nvPr/>
          </p:nvGrpSpPr>
          <p:grpSpPr bwMode="auto">
            <a:xfrm>
              <a:off x="3465929" y="5019307"/>
              <a:ext cx="319087" cy="214313"/>
              <a:chOff x="2859" y="15298"/>
              <a:chExt cx="315" cy="186"/>
            </a:xfrm>
          </p:grpSpPr>
          <p:sp>
            <p:nvSpPr>
              <p:cNvPr id="475" name="Oval 149"/>
              <p:cNvSpPr>
                <a:spLocks noChangeArrowheads="1"/>
              </p:cNvSpPr>
              <p:nvPr/>
            </p:nvSpPr>
            <p:spPr bwMode="auto">
              <a:xfrm>
                <a:off x="3010" y="15329"/>
                <a:ext cx="164" cy="155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gamma/>
                      <a:tint val="12549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99CC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476" name="Oval 150"/>
              <p:cNvSpPr>
                <a:spLocks noChangeArrowheads="1"/>
              </p:cNvSpPr>
              <p:nvPr/>
            </p:nvSpPr>
            <p:spPr bwMode="auto">
              <a:xfrm>
                <a:off x="2859" y="15298"/>
                <a:ext cx="165" cy="156"/>
              </a:xfrm>
              <a:prstGeom prst="ellipse">
                <a:avLst/>
              </a:prstGeom>
              <a:gradFill rotWithShape="1">
                <a:gsLst>
                  <a:gs pos="0">
                    <a:srgbClr val="FF0000">
                      <a:gamma/>
                      <a:tint val="12549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FF99CC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755" name="Oval 36"/>
            <p:cNvSpPr>
              <a:spLocks noChangeArrowheads="1"/>
            </p:cNvSpPr>
            <p:nvPr/>
          </p:nvSpPr>
          <p:spPr bwMode="auto">
            <a:xfrm>
              <a:off x="3420161" y="5323794"/>
              <a:ext cx="166688" cy="176212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6" name="Oval 37"/>
            <p:cNvSpPr>
              <a:spLocks noChangeArrowheads="1"/>
            </p:cNvSpPr>
            <p:nvPr/>
          </p:nvSpPr>
          <p:spPr bwMode="auto">
            <a:xfrm>
              <a:off x="3652989" y="5552707"/>
              <a:ext cx="166688" cy="1793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7" name="Oval 38"/>
            <p:cNvSpPr>
              <a:spLocks noChangeArrowheads="1"/>
            </p:cNvSpPr>
            <p:nvPr/>
          </p:nvSpPr>
          <p:spPr bwMode="auto">
            <a:xfrm>
              <a:off x="3303745" y="4905007"/>
              <a:ext cx="165100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8" name="Oval 39"/>
            <p:cNvSpPr>
              <a:spLocks noChangeArrowheads="1"/>
            </p:cNvSpPr>
            <p:nvPr/>
          </p:nvSpPr>
          <p:spPr bwMode="auto">
            <a:xfrm>
              <a:off x="3190345" y="5135194"/>
              <a:ext cx="165100" cy="18097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59" name="Oval 40"/>
            <p:cNvSpPr>
              <a:spLocks noChangeArrowheads="1"/>
            </p:cNvSpPr>
            <p:nvPr/>
          </p:nvSpPr>
          <p:spPr bwMode="auto">
            <a:xfrm>
              <a:off x="3719134" y="5295532"/>
              <a:ext cx="165100" cy="177800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0" name="Oval 41"/>
            <p:cNvSpPr>
              <a:spLocks noChangeArrowheads="1"/>
            </p:cNvSpPr>
            <p:nvPr/>
          </p:nvSpPr>
          <p:spPr bwMode="auto">
            <a:xfrm>
              <a:off x="3207150" y="5239969"/>
              <a:ext cx="166688" cy="17938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1" name="Oval 42"/>
            <p:cNvSpPr>
              <a:spLocks noChangeArrowheads="1"/>
            </p:cNvSpPr>
            <p:nvPr/>
          </p:nvSpPr>
          <p:spPr bwMode="auto">
            <a:xfrm>
              <a:off x="3127886" y="5003432"/>
              <a:ext cx="165100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2" name="Oval 43"/>
            <p:cNvSpPr>
              <a:spLocks noChangeArrowheads="1"/>
            </p:cNvSpPr>
            <p:nvPr/>
          </p:nvSpPr>
          <p:spPr bwMode="auto">
            <a:xfrm>
              <a:off x="3671907" y="5027244"/>
              <a:ext cx="163513" cy="177800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3" name="Oval 44"/>
            <p:cNvSpPr>
              <a:spLocks noChangeArrowheads="1"/>
            </p:cNvSpPr>
            <p:nvPr/>
          </p:nvSpPr>
          <p:spPr bwMode="auto">
            <a:xfrm>
              <a:off x="3736464" y="5146307"/>
              <a:ext cx="165100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4" name="Oval 45"/>
            <p:cNvSpPr>
              <a:spLocks noChangeArrowheads="1"/>
            </p:cNvSpPr>
            <p:nvPr/>
          </p:nvSpPr>
          <p:spPr bwMode="auto">
            <a:xfrm>
              <a:off x="3080646" y="5447932"/>
              <a:ext cx="165100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5" name="Oval 46"/>
            <p:cNvSpPr>
              <a:spLocks noChangeArrowheads="1"/>
            </p:cNvSpPr>
            <p:nvPr/>
          </p:nvSpPr>
          <p:spPr bwMode="auto">
            <a:xfrm>
              <a:off x="3339993" y="4979619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6" name="Oval 47"/>
            <p:cNvSpPr>
              <a:spLocks noChangeArrowheads="1"/>
            </p:cNvSpPr>
            <p:nvPr/>
          </p:nvSpPr>
          <p:spPr bwMode="auto">
            <a:xfrm>
              <a:off x="4032946" y="5447932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7" name="Oval 48"/>
            <p:cNvSpPr>
              <a:spLocks noChangeArrowheads="1"/>
            </p:cNvSpPr>
            <p:nvPr/>
          </p:nvSpPr>
          <p:spPr bwMode="auto">
            <a:xfrm>
              <a:off x="3355735" y="4979619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8" name="Oval 49"/>
            <p:cNvSpPr>
              <a:spLocks noChangeArrowheads="1"/>
            </p:cNvSpPr>
            <p:nvPr/>
          </p:nvSpPr>
          <p:spPr bwMode="auto">
            <a:xfrm>
              <a:off x="3188645" y="4975482"/>
              <a:ext cx="165100" cy="17938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69" name="Oval 50"/>
            <p:cNvSpPr>
              <a:spLocks noChangeArrowheads="1"/>
            </p:cNvSpPr>
            <p:nvPr/>
          </p:nvSpPr>
          <p:spPr bwMode="auto">
            <a:xfrm>
              <a:off x="3753794" y="4928819"/>
              <a:ext cx="163512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0" name="Oval 51"/>
            <p:cNvSpPr>
              <a:spLocks noChangeArrowheads="1"/>
            </p:cNvSpPr>
            <p:nvPr/>
          </p:nvSpPr>
          <p:spPr bwMode="auto">
            <a:xfrm>
              <a:off x="3911206" y="5292357"/>
              <a:ext cx="163513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1" name="Oval 52"/>
            <p:cNvSpPr>
              <a:spLocks noChangeArrowheads="1"/>
            </p:cNvSpPr>
            <p:nvPr/>
          </p:nvSpPr>
          <p:spPr bwMode="auto">
            <a:xfrm>
              <a:off x="3637246" y="5395544"/>
              <a:ext cx="163513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2" name="Oval 53"/>
            <p:cNvSpPr>
              <a:spLocks noChangeArrowheads="1"/>
            </p:cNvSpPr>
            <p:nvPr/>
          </p:nvSpPr>
          <p:spPr bwMode="auto">
            <a:xfrm>
              <a:off x="4007925" y="5515109"/>
              <a:ext cx="163512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3" name="Oval 54"/>
            <p:cNvSpPr>
              <a:spLocks noChangeArrowheads="1"/>
            </p:cNvSpPr>
            <p:nvPr/>
          </p:nvSpPr>
          <p:spPr bwMode="auto">
            <a:xfrm>
              <a:off x="3926424" y="5187582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4" name="Oval 55"/>
            <p:cNvSpPr>
              <a:spLocks noChangeArrowheads="1"/>
            </p:cNvSpPr>
            <p:nvPr/>
          </p:nvSpPr>
          <p:spPr bwMode="auto">
            <a:xfrm>
              <a:off x="3065429" y="5135194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5" name="Oval 56"/>
            <p:cNvSpPr>
              <a:spLocks noChangeArrowheads="1"/>
            </p:cNvSpPr>
            <p:nvPr/>
          </p:nvSpPr>
          <p:spPr bwMode="auto">
            <a:xfrm>
              <a:off x="4048164" y="5343157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6" name="Oval 57"/>
            <p:cNvSpPr>
              <a:spLocks noChangeArrowheads="1"/>
            </p:cNvSpPr>
            <p:nvPr/>
          </p:nvSpPr>
          <p:spPr bwMode="auto">
            <a:xfrm>
              <a:off x="3188645" y="5255726"/>
              <a:ext cx="163513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7" name="Oval 58"/>
            <p:cNvSpPr>
              <a:spLocks noChangeArrowheads="1"/>
            </p:cNvSpPr>
            <p:nvPr/>
          </p:nvSpPr>
          <p:spPr bwMode="auto">
            <a:xfrm>
              <a:off x="3129473" y="5286007"/>
              <a:ext cx="163513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8" name="Oval 59"/>
            <p:cNvSpPr>
              <a:spLocks noChangeArrowheads="1"/>
            </p:cNvSpPr>
            <p:nvPr/>
          </p:nvSpPr>
          <p:spPr bwMode="auto">
            <a:xfrm rot="-346944">
              <a:off x="4245366" y="5400465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79" name="Oval 60"/>
            <p:cNvSpPr>
              <a:spLocks noChangeArrowheads="1"/>
            </p:cNvSpPr>
            <p:nvPr/>
          </p:nvSpPr>
          <p:spPr bwMode="auto">
            <a:xfrm>
              <a:off x="4063382" y="5292357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0" name="Oval 61"/>
            <p:cNvSpPr>
              <a:spLocks noChangeArrowheads="1"/>
            </p:cNvSpPr>
            <p:nvPr/>
          </p:nvSpPr>
          <p:spPr bwMode="auto">
            <a:xfrm>
              <a:off x="3832504" y="5082807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1" name="Oval 62"/>
            <p:cNvSpPr>
              <a:spLocks noChangeArrowheads="1"/>
            </p:cNvSpPr>
            <p:nvPr/>
          </p:nvSpPr>
          <p:spPr bwMode="auto">
            <a:xfrm>
              <a:off x="3822530" y="4858319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2" name="Oval 63"/>
            <p:cNvSpPr>
              <a:spLocks noChangeArrowheads="1"/>
            </p:cNvSpPr>
            <p:nvPr/>
          </p:nvSpPr>
          <p:spPr bwMode="auto">
            <a:xfrm>
              <a:off x="4168255" y="5072530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3" name="Oval 64"/>
            <p:cNvSpPr>
              <a:spLocks noChangeArrowheads="1"/>
            </p:cNvSpPr>
            <p:nvPr/>
          </p:nvSpPr>
          <p:spPr bwMode="auto">
            <a:xfrm>
              <a:off x="3033406" y="5292357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4" name="Oval 65"/>
            <p:cNvSpPr>
              <a:spLocks noChangeArrowheads="1"/>
            </p:cNvSpPr>
            <p:nvPr/>
          </p:nvSpPr>
          <p:spPr bwMode="auto">
            <a:xfrm>
              <a:off x="3561719" y="5315145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5" name="Oval 66"/>
            <p:cNvSpPr>
              <a:spLocks noChangeArrowheads="1"/>
            </p:cNvSpPr>
            <p:nvPr/>
          </p:nvSpPr>
          <p:spPr bwMode="auto">
            <a:xfrm>
              <a:off x="3941642" y="5395544"/>
              <a:ext cx="163513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6" name="Oval 67"/>
            <p:cNvSpPr>
              <a:spLocks noChangeArrowheads="1"/>
            </p:cNvSpPr>
            <p:nvPr/>
          </p:nvSpPr>
          <p:spPr bwMode="auto">
            <a:xfrm>
              <a:off x="3703260" y="5311550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7" name="Oval 68"/>
            <p:cNvSpPr>
              <a:spLocks noChangeArrowheads="1"/>
            </p:cNvSpPr>
            <p:nvPr/>
          </p:nvSpPr>
          <p:spPr bwMode="auto">
            <a:xfrm>
              <a:off x="3225543" y="5447932"/>
              <a:ext cx="165100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8" name="Oval 69"/>
            <p:cNvSpPr>
              <a:spLocks noChangeArrowheads="1"/>
            </p:cNvSpPr>
            <p:nvPr/>
          </p:nvSpPr>
          <p:spPr bwMode="auto">
            <a:xfrm>
              <a:off x="3097451" y="5429026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89" name="Oval 70"/>
            <p:cNvSpPr>
              <a:spLocks noChangeArrowheads="1"/>
            </p:cNvSpPr>
            <p:nvPr/>
          </p:nvSpPr>
          <p:spPr bwMode="auto">
            <a:xfrm>
              <a:off x="3144691" y="5070466"/>
              <a:ext cx="163513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0" name="Oval 71"/>
            <p:cNvSpPr>
              <a:spLocks noChangeArrowheads="1"/>
            </p:cNvSpPr>
            <p:nvPr/>
          </p:nvSpPr>
          <p:spPr bwMode="auto">
            <a:xfrm>
              <a:off x="4083709" y="5663950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1" name="Oval 72"/>
            <p:cNvSpPr>
              <a:spLocks noChangeArrowheads="1"/>
            </p:cNvSpPr>
            <p:nvPr/>
          </p:nvSpPr>
          <p:spPr bwMode="auto">
            <a:xfrm>
              <a:off x="3894604" y="5308569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2" name="Oval 73"/>
            <p:cNvSpPr>
              <a:spLocks noChangeArrowheads="1"/>
            </p:cNvSpPr>
            <p:nvPr/>
          </p:nvSpPr>
          <p:spPr bwMode="auto">
            <a:xfrm>
              <a:off x="3377665" y="5288869"/>
              <a:ext cx="163513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3" name="Oval 74"/>
            <p:cNvSpPr>
              <a:spLocks noChangeArrowheads="1"/>
            </p:cNvSpPr>
            <p:nvPr/>
          </p:nvSpPr>
          <p:spPr bwMode="auto">
            <a:xfrm>
              <a:off x="3371477" y="4876432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4" name="Oval 75"/>
            <p:cNvSpPr>
              <a:spLocks noChangeArrowheads="1"/>
            </p:cNvSpPr>
            <p:nvPr/>
          </p:nvSpPr>
          <p:spPr bwMode="auto">
            <a:xfrm>
              <a:off x="3690004" y="4995174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5" name="Oval 76"/>
            <p:cNvSpPr>
              <a:spLocks noChangeArrowheads="1"/>
            </p:cNvSpPr>
            <p:nvPr/>
          </p:nvSpPr>
          <p:spPr bwMode="auto">
            <a:xfrm>
              <a:off x="3555490" y="5298412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6" name="Oval 77"/>
            <p:cNvSpPr>
              <a:spLocks noChangeArrowheads="1"/>
            </p:cNvSpPr>
            <p:nvPr/>
          </p:nvSpPr>
          <p:spPr bwMode="auto">
            <a:xfrm>
              <a:off x="3272784" y="5084394"/>
              <a:ext cx="163513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8" name="Oval 79"/>
            <p:cNvSpPr>
              <a:spLocks noChangeArrowheads="1"/>
            </p:cNvSpPr>
            <p:nvPr/>
          </p:nvSpPr>
          <p:spPr bwMode="auto">
            <a:xfrm>
              <a:off x="3516201" y="4894037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9" name="Oval 129"/>
            <p:cNvSpPr>
              <a:spLocks noChangeArrowheads="1"/>
            </p:cNvSpPr>
            <p:nvPr/>
          </p:nvSpPr>
          <p:spPr bwMode="auto">
            <a:xfrm>
              <a:off x="2757857" y="5141714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0" name="Oval 130"/>
            <p:cNvSpPr>
              <a:spLocks noChangeArrowheads="1"/>
            </p:cNvSpPr>
            <p:nvPr/>
          </p:nvSpPr>
          <p:spPr bwMode="auto">
            <a:xfrm>
              <a:off x="3418703" y="5447932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1" name="Oval 131"/>
            <p:cNvSpPr>
              <a:spLocks noChangeArrowheads="1"/>
            </p:cNvSpPr>
            <p:nvPr/>
          </p:nvSpPr>
          <p:spPr bwMode="auto">
            <a:xfrm>
              <a:off x="2921370" y="5002325"/>
              <a:ext cx="163513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2" name="Oval 132"/>
            <p:cNvSpPr>
              <a:spLocks noChangeArrowheads="1"/>
            </p:cNvSpPr>
            <p:nvPr/>
          </p:nvSpPr>
          <p:spPr bwMode="auto">
            <a:xfrm>
              <a:off x="3785278" y="5239969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3" name="Oval 133"/>
            <p:cNvSpPr>
              <a:spLocks noChangeArrowheads="1"/>
            </p:cNvSpPr>
            <p:nvPr/>
          </p:nvSpPr>
          <p:spPr bwMode="auto">
            <a:xfrm>
              <a:off x="3434445" y="5343157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4" name="Oval 134"/>
            <p:cNvSpPr>
              <a:spLocks noChangeArrowheads="1"/>
            </p:cNvSpPr>
            <p:nvPr/>
          </p:nvSpPr>
          <p:spPr bwMode="auto">
            <a:xfrm>
              <a:off x="3956860" y="5395544"/>
              <a:ext cx="163513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5" name="Oval 135"/>
            <p:cNvSpPr>
              <a:spLocks noChangeArrowheads="1"/>
            </p:cNvSpPr>
            <p:nvPr/>
          </p:nvSpPr>
          <p:spPr bwMode="auto">
            <a:xfrm>
              <a:off x="3700476" y="5296807"/>
              <a:ext cx="163512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6" name="Oval 136"/>
            <p:cNvSpPr>
              <a:spLocks noChangeArrowheads="1"/>
            </p:cNvSpPr>
            <p:nvPr/>
          </p:nvSpPr>
          <p:spPr bwMode="auto">
            <a:xfrm>
              <a:off x="4226444" y="4999486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7" name="Oval 137"/>
            <p:cNvSpPr>
              <a:spLocks noChangeArrowheads="1"/>
            </p:cNvSpPr>
            <p:nvPr/>
          </p:nvSpPr>
          <p:spPr bwMode="auto">
            <a:xfrm>
              <a:off x="3288002" y="5343157"/>
              <a:ext cx="163513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8" name="Oval 138"/>
            <p:cNvSpPr>
              <a:spLocks noChangeArrowheads="1"/>
            </p:cNvSpPr>
            <p:nvPr/>
          </p:nvSpPr>
          <p:spPr bwMode="auto">
            <a:xfrm>
              <a:off x="4161833" y="5369037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09" name="Oval 139"/>
            <p:cNvSpPr>
              <a:spLocks noChangeArrowheads="1"/>
            </p:cNvSpPr>
            <p:nvPr/>
          </p:nvSpPr>
          <p:spPr bwMode="auto">
            <a:xfrm>
              <a:off x="3524999" y="5163769"/>
              <a:ext cx="163512" cy="179388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0" name="Oval 140"/>
            <p:cNvSpPr>
              <a:spLocks noChangeArrowheads="1"/>
            </p:cNvSpPr>
            <p:nvPr/>
          </p:nvSpPr>
          <p:spPr bwMode="auto">
            <a:xfrm>
              <a:off x="3703392" y="4979619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1" name="Oval 141"/>
            <p:cNvSpPr>
              <a:spLocks noChangeArrowheads="1"/>
            </p:cNvSpPr>
            <p:nvPr/>
          </p:nvSpPr>
          <p:spPr bwMode="auto">
            <a:xfrm>
              <a:off x="3002971" y="5382746"/>
              <a:ext cx="163512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2" name="Oval 142"/>
            <p:cNvSpPr>
              <a:spLocks noChangeArrowheads="1"/>
            </p:cNvSpPr>
            <p:nvPr/>
          </p:nvSpPr>
          <p:spPr bwMode="auto">
            <a:xfrm>
              <a:off x="3895472" y="5292357"/>
              <a:ext cx="163512" cy="17780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3" name="Oval 143"/>
            <p:cNvSpPr>
              <a:spLocks noChangeArrowheads="1"/>
            </p:cNvSpPr>
            <p:nvPr/>
          </p:nvSpPr>
          <p:spPr bwMode="auto">
            <a:xfrm>
              <a:off x="3965935" y="5016925"/>
              <a:ext cx="163512" cy="17938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815" name="Oval 145"/>
            <p:cNvSpPr>
              <a:spLocks noChangeArrowheads="1"/>
            </p:cNvSpPr>
            <p:nvPr/>
          </p:nvSpPr>
          <p:spPr bwMode="auto">
            <a:xfrm>
              <a:off x="3606755" y="5095507"/>
              <a:ext cx="163512" cy="18097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797" name="Oval 78"/>
            <p:cNvSpPr>
              <a:spLocks noChangeArrowheads="1"/>
            </p:cNvSpPr>
            <p:nvPr/>
          </p:nvSpPr>
          <p:spPr bwMode="auto">
            <a:xfrm>
              <a:off x="4325345" y="5146626"/>
              <a:ext cx="163513" cy="17938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588316" y="5096492"/>
            <a:ext cx="3866356" cy="1066432"/>
            <a:chOff x="5588314" y="5096482"/>
            <a:chExt cx="3866356" cy="1066432"/>
          </a:xfrm>
        </p:grpSpPr>
        <p:sp>
          <p:nvSpPr>
            <p:cNvPr id="478" name="Text Box 85"/>
            <p:cNvSpPr txBox="1">
              <a:spLocks noChangeArrowheads="1"/>
            </p:cNvSpPr>
            <p:nvPr/>
          </p:nvSpPr>
          <p:spPr bwMode="auto">
            <a:xfrm>
              <a:off x="5722166" y="5362191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>
                  <a:solidFill>
                    <a:schemeClr val="accent2"/>
                  </a:solidFill>
                  <a:latin typeface="+mn-lt"/>
                  <a:ea typeface="+mn-ea"/>
                </a:rPr>
                <a:t>R</a:t>
              </a:r>
            </a:p>
          </p:txBody>
        </p:sp>
        <p:grpSp>
          <p:nvGrpSpPr>
            <p:cNvPr id="480" name="Group 151"/>
            <p:cNvGrpSpPr>
              <a:grpSpLocks/>
            </p:cNvGrpSpPr>
            <p:nvPr/>
          </p:nvGrpSpPr>
          <p:grpSpPr bwMode="auto">
            <a:xfrm>
              <a:off x="5588314" y="5096482"/>
              <a:ext cx="195004" cy="557654"/>
              <a:chOff x="2688" y="14671"/>
              <a:chExt cx="136" cy="1359"/>
            </a:xfrm>
          </p:grpSpPr>
          <p:sp>
            <p:nvSpPr>
              <p:cNvPr id="481" name="AutoShape 152"/>
              <p:cNvSpPr>
                <a:spLocks noChangeArrowheads="1"/>
              </p:cNvSpPr>
              <p:nvPr/>
            </p:nvSpPr>
            <p:spPr bwMode="auto">
              <a:xfrm>
                <a:off x="2688" y="14671"/>
                <a:ext cx="136" cy="1045"/>
              </a:xfrm>
              <a:prstGeom prst="downArrow">
                <a:avLst>
                  <a:gd name="adj1" fmla="val 50000"/>
                  <a:gd name="adj2" fmla="val 6176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482" name="AutoShape 153"/>
              <p:cNvSpPr>
                <a:spLocks noChangeArrowheads="1"/>
              </p:cNvSpPr>
              <p:nvPr/>
            </p:nvSpPr>
            <p:spPr bwMode="auto">
              <a:xfrm>
                <a:off x="2711" y="14967"/>
                <a:ext cx="109" cy="1063"/>
              </a:xfrm>
              <a:prstGeom prst="downArrow">
                <a:avLst>
                  <a:gd name="adj1" fmla="val 50000"/>
                  <a:gd name="adj2" fmla="val 87088"/>
                </a:avLst>
              </a:prstGeom>
              <a:solidFill>
                <a:schemeClr val="bg1"/>
              </a:solidFill>
              <a:ln w="28575">
                <a:solidFill>
                  <a:srgbClr val="0033CC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83" name="Text Box 91"/>
            <p:cNvSpPr txBox="1">
              <a:spLocks noChangeArrowheads="1"/>
            </p:cNvSpPr>
            <p:nvPr/>
          </p:nvSpPr>
          <p:spPr bwMode="auto">
            <a:xfrm>
              <a:off x="6209433" y="5578139"/>
              <a:ext cx="324523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600" b="1" dirty="0">
                  <a:solidFill>
                    <a:schemeClr val="accent2"/>
                  </a:solidFill>
                  <a:latin typeface="+mn-lt"/>
                  <a:ea typeface="+mn-ea"/>
                </a:rPr>
                <a:t>Position vector </a:t>
              </a:r>
            </a:p>
            <a:p>
              <a:r>
                <a:rPr lang="en-US" altLang="ja-JP" sz="1600" b="1" dirty="0">
                  <a:solidFill>
                    <a:schemeClr val="accent2"/>
                  </a:solidFill>
                  <a:latin typeface="+mn-lt"/>
                  <a:ea typeface="+mn-ea"/>
                </a:rPr>
                <a:t>can not be defined</a:t>
              </a:r>
            </a:p>
          </p:txBody>
        </p:sp>
      </p:grpSp>
      <p:sp>
        <p:nvSpPr>
          <p:cNvPr id="984" name="Rectangle 6"/>
          <p:cNvSpPr>
            <a:spLocks noChangeArrowheads="1"/>
          </p:cNvSpPr>
          <p:nvPr/>
        </p:nvSpPr>
        <p:spPr bwMode="auto">
          <a:xfrm>
            <a:off x="164734" y="710697"/>
            <a:ext cx="8702675" cy="282885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pPr algn="ctr" defTabSz="4176587"/>
            <a:endParaRPr lang="ja-JP" altLang="ja-JP" sz="4000">
              <a:latin typeface="+mn-lt"/>
              <a:ea typeface="+mn-ea"/>
            </a:endParaRPr>
          </a:p>
        </p:txBody>
      </p:sp>
      <p:grpSp>
        <p:nvGrpSpPr>
          <p:cNvPr id="985" name="Group 8"/>
          <p:cNvGrpSpPr>
            <a:grpSpLocks/>
          </p:cNvGrpSpPr>
          <p:nvPr/>
        </p:nvGrpSpPr>
        <p:grpSpPr bwMode="auto">
          <a:xfrm>
            <a:off x="1336309" y="1715510"/>
            <a:ext cx="541337" cy="630238"/>
            <a:chOff x="982" y="15159"/>
            <a:chExt cx="535" cy="549"/>
          </a:xfrm>
        </p:grpSpPr>
        <p:sp>
          <p:nvSpPr>
            <p:cNvPr id="986" name="Oval 9"/>
            <p:cNvSpPr>
              <a:spLocks noChangeArrowheads="1"/>
            </p:cNvSpPr>
            <p:nvPr/>
          </p:nvSpPr>
          <p:spPr bwMode="auto">
            <a:xfrm>
              <a:off x="1214" y="15553"/>
              <a:ext cx="164" cy="15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7" name="Oval 10"/>
            <p:cNvSpPr>
              <a:spLocks noChangeArrowheads="1"/>
            </p:cNvSpPr>
            <p:nvPr/>
          </p:nvSpPr>
          <p:spPr bwMode="auto">
            <a:xfrm>
              <a:off x="1256" y="15448"/>
              <a:ext cx="165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8" name="Oval 11"/>
            <p:cNvSpPr>
              <a:spLocks noChangeArrowheads="1"/>
            </p:cNvSpPr>
            <p:nvPr/>
          </p:nvSpPr>
          <p:spPr bwMode="auto">
            <a:xfrm>
              <a:off x="1107" y="15159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89" name="Oval 12"/>
            <p:cNvSpPr>
              <a:spLocks noChangeArrowheads="1"/>
            </p:cNvSpPr>
            <p:nvPr/>
          </p:nvSpPr>
          <p:spPr bwMode="auto">
            <a:xfrm>
              <a:off x="1026" y="15458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0" name="Oval 13"/>
            <p:cNvSpPr>
              <a:spLocks noChangeArrowheads="1"/>
            </p:cNvSpPr>
            <p:nvPr/>
          </p:nvSpPr>
          <p:spPr bwMode="auto">
            <a:xfrm>
              <a:off x="1349" y="15480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1" name="Oval 14"/>
            <p:cNvSpPr>
              <a:spLocks noChangeArrowheads="1"/>
            </p:cNvSpPr>
            <p:nvPr/>
          </p:nvSpPr>
          <p:spPr bwMode="auto">
            <a:xfrm>
              <a:off x="1063" y="15522"/>
              <a:ext cx="165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2" name="Oval 15"/>
            <p:cNvSpPr>
              <a:spLocks noChangeArrowheads="1"/>
            </p:cNvSpPr>
            <p:nvPr/>
          </p:nvSpPr>
          <p:spPr bwMode="auto">
            <a:xfrm>
              <a:off x="1009" y="15226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3" name="Oval 16"/>
            <p:cNvSpPr>
              <a:spLocks noChangeArrowheads="1"/>
            </p:cNvSpPr>
            <p:nvPr/>
          </p:nvSpPr>
          <p:spPr bwMode="auto">
            <a:xfrm>
              <a:off x="1338" y="15246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4" name="Oval 17"/>
            <p:cNvSpPr>
              <a:spLocks noChangeArrowheads="1"/>
            </p:cNvSpPr>
            <p:nvPr/>
          </p:nvSpPr>
          <p:spPr bwMode="auto">
            <a:xfrm>
              <a:off x="1353" y="15350"/>
              <a:ext cx="164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5" name="Oval 18"/>
            <p:cNvSpPr>
              <a:spLocks noChangeArrowheads="1"/>
            </p:cNvSpPr>
            <p:nvPr/>
          </p:nvSpPr>
          <p:spPr bwMode="auto">
            <a:xfrm>
              <a:off x="982" y="15350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6" name="Oval 19"/>
            <p:cNvSpPr>
              <a:spLocks noChangeArrowheads="1"/>
            </p:cNvSpPr>
            <p:nvPr/>
          </p:nvSpPr>
          <p:spPr bwMode="auto">
            <a:xfrm>
              <a:off x="1155" y="15425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7" name="Oval 20"/>
            <p:cNvSpPr>
              <a:spLocks noChangeArrowheads="1"/>
            </p:cNvSpPr>
            <p:nvPr/>
          </p:nvSpPr>
          <p:spPr bwMode="auto">
            <a:xfrm>
              <a:off x="1118" y="15310"/>
              <a:ext cx="162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8" name="Oval 21"/>
            <p:cNvSpPr>
              <a:spLocks noChangeArrowheads="1"/>
            </p:cNvSpPr>
            <p:nvPr/>
          </p:nvSpPr>
          <p:spPr bwMode="auto">
            <a:xfrm>
              <a:off x="1250" y="15299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999" name="Oval 22"/>
            <p:cNvSpPr>
              <a:spLocks noChangeArrowheads="1"/>
            </p:cNvSpPr>
            <p:nvPr/>
          </p:nvSpPr>
          <p:spPr bwMode="auto">
            <a:xfrm>
              <a:off x="1239" y="15163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000" name="Group 23"/>
          <p:cNvGrpSpPr>
            <a:grpSpLocks/>
          </p:cNvGrpSpPr>
          <p:nvPr/>
        </p:nvGrpSpPr>
        <p:grpSpPr bwMode="auto">
          <a:xfrm>
            <a:off x="4998668" y="1663130"/>
            <a:ext cx="541338" cy="547687"/>
            <a:chOff x="2778" y="14935"/>
            <a:chExt cx="535" cy="477"/>
          </a:xfrm>
        </p:grpSpPr>
        <p:sp>
          <p:nvSpPr>
            <p:cNvPr id="1001" name="Oval 24"/>
            <p:cNvSpPr>
              <a:spLocks noChangeArrowheads="1"/>
            </p:cNvSpPr>
            <p:nvPr/>
          </p:nvSpPr>
          <p:spPr bwMode="auto">
            <a:xfrm>
              <a:off x="3052" y="15224"/>
              <a:ext cx="165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2" name="Oval 25"/>
            <p:cNvSpPr>
              <a:spLocks noChangeArrowheads="1"/>
            </p:cNvSpPr>
            <p:nvPr/>
          </p:nvSpPr>
          <p:spPr bwMode="auto">
            <a:xfrm>
              <a:off x="2903" y="14935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3" name="Oval 26"/>
            <p:cNvSpPr>
              <a:spLocks noChangeArrowheads="1"/>
            </p:cNvSpPr>
            <p:nvPr/>
          </p:nvSpPr>
          <p:spPr bwMode="auto">
            <a:xfrm>
              <a:off x="2822" y="15234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4" name="Oval 27"/>
            <p:cNvSpPr>
              <a:spLocks noChangeArrowheads="1"/>
            </p:cNvSpPr>
            <p:nvPr/>
          </p:nvSpPr>
          <p:spPr bwMode="auto">
            <a:xfrm>
              <a:off x="3145" y="15256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5" name="Oval 28"/>
            <p:cNvSpPr>
              <a:spLocks noChangeArrowheads="1"/>
            </p:cNvSpPr>
            <p:nvPr/>
          </p:nvSpPr>
          <p:spPr bwMode="auto">
            <a:xfrm>
              <a:off x="2805" y="15002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6" name="Oval 29"/>
            <p:cNvSpPr>
              <a:spLocks noChangeArrowheads="1"/>
            </p:cNvSpPr>
            <p:nvPr/>
          </p:nvSpPr>
          <p:spPr bwMode="auto">
            <a:xfrm>
              <a:off x="3134" y="15022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7" name="Oval 30"/>
            <p:cNvSpPr>
              <a:spLocks noChangeArrowheads="1"/>
            </p:cNvSpPr>
            <p:nvPr/>
          </p:nvSpPr>
          <p:spPr bwMode="auto">
            <a:xfrm>
              <a:off x="3149" y="15126"/>
              <a:ext cx="164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8" name="Oval 31"/>
            <p:cNvSpPr>
              <a:spLocks noChangeArrowheads="1"/>
            </p:cNvSpPr>
            <p:nvPr/>
          </p:nvSpPr>
          <p:spPr bwMode="auto">
            <a:xfrm>
              <a:off x="2778" y="15126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09" name="Oval 32"/>
            <p:cNvSpPr>
              <a:spLocks noChangeArrowheads="1"/>
            </p:cNvSpPr>
            <p:nvPr/>
          </p:nvSpPr>
          <p:spPr bwMode="auto">
            <a:xfrm>
              <a:off x="2951" y="15201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0" name="Oval 33"/>
            <p:cNvSpPr>
              <a:spLocks noChangeArrowheads="1"/>
            </p:cNvSpPr>
            <p:nvPr/>
          </p:nvSpPr>
          <p:spPr bwMode="auto">
            <a:xfrm>
              <a:off x="2914" y="15086"/>
              <a:ext cx="162" cy="157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1" name="Oval 34"/>
            <p:cNvSpPr>
              <a:spLocks noChangeArrowheads="1"/>
            </p:cNvSpPr>
            <p:nvPr/>
          </p:nvSpPr>
          <p:spPr bwMode="auto">
            <a:xfrm>
              <a:off x="3046" y="15075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12" name="Oval 35"/>
            <p:cNvSpPr>
              <a:spLocks noChangeArrowheads="1"/>
            </p:cNvSpPr>
            <p:nvPr/>
          </p:nvSpPr>
          <p:spPr bwMode="auto">
            <a:xfrm>
              <a:off x="3035" y="14939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sp>
        <p:nvSpPr>
          <p:cNvPr id="1013" name="Oval 36"/>
          <p:cNvSpPr>
            <a:spLocks noChangeArrowheads="1"/>
          </p:cNvSpPr>
          <p:nvPr/>
        </p:nvSpPr>
        <p:spPr bwMode="auto">
          <a:xfrm>
            <a:off x="1963370" y="2964873"/>
            <a:ext cx="166688" cy="1762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4" name="Oval 37"/>
          <p:cNvSpPr>
            <a:spLocks noChangeArrowheads="1"/>
          </p:cNvSpPr>
          <p:nvPr/>
        </p:nvSpPr>
        <p:spPr bwMode="auto">
          <a:xfrm>
            <a:off x="2055448" y="2964880"/>
            <a:ext cx="166688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5" name="Oval 38"/>
          <p:cNvSpPr>
            <a:spLocks noChangeArrowheads="1"/>
          </p:cNvSpPr>
          <p:nvPr/>
        </p:nvSpPr>
        <p:spPr bwMode="auto">
          <a:xfrm>
            <a:off x="1871293" y="2317173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6" name="Oval 39"/>
          <p:cNvSpPr>
            <a:spLocks noChangeArrowheads="1"/>
          </p:cNvSpPr>
          <p:nvPr/>
        </p:nvSpPr>
        <p:spPr bwMode="auto">
          <a:xfrm>
            <a:off x="1779218" y="2547367"/>
            <a:ext cx="165100" cy="1809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7" name="Oval 40"/>
          <p:cNvSpPr>
            <a:spLocks noChangeArrowheads="1"/>
          </p:cNvSpPr>
          <p:nvPr/>
        </p:nvSpPr>
        <p:spPr bwMode="auto">
          <a:xfrm>
            <a:off x="2104656" y="270769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8" name="Oval 41"/>
          <p:cNvSpPr>
            <a:spLocks noChangeArrowheads="1"/>
          </p:cNvSpPr>
          <p:nvPr/>
        </p:nvSpPr>
        <p:spPr bwMode="auto">
          <a:xfrm>
            <a:off x="1779220" y="2652135"/>
            <a:ext cx="166688" cy="179388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19" name="Oval 42"/>
          <p:cNvSpPr>
            <a:spLocks noChangeArrowheads="1"/>
          </p:cNvSpPr>
          <p:nvPr/>
        </p:nvSpPr>
        <p:spPr bwMode="auto">
          <a:xfrm>
            <a:off x="1761756" y="2415605"/>
            <a:ext cx="165100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0" name="Oval 43"/>
          <p:cNvSpPr>
            <a:spLocks noChangeArrowheads="1"/>
          </p:cNvSpPr>
          <p:nvPr/>
        </p:nvSpPr>
        <p:spPr bwMode="auto">
          <a:xfrm>
            <a:off x="2093548" y="2439410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1" name="Oval 44"/>
          <p:cNvSpPr>
            <a:spLocks noChangeArrowheads="1"/>
          </p:cNvSpPr>
          <p:nvPr/>
        </p:nvSpPr>
        <p:spPr bwMode="auto">
          <a:xfrm>
            <a:off x="2109418" y="2558480"/>
            <a:ext cx="165100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2" name="Oval 45"/>
          <p:cNvSpPr>
            <a:spLocks noChangeArrowheads="1"/>
          </p:cNvSpPr>
          <p:nvPr/>
        </p:nvSpPr>
        <p:spPr bwMode="auto">
          <a:xfrm>
            <a:off x="1688731" y="2860105"/>
            <a:ext cx="165100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3" name="Oval 46"/>
          <p:cNvSpPr>
            <a:spLocks noChangeArrowheads="1"/>
          </p:cNvSpPr>
          <p:nvPr/>
        </p:nvSpPr>
        <p:spPr bwMode="auto">
          <a:xfrm>
            <a:off x="2009406" y="239178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4" name="Oval 47"/>
          <p:cNvSpPr>
            <a:spLocks noChangeArrowheads="1"/>
          </p:cNvSpPr>
          <p:nvPr/>
        </p:nvSpPr>
        <p:spPr bwMode="auto">
          <a:xfrm>
            <a:off x="2376123" y="2860105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5" name="Oval 48"/>
          <p:cNvSpPr>
            <a:spLocks noChangeArrowheads="1"/>
          </p:cNvSpPr>
          <p:nvPr/>
        </p:nvSpPr>
        <p:spPr bwMode="auto">
          <a:xfrm>
            <a:off x="2009406" y="239178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6" name="Oval 49"/>
          <p:cNvSpPr>
            <a:spLocks noChangeArrowheads="1"/>
          </p:cNvSpPr>
          <p:nvPr/>
        </p:nvSpPr>
        <p:spPr bwMode="auto">
          <a:xfrm>
            <a:off x="1917331" y="2391785"/>
            <a:ext cx="165100" cy="179388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7" name="Oval 50"/>
          <p:cNvSpPr>
            <a:spLocks noChangeArrowheads="1"/>
          </p:cNvSpPr>
          <p:nvPr/>
        </p:nvSpPr>
        <p:spPr bwMode="auto">
          <a:xfrm>
            <a:off x="2145931" y="2340985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8" name="Oval 51"/>
          <p:cNvSpPr>
            <a:spLocks noChangeArrowheads="1"/>
          </p:cNvSpPr>
          <p:nvPr/>
        </p:nvSpPr>
        <p:spPr bwMode="auto">
          <a:xfrm>
            <a:off x="2284048" y="270452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29" name="Oval 52"/>
          <p:cNvSpPr>
            <a:spLocks noChangeArrowheads="1"/>
          </p:cNvSpPr>
          <p:nvPr/>
        </p:nvSpPr>
        <p:spPr bwMode="auto">
          <a:xfrm>
            <a:off x="2055448" y="2807710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0" name="Oval 53"/>
          <p:cNvSpPr>
            <a:spLocks noChangeArrowheads="1"/>
          </p:cNvSpPr>
          <p:nvPr/>
        </p:nvSpPr>
        <p:spPr bwMode="auto">
          <a:xfrm>
            <a:off x="2193556" y="296487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1" name="Oval 54"/>
          <p:cNvSpPr>
            <a:spLocks noChangeArrowheads="1"/>
          </p:cNvSpPr>
          <p:nvPr/>
        </p:nvSpPr>
        <p:spPr bwMode="auto">
          <a:xfrm>
            <a:off x="2284048" y="2599755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2" name="Oval 55"/>
          <p:cNvSpPr>
            <a:spLocks noChangeArrowheads="1"/>
          </p:cNvSpPr>
          <p:nvPr/>
        </p:nvSpPr>
        <p:spPr bwMode="auto">
          <a:xfrm>
            <a:off x="1688731" y="254736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3" name="Oval 56"/>
          <p:cNvSpPr>
            <a:spLocks noChangeArrowheads="1"/>
          </p:cNvSpPr>
          <p:nvPr/>
        </p:nvSpPr>
        <p:spPr bwMode="auto">
          <a:xfrm>
            <a:off x="2376123" y="2755330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4" name="Oval 57"/>
          <p:cNvSpPr>
            <a:spLocks noChangeArrowheads="1"/>
          </p:cNvSpPr>
          <p:nvPr/>
        </p:nvSpPr>
        <p:spPr bwMode="auto">
          <a:xfrm>
            <a:off x="1871298" y="296487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5" name="Oval 58"/>
          <p:cNvSpPr>
            <a:spLocks noChangeArrowheads="1"/>
          </p:cNvSpPr>
          <p:nvPr/>
        </p:nvSpPr>
        <p:spPr bwMode="auto">
          <a:xfrm>
            <a:off x="1779223" y="296487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6" name="Oval 59"/>
          <p:cNvSpPr>
            <a:spLocks noChangeArrowheads="1"/>
          </p:cNvSpPr>
          <p:nvPr/>
        </p:nvSpPr>
        <p:spPr bwMode="auto">
          <a:xfrm rot="-346944">
            <a:off x="2330081" y="2964880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7" name="Oval 60"/>
          <p:cNvSpPr>
            <a:spLocks noChangeArrowheads="1"/>
          </p:cNvSpPr>
          <p:nvPr/>
        </p:nvSpPr>
        <p:spPr bwMode="auto">
          <a:xfrm>
            <a:off x="2376123" y="2704530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8" name="Oval 61"/>
          <p:cNvSpPr>
            <a:spLocks noChangeArrowheads="1"/>
          </p:cNvSpPr>
          <p:nvPr/>
        </p:nvSpPr>
        <p:spPr bwMode="auto">
          <a:xfrm>
            <a:off x="2193556" y="2494980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39" name="Oval 62"/>
          <p:cNvSpPr>
            <a:spLocks noChangeArrowheads="1"/>
          </p:cNvSpPr>
          <p:nvPr/>
        </p:nvSpPr>
        <p:spPr bwMode="auto">
          <a:xfrm>
            <a:off x="2238006" y="2339405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0" name="Oval 63"/>
          <p:cNvSpPr>
            <a:spLocks noChangeArrowheads="1"/>
          </p:cNvSpPr>
          <p:nvPr/>
        </p:nvSpPr>
        <p:spPr bwMode="auto">
          <a:xfrm>
            <a:off x="2330081" y="2444180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1" name="Oval 64"/>
          <p:cNvSpPr>
            <a:spLocks noChangeArrowheads="1"/>
          </p:cNvSpPr>
          <p:nvPr/>
        </p:nvSpPr>
        <p:spPr bwMode="auto">
          <a:xfrm>
            <a:off x="1642698" y="2704530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2" name="Oval 65"/>
          <p:cNvSpPr>
            <a:spLocks noChangeArrowheads="1"/>
          </p:cNvSpPr>
          <p:nvPr/>
        </p:nvSpPr>
        <p:spPr bwMode="auto">
          <a:xfrm>
            <a:off x="1734773" y="2755330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3" name="Oval 66"/>
          <p:cNvSpPr>
            <a:spLocks noChangeArrowheads="1"/>
          </p:cNvSpPr>
          <p:nvPr/>
        </p:nvSpPr>
        <p:spPr bwMode="auto">
          <a:xfrm>
            <a:off x="2284048" y="2807717"/>
            <a:ext cx="163513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4" name="Oval 67"/>
          <p:cNvSpPr>
            <a:spLocks noChangeArrowheads="1"/>
          </p:cNvSpPr>
          <p:nvPr/>
        </p:nvSpPr>
        <p:spPr bwMode="auto">
          <a:xfrm>
            <a:off x="2101481" y="3066480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5" name="Oval 68"/>
          <p:cNvSpPr>
            <a:spLocks noChangeArrowheads="1"/>
          </p:cNvSpPr>
          <p:nvPr/>
        </p:nvSpPr>
        <p:spPr bwMode="auto">
          <a:xfrm>
            <a:off x="1825256" y="2860105"/>
            <a:ext cx="165100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6" name="Oval 69"/>
          <p:cNvSpPr>
            <a:spLocks noChangeArrowheads="1"/>
          </p:cNvSpPr>
          <p:nvPr/>
        </p:nvSpPr>
        <p:spPr bwMode="auto">
          <a:xfrm>
            <a:off x="1917331" y="2860105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7" name="Oval 70"/>
          <p:cNvSpPr>
            <a:spLocks noChangeArrowheads="1"/>
          </p:cNvSpPr>
          <p:nvPr/>
        </p:nvSpPr>
        <p:spPr bwMode="auto">
          <a:xfrm>
            <a:off x="1871298" y="2650555"/>
            <a:ext cx="163513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8" name="Oval 71"/>
          <p:cNvSpPr>
            <a:spLocks noChangeArrowheads="1"/>
          </p:cNvSpPr>
          <p:nvPr/>
        </p:nvSpPr>
        <p:spPr bwMode="auto">
          <a:xfrm>
            <a:off x="2238006" y="3015680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49" name="Oval 72"/>
          <p:cNvSpPr>
            <a:spLocks noChangeArrowheads="1"/>
          </p:cNvSpPr>
          <p:nvPr/>
        </p:nvSpPr>
        <p:spPr bwMode="auto">
          <a:xfrm>
            <a:off x="2238006" y="2910905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0" name="Oval 73"/>
          <p:cNvSpPr>
            <a:spLocks noChangeArrowheads="1"/>
          </p:cNvSpPr>
          <p:nvPr/>
        </p:nvSpPr>
        <p:spPr bwMode="auto">
          <a:xfrm>
            <a:off x="1871298" y="3066480"/>
            <a:ext cx="163513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1" name="Oval 74"/>
          <p:cNvSpPr>
            <a:spLocks noChangeArrowheads="1"/>
          </p:cNvSpPr>
          <p:nvPr/>
        </p:nvSpPr>
        <p:spPr bwMode="auto">
          <a:xfrm>
            <a:off x="2009406" y="2288605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2" name="Oval 75"/>
          <p:cNvSpPr>
            <a:spLocks noChangeArrowheads="1"/>
          </p:cNvSpPr>
          <p:nvPr/>
        </p:nvSpPr>
        <p:spPr bwMode="auto">
          <a:xfrm>
            <a:off x="2145931" y="249656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3" name="Oval 76"/>
          <p:cNvSpPr>
            <a:spLocks noChangeArrowheads="1"/>
          </p:cNvSpPr>
          <p:nvPr/>
        </p:nvSpPr>
        <p:spPr bwMode="auto">
          <a:xfrm>
            <a:off x="2009406" y="306806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4" name="Oval 77"/>
          <p:cNvSpPr>
            <a:spLocks noChangeArrowheads="1"/>
          </p:cNvSpPr>
          <p:nvPr/>
        </p:nvSpPr>
        <p:spPr bwMode="auto">
          <a:xfrm>
            <a:off x="1871298" y="249656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5" name="Oval 78"/>
          <p:cNvSpPr>
            <a:spLocks noChangeArrowheads="1"/>
          </p:cNvSpPr>
          <p:nvPr/>
        </p:nvSpPr>
        <p:spPr bwMode="auto">
          <a:xfrm>
            <a:off x="2376123" y="254736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6" name="Oval 79"/>
          <p:cNvSpPr>
            <a:spLocks noChangeArrowheads="1"/>
          </p:cNvSpPr>
          <p:nvPr/>
        </p:nvSpPr>
        <p:spPr bwMode="auto">
          <a:xfrm>
            <a:off x="2009406" y="249656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7" name="AutoShape 81"/>
          <p:cNvSpPr>
            <a:spLocks noChangeArrowheads="1"/>
          </p:cNvSpPr>
          <p:nvPr/>
        </p:nvSpPr>
        <p:spPr bwMode="auto">
          <a:xfrm rot="16200000" flipH="1">
            <a:off x="5584456" y="1751133"/>
            <a:ext cx="157162" cy="400250"/>
          </a:xfrm>
          <a:prstGeom prst="downArrow">
            <a:avLst>
              <a:gd name="adj1" fmla="val 50000"/>
              <a:gd name="adj2" fmla="val 36616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7" tIns="46797" rIns="89997" bIns="46797" anchor="ctr">
            <a:spAutoFit/>
          </a:bodyPr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58" name="Text Box 82"/>
          <p:cNvSpPr txBox="1">
            <a:spLocks noChangeArrowheads="1"/>
          </p:cNvSpPr>
          <p:nvPr/>
        </p:nvSpPr>
        <p:spPr bwMode="auto">
          <a:xfrm>
            <a:off x="2531695" y="3015035"/>
            <a:ext cx="804046" cy="3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rgbClr val="6699FF"/>
                </a:solidFill>
                <a:latin typeface="+mn-lt"/>
                <a:ea typeface="+mn-ea"/>
              </a:rPr>
              <a:t>Target</a:t>
            </a:r>
          </a:p>
        </p:txBody>
      </p:sp>
      <p:sp>
        <p:nvSpPr>
          <p:cNvPr id="1059" name="Text Box 83"/>
          <p:cNvSpPr txBox="1">
            <a:spLocks noChangeArrowheads="1"/>
          </p:cNvSpPr>
          <p:nvPr/>
        </p:nvSpPr>
        <p:spPr bwMode="auto">
          <a:xfrm>
            <a:off x="425084" y="1451988"/>
            <a:ext cx="750204" cy="3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rgbClr val="6699FF"/>
                </a:solidFill>
                <a:latin typeface="+mn-lt"/>
                <a:ea typeface="+mn-ea"/>
              </a:rPr>
              <a:t>Beam</a:t>
            </a:r>
          </a:p>
        </p:txBody>
      </p:sp>
      <p:sp>
        <p:nvSpPr>
          <p:cNvPr id="1060" name="Text Box 84"/>
          <p:cNvSpPr txBox="1">
            <a:spLocks noChangeArrowheads="1"/>
          </p:cNvSpPr>
          <p:nvPr/>
        </p:nvSpPr>
        <p:spPr bwMode="auto">
          <a:xfrm>
            <a:off x="3827098" y="1402776"/>
            <a:ext cx="1131077" cy="3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rgbClr val="6699FF"/>
                </a:solidFill>
                <a:latin typeface="+mn-lt"/>
                <a:ea typeface="+mn-ea"/>
              </a:rPr>
              <a:t>Fragment</a:t>
            </a:r>
          </a:p>
        </p:txBody>
      </p:sp>
      <p:sp>
        <p:nvSpPr>
          <p:cNvPr id="1061" name="Text Box 86"/>
          <p:cNvSpPr txBox="1">
            <a:spLocks noChangeArrowheads="1"/>
          </p:cNvSpPr>
          <p:nvPr/>
        </p:nvSpPr>
        <p:spPr bwMode="auto">
          <a:xfrm>
            <a:off x="5736856" y="1815526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800" b="1" i="1">
                <a:solidFill>
                  <a:srgbClr val="009900"/>
                </a:solidFill>
                <a:latin typeface="+mn-lt"/>
                <a:ea typeface="+mn-ea"/>
              </a:rPr>
              <a:t>P</a:t>
            </a:r>
          </a:p>
        </p:txBody>
      </p:sp>
      <p:sp>
        <p:nvSpPr>
          <p:cNvPr id="1062" name="Text Box 87"/>
          <p:cNvSpPr txBox="1">
            <a:spLocks noChangeArrowheads="1"/>
          </p:cNvSpPr>
          <p:nvPr/>
        </p:nvSpPr>
        <p:spPr bwMode="auto">
          <a:xfrm>
            <a:off x="4665292" y="2404486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defTabSz="4176713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800" b="1" i="1">
                <a:solidFill>
                  <a:srgbClr val="009900"/>
                </a:solidFill>
                <a:latin typeface="+mn-lt"/>
                <a:ea typeface="+mn-ea"/>
              </a:rPr>
              <a:t>-P</a:t>
            </a:r>
          </a:p>
        </p:txBody>
      </p:sp>
      <p:sp>
        <p:nvSpPr>
          <p:cNvPr id="1063" name="AutoShape 89"/>
          <p:cNvSpPr>
            <a:spLocks noChangeArrowheads="1"/>
          </p:cNvSpPr>
          <p:nvPr/>
        </p:nvSpPr>
        <p:spPr bwMode="auto">
          <a:xfrm>
            <a:off x="3061921" y="1799653"/>
            <a:ext cx="963613" cy="155575"/>
          </a:xfrm>
          <a:custGeom>
            <a:avLst/>
            <a:gdLst>
              <a:gd name="G0" fmla="+- 17838 0 0"/>
              <a:gd name="G1" fmla="+- 4853 0 0"/>
              <a:gd name="G2" fmla="+- 21600 0 4853"/>
              <a:gd name="G3" fmla="+- 10800 0 4853"/>
              <a:gd name="G4" fmla="+- 21600 0 17838"/>
              <a:gd name="G5" fmla="*/ G4 G3 10800"/>
              <a:gd name="G6" fmla="+- 21600 0 G5"/>
              <a:gd name="T0" fmla="*/ 17838 w 21600"/>
              <a:gd name="T1" fmla="*/ 0 h 21600"/>
              <a:gd name="T2" fmla="*/ 0 w 21600"/>
              <a:gd name="T3" fmla="*/ 10800 h 21600"/>
              <a:gd name="T4" fmla="*/ 17838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38" y="0"/>
                </a:moveTo>
                <a:lnTo>
                  <a:pt x="17838" y="4853"/>
                </a:lnTo>
                <a:lnTo>
                  <a:pt x="3375" y="4853"/>
                </a:lnTo>
                <a:lnTo>
                  <a:pt x="3375" y="16747"/>
                </a:lnTo>
                <a:lnTo>
                  <a:pt x="17838" y="16747"/>
                </a:lnTo>
                <a:lnTo>
                  <a:pt x="1783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53"/>
                </a:moveTo>
                <a:lnTo>
                  <a:pt x="1350" y="16747"/>
                </a:lnTo>
                <a:lnTo>
                  <a:pt x="2700" y="16747"/>
                </a:lnTo>
                <a:lnTo>
                  <a:pt x="2700" y="4853"/>
                </a:lnTo>
                <a:close/>
              </a:path>
              <a:path w="21600" h="21600">
                <a:moveTo>
                  <a:pt x="0" y="4853"/>
                </a:moveTo>
                <a:lnTo>
                  <a:pt x="0" y="16747"/>
                </a:lnTo>
                <a:lnTo>
                  <a:pt x="675" y="16747"/>
                </a:lnTo>
                <a:lnTo>
                  <a:pt x="675" y="4853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64" name="AutoShape 90"/>
          <p:cNvSpPr>
            <a:spLocks noChangeArrowheads="1"/>
          </p:cNvSpPr>
          <p:nvPr/>
        </p:nvSpPr>
        <p:spPr bwMode="auto">
          <a:xfrm rot="5400000" flipH="1">
            <a:off x="4851826" y="2218066"/>
            <a:ext cx="157163" cy="396657"/>
          </a:xfrm>
          <a:prstGeom prst="downArrow">
            <a:avLst>
              <a:gd name="adj1" fmla="val 50000"/>
              <a:gd name="adj2" fmla="val 36364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7" tIns="46797" rIns="89997" bIns="46797" anchor="ctr">
            <a:spAutoFit/>
          </a:bodyPr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66" name="Oval 129"/>
          <p:cNvSpPr>
            <a:spLocks noChangeArrowheads="1"/>
          </p:cNvSpPr>
          <p:nvPr/>
        </p:nvSpPr>
        <p:spPr bwMode="auto">
          <a:xfrm>
            <a:off x="1779223" y="2599755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67" name="Oval 130"/>
          <p:cNvSpPr>
            <a:spLocks noChangeArrowheads="1"/>
          </p:cNvSpPr>
          <p:nvPr/>
        </p:nvSpPr>
        <p:spPr bwMode="auto">
          <a:xfrm>
            <a:off x="2009406" y="2860105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68" name="Oval 131"/>
          <p:cNvSpPr>
            <a:spLocks noChangeArrowheads="1"/>
          </p:cNvSpPr>
          <p:nvPr/>
        </p:nvSpPr>
        <p:spPr bwMode="auto">
          <a:xfrm>
            <a:off x="1871298" y="2652135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69" name="Oval 132"/>
          <p:cNvSpPr>
            <a:spLocks noChangeArrowheads="1"/>
          </p:cNvSpPr>
          <p:nvPr/>
        </p:nvSpPr>
        <p:spPr bwMode="auto">
          <a:xfrm>
            <a:off x="2145931" y="265213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0" name="Oval 133"/>
          <p:cNvSpPr>
            <a:spLocks noChangeArrowheads="1"/>
          </p:cNvSpPr>
          <p:nvPr/>
        </p:nvSpPr>
        <p:spPr bwMode="auto">
          <a:xfrm>
            <a:off x="2009406" y="2755330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1" name="Oval 134"/>
          <p:cNvSpPr>
            <a:spLocks noChangeArrowheads="1"/>
          </p:cNvSpPr>
          <p:nvPr/>
        </p:nvSpPr>
        <p:spPr bwMode="auto">
          <a:xfrm>
            <a:off x="2284048" y="280771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2" name="Oval 135"/>
          <p:cNvSpPr>
            <a:spLocks noChangeArrowheads="1"/>
          </p:cNvSpPr>
          <p:nvPr/>
        </p:nvSpPr>
        <p:spPr bwMode="auto">
          <a:xfrm>
            <a:off x="2145931" y="296487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3" name="Oval 136"/>
          <p:cNvSpPr>
            <a:spLocks noChangeArrowheads="1"/>
          </p:cNvSpPr>
          <p:nvPr/>
        </p:nvSpPr>
        <p:spPr bwMode="auto">
          <a:xfrm>
            <a:off x="2009406" y="2910905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4" name="Oval 137"/>
          <p:cNvSpPr>
            <a:spLocks noChangeArrowheads="1"/>
          </p:cNvSpPr>
          <p:nvPr/>
        </p:nvSpPr>
        <p:spPr bwMode="auto">
          <a:xfrm>
            <a:off x="1871298" y="2755330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5" name="Oval 138"/>
          <p:cNvSpPr>
            <a:spLocks noChangeArrowheads="1"/>
          </p:cNvSpPr>
          <p:nvPr/>
        </p:nvSpPr>
        <p:spPr bwMode="auto">
          <a:xfrm>
            <a:off x="2145931" y="2807717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6" name="Oval 139"/>
          <p:cNvSpPr>
            <a:spLocks noChangeArrowheads="1"/>
          </p:cNvSpPr>
          <p:nvPr/>
        </p:nvSpPr>
        <p:spPr bwMode="auto">
          <a:xfrm>
            <a:off x="2009406" y="265213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7" name="Oval 140"/>
          <p:cNvSpPr>
            <a:spLocks noChangeArrowheads="1"/>
          </p:cNvSpPr>
          <p:nvPr/>
        </p:nvSpPr>
        <p:spPr bwMode="auto">
          <a:xfrm>
            <a:off x="2101481" y="2391792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8" name="Oval 141"/>
          <p:cNvSpPr>
            <a:spLocks noChangeArrowheads="1"/>
          </p:cNvSpPr>
          <p:nvPr/>
        </p:nvSpPr>
        <p:spPr bwMode="auto">
          <a:xfrm>
            <a:off x="1917331" y="2860098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79" name="Oval 142"/>
          <p:cNvSpPr>
            <a:spLocks noChangeArrowheads="1"/>
          </p:cNvSpPr>
          <p:nvPr/>
        </p:nvSpPr>
        <p:spPr bwMode="auto">
          <a:xfrm>
            <a:off x="2238006" y="270452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80" name="Oval 143"/>
          <p:cNvSpPr>
            <a:spLocks noChangeArrowheads="1"/>
          </p:cNvSpPr>
          <p:nvPr/>
        </p:nvSpPr>
        <p:spPr bwMode="auto">
          <a:xfrm>
            <a:off x="2193556" y="2599755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81" name="Oval 144"/>
          <p:cNvSpPr>
            <a:spLocks noChangeArrowheads="1"/>
          </p:cNvSpPr>
          <p:nvPr/>
        </p:nvSpPr>
        <p:spPr bwMode="auto">
          <a:xfrm>
            <a:off x="2009406" y="2704530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sp>
        <p:nvSpPr>
          <p:cNvPr id="1082" name="Oval 145"/>
          <p:cNvSpPr>
            <a:spLocks noChangeArrowheads="1"/>
          </p:cNvSpPr>
          <p:nvPr/>
        </p:nvSpPr>
        <p:spPr bwMode="auto">
          <a:xfrm>
            <a:off x="2009406" y="2547367"/>
            <a:ext cx="163512" cy="180975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12549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99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 anchor="ctr"/>
          <a:lstStyle/>
          <a:p>
            <a:endParaRPr lang="ja-JP" altLang="en-US">
              <a:latin typeface="+mn-lt"/>
              <a:ea typeface="+mn-ea"/>
            </a:endParaRPr>
          </a:p>
        </p:txBody>
      </p:sp>
      <p:grpSp>
        <p:nvGrpSpPr>
          <p:cNvPr id="1084" name="Group 148"/>
          <p:cNvGrpSpPr>
            <a:grpSpLocks/>
          </p:cNvGrpSpPr>
          <p:nvPr/>
        </p:nvGrpSpPr>
        <p:grpSpPr bwMode="auto">
          <a:xfrm>
            <a:off x="3492134" y="2172715"/>
            <a:ext cx="319087" cy="214313"/>
            <a:chOff x="2859" y="15298"/>
            <a:chExt cx="315" cy="186"/>
          </a:xfrm>
        </p:grpSpPr>
        <p:sp>
          <p:nvSpPr>
            <p:cNvPr id="1085" name="Oval 149"/>
            <p:cNvSpPr>
              <a:spLocks noChangeArrowheads="1"/>
            </p:cNvSpPr>
            <p:nvPr/>
          </p:nvSpPr>
          <p:spPr bwMode="auto">
            <a:xfrm>
              <a:off x="3010" y="15329"/>
              <a:ext cx="164" cy="155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86" name="Oval 150"/>
            <p:cNvSpPr>
              <a:spLocks noChangeArrowheads="1"/>
            </p:cNvSpPr>
            <p:nvPr/>
          </p:nvSpPr>
          <p:spPr bwMode="auto">
            <a:xfrm>
              <a:off x="2859" y="15298"/>
              <a:ext cx="165" cy="156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tint val="12549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99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087" name="グループ化 1086"/>
          <p:cNvGrpSpPr/>
          <p:nvPr/>
        </p:nvGrpSpPr>
        <p:grpSpPr>
          <a:xfrm>
            <a:off x="5177787" y="1962161"/>
            <a:ext cx="443716" cy="540200"/>
            <a:chOff x="5309130" y="5102104"/>
            <a:chExt cx="443716" cy="540200"/>
          </a:xfrm>
        </p:grpSpPr>
        <p:sp>
          <p:nvSpPr>
            <p:cNvPr id="1088" name="Text Box 85"/>
            <p:cNvSpPr txBox="1">
              <a:spLocks noChangeArrowheads="1"/>
            </p:cNvSpPr>
            <p:nvPr/>
          </p:nvSpPr>
          <p:spPr bwMode="auto">
            <a:xfrm>
              <a:off x="5401468" y="5272972"/>
              <a:ext cx="35137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>
                  <a:solidFill>
                    <a:schemeClr val="accent2"/>
                  </a:solidFill>
                  <a:latin typeface="+mn-lt"/>
                  <a:ea typeface="+mn-ea"/>
                </a:rPr>
                <a:t>R</a:t>
              </a:r>
            </a:p>
          </p:txBody>
        </p:sp>
        <p:grpSp>
          <p:nvGrpSpPr>
            <p:cNvPr id="1090" name="Group 151"/>
            <p:cNvGrpSpPr>
              <a:grpSpLocks/>
            </p:cNvGrpSpPr>
            <p:nvPr/>
          </p:nvGrpSpPr>
          <p:grpSpPr bwMode="auto">
            <a:xfrm>
              <a:off x="5309130" y="5102104"/>
              <a:ext cx="141544" cy="440201"/>
              <a:chOff x="2683" y="15014"/>
              <a:chExt cx="141" cy="385"/>
            </a:xfrm>
          </p:grpSpPr>
          <p:sp>
            <p:nvSpPr>
              <p:cNvPr id="1091" name="AutoShape 152"/>
              <p:cNvSpPr>
                <a:spLocks noChangeArrowheads="1"/>
              </p:cNvSpPr>
              <p:nvPr/>
            </p:nvSpPr>
            <p:spPr bwMode="auto">
              <a:xfrm>
                <a:off x="2688" y="15014"/>
                <a:ext cx="136" cy="359"/>
              </a:xfrm>
              <a:prstGeom prst="downArrow">
                <a:avLst>
                  <a:gd name="adj1" fmla="val 50000"/>
                  <a:gd name="adj2" fmla="val 61765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092" name="AutoShape 153"/>
              <p:cNvSpPr>
                <a:spLocks noChangeArrowheads="1"/>
              </p:cNvSpPr>
              <p:nvPr/>
            </p:nvSpPr>
            <p:spPr bwMode="auto">
              <a:xfrm>
                <a:off x="2683" y="15024"/>
                <a:ext cx="135" cy="375"/>
              </a:xfrm>
              <a:prstGeom prst="downArrow">
                <a:avLst>
                  <a:gd name="adj1" fmla="val 50000"/>
                  <a:gd name="adj2" fmla="val 8708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ja-JP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93" name="Group 154"/>
          <p:cNvGrpSpPr>
            <a:grpSpLocks/>
          </p:cNvGrpSpPr>
          <p:nvPr/>
        </p:nvGrpSpPr>
        <p:grpSpPr bwMode="auto">
          <a:xfrm>
            <a:off x="5084393" y="2301305"/>
            <a:ext cx="319088" cy="212725"/>
            <a:chOff x="2859" y="15298"/>
            <a:chExt cx="315" cy="186"/>
          </a:xfrm>
        </p:grpSpPr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010" y="15329"/>
              <a:ext cx="164" cy="155"/>
            </a:xfrm>
            <a:prstGeom prst="ellipse">
              <a:avLst/>
            </a:prstGeom>
            <a:noFill/>
            <a:ln w="28575">
              <a:solidFill>
                <a:srgbClr val="FF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095" name="Oval 156"/>
            <p:cNvSpPr>
              <a:spLocks noChangeArrowheads="1"/>
            </p:cNvSpPr>
            <p:nvPr/>
          </p:nvSpPr>
          <p:spPr bwMode="auto">
            <a:xfrm>
              <a:off x="2859" y="15298"/>
              <a:ext cx="165" cy="156"/>
            </a:xfrm>
            <a:prstGeom prst="ellipse">
              <a:avLst/>
            </a:prstGeom>
            <a:noFill/>
            <a:ln w="28575">
              <a:solidFill>
                <a:srgbClr val="FF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1096" name="グループ化 1095"/>
          <p:cNvGrpSpPr/>
          <p:nvPr/>
        </p:nvGrpSpPr>
        <p:grpSpPr>
          <a:xfrm>
            <a:off x="4709350" y="977199"/>
            <a:ext cx="1303562" cy="846867"/>
            <a:chOff x="4816014" y="4117141"/>
            <a:chExt cx="1303562" cy="846867"/>
          </a:xfrm>
        </p:grpSpPr>
        <p:sp>
          <p:nvSpPr>
            <p:cNvPr id="1097" name="Text Box 88"/>
            <p:cNvSpPr txBox="1">
              <a:spLocks noChangeArrowheads="1"/>
            </p:cNvSpPr>
            <p:nvPr/>
          </p:nvSpPr>
          <p:spPr bwMode="auto">
            <a:xfrm>
              <a:off x="4816014" y="4117141"/>
              <a:ext cx="1303562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 dirty="0">
                  <a:solidFill>
                    <a:srgbClr val="FF0000"/>
                  </a:solidFill>
                  <a:latin typeface="+mn-lt"/>
                  <a:ea typeface="+mn-ea"/>
                </a:rPr>
                <a:t>L</a:t>
              </a:r>
              <a:r>
                <a:rPr lang="en-US" altLang="ja-JP" sz="1800" b="1" baseline="-25000" dirty="0">
                  <a:solidFill>
                    <a:srgbClr val="FF0000"/>
                  </a:solidFill>
                  <a:latin typeface="+mn-lt"/>
                  <a:ea typeface="+mn-ea"/>
                </a:rPr>
                <a:t>F </a:t>
              </a:r>
              <a:r>
                <a:rPr lang="en-US" altLang="ja-JP" sz="1800" b="1" i="1" dirty="0">
                  <a:latin typeface="+mn-lt"/>
                  <a:ea typeface="+mn-ea"/>
                </a:rPr>
                <a:t>=</a:t>
              </a:r>
              <a:r>
                <a:rPr lang="en-US" altLang="ja-JP" sz="1800" b="1" i="1" dirty="0">
                  <a:solidFill>
                    <a:srgbClr val="000000"/>
                  </a:solidFill>
                  <a:latin typeface="Arial"/>
                  <a:ea typeface="MeiryoKe_PGothic"/>
                  <a:cs typeface="Times New Roman"/>
                </a:rPr>
                <a:t> – </a:t>
              </a:r>
              <a:r>
                <a:rPr lang="en-US" altLang="ja-JP" sz="1800" b="1" i="1" dirty="0" err="1">
                  <a:solidFill>
                    <a:schemeClr val="accent2"/>
                  </a:solidFill>
                  <a:latin typeface="+mn-lt"/>
                  <a:ea typeface="+mn-ea"/>
                </a:rPr>
                <a:t>R</a:t>
              </a:r>
              <a:r>
                <a:rPr lang="en-US" altLang="ja-JP" sz="1800" b="1" i="1" dirty="0" err="1">
                  <a:latin typeface="+mn-lt"/>
                  <a:ea typeface="+mn-ea"/>
                </a:rPr>
                <a:t>x</a:t>
              </a:r>
              <a:r>
                <a:rPr lang="en-US" altLang="ja-JP" sz="1800" b="1" i="1" dirty="0" err="1">
                  <a:solidFill>
                    <a:srgbClr val="009900"/>
                  </a:solidFill>
                  <a:latin typeface="+mn-lt"/>
                  <a:ea typeface="+mn-ea"/>
                </a:rPr>
                <a:t>P</a:t>
              </a:r>
              <a:endParaRPr lang="en-US" altLang="ja-JP" sz="1800" b="1" i="1" dirty="0">
                <a:solidFill>
                  <a:srgbClr val="009900"/>
                </a:solidFill>
                <a:latin typeface="+mn-lt"/>
                <a:ea typeface="+mn-ea"/>
              </a:endParaRPr>
            </a:p>
          </p:txBody>
        </p:sp>
        <p:sp>
          <p:nvSpPr>
            <p:cNvPr id="1099" name="Arc 197"/>
            <p:cNvSpPr>
              <a:spLocks/>
            </p:cNvSpPr>
            <p:nvPr/>
          </p:nvSpPr>
          <p:spPr bwMode="auto">
            <a:xfrm rot="19490564">
              <a:off x="5040771" y="4592495"/>
              <a:ext cx="556649" cy="371513"/>
            </a:xfrm>
            <a:custGeom>
              <a:avLst/>
              <a:gdLst>
                <a:gd name="G0" fmla="+- 12123 0 0"/>
                <a:gd name="G1" fmla="+- 21600 0 0"/>
                <a:gd name="G2" fmla="+- 21600 0 0"/>
                <a:gd name="T0" fmla="*/ 0 w 33723"/>
                <a:gd name="T1" fmla="*/ 3723 h 21600"/>
                <a:gd name="T2" fmla="*/ 33723 w 33723"/>
                <a:gd name="T3" fmla="*/ 21600 h 21600"/>
                <a:gd name="T4" fmla="*/ 12123 w 337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23" h="21600" fill="none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</a:path>
                <a:path w="33723" h="21600" stroke="0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  <a:lnTo>
                    <a:pt x="12123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 type="arrow" w="lg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488857" y="4070413"/>
            <a:ext cx="4250514" cy="2652537"/>
            <a:chOff x="4488857" y="4070406"/>
            <a:chExt cx="4250514" cy="2652537"/>
          </a:xfrm>
        </p:grpSpPr>
        <p:sp>
          <p:nvSpPr>
            <p:cNvPr id="487" name="Text Box 88"/>
            <p:cNvSpPr txBox="1">
              <a:spLocks noChangeArrowheads="1"/>
            </p:cNvSpPr>
            <p:nvPr/>
          </p:nvSpPr>
          <p:spPr bwMode="auto">
            <a:xfrm>
              <a:off x="5043831" y="4070406"/>
              <a:ext cx="144725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defTabSz="4176713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800" b="1" i="1" dirty="0">
                  <a:solidFill>
                    <a:srgbClr val="FF0000"/>
                  </a:solidFill>
                  <a:latin typeface="+mn-lt"/>
                  <a:ea typeface="+mn-ea"/>
                </a:rPr>
                <a:t>L</a:t>
              </a:r>
              <a:r>
                <a:rPr lang="en-US" altLang="ja-JP" sz="1800" b="1" baseline="-25000" dirty="0">
                  <a:solidFill>
                    <a:srgbClr val="FF0000"/>
                  </a:solidFill>
                  <a:latin typeface="+mn-lt"/>
                  <a:ea typeface="+mn-ea"/>
                </a:rPr>
                <a:t>F </a:t>
              </a:r>
              <a:r>
                <a:rPr lang="en-US" altLang="ja-JP" sz="1800" b="1" dirty="0">
                  <a:latin typeface="+mn-lt"/>
                  <a:ea typeface="+mn-ea"/>
                  <a:sym typeface="Symbol"/>
                </a:rPr>
                <a:t></a:t>
              </a:r>
              <a:r>
                <a:rPr lang="en-US" altLang="ja-JP" sz="1800" b="1" i="1" dirty="0">
                  <a:solidFill>
                    <a:srgbClr val="000000"/>
                  </a:solidFill>
                  <a:latin typeface="Arial"/>
                  <a:ea typeface="MeiryoKe_PGothic"/>
                  <a:cs typeface="Times New Roman"/>
                </a:rPr>
                <a:t> </a:t>
              </a:r>
              <a:r>
                <a:rPr lang="en-US" altLang="ja-JP" sz="1800" b="1" dirty="0">
                  <a:solidFill>
                    <a:schemeClr val="accent2"/>
                  </a:solidFill>
                  <a:latin typeface="+mn-lt"/>
                  <a:ea typeface="+mn-ea"/>
                </a:rPr>
                <a:t>0</a:t>
              </a:r>
              <a:r>
                <a:rPr lang="en-US" altLang="ja-JP" sz="1800" b="1" i="1" dirty="0">
                  <a:latin typeface="+mn-lt"/>
                  <a:ea typeface="+mn-ea"/>
                </a:rPr>
                <a:t>x</a:t>
              </a:r>
              <a:r>
                <a:rPr lang="en-US" altLang="ja-JP" sz="1800" b="1" i="1" dirty="0">
                  <a:solidFill>
                    <a:srgbClr val="009900"/>
                  </a:solidFill>
                  <a:latin typeface="+mn-lt"/>
                  <a:ea typeface="+mn-ea"/>
                </a:rPr>
                <a:t>P </a:t>
              </a:r>
              <a:r>
                <a:rPr lang="en-US" altLang="ja-JP" sz="1800" b="1" i="1" dirty="0">
                  <a:solidFill>
                    <a:srgbClr val="000000"/>
                  </a:solidFill>
                  <a:latin typeface="Arial"/>
                  <a:ea typeface="MeiryoKe_PGothic"/>
                </a:rPr>
                <a:t>= </a:t>
              </a:r>
              <a:r>
                <a:rPr lang="en-US" altLang="ja-JP" sz="1800" b="1" dirty="0">
                  <a:solidFill>
                    <a:srgbClr val="FF0000"/>
                  </a:solidFill>
                  <a:latin typeface="Arial"/>
                  <a:ea typeface="MeiryoKe_PGothic"/>
                </a:rPr>
                <a:t>0</a:t>
              </a:r>
              <a:endParaRPr lang="en-US" altLang="ja-JP" sz="1800" b="1" dirty="0">
                <a:solidFill>
                  <a:srgbClr val="009900"/>
                </a:solidFill>
                <a:latin typeface="+mn-lt"/>
                <a:ea typeface="+mn-ea"/>
              </a:endParaRPr>
            </a:p>
          </p:txBody>
        </p:sp>
        <p:sp>
          <p:nvSpPr>
            <p:cNvPr id="489" name="Arc 197"/>
            <p:cNvSpPr>
              <a:spLocks/>
            </p:cNvSpPr>
            <p:nvPr/>
          </p:nvSpPr>
          <p:spPr bwMode="auto">
            <a:xfrm rot="19560555">
              <a:off x="5479278" y="4712885"/>
              <a:ext cx="441325" cy="371513"/>
            </a:xfrm>
            <a:custGeom>
              <a:avLst/>
              <a:gdLst>
                <a:gd name="G0" fmla="+- 12123 0 0"/>
                <a:gd name="G1" fmla="+- 21600 0 0"/>
                <a:gd name="G2" fmla="+- 21600 0 0"/>
                <a:gd name="T0" fmla="*/ 0 w 33723"/>
                <a:gd name="T1" fmla="*/ 3723 h 21600"/>
                <a:gd name="T2" fmla="*/ 33723 w 33723"/>
                <a:gd name="T3" fmla="*/ 21600 h 21600"/>
                <a:gd name="T4" fmla="*/ 12123 w 3372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23" h="21600" fill="none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</a:path>
                <a:path w="33723" h="21600" stroke="0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  <a:lnTo>
                    <a:pt x="12123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miter lim="800000"/>
              <a:headEnd type="arrow" w="med" len="sm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1101" name="正方形/長方形 1100"/>
            <p:cNvSpPr/>
            <p:nvPr/>
          </p:nvSpPr>
          <p:spPr bwMode="auto">
            <a:xfrm>
              <a:off x="4488857" y="6200183"/>
              <a:ext cx="4250514" cy="5227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r>
                <a:rPr lang="en-US" altLang="ja-JP" b="1" dirty="0" smtClean="0">
                  <a:solidFill>
                    <a:srgbClr val="0070C0"/>
                  </a:solidFill>
                  <a:latin typeface="Arial" pitchFamily="34" charset="0"/>
                  <a:ea typeface="MeiryoKe_PGothic" pitchFamily="50" charset="-128"/>
                  <a:cs typeface="Arial" pitchFamily="34" charset="0"/>
                </a:rPr>
                <a:t>No spin orientation </a:t>
              </a:r>
            </a:p>
            <a:p>
              <a:r>
                <a:rPr lang="en-US" altLang="ja-JP" b="1" dirty="0" smtClean="0">
                  <a:solidFill>
                    <a:srgbClr val="0070C0"/>
                  </a:solidFill>
                  <a:latin typeface="Arial" pitchFamily="34" charset="0"/>
                  <a:ea typeface="MeiryoKe_PGothic" pitchFamily="50" charset="-128"/>
                  <a:cs typeface="Arial" pitchFamily="34" charset="0"/>
                </a:rPr>
                <a:t>due to the nature of central collision</a:t>
              </a:r>
              <a:endParaRPr kumimoji="1" lang="ja-JP" altLang="en-US" b="1" dirty="0">
                <a:solidFill>
                  <a:srgbClr val="0070C0"/>
                </a:solidFill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</p:grpSp>
      <p:sp>
        <p:nvSpPr>
          <p:cNvPr id="814" name="Text Box 86"/>
          <p:cNvSpPr txBox="1">
            <a:spLocks noChangeArrowheads="1"/>
          </p:cNvSpPr>
          <p:nvPr/>
        </p:nvSpPr>
        <p:spPr bwMode="auto">
          <a:xfrm>
            <a:off x="6023534" y="2276693"/>
            <a:ext cx="2651125" cy="5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chemeClr val="accent2"/>
                </a:solidFill>
                <a:latin typeface="Verdana" pitchFamily="34" charset="0"/>
                <a:ea typeface="ＭＳ Ｐゴシック" pitchFamily="50" charset="-128"/>
              </a:rPr>
              <a:t>Position vector of the participant portion</a:t>
            </a:r>
          </a:p>
        </p:txBody>
      </p:sp>
      <p:sp>
        <p:nvSpPr>
          <p:cNvPr id="1083" name="Text Box 87"/>
          <p:cNvSpPr txBox="1">
            <a:spLocks noChangeArrowheads="1"/>
          </p:cNvSpPr>
          <p:nvPr/>
        </p:nvSpPr>
        <p:spPr bwMode="auto">
          <a:xfrm>
            <a:off x="6315202" y="1603727"/>
            <a:ext cx="1890712" cy="5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9900"/>
                </a:solidFill>
                <a:latin typeface="Verdana" pitchFamily="34" charset="0"/>
                <a:ea typeface="ＭＳ Ｐゴシック" pitchFamily="50" charset="-128"/>
              </a:rPr>
              <a:t>Sum of the lost Fermi momenta</a:t>
            </a:r>
          </a:p>
        </p:txBody>
      </p:sp>
      <p:sp>
        <p:nvSpPr>
          <p:cNvPr id="1100" name="Text Box 88"/>
          <p:cNvSpPr txBox="1">
            <a:spLocks noChangeArrowheads="1"/>
          </p:cNvSpPr>
          <p:nvPr/>
        </p:nvSpPr>
        <p:spPr bwMode="auto">
          <a:xfrm>
            <a:off x="6175475" y="885249"/>
            <a:ext cx="2586038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FF0000"/>
                </a:solidFill>
                <a:latin typeface="Verdana" pitchFamily="34" charset="0"/>
                <a:ea typeface="ＭＳ Ｐゴシック" pitchFamily="50" charset="-128"/>
              </a:rPr>
              <a:t>Angular momentum left in the fragment part </a:t>
            </a:r>
          </a:p>
        </p:txBody>
      </p:sp>
    </p:spTree>
    <p:extLst>
      <p:ext uri="{BB962C8B-B14F-4D97-AF65-F5344CB8AC3E}">
        <p14:creationId xmlns:p14="http://schemas.microsoft.com/office/powerpoint/2010/main" val="3309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91" y="38331"/>
            <a:ext cx="7173116" cy="466280"/>
          </a:xfrm>
        </p:spPr>
        <p:txBody>
          <a:bodyPr/>
          <a:lstStyle/>
          <a:p>
            <a:r>
              <a:rPr lang="en-US" altLang="ja-JP" dirty="0" smtClean="0">
                <a:latin typeface="MeiryoKe_PGothic" pitchFamily="50" charset="-128"/>
              </a:rPr>
              <a:t>New method: dispersion-matched two-step PF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6581269" y="347134"/>
            <a:ext cx="2853491" cy="1926160"/>
            <a:chOff x="6467435" y="1349517"/>
            <a:chExt cx="2853490" cy="1926160"/>
          </a:xfrm>
        </p:grpSpPr>
        <p:sp>
          <p:nvSpPr>
            <p:cNvPr id="48" name="正方形/長方形 47"/>
            <p:cNvSpPr/>
            <p:nvPr/>
          </p:nvSpPr>
          <p:spPr bwMode="auto">
            <a:xfrm>
              <a:off x="6467435" y="1349517"/>
              <a:ext cx="2508496" cy="1926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7169641" y="2490662"/>
              <a:ext cx="91440" cy="54312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51" name="片側の 2 つの角を切り取った四角形 50"/>
            <p:cNvSpPr/>
            <p:nvPr/>
          </p:nvSpPr>
          <p:spPr bwMode="auto">
            <a:xfrm>
              <a:off x="7169641" y="1695386"/>
              <a:ext cx="91440" cy="799805"/>
            </a:xfrm>
            <a:prstGeom prst="snip2SameRect">
              <a:avLst>
                <a:gd name="adj1" fmla="val 14582"/>
                <a:gd name="adj2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52" name="フリーフォーム 51"/>
            <p:cNvSpPr/>
            <p:nvPr/>
          </p:nvSpPr>
          <p:spPr bwMode="auto">
            <a:xfrm>
              <a:off x="6667514" y="1695386"/>
              <a:ext cx="1127760" cy="769261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6641003" y="3005473"/>
              <a:ext cx="1180783" cy="113542"/>
              <a:chOff x="6641003" y="2680848"/>
              <a:chExt cx="1180783" cy="776303"/>
            </a:xfrm>
          </p:grpSpPr>
          <p:sp>
            <p:nvSpPr>
              <p:cNvPr id="50" name="片側の 2 つの角を切り取った四角形 49"/>
              <p:cNvSpPr/>
              <p:nvPr/>
            </p:nvSpPr>
            <p:spPr bwMode="auto">
              <a:xfrm>
                <a:off x="7169641" y="2680848"/>
                <a:ext cx="91440" cy="387169"/>
              </a:xfrm>
              <a:prstGeom prst="snip2SameRect">
                <a:avLst>
                  <a:gd name="adj1" fmla="val 28471"/>
                  <a:gd name="adj2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53" name="フリーフォーム 52"/>
              <p:cNvSpPr/>
              <p:nvPr/>
            </p:nvSpPr>
            <p:spPr bwMode="auto">
              <a:xfrm>
                <a:off x="6641003" y="2680848"/>
                <a:ext cx="1180783" cy="776303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4" name="直線矢印コネクタ 53"/>
            <p:cNvCxnSpPr/>
            <p:nvPr/>
          </p:nvCxnSpPr>
          <p:spPr>
            <a:xfrm>
              <a:off x="6573534" y="2490663"/>
              <a:ext cx="1559858" cy="905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6573534" y="3069783"/>
              <a:ext cx="155985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7738124" y="1613357"/>
              <a:ext cx="0" cy="98621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V="1">
              <a:off x="7733283" y="2661001"/>
              <a:ext cx="4841" cy="6146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7706394" y="1613357"/>
              <a:ext cx="1519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Y </a:t>
              </a:r>
              <a:r>
                <a:rPr lang="en-US" altLang="ja-JP" b="1" dirty="0" err="1">
                  <a:latin typeface="+mn-ea"/>
                  <a:ea typeface="+mn-ea"/>
                </a:rPr>
                <a:t>ield</a:t>
              </a:r>
              <a:r>
                <a:rPr lang="en-US" altLang="ja-JP" b="1" dirty="0">
                  <a:latin typeface="+mn-ea"/>
                  <a:ea typeface="+mn-ea"/>
                </a:rPr>
                <a:t> (</a:t>
              </a:r>
              <a:r>
                <a:rPr lang="en-US" altLang="ja-JP" b="1" dirty="0" err="1">
                  <a:solidFill>
                    <a:srgbClr val="FF0000"/>
                  </a:solidFill>
                  <a:latin typeface="+mn-ea"/>
                  <a:ea typeface="+mn-ea"/>
                </a:rPr>
                <a:t>Hign</a:t>
              </a:r>
              <a:r>
                <a:rPr lang="en-US" altLang="ja-JP" b="1" dirty="0">
                  <a:latin typeface="+mn-ea"/>
                  <a:ea typeface="+mn-ea"/>
                </a:rPr>
                <a:t>)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251129" y="2668115"/>
              <a:ext cx="2069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A </a:t>
              </a:r>
              <a:r>
                <a:rPr lang="en-US" altLang="ja-JP" b="1" dirty="0" err="1">
                  <a:latin typeface="+mn-ea"/>
                  <a:ea typeface="+mn-ea"/>
                </a:rPr>
                <a:t>lignment</a:t>
              </a:r>
              <a:r>
                <a:rPr lang="ja-JP" altLang="en-US" b="1" dirty="0">
                  <a:latin typeface="+mn-ea"/>
                  <a:ea typeface="+mn-ea"/>
                </a:rPr>
                <a:t>（</a:t>
              </a:r>
              <a:r>
                <a:rPr lang="en-US" altLang="ja-JP" b="1" dirty="0">
                  <a:solidFill>
                    <a:srgbClr val="0070C0"/>
                  </a:solidFill>
                  <a:latin typeface="+mn-ea"/>
                  <a:ea typeface="+mn-ea"/>
                </a:rPr>
                <a:t>Low</a:t>
              </a:r>
              <a:r>
                <a:rPr lang="ja-JP" altLang="en-US" b="1" dirty="0">
                  <a:latin typeface="+mn-ea"/>
                  <a:ea typeface="+mn-ea"/>
                </a:rPr>
                <a:t>）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070964" y="2313076"/>
              <a:ext cx="9909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latin typeface="+mn-ea"/>
                  <a:ea typeface="+mn-ea"/>
                </a:rPr>
                <a:t>momentum</a:t>
              </a:r>
              <a:endParaRPr lang="ja-JP" altLang="en-US" sz="1200" b="1" dirty="0">
                <a:latin typeface="+mn-ea"/>
                <a:ea typeface="+mn-ea"/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6586476" y="2412125"/>
            <a:ext cx="2508496" cy="2101517"/>
            <a:chOff x="6489083" y="3478894"/>
            <a:chExt cx="2508496" cy="2101517"/>
          </a:xfrm>
        </p:grpSpPr>
        <p:sp>
          <p:nvSpPr>
            <p:cNvPr id="98" name="正方形/長方形 97"/>
            <p:cNvSpPr/>
            <p:nvPr/>
          </p:nvSpPr>
          <p:spPr bwMode="auto">
            <a:xfrm>
              <a:off x="6489083" y="3478894"/>
              <a:ext cx="2508496" cy="21015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 bwMode="auto">
            <a:xfrm>
              <a:off x="7191289" y="4494044"/>
              <a:ext cx="91440" cy="17745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00" name="片側の 2 つの角を切り取った四角形 99"/>
            <p:cNvSpPr/>
            <p:nvPr/>
          </p:nvSpPr>
          <p:spPr bwMode="auto">
            <a:xfrm>
              <a:off x="7191289" y="4431263"/>
              <a:ext cx="91440" cy="67309"/>
            </a:xfrm>
            <a:prstGeom prst="snip2SameRect">
              <a:avLst>
                <a:gd name="adj1" fmla="val 14582"/>
                <a:gd name="adj2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01" name="フリーフォーム 100"/>
            <p:cNvSpPr/>
            <p:nvPr/>
          </p:nvSpPr>
          <p:spPr bwMode="auto">
            <a:xfrm>
              <a:off x="6689162" y="4431263"/>
              <a:ext cx="1127760" cy="46290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6662651" y="4631458"/>
              <a:ext cx="1180783" cy="885422"/>
              <a:chOff x="6641003" y="2680848"/>
              <a:chExt cx="1180783" cy="776303"/>
            </a:xfrm>
          </p:grpSpPr>
          <p:sp>
            <p:nvSpPr>
              <p:cNvPr id="110" name="片側の 2 つの角を切り取った四角形 109"/>
              <p:cNvSpPr/>
              <p:nvPr/>
            </p:nvSpPr>
            <p:spPr bwMode="auto">
              <a:xfrm>
                <a:off x="7169641" y="2680848"/>
                <a:ext cx="91440" cy="387169"/>
              </a:xfrm>
              <a:prstGeom prst="snip2SameRect">
                <a:avLst>
                  <a:gd name="adj1" fmla="val 28471"/>
                  <a:gd name="adj2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111" name="フリーフォーム 110"/>
              <p:cNvSpPr/>
              <p:nvPr/>
            </p:nvSpPr>
            <p:spPr bwMode="auto">
              <a:xfrm>
                <a:off x="6641003" y="2680848"/>
                <a:ext cx="1180783" cy="776303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3" name="直線矢印コネクタ 102"/>
            <p:cNvCxnSpPr/>
            <p:nvPr/>
          </p:nvCxnSpPr>
          <p:spPr>
            <a:xfrm>
              <a:off x="6595182" y="4494045"/>
              <a:ext cx="1559858" cy="905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>
              <a:off x="6595182" y="5073165"/>
              <a:ext cx="155985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V="1">
              <a:off x="7759772" y="3616739"/>
              <a:ext cx="0" cy="98621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 flipV="1">
              <a:off x="7759772" y="4664383"/>
              <a:ext cx="0" cy="91602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7728042" y="3616739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Y</a:t>
              </a:r>
              <a:r>
                <a:rPr lang="en-US" altLang="ja-JP" b="1" dirty="0">
                  <a:latin typeface="+mn-ea"/>
                  <a:ea typeface="+mn-ea"/>
                </a:rPr>
                <a:t>(</a:t>
              </a:r>
              <a:r>
                <a:rPr lang="en-US" altLang="ja-JP" b="1" dirty="0">
                  <a:solidFill>
                    <a:srgbClr val="0070C0"/>
                  </a:solidFill>
                  <a:latin typeface="+mn-ea"/>
                  <a:ea typeface="+mn-ea"/>
                </a:rPr>
                <a:t>Low</a:t>
              </a:r>
              <a:r>
                <a:rPr lang="en-US" altLang="ja-JP" b="1" dirty="0">
                  <a:latin typeface="+mn-ea"/>
                  <a:ea typeface="+mn-ea"/>
                </a:rPr>
                <a:t>)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7754931" y="4671497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A</a:t>
              </a:r>
              <a:r>
                <a:rPr lang="ja-JP" altLang="en-US" b="1" dirty="0">
                  <a:latin typeface="+mn-ea"/>
                  <a:ea typeface="+mn-ea"/>
                </a:rPr>
                <a:t>（</a:t>
              </a:r>
              <a:r>
                <a:rPr lang="en-US" altLang="ja-JP" b="1" dirty="0" err="1">
                  <a:solidFill>
                    <a:srgbClr val="FF0000"/>
                  </a:solidFill>
                  <a:latin typeface="+mn-ea"/>
                  <a:ea typeface="+mn-ea"/>
                </a:rPr>
                <a:t>Hign</a:t>
              </a:r>
              <a:r>
                <a:rPr lang="ja-JP" altLang="en-US" b="1" dirty="0">
                  <a:latin typeface="+mn-ea"/>
                  <a:ea typeface="+mn-ea"/>
                </a:rPr>
                <a:t>）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8092612" y="4316458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+mn-ea"/>
                  <a:ea typeface="+mn-ea"/>
                </a:rPr>
                <a:t>P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555055" y="3664314"/>
              <a:ext cx="1088760" cy="369332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  <a:cs typeface="Times New Roman"/>
                </a:rPr>
                <a:t>~ 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</a:rPr>
                <a:t>1/1000</a:t>
              </a:r>
              <a:endParaRPr kumimoji="1" lang="ja-JP" altLang="en-US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-2582622" y="3374760"/>
            <a:ext cx="1261884" cy="461665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色消しプリズム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</a:rPr>
              <a:t>分散整合）</a:t>
            </a:r>
          </a:p>
        </p:txBody>
      </p:sp>
      <p:grpSp>
        <p:nvGrpSpPr>
          <p:cNvPr id="184" name="グループ化 183"/>
          <p:cNvGrpSpPr/>
          <p:nvPr/>
        </p:nvGrpSpPr>
        <p:grpSpPr>
          <a:xfrm>
            <a:off x="74340" y="696222"/>
            <a:ext cx="6162828" cy="1621320"/>
            <a:chOff x="74335" y="696221"/>
            <a:chExt cx="6162828" cy="1621320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334203" y="1087149"/>
              <a:ext cx="5902960" cy="1230392"/>
              <a:chOff x="429260" y="1496060"/>
              <a:chExt cx="5902960" cy="1230392"/>
            </a:xfrm>
          </p:grpSpPr>
          <p:sp>
            <p:nvSpPr>
              <p:cNvPr id="4" name="円/楕円 3"/>
              <p:cNvSpPr/>
              <p:nvPr/>
            </p:nvSpPr>
            <p:spPr bwMode="auto">
              <a:xfrm>
                <a:off x="429260" y="1534160"/>
                <a:ext cx="812800" cy="79248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Beam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 bwMode="auto">
              <a:xfrm>
                <a:off x="1689101" y="1534160"/>
                <a:ext cx="47340" cy="79248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1365935" y="2324854"/>
                <a:ext cx="872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2410460" y="1496060"/>
                <a:ext cx="142240" cy="880872"/>
                <a:chOff x="2682240" y="1554480"/>
                <a:chExt cx="142240" cy="880872"/>
              </a:xfrm>
            </p:grpSpPr>
            <p:sp>
              <p:nvSpPr>
                <p:cNvPr id="7" name="正方形/長方形 6"/>
                <p:cNvSpPr/>
                <p:nvPr/>
              </p:nvSpPr>
              <p:spPr bwMode="auto">
                <a:xfrm>
                  <a:off x="2682240" y="1554480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 bwMode="auto">
                <a:xfrm>
                  <a:off x="2682240" y="2039112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cxnSp>
            <p:nvCxnSpPr>
              <p:cNvPr id="11" name="直線矢印コネクタ 10"/>
              <p:cNvCxnSpPr/>
              <p:nvPr/>
            </p:nvCxnSpPr>
            <p:spPr>
              <a:xfrm>
                <a:off x="1242060" y="1930400"/>
                <a:ext cx="44704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1788745" y="1930400"/>
                <a:ext cx="692835" cy="0"/>
              </a:xfrm>
              <a:prstGeom prst="straightConnector1">
                <a:avLst/>
              </a:prstGeom>
              <a:ln w="1651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2552700" y="1930400"/>
                <a:ext cx="327152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/>
              <p:cNvSpPr/>
              <p:nvPr/>
            </p:nvSpPr>
            <p:spPr bwMode="auto">
              <a:xfrm>
                <a:off x="5824220" y="1706880"/>
                <a:ext cx="508000" cy="4775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164666" y="2357120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81" name="正方形/長方形 180"/>
            <p:cNvSpPr/>
            <p:nvPr/>
          </p:nvSpPr>
          <p:spPr>
            <a:xfrm>
              <a:off x="74335" y="696221"/>
              <a:ext cx="3275256" cy="3693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Arial"/>
                  <a:ea typeface="MeiryoKe_PGothic"/>
                  <a:cs typeface="Arial" pitchFamily="34" charset="0"/>
                </a:rPr>
                <a:t>Conventional single step PF</a:t>
              </a:r>
              <a:endParaRPr lang="ja-JP" altLang="en-US" dirty="0"/>
            </a:p>
          </p:txBody>
        </p:sp>
      </p:grpSp>
      <p:grpSp>
        <p:nvGrpSpPr>
          <p:cNvPr id="185" name="グループ化 184"/>
          <p:cNvGrpSpPr/>
          <p:nvPr/>
        </p:nvGrpSpPr>
        <p:grpSpPr>
          <a:xfrm>
            <a:off x="74340" y="2511069"/>
            <a:ext cx="6162828" cy="1688820"/>
            <a:chOff x="74335" y="2511068"/>
            <a:chExt cx="6162828" cy="1688820"/>
          </a:xfrm>
        </p:grpSpPr>
        <p:grpSp>
          <p:nvGrpSpPr>
            <p:cNvPr id="163" name="グループ化 162"/>
            <p:cNvGrpSpPr/>
            <p:nvPr/>
          </p:nvGrpSpPr>
          <p:grpSpPr>
            <a:xfrm>
              <a:off x="334203" y="2938508"/>
              <a:ext cx="5902960" cy="1261380"/>
              <a:chOff x="334203" y="2871833"/>
              <a:chExt cx="5902960" cy="1261380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1171122" y="3731615"/>
                <a:ext cx="1201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1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st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2069609" y="3763881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3743466" y="3731615"/>
                <a:ext cx="1254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2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nd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38" name="グループ化 137"/>
              <p:cNvGrpSpPr/>
              <p:nvPr/>
            </p:nvGrpSpPr>
            <p:grpSpPr>
              <a:xfrm>
                <a:off x="334203" y="2871833"/>
                <a:ext cx="5902960" cy="899160"/>
                <a:chOff x="334203" y="2871833"/>
                <a:chExt cx="5902960" cy="899160"/>
              </a:xfrm>
            </p:grpSpPr>
            <p:sp>
              <p:nvSpPr>
                <p:cNvPr id="65" name="円/楕円 64"/>
                <p:cNvSpPr/>
                <p:nvPr/>
              </p:nvSpPr>
              <p:spPr bwMode="auto">
                <a:xfrm>
                  <a:off x="334203" y="2925173"/>
                  <a:ext cx="812800" cy="79248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kumimoji="1" lang="en-US" altLang="ja-JP" b="1" i="1" dirty="0" err="1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kumimoji="1" lang="en-US" altLang="ja-JP" b="1" baseline="-25000" dirty="0" err="1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Beam</a:t>
                  </a:r>
                  <a:endParaRPr kumimoji="1" lang="ja-JP" altLang="en-US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 bwMode="auto">
                <a:xfrm>
                  <a:off x="1594044" y="2925173"/>
                  <a:ext cx="47340" cy="79248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68" name="グループ化 67"/>
                <p:cNvGrpSpPr/>
                <p:nvPr/>
              </p:nvGrpSpPr>
              <p:grpSpPr>
                <a:xfrm>
                  <a:off x="2315403" y="2871833"/>
                  <a:ext cx="142240" cy="899160"/>
                  <a:chOff x="2682240" y="1548384"/>
                  <a:chExt cx="142240" cy="899160"/>
                </a:xfrm>
              </p:grpSpPr>
              <p:sp>
                <p:nvSpPr>
                  <p:cNvPr id="74" name="正方形/長方形 73"/>
                  <p:cNvSpPr/>
                  <p:nvPr/>
                </p:nvSpPr>
                <p:spPr bwMode="auto">
                  <a:xfrm>
                    <a:off x="2682240" y="154838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正方形/長方形 74"/>
                  <p:cNvSpPr/>
                  <p:nvPr/>
                </p:nvSpPr>
                <p:spPr bwMode="auto">
                  <a:xfrm>
                    <a:off x="2682240" y="205130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69" name="直線矢印コネクタ 68"/>
                <p:cNvCxnSpPr/>
                <p:nvPr/>
              </p:nvCxnSpPr>
              <p:spPr>
                <a:xfrm>
                  <a:off x="1147003" y="3321413"/>
                  <a:ext cx="447041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矢印コネクタ 69"/>
                <p:cNvCxnSpPr/>
                <p:nvPr/>
              </p:nvCxnSpPr>
              <p:spPr>
                <a:xfrm>
                  <a:off x="1693688" y="3321413"/>
                  <a:ext cx="692835" cy="0"/>
                </a:xfrm>
                <a:prstGeom prst="straightConnector1">
                  <a:avLst/>
                </a:prstGeom>
                <a:ln w="165100">
                  <a:solidFill>
                    <a:schemeClr val="bg1">
                      <a:lumMod val="6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矢印コネクタ 70"/>
                <p:cNvCxnSpPr/>
                <p:nvPr/>
              </p:nvCxnSpPr>
              <p:spPr>
                <a:xfrm>
                  <a:off x="2457643" y="3321413"/>
                  <a:ext cx="1849121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円/楕円 71"/>
                <p:cNvSpPr/>
                <p:nvPr/>
              </p:nvSpPr>
              <p:spPr bwMode="auto">
                <a:xfrm>
                  <a:off x="5729163" y="3082653"/>
                  <a:ext cx="508000" cy="4775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kumimoji="1" lang="en-US" altLang="ja-JP" b="1" i="1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kumimoji="1" lang="en-US" altLang="ja-JP" b="1" baseline="-2500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RI</a:t>
                  </a:r>
                  <a:endParaRPr kumimoji="1" lang="ja-JP" altLang="en-US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 bwMode="auto">
                <a:xfrm>
                  <a:off x="4306764" y="2925173"/>
                  <a:ext cx="47340" cy="79248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cxnSp>
              <p:nvCxnSpPr>
                <p:cNvPr id="83" name="直線矢印コネクタ 82"/>
                <p:cNvCxnSpPr/>
                <p:nvPr/>
              </p:nvCxnSpPr>
              <p:spPr>
                <a:xfrm flipV="1">
                  <a:off x="5066731" y="3320246"/>
                  <a:ext cx="662432" cy="233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グループ化 88"/>
                <p:cNvGrpSpPr/>
                <p:nvPr/>
              </p:nvGrpSpPr>
              <p:grpSpPr>
                <a:xfrm>
                  <a:off x="4924491" y="2871833"/>
                  <a:ext cx="142240" cy="899160"/>
                  <a:chOff x="2682240" y="1548384"/>
                  <a:chExt cx="142240" cy="899160"/>
                </a:xfrm>
              </p:grpSpPr>
              <p:sp>
                <p:nvSpPr>
                  <p:cNvPr id="90" name="正方形/長方形 89"/>
                  <p:cNvSpPr/>
                  <p:nvPr/>
                </p:nvSpPr>
                <p:spPr bwMode="auto">
                  <a:xfrm>
                    <a:off x="2682240" y="154838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正方形/長方形 90"/>
                  <p:cNvSpPr/>
                  <p:nvPr/>
                </p:nvSpPr>
                <p:spPr bwMode="auto">
                  <a:xfrm>
                    <a:off x="2682240" y="205130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92" name="直線矢印コネクタ 91"/>
                <p:cNvCxnSpPr/>
                <p:nvPr/>
              </p:nvCxnSpPr>
              <p:spPr>
                <a:xfrm flipV="1">
                  <a:off x="4360200" y="3319306"/>
                  <a:ext cx="635411" cy="4215"/>
                </a:xfrm>
                <a:prstGeom prst="straightConnector1">
                  <a:avLst/>
                </a:prstGeom>
                <a:ln w="1651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円/楕円 94"/>
                <p:cNvSpPr/>
                <p:nvPr/>
              </p:nvSpPr>
              <p:spPr bwMode="auto">
                <a:xfrm>
                  <a:off x="3078310" y="3017298"/>
                  <a:ext cx="607785" cy="60823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lang="en-US" altLang="ja-JP" b="1" i="1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lang="en-US" altLang="ja-JP" b="1" baseline="-25000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RI</a:t>
                  </a:r>
                  <a:r>
                    <a:rPr lang="en-US" altLang="ja-JP" b="1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+1</a:t>
                  </a:r>
                  <a:endParaRPr lang="ja-JP" altLang="en-US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96" name="テキスト ボックス 95"/>
              <p:cNvSpPr txBox="1"/>
              <p:nvPr/>
            </p:nvSpPr>
            <p:spPr>
              <a:xfrm>
                <a:off x="4843824" y="37316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82" name="正方形/長方形 181"/>
            <p:cNvSpPr/>
            <p:nvPr/>
          </p:nvSpPr>
          <p:spPr>
            <a:xfrm>
              <a:off x="74335" y="2511068"/>
              <a:ext cx="2313454" cy="3693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B0F0">
                  <a:alpha val="4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Arial"/>
                  <a:ea typeface="MeiryoKe_PGothic"/>
                  <a:cs typeface="Arial" pitchFamily="34" charset="0"/>
                </a:rPr>
                <a:t>Simple two-step PF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3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91" y="38331"/>
            <a:ext cx="6365202" cy="466280"/>
          </a:xfrm>
        </p:spPr>
        <p:txBody>
          <a:bodyPr/>
          <a:lstStyle/>
          <a:p>
            <a:r>
              <a:rPr lang="en-US" altLang="ja-JP" dirty="0" smtClean="0"/>
              <a:t>Smearing out of </a:t>
            </a:r>
            <a:r>
              <a:rPr lang="en-US" altLang="ja-JP" i="1" dirty="0" smtClean="0"/>
              <a:t>A</a:t>
            </a:r>
            <a:r>
              <a:rPr lang="en-US" altLang="ja-JP" dirty="0" smtClean="0"/>
              <a:t> due to target thickness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4402460" y="2788720"/>
            <a:ext cx="0" cy="126544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402460" y="4132982"/>
            <a:ext cx="0" cy="11753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70413" y="2809336"/>
            <a:ext cx="718460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Yield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18927" y="4090736"/>
            <a:ext cx="1274702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Alignment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05926" y="4109995"/>
            <a:ext cx="1399736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Momentum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710751" y="741681"/>
            <a:ext cx="1318619" cy="145288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 lIns="91437" tIns="45717" rIns="91437" bIns="45717" rtlCol="0" anchor="ctr"/>
          <a:lstStyle/>
          <a:p>
            <a:pPr algn="ctr"/>
            <a:endParaRPr kumimoji="1" lang="ja-JP" altLang="en-US" dirty="0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1229360" y="1498600"/>
            <a:ext cx="1140698" cy="13900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グループ化 194"/>
          <p:cNvGrpSpPr/>
          <p:nvPr/>
        </p:nvGrpSpPr>
        <p:grpSpPr>
          <a:xfrm>
            <a:off x="1229365" y="1024826"/>
            <a:ext cx="2204720" cy="1"/>
            <a:chOff x="1229360" y="1024820"/>
            <a:chExt cx="2204720" cy="1"/>
          </a:xfrm>
        </p:grpSpPr>
        <p:cxnSp>
          <p:nvCxnSpPr>
            <p:cNvPr id="22" name="直線矢印コネクタ 21"/>
            <p:cNvCxnSpPr/>
            <p:nvPr/>
          </p:nvCxnSpPr>
          <p:spPr>
            <a:xfrm>
              <a:off x="1229360" y="1024820"/>
              <a:ext cx="481388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1710748" y="1024820"/>
              <a:ext cx="1723332" cy="1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矢印コネクタ 29"/>
          <p:cNvCxnSpPr/>
          <p:nvPr/>
        </p:nvCxnSpPr>
        <p:spPr>
          <a:xfrm>
            <a:off x="2370061" y="1512500"/>
            <a:ext cx="106402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グループ化 196"/>
          <p:cNvGrpSpPr/>
          <p:nvPr/>
        </p:nvGrpSpPr>
        <p:grpSpPr>
          <a:xfrm>
            <a:off x="1229365" y="2006600"/>
            <a:ext cx="2204720" cy="0"/>
            <a:chOff x="1229360" y="2006600"/>
            <a:chExt cx="2204720" cy="0"/>
          </a:xfrm>
        </p:grpSpPr>
        <p:cxnSp>
          <p:nvCxnSpPr>
            <p:cNvPr id="26" name="直線矢印コネクタ 25"/>
            <p:cNvCxnSpPr/>
            <p:nvPr/>
          </p:nvCxnSpPr>
          <p:spPr>
            <a:xfrm>
              <a:off x="1229360" y="2006600"/>
              <a:ext cx="1800007" cy="0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>
              <a:off x="3029367" y="2006600"/>
              <a:ext cx="40471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/>
          <p:cNvSpPr txBox="1"/>
          <p:nvPr/>
        </p:nvSpPr>
        <p:spPr>
          <a:xfrm>
            <a:off x="2059756" y="2194563"/>
            <a:ext cx="1326568" cy="369326"/>
          </a:xfrm>
          <a:prstGeom prst="rect">
            <a:avLst/>
          </a:prstGeom>
          <a:noFill/>
        </p:spPr>
        <p:txBody>
          <a:bodyPr wrap="square" lIns="91437" tIns="45717" rIns="91437" bIns="45717" rtlCol="0">
            <a:spAutoFit/>
          </a:bodyPr>
          <a:lstStyle/>
          <a:p>
            <a:r>
              <a:rPr lang="en-US" altLang="ja-JP" b="1" dirty="0">
                <a:solidFill>
                  <a:srgbClr val="0033CC"/>
                </a:solidFill>
                <a:latin typeface="+mn-lt"/>
                <a:ea typeface="+mn-ea"/>
              </a:rPr>
              <a:t>Target</a:t>
            </a:r>
            <a:endParaRPr lang="ja-JP" altLang="en-US" b="1" dirty="0">
              <a:solidFill>
                <a:srgbClr val="0033CC"/>
              </a:solidFill>
              <a:latin typeface="+mn-lt"/>
              <a:ea typeface="+mn-ea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4148400" y="3914414"/>
            <a:ext cx="4365682" cy="721362"/>
            <a:chOff x="2011246" y="4206949"/>
            <a:chExt cx="6929554" cy="721362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2011246" y="4206949"/>
              <a:ext cx="6909234" cy="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V="1">
              <a:off x="2031566" y="4928309"/>
              <a:ext cx="6909234" cy="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グループ化 198"/>
          <p:cNvGrpSpPr/>
          <p:nvPr/>
        </p:nvGrpSpPr>
        <p:grpSpPr>
          <a:xfrm>
            <a:off x="4590313" y="1805415"/>
            <a:ext cx="3657838" cy="3421439"/>
            <a:chOff x="4590313" y="1805410"/>
            <a:chExt cx="3657838" cy="3421439"/>
          </a:xfrm>
        </p:grpSpPr>
        <p:sp>
          <p:nvSpPr>
            <p:cNvPr id="68" name="フリーフォーム 67"/>
            <p:cNvSpPr/>
            <p:nvPr/>
          </p:nvSpPr>
          <p:spPr bwMode="auto">
            <a:xfrm>
              <a:off x="4590313" y="4544403"/>
              <a:ext cx="3657838" cy="682446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310640"/>
                <a:gd name="connsiteY0" fmla="*/ 697976 h 697976"/>
                <a:gd name="connsiteX1" fmla="*/ 246721 w 1310640"/>
                <a:gd name="connsiteY1" fmla="*/ 105727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310640"/>
                <a:gd name="connsiteY0" fmla="*/ 701045 h 701045"/>
                <a:gd name="connsiteX1" fmla="*/ 246721 w 1310640"/>
                <a:gd name="connsiteY1" fmla="*/ 108796 h 701045"/>
                <a:gd name="connsiteX2" fmla="*/ 466187 w 1310640"/>
                <a:gd name="connsiteY2" fmla="*/ 35987 h 701045"/>
                <a:gd name="connsiteX3" fmla="*/ 646621 w 1310640"/>
                <a:gd name="connsiteY3" fmla="*/ 3162 h 701045"/>
                <a:gd name="connsiteX4" fmla="*/ 806260 w 1310640"/>
                <a:gd name="connsiteY4" fmla="*/ 111422 h 701045"/>
                <a:gd name="connsiteX5" fmla="*/ 1005840 w 1310640"/>
                <a:gd name="connsiteY5" fmla="*/ 528325 h 701045"/>
                <a:gd name="connsiteX6" fmla="*/ 1310640 w 1310640"/>
                <a:gd name="connsiteY6" fmla="*/ 670565 h 701045"/>
                <a:gd name="connsiteX0" fmla="*/ 0 w 1310640"/>
                <a:gd name="connsiteY0" fmla="*/ 706406 h 706406"/>
                <a:gd name="connsiteX1" fmla="*/ 246721 w 1310640"/>
                <a:gd name="connsiteY1" fmla="*/ 114157 h 706406"/>
                <a:gd name="connsiteX2" fmla="*/ 466187 w 1310640"/>
                <a:gd name="connsiteY2" fmla="*/ 41348 h 706406"/>
                <a:gd name="connsiteX3" fmla="*/ 646621 w 1310640"/>
                <a:gd name="connsiteY3" fmla="*/ 8523 h 706406"/>
                <a:gd name="connsiteX4" fmla="*/ 832691 w 1310640"/>
                <a:gd name="connsiteY4" fmla="*/ 55399 h 706406"/>
                <a:gd name="connsiteX5" fmla="*/ 1005840 w 1310640"/>
                <a:gd name="connsiteY5" fmla="*/ 533686 h 706406"/>
                <a:gd name="connsiteX6" fmla="*/ 1310640 w 1310640"/>
                <a:gd name="connsiteY6" fmla="*/ 675926 h 706406"/>
                <a:gd name="connsiteX0" fmla="*/ 0 w 1310640"/>
                <a:gd name="connsiteY0" fmla="*/ 698094 h 698094"/>
                <a:gd name="connsiteX1" fmla="*/ 246721 w 1310640"/>
                <a:gd name="connsiteY1" fmla="*/ 105845 h 698094"/>
                <a:gd name="connsiteX2" fmla="*/ 466187 w 1310640"/>
                <a:gd name="connsiteY2" fmla="*/ 33036 h 698094"/>
                <a:gd name="connsiteX3" fmla="*/ 646621 w 1310640"/>
                <a:gd name="connsiteY3" fmla="*/ 211 h 698094"/>
                <a:gd name="connsiteX4" fmla="*/ 832691 w 1310640"/>
                <a:gd name="connsiteY4" fmla="*/ 47087 h 698094"/>
                <a:gd name="connsiteX5" fmla="*/ 1145549 w 1310640"/>
                <a:gd name="connsiteY5" fmla="*/ 71131 h 698094"/>
                <a:gd name="connsiteX6" fmla="*/ 1310640 w 1310640"/>
                <a:gd name="connsiteY6" fmla="*/ 667614 h 698094"/>
                <a:gd name="connsiteX0" fmla="*/ 0 w 1310640"/>
                <a:gd name="connsiteY0" fmla="*/ 698094 h 698094"/>
                <a:gd name="connsiteX1" fmla="*/ 246721 w 1310640"/>
                <a:gd name="connsiteY1" fmla="*/ 105845 h 698094"/>
                <a:gd name="connsiteX2" fmla="*/ 466187 w 1310640"/>
                <a:gd name="connsiteY2" fmla="*/ 33036 h 698094"/>
                <a:gd name="connsiteX3" fmla="*/ 646621 w 1310640"/>
                <a:gd name="connsiteY3" fmla="*/ 211 h 698094"/>
                <a:gd name="connsiteX4" fmla="*/ 832691 w 1310640"/>
                <a:gd name="connsiteY4" fmla="*/ 47087 h 698094"/>
                <a:gd name="connsiteX5" fmla="*/ 1096462 w 1310640"/>
                <a:gd name="connsiteY5" fmla="*/ 71131 h 698094"/>
                <a:gd name="connsiteX6" fmla="*/ 1310640 w 1310640"/>
                <a:gd name="connsiteY6" fmla="*/ 667614 h 698094"/>
                <a:gd name="connsiteX0" fmla="*/ 0 w 1310640"/>
                <a:gd name="connsiteY0" fmla="*/ 706143 h 706143"/>
                <a:gd name="connsiteX1" fmla="*/ 246721 w 1310640"/>
                <a:gd name="connsiteY1" fmla="*/ 113894 h 706143"/>
                <a:gd name="connsiteX2" fmla="*/ 466187 w 1310640"/>
                <a:gd name="connsiteY2" fmla="*/ 41085 h 706143"/>
                <a:gd name="connsiteX3" fmla="*/ 646621 w 1310640"/>
                <a:gd name="connsiteY3" fmla="*/ 8260 h 706143"/>
                <a:gd name="connsiteX4" fmla="*/ 859122 w 1310640"/>
                <a:gd name="connsiteY4" fmla="*/ 6029 h 706143"/>
                <a:gd name="connsiteX5" fmla="*/ 1096462 w 1310640"/>
                <a:gd name="connsiteY5" fmla="*/ 79180 h 706143"/>
                <a:gd name="connsiteX6" fmla="*/ 1310640 w 1310640"/>
                <a:gd name="connsiteY6" fmla="*/ 675663 h 706143"/>
                <a:gd name="connsiteX0" fmla="*/ 0 w 1310640"/>
                <a:gd name="connsiteY0" fmla="*/ 705188 h 705188"/>
                <a:gd name="connsiteX1" fmla="*/ 246721 w 1310640"/>
                <a:gd name="connsiteY1" fmla="*/ 112939 h 705188"/>
                <a:gd name="connsiteX2" fmla="*/ 439756 w 1310640"/>
                <a:gd name="connsiteY2" fmla="*/ 15576 h 705188"/>
                <a:gd name="connsiteX3" fmla="*/ 646621 w 1310640"/>
                <a:gd name="connsiteY3" fmla="*/ 7305 h 705188"/>
                <a:gd name="connsiteX4" fmla="*/ 859122 w 1310640"/>
                <a:gd name="connsiteY4" fmla="*/ 5074 h 705188"/>
                <a:gd name="connsiteX5" fmla="*/ 1096462 w 1310640"/>
                <a:gd name="connsiteY5" fmla="*/ 78225 h 705188"/>
                <a:gd name="connsiteX6" fmla="*/ 1310640 w 1310640"/>
                <a:gd name="connsiteY6" fmla="*/ 674708 h 705188"/>
                <a:gd name="connsiteX0" fmla="*/ 0 w 1310640"/>
                <a:gd name="connsiteY0" fmla="*/ 705188 h 705188"/>
                <a:gd name="connsiteX1" fmla="*/ 208962 w 1310640"/>
                <a:gd name="connsiteY1" fmla="*/ 137493 h 705188"/>
                <a:gd name="connsiteX2" fmla="*/ 439756 w 1310640"/>
                <a:gd name="connsiteY2" fmla="*/ 15576 h 705188"/>
                <a:gd name="connsiteX3" fmla="*/ 646621 w 1310640"/>
                <a:gd name="connsiteY3" fmla="*/ 7305 h 705188"/>
                <a:gd name="connsiteX4" fmla="*/ 859122 w 1310640"/>
                <a:gd name="connsiteY4" fmla="*/ 5074 h 705188"/>
                <a:gd name="connsiteX5" fmla="*/ 1096462 w 1310640"/>
                <a:gd name="connsiteY5" fmla="*/ 78225 h 705188"/>
                <a:gd name="connsiteX6" fmla="*/ 1310640 w 1310640"/>
                <a:gd name="connsiteY6" fmla="*/ 674708 h 70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705188">
                  <a:moveTo>
                    <a:pt x="0" y="705188"/>
                  </a:moveTo>
                  <a:cubicBezTo>
                    <a:pt x="109220" y="672168"/>
                    <a:pt x="135669" y="252428"/>
                    <a:pt x="208962" y="137493"/>
                  </a:cubicBezTo>
                  <a:cubicBezTo>
                    <a:pt x="282255" y="22558"/>
                    <a:pt x="366813" y="37274"/>
                    <a:pt x="439756" y="15576"/>
                  </a:cubicBezTo>
                  <a:cubicBezTo>
                    <a:pt x="512699" y="-6122"/>
                    <a:pt x="576727" y="9055"/>
                    <a:pt x="646621" y="7305"/>
                  </a:cubicBezTo>
                  <a:cubicBezTo>
                    <a:pt x="716515" y="5555"/>
                    <a:pt x="784148" y="-6746"/>
                    <a:pt x="859122" y="5074"/>
                  </a:cubicBezTo>
                  <a:cubicBezTo>
                    <a:pt x="934096" y="16894"/>
                    <a:pt x="1012399" y="-14965"/>
                    <a:pt x="1096462" y="78225"/>
                  </a:cubicBezTo>
                  <a:cubicBezTo>
                    <a:pt x="1180525" y="171415"/>
                    <a:pt x="1195493" y="654388"/>
                    <a:pt x="1310640" y="674708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 bwMode="auto">
            <a:xfrm>
              <a:off x="4590313" y="1805410"/>
              <a:ext cx="3526598" cy="1642121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6" name="グループ化 195"/>
          <p:cNvGrpSpPr/>
          <p:nvPr/>
        </p:nvGrpSpPr>
        <p:grpSpPr>
          <a:xfrm>
            <a:off x="3455677" y="1017786"/>
            <a:ext cx="4577423" cy="4195225"/>
            <a:chOff x="3455675" y="1017779"/>
            <a:chExt cx="4577423" cy="4195225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6406087" y="3209280"/>
              <a:ext cx="1627011" cy="2003724"/>
              <a:chOff x="2104212" y="3515660"/>
              <a:chExt cx="1627011" cy="2003724"/>
            </a:xfrm>
          </p:grpSpPr>
          <p:sp>
            <p:nvSpPr>
              <p:cNvPr id="56" name="フリーフォーム 55"/>
              <p:cNvSpPr/>
              <p:nvPr/>
            </p:nvSpPr>
            <p:spPr bwMode="auto">
              <a:xfrm>
                <a:off x="2140742" y="3515660"/>
                <a:ext cx="1553950" cy="670129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640" h="697976">
                    <a:moveTo>
                      <a:pt x="0" y="697976"/>
                    </a:moveTo>
                    <a:cubicBezTo>
                      <a:pt x="109220" y="664956"/>
                      <a:pt x="206153" y="631936"/>
                      <a:pt x="284480" y="535416"/>
                    </a:cubicBezTo>
                    <a:cubicBezTo>
                      <a:pt x="362807" y="438896"/>
                      <a:pt x="409606" y="208076"/>
                      <a:pt x="469963" y="118856"/>
                    </a:cubicBezTo>
                    <a:cubicBezTo>
                      <a:pt x="530320" y="29636"/>
                      <a:pt x="590572" y="1843"/>
                      <a:pt x="646621" y="93"/>
                    </a:cubicBezTo>
                    <a:cubicBezTo>
                      <a:pt x="702670" y="-1657"/>
                      <a:pt x="746390" y="20826"/>
                      <a:pt x="806260" y="108353"/>
                    </a:cubicBezTo>
                    <a:cubicBezTo>
                      <a:pt x="866130" y="195880"/>
                      <a:pt x="921777" y="432066"/>
                      <a:pt x="1005840" y="525256"/>
                    </a:cubicBezTo>
                    <a:cubicBezTo>
                      <a:pt x="1089903" y="618446"/>
                      <a:pt x="1195493" y="647176"/>
                      <a:pt x="1310640" y="66749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 bwMode="auto">
              <a:xfrm>
                <a:off x="2104212" y="4383270"/>
                <a:ext cx="1627011" cy="1136114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0" name="カギ線コネクタ 69"/>
            <p:cNvCxnSpPr>
              <a:endCxn id="56" idx="3"/>
            </p:cNvCxnSpPr>
            <p:nvPr/>
          </p:nvCxnSpPr>
          <p:spPr>
            <a:xfrm>
              <a:off x="3455675" y="1017779"/>
              <a:ext cx="3753603" cy="2191590"/>
            </a:xfrm>
            <a:prstGeom prst="bentConnector3">
              <a:avLst>
                <a:gd name="adj1" fmla="val 99997"/>
              </a:avLst>
            </a:prstGeom>
            <a:ln>
              <a:solidFill>
                <a:srgbClr val="FF0000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グループ化 197"/>
          <p:cNvGrpSpPr/>
          <p:nvPr/>
        </p:nvGrpSpPr>
        <p:grpSpPr>
          <a:xfrm>
            <a:off x="3386329" y="2006603"/>
            <a:ext cx="2830997" cy="3206404"/>
            <a:chOff x="3386327" y="2006600"/>
            <a:chExt cx="2830997" cy="3206404"/>
          </a:xfrm>
        </p:grpSpPr>
        <p:cxnSp>
          <p:nvCxnSpPr>
            <p:cNvPr id="83" name="カギ線コネクタ 82"/>
            <p:cNvCxnSpPr>
              <a:endCxn id="108" idx="3"/>
            </p:cNvCxnSpPr>
            <p:nvPr/>
          </p:nvCxnSpPr>
          <p:spPr>
            <a:xfrm>
              <a:off x="3386327" y="2006600"/>
              <a:ext cx="2007177" cy="1202769"/>
            </a:xfrm>
            <a:prstGeom prst="bentConnector3">
              <a:avLst>
                <a:gd name="adj1" fmla="val 99995"/>
              </a:avLst>
            </a:prstGeom>
            <a:ln>
              <a:solidFill>
                <a:srgbClr val="FF0000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グループ化 106"/>
            <p:cNvGrpSpPr/>
            <p:nvPr/>
          </p:nvGrpSpPr>
          <p:grpSpPr>
            <a:xfrm>
              <a:off x="4590313" y="3209280"/>
              <a:ext cx="1627011" cy="2003724"/>
              <a:chOff x="2104212" y="3515660"/>
              <a:chExt cx="1627011" cy="2003724"/>
            </a:xfrm>
          </p:grpSpPr>
          <p:sp>
            <p:nvSpPr>
              <p:cNvPr id="108" name="フリーフォーム 107"/>
              <p:cNvSpPr/>
              <p:nvPr/>
            </p:nvSpPr>
            <p:spPr bwMode="auto">
              <a:xfrm>
                <a:off x="2140742" y="3515660"/>
                <a:ext cx="1553950" cy="670129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640" h="697976">
                    <a:moveTo>
                      <a:pt x="0" y="697976"/>
                    </a:moveTo>
                    <a:cubicBezTo>
                      <a:pt x="109220" y="664956"/>
                      <a:pt x="206153" y="631936"/>
                      <a:pt x="284480" y="535416"/>
                    </a:cubicBezTo>
                    <a:cubicBezTo>
                      <a:pt x="362807" y="438896"/>
                      <a:pt x="409606" y="208076"/>
                      <a:pt x="469963" y="118856"/>
                    </a:cubicBezTo>
                    <a:cubicBezTo>
                      <a:pt x="530320" y="29636"/>
                      <a:pt x="590572" y="1843"/>
                      <a:pt x="646621" y="93"/>
                    </a:cubicBezTo>
                    <a:cubicBezTo>
                      <a:pt x="702670" y="-1657"/>
                      <a:pt x="746390" y="20826"/>
                      <a:pt x="806260" y="108353"/>
                    </a:cubicBezTo>
                    <a:cubicBezTo>
                      <a:pt x="866130" y="195880"/>
                      <a:pt x="921777" y="432066"/>
                      <a:pt x="1005840" y="525256"/>
                    </a:cubicBezTo>
                    <a:cubicBezTo>
                      <a:pt x="1089903" y="618446"/>
                      <a:pt x="1195493" y="647176"/>
                      <a:pt x="1310640" y="66749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08"/>
              <p:cNvSpPr/>
              <p:nvPr/>
            </p:nvSpPr>
            <p:spPr bwMode="auto">
              <a:xfrm>
                <a:off x="2104212" y="4383270"/>
                <a:ext cx="1627011" cy="1136114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94" name="グループ化 193"/>
          <p:cNvGrpSpPr/>
          <p:nvPr/>
        </p:nvGrpSpPr>
        <p:grpSpPr>
          <a:xfrm>
            <a:off x="3434083" y="1512503"/>
            <a:ext cx="3666862" cy="3700504"/>
            <a:chOff x="3434080" y="1512500"/>
            <a:chExt cx="3666862" cy="3700504"/>
          </a:xfrm>
        </p:grpSpPr>
        <p:cxnSp>
          <p:nvCxnSpPr>
            <p:cNvPr id="80" name="カギ線コネクタ 79"/>
            <p:cNvCxnSpPr>
              <a:endCxn id="111" idx="3"/>
            </p:cNvCxnSpPr>
            <p:nvPr/>
          </p:nvCxnSpPr>
          <p:spPr>
            <a:xfrm>
              <a:off x="3434080" y="1512500"/>
              <a:ext cx="2843042" cy="1696869"/>
            </a:xfrm>
            <a:prstGeom prst="bentConnector3">
              <a:avLst>
                <a:gd name="adj1" fmla="val 99996"/>
              </a:avLst>
            </a:prstGeom>
            <a:ln>
              <a:solidFill>
                <a:srgbClr val="FF0000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グループ化 109"/>
            <p:cNvGrpSpPr/>
            <p:nvPr/>
          </p:nvGrpSpPr>
          <p:grpSpPr>
            <a:xfrm>
              <a:off x="5473931" y="3209280"/>
              <a:ext cx="1627011" cy="2003724"/>
              <a:chOff x="2104212" y="3515660"/>
              <a:chExt cx="1627011" cy="2003724"/>
            </a:xfrm>
          </p:grpSpPr>
          <p:sp>
            <p:nvSpPr>
              <p:cNvPr id="111" name="フリーフォーム 110"/>
              <p:cNvSpPr/>
              <p:nvPr/>
            </p:nvSpPr>
            <p:spPr bwMode="auto">
              <a:xfrm>
                <a:off x="2140742" y="3515660"/>
                <a:ext cx="1553950" cy="670129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640" h="697976">
                    <a:moveTo>
                      <a:pt x="0" y="697976"/>
                    </a:moveTo>
                    <a:cubicBezTo>
                      <a:pt x="109220" y="664956"/>
                      <a:pt x="206153" y="631936"/>
                      <a:pt x="284480" y="535416"/>
                    </a:cubicBezTo>
                    <a:cubicBezTo>
                      <a:pt x="362807" y="438896"/>
                      <a:pt x="409606" y="208076"/>
                      <a:pt x="469963" y="118856"/>
                    </a:cubicBezTo>
                    <a:cubicBezTo>
                      <a:pt x="530320" y="29636"/>
                      <a:pt x="590572" y="1843"/>
                      <a:pt x="646621" y="93"/>
                    </a:cubicBezTo>
                    <a:cubicBezTo>
                      <a:pt x="702670" y="-1657"/>
                      <a:pt x="746390" y="20826"/>
                      <a:pt x="806260" y="108353"/>
                    </a:cubicBezTo>
                    <a:cubicBezTo>
                      <a:pt x="866130" y="195880"/>
                      <a:pt x="921777" y="432066"/>
                      <a:pt x="1005840" y="525256"/>
                    </a:cubicBezTo>
                    <a:cubicBezTo>
                      <a:pt x="1089903" y="618446"/>
                      <a:pt x="1195493" y="647176"/>
                      <a:pt x="1310640" y="66749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 111"/>
              <p:cNvSpPr/>
              <p:nvPr/>
            </p:nvSpPr>
            <p:spPr bwMode="auto">
              <a:xfrm>
                <a:off x="2104212" y="4383270"/>
                <a:ext cx="1627011" cy="1136114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4" name="グループ化 123"/>
          <p:cNvGrpSpPr/>
          <p:nvPr/>
        </p:nvGrpSpPr>
        <p:grpSpPr>
          <a:xfrm>
            <a:off x="151325" y="1042631"/>
            <a:ext cx="3936177" cy="792480"/>
            <a:chOff x="151323" y="1042629"/>
            <a:chExt cx="3936177" cy="792480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151323" y="1042629"/>
              <a:ext cx="812800" cy="79248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kumimoji="1" lang="en-US" altLang="ja-JP" b="1" i="1" dirty="0" err="1" smtClean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A</a:t>
              </a:r>
              <a:r>
                <a:rPr kumimoji="1" lang="en-US" altLang="ja-JP" b="1" baseline="-25000" dirty="0" err="1" smtClean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Beam</a:t>
              </a:r>
              <a:endParaRPr kumimoji="1" lang="ja-JP" altLang="en-US" b="1" baseline="-250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3579500" y="1259840"/>
              <a:ext cx="508000" cy="47752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kumimoji="1" lang="en-US" altLang="ja-JP" b="1" i="1" dirty="0" smtClean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A</a:t>
              </a:r>
              <a:r>
                <a:rPr kumimoji="1" lang="en-US" altLang="ja-JP" b="1" baseline="-25000" dirty="0" smtClean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rPr>
                <a:t>RI</a:t>
              </a:r>
              <a:endParaRPr kumimoji="1" lang="ja-JP" altLang="en-US" b="1" baseline="-250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1" name="グループ化 200"/>
          <p:cNvGrpSpPr/>
          <p:nvPr/>
        </p:nvGrpSpPr>
        <p:grpSpPr>
          <a:xfrm>
            <a:off x="4456508" y="4606322"/>
            <a:ext cx="4057575" cy="2351535"/>
            <a:chOff x="4456505" y="4606315"/>
            <a:chExt cx="4057575" cy="2351535"/>
          </a:xfrm>
        </p:grpSpPr>
        <p:grpSp>
          <p:nvGrpSpPr>
            <p:cNvPr id="200" name="グループ化 199"/>
            <p:cNvGrpSpPr/>
            <p:nvPr/>
          </p:nvGrpSpPr>
          <p:grpSpPr>
            <a:xfrm>
              <a:off x="4456505" y="4606315"/>
              <a:ext cx="3959048" cy="1949777"/>
              <a:chOff x="4456505" y="4606315"/>
              <a:chExt cx="3959048" cy="1949777"/>
            </a:xfrm>
          </p:grpSpPr>
          <p:grpSp>
            <p:nvGrpSpPr>
              <p:cNvPr id="169" name="グループ化 168"/>
              <p:cNvGrpSpPr/>
              <p:nvPr/>
            </p:nvGrpSpPr>
            <p:grpSpPr>
              <a:xfrm>
                <a:off x="4456505" y="5341705"/>
                <a:ext cx="3959048" cy="295275"/>
                <a:chOff x="4542230" y="5503630"/>
                <a:chExt cx="3959048" cy="295275"/>
              </a:xfrm>
            </p:grpSpPr>
            <p:sp>
              <p:nvSpPr>
                <p:cNvPr id="167" name="正方形/長方形 166"/>
                <p:cNvSpPr/>
                <p:nvPr/>
              </p:nvSpPr>
              <p:spPr bwMode="auto">
                <a:xfrm>
                  <a:off x="4542230" y="5503630"/>
                  <a:ext cx="1745205" cy="29527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lvl="0" algn="ctr"/>
                  <a:r>
                    <a:rPr lang="en-US" altLang="ja-JP" b="1" dirty="0" smtClean="0">
                      <a:solidFill>
                        <a:schemeClr val="bg1"/>
                      </a:solidFill>
                      <a:latin typeface="Arial"/>
                      <a:ea typeface="MeiryoKe_PGothic"/>
                    </a:rPr>
                    <a:t>Slit</a:t>
                  </a:r>
                  <a:endParaRPr lang="ja-JP" altLang="en-US" b="1" dirty="0">
                    <a:solidFill>
                      <a:schemeClr val="bg1"/>
                    </a:solidFill>
                    <a:latin typeface="Arial"/>
                    <a:ea typeface="MeiryoKe_PGothic"/>
                  </a:endParaRPr>
                </a:p>
              </p:txBody>
            </p:sp>
            <p:sp>
              <p:nvSpPr>
                <p:cNvPr id="168" name="正方形/長方形 167"/>
                <p:cNvSpPr/>
                <p:nvPr/>
              </p:nvSpPr>
              <p:spPr bwMode="auto">
                <a:xfrm>
                  <a:off x="6524625" y="5503630"/>
                  <a:ext cx="1976653" cy="29527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lvl="0" algn="ctr"/>
                  <a:r>
                    <a:rPr lang="en-US" altLang="ja-JP" b="1" dirty="0" smtClean="0">
                      <a:solidFill>
                        <a:schemeClr val="bg1"/>
                      </a:solidFill>
                      <a:latin typeface="Arial"/>
                      <a:ea typeface="MeiryoKe_PGothic"/>
                    </a:rPr>
                    <a:t>Slit</a:t>
                  </a:r>
                  <a:endParaRPr lang="ja-JP" altLang="en-US" b="1" dirty="0">
                    <a:solidFill>
                      <a:schemeClr val="bg1"/>
                    </a:solidFill>
                    <a:latin typeface="Arial"/>
                    <a:ea typeface="MeiryoKe_PGothic"/>
                  </a:endParaRPr>
                </a:p>
              </p:txBody>
            </p:sp>
          </p:grpSp>
          <p:cxnSp>
            <p:nvCxnSpPr>
              <p:cNvPr id="171" name="直線矢印コネクタ 170"/>
              <p:cNvCxnSpPr/>
              <p:nvPr/>
            </p:nvCxnSpPr>
            <p:spPr>
              <a:xfrm>
                <a:off x="6297004" y="4606315"/>
                <a:ext cx="27834" cy="1949777"/>
              </a:xfrm>
              <a:prstGeom prst="straightConnector1">
                <a:avLst/>
              </a:prstGeom>
              <a:ln w="1524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6" name="Picture 3" descr="D:\ueno\Documents\012-PolT\12.10.19-08 二回散乱プレスリリース\13.02.24 図完成形\non_po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783" y="5738812"/>
              <a:ext cx="1250296" cy="1219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テキスト ボックス 192"/>
            <p:cNvSpPr txBox="1"/>
            <p:nvPr/>
          </p:nvSpPr>
          <p:spPr>
            <a:xfrm>
              <a:off x="6911234" y="6165069"/>
              <a:ext cx="16028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+mn-lt"/>
                  <a:ea typeface="+mn-ea"/>
                </a:rPr>
                <a:t>No spin alignment</a:t>
              </a:r>
              <a:endParaRPr lang="ja-JP" altLang="en-US" sz="2000" b="1" dirty="0">
                <a:latin typeface="+mn-lt"/>
                <a:ea typeface="+mn-ea"/>
              </a:endParaRPr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131932" y="732427"/>
            <a:ext cx="3302148" cy="1542011"/>
            <a:chOff x="151323" y="2572788"/>
            <a:chExt cx="3302148" cy="1542011"/>
          </a:xfrm>
        </p:grpSpPr>
        <p:sp>
          <p:nvSpPr>
            <p:cNvPr id="159" name="正方形/長方形 158"/>
            <p:cNvSpPr/>
            <p:nvPr/>
          </p:nvSpPr>
          <p:spPr bwMode="auto">
            <a:xfrm>
              <a:off x="151323" y="2572788"/>
              <a:ext cx="3302148" cy="15420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grpSp>
          <p:nvGrpSpPr>
            <p:cNvPr id="158" name="グループ化 157"/>
            <p:cNvGrpSpPr/>
            <p:nvPr/>
          </p:nvGrpSpPr>
          <p:grpSpPr>
            <a:xfrm>
              <a:off x="253830" y="2577239"/>
              <a:ext cx="3199641" cy="1452880"/>
              <a:chOff x="253830" y="2577239"/>
              <a:chExt cx="3199641" cy="1452880"/>
            </a:xfrm>
          </p:grpSpPr>
          <p:cxnSp>
            <p:nvCxnSpPr>
              <p:cNvPr id="150" name="直線矢印コネクタ 149"/>
              <p:cNvCxnSpPr/>
              <p:nvPr/>
            </p:nvCxnSpPr>
            <p:spPr>
              <a:xfrm>
                <a:off x="2366589" y="3361399"/>
                <a:ext cx="1064022" cy="0"/>
              </a:xfrm>
              <a:prstGeom prst="straightConnector1">
                <a:avLst/>
              </a:prstGeom>
              <a:ln w="10160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矢印コネクタ 147"/>
              <p:cNvCxnSpPr/>
              <p:nvPr/>
            </p:nvCxnSpPr>
            <p:spPr>
              <a:xfrm flipV="1">
                <a:off x="2365698" y="2863199"/>
                <a:ext cx="1087773" cy="1"/>
              </a:xfrm>
              <a:prstGeom prst="straightConnector1">
                <a:avLst/>
              </a:prstGeom>
              <a:ln w="1524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正方形/長方形 120"/>
              <p:cNvSpPr/>
              <p:nvPr/>
            </p:nvSpPr>
            <p:spPr bwMode="auto">
              <a:xfrm>
                <a:off x="2276737" y="2577239"/>
                <a:ext cx="88961" cy="145288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 bwMode="auto">
              <a:xfrm>
                <a:off x="253830" y="2981084"/>
                <a:ext cx="607785" cy="6082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en-US" altLang="ja-JP" b="1" i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lang="en-US" altLang="ja-JP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r>
                  <a:rPr lang="en-US" altLang="ja-JP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+1</a:t>
                </a:r>
                <a:endParaRPr lang="ja-JP" altLang="en-US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4" name="直線矢印コネクタ 143"/>
              <p:cNvCxnSpPr/>
              <p:nvPr/>
            </p:nvCxnSpPr>
            <p:spPr>
              <a:xfrm>
                <a:off x="2365698" y="3847519"/>
                <a:ext cx="1018425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矢印コネクタ 154"/>
              <p:cNvCxnSpPr/>
              <p:nvPr/>
            </p:nvCxnSpPr>
            <p:spPr>
              <a:xfrm>
                <a:off x="1222505" y="3361399"/>
                <a:ext cx="1064022" cy="0"/>
              </a:xfrm>
              <a:prstGeom prst="straightConnector1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矢印コネクタ 155"/>
              <p:cNvCxnSpPr/>
              <p:nvPr/>
            </p:nvCxnSpPr>
            <p:spPr>
              <a:xfrm flipV="1">
                <a:off x="1221614" y="2863199"/>
                <a:ext cx="1087773" cy="1"/>
              </a:xfrm>
              <a:prstGeom prst="straightConnector1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矢印コネクタ 156"/>
              <p:cNvCxnSpPr/>
              <p:nvPr/>
            </p:nvCxnSpPr>
            <p:spPr>
              <a:xfrm>
                <a:off x="1221614" y="3847519"/>
                <a:ext cx="1018425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61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91" y="38331"/>
            <a:ext cx="184722" cy="466280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62" name="グループ化 61"/>
          <p:cNvGrpSpPr/>
          <p:nvPr/>
        </p:nvGrpSpPr>
        <p:grpSpPr>
          <a:xfrm>
            <a:off x="6581266" y="347134"/>
            <a:ext cx="2508496" cy="1926160"/>
            <a:chOff x="6467435" y="1349517"/>
            <a:chExt cx="2508496" cy="1926160"/>
          </a:xfrm>
        </p:grpSpPr>
        <p:sp>
          <p:nvSpPr>
            <p:cNvPr id="48" name="正方形/長方形 47"/>
            <p:cNvSpPr/>
            <p:nvPr/>
          </p:nvSpPr>
          <p:spPr bwMode="auto">
            <a:xfrm>
              <a:off x="6467435" y="1349517"/>
              <a:ext cx="2508496" cy="1926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7169641" y="2490662"/>
              <a:ext cx="91440" cy="54312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51" name="片側の 2 つの角を切り取った四角形 50"/>
            <p:cNvSpPr/>
            <p:nvPr/>
          </p:nvSpPr>
          <p:spPr bwMode="auto">
            <a:xfrm>
              <a:off x="7169641" y="1695386"/>
              <a:ext cx="91440" cy="799805"/>
            </a:xfrm>
            <a:prstGeom prst="snip2SameRect">
              <a:avLst>
                <a:gd name="adj1" fmla="val 14582"/>
                <a:gd name="adj2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52" name="フリーフォーム 51"/>
            <p:cNvSpPr/>
            <p:nvPr/>
          </p:nvSpPr>
          <p:spPr bwMode="auto">
            <a:xfrm>
              <a:off x="6667514" y="1695386"/>
              <a:ext cx="1127760" cy="769261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6641003" y="3005473"/>
              <a:ext cx="1180783" cy="113542"/>
              <a:chOff x="6641003" y="2680848"/>
              <a:chExt cx="1180783" cy="776303"/>
            </a:xfrm>
          </p:grpSpPr>
          <p:sp>
            <p:nvSpPr>
              <p:cNvPr id="50" name="片側の 2 つの角を切り取った四角形 49"/>
              <p:cNvSpPr/>
              <p:nvPr/>
            </p:nvSpPr>
            <p:spPr bwMode="auto">
              <a:xfrm>
                <a:off x="7169641" y="2680848"/>
                <a:ext cx="91440" cy="387169"/>
              </a:xfrm>
              <a:prstGeom prst="snip2SameRect">
                <a:avLst>
                  <a:gd name="adj1" fmla="val 28471"/>
                  <a:gd name="adj2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53" name="フリーフォーム 52"/>
              <p:cNvSpPr/>
              <p:nvPr/>
            </p:nvSpPr>
            <p:spPr bwMode="auto">
              <a:xfrm>
                <a:off x="6641003" y="2680848"/>
                <a:ext cx="1180783" cy="776303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54" name="直線矢印コネクタ 53"/>
            <p:cNvCxnSpPr/>
            <p:nvPr/>
          </p:nvCxnSpPr>
          <p:spPr>
            <a:xfrm>
              <a:off x="6573534" y="2490663"/>
              <a:ext cx="1559858" cy="905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>
              <a:off x="6573534" y="3069783"/>
              <a:ext cx="155985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7738124" y="1613357"/>
              <a:ext cx="0" cy="98621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flipV="1">
              <a:off x="7733283" y="2661001"/>
              <a:ext cx="4841" cy="614675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/>
            <p:cNvSpPr txBox="1"/>
            <p:nvPr/>
          </p:nvSpPr>
          <p:spPr>
            <a:xfrm>
              <a:off x="7706394" y="1613357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Y</a:t>
              </a:r>
              <a:r>
                <a:rPr lang="en-US" altLang="ja-JP" b="1" dirty="0">
                  <a:latin typeface="+mn-ea"/>
                  <a:ea typeface="+mn-ea"/>
                </a:rPr>
                <a:t>(</a:t>
              </a:r>
              <a:r>
                <a:rPr lang="en-US" altLang="ja-JP" b="1" dirty="0">
                  <a:solidFill>
                    <a:srgbClr val="FF0000"/>
                  </a:solidFill>
                  <a:latin typeface="+mn-ea"/>
                  <a:ea typeface="+mn-ea"/>
                </a:rPr>
                <a:t>High</a:t>
              </a:r>
              <a:r>
                <a:rPr lang="en-US" altLang="ja-JP" b="1" dirty="0">
                  <a:latin typeface="+mn-ea"/>
                  <a:ea typeface="+mn-ea"/>
                </a:rPr>
                <a:t>)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7733283" y="2668115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A</a:t>
              </a:r>
              <a:r>
                <a:rPr lang="ja-JP" altLang="en-US" b="1" dirty="0">
                  <a:latin typeface="+mn-ea"/>
                  <a:ea typeface="+mn-ea"/>
                </a:rPr>
                <a:t>（</a:t>
              </a:r>
              <a:r>
                <a:rPr lang="en-US" altLang="ja-JP" b="1" dirty="0">
                  <a:solidFill>
                    <a:srgbClr val="0070C0"/>
                  </a:solidFill>
                  <a:latin typeface="+mn-ea"/>
                  <a:ea typeface="+mn-ea"/>
                </a:rPr>
                <a:t>Low</a:t>
              </a:r>
              <a:r>
                <a:rPr lang="ja-JP" altLang="en-US" b="1" dirty="0">
                  <a:latin typeface="+mn-ea"/>
                  <a:ea typeface="+mn-ea"/>
                </a:rPr>
                <a:t>）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070964" y="2313076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+mn-ea"/>
                  <a:ea typeface="+mn-ea"/>
                </a:rPr>
                <a:t>mom.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6586476" y="2412125"/>
            <a:ext cx="2508496" cy="2101517"/>
            <a:chOff x="6489083" y="3478894"/>
            <a:chExt cx="2508496" cy="2101517"/>
          </a:xfrm>
        </p:grpSpPr>
        <p:sp>
          <p:nvSpPr>
            <p:cNvPr id="98" name="正方形/長方形 97"/>
            <p:cNvSpPr/>
            <p:nvPr/>
          </p:nvSpPr>
          <p:spPr bwMode="auto">
            <a:xfrm>
              <a:off x="6489083" y="3478894"/>
              <a:ext cx="2508496" cy="21015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99" name="正方形/長方形 98"/>
            <p:cNvSpPr/>
            <p:nvPr/>
          </p:nvSpPr>
          <p:spPr bwMode="auto">
            <a:xfrm>
              <a:off x="7191289" y="4494044"/>
              <a:ext cx="91440" cy="17745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00" name="片側の 2 つの角を切り取った四角形 99"/>
            <p:cNvSpPr/>
            <p:nvPr/>
          </p:nvSpPr>
          <p:spPr bwMode="auto">
            <a:xfrm>
              <a:off x="7191289" y="4431263"/>
              <a:ext cx="91440" cy="67309"/>
            </a:xfrm>
            <a:prstGeom prst="snip2SameRect">
              <a:avLst>
                <a:gd name="adj1" fmla="val 14582"/>
                <a:gd name="adj2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01" name="フリーフォーム 100"/>
            <p:cNvSpPr/>
            <p:nvPr/>
          </p:nvSpPr>
          <p:spPr bwMode="auto">
            <a:xfrm>
              <a:off x="6689162" y="4431263"/>
              <a:ext cx="1127760" cy="46290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" name="グループ化 101"/>
            <p:cNvGrpSpPr/>
            <p:nvPr/>
          </p:nvGrpSpPr>
          <p:grpSpPr>
            <a:xfrm>
              <a:off x="6662651" y="4631458"/>
              <a:ext cx="1180783" cy="885422"/>
              <a:chOff x="6641003" y="2680848"/>
              <a:chExt cx="1180783" cy="776303"/>
            </a:xfrm>
          </p:grpSpPr>
          <p:sp>
            <p:nvSpPr>
              <p:cNvPr id="110" name="片側の 2 つの角を切り取った四角形 109"/>
              <p:cNvSpPr/>
              <p:nvPr/>
            </p:nvSpPr>
            <p:spPr bwMode="auto">
              <a:xfrm>
                <a:off x="7169641" y="2680848"/>
                <a:ext cx="91440" cy="387169"/>
              </a:xfrm>
              <a:prstGeom prst="snip2SameRect">
                <a:avLst>
                  <a:gd name="adj1" fmla="val 28471"/>
                  <a:gd name="adj2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111" name="フリーフォーム 110"/>
              <p:cNvSpPr/>
              <p:nvPr/>
            </p:nvSpPr>
            <p:spPr bwMode="auto">
              <a:xfrm>
                <a:off x="6641003" y="2680848"/>
                <a:ext cx="1180783" cy="776303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3" name="直線矢印コネクタ 102"/>
            <p:cNvCxnSpPr/>
            <p:nvPr/>
          </p:nvCxnSpPr>
          <p:spPr>
            <a:xfrm>
              <a:off x="6595182" y="4494045"/>
              <a:ext cx="1559858" cy="905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>
              <a:off x="6595182" y="5073165"/>
              <a:ext cx="155985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V="1">
              <a:off x="7759772" y="3616739"/>
              <a:ext cx="0" cy="98621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 flipV="1">
              <a:off x="7759772" y="4664383"/>
              <a:ext cx="0" cy="91602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7728042" y="3616739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Y</a:t>
              </a:r>
              <a:r>
                <a:rPr lang="en-US" altLang="ja-JP" b="1" dirty="0">
                  <a:latin typeface="+mn-ea"/>
                  <a:ea typeface="+mn-ea"/>
                </a:rPr>
                <a:t>(</a:t>
              </a:r>
              <a:r>
                <a:rPr lang="en-US" altLang="ja-JP" b="1" dirty="0">
                  <a:solidFill>
                    <a:srgbClr val="0070C0"/>
                  </a:solidFill>
                  <a:latin typeface="+mn-ea"/>
                  <a:ea typeface="+mn-ea"/>
                </a:rPr>
                <a:t>L</a:t>
              </a:r>
              <a:r>
                <a:rPr lang="en-US" altLang="ja-JP" b="1" dirty="0">
                  <a:latin typeface="+mn-ea"/>
                  <a:ea typeface="+mn-ea"/>
                </a:rPr>
                <a:t>)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7754931" y="4671497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A</a:t>
              </a:r>
              <a:r>
                <a:rPr lang="ja-JP" altLang="en-US" b="1" dirty="0">
                  <a:latin typeface="+mn-ea"/>
                  <a:ea typeface="+mn-ea"/>
                </a:rPr>
                <a:t>（</a:t>
              </a:r>
              <a:r>
                <a:rPr lang="en-US" altLang="ja-JP" b="1" dirty="0">
                  <a:solidFill>
                    <a:srgbClr val="FF0000"/>
                  </a:solidFill>
                  <a:latin typeface="+mn-ea"/>
                  <a:ea typeface="+mn-ea"/>
                </a:rPr>
                <a:t>H</a:t>
              </a:r>
              <a:r>
                <a:rPr lang="ja-JP" altLang="en-US" b="1" dirty="0">
                  <a:latin typeface="+mn-ea"/>
                  <a:ea typeface="+mn-ea"/>
                </a:rPr>
                <a:t>）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8092612" y="431645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+mn-ea"/>
                  <a:ea typeface="+mn-ea"/>
                </a:rPr>
                <a:t>mom.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6555055" y="3664314"/>
              <a:ext cx="1088760" cy="369332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  <a:cs typeface="Times New Roman"/>
                </a:rPr>
                <a:t>~ 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</a:rPr>
                <a:t>1/1000</a:t>
              </a:r>
              <a:endParaRPr kumimoji="1" lang="ja-JP" altLang="en-US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2" name="テキスト ボックス 141"/>
          <p:cNvSpPr txBox="1"/>
          <p:nvPr/>
        </p:nvSpPr>
        <p:spPr>
          <a:xfrm>
            <a:off x="-2582622" y="3374760"/>
            <a:ext cx="1261884" cy="461665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色消しプリズム</a:t>
            </a:r>
            <a:endParaRPr lang="en-US" altLang="ja-JP" sz="1200" b="1" dirty="0">
              <a:solidFill>
                <a:srgbClr val="FF0000"/>
              </a:solidFill>
            </a:endParaRPr>
          </a:p>
          <a:p>
            <a:r>
              <a:rPr lang="en-US" altLang="ja-JP" sz="1200" b="1" dirty="0">
                <a:solidFill>
                  <a:srgbClr val="FF0000"/>
                </a:solidFill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</a:rPr>
              <a:t>分散整合）</a:t>
            </a:r>
          </a:p>
        </p:txBody>
      </p:sp>
      <p:grpSp>
        <p:nvGrpSpPr>
          <p:cNvPr id="164" name="グループ化 163"/>
          <p:cNvGrpSpPr/>
          <p:nvPr/>
        </p:nvGrpSpPr>
        <p:grpSpPr>
          <a:xfrm>
            <a:off x="339865" y="6343820"/>
            <a:ext cx="6179433" cy="565479"/>
            <a:chOff x="445315" y="6024366"/>
            <a:chExt cx="6179433" cy="1032302"/>
          </a:xfrm>
        </p:grpSpPr>
        <p:grpSp>
          <p:nvGrpSpPr>
            <p:cNvPr id="160" name="グループ化 159"/>
            <p:cNvGrpSpPr/>
            <p:nvPr/>
          </p:nvGrpSpPr>
          <p:grpSpPr>
            <a:xfrm>
              <a:off x="630482" y="6140439"/>
              <a:ext cx="5994266" cy="916229"/>
              <a:chOff x="630482" y="6140439"/>
              <a:chExt cx="5994266" cy="916229"/>
            </a:xfrm>
          </p:grpSpPr>
          <p:sp>
            <p:nvSpPr>
              <p:cNvPr id="144" name="下矢印 143"/>
              <p:cNvSpPr/>
              <p:nvPr/>
            </p:nvSpPr>
            <p:spPr>
              <a:xfrm rot="16200000">
                <a:off x="5295517" y="6072634"/>
                <a:ext cx="259045" cy="636632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二等辺三角形 145"/>
              <p:cNvSpPr/>
              <p:nvPr/>
            </p:nvSpPr>
            <p:spPr>
              <a:xfrm flipV="1">
                <a:off x="1496744" y="6140441"/>
                <a:ext cx="464002" cy="5683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7" name="グループ化 156"/>
              <p:cNvGrpSpPr/>
              <p:nvPr/>
            </p:nvGrpSpPr>
            <p:grpSpPr>
              <a:xfrm>
                <a:off x="2040312" y="6159045"/>
                <a:ext cx="2377561" cy="531144"/>
                <a:chOff x="2040313" y="6167553"/>
                <a:chExt cx="2043068" cy="531144"/>
              </a:xfrm>
            </p:grpSpPr>
            <p:sp>
              <p:nvSpPr>
                <p:cNvPr id="145" name="下矢印 144"/>
                <p:cNvSpPr/>
                <p:nvPr/>
              </p:nvSpPr>
              <p:spPr>
                <a:xfrm rot="16200000">
                  <a:off x="2999099" y="5411591"/>
                  <a:ext cx="125496" cy="2043068"/>
                </a:xfrm>
                <a:prstGeom prst="down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7" name="下矢印 146"/>
                <p:cNvSpPr/>
                <p:nvPr/>
              </p:nvSpPr>
              <p:spPr>
                <a:xfrm rot="16200000">
                  <a:off x="2999099" y="5614415"/>
                  <a:ext cx="125496" cy="2043068"/>
                </a:xfrm>
                <a:prstGeom prst="downArrow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下矢印 147"/>
                <p:cNvSpPr/>
                <p:nvPr/>
              </p:nvSpPr>
              <p:spPr>
                <a:xfrm rot="16200000">
                  <a:off x="2999099" y="5546807"/>
                  <a:ext cx="125496" cy="2043068"/>
                </a:xfrm>
                <a:prstGeom prst="downArrow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9" name="下矢印 148"/>
                <p:cNvSpPr/>
                <p:nvPr/>
              </p:nvSpPr>
              <p:spPr>
                <a:xfrm rot="16200000">
                  <a:off x="2999099" y="5479199"/>
                  <a:ext cx="125496" cy="2043068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0" name="下矢印 149"/>
                <p:cNvSpPr/>
                <p:nvPr/>
              </p:nvSpPr>
              <p:spPr>
                <a:xfrm rot="16200000">
                  <a:off x="2999099" y="5343983"/>
                  <a:ext cx="125496" cy="2043068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1" name="下矢印 150"/>
                <p:cNvSpPr/>
                <p:nvPr/>
              </p:nvSpPr>
              <p:spPr>
                <a:xfrm rot="16200000">
                  <a:off x="2999099" y="5276375"/>
                  <a:ext cx="125496" cy="2043068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2" name="下矢印 151"/>
                <p:cNvSpPr/>
                <p:nvPr/>
              </p:nvSpPr>
              <p:spPr>
                <a:xfrm rot="16200000">
                  <a:off x="2999099" y="5208767"/>
                  <a:ext cx="125496" cy="2043068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3" name="下矢印 142"/>
              <p:cNvSpPr/>
              <p:nvPr/>
            </p:nvSpPr>
            <p:spPr>
              <a:xfrm rot="16200000">
                <a:off x="868466" y="6127225"/>
                <a:ext cx="257371" cy="733339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二等辺三角形 152"/>
              <p:cNvSpPr/>
              <p:nvPr/>
            </p:nvSpPr>
            <p:spPr>
              <a:xfrm rot="10800000" flipH="1" flipV="1">
                <a:off x="4551403" y="6140439"/>
                <a:ext cx="464002" cy="5683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テキスト ボックス 158"/>
              <p:cNvSpPr txBox="1"/>
              <p:nvPr/>
            </p:nvSpPr>
            <p:spPr>
              <a:xfrm>
                <a:off x="4933259" y="6494810"/>
                <a:ext cx="1691489" cy="5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</a:rPr>
                  <a:t>Achromatic prism</a:t>
                </a:r>
                <a:endParaRPr lang="ja-JP" altLang="en-US" sz="140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62" name="正方形/長方形 161"/>
            <p:cNvSpPr/>
            <p:nvPr/>
          </p:nvSpPr>
          <p:spPr bwMode="auto">
            <a:xfrm>
              <a:off x="445315" y="6024366"/>
              <a:ext cx="5847578" cy="91489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6570035" y="4639359"/>
            <a:ext cx="2508496" cy="2101517"/>
            <a:chOff x="6489083" y="3478894"/>
            <a:chExt cx="2508496" cy="2101517"/>
          </a:xfrm>
        </p:grpSpPr>
        <p:sp>
          <p:nvSpPr>
            <p:cNvPr id="166" name="正方形/長方形 165"/>
            <p:cNvSpPr/>
            <p:nvPr/>
          </p:nvSpPr>
          <p:spPr bwMode="auto">
            <a:xfrm>
              <a:off x="6489083" y="3478894"/>
              <a:ext cx="2508496" cy="21015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99CC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>
              <a:off x="7191289" y="4494044"/>
              <a:ext cx="91440" cy="177453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68" name="片側の 2 つの角を切り取った四角形 167"/>
            <p:cNvSpPr/>
            <p:nvPr/>
          </p:nvSpPr>
          <p:spPr bwMode="auto">
            <a:xfrm>
              <a:off x="7191289" y="4190347"/>
              <a:ext cx="93360" cy="308226"/>
            </a:xfrm>
            <a:prstGeom prst="snip2SameRect">
              <a:avLst>
                <a:gd name="adj1" fmla="val 14582"/>
                <a:gd name="adj2" fmla="val 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169" name="フリーフォーム 168"/>
            <p:cNvSpPr/>
            <p:nvPr/>
          </p:nvSpPr>
          <p:spPr bwMode="auto">
            <a:xfrm>
              <a:off x="6689162" y="4190347"/>
              <a:ext cx="1127760" cy="287206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0" name="グループ化 169"/>
            <p:cNvGrpSpPr/>
            <p:nvPr/>
          </p:nvGrpSpPr>
          <p:grpSpPr>
            <a:xfrm>
              <a:off x="6662651" y="4631458"/>
              <a:ext cx="1180783" cy="885422"/>
              <a:chOff x="6641003" y="2680848"/>
              <a:chExt cx="1180783" cy="776303"/>
            </a:xfrm>
          </p:grpSpPr>
          <p:sp>
            <p:nvSpPr>
              <p:cNvPr id="179" name="片側の 2 つの角を切り取った四角形 178"/>
              <p:cNvSpPr/>
              <p:nvPr/>
            </p:nvSpPr>
            <p:spPr bwMode="auto">
              <a:xfrm>
                <a:off x="7169641" y="2680848"/>
                <a:ext cx="91440" cy="387169"/>
              </a:xfrm>
              <a:prstGeom prst="snip2SameRect">
                <a:avLst>
                  <a:gd name="adj1" fmla="val 28471"/>
                  <a:gd name="adj2" fmla="val 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180" name="フリーフォーム 179"/>
              <p:cNvSpPr/>
              <p:nvPr/>
            </p:nvSpPr>
            <p:spPr bwMode="auto">
              <a:xfrm>
                <a:off x="6641003" y="2680848"/>
                <a:ext cx="1180783" cy="776303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1" name="直線矢印コネクタ 170"/>
            <p:cNvCxnSpPr/>
            <p:nvPr/>
          </p:nvCxnSpPr>
          <p:spPr>
            <a:xfrm>
              <a:off x="6595182" y="4494045"/>
              <a:ext cx="1559858" cy="905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矢印コネクタ 171"/>
            <p:cNvCxnSpPr/>
            <p:nvPr/>
          </p:nvCxnSpPr>
          <p:spPr>
            <a:xfrm>
              <a:off x="6595182" y="5073165"/>
              <a:ext cx="155985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矢印コネクタ 172"/>
            <p:cNvCxnSpPr/>
            <p:nvPr/>
          </p:nvCxnSpPr>
          <p:spPr>
            <a:xfrm flipV="1">
              <a:off x="7759772" y="3616739"/>
              <a:ext cx="0" cy="98621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矢印コネクタ 173"/>
            <p:cNvCxnSpPr/>
            <p:nvPr/>
          </p:nvCxnSpPr>
          <p:spPr>
            <a:xfrm flipV="1">
              <a:off x="7759772" y="4664383"/>
              <a:ext cx="0" cy="91602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テキスト ボックス 174"/>
            <p:cNvSpPr txBox="1"/>
            <p:nvPr/>
          </p:nvSpPr>
          <p:spPr>
            <a:xfrm>
              <a:off x="7728042" y="3616739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Y</a:t>
              </a:r>
              <a:r>
                <a:rPr lang="en-US" altLang="ja-JP" b="1" dirty="0">
                  <a:latin typeface="+mn-ea"/>
                  <a:ea typeface="+mn-ea"/>
                </a:rPr>
                <a:t>(</a:t>
              </a:r>
              <a:r>
                <a:rPr lang="en-US" altLang="ja-JP" b="1" dirty="0">
                  <a:solidFill>
                    <a:srgbClr val="FF0000"/>
                  </a:solidFill>
                  <a:latin typeface="+mn-ea"/>
                  <a:ea typeface="+mn-ea"/>
                </a:rPr>
                <a:t>M</a:t>
              </a:r>
              <a:r>
                <a:rPr lang="en-US" altLang="ja-JP" b="1" dirty="0">
                  <a:solidFill>
                    <a:srgbClr val="FF0000"/>
                  </a:solidFill>
                  <a:latin typeface="Times New Roman"/>
                  <a:ea typeface="+mn-ea"/>
                  <a:cs typeface="Times New Roman"/>
                </a:rPr>
                <a:t>~</a:t>
              </a:r>
              <a:r>
                <a:rPr lang="en-US" altLang="ja-JP" b="1" dirty="0">
                  <a:solidFill>
                    <a:srgbClr val="FF0000"/>
                  </a:solidFill>
                  <a:latin typeface="MeiryoKe_PGothic"/>
                  <a:ea typeface="MeiryoKe_PGothic"/>
                </a:rPr>
                <a:t>H</a:t>
              </a:r>
              <a:r>
                <a:rPr lang="en-US" altLang="ja-JP" b="1" dirty="0">
                  <a:latin typeface="+mn-ea"/>
                  <a:ea typeface="+mn-ea"/>
                </a:rPr>
                <a:t>)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76" name="テキスト ボックス 175"/>
            <p:cNvSpPr txBox="1"/>
            <p:nvPr/>
          </p:nvSpPr>
          <p:spPr>
            <a:xfrm>
              <a:off x="7754931" y="4671497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i="1" dirty="0">
                  <a:latin typeface="+mn-ea"/>
                  <a:ea typeface="+mn-ea"/>
                </a:rPr>
                <a:t>A</a:t>
              </a:r>
              <a:r>
                <a:rPr lang="ja-JP" altLang="en-US" b="1" dirty="0">
                  <a:latin typeface="+mn-ea"/>
                  <a:ea typeface="+mn-ea"/>
                </a:rPr>
                <a:t>（</a:t>
              </a:r>
              <a:r>
                <a:rPr lang="en-US" altLang="ja-JP" b="1" dirty="0">
                  <a:solidFill>
                    <a:srgbClr val="FF0000"/>
                  </a:solidFill>
                  <a:latin typeface="+mn-ea"/>
                  <a:ea typeface="+mn-ea"/>
                </a:rPr>
                <a:t>H</a:t>
              </a:r>
              <a:r>
                <a:rPr lang="ja-JP" altLang="en-US" b="1" dirty="0">
                  <a:latin typeface="+mn-ea"/>
                  <a:ea typeface="+mn-ea"/>
                </a:rPr>
                <a:t>）</a:t>
              </a:r>
            </a:p>
          </p:txBody>
        </p:sp>
        <p:sp>
          <p:nvSpPr>
            <p:cNvPr id="177" name="テキスト ボックス 176"/>
            <p:cNvSpPr txBox="1"/>
            <p:nvPr/>
          </p:nvSpPr>
          <p:spPr>
            <a:xfrm>
              <a:off x="8092612" y="4316458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+mn-ea"/>
                  <a:ea typeface="+mn-ea"/>
                </a:rPr>
                <a:t>mom.</a:t>
              </a:r>
              <a:endParaRPr lang="ja-JP" altLang="en-US" b="1" dirty="0">
                <a:latin typeface="+mn-ea"/>
                <a:ea typeface="+mn-ea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6775149" y="3647471"/>
              <a:ext cx="832279" cy="3693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  <a:cs typeface="Times New Roman"/>
                </a:rPr>
                <a:t>~ </a:t>
              </a:r>
              <a:r>
                <a:rPr kumimoji="1" lang="en-US" altLang="ja-JP" b="1" dirty="0" smtClean="0">
                  <a:solidFill>
                    <a:schemeClr val="bg1"/>
                  </a:solidFill>
                  <a:latin typeface="+mn-lt"/>
                  <a:ea typeface="+mn-ea"/>
                </a:rPr>
                <a:t>1/50</a:t>
              </a:r>
              <a:endParaRPr kumimoji="1" lang="ja-JP" altLang="en-US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84" name="グループ化 183"/>
          <p:cNvGrpSpPr/>
          <p:nvPr/>
        </p:nvGrpSpPr>
        <p:grpSpPr>
          <a:xfrm>
            <a:off x="74340" y="696222"/>
            <a:ext cx="6162828" cy="1621320"/>
            <a:chOff x="74335" y="696221"/>
            <a:chExt cx="6162828" cy="1621320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334203" y="1087149"/>
              <a:ext cx="5902960" cy="1230392"/>
              <a:chOff x="429260" y="1496060"/>
              <a:chExt cx="5902960" cy="1230392"/>
            </a:xfrm>
          </p:grpSpPr>
          <p:sp>
            <p:nvSpPr>
              <p:cNvPr id="4" name="円/楕円 3"/>
              <p:cNvSpPr/>
              <p:nvPr/>
            </p:nvSpPr>
            <p:spPr bwMode="auto">
              <a:xfrm>
                <a:off x="429260" y="1534160"/>
                <a:ext cx="812800" cy="79248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Beam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 bwMode="auto">
              <a:xfrm>
                <a:off x="1689101" y="1534160"/>
                <a:ext cx="47340" cy="79248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1365935" y="2324854"/>
                <a:ext cx="872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2410460" y="1496060"/>
                <a:ext cx="142240" cy="880872"/>
                <a:chOff x="2682240" y="1554480"/>
                <a:chExt cx="142240" cy="880872"/>
              </a:xfrm>
            </p:grpSpPr>
            <p:sp>
              <p:nvSpPr>
                <p:cNvPr id="7" name="正方形/長方形 6"/>
                <p:cNvSpPr/>
                <p:nvPr/>
              </p:nvSpPr>
              <p:spPr bwMode="auto">
                <a:xfrm>
                  <a:off x="2682240" y="1554480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" name="正方形/長方形 7"/>
                <p:cNvSpPr/>
                <p:nvPr/>
              </p:nvSpPr>
              <p:spPr bwMode="auto">
                <a:xfrm>
                  <a:off x="2682240" y="2039112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cxnSp>
            <p:nvCxnSpPr>
              <p:cNvPr id="11" name="直線矢印コネクタ 10"/>
              <p:cNvCxnSpPr/>
              <p:nvPr/>
            </p:nvCxnSpPr>
            <p:spPr>
              <a:xfrm>
                <a:off x="1242060" y="1930400"/>
                <a:ext cx="44704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1788745" y="1930400"/>
                <a:ext cx="692835" cy="0"/>
              </a:xfrm>
              <a:prstGeom prst="straightConnector1">
                <a:avLst/>
              </a:prstGeom>
              <a:ln w="1651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/>
              <p:cNvCxnSpPr/>
              <p:nvPr/>
            </p:nvCxnSpPr>
            <p:spPr>
              <a:xfrm>
                <a:off x="2552700" y="1930400"/>
                <a:ext cx="327152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円/楕円 15"/>
              <p:cNvSpPr/>
              <p:nvPr/>
            </p:nvSpPr>
            <p:spPr bwMode="auto">
              <a:xfrm>
                <a:off x="5824220" y="1706880"/>
                <a:ext cx="508000" cy="4775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164666" y="2357120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81" name="正方形/長方形 180"/>
            <p:cNvSpPr/>
            <p:nvPr/>
          </p:nvSpPr>
          <p:spPr>
            <a:xfrm>
              <a:off x="74335" y="696221"/>
              <a:ext cx="3339376" cy="3693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"/>
                  <a:ea typeface="MeiryoKe_PGothic"/>
                  <a:cs typeface="Arial" pitchFamily="34" charset="0"/>
                </a:rPr>
                <a:t>Conventional single step </a:t>
              </a:r>
              <a:r>
                <a:rPr lang="en-US" altLang="ja-JP" b="1" dirty="0" smtClean="0">
                  <a:latin typeface="Arial"/>
                  <a:ea typeface="MeiryoKe_PGothic"/>
                  <a:cs typeface="Arial" pitchFamily="34" charset="0"/>
                </a:rPr>
                <a:t>PF </a:t>
              </a:r>
              <a:endParaRPr lang="ja-JP" altLang="en-US" dirty="0"/>
            </a:p>
          </p:txBody>
        </p:sp>
      </p:grpSp>
      <p:grpSp>
        <p:nvGrpSpPr>
          <p:cNvPr id="185" name="グループ化 184"/>
          <p:cNvGrpSpPr/>
          <p:nvPr/>
        </p:nvGrpSpPr>
        <p:grpSpPr>
          <a:xfrm>
            <a:off x="74340" y="2429786"/>
            <a:ext cx="6162828" cy="1688820"/>
            <a:chOff x="74335" y="2511068"/>
            <a:chExt cx="6162828" cy="1688820"/>
          </a:xfrm>
        </p:grpSpPr>
        <p:grpSp>
          <p:nvGrpSpPr>
            <p:cNvPr id="163" name="グループ化 162"/>
            <p:cNvGrpSpPr/>
            <p:nvPr/>
          </p:nvGrpSpPr>
          <p:grpSpPr>
            <a:xfrm>
              <a:off x="334203" y="2938508"/>
              <a:ext cx="5902960" cy="1261380"/>
              <a:chOff x="334203" y="2871833"/>
              <a:chExt cx="5902960" cy="1261380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1135795" y="3731615"/>
                <a:ext cx="1201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1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st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2194304" y="3763881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3801657" y="3731615"/>
                <a:ext cx="1254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2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nd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38" name="グループ化 137"/>
              <p:cNvGrpSpPr/>
              <p:nvPr/>
            </p:nvGrpSpPr>
            <p:grpSpPr>
              <a:xfrm>
                <a:off x="334203" y="2871833"/>
                <a:ext cx="5902960" cy="899160"/>
                <a:chOff x="334203" y="2871833"/>
                <a:chExt cx="5902960" cy="899160"/>
              </a:xfrm>
            </p:grpSpPr>
            <p:sp>
              <p:nvSpPr>
                <p:cNvPr id="65" name="円/楕円 64"/>
                <p:cNvSpPr/>
                <p:nvPr/>
              </p:nvSpPr>
              <p:spPr bwMode="auto">
                <a:xfrm>
                  <a:off x="334203" y="2925173"/>
                  <a:ext cx="812800" cy="79248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kumimoji="1" lang="en-US" altLang="ja-JP" b="1" i="1" dirty="0" err="1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kumimoji="1" lang="en-US" altLang="ja-JP" b="1" baseline="-25000" dirty="0" err="1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Beam</a:t>
                  </a:r>
                  <a:endParaRPr kumimoji="1" lang="ja-JP" altLang="en-US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 bwMode="auto">
                <a:xfrm>
                  <a:off x="1594044" y="2925173"/>
                  <a:ext cx="47340" cy="79248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68" name="グループ化 67"/>
                <p:cNvGrpSpPr/>
                <p:nvPr/>
              </p:nvGrpSpPr>
              <p:grpSpPr>
                <a:xfrm>
                  <a:off x="2315403" y="2871833"/>
                  <a:ext cx="142240" cy="899160"/>
                  <a:chOff x="2682240" y="1548384"/>
                  <a:chExt cx="142240" cy="899160"/>
                </a:xfrm>
              </p:grpSpPr>
              <p:sp>
                <p:nvSpPr>
                  <p:cNvPr id="74" name="正方形/長方形 73"/>
                  <p:cNvSpPr/>
                  <p:nvPr/>
                </p:nvSpPr>
                <p:spPr bwMode="auto">
                  <a:xfrm>
                    <a:off x="2682240" y="154838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正方形/長方形 74"/>
                  <p:cNvSpPr/>
                  <p:nvPr/>
                </p:nvSpPr>
                <p:spPr bwMode="auto">
                  <a:xfrm>
                    <a:off x="2682240" y="205130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69" name="直線矢印コネクタ 68"/>
                <p:cNvCxnSpPr/>
                <p:nvPr/>
              </p:nvCxnSpPr>
              <p:spPr>
                <a:xfrm>
                  <a:off x="1147003" y="3321413"/>
                  <a:ext cx="447041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矢印コネクタ 69"/>
                <p:cNvCxnSpPr/>
                <p:nvPr/>
              </p:nvCxnSpPr>
              <p:spPr>
                <a:xfrm>
                  <a:off x="1693688" y="3321413"/>
                  <a:ext cx="692835" cy="0"/>
                </a:xfrm>
                <a:prstGeom prst="straightConnector1">
                  <a:avLst/>
                </a:prstGeom>
                <a:ln w="165100">
                  <a:solidFill>
                    <a:schemeClr val="bg1">
                      <a:lumMod val="6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矢印コネクタ 70"/>
                <p:cNvCxnSpPr/>
                <p:nvPr/>
              </p:nvCxnSpPr>
              <p:spPr>
                <a:xfrm>
                  <a:off x="2457643" y="3321413"/>
                  <a:ext cx="1849121" cy="0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円/楕円 71"/>
                <p:cNvSpPr/>
                <p:nvPr/>
              </p:nvSpPr>
              <p:spPr bwMode="auto">
                <a:xfrm>
                  <a:off x="5729163" y="3082653"/>
                  <a:ext cx="508000" cy="47752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kumimoji="1" lang="en-US" altLang="ja-JP" b="1" i="1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kumimoji="1" lang="en-US" altLang="ja-JP" b="1" baseline="-2500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RI</a:t>
                  </a:r>
                  <a:endParaRPr kumimoji="1" lang="ja-JP" altLang="en-US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 bwMode="auto">
                <a:xfrm>
                  <a:off x="4306764" y="2925173"/>
                  <a:ext cx="47340" cy="792480"/>
                </a:xfrm>
                <a:prstGeom prst="rect">
                  <a:avLst/>
                </a:prstGeom>
                <a:solidFill>
                  <a:srgbClr val="0033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cxnSp>
              <p:nvCxnSpPr>
                <p:cNvPr id="83" name="直線矢印コネクタ 82"/>
                <p:cNvCxnSpPr/>
                <p:nvPr/>
              </p:nvCxnSpPr>
              <p:spPr>
                <a:xfrm flipV="1">
                  <a:off x="5066731" y="3320246"/>
                  <a:ext cx="662432" cy="233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グループ化 88"/>
                <p:cNvGrpSpPr/>
                <p:nvPr/>
              </p:nvGrpSpPr>
              <p:grpSpPr>
                <a:xfrm>
                  <a:off x="4924491" y="2871833"/>
                  <a:ext cx="142240" cy="899160"/>
                  <a:chOff x="2682240" y="1548384"/>
                  <a:chExt cx="142240" cy="899160"/>
                </a:xfrm>
              </p:grpSpPr>
              <p:sp>
                <p:nvSpPr>
                  <p:cNvPr id="90" name="正方形/長方形 89"/>
                  <p:cNvSpPr/>
                  <p:nvPr/>
                </p:nvSpPr>
                <p:spPr bwMode="auto">
                  <a:xfrm>
                    <a:off x="2682240" y="154838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正方形/長方形 90"/>
                  <p:cNvSpPr/>
                  <p:nvPr/>
                </p:nvSpPr>
                <p:spPr bwMode="auto">
                  <a:xfrm>
                    <a:off x="2682240" y="2051304"/>
                    <a:ext cx="142240" cy="396240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rtlCol="0" anchor="ctr"/>
                  <a:lstStyle/>
                  <a:p>
                    <a:pPr algn="ctr"/>
                    <a:endParaRPr kumimoji="1" lang="ja-JP" altLang="en-US" dirty="0">
                      <a:latin typeface="+mn-lt"/>
                      <a:ea typeface="+mn-ea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92" name="直線矢印コネクタ 91"/>
                <p:cNvCxnSpPr/>
                <p:nvPr/>
              </p:nvCxnSpPr>
              <p:spPr>
                <a:xfrm flipV="1">
                  <a:off x="4360200" y="3319306"/>
                  <a:ext cx="635411" cy="4215"/>
                </a:xfrm>
                <a:prstGeom prst="straightConnector1">
                  <a:avLst/>
                </a:prstGeom>
                <a:ln w="1651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円/楕円 94"/>
                <p:cNvSpPr/>
                <p:nvPr/>
              </p:nvSpPr>
              <p:spPr bwMode="auto">
                <a:xfrm>
                  <a:off x="3078310" y="3017298"/>
                  <a:ext cx="607785" cy="60823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rtlCol="0" anchor="ctr"/>
                <a:lstStyle/>
                <a:p>
                  <a:pPr algn="ctr"/>
                  <a:r>
                    <a:rPr lang="en-US" altLang="ja-JP" b="1" i="1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A</a:t>
                  </a:r>
                  <a:r>
                    <a:rPr lang="en-US" altLang="ja-JP" b="1" baseline="-25000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RI</a:t>
                  </a:r>
                  <a:r>
                    <a:rPr lang="en-US" altLang="ja-JP" b="1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rPr>
                    <a:t>+1</a:t>
                  </a:r>
                  <a:endParaRPr lang="ja-JP" altLang="en-US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96" name="テキスト ボックス 95"/>
              <p:cNvSpPr txBox="1"/>
              <p:nvPr/>
            </p:nvSpPr>
            <p:spPr>
              <a:xfrm>
                <a:off x="4843824" y="37316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82" name="正方形/長方形 181"/>
            <p:cNvSpPr/>
            <p:nvPr/>
          </p:nvSpPr>
          <p:spPr>
            <a:xfrm>
              <a:off x="74335" y="2511068"/>
              <a:ext cx="2313454" cy="3693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B0F0">
                  <a:alpha val="4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latin typeface="Arial"/>
                  <a:ea typeface="MeiryoKe_PGothic"/>
                  <a:cs typeface="Arial" pitchFamily="34" charset="0"/>
                </a:rPr>
                <a:t>Simple two-step </a:t>
              </a:r>
              <a:r>
                <a:rPr lang="en-US" altLang="ja-JP" b="1" dirty="0" smtClean="0">
                  <a:latin typeface="Arial"/>
                  <a:ea typeface="MeiryoKe_PGothic"/>
                  <a:cs typeface="Arial" pitchFamily="34" charset="0"/>
                </a:rPr>
                <a:t>PF</a:t>
              </a:r>
              <a:endParaRPr lang="ja-JP" altLang="en-US" dirty="0"/>
            </a:p>
          </p:txBody>
        </p:sp>
      </p:grpSp>
      <p:grpSp>
        <p:nvGrpSpPr>
          <p:cNvPr id="186" name="グループ化 185"/>
          <p:cNvGrpSpPr/>
          <p:nvPr/>
        </p:nvGrpSpPr>
        <p:grpSpPr>
          <a:xfrm>
            <a:off x="74340" y="4297958"/>
            <a:ext cx="6162828" cy="1683524"/>
            <a:chOff x="74335" y="4612920"/>
            <a:chExt cx="6162828" cy="1683524"/>
          </a:xfrm>
        </p:grpSpPr>
        <p:grpSp>
          <p:nvGrpSpPr>
            <p:cNvPr id="155" name="グループ化 154"/>
            <p:cNvGrpSpPr/>
            <p:nvPr/>
          </p:nvGrpSpPr>
          <p:grpSpPr>
            <a:xfrm>
              <a:off x="334203" y="5047010"/>
              <a:ext cx="5902960" cy="1249434"/>
              <a:chOff x="445314" y="4704110"/>
              <a:chExt cx="5902960" cy="1249434"/>
            </a:xfrm>
          </p:grpSpPr>
          <p:sp>
            <p:nvSpPr>
              <p:cNvPr id="112" name="円/楕円 111"/>
              <p:cNvSpPr/>
              <p:nvPr/>
            </p:nvSpPr>
            <p:spPr bwMode="auto">
              <a:xfrm>
                <a:off x="445314" y="4757450"/>
                <a:ext cx="812800" cy="79248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err="1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Beam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1571805" y="4757450"/>
                <a:ext cx="333196" cy="79248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" name="テキスト ボックス 113"/>
              <p:cNvSpPr txBox="1"/>
              <p:nvPr/>
            </p:nvSpPr>
            <p:spPr>
              <a:xfrm>
                <a:off x="1381989" y="5584212"/>
                <a:ext cx="1201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1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st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18" name="直線矢印コネクタ 117"/>
              <p:cNvCxnSpPr/>
              <p:nvPr/>
            </p:nvCxnSpPr>
            <p:spPr>
              <a:xfrm>
                <a:off x="1134289" y="5153690"/>
                <a:ext cx="447041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円/楕円 120"/>
              <p:cNvSpPr/>
              <p:nvPr/>
            </p:nvSpPr>
            <p:spPr bwMode="auto">
              <a:xfrm>
                <a:off x="5840274" y="4914930"/>
                <a:ext cx="508000" cy="4775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kumimoji="1" lang="en-US" altLang="ja-JP" b="1" i="1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kumimoji="1" lang="en-US" altLang="ja-JP" b="1" baseline="-25000" dirty="0" smtClean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endParaRPr kumimoji="1" lang="ja-JP" altLang="en-US" b="1" baseline="-25000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4417875" y="4757450"/>
                <a:ext cx="47340" cy="792480"/>
              </a:xfrm>
              <a:prstGeom prst="rect">
                <a:avLst/>
              </a:prstGeom>
              <a:solidFill>
                <a:srgbClr val="003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3912768" y="5584212"/>
                <a:ext cx="1254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2</a:t>
                </a:r>
                <a:r>
                  <a:rPr lang="en-US" altLang="ja-JP" b="1" baseline="30000" dirty="0">
                    <a:solidFill>
                      <a:srgbClr val="0033CC"/>
                    </a:solidFill>
                    <a:latin typeface="+mn-lt"/>
                    <a:ea typeface="+mn-ea"/>
                  </a:rPr>
                  <a:t>nd</a:t>
                </a:r>
                <a:r>
                  <a:rPr lang="en-US" altLang="ja-JP" b="1" dirty="0">
                    <a:solidFill>
                      <a:srgbClr val="0033CC"/>
                    </a:solidFill>
                    <a:latin typeface="+mn-lt"/>
                    <a:ea typeface="+mn-ea"/>
                  </a:rPr>
                  <a:t> Target</a:t>
                </a:r>
                <a:endParaRPr lang="ja-JP" altLang="en-US" b="1" dirty="0">
                  <a:solidFill>
                    <a:srgbClr val="0033CC"/>
                  </a:solidFill>
                  <a:latin typeface="+mn-lt"/>
                  <a:ea typeface="+mn-ea"/>
                </a:endParaRPr>
              </a:p>
            </p:txBody>
          </p:sp>
          <p:cxnSp>
            <p:nvCxnSpPr>
              <p:cNvPr id="125" name="直線矢印コネクタ 124"/>
              <p:cNvCxnSpPr/>
              <p:nvPr/>
            </p:nvCxnSpPr>
            <p:spPr>
              <a:xfrm flipV="1">
                <a:off x="5177842" y="5152523"/>
                <a:ext cx="662432" cy="23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グループ化 125"/>
              <p:cNvGrpSpPr/>
              <p:nvPr/>
            </p:nvGrpSpPr>
            <p:grpSpPr>
              <a:xfrm>
                <a:off x="5035602" y="4704110"/>
                <a:ext cx="142240" cy="899160"/>
                <a:chOff x="2682240" y="1548384"/>
                <a:chExt cx="142240" cy="899160"/>
              </a:xfrm>
            </p:grpSpPr>
            <p:sp>
              <p:nvSpPr>
                <p:cNvPr id="127" name="正方形/長方形 126"/>
                <p:cNvSpPr/>
                <p:nvPr/>
              </p:nvSpPr>
              <p:spPr bwMode="auto">
                <a:xfrm>
                  <a:off x="2682240" y="1548384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28" name="正方形/長方形 127"/>
                <p:cNvSpPr/>
                <p:nvPr/>
              </p:nvSpPr>
              <p:spPr bwMode="auto">
                <a:xfrm>
                  <a:off x="2682240" y="2051304"/>
                  <a:ext cx="142240" cy="39624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rtlCol="0" anchor="ctr"/>
                <a:lstStyle/>
                <a:p>
                  <a:pPr algn="ctr"/>
                  <a:endParaRPr kumimoji="1" lang="ja-JP" altLang="en-US" dirty="0">
                    <a:latin typeface="+mn-lt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131" name="テキスト ボックス 130"/>
              <p:cNvSpPr txBox="1"/>
              <p:nvPr/>
            </p:nvSpPr>
            <p:spPr>
              <a:xfrm>
                <a:off x="4963248" y="5584212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latin typeface="+mn-lt"/>
                    <a:ea typeface="+mn-ea"/>
                  </a:rPr>
                  <a:t>Slit</a:t>
                </a:r>
                <a:endParaRPr lang="ja-JP" altLang="en-US" b="1" dirty="0">
                  <a:latin typeface="+mn-lt"/>
                  <a:ea typeface="+mn-ea"/>
                </a:endParaRPr>
              </a:p>
            </p:txBody>
          </p:sp>
          <p:sp>
            <p:nvSpPr>
              <p:cNvPr id="132" name="右矢印 131"/>
              <p:cNvSpPr/>
              <p:nvPr/>
            </p:nvSpPr>
            <p:spPr bwMode="auto">
              <a:xfrm>
                <a:off x="1960969" y="4712149"/>
                <a:ext cx="2456905" cy="857855"/>
              </a:xfrm>
              <a:prstGeom prst="rightArrow">
                <a:avLst>
                  <a:gd name="adj1" fmla="val 50000"/>
                  <a:gd name="adj2" fmla="val 30014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" name="円/楕円 129"/>
              <p:cNvSpPr/>
              <p:nvPr/>
            </p:nvSpPr>
            <p:spPr bwMode="auto">
              <a:xfrm>
                <a:off x="3189421" y="4849575"/>
                <a:ext cx="607785" cy="6082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en-US" altLang="ja-JP" b="1" i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lang="en-US" altLang="ja-JP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r>
                  <a:rPr lang="en-US" altLang="ja-JP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+1</a:t>
                </a:r>
                <a:endParaRPr lang="ja-JP" altLang="en-US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3" name="右矢印 132"/>
              <p:cNvSpPr/>
              <p:nvPr/>
            </p:nvSpPr>
            <p:spPr bwMode="auto">
              <a:xfrm>
                <a:off x="4485201" y="4704110"/>
                <a:ext cx="559925" cy="857855"/>
              </a:xfrm>
              <a:prstGeom prst="rightArrow">
                <a:avLst>
                  <a:gd name="adj1" fmla="val 50000"/>
                  <a:gd name="adj2" fmla="val 53727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+mn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6" name="テキスト ボックス 135"/>
              <p:cNvSpPr txBox="1"/>
              <p:nvPr/>
            </p:nvSpPr>
            <p:spPr>
              <a:xfrm>
                <a:off x="2248794" y="5397898"/>
                <a:ext cx="6399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no slit</a:t>
                </a:r>
                <a:endParaRPr lang="ja-JP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3" name="正方形/長方形 182"/>
            <p:cNvSpPr/>
            <p:nvPr/>
          </p:nvSpPr>
          <p:spPr>
            <a:xfrm>
              <a:off x="74335" y="4612920"/>
              <a:ext cx="3852337" cy="36933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FF0000">
                  <a:alpha val="4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latin typeface="Arial"/>
                  <a:ea typeface="MeiryoKe_PGothic"/>
                  <a:cs typeface="Arial" pitchFamily="34" charset="0"/>
                </a:rPr>
                <a:t>Dispersion-matching two-step PF</a:t>
              </a:r>
              <a:endParaRPr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793892" y="5885846"/>
            <a:ext cx="3476797" cy="412368"/>
            <a:chOff x="1793889" y="5885840"/>
            <a:chExt cx="3476796" cy="412368"/>
          </a:xfrm>
        </p:grpSpPr>
        <p:sp>
          <p:nvSpPr>
            <p:cNvPr id="3" name="右中かっこ 2"/>
            <p:cNvSpPr/>
            <p:nvPr/>
          </p:nvSpPr>
          <p:spPr>
            <a:xfrm rot="5400000">
              <a:off x="3213236" y="4466493"/>
              <a:ext cx="223552" cy="3062245"/>
            </a:xfrm>
            <a:prstGeom prst="rightBrace">
              <a:avLst>
                <a:gd name="adj1" fmla="val 8788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3353173" y="5990431"/>
              <a:ext cx="1917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dispersion-matching</a:t>
              </a:r>
              <a:endParaRPr lang="ja-JP" altLang="en-US" sz="14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6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グループ化 159"/>
          <p:cNvGrpSpPr/>
          <p:nvPr/>
        </p:nvGrpSpPr>
        <p:grpSpPr>
          <a:xfrm>
            <a:off x="153530" y="727372"/>
            <a:ext cx="3302148" cy="1542011"/>
            <a:chOff x="151323" y="2572788"/>
            <a:chExt cx="3302148" cy="1542011"/>
          </a:xfrm>
        </p:grpSpPr>
        <p:sp>
          <p:nvSpPr>
            <p:cNvPr id="159" name="正方形/長方形 158"/>
            <p:cNvSpPr/>
            <p:nvPr/>
          </p:nvSpPr>
          <p:spPr bwMode="auto">
            <a:xfrm>
              <a:off x="151323" y="2572788"/>
              <a:ext cx="3302148" cy="15420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grpSp>
          <p:nvGrpSpPr>
            <p:cNvPr id="158" name="グループ化 157"/>
            <p:cNvGrpSpPr/>
            <p:nvPr/>
          </p:nvGrpSpPr>
          <p:grpSpPr>
            <a:xfrm>
              <a:off x="253830" y="2577239"/>
              <a:ext cx="3199641" cy="1452880"/>
              <a:chOff x="253830" y="2577239"/>
              <a:chExt cx="3199641" cy="1452880"/>
            </a:xfrm>
          </p:grpSpPr>
          <p:cxnSp>
            <p:nvCxnSpPr>
              <p:cNvPr id="150" name="直線矢印コネクタ 149"/>
              <p:cNvCxnSpPr/>
              <p:nvPr/>
            </p:nvCxnSpPr>
            <p:spPr>
              <a:xfrm>
                <a:off x="2366589" y="3361399"/>
                <a:ext cx="1064022" cy="0"/>
              </a:xfrm>
              <a:prstGeom prst="straightConnector1">
                <a:avLst/>
              </a:prstGeom>
              <a:ln w="101600">
                <a:solidFill>
                  <a:srgbClr val="FF00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矢印コネクタ 147"/>
              <p:cNvCxnSpPr/>
              <p:nvPr/>
            </p:nvCxnSpPr>
            <p:spPr>
              <a:xfrm flipV="1">
                <a:off x="2365698" y="2863199"/>
                <a:ext cx="1087773" cy="1"/>
              </a:xfrm>
              <a:prstGeom prst="straightConnector1">
                <a:avLst/>
              </a:prstGeom>
              <a:ln w="1524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正方形/長方形 120"/>
              <p:cNvSpPr/>
              <p:nvPr/>
            </p:nvSpPr>
            <p:spPr bwMode="auto">
              <a:xfrm>
                <a:off x="2276737" y="2577239"/>
                <a:ext cx="88961" cy="145288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 bwMode="auto">
              <a:xfrm>
                <a:off x="253830" y="2981084"/>
                <a:ext cx="607785" cy="60823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r>
                  <a:rPr lang="en-US" altLang="ja-JP" b="1" i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A</a:t>
                </a:r>
                <a:r>
                  <a:rPr lang="en-US" altLang="ja-JP" b="1" baseline="-25000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RI</a:t>
                </a:r>
                <a:r>
                  <a:rPr lang="en-US" altLang="ja-JP" b="1" dirty="0">
                    <a:solidFill>
                      <a:schemeClr val="bg1"/>
                    </a:solidFill>
                    <a:latin typeface="+mn-lt"/>
                    <a:ea typeface="+mn-ea"/>
                    <a:cs typeface="Arial" pitchFamily="34" charset="0"/>
                  </a:rPr>
                  <a:t>+1</a:t>
                </a:r>
                <a:endParaRPr lang="ja-JP" altLang="en-US" b="1" dirty="0">
                  <a:solidFill>
                    <a:schemeClr val="bg1"/>
                  </a:solidFill>
                  <a:latin typeface="+mn-lt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44" name="直線矢印コネクタ 143"/>
              <p:cNvCxnSpPr/>
              <p:nvPr/>
            </p:nvCxnSpPr>
            <p:spPr>
              <a:xfrm>
                <a:off x="2365698" y="3847519"/>
                <a:ext cx="1018425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矢印コネクタ 154"/>
              <p:cNvCxnSpPr/>
              <p:nvPr/>
            </p:nvCxnSpPr>
            <p:spPr>
              <a:xfrm>
                <a:off x="1222505" y="3361399"/>
                <a:ext cx="1064022" cy="0"/>
              </a:xfrm>
              <a:prstGeom prst="straightConnector1">
                <a:avLst/>
              </a:prstGeom>
              <a:ln w="101600">
                <a:solidFill>
                  <a:schemeClr val="bg1">
                    <a:lumMod val="65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矢印コネクタ 155"/>
              <p:cNvCxnSpPr/>
              <p:nvPr/>
            </p:nvCxnSpPr>
            <p:spPr>
              <a:xfrm flipV="1">
                <a:off x="1221614" y="2863199"/>
                <a:ext cx="1087773" cy="1"/>
              </a:xfrm>
              <a:prstGeom prst="straightConnector1">
                <a:avLst/>
              </a:prstGeom>
              <a:ln w="152400">
                <a:solidFill>
                  <a:schemeClr val="bg1">
                    <a:lumMod val="65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矢印コネクタ 156"/>
              <p:cNvCxnSpPr/>
              <p:nvPr/>
            </p:nvCxnSpPr>
            <p:spPr>
              <a:xfrm>
                <a:off x="1221614" y="3847519"/>
                <a:ext cx="1018425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93" y="38331"/>
            <a:ext cx="6486389" cy="466280"/>
          </a:xfrm>
        </p:spPr>
        <p:txBody>
          <a:bodyPr/>
          <a:lstStyle/>
          <a:p>
            <a:r>
              <a:rPr lang="en-US" altLang="ja-JP" dirty="0" smtClean="0"/>
              <a:t>Dispersion matching for spin-aligned RIBs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4402460" y="2788720"/>
            <a:ext cx="0" cy="126544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402460" y="4132982"/>
            <a:ext cx="0" cy="11753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770413" y="2809336"/>
            <a:ext cx="718460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Yield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09887" y="4094260"/>
            <a:ext cx="1274702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Alignment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05926" y="4109995"/>
            <a:ext cx="764947" cy="369326"/>
          </a:xfrm>
          <a:prstGeom prst="rect">
            <a:avLst/>
          </a:prstGeom>
          <a:noFill/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>
                <a:latin typeface="+mn-ea"/>
                <a:ea typeface="+mn-ea"/>
              </a:rPr>
              <a:t>mom.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059756" y="2194563"/>
            <a:ext cx="956160" cy="369326"/>
          </a:xfrm>
          <a:prstGeom prst="rect">
            <a:avLst/>
          </a:prstGeom>
          <a:noFill/>
        </p:spPr>
        <p:txBody>
          <a:bodyPr wrap="square" lIns="91437" tIns="45717" rIns="91437" bIns="45717" rtlCol="0">
            <a:spAutoFit/>
          </a:bodyPr>
          <a:lstStyle/>
          <a:p>
            <a:r>
              <a:rPr lang="en-US" altLang="ja-JP" b="1" dirty="0">
                <a:solidFill>
                  <a:srgbClr val="0033CC"/>
                </a:solidFill>
                <a:latin typeface="+mn-lt"/>
                <a:ea typeface="+mn-ea"/>
              </a:rPr>
              <a:t>Target</a:t>
            </a:r>
            <a:endParaRPr lang="ja-JP" altLang="en-US" b="1" dirty="0">
              <a:solidFill>
                <a:srgbClr val="0033CC"/>
              </a:solidFill>
              <a:latin typeface="+mn-lt"/>
              <a:ea typeface="+mn-ea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4148400" y="3914414"/>
            <a:ext cx="4365682" cy="721362"/>
            <a:chOff x="2011246" y="4206949"/>
            <a:chExt cx="6929554" cy="721362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2011246" y="4206949"/>
              <a:ext cx="6909234" cy="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V="1">
              <a:off x="2031566" y="4928309"/>
              <a:ext cx="6909234" cy="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>
            <a:off x="4590313" y="1805415"/>
            <a:ext cx="3657838" cy="3421439"/>
            <a:chOff x="4590313" y="1805410"/>
            <a:chExt cx="3657838" cy="3421439"/>
          </a:xfrm>
        </p:grpSpPr>
        <p:sp>
          <p:nvSpPr>
            <p:cNvPr id="68" name="フリーフォーム 67"/>
            <p:cNvSpPr/>
            <p:nvPr/>
          </p:nvSpPr>
          <p:spPr bwMode="auto">
            <a:xfrm>
              <a:off x="4590313" y="4544403"/>
              <a:ext cx="3657838" cy="682446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310640"/>
                <a:gd name="connsiteY0" fmla="*/ 697976 h 697976"/>
                <a:gd name="connsiteX1" fmla="*/ 246721 w 1310640"/>
                <a:gd name="connsiteY1" fmla="*/ 105727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310640"/>
                <a:gd name="connsiteY0" fmla="*/ 701045 h 701045"/>
                <a:gd name="connsiteX1" fmla="*/ 246721 w 1310640"/>
                <a:gd name="connsiteY1" fmla="*/ 108796 h 701045"/>
                <a:gd name="connsiteX2" fmla="*/ 466187 w 1310640"/>
                <a:gd name="connsiteY2" fmla="*/ 35987 h 701045"/>
                <a:gd name="connsiteX3" fmla="*/ 646621 w 1310640"/>
                <a:gd name="connsiteY3" fmla="*/ 3162 h 701045"/>
                <a:gd name="connsiteX4" fmla="*/ 806260 w 1310640"/>
                <a:gd name="connsiteY4" fmla="*/ 111422 h 701045"/>
                <a:gd name="connsiteX5" fmla="*/ 1005840 w 1310640"/>
                <a:gd name="connsiteY5" fmla="*/ 528325 h 701045"/>
                <a:gd name="connsiteX6" fmla="*/ 1310640 w 1310640"/>
                <a:gd name="connsiteY6" fmla="*/ 670565 h 701045"/>
                <a:gd name="connsiteX0" fmla="*/ 0 w 1310640"/>
                <a:gd name="connsiteY0" fmla="*/ 706406 h 706406"/>
                <a:gd name="connsiteX1" fmla="*/ 246721 w 1310640"/>
                <a:gd name="connsiteY1" fmla="*/ 114157 h 706406"/>
                <a:gd name="connsiteX2" fmla="*/ 466187 w 1310640"/>
                <a:gd name="connsiteY2" fmla="*/ 41348 h 706406"/>
                <a:gd name="connsiteX3" fmla="*/ 646621 w 1310640"/>
                <a:gd name="connsiteY3" fmla="*/ 8523 h 706406"/>
                <a:gd name="connsiteX4" fmla="*/ 832691 w 1310640"/>
                <a:gd name="connsiteY4" fmla="*/ 55399 h 706406"/>
                <a:gd name="connsiteX5" fmla="*/ 1005840 w 1310640"/>
                <a:gd name="connsiteY5" fmla="*/ 533686 h 706406"/>
                <a:gd name="connsiteX6" fmla="*/ 1310640 w 1310640"/>
                <a:gd name="connsiteY6" fmla="*/ 675926 h 706406"/>
                <a:gd name="connsiteX0" fmla="*/ 0 w 1310640"/>
                <a:gd name="connsiteY0" fmla="*/ 698094 h 698094"/>
                <a:gd name="connsiteX1" fmla="*/ 246721 w 1310640"/>
                <a:gd name="connsiteY1" fmla="*/ 105845 h 698094"/>
                <a:gd name="connsiteX2" fmla="*/ 466187 w 1310640"/>
                <a:gd name="connsiteY2" fmla="*/ 33036 h 698094"/>
                <a:gd name="connsiteX3" fmla="*/ 646621 w 1310640"/>
                <a:gd name="connsiteY3" fmla="*/ 211 h 698094"/>
                <a:gd name="connsiteX4" fmla="*/ 832691 w 1310640"/>
                <a:gd name="connsiteY4" fmla="*/ 47087 h 698094"/>
                <a:gd name="connsiteX5" fmla="*/ 1145549 w 1310640"/>
                <a:gd name="connsiteY5" fmla="*/ 71131 h 698094"/>
                <a:gd name="connsiteX6" fmla="*/ 1310640 w 1310640"/>
                <a:gd name="connsiteY6" fmla="*/ 667614 h 698094"/>
                <a:gd name="connsiteX0" fmla="*/ 0 w 1310640"/>
                <a:gd name="connsiteY0" fmla="*/ 698094 h 698094"/>
                <a:gd name="connsiteX1" fmla="*/ 246721 w 1310640"/>
                <a:gd name="connsiteY1" fmla="*/ 105845 h 698094"/>
                <a:gd name="connsiteX2" fmla="*/ 466187 w 1310640"/>
                <a:gd name="connsiteY2" fmla="*/ 33036 h 698094"/>
                <a:gd name="connsiteX3" fmla="*/ 646621 w 1310640"/>
                <a:gd name="connsiteY3" fmla="*/ 211 h 698094"/>
                <a:gd name="connsiteX4" fmla="*/ 832691 w 1310640"/>
                <a:gd name="connsiteY4" fmla="*/ 47087 h 698094"/>
                <a:gd name="connsiteX5" fmla="*/ 1096462 w 1310640"/>
                <a:gd name="connsiteY5" fmla="*/ 71131 h 698094"/>
                <a:gd name="connsiteX6" fmla="*/ 1310640 w 1310640"/>
                <a:gd name="connsiteY6" fmla="*/ 667614 h 698094"/>
                <a:gd name="connsiteX0" fmla="*/ 0 w 1310640"/>
                <a:gd name="connsiteY0" fmla="*/ 706143 h 706143"/>
                <a:gd name="connsiteX1" fmla="*/ 246721 w 1310640"/>
                <a:gd name="connsiteY1" fmla="*/ 113894 h 706143"/>
                <a:gd name="connsiteX2" fmla="*/ 466187 w 1310640"/>
                <a:gd name="connsiteY2" fmla="*/ 41085 h 706143"/>
                <a:gd name="connsiteX3" fmla="*/ 646621 w 1310640"/>
                <a:gd name="connsiteY3" fmla="*/ 8260 h 706143"/>
                <a:gd name="connsiteX4" fmla="*/ 859122 w 1310640"/>
                <a:gd name="connsiteY4" fmla="*/ 6029 h 706143"/>
                <a:gd name="connsiteX5" fmla="*/ 1096462 w 1310640"/>
                <a:gd name="connsiteY5" fmla="*/ 79180 h 706143"/>
                <a:gd name="connsiteX6" fmla="*/ 1310640 w 1310640"/>
                <a:gd name="connsiteY6" fmla="*/ 675663 h 706143"/>
                <a:gd name="connsiteX0" fmla="*/ 0 w 1310640"/>
                <a:gd name="connsiteY0" fmla="*/ 705188 h 705188"/>
                <a:gd name="connsiteX1" fmla="*/ 246721 w 1310640"/>
                <a:gd name="connsiteY1" fmla="*/ 112939 h 705188"/>
                <a:gd name="connsiteX2" fmla="*/ 439756 w 1310640"/>
                <a:gd name="connsiteY2" fmla="*/ 15576 h 705188"/>
                <a:gd name="connsiteX3" fmla="*/ 646621 w 1310640"/>
                <a:gd name="connsiteY3" fmla="*/ 7305 h 705188"/>
                <a:gd name="connsiteX4" fmla="*/ 859122 w 1310640"/>
                <a:gd name="connsiteY4" fmla="*/ 5074 h 705188"/>
                <a:gd name="connsiteX5" fmla="*/ 1096462 w 1310640"/>
                <a:gd name="connsiteY5" fmla="*/ 78225 h 705188"/>
                <a:gd name="connsiteX6" fmla="*/ 1310640 w 1310640"/>
                <a:gd name="connsiteY6" fmla="*/ 674708 h 705188"/>
                <a:gd name="connsiteX0" fmla="*/ 0 w 1310640"/>
                <a:gd name="connsiteY0" fmla="*/ 705188 h 705188"/>
                <a:gd name="connsiteX1" fmla="*/ 208962 w 1310640"/>
                <a:gd name="connsiteY1" fmla="*/ 137493 h 705188"/>
                <a:gd name="connsiteX2" fmla="*/ 439756 w 1310640"/>
                <a:gd name="connsiteY2" fmla="*/ 15576 h 705188"/>
                <a:gd name="connsiteX3" fmla="*/ 646621 w 1310640"/>
                <a:gd name="connsiteY3" fmla="*/ 7305 h 705188"/>
                <a:gd name="connsiteX4" fmla="*/ 859122 w 1310640"/>
                <a:gd name="connsiteY4" fmla="*/ 5074 h 705188"/>
                <a:gd name="connsiteX5" fmla="*/ 1096462 w 1310640"/>
                <a:gd name="connsiteY5" fmla="*/ 78225 h 705188"/>
                <a:gd name="connsiteX6" fmla="*/ 1310640 w 1310640"/>
                <a:gd name="connsiteY6" fmla="*/ 674708 h 70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705188">
                  <a:moveTo>
                    <a:pt x="0" y="705188"/>
                  </a:moveTo>
                  <a:cubicBezTo>
                    <a:pt x="109220" y="672168"/>
                    <a:pt x="135669" y="252428"/>
                    <a:pt x="208962" y="137493"/>
                  </a:cubicBezTo>
                  <a:cubicBezTo>
                    <a:pt x="282255" y="22558"/>
                    <a:pt x="366813" y="37274"/>
                    <a:pt x="439756" y="15576"/>
                  </a:cubicBezTo>
                  <a:cubicBezTo>
                    <a:pt x="512699" y="-6122"/>
                    <a:pt x="576727" y="9055"/>
                    <a:pt x="646621" y="7305"/>
                  </a:cubicBezTo>
                  <a:cubicBezTo>
                    <a:pt x="716515" y="5555"/>
                    <a:pt x="784148" y="-6746"/>
                    <a:pt x="859122" y="5074"/>
                  </a:cubicBezTo>
                  <a:cubicBezTo>
                    <a:pt x="934096" y="16894"/>
                    <a:pt x="1012399" y="-14965"/>
                    <a:pt x="1096462" y="78225"/>
                  </a:cubicBezTo>
                  <a:cubicBezTo>
                    <a:pt x="1180525" y="171415"/>
                    <a:pt x="1195493" y="654388"/>
                    <a:pt x="1310640" y="674708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 bwMode="auto">
            <a:xfrm>
              <a:off x="4590313" y="1805410"/>
              <a:ext cx="3526598" cy="1642121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455677" y="1017786"/>
            <a:ext cx="4577423" cy="4195225"/>
            <a:chOff x="3455675" y="1017779"/>
            <a:chExt cx="4577423" cy="4195225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6406087" y="3209280"/>
              <a:ext cx="1627011" cy="2003724"/>
              <a:chOff x="2104212" y="3515660"/>
              <a:chExt cx="1627011" cy="2003724"/>
            </a:xfrm>
          </p:grpSpPr>
          <p:sp>
            <p:nvSpPr>
              <p:cNvPr id="56" name="フリーフォーム 55"/>
              <p:cNvSpPr/>
              <p:nvPr/>
            </p:nvSpPr>
            <p:spPr bwMode="auto">
              <a:xfrm>
                <a:off x="2140742" y="3515660"/>
                <a:ext cx="1553950" cy="670129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640" h="697976">
                    <a:moveTo>
                      <a:pt x="0" y="697976"/>
                    </a:moveTo>
                    <a:cubicBezTo>
                      <a:pt x="109220" y="664956"/>
                      <a:pt x="206153" y="631936"/>
                      <a:pt x="284480" y="535416"/>
                    </a:cubicBezTo>
                    <a:cubicBezTo>
                      <a:pt x="362807" y="438896"/>
                      <a:pt x="409606" y="208076"/>
                      <a:pt x="469963" y="118856"/>
                    </a:cubicBezTo>
                    <a:cubicBezTo>
                      <a:pt x="530320" y="29636"/>
                      <a:pt x="590572" y="1843"/>
                      <a:pt x="646621" y="93"/>
                    </a:cubicBezTo>
                    <a:cubicBezTo>
                      <a:pt x="702670" y="-1657"/>
                      <a:pt x="746390" y="20826"/>
                      <a:pt x="806260" y="108353"/>
                    </a:cubicBezTo>
                    <a:cubicBezTo>
                      <a:pt x="866130" y="195880"/>
                      <a:pt x="921777" y="432066"/>
                      <a:pt x="1005840" y="525256"/>
                    </a:cubicBezTo>
                    <a:cubicBezTo>
                      <a:pt x="1089903" y="618446"/>
                      <a:pt x="1195493" y="647176"/>
                      <a:pt x="1310640" y="66749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/>
              <p:cNvSpPr/>
              <p:nvPr/>
            </p:nvSpPr>
            <p:spPr bwMode="auto">
              <a:xfrm>
                <a:off x="2104212" y="4383270"/>
                <a:ext cx="1627011" cy="1136114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0" name="カギ線コネクタ 69"/>
            <p:cNvCxnSpPr>
              <a:endCxn id="56" idx="3"/>
            </p:cNvCxnSpPr>
            <p:nvPr/>
          </p:nvCxnSpPr>
          <p:spPr>
            <a:xfrm>
              <a:off x="3455675" y="1017779"/>
              <a:ext cx="3753603" cy="2191590"/>
            </a:xfrm>
            <a:prstGeom prst="bentConnector3">
              <a:avLst>
                <a:gd name="adj1" fmla="val 99997"/>
              </a:avLst>
            </a:prstGeom>
            <a:ln>
              <a:solidFill>
                <a:srgbClr val="FF0000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カギ線コネクタ 79"/>
          <p:cNvCxnSpPr>
            <a:stCxn id="159" idx="3"/>
            <a:endCxn id="111" idx="3"/>
          </p:cNvCxnSpPr>
          <p:nvPr/>
        </p:nvCxnSpPr>
        <p:spPr>
          <a:xfrm>
            <a:off x="3455678" y="1498381"/>
            <a:ext cx="2821447" cy="1710995"/>
          </a:xfrm>
          <a:prstGeom prst="bentConnector3">
            <a:avLst>
              <a:gd name="adj1" fmla="val 99996"/>
            </a:avLst>
          </a:prstGeom>
          <a:ln>
            <a:solidFill>
              <a:srgbClr val="FF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2323426" y="2002106"/>
            <a:ext cx="3893903" cy="3210905"/>
            <a:chOff x="2323421" y="2002099"/>
            <a:chExt cx="3893903" cy="3210905"/>
          </a:xfrm>
        </p:grpSpPr>
        <p:cxnSp>
          <p:nvCxnSpPr>
            <p:cNvPr id="83" name="カギ線コネクタ 82"/>
            <p:cNvCxnSpPr>
              <a:endCxn id="108" idx="3"/>
            </p:cNvCxnSpPr>
            <p:nvPr/>
          </p:nvCxnSpPr>
          <p:spPr>
            <a:xfrm>
              <a:off x="2323421" y="2002099"/>
              <a:ext cx="3070083" cy="1207270"/>
            </a:xfrm>
            <a:prstGeom prst="bentConnector3">
              <a:avLst>
                <a:gd name="adj1" fmla="val 99997"/>
              </a:avLst>
            </a:prstGeom>
            <a:ln>
              <a:solidFill>
                <a:srgbClr val="FF0000"/>
              </a:solidFill>
              <a:prstDash val="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グループ化 106"/>
            <p:cNvGrpSpPr/>
            <p:nvPr/>
          </p:nvGrpSpPr>
          <p:grpSpPr>
            <a:xfrm>
              <a:off x="4590313" y="3209280"/>
              <a:ext cx="1627011" cy="2003724"/>
              <a:chOff x="2104212" y="3515660"/>
              <a:chExt cx="1627011" cy="2003724"/>
            </a:xfrm>
          </p:grpSpPr>
          <p:sp>
            <p:nvSpPr>
              <p:cNvPr id="108" name="フリーフォーム 107"/>
              <p:cNvSpPr/>
              <p:nvPr/>
            </p:nvSpPr>
            <p:spPr bwMode="auto">
              <a:xfrm>
                <a:off x="2140742" y="3515660"/>
                <a:ext cx="1553950" cy="670129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0640" h="697976">
                    <a:moveTo>
                      <a:pt x="0" y="697976"/>
                    </a:moveTo>
                    <a:cubicBezTo>
                      <a:pt x="109220" y="664956"/>
                      <a:pt x="206153" y="631936"/>
                      <a:pt x="284480" y="535416"/>
                    </a:cubicBezTo>
                    <a:cubicBezTo>
                      <a:pt x="362807" y="438896"/>
                      <a:pt x="409606" y="208076"/>
                      <a:pt x="469963" y="118856"/>
                    </a:cubicBezTo>
                    <a:cubicBezTo>
                      <a:pt x="530320" y="29636"/>
                      <a:pt x="590572" y="1843"/>
                      <a:pt x="646621" y="93"/>
                    </a:cubicBezTo>
                    <a:cubicBezTo>
                      <a:pt x="702670" y="-1657"/>
                      <a:pt x="746390" y="20826"/>
                      <a:pt x="806260" y="108353"/>
                    </a:cubicBezTo>
                    <a:cubicBezTo>
                      <a:pt x="866130" y="195880"/>
                      <a:pt x="921777" y="432066"/>
                      <a:pt x="1005840" y="525256"/>
                    </a:cubicBezTo>
                    <a:cubicBezTo>
                      <a:pt x="1089903" y="618446"/>
                      <a:pt x="1195493" y="647176"/>
                      <a:pt x="1310640" y="66749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08"/>
              <p:cNvSpPr/>
              <p:nvPr/>
            </p:nvSpPr>
            <p:spPr bwMode="auto">
              <a:xfrm>
                <a:off x="2104212" y="4383270"/>
                <a:ext cx="1627011" cy="1136114"/>
              </a:xfrm>
              <a:custGeom>
                <a:avLst/>
                <a:gdLst>
                  <a:gd name="connsiteX0" fmla="*/ 0 w 1310640"/>
                  <a:gd name="connsiteY0" fmla="*/ 734852 h 734852"/>
                  <a:gd name="connsiteX1" fmla="*/ 284480 w 1310640"/>
                  <a:gd name="connsiteY1" fmla="*/ 572292 h 734852"/>
                  <a:gd name="connsiteX2" fmla="*/ 396240 w 1310640"/>
                  <a:gd name="connsiteY2" fmla="*/ 155732 h 734852"/>
                  <a:gd name="connsiteX3" fmla="*/ 589280 w 1310640"/>
                  <a:gd name="connsiteY3" fmla="*/ 3332 h 734852"/>
                  <a:gd name="connsiteX4" fmla="*/ 863600 w 1310640"/>
                  <a:gd name="connsiteY4" fmla="*/ 94772 h 734852"/>
                  <a:gd name="connsiteX5" fmla="*/ 1005840 w 1310640"/>
                  <a:gd name="connsiteY5" fmla="*/ 562132 h 734852"/>
                  <a:gd name="connsiteX6" fmla="*/ 1310640 w 1310640"/>
                  <a:gd name="connsiteY6" fmla="*/ 704372 h 734852"/>
                  <a:gd name="connsiteX0" fmla="*/ 0 w 1310640"/>
                  <a:gd name="connsiteY0" fmla="*/ 729805 h 729805"/>
                  <a:gd name="connsiteX1" fmla="*/ 284480 w 1310640"/>
                  <a:gd name="connsiteY1" fmla="*/ 567245 h 729805"/>
                  <a:gd name="connsiteX2" fmla="*/ 396240 w 1310640"/>
                  <a:gd name="connsiteY2" fmla="*/ 150685 h 729805"/>
                  <a:gd name="connsiteX3" fmla="*/ 638429 w 1310640"/>
                  <a:gd name="connsiteY3" fmla="*/ 3891 h 729805"/>
                  <a:gd name="connsiteX4" fmla="*/ 863600 w 1310640"/>
                  <a:gd name="connsiteY4" fmla="*/ 89725 h 729805"/>
                  <a:gd name="connsiteX5" fmla="*/ 1005840 w 1310640"/>
                  <a:gd name="connsiteY5" fmla="*/ 557085 h 729805"/>
                  <a:gd name="connsiteX6" fmla="*/ 1310640 w 1310640"/>
                  <a:gd name="connsiteY6" fmla="*/ 699325 h 729805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396240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6158 h 726158"/>
                  <a:gd name="connsiteX1" fmla="*/ 284480 w 1310640"/>
                  <a:gd name="connsiteY1" fmla="*/ 563598 h 726158"/>
                  <a:gd name="connsiteX2" fmla="*/ 469963 w 1310640"/>
                  <a:gd name="connsiteY2" fmla="*/ 147038 h 726158"/>
                  <a:gd name="connsiteX3" fmla="*/ 638429 w 1310640"/>
                  <a:gd name="connsiteY3" fmla="*/ 244 h 726158"/>
                  <a:gd name="connsiteX4" fmla="*/ 855409 w 1310640"/>
                  <a:gd name="connsiteY4" fmla="*/ 125322 h 726158"/>
                  <a:gd name="connsiteX5" fmla="*/ 1005840 w 1310640"/>
                  <a:gd name="connsiteY5" fmla="*/ 553438 h 726158"/>
                  <a:gd name="connsiteX6" fmla="*/ 1310640 w 1310640"/>
                  <a:gd name="connsiteY6" fmla="*/ 695678 h 726158"/>
                  <a:gd name="connsiteX0" fmla="*/ 0 w 1310640"/>
                  <a:gd name="connsiteY0" fmla="*/ 725963 h 725963"/>
                  <a:gd name="connsiteX1" fmla="*/ 284480 w 1310640"/>
                  <a:gd name="connsiteY1" fmla="*/ 563403 h 725963"/>
                  <a:gd name="connsiteX2" fmla="*/ 469963 w 1310640"/>
                  <a:gd name="connsiteY2" fmla="*/ 146843 h 725963"/>
                  <a:gd name="connsiteX3" fmla="*/ 638429 w 1310640"/>
                  <a:gd name="connsiteY3" fmla="*/ 49 h 725963"/>
                  <a:gd name="connsiteX4" fmla="*/ 814451 w 1310640"/>
                  <a:gd name="connsiteY4" fmla="*/ 136340 h 725963"/>
                  <a:gd name="connsiteX5" fmla="*/ 1005840 w 1310640"/>
                  <a:gd name="connsiteY5" fmla="*/ 553243 h 725963"/>
                  <a:gd name="connsiteX6" fmla="*/ 1310640 w 1310640"/>
                  <a:gd name="connsiteY6" fmla="*/ 695483 h 725963"/>
                  <a:gd name="connsiteX0" fmla="*/ 0 w 1310640"/>
                  <a:gd name="connsiteY0" fmla="*/ 726023 h 726023"/>
                  <a:gd name="connsiteX1" fmla="*/ 284480 w 1310640"/>
                  <a:gd name="connsiteY1" fmla="*/ 563463 h 726023"/>
                  <a:gd name="connsiteX2" fmla="*/ 469963 w 1310640"/>
                  <a:gd name="connsiteY2" fmla="*/ 146903 h 726023"/>
                  <a:gd name="connsiteX3" fmla="*/ 638429 w 1310640"/>
                  <a:gd name="connsiteY3" fmla="*/ 109 h 726023"/>
                  <a:gd name="connsiteX4" fmla="*/ 814451 w 1310640"/>
                  <a:gd name="connsiteY4" fmla="*/ 164431 h 726023"/>
                  <a:gd name="connsiteX5" fmla="*/ 1005840 w 1310640"/>
                  <a:gd name="connsiteY5" fmla="*/ 553303 h 726023"/>
                  <a:gd name="connsiteX6" fmla="*/ 1310640 w 1310640"/>
                  <a:gd name="connsiteY6" fmla="*/ 695543 h 726023"/>
                  <a:gd name="connsiteX0" fmla="*/ 0 w 1310640"/>
                  <a:gd name="connsiteY0" fmla="*/ 731621 h 731621"/>
                  <a:gd name="connsiteX1" fmla="*/ 284480 w 1310640"/>
                  <a:gd name="connsiteY1" fmla="*/ 569061 h 731621"/>
                  <a:gd name="connsiteX2" fmla="*/ 469963 w 1310640"/>
                  <a:gd name="connsiteY2" fmla="*/ 152501 h 731621"/>
                  <a:gd name="connsiteX3" fmla="*/ 663004 w 1310640"/>
                  <a:gd name="connsiteY3" fmla="*/ 101 h 731621"/>
                  <a:gd name="connsiteX4" fmla="*/ 814451 w 1310640"/>
                  <a:gd name="connsiteY4" fmla="*/ 170029 h 731621"/>
                  <a:gd name="connsiteX5" fmla="*/ 1005840 w 1310640"/>
                  <a:gd name="connsiteY5" fmla="*/ 558901 h 731621"/>
                  <a:gd name="connsiteX6" fmla="*/ 1310640 w 1310640"/>
                  <a:gd name="connsiteY6" fmla="*/ 701141 h 731621"/>
                  <a:gd name="connsiteX0" fmla="*/ 0 w 1310640"/>
                  <a:gd name="connsiteY0" fmla="*/ 709238 h 709238"/>
                  <a:gd name="connsiteX1" fmla="*/ 284480 w 1310640"/>
                  <a:gd name="connsiteY1" fmla="*/ 546678 h 709238"/>
                  <a:gd name="connsiteX2" fmla="*/ 469963 w 1310640"/>
                  <a:gd name="connsiteY2" fmla="*/ 130118 h 709238"/>
                  <a:gd name="connsiteX3" fmla="*/ 630238 w 1310640"/>
                  <a:gd name="connsiteY3" fmla="*/ 143 h 709238"/>
                  <a:gd name="connsiteX4" fmla="*/ 814451 w 1310640"/>
                  <a:gd name="connsiteY4" fmla="*/ 147646 h 709238"/>
                  <a:gd name="connsiteX5" fmla="*/ 1005840 w 1310640"/>
                  <a:gd name="connsiteY5" fmla="*/ 536518 h 709238"/>
                  <a:gd name="connsiteX6" fmla="*/ 1310640 w 1310640"/>
                  <a:gd name="connsiteY6" fmla="*/ 678758 h 709238"/>
                  <a:gd name="connsiteX0" fmla="*/ 0 w 1310640"/>
                  <a:gd name="connsiteY0" fmla="*/ 698063 h 698063"/>
                  <a:gd name="connsiteX1" fmla="*/ 284480 w 1310640"/>
                  <a:gd name="connsiteY1" fmla="*/ 535503 h 698063"/>
                  <a:gd name="connsiteX2" fmla="*/ 469963 w 1310640"/>
                  <a:gd name="connsiteY2" fmla="*/ 118943 h 698063"/>
                  <a:gd name="connsiteX3" fmla="*/ 646621 w 1310640"/>
                  <a:gd name="connsiteY3" fmla="*/ 180 h 698063"/>
                  <a:gd name="connsiteX4" fmla="*/ 814451 w 1310640"/>
                  <a:gd name="connsiteY4" fmla="*/ 136471 h 698063"/>
                  <a:gd name="connsiteX5" fmla="*/ 1005840 w 1310640"/>
                  <a:gd name="connsiteY5" fmla="*/ 525343 h 698063"/>
                  <a:gd name="connsiteX6" fmla="*/ 1310640 w 1310640"/>
                  <a:gd name="connsiteY6" fmla="*/ 667583 h 698063"/>
                  <a:gd name="connsiteX0" fmla="*/ 0 w 1310640"/>
                  <a:gd name="connsiteY0" fmla="*/ 697976 h 697976"/>
                  <a:gd name="connsiteX1" fmla="*/ 284480 w 1310640"/>
                  <a:gd name="connsiteY1" fmla="*/ 535416 h 697976"/>
                  <a:gd name="connsiteX2" fmla="*/ 469963 w 1310640"/>
                  <a:gd name="connsiteY2" fmla="*/ 118856 h 697976"/>
                  <a:gd name="connsiteX3" fmla="*/ 646621 w 1310640"/>
                  <a:gd name="connsiteY3" fmla="*/ 93 h 697976"/>
                  <a:gd name="connsiteX4" fmla="*/ 806260 w 1310640"/>
                  <a:gd name="connsiteY4" fmla="*/ 108353 h 697976"/>
                  <a:gd name="connsiteX5" fmla="*/ 1005840 w 1310640"/>
                  <a:gd name="connsiteY5" fmla="*/ 525256 h 697976"/>
                  <a:gd name="connsiteX6" fmla="*/ 1310640 w 1310640"/>
                  <a:gd name="connsiteY6" fmla="*/ 667496 h 697976"/>
                  <a:gd name="connsiteX0" fmla="*/ 0 w 1752523"/>
                  <a:gd name="connsiteY0" fmla="*/ 815369 h 815369"/>
                  <a:gd name="connsiteX1" fmla="*/ 726363 w 1752523"/>
                  <a:gd name="connsiteY1" fmla="*/ 535416 h 815369"/>
                  <a:gd name="connsiteX2" fmla="*/ 911846 w 1752523"/>
                  <a:gd name="connsiteY2" fmla="*/ 118856 h 815369"/>
                  <a:gd name="connsiteX3" fmla="*/ 1088504 w 1752523"/>
                  <a:gd name="connsiteY3" fmla="*/ 93 h 815369"/>
                  <a:gd name="connsiteX4" fmla="*/ 1248143 w 1752523"/>
                  <a:gd name="connsiteY4" fmla="*/ 108353 h 815369"/>
                  <a:gd name="connsiteX5" fmla="*/ 1447723 w 1752523"/>
                  <a:gd name="connsiteY5" fmla="*/ 525256 h 815369"/>
                  <a:gd name="connsiteX6" fmla="*/ 1752523 w 1752523"/>
                  <a:gd name="connsiteY6" fmla="*/ 667496 h 815369"/>
                  <a:gd name="connsiteX0" fmla="*/ 0 w 2232831"/>
                  <a:gd name="connsiteY0" fmla="*/ 815369 h 815369"/>
                  <a:gd name="connsiteX1" fmla="*/ 726363 w 2232831"/>
                  <a:gd name="connsiteY1" fmla="*/ 535416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726363 w 2232831"/>
                  <a:gd name="connsiteY1" fmla="*/ 503400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369 h 815369"/>
                  <a:gd name="connsiteX1" fmla="*/ 630302 w 2232831"/>
                  <a:gd name="connsiteY1" fmla="*/ 599449 h 815369"/>
                  <a:gd name="connsiteX2" fmla="*/ 911846 w 2232831"/>
                  <a:gd name="connsiteY2" fmla="*/ 118856 h 815369"/>
                  <a:gd name="connsiteX3" fmla="*/ 1088504 w 2232831"/>
                  <a:gd name="connsiteY3" fmla="*/ 93 h 815369"/>
                  <a:gd name="connsiteX4" fmla="*/ 1248143 w 2232831"/>
                  <a:gd name="connsiteY4" fmla="*/ 108353 h 815369"/>
                  <a:gd name="connsiteX5" fmla="*/ 1447723 w 2232831"/>
                  <a:gd name="connsiteY5" fmla="*/ 525256 h 815369"/>
                  <a:gd name="connsiteX6" fmla="*/ 2232831 w 2232831"/>
                  <a:gd name="connsiteY6" fmla="*/ 784888 h 815369"/>
                  <a:gd name="connsiteX0" fmla="*/ 0 w 2232831"/>
                  <a:gd name="connsiteY0" fmla="*/ 815429 h 815429"/>
                  <a:gd name="connsiteX1" fmla="*/ 630302 w 2232831"/>
                  <a:gd name="connsiteY1" fmla="*/ 599509 h 815429"/>
                  <a:gd name="connsiteX2" fmla="*/ 911846 w 2232831"/>
                  <a:gd name="connsiteY2" fmla="*/ 118916 h 815429"/>
                  <a:gd name="connsiteX3" fmla="*/ 1088504 w 2232831"/>
                  <a:gd name="connsiteY3" fmla="*/ 153 h 815429"/>
                  <a:gd name="connsiteX4" fmla="*/ 1248143 w 2232831"/>
                  <a:gd name="connsiteY4" fmla="*/ 108413 h 815429"/>
                  <a:gd name="connsiteX5" fmla="*/ 1543784 w 2232831"/>
                  <a:gd name="connsiteY5" fmla="*/ 589348 h 815429"/>
                  <a:gd name="connsiteX6" fmla="*/ 2232831 w 2232831"/>
                  <a:gd name="connsiteY6" fmla="*/ 784948 h 81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2831" h="815429">
                    <a:moveTo>
                      <a:pt x="0" y="815429"/>
                    </a:moveTo>
                    <a:cubicBezTo>
                      <a:pt x="109220" y="782409"/>
                      <a:pt x="478328" y="715594"/>
                      <a:pt x="630302" y="599509"/>
                    </a:cubicBezTo>
                    <a:cubicBezTo>
                      <a:pt x="782276" y="483424"/>
                      <a:pt x="835479" y="218809"/>
                      <a:pt x="911846" y="118916"/>
                    </a:cubicBezTo>
                    <a:cubicBezTo>
                      <a:pt x="988213" y="19023"/>
                      <a:pt x="1032455" y="1903"/>
                      <a:pt x="1088504" y="153"/>
                    </a:cubicBezTo>
                    <a:cubicBezTo>
                      <a:pt x="1144553" y="-1597"/>
                      <a:pt x="1172263" y="10214"/>
                      <a:pt x="1248143" y="108413"/>
                    </a:cubicBezTo>
                    <a:cubicBezTo>
                      <a:pt x="1324023" y="206612"/>
                      <a:pt x="1379669" y="476592"/>
                      <a:pt x="1543784" y="589348"/>
                    </a:cubicBezTo>
                    <a:cubicBezTo>
                      <a:pt x="1707899" y="702104"/>
                      <a:pt x="2117684" y="764628"/>
                      <a:pt x="2232831" y="78494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10" name="グループ化 109"/>
          <p:cNvGrpSpPr/>
          <p:nvPr/>
        </p:nvGrpSpPr>
        <p:grpSpPr>
          <a:xfrm>
            <a:off x="5473933" y="3209280"/>
            <a:ext cx="1627011" cy="2003724"/>
            <a:chOff x="2104212" y="3515660"/>
            <a:chExt cx="1627011" cy="2003724"/>
          </a:xfrm>
        </p:grpSpPr>
        <p:sp>
          <p:nvSpPr>
            <p:cNvPr id="111" name="フリーフォーム 110"/>
            <p:cNvSpPr/>
            <p:nvPr/>
          </p:nvSpPr>
          <p:spPr bwMode="auto">
            <a:xfrm>
              <a:off x="2140742" y="3515660"/>
              <a:ext cx="1553950" cy="670129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/>
            <p:cNvSpPr/>
            <p:nvPr/>
          </p:nvSpPr>
          <p:spPr bwMode="auto">
            <a:xfrm>
              <a:off x="2104212" y="4383270"/>
              <a:ext cx="1627011" cy="1136114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752523"/>
                <a:gd name="connsiteY0" fmla="*/ 815369 h 815369"/>
                <a:gd name="connsiteX1" fmla="*/ 726363 w 1752523"/>
                <a:gd name="connsiteY1" fmla="*/ 535416 h 815369"/>
                <a:gd name="connsiteX2" fmla="*/ 911846 w 1752523"/>
                <a:gd name="connsiteY2" fmla="*/ 118856 h 815369"/>
                <a:gd name="connsiteX3" fmla="*/ 1088504 w 1752523"/>
                <a:gd name="connsiteY3" fmla="*/ 93 h 815369"/>
                <a:gd name="connsiteX4" fmla="*/ 1248143 w 1752523"/>
                <a:gd name="connsiteY4" fmla="*/ 108353 h 815369"/>
                <a:gd name="connsiteX5" fmla="*/ 1447723 w 1752523"/>
                <a:gd name="connsiteY5" fmla="*/ 525256 h 815369"/>
                <a:gd name="connsiteX6" fmla="*/ 1752523 w 1752523"/>
                <a:gd name="connsiteY6" fmla="*/ 667496 h 815369"/>
                <a:gd name="connsiteX0" fmla="*/ 0 w 2232831"/>
                <a:gd name="connsiteY0" fmla="*/ 815369 h 815369"/>
                <a:gd name="connsiteX1" fmla="*/ 726363 w 2232831"/>
                <a:gd name="connsiteY1" fmla="*/ 535416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369 h 815369"/>
                <a:gd name="connsiteX1" fmla="*/ 726363 w 2232831"/>
                <a:gd name="connsiteY1" fmla="*/ 503400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369 h 815369"/>
                <a:gd name="connsiteX1" fmla="*/ 630302 w 2232831"/>
                <a:gd name="connsiteY1" fmla="*/ 599449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429 h 815429"/>
                <a:gd name="connsiteX1" fmla="*/ 630302 w 2232831"/>
                <a:gd name="connsiteY1" fmla="*/ 599509 h 815429"/>
                <a:gd name="connsiteX2" fmla="*/ 911846 w 2232831"/>
                <a:gd name="connsiteY2" fmla="*/ 118916 h 815429"/>
                <a:gd name="connsiteX3" fmla="*/ 1088504 w 2232831"/>
                <a:gd name="connsiteY3" fmla="*/ 153 h 815429"/>
                <a:gd name="connsiteX4" fmla="*/ 1248143 w 2232831"/>
                <a:gd name="connsiteY4" fmla="*/ 108413 h 815429"/>
                <a:gd name="connsiteX5" fmla="*/ 1543784 w 2232831"/>
                <a:gd name="connsiteY5" fmla="*/ 589348 h 815429"/>
                <a:gd name="connsiteX6" fmla="*/ 2232831 w 2232831"/>
                <a:gd name="connsiteY6" fmla="*/ 784948 h 81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831" h="815429">
                  <a:moveTo>
                    <a:pt x="0" y="815429"/>
                  </a:moveTo>
                  <a:cubicBezTo>
                    <a:pt x="109220" y="782409"/>
                    <a:pt x="478328" y="715594"/>
                    <a:pt x="630302" y="599509"/>
                  </a:cubicBezTo>
                  <a:cubicBezTo>
                    <a:pt x="782276" y="483424"/>
                    <a:pt x="835479" y="218809"/>
                    <a:pt x="911846" y="118916"/>
                  </a:cubicBezTo>
                  <a:cubicBezTo>
                    <a:pt x="988213" y="19023"/>
                    <a:pt x="1032455" y="1903"/>
                    <a:pt x="1088504" y="153"/>
                  </a:cubicBezTo>
                  <a:cubicBezTo>
                    <a:pt x="1144553" y="-1597"/>
                    <a:pt x="1172263" y="10214"/>
                    <a:pt x="1248143" y="108413"/>
                  </a:cubicBezTo>
                  <a:cubicBezTo>
                    <a:pt x="1324023" y="206612"/>
                    <a:pt x="1379669" y="476592"/>
                    <a:pt x="1543784" y="589348"/>
                  </a:cubicBezTo>
                  <a:cubicBezTo>
                    <a:pt x="1707899" y="702104"/>
                    <a:pt x="2117684" y="764628"/>
                    <a:pt x="2232831" y="78494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5483498" y="676275"/>
            <a:ext cx="3577450" cy="6124493"/>
            <a:chOff x="5483498" y="1152525"/>
            <a:chExt cx="3577450" cy="6124493"/>
          </a:xfrm>
        </p:grpSpPr>
        <p:sp>
          <p:nvSpPr>
            <p:cNvPr id="161" name="フリーフォーム 160"/>
            <p:cNvSpPr/>
            <p:nvPr/>
          </p:nvSpPr>
          <p:spPr bwMode="auto">
            <a:xfrm>
              <a:off x="5529598" y="1152525"/>
              <a:ext cx="1534813" cy="2780782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640" h="697976">
                  <a:moveTo>
                    <a:pt x="0" y="697976"/>
                  </a:moveTo>
                  <a:cubicBezTo>
                    <a:pt x="109220" y="664956"/>
                    <a:pt x="206153" y="631936"/>
                    <a:pt x="284480" y="535416"/>
                  </a:cubicBezTo>
                  <a:cubicBezTo>
                    <a:pt x="362807" y="438896"/>
                    <a:pt x="409606" y="208076"/>
                    <a:pt x="469963" y="118856"/>
                  </a:cubicBezTo>
                  <a:cubicBezTo>
                    <a:pt x="530320" y="29636"/>
                    <a:pt x="590572" y="1843"/>
                    <a:pt x="646621" y="93"/>
                  </a:cubicBezTo>
                  <a:cubicBezTo>
                    <a:pt x="702670" y="-1657"/>
                    <a:pt x="746390" y="20826"/>
                    <a:pt x="806260" y="108353"/>
                  </a:cubicBezTo>
                  <a:cubicBezTo>
                    <a:pt x="866130" y="195880"/>
                    <a:pt x="921777" y="432066"/>
                    <a:pt x="1005840" y="525256"/>
                  </a:cubicBezTo>
                  <a:cubicBezTo>
                    <a:pt x="1089903" y="618446"/>
                    <a:pt x="1195493" y="647176"/>
                    <a:pt x="1310640" y="667496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/>
            <p:cNvSpPr/>
            <p:nvPr/>
          </p:nvSpPr>
          <p:spPr bwMode="auto">
            <a:xfrm>
              <a:off x="5483498" y="4576510"/>
              <a:ext cx="1627011" cy="1136114"/>
            </a:xfrm>
            <a:custGeom>
              <a:avLst/>
              <a:gdLst>
                <a:gd name="connsiteX0" fmla="*/ 0 w 1310640"/>
                <a:gd name="connsiteY0" fmla="*/ 734852 h 734852"/>
                <a:gd name="connsiteX1" fmla="*/ 284480 w 1310640"/>
                <a:gd name="connsiteY1" fmla="*/ 572292 h 734852"/>
                <a:gd name="connsiteX2" fmla="*/ 396240 w 1310640"/>
                <a:gd name="connsiteY2" fmla="*/ 155732 h 734852"/>
                <a:gd name="connsiteX3" fmla="*/ 589280 w 1310640"/>
                <a:gd name="connsiteY3" fmla="*/ 3332 h 734852"/>
                <a:gd name="connsiteX4" fmla="*/ 863600 w 1310640"/>
                <a:gd name="connsiteY4" fmla="*/ 94772 h 734852"/>
                <a:gd name="connsiteX5" fmla="*/ 1005840 w 1310640"/>
                <a:gd name="connsiteY5" fmla="*/ 562132 h 734852"/>
                <a:gd name="connsiteX6" fmla="*/ 1310640 w 1310640"/>
                <a:gd name="connsiteY6" fmla="*/ 704372 h 734852"/>
                <a:gd name="connsiteX0" fmla="*/ 0 w 1310640"/>
                <a:gd name="connsiteY0" fmla="*/ 729805 h 729805"/>
                <a:gd name="connsiteX1" fmla="*/ 284480 w 1310640"/>
                <a:gd name="connsiteY1" fmla="*/ 567245 h 729805"/>
                <a:gd name="connsiteX2" fmla="*/ 396240 w 1310640"/>
                <a:gd name="connsiteY2" fmla="*/ 150685 h 729805"/>
                <a:gd name="connsiteX3" fmla="*/ 638429 w 1310640"/>
                <a:gd name="connsiteY3" fmla="*/ 3891 h 729805"/>
                <a:gd name="connsiteX4" fmla="*/ 863600 w 1310640"/>
                <a:gd name="connsiteY4" fmla="*/ 89725 h 729805"/>
                <a:gd name="connsiteX5" fmla="*/ 1005840 w 1310640"/>
                <a:gd name="connsiteY5" fmla="*/ 557085 h 729805"/>
                <a:gd name="connsiteX6" fmla="*/ 1310640 w 1310640"/>
                <a:gd name="connsiteY6" fmla="*/ 699325 h 729805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396240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6158 h 726158"/>
                <a:gd name="connsiteX1" fmla="*/ 284480 w 1310640"/>
                <a:gd name="connsiteY1" fmla="*/ 563598 h 726158"/>
                <a:gd name="connsiteX2" fmla="*/ 469963 w 1310640"/>
                <a:gd name="connsiteY2" fmla="*/ 147038 h 726158"/>
                <a:gd name="connsiteX3" fmla="*/ 638429 w 1310640"/>
                <a:gd name="connsiteY3" fmla="*/ 244 h 726158"/>
                <a:gd name="connsiteX4" fmla="*/ 855409 w 1310640"/>
                <a:gd name="connsiteY4" fmla="*/ 125322 h 726158"/>
                <a:gd name="connsiteX5" fmla="*/ 1005840 w 1310640"/>
                <a:gd name="connsiteY5" fmla="*/ 553438 h 726158"/>
                <a:gd name="connsiteX6" fmla="*/ 1310640 w 1310640"/>
                <a:gd name="connsiteY6" fmla="*/ 695678 h 726158"/>
                <a:gd name="connsiteX0" fmla="*/ 0 w 1310640"/>
                <a:gd name="connsiteY0" fmla="*/ 725963 h 725963"/>
                <a:gd name="connsiteX1" fmla="*/ 284480 w 1310640"/>
                <a:gd name="connsiteY1" fmla="*/ 563403 h 725963"/>
                <a:gd name="connsiteX2" fmla="*/ 469963 w 1310640"/>
                <a:gd name="connsiteY2" fmla="*/ 146843 h 725963"/>
                <a:gd name="connsiteX3" fmla="*/ 638429 w 1310640"/>
                <a:gd name="connsiteY3" fmla="*/ 49 h 725963"/>
                <a:gd name="connsiteX4" fmla="*/ 814451 w 1310640"/>
                <a:gd name="connsiteY4" fmla="*/ 136340 h 725963"/>
                <a:gd name="connsiteX5" fmla="*/ 1005840 w 1310640"/>
                <a:gd name="connsiteY5" fmla="*/ 553243 h 725963"/>
                <a:gd name="connsiteX6" fmla="*/ 1310640 w 1310640"/>
                <a:gd name="connsiteY6" fmla="*/ 695483 h 725963"/>
                <a:gd name="connsiteX0" fmla="*/ 0 w 1310640"/>
                <a:gd name="connsiteY0" fmla="*/ 726023 h 726023"/>
                <a:gd name="connsiteX1" fmla="*/ 284480 w 1310640"/>
                <a:gd name="connsiteY1" fmla="*/ 563463 h 726023"/>
                <a:gd name="connsiteX2" fmla="*/ 469963 w 1310640"/>
                <a:gd name="connsiteY2" fmla="*/ 146903 h 726023"/>
                <a:gd name="connsiteX3" fmla="*/ 638429 w 1310640"/>
                <a:gd name="connsiteY3" fmla="*/ 109 h 726023"/>
                <a:gd name="connsiteX4" fmla="*/ 814451 w 1310640"/>
                <a:gd name="connsiteY4" fmla="*/ 164431 h 726023"/>
                <a:gd name="connsiteX5" fmla="*/ 1005840 w 1310640"/>
                <a:gd name="connsiteY5" fmla="*/ 553303 h 726023"/>
                <a:gd name="connsiteX6" fmla="*/ 1310640 w 1310640"/>
                <a:gd name="connsiteY6" fmla="*/ 695543 h 726023"/>
                <a:gd name="connsiteX0" fmla="*/ 0 w 1310640"/>
                <a:gd name="connsiteY0" fmla="*/ 731621 h 731621"/>
                <a:gd name="connsiteX1" fmla="*/ 284480 w 1310640"/>
                <a:gd name="connsiteY1" fmla="*/ 569061 h 731621"/>
                <a:gd name="connsiteX2" fmla="*/ 469963 w 1310640"/>
                <a:gd name="connsiteY2" fmla="*/ 152501 h 731621"/>
                <a:gd name="connsiteX3" fmla="*/ 663004 w 1310640"/>
                <a:gd name="connsiteY3" fmla="*/ 101 h 731621"/>
                <a:gd name="connsiteX4" fmla="*/ 814451 w 1310640"/>
                <a:gd name="connsiteY4" fmla="*/ 170029 h 731621"/>
                <a:gd name="connsiteX5" fmla="*/ 1005840 w 1310640"/>
                <a:gd name="connsiteY5" fmla="*/ 558901 h 731621"/>
                <a:gd name="connsiteX6" fmla="*/ 1310640 w 1310640"/>
                <a:gd name="connsiteY6" fmla="*/ 701141 h 731621"/>
                <a:gd name="connsiteX0" fmla="*/ 0 w 1310640"/>
                <a:gd name="connsiteY0" fmla="*/ 709238 h 709238"/>
                <a:gd name="connsiteX1" fmla="*/ 284480 w 1310640"/>
                <a:gd name="connsiteY1" fmla="*/ 546678 h 709238"/>
                <a:gd name="connsiteX2" fmla="*/ 469963 w 1310640"/>
                <a:gd name="connsiteY2" fmla="*/ 130118 h 709238"/>
                <a:gd name="connsiteX3" fmla="*/ 630238 w 1310640"/>
                <a:gd name="connsiteY3" fmla="*/ 143 h 709238"/>
                <a:gd name="connsiteX4" fmla="*/ 814451 w 1310640"/>
                <a:gd name="connsiteY4" fmla="*/ 147646 h 709238"/>
                <a:gd name="connsiteX5" fmla="*/ 1005840 w 1310640"/>
                <a:gd name="connsiteY5" fmla="*/ 536518 h 709238"/>
                <a:gd name="connsiteX6" fmla="*/ 1310640 w 1310640"/>
                <a:gd name="connsiteY6" fmla="*/ 678758 h 709238"/>
                <a:gd name="connsiteX0" fmla="*/ 0 w 1310640"/>
                <a:gd name="connsiteY0" fmla="*/ 698063 h 698063"/>
                <a:gd name="connsiteX1" fmla="*/ 284480 w 1310640"/>
                <a:gd name="connsiteY1" fmla="*/ 535503 h 698063"/>
                <a:gd name="connsiteX2" fmla="*/ 469963 w 1310640"/>
                <a:gd name="connsiteY2" fmla="*/ 118943 h 698063"/>
                <a:gd name="connsiteX3" fmla="*/ 646621 w 1310640"/>
                <a:gd name="connsiteY3" fmla="*/ 180 h 698063"/>
                <a:gd name="connsiteX4" fmla="*/ 814451 w 1310640"/>
                <a:gd name="connsiteY4" fmla="*/ 136471 h 698063"/>
                <a:gd name="connsiteX5" fmla="*/ 1005840 w 1310640"/>
                <a:gd name="connsiteY5" fmla="*/ 525343 h 698063"/>
                <a:gd name="connsiteX6" fmla="*/ 1310640 w 1310640"/>
                <a:gd name="connsiteY6" fmla="*/ 667583 h 698063"/>
                <a:gd name="connsiteX0" fmla="*/ 0 w 1310640"/>
                <a:gd name="connsiteY0" fmla="*/ 697976 h 697976"/>
                <a:gd name="connsiteX1" fmla="*/ 284480 w 1310640"/>
                <a:gd name="connsiteY1" fmla="*/ 535416 h 697976"/>
                <a:gd name="connsiteX2" fmla="*/ 469963 w 1310640"/>
                <a:gd name="connsiteY2" fmla="*/ 118856 h 697976"/>
                <a:gd name="connsiteX3" fmla="*/ 646621 w 1310640"/>
                <a:gd name="connsiteY3" fmla="*/ 93 h 697976"/>
                <a:gd name="connsiteX4" fmla="*/ 806260 w 1310640"/>
                <a:gd name="connsiteY4" fmla="*/ 108353 h 697976"/>
                <a:gd name="connsiteX5" fmla="*/ 1005840 w 1310640"/>
                <a:gd name="connsiteY5" fmla="*/ 525256 h 697976"/>
                <a:gd name="connsiteX6" fmla="*/ 1310640 w 1310640"/>
                <a:gd name="connsiteY6" fmla="*/ 667496 h 697976"/>
                <a:gd name="connsiteX0" fmla="*/ 0 w 1752523"/>
                <a:gd name="connsiteY0" fmla="*/ 815369 h 815369"/>
                <a:gd name="connsiteX1" fmla="*/ 726363 w 1752523"/>
                <a:gd name="connsiteY1" fmla="*/ 535416 h 815369"/>
                <a:gd name="connsiteX2" fmla="*/ 911846 w 1752523"/>
                <a:gd name="connsiteY2" fmla="*/ 118856 h 815369"/>
                <a:gd name="connsiteX3" fmla="*/ 1088504 w 1752523"/>
                <a:gd name="connsiteY3" fmla="*/ 93 h 815369"/>
                <a:gd name="connsiteX4" fmla="*/ 1248143 w 1752523"/>
                <a:gd name="connsiteY4" fmla="*/ 108353 h 815369"/>
                <a:gd name="connsiteX5" fmla="*/ 1447723 w 1752523"/>
                <a:gd name="connsiteY5" fmla="*/ 525256 h 815369"/>
                <a:gd name="connsiteX6" fmla="*/ 1752523 w 1752523"/>
                <a:gd name="connsiteY6" fmla="*/ 667496 h 815369"/>
                <a:gd name="connsiteX0" fmla="*/ 0 w 2232831"/>
                <a:gd name="connsiteY0" fmla="*/ 815369 h 815369"/>
                <a:gd name="connsiteX1" fmla="*/ 726363 w 2232831"/>
                <a:gd name="connsiteY1" fmla="*/ 535416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369 h 815369"/>
                <a:gd name="connsiteX1" fmla="*/ 726363 w 2232831"/>
                <a:gd name="connsiteY1" fmla="*/ 503400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369 h 815369"/>
                <a:gd name="connsiteX1" fmla="*/ 630302 w 2232831"/>
                <a:gd name="connsiteY1" fmla="*/ 599449 h 815369"/>
                <a:gd name="connsiteX2" fmla="*/ 911846 w 2232831"/>
                <a:gd name="connsiteY2" fmla="*/ 118856 h 815369"/>
                <a:gd name="connsiteX3" fmla="*/ 1088504 w 2232831"/>
                <a:gd name="connsiteY3" fmla="*/ 93 h 815369"/>
                <a:gd name="connsiteX4" fmla="*/ 1248143 w 2232831"/>
                <a:gd name="connsiteY4" fmla="*/ 108353 h 815369"/>
                <a:gd name="connsiteX5" fmla="*/ 1447723 w 2232831"/>
                <a:gd name="connsiteY5" fmla="*/ 525256 h 815369"/>
                <a:gd name="connsiteX6" fmla="*/ 2232831 w 2232831"/>
                <a:gd name="connsiteY6" fmla="*/ 784888 h 815369"/>
                <a:gd name="connsiteX0" fmla="*/ 0 w 2232831"/>
                <a:gd name="connsiteY0" fmla="*/ 815429 h 815429"/>
                <a:gd name="connsiteX1" fmla="*/ 630302 w 2232831"/>
                <a:gd name="connsiteY1" fmla="*/ 599509 h 815429"/>
                <a:gd name="connsiteX2" fmla="*/ 911846 w 2232831"/>
                <a:gd name="connsiteY2" fmla="*/ 118916 h 815429"/>
                <a:gd name="connsiteX3" fmla="*/ 1088504 w 2232831"/>
                <a:gd name="connsiteY3" fmla="*/ 153 h 815429"/>
                <a:gd name="connsiteX4" fmla="*/ 1248143 w 2232831"/>
                <a:gd name="connsiteY4" fmla="*/ 108413 h 815429"/>
                <a:gd name="connsiteX5" fmla="*/ 1543784 w 2232831"/>
                <a:gd name="connsiteY5" fmla="*/ 589348 h 815429"/>
                <a:gd name="connsiteX6" fmla="*/ 2232831 w 2232831"/>
                <a:gd name="connsiteY6" fmla="*/ 784948 h 81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831" h="815429">
                  <a:moveTo>
                    <a:pt x="0" y="815429"/>
                  </a:moveTo>
                  <a:cubicBezTo>
                    <a:pt x="109220" y="782409"/>
                    <a:pt x="478328" y="715594"/>
                    <a:pt x="630302" y="599509"/>
                  </a:cubicBezTo>
                  <a:cubicBezTo>
                    <a:pt x="782276" y="483424"/>
                    <a:pt x="835479" y="218809"/>
                    <a:pt x="911846" y="118916"/>
                  </a:cubicBezTo>
                  <a:cubicBezTo>
                    <a:pt x="988213" y="19023"/>
                    <a:pt x="1032455" y="1903"/>
                    <a:pt x="1088504" y="153"/>
                  </a:cubicBezTo>
                  <a:cubicBezTo>
                    <a:pt x="1144553" y="-1597"/>
                    <a:pt x="1172263" y="10214"/>
                    <a:pt x="1248143" y="108413"/>
                  </a:cubicBezTo>
                  <a:cubicBezTo>
                    <a:pt x="1324023" y="206612"/>
                    <a:pt x="1379669" y="476592"/>
                    <a:pt x="1543784" y="589348"/>
                  </a:cubicBezTo>
                  <a:cubicBezTo>
                    <a:pt x="1707899" y="702104"/>
                    <a:pt x="2117684" y="764628"/>
                    <a:pt x="2232831" y="78494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正方形/長方形 164"/>
            <p:cNvSpPr/>
            <p:nvPr/>
          </p:nvSpPr>
          <p:spPr bwMode="auto">
            <a:xfrm>
              <a:off x="6625389" y="6372143"/>
              <a:ext cx="2435559" cy="90487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square" lIns="0" tIns="0" rtlCol="0" anchor="ctr"/>
            <a:lstStyle/>
            <a:p>
              <a:pPr lvl="0" algn="ctr"/>
              <a:r>
                <a:rPr lang="en-US" altLang="ja-JP" b="1" dirty="0" smtClean="0">
                  <a:solidFill>
                    <a:srgbClr val="0033CC"/>
                  </a:solidFill>
                  <a:latin typeface="Arial"/>
                  <a:ea typeface="MeiryoKe_PGothic"/>
                </a:rPr>
                <a:t>... can extract the same spin-alignment component</a:t>
              </a:r>
              <a:endParaRPr lang="ja-JP" altLang="en-US" b="1" dirty="0">
                <a:solidFill>
                  <a:srgbClr val="0033CC"/>
                </a:solidFill>
                <a:latin typeface="Arial"/>
                <a:ea typeface="MeiryoKe_PGothic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456505" y="4606318"/>
            <a:ext cx="3959048" cy="2288780"/>
            <a:chOff x="4456505" y="4606315"/>
            <a:chExt cx="3959048" cy="2288780"/>
          </a:xfrm>
        </p:grpSpPr>
        <p:grpSp>
          <p:nvGrpSpPr>
            <p:cNvPr id="169" name="グループ化 168"/>
            <p:cNvGrpSpPr/>
            <p:nvPr/>
          </p:nvGrpSpPr>
          <p:grpSpPr>
            <a:xfrm>
              <a:off x="4456505" y="5341705"/>
              <a:ext cx="3959048" cy="295275"/>
              <a:chOff x="4542230" y="5503630"/>
              <a:chExt cx="3959048" cy="295275"/>
            </a:xfrm>
          </p:grpSpPr>
          <p:sp>
            <p:nvSpPr>
              <p:cNvPr id="167" name="正方形/長方形 166"/>
              <p:cNvSpPr/>
              <p:nvPr/>
            </p:nvSpPr>
            <p:spPr bwMode="auto">
              <a:xfrm>
                <a:off x="4542230" y="5503630"/>
                <a:ext cx="1745205" cy="2952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lvl="0" algn="ctr"/>
                <a:r>
                  <a:rPr lang="en-US" altLang="ja-JP" b="1" dirty="0" smtClean="0">
                    <a:solidFill>
                      <a:schemeClr val="bg1"/>
                    </a:solidFill>
                    <a:latin typeface="Arial"/>
                    <a:ea typeface="MeiryoKe_PGothic"/>
                  </a:rPr>
                  <a:t>Slit</a:t>
                </a:r>
                <a:endParaRPr lang="ja-JP" altLang="en-US" b="1" dirty="0">
                  <a:solidFill>
                    <a:schemeClr val="bg1"/>
                  </a:solidFill>
                  <a:latin typeface="Arial"/>
                  <a:ea typeface="MeiryoKe_PGothic"/>
                </a:endParaRPr>
              </a:p>
            </p:txBody>
          </p:sp>
          <p:sp>
            <p:nvSpPr>
              <p:cNvPr id="168" name="正方形/長方形 167"/>
              <p:cNvSpPr/>
              <p:nvPr/>
            </p:nvSpPr>
            <p:spPr bwMode="auto">
              <a:xfrm>
                <a:off x="6524625" y="5503630"/>
                <a:ext cx="1976653" cy="29527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lvl="0" algn="ctr"/>
                <a:r>
                  <a:rPr lang="en-US" altLang="ja-JP" b="1" dirty="0" smtClean="0">
                    <a:solidFill>
                      <a:schemeClr val="bg1"/>
                    </a:solidFill>
                    <a:latin typeface="Arial"/>
                    <a:ea typeface="MeiryoKe_PGothic"/>
                  </a:rPr>
                  <a:t>Slit</a:t>
                </a:r>
                <a:endParaRPr lang="ja-JP" altLang="en-US" b="1" dirty="0">
                  <a:solidFill>
                    <a:schemeClr val="bg1"/>
                  </a:solidFill>
                  <a:latin typeface="Arial"/>
                  <a:ea typeface="MeiryoKe_PGothic"/>
                </a:endParaRPr>
              </a:p>
            </p:txBody>
          </p:sp>
        </p:grpSp>
        <p:cxnSp>
          <p:nvCxnSpPr>
            <p:cNvPr id="171" name="直線矢印コネクタ 170"/>
            <p:cNvCxnSpPr/>
            <p:nvPr/>
          </p:nvCxnSpPr>
          <p:spPr>
            <a:xfrm>
              <a:off x="6297004" y="4606315"/>
              <a:ext cx="27834" cy="1949777"/>
            </a:xfrm>
            <a:prstGeom prst="straightConnector1">
              <a:avLst/>
            </a:prstGeom>
            <a:ln w="152400">
              <a:solidFill>
                <a:srgbClr val="0099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グループ化 190"/>
            <p:cNvGrpSpPr/>
            <p:nvPr/>
          </p:nvGrpSpPr>
          <p:grpSpPr>
            <a:xfrm>
              <a:off x="4686883" y="5638271"/>
              <a:ext cx="1250296" cy="1256824"/>
              <a:chOff x="4848783" y="5669994"/>
              <a:chExt cx="1250296" cy="1256824"/>
            </a:xfrm>
          </p:grpSpPr>
          <p:sp>
            <p:nvSpPr>
              <p:cNvPr id="190" name="正方形/長方形 189"/>
              <p:cNvSpPr/>
              <p:nvPr/>
            </p:nvSpPr>
            <p:spPr bwMode="auto">
              <a:xfrm>
                <a:off x="4848783" y="5738812"/>
                <a:ext cx="1250296" cy="11191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 anchor="ctr"/>
              <a:lstStyle/>
              <a:p>
                <a:pPr algn="ctr"/>
                <a:endParaRPr kumimoji="1" lang="ja-JP" altLang="en-US" dirty="0">
                  <a:latin typeface="Arial" pitchFamily="34" charset="0"/>
                  <a:ea typeface="MeiryoKe_PGothic" pitchFamily="50" charset="-128"/>
                  <a:cs typeface="Arial" pitchFamily="34" charset="0"/>
                </a:endParaRPr>
              </a:p>
            </p:txBody>
          </p:sp>
          <p:pic>
            <p:nvPicPr>
              <p:cNvPr id="175" name="Picture 5" descr="D:\ueno\Documents\012-PolT\12.10.19-08 二回散乱プレスリリース\13.02.24 図完成形\alig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442" y="5669994"/>
                <a:ext cx="1020978" cy="1256824"/>
              </a:xfrm>
              <a:prstGeom prst="rect">
                <a:avLst/>
              </a:prstGeom>
              <a:noFill/>
              <a:extLst/>
            </p:spPr>
          </p:pic>
        </p:grpSp>
      </p:grpSp>
      <p:sp>
        <p:nvSpPr>
          <p:cNvPr id="71" name="円/楕円 70"/>
          <p:cNvSpPr/>
          <p:nvPr/>
        </p:nvSpPr>
        <p:spPr bwMode="auto">
          <a:xfrm>
            <a:off x="3579502" y="1259840"/>
            <a:ext cx="508000" cy="47752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37" tIns="45717" rIns="91437" bIns="45717" rtlCol="0" anchor="ctr"/>
          <a:lstStyle/>
          <a:p>
            <a:pPr algn="ctr"/>
            <a:r>
              <a:rPr kumimoji="1" lang="en-US" altLang="ja-JP" b="1" i="1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kumimoji="1" lang="en-US" altLang="ja-JP" b="1" baseline="-2500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RI</a:t>
            </a:r>
            <a:endParaRPr kumimoji="1" lang="ja-JP" altLang="en-US" b="1" baseline="-2500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209010" y="653314"/>
            <a:ext cx="686037" cy="1698005"/>
            <a:chOff x="1331282" y="4304563"/>
            <a:chExt cx="2781130" cy="1698005"/>
          </a:xfrm>
        </p:grpSpPr>
        <p:sp>
          <p:nvSpPr>
            <p:cNvPr id="82" name="正方形/長方形 81"/>
            <p:cNvSpPr/>
            <p:nvPr/>
          </p:nvSpPr>
          <p:spPr bwMode="auto">
            <a:xfrm>
              <a:off x="1331282" y="4304563"/>
              <a:ext cx="2431254" cy="169800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grpSp>
          <p:nvGrpSpPr>
            <p:cNvPr id="81" name="グループ化 80"/>
            <p:cNvGrpSpPr/>
            <p:nvPr/>
          </p:nvGrpSpPr>
          <p:grpSpPr>
            <a:xfrm>
              <a:off x="1447407" y="4304564"/>
              <a:ext cx="2665005" cy="1667956"/>
              <a:chOff x="2040312" y="6140439"/>
              <a:chExt cx="4292710" cy="568355"/>
            </a:xfrm>
          </p:grpSpPr>
          <p:grpSp>
            <p:nvGrpSpPr>
              <p:cNvPr id="86" name="グループ化 85"/>
              <p:cNvGrpSpPr/>
              <p:nvPr/>
            </p:nvGrpSpPr>
            <p:grpSpPr>
              <a:xfrm>
                <a:off x="2040312" y="6159045"/>
                <a:ext cx="2377561" cy="531144"/>
                <a:chOff x="2040313" y="6167553"/>
                <a:chExt cx="2043068" cy="531144"/>
              </a:xfrm>
            </p:grpSpPr>
            <p:sp>
              <p:nvSpPr>
                <p:cNvPr id="90" name="下矢印 89"/>
                <p:cNvSpPr/>
                <p:nvPr/>
              </p:nvSpPr>
              <p:spPr>
                <a:xfrm rot="16200000">
                  <a:off x="2999099" y="5411591"/>
                  <a:ext cx="125496" cy="2043068"/>
                </a:xfrm>
                <a:prstGeom prst="downArrow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下矢印 90"/>
                <p:cNvSpPr/>
                <p:nvPr/>
              </p:nvSpPr>
              <p:spPr>
                <a:xfrm rot="16200000">
                  <a:off x="2999099" y="5614415"/>
                  <a:ext cx="125496" cy="2043068"/>
                </a:xfrm>
                <a:prstGeom prst="downArrow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下矢印 91"/>
                <p:cNvSpPr/>
                <p:nvPr/>
              </p:nvSpPr>
              <p:spPr>
                <a:xfrm rot="16200000">
                  <a:off x="2999099" y="5546807"/>
                  <a:ext cx="125496" cy="2043068"/>
                </a:xfrm>
                <a:prstGeom prst="downArrow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下矢印 99"/>
                <p:cNvSpPr/>
                <p:nvPr/>
              </p:nvSpPr>
              <p:spPr>
                <a:xfrm rot="16200000">
                  <a:off x="2999099" y="5479199"/>
                  <a:ext cx="125496" cy="2043068"/>
                </a:xfrm>
                <a:prstGeom prst="downArrow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下矢印 100"/>
                <p:cNvSpPr/>
                <p:nvPr/>
              </p:nvSpPr>
              <p:spPr>
                <a:xfrm rot="16200000">
                  <a:off x="2999099" y="5343983"/>
                  <a:ext cx="125496" cy="2043068"/>
                </a:xfrm>
                <a:prstGeom prst="downArrow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下矢印 101"/>
                <p:cNvSpPr/>
                <p:nvPr/>
              </p:nvSpPr>
              <p:spPr>
                <a:xfrm rot="16200000">
                  <a:off x="2999099" y="5276375"/>
                  <a:ext cx="125496" cy="2043068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下矢印 102"/>
                <p:cNvSpPr/>
                <p:nvPr/>
              </p:nvSpPr>
              <p:spPr>
                <a:xfrm rot="16200000">
                  <a:off x="2999099" y="5208767"/>
                  <a:ext cx="125496" cy="2043068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8" name="二等辺三角形 87"/>
              <p:cNvSpPr/>
              <p:nvPr/>
            </p:nvSpPr>
            <p:spPr>
              <a:xfrm rot="10800000" flipH="1" flipV="1">
                <a:off x="4551395" y="6140439"/>
                <a:ext cx="1781627" cy="56835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4" name="グループ化 73"/>
          <p:cNvGrpSpPr/>
          <p:nvPr/>
        </p:nvGrpSpPr>
        <p:grpSpPr>
          <a:xfrm>
            <a:off x="-937918" y="1376969"/>
            <a:ext cx="4441953" cy="4919033"/>
            <a:chOff x="-937918" y="1376969"/>
            <a:chExt cx="4441953" cy="4919033"/>
          </a:xfrm>
        </p:grpSpPr>
        <p:sp>
          <p:nvSpPr>
            <p:cNvPr id="75" name="正方形/長方形 74"/>
            <p:cNvSpPr/>
            <p:nvPr/>
          </p:nvSpPr>
          <p:spPr bwMode="auto">
            <a:xfrm>
              <a:off x="0" y="3209280"/>
              <a:ext cx="3376224" cy="298624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76" name="アーチ 75"/>
            <p:cNvSpPr/>
            <p:nvPr/>
          </p:nvSpPr>
          <p:spPr bwMode="auto">
            <a:xfrm rot="8929320">
              <a:off x="-937918" y="1376969"/>
              <a:ext cx="4441953" cy="4402587"/>
            </a:xfrm>
            <a:prstGeom prst="blockArc">
              <a:avLst>
                <a:gd name="adj1" fmla="val 16689144"/>
                <a:gd name="adj2" fmla="val 18057518"/>
                <a:gd name="adj3" fmla="val 2307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463494" y="5711227"/>
              <a:ext cx="1080120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eiryoKe_PGothic" pitchFamily="50" charset="-128"/>
                  <a:ea typeface="MeiryoKe_PGothic" pitchFamily="50" charset="-128"/>
                </a:rPr>
                <a:t>magnetic field</a:t>
              </a:r>
              <a:endPara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Ke_PGothic" pitchFamily="50" charset="-128"/>
                <a:ea typeface="MeiryoKe_PGothic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895400" y="4054156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i="1" dirty="0" smtClean="0">
                  <a:latin typeface="MeiryoKe_PGothic" pitchFamily="50" charset="-128"/>
                  <a:ea typeface="MeiryoKe_PGothic" pitchFamily="50" charset="-128"/>
                </a:rPr>
                <a:t>p</a:t>
              </a:r>
              <a:r>
                <a:rPr lang="ja-JP" altLang="en-US" sz="1600" b="1" dirty="0">
                  <a:latin typeface="MeiryoKe_PGothic" pitchFamily="50" charset="-128"/>
                  <a:ea typeface="MeiryoKe_PGothic" pitchFamily="50" charset="-128"/>
                </a:rPr>
                <a:t> </a:t>
              </a:r>
              <a:r>
                <a:rPr kumimoji="1" lang="en-US" altLang="ja-JP" sz="1600" b="1" dirty="0" smtClean="0">
                  <a:solidFill>
                    <a:srgbClr val="00B0F0"/>
                  </a:solidFill>
                  <a:latin typeface="MeiryoKe_PGothic" pitchFamily="50" charset="-128"/>
                  <a:ea typeface="MeiryoKe_PGothic" pitchFamily="50" charset="-128"/>
                </a:rPr>
                <a:t>small</a:t>
              </a:r>
              <a:endParaRPr kumimoji="1" lang="ja-JP" altLang="en-US" sz="1600" b="1" dirty="0">
                <a:solidFill>
                  <a:srgbClr val="00B0F0"/>
                </a:solidFill>
                <a:latin typeface="MeiryoKe_PGothic" pitchFamily="50" charset="-128"/>
                <a:ea typeface="MeiryoKe_PGothic" pitchFamily="50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370821" y="4437038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>
                  <a:latin typeface="MeiryoKe_PGothic" pitchFamily="50" charset="-128"/>
                  <a:ea typeface="MeiryoKe_PGothic" pitchFamily="50" charset="-128"/>
                </a:rPr>
                <a:t>p</a:t>
              </a:r>
              <a:r>
                <a:rPr lang="ja-JP" altLang="en-US" sz="1600" b="1" dirty="0">
                  <a:latin typeface="MeiryoKe_PGothic" pitchFamily="50" charset="-128"/>
                  <a:ea typeface="MeiryoKe_PGothic" pitchFamily="50" charset="-128"/>
                </a:rPr>
                <a:t> 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latin typeface="MeiryoKe_PGothic" pitchFamily="50" charset="-128"/>
                  <a:ea typeface="MeiryoKe_PGothic" pitchFamily="50" charset="-128"/>
                </a:rPr>
                <a:t>large</a:t>
              </a:r>
              <a:endParaRPr kumimoji="1" lang="ja-JP" altLang="en-US" sz="1600" b="1" dirty="0">
                <a:solidFill>
                  <a:srgbClr val="FF0000"/>
                </a:solidFill>
                <a:latin typeface="MeiryoKe_PGothic" pitchFamily="50" charset="-128"/>
                <a:ea typeface="MeiryoKe_PGothic" pitchFamily="50" charset="-128"/>
              </a:endParaRPr>
            </a:p>
          </p:txBody>
        </p:sp>
        <p:pic>
          <p:nvPicPr>
            <p:cNvPr id="84" name="Picture 5" descr="http://www.shse.u-hyogo.ac.jp/kumagai/eac/ea/lefthan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71" y="3319572"/>
              <a:ext cx="1833033" cy="115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テキスト ボックス 84"/>
            <p:cNvSpPr txBox="1"/>
            <p:nvPr/>
          </p:nvSpPr>
          <p:spPr>
            <a:xfrm>
              <a:off x="19866" y="5489342"/>
              <a:ext cx="1080120" cy="73866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j-ea"/>
                </a:rPr>
                <a:t>Tertiary 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j-ea"/>
                </a:rPr>
                <a:t>RI</a:t>
              </a:r>
              <a:r>
                <a:rPr lang="ja-JP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j-ea"/>
                </a:rPr>
                <a:t> </a:t>
              </a:r>
              <a:r>
                <a:rPr lang="en-US" altLang="ja-JP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j-ea"/>
                </a:rPr>
                <a:t>beam</a:t>
              </a:r>
              <a:endParaRPr kumimoji="1" lang="en-US" altLang="ja-JP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</a:endParaRPr>
            </a:p>
            <a:p>
              <a:pPr algn="ctr"/>
              <a:endParaRPr kumimoji="1" lang="ja-JP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</a:endParaRPr>
            </a:p>
          </p:txBody>
        </p:sp>
      </p:grpSp>
      <p:cxnSp>
        <p:nvCxnSpPr>
          <p:cNvPr id="87" name="直線矢印コネクタ 86"/>
          <p:cNvCxnSpPr/>
          <p:nvPr/>
        </p:nvCxnSpPr>
        <p:spPr>
          <a:xfrm>
            <a:off x="111056" y="5416924"/>
            <a:ext cx="1211607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95" idx="0"/>
          </p:cNvCxnSpPr>
          <p:nvPr/>
        </p:nvCxnSpPr>
        <p:spPr>
          <a:xfrm flipV="1">
            <a:off x="1911798" y="4395216"/>
            <a:ext cx="292432" cy="65116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 flipV="1">
            <a:off x="1960256" y="4720675"/>
            <a:ext cx="559417" cy="492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円弧 93"/>
          <p:cNvSpPr/>
          <p:nvPr/>
        </p:nvSpPr>
        <p:spPr>
          <a:xfrm rot="5400000">
            <a:off x="548070" y="3732807"/>
            <a:ext cx="1607990" cy="1780356"/>
          </a:xfrm>
          <a:prstGeom prst="arc">
            <a:avLst>
              <a:gd name="adj1" fmla="val 18807404"/>
              <a:gd name="adj2" fmla="val 16876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弧 94"/>
          <p:cNvSpPr/>
          <p:nvPr/>
        </p:nvSpPr>
        <p:spPr>
          <a:xfrm rot="5400000">
            <a:off x="761520" y="4227979"/>
            <a:ext cx="1135393" cy="1242499"/>
          </a:xfrm>
          <a:prstGeom prst="arc">
            <a:avLst>
              <a:gd name="adj1" fmla="val 17321795"/>
              <a:gd name="adj2" fmla="val 168764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9618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0174 -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2344 -4.81481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1458 0.02454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22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01562 0.0224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557338"/>
            <a:ext cx="964882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4213" y="38449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08175" y="31242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2413" y="550068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8313" y="5356225"/>
            <a:ext cx="253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303F9"/>
                </a:solidFill>
                <a:latin typeface="Tahoma" pitchFamily="34" charset="0"/>
                <a:ea typeface="ＭＳ Ｐゴシック" pitchFamily="50" charset="-128"/>
              </a:rPr>
              <a:t>Experimental set-ups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79388" y="5861050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</a:rPr>
              <a:t>ZeroDegree: Zero-degree forward Spectrometer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3563938" y="33401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4932363" y="36290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916238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227763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7926388" y="3475038"/>
            <a:ext cx="688975" cy="33972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7908925" y="3187700"/>
            <a:ext cx="1133475" cy="338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1</a:t>
            </a:r>
            <a:r>
              <a:rPr lang="en-US" altLang="ja-JP" sz="1600" b="1" baseline="30000">
                <a:solidFill>
                  <a:srgbClr val="0099FF"/>
                </a:solidFill>
                <a:ea typeface="ＭＳ Ｐゴシック" pitchFamily="50" charset="-128"/>
              </a:rPr>
              <a:t>st</a:t>
            </a:r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 Target</a:t>
            </a:r>
          </a:p>
        </p:txBody>
      </p:sp>
      <p:pic>
        <p:nvPicPr>
          <p:cNvPr id="1127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04813"/>
            <a:ext cx="16541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3075"/>
            <a:ext cx="23018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9825"/>
            <a:ext cx="3019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Oval 22"/>
          <p:cNvSpPr>
            <a:spLocks noChangeArrowheads="1"/>
          </p:cNvSpPr>
          <p:nvPr/>
        </p:nvSpPr>
        <p:spPr bwMode="auto">
          <a:xfrm>
            <a:off x="4356100" y="2781300"/>
            <a:ext cx="13684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128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6888"/>
            <a:ext cx="19446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4"/>
          <p:cNvSpPr>
            <a:spLocks noGrp="1" noChangeArrowheads="1"/>
          </p:cNvSpPr>
          <p:nvPr>
            <p:ph type="title"/>
          </p:nvPr>
        </p:nvSpPr>
        <p:spPr>
          <a:xfrm>
            <a:off x="395288" y="41275"/>
            <a:ext cx="6037262" cy="460375"/>
          </a:xfrm>
        </p:spPr>
        <p:txBody>
          <a:bodyPr/>
          <a:lstStyle/>
          <a:p>
            <a:r>
              <a:rPr lang="en-US" altLang="ja-JP" smtClean="0"/>
              <a:t>BigRIPS Layout for the present experiment</a:t>
            </a:r>
          </a:p>
        </p:txBody>
      </p:sp>
      <p:sp>
        <p:nvSpPr>
          <p:cNvPr id="11284" name="正方形/長方形 23"/>
          <p:cNvSpPr>
            <a:spLocks noChangeArrowheads="1"/>
          </p:cNvSpPr>
          <p:nvPr/>
        </p:nvSpPr>
        <p:spPr bwMode="auto">
          <a:xfrm>
            <a:off x="3565525" y="6434138"/>
            <a:ext cx="58229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T. Kubo, Nucl. Instr. Meth. B204, 97 (2003).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T. Kubo </a:t>
            </a:r>
            <a:r>
              <a:rPr lang="en-US" altLang="ja-JP" sz="1200" i="1">
                <a:solidFill>
                  <a:srgbClr val="000000"/>
                </a:solidFill>
              </a:rPr>
              <a:t>et al</a:t>
            </a:r>
            <a:r>
              <a:rPr lang="en-US" altLang="ja-JP" sz="1200">
                <a:solidFill>
                  <a:srgbClr val="000000"/>
                </a:solidFill>
              </a:rPr>
              <a:t>., IEEE Transactions on Applied Superconductivity, 17, 1069 (2007)</a:t>
            </a:r>
          </a:p>
        </p:txBody>
      </p:sp>
      <p:sp>
        <p:nvSpPr>
          <p:cNvPr id="26" name="四角形吹き出し 25"/>
          <p:cNvSpPr/>
          <p:nvPr/>
        </p:nvSpPr>
        <p:spPr>
          <a:xfrm>
            <a:off x="263525" y="661988"/>
            <a:ext cx="2017713" cy="2203450"/>
          </a:xfrm>
          <a:prstGeom prst="wedgeRectCallout">
            <a:avLst>
              <a:gd name="adj1" fmla="val 71384"/>
              <a:gd name="adj2" fmla="val 5691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1286" name="Picture 3" descr="D:\ueno\001-Exp\TDPAD\DblScatt\setup-TDPA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0138"/>
            <a:ext cx="18653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円/楕円 50"/>
          <p:cNvSpPr>
            <a:spLocks noChangeArrowheads="1"/>
          </p:cNvSpPr>
          <p:nvPr/>
        </p:nvSpPr>
        <p:spPr bwMode="auto">
          <a:xfrm>
            <a:off x="2671763" y="2946400"/>
            <a:ext cx="498475" cy="517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1288" name="グループ化 27"/>
          <p:cNvGrpSpPr>
            <a:grpSpLocks/>
          </p:cNvGrpSpPr>
          <p:nvPr/>
        </p:nvGrpSpPr>
        <p:grpSpPr bwMode="auto">
          <a:xfrm>
            <a:off x="2733675" y="3006725"/>
            <a:ext cx="374650" cy="417513"/>
            <a:chOff x="3580454" y="4205544"/>
            <a:chExt cx="1785950" cy="1785950"/>
          </a:xfrm>
        </p:grpSpPr>
        <p:grpSp>
          <p:nvGrpSpPr>
            <p:cNvPr id="11299" name="グループ化 33"/>
            <p:cNvGrpSpPr>
              <a:grpSpLocks/>
            </p:cNvGrpSpPr>
            <p:nvPr/>
          </p:nvGrpSpPr>
          <p:grpSpPr bwMode="auto">
            <a:xfrm rot="1800000">
              <a:off x="3580454" y="4205544"/>
              <a:ext cx="1785950" cy="1785950"/>
              <a:chOff x="4786314" y="4250537"/>
              <a:chExt cx="1785950" cy="1785950"/>
            </a:xfrm>
          </p:grpSpPr>
          <p:grpSp>
            <p:nvGrpSpPr>
              <p:cNvPr id="11314" name="グループ化 28"/>
              <p:cNvGrpSpPr>
                <a:grpSpLocks/>
              </p:cNvGrpSpPr>
              <p:nvPr/>
            </p:nvGrpSpPr>
            <p:grpSpPr bwMode="auto">
              <a:xfrm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8" name="正方形/長方形 47"/>
                <p:cNvSpPr/>
                <p:nvPr/>
              </p:nvSpPr>
              <p:spPr>
                <a:xfrm>
                  <a:off x="4726141" y="5083773"/>
                  <a:ext cx="575136" cy="3734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5963256" y="5077990"/>
                  <a:ext cx="575136" cy="37348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315" name="グループ化 29"/>
              <p:cNvGrpSpPr>
                <a:grpSpLocks/>
              </p:cNvGrpSpPr>
              <p:nvPr/>
            </p:nvGrpSpPr>
            <p:grpSpPr bwMode="auto">
              <a:xfrm rot="5400000"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4785516" y="5140933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6002638" y="5144279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300" name="グループ化 34"/>
            <p:cNvGrpSpPr>
              <a:grpSpLocks/>
            </p:cNvGrpSpPr>
            <p:nvPr/>
          </p:nvGrpSpPr>
          <p:grpSpPr bwMode="auto">
            <a:xfrm>
              <a:off x="3707096" y="4332186"/>
              <a:ext cx="1532666" cy="1532666"/>
              <a:chOff x="3707096" y="4332186"/>
              <a:chExt cx="1532666" cy="1532666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3799919" y="4422845"/>
                <a:ext cx="1347030" cy="1351347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302" name="グループ化 32"/>
              <p:cNvGrpSpPr>
                <a:grpSpLocks/>
              </p:cNvGrpSpPr>
              <p:nvPr/>
            </p:nvGrpSpPr>
            <p:grpSpPr bwMode="auto">
              <a:xfrm>
                <a:off x="3707096" y="4332186"/>
                <a:ext cx="1532666" cy="1532666"/>
                <a:chOff x="2047742" y="3833700"/>
                <a:chExt cx="1532666" cy="1532666"/>
              </a:xfrm>
            </p:grpSpPr>
            <p:sp>
              <p:nvSpPr>
                <p:cNvPr id="35" name="正方形/長方形 8"/>
                <p:cNvSpPr/>
                <p:nvPr/>
              </p:nvSpPr>
              <p:spPr>
                <a:xfrm rot="1800000">
                  <a:off x="2049754" y="4155242"/>
                  <a:ext cx="355674" cy="21051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 rot="1800000">
                  <a:off x="2360022" y="4406500"/>
                  <a:ext cx="355679" cy="6790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307" name="グループ化 25"/>
                <p:cNvGrpSpPr>
                  <a:grpSpLocks/>
                </p:cNvGrpSpPr>
                <p:nvPr/>
              </p:nvGrpSpPr>
              <p:grpSpPr bwMode="auto">
                <a:xfrm>
                  <a:off x="2913882" y="4725050"/>
                  <a:ext cx="666526" cy="321471"/>
                  <a:chOff x="2913882" y="4725050"/>
                  <a:chExt cx="666526" cy="321471"/>
                </a:xfrm>
              </p:grpSpPr>
              <p:sp>
                <p:nvSpPr>
                  <p:cNvPr id="42" name="正方形/長方形 12"/>
                  <p:cNvSpPr/>
                  <p:nvPr/>
                </p:nvSpPr>
                <p:spPr>
                  <a:xfrm rot="1800000" flipH="1">
                    <a:off x="3222726" y="4834309"/>
                    <a:ext cx="355680" cy="21051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>
                  <a:xfrm rot="1800000" flipH="1">
                    <a:off x="2912457" y="4725657"/>
                    <a:ext cx="355675" cy="6790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8" name="正方形/長方形 37"/>
                <p:cNvSpPr/>
                <p:nvPr/>
              </p:nvSpPr>
              <p:spPr>
                <a:xfrm rot="7200000">
                  <a:off x="2978063" y="3906694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 rot="7200000">
                  <a:off x="2793045" y="4283775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 rot="7200000" flipH="1">
                  <a:off x="2296981" y="5081480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 rot="7200000" flipH="1">
                  <a:off x="2475206" y="4840611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" name="円/楕円 32"/>
              <p:cNvSpPr/>
              <p:nvPr/>
            </p:nvSpPr>
            <p:spPr>
              <a:xfrm>
                <a:off x="4261539" y="4884612"/>
                <a:ext cx="423785" cy="427815"/>
              </a:xfrm>
              <a:prstGeom prst="ellipse">
                <a:avLst/>
              </a:prstGeom>
              <a:solidFill>
                <a:schemeClr val="accent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 rot="-1200000">
                <a:off x="4375055" y="4993262"/>
                <a:ext cx="484325" cy="122232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545013" y="3616325"/>
            <a:ext cx="1135062" cy="854075"/>
            <a:chOff x="4545013" y="3616325"/>
            <a:chExt cx="1135062" cy="854075"/>
          </a:xfrm>
        </p:grpSpPr>
        <p:sp>
          <p:nvSpPr>
            <p:cNvPr id="11297" name="Text Box 18"/>
            <p:cNvSpPr txBox="1">
              <a:spLocks noChangeArrowheads="1"/>
            </p:cNvSpPr>
            <p:nvPr/>
          </p:nvSpPr>
          <p:spPr bwMode="auto">
            <a:xfrm>
              <a:off x="4545013" y="4132263"/>
              <a:ext cx="1135062" cy="3381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99FF"/>
                  </a:solidFill>
                  <a:ea typeface="ＭＳ Ｐゴシック" pitchFamily="50" charset="-128"/>
                </a:rPr>
                <a:t>2</a:t>
              </a:r>
              <a:r>
                <a:rPr lang="en-US" altLang="ja-JP" sz="1600" b="1" baseline="30000">
                  <a:solidFill>
                    <a:srgbClr val="0099FF"/>
                  </a:solidFill>
                  <a:ea typeface="ＭＳ Ｐゴシック" pitchFamily="50" charset="-128"/>
                </a:rPr>
                <a:t>nd</a:t>
              </a:r>
              <a:r>
                <a:rPr lang="en-US" altLang="ja-JP" sz="1600" b="1">
                  <a:solidFill>
                    <a:srgbClr val="0099FF"/>
                  </a:solidFill>
                  <a:ea typeface="ＭＳ Ｐゴシック" pitchFamily="50" charset="-128"/>
                </a:rPr>
                <a:t> Target</a:t>
              </a:r>
            </a:p>
          </p:txBody>
        </p:sp>
        <p:sp>
          <p:nvSpPr>
            <p:cNvPr id="11298" name="Line 17"/>
            <p:cNvSpPr>
              <a:spLocks noChangeShapeType="1"/>
            </p:cNvSpPr>
            <p:nvPr/>
          </p:nvSpPr>
          <p:spPr bwMode="auto">
            <a:xfrm flipV="1">
              <a:off x="4581525" y="3616325"/>
              <a:ext cx="346075" cy="528638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90" name="Text Box 18"/>
          <p:cNvSpPr txBox="1">
            <a:spLocks noChangeArrowheads="1"/>
          </p:cNvSpPr>
          <p:nvPr/>
        </p:nvSpPr>
        <p:spPr bwMode="auto">
          <a:xfrm>
            <a:off x="319088" y="677863"/>
            <a:ext cx="1957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TDPAD apparatus</a:t>
            </a: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5322888" y="119063"/>
            <a:ext cx="3729037" cy="2620962"/>
            <a:chOff x="0" y="4470401"/>
            <a:chExt cx="3728720" cy="2622076"/>
          </a:xfrm>
        </p:grpSpPr>
        <p:sp>
          <p:nvSpPr>
            <p:cNvPr id="11295" name="四角形吹き出し 69"/>
            <p:cNvSpPr>
              <a:spLocks noChangeArrowheads="1"/>
            </p:cNvSpPr>
            <p:nvPr/>
          </p:nvSpPr>
          <p:spPr bwMode="auto">
            <a:xfrm>
              <a:off x="0" y="4470401"/>
              <a:ext cx="3728720" cy="2622076"/>
            </a:xfrm>
            <a:prstGeom prst="wedgeRectCallout">
              <a:avLst>
                <a:gd name="adj1" fmla="val 4509"/>
                <a:gd name="adj2" fmla="val 6581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1296" name="図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41" y="4591247"/>
              <a:ext cx="3427997" cy="239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90488" y="4470400"/>
            <a:ext cx="3549650" cy="2565400"/>
            <a:chOff x="5496560" y="77467"/>
            <a:chExt cx="3549015" cy="2566038"/>
          </a:xfrm>
        </p:grpSpPr>
        <p:sp>
          <p:nvSpPr>
            <p:cNvPr id="11293" name="四角形吹き出し 5"/>
            <p:cNvSpPr>
              <a:spLocks noChangeArrowheads="1"/>
            </p:cNvSpPr>
            <p:nvPr/>
          </p:nvSpPr>
          <p:spPr bwMode="auto">
            <a:xfrm>
              <a:off x="5496560" y="77467"/>
              <a:ext cx="3549015" cy="2566038"/>
            </a:xfrm>
            <a:prstGeom prst="wedgeRectCallout">
              <a:avLst>
                <a:gd name="adj1" fmla="val 68847"/>
                <a:gd name="adj2" fmla="val -8505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1294" name="図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548" y="120012"/>
              <a:ext cx="3269939" cy="243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 bwMode="auto">
          <a:xfrm>
            <a:off x="3176588" y="793750"/>
            <a:ext cx="2840037" cy="5719763"/>
          </a:xfrm>
          <a:prstGeom prst="roundRect">
            <a:avLst/>
          </a:prstGeom>
          <a:gradFill>
            <a:gsLst>
              <a:gs pos="0">
                <a:schemeClr val="bg1"/>
              </a:gs>
              <a:gs pos="27000">
                <a:srgbClr val="FFC000"/>
              </a:gs>
              <a:gs pos="75000">
                <a:srgbClr val="FFC00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図 4" descr="measur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854200"/>
            <a:ext cx="19716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6135688" y="568325"/>
            <a:ext cx="2841625" cy="5916613"/>
            <a:chOff x="206376" y="585233"/>
            <a:chExt cx="2841693" cy="5916578"/>
          </a:xfrm>
        </p:grpSpPr>
        <p:sp>
          <p:nvSpPr>
            <p:cNvPr id="14" name="角丸四角形 13"/>
            <p:cNvSpPr/>
            <p:nvPr/>
          </p:nvSpPr>
          <p:spPr bwMode="auto">
            <a:xfrm>
              <a:off x="206376" y="793195"/>
              <a:ext cx="2841693" cy="5708616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44" name="図 3" descr="measureme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1854200"/>
              <a:ext cx="19145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79417" y="1036080"/>
              <a:ext cx="2497198" cy="7683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2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S創英角ｺﾞｼｯｸUB" pitchFamily="50" charset="-128"/>
                </a:rPr>
                <a:t>Two-step PF</a:t>
              </a:r>
            </a:p>
            <a:p>
              <a:pPr algn="ctr" eaLnBrk="1" hangingPunct="1">
                <a:defRPr/>
              </a:pPr>
              <a:r>
                <a:rPr lang="en-US" altLang="ja-JP" sz="2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S創英角ｺﾞｼｯｸUB" pitchFamily="50" charset="-128"/>
                </a:rPr>
                <a:t>w/o Disp. Matcing.</a:t>
              </a:r>
              <a:endParaRPr lang="ja-JP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S創英角ｺﾞｼｯｸUB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2200" y="585233"/>
              <a:ext cx="1948016" cy="3693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Measurement 3</a:t>
              </a:r>
              <a:endParaRPr lang="ja-JP" altLang="en-US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601727" y="584108"/>
            <a:ext cx="1947969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Measurement 2</a:t>
            </a:r>
            <a:endParaRPr lang="ja-JP" altLang="en-US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173038" y="584200"/>
            <a:ext cx="2840037" cy="5929313"/>
            <a:chOff x="6143625" y="589239"/>
            <a:chExt cx="2840038" cy="5929139"/>
          </a:xfrm>
        </p:grpSpPr>
        <p:sp>
          <p:nvSpPr>
            <p:cNvPr id="23" name="角丸四角形 22"/>
            <p:cNvSpPr/>
            <p:nvPr/>
          </p:nvSpPr>
          <p:spPr bwMode="auto">
            <a:xfrm>
              <a:off x="6143625" y="794021"/>
              <a:ext cx="2840038" cy="5724357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40" name="図 5" descr="measure3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1854200"/>
              <a:ext cx="1819275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692900" y="1084524"/>
              <a:ext cx="1781176" cy="431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S創英角ｺﾞｼｯｸUB" pitchFamily="50" charset="-128"/>
                </a:rPr>
                <a:t>One-step PF</a:t>
              </a:r>
              <a:endParaRPr lang="ja-JP" altLang="en-US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S創英角ｺﾞｼｯｸUB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569156" y="589239"/>
              <a:ext cx="1947969" cy="36931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Measurement 1</a:t>
              </a:r>
              <a:endParaRPr lang="ja-JP" altLang="en-US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467100" y="995363"/>
            <a:ext cx="243681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S創英角ｺﾞｼｯｸUB" pitchFamily="50" charset="-128"/>
              </a:rPr>
              <a:t>Two-step PF</a:t>
            </a:r>
          </a:p>
          <a:p>
            <a:pPr algn="ctr" eaLnBrk="1" hangingPunct="1">
              <a:defRPr/>
            </a:pPr>
            <a:r>
              <a:rPr lang="en-US" altLang="ja-JP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S創英角ｺﾞｼｯｸUB" pitchFamily="50" charset="-128"/>
              </a:rPr>
              <a:t>w/  Disp. Matcing.</a:t>
            </a:r>
            <a:endParaRPr lang="ja-JP" altLang="en-US" sz="22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S創英角ｺﾞｼｯｸUB" pitchFamily="50" charset="-128"/>
            </a:endParaRPr>
          </a:p>
        </p:txBody>
      </p:sp>
      <p:sp>
        <p:nvSpPr>
          <p:cNvPr id="5128" name="タイトル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>
                <a:latin typeface="Arial" charset="0"/>
                <a:cs typeface="Arial" charset="0"/>
              </a:rPr>
              <a:t>Result</a:t>
            </a:r>
            <a:endParaRPr lang="ja-JP" altLang="en-US" smtClean="0">
              <a:latin typeface="Arial" charset="0"/>
              <a:cs typeface="Arial" charset="0"/>
            </a:endParaRPr>
          </a:p>
        </p:txBody>
      </p:sp>
      <p:pic>
        <p:nvPicPr>
          <p:cNvPr id="5129" name="図 3" descr="rfunc-1step2-062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030663"/>
            <a:ext cx="28082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正方形/長方形 3"/>
          <p:cNvSpPr>
            <a:spLocks noChangeArrowheads="1"/>
          </p:cNvSpPr>
          <p:nvPr/>
        </p:nvSpPr>
        <p:spPr bwMode="auto">
          <a:xfrm>
            <a:off x="960438" y="5518150"/>
            <a:ext cx="126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>
                <a:solidFill>
                  <a:srgbClr val="C00000"/>
                </a:solidFill>
                <a:ea typeface="HGP創英角ｺﾞｼｯｸUB" pitchFamily="50" charset="-128"/>
              </a:rPr>
              <a:t>A</a:t>
            </a:r>
            <a:r>
              <a:rPr lang="en-US" altLang="ja-JP" b="1">
                <a:solidFill>
                  <a:srgbClr val="C00000"/>
                </a:solidFill>
                <a:ea typeface="HGP創英角ｺﾞｼｯｸUB" pitchFamily="50" charset="-128"/>
              </a:rPr>
              <a:t> &lt; 0.8 % </a:t>
            </a:r>
          </a:p>
        </p:txBody>
      </p:sp>
      <p:sp>
        <p:nvSpPr>
          <p:cNvPr id="5131" name="正方形/長方形 24"/>
          <p:cNvSpPr>
            <a:spLocks noChangeArrowheads="1"/>
          </p:cNvSpPr>
          <p:nvPr/>
        </p:nvSpPr>
        <p:spPr bwMode="auto">
          <a:xfrm>
            <a:off x="3751263" y="5408613"/>
            <a:ext cx="16779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b="1" i="1">
                <a:solidFill>
                  <a:srgbClr val="C00000"/>
                </a:solidFill>
                <a:ea typeface="HGP創英角ｺﾞｼｯｸUB" pitchFamily="50" charset="-128"/>
              </a:rPr>
              <a:t>A</a:t>
            </a:r>
            <a:r>
              <a:rPr lang="en-US" altLang="ja-JP" b="1">
                <a:solidFill>
                  <a:srgbClr val="C00000"/>
                </a:solidFill>
                <a:ea typeface="HGP創英角ｺﾞｼｯｸUB" pitchFamily="50" charset="-128"/>
              </a:rPr>
              <a:t> = 8(1) % </a:t>
            </a:r>
          </a:p>
          <a:p>
            <a:pPr algn="ctr"/>
            <a:r>
              <a:rPr lang="en-US" altLang="ja-JP" sz="1200" b="1">
                <a:solidFill>
                  <a:srgbClr val="C00000"/>
                </a:solidFill>
                <a:ea typeface="HGP創英角ｺﾞｼｯｸUB" pitchFamily="50" charset="-128"/>
              </a:rPr>
              <a:t>(~30% of theo. max.)</a:t>
            </a:r>
          </a:p>
        </p:txBody>
      </p:sp>
      <p:sp>
        <p:nvSpPr>
          <p:cNvPr id="5132" name="正方形/長方形 25"/>
          <p:cNvSpPr>
            <a:spLocks noChangeArrowheads="1"/>
          </p:cNvSpPr>
          <p:nvPr/>
        </p:nvSpPr>
        <p:spPr bwMode="auto">
          <a:xfrm>
            <a:off x="6827838" y="5480050"/>
            <a:ext cx="134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>
                <a:solidFill>
                  <a:srgbClr val="C00000"/>
                </a:solidFill>
                <a:ea typeface="HGP創英角ｺﾞｼｯｸUB" pitchFamily="50" charset="-128"/>
              </a:rPr>
              <a:t>A</a:t>
            </a:r>
            <a:r>
              <a:rPr lang="en-US" altLang="ja-JP" b="1">
                <a:solidFill>
                  <a:srgbClr val="C00000"/>
                </a:solidFill>
                <a:ea typeface="HGP創英角ｺﾞｼｯｸUB" pitchFamily="50" charset="-128"/>
              </a:rPr>
              <a:t> = 9(2) % </a:t>
            </a:r>
          </a:p>
        </p:txBody>
      </p:sp>
      <p:pic>
        <p:nvPicPr>
          <p:cNvPr id="5133" name="図 2" descr="rfunc062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030663"/>
            <a:ext cx="26574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図 3" descr="rfunc-close0623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030663"/>
            <a:ext cx="27781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0988" y="6076950"/>
            <a:ext cx="25828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large </a:t>
            </a:r>
            <a:r>
              <a:rPr lang="en-US" altLang="ja-JP" sz="1600" b="1" i="1" dirty="0">
                <a:solidFill>
                  <a:srgbClr val="FF0000"/>
                </a:solidFill>
              </a:rPr>
              <a:t>Y</a:t>
            </a:r>
            <a:r>
              <a:rPr lang="en-US" altLang="ja-JP" sz="1600" b="1" dirty="0">
                <a:solidFill>
                  <a:srgbClr val="FF0000"/>
                </a:solidFill>
              </a:rPr>
              <a:t> </a:t>
            </a:r>
            <a:r>
              <a:rPr lang="en-US" altLang="ja-JP" sz="1600" b="1" dirty="0"/>
              <a:t>but 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quite small </a:t>
            </a:r>
            <a:r>
              <a:rPr lang="en-US" altLang="ja-JP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endParaRPr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36" name="テキスト ボックス 28"/>
          <p:cNvSpPr txBox="1">
            <a:spLocks noChangeArrowheads="1"/>
          </p:cNvSpPr>
          <p:nvPr/>
        </p:nvSpPr>
        <p:spPr bwMode="auto">
          <a:xfrm>
            <a:off x="3602038" y="6032500"/>
            <a:ext cx="204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FF0000"/>
                </a:solidFill>
              </a:rPr>
              <a:t>large </a:t>
            </a:r>
            <a:r>
              <a:rPr lang="en-US" altLang="ja-JP" sz="1600" b="1" i="1">
                <a:solidFill>
                  <a:srgbClr val="FF0000"/>
                </a:solidFill>
              </a:rPr>
              <a:t>Y</a:t>
            </a:r>
            <a:r>
              <a:rPr lang="en-US" altLang="ja-JP" sz="1600" b="1">
                <a:solidFill>
                  <a:srgbClr val="FF0000"/>
                </a:solidFill>
              </a:rPr>
              <a:t> </a:t>
            </a:r>
            <a:r>
              <a:rPr lang="en-US" altLang="ja-JP" sz="1600" b="1"/>
              <a:t>and </a:t>
            </a:r>
            <a:r>
              <a:rPr lang="en-US" altLang="ja-JP" sz="1600" b="1">
                <a:solidFill>
                  <a:srgbClr val="FF0000"/>
                </a:solidFill>
              </a:rPr>
              <a:t>large </a:t>
            </a:r>
            <a:r>
              <a:rPr lang="en-US" altLang="ja-JP" sz="1600" b="1" i="1">
                <a:solidFill>
                  <a:srgbClr val="FF0000"/>
                </a:solidFill>
              </a:rPr>
              <a:t>A</a:t>
            </a:r>
            <a:endParaRPr lang="ja-JP" altLang="en-US" sz="1600" b="1" i="1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07138" y="6022975"/>
            <a:ext cx="263207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</a:rPr>
              <a:t>large </a:t>
            </a:r>
            <a:r>
              <a:rPr lang="en-US" altLang="ja-JP" sz="1600" b="1" i="1" dirty="0">
                <a:solidFill>
                  <a:srgbClr val="FF0000"/>
                </a:solidFill>
              </a:rPr>
              <a:t>A </a:t>
            </a:r>
            <a:r>
              <a:rPr lang="en-US" altLang="ja-JP" sz="1600" b="1" dirty="0"/>
              <a:t>but 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quite small </a:t>
            </a:r>
            <a:r>
              <a:rPr lang="en-US" altLang="ja-JP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138" name="正方形/長方形 30"/>
          <p:cNvSpPr>
            <a:spLocks noChangeArrowheads="1"/>
          </p:cNvSpPr>
          <p:nvPr/>
        </p:nvSpPr>
        <p:spPr bwMode="auto">
          <a:xfrm>
            <a:off x="4187825" y="6597650"/>
            <a:ext cx="495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5600" indent="-173038"/>
            <a:r>
              <a:rPr lang="en-US" altLang="ja-JP" sz="1200">
                <a:solidFill>
                  <a:srgbClr val="000000"/>
                </a:solidFill>
                <a:cs typeface="Arial" charset="0"/>
              </a:rPr>
              <a:t>Y. Ichikawa, H. Ueno </a:t>
            </a:r>
            <a:r>
              <a:rPr lang="en-US" altLang="ja-JP" sz="1200" i="1">
                <a:solidFill>
                  <a:srgbClr val="000000"/>
                </a:solidFill>
                <a:cs typeface="Arial" charset="0"/>
              </a:rPr>
              <a:t>et al</a:t>
            </a:r>
            <a:r>
              <a:rPr lang="en-US" altLang="ja-JP" sz="1200">
                <a:solidFill>
                  <a:srgbClr val="000000"/>
                </a:solidFill>
                <a:cs typeface="Arial" charset="0"/>
              </a:rPr>
              <a:t>., Nature Physics, published online (2012)</a:t>
            </a:r>
          </a:p>
        </p:txBody>
      </p:sp>
    </p:spTree>
    <p:extLst>
      <p:ext uri="{BB962C8B-B14F-4D97-AF65-F5344CB8AC3E}">
        <p14:creationId xmlns:p14="http://schemas.microsoft.com/office/powerpoint/2010/main" val="5305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90" y="40632"/>
            <a:ext cx="184731" cy="461665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66" y="699216"/>
            <a:ext cx="3181376" cy="21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" y="699216"/>
            <a:ext cx="5254905" cy="188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196771" y="3377431"/>
            <a:ext cx="3356657" cy="73158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89997" tIns="46797" rIns="89997" bIns="467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b="1" dirty="0" smtClean="0">
                <a:latin typeface="+mn-lt"/>
                <a:ea typeface="MeiryoKe_PGothic" pitchFamily="50" charset="-128"/>
              </a:rPr>
              <a:t>Two step PF</a:t>
            </a:r>
            <a:r>
              <a:rPr lang="ja-JP" altLang="en-US" b="1" dirty="0" smtClean="0">
                <a:latin typeface="+mn-lt"/>
                <a:ea typeface="MeiryoKe_PGothic" pitchFamily="50" charset="-128"/>
              </a:rPr>
              <a:t> </a:t>
            </a:r>
            <a:endParaRPr lang="en-US" altLang="ja-JP" b="1" dirty="0" smtClean="0">
              <a:latin typeface="+mn-lt"/>
              <a:ea typeface="MeiryoKe_PGothic" pitchFamily="50" charset="-128"/>
            </a:endParaRPr>
          </a:p>
          <a:p>
            <a:r>
              <a:rPr lang="ja-JP" altLang="en-US" b="1" dirty="0">
                <a:latin typeface="+mn-lt"/>
                <a:ea typeface="MeiryoKe_PGothic" pitchFamily="50" charset="-128"/>
              </a:rPr>
              <a:t> </a:t>
            </a:r>
            <a:r>
              <a:rPr lang="ja-JP" altLang="en-US" b="1" dirty="0" smtClean="0">
                <a:latin typeface="+mn-lt"/>
                <a:ea typeface="MeiryoKe_PGothic" pitchFamily="50" charset="-128"/>
              </a:rPr>
              <a:t>   → </a:t>
            </a:r>
            <a:r>
              <a:rPr lang="en-US" altLang="ja-JP" b="1" dirty="0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Maximize spin alignment</a:t>
            </a:r>
            <a:endParaRPr lang="ja-JP" altLang="en-US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96773" y="4704741"/>
            <a:ext cx="3865943" cy="75851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89997" tIns="46797" rIns="89997" bIns="467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b="1" dirty="0" smtClean="0">
                <a:latin typeface="+mn-lt"/>
                <a:ea typeface="MeiryoKe_PGothic" pitchFamily="50" charset="-128"/>
              </a:rPr>
              <a:t>Dispersion matching</a:t>
            </a:r>
            <a:r>
              <a:rPr lang="ja-JP" altLang="en-US" b="1" dirty="0" smtClean="0">
                <a:latin typeface="+mn-lt"/>
                <a:ea typeface="MeiryoKe_PGothic" pitchFamily="50" charset="-128"/>
              </a:rPr>
              <a:t> </a:t>
            </a:r>
            <a:endParaRPr lang="en-US" altLang="ja-JP" b="1" dirty="0" smtClean="0">
              <a:latin typeface="+mn-lt"/>
              <a:ea typeface="MeiryoKe_PGothic" pitchFamily="50" charset="-128"/>
            </a:endParaRPr>
          </a:p>
          <a:p>
            <a:r>
              <a:rPr lang="en-US" altLang="ja-JP" b="1" dirty="0">
                <a:latin typeface="+mn-lt"/>
                <a:ea typeface="MeiryoKe_PGothic" pitchFamily="50" charset="-128"/>
              </a:rPr>
              <a:t> </a:t>
            </a:r>
            <a:r>
              <a:rPr lang="en-US" altLang="ja-JP" b="1" dirty="0" smtClean="0">
                <a:latin typeface="+mn-lt"/>
                <a:ea typeface="MeiryoKe_PGothic" pitchFamily="50" charset="-128"/>
              </a:rPr>
              <a:t>   </a:t>
            </a:r>
            <a:r>
              <a:rPr lang="ja-JP" altLang="en-US" b="1" dirty="0" smtClean="0">
                <a:latin typeface="+mn-lt"/>
                <a:ea typeface="MeiryoKe_PGothic" pitchFamily="50" charset="-128"/>
              </a:rPr>
              <a:t>→ </a:t>
            </a:r>
            <a:r>
              <a:rPr lang="en-US" altLang="ja-JP" b="1" dirty="0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Maximize yield </a:t>
            </a:r>
            <a:r>
              <a:rPr lang="en-US" altLang="ja-JP" b="1" dirty="0" smtClean="0">
                <a:ea typeface="MeiryoKe_PGothic" pitchFamily="50" charset="-128"/>
              </a:rPr>
              <a:t>of two-step PF</a:t>
            </a:r>
            <a:endParaRPr lang="ja-JP" altLang="en-US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6772" y="4303129"/>
            <a:ext cx="941277" cy="369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7" tIns="45717" rIns="91437" bIns="45717">
            <a:spAutoFit/>
          </a:bodyPr>
          <a:lstStyle/>
          <a:p>
            <a:r>
              <a:rPr lang="en-US" altLang="ja-JP" b="1" dirty="0" smtClean="0">
                <a:solidFill>
                  <a:srgbClr val="0033CC"/>
                </a:solidFill>
                <a:latin typeface="Arial"/>
                <a:ea typeface="MeiryoKe_PGothic"/>
                <a:cs typeface="Arial" pitchFamily="34" charset="0"/>
              </a:rPr>
              <a:t>Key 2: 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96773" y="2992150"/>
            <a:ext cx="941277" cy="369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7" tIns="45717" rIns="91437" bIns="45717">
            <a:spAutoFit/>
          </a:bodyPr>
          <a:lstStyle/>
          <a:p>
            <a:r>
              <a:rPr lang="en-US" altLang="ja-JP" b="1" dirty="0" smtClean="0">
                <a:solidFill>
                  <a:srgbClr val="0033CC"/>
                </a:solidFill>
                <a:latin typeface="Arial"/>
                <a:ea typeface="MeiryoKe_PGothic"/>
                <a:cs typeface="Arial" pitchFamily="34" charset="0"/>
              </a:rPr>
              <a:t>Key 1: </a:t>
            </a:r>
            <a:endParaRPr lang="ja-JP" altLang="en-US" dirty="0"/>
          </a:p>
        </p:txBody>
      </p:sp>
      <p:pic>
        <p:nvPicPr>
          <p:cNvPr id="11" name="Picture 2" descr="D:\ueno\Documents\012-PolT\12.10.19-08 二回散乱プレスリリース\13.02.24 図完成形\BigRIPS TwoStep 英語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11" y="3176813"/>
            <a:ext cx="4848131" cy="33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名称未設定 1のコピ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77925"/>
            <a:ext cx="893921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37"/>
          <p:cNvSpPr txBox="1">
            <a:spLocks noChangeArrowheads="1"/>
          </p:cNvSpPr>
          <p:nvPr/>
        </p:nvSpPr>
        <p:spPr bwMode="auto">
          <a:xfrm>
            <a:off x="323850" y="12700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400" i="1" u="sng">
                <a:solidFill>
                  <a:srgbClr val="5F5F5F"/>
                </a:solidFill>
                <a:latin typeface="Times New Roman" pitchFamily="18" charset="0"/>
                <a:ea typeface="ＭＳ Ｐゴシック" pitchFamily="50" charset="-128"/>
              </a:rPr>
              <a:t>RIBF Layout</a:t>
            </a:r>
          </a:p>
        </p:txBody>
      </p:sp>
      <p:sp>
        <p:nvSpPr>
          <p:cNvPr id="9236" name="Text Box 39"/>
          <p:cNvSpPr txBox="1">
            <a:spLocks noChangeArrowheads="1"/>
          </p:cNvSpPr>
          <p:nvPr/>
        </p:nvSpPr>
        <p:spPr bwMode="auto">
          <a:xfrm>
            <a:off x="7288213" y="949325"/>
            <a:ext cx="1689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 dirty="0"/>
              <a:t>Self Confining RI Ion Target</a:t>
            </a:r>
          </a:p>
        </p:txBody>
      </p:sp>
      <p:sp>
        <p:nvSpPr>
          <p:cNvPr id="9237" name="Text Box 40"/>
          <p:cNvSpPr txBox="1">
            <a:spLocks noChangeArrowheads="1"/>
          </p:cNvSpPr>
          <p:nvPr/>
        </p:nvSpPr>
        <p:spPr bwMode="auto">
          <a:xfrm>
            <a:off x="7143750" y="2173288"/>
            <a:ext cx="1479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/>
              <a:t>700 MeV e-Storage ring</a:t>
            </a:r>
            <a:r>
              <a:rPr lang="en-US" altLang="ja-JP" sz="900"/>
              <a:t> </a:t>
            </a:r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613650" y="1831975"/>
            <a:ext cx="1301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/>
              <a:t>150 MeV e-Microtron</a:t>
            </a:r>
          </a:p>
        </p:txBody>
      </p:sp>
      <p:sp>
        <p:nvSpPr>
          <p:cNvPr id="9239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510087" cy="460375"/>
          </a:xfrm>
        </p:spPr>
        <p:txBody>
          <a:bodyPr/>
          <a:lstStyle/>
          <a:p>
            <a:r>
              <a:rPr lang="en-US" altLang="ja-JP" smtClean="0"/>
              <a:t>RIKEN RI Beam Factory (RIBF)</a:t>
            </a:r>
            <a:endParaRPr lang="ja-JP" altLang="en-US" smtClean="0"/>
          </a:p>
        </p:txBody>
      </p:sp>
      <p:sp>
        <p:nvSpPr>
          <p:cNvPr id="3" name="円/楕円 2"/>
          <p:cNvSpPr/>
          <p:nvPr/>
        </p:nvSpPr>
        <p:spPr bwMode="auto">
          <a:xfrm>
            <a:off x="1206500" y="2869114"/>
            <a:ext cx="856682" cy="830457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0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725488"/>
            <a:ext cx="3994150" cy="61325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997" tIns="46797" rIns="89997" bIns="46797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048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889" indent="-342889"/>
            <a:r>
              <a:rPr lang="en-US" altLang="ja-JP" i="1" dirty="0" smtClean="0"/>
              <a:t>μ </a:t>
            </a:r>
            <a:r>
              <a:rPr lang="en-US" altLang="ja-JP" dirty="0" smtClean="0"/>
              <a:t>&amp;</a:t>
            </a:r>
            <a:r>
              <a:rPr lang="en-US" altLang="ja-JP" i="1" dirty="0" smtClean="0"/>
              <a:t>Q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Al</a:t>
            </a:r>
            <a:r>
              <a:rPr lang="en-US" altLang="ja-JP" baseline="-25000" dirty="0" err="1" smtClean="0"/>
              <a:t>G.S</a:t>
            </a:r>
            <a:r>
              <a:rPr lang="en-US" altLang="ja-JP" baseline="-25000" dirty="0" smtClean="0"/>
              <a:t>.</a:t>
            </a:r>
            <a:r>
              <a:rPr lang="en-US" altLang="ja-JP" dirty="0" smtClean="0"/>
              <a:t>) measurements @RIKEN</a:t>
            </a:r>
            <a:endParaRPr lang="ja-JP" altLang="en-US" dirty="0" smtClean="0"/>
          </a:p>
        </p:txBody>
      </p:sp>
      <p:pic>
        <p:nvPicPr>
          <p:cNvPr id="20484" name="Picture 2" descr="図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8" y="1752600"/>
            <a:ext cx="3798888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テキスト ボックス 110"/>
          <p:cNvSpPr txBox="1">
            <a:spLocks noChangeArrowheads="1"/>
          </p:cNvSpPr>
          <p:nvPr/>
        </p:nvSpPr>
        <p:spPr bwMode="auto">
          <a:xfrm>
            <a:off x="2" y="684215"/>
            <a:ext cx="3653558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Method: </a:t>
            </a:r>
          </a:p>
          <a:p>
            <a:pPr eaLnBrk="1" hangingPunct="1"/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Polarized RI beam </a:t>
            </a:r>
          </a:p>
          <a:p>
            <a:pPr eaLnBrk="1" hangingPunct="1"/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               + </a:t>
            </a:r>
            <a:r>
              <a:rPr lang="el-GR" altLang="ja-JP" b="1">
                <a:solidFill>
                  <a:srgbClr val="00B0F0"/>
                </a:solidFill>
                <a:latin typeface="+mn-lt"/>
                <a:cs typeface="Arial" charset="0"/>
              </a:rPr>
              <a:t>β</a:t>
            </a:r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-NMR spectroscopy</a:t>
            </a:r>
            <a:endParaRPr lang="ja-JP" altLang="en-US" b="1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pic>
        <p:nvPicPr>
          <p:cNvPr id="20486" name="Picture 5" descr="図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8" y="4838700"/>
            <a:ext cx="27082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4164018" y="725491"/>
            <a:ext cx="4979987" cy="34655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/>
          <a:lstStyle/>
          <a:p>
            <a:pPr algn="ctr" defTabSz="4176587"/>
            <a:endParaRPr lang="ja-JP" altLang="en-US" sz="1000">
              <a:latin typeface="+mn-lt"/>
            </a:endParaRPr>
          </a:p>
        </p:txBody>
      </p:sp>
      <p:pic>
        <p:nvPicPr>
          <p:cNvPr id="20488" name="図 353" descr="NuclCha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71601"/>
            <a:ext cx="4579938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285"/>
          <p:cNvSpPr txBox="1">
            <a:spLocks noChangeArrowheads="1"/>
          </p:cNvSpPr>
          <p:nvPr/>
        </p:nvSpPr>
        <p:spPr bwMode="auto">
          <a:xfrm>
            <a:off x="4249738" y="809626"/>
            <a:ext cx="1338822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B0F0"/>
                </a:solidFill>
                <a:latin typeface="+mn-lt"/>
              </a:rPr>
              <a:t>Measured:</a:t>
            </a:r>
            <a:endParaRPr lang="en-US" altLang="ja-JP" b="1" i="1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20490" name="グループ化 160"/>
          <p:cNvGrpSpPr>
            <a:grpSpLocks/>
          </p:cNvGrpSpPr>
          <p:nvPr/>
        </p:nvGrpSpPr>
        <p:grpSpPr bwMode="auto">
          <a:xfrm>
            <a:off x="7948617" y="1406525"/>
            <a:ext cx="280987" cy="2636838"/>
            <a:chOff x="6355860" y="1764411"/>
            <a:chExt cx="216287" cy="2204135"/>
          </a:xfrm>
        </p:grpSpPr>
        <p:sp>
          <p:nvSpPr>
            <p:cNvPr id="20543" name="Rectangle 264"/>
            <p:cNvSpPr>
              <a:spLocks noChangeArrowheads="1"/>
            </p:cNvSpPr>
            <p:nvPr/>
          </p:nvSpPr>
          <p:spPr bwMode="auto">
            <a:xfrm>
              <a:off x="6355860" y="1764411"/>
              <a:ext cx="209651" cy="2186368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  <p:sp>
          <p:nvSpPr>
            <p:cNvPr id="20544" name="Rectangle 265"/>
            <p:cNvSpPr>
              <a:spLocks noChangeArrowheads="1"/>
            </p:cNvSpPr>
            <p:nvPr/>
          </p:nvSpPr>
          <p:spPr bwMode="auto">
            <a:xfrm>
              <a:off x="6362496" y="1782178"/>
              <a:ext cx="209651" cy="2186368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</p:grpSp>
      <p:sp>
        <p:nvSpPr>
          <p:cNvPr id="20491" name="Text Box 266"/>
          <p:cNvSpPr txBox="1">
            <a:spLocks noChangeArrowheads="1"/>
          </p:cNvSpPr>
          <p:nvPr/>
        </p:nvSpPr>
        <p:spPr bwMode="auto">
          <a:xfrm>
            <a:off x="7858126" y="1239838"/>
            <a:ext cx="491138" cy="24840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997" tIns="46797" rIns="89997" bIns="4679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000" i="1">
                <a:solidFill>
                  <a:schemeClr val="bg1"/>
                </a:solidFill>
                <a:latin typeface="+mn-lt"/>
              </a:rPr>
              <a:t>N</a:t>
            </a:r>
            <a:r>
              <a:rPr lang="en-US" altLang="ja-JP" sz="1000">
                <a:solidFill>
                  <a:schemeClr val="bg1"/>
                </a:solidFill>
                <a:latin typeface="+mn-lt"/>
              </a:rPr>
              <a:t>=20</a:t>
            </a:r>
          </a:p>
        </p:txBody>
      </p:sp>
      <p:grpSp>
        <p:nvGrpSpPr>
          <p:cNvPr id="20492" name="グループ化 66"/>
          <p:cNvGrpSpPr>
            <a:grpSpLocks/>
          </p:cNvGrpSpPr>
          <p:nvPr/>
        </p:nvGrpSpPr>
        <p:grpSpPr bwMode="auto">
          <a:xfrm>
            <a:off x="7921627" y="2950881"/>
            <a:ext cx="868363" cy="833438"/>
            <a:chOff x="7721129" y="3116263"/>
            <a:chExt cx="703262" cy="652462"/>
          </a:xfrm>
        </p:grpSpPr>
        <p:sp>
          <p:nvSpPr>
            <p:cNvPr id="20541" name="Rectangle 268"/>
            <p:cNvSpPr>
              <a:spLocks noChangeArrowheads="1"/>
            </p:cNvSpPr>
            <p:nvPr/>
          </p:nvSpPr>
          <p:spPr bwMode="auto">
            <a:xfrm>
              <a:off x="7729066" y="3116263"/>
              <a:ext cx="695325" cy="65246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  <p:sp>
          <p:nvSpPr>
            <p:cNvPr id="20542" name="Rectangle 269"/>
            <p:cNvSpPr>
              <a:spLocks noChangeArrowheads="1"/>
            </p:cNvSpPr>
            <p:nvPr/>
          </p:nvSpPr>
          <p:spPr bwMode="auto">
            <a:xfrm>
              <a:off x="7721129" y="3116263"/>
              <a:ext cx="695325" cy="6524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</p:grpSp>
      <p:grpSp>
        <p:nvGrpSpPr>
          <p:cNvPr id="20493" name="グループ化 159"/>
          <p:cNvGrpSpPr>
            <a:grpSpLocks/>
          </p:cNvGrpSpPr>
          <p:nvPr/>
        </p:nvGrpSpPr>
        <p:grpSpPr bwMode="auto">
          <a:xfrm>
            <a:off x="7099508" y="2689232"/>
            <a:ext cx="802220" cy="354013"/>
            <a:chOff x="5623352" y="2827868"/>
            <a:chExt cx="941531" cy="267605"/>
          </a:xfrm>
        </p:grpSpPr>
        <p:sp>
          <p:nvSpPr>
            <p:cNvPr id="20539" name="AutoShape 273"/>
            <p:cNvSpPr>
              <a:spLocks noChangeArrowheads="1"/>
            </p:cNvSpPr>
            <p:nvPr/>
          </p:nvSpPr>
          <p:spPr bwMode="auto">
            <a:xfrm>
              <a:off x="5626569" y="2829991"/>
              <a:ext cx="938314" cy="265482"/>
            </a:xfrm>
            <a:prstGeom prst="flowChartAlternateProcess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  <p:sp>
          <p:nvSpPr>
            <p:cNvPr id="20540" name="AutoShape 273"/>
            <p:cNvSpPr>
              <a:spLocks noChangeArrowheads="1"/>
            </p:cNvSpPr>
            <p:nvPr/>
          </p:nvSpPr>
          <p:spPr bwMode="auto">
            <a:xfrm>
              <a:off x="5623352" y="2827868"/>
              <a:ext cx="938314" cy="265482"/>
            </a:xfrm>
            <a:prstGeom prst="flowChartAlternateProcess">
              <a:avLst/>
            </a:prstGeom>
            <a:noFill/>
            <a:ln w="38100">
              <a:solidFill>
                <a:srgbClr val="00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1000">
                <a:latin typeface="+mn-lt"/>
              </a:endParaRPr>
            </a:p>
          </p:txBody>
        </p:sp>
      </p:grpSp>
      <p:sp>
        <p:nvSpPr>
          <p:cNvPr id="20494" name="Line 270"/>
          <p:cNvSpPr>
            <a:spLocks noChangeShapeType="1"/>
          </p:cNvSpPr>
          <p:nvPr/>
        </p:nvSpPr>
        <p:spPr bwMode="auto">
          <a:xfrm flipV="1">
            <a:off x="8397876" y="3784319"/>
            <a:ext cx="0" cy="1558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7" tIns="45717" rIns="91437" bIns="45717"/>
          <a:lstStyle/>
          <a:p>
            <a:endParaRPr lang="ja-JP" altLang="en-US">
              <a:latin typeface="+mn-lt"/>
            </a:endParaRPr>
          </a:p>
        </p:txBody>
      </p:sp>
      <p:grpSp>
        <p:nvGrpSpPr>
          <p:cNvPr id="20495" name="グループ化 211"/>
          <p:cNvGrpSpPr>
            <a:grpSpLocks/>
          </p:cNvGrpSpPr>
          <p:nvPr/>
        </p:nvGrpSpPr>
        <p:grpSpPr bwMode="auto">
          <a:xfrm>
            <a:off x="4256101" y="1301756"/>
            <a:ext cx="1112473" cy="233014"/>
            <a:chOff x="7590258" y="1967946"/>
            <a:chExt cx="1112073" cy="225638"/>
          </a:xfrm>
        </p:grpSpPr>
        <p:sp>
          <p:nvSpPr>
            <p:cNvPr id="20537" name="Text Box 261"/>
            <p:cNvSpPr txBox="1">
              <a:spLocks noChangeArrowheads="1"/>
            </p:cNvSpPr>
            <p:nvPr/>
          </p:nvSpPr>
          <p:spPr bwMode="auto">
            <a:xfrm>
              <a:off x="7680967" y="1967946"/>
              <a:ext cx="1021364" cy="22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900" b="1">
                  <a:solidFill>
                    <a:schemeClr val="bg2"/>
                  </a:solidFill>
                  <a:latin typeface="+mn-lt"/>
                  <a:cs typeface="Arial" charset="0"/>
                </a:rPr>
                <a:t>stable isotopes</a:t>
              </a:r>
            </a:p>
          </p:txBody>
        </p:sp>
        <p:sp>
          <p:nvSpPr>
            <p:cNvPr id="20538" name="正方形/長方形 161"/>
            <p:cNvSpPr>
              <a:spLocks noChangeArrowheads="1"/>
            </p:cNvSpPr>
            <p:nvPr/>
          </p:nvSpPr>
          <p:spPr bwMode="auto">
            <a:xfrm>
              <a:off x="7590258" y="2029712"/>
              <a:ext cx="133754" cy="133912"/>
            </a:xfrm>
            <a:prstGeom prst="rect">
              <a:avLst/>
            </a:prstGeom>
            <a:solidFill>
              <a:schemeClr val="tx1"/>
            </a:solidFill>
            <a:ln w="19050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20496" name="グループ化 193"/>
          <p:cNvGrpSpPr>
            <a:grpSpLocks/>
          </p:cNvGrpSpPr>
          <p:nvPr/>
        </p:nvGrpSpPr>
        <p:grpSpPr bwMode="auto">
          <a:xfrm>
            <a:off x="4151318" y="4319588"/>
            <a:ext cx="1620837" cy="2284412"/>
            <a:chOff x="3034378" y="4320349"/>
            <a:chExt cx="1436320" cy="2283665"/>
          </a:xfrm>
        </p:grpSpPr>
        <p:grpSp>
          <p:nvGrpSpPr>
            <p:cNvPr id="20529" name="グループ化 187"/>
            <p:cNvGrpSpPr>
              <a:grpSpLocks/>
            </p:cNvGrpSpPr>
            <p:nvPr/>
          </p:nvGrpSpPr>
          <p:grpSpPr bwMode="auto">
            <a:xfrm>
              <a:off x="3052483" y="4320349"/>
              <a:ext cx="1418215" cy="1111369"/>
              <a:chOff x="3052483" y="4320349"/>
              <a:chExt cx="1418215" cy="1111369"/>
            </a:xfrm>
          </p:grpSpPr>
          <p:sp>
            <p:nvSpPr>
              <p:cNvPr id="20534" name="Rectangle 26"/>
              <p:cNvSpPr>
                <a:spLocks noChangeArrowheads="1"/>
              </p:cNvSpPr>
              <p:nvPr/>
            </p:nvSpPr>
            <p:spPr bwMode="auto">
              <a:xfrm>
                <a:off x="3052483" y="4320350"/>
                <a:ext cx="1418215" cy="111136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900">
                  <a:latin typeface="+mn-lt"/>
                </a:endParaRPr>
              </a:p>
            </p:txBody>
          </p:sp>
          <p:pic>
            <p:nvPicPr>
              <p:cNvPr id="20535" name="Picture 50" descr="図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294" y="4575449"/>
                <a:ext cx="1186593" cy="762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36" name="Text Box 53"/>
              <p:cNvSpPr txBox="1">
                <a:spLocks noChangeArrowheads="1"/>
              </p:cNvSpPr>
              <p:nvPr/>
            </p:nvSpPr>
            <p:spPr bwMode="auto">
              <a:xfrm>
                <a:off x="3100114" y="4320349"/>
                <a:ext cx="500306" cy="230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l-GR" altLang="ja-JP" sz="900" b="1" i="1">
                    <a:solidFill>
                      <a:srgbClr val="6699FF"/>
                    </a:solidFill>
                    <a:latin typeface="+mn-lt"/>
                  </a:rPr>
                  <a:t>μ</a:t>
                </a:r>
                <a:r>
                  <a:rPr lang="en-US" altLang="ja-JP" sz="900" b="1" i="1">
                    <a:solidFill>
                      <a:srgbClr val="6699FF"/>
                    </a:solidFill>
                    <a:latin typeface="+mn-lt"/>
                  </a:rPr>
                  <a:t> </a:t>
                </a:r>
                <a:r>
                  <a:rPr lang="en-US" altLang="ja-JP" sz="900" b="1">
                    <a:solidFill>
                      <a:srgbClr val="6699FF"/>
                    </a:solidFill>
                    <a:latin typeface="+mn-lt"/>
                  </a:rPr>
                  <a:t>[</a:t>
                </a:r>
                <a:r>
                  <a:rPr lang="en-US" altLang="ja-JP" sz="900" b="1" baseline="30000">
                    <a:solidFill>
                      <a:srgbClr val="6699FF"/>
                    </a:solidFill>
                    <a:latin typeface="+mn-lt"/>
                  </a:rPr>
                  <a:t>30</a:t>
                </a:r>
                <a:r>
                  <a:rPr lang="en-US" altLang="ja-JP" sz="900" b="1">
                    <a:solidFill>
                      <a:srgbClr val="6699FF"/>
                    </a:solidFill>
                    <a:latin typeface="+mn-lt"/>
                  </a:rPr>
                  <a:t>Al]</a:t>
                </a:r>
              </a:p>
            </p:txBody>
          </p:sp>
        </p:grpSp>
        <p:grpSp>
          <p:nvGrpSpPr>
            <p:cNvPr id="20530" name="グループ化 188"/>
            <p:cNvGrpSpPr>
              <a:grpSpLocks/>
            </p:cNvGrpSpPr>
            <p:nvPr/>
          </p:nvGrpSpPr>
          <p:grpSpPr bwMode="auto">
            <a:xfrm>
              <a:off x="3034378" y="5486400"/>
              <a:ext cx="1409809" cy="1117614"/>
              <a:chOff x="3034378" y="5486400"/>
              <a:chExt cx="1409809" cy="1117614"/>
            </a:xfrm>
          </p:grpSpPr>
          <p:sp>
            <p:nvSpPr>
              <p:cNvPr id="20531" name="Rectangle 26"/>
              <p:cNvSpPr>
                <a:spLocks noChangeArrowheads="1"/>
              </p:cNvSpPr>
              <p:nvPr/>
            </p:nvSpPr>
            <p:spPr bwMode="auto">
              <a:xfrm>
                <a:off x="3034378" y="5492646"/>
                <a:ext cx="1409809" cy="111136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900">
                  <a:latin typeface="+mn-lt"/>
                </a:endParaRPr>
              </a:p>
            </p:txBody>
          </p:sp>
          <p:pic>
            <p:nvPicPr>
              <p:cNvPr id="20532" name="Picture 52" descr="図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5825" y="5704508"/>
                <a:ext cx="1266914" cy="82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33" name="Text Box 54"/>
              <p:cNvSpPr txBox="1">
                <a:spLocks noChangeArrowheads="1"/>
              </p:cNvSpPr>
              <p:nvPr/>
            </p:nvSpPr>
            <p:spPr bwMode="auto">
              <a:xfrm>
                <a:off x="3100114" y="5486400"/>
                <a:ext cx="500306" cy="230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l-GR" altLang="ja-JP" sz="900" b="1" i="1">
                    <a:solidFill>
                      <a:srgbClr val="6699FF"/>
                    </a:solidFill>
                    <a:latin typeface="+mn-lt"/>
                  </a:rPr>
                  <a:t>μ</a:t>
                </a:r>
                <a:r>
                  <a:rPr lang="en-US" altLang="ja-JP" sz="900" b="1" i="1">
                    <a:solidFill>
                      <a:srgbClr val="6699FF"/>
                    </a:solidFill>
                    <a:latin typeface="+mn-lt"/>
                  </a:rPr>
                  <a:t> </a:t>
                </a:r>
                <a:r>
                  <a:rPr lang="en-US" altLang="ja-JP" sz="900" b="1">
                    <a:solidFill>
                      <a:srgbClr val="6699FF"/>
                    </a:solidFill>
                    <a:latin typeface="+mn-lt"/>
                  </a:rPr>
                  <a:t>[</a:t>
                </a:r>
                <a:r>
                  <a:rPr lang="en-US" altLang="ja-JP" sz="900" b="1" baseline="30000">
                    <a:solidFill>
                      <a:srgbClr val="6699FF"/>
                    </a:solidFill>
                    <a:latin typeface="+mn-lt"/>
                  </a:rPr>
                  <a:t>32</a:t>
                </a:r>
                <a:r>
                  <a:rPr lang="en-US" altLang="ja-JP" sz="900" b="1">
                    <a:solidFill>
                      <a:srgbClr val="6699FF"/>
                    </a:solidFill>
                    <a:latin typeface="+mn-lt"/>
                  </a:rPr>
                  <a:t>Al]</a:t>
                </a:r>
              </a:p>
            </p:txBody>
          </p:sp>
        </p:grpSp>
      </p:grpSp>
      <p:sp>
        <p:nvSpPr>
          <p:cNvPr id="20497" name="Rectangle 239"/>
          <p:cNvSpPr>
            <a:spLocks noChangeArrowheads="1"/>
          </p:cNvSpPr>
          <p:nvPr/>
        </p:nvSpPr>
        <p:spPr bwMode="auto">
          <a:xfrm>
            <a:off x="7770816" y="6567295"/>
            <a:ext cx="1082348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>
            <a:spAutoFit/>
          </a:bodyPr>
          <a:lstStyle/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D. Kameda </a:t>
            </a:r>
            <a:r>
              <a:rPr lang="en-US" altLang="ja-JP" sz="800" i="1">
                <a:solidFill>
                  <a:srgbClr val="6699FF"/>
                </a:solidFill>
                <a:latin typeface="+mn-lt"/>
                <a:cs typeface="Times New Roman" pitchFamily="18" charset="0"/>
              </a:rPr>
              <a:t>et al</a:t>
            </a: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., </a:t>
            </a:r>
          </a:p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PLB 647, 93 (2007)</a:t>
            </a:r>
          </a:p>
        </p:txBody>
      </p:sp>
      <p:sp>
        <p:nvSpPr>
          <p:cNvPr id="20498" name="Rectangle 240"/>
          <p:cNvSpPr>
            <a:spLocks noChangeArrowheads="1"/>
          </p:cNvSpPr>
          <p:nvPr/>
        </p:nvSpPr>
        <p:spPr bwMode="auto">
          <a:xfrm>
            <a:off x="4395790" y="6567295"/>
            <a:ext cx="1140056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>
            <a:spAutoFit/>
          </a:bodyPr>
          <a:lstStyle/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H. Ueno </a:t>
            </a:r>
            <a:r>
              <a:rPr lang="en-US" altLang="ja-JP" sz="800" i="1">
                <a:solidFill>
                  <a:srgbClr val="6699FF"/>
                </a:solidFill>
                <a:latin typeface="+mn-lt"/>
                <a:cs typeface="Times New Roman" pitchFamily="18" charset="0"/>
              </a:rPr>
              <a:t>et al</a:t>
            </a: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., </a:t>
            </a:r>
          </a:p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PLB 615, 186 (2005)</a:t>
            </a:r>
          </a:p>
        </p:txBody>
      </p:sp>
      <p:sp>
        <p:nvSpPr>
          <p:cNvPr id="20499" name="Rectangle 239"/>
          <p:cNvSpPr>
            <a:spLocks noChangeArrowheads="1"/>
          </p:cNvSpPr>
          <p:nvPr/>
        </p:nvSpPr>
        <p:spPr bwMode="auto">
          <a:xfrm>
            <a:off x="6007105" y="6568883"/>
            <a:ext cx="127631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>
            <a:spAutoFit/>
          </a:bodyPr>
          <a:lstStyle/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D. Nagae </a:t>
            </a:r>
            <a:r>
              <a:rPr lang="en-US" altLang="ja-JP" sz="800" i="1">
                <a:solidFill>
                  <a:srgbClr val="6699FF"/>
                </a:solidFill>
                <a:latin typeface="+mn-lt"/>
                <a:cs typeface="Times New Roman" pitchFamily="18" charset="0"/>
              </a:rPr>
              <a:t>et al., </a:t>
            </a:r>
          </a:p>
          <a:p>
            <a:pPr defTabSz="4176587">
              <a:lnSpc>
                <a:spcPct val="70000"/>
              </a:lnSpc>
              <a:spcBef>
                <a:spcPct val="20000"/>
              </a:spcBef>
            </a:pPr>
            <a:r>
              <a:rPr lang="en-US" altLang="ja-JP" sz="800">
                <a:solidFill>
                  <a:srgbClr val="6699FF"/>
                </a:solidFill>
                <a:latin typeface="+mn-lt"/>
                <a:cs typeface="Times New Roman" pitchFamily="18" charset="0"/>
              </a:rPr>
              <a:t>PRC 79 027301 (2009).</a:t>
            </a:r>
          </a:p>
        </p:txBody>
      </p:sp>
      <p:sp>
        <p:nvSpPr>
          <p:cNvPr id="20500" name="テキスト ボックス 356"/>
          <p:cNvSpPr txBox="1">
            <a:spLocks noChangeArrowheads="1"/>
          </p:cNvSpPr>
          <p:nvPr/>
        </p:nvSpPr>
        <p:spPr bwMode="auto">
          <a:xfrm>
            <a:off x="6065842" y="5775325"/>
            <a:ext cx="652737" cy="184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600" b="1">
                <a:latin typeface="+mn-lt"/>
              </a:rPr>
              <a:t>|eqQ/h| (kHz)</a:t>
            </a:r>
            <a:endParaRPr lang="ja-JP" altLang="en-US" sz="600" b="1">
              <a:latin typeface="+mn-lt"/>
            </a:endParaRPr>
          </a:p>
        </p:txBody>
      </p:sp>
      <p:grpSp>
        <p:nvGrpSpPr>
          <p:cNvPr id="20501" name="グループ化 191"/>
          <p:cNvGrpSpPr>
            <a:grpSpLocks/>
          </p:cNvGrpSpPr>
          <p:nvPr/>
        </p:nvGrpSpPr>
        <p:grpSpPr bwMode="auto">
          <a:xfrm>
            <a:off x="7505700" y="4319592"/>
            <a:ext cx="1600200" cy="2224087"/>
            <a:chOff x="6161568" y="4320350"/>
            <a:chExt cx="1417281" cy="2223217"/>
          </a:xfrm>
        </p:grpSpPr>
        <p:sp>
          <p:nvSpPr>
            <p:cNvPr id="20525" name="Rectangle 27"/>
            <p:cNvSpPr>
              <a:spLocks noChangeArrowheads="1"/>
            </p:cNvSpPr>
            <p:nvPr/>
          </p:nvSpPr>
          <p:spPr bwMode="auto">
            <a:xfrm>
              <a:off x="6161568" y="4320350"/>
              <a:ext cx="1417281" cy="22232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900">
                <a:latin typeface="+mn-lt"/>
              </a:endParaRPr>
            </a:p>
          </p:txBody>
        </p:sp>
        <p:pic>
          <p:nvPicPr>
            <p:cNvPr id="20526" name="Picture 51" descr="図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657" y="4571165"/>
              <a:ext cx="1349102" cy="184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7" name="Text Box 56"/>
            <p:cNvSpPr txBox="1">
              <a:spLocks noChangeArrowheads="1"/>
            </p:cNvSpPr>
            <p:nvPr/>
          </p:nvSpPr>
          <p:spPr bwMode="auto">
            <a:xfrm>
              <a:off x="6261502" y="4362239"/>
              <a:ext cx="518498" cy="23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900" b="1" i="1">
                  <a:solidFill>
                    <a:srgbClr val="6699FF"/>
                  </a:solidFill>
                  <a:latin typeface="+mn-lt"/>
                </a:rPr>
                <a:t>Q </a:t>
              </a:r>
              <a:r>
                <a:rPr lang="en-US" altLang="ja-JP" sz="900" b="1">
                  <a:solidFill>
                    <a:srgbClr val="6699FF"/>
                  </a:solidFill>
                  <a:latin typeface="+mn-lt"/>
                </a:rPr>
                <a:t>[</a:t>
              </a:r>
              <a:r>
                <a:rPr lang="en-US" altLang="ja-JP" sz="900" b="1" baseline="30000">
                  <a:solidFill>
                    <a:srgbClr val="6699FF"/>
                  </a:solidFill>
                  <a:latin typeface="+mn-lt"/>
                </a:rPr>
                <a:t>32</a:t>
              </a:r>
              <a:r>
                <a:rPr lang="en-US" altLang="ja-JP" sz="900" b="1">
                  <a:solidFill>
                    <a:srgbClr val="6699FF"/>
                  </a:solidFill>
                  <a:latin typeface="+mn-lt"/>
                </a:rPr>
                <a:t>Al]</a:t>
              </a:r>
            </a:p>
          </p:txBody>
        </p:sp>
        <p:sp>
          <p:nvSpPr>
            <p:cNvPr id="20528" name="テキスト ボックス 357"/>
            <p:cNvSpPr txBox="1">
              <a:spLocks noChangeArrowheads="1"/>
            </p:cNvSpPr>
            <p:nvPr/>
          </p:nvSpPr>
          <p:spPr bwMode="auto">
            <a:xfrm>
              <a:off x="6701023" y="6283242"/>
              <a:ext cx="537585" cy="163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600" b="1">
                  <a:latin typeface="+mn-lt"/>
                </a:rPr>
                <a:t>|</a:t>
              </a:r>
              <a:r>
                <a:rPr lang="en-US" altLang="ja-JP" sz="600" b="1" i="1">
                  <a:latin typeface="+mn-lt"/>
                </a:rPr>
                <a:t>eqQ/h</a:t>
              </a:r>
              <a:r>
                <a:rPr lang="en-US" altLang="ja-JP" sz="600" b="1">
                  <a:latin typeface="+mn-lt"/>
                </a:rPr>
                <a:t>| (kHz)</a:t>
              </a:r>
              <a:endParaRPr lang="ja-JP" altLang="en-US" sz="600" b="1">
                <a:latin typeface="+mn-lt"/>
              </a:endParaRPr>
            </a:p>
          </p:txBody>
        </p:sp>
      </p:grpSp>
      <p:grpSp>
        <p:nvGrpSpPr>
          <p:cNvPr id="20502" name="Group 274"/>
          <p:cNvGrpSpPr>
            <a:grpSpLocks/>
          </p:cNvGrpSpPr>
          <p:nvPr/>
        </p:nvGrpSpPr>
        <p:grpSpPr bwMode="auto">
          <a:xfrm flipV="1">
            <a:off x="5238752" y="3060703"/>
            <a:ext cx="1922463" cy="1312863"/>
            <a:chOff x="15576" y="8540"/>
            <a:chExt cx="1577" cy="416"/>
          </a:xfrm>
        </p:grpSpPr>
        <p:sp>
          <p:nvSpPr>
            <p:cNvPr id="20523" name="Line 275"/>
            <p:cNvSpPr>
              <a:spLocks noChangeShapeType="1"/>
            </p:cNvSpPr>
            <p:nvPr/>
          </p:nvSpPr>
          <p:spPr bwMode="auto">
            <a:xfrm>
              <a:off x="15604" y="8544"/>
              <a:ext cx="1549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20524" name="Line 276"/>
            <p:cNvSpPr>
              <a:spLocks noChangeShapeType="1"/>
            </p:cNvSpPr>
            <p:nvPr/>
          </p:nvSpPr>
          <p:spPr bwMode="auto">
            <a:xfrm>
              <a:off x="15576" y="8540"/>
              <a:ext cx="1557" cy="41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20503" name="Group 274"/>
          <p:cNvGrpSpPr>
            <a:grpSpLocks/>
          </p:cNvGrpSpPr>
          <p:nvPr/>
        </p:nvGrpSpPr>
        <p:grpSpPr bwMode="auto">
          <a:xfrm flipV="1">
            <a:off x="5248277" y="3060701"/>
            <a:ext cx="2543175" cy="2560638"/>
            <a:chOff x="15576" y="8540"/>
            <a:chExt cx="1577" cy="416"/>
          </a:xfrm>
        </p:grpSpPr>
        <p:sp>
          <p:nvSpPr>
            <p:cNvPr id="20521" name="Line 275"/>
            <p:cNvSpPr>
              <a:spLocks noChangeShapeType="1"/>
            </p:cNvSpPr>
            <p:nvPr/>
          </p:nvSpPr>
          <p:spPr bwMode="auto">
            <a:xfrm>
              <a:off x="15604" y="8544"/>
              <a:ext cx="1549" cy="41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20522" name="Line 276"/>
            <p:cNvSpPr>
              <a:spLocks noChangeShapeType="1"/>
            </p:cNvSpPr>
            <p:nvPr/>
          </p:nvSpPr>
          <p:spPr bwMode="auto">
            <a:xfrm>
              <a:off x="15576" y="8540"/>
              <a:ext cx="1557" cy="412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20504" name="グループ化 190"/>
          <p:cNvGrpSpPr>
            <a:grpSpLocks/>
          </p:cNvGrpSpPr>
          <p:nvPr/>
        </p:nvGrpSpPr>
        <p:grpSpPr bwMode="auto">
          <a:xfrm>
            <a:off x="5868988" y="4319592"/>
            <a:ext cx="1511300" cy="2224087"/>
            <a:chOff x="4699561" y="4320350"/>
            <a:chExt cx="1338361" cy="2223217"/>
          </a:xfrm>
        </p:grpSpPr>
        <p:sp>
          <p:nvSpPr>
            <p:cNvPr id="20518" name="Rectangle 27"/>
            <p:cNvSpPr>
              <a:spLocks noChangeArrowheads="1"/>
            </p:cNvSpPr>
            <p:nvPr/>
          </p:nvSpPr>
          <p:spPr bwMode="auto">
            <a:xfrm>
              <a:off x="4699561" y="4320350"/>
              <a:ext cx="1338361" cy="22232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900">
                <a:latin typeface="+mn-lt"/>
              </a:endParaRPr>
            </a:p>
          </p:txBody>
        </p:sp>
        <p:sp>
          <p:nvSpPr>
            <p:cNvPr id="20519" name="Text Box 55"/>
            <p:cNvSpPr txBox="1">
              <a:spLocks noChangeArrowheads="1"/>
            </p:cNvSpPr>
            <p:nvPr/>
          </p:nvSpPr>
          <p:spPr bwMode="auto">
            <a:xfrm>
              <a:off x="4757372" y="4362239"/>
              <a:ext cx="518427" cy="23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900" b="1" i="1">
                  <a:solidFill>
                    <a:srgbClr val="6699FF"/>
                  </a:solidFill>
                  <a:latin typeface="+mn-lt"/>
                </a:rPr>
                <a:t>Q </a:t>
              </a:r>
              <a:r>
                <a:rPr lang="en-US" altLang="ja-JP" sz="900" b="1">
                  <a:solidFill>
                    <a:srgbClr val="6699FF"/>
                  </a:solidFill>
                  <a:latin typeface="+mn-lt"/>
                </a:rPr>
                <a:t>[</a:t>
              </a:r>
              <a:r>
                <a:rPr lang="en-US" altLang="ja-JP" sz="900" b="1" baseline="30000">
                  <a:solidFill>
                    <a:srgbClr val="6699FF"/>
                  </a:solidFill>
                  <a:latin typeface="+mn-lt"/>
                </a:rPr>
                <a:t>31</a:t>
              </a:r>
              <a:r>
                <a:rPr lang="en-US" altLang="ja-JP" sz="900" b="1">
                  <a:solidFill>
                    <a:srgbClr val="6699FF"/>
                  </a:solidFill>
                  <a:latin typeface="+mn-lt"/>
                </a:rPr>
                <a:t>Al]</a:t>
              </a:r>
            </a:p>
          </p:txBody>
        </p:sp>
        <p:pic>
          <p:nvPicPr>
            <p:cNvPr id="20520" name="図 393" descr="NQR31A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197" y="4872223"/>
              <a:ext cx="1229088" cy="119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5" name="テキスト ボックス 209"/>
          <p:cNvSpPr txBox="1">
            <a:spLocks noChangeArrowheads="1"/>
          </p:cNvSpPr>
          <p:nvPr/>
        </p:nvSpPr>
        <p:spPr bwMode="auto">
          <a:xfrm>
            <a:off x="1114431" y="4595816"/>
            <a:ext cx="2095439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l-GR" altLang="ja-JP" b="1">
                <a:solidFill>
                  <a:srgbClr val="00B0F0"/>
                </a:solidFill>
                <a:latin typeface="+mn-lt"/>
                <a:cs typeface="Arial" charset="0"/>
              </a:rPr>
              <a:t>β</a:t>
            </a:r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-NMR apparatus</a:t>
            </a:r>
            <a:endParaRPr lang="ja-JP" altLang="en-US" b="1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sp>
        <p:nvSpPr>
          <p:cNvPr id="20506" name="テキスト ボックス 210"/>
          <p:cNvSpPr txBox="1">
            <a:spLocks noChangeArrowheads="1"/>
          </p:cNvSpPr>
          <p:nvPr/>
        </p:nvSpPr>
        <p:spPr bwMode="auto">
          <a:xfrm>
            <a:off x="1436693" y="3040065"/>
            <a:ext cx="787389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00B0F0"/>
                </a:solidFill>
                <a:latin typeface="+mn-lt"/>
                <a:cs typeface="Arial" charset="0"/>
              </a:rPr>
              <a:t>RIPS </a:t>
            </a:r>
          </a:p>
        </p:txBody>
      </p:sp>
      <p:grpSp>
        <p:nvGrpSpPr>
          <p:cNvPr id="20507" name="グループ化 213"/>
          <p:cNvGrpSpPr>
            <a:grpSpLocks/>
          </p:cNvGrpSpPr>
          <p:nvPr/>
        </p:nvGrpSpPr>
        <p:grpSpPr bwMode="auto">
          <a:xfrm flipH="1">
            <a:off x="7537453" y="3051177"/>
            <a:ext cx="277813" cy="1376363"/>
            <a:chOff x="6830554" y="3074101"/>
            <a:chExt cx="1003426" cy="1415548"/>
          </a:xfrm>
        </p:grpSpPr>
        <p:sp>
          <p:nvSpPr>
            <p:cNvPr id="20516" name="Line 275"/>
            <p:cNvSpPr>
              <a:spLocks noChangeShapeType="1"/>
            </p:cNvSpPr>
            <p:nvPr/>
          </p:nvSpPr>
          <p:spPr bwMode="auto">
            <a:xfrm flipH="1" flipV="1">
              <a:off x="6830554" y="3074101"/>
              <a:ext cx="976156" cy="13924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20517" name="Line 276"/>
            <p:cNvSpPr>
              <a:spLocks noChangeShapeType="1"/>
            </p:cNvSpPr>
            <p:nvPr/>
          </p:nvSpPr>
          <p:spPr bwMode="auto">
            <a:xfrm flipH="1" flipV="1">
              <a:off x="6852783" y="3097244"/>
              <a:ext cx="981197" cy="1392405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20508" name="グループ化 216"/>
          <p:cNvGrpSpPr>
            <a:grpSpLocks/>
          </p:cNvGrpSpPr>
          <p:nvPr/>
        </p:nvGrpSpPr>
        <p:grpSpPr bwMode="auto">
          <a:xfrm flipH="1">
            <a:off x="5908677" y="3060707"/>
            <a:ext cx="1622425" cy="1349375"/>
            <a:chOff x="6830554" y="3074101"/>
            <a:chExt cx="1003426" cy="1415548"/>
          </a:xfrm>
        </p:grpSpPr>
        <p:sp>
          <p:nvSpPr>
            <p:cNvPr id="20514" name="Line 275"/>
            <p:cNvSpPr>
              <a:spLocks noChangeShapeType="1"/>
            </p:cNvSpPr>
            <p:nvPr/>
          </p:nvSpPr>
          <p:spPr bwMode="auto">
            <a:xfrm flipH="1" flipV="1">
              <a:off x="6830554" y="3074101"/>
              <a:ext cx="976156" cy="13924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20515" name="Line 276"/>
            <p:cNvSpPr>
              <a:spLocks noChangeShapeType="1"/>
            </p:cNvSpPr>
            <p:nvPr/>
          </p:nvSpPr>
          <p:spPr bwMode="auto">
            <a:xfrm flipH="1" flipV="1">
              <a:off x="6852783" y="3097244"/>
              <a:ext cx="981197" cy="1392405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20509" name="グループ化 220"/>
          <p:cNvGrpSpPr>
            <a:grpSpLocks/>
          </p:cNvGrpSpPr>
          <p:nvPr/>
        </p:nvGrpSpPr>
        <p:grpSpPr bwMode="auto">
          <a:xfrm>
            <a:off x="4254509" y="1511309"/>
            <a:ext cx="1245541" cy="233014"/>
            <a:chOff x="7590258" y="1967948"/>
            <a:chExt cx="1244843" cy="226502"/>
          </a:xfrm>
        </p:grpSpPr>
        <p:sp>
          <p:nvSpPr>
            <p:cNvPr id="20512" name="Text Box 261"/>
            <p:cNvSpPr txBox="1">
              <a:spLocks noChangeArrowheads="1"/>
            </p:cNvSpPr>
            <p:nvPr/>
          </p:nvSpPr>
          <p:spPr bwMode="auto">
            <a:xfrm>
              <a:off x="7680967" y="1967948"/>
              <a:ext cx="1154134" cy="22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l-GR" altLang="ja-JP" sz="900" b="1" i="1">
                  <a:solidFill>
                    <a:schemeClr val="bg2"/>
                  </a:solidFill>
                  <a:latin typeface="+mn-lt"/>
                  <a:cs typeface="Arial" charset="0"/>
                </a:rPr>
                <a:t>μ</a:t>
              </a:r>
              <a:r>
                <a:rPr lang="en-US" altLang="ja-JP" sz="900" b="1">
                  <a:solidFill>
                    <a:schemeClr val="bg2"/>
                  </a:solidFill>
                  <a:latin typeface="+mn-lt"/>
                  <a:cs typeface="Arial" charset="0"/>
                </a:rPr>
                <a:t> and/or </a:t>
              </a:r>
              <a:r>
                <a:rPr lang="en-US" altLang="ja-JP" sz="900" b="1" i="1">
                  <a:solidFill>
                    <a:schemeClr val="bg2"/>
                  </a:solidFill>
                  <a:latin typeface="+mn-lt"/>
                  <a:cs typeface="Arial" charset="0"/>
                </a:rPr>
                <a:t>Q</a:t>
              </a:r>
              <a:r>
                <a:rPr lang="en-US" altLang="ja-JP" sz="900" b="1">
                  <a:solidFill>
                    <a:schemeClr val="bg2"/>
                  </a:solidFill>
                  <a:latin typeface="+mn-lt"/>
                  <a:cs typeface="Arial" charset="0"/>
                </a:rPr>
                <a:t> known</a:t>
              </a:r>
            </a:p>
          </p:txBody>
        </p:sp>
        <p:sp>
          <p:nvSpPr>
            <p:cNvPr id="20513" name="正方形/長方形 222"/>
            <p:cNvSpPr>
              <a:spLocks noChangeArrowheads="1"/>
            </p:cNvSpPr>
            <p:nvPr/>
          </p:nvSpPr>
          <p:spPr bwMode="auto">
            <a:xfrm>
              <a:off x="7590258" y="2029712"/>
              <a:ext cx="133754" cy="133912"/>
            </a:xfrm>
            <a:prstGeom prst="rect">
              <a:avLst/>
            </a:prstGeom>
            <a:solidFill>
              <a:srgbClr val="00E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>
                <a:latin typeface="+mn-lt"/>
              </a:endParaRPr>
            </a:p>
          </p:txBody>
        </p:sp>
      </p:grpSp>
      <p:sp>
        <p:nvSpPr>
          <p:cNvPr id="20510" name="角丸四角形吹き出し 318"/>
          <p:cNvSpPr>
            <a:spLocks noChangeArrowheads="1"/>
          </p:cNvSpPr>
          <p:nvPr/>
        </p:nvSpPr>
        <p:spPr bwMode="auto">
          <a:xfrm>
            <a:off x="904877" y="4562482"/>
            <a:ext cx="2838450" cy="2295525"/>
          </a:xfrm>
          <a:prstGeom prst="wedgeRoundRectCallout">
            <a:avLst>
              <a:gd name="adj1" fmla="val 37560"/>
              <a:gd name="adj2" fmla="val -123685"/>
              <a:gd name="adj3" fmla="val 16667"/>
            </a:avLst>
          </a:prstGeom>
          <a:noFill/>
          <a:ln w="19050" algn="ctr">
            <a:solidFill>
              <a:srgbClr val="0099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997" tIns="46797" rIns="89997" bIns="46797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0511" name="Text Box 262"/>
          <p:cNvSpPr txBox="1">
            <a:spLocks noChangeArrowheads="1"/>
          </p:cNvSpPr>
          <p:nvPr/>
        </p:nvSpPr>
        <p:spPr bwMode="auto">
          <a:xfrm>
            <a:off x="7662867" y="3917950"/>
            <a:ext cx="1209283" cy="24840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9997" tIns="46797" rIns="89997" bIns="4679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000">
                <a:solidFill>
                  <a:schemeClr val="bg1"/>
                </a:solidFill>
                <a:latin typeface="+mn-lt"/>
              </a:rPr>
              <a:t>Island of inversion</a:t>
            </a:r>
          </a:p>
        </p:txBody>
      </p:sp>
    </p:spTree>
    <p:extLst>
      <p:ext uri="{BB962C8B-B14F-4D97-AF65-F5344CB8AC3E}">
        <p14:creationId xmlns:p14="http://schemas.microsoft.com/office/powerpoint/2010/main" val="4977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7572901" cy="461659"/>
          </a:xfrm>
        </p:spPr>
        <p:txBody>
          <a:bodyPr/>
          <a:lstStyle/>
          <a:p>
            <a:r>
              <a:rPr kumimoji="1" lang="en-US" altLang="ja-JP" dirty="0" smtClean="0"/>
              <a:t>Nuclear-moment measurements of unstable nuclei</a:t>
            </a:r>
            <a:endParaRPr kumimoji="1" lang="ja-JP" altLang="en-US" dirty="0"/>
          </a:p>
        </p:txBody>
      </p:sp>
      <p:cxnSp>
        <p:nvCxnSpPr>
          <p:cNvPr id="7" name="カギ線コネクタ 6"/>
          <p:cNvCxnSpPr/>
          <p:nvPr/>
        </p:nvCxnSpPr>
        <p:spPr>
          <a:xfrm flipV="1">
            <a:off x="679269" y="1214053"/>
            <a:ext cx="1040161" cy="639938"/>
          </a:xfrm>
          <a:prstGeom prst="bentConnector3">
            <a:avLst>
              <a:gd name="adj1" fmla="val 516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762308" y="1029386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Laser-based techniques</a:t>
            </a:r>
          </a:p>
          <a:p>
            <a:r>
              <a:rPr lang="en-US" altLang="ja-JP" b="1" dirty="0" smtClean="0"/>
              <a:t>     ISOLDE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047531" y="1618415"/>
            <a:ext cx="53856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baseline="30000" dirty="0"/>
              <a:t>49</a:t>
            </a:r>
            <a:r>
              <a:rPr lang="en-US" altLang="ja-JP" sz="1400" i="1" dirty="0"/>
              <a:t>K and </a:t>
            </a:r>
            <a:r>
              <a:rPr lang="en-US" altLang="ja-JP" sz="1400" i="1" baseline="30000" dirty="0" smtClean="0"/>
              <a:t>51</a:t>
            </a:r>
            <a:r>
              <a:rPr lang="en-US" altLang="ja-JP" sz="1400" i="1" dirty="0" smtClean="0"/>
              <a:t>K</a:t>
            </a:r>
            <a:r>
              <a:rPr lang="en-US" altLang="ja-JP" sz="1400" i="1" dirty="0"/>
              <a:t>: </a:t>
            </a:r>
            <a:r>
              <a:rPr lang="en-US" altLang="ja-JP" sz="1400" dirty="0" smtClean="0"/>
              <a:t>J. </a:t>
            </a:r>
            <a:r>
              <a:rPr lang="en-US" altLang="ja-JP" sz="1400" dirty="0" err="1" smtClean="0"/>
              <a:t>Papuga</a:t>
            </a:r>
            <a:r>
              <a:rPr lang="en-US" altLang="ja-JP" sz="1400" i="1" dirty="0" smtClean="0"/>
              <a:t> 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/>
              <a:t>. </a:t>
            </a:r>
            <a:r>
              <a:rPr lang="en-US" altLang="ja-JP" sz="1400" b="1" dirty="0"/>
              <a:t>110</a:t>
            </a:r>
            <a:r>
              <a:rPr lang="en-US" altLang="ja-JP" sz="1400" dirty="0"/>
              <a:t>, 172503 (2013</a:t>
            </a:r>
            <a:r>
              <a:rPr lang="en-US" altLang="ja-JP" sz="1400" dirty="0" smtClean="0"/>
              <a:t>)</a:t>
            </a:r>
          </a:p>
          <a:p>
            <a:r>
              <a:rPr lang="en-US" altLang="ja-JP" sz="1400" i="1" baseline="30000" dirty="0" smtClean="0"/>
              <a:t>72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ja-JP" sz="1400" i="1" baseline="30000" dirty="0" smtClean="0"/>
              <a:t>78</a:t>
            </a:r>
            <a:r>
              <a:rPr lang="en-US" altLang="ja-JP" sz="1400" i="1" dirty="0" smtClean="0"/>
              <a:t>Ga</a:t>
            </a:r>
            <a:r>
              <a:rPr lang="en-US" altLang="ja-JP" sz="1400" i="1" dirty="0"/>
              <a:t>: </a:t>
            </a:r>
            <a:r>
              <a:rPr lang="en-US" altLang="ja-JP" sz="1400" dirty="0" err="1" smtClean="0"/>
              <a:t>E.Mane</a:t>
            </a:r>
            <a:r>
              <a:rPr lang="en-US" altLang="ja-JP" sz="1400" i="1" dirty="0" smtClean="0"/>
              <a:t> et al., </a:t>
            </a:r>
            <a:r>
              <a:rPr lang="en-US" altLang="ja-JP" sz="1400" dirty="0" smtClean="0"/>
              <a:t>Phys. Rev</a:t>
            </a:r>
            <a:r>
              <a:rPr lang="en-US" altLang="ja-JP" sz="1400" dirty="0"/>
              <a:t>. C </a:t>
            </a:r>
            <a:r>
              <a:rPr lang="en-US" altLang="ja-JP" sz="1400" b="1" dirty="0"/>
              <a:t>84</a:t>
            </a:r>
            <a:r>
              <a:rPr lang="en-US" altLang="ja-JP" sz="1400" dirty="0"/>
              <a:t>, 024303 (2011</a:t>
            </a:r>
            <a:r>
              <a:rPr lang="en-US" altLang="ja-JP" sz="1400" dirty="0" smtClean="0"/>
              <a:t>)</a:t>
            </a:r>
          </a:p>
          <a:p>
            <a:r>
              <a:rPr lang="en-US" altLang="ja-JP" sz="1400" i="1" baseline="30000" dirty="0" smtClean="0"/>
              <a:t>58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−62</a:t>
            </a:r>
            <a:r>
              <a:rPr lang="en-US" altLang="ja-JP" sz="1400" i="1" dirty="0" smtClean="0"/>
              <a:t>Cu</a:t>
            </a:r>
            <a:r>
              <a:rPr lang="en-US" altLang="ja-JP" sz="1400" i="1" dirty="0"/>
              <a:t>: </a:t>
            </a:r>
            <a:r>
              <a:rPr lang="en-US" altLang="ja-JP" sz="1400" dirty="0" smtClean="0"/>
              <a:t>P. </a:t>
            </a:r>
            <a:r>
              <a:rPr lang="en-US" altLang="ja-JP" sz="1400" dirty="0" err="1" smtClean="0"/>
              <a:t>Vingerhoets</a:t>
            </a:r>
            <a:r>
              <a:rPr lang="en-US" altLang="ja-JP" sz="1400" dirty="0" smtClean="0"/>
              <a:t> </a:t>
            </a:r>
            <a:r>
              <a:rPr lang="en-US" altLang="ja-JP" sz="1400" i="1" dirty="0"/>
              <a:t>et al., </a:t>
            </a:r>
            <a:r>
              <a:rPr lang="de-DE" altLang="ja-JP" sz="1400" dirty="0" smtClean="0"/>
              <a:t>Phys.Lett</a:t>
            </a:r>
            <a:r>
              <a:rPr lang="de-DE" altLang="ja-JP" sz="1400" dirty="0"/>
              <a:t>. </a:t>
            </a:r>
            <a:r>
              <a:rPr lang="de-DE" altLang="ja-JP" sz="1400" b="1" dirty="0"/>
              <a:t>B 703</a:t>
            </a:r>
            <a:r>
              <a:rPr lang="de-DE" altLang="ja-JP" sz="1400" dirty="0"/>
              <a:t>, 34 (2011</a:t>
            </a:r>
            <a:r>
              <a:rPr lang="de-DE" altLang="ja-JP" sz="1400" dirty="0" smtClean="0"/>
              <a:t>)</a:t>
            </a:r>
          </a:p>
          <a:p>
            <a:r>
              <a:rPr lang="en-US" altLang="ja-JP" sz="1400" i="1" baseline="30000" dirty="0" smtClean="0"/>
              <a:t>67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ja-JP" sz="1400" i="1" baseline="30000" dirty="0" smtClean="0"/>
              <a:t>81</a:t>
            </a:r>
            <a:r>
              <a:rPr lang="en-US" altLang="ja-JP" sz="1400" i="1" dirty="0" smtClean="0"/>
              <a:t>Ga</a:t>
            </a:r>
            <a:r>
              <a:rPr lang="en-US" altLang="ja-JP" sz="1400" i="1" dirty="0"/>
              <a:t>: </a:t>
            </a:r>
            <a:r>
              <a:rPr lang="en-US" altLang="ja-JP" sz="1400" dirty="0" err="1" smtClean="0"/>
              <a:t>B.Cheal</a:t>
            </a:r>
            <a:r>
              <a:rPr lang="en-US" altLang="ja-JP" sz="1400" dirty="0" smtClean="0"/>
              <a:t>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/>
              <a:t>. </a:t>
            </a:r>
            <a:r>
              <a:rPr lang="en-US" altLang="ja-JP" sz="1400" b="1" dirty="0"/>
              <a:t>104</a:t>
            </a:r>
            <a:r>
              <a:rPr lang="en-US" altLang="ja-JP" sz="1400" dirty="0"/>
              <a:t>, 252502 (2010)</a:t>
            </a:r>
            <a:endParaRPr lang="ja-JP" altLang="en-US" sz="1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286191" y="2681555"/>
            <a:ext cx="6436222" cy="3561047"/>
            <a:chOff x="1286191" y="2681555"/>
            <a:chExt cx="6436222" cy="356104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455033" y="2681555"/>
              <a:ext cx="6267380" cy="3561047"/>
              <a:chOff x="-17937" y="-5928"/>
              <a:chExt cx="32176" cy="18282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17937" y="-5928"/>
                <a:ext cx="32176" cy="18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2970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937" y="-5928"/>
                <a:ext cx="32184" cy="18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円/楕円 15"/>
            <p:cNvSpPr/>
            <p:nvPr/>
          </p:nvSpPr>
          <p:spPr bwMode="auto">
            <a:xfrm>
              <a:off x="1286191" y="2897014"/>
              <a:ext cx="1114314" cy="261953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4825543" y="2855310"/>
              <a:ext cx="1133736" cy="2619531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579101" y="1040671"/>
            <a:ext cx="20665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Ground state </a:t>
            </a:r>
            <a:r>
              <a:rPr kumimoji="1" lang="en-US" altLang="ja-JP" sz="1600" b="1" i="1" dirty="0" smtClean="0"/>
              <a:t>μ</a:t>
            </a:r>
            <a:r>
              <a:rPr kumimoji="1" lang="en-US" altLang="ja-JP" sz="1600" b="1" dirty="0" smtClean="0"/>
              <a:t> &amp; </a:t>
            </a:r>
            <a:r>
              <a:rPr kumimoji="1" lang="en-US" altLang="ja-JP" sz="1600" b="1" i="1" dirty="0" smtClean="0"/>
              <a:t>Q</a:t>
            </a:r>
            <a:endParaRPr kumimoji="1" lang="ja-JP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8970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i="1" dirty="0" smtClean="0"/>
              <a:t>Q 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33</a:t>
            </a:r>
            <a:r>
              <a:rPr lang="en-US" altLang="ja-JP" dirty="0" smtClean="0"/>
              <a:t>Al) measurement @GANIL</a:t>
            </a:r>
            <a:endParaRPr lang="ja-JP" altLang="en-US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834171" y="1677538"/>
            <a:ext cx="3815069" cy="4346555"/>
            <a:chOff x="2713038" y="704850"/>
            <a:chExt cx="6454775" cy="6032500"/>
          </a:xfrm>
        </p:grpSpPr>
        <p:pic>
          <p:nvPicPr>
            <p:cNvPr id="215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704850"/>
              <a:ext cx="6454775" cy="603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509" name="正方形/長方形 6"/>
            <p:cNvSpPr>
              <a:spLocks noChangeArrowheads="1"/>
            </p:cNvSpPr>
            <p:nvPr/>
          </p:nvSpPr>
          <p:spPr bwMode="auto">
            <a:xfrm rot="3700838">
              <a:off x="6092825" y="4097338"/>
              <a:ext cx="293688" cy="61912"/>
            </a:xfrm>
            <a:prstGeom prst="rect">
              <a:avLst/>
            </a:prstGeom>
            <a:solidFill>
              <a:srgbClr val="0099FF"/>
            </a:solidFill>
            <a:ln w="1905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21510" name="二等辺三角形 8"/>
            <p:cNvSpPr>
              <a:spLocks noChangeArrowheads="1"/>
            </p:cNvSpPr>
            <p:nvPr/>
          </p:nvSpPr>
          <p:spPr bwMode="auto">
            <a:xfrm rot="5946710">
              <a:off x="5949951" y="4321175"/>
              <a:ext cx="80962" cy="249237"/>
            </a:xfrm>
            <a:prstGeom prst="triangle">
              <a:avLst>
                <a:gd name="adj" fmla="val 50000"/>
              </a:avLst>
            </a:prstGeom>
            <a:solidFill>
              <a:srgbClr val="0099FF"/>
            </a:solidFill>
            <a:ln w="19050" algn="ctr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 anchor="ctr"/>
            <a:lstStyle/>
            <a:p>
              <a:endParaRPr lang="ja-JP" altLang="en-US">
                <a:latin typeface="+mn-lt"/>
              </a:endParaRPr>
            </a:p>
          </p:txBody>
        </p:sp>
        <p:grpSp>
          <p:nvGrpSpPr>
            <p:cNvPr id="21512" name="Group 13"/>
            <p:cNvGrpSpPr>
              <a:grpSpLocks/>
            </p:cNvGrpSpPr>
            <p:nvPr/>
          </p:nvGrpSpPr>
          <p:grpSpPr bwMode="auto">
            <a:xfrm>
              <a:off x="6253163" y="5411793"/>
              <a:ext cx="12700" cy="541338"/>
              <a:chOff x="3990" y="3615"/>
              <a:chExt cx="8" cy="341"/>
            </a:xfrm>
          </p:grpSpPr>
          <p:sp>
            <p:nvSpPr>
              <p:cNvPr id="21524" name="Line 11"/>
              <p:cNvSpPr>
                <a:spLocks noChangeShapeType="1"/>
              </p:cNvSpPr>
              <p:nvPr/>
            </p:nvSpPr>
            <p:spPr bwMode="auto">
              <a:xfrm>
                <a:off x="3990" y="3714"/>
                <a:ext cx="7" cy="242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1525" name="Line 12"/>
              <p:cNvSpPr>
                <a:spLocks noChangeShapeType="1"/>
              </p:cNvSpPr>
              <p:nvPr/>
            </p:nvSpPr>
            <p:spPr bwMode="auto">
              <a:xfrm>
                <a:off x="3998" y="3615"/>
                <a:ext cx="0" cy="315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grpSp>
          <p:nvGrpSpPr>
            <p:cNvPr id="21513" name="Group 16"/>
            <p:cNvGrpSpPr>
              <a:grpSpLocks/>
            </p:cNvGrpSpPr>
            <p:nvPr/>
          </p:nvGrpSpPr>
          <p:grpSpPr bwMode="auto">
            <a:xfrm>
              <a:off x="6454775" y="5300678"/>
              <a:ext cx="1000125" cy="515938"/>
              <a:chOff x="1163" y="3661"/>
              <a:chExt cx="630" cy="325"/>
            </a:xfrm>
          </p:grpSpPr>
          <p:sp>
            <p:nvSpPr>
              <p:cNvPr id="21522" name="Text Box 14"/>
              <p:cNvSpPr txBox="1">
                <a:spLocks noChangeArrowheads="1"/>
              </p:cNvSpPr>
              <p:nvPr/>
            </p:nvSpPr>
            <p:spPr bwMode="auto">
              <a:xfrm>
                <a:off x="1163" y="3661"/>
                <a:ext cx="630" cy="325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b="1" baseline="30000" dirty="0">
                    <a:solidFill>
                      <a:schemeClr val="bg1"/>
                    </a:solidFill>
                    <a:latin typeface="+mn-lt"/>
                  </a:rPr>
                  <a:t>33</a:t>
                </a:r>
                <a:r>
                  <a:rPr lang="en-US" altLang="ja-JP" b="1" dirty="0">
                    <a:solidFill>
                      <a:schemeClr val="bg1"/>
                    </a:solidFill>
                    <a:latin typeface="+mn-lt"/>
                  </a:rPr>
                  <a:t>Al</a:t>
                </a:r>
              </a:p>
            </p:txBody>
          </p:sp>
          <p:sp>
            <p:nvSpPr>
              <p:cNvPr id="21523" name="Line 15"/>
              <p:cNvSpPr>
                <a:spLocks noChangeShapeType="1"/>
              </p:cNvSpPr>
              <p:nvPr/>
            </p:nvSpPr>
            <p:spPr bwMode="auto">
              <a:xfrm>
                <a:off x="1365" y="3714"/>
                <a:ext cx="2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>
                  <a:latin typeface="+mn-lt"/>
                </a:endParaRPr>
              </a:p>
            </p:txBody>
          </p:sp>
        </p:grp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4697030" y="745497"/>
            <a:ext cx="4376881" cy="5798707"/>
            <a:chOff x="4257040" y="626745"/>
            <a:chExt cx="4821873" cy="6093143"/>
          </a:xfrm>
        </p:grpSpPr>
        <p:sp>
          <p:nvSpPr>
            <p:cNvPr id="21518" name="正方形/長方形 2"/>
            <p:cNvSpPr>
              <a:spLocks noChangeArrowheads="1"/>
            </p:cNvSpPr>
            <p:nvPr/>
          </p:nvSpPr>
          <p:spPr bwMode="auto">
            <a:xfrm>
              <a:off x="4257040" y="626745"/>
              <a:ext cx="4821873" cy="534765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>
                <a:latin typeface="+mn-lt"/>
              </a:endParaRPr>
            </a:p>
          </p:txBody>
        </p:sp>
        <p:pic>
          <p:nvPicPr>
            <p:cNvPr id="21519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148" y="818199"/>
              <a:ext cx="3941977" cy="433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0" name="テキスト ボックス 8"/>
            <p:cNvSpPr txBox="1">
              <a:spLocks noChangeArrowheads="1"/>
            </p:cNvSpPr>
            <p:nvPr/>
          </p:nvSpPr>
          <p:spPr bwMode="auto">
            <a:xfrm>
              <a:off x="4890411" y="5228908"/>
              <a:ext cx="3871573" cy="149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|</a:t>
              </a:r>
              <a:r>
                <a:rPr lang="en-US" altLang="ja-JP" sz="2000" b="1" i="1" dirty="0" err="1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Q</a:t>
              </a:r>
              <a:r>
                <a:rPr lang="en-US" altLang="ja-JP" sz="2000" b="1" baseline="-25000" dirty="0" err="1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exp</a:t>
              </a:r>
              <a:r>
                <a:rPr lang="en-US" altLang="ja-JP" sz="2000" b="1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(</a:t>
              </a:r>
              <a:r>
                <a:rPr lang="en-US" altLang="ja-JP" sz="2000" b="1" baseline="30000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33</a:t>
              </a:r>
              <a:r>
                <a:rPr lang="en-US" altLang="ja-JP" sz="2000" b="1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Al) | = 132 (18) </a:t>
              </a:r>
              <a:r>
                <a:rPr lang="en-US" altLang="ja-JP" sz="2000" b="1" i="1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e </a:t>
              </a:r>
              <a:r>
                <a:rPr lang="en-US" altLang="ja-JP" sz="2000" b="1" dirty="0" err="1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mb</a:t>
              </a:r>
              <a:endParaRPr lang="en-US" altLang="ja-JP" sz="2000" b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  <a:p>
              <a:pPr eaLnBrk="1" hangingPunct="1"/>
              <a:endParaRPr lang="en-US" altLang="ja-JP" sz="800" b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  <a:p>
              <a:pPr eaLnBrk="1" hangingPunct="1"/>
              <a:endParaRPr lang="en-US" altLang="ja-JP" sz="800" b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  <a:p>
              <a:pPr eaLnBrk="1" hangingPunct="1"/>
              <a:endParaRPr lang="en-US" altLang="ja-JP" sz="2000" b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  <a:p>
              <a:pPr eaLnBrk="1" hangingPunct="1"/>
              <a:endParaRPr lang="en-US" altLang="ja-JP" sz="2000" b="1" i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</p:txBody>
        </p:sp>
        <p:sp>
          <p:nvSpPr>
            <p:cNvPr id="22" name="テキスト ボックス 6"/>
            <p:cNvSpPr txBox="1">
              <a:spLocks noChangeArrowheads="1"/>
            </p:cNvSpPr>
            <p:nvPr/>
          </p:nvSpPr>
          <p:spPr bwMode="auto">
            <a:xfrm>
              <a:off x="4603161" y="704535"/>
              <a:ext cx="1743373" cy="388085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0070C0"/>
                  </a:solidFill>
                  <a:latin typeface="+mn-lt"/>
                  <a:ea typeface="MeiryoKe_PGothic" pitchFamily="50" charset="-128"/>
                </a:rPr>
                <a:t>NQR spectra</a:t>
              </a:r>
              <a:endParaRPr lang="ja-JP" altLang="en-US" b="1" dirty="0">
                <a:solidFill>
                  <a:srgbClr val="0070C0"/>
                </a:solidFill>
                <a:latin typeface="+mn-lt"/>
                <a:ea typeface="MeiryoKe_PGothic" pitchFamily="50" charset="-128"/>
              </a:endParaRPr>
            </a:p>
          </p:txBody>
        </p:sp>
      </p:grpSp>
      <p:sp>
        <p:nvSpPr>
          <p:cNvPr id="10244" name="テキスト ボックス 5"/>
          <p:cNvSpPr txBox="1">
            <a:spLocks noChangeArrowheads="1"/>
          </p:cNvSpPr>
          <p:nvPr/>
        </p:nvSpPr>
        <p:spPr bwMode="auto">
          <a:xfrm>
            <a:off x="69950" y="643140"/>
            <a:ext cx="4735730" cy="954101"/>
          </a:xfrm>
          <a:prstGeom prst="rect">
            <a:avLst/>
          </a:prstGeom>
          <a:solidFill>
            <a:srgbClr val="0033CC"/>
          </a:solidFill>
          <a:ln w="28575">
            <a:noFill/>
            <a:miter lim="800000"/>
            <a:headEnd/>
            <a:tailEnd/>
          </a:ln>
          <a:effectLst>
            <a:outerShdw blurRad="1397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7" tIns="45717" rIns="91437" bIns="45717">
            <a:spAutoFit/>
          </a:bodyPr>
          <a:lstStyle/>
          <a:p>
            <a:pPr>
              <a:defRPr/>
            </a:pPr>
            <a:r>
              <a:rPr lang="en-US" altLang="ja-JP" sz="1400" b="1" u="sng" dirty="0">
                <a:solidFill>
                  <a:schemeClr val="bg1"/>
                </a:solidFill>
                <a:latin typeface="+mn-lt"/>
              </a:rPr>
              <a:t>Reaction:</a:t>
            </a:r>
          </a:p>
          <a:p>
            <a:pPr>
              <a:defRPr/>
            </a:pPr>
            <a:r>
              <a:rPr lang="en-US" altLang="ja-JP" sz="1400" b="1" baseline="30000" dirty="0">
                <a:solidFill>
                  <a:schemeClr val="bg1"/>
                </a:solidFill>
                <a:latin typeface="+mn-lt"/>
              </a:rPr>
              <a:t>   36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altLang="ja-JP" sz="1400" b="1" baseline="30000" dirty="0">
                <a:solidFill>
                  <a:schemeClr val="bg1"/>
                </a:solidFill>
                <a:latin typeface="+mn-lt"/>
              </a:rPr>
              <a:t>16+ 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ja-JP" sz="1400" b="1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=77.5</a:t>
            </a:r>
            <a:r>
              <a:rPr lang="en-US" altLang="ja-JP" sz="1400" b="1" i="1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 MeV,</a:t>
            </a:r>
            <a:r>
              <a:rPr lang="en-US" altLang="ja-JP" sz="1400" b="1" i="1" dirty="0">
                <a:solidFill>
                  <a:schemeClr val="bg1"/>
                </a:solidFill>
                <a:latin typeface="+mn-lt"/>
              </a:rPr>
              <a:t> I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～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130pnA) +Be (224mg/cm</a:t>
            </a:r>
            <a:r>
              <a:rPr lang="en-US" altLang="ja-JP" sz="1400" b="1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+mn-lt"/>
              </a:rPr>
              <a:t>   → </a:t>
            </a:r>
            <a:r>
              <a:rPr lang="en-US" altLang="ja-JP" sz="1400" b="1" baseline="30000" dirty="0">
                <a:solidFill>
                  <a:schemeClr val="bg1"/>
                </a:solidFill>
                <a:latin typeface="+mn-lt"/>
              </a:rPr>
              <a:t>33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Al ( </a:t>
            </a:r>
            <a:r>
              <a:rPr lang="en-US" altLang="ja-JP" sz="1400" b="1" i="1" dirty="0" err="1">
                <a:solidFill>
                  <a:schemeClr val="bg1"/>
                </a:solidFill>
                <a:latin typeface="+mn-lt"/>
              </a:rPr>
              <a:t>θ</a:t>
            </a:r>
            <a:r>
              <a:rPr lang="en-US" altLang="ja-JP" sz="1400" b="1" baseline="-25000" dirty="0" err="1">
                <a:solidFill>
                  <a:schemeClr val="bg1"/>
                </a:solidFill>
                <a:latin typeface="+mn-lt"/>
              </a:rPr>
              <a:t>Lab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</a:rPr>
              <a:t>=2±1</a:t>
            </a:r>
            <a:r>
              <a:rPr lang="ja-JP" altLang="en-US" sz="1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◦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, </a:t>
            </a:r>
            <a:r>
              <a:rPr lang="en-US" altLang="ja-JP" sz="1400" b="1" i="1" dirty="0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=(1.026-1.041)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∙</a:t>
            </a:r>
            <a:r>
              <a:rPr lang="en-US" altLang="ja-JP" sz="1400" b="1" i="1" dirty="0" err="1">
                <a:solidFill>
                  <a:schemeClr val="bg1"/>
                </a:solidFill>
                <a:latin typeface="+mn-lt"/>
                <a:cs typeface="Arial" charset="0"/>
              </a:rPr>
              <a:t>p</a:t>
            </a:r>
            <a:r>
              <a:rPr lang="en-US" altLang="ja-JP" sz="1400" b="1" baseline="-25000" dirty="0" err="1">
                <a:solidFill>
                  <a:schemeClr val="bg1"/>
                </a:solidFill>
                <a:latin typeface="+mn-lt"/>
                <a:cs typeface="Arial" charset="0"/>
              </a:rPr>
              <a:t>beam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, purity 83%,</a:t>
            </a:r>
          </a:p>
          <a:p>
            <a:pPr lvl="1">
              <a:defRPr/>
            </a:pPr>
            <a:r>
              <a:rPr lang="en-US" altLang="ja-JP" sz="1400" b="1" i="1" dirty="0">
                <a:solidFill>
                  <a:schemeClr val="bg1"/>
                </a:solidFill>
                <a:latin typeface="+mn-lt"/>
                <a:cs typeface="Arial" charset="0"/>
              </a:rPr>
              <a:t>        I 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[</a:t>
            </a:r>
            <a:r>
              <a:rPr lang="en-US" altLang="ja-JP" sz="1400" b="1" baseline="30000" dirty="0">
                <a:solidFill>
                  <a:schemeClr val="bg1"/>
                </a:solidFill>
                <a:latin typeface="+mn-lt"/>
                <a:cs typeface="Arial" charset="0"/>
              </a:rPr>
              <a:t>33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Al]</a:t>
            </a:r>
            <a:r>
              <a:rPr lang="ja-JP" altLang="en-US" sz="1400" b="1" dirty="0">
                <a:solidFill>
                  <a:schemeClr val="bg1"/>
                </a:solidFill>
                <a:latin typeface="+mn-lt"/>
                <a:cs typeface="Arial" charset="0"/>
              </a:rPr>
              <a:t>～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1.4k </a:t>
            </a:r>
            <a:r>
              <a:rPr lang="en-US" altLang="ja-JP" sz="1400" b="1" dirty="0" err="1">
                <a:solidFill>
                  <a:schemeClr val="bg1"/>
                </a:solidFill>
                <a:latin typeface="+mn-lt"/>
                <a:cs typeface="Arial" charset="0"/>
              </a:rPr>
              <a:t>pps</a:t>
            </a:r>
            <a:r>
              <a:rPr lang="en-US" altLang="ja-JP" sz="1400" b="1" dirty="0">
                <a:solidFill>
                  <a:schemeClr val="bg1"/>
                </a:solidFill>
                <a:latin typeface="+mn-lt"/>
                <a:cs typeface="Arial" charset="0"/>
              </a:rPr>
              <a:t> )</a:t>
            </a:r>
            <a:endParaRPr lang="ja-JP" altLang="en-US" sz="14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4" name="グループ化 36"/>
          <p:cNvGrpSpPr>
            <a:grpSpLocks/>
          </p:cNvGrpSpPr>
          <p:nvPr/>
        </p:nvGrpSpPr>
        <p:grpSpPr bwMode="auto">
          <a:xfrm>
            <a:off x="-40638" y="4468435"/>
            <a:ext cx="2368557" cy="2340196"/>
            <a:chOff x="-77199" y="659566"/>
            <a:chExt cx="4499297" cy="3620125"/>
          </a:xfrm>
        </p:grpSpPr>
        <p:sp>
          <p:nvSpPr>
            <p:cNvPr id="35" name="角丸四角形吹き出し 31"/>
            <p:cNvSpPr>
              <a:spLocks noChangeArrowheads="1"/>
            </p:cNvSpPr>
            <p:nvPr/>
          </p:nvSpPr>
          <p:spPr bwMode="auto">
            <a:xfrm>
              <a:off x="0" y="659566"/>
              <a:ext cx="4422098" cy="3620125"/>
            </a:xfrm>
            <a:prstGeom prst="wedgeRoundRectCallout">
              <a:avLst>
                <a:gd name="adj1" fmla="val 74287"/>
                <a:gd name="adj2" fmla="val 2947"/>
                <a:gd name="adj3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>
                <a:latin typeface="+mn-lt"/>
              </a:endParaRPr>
            </a:p>
          </p:txBody>
        </p:sp>
        <p:grpSp>
          <p:nvGrpSpPr>
            <p:cNvPr id="36" name="グループ化 34"/>
            <p:cNvGrpSpPr>
              <a:grpSpLocks/>
            </p:cNvGrpSpPr>
            <p:nvPr/>
          </p:nvGrpSpPr>
          <p:grpSpPr bwMode="auto">
            <a:xfrm>
              <a:off x="-77199" y="823365"/>
              <a:ext cx="4411710" cy="3339007"/>
              <a:chOff x="-77199" y="3296743"/>
              <a:chExt cx="4411710" cy="3339007"/>
            </a:xfrm>
          </p:grpSpPr>
          <p:pic>
            <p:nvPicPr>
              <p:cNvPr id="37" name="図 440" descr="dscn1746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663" y="3792538"/>
                <a:ext cx="3798887" cy="2843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テキスト ボックス 441"/>
              <p:cNvSpPr txBox="1">
                <a:spLocks noChangeArrowheads="1"/>
              </p:cNvSpPr>
              <p:nvPr/>
            </p:nvSpPr>
            <p:spPr bwMode="auto">
              <a:xfrm>
                <a:off x="354015" y="3296743"/>
                <a:ext cx="3980496" cy="57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l-GR" altLang="ja-JP" b="1" dirty="0">
                    <a:solidFill>
                      <a:srgbClr val="6699FF"/>
                    </a:solidFill>
                    <a:latin typeface="+mn-lt"/>
                    <a:cs typeface="Times New Roman" pitchFamily="18" charset="0"/>
                  </a:rPr>
                  <a:t>β</a:t>
                </a:r>
                <a:r>
                  <a:rPr lang="en-US" altLang="ja-JP" b="1" dirty="0">
                    <a:solidFill>
                      <a:srgbClr val="6699FF"/>
                    </a:solidFill>
                    <a:latin typeface="+mn-lt"/>
                    <a:cs typeface="Times New Roman" pitchFamily="18" charset="0"/>
                  </a:rPr>
                  <a:t>-</a:t>
                </a:r>
                <a:r>
                  <a:rPr lang="en-US" altLang="ja-JP" b="1" dirty="0">
                    <a:solidFill>
                      <a:srgbClr val="6699FF"/>
                    </a:solidFill>
                    <a:latin typeface="+mn-lt"/>
                  </a:rPr>
                  <a:t>NMR apparatus</a:t>
                </a:r>
                <a:endParaRPr lang="ja-JP" altLang="en-US" b="1" dirty="0">
                  <a:solidFill>
                    <a:srgbClr val="6699FF"/>
                  </a:solidFill>
                  <a:latin typeface="+mn-lt"/>
                </a:endParaRPr>
              </a:p>
            </p:txBody>
          </p:sp>
          <p:sp>
            <p:nvSpPr>
              <p:cNvPr id="39" name="テキスト ボックス 438"/>
              <p:cNvSpPr txBox="1">
                <a:spLocks noChangeArrowheads="1"/>
              </p:cNvSpPr>
              <p:nvPr/>
            </p:nvSpPr>
            <p:spPr bwMode="auto">
              <a:xfrm>
                <a:off x="0" y="5295039"/>
                <a:ext cx="1258888" cy="8093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400" b="1" baseline="30000" dirty="0">
                    <a:solidFill>
                      <a:srgbClr val="C00000"/>
                    </a:solidFill>
                    <a:latin typeface="+mn-lt"/>
                  </a:rPr>
                  <a:t>33</a:t>
                </a:r>
                <a:r>
                  <a:rPr lang="en-US" altLang="ja-JP" sz="1400" b="1" dirty="0">
                    <a:solidFill>
                      <a:srgbClr val="C00000"/>
                    </a:solidFill>
                    <a:latin typeface="+mn-lt"/>
                  </a:rPr>
                  <a:t>Al</a:t>
                </a:r>
              </a:p>
              <a:p>
                <a:pPr eaLnBrk="1" hangingPunct="1"/>
                <a:r>
                  <a:rPr lang="en-US" altLang="ja-JP" sz="1400" b="1" dirty="0">
                    <a:solidFill>
                      <a:srgbClr val="C00000"/>
                    </a:solidFill>
                    <a:latin typeface="+mn-lt"/>
                  </a:rPr>
                  <a:t>beam</a:t>
                </a:r>
                <a:endParaRPr lang="ja-JP" altLang="en-US" sz="14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grpSp>
            <p:nvGrpSpPr>
              <p:cNvPr id="40" name="グループ化 53"/>
              <p:cNvGrpSpPr>
                <a:grpSpLocks/>
              </p:cNvGrpSpPr>
              <p:nvPr/>
            </p:nvGrpSpPr>
            <p:grpSpPr bwMode="auto">
              <a:xfrm rot="16200000" flipH="1">
                <a:off x="584493" y="4265913"/>
                <a:ext cx="12705" cy="1336089"/>
                <a:chOff x="801316" y="2557778"/>
                <a:chExt cx="12839" cy="1336445"/>
              </a:xfrm>
            </p:grpSpPr>
            <p:cxnSp>
              <p:nvCxnSpPr>
                <p:cNvPr id="41" name="直線矢印コネクタ 432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80230" y="3260297"/>
                  <a:ext cx="1259224" cy="8627"/>
                </a:xfrm>
                <a:prstGeom prst="straightConnector1">
                  <a:avLst/>
                </a:prstGeom>
                <a:noFill/>
                <a:ln w="101600" algn="ctr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直線矢印コネクタ 434"/>
                <p:cNvCxnSpPr>
                  <a:cxnSpLocks noChangeShapeType="1"/>
                </p:cNvCxnSpPr>
                <p:nvPr/>
              </p:nvCxnSpPr>
              <p:spPr bwMode="auto">
                <a:xfrm rot="16200000" flipH="1" flipV="1">
                  <a:off x="227549" y="3131545"/>
                  <a:ext cx="1151731" cy="4197"/>
                </a:xfrm>
                <a:prstGeom prst="straightConnector1">
                  <a:avLst/>
                </a:prstGeom>
                <a:noFill/>
                <a:ln w="57150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" name="正方形/長方形 2"/>
          <p:cNvSpPr/>
          <p:nvPr/>
        </p:nvSpPr>
        <p:spPr>
          <a:xfrm>
            <a:off x="5251168" y="5518849"/>
            <a:ext cx="3924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K. Shimada et al., Phys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1400" i="1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1400" b="1" i="1" dirty="0">
                <a:latin typeface="Times New Roman" pitchFamily="18" charset="0"/>
                <a:cs typeface="Times New Roman" pitchFamily="18" charset="0"/>
              </a:rPr>
              <a:t>B714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, 246-250 (2012)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697030" y="5866101"/>
            <a:ext cx="4478610" cy="99189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5179194" y="5866101"/>
            <a:ext cx="3514281" cy="4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precision |</a:t>
            </a:r>
            <a:r>
              <a:rPr lang="en-US" altLang="ja-JP" sz="2000" b="1" i="1" dirty="0" err="1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Q</a:t>
            </a:r>
            <a:r>
              <a:rPr lang="en-US" altLang="ja-JP" sz="2000" b="1" baseline="-25000" dirty="0" err="1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exp</a:t>
            </a:r>
            <a:r>
              <a:rPr lang="en-US" altLang="ja-JP" sz="2000" b="1" dirty="0" smtClean="0">
                <a:solidFill>
                  <a:srgbClr val="0070C0"/>
                </a:solidFill>
                <a:latin typeface="+mn-lt"/>
                <a:ea typeface="MeiryoKe_PGothic" pitchFamily="50" charset="-128"/>
              </a:rPr>
              <a:t>| measurement</a:t>
            </a:r>
            <a:endParaRPr lang="en-US" altLang="ja-JP" sz="2000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  <a:p>
            <a:pPr eaLnBrk="1" hangingPunct="1"/>
            <a:endParaRPr lang="en-US" altLang="ja-JP" sz="800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  <a:p>
            <a:pPr eaLnBrk="1" hangingPunct="1"/>
            <a:endParaRPr lang="en-US" altLang="ja-JP" sz="800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  <a:p>
            <a:pPr eaLnBrk="1" hangingPunct="1"/>
            <a:endParaRPr lang="en-US" altLang="ja-JP" sz="2000" b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  <a:p>
            <a:pPr eaLnBrk="1" hangingPunct="1"/>
            <a:endParaRPr lang="en-US" altLang="ja-JP" sz="2000" b="1" i="1" dirty="0">
              <a:solidFill>
                <a:srgbClr val="0070C0"/>
              </a:solidFill>
              <a:latin typeface="+mn-lt"/>
              <a:ea typeface="MeiryoKe_PGothic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271950" y="6509058"/>
            <a:ext cx="2805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ja-JP" sz="1400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ja-JP" sz="1400" i="1" dirty="0" err="1" smtClean="0">
                <a:latin typeface="Times New Roman" pitchFamily="18" charset="0"/>
                <a:cs typeface="Times New Roman" pitchFamily="18" charset="0"/>
              </a:rPr>
              <a:t>Rydt</a:t>
            </a:r>
            <a:r>
              <a:rPr lang="en-US" altLang="ja-JP" sz="1400" i="1" dirty="0" smtClean="0">
                <a:latin typeface="Times New Roman" pitchFamily="18" charset="0"/>
                <a:cs typeface="Times New Roman" pitchFamily="18" charset="0"/>
              </a:rPr>
              <a:t> al., to be submitted soon</a:t>
            </a:r>
            <a:endParaRPr lang="ja-JP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1895065" cy="461659"/>
          </a:xfrm>
        </p:spPr>
        <p:txBody>
          <a:bodyPr/>
          <a:lstStyle/>
          <a:p>
            <a:r>
              <a:rPr lang="en-US" altLang="ja-JP" i="1" dirty="0"/>
              <a:t>μ</a:t>
            </a:r>
            <a:r>
              <a:rPr lang="en-US" altLang="ja-JP" dirty="0"/>
              <a:t> &amp; </a:t>
            </a:r>
            <a:r>
              <a:rPr lang="en-US" altLang="ja-JP" i="1" dirty="0" smtClean="0"/>
              <a:t>Q </a:t>
            </a:r>
            <a:r>
              <a:rPr lang="en-US" altLang="ja-JP" dirty="0" smtClean="0"/>
              <a:t>of </a:t>
            </a:r>
            <a:r>
              <a:rPr lang="en-US" altLang="ja-JP" baseline="30000" dirty="0" smtClean="0"/>
              <a:t>43</a:t>
            </a:r>
            <a:r>
              <a:rPr lang="en-US" altLang="ja-JP" dirty="0" smtClean="0"/>
              <a:t>S</a:t>
            </a:r>
            <a:endParaRPr kumimoji="1" lang="ja-JP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902"/>
            <a:ext cx="4312039" cy="42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684271" y="775471"/>
            <a:ext cx="3409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weakening the </a:t>
            </a:r>
            <a:r>
              <a:rPr lang="en-US" altLang="ja-JP" i="1" dirty="0"/>
              <a:t>N </a:t>
            </a:r>
            <a:r>
              <a:rPr lang="en-US" altLang="ja-JP" dirty="0"/>
              <a:t>= 28 shell </a:t>
            </a:r>
            <a:r>
              <a:rPr lang="en-US" altLang="ja-JP" dirty="0" smtClean="0"/>
              <a:t>gap</a:t>
            </a:r>
          </a:p>
          <a:p>
            <a:r>
              <a:rPr lang="en-US" altLang="ja-JP" dirty="0" smtClean="0"/>
              <a:t>from experiments 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64467" y="1531952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 smtClean="0">
                <a:solidFill>
                  <a:srgbClr val="0033CC"/>
                </a:solidFill>
              </a:rPr>
              <a:t>43</a:t>
            </a:r>
            <a:r>
              <a:rPr lang="en-US" altLang="ja-JP" b="1" dirty="0" smtClean="0">
                <a:solidFill>
                  <a:srgbClr val="0033CC"/>
                </a:solidFill>
              </a:rPr>
              <a:t>S (</a:t>
            </a:r>
            <a:r>
              <a:rPr lang="en-US" altLang="ja-JP" b="1" i="1" dirty="0" smtClean="0">
                <a:solidFill>
                  <a:srgbClr val="0033CC"/>
                </a:solidFill>
              </a:rPr>
              <a:t>N</a:t>
            </a:r>
            <a:r>
              <a:rPr lang="en-US" altLang="ja-JP" b="1" dirty="0" smtClean="0">
                <a:solidFill>
                  <a:srgbClr val="0033CC"/>
                </a:solidFill>
              </a:rPr>
              <a:t>=27)</a:t>
            </a:r>
            <a:endParaRPr lang="ja-JP" altLang="en-US" b="1" dirty="0">
              <a:solidFill>
                <a:srgbClr val="0033CC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4467" y="1911440"/>
            <a:ext cx="3416320" cy="223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For the 320-keV isomeric state:</a:t>
            </a:r>
          </a:p>
          <a:p>
            <a:r>
              <a:rPr lang="en-US" altLang="ja-JP" i="1" dirty="0" err="1" smtClean="0"/>
              <a:t>μ</a:t>
            </a:r>
            <a:r>
              <a:rPr lang="en-US" altLang="ja-JP" baseline="-25000" dirty="0" err="1" smtClean="0"/>
              <a:t>exp</a:t>
            </a:r>
            <a:r>
              <a:rPr lang="en-US" altLang="ja-JP" dirty="0" smtClean="0"/>
              <a:t> = </a:t>
            </a:r>
            <a:r>
              <a:rPr lang="ja-JP" altLang="en-US" dirty="0" smtClean="0">
                <a:latin typeface="Arial"/>
                <a:cs typeface="Arial"/>
              </a:rPr>
              <a:t>–</a:t>
            </a:r>
            <a:r>
              <a:rPr lang="en-US" altLang="ja-JP" dirty="0" smtClean="0"/>
              <a:t>0.317(4) </a:t>
            </a:r>
            <a:r>
              <a:rPr lang="en-US" altLang="ja-JP" i="1" dirty="0" err="1" smtClean="0"/>
              <a:t>μ</a:t>
            </a:r>
            <a:r>
              <a:rPr lang="en-US" altLang="ja-JP" baseline="-25000" dirty="0" err="1" smtClean="0"/>
              <a:t>N</a:t>
            </a:r>
            <a:endParaRPr lang="en-US" altLang="ja-JP" baseline="-25000" dirty="0" smtClean="0"/>
          </a:p>
          <a:p>
            <a:endParaRPr lang="en-US" altLang="ja-JP" dirty="0" smtClean="0"/>
          </a:p>
          <a:p>
            <a:endParaRPr lang="en-US" altLang="ja-JP" sz="700" i="1" dirty="0" smtClean="0"/>
          </a:p>
          <a:p>
            <a:r>
              <a:rPr lang="en-US" altLang="ja-JP" i="1" dirty="0" err="1" smtClean="0">
                <a:solidFill>
                  <a:srgbClr val="0070C0"/>
                </a:solidFill>
              </a:rPr>
              <a:t>Q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exp</a:t>
            </a:r>
            <a:r>
              <a:rPr lang="en-US" altLang="ja-JP" dirty="0" smtClean="0">
                <a:solidFill>
                  <a:srgbClr val="0070C0"/>
                </a:solidFill>
              </a:rPr>
              <a:t> = 23(3) </a:t>
            </a:r>
            <a:r>
              <a:rPr lang="en-US" altLang="ja-JP" i="1" dirty="0" smtClean="0">
                <a:solidFill>
                  <a:srgbClr val="0070C0"/>
                </a:solidFill>
              </a:rPr>
              <a:t>e</a:t>
            </a:r>
            <a:r>
              <a:rPr lang="en-US" altLang="ja-JP" dirty="0" smtClean="0">
                <a:solidFill>
                  <a:srgbClr val="0070C0"/>
                </a:solidFill>
              </a:rPr>
              <a:t>fm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2</a:t>
            </a:r>
          </a:p>
          <a:p>
            <a:endParaRPr lang="en-US" altLang="ja-JP" baseline="30000" dirty="0"/>
          </a:p>
          <a:p>
            <a:endParaRPr lang="en-US" altLang="ja-JP" baseline="30000" dirty="0" smtClean="0"/>
          </a:p>
          <a:p>
            <a:r>
              <a:rPr lang="en-US" altLang="ja-JP" baseline="30000" dirty="0">
                <a:solidFill>
                  <a:srgbClr val="0070C0"/>
                </a:solidFill>
              </a:rPr>
              <a:t>	</a:t>
            </a:r>
            <a:r>
              <a:rPr lang="ja-JP" altLang="en-US" dirty="0" smtClean="0">
                <a:solidFill>
                  <a:srgbClr val="0070C0"/>
                </a:solidFill>
              </a:rPr>
              <a:t>→ </a:t>
            </a:r>
            <a:r>
              <a:rPr lang="en-US" altLang="ja-JP" dirty="0" smtClean="0">
                <a:solidFill>
                  <a:srgbClr val="0070C0"/>
                </a:solidFill>
              </a:rPr>
              <a:t>spherical 7/2</a:t>
            </a:r>
            <a:r>
              <a:rPr lang="en-US" altLang="ja-JP" baseline="30000" dirty="0" smtClean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endParaRPr lang="en-US" altLang="ja-JP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ja-JP" altLang="en-US" dirty="0" smtClean="0">
                <a:latin typeface="Arial"/>
                <a:cs typeface="Arial"/>
              </a:rPr>
              <a:t>　　　　　 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54846" y="5113400"/>
            <a:ext cx="2916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3/2</a:t>
            </a:r>
            <a:r>
              <a:rPr lang="en-US" altLang="ja-JP" baseline="3000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altLang="ja-JP" dirty="0" smtClean="0">
                <a:solidFill>
                  <a:srgbClr val="FF0000"/>
                </a:solidFill>
              </a:rPr>
              <a:t> GS predicted </a:t>
            </a:r>
          </a:p>
          <a:p>
            <a:r>
              <a:rPr lang="en-US" altLang="ja-JP" dirty="0" smtClean="0"/>
              <a:t>by a process of elimination</a:t>
            </a:r>
          </a:p>
          <a:p>
            <a:r>
              <a:rPr lang="en-US" altLang="ja-JP" dirty="0" smtClean="0"/>
              <a:t>(based on SM)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4825681" y="4470400"/>
            <a:ext cx="3781508" cy="222504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r>
              <a:rPr lang="en-US" altLang="ja-JP" dirty="0"/>
              <a:t>No </a:t>
            </a:r>
            <a:r>
              <a:rPr lang="en-US" altLang="ja-JP" i="1" dirty="0">
                <a:solidFill>
                  <a:srgbClr val="FF0000"/>
                </a:solidFill>
              </a:rPr>
              <a:t>direct</a:t>
            </a:r>
            <a:r>
              <a:rPr lang="en-US" altLang="ja-JP" dirty="0"/>
              <a:t> experimental evidence</a:t>
            </a:r>
          </a:p>
          <a:p>
            <a:r>
              <a:rPr lang="en-US" altLang="ja-JP" dirty="0"/>
              <a:t>for the deformed </a:t>
            </a:r>
            <a:r>
              <a:rPr lang="en-US" altLang="ja-JP" dirty="0" smtClean="0"/>
              <a:t>GS</a:t>
            </a:r>
          </a:p>
          <a:p>
            <a:endParaRPr lang="en-US" altLang="ja-JP" dirty="0"/>
          </a:p>
          <a:p>
            <a:r>
              <a:rPr lang="en-US" altLang="ja-JP" dirty="0" smtClean="0"/>
              <a:t>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i="1" dirty="0" smtClean="0"/>
              <a:t>μ</a:t>
            </a:r>
            <a:r>
              <a:rPr lang="en-US" altLang="ja-JP" dirty="0" smtClean="0"/>
              <a:t> &amp; </a:t>
            </a:r>
            <a:r>
              <a:rPr lang="en-US" altLang="ja-JP" i="1" dirty="0" smtClean="0"/>
              <a:t>Q</a:t>
            </a:r>
            <a:r>
              <a:rPr lang="en-US" altLang="ja-JP" dirty="0" smtClean="0"/>
              <a:t> measurements for </a:t>
            </a:r>
            <a:r>
              <a:rPr lang="en-US" altLang="ja-JP" baseline="30000" dirty="0" smtClean="0"/>
              <a:t>43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G.S.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same observation for </a:t>
            </a:r>
            <a:r>
              <a:rPr lang="en-US" altLang="ja-JP" baseline="30000" dirty="0" smtClean="0"/>
              <a:t>45</a:t>
            </a:r>
            <a:r>
              <a:rPr lang="en-US" altLang="ja-JP" dirty="0" smtClean="0"/>
              <a:t>S</a:t>
            </a:r>
            <a:r>
              <a:rPr lang="en-US" altLang="ja-JP" baseline="-25000" dirty="0" smtClean="0"/>
              <a:t>G.S.</a:t>
            </a:r>
            <a:endParaRPr lang="ja-JP" altLang="en-US" baseline="-25000" dirty="0"/>
          </a:p>
        </p:txBody>
      </p:sp>
      <p:sp>
        <p:nvSpPr>
          <p:cNvPr id="9" name="正方形/長方形 8"/>
          <p:cNvSpPr/>
          <p:nvPr/>
        </p:nvSpPr>
        <p:spPr>
          <a:xfrm>
            <a:off x="5283711" y="2511605"/>
            <a:ext cx="40379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altLang="ja-JP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Gaudefroy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Phys. Rev. </a:t>
            </a:r>
            <a:r>
              <a:rPr lang="en-US" altLang="ja-JP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092501 (2009).</a:t>
            </a:r>
            <a:endParaRPr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83711" y="3158445"/>
            <a:ext cx="3841495" cy="292382"/>
          </a:xfrm>
          <a:prstGeom prst="rect">
            <a:avLst/>
          </a:prstGeom>
        </p:spPr>
        <p:txBody>
          <a:bodyPr wrap="none" lIns="91437" tIns="45717" rIns="91437" bIns="45717">
            <a:spAutoFit/>
          </a:bodyPr>
          <a:lstStyle/>
          <a:p>
            <a:pPr lvl="0"/>
            <a:r>
              <a:rPr lang="en-US" altLang="ja-JP" sz="1300" kern="100" dirty="0">
                <a:latin typeface="Times New Roman"/>
                <a:ea typeface="Arial Unicode MS"/>
              </a:rPr>
              <a:t>R. </a:t>
            </a:r>
            <a:r>
              <a:rPr lang="en-US" altLang="ja-JP" sz="1300" kern="100" dirty="0" err="1">
                <a:latin typeface="Times New Roman"/>
                <a:ea typeface="Arial Unicode MS"/>
              </a:rPr>
              <a:t>Chevrier</a:t>
            </a:r>
            <a:r>
              <a:rPr lang="en-US" altLang="ja-JP" sz="1300" kern="100" dirty="0">
                <a:latin typeface="Times New Roman"/>
                <a:ea typeface="Arial Unicode MS"/>
              </a:rPr>
              <a:t> </a:t>
            </a:r>
            <a:r>
              <a:rPr lang="en-US" altLang="ja-JP" sz="1300" i="1" kern="100" dirty="0">
                <a:latin typeface="Times New Roman"/>
                <a:ea typeface="Arial Unicode MS"/>
              </a:rPr>
              <a:t>et al</a:t>
            </a:r>
            <a:r>
              <a:rPr lang="en-US" altLang="ja-JP" sz="1300" kern="100" dirty="0">
                <a:latin typeface="Times New Roman"/>
                <a:ea typeface="Arial Unicode MS"/>
              </a:rPr>
              <a:t>., Phys. Rev. </a:t>
            </a:r>
            <a:r>
              <a:rPr lang="en-US" altLang="ja-JP" sz="1300" kern="100" dirty="0" err="1">
                <a:latin typeface="Times New Roman"/>
                <a:ea typeface="Arial Unicode MS"/>
              </a:rPr>
              <a:t>Lett</a:t>
            </a:r>
            <a:r>
              <a:rPr lang="en-US" altLang="ja-JP" sz="1300" kern="100" dirty="0">
                <a:latin typeface="Times New Roman"/>
                <a:ea typeface="Arial Unicode MS"/>
              </a:rPr>
              <a:t>. </a:t>
            </a:r>
            <a:r>
              <a:rPr lang="en-US" altLang="ja-JP" sz="1300" b="1" kern="100" dirty="0">
                <a:latin typeface="Times New Roman"/>
                <a:ea typeface="Arial Unicode MS"/>
              </a:rPr>
              <a:t>108</a:t>
            </a:r>
            <a:r>
              <a:rPr lang="en-US" altLang="ja-JP" sz="1300" kern="100" dirty="0">
                <a:latin typeface="Times New Roman"/>
                <a:ea typeface="Arial Unicode MS"/>
              </a:rPr>
              <a:t>, 162501 (2012)</a:t>
            </a:r>
            <a:endParaRPr lang="ja-JP" altLang="en-US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771730"/>
            <a:ext cx="2509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Mantica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Physics </a:t>
            </a: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 (2009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6487667" cy="461659"/>
          </a:xfrm>
        </p:spPr>
        <p:txBody>
          <a:bodyPr/>
          <a:lstStyle/>
          <a:p>
            <a:r>
              <a:rPr lang="en-US" altLang="ja-JP" dirty="0" smtClean="0"/>
              <a:t>One particle in the deformed WS </a:t>
            </a:r>
            <a:r>
              <a:rPr lang="en-US" altLang="ja-JP" dirty="0" err="1" smtClean="0"/>
              <a:t>potentinal</a:t>
            </a:r>
            <a:endParaRPr kumimoji="1" lang="ja-JP" alt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12"/>
            <a:ext cx="6712110" cy="520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4770120" y="4114800"/>
            <a:ext cx="4210560" cy="516791"/>
            <a:chOff x="4770120" y="4114800"/>
            <a:chExt cx="4210560" cy="516791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4770120" y="4114800"/>
              <a:ext cx="112014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12110" y="4169926"/>
              <a:ext cx="2268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>
                  <a:solidFill>
                    <a:srgbClr val="FF0000"/>
                  </a:solidFill>
                </a:rPr>
                <a:t>43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400" baseline="-25000" dirty="0" smtClean="0">
                  <a:solidFill>
                    <a:srgbClr val="FF0000"/>
                  </a:solidFill>
                </a:rPr>
                <a:t>27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: </a:t>
              </a:r>
              <a:r>
                <a:rPr lang="en-US" altLang="ja-JP" sz="2400" dirty="0">
                  <a:solidFill>
                    <a:srgbClr val="FF0000"/>
                  </a:solidFill>
                </a:rPr>
                <a:t>1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/2</a:t>
              </a:r>
              <a:r>
                <a:rPr kumimoji="1" lang="en-US" altLang="ja-JP" sz="24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–</a:t>
              </a:r>
              <a:r>
                <a:rPr kumimoji="1" lang="en-US" altLang="ja-JP" sz="2400" dirty="0" smtClean="0">
                  <a:solidFill>
                    <a:srgbClr val="FF0000"/>
                  </a:solidFill>
                  <a:latin typeface="Arial"/>
                  <a:cs typeface="Arial"/>
                </a:rPr>
                <a:t>, 5/2</a:t>
              </a:r>
              <a:r>
                <a:rPr kumimoji="1" lang="en-US" altLang="ja-JP" sz="24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–</a:t>
              </a:r>
              <a:endParaRPr kumimoji="1" lang="ja-JP" altLang="en-US" sz="2400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770120" y="3419594"/>
            <a:ext cx="3431355" cy="461665"/>
            <a:chOff x="4770120" y="3419594"/>
            <a:chExt cx="3431355" cy="46166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6644639" y="3419594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>
                  <a:solidFill>
                    <a:srgbClr val="FF0000"/>
                  </a:solidFill>
                </a:rPr>
                <a:t>45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S</a:t>
              </a:r>
              <a:r>
                <a:rPr kumimoji="1" lang="en-US" altLang="ja-JP" sz="2400" baseline="-25000" dirty="0" smtClean="0">
                  <a:solidFill>
                    <a:srgbClr val="FF0000"/>
                  </a:solidFill>
                </a:rPr>
                <a:t>29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: 3/2</a:t>
              </a:r>
              <a:r>
                <a:rPr kumimoji="1" lang="en-US" altLang="ja-JP" sz="2400" baseline="30000" dirty="0" smtClean="0">
                  <a:solidFill>
                    <a:srgbClr val="FF0000"/>
                  </a:solidFill>
                  <a:latin typeface="Arial"/>
                  <a:cs typeface="Arial"/>
                </a:rPr>
                <a:t>–</a:t>
              </a:r>
              <a:endParaRPr kumimoji="1" lang="ja-JP" alt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4770120" y="3419594"/>
              <a:ext cx="1120140" cy="381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4253712" y="6434458"/>
            <a:ext cx="4781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Hamamoto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Phys. G: </a:t>
            </a:r>
            <a:r>
              <a:rPr lang="en-US" altLang="ja-JP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Part. Phys. </a:t>
            </a:r>
            <a:r>
              <a:rPr lang="en-US" altLang="ja-JP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055102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2010).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770120" y="1158240"/>
            <a:ext cx="1120140" cy="405384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8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1125623" cy="461659"/>
          </a:xfrm>
        </p:spPr>
        <p:txBody>
          <a:bodyPr/>
          <a:lstStyle/>
          <a:p>
            <a:r>
              <a:rPr kumimoji="1" lang="en-US" altLang="ja-JP" dirty="0" smtClean="0"/>
              <a:t>Status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961895"/>
            <a:ext cx="7972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(1) Production of spin-polarized RI </a:t>
            </a:r>
            <a:r>
              <a:rPr lang="en-US" altLang="ja-JP" sz="2000" b="1" dirty="0">
                <a:solidFill>
                  <a:srgbClr val="0070C0"/>
                </a:solidFill>
              </a:rPr>
              <a:t>beams and/or crystal studies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en-US" altLang="ja-JP" sz="2000" b="1" baseline="30000" dirty="0" smtClean="0"/>
              <a:t>41, 43</a:t>
            </a:r>
            <a:r>
              <a:rPr lang="en-US" altLang="ja-JP" sz="2000" b="1" dirty="0" smtClean="0"/>
              <a:t>S: PF-induced spin polarization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kumimoji="1" lang="en-US" altLang="ja-JP" sz="2000" b="1" baseline="30000" dirty="0" smtClean="0"/>
              <a:t>45</a:t>
            </a:r>
            <a:r>
              <a:rPr kumimoji="1" lang="en-US" altLang="ja-JP" sz="2000" b="1" dirty="0" smtClean="0"/>
              <a:t>S:  PF+ neutron pickup reaction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288" y="2523709"/>
            <a:ext cx="76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(2) Resonance scans through β-NMR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production (reaction) and preservation (crystal stopper) of spin 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/>
              <a:t>resonance scan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251205" y="3819643"/>
            <a:ext cx="6892795" cy="3038357"/>
            <a:chOff x="5452065" y="2834327"/>
            <a:chExt cx="6892795" cy="3038357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5452065" y="2834327"/>
              <a:ext cx="6892795" cy="303835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0584325" y="4787439"/>
              <a:ext cx="1689100" cy="833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sz="2400" b="1" u="sng" dirty="0" smtClean="0">
                  <a:latin typeface="Arial Unicode MS" pitchFamily="50" charset="-128"/>
                </a:rPr>
                <a:t>(</a:t>
              </a:r>
              <a:r>
                <a:rPr lang="en-US" altLang="ja-JP" sz="2400" b="1" u="sng" dirty="0" smtClean="0">
                  <a:solidFill>
                    <a:srgbClr val="0033CC"/>
                  </a:solidFill>
                </a:rPr>
                <a:t>1</a:t>
              </a:r>
              <a:r>
                <a:rPr lang="en-US" altLang="ja-JP" sz="2400" b="1" u="sng" dirty="0">
                  <a:solidFill>
                    <a:srgbClr val="FF0000"/>
                  </a:solidFill>
                </a:rPr>
                <a:t>–</a:t>
              </a:r>
              <a:r>
                <a:rPr lang="en-US" altLang="ja-JP" sz="2400" b="1" i="1" u="sng" dirty="0" smtClean="0">
                  <a:solidFill>
                    <a:srgbClr val="0033CC"/>
                  </a:solidFill>
                </a:rPr>
                <a:t>A</a:t>
              </a:r>
              <a:r>
                <a:rPr lang="el-GR" altLang="ja-JP" sz="2400" b="1" u="sng" baseline="-25000" dirty="0" smtClean="0">
                  <a:solidFill>
                    <a:srgbClr val="0033CC"/>
                  </a:solidFill>
                </a:rPr>
                <a:t>β</a:t>
              </a:r>
              <a:r>
                <a:rPr lang="en-US" altLang="ja-JP" sz="2400" b="1" i="1" u="sng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400" b="1" i="1" u="sng" dirty="0" smtClean="0">
                  <a:solidFill>
                    <a:srgbClr val="0033CC"/>
                  </a:solidFill>
                </a:rPr>
                <a:t> </a:t>
              </a:r>
              <a:r>
                <a:rPr lang="en-US" altLang="ja-JP" sz="2400" b="1" u="sng" dirty="0" smtClean="0">
                  <a:latin typeface="Arial Unicode MS" pitchFamily="50" charset="-128"/>
                </a:rPr>
                <a:t>)</a:t>
              </a:r>
              <a:endParaRPr lang="en-US" altLang="ja-JP" sz="2400" b="1" u="sng" dirty="0">
                <a:latin typeface="Arial Unicode MS" pitchFamily="50" charset="-128"/>
              </a:endParaRPr>
            </a:p>
            <a:p>
              <a:r>
                <a:rPr lang="en-US" altLang="ja-JP" sz="2400" b="1" dirty="0" smtClean="0">
                  <a:latin typeface="Arial Unicode MS" pitchFamily="50" charset="-128"/>
                </a:rPr>
                <a:t>(</a:t>
              </a:r>
              <a:r>
                <a:rPr lang="en-US" altLang="ja-JP" sz="2400" b="1" dirty="0" smtClean="0">
                  <a:solidFill>
                    <a:srgbClr val="0033CC"/>
                  </a:solidFill>
                </a:rPr>
                <a:t>1</a:t>
              </a:r>
              <a:r>
                <a:rPr lang="en-US" altLang="ja-JP" sz="2400" b="1" dirty="0">
                  <a:solidFill>
                    <a:srgbClr val="FF0000"/>
                  </a:solidFill>
                </a:rPr>
                <a:t>+</a:t>
              </a:r>
              <a:r>
                <a:rPr lang="en-US" altLang="ja-JP" sz="2400" b="1" i="1" dirty="0" smtClean="0">
                  <a:solidFill>
                    <a:srgbClr val="0033CC"/>
                  </a:solidFill>
                </a:rPr>
                <a:t>A</a:t>
              </a:r>
              <a:r>
                <a:rPr lang="el-GR" altLang="ja-JP" sz="2400" b="1" baseline="-25000" dirty="0">
                  <a:solidFill>
                    <a:srgbClr val="0033CC"/>
                  </a:solidFill>
                </a:rPr>
                <a:t>β</a:t>
              </a:r>
              <a:r>
                <a:rPr lang="en-US" altLang="ja-JP" sz="2400" b="1" i="1" dirty="0">
                  <a:solidFill>
                    <a:srgbClr val="FF0000"/>
                  </a:solidFill>
                </a:rPr>
                <a:t>P</a:t>
              </a:r>
              <a:r>
                <a:rPr lang="en-US" altLang="ja-JP" sz="2400" b="1" dirty="0" smtClean="0">
                  <a:latin typeface="Arial Unicode MS" pitchFamily="50" charset="-128"/>
                </a:rPr>
                <a:t>)</a:t>
              </a:r>
              <a:endParaRPr lang="en-US" altLang="ja-JP" sz="2400" b="1" dirty="0">
                <a:latin typeface="Arial Unicode MS" pitchFamily="50" charset="-128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9452443" y="4969900"/>
              <a:ext cx="1182032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2400" b="1" dirty="0">
                  <a:latin typeface="Arial Unicode MS" pitchFamily="50" charset="-128"/>
                </a:rPr>
                <a:t>(</a:t>
              </a:r>
              <a:r>
                <a:rPr lang="en-US" altLang="ja-JP" sz="2400" b="1" dirty="0" smtClean="0">
                  <a:latin typeface="Arial Unicode MS" pitchFamily="50" charset="-128"/>
                </a:rPr>
                <a:t>U/D) </a:t>
              </a:r>
              <a:r>
                <a:rPr lang="en-US" altLang="ja-JP" sz="2400" b="1" dirty="0">
                  <a:latin typeface="Arial Unicode MS" pitchFamily="50" charset="-128"/>
                </a:rPr>
                <a:t>=</a:t>
              </a:r>
            </a:p>
          </p:txBody>
        </p:sp>
        <p:grpSp>
          <p:nvGrpSpPr>
            <p:cNvPr id="15" name="グループ化 14"/>
            <p:cNvGrpSpPr/>
            <p:nvPr/>
          </p:nvGrpSpPr>
          <p:grpSpPr>
            <a:xfrm flipV="1">
              <a:off x="6117104" y="3423535"/>
              <a:ext cx="1905000" cy="2341553"/>
              <a:chOff x="3365500" y="678960"/>
              <a:chExt cx="1905000" cy="2341553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4063827" y="678960"/>
                <a:ext cx="556592" cy="1334186"/>
                <a:chOff x="4063827" y="678960"/>
                <a:chExt cx="556592" cy="1334186"/>
              </a:xfrm>
            </p:grpSpPr>
            <p:sp>
              <p:nvSpPr>
                <p:cNvPr id="39" name="Line 11"/>
                <p:cNvSpPr>
                  <a:spLocks noChangeShapeType="1"/>
                </p:cNvSpPr>
                <p:nvPr/>
              </p:nvSpPr>
              <p:spPr bwMode="auto">
                <a:xfrm>
                  <a:off x="4275137" y="1561306"/>
                  <a:ext cx="131763" cy="635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AutoShape 39"/>
                <p:cNvSpPr>
                  <a:spLocks noChangeArrowheads="1"/>
                </p:cNvSpPr>
                <p:nvPr/>
              </p:nvSpPr>
              <p:spPr bwMode="auto">
                <a:xfrm>
                  <a:off x="4206012" y="678960"/>
                  <a:ext cx="272223" cy="523669"/>
                </a:xfrm>
                <a:prstGeom prst="upArrow">
                  <a:avLst>
                    <a:gd name="adj1" fmla="val 40157"/>
                    <a:gd name="adj2" fmla="val 102924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8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4280656" y="1675009"/>
                  <a:ext cx="122935" cy="3381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8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2" name="Group 58"/>
                <p:cNvGrpSpPr>
                  <a:grpSpLocks/>
                </p:cNvGrpSpPr>
                <p:nvPr/>
              </p:nvGrpSpPr>
              <p:grpSpPr bwMode="auto">
                <a:xfrm flipV="1">
                  <a:off x="4063827" y="1118545"/>
                  <a:ext cx="556592" cy="582307"/>
                  <a:chOff x="82" y="1930"/>
                  <a:chExt cx="299" cy="302"/>
                </a:xfrm>
              </p:grpSpPr>
              <p:sp>
                <p:nvSpPr>
                  <p:cNvPr id="43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" y="2059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4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" y="1941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" y="2088"/>
                    <a:ext cx="87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" y="2010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" y="2137"/>
                    <a:ext cx="87" cy="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" y="2110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" y="2133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2057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1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" y="2127"/>
                    <a:ext cx="88" cy="9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8" y="1972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0" y="1976"/>
                    <a:ext cx="86" cy="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2" y="2034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2073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" y="1930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7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986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8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" y="1958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" y="2010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" y="2064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2029"/>
                    <a:ext cx="88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" y="2109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3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2044"/>
                    <a:ext cx="87" cy="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 rot="10800000">
                <a:off x="3365500" y="1129800"/>
                <a:ext cx="1905000" cy="1890713"/>
                <a:chOff x="3902" y="1223"/>
                <a:chExt cx="1200" cy="1191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3902" y="1223"/>
                  <a:ext cx="1200" cy="119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4008" y="1511"/>
                  <a:ext cx="385" cy="61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594" y="1472"/>
                  <a:ext cx="364" cy="6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525" y="1249"/>
                  <a:ext cx="144" cy="8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3939" y="1970"/>
                  <a:ext cx="392" cy="23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12" y="1266"/>
                  <a:ext cx="144" cy="8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6" y="2247"/>
                  <a:ext cx="266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669" y="1932"/>
                  <a:ext cx="392" cy="23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4078" y="2254"/>
                  <a:ext cx="266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>
                  <a:off x="4618" y="2360"/>
                  <a:ext cx="83" cy="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70" y="2349"/>
                  <a:ext cx="83" cy="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6" name="Group 85"/>
            <p:cNvGrpSpPr>
              <a:grpSpLocks/>
            </p:cNvGrpSpPr>
            <p:nvPr/>
          </p:nvGrpSpPr>
          <p:grpSpPr bwMode="auto">
            <a:xfrm>
              <a:off x="5712202" y="4718428"/>
              <a:ext cx="254000" cy="522288"/>
              <a:chOff x="3288" y="3127"/>
              <a:chExt cx="160" cy="329"/>
            </a:xfrm>
          </p:grpSpPr>
          <p:sp>
            <p:nvSpPr>
              <p:cNvPr id="22" name="Oval 86"/>
              <p:cNvSpPr>
                <a:spLocks noChangeArrowheads="1"/>
              </p:cNvSpPr>
              <p:nvPr/>
            </p:nvSpPr>
            <p:spPr bwMode="auto">
              <a:xfrm>
                <a:off x="3288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3" name="Oval 87"/>
              <p:cNvSpPr>
                <a:spLocks noChangeArrowheads="1"/>
              </p:cNvSpPr>
              <p:nvPr/>
            </p:nvSpPr>
            <p:spPr bwMode="auto">
              <a:xfrm>
                <a:off x="3304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" name="Oval 88"/>
              <p:cNvSpPr>
                <a:spLocks noChangeArrowheads="1"/>
              </p:cNvSpPr>
              <p:nvPr/>
            </p:nvSpPr>
            <p:spPr bwMode="auto">
              <a:xfrm>
                <a:off x="3320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36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8202450" y="4718428"/>
              <a:ext cx="254000" cy="522288"/>
              <a:chOff x="3288" y="3127"/>
              <a:chExt cx="160" cy="329"/>
            </a:xfrm>
          </p:grpSpPr>
          <p:sp>
            <p:nvSpPr>
              <p:cNvPr id="18" name="Oval 86"/>
              <p:cNvSpPr>
                <a:spLocks noChangeArrowheads="1"/>
              </p:cNvSpPr>
              <p:nvPr/>
            </p:nvSpPr>
            <p:spPr bwMode="auto">
              <a:xfrm>
                <a:off x="3288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9" name="Oval 87"/>
              <p:cNvSpPr>
                <a:spLocks noChangeArrowheads="1"/>
              </p:cNvSpPr>
              <p:nvPr/>
            </p:nvSpPr>
            <p:spPr bwMode="auto">
              <a:xfrm>
                <a:off x="3304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Oval 88"/>
              <p:cNvSpPr>
                <a:spLocks noChangeArrowheads="1"/>
              </p:cNvSpPr>
              <p:nvPr/>
            </p:nvSpPr>
            <p:spPr bwMode="auto">
              <a:xfrm>
                <a:off x="3320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1" name="Oval 89"/>
              <p:cNvSpPr>
                <a:spLocks noChangeArrowheads="1"/>
              </p:cNvSpPr>
              <p:nvPr/>
            </p:nvSpPr>
            <p:spPr bwMode="auto">
              <a:xfrm>
                <a:off x="3336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7" name="正方形/長方形 6"/>
          <p:cNvSpPr/>
          <p:nvPr/>
        </p:nvSpPr>
        <p:spPr bwMode="auto">
          <a:xfrm>
            <a:off x="5022945" y="3877999"/>
            <a:ext cx="4065327" cy="13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l-GR" altLang="ja-JP" sz="2000" b="1" dirty="0" smtClean="0">
                <a:latin typeface="+mn-lt"/>
                <a:ea typeface="+mn-ea"/>
              </a:rPr>
              <a:t>β</a:t>
            </a:r>
            <a:r>
              <a:rPr lang="en-US" altLang="ja-JP" sz="2000" b="1" dirty="0" smtClean="0">
                <a:latin typeface="+mn-lt"/>
                <a:ea typeface="+mn-ea"/>
              </a:rPr>
              <a:t>-ray angular distribution</a:t>
            </a:r>
          </a:p>
          <a:p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W</a:t>
            </a:r>
            <a:r>
              <a:rPr lang="el-GR" altLang="ja-JP" sz="2000" b="1" baseline="-25000" dirty="0">
                <a:solidFill>
                  <a:srgbClr val="006600"/>
                </a:solidFill>
                <a:latin typeface="+mn-lt"/>
                <a:ea typeface="+mn-ea"/>
              </a:rPr>
              <a:t>β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(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θ</a:t>
            </a:r>
            <a:r>
              <a:rPr lang="en-US" altLang="ja-JP" sz="2000" b="1" dirty="0">
                <a:solidFill>
                  <a:srgbClr val="006600"/>
                </a:solidFill>
                <a:latin typeface="+mn-lt"/>
                <a:ea typeface="+mn-ea"/>
              </a:rPr>
              <a:t>)=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1+</a:t>
            </a:r>
            <a:r>
              <a:rPr lang="en-US" altLang="ja-JP" sz="2000" b="1" i="1" dirty="0" smtClean="0">
                <a:solidFill>
                  <a:srgbClr val="0033CC"/>
                </a:solidFill>
                <a:latin typeface="+mn-lt"/>
                <a:ea typeface="+mn-ea"/>
              </a:rPr>
              <a:t>A</a:t>
            </a:r>
            <a:r>
              <a:rPr lang="el-GR" altLang="ja-JP" sz="2000" b="1" baseline="-25000" dirty="0" smtClean="0">
                <a:solidFill>
                  <a:srgbClr val="0033CC"/>
                </a:solidFill>
              </a:rPr>
              <a:t>β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 </a:t>
            </a:r>
            <a:r>
              <a:rPr lang="en-US" altLang="ja-JP" sz="2000" b="1" dirty="0" err="1" smtClean="0">
                <a:solidFill>
                  <a:srgbClr val="006600"/>
                </a:solidFill>
                <a:latin typeface="+mn-lt"/>
                <a:ea typeface="+mn-ea"/>
              </a:rPr>
              <a:t>cos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θ</a:t>
            </a:r>
            <a:endParaRPr lang="en-US" altLang="ja-JP" sz="2000" b="1" i="1" dirty="0">
              <a:solidFill>
                <a:srgbClr val="006600"/>
              </a:solidFill>
              <a:latin typeface="+mn-lt"/>
              <a:ea typeface="+mn-ea"/>
            </a:endParaRPr>
          </a:p>
          <a:p>
            <a:pPr marL="912813" lvl="2" indent="-373063"/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A</a:t>
            </a:r>
            <a:r>
              <a:rPr lang="el-GR" altLang="ja-JP" sz="2000" b="1" baseline="-25000" dirty="0" smtClean="0">
                <a:solidFill>
                  <a:srgbClr val="006600"/>
                </a:solidFill>
              </a:rPr>
              <a:t>β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: Asymmetry parameter</a:t>
            </a:r>
            <a:endParaRPr lang="en-US" altLang="ja-JP" b="1" dirty="0">
              <a:solidFill>
                <a:srgbClr val="006600"/>
              </a:solidFill>
              <a:latin typeface="+mn-lt"/>
              <a:ea typeface="+mn-ea"/>
            </a:endParaRPr>
          </a:p>
          <a:p>
            <a:pPr marL="912813" lvl="2" indent="-373063"/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P  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: spin polarization</a:t>
            </a:r>
            <a:endParaRPr lang="en-US" altLang="ja-JP" b="1" dirty="0">
              <a:solidFill>
                <a:srgbClr val="006600"/>
              </a:solidFill>
              <a:latin typeface="+mn-lt"/>
              <a:ea typeface="+mn-ea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2916243" y="1998768"/>
            <a:ext cx="6069205" cy="545233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/>
        </p:spPr>
        <p:txBody>
          <a:bodyPr wrap="none" rtlCol="0" anchor="ctr"/>
          <a:lstStyle/>
          <a:p>
            <a:pPr algn="ctr" defTabSz="4176713"/>
            <a:r>
              <a:rPr kumimoji="1" lang="en-US" altLang="ja-JP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Spin-polarization of 41S</a:t>
            </a:r>
            <a:r>
              <a:rPr kumimoji="1" lang="ja-JP" altLang="en-US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（←</a:t>
            </a:r>
            <a:r>
              <a:rPr kumimoji="1" lang="en-US" altLang="ja-JP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48Ca) has been confirmed</a:t>
            </a:r>
            <a:endParaRPr kumimoji="1" lang="ja-JP" altLang="en-US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4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641"/>
            <a:ext cx="7992888" cy="461659"/>
          </a:xfrm>
        </p:spPr>
        <p:txBody>
          <a:bodyPr/>
          <a:lstStyle/>
          <a:p>
            <a:r>
              <a:rPr lang="en-US" altLang="ja-JP" dirty="0" smtClean="0"/>
              <a:t>Beta-delayed </a:t>
            </a:r>
            <a:r>
              <a:rPr lang="el-GR" altLang="ja-JP" dirty="0" smtClean="0">
                <a:latin typeface="Times New Roman"/>
                <a:cs typeface="Times New Roman"/>
              </a:rPr>
              <a:t>γ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 smtClean="0"/>
              <a:t>&amp; n spectroscopy with stopped pol. RI</a:t>
            </a:r>
            <a:endParaRPr lang="ja-JP" altLang="ja-JP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574096"/>
            <a:ext cx="8712200" cy="1763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dirty="0">
                <a:solidFill>
                  <a:srgbClr val="0070C0"/>
                </a:solidFill>
                <a:latin typeface="Arial" pitchFamily="34" charset="0"/>
              </a:rPr>
              <a:t>Beta-delayed neutron </a:t>
            </a:r>
            <a:r>
              <a:rPr lang="en-US" altLang="ja-JP" sz="2000" dirty="0" err="1" smtClean="0">
                <a:solidFill>
                  <a:srgbClr val="0070C0"/>
                </a:solidFill>
                <a:latin typeface="Arial" pitchFamily="34" charset="0"/>
              </a:rPr>
              <a:t>spectroscopyfor</a:t>
            </a:r>
            <a:r>
              <a:rPr lang="en-US" altLang="ja-JP" sz="2000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en-US" altLang="ja-JP" sz="2000" dirty="0">
                <a:solidFill>
                  <a:srgbClr val="0070C0"/>
                </a:solidFill>
                <a:latin typeface="Arial" pitchFamily="34" charset="0"/>
              </a:rPr>
              <a:t>the study of neutron-rich nuclei 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latin typeface="Arial" pitchFamily="34" charset="0"/>
              </a:rPr>
              <a:t>R. </a:t>
            </a:r>
            <a:r>
              <a:rPr lang="en-US" altLang="ja-JP" sz="1600" dirty="0" err="1">
                <a:latin typeface="Arial" pitchFamily="34" charset="0"/>
              </a:rPr>
              <a:t>Harkewicz</a:t>
            </a:r>
            <a:r>
              <a:rPr lang="en-US" altLang="ja-JP" sz="1600" dirty="0">
                <a:latin typeface="Arial" pitchFamily="34" charset="0"/>
              </a:rPr>
              <a:t> </a:t>
            </a:r>
            <a:r>
              <a:rPr lang="en-US" altLang="ja-JP" sz="1600" i="1" dirty="0">
                <a:latin typeface="Arial" pitchFamily="34" charset="0"/>
              </a:rPr>
              <a:t>et al</a:t>
            </a:r>
            <a:r>
              <a:rPr lang="en-US" altLang="ja-JP" sz="1600" dirty="0">
                <a:latin typeface="Arial" pitchFamily="34" charset="0"/>
              </a:rPr>
              <a:t>., </a:t>
            </a:r>
            <a:r>
              <a:rPr lang="en-US" altLang="ja-JP" sz="1600" dirty="0" smtClean="0">
                <a:latin typeface="Arial" pitchFamily="34" charset="0"/>
              </a:rPr>
              <a:t>PRC </a:t>
            </a:r>
            <a:r>
              <a:rPr lang="en-US" altLang="ja-JP" sz="1600" dirty="0">
                <a:latin typeface="Arial" pitchFamily="34" charset="0"/>
              </a:rPr>
              <a:t>44, 2365 (1991)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latin typeface="Arial" pitchFamily="34" charset="0"/>
              </a:rPr>
              <a:t>J.L. Lou </a:t>
            </a:r>
            <a:r>
              <a:rPr lang="en-US" altLang="ja-JP" sz="1600" i="1" dirty="0">
                <a:latin typeface="Arial" pitchFamily="34" charset="0"/>
              </a:rPr>
              <a:t>et al</a:t>
            </a:r>
            <a:r>
              <a:rPr lang="en-US" altLang="ja-JP" sz="1600" dirty="0">
                <a:latin typeface="Arial" pitchFamily="34" charset="0"/>
              </a:rPr>
              <a:t>., </a:t>
            </a:r>
            <a:r>
              <a:rPr lang="en-US" altLang="ja-JP" sz="1600" dirty="0" smtClean="0">
                <a:latin typeface="Arial" pitchFamily="34" charset="0"/>
              </a:rPr>
              <a:t>PRC </a:t>
            </a:r>
            <a:r>
              <a:rPr lang="en-US" altLang="ja-JP" sz="1600" dirty="0">
                <a:latin typeface="Arial" pitchFamily="34" charset="0"/>
              </a:rPr>
              <a:t>75, 057302 (2007) and references therein.</a:t>
            </a:r>
          </a:p>
          <a:p>
            <a:pPr lvl="1">
              <a:lnSpc>
                <a:spcPct val="90000"/>
              </a:lnSpc>
            </a:pPr>
            <a:r>
              <a:rPr lang="en-US" altLang="ja-JP" sz="1600" baseline="30000" dirty="0">
                <a:latin typeface="Arial" pitchFamily="34" charset="0"/>
              </a:rPr>
              <a:t>17</a:t>
            </a:r>
            <a:r>
              <a:rPr lang="en-US" altLang="ja-JP" sz="1600" dirty="0">
                <a:latin typeface="Arial" pitchFamily="34" charset="0"/>
              </a:rPr>
              <a:t>B: G. </a:t>
            </a:r>
            <a:r>
              <a:rPr lang="en-US" altLang="ja-JP" sz="1600" dirty="0" err="1">
                <a:latin typeface="Arial" pitchFamily="34" charset="0"/>
              </a:rPr>
              <a:t>Raimann</a:t>
            </a:r>
            <a:r>
              <a:rPr lang="en-US" altLang="ja-JP" sz="1600" dirty="0">
                <a:latin typeface="Arial" pitchFamily="34" charset="0"/>
              </a:rPr>
              <a:t> et al., PR C 53, 453 (1996)</a:t>
            </a:r>
          </a:p>
          <a:p>
            <a:pPr lvl="1">
              <a:lnSpc>
                <a:spcPct val="90000"/>
              </a:lnSpc>
            </a:pPr>
            <a:endParaRPr lang="en-US" altLang="ja-JP" sz="1800" dirty="0">
              <a:latin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28602" y="2077821"/>
            <a:ext cx="4488728" cy="3085523"/>
            <a:chOff x="2151063" y="2706688"/>
            <a:chExt cx="3451225" cy="2176462"/>
          </a:xfrm>
        </p:grpSpPr>
        <p:sp>
          <p:nvSpPr>
            <p:cNvPr id="1257493" name="Rectangle 21"/>
            <p:cNvSpPr>
              <a:spLocks noChangeArrowheads="1"/>
            </p:cNvSpPr>
            <p:nvPr/>
          </p:nvSpPr>
          <p:spPr bwMode="auto">
            <a:xfrm>
              <a:off x="2151063" y="2706688"/>
              <a:ext cx="3451225" cy="217646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76" name="Line 4"/>
            <p:cNvSpPr>
              <a:spLocks noChangeShapeType="1"/>
            </p:cNvSpPr>
            <p:nvPr/>
          </p:nvSpPr>
          <p:spPr bwMode="auto">
            <a:xfrm>
              <a:off x="2301770" y="2973152"/>
              <a:ext cx="528638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77" name="Line 5"/>
            <p:cNvSpPr>
              <a:spLocks noChangeShapeType="1"/>
            </p:cNvSpPr>
            <p:nvPr/>
          </p:nvSpPr>
          <p:spPr bwMode="auto">
            <a:xfrm>
              <a:off x="3341688" y="4549775"/>
              <a:ext cx="528637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78" name="Line 6"/>
            <p:cNvSpPr>
              <a:spLocks noChangeShapeType="1"/>
            </p:cNvSpPr>
            <p:nvPr/>
          </p:nvSpPr>
          <p:spPr bwMode="auto">
            <a:xfrm>
              <a:off x="4254500" y="4165600"/>
              <a:ext cx="528638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79" name="Line 7"/>
            <p:cNvSpPr>
              <a:spLocks noChangeShapeType="1"/>
            </p:cNvSpPr>
            <p:nvPr/>
          </p:nvSpPr>
          <p:spPr bwMode="auto">
            <a:xfrm>
              <a:off x="3341688" y="4027079"/>
              <a:ext cx="528637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0" name="Line 8"/>
            <p:cNvSpPr>
              <a:spLocks noChangeShapeType="1"/>
            </p:cNvSpPr>
            <p:nvPr/>
          </p:nvSpPr>
          <p:spPr bwMode="auto">
            <a:xfrm>
              <a:off x="3343275" y="3551537"/>
              <a:ext cx="528638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1" name="Line 9"/>
            <p:cNvSpPr>
              <a:spLocks noChangeShapeType="1"/>
            </p:cNvSpPr>
            <p:nvPr/>
          </p:nvSpPr>
          <p:spPr bwMode="auto">
            <a:xfrm>
              <a:off x="3343275" y="3141663"/>
              <a:ext cx="528638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2" name="Line 10"/>
            <p:cNvSpPr>
              <a:spLocks noChangeShapeType="1"/>
            </p:cNvSpPr>
            <p:nvPr/>
          </p:nvSpPr>
          <p:spPr bwMode="auto">
            <a:xfrm>
              <a:off x="2808288" y="2970213"/>
              <a:ext cx="501650" cy="174624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3" name="Line 11"/>
            <p:cNvSpPr>
              <a:spLocks noChangeShapeType="1"/>
            </p:cNvSpPr>
            <p:nvPr/>
          </p:nvSpPr>
          <p:spPr bwMode="auto">
            <a:xfrm>
              <a:off x="2816225" y="2970213"/>
              <a:ext cx="493714" cy="58132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4" name="Line 12"/>
            <p:cNvSpPr>
              <a:spLocks noChangeShapeType="1"/>
            </p:cNvSpPr>
            <p:nvPr/>
          </p:nvSpPr>
          <p:spPr bwMode="auto">
            <a:xfrm>
              <a:off x="2816224" y="2970213"/>
              <a:ext cx="527050" cy="105686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5" name="Line 13"/>
            <p:cNvSpPr>
              <a:spLocks noChangeShapeType="1"/>
            </p:cNvSpPr>
            <p:nvPr/>
          </p:nvSpPr>
          <p:spPr bwMode="auto">
            <a:xfrm>
              <a:off x="3843338" y="3551537"/>
              <a:ext cx="427037" cy="323552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6" name="Line 14"/>
            <p:cNvSpPr>
              <a:spLocks noChangeShapeType="1"/>
            </p:cNvSpPr>
            <p:nvPr/>
          </p:nvSpPr>
          <p:spPr bwMode="auto">
            <a:xfrm>
              <a:off x="3876675" y="4027079"/>
              <a:ext cx="371475" cy="135346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7" name="Line 15"/>
            <p:cNvSpPr>
              <a:spLocks noChangeShapeType="1"/>
            </p:cNvSpPr>
            <p:nvPr/>
          </p:nvSpPr>
          <p:spPr bwMode="auto">
            <a:xfrm>
              <a:off x="3843338" y="3132138"/>
              <a:ext cx="420687" cy="1030287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8" name="Line 16"/>
            <p:cNvSpPr>
              <a:spLocks noChangeShapeType="1"/>
            </p:cNvSpPr>
            <p:nvPr/>
          </p:nvSpPr>
          <p:spPr bwMode="auto">
            <a:xfrm>
              <a:off x="4270375" y="3859213"/>
              <a:ext cx="528638" cy="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89" name="Line 17"/>
            <p:cNvSpPr>
              <a:spLocks noChangeShapeType="1"/>
            </p:cNvSpPr>
            <p:nvPr/>
          </p:nvSpPr>
          <p:spPr bwMode="auto">
            <a:xfrm>
              <a:off x="4649788" y="3903663"/>
              <a:ext cx="12700" cy="258762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miter lim="800000"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57490" name="Text Box 18"/>
            <p:cNvSpPr txBox="1">
              <a:spLocks noChangeArrowheads="1"/>
            </p:cNvSpPr>
            <p:nvPr/>
          </p:nvSpPr>
          <p:spPr bwMode="auto">
            <a:xfrm>
              <a:off x="2744788" y="3354388"/>
              <a:ext cx="309562" cy="36671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β</a:t>
              </a:r>
            </a:p>
          </p:txBody>
        </p:sp>
        <p:sp>
          <p:nvSpPr>
            <p:cNvPr id="1257491" name="Text Box 19"/>
            <p:cNvSpPr txBox="1">
              <a:spLocks noChangeArrowheads="1"/>
            </p:cNvSpPr>
            <p:nvPr/>
          </p:nvSpPr>
          <p:spPr bwMode="auto">
            <a:xfrm>
              <a:off x="4087813" y="3060700"/>
              <a:ext cx="320675" cy="366713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257492" name="Text Box 20"/>
            <p:cNvSpPr txBox="1">
              <a:spLocks noChangeArrowheads="1"/>
            </p:cNvSpPr>
            <p:nvPr/>
          </p:nvSpPr>
          <p:spPr bwMode="auto">
            <a:xfrm>
              <a:off x="5005388" y="3849688"/>
              <a:ext cx="295275" cy="36671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γ</a:t>
              </a:r>
            </a:p>
          </p:txBody>
        </p:sp>
      </p:grpSp>
      <p:sp>
        <p:nvSpPr>
          <p:cNvPr id="1257494" name="Rectangle 22"/>
          <p:cNvSpPr>
            <a:spLocks noChangeArrowheads="1"/>
          </p:cNvSpPr>
          <p:nvPr/>
        </p:nvSpPr>
        <p:spPr bwMode="auto">
          <a:xfrm>
            <a:off x="409575" y="5394474"/>
            <a:ext cx="8486775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b="1" dirty="0">
                <a:solidFill>
                  <a:srgbClr val="0070C0"/>
                </a:solidFill>
              </a:rPr>
              <a:t>Beta-delayed neutron spectroscopy from spin-polarized RI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nb-NO" altLang="ja-JP" sz="1600" baseline="30000" dirty="0"/>
              <a:t>15</a:t>
            </a:r>
            <a:r>
              <a:rPr lang="nb-NO" altLang="ja-JP" sz="1600" dirty="0"/>
              <a:t>B</a:t>
            </a:r>
            <a:r>
              <a:rPr lang="nb-NO" altLang="ja-JP" sz="1600" dirty="0">
                <a:cs typeface="Arial" pitchFamily="34" charset="0"/>
              </a:rPr>
              <a:t>↑</a:t>
            </a:r>
            <a:r>
              <a:rPr lang="nb-NO" altLang="ja-JP" sz="1600" dirty="0"/>
              <a:t>: H. Miyatake </a:t>
            </a:r>
            <a:r>
              <a:rPr lang="nb-NO" altLang="ja-JP" sz="1600" i="1" dirty="0"/>
              <a:t>et al</a:t>
            </a:r>
            <a:r>
              <a:rPr lang="nb-NO" altLang="ja-JP" sz="1600" dirty="0"/>
              <a:t>., PRC 67, 014306 (2003)	</a:t>
            </a:r>
            <a:r>
              <a:rPr lang="nb-NO" altLang="ja-JP" sz="1600" dirty="0">
                <a:cs typeface="Arial" pitchFamily="34" charset="0"/>
              </a:rPr>
              <a:t>…</a:t>
            </a:r>
            <a:r>
              <a:rPr lang="nb-NO" altLang="ja-JP" sz="1600" dirty="0"/>
              <a:t>RIPS</a:t>
            </a:r>
            <a:endParaRPr lang="ja-JP" altLang="nb-NO" sz="16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nb-NO" altLang="ja-JP" sz="1600" baseline="30000" dirty="0"/>
              <a:t>11</a:t>
            </a:r>
            <a:r>
              <a:rPr lang="nb-NO" altLang="ja-JP" sz="1600" dirty="0"/>
              <a:t>Li</a:t>
            </a:r>
            <a:r>
              <a:rPr lang="nb-NO" altLang="ja-JP" sz="1600" dirty="0">
                <a:cs typeface="Arial" pitchFamily="34" charset="0"/>
              </a:rPr>
              <a:t>↑</a:t>
            </a:r>
            <a:r>
              <a:rPr lang="nb-NO" altLang="ja-JP" sz="1600" dirty="0"/>
              <a:t>: </a:t>
            </a:r>
            <a:r>
              <a:rPr lang="de-DE" altLang="ja-JP" sz="1600" dirty="0"/>
              <a:t>Y. Hirayama </a:t>
            </a:r>
            <a:r>
              <a:rPr lang="de-DE" altLang="ja-JP" sz="1600" i="1" dirty="0"/>
              <a:t>et al</a:t>
            </a:r>
            <a:r>
              <a:rPr lang="de-DE" altLang="ja-JP" sz="1600" dirty="0"/>
              <a:t>., PL </a:t>
            </a:r>
            <a:r>
              <a:rPr lang="de-DE" altLang="ja-JP" sz="1600" dirty="0" smtClean="0"/>
              <a:t>B611</a:t>
            </a:r>
            <a:r>
              <a:rPr lang="de-DE" altLang="ja-JP" sz="1600" dirty="0"/>
              <a:t>, 239 (2005)	</a:t>
            </a:r>
            <a:r>
              <a:rPr lang="de-DE" altLang="ja-JP" sz="1600" dirty="0">
                <a:cs typeface="Arial" pitchFamily="34" charset="0"/>
              </a:rPr>
              <a:t>…TRIUMF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nb-NO" altLang="ja-JP" sz="1600" baseline="30000" dirty="0">
                <a:solidFill>
                  <a:srgbClr val="FF0000"/>
                </a:solidFill>
              </a:rPr>
              <a:t>17</a:t>
            </a:r>
            <a:r>
              <a:rPr lang="nb-NO" altLang="ja-JP" sz="1600" dirty="0">
                <a:solidFill>
                  <a:srgbClr val="FF0000"/>
                </a:solidFill>
              </a:rPr>
              <a:t>B</a:t>
            </a:r>
            <a:r>
              <a:rPr lang="nb-NO" altLang="ja-JP" sz="1600" dirty="0">
                <a:solidFill>
                  <a:srgbClr val="FF0000"/>
                </a:solidFill>
                <a:cs typeface="Arial" pitchFamily="34" charset="0"/>
              </a:rPr>
              <a:t>↑</a:t>
            </a:r>
            <a:r>
              <a:rPr lang="nb-NO" altLang="ja-JP" sz="1600" dirty="0">
                <a:solidFill>
                  <a:srgbClr val="FF0000"/>
                </a:solidFill>
              </a:rPr>
              <a:t>: present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02" y="3875781"/>
            <a:ext cx="3554413" cy="11160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2103089" y="2164574"/>
            <a:ext cx="727280" cy="1686840"/>
            <a:chOff x="2103089" y="2164574"/>
            <a:chExt cx="727280" cy="168684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2103089" y="2164574"/>
              <a:ext cx="674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</a:t>
              </a:r>
              <a:r>
                <a:rPr kumimoji="1" lang="en-US" altLang="ja-JP" sz="2400" b="1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2400" b="1" i="1" baseline="30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1" lang="ja-JP" altLang="en-US" sz="24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103089" y="2679476"/>
              <a:ext cx="674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</a:t>
              </a:r>
              <a:r>
                <a:rPr kumimoji="1" lang="en-US" altLang="ja-JP" sz="2400" b="1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j</a:t>
              </a:r>
              <a:endParaRPr kumimoji="1" lang="ja-JP" alt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110492" y="3389749"/>
              <a:ext cx="719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</a:t>
              </a:r>
              <a:r>
                <a:rPr kumimoji="1" lang="en-US" altLang="ja-JP" sz="2400" b="1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endParaRPr kumimoji="1" lang="ja-JP" altLang="en-US" sz="24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477017" y="2066134"/>
            <a:ext cx="3254376" cy="1651121"/>
            <a:chOff x="5477017" y="2066134"/>
            <a:chExt cx="3254376" cy="165112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5477017" y="2066134"/>
              <a:ext cx="19078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β-ray asymmetry</a:t>
              </a:r>
            </a:p>
            <a:p>
              <a:endParaRPr lang="en-US" altLang="ja-JP" dirty="0" smtClean="0">
                <a:solidFill>
                  <a:srgbClr val="FF0000"/>
                </a:solidFill>
              </a:endParaRPr>
            </a:p>
            <a:p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1" name="オブジェクト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078433"/>
                </p:ext>
              </p:extLst>
            </p:nvPr>
          </p:nvGraphicFramePr>
          <p:xfrm>
            <a:off x="5477018" y="2479005"/>
            <a:ext cx="3254375" cy="1238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6" name="数式" r:id="rId5" imgW="1600200" imgH="609480" progId="Equation.3">
                    <p:embed/>
                  </p:oleObj>
                </mc:Choice>
                <mc:Fallback>
                  <p:oleObj name="数式" r:id="rId5" imgW="1600200" imgH="609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7018" y="2479005"/>
                          <a:ext cx="3254375" cy="12382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2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57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4292600" cy="457200"/>
          </a:xfrm>
        </p:spPr>
        <p:txBody>
          <a:bodyPr/>
          <a:lstStyle/>
          <a:p>
            <a:r>
              <a:rPr lang="en-US" altLang="ja-JP" i="1"/>
              <a:t>I</a:t>
            </a:r>
            <a:r>
              <a:rPr lang="en-US" altLang="ja-JP" i="1" baseline="30000"/>
              <a:t>π</a:t>
            </a:r>
            <a:r>
              <a:rPr lang="en-US" altLang="ja-JP"/>
              <a:t> assignment of the </a:t>
            </a:r>
            <a:r>
              <a:rPr lang="en-US" altLang="ja-JP" baseline="30000"/>
              <a:t>15</a:t>
            </a:r>
            <a:r>
              <a:rPr lang="en-US" altLang="ja-JP"/>
              <a:t>C levels</a:t>
            </a:r>
          </a:p>
        </p:txBody>
      </p:sp>
      <p:pic>
        <p:nvPicPr>
          <p:cNvPr id="1251333" name="Picture 5" descr="図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3900488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35" name="Text Box 7"/>
          <p:cNvSpPr txBox="1">
            <a:spLocks noChangeArrowheads="1"/>
          </p:cNvSpPr>
          <p:nvPr/>
        </p:nvSpPr>
        <p:spPr bwMode="auto">
          <a:xfrm>
            <a:off x="4892675" y="1035050"/>
            <a:ext cx="40782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/>
              <a:t>log</a:t>
            </a:r>
            <a:r>
              <a:rPr lang="en-US" altLang="ja-JP" i="1"/>
              <a:t>ft</a:t>
            </a:r>
            <a:r>
              <a:rPr lang="en-US" altLang="ja-JP"/>
              <a:t> = 4.34-5.39</a:t>
            </a:r>
          </a:p>
          <a:p>
            <a:r>
              <a:rPr lang="en-US" altLang="ja-JP"/>
              <a:t>→ GT transition</a:t>
            </a:r>
          </a:p>
          <a:p>
            <a:r>
              <a:rPr lang="en-US" altLang="ja-JP" sz="1400"/>
              <a:t>            R. Harkewicz </a:t>
            </a:r>
            <a:r>
              <a:rPr lang="en-US" altLang="ja-JP" sz="1400" i="1"/>
              <a:t>et al.,</a:t>
            </a:r>
            <a:r>
              <a:rPr lang="en-US" altLang="ja-JP" sz="1400"/>
              <a:t> PRC 44, 2365 (1991)</a:t>
            </a:r>
          </a:p>
        </p:txBody>
      </p:sp>
      <p:sp>
        <p:nvSpPr>
          <p:cNvPr id="1251337" name="Text Box 9"/>
          <p:cNvSpPr txBox="1">
            <a:spLocks noChangeArrowheads="1"/>
          </p:cNvSpPr>
          <p:nvPr/>
        </p:nvSpPr>
        <p:spPr bwMode="auto">
          <a:xfrm>
            <a:off x="7091363" y="6340475"/>
            <a:ext cx="2052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/>
              <a:t>H. Miyatake </a:t>
            </a:r>
            <a:r>
              <a:rPr lang="en-US" altLang="ja-JP" sz="1400" i="1"/>
              <a:t>et al</a:t>
            </a:r>
            <a:r>
              <a:rPr lang="en-US" altLang="ja-JP" sz="1400"/>
              <a:t>.,</a:t>
            </a:r>
          </a:p>
          <a:p>
            <a:r>
              <a:rPr lang="en-US" altLang="ja-JP" sz="1400"/>
              <a:t>PRC 67, 014306 (2003)</a:t>
            </a:r>
          </a:p>
        </p:txBody>
      </p:sp>
      <p:pic>
        <p:nvPicPr>
          <p:cNvPr id="12513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990725"/>
            <a:ext cx="35544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1344" name="Group 16"/>
          <p:cNvGrpSpPr>
            <a:grpSpLocks/>
          </p:cNvGrpSpPr>
          <p:nvPr/>
        </p:nvGrpSpPr>
        <p:grpSpPr bwMode="auto">
          <a:xfrm>
            <a:off x="4943475" y="3094038"/>
            <a:ext cx="3252788" cy="1597025"/>
            <a:chOff x="3114" y="1949"/>
            <a:chExt cx="2049" cy="1006"/>
          </a:xfrm>
        </p:grpSpPr>
        <p:sp>
          <p:nvSpPr>
            <p:cNvPr id="1251340" name="Text Box 12"/>
            <p:cNvSpPr txBox="1">
              <a:spLocks noChangeArrowheads="1"/>
            </p:cNvSpPr>
            <p:nvPr/>
          </p:nvSpPr>
          <p:spPr bwMode="auto">
            <a:xfrm>
              <a:off x="3666" y="2148"/>
              <a:ext cx="1497" cy="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–1	for 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15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C(1/2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–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)</a:t>
              </a:r>
            </a:p>
            <a:p>
              <a:r>
                <a:rPr lang="en-US" altLang="ja-JP">
                  <a:solidFill>
                    <a:schemeClr val="accent2"/>
                  </a:solidFill>
                  <a:latin typeface="Arial Unicode MS"/>
                  <a:cs typeface="Arial" charset="0"/>
                </a:rPr>
                <a:t>–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0.4	for 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15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C(3/2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–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) </a:t>
              </a:r>
            </a:p>
            <a:p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+0.6	for 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15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C(5/2</a:t>
              </a:r>
              <a:r>
                <a:rPr lang="en-US" altLang="ja-JP" baseline="30000">
                  <a:solidFill>
                    <a:schemeClr val="accent2"/>
                  </a:solidFill>
                  <a:cs typeface="Arial" charset="0"/>
                </a:rPr>
                <a:t>–</a:t>
              </a:r>
              <a:r>
                <a:rPr lang="en-US" altLang="ja-JP">
                  <a:solidFill>
                    <a:schemeClr val="accent2"/>
                  </a:solidFill>
                  <a:cs typeface="Arial" charset="0"/>
                </a:rPr>
                <a:t>) </a:t>
              </a:r>
            </a:p>
            <a:p>
              <a:endParaRPr lang="en-US" altLang="ja-JP" baseline="30000">
                <a:solidFill>
                  <a:schemeClr val="accent2"/>
                </a:solidFill>
                <a:cs typeface="Arial" charset="0"/>
              </a:endParaRPr>
            </a:p>
            <a:p>
              <a:endParaRPr lang="en-US" altLang="ja-JP" baseline="30000">
                <a:solidFill>
                  <a:schemeClr val="accent2"/>
                </a:solidFill>
                <a:cs typeface="Arial" charset="0"/>
              </a:endParaRPr>
            </a:p>
          </p:txBody>
        </p:sp>
        <p:sp>
          <p:nvSpPr>
            <p:cNvPr id="1251341" name="Text Box 13"/>
            <p:cNvSpPr txBox="1">
              <a:spLocks noChangeArrowheads="1"/>
            </p:cNvSpPr>
            <p:nvPr/>
          </p:nvSpPr>
          <p:spPr bwMode="auto">
            <a:xfrm>
              <a:off x="3114" y="1949"/>
              <a:ext cx="8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i="1">
                  <a:solidFill>
                    <a:schemeClr val="accent2"/>
                  </a:solidFill>
                </a:rPr>
                <a:t>A</a:t>
              </a:r>
              <a:r>
                <a:rPr lang="en-US" altLang="ja-JP">
                  <a:solidFill>
                    <a:schemeClr val="accent2"/>
                  </a:solidFill>
                </a:rPr>
                <a:t>(</a:t>
              </a:r>
              <a:r>
                <a:rPr lang="en-US" altLang="ja-JP" baseline="30000">
                  <a:solidFill>
                    <a:schemeClr val="accent2"/>
                  </a:solidFill>
                </a:rPr>
                <a:t>15</a:t>
              </a:r>
              <a:r>
                <a:rPr lang="en-US" altLang="ja-JP">
                  <a:solidFill>
                    <a:schemeClr val="accent2"/>
                  </a:solidFill>
                </a:rPr>
                <a:t>B→</a:t>
              </a:r>
              <a:r>
                <a:rPr lang="en-US" altLang="ja-JP" baseline="30000">
                  <a:solidFill>
                    <a:schemeClr val="accent2"/>
                  </a:solidFill>
                </a:rPr>
                <a:t>15</a:t>
              </a:r>
              <a:r>
                <a:rPr lang="en-US" altLang="ja-JP">
                  <a:solidFill>
                    <a:schemeClr val="accent2"/>
                  </a:solidFill>
                </a:rPr>
                <a:t>C) </a:t>
              </a:r>
            </a:p>
            <a:p>
              <a:endParaRPr lang="en-US" altLang="ja-JP">
                <a:solidFill>
                  <a:schemeClr val="accent2"/>
                </a:solidFill>
              </a:endParaRPr>
            </a:p>
            <a:p>
              <a:r>
                <a:rPr lang="en-US" altLang="ja-JP">
                  <a:solidFill>
                    <a:schemeClr val="accent2"/>
                  </a:solidFill>
                </a:rPr>
                <a:t>       =</a:t>
              </a:r>
            </a:p>
          </p:txBody>
        </p:sp>
        <p:sp>
          <p:nvSpPr>
            <p:cNvPr id="1251342" name="AutoShape 14"/>
            <p:cNvSpPr>
              <a:spLocks/>
            </p:cNvSpPr>
            <p:nvPr/>
          </p:nvSpPr>
          <p:spPr bwMode="auto">
            <a:xfrm>
              <a:off x="3607" y="2165"/>
              <a:ext cx="56" cy="510"/>
            </a:xfrm>
            <a:prstGeom prst="leftBrace">
              <a:avLst>
                <a:gd name="adj1" fmla="val 7589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pic>
        <p:nvPicPr>
          <p:cNvPr id="125134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2200"/>
            <a:ext cx="6799263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1345" name="Line 17"/>
          <p:cNvSpPr>
            <a:spLocks noChangeShapeType="1"/>
          </p:cNvSpPr>
          <p:nvPr/>
        </p:nvSpPr>
        <p:spPr bwMode="auto">
          <a:xfrm>
            <a:off x="760413" y="1647825"/>
            <a:ext cx="2974975" cy="0"/>
          </a:xfrm>
          <a:prstGeom prst="line">
            <a:avLst/>
          </a:prstGeom>
          <a:noFill/>
          <a:ln w="38100">
            <a:solidFill>
              <a:srgbClr val="FF5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251346" name="Line 18"/>
          <p:cNvSpPr>
            <a:spLocks noChangeShapeType="1"/>
          </p:cNvSpPr>
          <p:nvPr/>
        </p:nvSpPr>
        <p:spPr bwMode="auto">
          <a:xfrm>
            <a:off x="790575" y="2249488"/>
            <a:ext cx="2974975" cy="0"/>
          </a:xfrm>
          <a:prstGeom prst="line">
            <a:avLst/>
          </a:prstGeom>
          <a:noFill/>
          <a:ln w="38100">
            <a:solidFill>
              <a:srgbClr val="FF5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251347" name="Line 19"/>
          <p:cNvSpPr>
            <a:spLocks noChangeShapeType="1"/>
          </p:cNvSpPr>
          <p:nvPr/>
        </p:nvSpPr>
        <p:spPr bwMode="auto">
          <a:xfrm>
            <a:off x="757238" y="2609850"/>
            <a:ext cx="2974975" cy="0"/>
          </a:xfrm>
          <a:prstGeom prst="line">
            <a:avLst/>
          </a:prstGeom>
          <a:noFill/>
          <a:ln w="38100">
            <a:solidFill>
              <a:srgbClr val="FF5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251348" name="Oval 20"/>
          <p:cNvSpPr>
            <a:spLocks noChangeArrowheads="1"/>
          </p:cNvSpPr>
          <p:nvPr/>
        </p:nvSpPr>
        <p:spPr bwMode="auto">
          <a:xfrm>
            <a:off x="1158875" y="2536825"/>
            <a:ext cx="127000" cy="142875"/>
          </a:xfrm>
          <a:prstGeom prst="ellipse">
            <a:avLst/>
          </a:prstGeom>
          <a:solidFill>
            <a:srgbClr val="0033CC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41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38" y="780864"/>
            <a:ext cx="3742250" cy="60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 bwMode="auto">
          <a:xfrm>
            <a:off x="74645" y="787047"/>
            <a:ext cx="3530998" cy="345244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31"/>
            <a:ext cx="5368777" cy="461665"/>
          </a:xfrm>
        </p:spPr>
        <p:txBody>
          <a:bodyPr/>
          <a:lstStyle/>
          <a:p>
            <a:r>
              <a:rPr kumimoji="1" lang="en-US" altLang="ja-JP" dirty="0" smtClean="0"/>
              <a:t>β-neutron-γ</a:t>
            </a:r>
            <a:r>
              <a:rPr lang="ja-JP" altLang="en-US" dirty="0"/>
              <a:t> </a:t>
            </a:r>
            <a:r>
              <a:rPr kumimoji="1" lang="en-US" altLang="ja-JP" dirty="0" smtClean="0"/>
              <a:t>spectroscopy with </a:t>
            </a:r>
            <a:r>
              <a:rPr kumimoji="1" lang="en-US" altLang="ja-JP" baseline="30000" dirty="0" smtClean="0"/>
              <a:t>17</a:t>
            </a:r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"/>
                <a:cs typeface="Arial"/>
              </a:rPr>
              <a:t>↑</a:t>
            </a:r>
            <a:endParaRPr kumimoji="1" lang="ja-JP" altLang="en-US" dirty="0"/>
          </a:p>
        </p:txBody>
      </p:sp>
      <p:pic>
        <p:nvPicPr>
          <p:cNvPr id="9" name="Picture 5" descr="magr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6" y="787047"/>
            <a:ext cx="3240054" cy="32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38" y="648757"/>
            <a:ext cx="3983368" cy="615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138" y="606490"/>
            <a:ext cx="5009437" cy="621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605643" y="600516"/>
            <a:ext cx="5538357" cy="6226246"/>
            <a:chOff x="3605643" y="600516"/>
            <a:chExt cx="5538357" cy="6226246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3605643" y="667973"/>
              <a:ext cx="5538357" cy="61545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364" y="600516"/>
              <a:ext cx="4237424" cy="622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86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3437153" cy="461659"/>
          </a:xfrm>
        </p:spPr>
        <p:txBody>
          <a:bodyPr/>
          <a:lstStyle/>
          <a:p>
            <a:r>
              <a:rPr lang="en-US" altLang="ja-JP" dirty="0" smtClean="0"/>
              <a:t>Decay scheme of 17B</a:t>
            </a:r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8" y="592139"/>
            <a:ext cx="6480267" cy="62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056488" y="6526414"/>
            <a:ext cx="3087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 smtClean="0">
                <a:latin typeface="Times New Roman" pitchFamily="18" charset="0"/>
                <a:cs typeface="Times New Roman" pitchFamily="18" charset="0"/>
              </a:rPr>
              <a:t>H. Ueno et al., Phys</a:t>
            </a:r>
            <a:r>
              <a:rPr lang="en-US" altLang="ja-JP" sz="1200" i="1" dirty="0">
                <a:latin typeface="Times New Roman" pitchFamily="18" charset="0"/>
                <a:cs typeface="Times New Roman" pitchFamily="18" charset="0"/>
              </a:rPr>
              <a:t>. Rev. C </a:t>
            </a:r>
            <a:r>
              <a:rPr lang="en-US" altLang="ja-JP" sz="1200" b="1" i="1" dirty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altLang="ja-JP" sz="1200" i="1" dirty="0">
                <a:latin typeface="Times New Roman" pitchFamily="18" charset="0"/>
                <a:cs typeface="Times New Roman" pitchFamily="18" charset="0"/>
              </a:rPr>
              <a:t>, 034316 (2013)</a:t>
            </a:r>
            <a:endParaRPr lang="ja-JP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4292600" cy="457200"/>
          </a:xfrm>
        </p:spPr>
        <p:txBody>
          <a:bodyPr/>
          <a:lstStyle/>
          <a:p>
            <a:r>
              <a:rPr lang="en-US" altLang="ja-JP" i="1"/>
              <a:t>I</a:t>
            </a:r>
            <a:r>
              <a:rPr lang="en-US" altLang="ja-JP" i="1" baseline="30000"/>
              <a:t>π</a:t>
            </a:r>
            <a:r>
              <a:rPr lang="en-US" altLang="ja-JP"/>
              <a:t> assignment of the </a:t>
            </a:r>
            <a:r>
              <a:rPr lang="en-US" altLang="ja-JP" baseline="30000"/>
              <a:t>17</a:t>
            </a:r>
            <a:r>
              <a:rPr lang="en-US" altLang="ja-JP"/>
              <a:t>C levels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26290" y="3290166"/>
            <a:ext cx="6169880" cy="3436576"/>
            <a:chOff x="86448" y="3290166"/>
            <a:chExt cx="6169880" cy="3436576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68432" y="3290166"/>
              <a:ext cx="4719204" cy="175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rgbClr val="CCFFFF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b="1" dirty="0" smtClean="0"/>
                <a:t>No </a:t>
              </a:r>
              <a:r>
                <a:rPr lang="en-US" altLang="ja-JP" b="1" dirty="0"/>
                <a:t>reference </a:t>
              </a:r>
              <a:r>
                <a:rPr lang="en-US" altLang="ja-JP" b="1" i="1" dirty="0"/>
                <a:t>I</a:t>
              </a:r>
              <a:r>
                <a:rPr lang="el-GR" altLang="ja-JP" b="1" i="1" baseline="30000" dirty="0">
                  <a:cs typeface="Arial" pitchFamily="34" charset="0"/>
                </a:rPr>
                <a:t>π</a:t>
              </a:r>
              <a:r>
                <a:rPr lang="en-US" altLang="ja-JP" b="1" baseline="-25000" dirty="0">
                  <a:cs typeface="Arial" pitchFamily="34" charset="0"/>
                </a:rPr>
                <a:t>f</a:t>
              </a:r>
              <a:r>
                <a:rPr lang="en-US" altLang="ja-JP" b="1" dirty="0">
                  <a:cs typeface="Arial" pitchFamily="34" charset="0"/>
                </a:rPr>
                <a:t> is known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b="1" dirty="0" smtClean="0">
                  <a:cs typeface="Arial" pitchFamily="34" charset="0"/>
                </a:rPr>
                <a:t>all possible combinations </a:t>
              </a:r>
              <a:r>
                <a:rPr lang="en-US" altLang="ja-JP" b="1" dirty="0">
                  <a:cs typeface="Arial" pitchFamily="34" charset="0"/>
                </a:rPr>
                <a:t>of </a:t>
              </a:r>
              <a:r>
                <a:rPr lang="en-US" altLang="ja-JP" b="1" i="1" dirty="0"/>
                <a:t>I</a:t>
              </a:r>
              <a:r>
                <a:rPr lang="el-GR" altLang="ja-JP" b="1" i="1" baseline="30000" dirty="0"/>
                <a:t>π</a:t>
              </a:r>
              <a:r>
                <a:rPr lang="en-US" altLang="ja-JP" b="1" baseline="-25000" dirty="0"/>
                <a:t>f</a:t>
              </a:r>
              <a:r>
                <a:rPr lang="en-US" altLang="ja-JP" b="1" dirty="0"/>
                <a:t> =1/2</a:t>
              </a:r>
              <a:r>
                <a:rPr lang="en-US" altLang="ja-JP" b="1" baseline="30000" dirty="0"/>
                <a:t>–</a:t>
              </a:r>
              <a:r>
                <a:rPr lang="en-US" altLang="ja-JP" b="1" dirty="0"/>
                <a:t>, 3/2</a:t>
              </a:r>
              <a:r>
                <a:rPr lang="en-US" altLang="ja-JP" b="1" baseline="30000" dirty="0"/>
                <a:t>–</a:t>
              </a:r>
              <a:r>
                <a:rPr lang="en-US" altLang="ja-JP" b="1" dirty="0"/>
                <a:t>, and </a:t>
              </a:r>
              <a:r>
                <a:rPr lang="en-US" altLang="ja-JP" b="1" dirty="0" smtClean="0"/>
                <a:t>5/2</a:t>
              </a:r>
              <a:r>
                <a:rPr lang="en-US" altLang="ja-JP" b="1" baseline="30000" dirty="0" smtClean="0"/>
                <a:t>–</a:t>
              </a:r>
              <a:r>
                <a:rPr lang="en-US" altLang="ja-JP" b="1" dirty="0" smtClean="0"/>
                <a:t> were examined </a:t>
              </a:r>
            </a:p>
            <a:p>
              <a:r>
                <a:rPr lang="en-US" altLang="ja-JP" b="1" dirty="0"/>
                <a:t> </a:t>
              </a:r>
              <a:r>
                <a:rPr lang="en-US" altLang="ja-JP" b="1" dirty="0" smtClean="0"/>
                <a:t>   ( 3 x 3 x 3 = 27 set)</a:t>
              </a:r>
            </a:p>
            <a:p>
              <a:r>
                <a:rPr lang="en-US" altLang="ja-JP" b="1" dirty="0" smtClean="0"/>
                <a:t>     </a:t>
              </a:r>
              <a:r>
                <a:rPr lang="el-GR" altLang="ja-JP" b="1" dirty="0" smtClean="0"/>
                <a:t>→</a:t>
              </a:r>
              <a:r>
                <a:rPr lang="en-US" altLang="ja-JP" b="1" dirty="0" smtClean="0"/>
                <a:t>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calculated reduced </a:t>
              </a:r>
              <a:r>
                <a:rPr lang="el-GR" altLang="ja-JP" b="1" i="1" dirty="0" smtClean="0">
                  <a:solidFill>
                    <a:srgbClr val="FF0000"/>
                  </a:solidFill>
                  <a:latin typeface="Times New Roman" pitchFamily="18" charset="0"/>
                  <a:ea typeface="Verdana"/>
                  <a:cs typeface="Times New Roman" pitchFamily="18" charset="0"/>
                </a:rPr>
                <a:t>χ</a:t>
              </a:r>
              <a:r>
                <a:rPr lang="en-US" altLang="ja-JP" b="1" baseline="30000" dirty="0" smtClean="0">
                  <a:solidFill>
                    <a:srgbClr val="FF0000"/>
                  </a:solidFill>
                </a:rPr>
                <a:t>2</a:t>
              </a: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        (</a:t>
              </a:r>
              <a:r>
                <a:rPr lang="ja-JP" altLang="en-US" b="1" dirty="0" smtClean="0">
                  <a:solidFill>
                    <a:srgbClr val="FF0000"/>
                  </a:solidFill>
                </a:rPr>
                <a:t>≡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consistency check)</a:t>
              </a:r>
              <a:endParaRPr lang="el-GR" altLang="ja-JP" b="1" dirty="0">
                <a:solidFill>
                  <a:srgbClr val="FF0000"/>
                </a:solidFill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48" y="5136661"/>
              <a:ext cx="6169880" cy="68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93" y="5976444"/>
              <a:ext cx="1848376" cy="70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148" y="5829653"/>
              <a:ext cx="1676628" cy="897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82" y="3698650"/>
            <a:ext cx="3554413" cy="11160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469082" y="5213423"/>
            <a:ext cx="3360738" cy="1611313"/>
            <a:chOff x="5469082" y="5213423"/>
            <a:chExt cx="3360738" cy="1611313"/>
          </a:xfrm>
        </p:grpSpPr>
        <p:sp>
          <p:nvSpPr>
            <p:cNvPr id="2" name="正方形/長方形 1"/>
            <p:cNvSpPr/>
            <p:nvPr/>
          </p:nvSpPr>
          <p:spPr bwMode="auto">
            <a:xfrm>
              <a:off x="5469082" y="5213423"/>
              <a:ext cx="3360738" cy="143675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5469082" y="5213423"/>
              <a:ext cx="3360738" cy="1611313"/>
              <a:chOff x="3114" y="1949"/>
              <a:chExt cx="2117" cy="1015"/>
            </a:xfrm>
          </p:grpSpPr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3666" y="2148"/>
                <a:ext cx="1565" cy="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–1	for 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  <a:cs typeface="Arial" pitchFamily="34" charset="0"/>
                  </a:rPr>
                  <a:t>17</a:t>
                </a:r>
                <a:r>
                  <a:rPr lang="en-US" altLang="ja-JP" dirty="0" smtClean="0">
                    <a:solidFill>
                      <a:srgbClr val="FF0000"/>
                    </a:solidFill>
                    <a:cs typeface="Arial" pitchFamily="34" charset="0"/>
                  </a:rPr>
                  <a:t>C(1/2</a:t>
                </a:r>
                <a:r>
                  <a:rPr lang="en-US" altLang="ja-JP" baseline="30000" dirty="0">
                    <a:solidFill>
                      <a:srgbClr val="FF0000"/>
                    </a:solidFill>
                    <a:cs typeface="Arial" pitchFamily="34" charset="0"/>
                  </a:rPr>
                  <a:t>–</a:t>
                </a:r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)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  <a:latin typeface="Arial Unicode MS"/>
                    <a:cs typeface="Arial" pitchFamily="34" charset="0"/>
                  </a:rPr>
                  <a:t>–</a:t>
                </a:r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0.4	for 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  <a:cs typeface="Arial" pitchFamily="34" charset="0"/>
                  </a:rPr>
                  <a:t>17</a:t>
                </a:r>
                <a:r>
                  <a:rPr lang="en-US" altLang="ja-JP" dirty="0" smtClean="0">
                    <a:solidFill>
                      <a:srgbClr val="FF0000"/>
                    </a:solidFill>
                    <a:cs typeface="Arial" pitchFamily="34" charset="0"/>
                  </a:rPr>
                  <a:t>C(3/2</a:t>
                </a:r>
                <a:r>
                  <a:rPr lang="en-US" altLang="ja-JP" baseline="30000" dirty="0">
                    <a:solidFill>
                      <a:srgbClr val="FF0000"/>
                    </a:solidFill>
                    <a:cs typeface="Arial" pitchFamily="34" charset="0"/>
                  </a:rPr>
                  <a:t>–</a:t>
                </a:r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) 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+0.6	for 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  <a:cs typeface="Arial" pitchFamily="34" charset="0"/>
                  </a:rPr>
                  <a:t>17</a:t>
                </a:r>
                <a:r>
                  <a:rPr lang="en-US" altLang="ja-JP" dirty="0" smtClean="0">
                    <a:solidFill>
                      <a:srgbClr val="FF0000"/>
                    </a:solidFill>
                    <a:cs typeface="Arial" pitchFamily="34" charset="0"/>
                  </a:rPr>
                  <a:t>C(5/2</a:t>
                </a:r>
                <a:r>
                  <a:rPr lang="en-US" altLang="ja-JP" baseline="30000" dirty="0">
                    <a:solidFill>
                      <a:srgbClr val="FF0000"/>
                    </a:solidFill>
                    <a:cs typeface="Arial" pitchFamily="34" charset="0"/>
                  </a:rPr>
                  <a:t>–</a:t>
                </a:r>
                <a:r>
                  <a:rPr lang="en-US" altLang="ja-JP" dirty="0">
                    <a:solidFill>
                      <a:srgbClr val="FF0000"/>
                    </a:solidFill>
                    <a:cs typeface="Arial" pitchFamily="34" charset="0"/>
                  </a:rPr>
                  <a:t>) </a:t>
                </a:r>
              </a:p>
              <a:p>
                <a:endParaRPr lang="en-US" altLang="ja-JP" baseline="30000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endParaRPr lang="en-US" altLang="ja-JP" baseline="30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3114" y="1949"/>
                <a:ext cx="910" cy="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CC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ja-JP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</a:rPr>
                  <a:t>17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→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</a:rPr>
                  <a:t>17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) </a:t>
                </a:r>
              </a:p>
              <a:p>
                <a:endParaRPr lang="en-US" altLang="ja-JP" dirty="0">
                  <a:solidFill>
                    <a:srgbClr val="FF0000"/>
                  </a:solidFill>
                </a:endParaRP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       =</a:t>
                </a:r>
              </a:p>
            </p:txBody>
          </p:sp>
          <p:sp>
            <p:nvSpPr>
              <p:cNvPr id="26" name="AutoShape 14"/>
              <p:cNvSpPr>
                <a:spLocks/>
              </p:cNvSpPr>
              <p:nvPr/>
            </p:nvSpPr>
            <p:spPr bwMode="auto">
              <a:xfrm>
                <a:off x="3607" y="2165"/>
                <a:ext cx="56" cy="510"/>
              </a:xfrm>
              <a:prstGeom prst="leftBrace">
                <a:avLst>
                  <a:gd name="adj1" fmla="val 7589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CCFFFF"/>
                        </a:gs>
                      </a:gsLst>
                      <a:path path="rect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" name="グループ化 5"/>
          <p:cNvGrpSpPr/>
          <p:nvPr/>
        </p:nvGrpSpPr>
        <p:grpSpPr>
          <a:xfrm>
            <a:off x="-3464" y="662316"/>
            <a:ext cx="9068498" cy="2457872"/>
            <a:chOff x="142010" y="693489"/>
            <a:chExt cx="9068498" cy="2457872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10" y="763338"/>
              <a:ext cx="2538845" cy="238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4841" y="693489"/>
              <a:ext cx="1762844" cy="2457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230" y="721774"/>
              <a:ext cx="3698278" cy="241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13" y="693489"/>
              <a:ext cx="1194733" cy="238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正方形/長方形 2"/>
          <p:cNvSpPr/>
          <p:nvPr/>
        </p:nvSpPr>
        <p:spPr bwMode="auto">
          <a:xfrm>
            <a:off x="184659" y="2006490"/>
            <a:ext cx="8838836" cy="91054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/>
            <a:endParaRPr kumimoji="1" lang="ja-JP" altLang="en-US" dirty="0">
              <a:latin typeface="Arial" pitchFamily="34" charset="0"/>
              <a:ea typeface="MeiryoKe_PGothic" pitchFamily="50" charset="-128"/>
              <a:cs typeface="Arial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7324" y="3120188"/>
            <a:ext cx="9017710" cy="3754383"/>
            <a:chOff x="47324" y="3120188"/>
            <a:chExt cx="9017710" cy="3754383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47324" y="3120188"/>
              <a:ext cx="9017710" cy="37543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square" rtlCol="0" anchor="ctr"/>
            <a:lstStyle/>
            <a:p>
              <a:pPr algn="ctr"/>
              <a:endParaRPr kumimoji="1" lang="ja-JP" altLang="en-US" dirty="0">
                <a:latin typeface="Arial" pitchFamily="34" charset="0"/>
                <a:ea typeface="MeiryoKe_PGothic" pitchFamily="50" charset="-128"/>
                <a:cs typeface="Arial" pitchFamily="34" charset="0"/>
              </a:endParaRPr>
            </a:p>
          </p:txBody>
        </p:sp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957" y="3179852"/>
              <a:ext cx="5666761" cy="355663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2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" y="859401"/>
            <a:ext cx="6305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770289" y="2360209"/>
            <a:ext cx="6020876" cy="480552"/>
            <a:chOff x="622811" y="2214408"/>
            <a:chExt cx="6020876" cy="480552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1" y="2294910"/>
              <a:ext cx="1905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312" y="2214408"/>
              <a:ext cx="41433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8" y="5301120"/>
            <a:ext cx="49053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85158" y="1780106"/>
            <a:ext cx="5571512" cy="489002"/>
            <a:chOff x="534320" y="1150371"/>
            <a:chExt cx="5571512" cy="489002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534320" y="1150371"/>
              <a:ext cx="5571512" cy="4890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kumimoji="1" lang="ja-JP" altLang="en-US">
                <a:solidFill>
                  <a:srgbClr val="0033CC"/>
                </a:solidFill>
              </a:endParaRPr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1" y="1207064"/>
              <a:ext cx="15811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640" y="1243475"/>
              <a:ext cx="12287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718" y="1259451"/>
              <a:ext cx="17335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534320" y="3532173"/>
            <a:ext cx="5571512" cy="489002"/>
            <a:chOff x="534320" y="3925453"/>
            <a:chExt cx="5571512" cy="489002"/>
          </a:xfrm>
        </p:grpSpPr>
        <p:sp>
          <p:nvSpPr>
            <p:cNvPr id="17" name="正方形/長方形 16"/>
            <p:cNvSpPr/>
            <p:nvPr/>
          </p:nvSpPr>
          <p:spPr bwMode="auto">
            <a:xfrm>
              <a:off x="534320" y="3925453"/>
              <a:ext cx="5571512" cy="48900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1" y="3965166"/>
              <a:ext cx="15525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418" y="4065179"/>
              <a:ext cx="125730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718" y="4065179"/>
              <a:ext cx="17335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6791165" y="1793774"/>
            <a:ext cx="146706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1/2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state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91165" y="3545245"/>
            <a:ext cx="146706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3/2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state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91165" y="4505423"/>
            <a:ext cx="146706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5/2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state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1" y="4551589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  <a:latin typeface="MeiryoKe_PGothic" pitchFamily="50" charset="-128"/>
                <a:ea typeface="MeiryoKe_PGothic" pitchFamily="50" charset="-128"/>
              </a:rPr>
              <a:t>Cannot decay into single particle/hole states</a:t>
            </a:r>
          </a:p>
          <a:p>
            <a:r>
              <a:rPr lang="ja-JP" altLang="en-US" b="1" dirty="0" smtClean="0">
                <a:solidFill>
                  <a:srgbClr val="0070C0"/>
                </a:solidFill>
                <a:latin typeface="MeiryoKe_PGothic" pitchFamily="50" charset="-128"/>
                <a:ea typeface="MeiryoKe_PGothic" pitchFamily="50" charset="-128"/>
              </a:rPr>
              <a:t>→ </a:t>
            </a:r>
            <a:r>
              <a:rPr lang="en-US" altLang="ja-JP" b="1" dirty="0" smtClean="0">
                <a:solidFill>
                  <a:srgbClr val="0070C0"/>
                </a:solidFill>
                <a:latin typeface="MeiryoKe_PGothic" pitchFamily="50" charset="-128"/>
                <a:ea typeface="MeiryoKe_PGothic" pitchFamily="50" charset="-128"/>
              </a:rPr>
              <a:t>no concentration of the strength</a:t>
            </a:r>
            <a:endParaRPr kumimoji="1" lang="ja-JP" altLang="en-US" b="1" dirty="0">
              <a:solidFill>
                <a:srgbClr val="0070C0"/>
              </a:solidFill>
              <a:latin typeface="MeiryoKe_PGothic" pitchFamily="50" charset="-128"/>
              <a:ea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1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7572901" cy="461659"/>
          </a:xfrm>
        </p:spPr>
        <p:txBody>
          <a:bodyPr/>
          <a:lstStyle/>
          <a:p>
            <a:r>
              <a:rPr kumimoji="1" lang="en-US" altLang="ja-JP" dirty="0" smtClean="0"/>
              <a:t>Nuclear-moment measurements of unstable nuclei</a:t>
            </a:r>
            <a:endParaRPr kumimoji="1" lang="ja-JP" altLang="en-US" dirty="0"/>
          </a:p>
        </p:txBody>
      </p:sp>
      <p:cxnSp>
        <p:nvCxnSpPr>
          <p:cNvPr id="7" name="カギ線コネクタ 6"/>
          <p:cNvCxnSpPr/>
          <p:nvPr/>
        </p:nvCxnSpPr>
        <p:spPr>
          <a:xfrm flipV="1">
            <a:off x="679269" y="1214053"/>
            <a:ext cx="1040161" cy="639938"/>
          </a:xfrm>
          <a:prstGeom prst="bentConnector3">
            <a:avLst>
              <a:gd name="adj1" fmla="val 516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762308" y="1029386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Laser-based techniques</a:t>
            </a:r>
          </a:p>
          <a:p>
            <a:r>
              <a:rPr lang="en-US" altLang="ja-JP" b="1" dirty="0" smtClean="0"/>
              <a:t>     ISOLDE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047531" y="1618415"/>
            <a:ext cx="53856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baseline="30000" dirty="0"/>
              <a:t>49</a:t>
            </a:r>
            <a:r>
              <a:rPr lang="en-US" altLang="ja-JP" sz="1400" i="1" dirty="0"/>
              <a:t>K and </a:t>
            </a:r>
            <a:r>
              <a:rPr lang="en-US" altLang="ja-JP" sz="1400" i="1" baseline="30000" dirty="0" smtClean="0"/>
              <a:t>51</a:t>
            </a:r>
            <a:r>
              <a:rPr lang="en-US" altLang="ja-JP" sz="1400" i="1" dirty="0" smtClean="0"/>
              <a:t>K</a:t>
            </a:r>
            <a:r>
              <a:rPr lang="en-US" altLang="ja-JP" sz="1400" i="1" dirty="0"/>
              <a:t>: </a:t>
            </a:r>
            <a:r>
              <a:rPr lang="en-US" altLang="ja-JP" sz="1400" dirty="0" smtClean="0"/>
              <a:t>J. </a:t>
            </a:r>
            <a:r>
              <a:rPr lang="en-US" altLang="ja-JP" sz="1400" dirty="0" err="1" smtClean="0"/>
              <a:t>Papuga</a:t>
            </a:r>
            <a:r>
              <a:rPr lang="en-US" altLang="ja-JP" sz="1400" i="1" dirty="0" smtClean="0"/>
              <a:t> 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/>
              <a:t>. </a:t>
            </a:r>
            <a:r>
              <a:rPr lang="en-US" altLang="ja-JP" sz="1400" b="1" dirty="0"/>
              <a:t>110</a:t>
            </a:r>
            <a:r>
              <a:rPr lang="en-US" altLang="ja-JP" sz="1400" dirty="0"/>
              <a:t>, 172503 (2013</a:t>
            </a:r>
            <a:r>
              <a:rPr lang="en-US" altLang="ja-JP" sz="1400" dirty="0" smtClean="0"/>
              <a:t>)</a:t>
            </a:r>
          </a:p>
          <a:p>
            <a:r>
              <a:rPr lang="en-US" altLang="ja-JP" sz="1400" i="1" baseline="30000" dirty="0" smtClean="0"/>
              <a:t>72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ja-JP" sz="1400" i="1" baseline="30000" dirty="0" smtClean="0"/>
              <a:t>78</a:t>
            </a:r>
            <a:r>
              <a:rPr lang="en-US" altLang="ja-JP" sz="1400" i="1" dirty="0" smtClean="0"/>
              <a:t>Ga</a:t>
            </a:r>
            <a:r>
              <a:rPr lang="en-US" altLang="ja-JP" sz="1400" i="1" dirty="0"/>
              <a:t>: </a:t>
            </a:r>
            <a:r>
              <a:rPr lang="en-US" altLang="ja-JP" sz="1400" dirty="0" err="1" smtClean="0"/>
              <a:t>E.Mane</a:t>
            </a:r>
            <a:r>
              <a:rPr lang="en-US" altLang="ja-JP" sz="1400" i="1" dirty="0" smtClean="0"/>
              <a:t> et al., </a:t>
            </a:r>
            <a:r>
              <a:rPr lang="en-US" altLang="ja-JP" sz="1400" dirty="0" smtClean="0"/>
              <a:t>Phys. Rev</a:t>
            </a:r>
            <a:r>
              <a:rPr lang="en-US" altLang="ja-JP" sz="1400" dirty="0"/>
              <a:t>. C </a:t>
            </a:r>
            <a:r>
              <a:rPr lang="en-US" altLang="ja-JP" sz="1400" b="1" dirty="0"/>
              <a:t>84</a:t>
            </a:r>
            <a:r>
              <a:rPr lang="en-US" altLang="ja-JP" sz="1400" dirty="0"/>
              <a:t>, 024303 (2011</a:t>
            </a:r>
            <a:r>
              <a:rPr lang="en-US" altLang="ja-JP" sz="1400" dirty="0" smtClean="0"/>
              <a:t>)</a:t>
            </a:r>
          </a:p>
          <a:p>
            <a:r>
              <a:rPr lang="en-US" altLang="ja-JP" sz="1400" i="1" baseline="30000" dirty="0" smtClean="0"/>
              <a:t>58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−62</a:t>
            </a:r>
            <a:r>
              <a:rPr lang="en-US" altLang="ja-JP" sz="1400" i="1" dirty="0" smtClean="0"/>
              <a:t>Cu</a:t>
            </a:r>
            <a:r>
              <a:rPr lang="en-US" altLang="ja-JP" sz="1400" i="1" dirty="0"/>
              <a:t>: </a:t>
            </a:r>
            <a:r>
              <a:rPr lang="en-US" altLang="ja-JP" sz="1400" dirty="0" smtClean="0"/>
              <a:t>P. </a:t>
            </a:r>
            <a:r>
              <a:rPr lang="en-US" altLang="ja-JP" sz="1400" dirty="0" err="1" smtClean="0"/>
              <a:t>Vingerhoets</a:t>
            </a:r>
            <a:r>
              <a:rPr lang="en-US" altLang="ja-JP" sz="1400" dirty="0" smtClean="0"/>
              <a:t> </a:t>
            </a:r>
            <a:r>
              <a:rPr lang="en-US" altLang="ja-JP" sz="1400" i="1" dirty="0"/>
              <a:t>et al., </a:t>
            </a:r>
            <a:r>
              <a:rPr lang="de-DE" altLang="ja-JP" sz="1400" dirty="0" smtClean="0"/>
              <a:t>Phys.Lett</a:t>
            </a:r>
            <a:r>
              <a:rPr lang="de-DE" altLang="ja-JP" sz="1400" dirty="0"/>
              <a:t>. </a:t>
            </a:r>
            <a:r>
              <a:rPr lang="de-DE" altLang="ja-JP" sz="1400" b="1" dirty="0"/>
              <a:t>B 703</a:t>
            </a:r>
            <a:r>
              <a:rPr lang="de-DE" altLang="ja-JP" sz="1400" dirty="0"/>
              <a:t>, 34 (2011</a:t>
            </a:r>
            <a:r>
              <a:rPr lang="de-DE" altLang="ja-JP" sz="1400" dirty="0" smtClean="0"/>
              <a:t>)</a:t>
            </a:r>
          </a:p>
          <a:p>
            <a:r>
              <a:rPr lang="en-US" altLang="ja-JP" sz="1400" i="1" baseline="30000" dirty="0" smtClean="0"/>
              <a:t>67</a:t>
            </a:r>
            <a:r>
              <a:rPr lang="en-US" altLang="ja-JP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ja-JP" sz="1400" i="1" baseline="30000" dirty="0" smtClean="0"/>
              <a:t>81</a:t>
            </a:r>
            <a:r>
              <a:rPr lang="en-US" altLang="ja-JP" sz="1400" i="1" dirty="0" smtClean="0"/>
              <a:t>Ga</a:t>
            </a:r>
            <a:r>
              <a:rPr lang="en-US" altLang="ja-JP" sz="1400" i="1" dirty="0"/>
              <a:t>: </a:t>
            </a:r>
            <a:r>
              <a:rPr lang="en-US" altLang="ja-JP" sz="1400" dirty="0" err="1" smtClean="0"/>
              <a:t>B.Cheal</a:t>
            </a:r>
            <a:r>
              <a:rPr lang="en-US" altLang="ja-JP" sz="1400" dirty="0" smtClean="0"/>
              <a:t>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/>
              <a:t>. </a:t>
            </a:r>
            <a:r>
              <a:rPr lang="en-US" altLang="ja-JP" sz="1400" b="1" dirty="0"/>
              <a:t>104</a:t>
            </a:r>
            <a:r>
              <a:rPr lang="en-US" altLang="ja-JP" sz="1400" dirty="0"/>
              <a:t>, 252502 (2010)</a:t>
            </a:r>
            <a:endParaRPr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9101" y="1040671"/>
            <a:ext cx="206659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Ground state </a:t>
            </a:r>
            <a:r>
              <a:rPr kumimoji="1" lang="en-US" altLang="ja-JP" sz="1600" b="1" i="1" dirty="0" smtClean="0"/>
              <a:t>μ</a:t>
            </a:r>
            <a:r>
              <a:rPr kumimoji="1" lang="en-US" altLang="ja-JP" sz="1600" b="1" dirty="0" smtClean="0"/>
              <a:t> &amp; </a:t>
            </a:r>
            <a:r>
              <a:rPr kumimoji="1" lang="en-US" altLang="ja-JP" sz="1600" b="1" i="1" dirty="0" smtClean="0"/>
              <a:t>Q</a:t>
            </a:r>
            <a:endParaRPr kumimoji="1" lang="ja-JP" altLang="en-US" sz="1600" b="1" i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79269" y="1853991"/>
            <a:ext cx="5627873" cy="4872153"/>
            <a:chOff x="679269" y="1853991"/>
            <a:chExt cx="5627873" cy="4872153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181738" y="4358785"/>
              <a:ext cx="2066591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70C0"/>
                  </a:solidFill>
                </a:rPr>
                <a:t>Ground state 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μ</a:t>
              </a:r>
              <a:r>
                <a:rPr kumimoji="1" lang="en-US" altLang="ja-JP" sz="1600" b="1" dirty="0" smtClean="0">
                  <a:solidFill>
                    <a:srgbClr val="0070C0"/>
                  </a:solidFill>
                </a:rPr>
                <a:t> &amp; 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Q</a:t>
              </a:r>
              <a:endParaRPr kumimoji="1" lang="ja-JP" altLang="en-US" sz="16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982626" y="3088780"/>
              <a:ext cx="2170787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70C0"/>
                  </a:solidFill>
                </a:rPr>
                <a:t>Isomeric state 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μ</a:t>
              </a:r>
              <a:r>
                <a:rPr kumimoji="1" lang="en-US" altLang="ja-JP" sz="1600" b="1" dirty="0" smtClean="0">
                  <a:solidFill>
                    <a:srgbClr val="0070C0"/>
                  </a:solidFill>
                </a:rPr>
                <a:t> &amp; </a:t>
              </a:r>
              <a:r>
                <a:rPr kumimoji="1" lang="en-US" altLang="ja-JP" sz="1600" b="1" i="1" dirty="0" smtClean="0">
                  <a:solidFill>
                    <a:srgbClr val="0070C0"/>
                  </a:solidFill>
                </a:rPr>
                <a:t>Q</a:t>
              </a:r>
              <a:endParaRPr kumimoji="1" lang="ja-JP" altLang="en-US" sz="1600" b="1" i="1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カギ線コネクタ 8"/>
            <p:cNvCxnSpPr>
              <a:endCxn id="10" idx="1"/>
            </p:cNvCxnSpPr>
            <p:nvPr/>
          </p:nvCxnSpPr>
          <p:spPr>
            <a:xfrm>
              <a:off x="679269" y="1853991"/>
              <a:ext cx="1083039" cy="104302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1762308" y="2712348"/>
              <a:ext cx="45448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Fragmentation-induced spin orientation</a:t>
              </a:r>
              <a:endParaRPr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762308" y="3081680"/>
              <a:ext cx="2159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Spin-aligned RIBs</a:t>
              </a:r>
              <a:endParaRPr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123374" y="3435494"/>
              <a:ext cx="352154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GANIL</a:t>
              </a:r>
            </a:p>
            <a:p>
              <a:r>
                <a:rPr lang="en-US" altLang="ja-JP" b="1" dirty="0" smtClean="0"/>
                <a:t>GSI (</a:t>
              </a:r>
              <a:r>
                <a:rPr lang="en-US" altLang="ja-JP" b="1" dirty="0" err="1" smtClean="0"/>
                <a:t>gRISING</a:t>
              </a:r>
              <a:r>
                <a:rPr lang="en-US" altLang="ja-JP" b="1" dirty="0" smtClean="0"/>
                <a:t>)</a:t>
              </a: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RIBF (BigRIPS, </a:t>
              </a:r>
              <a:r>
                <a:rPr lang="en-US" altLang="ja-JP" b="1" i="1" dirty="0" smtClean="0">
                  <a:solidFill>
                    <a:srgbClr val="FF0000"/>
                  </a:solidFill>
                </a:rPr>
                <a:t>E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/</a:t>
              </a:r>
              <a:r>
                <a:rPr lang="en-US" altLang="ja-JP" b="1" i="1" dirty="0" smtClean="0">
                  <a:solidFill>
                    <a:srgbClr val="FF0000"/>
                  </a:solidFill>
                </a:rPr>
                <a:t>A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270 MeV)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762308" y="4360724"/>
              <a:ext cx="2364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Spin-polarized RIBs</a:t>
              </a:r>
              <a:endParaRPr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123373" y="4742174"/>
              <a:ext cx="302999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/>
                <a:t>MSU</a:t>
              </a:r>
            </a:p>
            <a:p>
              <a:r>
                <a:rPr lang="en-US" altLang="ja-JP" b="1" dirty="0" smtClean="0"/>
                <a:t>GANIL</a:t>
              </a:r>
            </a:p>
            <a:p>
              <a:r>
                <a:rPr lang="en-US" altLang="ja-JP" b="1" dirty="0" smtClean="0">
                  <a:solidFill>
                    <a:srgbClr val="FF0000"/>
                  </a:solidFill>
                </a:rPr>
                <a:t>RIBF (RIPS, </a:t>
              </a:r>
              <a:r>
                <a:rPr lang="en-US" altLang="ja-JP" b="1" i="1" dirty="0">
                  <a:solidFill>
                    <a:srgbClr val="FF0000"/>
                  </a:solidFill>
                </a:rPr>
                <a:t>E</a:t>
              </a:r>
              <a:r>
                <a:rPr lang="en-US" altLang="ja-JP" b="1" dirty="0">
                  <a:solidFill>
                    <a:srgbClr val="FF0000"/>
                  </a:solidFill>
                </a:rPr>
                <a:t>/</a:t>
              </a:r>
              <a:r>
                <a:rPr lang="en-US" altLang="ja-JP" b="1" i="1" dirty="0">
                  <a:solidFill>
                    <a:srgbClr val="FF0000"/>
                  </a:solidFill>
                </a:rPr>
                <a:t>A</a:t>
              </a:r>
              <a:r>
                <a:rPr lang="en-US" altLang="ja-JP" b="1" dirty="0">
                  <a:solidFill>
                    <a:srgbClr val="FF0000"/>
                  </a:solidFill>
                </a:rPr>
                <a:t> </a:t>
              </a:r>
              <a:r>
                <a:rPr lang="en-US" altLang="ja-JP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70 </a:t>
              </a:r>
              <a:r>
                <a:rPr lang="en-US" altLang="ja-JP" b="1" dirty="0">
                  <a:solidFill>
                    <a:srgbClr val="FF0000"/>
                  </a:solidFill>
                </a:rPr>
                <a:t>MeV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)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カギ線コネクタ 23"/>
            <p:cNvCxnSpPr/>
            <p:nvPr/>
          </p:nvCxnSpPr>
          <p:spPr>
            <a:xfrm rot="16200000" flipH="1">
              <a:off x="-357182" y="4482277"/>
              <a:ext cx="3704753" cy="534225"/>
            </a:xfrm>
            <a:prstGeom prst="bentConnector3">
              <a:avLst>
                <a:gd name="adj1" fmla="val 9990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1779031" y="635681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…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1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名称未設定 1のコピ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77925"/>
            <a:ext cx="893921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37"/>
          <p:cNvSpPr txBox="1">
            <a:spLocks noChangeArrowheads="1"/>
          </p:cNvSpPr>
          <p:nvPr/>
        </p:nvSpPr>
        <p:spPr bwMode="auto">
          <a:xfrm>
            <a:off x="323850" y="12700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400" i="1" u="sng">
                <a:solidFill>
                  <a:srgbClr val="5F5F5F"/>
                </a:solidFill>
                <a:latin typeface="Times New Roman" pitchFamily="18" charset="0"/>
                <a:ea typeface="ＭＳ Ｐゴシック" pitchFamily="50" charset="-128"/>
              </a:rPr>
              <a:t>RIBF Layout</a:t>
            </a:r>
          </a:p>
        </p:txBody>
      </p:sp>
      <p:sp>
        <p:nvSpPr>
          <p:cNvPr id="9236" name="Text Box 39"/>
          <p:cNvSpPr txBox="1">
            <a:spLocks noChangeArrowheads="1"/>
          </p:cNvSpPr>
          <p:nvPr/>
        </p:nvSpPr>
        <p:spPr bwMode="auto">
          <a:xfrm>
            <a:off x="7288213" y="949325"/>
            <a:ext cx="1689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 dirty="0">
                <a:solidFill>
                  <a:srgbClr val="000000"/>
                </a:solidFill>
              </a:rPr>
              <a:t>Self Confining RI Ion Target</a:t>
            </a:r>
          </a:p>
        </p:txBody>
      </p:sp>
      <p:sp>
        <p:nvSpPr>
          <p:cNvPr id="9237" name="Text Box 40"/>
          <p:cNvSpPr txBox="1">
            <a:spLocks noChangeArrowheads="1"/>
          </p:cNvSpPr>
          <p:nvPr/>
        </p:nvSpPr>
        <p:spPr bwMode="auto">
          <a:xfrm>
            <a:off x="7143750" y="2173288"/>
            <a:ext cx="1479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>
                <a:solidFill>
                  <a:srgbClr val="000000"/>
                </a:solidFill>
              </a:rPr>
              <a:t>700 MeV e-Storage ring</a:t>
            </a:r>
            <a:r>
              <a:rPr lang="en-US" altLang="ja-JP" sz="9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613650" y="1831975"/>
            <a:ext cx="1301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>
                <a:solidFill>
                  <a:srgbClr val="000000"/>
                </a:solidFill>
              </a:rPr>
              <a:t>150 MeV e-Microtron</a:t>
            </a:r>
          </a:p>
        </p:txBody>
      </p:sp>
      <p:sp>
        <p:nvSpPr>
          <p:cNvPr id="9239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510087" cy="460375"/>
          </a:xfrm>
        </p:spPr>
        <p:txBody>
          <a:bodyPr/>
          <a:lstStyle/>
          <a:p>
            <a:r>
              <a:rPr lang="en-US" altLang="ja-JP" smtClean="0"/>
              <a:t>RIKEN RI Beam Factory (RIBF)</a:t>
            </a:r>
            <a:endParaRPr lang="ja-JP" altLang="en-US" smtClean="0"/>
          </a:p>
        </p:txBody>
      </p:sp>
      <p:sp>
        <p:nvSpPr>
          <p:cNvPr id="3" name="円/楕円 2"/>
          <p:cNvSpPr/>
          <p:nvPr/>
        </p:nvSpPr>
        <p:spPr bwMode="auto">
          <a:xfrm>
            <a:off x="5404158" y="3284343"/>
            <a:ext cx="856682" cy="830457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7" name="Rectangle 17"/>
          <p:cNvSpPr>
            <a:spLocks noChangeArrowheads="1"/>
          </p:cNvSpPr>
          <p:nvPr/>
        </p:nvSpPr>
        <p:spPr bwMode="auto">
          <a:xfrm>
            <a:off x="0" y="563563"/>
            <a:ext cx="5465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3399FF"/>
                </a:solidFill>
                <a:latin typeface="Arial Unicode MS" pitchFamily="50" charset="-128"/>
              </a:rPr>
              <a:t>Slow beam production</a:t>
            </a:r>
          </a:p>
          <a:p>
            <a:r>
              <a:rPr lang="en-US" altLang="ja-JP" sz="2400" b="1">
                <a:solidFill>
                  <a:srgbClr val="3399FF"/>
                </a:solidFill>
                <a:latin typeface="Arial Unicode MS" pitchFamily="50" charset="-128"/>
              </a:rPr>
              <a:t>based on the rf ion guide method</a:t>
            </a:r>
          </a:p>
        </p:txBody>
      </p:sp>
      <p:sp>
        <p:nvSpPr>
          <p:cNvPr id="1146914" name="Rectangle 34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2317750" cy="457200"/>
          </a:xfrm>
        </p:spPr>
        <p:txBody>
          <a:bodyPr/>
          <a:lstStyle/>
          <a:p>
            <a:r>
              <a:rPr lang="en-US" altLang="ja-JP"/>
              <a:t>SLOWRI facility</a:t>
            </a:r>
          </a:p>
        </p:txBody>
      </p:sp>
      <p:grpSp>
        <p:nvGrpSpPr>
          <p:cNvPr id="1146918" name="Group 38"/>
          <p:cNvGrpSpPr>
            <a:grpSpLocks/>
          </p:cNvGrpSpPr>
          <p:nvPr/>
        </p:nvGrpSpPr>
        <p:grpSpPr bwMode="auto">
          <a:xfrm>
            <a:off x="688975" y="3175000"/>
            <a:ext cx="8455025" cy="3505200"/>
            <a:chOff x="0" y="1632"/>
            <a:chExt cx="5798" cy="2688"/>
          </a:xfrm>
        </p:grpSpPr>
        <p:pic>
          <p:nvPicPr>
            <p:cNvPr id="1146915" name="Picture 35" descr="SLOWRIの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632"/>
              <a:ext cx="4267" cy="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691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046"/>
              <a:ext cx="1434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17" name="Line 37"/>
            <p:cNvSpPr>
              <a:spLocks noChangeShapeType="1"/>
            </p:cNvSpPr>
            <p:nvPr/>
          </p:nvSpPr>
          <p:spPr bwMode="auto">
            <a:xfrm flipH="1">
              <a:off x="0" y="3917"/>
              <a:ext cx="461" cy="245"/>
            </a:xfrm>
            <a:prstGeom prst="line">
              <a:avLst/>
            </a:prstGeom>
            <a:noFill/>
            <a:ln w="50800">
              <a:solidFill>
                <a:srgbClr val="FD1C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6919" name="Rectangle 39"/>
          <p:cNvSpPr>
            <a:spLocks/>
          </p:cNvSpPr>
          <p:nvPr/>
        </p:nvSpPr>
        <p:spPr bwMode="auto">
          <a:xfrm>
            <a:off x="1301750" y="1450975"/>
            <a:ext cx="2035175" cy="3349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2200" i="1">
                <a:solidFill>
                  <a:srgbClr val="FD1C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“Super ISOLDE”</a:t>
            </a:r>
          </a:p>
        </p:txBody>
      </p:sp>
      <p:sp>
        <p:nvSpPr>
          <p:cNvPr id="1146921" name="Rectangle 41"/>
          <p:cNvSpPr>
            <a:spLocks/>
          </p:cNvSpPr>
          <p:nvPr/>
        </p:nvSpPr>
        <p:spPr bwMode="auto">
          <a:xfrm>
            <a:off x="-22225" y="6526213"/>
            <a:ext cx="1230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>
                <a:latin typeface="Gill Sans" charset="0"/>
                <a:ea typeface="ＭＳ Ｐゴシック" pitchFamily="50" charset="-128"/>
                <a:sym typeface="Gill Sans" charset="0"/>
              </a:rPr>
              <a:t>from BigRIPS</a:t>
            </a:r>
          </a:p>
        </p:txBody>
      </p:sp>
      <p:sp>
        <p:nvSpPr>
          <p:cNvPr id="1146922" name="Rectangle 42"/>
          <p:cNvSpPr>
            <a:spLocks/>
          </p:cNvSpPr>
          <p:nvPr/>
        </p:nvSpPr>
        <p:spPr bwMode="auto">
          <a:xfrm rot="410567">
            <a:off x="6672263" y="4103688"/>
            <a:ext cx="757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Ion Trap</a:t>
            </a:r>
          </a:p>
        </p:txBody>
      </p:sp>
      <p:sp>
        <p:nvSpPr>
          <p:cNvPr id="1146923" name="Rectangle 43"/>
          <p:cNvSpPr>
            <a:spLocks/>
          </p:cNvSpPr>
          <p:nvPr/>
        </p:nvSpPr>
        <p:spPr bwMode="auto">
          <a:xfrm rot="585308">
            <a:off x="5237163" y="4924425"/>
            <a:ext cx="18335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Collinear Laser Exp.</a:t>
            </a:r>
          </a:p>
        </p:txBody>
      </p:sp>
      <p:sp>
        <p:nvSpPr>
          <p:cNvPr id="1146924" name="Rectangle 44"/>
          <p:cNvSpPr>
            <a:spLocks/>
          </p:cNvSpPr>
          <p:nvPr/>
        </p:nvSpPr>
        <p:spPr bwMode="auto">
          <a:xfrm rot="586944">
            <a:off x="4732338" y="5837238"/>
            <a:ext cx="1165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MR-TOF-MS</a:t>
            </a:r>
          </a:p>
        </p:txBody>
      </p:sp>
      <p:sp>
        <p:nvSpPr>
          <p:cNvPr id="1146925" name="Rectangle 45"/>
          <p:cNvSpPr>
            <a:spLocks/>
          </p:cNvSpPr>
          <p:nvPr/>
        </p:nvSpPr>
        <p:spPr bwMode="auto">
          <a:xfrm>
            <a:off x="4456113" y="6613525"/>
            <a:ext cx="1277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Decay studies</a:t>
            </a:r>
          </a:p>
        </p:txBody>
      </p:sp>
      <p:sp>
        <p:nvSpPr>
          <p:cNvPr id="1146926" name="Rectangle 46"/>
          <p:cNvSpPr>
            <a:spLocks/>
          </p:cNvSpPr>
          <p:nvPr/>
        </p:nvSpPr>
        <p:spPr bwMode="auto">
          <a:xfrm rot="-1857825">
            <a:off x="3703638" y="4843463"/>
            <a:ext cx="1912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RF Ion guide gas cell</a:t>
            </a:r>
          </a:p>
        </p:txBody>
      </p:sp>
      <p:sp>
        <p:nvSpPr>
          <p:cNvPr id="1146927" name="Rectangle 47"/>
          <p:cNvSpPr>
            <a:spLocks/>
          </p:cNvSpPr>
          <p:nvPr/>
        </p:nvSpPr>
        <p:spPr bwMode="auto">
          <a:xfrm>
            <a:off x="2943225" y="5557838"/>
            <a:ext cx="847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Degrader</a:t>
            </a:r>
          </a:p>
        </p:txBody>
      </p:sp>
      <p:sp>
        <p:nvSpPr>
          <p:cNvPr id="1146928" name="Rectangle 48"/>
          <p:cNvSpPr>
            <a:spLocks/>
          </p:cNvSpPr>
          <p:nvPr/>
        </p:nvSpPr>
        <p:spPr bwMode="auto">
          <a:xfrm rot="-1857824">
            <a:off x="1695450" y="62992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HEBT(DQQ)</a:t>
            </a:r>
          </a:p>
        </p:txBody>
      </p:sp>
      <p:sp>
        <p:nvSpPr>
          <p:cNvPr id="1146929" name="Rectangle 49"/>
          <p:cNvSpPr>
            <a:spLocks/>
          </p:cNvSpPr>
          <p:nvPr/>
        </p:nvSpPr>
        <p:spPr bwMode="auto">
          <a:xfrm>
            <a:off x="6946900" y="3124200"/>
            <a:ext cx="463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22325">
              <a:tabLst>
                <a:tab pos="754063" algn="l"/>
              </a:tabLst>
            </a:pPr>
            <a:r>
              <a:rPr kumimoji="0" lang="en-US" altLang="ja-JP" sz="1600" b="1">
                <a:latin typeface="Arial Unicode MS" pitchFamily="50" charset="-128"/>
                <a:sym typeface="Gill Sans" charset="0"/>
              </a:rPr>
              <a:t>ISOL</a:t>
            </a:r>
          </a:p>
        </p:txBody>
      </p:sp>
      <p:grpSp>
        <p:nvGrpSpPr>
          <p:cNvPr id="1146931" name="Group 51"/>
          <p:cNvGrpSpPr>
            <a:grpSpLocks/>
          </p:cNvGrpSpPr>
          <p:nvPr/>
        </p:nvGrpSpPr>
        <p:grpSpPr bwMode="auto">
          <a:xfrm>
            <a:off x="0" y="2001838"/>
            <a:ext cx="7359650" cy="2232025"/>
            <a:chOff x="0" y="1205"/>
            <a:chExt cx="4636" cy="1406"/>
          </a:xfrm>
        </p:grpSpPr>
        <p:sp>
          <p:nvSpPr>
            <p:cNvPr id="1146930" name="Rectangle 50"/>
            <p:cNvSpPr>
              <a:spLocks noChangeArrowheads="1"/>
            </p:cNvSpPr>
            <p:nvPr/>
          </p:nvSpPr>
          <p:spPr bwMode="auto">
            <a:xfrm>
              <a:off x="2280" y="2232"/>
              <a:ext cx="1656" cy="19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46920" name="Rectangle 40"/>
            <p:cNvSpPr>
              <a:spLocks/>
            </p:cNvSpPr>
            <p:nvPr/>
          </p:nvSpPr>
          <p:spPr bwMode="auto">
            <a:xfrm>
              <a:off x="0" y="1205"/>
              <a:ext cx="463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457200" indent="-457200" defTabSz="822325">
                <a:lnSpc>
                  <a:spcPct val="85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1. Wide Range of Nuclides</a:t>
              </a:r>
            </a:p>
            <a:p>
              <a:pPr marL="457200" indent="-457200" defTabSz="822325">
                <a:lnSpc>
                  <a:spcPct val="81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sz="1600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       </a:t>
              </a:r>
              <a:r>
                <a:rPr kumimoji="0" lang="en-US" altLang="ja-JP" sz="1600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No Chemical Processes in Production &amp; Separation</a:t>
              </a:r>
            </a:p>
            <a:p>
              <a:pPr marL="457200" indent="-457200" defTabSz="822325">
                <a:lnSpc>
                  <a:spcPct val="85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2. High Purity</a:t>
              </a:r>
            </a:p>
            <a:p>
              <a:pPr marL="457200" indent="-457200" defTabSz="822325">
                <a:lnSpc>
                  <a:spcPct val="81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sz="1600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       </a:t>
              </a:r>
              <a:r>
                <a:rPr kumimoji="0" lang="en-US" altLang="ja-JP" sz="1600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No Isobar No Isotone Contamination</a:t>
              </a:r>
            </a:p>
            <a:p>
              <a:pPr marL="457200" indent="-457200" defTabSz="822325">
                <a:lnSpc>
                  <a:spcPct val="85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3. Small Emittance</a:t>
              </a:r>
            </a:p>
            <a:p>
              <a:pPr marL="457200" indent="-457200" defTabSz="822325">
                <a:lnSpc>
                  <a:spcPct val="85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4. Variable Beam Energy </a:t>
              </a:r>
            </a:p>
            <a:p>
              <a:pPr marL="457200" indent="-457200" defTabSz="822325">
                <a:lnSpc>
                  <a:spcPct val="81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sz="1600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       </a:t>
              </a:r>
              <a:r>
                <a:rPr kumimoji="0" lang="en-US" altLang="ja-JP" sz="1600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1-50 keV Slow Beam,  &lt;1eV Trapped RI, 1MeV/u (future option)</a:t>
              </a:r>
            </a:p>
            <a:p>
              <a:pPr marL="457200" indent="-457200" defTabSz="822325">
                <a:lnSpc>
                  <a:spcPct val="85000"/>
                </a:lnSpc>
                <a:spcBef>
                  <a:spcPts val="500"/>
                </a:spcBef>
                <a:tabLst>
                  <a:tab pos="735013" algn="l"/>
                  <a:tab pos="1146175" algn="l"/>
                  <a:tab pos="1557338" algn="l"/>
                  <a:tab pos="1968500" algn="l"/>
                  <a:tab pos="2379663" algn="l"/>
                  <a:tab pos="2792413" algn="l"/>
                  <a:tab pos="3203575" algn="l"/>
                  <a:tab pos="3614738" algn="l"/>
                  <a:tab pos="4025900" algn="l"/>
                  <a:tab pos="4437063" algn="l"/>
                  <a:tab pos="4849813" algn="l"/>
                  <a:tab pos="5260975" algn="l"/>
                  <a:tab pos="5672138" algn="l"/>
                  <a:tab pos="6083300" algn="l"/>
                  <a:tab pos="6494463" algn="l"/>
                  <a:tab pos="6907213" algn="l"/>
                  <a:tab pos="7318375" algn="l"/>
                  <a:tab pos="7729538" algn="l"/>
                </a:tabLst>
              </a:pPr>
              <a:r>
                <a:rPr kumimoji="0" lang="en-US" altLang="ja-JP" b="1">
                  <a:solidFill>
                    <a:srgbClr val="0099FF"/>
                  </a:solidFill>
                  <a:latin typeface="Arial Unicode MS" pitchFamily="50" charset="-128"/>
                  <a:sym typeface="Gill Sans" charset="0"/>
                </a:rPr>
                <a:t>5. Human Accesibility during On-line Exp.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7178675" y="817212"/>
            <a:ext cx="16893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M. Wada </a:t>
            </a:r>
            <a:r>
              <a:rPr lang="en-US" altLang="ja-JP" i="1" dirty="0" smtClean="0">
                <a:solidFill>
                  <a:srgbClr val="0070C0"/>
                </a:solidFill>
              </a:rPr>
              <a:t>et al</a:t>
            </a:r>
            <a:r>
              <a:rPr lang="en-US" altLang="ja-JP" dirty="0" smtClean="0">
                <a:solidFill>
                  <a:srgbClr val="0070C0"/>
                </a:solidFill>
              </a:rPr>
              <a:t>.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237224" y="213930"/>
            <a:ext cx="2811379" cy="590929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608156" y="1067590"/>
            <a:ext cx="8069514" cy="5319964"/>
          </a:xfrm>
        </p:spPr>
        <p:txBody>
          <a:bodyPr/>
          <a:lstStyle/>
          <a:p>
            <a:pPr algn="l"/>
            <a:r>
              <a:rPr lang="en-US" altLang="ja-JP" sz="2400" dirty="0" smtClean="0">
                <a:solidFill>
                  <a:srgbClr val="FFFF00"/>
                </a:solidFill>
              </a:rPr>
              <a:t>Activities of </a:t>
            </a:r>
            <a:r>
              <a:rPr lang="en-US" altLang="ja-JP" sz="2400" i="1" dirty="0" smtClean="0">
                <a:solidFill>
                  <a:srgbClr val="FFFF00"/>
                </a:solidFill>
              </a:rPr>
              <a:t>μ</a:t>
            </a:r>
            <a:r>
              <a:rPr lang="en-US" altLang="ja-JP" sz="2400" dirty="0" smtClean="0">
                <a:solidFill>
                  <a:srgbClr val="FFFF00"/>
                </a:solidFill>
              </a:rPr>
              <a:t> &amp; </a:t>
            </a:r>
            <a:r>
              <a:rPr lang="en-US" altLang="ja-JP" sz="2400" i="1" dirty="0" smtClean="0">
                <a:solidFill>
                  <a:srgbClr val="FFFF00"/>
                </a:solidFill>
              </a:rPr>
              <a:t>Q</a:t>
            </a:r>
            <a:r>
              <a:rPr lang="en-US" altLang="ja-JP" sz="2400" dirty="0" smtClean="0">
                <a:solidFill>
                  <a:srgbClr val="FFFF00"/>
                </a:solidFill>
              </a:rPr>
              <a:t>  at RIBF</a:t>
            </a:r>
          </a:p>
          <a:p>
            <a:pPr marL="342900" indent="-342900" algn="l">
              <a:buAutoNum type="arabicPeriod"/>
            </a:pPr>
            <a:r>
              <a:rPr lang="en-US" altLang="ja-JP" sz="1800" dirty="0" smtClean="0">
                <a:solidFill>
                  <a:srgbClr val="FFFF00"/>
                </a:solidFill>
              </a:rPr>
              <a:t>Excited (isomeric) states – BigRIPS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i="1" dirty="0">
                <a:solidFill>
                  <a:schemeClr val="bg1"/>
                </a:solidFill>
              </a:rPr>
              <a:t>Q</a:t>
            </a:r>
            <a:r>
              <a:rPr lang="en-US" altLang="ja-JP" sz="1800" b="1" dirty="0">
                <a:solidFill>
                  <a:schemeClr val="bg1"/>
                </a:solidFill>
              </a:rPr>
              <a:t>(</a:t>
            </a:r>
            <a:r>
              <a:rPr lang="en-US" altLang="ja-JP" sz="1800" b="1" baseline="30000" dirty="0">
                <a:solidFill>
                  <a:schemeClr val="bg1"/>
                </a:solidFill>
              </a:rPr>
              <a:t>43m</a:t>
            </a:r>
            <a:r>
              <a:rPr lang="en-US" altLang="ja-JP" sz="1800" b="1" dirty="0">
                <a:solidFill>
                  <a:schemeClr val="bg1"/>
                </a:solidFill>
              </a:rPr>
              <a:t>S)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dirty="0">
                <a:solidFill>
                  <a:schemeClr val="bg1"/>
                </a:solidFill>
              </a:rPr>
              <a:t>A new scheme to produce </a:t>
            </a:r>
            <a:r>
              <a:rPr lang="en-US" altLang="ja-JP" sz="1800" b="1" i="1" dirty="0">
                <a:solidFill>
                  <a:schemeClr val="bg1"/>
                </a:solidFill>
              </a:rPr>
              <a:t>surely</a:t>
            </a:r>
            <a:r>
              <a:rPr lang="en-US" altLang="ja-JP" sz="1800" b="1" dirty="0">
                <a:solidFill>
                  <a:schemeClr val="bg1"/>
                </a:solidFill>
              </a:rPr>
              <a:t> spin-aligned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RIBs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dirty="0" smtClean="0">
                <a:solidFill>
                  <a:schemeClr val="bg1"/>
                </a:solidFill>
              </a:rPr>
              <a:t>(two-step PF combined with disp. matching)</a:t>
            </a:r>
            <a:endParaRPr lang="en-US" altLang="ja-JP" sz="1800" b="1" dirty="0">
              <a:solidFill>
                <a:schemeClr val="bg1"/>
              </a:solidFill>
            </a:endParaRPr>
          </a:p>
          <a:p>
            <a:pPr marL="1485866" lvl="2" indent="-342900">
              <a:buFont typeface="Arial" pitchFamily="34" charset="0"/>
              <a:buChar char="•"/>
            </a:pPr>
            <a:r>
              <a:rPr lang="ja-JP" altLang="en-US" sz="1800" b="1" dirty="0" smtClean="0">
                <a:solidFill>
                  <a:schemeClr val="bg1"/>
                </a:solidFill>
              </a:rPr>
              <a:t>→ </a:t>
            </a:r>
            <a:r>
              <a:rPr lang="en-US" altLang="ja-JP" sz="1800" b="1" baseline="30000" dirty="0" smtClean="0">
                <a:solidFill>
                  <a:schemeClr val="bg1"/>
                </a:solidFill>
              </a:rPr>
              <a:t>32m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Al</a:t>
            </a:r>
          </a:p>
          <a:p>
            <a:pPr marL="1485866" lvl="2" indent="-342900">
              <a:buFont typeface="Arial" pitchFamily="34" charset="0"/>
              <a:buChar char="•"/>
            </a:pPr>
            <a:r>
              <a:rPr lang="ja-JP" altLang="en-US" sz="1800" b="1" dirty="0" smtClean="0">
                <a:solidFill>
                  <a:schemeClr val="bg1"/>
                </a:solidFill>
              </a:rPr>
              <a:t>→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a new proposal submitted to RIBF</a:t>
            </a:r>
          </a:p>
          <a:p>
            <a:pPr marL="1085828" lvl="1" indent="-342900">
              <a:buFont typeface="Arial" panose="020B0604020202020204" pitchFamily="34" charset="0"/>
              <a:buChar char="•"/>
            </a:pPr>
            <a:r>
              <a:rPr lang="en-US" altLang="ja-JP" sz="1800" b="1" dirty="0" smtClean="0">
                <a:solidFill>
                  <a:schemeClr val="bg1"/>
                </a:solidFill>
              </a:rPr>
              <a:t>Spin alignment via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the </a:t>
            </a:r>
            <a:r>
              <a:rPr lang="en-US" altLang="ja-JP" sz="1800" b="1" baseline="30000" dirty="0" smtClean="0">
                <a:solidFill>
                  <a:schemeClr val="bg1"/>
                </a:solidFill>
              </a:rPr>
              <a:t>238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U in-flight fission</a:t>
            </a:r>
            <a:endParaRPr lang="en-US" altLang="ja-JP" sz="1800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 algn="l"/>
            <a:r>
              <a:rPr lang="en-US" altLang="ja-JP" sz="1800" dirty="0" smtClean="0">
                <a:solidFill>
                  <a:srgbClr val="FFFF00"/>
                </a:solidFill>
              </a:rPr>
              <a:t>2. Ground states – RIPS 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dirty="0" smtClean="0">
                <a:solidFill>
                  <a:schemeClr val="bg1"/>
                </a:solidFill>
              </a:rPr>
              <a:t>Al 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baseline="30000" dirty="0" smtClean="0">
                <a:solidFill>
                  <a:schemeClr val="bg1"/>
                </a:solidFill>
              </a:rPr>
              <a:t>41-45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S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dirty="0" smtClean="0">
                <a:solidFill>
                  <a:schemeClr val="bg1"/>
                </a:solidFill>
              </a:rPr>
              <a:t>Application to delayed particle spectroscopy</a:t>
            </a:r>
          </a:p>
          <a:p>
            <a:pPr marL="1085828" lvl="1" indent="-342900">
              <a:buFont typeface="Arial" pitchFamily="34" charset="0"/>
              <a:buChar char="•"/>
            </a:pPr>
            <a:r>
              <a:rPr lang="en-US" altLang="ja-JP" sz="1800" b="1" dirty="0" smtClean="0">
                <a:solidFill>
                  <a:schemeClr val="bg1"/>
                </a:solidFill>
              </a:rPr>
              <a:t>New devices: </a:t>
            </a:r>
            <a:r>
              <a:rPr lang="en-US" altLang="ja-JP" sz="1800" b="1" dirty="0" smtClean="0">
                <a:solidFill>
                  <a:srgbClr val="FFFF00"/>
                </a:solidFill>
              </a:rPr>
              <a:t>SLOWRI</a:t>
            </a:r>
          </a:p>
          <a:p>
            <a:pPr algn="l"/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94610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15913" y="2297113"/>
          <a:ext cx="55054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51"/>
                <a:gridCol w="1388750"/>
                <a:gridCol w="164124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1.327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1.548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USDA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1.323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1.563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USDB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1.322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1.531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5/2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ja-JP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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ν(</a:t>
                      </a:r>
                      <a:r>
                        <a:rPr kumimoji="1" lang="en-US" altLang="ja-JP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3/2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ja-JP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–1</a:t>
                      </a:r>
                      <a:endParaRPr kumimoji="1" lang="ja-JP" alt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1.485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1.821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177513" y="5487055"/>
            <a:ext cx="714650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rgbClr val="FFFFFF"/>
                </a:solidFill>
              </a:rPr>
              <a:t>Spin-parity of </a:t>
            </a:r>
            <a:r>
              <a:rPr lang="en-US" altLang="ja-JP" sz="2800" baseline="30000" dirty="0">
                <a:solidFill>
                  <a:srgbClr val="FFFFFF"/>
                </a:solidFill>
              </a:rPr>
              <a:t>32m</a:t>
            </a:r>
            <a:r>
              <a:rPr lang="en-US" altLang="ja-JP" sz="2800" dirty="0">
                <a:solidFill>
                  <a:srgbClr val="FFFFFF"/>
                </a:solidFill>
              </a:rPr>
              <a:t>Al has been assigned to</a:t>
            </a:r>
            <a:r>
              <a:rPr lang="ja-JP" altLang="en-US" sz="2800" dirty="0">
                <a:solidFill>
                  <a:srgbClr val="FFFFFF"/>
                </a:solidFill>
              </a:rPr>
              <a:t> </a:t>
            </a:r>
            <a:r>
              <a:rPr lang="en-US" altLang="ja-JP" sz="2800" dirty="0" smtClean="0">
                <a:solidFill>
                  <a:srgbClr val="FFFFFF"/>
                </a:solidFill>
              </a:rPr>
              <a:t>4</a:t>
            </a:r>
            <a:r>
              <a:rPr lang="en-US" altLang="ja-JP" sz="2800" baseline="30000" dirty="0">
                <a:solidFill>
                  <a:srgbClr val="FFFFFF"/>
                </a:solidFill>
              </a:rPr>
              <a:t>+</a:t>
            </a:r>
            <a:endParaRPr lang="ja-JP" altLang="en-US" sz="2800" baseline="30000" dirty="0">
              <a:solidFill>
                <a:srgbClr val="FFFFFF"/>
              </a:solidFill>
            </a:endParaRPr>
          </a:p>
        </p:txBody>
      </p:sp>
      <p:sp>
        <p:nvSpPr>
          <p:cNvPr id="16415" name="テキスト ボックス 17"/>
          <p:cNvSpPr txBox="1">
            <a:spLocks noChangeArrowheads="1"/>
          </p:cNvSpPr>
          <p:nvPr/>
        </p:nvSpPr>
        <p:spPr bwMode="auto">
          <a:xfrm>
            <a:off x="315913" y="854075"/>
            <a:ext cx="488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</a:rPr>
              <a:t>Experimental </a:t>
            </a:r>
            <a:r>
              <a:rPr lang="en-US" altLang="ja-JP" sz="2400" i="1">
                <a:solidFill>
                  <a:srgbClr val="C00000"/>
                </a:solidFill>
              </a:rPr>
              <a:t>g</a:t>
            </a:r>
            <a:r>
              <a:rPr lang="en-US" altLang="ja-JP" sz="2400" baseline="-25000">
                <a:solidFill>
                  <a:srgbClr val="C00000"/>
                </a:solidFill>
              </a:rPr>
              <a:t>exp</a:t>
            </a:r>
            <a:r>
              <a:rPr lang="en-US" altLang="ja-JP" sz="2400">
                <a:solidFill>
                  <a:srgbClr val="C00000"/>
                </a:solidFill>
              </a:rPr>
              <a:t>(</a:t>
            </a:r>
            <a:r>
              <a:rPr lang="en-US" altLang="ja-JP" sz="2400" baseline="30000">
                <a:solidFill>
                  <a:srgbClr val="C00000"/>
                </a:solidFill>
              </a:rPr>
              <a:t>32m</a:t>
            </a:r>
            <a:r>
              <a:rPr lang="en-US" altLang="ja-JP" sz="2400">
                <a:solidFill>
                  <a:srgbClr val="C00000"/>
                </a:solidFill>
              </a:rPr>
              <a:t>Al)</a:t>
            </a:r>
            <a:r>
              <a:rPr lang="ja-JP" altLang="en-US" sz="2400">
                <a:solidFill>
                  <a:srgbClr val="C00000"/>
                </a:solidFill>
              </a:rPr>
              <a:t> </a:t>
            </a:r>
            <a:r>
              <a:rPr lang="en-US" altLang="ja-JP" sz="2400">
                <a:solidFill>
                  <a:srgbClr val="C00000"/>
                </a:solidFill>
              </a:rPr>
              <a:t>= 1.32(1)</a:t>
            </a:r>
          </a:p>
          <a:p>
            <a:pPr eaLnBrk="1" hangingPunct="1"/>
            <a:r>
              <a:rPr lang="en-US" altLang="ja-JP" sz="1600">
                <a:solidFill>
                  <a:srgbClr val="000000"/>
                </a:solidFill>
              </a:rPr>
              <a:t>           (preliminary)</a:t>
            </a:r>
            <a:endParaRPr lang="ja-JP" altLang="en-US" sz="1600">
              <a:solidFill>
                <a:srgbClr val="000000"/>
              </a:solidFill>
            </a:endParaRPr>
          </a:p>
        </p:txBody>
      </p:sp>
      <p:grpSp>
        <p:nvGrpSpPr>
          <p:cNvPr id="16416" name="グループ化 6"/>
          <p:cNvGrpSpPr>
            <a:grpSpLocks/>
          </p:cNvGrpSpPr>
          <p:nvPr/>
        </p:nvGrpSpPr>
        <p:grpSpPr bwMode="auto">
          <a:xfrm>
            <a:off x="6388100" y="735013"/>
            <a:ext cx="2430463" cy="2636837"/>
            <a:chOff x="5903843" y="685801"/>
            <a:chExt cx="2430532" cy="2636838"/>
          </a:xfrm>
        </p:grpSpPr>
        <p:sp>
          <p:nvSpPr>
            <p:cNvPr id="16427" name="メモ 7"/>
            <p:cNvSpPr>
              <a:spLocks noChangeArrowheads="1"/>
            </p:cNvSpPr>
            <p:nvPr/>
          </p:nvSpPr>
          <p:spPr bwMode="auto">
            <a:xfrm>
              <a:off x="5903843" y="685801"/>
              <a:ext cx="2430532" cy="263683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pic>
          <p:nvPicPr>
            <p:cNvPr id="16428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481" y="848011"/>
              <a:ext cx="2295098" cy="235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2746375" y="1392238"/>
            <a:ext cx="1490663" cy="3408362"/>
            <a:chOff x="2604052" y="1391478"/>
            <a:chExt cx="1302026" cy="3409122"/>
          </a:xfrm>
        </p:grpSpPr>
        <p:sp>
          <p:nvSpPr>
            <p:cNvPr id="16425" name="円/楕円 4"/>
            <p:cNvSpPr>
              <a:spLocks noChangeArrowheads="1"/>
            </p:cNvSpPr>
            <p:nvPr/>
          </p:nvSpPr>
          <p:spPr bwMode="auto">
            <a:xfrm>
              <a:off x="2604052" y="2131358"/>
              <a:ext cx="1302026" cy="266924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6426" name="下矢印 11"/>
            <p:cNvSpPr>
              <a:spLocks noChangeArrowheads="1"/>
            </p:cNvSpPr>
            <p:nvPr/>
          </p:nvSpPr>
          <p:spPr bwMode="auto">
            <a:xfrm>
              <a:off x="3081129" y="1391478"/>
              <a:ext cx="387627" cy="67130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sp>
        <p:nvSpPr>
          <p:cNvPr id="15" name="下矢印 14"/>
          <p:cNvSpPr>
            <a:spLocks noChangeArrowheads="1"/>
          </p:cNvSpPr>
          <p:nvPr/>
        </p:nvSpPr>
        <p:spPr bwMode="auto">
          <a:xfrm rot="-6709201">
            <a:off x="5000626" y="385762"/>
            <a:ext cx="285750" cy="2682875"/>
          </a:xfrm>
          <a:prstGeom prst="downArrow">
            <a:avLst>
              <a:gd name="adj1" fmla="val 50000"/>
              <a:gd name="adj2" fmla="val 499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16419" name="タイトル 13"/>
          <p:cNvSpPr>
            <a:spLocks noGrp="1"/>
          </p:cNvSpPr>
          <p:nvPr>
            <p:ph type="title"/>
          </p:nvPr>
        </p:nvSpPr>
        <p:spPr>
          <a:xfrm>
            <a:off x="395288" y="41275"/>
            <a:ext cx="7693025" cy="460375"/>
          </a:xfrm>
        </p:spPr>
        <p:txBody>
          <a:bodyPr/>
          <a:lstStyle/>
          <a:p>
            <a:r>
              <a:rPr lang="en-US" altLang="ja-JP" smtClean="0"/>
              <a:t>Spin-parity assignment of the </a:t>
            </a:r>
            <a:r>
              <a:rPr lang="en-US" altLang="ja-JP" baseline="30000" smtClean="0"/>
              <a:t>32m</a:t>
            </a:r>
            <a:r>
              <a:rPr lang="en-US" altLang="ja-JP" smtClean="0"/>
              <a:t>Al state at </a:t>
            </a:r>
            <a:r>
              <a:rPr lang="en-US" altLang="ja-JP" i="1" smtClean="0"/>
              <a:t>E</a:t>
            </a:r>
            <a:r>
              <a:rPr lang="en-US" altLang="ja-JP" baseline="-25000" smtClean="0"/>
              <a:t>x</a:t>
            </a:r>
            <a:r>
              <a:rPr lang="en-US" altLang="ja-JP" smtClean="0"/>
              <a:t>=957 keV</a:t>
            </a:r>
            <a:endParaRPr lang="ja-JP" altLang="en-US" smtClean="0"/>
          </a:p>
        </p:txBody>
      </p:sp>
      <p:sp>
        <p:nvSpPr>
          <p:cNvPr id="16420" name="テキスト ボックス 15"/>
          <p:cNvSpPr txBox="1">
            <a:spLocks noChangeArrowheads="1"/>
          </p:cNvSpPr>
          <p:nvPr/>
        </p:nvSpPr>
        <p:spPr bwMode="auto">
          <a:xfrm>
            <a:off x="254000" y="1979613"/>
            <a:ext cx="228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Theoretical </a:t>
            </a:r>
            <a:r>
              <a:rPr lang="en-US" altLang="ja-JP" i="1"/>
              <a:t>g</a:t>
            </a:r>
            <a:r>
              <a:rPr lang="en-US" altLang="ja-JP"/>
              <a:t>-factors</a:t>
            </a:r>
            <a:endParaRPr lang="ja-JP" altLang="en-US"/>
          </a:p>
        </p:txBody>
      </p:sp>
      <p:sp>
        <p:nvSpPr>
          <p:cNvPr id="16421" name="テキスト ボックス 1"/>
          <p:cNvSpPr txBox="1">
            <a:spLocks noChangeArrowheads="1"/>
          </p:cNvSpPr>
          <p:nvPr/>
        </p:nvSpPr>
        <p:spPr bwMode="auto">
          <a:xfrm>
            <a:off x="3089275" y="5070475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1.432</a:t>
            </a:r>
            <a:endParaRPr lang="ja-JP" altLang="en-US"/>
          </a:p>
        </p:txBody>
      </p:sp>
      <p:sp>
        <p:nvSpPr>
          <p:cNvPr id="16422" name="テキスト ボックス 15"/>
          <p:cNvSpPr txBox="1">
            <a:spLocks noChangeArrowheads="1"/>
          </p:cNvSpPr>
          <p:nvPr/>
        </p:nvSpPr>
        <p:spPr bwMode="auto">
          <a:xfrm>
            <a:off x="4679950" y="5037138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1.776</a:t>
            </a:r>
            <a:endParaRPr lang="ja-JP" altLang="en-US"/>
          </a:p>
        </p:txBody>
      </p:sp>
      <p:sp>
        <p:nvSpPr>
          <p:cNvPr id="16423" name="テキスト ボックス 16"/>
          <p:cNvSpPr txBox="1">
            <a:spLocks noChangeArrowheads="1"/>
          </p:cNvSpPr>
          <p:nvPr/>
        </p:nvSpPr>
        <p:spPr bwMode="auto">
          <a:xfrm>
            <a:off x="6392863" y="5080000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0.256 (Ip=4-)</a:t>
            </a:r>
            <a:endParaRPr lang="ja-JP" altLang="en-US"/>
          </a:p>
        </p:txBody>
      </p:sp>
      <p:sp>
        <p:nvSpPr>
          <p:cNvPr id="16424" name="テキスト ボックス 17"/>
          <p:cNvSpPr txBox="1">
            <a:spLocks noChangeArrowheads="1"/>
          </p:cNvSpPr>
          <p:nvPr/>
        </p:nvSpPr>
        <p:spPr bwMode="auto">
          <a:xfrm>
            <a:off x="1984375" y="50704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eff. </a:t>
            </a:r>
            <a:r>
              <a:rPr lang="en-US" altLang="ja-JP" i="1"/>
              <a:t>g</a:t>
            </a:r>
            <a:r>
              <a:rPr lang="en-US" altLang="ja-JP"/>
              <a:t>’s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8749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105275" cy="460375"/>
          </a:xfrm>
        </p:spPr>
        <p:txBody>
          <a:bodyPr/>
          <a:lstStyle/>
          <a:p>
            <a:r>
              <a:rPr lang="en-US" altLang="ja-JP" smtClean="0"/>
              <a:t>Ordering of 2</a:t>
            </a:r>
            <a:r>
              <a:rPr lang="en-US" altLang="ja-JP" baseline="30000" smtClean="0"/>
              <a:t>+</a:t>
            </a:r>
            <a:r>
              <a:rPr lang="en-US" altLang="ja-JP" smtClean="0"/>
              <a:t> and 4</a:t>
            </a:r>
            <a:r>
              <a:rPr lang="en-US" altLang="ja-JP" baseline="30000" smtClean="0"/>
              <a:t>+</a:t>
            </a:r>
            <a:r>
              <a:rPr lang="en-US" altLang="ja-JP" smtClean="0"/>
              <a:t> in </a:t>
            </a:r>
            <a:r>
              <a:rPr lang="en-US" altLang="ja-JP" baseline="30000" smtClean="0"/>
              <a:t>32</a:t>
            </a:r>
            <a:r>
              <a:rPr lang="en-US" altLang="ja-JP" smtClean="0"/>
              <a:t>Al</a:t>
            </a:r>
            <a:endParaRPr lang="ja-JP" altLang="en-US" baseline="30000" smtClean="0"/>
          </a:p>
        </p:txBody>
      </p:sp>
      <p:grpSp>
        <p:nvGrpSpPr>
          <p:cNvPr id="17411" name="グループ化 76802"/>
          <p:cNvGrpSpPr>
            <a:grpSpLocks/>
          </p:cNvGrpSpPr>
          <p:nvPr/>
        </p:nvGrpSpPr>
        <p:grpSpPr bwMode="auto">
          <a:xfrm>
            <a:off x="1730375" y="1597025"/>
            <a:ext cx="4252913" cy="5094288"/>
            <a:chOff x="1730987" y="1597338"/>
            <a:chExt cx="4252370" cy="5093735"/>
          </a:xfrm>
        </p:grpSpPr>
        <p:pic>
          <p:nvPicPr>
            <p:cNvPr id="17442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987" y="1597338"/>
              <a:ext cx="4252370" cy="490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テキスト ボックス 9"/>
            <p:cNvSpPr txBox="1">
              <a:spLocks noChangeArrowheads="1"/>
            </p:cNvSpPr>
            <p:nvPr/>
          </p:nvSpPr>
          <p:spPr bwMode="auto">
            <a:xfrm>
              <a:off x="1888435" y="6301900"/>
              <a:ext cx="113043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30</a:t>
              </a:r>
              <a:r>
                <a:rPr lang="en-US" altLang="ja-JP" b="1">
                  <a:solidFill>
                    <a:srgbClr val="0033CC"/>
                  </a:solidFill>
                </a:rPr>
                <a:t>Al exp.</a:t>
              </a:r>
            </a:p>
          </p:txBody>
        </p:sp>
        <p:sp>
          <p:nvSpPr>
            <p:cNvPr id="17444" name="テキスト ボックス 11"/>
            <p:cNvSpPr txBox="1">
              <a:spLocks noChangeArrowheads="1"/>
            </p:cNvSpPr>
            <p:nvPr/>
          </p:nvSpPr>
          <p:spPr bwMode="auto">
            <a:xfrm>
              <a:off x="4267203" y="6321778"/>
              <a:ext cx="1454058" cy="3692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32</a:t>
              </a:r>
              <a:r>
                <a:rPr lang="en-US" altLang="ja-JP" b="1">
                  <a:solidFill>
                    <a:srgbClr val="0033CC"/>
                  </a:solidFill>
                </a:rPr>
                <a:t>Al (</a:t>
              </a:r>
              <a:r>
                <a:rPr lang="en-US" altLang="ja-JP" b="1">
                  <a:solidFill>
                    <a:srgbClr val="0033CC"/>
                  </a:solidFill>
                  <a:cs typeface="Arial" charset="0"/>
                </a:rPr>
                <a:t>←</a:t>
              </a:r>
              <a:r>
                <a:rPr lang="en-US" altLang="ja-JP" b="1" baseline="30000">
                  <a:solidFill>
                    <a:srgbClr val="0033CC"/>
                  </a:solidFill>
                </a:rPr>
                <a:t>30</a:t>
              </a:r>
              <a:r>
                <a:rPr lang="en-US" altLang="ja-JP" b="1">
                  <a:solidFill>
                    <a:srgbClr val="0033CC"/>
                  </a:solidFill>
                </a:rPr>
                <a:t>Al)</a:t>
              </a:r>
            </a:p>
          </p:txBody>
        </p:sp>
      </p:grpSp>
      <p:grpSp>
        <p:nvGrpSpPr>
          <p:cNvPr id="17412" name="グループ化 76800"/>
          <p:cNvGrpSpPr>
            <a:grpSpLocks/>
          </p:cNvGrpSpPr>
          <p:nvPr/>
        </p:nvGrpSpPr>
        <p:grpSpPr bwMode="auto">
          <a:xfrm>
            <a:off x="6081713" y="1377950"/>
            <a:ext cx="2665412" cy="5321300"/>
            <a:chOff x="6082370" y="1377577"/>
            <a:chExt cx="2664066" cy="5321142"/>
          </a:xfrm>
        </p:grpSpPr>
        <p:pic>
          <p:nvPicPr>
            <p:cNvPr id="17439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370" y="1377577"/>
              <a:ext cx="2664066" cy="520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テキスト ボックス 12"/>
            <p:cNvSpPr txBox="1">
              <a:spLocks noChangeArrowheads="1"/>
            </p:cNvSpPr>
            <p:nvPr/>
          </p:nvSpPr>
          <p:spPr bwMode="auto">
            <a:xfrm>
              <a:off x="6092309" y="6315644"/>
              <a:ext cx="113043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32</a:t>
              </a:r>
              <a:r>
                <a:rPr lang="en-US" altLang="ja-JP" b="1">
                  <a:solidFill>
                    <a:srgbClr val="0033CC"/>
                  </a:solidFill>
                </a:rPr>
                <a:t>Al exp.</a:t>
              </a:r>
            </a:p>
          </p:txBody>
        </p:sp>
        <p:sp>
          <p:nvSpPr>
            <p:cNvPr id="17441" name="テキスト ボックス 13"/>
            <p:cNvSpPr txBox="1">
              <a:spLocks noChangeArrowheads="1"/>
            </p:cNvSpPr>
            <p:nvPr/>
          </p:nvSpPr>
          <p:spPr bwMode="auto">
            <a:xfrm>
              <a:off x="7675942" y="6329387"/>
              <a:ext cx="671979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33CC"/>
                  </a:solidFill>
                </a:rPr>
                <a:t>USD</a:t>
              </a:r>
            </a:p>
          </p:txBody>
        </p:sp>
      </p:grpSp>
      <p:grpSp>
        <p:nvGrpSpPr>
          <p:cNvPr id="17413" name="グループ化 26"/>
          <p:cNvGrpSpPr>
            <a:grpSpLocks/>
          </p:cNvGrpSpPr>
          <p:nvPr/>
        </p:nvGrpSpPr>
        <p:grpSpPr bwMode="auto">
          <a:xfrm>
            <a:off x="254000" y="3413125"/>
            <a:ext cx="1555750" cy="2906713"/>
            <a:chOff x="253338" y="3413302"/>
            <a:chExt cx="1556836" cy="2906146"/>
          </a:xfrm>
        </p:grpSpPr>
        <p:sp>
          <p:nvSpPr>
            <p:cNvPr id="17434" name="テキスト ボックス 24"/>
            <p:cNvSpPr txBox="1">
              <a:spLocks noChangeArrowheads="1"/>
            </p:cNvSpPr>
            <p:nvPr/>
          </p:nvSpPr>
          <p:spPr bwMode="auto">
            <a:xfrm>
              <a:off x="253338" y="3413302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(assumed 4</a:t>
              </a:r>
              <a:r>
                <a:rPr lang="en-US" altLang="ja-JP" baseline="30000">
                  <a:solidFill>
                    <a:srgbClr val="0070C0"/>
                  </a:solidFill>
                </a:rPr>
                <a:t>+</a:t>
              </a:r>
              <a:r>
                <a:rPr lang="en-US" altLang="ja-JP">
                  <a:solidFill>
                    <a:srgbClr val="0070C0"/>
                  </a:solidFill>
                </a:rPr>
                <a:t>)</a:t>
              </a:r>
              <a:endParaRPr lang="ja-JP" altLang="en-US" baseline="30000">
                <a:solidFill>
                  <a:srgbClr val="0070C0"/>
                </a:solidFill>
              </a:endParaRPr>
            </a:p>
          </p:txBody>
        </p:sp>
        <p:sp>
          <p:nvSpPr>
            <p:cNvPr id="17435" name="右矢印 25"/>
            <p:cNvSpPr>
              <a:spLocks noChangeArrowheads="1"/>
            </p:cNvSpPr>
            <p:nvPr/>
          </p:nvSpPr>
          <p:spPr bwMode="auto">
            <a:xfrm>
              <a:off x="1134639" y="3657602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7436" name="右矢印 27"/>
            <p:cNvSpPr>
              <a:spLocks noChangeArrowheads="1"/>
            </p:cNvSpPr>
            <p:nvPr/>
          </p:nvSpPr>
          <p:spPr bwMode="auto">
            <a:xfrm>
              <a:off x="1134639" y="4386471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7437" name="右矢印 28"/>
            <p:cNvSpPr>
              <a:spLocks noChangeArrowheads="1"/>
            </p:cNvSpPr>
            <p:nvPr/>
          </p:nvSpPr>
          <p:spPr bwMode="auto">
            <a:xfrm>
              <a:off x="1134639" y="5423454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7438" name="右矢印 29"/>
            <p:cNvSpPr>
              <a:spLocks noChangeArrowheads="1"/>
            </p:cNvSpPr>
            <p:nvPr/>
          </p:nvSpPr>
          <p:spPr bwMode="auto">
            <a:xfrm>
              <a:off x="1134639" y="6001396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sp>
        <p:nvSpPr>
          <p:cNvPr id="31" name="正方形/長方形 30"/>
          <p:cNvSpPr>
            <a:spLocks noChangeArrowheads="1"/>
          </p:cNvSpPr>
          <p:nvPr/>
        </p:nvSpPr>
        <p:spPr bwMode="auto">
          <a:xfrm>
            <a:off x="3270250" y="1571625"/>
            <a:ext cx="2713038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pSp>
        <p:nvGrpSpPr>
          <p:cNvPr id="76815" name="グループ化 76814"/>
          <p:cNvGrpSpPr>
            <a:grpSpLocks/>
          </p:cNvGrpSpPr>
          <p:nvPr/>
        </p:nvGrpSpPr>
        <p:grpSpPr bwMode="auto">
          <a:xfrm>
            <a:off x="77788" y="655638"/>
            <a:ext cx="9056687" cy="4568825"/>
            <a:chOff x="77469" y="655983"/>
            <a:chExt cx="9056585" cy="4568689"/>
          </a:xfrm>
        </p:grpSpPr>
        <p:sp>
          <p:nvSpPr>
            <p:cNvPr id="17431" name="正方形/長方形 10"/>
            <p:cNvSpPr>
              <a:spLocks noChangeArrowheads="1"/>
            </p:cNvSpPr>
            <p:nvPr/>
          </p:nvSpPr>
          <p:spPr bwMode="auto">
            <a:xfrm>
              <a:off x="77469" y="655983"/>
              <a:ext cx="4096966" cy="16498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</a:rPr>
                <a:t>The inversion of 2</a:t>
              </a:r>
              <a:r>
                <a:rPr lang="en-US" altLang="ja-JP" baseline="30000">
                  <a:solidFill>
                    <a:srgbClr val="000000"/>
                  </a:solidFill>
                </a:rPr>
                <a:t>+</a:t>
              </a:r>
              <a:r>
                <a:rPr lang="en-US" altLang="ja-JP">
                  <a:solidFill>
                    <a:srgbClr val="000000"/>
                  </a:solidFill>
                </a:rPr>
                <a:t> &amp; 4</a:t>
              </a:r>
              <a:r>
                <a:rPr lang="en-US" altLang="ja-JP" baseline="30000">
                  <a:solidFill>
                    <a:srgbClr val="000000"/>
                  </a:solidFill>
                </a:rPr>
                <a:t>+</a:t>
              </a:r>
              <a:r>
                <a:rPr lang="en-US" altLang="ja-JP">
                  <a:solidFill>
                    <a:srgbClr val="000000"/>
                  </a:solidFill>
                </a:rPr>
                <a:t> levels of </a:t>
              </a:r>
              <a:r>
                <a:rPr lang="en-US" altLang="ja-JP" baseline="30000">
                  <a:solidFill>
                    <a:srgbClr val="000000"/>
                  </a:solidFill>
                </a:rPr>
                <a:t>32</a:t>
              </a:r>
              <a:r>
                <a:rPr lang="en-US" altLang="ja-JP">
                  <a:solidFill>
                    <a:srgbClr val="000000"/>
                  </a:solidFill>
                </a:rPr>
                <a:t>Al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</a:rPr>
                <a:t>from USD is associated with </a:t>
              </a:r>
              <a:r>
                <a:rPr lang="en-US" altLang="ja-JP" i="1">
                  <a:solidFill>
                    <a:srgbClr val="000000"/>
                  </a:solidFill>
                </a:rPr>
                <a:t>island of inversion</a:t>
              </a:r>
              <a:r>
                <a:rPr lang="en-US" altLang="ja-JP">
                  <a:solidFill>
                    <a:srgbClr val="000000"/>
                  </a:solidFill>
                </a:rPr>
                <a:t> phenomena</a:t>
              </a:r>
            </a:p>
            <a:p>
              <a:pPr eaLnBrk="1" hangingPunct="1"/>
              <a:endParaRPr lang="en-US" altLang="ja-JP">
                <a:solidFill>
                  <a:srgbClr val="000000"/>
                </a:solidFill>
              </a:endParaRPr>
            </a:p>
            <a:p>
              <a:pPr algn="r" eaLnBrk="1" hangingPunct="1"/>
              <a:r>
                <a:rPr lang="en-US" altLang="ja-JP" sz="1200">
                  <a:solidFill>
                    <a:srgbClr val="000000"/>
                  </a:solidFill>
                </a:rPr>
                <a:t>Robinson </a:t>
              </a:r>
              <a:r>
                <a:rPr lang="en-US" altLang="ja-JP" sz="1200" i="1">
                  <a:solidFill>
                    <a:srgbClr val="000000"/>
                  </a:solidFill>
                </a:rPr>
                <a:t>et al</a:t>
              </a:r>
              <a:r>
                <a:rPr lang="en-US" altLang="ja-JP" sz="1200">
                  <a:solidFill>
                    <a:srgbClr val="000000"/>
                  </a:solidFill>
                </a:rPr>
                <a:t>., Phys. Rev. C 53, R1465 (1996)</a:t>
              </a:r>
            </a:p>
            <a:p>
              <a:pPr eaLnBrk="1" hangingPunct="1"/>
              <a:endParaRPr lang="en-US" altLang="ja-JP">
                <a:solidFill>
                  <a:srgbClr val="000000"/>
                </a:solidFill>
              </a:endParaRPr>
            </a:p>
          </p:txBody>
        </p:sp>
        <p:sp>
          <p:nvSpPr>
            <p:cNvPr id="17432" name="左矢印 76799"/>
            <p:cNvSpPr>
              <a:spLocks noChangeArrowheads="1"/>
            </p:cNvSpPr>
            <p:nvPr/>
          </p:nvSpPr>
          <p:spPr bwMode="auto">
            <a:xfrm>
              <a:off x="8597343" y="4257264"/>
              <a:ext cx="526775" cy="318052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  <p:sp>
          <p:nvSpPr>
            <p:cNvPr id="17433" name="左矢印 33"/>
            <p:cNvSpPr>
              <a:spLocks noChangeArrowheads="1"/>
            </p:cNvSpPr>
            <p:nvPr/>
          </p:nvSpPr>
          <p:spPr bwMode="auto">
            <a:xfrm>
              <a:off x="8607279" y="4906620"/>
              <a:ext cx="526775" cy="318052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endParaRPr lang="ja-JP" altLang="en-US"/>
            </a:p>
          </p:txBody>
        </p:sp>
      </p:grpSp>
      <p:sp>
        <p:nvSpPr>
          <p:cNvPr id="47" name="正方形/長方形 46"/>
          <p:cNvSpPr>
            <a:spLocks noChangeArrowheads="1"/>
          </p:cNvSpPr>
          <p:nvPr/>
        </p:nvSpPr>
        <p:spPr bwMode="auto">
          <a:xfrm>
            <a:off x="1809750" y="2641600"/>
            <a:ext cx="2365375" cy="412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222250" y="2644775"/>
            <a:ext cx="1508125" cy="412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77788" y="2378075"/>
            <a:ext cx="4097337" cy="1139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2060"/>
                </a:solidFill>
              </a:rPr>
              <a:t>The 2</a:t>
            </a:r>
            <a:r>
              <a:rPr lang="en-US" altLang="ja-JP" baseline="30000">
                <a:solidFill>
                  <a:srgbClr val="002060"/>
                </a:solidFill>
              </a:rPr>
              <a:t>+</a:t>
            </a:r>
            <a:r>
              <a:rPr lang="en-US" altLang="ja-JP">
                <a:solidFill>
                  <a:srgbClr val="002060"/>
                </a:solidFill>
              </a:rPr>
              <a:t> &amp; 4</a:t>
            </a:r>
            <a:r>
              <a:rPr lang="en-US" altLang="ja-JP" baseline="30000">
                <a:solidFill>
                  <a:srgbClr val="002060"/>
                </a:solidFill>
              </a:rPr>
              <a:t>+</a:t>
            </a:r>
            <a:r>
              <a:rPr lang="en-US" altLang="ja-JP">
                <a:solidFill>
                  <a:srgbClr val="002060"/>
                </a:solidFill>
              </a:rPr>
              <a:t> ordering</a:t>
            </a:r>
          </a:p>
          <a:p>
            <a:pPr eaLnBrk="1" hangingPunct="1"/>
            <a:r>
              <a:rPr lang="en-US" altLang="ja-JP">
                <a:solidFill>
                  <a:srgbClr val="002060"/>
                </a:solidFill>
              </a:rPr>
              <a:t>could be explained from </a:t>
            </a:r>
            <a:r>
              <a:rPr lang="en-US" altLang="ja-JP" baseline="30000">
                <a:solidFill>
                  <a:srgbClr val="002060"/>
                </a:solidFill>
              </a:rPr>
              <a:t>30</a:t>
            </a:r>
            <a:r>
              <a:rPr lang="en-US" altLang="ja-JP">
                <a:solidFill>
                  <a:srgbClr val="002060"/>
                </a:solidFill>
              </a:rPr>
              <a:t>Al </a:t>
            </a:r>
          </a:p>
          <a:p>
            <a:pPr eaLnBrk="1" hangingPunct="1"/>
            <a:r>
              <a:rPr lang="ja-JP" altLang="en-US" b="1">
                <a:solidFill>
                  <a:srgbClr val="0099FF"/>
                </a:solidFill>
              </a:rPr>
              <a:t>→ </a:t>
            </a:r>
            <a:r>
              <a:rPr lang="en-US" altLang="ja-JP" b="1" baseline="30000">
                <a:solidFill>
                  <a:srgbClr val="0099FF"/>
                </a:solidFill>
              </a:rPr>
              <a:t>32m</a:t>
            </a:r>
            <a:r>
              <a:rPr lang="en-US" altLang="ja-JP" b="1">
                <a:solidFill>
                  <a:srgbClr val="0099FF"/>
                </a:solidFill>
              </a:rPr>
              <a:t>Al is </a:t>
            </a:r>
            <a:r>
              <a:rPr lang="en-US" altLang="ja-JP" b="1" i="1">
                <a:solidFill>
                  <a:srgbClr val="0099FF"/>
                </a:solidFill>
              </a:rPr>
              <a:t>normal</a:t>
            </a:r>
          </a:p>
        </p:txBody>
      </p:sp>
      <p:sp>
        <p:nvSpPr>
          <p:cNvPr id="36" name="正方形/長方形 35"/>
          <p:cNvSpPr>
            <a:spLocks noChangeArrowheads="1"/>
          </p:cNvSpPr>
          <p:nvPr/>
        </p:nvSpPr>
        <p:spPr bwMode="auto">
          <a:xfrm>
            <a:off x="7315200" y="822325"/>
            <a:ext cx="1828800" cy="601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algn="ctr" eaLnBrk="1" hangingPunct="1"/>
            <a:endParaRPr lang="ja-JP" altLang="en-US"/>
          </a:p>
        </p:txBody>
      </p:sp>
      <p:grpSp>
        <p:nvGrpSpPr>
          <p:cNvPr id="76814" name="グループ化 76813"/>
          <p:cNvGrpSpPr>
            <a:grpSpLocks/>
          </p:cNvGrpSpPr>
          <p:nvPr/>
        </p:nvGrpSpPr>
        <p:grpSpPr bwMode="auto">
          <a:xfrm>
            <a:off x="6421438" y="1008063"/>
            <a:ext cx="1166812" cy="2600325"/>
            <a:chOff x="6420679" y="1008245"/>
            <a:chExt cx="1167307" cy="2599662"/>
          </a:xfrm>
        </p:grpSpPr>
        <p:sp>
          <p:nvSpPr>
            <p:cNvPr id="17429" name="テキスト ボックス 76803"/>
            <p:cNvSpPr txBox="1">
              <a:spLocks noChangeArrowheads="1"/>
            </p:cNvSpPr>
            <p:nvPr/>
          </p:nvSpPr>
          <p:spPr bwMode="auto">
            <a:xfrm>
              <a:off x="6420679" y="1008245"/>
              <a:ext cx="1167307" cy="7386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400" b="1" i="1">
                  <a:solidFill>
                    <a:schemeClr val="bg1"/>
                  </a:solidFill>
                </a:rPr>
                <a:t>I</a:t>
              </a:r>
              <a:r>
                <a:rPr lang="el-GR" altLang="ja-JP" sz="2400" b="1" i="1" baseline="30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ja-JP" sz="2400" b="1" i="1" baseline="30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altLang="ja-JP" sz="2400" b="1">
                  <a:solidFill>
                    <a:schemeClr val="bg1"/>
                  </a:solidFill>
                </a:rPr>
                <a:t>4</a:t>
              </a:r>
              <a:r>
                <a:rPr lang="en-US" altLang="ja-JP" sz="2400" b="1" baseline="30000">
                  <a:solidFill>
                    <a:schemeClr val="bg1"/>
                  </a:solidFill>
                </a:rPr>
                <a:t>+</a:t>
              </a:r>
              <a:r>
                <a:rPr lang="en-US" altLang="ja-JP" sz="2400" b="1">
                  <a:solidFill>
                    <a:schemeClr val="bg1"/>
                  </a:solidFill>
                </a:rPr>
                <a:t> </a:t>
              </a:r>
            </a:p>
            <a:p>
              <a:pPr eaLnBrk="1" hangingPunct="1"/>
              <a:r>
                <a:rPr lang="en-US" altLang="ja-JP" b="1">
                  <a:solidFill>
                    <a:schemeClr val="bg1"/>
                  </a:solidFill>
                </a:rPr>
                <a:t>from </a:t>
              </a:r>
              <a:r>
                <a:rPr lang="en-US" altLang="ja-JP" b="1" i="1">
                  <a:solidFill>
                    <a:schemeClr val="bg1"/>
                  </a:solidFill>
                </a:rPr>
                <a:t>g</a:t>
              </a:r>
              <a:r>
                <a:rPr lang="en-US" altLang="ja-JP" b="1" baseline="-25000">
                  <a:solidFill>
                    <a:schemeClr val="bg1"/>
                  </a:solidFill>
                </a:rPr>
                <a:t>exp</a:t>
              </a:r>
              <a:endParaRPr lang="ja-JP" altLang="en-US" b="1" baseline="-25000">
                <a:solidFill>
                  <a:schemeClr val="bg1"/>
                </a:solidFill>
              </a:endParaRPr>
            </a:p>
          </p:txBody>
        </p:sp>
        <p:cxnSp>
          <p:nvCxnSpPr>
            <p:cNvPr id="76813" name="直線矢印コネクタ 76812"/>
            <p:cNvCxnSpPr/>
            <p:nvPr/>
          </p:nvCxnSpPr>
          <p:spPr>
            <a:xfrm flipH="1">
              <a:off x="6441325" y="1697044"/>
              <a:ext cx="582860" cy="19108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818" name="グループ化 76817"/>
          <p:cNvGrpSpPr>
            <a:grpSpLocks/>
          </p:cNvGrpSpPr>
          <p:nvPr/>
        </p:nvGrpSpPr>
        <p:grpSpPr bwMode="auto">
          <a:xfrm>
            <a:off x="4303713" y="585788"/>
            <a:ext cx="5264150" cy="2765425"/>
            <a:chOff x="4267203" y="644846"/>
            <a:chExt cx="5263723" cy="2765527"/>
          </a:xfrm>
        </p:grpSpPr>
        <p:grpSp>
          <p:nvGrpSpPr>
            <p:cNvPr id="17423" name="グループ化 76815"/>
            <p:cNvGrpSpPr>
              <a:grpSpLocks/>
            </p:cNvGrpSpPr>
            <p:nvPr/>
          </p:nvGrpSpPr>
          <p:grpSpPr bwMode="auto">
            <a:xfrm>
              <a:off x="4267203" y="660546"/>
              <a:ext cx="4856224" cy="2749827"/>
              <a:chOff x="4267203" y="660546"/>
              <a:chExt cx="4856224" cy="2749827"/>
            </a:xfrm>
          </p:grpSpPr>
          <p:sp>
            <p:nvSpPr>
              <p:cNvPr id="17427" name="テキスト ボックス 52"/>
              <p:cNvSpPr txBox="1">
                <a:spLocks noChangeArrowheads="1"/>
              </p:cNvSpPr>
              <p:nvPr/>
            </p:nvSpPr>
            <p:spPr bwMode="auto">
              <a:xfrm>
                <a:off x="6250760" y="1536055"/>
                <a:ext cx="402674" cy="3693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b="1">
                    <a:solidFill>
                      <a:schemeClr val="bg1"/>
                    </a:solidFill>
                  </a:rPr>
                  <a:t>4</a:t>
                </a:r>
                <a:r>
                  <a:rPr lang="en-US" altLang="ja-JP" b="1" baseline="30000">
                    <a:solidFill>
                      <a:schemeClr val="bg1"/>
                    </a:solidFill>
                  </a:rPr>
                  <a:t>+</a:t>
                </a:r>
                <a:endParaRPr lang="ja-JP" altLang="en-US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28" name="正方形/長方形 53"/>
              <p:cNvSpPr>
                <a:spLocks noChangeArrowheads="1"/>
              </p:cNvSpPr>
              <p:nvPr/>
            </p:nvSpPr>
            <p:spPr bwMode="auto">
              <a:xfrm>
                <a:off x="4267203" y="660546"/>
                <a:ext cx="4856224" cy="274982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endParaRPr lang="en-US" altLang="ja-JP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24" name="グループ化 76816"/>
            <p:cNvGrpSpPr>
              <a:grpSpLocks/>
            </p:cNvGrpSpPr>
            <p:nvPr/>
          </p:nvGrpSpPr>
          <p:grpSpPr bwMode="auto">
            <a:xfrm>
              <a:off x="4284454" y="644846"/>
              <a:ext cx="5246472" cy="2641147"/>
              <a:chOff x="4284454" y="644846"/>
              <a:chExt cx="5246472" cy="2641147"/>
            </a:xfrm>
          </p:grpSpPr>
          <p:sp>
            <p:nvSpPr>
              <p:cNvPr id="17425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4284454" y="644846"/>
                <a:ext cx="5246472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Assuming </a:t>
                </a:r>
              </a:p>
              <a:p>
                <a:pPr eaLnBrk="1" hangingPunct="1"/>
                <a:endParaRPr lang="en-US" altLang="ja-JP" sz="500"/>
              </a:p>
              <a:p>
                <a:pPr eaLnBrk="1" hangingPunct="1"/>
                <a:r>
                  <a:rPr lang="en-US" altLang="ja-JP" b="1"/>
                  <a:t>    |</a:t>
                </a:r>
                <a:r>
                  <a:rPr lang="en-US" altLang="ja-JP" b="1" baseline="30000"/>
                  <a:t>30</a:t>
                </a:r>
                <a:r>
                  <a:rPr lang="en-US" altLang="ja-JP" b="1"/>
                  <a:t>Al</a:t>
                </a:r>
                <a:r>
                  <a:rPr lang="en-US" altLang="ja-JP" b="1">
                    <a:sym typeface="Symbol" pitchFamily="18" charset="2"/>
                  </a:rPr>
                  <a:t>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r>
                  <a:rPr lang="en-US" altLang="ja-JP" b="1">
                    <a:sym typeface="Symbol" pitchFamily="18" charset="2"/>
                  </a:rPr>
                  <a:t>= |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5/2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ν(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3/2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>
                    <a:sym typeface="Symbol" pitchFamily="18" charset="2"/>
                  </a:rPr>
                  <a:t>   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ja-JP" b="1"/>
                  <a:t>    |</a:t>
                </a:r>
                <a:r>
                  <a:rPr lang="en-US" altLang="ja-JP" b="1" baseline="30000"/>
                  <a:t>32</a:t>
                </a:r>
                <a:r>
                  <a:rPr lang="en-US" altLang="ja-JP" b="1"/>
                  <a:t>Al</a:t>
                </a:r>
                <a:r>
                  <a:rPr lang="en-US" altLang="ja-JP" b="1">
                    <a:sym typeface="Symbol" pitchFamily="18" charset="2"/>
                  </a:rPr>
                  <a:t>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r>
                  <a:rPr lang="en-US" altLang="ja-JP" b="1">
                    <a:sym typeface="Symbol" pitchFamily="18" charset="2"/>
                  </a:rPr>
                  <a:t>= |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5/2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latin typeface="Times New Roman" pitchFamily="18" charset="0"/>
                    <a:cs typeface="Times New Roman" pitchFamily="18" charset="0"/>
                  </a:rPr>
                  <a:t>-1 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ν(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3/2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ja-JP" b="1">
                    <a:sym typeface="Symbol" pitchFamily="18" charset="2"/>
                  </a:rPr>
                  <a:t> 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</a:p>
              <a:p>
                <a:pPr eaLnBrk="1" hangingPunct="1"/>
                <a:endParaRPr lang="ja-JP" altLang="en-US" sz="500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ja-JP"/>
                  <a:t>low-lying </a:t>
                </a:r>
                <a:r>
                  <a:rPr lang="en-US" altLang="ja-JP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l-GR" altLang="ja-JP" i="1" baseline="3000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l-GR" altLang="ja-JP"/>
                  <a:t>=1,2,3,4</a:t>
                </a:r>
                <a:r>
                  <a:rPr lang="el-GR" altLang="ja-JP" baseline="30000"/>
                  <a:t>+</a:t>
                </a:r>
                <a:r>
                  <a:rPr lang="el-GR" altLang="ja-JP"/>
                  <a:t> </a:t>
                </a:r>
                <a:r>
                  <a:rPr lang="en-US" altLang="ja-JP"/>
                  <a:t>levels of </a:t>
                </a:r>
                <a:r>
                  <a:rPr lang="en-US" altLang="ja-JP" baseline="30000"/>
                  <a:t>32</a:t>
                </a:r>
                <a:r>
                  <a:rPr lang="en-US" altLang="ja-JP"/>
                  <a:t>Al can be estimated with</a:t>
                </a:r>
                <a:endParaRPr lang="ja-JP" altLang="en-US"/>
              </a:p>
            </p:txBody>
          </p:sp>
          <p:sp>
            <p:nvSpPr>
              <p:cNvPr id="17426" name="正方形/長方形 56"/>
              <p:cNvSpPr>
                <a:spLocks noChangeArrowheads="1"/>
              </p:cNvSpPr>
              <p:nvPr/>
            </p:nvSpPr>
            <p:spPr bwMode="auto">
              <a:xfrm>
                <a:off x="5009524" y="3024383"/>
                <a:ext cx="43630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200">
                    <a:solidFill>
                      <a:srgbClr val="000000"/>
                    </a:solidFill>
                  </a:rPr>
                  <a:t>R.F. Casten, “</a:t>
                </a:r>
                <a:r>
                  <a:rPr lang="en-US" altLang="ja-JP" sz="1200" i="1"/>
                  <a:t>Nuclear Structure from a simple perspective</a:t>
                </a:r>
                <a:r>
                  <a:rPr lang="en-US" altLang="ja-JP" sz="1200"/>
                  <a:t>”</a:t>
                </a:r>
                <a:endParaRPr lang="en-US" altLang="ja-JP" sz="120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55" name="表 54"/>
          <p:cNvGraphicFramePr>
            <a:graphicFrameLocks noGrp="1"/>
          </p:cNvGraphicFramePr>
          <p:nvPr/>
        </p:nvGraphicFramePr>
        <p:xfrm>
          <a:off x="4088875" y="2271259"/>
          <a:ext cx="5254604" cy="560007"/>
        </p:xfrm>
        <a:graphic>
          <a:graphicData uri="http://schemas.openxmlformats.org/drawingml/2006/table">
            <a:tbl>
              <a:tblPr firstRow="1" firstCol="1" bandRow="1"/>
              <a:tblGrid>
                <a:gridCol w="5254604"/>
              </a:tblGrid>
              <a:tr h="560007"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4"/>
                      <a:stretch>
                        <a:fillRect l="-116" t="-135165" b="-189011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27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48" grpId="0" animBg="1"/>
      <p:bldP spid="51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55" y="2183130"/>
            <a:ext cx="9772650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575">
            <a:off x="517208" y="5473542"/>
            <a:ext cx="937260" cy="122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3" y="4503420"/>
            <a:ext cx="620078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/>
          </p:cNvSpPr>
          <p:nvPr/>
        </p:nvSpPr>
        <p:spPr bwMode="auto">
          <a:xfrm>
            <a:off x="594360" y="988689"/>
            <a:ext cx="8250382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SzPct val="125000"/>
              <a:buFont typeface="Gill Sans" charset="0"/>
              <a:buChar char="•"/>
            </a:pP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Daily Work</a:t>
            </a:r>
            <a:r>
              <a:rPr kumimoji="0" lang="ja-JP" altLang="en-US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：</a:t>
            </a: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Parasitic RI beam for experiments, tuning, adventure</a:t>
            </a:r>
          </a:p>
          <a:p>
            <a:pPr>
              <a:buSzPct val="125000"/>
              <a:buFont typeface="Gill Sans" charset="0"/>
              <a:buChar char="•"/>
            </a:pP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Main Beam Time (a few/ y)</a:t>
            </a:r>
            <a:r>
              <a:rPr kumimoji="0" lang="ja-JP" altLang="en-US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：</a:t>
            </a: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Experiments for very rare, or difficult elements.</a:t>
            </a:r>
          </a:p>
          <a:p>
            <a:pPr>
              <a:buSzPct val="125000"/>
              <a:buFont typeface="Gill Sans" charset="0"/>
              <a:buChar char="•"/>
            </a:pP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Detectors, </a:t>
            </a:r>
            <a:r>
              <a:rPr kumimoji="0" lang="en-US" altLang="ja-JP" dirty="0" err="1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Exp</a:t>
            </a:r>
            <a:r>
              <a:rPr kumimoji="0" lang="en-US" altLang="ja-JP" dirty="0" smtClean="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 Apparatus: Shared with two RI-beams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187044"/>
            <a:ext cx="9155430" cy="868680"/>
          </a:xfrm>
        </p:spPr>
        <p:txBody>
          <a:bodyPr/>
          <a:lstStyle/>
          <a:p>
            <a:pPr>
              <a:defRPr/>
            </a:pPr>
            <a:r>
              <a:rPr kumimoji="0" lang="en-US" altLang="ja-JP" sz="3200" dirty="0"/>
              <a:t>SLOWRI - a universal low-energy RI-beam facility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1705926" y="5321023"/>
            <a:ext cx="2244204" cy="110799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Parasitic LIS Gas Cell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Z: ≈70%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Text: 0.1~1 s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effi: ≈1%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5223510" y="5063848"/>
            <a:ext cx="1821011" cy="110799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Main RF Gas Cell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Z: ≈100%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Text: ≈10 ms</a:t>
            </a:r>
          </a:p>
          <a:p>
            <a:r>
              <a:rPr kumimoji="0" lang="en-US" altLang="ja-JP" smtClean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effi: ≈10%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822960" y="446800"/>
            <a:ext cx="729234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kumimoji="0" lang="en-US" altLang="ja-JP" sz="2200" dirty="0">
                <a:solidFill>
                  <a:srgbClr val="000000"/>
                </a:solidFill>
                <a:latin typeface="Gill Sans" charset="0"/>
                <a:ea typeface="ＭＳ Ｐゴシック" pitchFamily="50" charset="-128"/>
                <a:sym typeface="Gill Sans" charset="0"/>
              </a:rPr>
              <a:t>with RF-carpet Gas Cell &amp; PALIS Gas Cell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70645" y="628205"/>
            <a:ext cx="16893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M. Wada </a:t>
            </a:r>
            <a:r>
              <a:rPr lang="en-US" altLang="ja-JP" i="1" dirty="0" smtClean="0">
                <a:solidFill>
                  <a:srgbClr val="0070C0"/>
                </a:solidFill>
              </a:rPr>
              <a:t>et al</a:t>
            </a:r>
            <a:r>
              <a:rPr lang="en-US" altLang="ja-JP" dirty="0" smtClean="0">
                <a:solidFill>
                  <a:srgbClr val="0070C0"/>
                </a:solidFill>
              </a:rPr>
              <a:t>.</a:t>
            </a:r>
            <a:endParaRPr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Text Box 2"/>
          <p:cNvSpPr txBox="1">
            <a:spLocks noChangeAspect="1" noChangeArrowheads="1"/>
          </p:cNvSpPr>
          <p:nvPr/>
        </p:nvSpPr>
        <p:spPr bwMode="auto">
          <a:xfrm>
            <a:off x="79137" y="1520826"/>
            <a:ext cx="9064869" cy="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787" tIns="55391" rIns="110787" bIns="55391">
            <a:spAutoFit/>
          </a:bodyPr>
          <a:lstStyle>
            <a:lvl1pPr defTabSz="110807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555625" defTabSz="110807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08075" defTabSz="110807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60525" defTabSz="110807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212975" defTabSz="110807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670175" defTabSz="11080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3127375" defTabSz="11080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584575" defTabSz="11080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4041775" defTabSz="11080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/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O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ptical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R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I-atom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O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bservation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in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C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ondensed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H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elium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as</a:t>
            </a:r>
            <a:r>
              <a:rPr lang="en-US" altLang="ja-JP" sz="2600">
                <a:solidFill>
                  <a:srgbClr val="FFCC66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600">
                <a:solidFill>
                  <a:srgbClr val="CC00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I</a:t>
            </a:r>
            <a:r>
              <a:rPr lang="en-US" altLang="ja-JP" sz="2600">
                <a:solidFill>
                  <a:srgbClr val="FF6600"/>
                </a:solidFill>
                <a:latin typeface="Tahoma" pitchFamily="34" charset="0"/>
                <a:ea typeface="ＭＳ Ｐゴシック" pitchFamily="50" charset="-128"/>
                <a:cs typeface="+mn-cs"/>
              </a:rPr>
              <a:t>on-catcher</a:t>
            </a:r>
          </a:p>
        </p:txBody>
      </p:sp>
      <p:grpSp>
        <p:nvGrpSpPr>
          <p:cNvPr id="1567747" name="Group 3"/>
          <p:cNvGrpSpPr>
            <a:grpSpLocks/>
          </p:cNvGrpSpPr>
          <p:nvPr/>
        </p:nvGrpSpPr>
        <p:grpSpPr bwMode="auto">
          <a:xfrm>
            <a:off x="572971" y="4243388"/>
            <a:ext cx="3679581" cy="1289050"/>
            <a:chOff x="391" y="2673"/>
            <a:chExt cx="2511" cy="812"/>
          </a:xfrm>
        </p:grpSpPr>
        <p:grpSp>
          <p:nvGrpSpPr>
            <p:cNvPr id="1567748" name="Group 4"/>
            <p:cNvGrpSpPr>
              <a:grpSpLocks/>
            </p:cNvGrpSpPr>
            <p:nvPr/>
          </p:nvGrpSpPr>
          <p:grpSpPr bwMode="auto">
            <a:xfrm>
              <a:off x="391" y="2673"/>
              <a:ext cx="2511" cy="290"/>
              <a:chOff x="391" y="2673"/>
              <a:chExt cx="2511" cy="290"/>
            </a:xfrm>
          </p:grpSpPr>
          <p:sp>
            <p:nvSpPr>
              <p:cNvPr id="1567749" name="AutoShape 5"/>
              <p:cNvSpPr>
                <a:spLocks noChangeArrowheads="1"/>
              </p:cNvSpPr>
              <p:nvPr/>
            </p:nvSpPr>
            <p:spPr bwMode="auto">
              <a:xfrm>
                <a:off x="391" y="2674"/>
                <a:ext cx="2315" cy="289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99"/>
                  </a:solidFill>
                  <a:latin typeface="ＭＳ ゴシック" pitchFamily="49" charset="-128"/>
                  <a:ea typeface="ＭＳ ゴシック" pitchFamily="49" charset="-128"/>
                  <a:cs typeface="+mn-cs"/>
                </a:endParaRPr>
              </a:p>
            </p:txBody>
          </p:sp>
          <p:sp>
            <p:nvSpPr>
              <p:cNvPr id="156775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459" y="2673"/>
                <a:ext cx="2443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3105" tIns="21552" rIns="43105" bIns="21552">
                <a:spAutoFit/>
              </a:bodyPr>
              <a:lstStyle>
                <a:lvl1pPr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215900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431800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646113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862013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13192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17764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22336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26908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r>
                  <a:rPr lang="en-US" altLang="ja-JP" b="1" smtClean="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rPr>
                  <a:t>He stopper of RI beam</a:t>
                </a:r>
              </a:p>
            </p:txBody>
          </p:sp>
        </p:grpSp>
        <p:grpSp>
          <p:nvGrpSpPr>
            <p:cNvPr id="1567751" name="Group 7"/>
            <p:cNvGrpSpPr>
              <a:grpSpLocks/>
            </p:cNvGrpSpPr>
            <p:nvPr/>
          </p:nvGrpSpPr>
          <p:grpSpPr bwMode="auto">
            <a:xfrm>
              <a:off x="593" y="3183"/>
              <a:ext cx="2130" cy="302"/>
              <a:chOff x="681" y="3183"/>
              <a:chExt cx="2130" cy="302"/>
            </a:xfrm>
          </p:grpSpPr>
          <p:sp>
            <p:nvSpPr>
              <p:cNvPr id="1567752" name="AutoShape 8"/>
              <p:cNvSpPr>
                <a:spLocks noChangeArrowheads="1"/>
              </p:cNvSpPr>
              <p:nvPr/>
            </p:nvSpPr>
            <p:spPr bwMode="auto">
              <a:xfrm>
                <a:off x="681" y="3196"/>
                <a:ext cx="1969" cy="289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99"/>
                  </a:solidFill>
                  <a:latin typeface="ＭＳ ゴシック" pitchFamily="49" charset="-128"/>
                  <a:ea typeface="ＭＳ ゴシック" pitchFamily="49" charset="-128"/>
                  <a:cs typeface="+mn-cs"/>
                </a:endParaRPr>
              </a:p>
            </p:txBody>
          </p:sp>
          <p:sp>
            <p:nvSpPr>
              <p:cNvPr id="156775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733" y="3183"/>
                <a:ext cx="20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3105" tIns="21552" rIns="43105" bIns="21552">
                <a:spAutoFit/>
              </a:bodyPr>
              <a:lstStyle>
                <a:lvl1pPr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215900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431800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646113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862013" defTabSz="431800"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13192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17764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22336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2690813" defTabSz="431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r>
                  <a:rPr lang="en-US" altLang="ja-JP" b="1" smtClean="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rPr>
                  <a:t>Laser spectroscopy</a:t>
                </a:r>
              </a:p>
            </p:txBody>
          </p:sp>
        </p:grpSp>
        <p:sp>
          <p:nvSpPr>
            <p:cNvPr id="1567754" name="Text Box 10"/>
            <p:cNvSpPr txBox="1">
              <a:spLocks noChangeArrowheads="1"/>
            </p:cNvSpPr>
            <p:nvPr/>
          </p:nvSpPr>
          <p:spPr bwMode="auto">
            <a:xfrm>
              <a:off x="1440" y="2919"/>
              <a:ext cx="2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400">
                  <a:solidFill>
                    <a:srgbClr val="000000"/>
                  </a:solidFill>
                  <a:latin typeface="ＭＳ ゴシック" pitchFamily="49" charset="-128"/>
                  <a:ea typeface="ＭＳ ゴシック" pitchFamily="49" charset="-128"/>
                  <a:cs typeface="+mn-cs"/>
                </a:rPr>
                <a:t>+</a:t>
              </a:r>
            </a:p>
          </p:txBody>
        </p:sp>
      </p:grpSp>
      <p:grpSp>
        <p:nvGrpSpPr>
          <p:cNvPr id="1567755" name="Group 11"/>
          <p:cNvGrpSpPr>
            <a:grpSpLocks/>
          </p:cNvGrpSpPr>
          <p:nvPr/>
        </p:nvGrpSpPr>
        <p:grpSpPr bwMode="auto">
          <a:xfrm>
            <a:off x="0" y="2141540"/>
            <a:ext cx="7315200" cy="4478341"/>
            <a:chOff x="0" y="1232"/>
            <a:chExt cx="4992" cy="2821"/>
          </a:xfrm>
        </p:grpSpPr>
        <p:sp>
          <p:nvSpPr>
            <p:cNvPr id="1567756" name="Text Box 12"/>
            <p:cNvSpPr txBox="1">
              <a:spLocks noChangeArrowheads="1"/>
            </p:cNvSpPr>
            <p:nvPr/>
          </p:nvSpPr>
          <p:spPr bwMode="auto">
            <a:xfrm>
              <a:off x="0" y="3646"/>
              <a:ext cx="499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For the systematic determination of </a:t>
              </a:r>
              <a:r>
                <a:rPr lang="en-US" altLang="ja-JP" b="1" i="1" dirty="0" smtClean="0">
                  <a:solidFill>
                    <a:srgbClr val="A50021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nuclear spins</a:t>
              </a:r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 and </a:t>
              </a:r>
              <a:r>
                <a:rPr lang="en-US" altLang="ja-JP" b="1" i="1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moments</a:t>
              </a:r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 </a:t>
              </a:r>
            </a:p>
            <a:p>
              <a:pPr algn="ctr" eaLnBrk="0" hangingPunct="0"/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by measuring atomic </a:t>
              </a:r>
              <a:r>
                <a:rPr lang="en-US" altLang="ja-JP" b="1" i="1" dirty="0" smtClean="0">
                  <a:solidFill>
                    <a:srgbClr val="A50021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Zeeman</a:t>
              </a:r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 and </a:t>
              </a:r>
              <a:r>
                <a:rPr lang="en-US" altLang="ja-JP" b="1" i="1" dirty="0" smtClean="0">
                  <a:solidFill>
                    <a:srgbClr val="000099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hyperfine</a:t>
              </a:r>
              <a:r>
                <a:rPr lang="en-US" altLang="ja-JP" b="1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 </a:t>
              </a:r>
              <a:r>
                <a:rPr lang="en-US" altLang="ja-JP" b="1" i="1" dirty="0" err="1" smtClean="0">
                  <a:solidFill>
                    <a:srgbClr val="000000"/>
                  </a:solidFill>
                  <a:latin typeface="Arial" pitchFamily="34" charset="0"/>
                  <a:ea typeface="ＭＳ Ｐゴシック" pitchFamily="50" charset="-128"/>
                  <a:cs typeface="+mn-cs"/>
                </a:rPr>
                <a:t>splittings</a:t>
              </a:r>
              <a:endParaRPr lang="en-US" altLang="ja-JP" b="1" i="1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567757" name="Group 13"/>
            <p:cNvGrpSpPr>
              <a:grpSpLocks/>
            </p:cNvGrpSpPr>
            <p:nvPr/>
          </p:nvGrpSpPr>
          <p:grpSpPr bwMode="auto">
            <a:xfrm>
              <a:off x="528" y="1232"/>
              <a:ext cx="3996" cy="2412"/>
              <a:chOff x="528" y="1232"/>
              <a:chExt cx="3996" cy="2412"/>
            </a:xfrm>
          </p:grpSpPr>
          <p:grpSp>
            <p:nvGrpSpPr>
              <p:cNvPr id="1567758" name="Group 14"/>
              <p:cNvGrpSpPr>
                <a:grpSpLocks/>
              </p:cNvGrpSpPr>
              <p:nvPr/>
            </p:nvGrpSpPr>
            <p:grpSpPr bwMode="auto">
              <a:xfrm>
                <a:off x="3753" y="2129"/>
                <a:ext cx="627" cy="202"/>
                <a:chOff x="4442" y="2264"/>
                <a:chExt cx="695" cy="224"/>
              </a:xfrm>
            </p:grpSpPr>
            <p:sp>
              <p:nvSpPr>
                <p:cNvPr id="1567759" name="AutoShape 15"/>
                <p:cNvSpPr>
                  <a:spLocks noChangeArrowheads="1"/>
                </p:cNvSpPr>
                <p:nvPr/>
              </p:nvSpPr>
              <p:spPr bwMode="auto">
                <a:xfrm>
                  <a:off x="4464" y="2290"/>
                  <a:ext cx="622" cy="1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2446" tIns="41222" rIns="82446" bIns="41222" anchor="ctr"/>
                <a:lstStyle/>
                <a:p>
                  <a:pPr algn="ctr" defTabSz="823889" eaLnBrk="0" hangingPunct="0"/>
                  <a:endParaRPr lang="ja-JP" altLang="ja-JP" sz="2200">
                    <a:solidFill>
                      <a:srgbClr val="FFFFFF"/>
                    </a:solidFill>
                    <a:latin typeface="Times New Roman" pitchFamily="18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156776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442" y="2264"/>
                  <a:ext cx="695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74209" tIns="37105" rIns="74209" bIns="37105">
                  <a:spAutoFit/>
                </a:bodyPr>
                <a:lstStyle>
                  <a:lvl1pPr defTabSz="741363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603250" indent="-231775" defTabSz="741363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927100" indent="-185738" defTabSz="741363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296988" indent="-182563" defTabSz="741363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668463" indent="-184150" defTabSz="741363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125663" indent="-184150" defTabSz="741363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582863" indent="-184150" defTabSz="741363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040063" indent="-184150" defTabSz="741363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497263" indent="-184150" defTabSz="741363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FFFFFF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RI beam</a:t>
                  </a:r>
                </a:p>
              </p:txBody>
            </p:sp>
          </p:grpSp>
          <p:grpSp>
            <p:nvGrpSpPr>
              <p:cNvPr id="1567761" name="Group 17"/>
              <p:cNvGrpSpPr>
                <a:grpSpLocks/>
              </p:cNvGrpSpPr>
              <p:nvPr/>
            </p:nvGrpSpPr>
            <p:grpSpPr bwMode="auto">
              <a:xfrm>
                <a:off x="2754" y="2406"/>
                <a:ext cx="453" cy="212"/>
                <a:chOff x="3334" y="2571"/>
                <a:chExt cx="502" cy="235"/>
              </a:xfrm>
            </p:grpSpPr>
            <p:sp>
              <p:nvSpPr>
                <p:cNvPr id="1567762" name="AutoShape 18"/>
                <p:cNvSpPr>
                  <a:spLocks noChangeArrowheads="1"/>
                </p:cNvSpPr>
                <p:nvPr/>
              </p:nvSpPr>
              <p:spPr bwMode="auto">
                <a:xfrm>
                  <a:off x="3350" y="2600"/>
                  <a:ext cx="408" cy="18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6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34" y="2571"/>
                  <a:ext cx="502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FFFFFF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Laser</a:t>
                  </a:r>
                </a:p>
              </p:txBody>
            </p:sp>
          </p:grpSp>
          <p:grpSp>
            <p:nvGrpSpPr>
              <p:cNvPr id="1567764" name="Group 20"/>
              <p:cNvGrpSpPr>
                <a:grpSpLocks/>
              </p:cNvGrpSpPr>
              <p:nvPr/>
            </p:nvGrpSpPr>
            <p:grpSpPr bwMode="auto">
              <a:xfrm>
                <a:off x="528" y="1232"/>
                <a:ext cx="3996" cy="2412"/>
                <a:chOff x="528" y="1232"/>
                <a:chExt cx="3996" cy="2412"/>
              </a:xfrm>
            </p:grpSpPr>
            <p:sp>
              <p:nvSpPr>
                <p:cNvPr id="1567765" name="AutoShape 21"/>
                <p:cNvSpPr>
                  <a:spLocks noChangeAspect="1" noChangeArrowheads="1"/>
                </p:cNvSpPr>
                <p:nvPr/>
              </p:nvSpPr>
              <p:spPr bwMode="auto">
                <a:xfrm rot="2212194">
                  <a:off x="3248" y="1472"/>
                  <a:ext cx="716" cy="564"/>
                </a:xfrm>
                <a:custGeom>
                  <a:avLst/>
                  <a:gdLst>
                    <a:gd name="G0" fmla="+- 7954 0 0"/>
                    <a:gd name="G1" fmla="+- 21600 0 7954"/>
                    <a:gd name="G2" fmla="*/ 7954 1 2"/>
                    <a:gd name="G3" fmla="+- 21600 0 G2"/>
                    <a:gd name="G4" fmla="+/ 7954 21600 2"/>
                    <a:gd name="G5" fmla="+/ G1 0 2"/>
                    <a:gd name="G6" fmla="*/ 21600 21600 7954"/>
                    <a:gd name="G7" fmla="*/ G6 1 2"/>
                    <a:gd name="G8" fmla="+- 21600 0 G7"/>
                    <a:gd name="G9" fmla="*/ 21600 1 2"/>
                    <a:gd name="G10" fmla="+- 7954 0 G9"/>
                    <a:gd name="G11" fmla="?: G10 G8 0"/>
                    <a:gd name="G12" fmla="?: G10 G7 21600"/>
                    <a:gd name="T0" fmla="*/ 17623 w 21600"/>
                    <a:gd name="T1" fmla="*/ 10800 h 21600"/>
                    <a:gd name="T2" fmla="*/ 10800 w 21600"/>
                    <a:gd name="T3" fmla="*/ 21600 h 21600"/>
                    <a:gd name="T4" fmla="*/ 3977 w 21600"/>
                    <a:gd name="T5" fmla="*/ 10800 h 21600"/>
                    <a:gd name="T6" fmla="*/ 10800 w 21600"/>
                    <a:gd name="T7" fmla="*/ 0 h 21600"/>
                    <a:gd name="T8" fmla="*/ 5777 w 21600"/>
                    <a:gd name="T9" fmla="*/ 5777 h 21600"/>
                    <a:gd name="T10" fmla="*/ 15823 w 21600"/>
                    <a:gd name="T11" fmla="*/ 1582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7954" y="21600"/>
                      </a:lnTo>
                      <a:lnTo>
                        <a:pt x="1364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66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684" y="1453"/>
                  <a:ext cx="716" cy="625"/>
                </a:xfrm>
                <a:prstGeom prst="hexagon">
                  <a:avLst>
                    <a:gd name="adj" fmla="val 28640"/>
                    <a:gd name="vf" fmla="val 115470"/>
                  </a:avLst>
                </a:prstGeom>
                <a:solidFill>
                  <a:srgbClr val="33CC33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67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760" y="1482"/>
                  <a:ext cx="557" cy="564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68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307" y="1609"/>
                  <a:ext cx="872" cy="0"/>
                </a:xfrm>
                <a:prstGeom prst="line">
                  <a:avLst/>
                </a:prstGeom>
                <a:noFill/>
                <a:ln w="31750">
                  <a:solidFill>
                    <a:srgbClr val="0066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69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28" y="1893"/>
                  <a:ext cx="202" cy="2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0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5" y="1380"/>
                  <a:ext cx="71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Ion beam</a:t>
                  </a:r>
                </a:p>
              </p:txBody>
            </p:sp>
            <p:sp>
              <p:nvSpPr>
                <p:cNvPr id="1567771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167" y="1546"/>
                  <a:ext cx="124" cy="126"/>
                </a:xfrm>
                <a:prstGeom prst="ellipse">
                  <a:avLst/>
                </a:prstGeom>
                <a:solidFill>
                  <a:srgbClr val="0099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2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73" y="1675"/>
                  <a:ext cx="81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pPr algn="ctr"/>
                  <a:r>
                    <a:rPr lang="en-US" altLang="ja-JP" sz="14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(radioisotope atoms)</a:t>
                  </a:r>
                </a:p>
              </p:txBody>
            </p:sp>
            <p:sp>
              <p:nvSpPr>
                <p:cNvPr id="156777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335" y="1453"/>
                  <a:ext cx="61" cy="312"/>
                </a:xfrm>
                <a:prstGeom prst="rect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459" y="1453"/>
                  <a:ext cx="61" cy="61"/>
                </a:xfrm>
                <a:prstGeom prst="ellipse">
                  <a:avLst/>
                </a:prstGeom>
                <a:solidFill>
                  <a:srgbClr val="CC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5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488" y="1701"/>
                  <a:ext cx="63" cy="64"/>
                </a:xfrm>
                <a:prstGeom prst="ellipse">
                  <a:avLst/>
                </a:prstGeom>
                <a:solidFill>
                  <a:srgbClr val="CC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6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584" y="1672"/>
                  <a:ext cx="63" cy="61"/>
                </a:xfrm>
                <a:prstGeom prst="ellipse">
                  <a:avLst/>
                </a:prstGeom>
                <a:solidFill>
                  <a:srgbClr val="CC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7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96" y="1514"/>
                  <a:ext cx="63" cy="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96" y="1609"/>
                  <a:ext cx="375" cy="0"/>
                </a:xfrm>
                <a:prstGeom prst="line">
                  <a:avLst/>
                </a:prstGeom>
                <a:noFill/>
                <a:ln w="31750">
                  <a:solidFill>
                    <a:srgbClr val="66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79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396" y="1641"/>
                  <a:ext cx="92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80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396" y="1609"/>
                  <a:ext cx="219" cy="9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81" name="Freeform 37"/>
                <p:cNvSpPr>
                  <a:spLocks noChangeAspect="1"/>
                </p:cNvSpPr>
                <p:nvPr/>
              </p:nvSpPr>
              <p:spPr bwMode="auto">
                <a:xfrm>
                  <a:off x="2956" y="1609"/>
                  <a:ext cx="499" cy="0"/>
                </a:xfrm>
                <a:custGeom>
                  <a:avLst/>
                  <a:gdLst>
                    <a:gd name="T0" fmla="*/ 0 w 726"/>
                    <a:gd name="T1" fmla="*/ 0 h 1"/>
                    <a:gd name="T2" fmla="*/ 726 w 7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726" h="1">
                      <a:moveTo>
                        <a:pt x="0" y="0"/>
                      </a:moveTo>
                      <a:cubicBezTo>
                        <a:pt x="302" y="0"/>
                        <a:pt x="605" y="0"/>
                        <a:pt x="726" y="0"/>
                      </a:cubicBezTo>
                    </a:path>
                  </a:pathLst>
                </a:custGeom>
                <a:noFill/>
                <a:ln w="31750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82" name="Freeform 38"/>
                <p:cNvSpPr>
                  <a:spLocks noChangeAspect="1"/>
                </p:cNvSpPr>
                <p:nvPr/>
              </p:nvSpPr>
              <p:spPr bwMode="auto">
                <a:xfrm>
                  <a:off x="3455" y="1609"/>
                  <a:ext cx="358" cy="344"/>
                </a:xfrm>
                <a:custGeom>
                  <a:avLst/>
                  <a:gdLst>
                    <a:gd name="T0" fmla="*/ 0 w 522"/>
                    <a:gd name="T1" fmla="*/ 0 h 499"/>
                    <a:gd name="T2" fmla="*/ 363 w 522"/>
                    <a:gd name="T3" fmla="*/ 45 h 499"/>
                    <a:gd name="T4" fmla="*/ 499 w 522"/>
                    <a:gd name="T5" fmla="*/ 272 h 499"/>
                    <a:gd name="T6" fmla="*/ 499 w 522"/>
                    <a:gd name="T7" fmla="*/ 49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2" h="499">
                      <a:moveTo>
                        <a:pt x="0" y="0"/>
                      </a:moveTo>
                      <a:cubicBezTo>
                        <a:pt x="140" y="0"/>
                        <a:pt x="280" y="0"/>
                        <a:pt x="363" y="45"/>
                      </a:cubicBezTo>
                      <a:cubicBezTo>
                        <a:pt x="446" y="90"/>
                        <a:pt x="476" y="196"/>
                        <a:pt x="499" y="272"/>
                      </a:cubicBezTo>
                      <a:cubicBezTo>
                        <a:pt x="522" y="348"/>
                        <a:pt x="499" y="461"/>
                        <a:pt x="499" y="499"/>
                      </a:cubicBezTo>
                    </a:path>
                  </a:pathLst>
                </a:custGeom>
                <a:noFill/>
                <a:ln w="31750" cmpd="sng">
                  <a:solidFill>
                    <a:srgbClr val="66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83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30" y="1232"/>
                  <a:ext cx="70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separator</a:t>
                  </a:r>
                </a:p>
              </p:txBody>
            </p:sp>
            <p:sp>
              <p:nvSpPr>
                <p:cNvPr id="1567784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84" y="1896"/>
                  <a:ext cx="81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Accelerator</a:t>
                  </a:r>
                </a:p>
              </p:txBody>
            </p:sp>
            <p:sp>
              <p:nvSpPr>
                <p:cNvPr id="1567785" name="Oval 41"/>
                <p:cNvSpPr>
                  <a:spLocks noChangeArrowheads="1"/>
                </p:cNvSpPr>
                <p:nvPr/>
              </p:nvSpPr>
              <p:spPr bwMode="auto">
                <a:xfrm>
                  <a:off x="2790" y="1543"/>
                  <a:ext cx="119" cy="119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86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05" y="1343"/>
                  <a:ext cx="68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17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RI atoms</a:t>
                  </a:r>
                </a:p>
              </p:txBody>
            </p:sp>
            <p:sp>
              <p:nvSpPr>
                <p:cNvPr id="1567787" name="Text 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168" y="1748"/>
                  <a:ext cx="423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3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target</a:t>
                  </a:r>
                </a:p>
              </p:txBody>
            </p:sp>
            <p:sp>
              <p:nvSpPr>
                <p:cNvPr id="1567788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3251" y="2404"/>
                  <a:ext cx="935" cy="71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algn="ctr" defTabSz="741341"/>
                  <a:endParaRPr lang="ja-JP" altLang="ja-JP" sz="29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89" name="Freeform 7"/>
                <p:cNvSpPr>
                  <a:spLocks noChangeAspect="1"/>
                </p:cNvSpPr>
                <p:nvPr/>
              </p:nvSpPr>
              <p:spPr bwMode="auto">
                <a:xfrm>
                  <a:off x="3369" y="2623"/>
                  <a:ext cx="706" cy="843"/>
                </a:xfrm>
                <a:custGeom>
                  <a:avLst/>
                  <a:gdLst>
                    <a:gd name="T0" fmla="*/ 2147483647 w 1027"/>
                    <a:gd name="T1" fmla="*/ 2147483647 h 1225"/>
                    <a:gd name="T2" fmla="*/ 0 w 1027"/>
                    <a:gd name="T3" fmla="*/ 2147483647 h 1225"/>
                    <a:gd name="T4" fmla="*/ 2147483647 w 1027"/>
                    <a:gd name="T5" fmla="*/ 2147483647 h 1225"/>
                    <a:gd name="T6" fmla="*/ 2147483647 w 1027"/>
                    <a:gd name="T7" fmla="*/ 2147483647 h 1225"/>
                    <a:gd name="T8" fmla="*/ 2147483647 w 1027"/>
                    <a:gd name="T9" fmla="*/ 0 h 12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7"/>
                    <a:gd name="T16" fmla="*/ 0 h 1225"/>
                    <a:gd name="T17" fmla="*/ 1027 w 1027"/>
                    <a:gd name="T18" fmla="*/ 1225 h 12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7" h="1225">
                      <a:moveTo>
                        <a:pt x="145" y="227"/>
                      </a:moveTo>
                      <a:lnTo>
                        <a:pt x="0" y="618"/>
                      </a:lnTo>
                      <a:lnTo>
                        <a:pt x="508" y="1225"/>
                      </a:lnTo>
                      <a:lnTo>
                        <a:pt x="1027" y="610"/>
                      </a:lnTo>
                      <a:lnTo>
                        <a:pt x="689" y="0"/>
                      </a:lnTo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74209" tIns="37105" rIns="74209" bIns="37105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0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3218" y="2499"/>
                  <a:ext cx="33" cy="46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1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499"/>
                  <a:ext cx="31" cy="46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2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406" y="3122"/>
                  <a:ext cx="624" cy="3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1" y="2998"/>
                  <a:ext cx="717" cy="94"/>
                </a:xfrm>
                <a:prstGeom prst="ellipse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87" y="2688"/>
                  <a:ext cx="1637" cy="5"/>
                </a:xfrm>
                <a:prstGeom prst="line">
                  <a:avLst/>
                </a:prstGeom>
                <a:noFill/>
                <a:ln w="254000">
                  <a:solidFill>
                    <a:srgbClr val="FFFF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795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94" y="2530"/>
                  <a:ext cx="93" cy="93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6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594" y="2654"/>
                  <a:ext cx="93" cy="95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7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687" y="2749"/>
                  <a:ext cx="93" cy="93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2811"/>
                  <a:ext cx="94" cy="94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79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3749" y="2592"/>
                  <a:ext cx="93" cy="95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80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469" y="2717"/>
                  <a:ext cx="93" cy="94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801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562" y="2811"/>
                  <a:ext cx="94" cy="94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74209" tIns="37105" rIns="74209" bIns="37105" anchor="ctr"/>
                <a:lstStyle/>
                <a:p>
                  <a:pPr defTabSz="741341"/>
                  <a:endParaRPr lang="ja-JP" altLang="ja-JP" sz="2000">
                    <a:solidFill>
                      <a:srgbClr val="000000"/>
                    </a:solidFill>
                    <a:latin typeface="Tahoma" pitchFamily="34" charset="0"/>
                    <a:ea typeface="HGS創英角ｺﾞｼｯｸUB" pitchFamily="50" charset="-128"/>
                    <a:cs typeface="+mn-cs"/>
                  </a:endParaRPr>
                </a:p>
              </p:txBody>
            </p:sp>
            <p:sp>
              <p:nvSpPr>
                <p:cNvPr id="1567802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710" y="1953"/>
                  <a:ext cx="84" cy="569"/>
                </a:xfrm>
                <a:prstGeom prst="line">
                  <a:avLst/>
                </a:prstGeom>
                <a:noFill/>
                <a:ln w="31750">
                  <a:solidFill>
                    <a:srgbClr val="66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803" name="Text Box 5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560" y="3153"/>
                  <a:ext cx="32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000000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LIF</a:t>
                  </a:r>
                </a:p>
              </p:txBody>
            </p:sp>
            <p:grpSp>
              <p:nvGrpSpPr>
                <p:cNvPr id="1567804" name="Group 60"/>
                <p:cNvGrpSpPr>
                  <a:grpSpLocks/>
                </p:cNvGrpSpPr>
                <p:nvPr/>
              </p:nvGrpSpPr>
              <p:grpSpPr bwMode="auto">
                <a:xfrm rot="16200000">
                  <a:off x="3657" y="3487"/>
                  <a:ext cx="148" cy="166"/>
                  <a:chOff x="1158" y="3347"/>
                  <a:chExt cx="233" cy="257"/>
                </a:xfrm>
              </p:grpSpPr>
              <p:sp>
                <p:nvSpPr>
                  <p:cNvPr id="1567805" name="Arc 61"/>
                  <p:cNvSpPr>
                    <a:spLocks/>
                  </p:cNvSpPr>
                  <p:nvPr/>
                </p:nvSpPr>
                <p:spPr bwMode="auto">
                  <a:xfrm flipH="1" flipV="1">
                    <a:off x="1254" y="3347"/>
                    <a:ext cx="128" cy="2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0"/>
                      <a:gd name="T2" fmla="*/ 672 w 21600"/>
                      <a:gd name="T3" fmla="*/ 43190 h 43190"/>
                      <a:gd name="T4" fmla="*/ 0 w 21600"/>
                      <a:gd name="T5" fmla="*/ 21600 h 43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67"/>
                          <a:pt x="12334" y="42826"/>
                          <a:pt x="671" y="43189"/>
                        </a:cubicBezTo>
                      </a:path>
                      <a:path w="21600" h="4319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267"/>
                          <a:pt x="12334" y="42826"/>
                          <a:pt x="671" y="4318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2400">
                      <a:solidFill>
                        <a:srgbClr val="000099"/>
                      </a:solidFill>
                      <a:latin typeface="ＭＳ ゴシック" pitchFamily="49" charset="-128"/>
                      <a:ea typeface="ＭＳ ゴシック" pitchFamily="49" charset="-128"/>
                      <a:cs typeface="+mn-cs"/>
                    </a:endParaRPr>
                  </a:p>
                </p:txBody>
              </p:sp>
              <p:sp>
                <p:nvSpPr>
                  <p:cNvPr id="156780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1312" y="3437"/>
                    <a:ext cx="79" cy="79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 sz="2400">
                      <a:solidFill>
                        <a:srgbClr val="000099"/>
                      </a:solidFill>
                      <a:latin typeface="ＭＳ ゴシック" pitchFamily="49" charset="-128"/>
                      <a:ea typeface="ＭＳ ゴシック" pitchFamily="49" charset="-128"/>
                      <a:cs typeface="+mn-cs"/>
                    </a:endParaRPr>
                  </a:p>
                </p:txBody>
              </p:sp>
              <p:sp>
                <p:nvSpPr>
                  <p:cNvPr id="1567807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8" y="3482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 sz="2400">
                      <a:solidFill>
                        <a:srgbClr val="000099"/>
                      </a:solidFill>
                      <a:latin typeface="ＭＳ ゴシック" pitchFamily="49" charset="-128"/>
                      <a:ea typeface="ＭＳ ゴシック" pitchFamily="49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67808" name="Group 64"/>
              <p:cNvGrpSpPr>
                <a:grpSpLocks/>
              </p:cNvGrpSpPr>
              <p:nvPr/>
            </p:nvGrpSpPr>
            <p:grpSpPr bwMode="auto">
              <a:xfrm>
                <a:off x="3249" y="2403"/>
                <a:ext cx="440" cy="212"/>
                <a:chOff x="3882" y="2567"/>
                <a:chExt cx="488" cy="235"/>
              </a:xfrm>
            </p:grpSpPr>
            <p:sp>
              <p:nvSpPr>
                <p:cNvPr id="1567809" name="AutoShape 65"/>
                <p:cNvSpPr>
                  <a:spLocks noChangeArrowheads="1"/>
                </p:cNvSpPr>
                <p:nvPr/>
              </p:nvSpPr>
              <p:spPr bwMode="auto">
                <a:xfrm>
                  <a:off x="3912" y="2593"/>
                  <a:ext cx="384" cy="17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FF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99"/>
                    </a:solidFill>
                    <a:latin typeface="ＭＳ ゴシック" pitchFamily="49" charset="-128"/>
                    <a:ea typeface="ＭＳ ゴシック" pitchFamily="49" charset="-128"/>
                    <a:cs typeface="+mn-cs"/>
                  </a:endParaRPr>
                </a:p>
              </p:txBody>
            </p:sp>
            <p:sp>
              <p:nvSpPr>
                <p:cNvPr id="1567810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82" y="2567"/>
                  <a:ext cx="488" cy="2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13" tIns="44955" rIns="89913" bIns="44955">
                  <a:spAutoFit/>
                </a:bodyPr>
                <a:lstStyle>
                  <a:lvl1pPr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1pPr>
                  <a:lvl2pPr marL="450850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2pPr>
                  <a:lvl3pPr marL="898525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3pPr>
                  <a:lvl4pPr marL="1347788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4pPr>
                  <a:lvl5pPr marL="1795463" defTabSz="898525"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5pPr>
                  <a:lvl6pPr marL="22526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6pPr>
                  <a:lvl7pPr marL="27098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7pPr>
                  <a:lvl8pPr marL="31670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8pPr>
                  <a:lvl9pPr marL="3624263" defTabSz="898525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" pitchFamily="18" charset="0"/>
                      <a:ea typeface="Osaka" charset="-128"/>
                    </a:defRPr>
                  </a:lvl9pPr>
                </a:lstStyle>
                <a:p>
                  <a:r>
                    <a:rPr lang="en-US" altLang="ja-JP" sz="1600">
                      <a:solidFill>
                        <a:srgbClr val="FFFFFF"/>
                      </a:solidFill>
                      <a:latin typeface="Tahoma" pitchFamily="34" charset="0"/>
                      <a:ea typeface="HGS創英角ｺﾞｼｯｸUB" pitchFamily="50" charset="-128"/>
                      <a:cs typeface="+mn-cs"/>
                    </a:rPr>
                    <a:t>He II</a:t>
                  </a:r>
                </a:p>
              </p:txBody>
            </p:sp>
          </p:grpSp>
        </p:grpSp>
      </p:grpSp>
      <p:sp>
        <p:nvSpPr>
          <p:cNvPr id="1567811" name="Text Box 67"/>
          <p:cNvSpPr txBox="1">
            <a:spLocks noChangeArrowheads="1"/>
          </p:cNvSpPr>
          <p:nvPr/>
        </p:nvSpPr>
        <p:spPr bwMode="auto">
          <a:xfrm>
            <a:off x="6923949" y="2095501"/>
            <a:ext cx="212380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7" tIns="45717" rIns="91437" bIns="45717">
            <a:spAutoFit/>
          </a:bodyPr>
          <a:lstStyle/>
          <a:p>
            <a:r>
              <a:rPr lang="en-US" altLang="ja-JP" sz="2200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Advantageous </a:t>
            </a:r>
          </a:p>
          <a:p>
            <a:r>
              <a:rPr lang="en-US" altLang="ja-JP" sz="2200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for the study of </a:t>
            </a:r>
          </a:p>
          <a:p>
            <a:r>
              <a:rPr lang="en-US" altLang="ja-JP" sz="2200" b="1" i="1" u="sng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low yield</a:t>
            </a:r>
            <a:r>
              <a:rPr lang="en-US" altLang="ja-JP" sz="2200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 and </a:t>
            </a:r>
          </a:p>
          <a:p>
            <a:r>
              <a:rPr lang="en-US" altLang="ja-JP" sz="2200" b="1" i="1" u="sng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short-lived</a:t>
            </a:r>
            <a:r>
              <a:rPr lang="en-US" altLang="ja-JP" sz="2200" i="1" u="sng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 </a:t>
            </a:r>
          </a:p>
          <a:p>
            <a:r>
              <a:rPr lang="en-US" altLang="ja-JP" sz="2200" dirty="0">
                <a:solidFill>
                  <a:srgbClr val="3333CC"/>
                </a:solidFill>
                <a:latin typeface="Times" pitchFamily="18" charset="0"/>
                <a:ea typeface="ＭＳ ゴシック" pitchFamily="49" charset="-128"/>
                <a:cs typeface="+mn-cs"/>
              </a:rPr>
              <a:t>unstable nuclei</a:t>
            </a:r>
          </a:p>
        </p:txBody>
      </p:sp>
      <p:sp>
        <p:nvSpPr>
          <p:cNvPr id="1567812" name="Rectangle 68"/>
          <p:cNvSpPr>
            <a:spLocks noChangeArrowheads="1"/>
          </p:cNvSpPr>
          <p:nvPr/>
        </p:nvSpPr>
        <p:spPr bwMode="auto">
          <a:xfrm>
            <a:off x="0" y="145463"/>
            <a:ext cx="9144000" cy="10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7" rIns="91437" bIns="45717" anchor="ctr"/>
          <a:lstStyle/>
          <a:p>
            <a:pPr algn="ctr">
              <a:lnSpc>
                <a:spcPts val="3400"/>
              </a:lnSpc>
            </a:pPr>
            <a:r>
              <a:rPr lang="en-US" altLang="ja-JP" sz="4000" b="1" i="1" dirty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  <a:cs typeface="+mn-cs"/>
              </a:rPr>
              <a:t>“OROCHI” </a:t>
            </a:r>
            <a:r>
              <a:rPr lang="en-US" altLang="ja-JP" sz="4000" b="1" dirty="0">
                <a:solidFill>
                  <a:srgbClr val="000000"/>
                </a:solidFill>
                <a:latin typeface="Arial" pitchFamily="34" charset="0"/>
                <a:ea typeface="ＭＳ Ｐ明朝" pitchFamily="18" charset="-128"/>
                <a:cs typeface="+mn-cs"/>
              </a:rPr>
              <a:t>method</a:t>
            </a:r>
            <a:br>
              <a:rPr lang="en-US" altLang="ja-JP" sz="4000" b="1" dirty="0">
                <a:solidFill>
                  <a:srgbClr val="000000"/>
                </a:solidFill>
                <a:latin typeface="Arial" pitchFamily="34" charset="0"/>
                <a:ea typeface="ＭＳ Ｐ明朝" pitchFamily="18" charset="-128"/>
                <a:cs typeface="+mn-cs"/>
              </a:rPr>
            </a:br>
            <a:r>
              <a:rPr lang="en-US" altLang="ja-JP" sz="3600" b="1" dirty="0">
                <a:solidFill>
                  <a:srgbClr val="000000"/>
                </a:solidFill>
                <a:latin typeface="Arial" pitchFamily="34" charset="0"/>
                <a:ea typeface="ＭＳ Ｐ明朝" pitchFamily="18" charset="-128"/>
                <a:cs typeface="+mn-cs"/>
              </a:rPr>
              <a:t>-a new nuclear laser spectroscopy-</a:t>
            </a:r>
          </a:p>
        </p:txBody>
      </p:sp>
      <p:sp>
        <p:nvSpPr>
          <p:cNvPr id="1567813" name="Text Box 69"/>
          <p:cNvSpPr txBox="1">
            <a:spLocks noChangeArrowheads="1"/>
          </p:cNvSpPr>
          <p:nvPr/>
        </p:nvSpPr>
        <p:spPr bwMode="auto">
          <a:xfrm>
            <a:off x="7115909" y="3992570"/>
            <a:ext cx="1412631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7" tIns="45717" rIns="91437" bIns="45717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1163638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343025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522413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en-US" altLang="ja-JP" smtClean="0">
                <a:solidFill>
                  <a:srgbClr val="990033"/>
                </a:solidFill>
                <a:latin typeface="Times New Roman" pitchFamily="18" charset="0"/>
                <a:ea typeface="ＭＳ ゴシック" pitchFamily="49" charset="-128"/>
                <a:cs typeface="+mn-cs"/>
              </a:rPr>
              <a:t>aiming at ~10 pps, </a:t>
            </a:r>
          </a:p>
          <a:p>
            <a:r>
              <a:rPr lang="en-US" altLang="ja-JP" smtClean="0">
                <a:solidFill>
                  <a:srgbClr val="990033"/>
                </a:solidFill>
                <a:latin typeface="Times New Roman" pitchFamily="18" charset="0"/>
                <a:ea typeface="ＭＳ ゴシック" pitchFamily="49" charset="-128"/>
                <a:cs typeface="+mn-cs"/>
              </a:rPr>
              <a:t>~ 50 ms </a:t>
            </a: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791610" y="1032051"/>
            <a:ext cx="7598309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en-US" altLang="ja-JP" sz="1800" b="1" dirty="0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T. Furukawa </a:t>
            </a:r>
            <a:r>
              <a:rPr lang="en-US" altLang="ja-JP" sz="1400" b="1" dirty="0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(Tokyo Metropolitan University)</a:t>
            </a:r>
            <a:r>
              <a:rPr lang="en-US" altLang="ja-JP" sz="1800" b="1" dirty="0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,  Y. Matsuo </a:t>
            </a:r>
            <a:r>
              <a:rPr lang="en-US" altLang="ja-JP" sz="1400" b="1" dirty="0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(</a:t>
            </a:r>
            <a:r>
              <a:rPr lang="en-US" altLang="ja-JP" sz="1400" b="1" dirty="0" err="1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Hosei</a:t>
            </a:r>
            <a:r>
              <a:rPr lang="en-US" altLang="ja-JP" sz="1400" b="1" dirty="0">
                <a:solidFill>
                  <a:srgbClr val="FF0000"/>
                </a:solidFill>
                <a:latin typeface="Century" pitchFamily="18" charset="0"/>
                <a:ea typeface="HGP創英角ｺﾞｼｯｸUB" pitchFamily="50" charset="-128"/>
                <a:cs typeface="ＤＨＰ平成ゴシックW5"/>
              </a:rPr>
              <a:t> Univ. / RIKEN)</a:t>
            </a:r>
            <a:endParaRPr lang="en-US" altLang="ja-JP" sz="500" b="1" dirty="0">
              <a:solidFill>
                <a:srgbClr val="FF0000"/>
              </a:solidFill>
              <a:latin typeface="Century" pitchFamily="18" charset="0"/>
              <a:ea typeface="HGP創英角ｺﾞｼｯｸUB" pitchFamily="50" charset="-128"/>
              <a:cs typeface="ＤＨＰ平成ゴシックW5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1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275"/>
            <a:ext cx="2154237" cy="460375"/>
          </a:xfrm>
        </p:spPr>
        <p:txBody>
          <a:bodyPr/>
          <a:lstStyle/>
          <a:p>
            <a:r>
              <a:rPr lang="en-US" altLang="ja-JP" smtClean="0"/>
              <a:t>Probe nucleus</a:t>
            </a:r>
            <a:endParaRPr lang="ja-JP" altLang="ja-JP" smtClean="0"/>
          </a:p>
        </p:txBody>
      </p: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633413"/>
            <a:ext cx="3986213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127125" y="6178550"/>
            <a:ext cx="267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M. Robinson </a:t>
            </a:r>
            <a:r>
              <a:rPr lang="en-US" altLang="ja-JP" sz="1200" i="1">
                <a:solidFill>
                  <a:srgbClr val="000000"/>
                </a:solidFill>
              </a:rPr>
              <a:t>et al</a:t>
            </a:r>
            <a:r>
              <a:rPr lang="en-US" altLang="ja-JP" sz="1200">
                <a:solidFill>
                  <a:srgbClr val="000000"/>
                </a:solidFill>
              </a:rPr>
              <a:t>., 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Phys. Rev. C 53, R1465 (1996)</a:t>
            </a:r>
          </a:p>
        </p:txBody>
      </p:sp>
      <p:sp>
        <p:nvSpPr>
          <p:cNvPr id="10245" name="AutoShape 15"/>
          <p:cNvSpPr>
            <a:spLocks noChangeArrowheads="1"/>
          </p:cNvSpPr>
          <p:nvPr/>
        </p:nvSpPr>
        <p:spPr bwMode="auto">
          <a:xfrm>
            <a:off x="406400" y="650875"/>
            <a:ext cx="4206875" cy="5970588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62500" y="1244600"/>
            <a:ext cx="3003550" cy="461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Probe nucleus: </a:t>
            </a:r>
            <a:r>
              <a:rPr lang="en-US" altLang="ja-JP" sz="2400" b="1" kern="0" baseline="3000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32</a:t>
            </a: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Al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7" name="正方形/長方形 11"/>
          <p:cNvSpPr>
            <a:spLocks noChangeArrowheads="1"/>
          </p:cNvSpPr>
          <p:nvPr/>
        </p:nvSpPr>
        <p:spPr bwMode="auto">
          <a:xfrm>
            <a:off x="4702175" y="2101850"/>
            <a:ext cx="39227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Isomer state found @ GANIL</a:t>
            </a:r>
          </a:p>
          <a:p>
            <a:pPr>
              <a:buFontTx/>
              <a:buChar char="-"/>
            </a:pP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</a:t>
            </a:r>
            <a:r>
              <a:rPr lang="en-US" altLang="ja-JP" b="1" i="1">
                <a:solidFill>
                  <a:srgbClr val="0033CC"/>
                </a:solidFill>
                <a:latin typeface="Times New Roman" pitchFamily="18" charset="0"/>
                <a:ea typeface="MeiryoKe_PGothic" pitchFamily="50" charset="-128"/>
              </a:rPr>
              <a:t>I</a:t>
            </a:r>
            <a:r>
              <a:rPr lang="el-GR" altLang="ja-JP" b="1" i="1" baseline="30000">
                <a:solidFill>
                  <a:srgbClr val="0033CC"/>
                </a:solidFill>
                <a:latin typeface="Times New Roman" pitchFamily="18" charset="0"/>
                <a:ea typeface="MeiryoKe_PGothic" pitchFamily="50" charset="-128"/>
              </a:rPr>
              <a:t>π</a:t>
            </a: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&amp; </a:t>
            </a:r>
            <a:r>
              <a:rPr lang="en-US" altLang="ja-JP" b="1" i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g</a:t>
            </a: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-factor unknown</a:t>
            </a:r>
          </a:p>
          <a:p>
            <a:pPr>
              <a:buFontTx/>
              <a:buChar char="-"/>
            </a:pPr>
            <a:endParaRPr lang="en-US" altLang="ja-JP" b="1">
              <a:solidFill>
                <a:srgbClr val="0033CC"/>
              </a:solidFill>
              <a:latin typeface="MeiryoKe_PGothic" pitchFamily="50" charset="-128"/>
              <a:ea typeface="MeiryoKe_PGothic" pitchFamily="50" charset="-128"/>
            </a:endParaRPr>
          </a:p>
          <a:p>
            <a:pPr>
              <a:buFontTx/>
              <a:buChar char="-"/>
            </a:pP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# of nucleon removal from 48Ca</a:t>
            </a:r>
          </a:p>
          <a:p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  = 16 (</a:t>
            </a:r>
            <a:r>
              <a:rPr lang="ja-JP" altLang="en-US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≡ </a:t>
            </a:r>
            <a:r>
              <a:rPr lang="en-US" altLang="ja-JP" b="1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16/48 = 33%)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75213" y="4394200"/>
            <a:ext cx="3009900" cy="461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b="1" kern="0" baseline="3000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48</a:t>
            </a: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Ca </a:t>
            </a:r>
            <a:r>
              <a:rPr lang="ja-JP" altLang="en-US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→</a:t>
            </a: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 </a:t>
            </a:r>
            <a:r>
              <a:rPr lang="en-US" altLang="ja-JP" sz="2400" b="1" kern="0" baseline="3000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33</a:t>
            </a: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Al</a:t>
            </a:r>
            <a:r>
              <a:rPr lang="ja-JP" altLang="en-US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→ </a:t>
            </a:r>
            <a:r>
              <a:rPr lang="en-US" altLang="ja-JP" sz="2400" b="1" kern="0" baseline="3000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32m</a:t>
            </a:r>
            <a:r>
              <a:rPr lang="en-US" altLang="ja-JP" sz="2400" b="1" kern="0" dirty="0">
                <a:solidFill>
                  <a:srgbClr val="0033CC"/>
                </a:solidFill>
                <a:latin typeface="MeiryoKe_PGothic" pitchFamily="50" charset="-128"/>
                <a:ea typeface="MeiryoKe_PGothic" pitchFamily="50" charset="-128"/>
              </a:rPr>
              <a:t>Al</a:t>
            </a:r>
            <a:endParaRPr lang="ja-JP" alt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9" name="テキスト ボックス 1"/>
          <p:cNvSpPr txBox="1">
            <a:spLocks noChangeArrowheads="1"/>
          </p:cNvSpPr>
          <p:nvPr/>
        </p:nvSpPr>
        <p:spPr bwMode="auto">
          <a:xfrm>
            <a:off x="1209675" y="1244600"/>
            <a:ext cx="58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FF0000"/>
                </a:solidFill>
              </a:rPr>
              <a:t>exp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0250" name="円/楕円 2"/>
          <p:cNvSpPr>
            <a:spLocks noChangeArrowheads="1"/>
          </p:cNvSpPr>
          <p:nvPr/>
        </p:nvSpPr>
        <p:spPr bwMode="auto">
          <a:xfrm>
            <a:off x="965200" y="2632075"/>
            <a:ext cx="585788" cy="258763"/>
          </a:xfrm>
          <a:prstGeom prst="ellips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0251" name="テキスト ボックス 12"/>
          <p:cNvSpPr txBox="1">
            <a:spLocks noChangeArrowheads="1"/>
          </p:cNvSpPr>
          <p:nvPr/>
        </p:nvSpPr>
        <p:spPr bwMode="auto">
          <a:xfrm>
            <a:off x="1209675" y="2339975"/>
            <a:ext cx="77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FF0000"/>
                </a:solidFill>
              </a:rPr>
              <a:t>isomer</a:t>
            </a:r>
            <a:endParaRPr lang="ja-JP" alt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8" descr="名称未設定 1のコピ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49313"/>
            <a:ext cx="893921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"/>
          <a:stretch>
            <a:fillRect/>
          </a:stretch>
        </p:blipFill>
        <p:spPr bwMode="auto">
          <a:xfrm>
            <a:off x="38100" y="4645025"/>
            <a:ext cx="15319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818063"/>
            <a:ext cx="18732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914900"/>
            <a:ext cx="1203325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4914900"/>
            <a:ext cx="16557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827088" y="3716338"/>
            <a:ext cx="0" cy="941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3492500" y="4838700"/>
            <a:ext cx="358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V="1">
            <a:off x="3851275" y="4365625"/>
            <a:ext cx="0" cy="473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6" name="Line 19"/>
          <p:cNvSpPr>
            <a:spLocks noChangeShapeType="1"/>
          </p:cNvSpPr>
          <p:nvPr/>
        </p:nvSpPr>
        <p:spPr bwMode="auto">
          <a:xfrm flipV="1">
            <a:off x="4699000" y="3759200"/>
            <a:ext cx="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7" name="Line 20"/>
          <p:cNvSpPr>
            <a:spLocks noChangeShapeType="1"/>
          </p:cNvSpPr>
          <p:nvPr/>
        </p:nvSpPr>
        <p:spPr bwMode="auto">
          <a:xfrm>
            <a:off x="6011863" y="4249738"/>
            <a:ext cx="12239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8" name="Line 21"/>
          <p:cNvSpPr>
            <a:spLocks noChangeShapeType="1"/>
          </p:cNvSpPr>
          <p:nvPr/>
        </p:nvSpPr>
        <p:spPr bwMode="auto">
          <a:xfrm>
            <a:off x="7235825" y="4244975"/>
            <a:ext cx="0" cy="665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427038" y="555625"/>
            <a:ext cx="5899150" cy="6461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SRC: 345 MeV/u</a:t>
            </a:r>
          </a:p>
          <a:p>
            <a:pPr eaLnBrk="1" hangingPunct="1"/>
            <a:r>
              <a:rPr lang="en-US" altLang="ja-JP" b="1">
                <a:solidFill>
                  <a:schemeClr val="accent2"/>
                </a:solidFill>
                <a:ea typeface="ＭＳ Ｐゴシック" pitchFamily="50" charset="-128"/>
              </a:rPr>
              <a:t>BigRIPS: RI beams via In-flight U Fission or P. F.</a:t>
            </a:r>
            <a:endParaRPr lang="en-US" altLang="ja-JP" b="1">
              <a:ea typeface="ＭＳ Ｐゴシック" pitchFamily="50" charset="-128"/>
            </a:endParaRPr>
          </a:p>
        </p:txBody>
      </p:sp>
      <p:pic>
        <p:nvPicPr>
          <p:cNvPr id="9230" name="Picture 23" descr="SRC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975225"/>
            <a:ext cx="244951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5443538" y="49609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ea typeface="ＭＳ Ｐゴシック" pitchFamily="50" charset="-128"/>
              </a:rPr>
              <a:t>SRC</a:t>
            </a:r>
          </a:p>
        </p:txBody>
      </p:sp>
      <p:sp>
        <p:nvSpPr>
          <p:cNvPr id="9232" name="Text Box 25"/>
          <p:cNvSpPr txBox="1">
            <a:spLocks noChangeArrowheads="1"/>
          </p:cNvSpPr>
          <p:nvPr/>
        </p:nvSpPr>
        <p:spPr bwMode="auto">
          <a:xfrm>
            <a:off x="8027988" y="4881563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ea typeface="ＭＳ Ｐゴシック" pitchFamily="50" charset="-128"/>
              </a:rPr>
              <a:t>BigRIPS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1060450" y="459581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ea typeface="ＭＳ Ｐゴシック" pitchFamily="50" charset="-128"/>
              </a:rPr>
              <a:t>fRC</a:t>
            </a:r>
          </a:p>
        </p:txBody>
      </p:sp>
      <p:sp>
        <p:nvSpPr>
          <p:cNvPr id="9234" name="Text Box 27"/>
          <p:cNvSpPr txBox="1">
            <a:spLocks noChangeArrowheads="1"/>
          </p:cNvSpPr>
          <p:nvPr/>
        </p:nvSpPr>
        <p:spPr bwMode="auto">
          <a:xfrm>
            <a:off x="3005138" y="590073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1"/>
                </a:solidFill>
                <a:ea typeface="ＭＳ Ｐゴシック" pitchFamily="50" charset="-128"/>
              </a:rPr>
              <a:t>IRC</a:t>
            </a:r>
          </a:p>
        </p:txBody>
      </p:sp>
      <p:sp>
        <p:nvSpPr>
          <p:cNvPr id="9235" name="Text Box 37"/>
          <p:cNvSpPr txBox="1">
            <a:spLocks noChangeArrowheads="1"/>
          </p:cNvSpPr>
          <p:nvPr/>
        </p:nvSpPr>
        <p:spPr bwMode="auto">
          <a:xfrm>
            <a:off x="323850" y="12700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400" i="1" u="sng">
                <a:solidFill>
                  <a:srgbClr val="5F5F5F"/>
                </a:solidFill>
                <a:latin typeface="Times New Roman" pitchFamily="18" charset="0"/>
                <a:ea typeface="ＭＳ Ｐゴシック" pitchFamily="50" charset="-128"/>
              </a:rPr>
              <a:t>RIBF Layout</a:t>
            </a:r>
          </a:p>
        </p:txBody>
      </p:sp>
      <p:sp>
        <p:nvSpPr>
          <p:cNvPr id="9236" name="Text Box 39"/>
          <p:cNvSpPr txBox="1">
            <a:spLocks noChangeArrowheads="1"/>
          </p:cNvSpPr>
          <p:nvPr/>
        </p:nvSpPr>
        <p:spPr bwMode="auto">
          <a:xfrm>
            <a:off x="7288213" y="949325"/>
            <a:ext cx="1689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/>
              <a:t>Self Confining RI Ion Target</a:t>
            </a:r>
          </a:p>
        </p:txBody>
      </p:sp>
      <p:sp>
        <p:nvSpPr>
          <p:cNvPr id="9237" name="Text Box 40"/>
          <p:cNvSpPr txBox="1">
            <a:spLocks noChangeArrowheads="1"/>
          </p:cNvSpPr>
          <p:nvPr/>
        </p:nvSpPr>
        <p:spPr bwMode="auto">
          <a:xfrm>
            <a:off x="7143750" y="2173288"/>
            <a:ext cx="1479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/>
              <a:t>700 MeV e-Storage ring</a:t>
            </a:r>
            <a:r>
              <a:rPr lang="en-US" altLang="ja-JP" sz="900"/>
              <a:t> </a:t>
            </a:r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613650" y="1831975"/>
            <a:ext cx="1301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900" b="1"/>
              <a:t>150 MeV e-Microtron</a:t>
            </a:r>
          </a:p>
        </p:txBody>
      </p:sp>
      <p:sp>
        <p:nvSpPr>
          <p:cNvPr id="9239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510087" cy="460375"/>
          </a:xfrm>
        </p:spPr>
        <p:txBody>
          <a:bodyPr/>
          <a:lstStyle/>
          <a:p>
            <a:r>
              <a:rPr lang="en-US" altLang="ja-JP" smtClean="0"/>
              <a:t>RIKEN RI Beam Factory (RIBF)</a:t>
            </a:r>
            <a:endParaRPr lang="ja-JP" altLang="en-US" smtClean="0"/>
          </a:p>
        </p:txBody>
      </p:sp>
      <p:grpSp>
        <p:nvGrpSpPr>
          <p:cNvPr id="24" name="グループ化 23"/>
          <p:cNvGrpSpPr/>
          <p:nvPr/>
        </p:nvGrpSpPr>
        <p:grpSpPr>
          <a:xfrm rot="19591369">
            <a:off x="4057325" y="3257734"/>
            <a:ext cx="2767252" cy="1061836"/>
            <a:chOff x="1428750" y="2614757"/>
            <a:chExt cx="758825" cy="787400"/>
          </a:xfrm>
        </p:grpSpPr>
        <p:sp>
          <p:nvSpPr>
            <p:cNvPr id="25" name="円/楕円 19"/>
            <p:cNvSpPr>
              <a:spLocks noChangeArrowheads="1"/>
            </p:cNvSpPr>
            <p:nvPr/>
          </p:nvSpPr>
          <p:spPr bwMode="auto">
            <a:xfrm>
              <a:off x="1428750" y="2614757"/>
              <a:ext cx="758825" cy="787400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円/楕円 19"/>
            <p:cNvSpPr>
              <a:spLocks noChangeArrowheads="1"/>
            </p:cNvSpPr>
            <p:nvPr/>
          </p:nvSpPr>
          <p:spPr bwMode="auto">
            <a:xfrm>
              <a:off x="1428750" y="2614757"/>
              <a:ext cx="758825" cy="787400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67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557338"/>
            <a:ext cx="964882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4213" y="38449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08175" y="31242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2413" y="550068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8313" y="5356225"/>
            <a:ext cx="253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303F9"/>
                </a:solidFill>
                <a:latin typeface="Tahoma" pitchFamily="34" charset="0"/>
                <a:ea typeface="ＭＳ Ｐゴシック" pitchFamily="50" charset="-128"/>
              </a:rPr>
              <a:t>Experimental set-ups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79388" y="5861050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</a:rPr>
              <a:t>ZeroDegree: Zero-degree forward Spectrometer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3563938" y="33401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4932363" y="36290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916238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227763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7926388" y="3475038"/>
            <a:ext cx="688975" cy="33972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7908925" y="3187700"/>
            <a:ext cx="1133475" cy="338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1</a:t>
            </a:r>
            <a:r>
              <a:rPr lang="en-US" altLang="ja-JP" sz="1600" b="1" baseline="30000">
                <a:solidFill>
                  <a:srgbClr val="0099FF"/>
                </a:solidFill>
                <a:ea typeface="ＭＳ Ｐゴシック" pitchFamily="50" charset="-128"/>
              </a:rPr>
              <a:t>st</a:t>
            </a:r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 Target</a:t>
            </a:r>
          </a:p>
        </p:txBody>
      </p:sp>
      <p:pic>
        <p:nvPicPr>
          <p:cNvPr id="1127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04813"/>
            <a:ext cx="16541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3075"/>
            <a:ext cx="23018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9825"/>
            <a:ext cx="3019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Oval 22"/>
          <p:cNvSpPr>
            <a:spLocks noChangeArrowheads="1"/>
          </p:cNvSpPr>
          <p:nvPr/>
        </p:nvSpPr>
        <p:spPr bwMode="auto">
          <a:xfrm>
            <a:off x="4356100" y="2781300"/>
            <a:ext cx="13684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128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6888"/>
            <a:ext cx="19446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4"/>
          <p:cNvSpPr>
            <a:spLocks noGrp="1" noChangeArrowheads="1"/>
          </p:cNvSpPr>
          <p:nvPr>
            <p:ph type="title"/>
          </p:nvPr>
        </p:nvSpPr>
        <p:spPr>
          <a:xfrm>
            <a:off x="395288" y="41275"/>
            <a:ext cx="6037262" cy="460375"/>
          </a:xfrm>
        </p:spPr>
        <p:txBody>
          <a:bodyPr/>
          <a:lstStyle/>
          <a:p>
            <a:r>
              <a:rPr lang="en-US" altLang="ja-JP" smtClean="0"/>
              <a:t>BigRIPS Layout for the present experiment</a:t>
            </a:r>
          </a:p>
        </p:txBody>
      </p:sp>
      <p:sp>
        <p:nvSpPr>
          <p:cNvPr id="11284" name="正方形/長方形 23"/>
          <p:cNvSpPr>
            <a:spLocks noChangeArrowheads="1"/>
          </p:cNvSpPr>
          <p:nvPr/>
        </p:nvSpPr>
        <p:spPr bwMode="auto">
          <a:xfrm>
            <a:off x="3565525" y="6434138"/>
            <a:ext cx="58229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T. Kubo, Nucl. Instr. Meth. B204, 97 (2003).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T. Kubo </a:t>
            </a:r>
            <a:r>
              <a:rPr lang="en-US" altLang="ja-JP" sz="1200" i="1">
                <a:solidFill>
                  <a:srgbClr val="000000"/>
                </a:solidFill>
              </a:rPr>
              <a:t>et al</a:t>
            </a:r>
            <a:r>
              <a:rPr lang="en-US" altLang="ja-JP" sz="1200">
                <a:solidFill>
                  <a:srgbClr val="000000"/>
                </a:solidFill>
              </a:rPr>
              <a:t>., IEEE Transactions on Applied Superconductivity, 17, 1069 (2007)</a:t>
            </a:r>
          </a:p>
        </p:txBody>
      </p:sp>
      <p:sp>
        <p:nvSpPr>
          <p:cNvPr id="26" name="四角形吹き出し 25"/>
          <p:cNvSpPr/>
          <p:nvPr/>
        </p:nvSpPr>
        <p:spPr>
          <a:xfrm>
            <a:off x="263525" y="661988"/>
            <a:ext cx="2017713" cy="2203450"/>
          </a:xfrm>
          <a:prstGeom prst="wedgeRectCallout">
            <a:avLst>
              <a:gd name="adj1" fmla="val 71384"/>
              <a:gd name="adj2" fmla="val 5691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1286" name="Picture 3" descr="D:\ueno\001-Exp\TDPAD\DblScatt\setup-TDPA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0138"/>
            <a:ext cx="18653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円/楕円 50"/>
          <p:cNvSpPr>
            <a:spLocks noChangeArrowheads="1"/>
          </p:cNvSpPr>
          <p:nvPr/>
        </p:nvSpPr>
        <p:spPr bwMode="auto">
          <a:xfrm>
            <a:off x="2671763" y="2946400"/>
            <a:ext cx="498475" cy="517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1288" name="グループ化 27"/>
          <p:cNvGrpSpPr>
            <a:grpSpLocks/>
          </p:cNvGrpSpPr>
          <p:nvPr/>
        </p:nvGrpSpPr>
        <p:grpSpPr bwMode="auto">
          <a:xfrm>
            <a:off x="2733675" y="3006725"/>
            <a:ext cx="374650" cy="417513"/>
            <a:chOff x="3580454" y="4205544"/>
            <a:chExt cx="1785950" cy="1785950"/>
          </a:xfrm>
        </p:grpSpPr>
        <p:grpSp>
          <p:nvGrpSpPr>
            <p:cNvPr id="11299" name="グループ化 33"/>
            <p:cNvGrpSpPr>
              <a:grpSpLocks/>
            </p:cNvGrpSpPr>
            <p:nvPr/>
          </p:nvGrpSpPr>
          <p:grpSpPr bwMode="auto">
            <a:xfrm rot="1800000">
              <a:off x="3580454" y="4205544"/>
              <a:ext cx="1785950" cy="1785950"/>
              <a:chOff x="4786314" y="4250537"/>
              <a:chExt cx="1785950" cy="1785950"/>
            </a:xfrm>
          </p:grpSpPr>
          <p:grpSp>
            <p:nvGrpSpPr>
              <p:cNvPr id="11314" name="グループ化 28"/>
              <p:cNvGrpSpPr>
                <a:grpSpLocks/>
              </p:cNvGrpSpPr>
              <p:nvPr/>
            </p:nvGrpSpPr>
            <p:grpSpPr bwMode="auto">
              <a:xfrm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8" name="正方形/長方形 47"/>
                <p:cNvSpPr/>
                <p:nvPr/>
              </p:nvSpPr>
              <p:spPr>
                <a:xfrm>
                  <a:off x="4726141" y="5083773"/>
                  <a:ext cx="575136" cy="3734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5963256" y="5077990"/>
                  <a:ext cx="575136" cy="37348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315" name="グループ化 29"/>
              <p:cNvGrpSpPr>
                <a:grpSpLocks/>
              </p:cNvGrpSpPr>
              <p:nvPr/>
            </p:nvGrpSpPr>
            <p:grpSpPr bwMode="auto">
              <a:xfrm rot="5400000"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4785516" y="5140933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6002638" y="5144279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300" name="グループ化 34"/>
            <p:cNvGrpSpPr>
              <a:grpSpLocks/>
            </p:cNvGrpSpPr>
            <p:nvPr/>
          </p:nvGrpSpPr>
          <p:grpSpPr bwMode="auto">
            <a:xfrm>
              <a:off x="3707096" y="4332186"/>
              <a:ext cx="1532666" cy="1532666"/>
              <a:chOff x="3707096" y="4332186"/>
              <a:chExt cx="1532666" cy="1532666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3799919" y="4422845"/>
                <a:ext cx="1347030" cy="1351347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302" name="グループ化 32"/>
              <p:cNvGrpSpPr>
                <a:grpSpLocks/>
              </p:cNvGrpSpPr>
              <p:nvPr/>
            </p:nvGrpSpPr>
            <p:grpSpPr bwMode="auto">
              <a:xfrm>
                <a:off x="3707096" y="4332186"/>
                <a:ext cx="1532666" cy="1532666"/>
                <a:chOff x="2047742" y="3833700"/>
                <a:chExt cx="1532666" cy="1532666"/>
              </a:xfrm>
            </p:grpSpPr>
            <p:sp>
              <p:nvSpPr>
                <p:cNvPr id="35" name="正方形/長方形 8"/>
                <p:cNvSpPr/>
                <p:nvPr/>
              </p:nvSpPr>
              <p:spPr>
                <a:xfrm rot="1800000">
                  <a:off x="2049754" y="4155242"/>
                  <a:ext cx="355674" cy="21051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 rot="1800000">
                  <a:off x="2360022" y="4406500"/>
                  <a:ext cx="355679" cy="6790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307" name="グループ化 25"/>
                <p:cNvGrpSpPr>
                  <a:grpSpLocks/>
                </p:cNvGrpSpPr>
                <p:nvPr/>
              </p:nvGrpSpPr>
              <p:grpSpPr bwMode="auto">
                <a:xfrm>
                  <a:off x="2913882" y="4725050"/>
                  <a:ext cx="666526" cy="321471"/>
                  <a:chOff x="2913882" y="4725050"/>
                  <a:chExt cx="666526" cy="321471"/>
                </a:xfrm>
              </p:grpSpPr>
              <p:sp>
                <p:nvSpPr>
                  <p:cNvPr id="42" name="正方形/長方形 12"/>
                  <p:cNvSpPr/>
                  <p:nvPr/>
                </p:nvSpPr>
                <p:spPr>
                  <a:xfrm rot="1800000" flipH="1">
                    <a:off x="3222726" y="4834309"/>
                    <a:ext cx="355680" cy="21051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>
                  <a:xfrm rot="1800000" flipH="1">
                    <a:off x="2912457" y="4725657"/>
                    <a:ext cx="355675" cy="6790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8" name="正方形/長方形 37"/>
                <p:cNvSpPr/>
                <p:nvPr/>
              </p:nvSpPr>
              <p:spPr>
                <a:xfrm rot="7200000">
                  <a:off x="2978063" y="3906694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 rot="7200000">
                  <a:off x="2793045" y="4283775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 rot="7200000" flipH="1">
                  <a:off x="2296981" y="5081480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 rot="7200000" flipH="1">
                  <a:off x="2475206" y="4840611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" name="円/楕円 32"/>
              <p:cNvSpPr/>
              <p:nvPr/>
            </p:nvSpPr>
            <p:spPr>
              <a:xfrm>
                <a:off x="4261539" y="4884612"/>
                <a:ext cx="423785" cy="427815"/>
              </a:xfrm>
              <a:prstGeom prst="ellipse">
                <a:avLst/>
              </a:prstGeom>
              <a:solidFill>
                <a:schemeClr val="accent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 rot="-1200000">
                <a:off x="4375055" y="4993262"/>
                <a:ext cx="484325" cy="122232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4545013" y="3616325"/>
            <a:ext cx="1135062" cy="854075"/>
            <a:chOff x="4545013" y="3616325"/>
            <a:chExt cx="1135062" cy="854075"/>
          </a:xfrm>
        </p:grpSpPr>
        <p:sp>
          <p:nvSpPr>
            <p:cNvPr id="11297" name="Text Box 18"/>
            <p:cNvSpPr txBox="1">
              <a:spLocks noChangeArrowheads="1"/>
            </p:cNvSpPr>
            <p:nvPr/>
          </p:nvSpPr>
          <p:spPr bwMode="auto">
            <a:xfrm>
              <a:off x="4545013" y="4132263"/>
              <a:ext cx="1135062" cy="3381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0099FF"/>
                  </a:solidFill>
                  <a:ea typeface="ＭＳ Ｐゴシック" pitchFamily="50" charset="-128"/>
                </a:rPr>
                <a:t>2</a:t>
              </a:r>
              <a:r>
                <a:rPr lang="en-US" altLang="ja-JP" sz="1600" b="1" baseline="30000">
                  <a:solidFill>
                    <a:srgbClr val="0099FF"/>
                  </a:solidFill>
                  <a:ea typeface="ＭＳ Ｐゴシック" pitchFamily="50" charset="-128"/>
                </a:rPr>
                <a:t>nd</a:t>
              </a:r>
              <a:r>
                <a:rPr lang="en-US" altLang="ja-JP" sz="1600" b="1">
                  <a:solidFill>
                    <a:srgbClr val="0099FF"/>
                  </a:solidFill>
                  <a:ea typeface="ＭＳ Ｐゴシック" pitchFamily="50" charset="-128"/>
                </a:rPr>
                <a:t> Target</a:t>
              </a:r>
            </a:p>
          </p:txBody>
        </p:sp>
        <p:sp>
          <p:nvSpPr>
            <p:cNvPr id="11298" name="Line 17"/>
            <p:cNvSpPr>
              <a:spLocks noChangeShapeType="1"/>
            </p:cNvSpPr>
            <p:nvPr/>
          </p:nvSpPr>
          <p:spPr bwMode="auto">
            <a:xfrm flipV="1">
              <a:off x="4581525" y="3616325"/>
              <a:ext cx="346075" cy="528638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90" name="Text Box 18"/>
          <p:cNvSpPr txBox="1">
            <a:spLocks noChangeArrowheads="1"/>
          </p:cNvSpPr>
          <p:nvPr/>
        </p:nvSpPr>
        <p:spPr bwMode="auto">
          <a:xfrm>
            <a:off x="319088" y="677863"/>
            <a:ext cx="1957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TDPAD apparatus</a:t>
            </a: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5322888" y="119063"/>
            <a:ext cx="3729037" cy="2620962"/>
            <a:chOff x="0" y="4470401"/>
            <a:chExt cx="3728720" cy="2622076"/>
          </a:xfrm>
        </p:grpSpPr>
        <p:sp>
          <p:nvSpPr>
            <p:cNvPr id="11295" name="四角形吹き出し 69"/>
            <p:cNvSpPr>
              <a:spLocks noChangeArrowheads="1"/>
            </p:cNvSpPr>
            <p:nvPr/>
          </p:nvSpPr>
          <p:spPr bwMode="auto">
            <a:xfrm>
              <a:off x="0" y="4470401"/>
              <a:ext cx="3728720" cy="2622076"/>
            </a:xfrm>
            <a:prstGeom prst="wedgeRectCallout">
              <a:avLst>
                <a:gd name="adj1" fmla="val 4509"/>
                <a:gd name="adj2" fmla="val 65819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1296" name="図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41" y="4591247"/>
              <a:ext cx="3427997" cy="239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90488" y="4470400"/>
            <a:ext cx="3549650" cy="2565400"/>
            <a:chOff x="5496560" y="77467"/>
            <a:chExt cx="3549015" cy="2566038"/>
          </a:xfrm>
        </p:grpSpPr>
        <p:sp>
          <p:nvSpPr>
            <p:cNvPr id="11293" name="四角形吹き出し 5"/>
            <p:cNvSpPr>
              <a:spLocks noChangeArrowheads="1"/>
            </p:cNvSpPr>
            <p:nvPr/>
          </p:nvSpPr>
          <p:spPr bwMode="auto">
            <a:xfrm>
              <a:off x="5496560" y="77467"/>
              <a:ext cx="3549015" cy="2566038"/>
            </a:xfrm>
            <a:prstGeom prst="wedgeRectCallout">
              <a:avLst>
                <a:gd name="adj1" fmla="val 68847"/>
                <a:gd name="adj2" fmla="val -8505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1294" name="図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548" y="120012"/>
              <a:ext cx="3269939" cy="243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1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グループ化 157"/>
          <p:cNvGrpSpPr>
            <a:grpSpLocks/>
          </p:cNvGrpSpPr>
          <p:nvPr/>
        </p:nvGrpSpPr>
        <p:grpSpPr bwMode="auto">
          <a:xfrm>
            <a:off x="4310063" y="3140075"/>
            <a:ext cx="5214937" cy="3736975"/>
            <a:chOff x="4303642" y="3141663"/>
            <a:chExt cx="5214699" cy="3736893"/>
          </a:xfrm>
        </p:grpSpPr>
        <p:sp>
          <p:nvSpPr>
            <p:cNvPr id="6307" name="Rectangle 154"/>
            <p:cNvSpPr>
              <a:spLocks noChangeArrowheads="1"/>
            </p:cNvSpPr>
            <p:nvPr/>
          </p:nvSpPr>
          <p:spPr bwMode="auto">
            <a:xfrm>
              <a:off x="4552122" y="3141663"/>
              <a:ext cx="4591878" cy="37163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pic>
          <p:nvPicPr>
            <p:cNvPr id="6308" name="Picture 151" descr="図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642" y="3955775"/>
              <a:ext cx="5214699" cy="272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09" name="AutoShape 137"/>
            <p:cNvSpPr>
              <a:spLocks noChangeArrowheads="1"/>
            </p:cNvSpPr>
            <p:nvPr/>
          </p:nvSpPr>
          <p:spPr bwMode="auto">
            <a:xfrm flipH="1">
              <a:off x="5526256" y="3940425"/>
              <a:ext cx="947738" cy="1444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10" name="AutoShape 138"/>
            <p:cNvSpPr>
              <a:spLocks noChangeArrowheads="1"/>
            </p:cNvSpPr>
            <p:nvPr/>
          </p:nvSpPr>
          <p:spPr bwMode="auto">
            <a:xfrm>
              <a:off x="7283100" y="3934127"/>
              <a:ext cx="949325" cy="14446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11" name="Text Box 139"/>
            <p:cNvSpPr txBox="1">
              <a:spLocks noChangeArrowheads="1"/>
            </p:cNvSpPr>
            <p:nvPr/>
          </p:nvSpPr>
          <p:spPr bwMode="auto">
            <a:xfrm>
              <a:off x="4586048" y="3725405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near-side</a:t>
              </a:r>
            </a:p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trajectory</a:t>
              </a:r>
            </a:p>
          </p:txBody>
        </p:sp>
        <p:sp>
          <p:nvSpPr>
            <p:cNvPr id="6312" name="Text Box 140"/>
            <p:cNvSpPr txBox="1">
              <a:spLocks noChangeArrowheads="1"/>
            </p:cNvSpPr>
            <p:nvPr/>
          </p:nvSpPr>
          <p:spPr bwMode="auto">
            <a:xfrm>
              <a:off x="8190050" y="3705493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far-side</a:t>
              </a:r>
            </a:p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trajectory</a:t>
              </a:r>
            </a:p>
          </p:txBody>
        </p:sp>
        <p:sp>
          <p:nvSpPr>
            <p:cNvPr id="6313" name="Text Box 141"/>
            <p:cNvSpPr txBox="1">
              <a:spLocks noChangeArrowheads="1"/>
            </p:cNvSpPr>
            <p:nvPr/>
          </p:nvSpPr>
          <p:spPr bwMode="auto">
            <a:xfrm>
              <a:off x="4997350" y="5943055"/>
              <a:ext cx="853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40</a:t>
              </a:r>
              <a:r>
                <a:rPr lang="en-US" altLang="ja-JP" sz="1400" b="1" i="1">
                  <a:solidFill>
                    <a:srgbClr val="6699FF"/>
                  </a:solidFill>
                  <a:ea typeface="ＭＳ Ｐゴシック" pitchFamily="50" charset="-128"/>
                </a:rPr>
                <a:t>A</a:t>
              </a:r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100" b="1">
                  <a:solidFill>
                    <a:srgbClr val="6699FF"/>
                  </a:solidFill>
                  <a:ea typeface="ＭＳ Ｐゴシック" pitchFamily="50" charset="-128"/>
                </a:rPr>
                <a:t>MeV</a:t>
              </a:r>
            </a:p>
          </p:txBody>
        </p:sp>
        <p:sp>
          <p:nvSpPr>
            <p:cNvPr id="6314" name="Text Box 142"/>
            <p:cNvSpPr txBox="1">
              <a:spLocks noChangeArrowheads="1"/>
            </p:cNvSpPr>
            <p:nvPr/>
          </p:nvSpPr>
          <p:spPr bwMode="auto">
            <a:xfrm>
              <a:off x="5825977" y="5087033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Au</a:t>
              </a:r>
            </a:p>
          </p:txBody>
        </p:sp>
        <p:sp>
          <p:nvSpPr>
            <p:cNvPr id="6315" name="Text Box 143"/>
            <p:cNvSpPr txBox="1">
              <a:spLocks noChangeArrowheads="1"/>
            </p:cNvSpPr>
            <p:nvPr/>
          </p:nvSpPr>
          <p:spPr bwMode="auto">
            <a:xfrm>
              <a:off x="6644408" y="5095536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Nb</a:t>
              </a:r>
            </a:p>
          </p:txBody>
        </p:sp>
        <p:sp>
          <p:nvSpPr>
            <p:cNvPr id="6316" name="Text Box 144"/>
            <p:cNvSpPr txBox="1">
              <a:spLocks noChangeArrowheads="1"/>
            </p:cNvSpPr>
            <p:nvPr/>
          </p:nvSpPr>
          <p:spPr bwMode="auto">
            <a:xfrm>
              <a:off x="7445523" y="5086656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Nb</a:t>
              </a:r>
            </a:p>
          </p:txBody>
        </p:sp>
        <p:sp>
          <p:nvSpPr>
            <p:cNvPr id="6317" name="Text Box 145"/>
            <p:cNvSpPr txBox="1">
              <a:spLocks noChangeArrowheads="1"/>
            </p:cNvSpPr>
            <p:nvPr/>
          </p:nvSpPr>
          <p:spPr bwMode="auto">
            <a:xfrm>
              <a:off x="8262345" y="5086655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Al</a:t>
              </a:r>
            </a:p>
          </p:txBody>
        </p:sp>
        <p:sp>
          <p:nvSpPr>
            <p:cNvPr id="6318" name="Text Box 146"/>
            <p:cNvSpPr txBox="1">
              <a:spLocks noChangeArrowheads="1"/>
            </p:cNvSpPr>
            <p:nvPr/>
          </p:nvSpPr>
          <p:spPr bwMode="auto">
            <a:xfrm>
              <a:off x="4995050" y="5087033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Au</a:t>
              </a:r>
            </a:p>
          </p:txBody>
        </p:sp>
        <p:sp>
          <p:nvSpPr>
            <p:cNvPr id="6319" name="Text Box 148"/>
            <p:cNvSpPr txBox="1">
              <a:spLocks noChangeArrowheads="1"/>
            </p:cNvSpPr>
            <p:nvPr/>
          </p:nvSpPr>
          <p:spPr bwMode="auto">
            <a:xfrm>
              <a:off x="6641381" y="5904289"/>
              <a:ext cx="4729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110</a:t>
              </a:r>
            </a:p>
          </p:txBody>
        </p:sp>
        <p:sp>
          <p:nvSpPr>
            <p:cNvPr id="6320" name="Text Box 149"/>
            <p:cNvSpPr txBox="1">
              <a:spLocks noChangeArrowheads="1"/>
            </p:cNvSpPr>
            <p:nvPr/>
          </p:nvSpPr>
          <p:spPr bwMode="auto">
            <a:xfrm>
              <a:off x="7465561" y="5902853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70</a:t>
              </a:r>
            </a:p>
          </p:txBody>
        </p:sp>
        <p:sp>
          <p:nvSpPr>
            <p:cNvPr id="6321" name="Text Box 150"/>
            <p:cNvSpPr txBox="1">
              <a:spLocks noChangeArrowheads="1"/>
            </p:cNvSpPr>
            <p:nvPr/>
          </p:nvSpPr>
          <p:spPr bwMode="auto">
            <a:xfrm>
              <a:off x="8277955" y="590428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70</a:t>
              </a:r>
            </a:p>
          </p:txBody>
        </p:sp>
        <p:sp>
          <p:nvSpPr>
            <p:cNvPr id="6322" name="Text Box 152"/>
            <p:cNvSpPr txBox="1">
              <a:spLocks noChangeArrowheads="1"/>
            </p:cNvSpPr>
            <p:nvPr/>
          </p:nvSpPr>
          <p:spPr bwMode="auto">
            <a:xfrm>
              <a:off x="6583324" y="6599376"/>
              <a:ext cx="282903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200">
                  <a:cs typeface="Arial" charset="0"/>
                </a:rPr>
                <a:t>H. Okuno </a:t>
              </a:r>
              <a:r>
                <a:rPr lang="en-US" altLang="ja-JP" sz="1200" i="1">
                  <a:cs typeface="Arial" charset="0"/>
                </a:rPr>
                <a:t>et al</a:t>
              </a:r>
              <a:r>
                <a:rPr lang="en-US" altLang="ja-JP" sz="1200">
                  <a:cs typeface="Arial" charset="0"/>
                </a:rPr>
                <a:t>., PL B335,29 (1994)</a:t>
              </a:r>
            </a:p>
          </p:txBody>
        </p:sp>
        <p:sp>
          <p:nvSpPr>
            <p:cNvPr id="6323" name="テキスト ボックス 174"/>
            <p:cNvSpPr txBox="1">
              <a:spLocks noChangeArrowheads="1"/>
            </p:cNvSpPr>
            <p:nvPr/>
          </p:nvSpPr>
          <p:spPr bwMode="auto">
            <a:xfrm>
              <a:off x="4545402" y="3150183"/>
              <a:ext cx="3281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 baseline="30000">
                  <a:solidFill>
                    <a:srgbClr val="0070C0"/>
                  </a:solidFill>
                </a:rPr>
                <a:t>14(15)</a:t>
              </a:r>
              <a:r>
                <a:rPr lang="en-US" altLang="ja-JP" b="1">
                  <a:solidFill>
                    <a:srgbClr val="0070C0"/>
                  </a:solidFill>
                </a:rPr>
                <a:t>N+X</a:t>
              </a:r>
              <a:r>
                <a:rPr lang="ja-JP" altLang="en-US" b="1">
                  <a:solidFill>
                    <a:srgbClr val="0070C0"/>
                  </a:solidFill>
                </a:rPr>
                <a:t>→</a:t>
              </a:r>
              <a:r>
                <a:rPr lang="en-US" altLang="ja-JP" b="1" baseline="30000">
                  <a:solidFill>
                    <a:srgbClr val="0070C0"/>
                  </a:solidFill>
                </a:rPr>
                <a:t>12(13)</a:t>
              </a:r>
              <a:r>
                <a:rPr lang="en-US" altLang="ja-JP" b="1">
                  <a:solidFill>
                    <a:srgbClr val="0070C0"/>
                  </a:solidFill>
                </a:rPr>
                <a:t>B polarization</a:t>
              </a:r>
              <a:endParaRPr lang="ja-JP" altLang="en-US" b="1">
                <a:solidFill>
                  <a:srgbClr val="0070C0"/>
                </a:solidFill>
              </a:endParaRPr>
            </a:p>
          </p:txBody>
        </p:sp>
        <p:sp>
          <p:nvSpPr>
            <p:cNvPr id="6324" name="Text Box 141"/>
            <p:cNvSpPr txBox="1">
              <a:spLocks noChangeArrowheads="1"/>
            </p:cNvSpPr>
            <p:nvPr/>
          </p:nvSpPr>
          <p:spPr bwMode="auto">
            <a:xfrm>
              <a:off x="5866053" y="5904289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6699FF"/>
                  </a:solidFill>
                  <a:ea typeface="ＭＳ Ｐゴシック" pitchFamily="50" charset="-128"/>
                </a:rPr>
                <a:t>70</a:t>
              </a:r>
              <a:endParaRPr lang="en-US" altLang="ja-JP" sz="1100" b="1">
                <a:solidFill>
                  <a:srgbClr val="6699FF"/>
                </a:solidFill>
                <a:ea typeface="ＭＳ Ｐゴシック" pitchFamily="50" charset="-128"/>
              </a:endParaRPr>
            </a:p>
          </p:txBody>
        </p:sp>
      </p:grp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4824412" cy="457200"/>
          </a:xfrm>
        </p:spPr>
        <p:txBody>
          <a:bodyPr/>
          <a:lstStyle/>
          <a:p>
            <a:r>
              <a:rPr lang="en-US" altLang="ja-JP" smtClean="0"/>
              <a:t>Fragment-induced spin orientation</a:t>
            </a: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5588" y="3141663"/>
            <a:ext cx="4278312" cy="3716337"/>
            <a:chOff x="255588" y="3141663"/>
            <a:chExt cx="4278312" cy="3716337"/>
          </a:xfrm>
        </p:grpSpPr>
        <p:sp>
          <p:nvSpPr>
            <p:cNvPr id="6250" name="Rectangle 116"/>
            <p:cNvSpPr>
              <a:spLocks noChangeArrowheads="1"/>
            </p:cNvSpPr>
            <p:nvPr/>
          </p:nvSpPr>
          <p:spPr bwMode="auto">
            <a:xfrm>
              <a:off x="255588" y="3141663"/>
              <a:ext cx="4278312" cy="371633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251" name="Group 117"/>
            <p:cNvGrpSpPr>
              <a:grpSpLocks/>
            </p:cNvGrpSpPr>
            <p:nvPr/>
          </p:nvGrpSpPr>
          <p:grpSpPr bwMode="auto">
            <a:xfrm>
              <a:off x="590550" y="3554413"/>
              <a:ext cx="2362200" cy="1463675"/>
              <a:chOff x="0" y="17112"/>
              <a:chExt cx="1468" cy="922"/>
            </a:xfrm>
          </p:grpSpPr>
          <p:sp>
            <p:nvSpPr>
              <p:cNvPr id="6266" name="Oval 118"/>
              <p:cNvSpPr>
                <a:spLocks noChangeArrowheads="1"/>
              </p:cNvSpPr>
              <p:nvPr/>
            </p:nvSpPr>
            <p:spPr bwMode="auto">
              <a:xfrm>
                <a:off x="195" y="17438"/>
                <a:ext cx="287" cy="272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B3B3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7" name="Line 119"/>
              <p:cNvSpPr>
                <a:spLocks noChangeShapeType="1"/>
              </p:cNvSpPr>
              <p:nvPr/>
            </p:nvSpPr>
            <p:spPr bwMode="auto">
              <a:xfrm>
                <a:off x="0" y="17577"/>
                <a:ext cx="10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8" name="AutoShape 120"/>
              <p:cNvSpPr>
                <a:spLocks noChangeArrowheads="1"/>
              </p:cNvSpPr>
              <p:nvPr/>
            </p:nvSpPr>
            <p:spPr bwMode="auto">
              <a:xfrm rot="8398068">
                <a:off x="1051" y="17185"/>
                <a:ext cx="90" cy="95"/>
              </a:xfrm>
              <a:prstGeom prst="flowChartMagneticDrum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9" name="Text Box 121"/>
              <p:cNvSpPr txBox="1">
                <a:spLocks noChangeArrowheads="1"/>
              </p:cNvSpPr>
              <p:nvPr/>
            </p:nvSpPr>
            <p:spPr bwMode="auto">
              <a:xfrm>
                <a:off x="995" y="17332"/>
                <a:ext cx="47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008000"/>
                    </a:solidFill>
                    <a:latin typeface="Arial Unicode MS" pitchFamily="50" charset="-128"/>
                  </a:rPr>
                  <a:t>Detector</a:t>
                </a:r>
              </a:p>
            </p:txBody>
          </p:sp>
          <p:sp>
            <p:nvSpPr>
              <p:cNvPr id="6270" name="Text Box 122"/>
              <p:cNvSpPr txBox="1">
                <a:spLocks noChangeArrowheads="1"/>
              </p:cNvSpPr>
              <p:nvPr/>
            </p:nvSpPr>
            <p:spPr bwMode="auto">
              <a:xfrm>
                <a:off x="106" y="17823"/>
                <a:ext cx="71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6699FF"/>
                    </a:solidFill>
                    <a:latin typeface="Arial Unicode MS" pitchFamily="50" charset="-128"/>
                  </a:rPr>
                  <a:t>Large</a:t>
                </a:r>
                <a:r>
                  <a:rPr lang="en-US" altLang="ja-JP" sz="1200" b="1" i="1">
                    <a:solidFill>
                      <a:srgbClr val="6699FF"/>
                    </a:solidFill>
                    <a:latin typeface="Arial Unicode MS" pitchFamily="50" charset="-128"/>
                  </a:rPr>
                  <a:t>-Z </a:t>
                </a:r>
                <a:r>
                  <a:rPr lang="en-US" altLang="ja-JP" sz="1200" b="1">
                    <a:solidFill>
                      <a:srgbClr val="6699FF"/>
                    </a:solidFill>
                    <a:latin typeface="Arial Unicode MS" pitchFamily="50" charset="-128"/>
                  </a:rPr>
                  <a:t>target</a:t>
                </a:r>
              </a:p>
            </p:txBody>
          </p:sp>
          <p:sp>
            <p:nvSpPr>
              <p:cNvPr id="6271" name="Arc 123"/>
              <p:cNvSpPr>
                <a:spLocks/>
              </p:cNvSpPr>
              <p:nvPr/>
            </p:nvSpPr>
            <p:spPr bwMode="auto">
              <a:xfrm rot="9634252">
                <a:off x="155" y="17112"/>
                <a:ext cx="869" cy="315"/>
              </a:xfrm>
              <a:custGeom>
                <a:avLst/>
                <a:gdLst>
                  <a:gd name="T0" fmla="*/ 0 w 18342"/>
                  <a:gd name="T1" fmla="*/ 0 h 21600"/>
                  <a:gd name="T2" fmla="*/ 0 w 18342"/>
                  <a:gd name="T3" fmla="*/ 0 h 21600"/>
                  <a:gd name="T4" fmla="*/ 0 w 1834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342"/>
                  <a:gd name="T10" fmla="*/ 0 h 21600"/>
                  <a:gd name="T11" fmla="*/ 18342 w 183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42" h="21600" fill="none" extrusionOk="0">
                    <a:moveTo>
                      <a:pt x="-1" y="0"/>
                    </a:moveTo>
                    <a:cubicBezTo>
                      <a:pt x="7464" y="0"/>
                      <a:pt x="14400" y="3854"/>
                      <a:pt x="18342" y="10192"/>
                    </a:cubicBezTo>
                  </a:path>
                  <a:path w="18342" h="21600" stroke="0" extrusionOk="0">
                    <a:moveTo>
                      <a:pt x="-1" y="0"/>
                    </a:moveTo>
                    <a:cubicBezTo>
                      <a:pt x="7464" y="0"/>
                      <a:pt x="14400" y="3854"/>
                      <a:pt x="18342" y="1019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miter lim="800000"/>
                <a:headEnd type="triangle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72" name="Oval 124"/>
              <p:cNvSpPr>
                <a:spLocks noChangeArrowheads="1"/>
              </p:cNvSpPr>
              <p:nvPr/>
            </p:nvSpPr>
            <p:spPr bwMode="auto">
              <a:xfrm rot="709289">
                <a:off x="122" y="17365"/>
                <a:ext cx="93" cy="9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73" name="Arc 125"/>
              <p:cNvSpPr>
                <a:spLocks/>
              </p:cNvSpPr>
              <p:nvPr/>
            </p:nvSpPr>
            <p:spPr bwMode="auto">
              <a:xfrm rot="11965748" flipV="1">
                <a:off x="155" y="17719"/>
                <a:ext cx="869" cy="315"/>
              </a:xfrm>
              <a:custGeom>
                <a:avLst/>
                <a:gdLst>
                  <a:gd name="T0" fmla="*/ 0 w 18342"/>
                  <a:gd name="T1" fmla="*/ 0 h 21600"/>
                  <a:gd name="T2" fmla="*/ 0 w 18342"/>
                  <a:gd name="T3" fmla="*/ 0 h 21600"/>
                  <a:gd name="T4" fmla="*/ 0 w 1834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342"/>
                  <a:gd name="T10" fmla="*/ 0 h 21600"/>
                  <a:gd name="T11" fmla="*/ 18342 w 1834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42" h="21600" fill="none" extrusionOk="0">
                    <a:moveTo>
                      <a:pt x="-1" y="0"/>
                    </a:moveTo>
                    <a:cubicBezTo>
                      <a:pt x="7464" y="0"/>
                      <a:pt x="14400" y="3854"/>
                      <a:pt x="18342" y="10192"/>
                    </a:cubicBezTo>
                  </a:path>
                  <a:path w="18342" h="21600" stroke="0" extrusionOk="0">
                    <a:moveTo>
                      <a:pt x="-1" y="0"/>
                    </a:moveTo>
                    <a:cubicBezTo>
                      <a:pt x="7464" y="0"/>
                      <a:pt x="14400" y="3854"/>
                      <a:pt x="18342" y="1019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prstDash val="sysDot"/>
                <a:miter lim="800000"/>
                <a:headEnd type="triangle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74" name="Oval 126"/>
              <p:cNvSpPr>
                <a:spLocks noChangeArrowheads="1"/>
              </p:cNvSpPr>
              <p:nvPr/>
            </p:nvSpPr>
            <p:spPr bwMode="auto">
              <a:xfrm rot="20890711" flipV="1">
                <a:off x="122" y="17686"/>
                <a:ext cx="93" cy="95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alpha val="57001"/>
                    </a:srgbClr>
                  </a:gs>
                  <a:gs pos="100000">
                    <a:srgbClr val="765E5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252" name="Group 127"/>
            <p:cNvGrpSpPr>
              <a:grpSpLocks/>
            </p:cNvGrpSpPr>
            <p:nvPr/>
          </p:nvGrpSpPr>
          <p:grpSpPr bwMode="auto">
            <a:xfrm>
              <a:off x="479425" y="5195888"/>
              <a:ext cx="1866900" cy="1463675"/>
              <a:chOff x="2869" y="17112"/>
              <a:chExt cx="1160" cy="922"/>
            </a:xfrm>
          </p:grpSpPr>
          <p:sp>
            <p:nvSpPr>
              <p:cNvPr id="6257" name="Text Box 128"/>
              <p:cNvSpPr txBox="1">
                <a:spLocks noChangeArrowheads="1"/>
              </p:cNvSpPr>
              <p:nvPr/>
            </p:nvSpPr>
            <p:spPr bwMode="auto">
              <a:xfrm>
                <a:off x="3399" y="17112"/>
                <a:ext cx="4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008000"/>
                    </a:solidFill>
                    <a:latin typeface="Arial Unicode MS" pitchFamily="50" charset="-128"/>
                  </a:rPr>
                  <a:t>Detector</a:t>
                </a:r>
              </a:p>
            </p:txBody>
          </p:sp>
          <p:sp>
            <p:nvSpPr>
              <p:cNvPr id="6258" name="Oval 129"/>
              <p:cNvSpPr>
                <a:spLocks noChangeArrowheads="1"/>
              </p:cNvSpPr>
              <p:nvPr/>
            </p:nvSpPr>
            <p:spPr bwMode="auto">
              <a:xfrm>
                <a:off x="3087" y="17508"/>
                <a:ext cx="139" cy="14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3B3B3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59" name="Line 130"/>
              <p:cNvSpPr>
                <a:spLocks noChangeShapeType="1"/>
              </p:cNvSpPr>
              <p:nvPr/>
            </p:nvSpPr>
            <p:spPr bwMode="auto">
              <a:xfrm>
                <a:off x="2869" y="17586"/>
                <a:ext cx="1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0" name="AutoShape 131"/>
              <p:cNvSpPr>
                <a:spLocks noChangeArrowheads="1"/>
              </p:cNvSpPr>
              <p:nvPr/>
            </p:nvSpPr>
            <p:spPr bwMode="auto">
              <a:xfrm rot="8398068">
                <a:off x="3935" y="17202"/>
                <a:ext cx="94" cy="108"/>
              </a:xfrm>
              <a:prstGeom prst="flowChartMagneticDrum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1" name="Text Box 132"/>
              <p:cNvSpPr txBox="1">
                <a:spLocks noChangeArrowheads="1"/>
              </p:cNvSpPr>
              <p:nvPr/>
            </p:nvSpPr>
            <p:spPr bwMode="auto">
              <a:xfrm>
                <a:off x="2982" y="17861"/>
                <a:ext cx="71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rgbClr val="6699FF"/>
                    </a:solidFill>
                    <a:latin typeface="Arial Unicode MS" pitchFamily="50" charset="-128"/>
                  </a:rPr>
                  <a:t>Small-</a:t>
                </a:r>
                <a:r>
                  <a:rPr lang="en-US" altLang="ja-JP" sz="1200" b="1" i="1">
                    <a:solidFill>
                      <a:srgbClr val="6699FF"/>
                    </a:solidFill>
                    <a:latin typeface="Arial Unicode MS" pitchFamily="50" charset="-128"/>
                  </a:rPr>
                  <a:t>Z </a:t>
                </a:r>
                <a:r>
                  <a:rPr lang="en-US" altLang="ja-JP" sz="1200" b="1">
                    <a:solidFill>
                      <a:srgbClr val="6699FF"/>
                    </a:solidFill>
                    <a:latin typeface="Arial Unicode MS" pitchFamily="50" charset="-128"/>
                  </a:rPr>
                  <a:t>target</a:t>
                </a:r>
              </a:p>
            </p:txBody>
          </p:sp>
          <p:sp>
            <p:nvSpPr>
              <p:cNvPr id="6262" name="Arc 133"/>
              <p:cNvSpPr>
                <a:spLocks/>
              </p:cNvSpPr>
              <p:nvPr/>
            </p:nvSpPr>
            <p:spPr bwMode="auto">
              <a:xfrm rot="8234955">
                <a:off x="3047" y="17320"/>
                <a:ext cx="905" cy="356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43" y="0"/>
                      <a:pt x="21478" y="9537"/>
                      <a:pt x="21598" y="21380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43" y="0"/>
                      <a:pt x="21478" y="9537"/>
                      <a:pt x="21598" y="213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2"/>
                </a:solidFill>
                <a:miter lim="800000"/>
                <a:headEnd type="triangle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3" name="Oval 134"/>
              <p:cNvSpPr>
                <a:spLocks noChangeArrowheads="1"/>
              </p:cNvSpPr>
              <p:nvPr/>
            </p:nvSpPr>
            <p:spPr bwMode="auto">
              <a:xfrm rot="709289">
                <a:off x="2985" y="17640"/>
                <a:ext cx="97" cy="10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4" name="Arc 135"/>
              <p:cNvSpPr>
                <a:spLocks/>
              </p:cNvSpPr>
              <p:nvPr/>
            </p:nvSpPr>
            <p:spPr bwMode="auto">
              <a:xfrm rot="13365045" flipV="1">
                <a:off x="3047" y="17474"/>
                <a:ext cx="905" cy="356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600"/>
                  <a:gd name="T11" fmla="*/ 21599 w 2159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600" fill="none" extrusionOk="0">
                    <a:moveTo>
                      <a:pt x="-1" y="0"/>
                    </a:moveTo>
                    <a:cubicBezTo>
                      <a:pt x="11843" y="0"/>
                      <a:pt x="21478" y="9537"/>
                      <a:pt x="21598" y="21380"/>
                    </a:cubicBezTo>
                  </a:path>
                  <a:path w="21599" h="21600" stroke="0" extrusionOk="0">
                    <a:moveTo>
                      <a:pt x="-1" y="0"/>
                    </a:moveTo>
                    <a:cubicBezTo>
                      <a:pt x="11843" y="0"/>
                      <a:pt x="21478" y="9537"/>
                      <a:pt x="21598" y="213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prstDash val="sysDot"/>
                <a:miter lim="800000"/>
                <a:headEnd type="triangle" w="lg" len="lg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65" name="Oval 136"/>
              <p:cNvSpPr>
                <a:spLocks noChangeArrowheads="1"/>
              </p:cNvSpPr>
              <p:nvPr/>
            </p:nvSpPr>
            <p:spPr bwMode="auto">
              <a:xfrm rot="20890711" flipV="1">
                <a:off x="2985" y="17403"/>
                <a:ext cx="97" cy="107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alpha val="57001"/>
                    </a:srgbClr>
                  </a:gs>
                  <a:gs pos="100000">
                    <a:srgbClr val="765E5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253" name="Text Box 139"/>
            <p:cNvSpPr txBox="1">
              <a:spLocks noChangeArrowheads="1"/>
            </p:cNvSpPr>
            <p:nvPr/>
          </p:nvSpPr>
          <p:spPr bwMode="auto">
            <a:xfrm>
              <a:off x="3140075" y="4113213"/>
              <a:ext cx="10334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near-side</a:t>
              </a:r>
            </a:p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trajectory</a:t>
              </a:r>
            </a:p>
          </p:txBody>
        </p:sp>
        <p:sp>
          <p:nvSpPr>
            <p:cNvPr id="6254" name="Text Box 140"/>
            <p:cNvSpPr txBox="1">
              <a:spLocks noChangeArrowheads="1"/>
            </p:cNvSpPr>
            <p:nvPr/>
          </p:nvSpPr>
          <p:spPr bwMode="auto">
            <a:xfrm>
              <a:off x="3151188" y="5732463"/>
              <a:ext cx="10334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far-side</a:t>
              </a:r>
            </a:p>
            <a:p>
              <a:pPr algn="ctr" eaLnBrk="1" hangingPunct="1"/>
              <a:r>
                <a:rPr lang="en-US" altLang="ja-JP" sz="12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trajectory</a:t>
              </a:r>
            </a:p>
          </p:txBody>
        </p:sp>
        <p:sp>
          <p:nvSpPr>
            <p:cNvPr id="6255" name="Text Box 186"/>
            <p:cNvSpPr txBox="1">
              <a:spLocks noChangeArrowheads="1"/>
            </p:cNvSpPr>
            <p:nvPr/>
          </p:nvSpPr>
          <p:spPr bwMode="auto">
            <a:xfrm>
              <a:off x="296863" y="3157538"/>
              <a:ext cx="21193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Spin polarization</a:t>
              </a:r>
            </a:p>
          </p:txBody>
        </p:sp>
        <p:sp>
          <p:nvSpPr>
            <p:cNvPr id="6256" name="Line 213"/>
            <p:cNvSpPr>
              <a:spLocks noChangeShapeType="1"/>
            </p:cNvSpPr>
            <p:nvPr/>
          </p:nvSpPr>
          <p:spPr bwMode="auto">
            <a:xfrm>
              <a:off x="361950" y="5114925"/>
              <a:ext cx="3898900" cy="95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640263" y="3141663"/>
            <a:ext cx="4278312" cy="3716337"/>
            <a:chOff x="4640263" y="3141663"/>
            <a:chExt cx="4278312" cy="3716337"/>
          </a:xfrm>
        </p:grpSpPr>
        <p:sp>
          <p:nvSpPr>
            <p:cNvPr id="6237" name="Rectangle 154"/>
            <p:cNvSpPr>
              <a:spLocks noChangeArrowheads="1"/>
            </p:cNvSpPr>
            <p:nvPr/>
          </p:nvSpPr>
          <p:spPr bwMode="auto">
            <a:xfrm>
              <a:off x="4640263" y="3141663"/>
              <a:ext cx="4278312" cy="371633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sp>
          <p:nvSpPr>
            <p:cNvPr id="6238" name="Oval 156"/>
            <p:cNvSpPr>
              <a:spLocks noChangeArrowheads="1"/>
            </p:cNvSpPr>
            <p:nvPr/>
          </p:nvSpPr>
          <p:spPr bwMode="auto">
            <a:xfrm>
              <a:off x="5349875" y="4027488"/>
              <a:ext cx="461963" cy="4318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B3B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239" name="Line 157"/>
            <p:cNvSpPr>
              <a:spLocks noChangeShapeType="1"/>
            </p:cNvSpPr>
            <p:nvPr/>
          </p:nvSpPr>
          <p:spPr bwMode="auto">
            <a:xfrm>
              <a:off x="5035550" y="4248150"/>
              <a:ext cx="1687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240" name="AutoShape 158"/>
            <p:cNvSpPr>
              <a:spLocks noChangeArrowheads="1"/>
            </p:cNvSpPr>
            <p:nvPr/>
          </p:nvSpPr>
          <p:spPr bwMode="auto">
            <a:xfrm rot="10800000">
              <a:off x="7013575" y="3987800"/>
              <a:ext cx="252413" cy="530225"/>
            </a:xfrm>
            <a:prstGeom prst="flowChartMagneticDrum">
              <a:avLst/>
            </a:prstGeom>
            <a:gradFill rotWithShape="1">
              <a:gsLst>
                <a:gs pos="0">
                  <a:srgbClr val="008000"/>
                </a:gs>
                <a:gs pos="5000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6241" name="Text Box 159"/>
            <p:cNvSpPr txBox="1">
              <a:spLocks noChangeArrowheads="1"/>
            </p:cNvSpPr>
            <p:nvPr/>
          </p:nvSpPr>
          <p:spPr bwMode="auto">
            <a:xfrm>
              <a:off x="6738938" y="3678238"/>
              <a:ext cx="76041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8000"/>
                  </a:solidFill>
                  <a:latin typeface="Arial Unicode MS" pitchFamily="50" charset="-128"/>
                </a:rPr>
                <a:t>Detector</a:t>
              </a:r>
            </a:p>
          </p:txBody>
        </p:sp>
        <p:grpSp>
          <p:nvGrpSpPr>
            <p:cNvPr id="6242" name="Group 180"/>
            <p:cNvGrpSpPr>
              <a:grpSpLocks/>
            </p:cNvGrpSpPr>
            <p:nvPr/>
          </p:nvGrpSpPr>
          <p:grpSpPr bwMode="auto">
            <a:xfrm>
              <a:off x="5232400" y="3940175"/>
              <a:ext cx="1319213" cy="150813"/>
              <a:chOff x="3296" y="2788"/>
              <a:chExt cx="831" cy="95"/>
            </a:xfrm>
          </p:grpSpPr>
          <p:sp>
            <p:nvSpPr>
              <p:cNvPr id="6248" name="Oval 162"/>
              <p:cNvSpPr>
                <a:spLocks noChangeArrowheads="1"/>
              </p:cNvSpPr>
              <p:nvPr/>
            </p:nvSpPr>
            <p:spPr bwMode="auto">
              <a:xfrm rot="709289">
                <a:off x="3296" y="2788"/>
                <a:ext cx="94" cy="9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49" name="Line 166"/>
              <p:cNvSpPr>
                <a:spLocks noChangeShapeType="1"/>
              </p:cNvSpPr>
              <p:nvPr/>
            </p:nvSpPr>
            <p:spPr bwMode="auto">
              <a:xfrm>
                <a:off x="3393" y="2830"/>
                <a:ext cx="7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grpSp>
          <p:nvGrpSpPr>
            <p:cNvPr id="6243" name="Group 181"/>
            <p:cNvGrpSpPr>
              <a:grpSpLocks/>
            </p:cNvGrpSpPr>
            <p:nvPr/>
          </p:nvGrpSpPr>
          <p:grpSpPr bwMode="auto">
            <a:xfrm>
              <a:off x="5233988" y="4408488"/>
              <a:ext cx="1319212" cy="150812"/>
              <a:chOff x="3296" y="2788"/>
              <a:chExt cx="831" cy="95"/>
            </a:xfrm>
          </p:grpSpPr>
          <p:sp>
            <p:nvSpPr>
              <p:cNvPr id="6246" name="Oval 182"/>
              <p:cNvSpPr>
                <a:spLocks noChangeArrowheads="1"/>
              </p:cNvSpPr>
              <p:nvPr/>
            </p:nvSpPr>
            <p:spPr bwMode="auto">
              <a:xfrm rot="709289">
                <a:off x="3296" y="2788"/>
                <a:ext cx="94" cy="9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6247" name="Line 183"/>
              <p:cNvSpPr>
                <a:spLocks noChangeShapeType="1"/>
              </p:cNvSpPr>
              <p:nvPr/>
            </p:nvSpPr>
            <p:spPr bwMode="auto">
              <a:xfrm>
                <a:off x="3393" y="2830"/>
                <a:ext cx="73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sp>
          <p:nvSpPr>
            <p:cNvPr id="6244" name="Text Box 185"/>
            <p:cNvSpPr txBox="1">
              <a:spLocks noChangeArrowheads="1"/>
            </p:cNvSpPr>
            <p:nvPr/>
          </p:nvSpPr>
          <p:spPr bwMode="auto">
            <a:xfrm>
              <a:off x="4714875" y="3213100"/>
              <a:ext cx="190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600" b="1">
                  <a:solidFill>
                    <a:srgbClr val="6699FF"/>
                  </a:solidFill>
                  <a:latin typeface="Verdana" pitchFamily="34" charset="0"/>
                  <a:ea typeface="ＭＳ Ｐゴシック" pitchFamily="50" charset="-128"/>
                </a:rPr>
                <a:t>Spin alignment</a:t>
              </a:r>
            </a:p>
          </p:txBody>
        </p:sp>
        <p:sp>
          <p:nvSpPr>
            <p:cNvPr id="6245" name="Text Box 214"/>
            <p:cNvSpPr txBox="1">
              <a:spLocks noChangeArrowheads="1"/>
            </p:cNvSpPr>
            <p:nvPr/>
          </p:nvSpPr>
          <p:spPr bwMode="auto">
            <a:xfrm>
              <a:off x="4741863" y="5110163"/>
              <a:ext cx="4016375" cy="14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/>
                <a:t>Fragments scattered at 0</a:t>
              </a:r>
              <a:r>
                <a:rPr lang="en-US" altLang="ja-JP" baseline="30000">
                  <a:cs typeface="Arial" charset="0"/>
                </a:rPr>
                <a:t>◦</a:t>
              </a:r>
              <a:endParaRPr lang="en-US" altLang="ja-JP">
                <a:cs typeface="Arial" charset="0"/>
              </a:endParaRPr>
            </a:p>
            <a:p>
              <a:pPr eaLnBrk="1" hangingPunct="1"/>
              <a:r>
                <a:rPr lang="en-US" altLang="ja-JP">
                  <a:cs typeface="Arial" charset="0"/>
                </a:rPr>
                <a:t>High energies are suitable because of</a:t>
              </a:r>
              <a:endParaRPr lang="en-US" altLang="ja-JP" baseline="30000">
                <a:cs typeface="Arial" charset="0"/>
              </a:endParaRPr>
            </a:p>
            <a:p>
              <a:pPr eaLnBrk="1" hangingPunct="1">
                <a:buFontTx/>
                <a:buChar char="•"/>
              </a:pPr>
              <a:r>
                <a:rPr lang="en-US" altLang="ja-JP">
                  <a:cs typeface="Arial" charset="0"/>
                </a:rPr>
                <a:t> production of RIBs</a:t>
              </a:r>
            </a:p>
            <a:p>
              <a:pPr eaLnBrk="1" hangingPunct="1">
                <a:buFontTx/>
                <a:buChar char="•"/>
              </a:pPr>
              <a:r>
                <a:rPr lang="en-US" altLang="ja-JP">
                  <a:cs typeface="Arial" charset="0"/>
                </a:rPr>
                <a:t> population of isomeric states</a:t>
              </a:r>
            </a:p>
            <a:p>
              <a:pPr eaLnBrk="1" hangingPunct="1">
                <a:buFontTx/>
                <a:buChar char="•"/>
              </a:pPr>
              <a:r>
                <a:rPr lang="en-US" altLang="ja-JP">
                  <a:cs typeface="Arial" charset="0"/>
                </a:rPr>
                <a:t> production of spin alignment</a:t>
              </a:r>
            </a:p>
          </p:txBody>
        </p:sp>
      </p:grp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42863" y="3132138"/>
            <a:ext cx="4594225" cy="3716337"/>
            <a:chOff x="0" y="3141662"/>
            <a:chExt cx="4593789" cy="3716337"/>
          </a:xfrm>
        </p:grpSpPr>
        <p:sp>
          <p:nvSpPr>
            <p:cNvPr id="6233" name="Rectangle 154"/>
            <p:cNvSpPr>
              <a:spLocks noChangeArrowheads="1"/>
            </p:cNvSpPr>
            <p:nvPr/>
          </p:nvSpPr>
          <p:spPr bwMode="auto">
            <a:xfrm>
              <a:off x="0" y="3141662"/>
              <a:ext cx="4495006" cy="371633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/>
            </a:p>
          </p:txBody>
        </p:sp>
        <p:pic>
          <p:nvPicPr>
            <p:cNvPr id="62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13" y="3179846"/>
              <a:ext cx="2653547" cy="328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623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30" y="3667464"/>
              <a:ext cx="2404834" cy="2711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6" name="Text Box 10"/>
            <p:cNvSpPr txBox="1">
              <a:spLocks noChangeArrowheads="1"/>
            </p:cNvSpPr>
            <p:nvPr/>
          </p:nvSpPr>
          <p:spPr bwMode="auto">
            <a:xfrm>
              <a:off x="1468002" y="6561658"/>
              <a:ext cx="31257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200" i="1"/>
                <a:t>K. Asahi et al., Phys. Rev. C 43, 456 (1991)</a:t>
              </a:r>
            </a:p>
          </p:txBody>
        </p:sp>
      </p:grpSp>
      <p:sp>
        <p:nvSpPr>
          <p:cNvPr id="181" name="Rectangle 3"/>
          <p:cNvSpPr>
            <a:spLocks noChangeArrowheads="1"/>
          </p:cNvSpPr>
          <p:nvPr/>
        </p:nvSpPr>
        <p:spPr bwMode="auto">
          <a:xfrm>
            <a:off x="214313" y="717550"/>
            <a:ext cx="8702675" cy="2236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176713"/>
            <a:endParaRPr lang="ja-JP" altLang="ja-JP" sz="4000"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82" name="Group 4"/>
          <p:cNvGrpSpPr>
            <a:grpSpLocks/>
          </p:cNvGrpSpPr>
          <p:nvPr/>
        </p:nvGrpSpPr>
        <p:grpSpPr bwMode="auto">
          <a:xfrm>
            <a:off x="1385888" y="1130300"/>
            <a:ext cx="541337" cy="630238"/>
            <a:chOff x="982" y="15159"/>
            <a:chExt cx="535" cy="549"/>
          </a:xfrm>
        </p:grpSpPr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1214" y="15553"/>
              <a:ext cx="164" cy="155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" name="Oval 6"/>
            <p:cNvSpPr>
              <a:spLocks noChangeArrowheads="1"/>
            </p:cNvSpPr>
            <p:nvPr/>
          </p:nvSpPr>
          <p:spPr bwMode="auto">
            <a:xfrm>
              <a:off x="1256" y="15448"/>
              <a:ext cx="165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5" name="Oval 7"/>
            <p:cNvSpPr>
              <a:spLocks noChangeArrowheads="1"/>
            </p:cNvSpPr>
            <p:nvPr/>
          </p:nvSpPr>
          <p:spPr bwMode="auto">
            <a:xfrm>
              <a:off x="1107" y="15159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6" name="Oval 8"/>
            <p:cNvSpPr>
              <a:spLocks noChangeArrowheads="1"/>
            </p:cNvSpPr>
            <p:nvPr/>
          </p:nvSpPr>
          <p:spPr bwMode="auto">
            <a:xfrm>
              <a:off x="1026" y="15458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7" name="Oval 9"/>
            <p:cNvSpPr>
              <a:spLocks noChangeArrowheads="1"/>
            </p:cNvSpPr>
            <p:nvPr/>
          </p:nvSpPr>
          <p:spPr bwMode="auto">
            <a:xfrm>
              <a:off x="1349" y="15480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8" name="Oval 10"/>
            <p:cNvSpPr>
              <a:spLocks noChangeArrowheads="1"/>
            </p:cNvSpPr>
            <p:nvPr/>
          </p:nvSpPr>
          <p:spPr bwMode="auto">
            <a:xfrm>
              <a:off x="1063" y="15522"/>
              <a:ext cx="165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9" name="Oval 11"/>
            <p:cNvSpPr>
              <a:spLocks noChangeArrowheads="1"/>
            </p:cNvSpPr>
            <p:nvPr/>
          </p:nvSpPr>
          <p:spPr bwMode="auto">
            <a:xfrm>
              <a:off x="1009" y="15226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0" name="Oval 12"/>
            <p:cNvSpPr>
              <a:spLocks noChangeArrowheads="1"/>
            </p:cNvSpPr>
            <p:nvPr/>
          </p:nvSpPr>
          <p:spPr bwMode="auto">
            <a:xfrm>
              <a:off x="1338" y="15246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1" name="Oval 13"/>
            <p:cNvSpPr>
              <a:spLocks noChangeArrowheads="1"/>
            </p:cNvSpPr>
            <p:nvPr/>
          </p:nvSpPr>
          <p:spPr bwMode="auto">
            <a:xfrm>
              <a:off x="1353" y="15350"/>
              <a:ext cx="164" cy="157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2" name="Oval 14"/>
            <p:cNvSpPr>
              <a:spLocks noChangeArrowheads="1"/>
            </p:cNvSpPr>
            <p:nvPr/>
          </p:nvSpPr>
          <p:spPr bwMode="auto">
            <a:xfrm>
              <a:off x="982" y="15350"/>
              <a:ext cx="163" cy="157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3" name="Oval 15"/>
            <p:cNvSpPr>
              <a:spLocks noChangeArrowheads="1"/>
            </p:cNvSpPr>
            <p:nvPr/>
          </p:nvSpPr>
          <p:spPr bwMode="auto">
            <a:xfrm>
              <a:off x="1155" y="15425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4" name="Oval 16"/>
            <p:cNvSpPr>
              <a:spLocks noChangeArrowheads="1"/>
            </p:cNvSpPr>
            <p:nvPr/>
          </p:nvSpPr>
          <p:spPr bwMode="auto">
            <a:xfrm>
              <a:off x="1118" y="15310"/>
              <a:ext cx="162" cy="157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5" name="Oval 17"/>
            <p:cNvSpPr>
              <a:spLocks noChangeArrowheads="1"/>
            </p:cNvSpPr>
            <p:nvPr/>
          </p:nvSpPr>
          <p:spPr bwMode="auto">
            <a:xfrm>
              <a:off x="1250" y="15299"/>
              <a:ext cx="162" cy="1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6" name="Oval 18"/>
            <p:cNvSpPr>
              <a:spLocks noChangeArrowheads="1"/>
            </p:cNvSpPr>
            <p:nvPr/>
          </p:nvSpPr>
          <p:spPr bwMode="auto">
            <a:xfrm>
              <a:off x="1239" y="15163"/>
              <a:ext cx="163" cy="156"/>
            </a:xfrm>
            <a:prstGeom prst="ellipse">
              <a:avLst/>
            </a:prstGeom>
            <a:gradFill rotWithShape="1">
              <a:gsLst>
                <a:gs pos="0">
                  <a:srgbClr val="FFDFDF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10" name="Oval 32"/>
          <p:cNvSpPr>
            <a:spLocks noChangeArrowheads="1"/>
          </p:cNvSpPr>
          <p:nvPr/>
        </p:nvSpPr>
        <p:spPr bwMode="auto">
          <a:xfrm>
            <a:off x="2012950" y="2379663"/>
            <a:ext cx="166688" cy="176212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1" name="Oval 33"/>
          <p:cNvSpPr>
            <a:spLocks noChangeArrowheads="1"/>
          </p:cNvSpPr>
          <p:nvPr/>
        </p:nvSpPr>
        <p:spPr bwMode="auto">
          <a:xfrm>
            <a:off x="2105025" y="2379663"/>
            <a:ext cx="166688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2" name="Oval 34"/>
          <p:cNvSpPr>
            <a:spLocks noChangeArrowheads="1"/>
          </p:cNvSpPr>
          <p:nvPr/>
        </p:nvSpPr>
        <p:spPr bwMode="auto">
          <a:xfrm>
            <a:off x="1920875" y="1731963"/>
            <a:ext cx="165100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3" name="Oval 35"/>
          <p:cNvSpPr>
            <a:spLocks noChangeArrowheads="1"/>
          </p:cNvSpPr>
          <p:nvPr/>
        </p:nvSpPr>
        <p:spPr bwMode="auto">
          <a:xfrm>
            <a:off x="1828800" y="1962150"/>
            <a:ext cx="165100" cy="1809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4" name="Oval 36"/>
          <p:cNvSpPr>
            <a:spLocks noChangeArrowheads="1"/>
          </p:cNvSpPr>
          <p:nvPr/>
        </p:nvSpPr>
        <p:spPr bwMode="auto">
          <a:xfrm>
            <a:off x="2154238" y="2122488"/>
            <a:ext cx="165100" cy="177800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" name="Oval 37"/>
          <p:cNvSpPr>
            <a:spLocks noChangeArrowheads="1"/>
          </p:cNvSpPr>
          <p:nvPr/>
        </p:nvSpPr>
        <p:spPr bwMode="auto">
          <a:xfrm>
            <a:off x="1828800" y="2066925"/>
            <a:ext cx="166688" cy="179388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6" name="Oval 38"/>
          <p:cNvSpPr>
            <a:spLocks noChangeArrowheads="1"/>
          </p:cNvSpPr>
          <p:nvPr/>
        </p:nvSpPr>
        <p:spPr bwMode="auto">
          <a:xfrm>
            <a:off x="1811338" y="1830388"/>
            <a:ext cx="165100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" name="Oval 39"/>
          <p:cNvSpPr>
            <a:spLocks noChangeArrowheads="1"/>
          </p:cNvSpPr>
          <p:nvPr/>
        </p:nvSpPr>
        <p:spPr bwMode="auto">
          <a:xfrm>
            <a:off x="2143125" y="1854200"/>
            <a:ext cx="163513" cy="177800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8" name="Oval 40"/>
          <p:cNvSpPr>
            <a:spLocks noChangeArrowheads="1"/>
          </p:cNvSpPr>
          <p:nvPr/>
        </p:nvSpPr>
        <p:spPr bwMode="auto">
          <a:xfrm>
            <a:off x="2159000" y="1973263"/>
            <a:ext cx="165100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9" name="Oval 41"/>
          <p:cNvSpPr>
            <a:spLocks noChangeArrowheads="1"/>
          </p:cNvSpPr>
          <p:nvPr/>
        </p:nvSpPr>
        <p:spPr bwMode="auto">
          <a:xfrm>
            <a:off x="1738313" y="2274888"/>
            <a:ext cx="165100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0" name="Oval 42"/>
          <p:cNvSpPr>
            <a:spLocks noChangeArrowheads="1"/>
          </p:cNvSpPr>
          <p:nvPr/>
        </p:nvSpPr>
        <p:spPr bwMode="auto">
          <a:xfrm>
            <a:off x="2058988" y="180657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1" name="Oval 43"/>
          <p:cNvSpPr>
            <a:spLocks noChangeArrowheads="1"/>
          </p:cNvSpPr>
          <p:nvPr/>
        </p:nvSpPr>
        <p:spPr bwMode="auto">
          <a:xfrm>
            <a:off x="2425700" y="2274888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2" name="Oval 44"/>
          <p:cNvSpPr>
            <a:spLocks noChangeArrowheads="1"/>
          </p:cNvSpPr>
          <p:nvPr/>
        </p:nvSpPr>
        <p:spPr bwMode="auto">
          <a:xfrm>
            <a:off x="2058988" y="180657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3" name="Oval 45"/>
          <p:cNvSpPr>
            <a:spLocks noChangeArrowheads="1"/>
          </p:cNvSpPr>
          <p:nvPr/>
        </p:nvSpPr>
        <p:spPr bwMode="auto">
          <a:xfrm>
            <a:off x="1966913" y="1806575"/>
            <a:ext cx="165100" cy="179388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4" name="Oval 46"/>
          <p:cNvSpPr>
            <a:spLocks noChangeArrowheads="1"/>
          </p:cNvSpPr>
          <p:nvPr/>
        </p:nvSpPr>
        <p:spPr bwMode="auto">
          <a:xfrm>
            <a:off x="2195513" y="1755775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" name="Oval 47"/>
          <p:cNvSpPr>
            <a:spLocks noChangeArrowheads="1"/>
          </p:cNvSpPr>
          <p:nvPr/>
        </p:nvSpPr>
        <p:spPr bwMode="auto">
          <a:xfrm>
            <a:off x="2333625" y="211931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" name="Oval 48"/>
          <p:cNvSpPr>
            <a:spLocks noChangeArrowheads="1"/>
          </p:cNvSpPr>
          <p:nvPr/>
        </p:nvSpPr>
        <p:spPr bwMode="auto">
          <a:xfrm>
            <a:off x="2105025" y="2222500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7" name="Oval 49"/>
          <p:cNvSpPr>
            <a:spLocks noChangeArrowheads="1"/>
          </p:cNvSpPr>
          <p:nvPr/>
        </p:nvSpPr>
        <p:spPr bwMode="auto">
          <a:xfrm>
            <a:off x="2243138" y="237966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8" name="Oval 50"/>
          <p:cNvSpPr>
            <a:spLocks noChangeArrowheads="1"/>
          </p:cNvSpPr>
          <p:nvPr/>
        </p:nvSpPr>
        <p:spPr bwMode="auto">
          <a:xfrm>
            <a:off x="2333625" y="2014538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" name="Oval 51"/>
          <p:cNvSpPr>
            <a:spLocks noChangeArrowheads="1"/>
          </p:cNvSpPr>
          <p:nvPr/>
        </p:nvSpPr>
        <p:spPr bwMode="auto">
          <a:xfrm>
            <a:off x="1738313" y="196215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0" name="Oval 52"/>
          <p:cNvSpPr>
            <a:spLocks noChangeArrowheads="1"/>
          </p:cNvSpPr>
          <p:nvPr/>
        </p:nvSpPr>
        <p:spPr bwMode="auto">
          <a:xfrm>
            <a:off x="2425700" y="2170113"/>
            <a:ext cx="163513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1" name="Oval 53"/>
          <p:cNvSpPr>
            <a:spLocks noChangeArrowheads="1"/>
          </p:cNvSpPr>
          <p:nvPr/>
        </p:nvSpPr>
        <p:spPr bwMode="auto">
          <a:xfrm>
            <a:off x="1920875" y="237966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2" name="Oval 54"/>
          <p:cNvSpPr>
            <a:spLocks noChangeArrowheads="1"/>
          </p:cNvSpPr>
          <p:nvPr/>
        </p:nvSpPr>
        <p:spPr bwMode="auto">
          <a:xfrm>
            <a:off x="1828800" y="2379663"/>
            <a:ext cx="163513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3" name="Oval 55"/>
          <p:cNvSpPr>
            <a:spLocks noChangeArrowheads="1"/>
          </p:cNvSpPr>
          <p:nvPr/>
        </p:nvSpPr>
        <p:spPr bwMode="auto">
          <a:xfrm rot="21253056">
            <a:off x="2379663" y="2379663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4" name="Oval 56"/>
          <p:cNvSpPr>
            <a:spLocks noChangeArrowheads="1"/>
          </p:cNvSpPr>
          <p:nvPr/>
        </p:nvSpPr>
        <p:spPr bwMode="auto">
          <a:xfrm>
            <a:off x="2425700" y="2119313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" name="Oval 57"/>
          <p:cNvSpPr>
            <a:spLocks noChangeArrowheads="1"/>
          </p:cNvSpPr>
          <p:nvPr/>
        </p:nvSpPr>
        <p:spPr bwMode="auto">
          <a:xfrm>
            <a:off x="2243138" y="1909763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6" name="Oval 58"/>
          <p:cNvSpPr>
            <a:spLocks noChangeArrowheads="1"/>
          </p:cNvSpPr>
          <p:nvPr/>
        </p:nvSpPr>
        <p:spPr bwMode="auto">
          <a:xfrm>
            <a:off x="2287588" y="1754188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7" name="Oval 59"/>
          <p:cNvSpPr>
            <a:spLocks noChangeArrowheads="1"/>
          </p:cNvSpPr>
          <p:nvPr/>
        </p:nvSpPr>
        <p:spPr bwMode="auto">
          <a:xfrm>
            <a:off x="2379663" y="1858963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8" name="Oval 60"/>
          <p:cNvSpPr>
            <a:spLocks noChangeArrowheads="1"/>
          </p:cNvSpPr>
          <p:nvPr/>
        </p:nvSpPr>
        <p:spPr bwMode="auto">
          <a:xfrm>
            <a:off x="1692275" y="2119313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9" name="Oval 61"/>
          <p:cNvSpPr>
            <a:spLocks noChangeArrowheads="1"/>
          </p:cNvSpPr>
          <p:nvPr/>
        </p:nvSpPr>
        <p:spPr bwMode="auto">
          <a:xfrm>
            <a:off x="1784350" y="2170113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0" name="Oval 62"/>
          <p:cNvSpPr>
            <a:spLocks noChangeArrowheads="1"/>
          </p:cNvSpPr>
          <p:nvPr/>
        </p:nvSpPr>
        <p:spPr bwMode="auto">
          <a:xfrm>
            <a:off x="2333625" y="2222500"/>
            <a:ext cx="163513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1" name="Oval 63"/>
          <p:cNvSpPr>
            <a:spLocks noChangeArrowheads="1"/>
          </p:cNvSpPr>
          <p:nvPr/>
        </p:nvSpPr>
        <p:spPr bwMode="auto">
          <a:xfrm>
            <a:off x="2151063" y="2481263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2" name="Oval 64"/>
          <p:cNvSpPr>
            <a:spLocks noChangeArrowheads="1"/>
          </p:cNvSpPr>
          <p:nvPr/>
        </p:nvSpPr>
        <p:spPr bwMode="auto">
          <a:xfrm>
            <a:off x="1874838" y="2274888"/>
            <a:ext cx="165100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3" name="Oval 65"/>
          <p:cNvSpPr>
            <a:spLocks noChangeArrowheads="1"/>
          </p:cNvSpPr>
          <p:nvPr/>
        </p:nvSpPr>
        <p:spPr bwMode="auto">
          <a:xfrm>
            <a:off x="1966913" y="2274888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4" name="Oval 66"/>
          <p:cNvSpPr>
            <a:spLocks noChangeArrowheads="1"/>
          </p:cNvSpPr>
          <p:nvPr/>
        </p:nvSpPr>
        <p:spPr bwMode="auto">
          <a:xfrm>
            <a:off x="1920875" y="2065338"/>
            <a:ext cx="163513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5" name="Oval 67"/>
          <p:cNvSpPr>
            <a:spLocks noChangeArrowheads="1"/>
          </p:cNvSpPr>
          <p:nvPr/>
        </p:nvSpPr>
        <p:spPr bwMode="auto">
          <a:xfrm>
            <a:off x="2287588" y="2430463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6" name="Oval 68"/>
          <p:cNvSpPr>
            <a:spLocks noChangeArrowheads="1"/>
          </p:cNvSpPr>
          <p:nvPr/>
        </p:nvSpPr>
        <p:spPr bwMode="auto">
          <a:xfrm>
            <a:off x="2287588" y="2325688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7" name="Oval 69"/>
          <p:cNvSpPr>
            <a:spLocks noChangeArrowheads="1"/>
          </p:cNvSpPr>
          <p:nvPr/>
        </p:nvSpPr>
        <p:spPr bwMode="auto">
          <a:xfrm>
            <a:off x="1920875" y="2481263"/>
            <a:ext cx="163513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8" name="Oval 70"/>
          <p:cNvSpPr>
            <a:spLocks noChangeArrowheads="1"/>
          </p:cNvSpPr>
          <p:nvPr/>
        </p:nvSpPr>
        <p:spPr bwMode="auto">
          <a:xfrm>
            <a:off x="2058988" y="1703388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9" name="Oval 71"/>
          <p:cNvSpPr>
            <a:spLocks noChangeArrowheads="1"/>
          </p:cNvSpPr>
          <p:nvPr/>
        </p:nvSpPr>
        <p:spPr bwMode="auto">
          <a:xfrm>
            <a:off x="2195513" y="191135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0" name="Oval 72"/>
          <p:cNvSpPr>
            <a:spLocks noChangeArrowheads="1"/>
          </p:cNvSpPr>
          <p:nvPr/>
        </p:nvSpPr>
        <p:spPr bwMode="auto">
          <a:xfrm>
            <a:off x="2058988" y="248285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1" name="Oval 73"/>
          <p:cNvSpPr>
            <a:spLocks noChangeArrowheads="1"/>
          </p:cNvSpPr>
          <p:nvPr/>
        </p:nvSpPr>
        <p:spPr bwMode="auto">
          <a:xfrm>
            <a:off x="1920875" y="191135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2" name="Oval 74"/>
          <p:cNvSpPr>
            <a:spLocks noChangeArrowheads="1"/>
          </p:cNvSpPr>
          <p:nvPr/>
        </p:nvSpPr>
        <p:spPr bwMode="auto">
          <a:xfrm>
            <a:off x="2425700" y="196215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3" name="Oval 75"/>
          <p:cNvSpPr>
            <a:spLocks noChangeArrowheads="1"/>
          </p:cNvSpPr>
          <p:nvPr/>
        </p:nvSpPr>
        <p:spPr bwMode="auto">
          <a:xfrm>
            <a:off x="2058988" y="1911350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4" name="Text Box 77"/>
          <p:cNvSpPr txBox="1">
            <a:spLocks noChangeArrowheads="1"/>
          </p:cNvSpPr>
          <p:nvPr/>
        </p:nvSpPr>
        <p:spPr bwMode="auto">
          <a:xfrm>
            <a:off x="2581275" y="2335213"/>
            <a:ext cx="884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99FF"/>
                </a:solidFill>
                <a:latin typeface="Verdana" pitchFamily="34" charset="0"/>
                <a:ea typeface="ＭＳ Ｐゴシック" pitchFamily="50" charset="-128"/>
              </a:rPr>
              <a:t>target</a:t>
            </a:r>
          </a:p>
        </p:txBody>
      </p:sp>
      <p:sp>
        <p:nvSpPr>
          <p:cNvPr id="255" name="Text Box 78"/>
          <p:cNvSpPr txBox="1">
            <a:spLocks noChangeArrowheads="1"/>
          </p:cNvSpPr>
          <p:nvPr/>
        </p:nvSpPr>
        <p:spPr bwMode="auto">
          <a:xfrm>
            <a:off x="474663" y="866775"/>
            <a:ext cx="1271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defTabSz="41767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6699FF"/>
                </a:solidFill>
                <a:latin typeface="Verdana" pitchFamily="34" charset="0"/>
                <a:ea typeface="ＭＳ Ｐゴシック" pitchFamily="50" charset="-128"/>
              </a:rPr>
              <a:t>projectile</a:t>
            </a:r>
          </a:p>
        </p:txBody>
      </p:sp>
      <p:grpSp>
        <p:nvGrpSpPr>
          <p:cNvPr id="258" name="グループ化 156"/>
          <p:cNvGrpSpPr>
            <a:grpSpLocks/>
          </p:cNvGrpSpPr>
          <p:nvPr/>
        </p:nvGrpSpPr>
        <p:grpSpPr bwMode="auto">
          <a:xfrm>
            <a:off x="4714875" y="917575"/>
            <a:ext cx="3425825" cy="1268413"/>
            <a:chOff x="4714875" y="917575"/>
            <a:chExt cx="3425825" cy="1268413"/>
          </a:xfrm>
        </p:grpSpPr>
        <p:sp>
          <p:nvSpPr>
            <p:cNvPr id="259" name="AutoShape 76"/>
            <p:cNvSpPr>
              <a:spLocks noChangeArrowheads="1"/>
            </p:cNvSpPr>
            <p:nvPr/>
          </p:nvSpPr>
          <p:spPr bwMode="auto">
            <a:xfrm rot="16200000" flipH="1">
              <a:off x="5634038" y="1250950"/>
              <a:ext cx="157162" cy="230188"/>
            </a:xfrm>
            <a:prstGeom prst="downArrow">
              <a:avLst>
                <a:gd name="adj1" fmla="val 50000"/>
                <a:gd name="adj2" fmla="val 36616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0" name="Text Box 81"/>
            <p:cNvSpPr txBox="1">
              <a:spLocks noChangeArrowheads="1"/>
            </p:cNvSpPr>
            <p:nvPr/>
          </p:nvSpPr>
          <p:spPr bwMode="auto">
            <a:xfrm>
              <a:off x="5786438" y="1230313"/>
              <a:ext cx="3524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solidFill>
                    <a:srgbClr val="009900"/>
                  </a:solidFill>
                  <a:latin typeface="Verdana" pitchFamily="34" charset="0"/>
                  <a:ea typeface="ＭＳ Ｐゴシック" pitchFamily="50" charset="-128"/>
                </a:rPr>
                <a:t>P</a:t>
              </a:r>
            </a:p>
          </p:txBody>
        </p:sp>
        <p:sp>
          <p:nvSpPr>
            <p:cNvPr id="261" name="Text Box 82"/>
            <p:cNvSpPr txBox="1">
              <a:spLocks noChangeArrowheads="1"/>
            </p:cNvSpPr>
            <p:nvPr/>
          </p:nvSpPr>
          <p:spPr bwMode="auto">
            <a:xfrm>
              <a:off x="4714875" y="1819275"/>
              <a:ext cx="4619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solidFill>
                    <a:srgbClr val="009900"/>
                  </a:solidFill>
                  <a:latin typeface="Verdana" pitchFamily="34" charset="0"/>
                  <a:ea typeface="ＭＳ Ｐゴシック" pitchFamily="50" charset="-128"/>
                </a:rPr>
                <a:t>-P</a:t>
              </a:r>
            </a:p>
          </p:txBody>
        </p:sp>
        <p:sp>
          <p:nvSpPr>
            <p:cNvPr id="262" name="AutoShape 85"/>
            <p:cNvSpPr>
              <a:spLocks noChangeArrowheads="1"/>
            </p:cNvSpPr>
            <p:nvPr/>
          </p:nvSpPr>
          <p:spPr bwMode="auto">
            <a:xfrm rot="5400000" flipH="1">
              <a:off x="4901406" y="1716882"/>
              <a:ext cx="157163" cy="228600"/>
            </a:xfrm>
            <a:prstGeom prst="downArrow">
              <a:avLst>
                <a:gd name="adj1" fmla="val 50000"/>
                <a:gd name="adj2" fmla="val 36364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63" name="Text Box 87"/>
            <p:cNvSpPr txBox="1">
              <a:spLocks noChangeArrowheads="1"/>
            </p:cNvSpPr>
            <p:nvPr/>
          </p:nvSpPr>
          <p:spPr bwMode="auto">
            <a:xfrm>
              <a:off x="6249988" y="917575"/>
              <a:ext cx="189071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009900"/>
                  </a:solidFill>
                  <a:latin typeface="Verdana" pitchFamily="34" charset="0"/>
                  <a:ea typeface="ＭＳ Ｐゴシック" pitchFamily="50" charset="-128"/>
                </a:rPr>
                <a:t>Sum of the lost Fermi momenta</a:t>
              </a:r>
            </a:p>
          </p:txBody>
        </p:sp>
      </p:grpSp>
      <p:sp>
        <p:nvSpPr>
          <p:cNvPr id="264" name="Oval 89"/>
          <p:cNvSpPr>
            <a:spLocks noChangeArrowheads="1"/>
          </p:cNvSpPr>
          <p:nvPr/>
        </p:nvSpPr>
        <p:spPr bwMode="auto">
          <a:xfrm>
            <a:off x="1828800" y="2014538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5" name="Oval 90"/>
          <p:cNvSpPr>
            <a:spLocks noChangeArrowheads="1"/>
          </p:cNvSpPr>
          <p:nvPr/>
        </p:nvSpPr>
        <p:spPr bwMode="auto">
          <a:xfrm>
            <a:off x="2058988" y="2274888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" name="Oval 91"/>
          <p:cNvSpPr>
            <a:spLocks noChangeArrowheads="1"/>
          </p:cNvSpPr>
          <p:nvPr/>
        </p:nvSpPr>
        <p:spPr bwMode="auto">
          <a:xfrm>
            <a:off x="1920875" y="2066925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7" name="Oval 92"/>
          <p:cNvSpPr>
            <a:spLocks noChangeArrowheads="1"/>
          </p:cNvSpPr>
          <p:nvPr/>
        </p:nvSpPr>
        <p:spPr bwMode="auto">
          <a:xfrm>
            <a:off x="2195513" y="206692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8" name="Oval 93"/>
          <p:cNvSpPr>
            <a:spLocks noChangeArrowheads="1"/>
          </p:cNvSpPr>
          <p:nvPr/>
        </p:nvSpPr>
        <p:spPr bwMode="auto">
          <a:xfrm>
            <a:off x="2058988" y="2170113"/>
            <a:ext cx="163512" cy="1793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9" name="Oval 94"/>
          <p:cNvSpPr>
            <a:spLocks noChangeArrowheads="1"/>
          </p:cNvSpPr>
          <p:nvPr/>
        </p:nvSpPr>
        <p:spPr bwMode="auto">
          <a:xfrm>
            <a:off x="2333625" y="2222500"/>
            <a:ext cx="163513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0" name="Oval 95"/>
          <p:cNvSpPr>
            <a:spLocks noChangeArrowheads="1"/>
          </p:cNvSpPr>
          <p:nvPr/>
        </p:nvSpPr>
        <p:spPr bwMode="auto">
          <a:xfrm>
            <a:off x="2195513" y="237966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1" name="Oval 96"/>
          <p:cNvSpPr>
            <a:spLocks noChangeArrowheads="1"/>
          </p:cNvSpPr>
          <p:nvPr/>
        </p:nvSpPr>
        <p:spPr bwMode="auto">
          <a:xfrm>
            <a:off x="2058988" y="2325688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2" name="Oval 97"/>
          <p:cNvSpPr>
            <a:spLocks noChangeArrowheads="1"/>
          </p:cNvSpPr>
          <p:nvPr/>
        </p:nvSpPr>
        <p:spPr bwMode="auto">
          <a:xfrm>
            <a:off x="1920875" y="2170113"/>
            <a:ext cx="163513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3" name="Oval 98"/>
          <p:cNvSpPr>
            <a:spLocks noChangeArrowheads="1"/>
          </p:cNvSpPr>
          <p:nvPr/>
        </p:nvSpPr>
        <p:spPr bwMode="auto">
          <a:xfrm>
            <a:off x="2195513" y="2222500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4" name="Oval 99"/>
          <p:cNvSpPr>
            <a:spLocks noChangeArrowheads="1"/>
          </p:cNvSpPr>
          <p:nvPr/>
        </p:nvSpPr>
        <p:spPr bwMode="auto">
          <a:xfrm>
            <a:off x="2058988" y="2066925"/>
            <a:ext cx="163512" cy="179388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5" name="Oval 100"/>
          <p:cNvSpPr>
            <a:spLocks noChangeArrowheads="1"/>
          </p:cNvSpPr>
          <p:nvPr/>
        </p:nvSpPr>
        <p:spPr bwMode="auto">
          <a:xfrm>
            <a:off x="2151063" y="1806575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" name="Oval 101"/>
          <p:cNvSpPr>
            <a:spLocks noChangeArrowheads="1"/>
          </p:cNvSpPr>
          <p:nvPr/>
        </p:nvSpPr>
        <p:spPr bwMode="auto">
          <a:xfrm>
            <a:off x="1966913" y="2274888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7" name="Oval 102"/>
          <p:cNvSpPr>
            <a:spLocks noChangeArrowheads="1"/>
          </p:cNvSpPr>
          <p:nvPr/>
        </p:nvSpPr>
        <p:spPr bwMode="auto">
          <a:xfrm>
            <a:off x="2287588" y="2119313"/>
            <a:ext cx="163512" cy="177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8" name="Oval 103"/>
          <p:cNvSpPr>
            <a:spLocks noChangeArrowheads="1"/>
          </p:cNvSpPr>
          <p:nvPr/>
        </p:nvSpPr>
        <p:spPr bwMode="auto">
          <a:xfrm>
            <a:off x="2243138" y="2014538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9" name="Oval 104"/>
          <p:cNvSpPr>
            <a:spLocks noChangeArrowheads="1"/>
          </p:cNvSpPr>
          <p:nvPr/>
        </p:nvSpPr>
        <p:spPr bwMode="auto">
          <a:xfrm>
            <a:off x="2058988" y="2119313"/>
            <a:ext cx="163512" cy="179387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0" name="Oval 105"/>
          <p:cNvSpPr>
            <a:spLocks noChangeArrowheads="1"/>
          </p:cNvSpPr>
          <p:nvPr/>
        </p:nvSpPr>
        <p:spPr bwMode="auto">
          <a:xfrm>
            <a:off x="2058988" y="1962150"/>
            <a:ext cx="163512" cy="180975"/>
          </a:xfrm>
          <a:prstGeom prst="ellipse">
            <a:avLst/>
          </a:prstGeom>
          <a:gradFill rotWithShape="1">
            <a:gsLst>
              <a:gs pos="0">
                <a:srgbClr val="FFDFDF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1" name="Rectangle 106"/>
          <p:cNvSpPr>
            <a:spLocks noChangeArrowheads="1"/>
          </p:cNvSpPr>
          <p:nvPr/>
        </p:nvSpPr>
        <p:spPr bwMode="auto">
          <a:xfrm>
            <a:off x="6399213" y="2652713"/>
            <a:ext cx="25130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176713">
              <a:lnSpc>
                <a:spcPct val="80000"/>
              </a:lnSpc>
              <a:spcBef>
                <a:spcPct val="20000"/>
              </a:spcBef>
            </a:pPr>
            <a:r>
              <a:rPr lang="en-US" altLang="ja-JP" sz="120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K.Asahi </a:t>
            </a:r>
            <a:r>
              <a:rPr lang="en-US" altLang="ja-JP" sz="1200" i="1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ja-JP" sz="120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., PLB 251, 499 (1990)</a:t>
            </a:r>
          </a:p>
        </p:txBody>
      </p:sp>
      <p:grpSp>
        <p:nvGrpSpPr>
          <p:cNvPr id="285" name="グループ化 159"/>
          <p:cNvGrpSpPr>
            <a:grpSpLocks/>
          </p:cNvGrpSpPr>
          <p:nvPr/>
        </p:nvGrpSpPr>
        <p:grpSpPr bwMode="auto">
          <a:xfrm>
            <a:off x="5232400" y="1390650"/>
            <a:ext cx="3432175" cy="652463"/>
            <a:chOff x="5232400" y="1390650"/>
            <a:chExt cx="3432175" cy="652463"/>
          </a:xfrm>
        </p:grpSpPr>
        <p:sp>
          <p:nvSpPr>
            <p:cNvPr id="286" name="Text Box 80"/>
            <p:cNvSpPr txBox="1">
              <a:spLocks noChangeArrowheads="1"/>
            </p:cNvSpPr>
            <p:nvPr/>
          </p:nvSpPr>
          <p:spPr bwMode="auto">
            <a:xfrm>
              <a:off x="5319713" y="1547813"/>
              <a:ext cx="3635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defTabSz="41767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defTabSz="41767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 i="1">
                  <a:solidFill>
                    <a:schemeClr val="accent2"/>
                  </a:solidFill>
                  <a:latin typeface="Verdana" pitchFamily="34" charset="0"/>
                  <a:ea typeface="ＭＳ Ｐゴシック" pitchFamily="50" charset="-128"/>
                </a:rPr>
                <a:t>R</a:t>
              </a:r>
            </a:p>
          </p:txBody>
        </p:sp>
        <p:grpSp>
          <p:nvGrpSpPr>
            <p:cNvPr id="287" name="グループ化 155"/>
            <p:cNvGrpSpPr>
              <a:grpSpLocks/>
            </p:cNvGrpSpPr>
            <p:nvPr/>
          </p:nvGrpSpPr>
          <p:grpSpPr bwMode="auto">
            <a:xfrm>
              <a:off x="5232400" y="1390650"/>
              <a:ext cx="3432175" cy="652463"/>
              <a:chOff x="5232400" y="1390650"/>
              <a:chExt cx="3432175" cy="652463"/>
            </a:xfrm>
          </p:grpSpPr>
          <p:sp>
            <p:nvSpPr>
              <p:cNvPr id="288" name="Text Box 86"/>
              <p:cNvSpPr txBox="1">
                <a:spLocks noChangeArrowheads="1"/>
              </p:cNvSpPr>
              <p:nvPr/>
            </p:nvSpPr>
            <p:spPr bwMode="auto">
              <a:xfrm>
                <a:off x="6013450" y="1525588"/>
                <a:ext cx="265112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400" b="1">
                    <a:solidFill>
                      <a:schemeClr val="accent2"/>
                    </a:solidFill>
                    <a:latin typeface="Verdana" pitchFamily="34" charset="0"/>
                    <a:ea typeface="ＭＳ Ｐゴシック" pitchFamily="50" charset="-128"/>
                  </a:rPr>
                  <a:t>Position vector of the participant portion</a:t>
                </a:r>
              </a:p>
            </p:txBody>
          </p:sp>
          <p:grpSp>
            <p:nvGrpSpPr>
              <p:cNvPr id="289" name="Group 110"/>
              <p:cNvGrpSpPr>
                <a:grpSpLocks/>
              </p:cNvGrpSpPr>
              <p:nvPr/>
            </p:nvGrpSpPr>
            <p:grpSpPr bwMode="auto">
              <a:xfrm>
                <a:off x="5232400" y="1390650"/>
                <a:ext cx="136525" cy="384175"/>
                <a:chOff x="2688" y="15026"/>
                <a:chExt cx="136" cy="336"/>
              </a:xfrm>
            </p:grpSpPr>
            <p:sp>
              <p:nvSpPr>
                <p:cNvPr id="290" name="AutoShape 111"/>
                <p:cNvSpPr>
                  <a:spLocks noChangeArrowheads="1"/>
                </p:cNvSpPr>
                <p:nvPr/>
              </p:nvSpPr>
              <p:spPr bwMode="auto">
                <a:xfrm>
                  <a:off x="2688" y="15026"/>
                  <a:ext cx="136" cy="336"/>
                </a:xfrm>
                <a:prstGeom prst="downArrow">
                  <a:avLst>
                    <a:gd name="adj1" fmla="val 50000"/>
                    <a:gd name="adj2" fmla="val 61765"/>
                  </a:avLst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91" name="AutoShape 112"/>
                <p:cNvSpPr>
                  <a:spLocks noChangeArrowheads="1"/>
                </p:cNvSpPr>
                <p:nvPr/>
              </p:nvSpPr>
              <p:spPr bwMode="auto">
                <a:xfrm>
                  <a:off x="2711" y="15034"/>
                  <a:ext cx="91" cy="317"/>
                </a:xfrm>
                <a:prstGeom prst="downArrow">
                  <a:avLst>
                    <a:gd name="adj1" fmla="val 50000"/>
                    <a:gd name="adj2" fmla="val 87088"/>
                  </a:avLst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ja-JP" altLang="en-US"/>
                </a:p>
              </p:txBody>
            </p:sp>
          </p:grpSp>
        </p:grpSp>
      </p:grpSp>
      <p:grpSp>
        <p:nvGrpSpPr>
          <p:cNvPr id="6" name="グループ化 5"/>
          <p:cNvGrpSpPr/>
          <p:nvPr/>
        </p:nvGrpSpPr>
        <p:grpSpPr>
          <a:xfrm>
            <a:off x="3111500" y="817563"/>
            <a:ext cx="2478088" cy="1111250"/>
            <a:chOff x="3111500" y="817563"/>
            <a:chExt cx="2478088" cy="111125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111500" y="817563"/>
              <a:ext cx="2478088" cy="984250"/>
              <a:chOff x="3111500" y="817563"/>
              <a:chExt cx="2478088" cy="984250"/>
            </a:xfrm>
          </p:grpSpPr>
          <p:grpSp>
            <p:nvGrpSpPr>
              <p:cNvPr id="197" name="Group 19"/>
              <p:cNvGrpSpPr>
                <a:grpSpLocks/>
              </p:cNvGrpSpPr>
              <p:nvPr/>
            </p:nvGrpSpPr>
            <p:grpSpPr bwMode="auto">
              <a:xfrm>
                <a:off x="5048250" y="1077913"/>
                <a:ext cx="541338" cy="547687"/>
                <a:chOff x="2778" y="14935"/>
                <a:chExt cx="535" cy="477"/>
              </a:xfrm>
            </p:grpSpPr>
            <p:sp>
              <p:nvSpPr>
                <p:cNvPr id="198" name="Oval 20"/>
                <p:cNvSpPr>
                  <a:spLocks noChangeArrowheads="1"/>
                </p:cNvSpPr>
                <p:nvPr/>
              </p:nvSpPr>
              <p:spPr bwMode="auto">
                <a:xfrm>
                  <a:off x="3052" y="15224"/>
                  <a:ext cx="165" cy="1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9" name="Oval 21"/>
                <p:cNvSpPr>
                  <a:spLocks noChangeArrowheads="1"/>
                </p:cNvSpPr>
                <p:nvPr/>
              </p:nvSpPr>
              <p:spPr bwMode="auto">
                <a:xfrm>
                  <a:off x="2903" y="14935"/>
                  <a:ext cx="163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0" name="Oval 22"/>
                <p:cNvSpPr>
                  <a:spLocks noChangeArrowheads="1"/>
                </p:cNvSpPr>
                <p:nvPr/>
              </p:nvSpPr>
              <p:spPr bwMode="auto">
                <a:xfrm>
                  <a:off x="2822" y="15234"/>
                  <a:ext cx="163" cy="1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1" name="Oval 23"/>
                <p:cNvSpPr>
                  <a:spLocks noChangeArrowheads="1"/>
                </p:cNvSpPr>
                <p:nvPr/>
              </p:nvSpPr>
              <p:spPr bwMode="auto">
                <a:xfrm>
                  <a:off x="3145" y="15256"/>
                  <a:ext cx="163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2" name="Oval 24"/>
                <p:cNvSpPr>
                  <a:spLocks noChangeArrowheads="1"/>
                </p:cNvSpPr>
                <p:nvPr/>
              </p:nvSpPr>
              <p:spPr bwMode="auto">
                <a:xfrm>
                  <a:off x="2805" y="15002"/>
                  <a:ext cx="163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3" name="Oval 25"/>
                <p:cNvSpPr>
                  <a:spLocks noChangeArrowheads="1"/>
                </p:cNvSpPr>
                <p:nvPr/>
              </p:nvSpPr>
              <p:spPr bwMode="auto">
                <a:xfrm>
                  <a:off x="3134" y="15022"/>
                  <a:ext cx="162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Oval 26"/>
                <p:cNvSpPr>
                  <a:spLocks noChangeArrowheads="1"/>
                </p:cNvSpPr>
                <p:nvPr/>
              </p:nvSpPr>
              <p:spPr bwMode="auto">
                <a:xfrm>
                  <a:off x="3149" y="15126"/>
                  <a:ext cx="164" cy="1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" name="Oval 27"/>
                <p:cNvSpPr>
                  <a:spLocks noChangeArrowheads="1"/>
                </p:cNvSpPr>
                <p:nvPr/>
              </p:nvSpPr>
              <p:spPr bwMode="auto">
                <a:xfrm>
                  <a:off x="2778" y="15126"/>
                  <a:ext cx="163" cy="1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Oval 28"/>
                <p:cNvSpPr>
                  <a:spLocks noChangeArrowheads="1"/>
                </p:cNvSpPr>
                <p:nvPr/>
              </p:nvSpPr>
              <p:spPr bwMode="auto">
                <a:xfrm>
                  <a:off x="2951" y="15201"/>
                  <a:ext cx="162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7" name="Oval 29"/>
                <p:cNvSpPr>
                  <a:spLocks noChangeArrowheads="1"/>
                </p:cNvSpPr>
                <p:nvPr/>
              </p:nvSpPr>
              <p:spPr bwMode="auto">
                <a:xfrm>
                  <a:off x="2914" y="15086"/>
                  <a:ext cx="162" cy="1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8" name="Oval 30"/>
                <p:cNvSpPr>
                  <a:spLocks noChangeArrowheads="1"/>
                </p:cNvSpPr>
                <p:nvPr/>
              </p:nvSpPr>
              <p:spPr bwMode="auto">
                <a:xfrm>
                  <a:off x="3046" y="15075"/>
                  <a:ext cx="162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9" name="Oval 31"/>
                <p:cNvSpPr>
                  <a:spLocks noChangeArrowheads="1"/>
                </p:cNvSpPr>
                <p:nvPr/>
              </p:nvSpPr>
              <p:spPr bwMode="auto">
                <a:xfrm>
                  <a:off x="3035" y="14939"/>
                  <a:ext cx="163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6" name="Text Box 79"/>
              <p:cNvSpPr txBox="1">
                <a:spLocks noChangeArrowheads="1"/>
              </p:cNvSpPr>
              <p:nvPr/>
            </p:nvSpPr>
            <p:spPr bwMode="auto">
              <a:xfrm>
                <a:off x="3876675" y="817563"/>
                <a:ext cx="12366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600" b="1">
                    <a:solidFill>
                      <a:srgbClr val="6699FF"/>
                    </a:solidFill>
                    <a:latin typeface="Verdana" pitchFamily="34" charset="0"/>
                    <a:ea typeface="ＭＳ Ｐゴシック" pitchFamily="50" charset="-128"/>
                  </a:rPr>
                  <a:t>fragment</a:t>
                </a:r>
              </a:p>
            </p:txBody>
          </p:sp>
          <p:sp>
            <p:nvSpPr>
              <p:cNvPr id="257" name="AutoShape 84"/>
              <p:cNvSpPr>
                <a:spLocks noChangeArrowheads="1"/>
              </p:cNvSpPr>
              <p:nvPr/>
            </p:nvSpPr>
            <p:spPr bwMode="auto">
              <a:xfrm>
                <a:off x="3111500" y="1214438"/>
                <a:ext cx="963613" cy="155575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4853 h 21600"/>
                  <a:gd name="T14" fmla="*/ 19528 w 21600"/>
                  <a:gd name="T15" fmla="*/ 1674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838" y="0"/>
                    </a:moveTo>
                    <a:lnTo>
                      <a:pt x="17838" y="4853"/>
                    </a:lnTo>
                    <a:lnTo>
                      <a:pt x="3375" y="4853"/>
                    </a:lnTo>
                    <a:lnTo>
                      <a:pt x="3375" y="16747"/>
                    </a:lnTo>
                    <a:lnTo>
                      <a:pt x="17838" y="16747"/>
                    </a:lnTo>
                    <a:lnTo>
                      <a:pt x="17838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4853"/>
                    </a:moveTo>
                    <a:lnTo>
                      <a:pt x="1350" y="16747"/>
                    </a:lnTo>
                    <a:lnTo>
                      <a:pt x="2700" y="16747"/>
                    </a:lnTo>
                    <a:lnTo>
                      <a:pt x="2700" y="4853"/>
                    </a:lnTo>
                    <a:close/>
                  </a:path>
                  <a:path w="21600" h="21600">
                    <a:moveTo>
                      <a:pt x="0" y="4853"/>
                    </a:moveTo>
                    <a:lnTo>
                      <a:pt x="0" y="16747"/>
                    </a:lnTo>
                    <a:lnTo>
                      <a:pt x="675" y="16747"/>
                    </a:lnTo>
                    <a:lnTo>
                      <a:pt x="675" y="4853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82" name="Group 107"/>
              <p:cNvGrpSpPr>
                <a:grpSpLocks/>
              </p:cNvGrpSpPr>
              <p:nvPr/>
            </p:nvGrpSpPr>
            <p:grpSpPr bwMode="auto">
              <a:xfrm>
                <a:off x="3541713" y="1587500"/>
                <a:ext cx="319087" cy="214313"/>
                <a:chOff x="2859" y="15298"/>
                <a:chExt cx="315" cy="186"/>
              </a:xfrm>
            </p:grpSpPr>
            <p:sp>
              <p:nvSpPr>
                <p:cNvPr id="283" name="Oval 108"/>
                <p:cNvSpPr>
                  <a:spLocks noChangeArrowheads="1"/>
                </p:cNvSpPr>
                <p:nvPr/>
              </p:nvSpPr>
              <p:spPr bwMode="auto">
                <a:xfrm>
                  <a:off x="3010" y="15329"/>
                  <a:ext cx="164" cy="1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4" name="Oval 109"/>
                <p:cNvSpPr>
                  <a:spLocks noChangeArrowheads="1"/>
                </p:cNvSpPr>
                <p:nvPr/>
              </p:nvSpPr>
              <p:spPr bwMode="auto">
                <a:xfrm>
                  <a:off x="2859" y="15298"/>
                  <a:ext cx="165" cy="1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DFDF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92" name="Group 113"/>
            <p:cNvGrpSpPr>
              <a:grpSpLocks/>
            </p:cNvGrpSpPr>
            <p:nvPr/>
          </p:nvGrpSpPr>
          <p:grpSpPr bwMode="auto">
            <a:xfrm>
              <a:off x="5133975" y="1716088"/>
              <a:ext cx="319088" cy="212725"/>
              <a:chOff x="2859" y="15298"/>
              <a:chExt cx="315" cy="186"/>
            </a:xfrm>
          </p:grpSpPr>
          <p:sp>
            <p:nvSpPr>
              <p:cNvPr id="293" name="Oval 114"/>
              <p:cNvSpPr>
                <a:spLocks noChangeArrowheads="1"/>
              </p:cNvSpPr>
              <p:nvPr/>
            </p:nvSpPr>
            <p:spPr bwMode="auto">
              <a:xfrm>
                <a:off x="3010" y="15329"/>
                <a:ext cx="164" cy="155"/>
              </a:xfrm>
              <a:prstGeom prst="ellipse">
                <a:avLst/>
              </a:prstGeom>
              <a:noFill/>
              <a:ln w="28575">
                <a:solidFill>
                  <a:srgbClr val="FF99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4" name="Oval 115"/>
              <p:cNvSpPr>
                <a:spLocks noChangeArrowheads="1"/>
              </p:cNvSpPr>
              <p:nvPr/>
            </p:nvSpPr>
            <p:spPr bwMode="auto">
              <a:xfrm>
                <a:off x="2859" y="15298"/>
                <a:ext cx="165" cy="156"/>
              </a:xfrm>
              <a:prstGeom prst="ellipse">
                <a:avLst/>
              </a:prstGeom>
              <a:noFill/>
              <a:ln w="28575">
                <a:solidFill>
                  <a:srgbClr val="FF99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295" name="グループ化 158"/>
          <p:cNvGrpSpPr>
            <a:grpSpLocks/>
          </p:cNvGrpSpPr>
          <p:nvPr/>
        </p:nvGrpSpPr>
        <p:grpSpPr bwMode="auto">
          <a:xfrm>
            <a:off x="4745038" y="912813"/>
            <a:ext cx="3898900" cy="1711325"/>
            <a:chOff x="4745038" y="912813"/>
            <a:chExt cx="3898900" cy="1711325"/>
          </a:xfrm>
        </p:grpSpPr>
        <p:grpSp>
          <p:nvGrpSpPr>
            <p:cNvPr id="296" name="グループ化 157"/>
            <p:cNvGrpSpPr>
              <a:grpSpLocks/>
            </p:cNvGrpSpPr>
            <p:nvPr/>
          </p:nvGrpSpPr>
          <p:grpSpPr bwMode="auto">
            <a:xfrm>
              <a:off x="4745038" y="2089150"/>
              <a:ext cx="3898900" cy="534988"/>
              <a:chOff x="4745038" y="2089150"/>
              <a:chExt cx="3898900" cy="534988"/>
            </a:xfrm>
          </p:grpSpPr>
          <p:sp>
            <p:nvSpPr>
              <p:cNvPr id="298" name="Text Box 83"/>
              <p:cNvSpPr txBox="1">
                <a:spLocks noChangeArrowheads="1"/>
              </p:cNvSpPr>
              <p:nvPr/>
            </p:nvSpPr>
            <p:spPr bwMode="auto">
              <a:xfrm>
                <a:off x="4745038" y="2228850"/>
                <a:ext cx="1265237" cy="395288"/>
              </a:xfrm>
              <a:prstGeom prst="rect">
                <a:avLst/>
              </a:prstGeom>
              <a:noFill/>
              <a:ln w="28575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b="1" i="1">
                    <a:solidFill>
                      <a:srgbClr val="FF0000"/>
                    </a:solidFill>
                    <a:latin typeface="Verdana" pitchFamily="34" charset="0"/>
                    <a:ea typeface="ＭＳ Ｐゴシック" pitchFamily="50" charset="-128"/>
                  </a:rPr>
                  <a:t>L</a:t>
                </a:r>
                <a:r>
                  <a:rPr lang="en-US" altLang="ja-JP" b="1" baseline="-25000">
                    <a:solidFill>
                      <a:srgbClr val="FF0000"/>
                    </a:solidFill>
                    <a:latin typeface="Verdana" pitchFamily="34" charset="0"/>
                    <a:ea typeface="ＭＳ Ｐゴシック" pitchFamily="50" charset="-128"/>
                  </a:rPr>
                  <a:t>F</a:t>
                </a:r>
                <a:r>
                  <a:rPr lang="en-US" altLang="ja-JP" b="1" i="1">
                    <a:latin typeface="Verdana" pitchFamily="34" charset="0"/>
                    <a:ea typeface="ＭＳ Ｐゴシック" pitchFamily="50" charset="-128"/>
                  </a:rPr>
                  <a:t>=-</a:t>
                </a:r>
                <a:r>
                  <a:rPr lang="en-US" altLang="ja-JP" b="1" i="1">
                    <a:solidFill>
                      <a:schemeClr val="accent2"/>
                    </a:solidFill>
                    <a:latin typeface="Verdana" pitchFamily="34" charset="0"/>
                    <a:ea typeface="ＭＳ Ｐゴシック" pitchFamily="50" charset="-128"/>
                  </a:rPr>
                  <a:t>R</a:t>
                </a:r>
                <a:r>
                  <a:rPr lang="en-US" altLang="ja-JP" b="1" i="1">
                    <a:latin typeface="Verdana" pitchFamily="34" charset="0"/>
                    <a:ea typeface="ＭＳ Ｐゴシック" pitchFamily="50" charset="-128"/>
                  </a:rPr>
                  <a:t>x</a:t>
                </a:r>
                <a:r>
                  <a:rPr lang="en-US" altLang="ja-JP" b="1" i="1">
                    <a:solidFill>
                      <a:srgbClr val="009900"/>
                    </a:solidFill>
                    <a:latin typeface="Verdana" pitchFamily="34" charset="0"/>
                    <a:ea typeface="ＭＳ Ｐゴシック" pitchFamily="50" charset="-128"/>
                  </a:rPr>
                  <a:t>P</a:t>
                </a:r>
              </a:p>
            </p:txBody>
          </p:sp>
          <p:sp>
            <p:nvSpPr>
              <p:cNvPr id="299" name="Text Box 88"/>
              <p:cNvSpPr txBox="1">
                <a:spLocks noChangeArrowheads="1"/>
              </p:cNvSpPr>
              <p:nvPr/>
            </p:nvSpPr>
            <p:spPr bwMode="auto">
              <a:xfrm>
                <a:off x="6057900" y="2089150"/>
                <a:ext cx="2586038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defTabSz="4176713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defTabSz="41767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sz="1400" b="1">
                    <a:solidFill>
                      <a:srgbClr val="FF0000"/>
                    </a:solidFill>
                    <a:latin typeface="Verdana" pitchFamily="34" charset="0"/>
                    <a:ea typeface="ＭＳ Ｐゴシック" pitchFamily="50" charset="-128"/>
                  </a:rPr>
                  <a:t>Angular momentum left in the fragment part </a:t>
                </a:r>
              </a:p>
            </p:txBody>
          </p:sp>
        </p:grpSp>
        <p:sp>
          <p:nvSpPr>
            <p:cNvPr id="297" name="Arc 153"/>
            <p:cNvSpPr>
              <a:spLocks/>
            </p:cNvSpPr>
            <p:nvPr/>
          </p:nvSpPr>
          <p:spPr bwMode="auto">
            <a:xfrm rot="-1325653">
              <a:off x="5095875" y="912813"/>
              <a:ext cx="441325" cy="342900"/>
            </a:xfrm>
            <a:custGeom>
              <a:avLst/>
              <a:gdLst>
                <a:gd name="T0" fmla="*/ 0 w 33723"/>
                <a:gd name="T1" fmla="*/ 2147483647 h 21600"/>
                <a:gd name="T2" fmla="*/ 2147483647 w 33723"/>
                <a:gd name="T3" fmla="*/ 2147483647 h 21600"/>
                <a:gd name="T4" fmla="*/ 2147483647 w 33723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3723"/>
                <a:gd name="T10" fmla="*/ 0 h 21600"/>
                <a:gd name="T11" fmla="*/ 33723 w 337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23" h="21600" fill="none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</a:path>
                <a:path w="33723" h="21600" stroke="0" extrusionOk="0">
                  <a:moveTo>
                    <a:pt x="-1" y="3722"/>
                  </a:moveTo>
                  <a:cubicBezTo>
                    <a:pt x="3577" y="1296"/>
                    <a:pt x="7800" y="-1"/>
                    <a:pt x="12123" y="0"/>
                  </a:cubicBezTo>
                  <a:cubicBezTo>
                    <a:pt x="24052" y="0"/>
                    <a:pt x="33723" y="9670"/>
                    <a:pt x="33723" y="21600"/>
                  </a:cubicBezTo>
                  <a:lnTo>
                    <a:pt x="12123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7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グループ化 9"/>
          <p:cNvGrpSpPr>
            <a:grpSpLocks/>
          </p:cNvGrpSpPr>
          <p:nvPr/>
        </p:nvGrpSpPr>
        <p:grpSpPr bwMode="auto">
          <a:xfrm>
            <a:off x="5700713" y="3327400"/>
            <a:ext cx="2867025" cy="2867025"/>
            <a:chOff x="5700713" y="3327400"/>
            <a:chExt cx="2867025" cy="2867025"/>
          </a:xfrm>
        </p:grpSpPr>
        <p:pic>
          <p:nvPicPr>
            <p:cNvPr id="12319" name="図 20" descr="pad4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3" y="3327400"/>
              <a:ext cx="2867025" cy="286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0" name="正方形/長方形 5"/>
            <p:cNvSpPr>
              <a:spLocks noChangeArrowheads="1"/>
            </p:cNvSpPr>
            <p:nvPr/>
          </p:nvSpPr>
          <p:spPr bwMode="auto">
            <a:xfrm>
              <a:off x="6877878" y="4263887"/>
              <a:ext cx="487018" cy="974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2291" name="図 3" descr="PAD-setup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936625"/>
            <a:ext cx="48847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6361113" y="6122988"/>
          <a:ext cx="16748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数式" r:id="rId7" imgW="1066337" imgH="393529" progId="Equation.3">
                  <p:embed/>
                </p:oleObj>
              </mc:Choice>
              <mc:Fallback>
                <p:oleObj name="数式" r:id="rId7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6122988"/>
                        <a:ext cx="16748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図 13" descr="b_zer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4548188"/>
            <a:ext cx="111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4" name="直線矢印コネクタ 15"/>
          <p:cNvCxnSpPr>
            <a:cxnSpLocks noChangeShapeType="1"/>
          </p:cNvCxnSpPr>
          <p:nvPr/>
        </p:nvCxnSpPr>
        <p:spPr bwMode="auto">
          <a:xfrm flipV="1">
            <a:off x="330200" y="3889375"/>
            <a:ext cx="2125663" cy="112077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miter lim="800000"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95" name="グループ化 4"/>
          <p:cNvGrpSpPr>
            <a:grpSpLocks/>
          </p:cNvGrpSpPr>
          <p:nvPr/>
        </p:nvGrpSpPr>
        <p:grpSpPr bwMode="auto">
          <a:xfrm>
            <a:off x="5903913" y="576263"/>
            <a:ext cx="2430462" cy="2636837"/>
            <a:chOff x="5903843" y="685801"/>
            <a:chExt cx="2430532" cy="2636838"/>
          </a:xfrm>
        </p:grpSpPr>
        <p:sp>
          <p:nvSpPr>
            <p:cNvPr id="12317" name="メモ 2"/>
            <p:cNvSpPr>
              <a:spLocks noChangeArrowheads="1"/>
            </p:cNvSpPr>
            <p:nvPr/>
          </p:nvSpPr>
          <p:spPr bwMode="auto">
            <a:xfrm>
              <a:off x="5903843" y="685801"/>
              <a:ext cx="2430532" cy="263683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2318" name="図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481" y="848011"/>
              <a:ext cx="2295098" cy="235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81"/>
          <p:cNvGrpSpPr>
            <a:grpSpLocks/>
          </p:cNvGrpSpPr>
          <p:nvPr/>
        </p:nvGrpSpPr>
        <p:grpSpPr bwMode="auto">
          <a:xfrm>
            <a:off x="6484938" y="4448175"/>
            <a:ext cx="1187450" cy="584200"/>
            <a:chOff x="3677" y="2506"/>
            <a:chExt cx="1052" cy="499"/>
          </a:xfrm>
        </p:grpSpPr>
        <p:sp>
          <p:nvSpPr>
            <p:cNvPr id="12306" name="Oval 82"/>
            <p:cNvSpPr>
              <a:spLocks noChangeArrowheads="1"/>
            </p:cNvSpPr>
            <p:nvPr/>
          </p:nvSpPr>
          <p:spPr bwMode="auto">
            <a:xfrm>
              <a:off x="3677" y="2506"/>
              <a:ext cx="616" cy="499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07" name="Oval 83"/>
            <p:cNvSpPr>
              <a:spLocks noChangeArrowheads="1"/>
            </p:cNvSpPr>
            <p:nvPr/>
          </p:nvSpPr>
          <p:spPr bwMode="auto">
            <a:xfrm>
              <a:off x="4113" y="2506"/>
              <a:ext cx="616" cy="499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08" name="Rectangle 84"/>
            <p:cNvSpPr>
              <a:spLocks noChangeArrowheads="1"/>
            </p:cNvSpPr>
            <p:nvPr/>
          </p:nvSpPr>
          <p:spPr bwMode="auto">
            <a:xfrm>
              <a:off x="4076" y="2579"/>
              <a:ext cx="254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09" name="Line 85"/>
            <p:cNvSpPr>
              <a:spLocks noChangeShapeType="1"/>
            </p:cNvSpPr>
            <p:nvPr/>
          </p:nvSpPr>
          <p:spPr bwMode="auto">
            <a:xfrm>
              <a:off x="3808" y="2544"/>
              <a:ext cx="744" cy="416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0" name="Line 86"/>
            <p:cNvSpPr>
              <a:spLocks noChangeShapeType="1"/>
            </p:cNvSpPr>
            <p:nvPr/>
          </p:nvSpPr>
          <p:spPr bwMode="auto">
            <a:xfrm flipV="1">
              <a:off x="3824" y="2560"/>
              <a:ext cx="744" cy="416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1" name="Line 87"/>
            <p:cNvSpPr>
              <a:spLocks noChangeShapeType="1"/>
            </p:cNvSpPr>
            <p:nvPr/>
          </p:nvSpPr>
          <p:spPr bwMode="auto">
            <a:xfrm>
              <a:off x="3696" y="2760"/>
              <a:ext cx="1024" cy="0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2" name="Line 88"/>
            <p:cNvSpPr>
              <a:spLocks noChangeShapeType="1"/>
            </p:cNvSpPr>
            <p:nvPr/>
          </p:nvSpPr>
          <p:spPr bwMode="auto">
            <a:xfrm flipH="1">
              <a:off x="4072" y="2528"/>
              <a:ext cx="256" cy="464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3" name="Line 89"/>
            <p:cNvSpPr>
              <a:spLocks noChangeShapeType="1"/>
            </p:cNvSpPr>
            <p:nvPr/>
          </p:nvSpPr>
          <p:spPr bwMode="auto">
            <a:xfrm flipH="1" flipV="1">
              <a:off x="4064" y="2520"/>
              <a:ext cx="256" cy="464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4" name="Line 90"/>
            <p:cNvSpPr>
              <a:spLocks noChangeShapeType="1"/>
            </p:cNvSpPr>
            <p:nvPr/>
          </p:nvSpPr>
          <p:spPr bwMode="auto">
            <a:xfrm>
              <a:off x="3720" y="2632"/>
              <a:ext cx="960" cy="264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5" name="Line 91"/>
            <p:cNvSpPr>
              <a:spLocks noChangeShapeType="1"/>
            </p:cNvSpPr>
            <p:nvPr/>
          </p:nvSpPr>
          <p:spPr bwMode="auto">
            <a:xfrm flipV="1">
              <a:off x="3720" y="2624"/>
              <a:ext cx="960" cy="264"/>
            </a:xfrm>
            <a:prstGeom prst="line">
              <a:avLst/>
            </a:prstGeom>
            <a:noFill/>
            <a:ln w="38100" cmpd="dbl">
              <a:solidFill>
                <a:srgbClr val="008000"/>
              </a:solidFill>
              <a:miter lim="800000"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16" name="Oval 92"/>
            <p:cNvSpPr>
              <a:spLocks noChangeArrowheads="1"/>
            </p:cNvSpPr>
            <p:nvPr/>
          </p:nvSpPr>
          <p:spPr bwMode="auto">
            <a:xfrm>
              <a:off x="4115" y="2678"/>
              <a:ext cx="176" cy="1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2297" name="タイトル 10"/>
          <p:cNvSpPr>
            <a:spLocks noGrp="1"/>
          </p:cNvSpPr>
          <p:nvPr>
            <p:ph type="title"/>
          </p:nvPr>
        </p:nvSpPr>
        <p:spPr>
          <a:xfrm>
            <a:off x="395288" y="41275"/>
            <a:ext cx="8042275" cy="460375"/>
          </a:xfrm>
        </p:spPr>
        <p:txBody>
          <a:bodyPr/>
          <a:lstStyle/>
          <a:p>
            <a:r>
              <a:rPr lang="en-US" altLang="ja-JP" smtClean="0"/>
              <a:t>Time Differential Perturbed Angular Distribution (TDPAD)</a:t>
            </a:r>
            <a:endParaRPr lang="ja-JP" altLang="en-US" smtClean="0"/>
          </a:p>
        </p:txBody>
      </p:sp>
      <p:sp>
        <p:nvSpPr>
          <p:cNvPr id="12298" name="テキスト ボックス 11"/>
          <p:cNvSpPr txBox="1">
            <a:spLocks noChangeArrowheads="1"/>
          </p:cNvSpPr>
          <p:nvPr/>
        </p:nvSpPr>
        <p:spPr bwMode="auto">
          <a:xfrm>
            <a:off x="2951163" y="1128713"/>
            <a:ext cx="21082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Implantation into</a:t>
            </a:r>
          </a:p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a Cu crystal</a:t>
            </a:r>
          </a:p>
        </p:txBody>
      </p:sp>
      <p:sp>
        <p:nvSpPr>
          <p:cNvPr id="12299" name="テキスト ボックス 14"/>
          <p:cNvSpPr txBox="1">
            <a:spLocks noChangeArrowheads="1"/>
          </p:cNvSpPr>
          <p:nvPr/>
        </p:nvSpPr>
        <p:spPr bwMode="auto">
          <a:xfrm rot="-1633513">
            <a:off x="436563" y="4748213"/>
            <a:ext cx="1673225" cy="647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 baseline="30000">
                <a:solidFill>
                  <a:schemeClr val="bg1"/>
                </a:solidFill>
              </a:rPr>
              <a:t>32m</a:t>
            </a:r>
            <a:r>
              <a:rPr lang="en-US" altLang="ja-JP" b="1">
                <a:solidFill>
                  <a:schemeClr val="bg1"/>
                </a:solidFill>
              </a:rPr>
              <a:t>Al beam</a:t>
            </a:r>
          </a:p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from BigRIPS</a:t>
            </a:r>
            <a:endParaRPr lang="ja-JP" altLang="en-US" b="1">
              <a:solidFill>
                <a:schemeClr val="bg1"/>
              </a:solidFill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74675" y="1895475"/>
            <a:ext cx="4752975" cy="4657725"/>
            <a:chOff x="761547" y="1606550"/>
            <a:chExt cx="4752975" cy="4657725"/>
          </a:xfrm>
        </p:grpSpPr>
        <p:pic>
          <p:nvPicPr>
            <p:cNvPr id="12301" name="図 3" descr="e-spe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47" y="1606550"/>
              <a:ext cx="4752975" cy="465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テキスト ボックス 4"/>
            <p:cNvSpPr txBox="1">
              <a:spLocks noChangeArrowheads="1"/>
            </p:cNvSpPr>
            <p:nvPr/>
          </p:nvSpPr>
          <p:spPr bwMode="auto">
            <a:xfrm>
              <a:off x="1266372" y="1751013"/>
              <a:ext cx="9445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0000"/>
                  </a:solidFill>
                </a:rPr>
                <a:t>222 keV</a:t>
              </a:r>
              <a:endParaRPr lang="ja-JP" altLang="en-US" b="1">
                <a:solidFill>
                  <a:srgbClr val="000000"/>
                </a:solidFill>
              </a:endParaRPr>
            </a:p>
          </p:txBody>
        </p:sp>
        <p:sp>
          <p:nvSpPr>
            <p:cNvPr id="12303" name="テキスト ボックス 5"/>
            <p:cNvSpPr txBox="1">
              <a:spLocks noChangeArrowheads="1"/>
            </p:cNvSpPr>
            <p:nvPr/>
          </p:nvSpPr>
          <p:spPr bwMode="auto">
            <a:xfrm>
              <a:off x="1769609" y="2038350"/>
              <a:ext cx="9445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0000"/>
                  </a:solidFill>
                </a:rPr>
                <a:t>734 keV</a:t>
              </a:r>
              <a:endParaRPr lang="ja-JP" altLang="en-US" b="1">
                <a:solidFill>
                  <a:srgbClr val="000000"/>
                </a:solidFill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rot="5400000">
              <a:off x="1157628" y="2218532"/>
              <a:ext cx="504825" cy="144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5400000">
              <a:off x="1733097" y="2435226"/>
              <a:ext cx="288925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5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 bwMode="auto">
          <a:xfrm>
            <a:off x="3176588" y="793750"/>
            <a:ext cx="2840037" cy="5541963"/>
          </a:xfrm>
          <a:prstGeom prst="roundRect">
            <a:avLst/>
          </a:prstGeom>
          <a:gradFill>
            <a:gsLst>
              <a:gs pos="0">
                <a:srgbClr val="FFC000"/>
              </a:gs>
              <a:gs pos="35000">
                <a:srgbClr val="FFC000"/>
              </a:gs>
              <a:gs pos="100000">
                <a:schemeClr val="bg1"/>
              </a:gs>
            </a:gsLst>
          </a:gra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5" name="図 4" descr="measur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854200"/>
            <a:ext cx="19716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176213" y="585788"/>
            <a:ext cx="2928937" cy="5732462"/>
            <a:chOff x="176213" y="585233"/>
            <a:chExt cx="2929007" cy="5733017"/>
          </a:xfrm>
        </p:grpSpPr>
        <p:sp>
          <p:nvSpPr>
            <p:cNvPr id="14" name="角丸四角形 13"/>
            <p:cNvSpPr/>
            <p:nvPr/>
          </p:nvSpPr>
          <p:spPr bwMode="auto">
            <a:xfrm>
              <a:off x="206376" y="793215"/>
              <a:ext cx="2841693" cy="5525035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328" name="図 3" descr="measureme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25" y="1854200"/>
              <a:ext cx="19145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79418" y="1036127"/>
              <a:ext cx="2497197" cy="7684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2200" dirty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S創英角ｺﾞｼｯｸUB" pitchFamily="50" charset="-128"/>
                  <a:ea typeface="HGS創英角ｺﾞｼｯｸUB" pitchFamily="50" charset="-128"/>
                </a:rPr>
                <a:t>Two-step PF</a:t>
              </a:r>
            </a:p>
            <a:p>
              <a:pPr algn="ctr">
                <a:defRPr/>
              </a:pPr>
              <a:r>
                <a:rPr lang="en-US" altLang="ja-JP" sz="2200" dirty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S創英角ｺﾞｼｯｸUB" pitchFamily="50" charset="-128"/>
                  <a:ea typeface="HGS創英角ｺﾞｼｯｸUB" pitchFamily="50" charset="-128"/>
                </a:rPr>
                <a:t>w/o Disp. </a:t>
              </a:r>
              <a:r>
                <a:rPr lang="en-US" altLang="ja-JP" sz="2200" dirty="0" err="1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S創英角ｺﾞｼｯｸUB" pitchFamily="50" charset="-128"/>
                  <a:ea typeface="HGS創英角ｺﾞｼｯｸUB" pitchFamily="50" charset="-128"/>
                </a:rPr>
                <a:t>Matcing</a:t>
              </a:r>
              <a:r>
                <a:rPr lang="en-US" altLang="ja-JP" sz="2200" dirty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S創英角ｺﾞｼｯｸUB" pitchFamily="50" charset="-128"/>
                  <a:ea typeface="HGS創英角ｺﾞｼｯｸUB" pitchFamily="50" charset="-128"/>
                </a:rPr>
                <a:t>.</a:t>
              </a:r>
              <a:endParaRPr lang="ja-JP" altLang="en-US" sz="22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3330" name="テキスト ボックス 2"/>
            <p:cNvSpPr txBox="1">
              <a:spLocks noChangeArrowheads="1"/>
            </p:cNvSpPr>
            <p:nvPr/>
          </p:nvSpPr>
          <p:spPr bwMode="auto">
            <a:xfrm>
              <a:off x="176213" y="4057650"/>
              <a:ext cx="292900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F0 target : </a:t>
              </a:r>
              <a:r>
                <a:rPr lang="en-US" altLang="ja-JP">
                  <a:solidFill>
                    <a:srgbClr val="FF0000"/>
                  </a:solidFill>
                  <a:latin typeface="MeiryoKe_UIGothic" pitchFamily="50" charset="-128"/>
                  <a:ea typeface="MeiryoKe_UIGothic" pitchFamily="50" charset="-128"/>
                </a:rPr>
                <a:t>Be 10mm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F1slit : ±3%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F5 target : </a:t>
              </a:r>
              <a:r>
                <a:rPr lang="en-US" altLang="ja-JP">
                  <a:solidFill>
                    <a:srgbClr val="FF0000"/>
                  </a:solidFill>
                  <a:latin typeface="MeiryoKe_UIGothic" pitchFamily="50" charset="-128"/>
                  <a:ea typeface="MeiryoKe_UIGothic" pitchFamily="50" charset="-128"/>
                </a:rPr>
                <a:t>Al 10mm (Wedge)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(Goldhaber</a:t>
              </a:r>
              <a:r>
                <a:rPr lang="ja-JP" altLang="en-US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 </a:t>
              </a:r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width = 0.4%)</a:t>
              </a:r>
              <a:endParaRPr lang="ja-JP" altLang="en-US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endParaRP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F5 slit : </a:t>
              </a:r>
              <a:r>
                <a:rPr lang="en-US" altLang="ja-JP">
                  <a:solidFill>
                    <a:srgbClr val="0000FF"/>
                  </a:solidFill>
                  <a:latin typeface="MeiryoKe_UIGothic" pitchFamily="50" charset="-128"/>
                  <a:ea typeface="MeiryoKe_UIGothic" pitchFamily="50" charset="-128"/>
                </a:rPr>
                <a:t>±0.5%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F7 slit : center±0.15%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92200" y="585233"/>
              <a:ext cx="1955985" cy="43088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2200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Narrow" pitchFamily="34" charset="0"/>
                </a:rPr>
                <a:t>Measurement 1</a:t>
              </a:r>
              <a:endParaRPr lang="ja-JP" altLang="en-US" sz="22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601727" y="584108"/>
            <a:ext cx="1955985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sz="2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Measurement 2</a:t>
            </a:r>
            <a:endParaRPr lang="ja-JP" altLang="en-US" sz="22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318" name="テキスト ボックス 23"/>
          <p:cNvSpPr txBox="1">
            <a:spLocks noChangeArrowheads="1"/>
          </p:cNvSpPr>
          <p:nvPr/>
        </p:nvSpPr>
        <p:spPr bwMode="auto">
          <a:xfrm>
            <a:off x="3124200" y="4067175"/>
            <a:ext cx="2928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F0 target : </a:t>
            </a:r>
            <a:r>
              <a:rPr lang="en-US" altLang="ja-JP">
                <a:solidFill>
                  <a:srgbClr val="FF0000"/>
                </a:solidFill>
                <a:latin typeface="MeiryoKe_UIGothic" pitchFamily="50" charset="-128"/>
                <a:ea typeface="MeiryoKe_UIGothic" pitchFamily="50" charset="-128"/>
              </a:rPr>
              <a:t>Be 10mm</a:t>
            </a:r>
          </a:p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F1 slit : ±3%</a:t>
            </a:r>
          </a:p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F5 target : </a:t>
            </a:r>
            <a:r>
              <a:rPr lang="en-US" altLang="ja-JP">
                <a:solidFill>
                  <a:srgbClr val="FF0000"/>
                </a:solidFill>
                <a:latin typeface="MeiryoKe_UIGothic" pitchFamily="50" charset="-128"/>
                <a:ea typeface="MeiryoKe_UIGothic" pitchFamily="50" charset="-128"/>
              </a:rPr>
              <a:t>Al 10mm (Wedge)</a:t>
            </a:r>
          </a:p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(Goldhaber width = 0.4%)</a:t>
            </a:r>
            <a:endParaRPr lang="ja-JP" altLang="en-US">
              <a:solidFill>
                <a:srgbClr val="000000"/>
              </a:solidFill>
              <a:latin typeface="MeiryoKe_UIGothic" pitchFamily="50" charset="-128"/>
              <a:ea typeface="MeiryoKe_UIGothic" pitchFamily="50" charset="-128"/>
            </a:endParaRPr>
          </a:p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F5 slit : </a:t>
            </a:r>
            <a:r>
              <a:rPr lang="en-US" altLang="ja-JP">
                <a:solidFill>
                  <a:srgbClr val="0000FF"/>
                </a:solidFill>
                <a:latin typeface="MeiryoKe_UIGothic" pitchFamily="50" charset="-128"/>
                <a:ea typeface="MeiryoKe_UIGothic" pitchFamily="50" charset="-128"/>
              </a:rPr>
              <a:t>±3%</a:t>
            </a:r>
          </a:p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rPr>
              <a:t>F7 slit : center±0.15%</a:t>
            </a: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6135688" y="588963"/>
            <a:ext cx="2847975" cy="5764212"/>
            <a:chOff x="6135688" y="589239"/>
            <a:chExt cx="2847975" cy="5763936"/>
          </a:xfrm>
        </p:grpSpPr>
        <p:sp>
          <p:nvSpPr>
            <p:cNvPr id="23" name="角丸四角形 22"/>
            <p:cNvSpPr/>
            <p:nvPr/>
          </p:nvSpPr>
          <p:spPr bwMode="auto">
            <a:xfrm>
              <a:off x="6143625" y="794016"/>
              <a:ext cx="2840038" cy="5559159"/>
            </a:xfrm>
            <a:prstGeom prst="round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323" name="図 5" descr="measure3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1854200"/>
              <a:ext cx="1819275" cy="208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891338" y="1170236"/>
              <a:ext cx="1781175" cy="430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200" dirty="0">
                  <a:solidFill>
                    <a:srgbClr val="0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GS創英角ｺﾞｼｯｸUB" pitchFamily="50" charset="-128"/>
                  <a:ea typeface="HGS創英角ｺﾞｼｯｸUB" pitchFamily="50" charset="-128"/>
                </a:rPr>
                <a:t>One-step PF</a:t>
              </a:r>
              <a:endParaRPr lang="ja-JP" altLang="en-US" sz="22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569156" y="589239"/>
              <a:ext cx="1955985" cy="43088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2200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Narrow" pitchFamily="34" charset="0"/>
                </a:rPr>
                <a:t>Measurement 3</a:t>
              </a:r>
              <a:endParaRPr lang="ja-JP" altLang="en-US" sz="22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3326" name="テキスト ボックス 24"/>
            <p:cNvSpPr txBox="1">
              <a:spLocks noChangeArrowheads="1"/>
            </p:cNvSpPr>
            <p:nvPr/>
          </p:nvSpPr>
          <p:spPr bwMode="auto">
            <a:xfrm>
              <a:off x="6135688" y="4090988"/>
              <a:ext cx="236314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F0 target : </a:t>
              </a:r>
              <a:r>
                <a:rPr lang="en-US" altLang="ja-JP">
                  <a:solidFill>
                    <a:srgbClr val="FF0000"/>
                  </a:solidFill>
                  <a:latin typeface="MeiryoKe_UIGothic" pitchFamily="50" charset="-128"/>
                  <a:ea typeface="MeiryoKe_UIGothic" pitchFamily="50" charset="-128"/>
                </a:rPr>
                <a:t>Be 4mm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(Energy loss = 3%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 Goldhaber width = 4%)</a:t>
              </a:r>
            </a:p>
            <a:p>
              <a:pPr eaLnBrk="1" hangingPunct="1"/>
              <a:r>
                <a:rPr lang="en-US" altLang="ja-JP">
                  <a:solidFill>
                    <a:srgbClr val="000000"/>
                  </a:solidFill>
                  <a:latin typeface="MeiryoKe_UIGothic" pitchFamily="50" charset="-128"/>
                  <a:ea typeface="MeiryoKe_UIGothic" pitchFamily="50" charset="-128"/>
                </a:rPr>
                <a:t>F1 slit : ±0.5%</a:t>
              </a:r>
            </a:p>
            <a:p>
              <a:pPr eaLnBrk="1" hangingPunct="1"/>
              <a:endParaRPr lang="en-US" altLang="ja-JP">
                <a:solidFill>
                  <a:srgbClr val="000000"/>
                </a:solidFill>
                <a:latin typeface="MeiryoKe_UIGothic" pitchFamily="50" charset="-128"/>
                <a:ea typeface="MeiryoKe_UIGothic" pitchFamily="50" charset="-128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467100" y="995363"/>
            <a:ext cx="243681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2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Two-step PF</a:t>
            </a:r>
          </a:p>
          <a:p>
            <a:pPr algn="ctr">
              <a:defRPr/>
            </a:pPr>
            <a:r>
              <a:rPr lang="en-US" altLang="ja-JP" sz="22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w/  Disp. </a:t>
            </a:r>
            <a:r>
              <a:rPr lang="en-US" altLang="ja-JP" sz="2200" dirty="0" err="1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Matcing</a:t>
            </a:r>
            <a:r>
              <a:rPr lang="en-US" altLang="ja-JP" sz="22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S創英角ｺﾞｼｯｸUB" pitchFamily="50" charset="-128"/>
                <a:ea typeface="HGS創英角ｺﾞｼｯｸUB" pitchFamily="50" charset="-128"/>
              </a:rPr>
              <a:t>.</a:t>
            </a:r>
            <a:endParaRPr lang="ja-JP" altLang="en-US" sz="2200" dirty="0">
              <a:solidFill>
                <a:srgbClr val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321" name="タイトル 18"/>
          <p:cNvSpPr>
            <a:spLocks noGrp="1"/>
          </p:cNvSpPr>
          <p:nvPr>
            <p:ph type="title"/>
          </p:nvPr>
        </p:nvSpPr>
        <p:spPr>
          <a:xfrm>
            <a:off x="395288" y="41275"/>
            <a:ext cx="2051050" cy="460375"/>
          </a:xfrm>
        </p:spPr>
        <p:txBody>
          <a:bodyPr/>
          <a:lstStyle/>
          <a:p>
            <a:r>
              <a:rPr lang="en-US" altLang="ja-JP" smtClean="0"/>
              <a:t>Mesurements</a:t>
            </a:r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5007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1606294" y="6291448"/>
            <a:ext cx="640592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Same </a:t>
            </a:r>
            <a:r>
              <a:rPr lang="en-US" altLang="ja-JP" sz="2400" i="1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A</a:t>
            </a:r>
            <a:r>
              <a:rPr lang="en-US" altLang="ja-JP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 values: dispersion matching works well</a:t>
            </a:r>
            <a:endParaRPr lang="ja-JP" altLang="en-US" sz="2400" dirty="0">
              <a:solidFill>
                <a:srgbClr val="FFFFFF"/>
              </a:solidFill>
              <a:latin typeface="MeiryoKe_PGothic" pitchFamily="50" charset="-128"/>
              <a:ea typeface="MeiryoKe_PGothic" pitchFamily="50" charset="-128"/>
            </a:endParaRPr>
          </a:p>
        </p:txBody>
      </p:sp>
      <p:sp>
        <p:nvSpPr>
          <p:cNvPr id="15383" name="タイトル 27"/>
          <p:cNvSpPr>
            <a:spLocks noGrp="1"/>
          </p:cNvSpPr>
          <p:nvPr>
            <p:ph type="title"/>
          </p:nvPr>
        </p:nvSpPr>
        <p:spPr>
          <a:xfrm>
            <a:off x="395288" y="41275"/>
            <a:ext cx="4310062" cy="460375"/>
          </a:xfrm>
        </p:spPr>
        <p:txBody>
          <a:bodyPr/>
          <a:lstStyle/>
          <a:p>
            <a:r>
              <a:rPr lang="en-US" altLang="ja-JP" smtClean="0"/>
              <a:t>Result 1 : dispersion matching</a:t>
            </a:r>
            <a:endParaRPr lang="ja-JP" altLang="en-US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3061" y="3054003"/>
            <a:ext cx="8210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HGS創英角ﾎﾟｯﾌﾟ体" pitchFamily="50" charset="-128"/>
                <a:ea typeface="HGS創英角ﾎﾟｯﾌﾟ体" pitchFamily="50" charset="-128"/>
              </a:rPr>
              <a:t>vs.</a:t>
            </a:r>
            <a:endParaRPr lang="ja-JP" altLang="en-US" sz="32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BBE0E3">
                      <a:tint val="83000"/>
                      <a:shade val="100000"/>
                      <a:satMod val="200000"/>
                    </a:srgbClr>
                  </a:gs>
                  <a:gs pos="75000">
                    <a:srgbClr val="BBE0E3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23838" y="708025"/>
            <a:ext cx="4016375" cy="5487988"/>
            <a:chOff x="223838" y="708198"/>
            <a:chExt cx="4016375" cy="5487815"/>
          </a:xfrm>
        </p:grpSpPr>
        <p:sp>
          <p:nvSpPr>
            <p:cNvPr id="22" name="角丸四角形 21"/>
            <p:cNvSpPr/>
            <p:nvPr/>
          </p:nvSpPr>
          <p:spPr bwMode="auto">
            <a:xfrm>
              <a:off x="223838" y="914566"/>
              <a:ext cx="4016375" cy="5281447"/>
            </a:xfrm>
            <a:prstGeom prst="roundRect">
              <a:avLst/>
            </a:prstGeom>
            <a:noFill/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 dirty="0">
                <a:solidFill>
                  <a:srgbClr val="000099"/>
                </a:solidFill>
                <a:latin typeface="Arial" charset="0"/>
              </a:endParaRPr>
            </a:p>
          </p:txBody>
        </p:sp>
        <p:pic>
          <p:nvPicPr>
            <p:cNvPr id="14360" name="図 3" descr="rfunc-close0623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" y="3908425"/>
              <a:ext cx="379095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テキスト ボックス 5"/>
            <p:cNvSpPr txBox="1">
              <a:spLocks noChangeArrowheads="1"/>
            </p:cNvSpPr>
            <p:nvPr/>
          </p:nvSpPr>
          <p:spPr bwMode="auto">
            <a:xfrm>
              <a:off x="633413" y="1130300"/>
              <a:ext cx="32353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200">
                  <a:solidFill>
                    <a:srgbClr val="C00000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w/o dispersion matching</a:t>
              </a:r>
              <a:endParaRPr lang="ja-JP" altLang="en-US" sz="2200">
                <a:solidFill>
                  <a:srgbClr val="C00000"/>
                </a:solidFill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4362" name="テキスト ボックス 19"/>
            <p:cNvSpPr txBox="1">
              <a:spLocks noChangeArrowheads="1"/>
            </p:cNvSpPr>
            <p:nvPr/>
          </p:nvSpPr>
          <p:spPr bwMode="auto">
            <a:xfrm>
              <a:off x="2271713" y="3884613"/>
              <a:ext cx="165417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200">
                  <a:solidFill>
                    <a:srgbClr val="606060"/>
                  </a:solidFill>
                  <a:latin typeface="Comic Sans MS" pitchFamily="66" charset="0"/>
                </a:rPr>
                <a:t>preliminary</a:t>
              </a:r>
              <a:endParaRPr lang="ja-JP" altLang="en-US" sz="2200">
                <a:solidFill>
                  <a:srgbClr val="606060"/>
                </a:solidFill>
                <a:latin typeface="Comic Sans MS" pitchFamily="66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71882" y="708198"/>
              <a:ext cx="232467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2200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Measurement 1</a:t>
              </a:r>
              <a:endParaRPr lang="ja-JP" altLang="en-US" sz="22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aphicFrame>
          <p:nvGraphicFramePr>
            <p:cNvPr id="14364" name="Object 2"/>
            <p:cNvGraphicFramePr>
              <a:graphicFrameLocks noChangeAspect="1"/>
            </p:cNvGraphicFramePr>
            <p:nvPr/>
          </p:nvGraphicFramePr>
          <p:xfrm>
            <a:off x="987425" y="1595438"/>
            <a:ext cx="2381250" cy="1354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7" name="数式" r:id="rId5" imgW="1562100" imgH="889000" progId="Equation.3">
                    <p:embed/>
                  </p:oleObj>
                </mc:Choice>
                <mc:Fallback>
                  <p:oleObj name="数式" r:id="rId5" imgW="1562100" imgH="889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7425" y="1595438"/>
                          <a:ext cx="2381250" cy="1354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テキスト ボックス 23"/>
            <p:cNvSpPr txBox="1">
              <a:spLocks noChangeArrowheads="1"/>
            </p:cNvSpPr>
            <p:nvPr/>
          </p:nvSpPr>
          <p:spPr bwMode="auto">
            <a:xfrm>
              <a:off x="681038" y="3011488"/>
              <a:ext cx="327977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1400" i="1">
                  <a:solidFill>
                    <a:srgbClr val="000000"/>
                  </a:solidFill>
                </a:rPr>
                <a:t>A</a:t>
              </a:r>
              <a:r>
                <a:rPr lang="en-US" altLang="ja-JP" sz="1400" baseline="-25000">
                  <a:solidFill>
                    <a:srgbClr val="000000"/>
                  </a:solidFill>
                </a:rPr>
                <a:t>2</a:t>
              </a:r>
              <a:r>
                <a:rPr lang="en-US" altLang="ja-JP" sz="1400">
                  <a:solidFill>
                    <a:srgbClr val="000000"/>
                  </a:solidFill>
                </a:rPr>
                <a:t> : Asymmetry param. (0.447 for E2)</a:t>
              </a:r>
            </a:p>
            <a:p>
              <a:pPr eaLnBrk="1" hangingPunct="1"/>
              <a:r>
                <a:rPr lang="en-US" altLang="ja-JP" sz="1400" i="1">
                  <a:solidFill>
                    <a:srgbClr val="000000"/>
                  </a:solidFill>
                </a:rPr>
                <a:t>B</a:t>
              </a:r>
              <a:r>
                <a:rPr lang="en-US" altLang="ja-JP" sz="1400" baseline="-25000">
                  <a:solidFill>
                    <a:srgbClr val="000000"/>
                  </a:solidFill>
                </a:rPr>
                <a:t>2</a:t>
              </a:r>
              <a:r>
                <a:rPr lang="en-US" altLang="ja-JP" sz="1400">
                  <a:solidFill>
                    <a:srgbClr val="000000"/>
                  </a:solidFill>
                </a:rPr>
                <a:t> : rank2 tensor</a:t>
              </a:r>
            </a:p>
            <a:p>
              <a:pPr eaLnBrk="1" hangingPunct="1"/>
              <a:r>
                <a:rPr lang="ja-JP" altLang="en-US" sz="1400" i="1">
                  <a:solidFill>
                    <a:srgbClr val="000000"/>
                  </a:solidFill>
                </a:rPr>
                <a:t>　　　</a:t>
              </a:r>
              <a:r>
                <a:rPr lang="en-US" altLang="ja-JP" sz="1400" i="1">
                  <a:solidFill>
                    <a:srgbClr val="000000"/>
                  </a:solidFill>
                </a:rPr>
                <a:t>B</a:t>
              </a:r>
              <a:r>
                <a:rPr lang="en-US" altLang="ja-JP" sz="1400" baseline="-25000">
                  <a:solidFill>
                    <a:srgbClr val="000000"/>
                  </a:solidFill>
                </a:rPr>
                <a:t>2</a:t>
              </a:r>
              <a:r>
                <a:rPr lang="en-US" altLang="ja-JP" sz="1400">
                  <a:solidFill>
                    <a:srgbClr val="000000"/>
                  </a:solidFill>
                </a:rPr>
                <a:t> = 1.15*</a:t>
              </a:r>
              <a:r>
                <a:rPr lang="en-US" altLang="ja-JP" sz="1400" i="1">
                  <a:solidFill>
                    <a:srgbClr val="000000"/>
                  </a:solidFill>
                </a:rPr>
                <a:t>A</a:t>
              </a:r>
              <a:r>
                <a:rPr lang="ja-JP" altLang="en-US" sz="1400">
                  <a:solidFill>
                    <a:srgbClr val="000000"/>
                  </a:solidFill>
                </a:rPr>
                <a:t>　</a:t>
              </a:r>
              <a:r>
                <a:rPr lang="en-US" altLang="ja-JP" sz="1400">
                  <a:solidFill>
                    <a:srgbClr val="000000"/>
                  </a:solidFill>
                </a:rPr>
                <a:t>(</a:t>
              </a:r>
              <a:r>
                <a:rPr lang="en-US" altLang="ja-JP" sz="1400" i="1">
                  <a:solidFill>
                    <a:srgbClr val="000000"/>
                  </a:solidFill>
                </a:rPr>
                <a:t>A</a:t>
              </a:r>
              <a:r>
                <a:rPr lang="en-US" altLang="ja-JP" sz="1400">
                  <a:solidFill>
                    <a:srgbClr val="000000"/>
                  </a:solidFill>
                </a:rPr>
                <a:t>:spin alignment)</a:t>
              </a:r>
              <a:endParaRPr lang="ja-JP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14366" name="正方形/長方形 1"/>
            <p:cNvSpPr>
              <a:spLocks noChangeArrowheads="1"/>
            </p:cNvSpPr>
            <p:nvPr/>
          </p:nvSpPr>
          <p:spPr bwMode="auto">
            <a:xfrm>
              <a:off x="1555750" y="5761038"/>
              <a:ext cx="1392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A</a:t>
              </a:r>
              <a:r>
                <a:rPr lang="ja-JP" altLang="en-US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～ </a:t>
              </a:r>
              <a:r>
                <a:rPr lang="en-US" altLang="ja-JP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9(2)%</a:t>
              </a:r>
            </a:p>
          </p:txBody>
        </p:sp>
      </p:grp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5060950" y="708025"/>
            <a:ext cx="3930650" cy="5422900"/>
            <a:chOff x="5060950" y="708772"/>
            <a:chExt cx="3930650" cy="5422153"/>
          </a:xfrm>
        </p:grpSpPr>
        <p:pic>
          <p:nvPicPr>
            <p:cNvPr id="14345" name="図 2" descr="rfunc0623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5" y="3943350"/>
              <a:ext cx="38195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テキスト ボックス 6"/>
            <p:cNvSpPr txBox="1">
              <a:spLocks noChangeArrowheads="1"/>
            </p:cNvSpPr>
            <p:nvPr/>
          </p:nvSpPr>
          <p:spPr bwMode="auto">
            <a:xfrm>
              <a:off x="5499100" y="1181100"/>
              <a:ext cx="3176588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ja-JP" altLang="en-US" sz="2200">
                  <a:solidFill>
                    <a:srgbClr val="C00000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 </a:t>
              </a:r>
              <a:r>
                <a:rPr lang="en-US" altLang="ja-JP" sz="2200">
                  <a:solidFill>
                    <a:srgbClr val="C00000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w/ dispersion matching</a:t>
              </a:r>
            </a:p>
          </p:txBody>
        </p:sp>
        <p:sp>
          <p:nvSpPr>
            <p:cNvPr id="14347" name="テキスト ボックス 11"/>
            <p:cNvSpPr txBox="1">
              <a:spLocks noChangeArrowheads="1"/>
            </p:cNvSpPr>
            <p:nvPr/>
          </p:nvSpPr>
          <p:spPr bwMode="auto">
            <a:xfrm>
              <a:off x="7119938" y="3925888"/>
              <a:ext cx="165417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200">
                  <a:solidFill>
                    <a:srgbClr val="606060"/>
                  </a:solidFill>
                  <a:latin typeface="Comic Sans MS" pitchFamily="66" charset="0"/>
                </a:rPr>
                <a:t>preliminary</a:t>
              </a:r>
              <a:endParaRPr lang="ja-JP" altLang="en-US" sz="2200">
                <a:solidFill>
                  <a:srgbClr val="606060"/>
                </a:solidFill>
                <a:latin typeface="Comic Sans MS" pitchFamily="66" charset="0"/>
              </a:endParaRPr>
            </a:p>
          </p:txBody>
        </p:sp>
        <p:grpSp>
          <p:nvGrpSpPr>
            <p:cNvPr id="14348" name="グループ化 3"/>
            <p:cNvGrpSpPr>
              <a:grpSpLocks/>
            </p:cNvGrpSpPr>
            <p:nvPr/>
          </p:nvGrpSpPr>
          <p:grpSpPr bwMode="auto">
            <a:xfrm>
              <a:off x="5060950" y="708772"/>
              <a:ext cx="3930650" cy="5422153"/>
              <a:chOff x="5060950" y="708772"/>
              <a:chExt cx="3930650" cy="5422153"/>
            </a:xfrm>
          </p:grpSpPr>
          <p:sp>
            <p:nvSpPr>
              <p:cNvPr id="25" name="角丸四角形 24"/>
              <p:cNvSpPr/>
              <p:nvPr/>
            </p:nvSpPr>
            <p:spPr bwMode="auto">
              <a:xfrm>
                <a:off x="5060950" y="915119"/>
                <a:ext cx="3930650" cy="5215806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>
                  <a:solidFill>
                    <a:srgbClr val="000099"/>
                  </a:solidFill>
                  <a:latin typeface="Arial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864141" y="708772"/>
                <a:ext cx="232467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>
                  <a:defRPr/>
                </a:pPr>
                <a:r>
                  <a:rPr lang="en-US" altLang="ja-JP" sz="2200" b="1" i="1" spc="50" dirty="0">
                    <a:ln w="11430"/>
                    <a:solidFill>
                      <a:srgbClr val="FF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Measurement 2</a:t>
                </a:r>
                <a:endParaRPr lang="ja-JP" altLang="en-US" sz="2200" b="1" i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349" name="グループ化 36"/>
            <p:cNvGrpSpPr>
              <a:grpSpLocks/>
            </p:cNvGrpSpPr>
            <p:nvPr/>
          </p:nvGrpSpPr>
          <p:grpSpPr bwMode="auto">
            <a:xfrm>
              <a:off x="5475288" y="1752600"/>
              <a:ext cx="2138362" cy="2122488"/>
              <a:chOff x="5474967" y="1752028"/>
              <a:chExt cx="2137945" cy="2122987"/>
            </a:xfrm>
          </p:grpSpPr>
          <p:pic>
            <p:nvPicPr>
              <p:cNvPr id="14355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7436" y="2266873"/>
                <a:ext cx="2133594" cy="1608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4967" y="1752028"/>
                <a:ext cx="2137945" cy="502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50" name="テキスト ボックス 34"/>
            <p:cNvSpPr txBox="1">
              <a:spLocks noChangeArrowheads="1"/>
            </p:cNvSpPr>
            <p:nvPr/>
          </p:nvSpPr>
          <p:spPr bwMode="auto">
            <a:xfrm>
              <a:off x="7799388" y="1881188"/>
              <a:ext cx="9064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3366FF"/>
                  </a:solidFill>
                  <a:latin typeface="Arial Unicode MS" pitchFamily="50" charset="-128"/>
                </a:rPr>
                <a:t>p</a:t>
              </a:r>
              <a:r>
                <a:rPr lang="en-US" altLang="ja-JP">
                  <a:solidFill>
                    <a:srgbClr val="3366FF"/>
                  </a:solidFill>
                  <a:latin typeface="Arial Unicode MS" pitchFamily="50" charset="-128"/>
                </a:rPr>
                <a:t> @F3</a:t>
              </a:r>
              <a:endParaRPr lang="ja-JP" altLang="en-US">
                <a:solidFill>
                  <a:srgbClr val="3366FF"/>
                </a:solidFill>
                <a:latin typeface="Arial Unicode MS" pitchFamily="50" charset="-128"/>
              </a:endParaRPr>
            </a:p>
          </p:txBody>
        </p:sp>
        <p:sp>
          <p:nvSpPr>
            <p:cNvPr id="14351" name="テキスト ボックス 37"/>
            <p:cNvSpPr txBox="1">
              <a:spLocks noChangeArrowheads="1"/>
            </p:cNvSpPr>
            <p:nvPr/>
          </p:nvSpPr>
          <p:spPr bwMode="auto">
            <a:xfrm>
              <a:off x="7648575" y="2868613"/>
              <a:ext cx="1225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3366FF"/>
                  </a:solidFill>
                  <a:latin typeface="Arial Unicode MS" pitchFamily="50" charset="-128"/>
                </a:rPr>
                <a:t>p</a:t>
              </a:r>
              <a:r>
                <a:rPr lang="en-US" altLang="ja-JP">
                  <a:solidFill>
                    <a:srgbClr val="3366FF"/>
                  </a:solidFill>
                  <a:latin typeface="Arial Unicode MS" pitchFamily="50" charset="-128"/>
                </a:rPr>
                <a:t> @F5-F7</a:t>
              </a:r>
              <a:endParaRPr lang="ja-JP" altLang="en-US">
                <a:solidFill>
                  <a:srgbClr val="3366FF"/>
                </a:solidFill>
                <a:latin typeface="Arial Unicode MS" pitchFamily="50" charset="-128"/>
              </a:endParaRPr>
            </a:p>
          </p:txBody>
        </p:sp>
        <p:sp>
          <p:nvSpPr>
            <p:cNvPr id="14352" name="テキスト ボックス 38"/>
            <p:cNvSpPr txBox="1">
              <a:spLocks noChangeArrowheads="1"/>
            </p:cNvSpPr>
            <p:nvPr/>
          </p:nvSpPr>
          <p:spPr bwMode="auto">
            <a:xfrm>
              <a:off x="7881938" y="3446463"/>
              <a:ext cx="803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3366FF"/>
                  </a:solidFill>
                  <a:latin typeface="Arial Unicode MS" pitchFamily="50" charset="-128"/>
                </a:rPr>
                <a:t>x@F7</a:t>
              </a:r>
              <a:endParaRPr lang="ja-JP" altLang="en-US">
                <a:solidFill>
                  <a:srgbClr val="3366FF"/>
                </a:solidFill>
                <a:latin typeface="Arial Unicode MS" pitchFamily="50" charset="-128"/>
              </a:endParaRPr>
            </a:p>
          </p:txBody>
        </p:sp>
        <p:sp>
          <p:nvSpPr>
            <p:cNvPr id="14353" name="テキスト ボックス 26"/>
            <p:cNvSpPr txBox="1">
              <a:spLocks noChangeArrowheads="1"/>
            </p:cNvSpPr>
            <p:nvPr/>
          </p:nvSpPr>
          <p:spPr bwMode="auto">
            <a:xfrm>
              <a:off x="7743825" y="2351088"/>
              <a:ext cx="10652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i="1">
                  <a:solidFill>
                    <a:srgbClr val="3366FF"/>
                  </a:solidFill>
                  <a:latin typeface="Arial Unicode MS" pitchFamily="50" charset="-128"/>
                </a:rPr>
                <a:t>p</a:t>
              </a:r>
              <a:r>
                <a:rPr lang="en-US" altLang="ja-JP" baseline="-25000">
                  <a:solidFill>
                    <a:srgbClr val="3366FF"/>
                  </a:solidFill>
                  <a:latin typeface="Arial Unicode MS" pitchFamily="50" charset="-128"/>
                </a:rPr>
                <a:t>cut </a:t>
              </a:r>
              <a:r>
                <a:rPr lang="en-US" altLang="ja-JP">
                  <a:solidFill>
                    <a:srgbClr val="3366FF"/>
                  </a:solidFill>
                  <a:latin typeface="Arial Unicode MS" pitchFamily="50" charset="-128"/>
                </a:rPr>
                <a:t>@F3</a:t>
              </a:r>
              <a:endParaRPr lang="ja-JP" altLang="en-US">
                <a:solidFill>
                  <a:srgbClr val="3366FF"/>
                </a:solidFill>
                <a:latin typeface="Arial Unicode MS" pitchFamily="50" charset="-128"/>
              </a:endParaRPr>
            </a:p>
          </p:txBody>
        </p:sp>
        <p:sp>
          <p:nvSpPr>
            <p:cNvPr id="14354" name="正方形/長方形 27"/>
            <p:cNvSpPr>
              <a:spLocks noChangeArrowheads="1"/>
            </p:cNvSpPr>
            <p:nvPr/>
          </p:nvSpPr>
          <p:spPr bwMode="auto">
            <a:xfrm>
              <a:off x="6489700" y="5757863"/>
              <a:ext cx="13922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i="1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A</a:t>
              </a:r>
              <a:r>
                <a:rPr lang="ja-JP" altLang="en-US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～ </a:t>
              </a:r>
              <a:r>
                <a:rPr lang="en-US" altLang="ja-JP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8(1)%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44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/>
          <p:cNvGrpSpPr>
            <a:grpSpLocks/>
          </p:cNvGrpSpPr>
          <p:nvPr/>
        </p:nvGrpSpPr>
        <p:grpSpPr bwMode="auto">
          <a:xfrm>
            <a:off x="223838" y="719138"/>
            <a:ext cx="4016375" cy="5307012"/>
            <a:chOff x="4968875" y="718391"/>
            <a:chExt cx="4016375" cy="5307759"/>
          </a:xfrm>
        </p:grpSpPr>
        <p:sp>
          <p:nvSpPr>
            <p:cNvPr id="36" name="角丸四角形 35"/>
            <p:cNvSpPr/>
            <p:nvPr/>
          </p:nvSpPr>
          <p:spPr bwMode="auto">
            <a:xfrm>
              <a:off x="4968875" y="924795"/>
              <a:ext cx="4016375" cy="5101355"/>
            </a:xfrm>
            <a:prstGeom prst="roundRect">
              <a:avLst/>
            </a:prstGeom>
            <a:noFill/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716295" y="718391"/>
              <a:ext cx="232467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ja-JP" sz="2200" b="1" i="1" spc="50" dirty="0">
                  <a:ln w="11430"/>
                  <a:gradFill>
                    <a:gsLst>
                      <a:gs pos="25000">
                        <a:srgbClr val="333399">
                          <a:satMod val="155000"/>
                        </a:srgbClr>
                      </a:gs>
                      <a:gs pos="100000">
                        <a:srgbClr val="333399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Measurement 3</a:t>
              </a:r>
              <a:endParaRPr lang="ja-JP" altLang="en-US" sz="22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2" name="図 3" descr="rfunc-1step2-062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313" y="2027238"/>
              <a:ext cx="37338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テキスト ボックス 4"/>
            <p:cNvSpPr txBox="1">
              <a:spLocks noChangeArrowheads="1"/>
            </p:cNvSpPr>
            <p:nvPr/>
          </p:nvSpPr>
          <p:spPr bwMode="auto">
            <a:xfrm>
              <a:off x="6280150" y="1187450"/>
              <a:ext cx="17811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200">
                  <a:solidFill>
                    <a:srgbClr val="000000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One-step PF</a:t>
              </a:r>
              <a:endParaRPr lang="ja-JP" altLang="en-US" sz="2200">
                <a:solidFill>
                  <a:srgbClr val="000000"/>
                </a:solidFill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5385" name="テキスト ボックス 28"/>
            <p:cNvSpPr txBox="1">
              <a:spLocks noChangeArrowheads="1"/>
            </p:cNvSpPr>
            <p:nvPr/>
          </p:nvSpPr>
          <p:spPr bwMode="auto">
            <a:xfrm>
              <a:off x="5226050" y="3963988"/>
              <a:ext cx="3684588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i="1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A</a:t>
              </a:r>
              <a:r>
                <a:rPr lang="en-US" altLang="ja-JP" sz="2000">
                  <a:solidFill>
                    <a:srgbClr val="C0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&lt; 0.8 % </a:t>
              </a:r>
            </a:p>
            <a:p>
              <a:pPr eaLnBrk="1" hangingPunct="1"/>
              <a:r>
                <a:rPr lang="en-US" altLang="ja-JP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Yield(</a:t>
              </a:r>
              <a:r>
                <a:rPr lang="en-US" altLang="ja-JP" sz="2000" baseline="30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32m</a:t>
              </a:r>
              <a:r>
                <a:rPr lang="en-US" altLang="ja-JP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Al)</a:t>
              </a:r>
              <a:r>
                <a:rPr lang="ja-JP" altLang="en-US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～ </a:t>
              </a:r>
              <a:r>
                <a:rPr lang="en-US" altLang="ja-JP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0.9 kcps</a:t>
              </a:r>
            </a:p>
            <a:p>
              <a:pPr eaLnBrk="1" hangingPunct="1"/>
              <a:r>
                <a:rPr lang="en-US" altLang="ja-JP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                      (Att.</a:t>
              </a:r>
              <a:r>
                <a:rPr lang="ja-JP" altLang="en-US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 </a:t>
              </a:r>
              <a:r>
                <a:rPr lang="en-US" altLang="ja-JP" sz="2000">
                  <a:solidFill>
                    <a:srgbClr val="0000FF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1/100)</a:t>
              </a:r>
            </a:p>
            <a:p>
              <a:pPr eaLnBrk="1" hangingPunct="1"/>
              <a:r>
                <a:rPr lang="en-US" altLang="ja-JP" sz="2000">
                  <a:solidFill>
                    <a:srgbClr val="009999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9.3h measurement</a:t>
              </a:r>
              <a:endParaRPr lang="ja-JP" altLang="en-US" sz="2000">
                <a:solidFill>
                  <a:srgbClr val="009999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5386" name="テキスト ボックス 27"/>
            <p:cNvSpPr txBox="1">
              <a:spLocks noChangeArrowheads="1"/>
            </p:cNvSpPr>
            <p:nvPr/>
          </p:nvSpPr>
          <p:spPr bwMode="auto">
            <a:xfrm>
              <a:off x="7132638" y="2008188"/>
              <a:ext cx="16541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200">
                  <a:solidFill>
                    <a:srgbClr val="606060"/>
                  </a:solidFill>
                  <a:latin typeface="Comic Sans MS" pitchFamily="66" charset="0"/>
                </a:rPr>
                <a:t>preliminary</a:t>
              </a:r>
              <a:endParaRPr lang="ja-JP" altLang="en-US" sz="2200">
                <a:solidFill>
                  <a:srgbClr val="606060"/>
                </a:solidFill>
                <a:latin typeface="Comic Sans MS" pitchFamily="66" charset="0"/>
              </a:endParaRPr>
            </a:p>
          </p:txBody>
        </p:sp>
      </p:grpSp>
      <p:sp>
        <p:nvSpPr>
          <p:cNvPr id="25" name="角丸四角形 24"/>
          <p:cNvSpPr/>
          <p:nvPr/>
        </p:nvSpPr>
        <p:spPr bwMode="auto">
          <a:xfrm>
            <a:off x="5060950" y="914400"/>
            <a:ext cx="3930650" cy="5216525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5364" name="図 2" descr="rfunc062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943350"/>
            <a:ext cx="3819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テキスト ボックス 6"/>
          <p:cNvSpPr txBox="1">
            <a:spLocks noChangeArrowheads="1"/>
          </p:cNvSpPr>
          <p:nvPr/>
        </p:nvSpPr>
        <p:spPr bwMode="auto">
          <a:xfrm>
            <a:off x="5499100" y="1181100"/>
            <a:ext cx="3176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ja-JP" altLang="en-US" sz="2200">
                <a:solidFill>
                  <a:srgbClr val="C00000"/>
                </a:solidFill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r>
              <a:rPr lang="en-US" altLang="ja-JP" sz="2200">
                <a:solidFill>
                  <a:srgbClr val="C00000"/>
                </a:solidFill>
                <a:latin typeface="HGS創英角ｺﾞｼｯｸUB" pitchFamily="50" charset="-128"/>
                <a:ea typeface="HGS創英角ｺﾞｼｯｸUB" pitchFamily="50" charset="-128"/>
              </a:rPr>
              <a:t>w/ dispersion matching</a:t>
            </a:r>
          </a:p>
        </p:txBody>
      </p:sp>
      <p:sp>
        <p:nvSpPr>
          <p:cNvPr id="15366" name="テキスト ボックス 11"/>
          <p:cNvSpPr txBox="1">
            <a:spLocks noChangeArrowheads="1"/>
          </p:cNvSpPr>
          <p:nvPr/>
        </p:nvSpPr>
        <p:spPr bwMode="auto">
          <a:xfrm>
            <a:off x="7119938" y="3925888"/>
            <a:ext cx="1654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606060"/>
                </a:solidFill>
                <a:latin typeface="Comic Sans MS" pitchFamily="66" charset="0"/>
              </a:rPr>
              <a:t>preliminary</a:t>
            </a:r>
            <a:endParaRPr lang="ja-JP" altLang="en-US" sz="2200">
              <a:solidFill>
                <a:srgbClr val="606060"/>
              </a:solidFill>
              <a:latin typeface="Comic Sans MS" pitchFamily="66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4141" y="708772"/>
            <a:ext cx="2324675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ja-JP" sz="22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Measurement 2</a:t>
            </a:r>
            <a:endParaRPr lang="ja-JP" altLang="en-US" sz="22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368" name="グループ化 36"/>
          <p:cNvGrpSpPr>
            <a:grpSpLocks/>
          </p:cNvGrpSpPr>
          <p:nvPr/>
        </p:nvGrpSpPr>
        <p:grpSpPr bwMode="auto">
          <a:xfrm>
            <a:off x="5475288" y="1752600"/>
            <a:ext cx="2138362" cy="2122488"/>
            <a:chOff x="5474967" y="1752028"/>
            <a:chExt cx="2137945" cy="2122987"/>
          </a:xfrm>
        </p:grpSpPr>
        <p:pic>
          <p:nvPicPr>
            <p:cNvPr id="1537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436" y="2266873"/>
              <a:ext cx="2133594" cy="16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967" y="1752028"/>
              <a:ext cx="2137945" cy="50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テキスト ボックス 34"/>
          <p:cNvSpPr txBox="1">
            <a:spLocks noChangeArrowheads="1"/>
          </p:cNvSpPr>
          <p:nvPr/>
        </p:nvSpPr>
        <p:spPr bwMode="auto">
          <a:xfrm>
            <a:off x="7799388" y="1881188"/>
            <a:ext cx="906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3366FF"/>
                </a:solidFill>
                <a:latin typeface="Arial Unicode MS" pitchFamily="50" charset="-128"/>
              </a:rPr>
              <a:t>p</a:t>
            </a:r>
            <a:r>
              <a:rPr lang="en-US" altLang="ja-JP">
                <a:solidFill>
                  <a:srgbClr val="3366FF"/>
                </a:solidFill>
                <a:latin typeface="Arial Unicode MS" pitchFamily="50" charset="-128"/>
              </a:rPr>
              <a:t> @F3</a:t>
            </a:r>
            <a:endParaRPr lang="ja-JP" altLang="en-US">
              <a:solidFill>
                <a:srgbClr val="3366FF"/>
              </a:solidFill>
              <a:latin typeface="Arial Unicode MS" pitchFamily="50" charset="-128"/>
            </a:endParaRPr>
          </a:p>
        </p:txBody>
      </p:sp>
      <p:sp>
        <p:nvSpPr>
          <p:cNvPr id="15370" name="テキスト ボックス 37"/>
          <p:cNvSpPr txBox="1">
            <a:spLocks noChangeArrowheads="1"/>
          </p:cNvSpPr>
          <p:nvPr/>
        </p:nvSpPr>
        <p:spPr bwMode="auto">
          <a:xfrm>
            <a:off x="7648575" y="2868613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3366FF"/>
                </a:solidFill>
                <a:latin typeface="Arial Unicode MS" pitchFamily="50" charset="-128"/>
              </a:rPr>
              <a:t>p</a:t>
            </a:r>
            <a:r>
              <a:rPr lang="en-US" altLang="ja-JP">
                <a:solidFill>
                  <a:srgbClr val="3366FF"/>
                </a:solidFill>
                <a:latin typeface="Arial Unicode MS" pitchFamily="50" charset="-128"/>
              </a:rPr>
              <a:t> @F5-F7</a:t>
            </a:r>
            <a:endParaRPr lang="ja-JP" altLang="en-US">
              <a:solidFill>
                <a:srgbClr val="3366FF"/>
              </a:solidFill>
              <a:latin typeface="Arial Unicode MS" pitchFamily="50" charset="-128"/>
            </a:endParaRPr>
          </a:p>
        </p:txBody>
      </p:sp>
      <p:sp>
        <p:nvSpPr>
          <p:cNvPr id="15371" name="テキスト ボックス 38"/>
          <p:cNvSpPr txBox="1">
            <a:spLocks noChangeArrowheads="1"/>
          </p:cNvSpPr>
          <p:nvPr/>
        </p:nvSpPr>
        <p:spPr bwMode="auto">
          <a:xfrm>
            <a:off x="7881938" y="3446463"/>
            <a:ext cx="80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3366FF"/>
                </a:solidFill>
                <a:latin typeface="Arial Unicode MS" pitchFamily="50" charset="-128"/>
              </a:rPr>
              <a:t>x@F7</a:t>
            </a:r>
            <a:endParaRPr lang="ja-JP" altLang="en-US">
              <a:solidFill>
                <a:srgbClr val="3366FF"/>
              </a:solidFill>
              <a:latin typeface="Arial Unicode MS" pitchFamily="50" charset="-128"/>
            </a:endParaRPr>
          </a:p>
        </p:txBody>
      </p:sp>
      <p:sp>
        <p:nvSpPr>
          <p:cNvPr id="15372" name="テキスト ボックス 26"/>
          <p:cNvSpPr txBox="1">
            <a:spLocks noChangeArrowheads="1"/>
          </p:cNvSpPr>
          <p:nvPr/>
        </p:nvSpPr>
        <p:spPr bwMode="auto">
          <a:xfrm>
            <a:off x="7743825" y="2351088"/>
            <a:ext cx="106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i="1">
                <a:solidFill>
                  <a:srgbClr val="3366FF"/>
                </a:solidFill>
                <a:latin typeface="Arial Unicode MS" pitchFamily="50" charset="-128"/>
              </a:rPr>
              <a:t>p</a:t>
            </a:r>
            <a:r>
              <a:rPr lang="en-US" altLang="ja-JP" baseline="-25000">
                <a:solidFill>
                  <a:srgbClr val="3366FF"/>
                </a:solidFill>
                <a:latin typeface="Arial Unicode MS" pitchFamily="50" charset="-128"/>
              </a:rPr>
              <a:t>cut </a:t>
            </a:r>
            <a:r>
              <a:rPr lang="en-US" altLang="ja-JP">
                <a:solidFill>
                  <a:srgbClr val="3366FF"/>
                </a:solidFill>
                <a:latin typeface="Arial Unicode MS" pitchFamily="50" charset="-128"/>
              </a:rPr>
              <a:t>@F3</a:t>
            </a:r>
            <a:endParaRPr lang="ja-JP" altLang="en-US">
              <a:solidFill>
                <a:srgbClr val="3366FF"/>
              </a:solidFill>
              <a:latin typeface="Arial Unicode MS" pitchFamily="50" charset="-128"/>
            </a:endParaRPr>
          </a:p>
        </p:txBody>
      </p:sp>
      <p:sp>
        <p:nvSpPr>
          <p:cNvPr id="15383" name="タイトル 27"/>
          <p:cNvSpPr>
            <a:spLocks noGrp="1"/>
          </p:cNvSpPr>
          <p:nvPr>
            <p:ph type="title"/>
          </p:nvPr>
        </p:nvSpPr>
        <p:spPr>
          <a:xfrm>
            <a:off x="395288" y="41275"/>
            <a:ext cx="4410075" cy="460375"/>
          </a:xfrm>
        </p:spPr>
        <p:txBody>
          <a:bodyPr/>
          <a:lstStyle/>
          <a:p>
            <a:r>
              <a:rPr lang="en-US" altLang="ja-JP" smtClean="0"/>
              <a:t>Result 2 : two-step vs one-step</a:t>
            </a:r>
            <a:endParaRPr lang="ja-JP" altLang="en-US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3061" y="3054003"/>
            <a:ext cx="8210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  <a:latin typeface="HGS創英角ﾎﾟｯﾌﾟ体" pitchFamily="50" charset="-128"/>
                <a:ea typeface="HGS創英角ﾎﾟｯﾌﾟ体" pitchFamily="50" charset="-128"/>
              </a:rPr>
              <a:t>vs.</a:t>
            </a:r>
            <a:endParaRPr lang="ja-JP" altLang="en-US" sz="3200" b="1" spc="300" dirty="0">
              <a:ln w="11430" cmpd="sng">
                <a:solidFill>
                  <a:srgbClr val="BBE0E3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BBE0E3">
                      <a:tint val="83000"/>
                      <a:shade val="100000"/>
                      <a:satMod val="200000"/>
                    </a:srgbClr>
                  </a:gs>
                  <a:gs pos="75000">
                    <a:srgbClr val="BBE0E3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BBE0E3">
                    <a:satMod val="220000"/>
                    <a:alpha val="35000"/>
                  </a:srgbClr>
                </a:glow>
              </a:effectLst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5375" name="正方形/長方形 27"/>
          <p:cNvSpPr>
            <a:spLocks noChangeArrowheads="1"/>
          </p:cNvSpPr>
          <p:nvPr/>
        </p:nvSpPr>
        <p:spPr bwMode="auto">
          <a:xfrm>
            <a:off x="6489700" y="5757863"/>
            <a:ext cx="139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A</a:t>
            </a:r>
            <a:r>
              <a:rPr lang="ja-JP" altLang="en-US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～ </a:t>
            </a:r>
            <a:r>
              <a:rPr lang="en-US" altLang="ja-JP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8(1)%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848834" y="6320135"/>
            <a:ext cx="395973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Figure of Merit (</a:t>
            </a:r>
            <a:r>
              <a:rPr lang="ja-JP" altLang="en-US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～</a:t>
            </a:r>
            <a:r>
              <a:rPr lang="en-US" altLang="ja-JP" sz="2400" i="1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Y</a:t>
            </a:r>
            <a:r>
              <a:rPr lang="ja-JP" altLang="en-US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・</a:t>
            </a:r>
            <a:r>
              <a:rPr lang="en-US" altLang="ja-JP" sz="2400" i="1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A</a:t>
            </a:r>
            <a:r>
              <a:rPr lang="en-US" altLang="ja-JP" sz="2400" baseline="300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2</a:t>
            </a:r>
            <a:r>
              <a:rPr lang="en-US" altLang="ja-JP" sz="2400" dirty="0">
                <a:solidFill>
                  <a:srgbClr val="FFFFFF"/>
                </a:solidFill>
                <a:latin typeface="MeiryoKe_PGothic" pitchFamily="50" charset="-128"/>
                <a:ea typeface="MeiryoKe_PGothic" pitchFamily="50" charset="-128"/>
              </a:rPr>
              <a:t>) &gt; 50</a:t>
            </a:r>
            <a:endParaRPr lang="ja-JP" altLang="en-US" sz="2400" dirty="0">
              <a:solidFill>
                <a:srgbClr val="FFFFFF"/>
              </a:solidFill>
              <a:latin typeface="MeiryoKe_PGothic" pitchFamily="50" charset="-128"/>
              <a:ea typeface="MeiryoKe_P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3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315913" y="2297113"/>
          <a:ext cx="55054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451"/>
                <a:gridCol w="1388750"/>
                <a:gridCol w="164124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1.327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1.548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USDA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1.323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1.563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USDB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1.322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1.531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5/2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ja-JP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–1</a:t>
                      </a: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l-GR" altLang="ja-JP" sz="2400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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ν(</a:t>
                      </a:r>
                      <a:r>
                        <a:rPr kumimoji="1" lang="en-US" altLang="ja-JP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3/2</a:t>
                      </a:r>
                      <a:r>
                        <a:rPr kumimoji="1" lang="en-US" altLang="ja-JP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1" lang="en-US" altLang="ja-JP" sz="2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–1</a:t>
                      </a:r>
                      <a:endParaRPr kumimoji="1" lang="ja-JP" alt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1.485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1.821</a:t>
                      </a:r>
                      <a:endParaRPr kumimoji="1" lang="ja-JP" altLang="en-US" sz="2400" dirty="0"/>
                    </a:p>
                  </a:txBody>
                  <a:tcPr marL="91436" marR="91436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09625" y="5487055"/>
            <a:ext cx="788228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rgbClr val="FFFFFF"/>
                </a:solidFill>
              </a:rPr>
              <a:t>Spin-parity of </a:t>
            </a:r>
            <a:r>
              <a:rPr lang="en-US" altLang="ja-JP" sz="2800" baseline="30000" dirty="0">
                <a:solidFill>
                  <a:srgbClr val="FFFFFF"/>
                </a:solidFill>
              </a:rPr>
              <a:t>32m</a:t>
            </a:r>
            <a:r>
              <a:rPr lang="en-US" altLang="ja-JP" sz="2800" dirty="0">
                <a:solidFill>
                  <a:srgbClr val="FFFFFF"/>
                </a:solidFill>
              </a:rPr>
              <a:t>Al has been assigned to</a:t>
            </a:r>
            <a:r>
              <a:rPr lang="ja-JP" altLang="en-US" sz="2800" dirty="0">
                <a:solidFill>
                  <a:srgbClr val="FFFFFF"/>
                </a:solidFill>
              </a:rPr>
              <a:t> </a:t>
            </a:r>
            <a:r>
              <a:rPr lang="en-US" altLang="ja-JP" sz="2800" dirty="0">
                <a:solidFill>
                  <a:srgbClr val="FFFFFF"/>
                </a:solidFill>
              </a:rPr>
              <a:t>be 4</a:t>
            </a:r>
            <a:r>
              <a:rPr lang="en-US" altLang="ja-JP" sz="2800" baseline="30000" dirty="0">
                <a:solidFill>
                  <a:srgbClr val="FFFFFF"/>
                </a:solidFill>
              </a:rPr>
              <a:t>+</a:t>
            </a:r>
            <a:endParaRPr lang="ja-JP" altLang="en-US" sz="2800" baseline="30000" dirty="0">
              <a:solidFill>
                <a:srgbClr val="FFFFFF"/>
              </a:solidFill>
            </a:endParaRPr>
          </a:p>
        </p:txBody>
      </p:sp>
      <p:sp>
        <p:nvSpPr>
          <p:cNvPr id="16415" name="テキスト ボックス 17"/>
          <p:cNvSpPr txBox="1">
            <a:spLocks noChangeArrowheads="1"/>
          </p:cNvSpPr>
          <p:nvPr/>
        </p:nvSpPr>
        <p:spPr bwMode="auto">
          <a:xfrm>
            <a:off x="315913" y="854075"/>
            <a:ext cx="488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000000"/>
                </a:solidFill>
              </a:rPr>
              <a:t>Experimental </a:t>
            </a:r>
            <a:r>
              <a:rPr lang="en-US" altLang="ja-JP" sz="2400" i="1">
                <a:solidFill>
                  <a:srgbClr val="C00000"/>
                </a:solidFill>
              </a:rPr>
              <a:t>g</a:t>
            </a:r>
            <a:r>
              <a:rPr lang="en-US" altLang="ja-JP" sz="2400" baseline="-25000">
                <a:solidFill>
                  <a:srgbClr val="C00000"/>
                </a:solidFill>
              </a:rPr>
              <a:t>exp</a:t>
            </a:r>
            <a:r>
              <a:rPr lang="en-US" altLang="ja-JP" sz="2400">
                <a:solidFill>
                  <a:srgbClr val="C00000"/>
                </a:solidFill>
              </a:rPr>
              <a:t>(</a:t>
            </a:r>
            <a:r>
              <a:rPr lang="en-US" altLang="ja-JP" sz="2400" baseline="30000">
                <a:solidFill>
                  <a:srgbClr val="C00000"/>
                </a:solidFill>
              </a:rPr>
              <a:t>32m</a:t>
            </a:r>
            <a:r>
              <a:rPr lang="en-US" altLang="ja-JP" sz="2400">
                <a:solidFill>
                  <a:srgbClr val="C00000"/>
                </a:solidFill>
              </a:rPr>
              <a:t>Al)</a:t>
            </a:r>
            <a:r>
              <a:rPr lang="ja-JP" altLang="en-US" sz="2400">
                <a:solidFill>
                  <a:srgbClr val="C00000"/>
                </a:solidFill>
              </a:rPr>
              <a:t> </a:t>
            </a:r>
            <a:r>
              <a:rPr lang="en-US" altLang="ja-JP" sz="2400">
                <a:solidFill>
                  <a:srgbClr val="C00000"/>
                </a:solidFill>
              </a:rPr>
              <a:t>= 1.32(1)</a:t>
            </a:r>
          </a:p>
          <a:p>
            <a:pPr eaLnBrk="1" hangingPunct="1"/>
            <a:r>
              <a:rPr lang="en-US" altLang="ja-JP" sz="1600">
                <a:solidFill>
                  <a:srgbClr val="000000"/>
                </a:solidFill>
              </a:rPr>
              <a:t>           (preliminary)</a:t>
            </a:r>
            <a:endParaRPr lang="ja-JP" altLang="en-US" sz="1600">
              <a:solidFill>
                <a:srgbClr val="000000"/>
              </a:solidFill>
            </a:endParaRPr>
          </a:p>
        </p:txBody>
      </p:sp>
      <p:grpSp>
        <p:nvGrpSpPr>
          <p:cNvPr id="16416" name="グループ化 6"/>
          <p:cNvGrpSpPr>
            <a:grpSpLocks/>
          </p:cNvGrpSpPr>
          <p:nvPr/>
        </p:nvGrpSpPr>
        <p:grpSpPr bwMode="auto">
          <a:xfrm>
            <a:off x="6388100" y="735013"/>
            <a:ext cx="2430463" cy="2636837"/>
            <a:chOff x="5903843" y="685801"/>
            <a:chExt cx="2430532" cy="2636838"/>
          </a:xfrm>
        </p:grpSpPr>
        <p:sp>
          <p:nvSpPr>
            <p:cNvPr id="16427" name="メモ 7"/>
            <p:cNvSpPr>
              <a:spLocks noChangeArrowheads="1"/>
            </p:cNvSpPr>
            <p:nvPr/>
          </p:nvSpPr>
          <p:spPr bwMode="auto">
            <a:xfrm>
              <a:off x="5903843" y="685801"/>
              <a:ext cx="2430532" cy="2636838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pic>
          <p:nvPicPr>
            <p:cNvPr id="16428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481" y="848011"/>
              <a:ext cx="2295098" cy="235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2746375" y="1392238"/>
            <a:ext cx="1490663" cy="3408362"/>
            <a:chOff x="2604052" y="1391478"/>
            <a:chExt cx="1302026" cy="3409122"/>
          </a:xfrm>
        </p:grpSpPr>
        <p:sp>
          <p:nvSpPr>
            <p:cNvPr id="16425" name="円/楕円 4"/>
            <p:cNvSpPr>
              <a:spLocks noChangeArrowheads="1"/>
            </p:cNvSpPr>
            <p:nvPr/>
          </p:nvSpPr>
          <p:spPr bwMode="auto">
            <a:xfrm>
              <a:off x="2604052" y="2131358"/>
              <a:ext cx="1302026" cy="266924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6426" name="下矢印 11"/>
            <p:cNvSpPr>
              <a:spLocks noChangeArrowheads="1"/>
            </p:cNvSpPr>
            <p:nvPr/>
          </p:nvSpPr>
          <p:spPr bwMode="auto">
            <a:xfrm>
              <a:off x="3081129" y="1391478"/>
              <a:ext cx="387627" cy="67130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5" name="下矢印 14"/>
          <p:cNvSpPr>
            <a:spLocks noChangeArrowheads="1"/>
          </p:cNvSpPr>
          <p:nvPr/>
        </p:nvSpPr>
        <p:spPr bwMode="auto">
          <a:xfrm rot="-6709201">
            <a:off x="5000626" y="385762"/>
            <a:ext cx="285750" cy="2682875"/>
          </a:xfrm>
          <a:prstGeom prst="downArrow">
            <a:avLst>
              <a:gd name="adj1" fmla="val 50000"/>
              <a:gd name="adj2" fmla="val 499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6419" name="タイトル 13"/>
          <p:cNvSpPr>
            <a:spLocks noGrp="1"/>
          </p:cNvSpPr>
          <p:nvPr>
            <p:ph type="title"/>
          </p:nvPr>
        </p:nvSpPr>
        <p:spPr>
          <a:xfrm>
            <a:off x="395288" y="41275"/>
            <a:ext cx="7693025" cy="460375"/>
          </a:xfrm>
        </p:spPr>
        <p:txBody>
          <a:bodyPr/>
          <a:lstStyle/>
          <a:p>
            <a:r>
              <a:rPr lang="en-US" altLang="ja-JP" smtClean="0"/>
              <a:t>Spin-parity assignment of the </a:t>
            </a:r>
            <a:r>
              <a:rPr lang="en-US" altLang="ja-JP" baseline="30000" smtClean="0"/>
              <a:t>32m</a:t>
            </a:r>
            <a:r>
              <a:rPr lang="en-US" altLang="ja-JP" smtClean="0"/>
              <a:t>Al state at </a:t>
            </a:r>
            <a:r>
              <a:rPr lang="en-US" altLang="ja-JP" i="1" smtClean="0"/>
              <a:t>E</a:t>
            </a:r>
            <a:r>
              <a:rPr lang="en-US" altLang="ja-JP" baseline="-25000" smtClean="0"/>
              <a:t>x</a:t>
            </a:r>
            <a:r>
              <a:rPr lang="en-US" altLang="ja-JP" smtClean="0"/>
              <a:t>=957 keV</a:t>
            </a:r>
            <a:endParaRPr lang="ja-JP" altLang="en-US" smtClean="0"/>
          </a:p>
        </p:txBody>
      </p:sp>
      <p:sp>
        <p:nvSpPr>
          <p:cNvPr id="16420" name="テキスト ボックス 15"/>
          <p:cNvSpPr txBox="1">
            <a:spLocks noChangeArrowheads="1"/>
          </p:cNvSpPr>
          <p:nvPr/>
        </p:nvSpPr>
        <p:spPr bwMode="auto">
          <a:xfrm>
            <a:off x="254000" y="1979613"/>
            <a:ext cx="228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Theoretical </a:t>
            </a:r>
            <a:r>
              <a:rPr lang="en-US" altLang="ja-JP" i="1"/>
              <a:t>g</a:t>
            </a:r>
            <a:r>
              <a:rPr lang="en-US" altLang="ja-JP"/>
              <a:t>-factors</a:t>
            </a:r>
            <a:endParaRPr lang="ja-JP" altLang="en-US"/>
          </a:p>
        </p:txBody>
      </p:sp>
      <p:sp>
        <p:nvSpPr>
          <p:cNvPr id="16421" name="テキスト ボックス 1"/>
          <p:cNvSpPr txBox="1">
            <a:spLocks noChangeArrowheads="1"/>
          </p:cNvSpPr>
          <p:nvPr/>
        </p:nvSpPr>
        <p:spPr bwMode="auto">
          <a:xfrm>
            <a:off x="3089275" y="5070475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1.432</a:t>
            </a:r>
            <a:endParaRPr lang="ja-JP" altLang="en-US"/>
          </a:p>
        </p:txBody>
      </p:sp>
      <p:sp>
        <p:nvSpPr>
          <p:cNvPr id="16422" name="テキスト ボックス 15"/>
          <p:cNvSpPr txBox="1">
            <a:spLocks noChangeArrowheads="1"/>
          </p:cNvSpPr>
          <p:nvPr/>
        </p:nvSpPr>
        <p:spPr bwMode="auto">
          <a:xfrm>
            <a:off x="4679950" y="5037138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1.776</a:t>
            </a:r>
            <a:endParaRPr lang="ja-JP" altLang="en-US"/>
          </a:p>
        </p:txBody>
      </p:sp>
      <p:sp>
        <p:nvSpPr>
          <p:cNvPr id="16423" name="テキスト ボックス 16"/>
          <p:cNvSpPr txBox="1">
            <a:spLocks noChangeArrowheads="1"/>
          </p:cNvSpPr>
          <p:nvPr/>
        </p:nvSpPr>
        <p:spPr bwMode="auto">
          <a:xfrm>
            <a:off x="6392863" y="5080000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0.256 (Ip=4-)</a:t>
            </a:r>
            <a:endParaRPr lang="ja-JP" altLang="en-US"/>
          </a:p>
        </p:txBody>
      </p:sp>
      <p:sp>
        <p:nvSpPr>
          <p:cNvPr id="16424" name="テキスト ボックス 17"/>
          <p:cNvSpPr txBox="1">
            <a:spLocks noChangeArrowheads="1"/>
          </p:cNvSpPr>
          <p:nvPr/>
        </p:nvSpPr>
        <p:spPr bwMode="auto">
          <a:xfrm>
            <a:off x="1984375" y="5070475"/>
            <a:ext cx="855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/>
              <a:t>eff. </a:t>
            </a:r>
            <a:r>
              <a:rPr lang="en-US" altLang="ja-JP" i="1"/>
              <a:t>g</a:t>
            </a:r>
            <a:r>
              <a:rPr lang="en-US" altLang="ja-JP"/>
              <a:t>’s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2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105275" cy="460375"/>
          </a:xfrm>
        </p:spPr>
        <p:txBody>
          <a:bodyPr/>
          <a:lstStyle/>
          <a:p>
            <a:r>
              <a:rPr lang="en-US" altLang="ja-JP" smtClean="0"/>
              <a:t>Ordering of 2</a:t>
            </a:r>
            <a:r>
              <a:rPr lang="en-US" altLang="ja-JP" baseline="30000" smtClean="0"/>
              <a:t>+</a:t>
            </a:r>
            <a:r>
              <a:rPr lang="en-US" altLang="ja-JP" smtClean="0"/>
              <a:t> and 4</a:t>
            </a:r>
            <a:r>
              <a:rPr lang="en-US" altLang="ja-JP" baseline="30000" smtClean="0"/>
              <a:t>+</a:t>
            </a:r>
            <a:r>
              <a:rPr lang="en-US" altLang="ja-JP" smtClean="0"/>
              <a:t> in </a:t>
            </a:r>
            <a:r>
              <a:rPr lang="en-US" altLang="ja-JP" baseline="30000" smtClean="0"/>
              <a:t>32</a:t>
            </a:r>
            <a:r>
              <a:rPr lang="en-US" altLang="ja-JP" smtClean="0"/>
              <a:t>Al</a:t>
            </a:r>
            <a:endParaRPr lang="ja-JP" altLang="en-US" baseline="30000" smtClean="0"/>
          </a:p>
        </p:txBody>
      </p:sp>
      <p:grpSp>
        <p:nvGrpSpPr>
          <p:cNvPr id="17411" name="グループ化 76802"/>
          <p:cNvGrpSpPr>
            <a:grpSpLocks/>
          </p:cNvGrpSpPr>
          <p:nvPr/>
        </p:nvGrpSpPr>
        <p:grpSpPr bwMode="auto">
          <a:xfrm>
            <a:off x="1730375" y="1597025"/>
            <a:ext cx="4252913" cy="5094288"/>
            <a:chOff x="1730987" y="1597338"/>
            <a:chExt cx="4252370" cy="5093735"/>
          </a:xfrm>
        </p:grpSpPr>
        <p:pic>
          <p:nvPicPr>
            <p:cNvPr id="17442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987" y="1597338"/>
              <a:ext cx="4252370" cy="490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テキスト ボックス 9"/>
            <p:cNvSpPr txBox="1">
              <a:spLocks noChangeArrowheads="1"/>
            </p:cNvSpPr>
            <p:nvPr/>
          </p:nvSpPr>
          <p:spPr bwMode="auto">
            <a:xfrm>
              <a:off x="1888435" y="6301900"/>
              <a:ext cx="113043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30</a:t>
              </a:r>
              <a:r>
                <a:rPr lang="en-US" altLang="ja-JP" b="1">
                  <a:solidFill>
                    <a:srgbClr val="0033CC"/>
                  </a:solidFill>
                </a:rPr>
                <a:t>Al exp.</a:t>
              </a:r>
            </a:p>
          </p:txBody>
        </p:sp>
        <p:sp>
          <p:nvSpPr>
            <p:cNvPr id="17444" name="テキスト ボックス 11"/>
            <p:cNvSpPr txBox="1">
              <a:spLocks noChangeArrowheads="1"/>
            </p:cNvSpPr>
            <p:nvPr/>
          </p:nvSpPr>
          <p:spPr bwMode="auto">
            <a:xfrm>
              <a:off x="4267203" y="6321778"/>
              <a:ext cx="1454058" cy="3692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32</a:t>
              </a:r>
              <a:r>
                <a:rPr lang="en-US" altLang="ja-JP" b="1">
                  <a:solidFill>
                    <a:srgbClr val="0033CC"/>
                  </a:solidFill>
                </a:rPr>
                <a:t>Al (</a:t>
              </a:r>
              <a:r>
                <a:rPr lang="en-US" altLang="ja-JP" b="1">
                  <a:solidFill>
                    <a:srgbClr val="0033CC"/>
                  </a:solidFill>
                  <a:cs typeface="Arial" charset="0"/>
                </a:rPr>
                <a:t>←</a:t>
              </a:r>
              <a:r>
                <a:rPr lang="en-US" altLang="ja-JP" b="1" baseline="30000">
                  <a:solidFill>
                    <a:srgbClr val="0033CC"/>
                  </a:solidFill>
                </a:rPr>
                <a:t>30</a:t>
              </a:r>
              <a:r>
                <a:rPr lang="en-US" altLang="ja-JP" b="1">
                  <a:solidFill>
                    <a:srgbClr val="0033CC"/>
                  </a:solidFill>
                </a:rPr>
                <a:t>Al)</a:t>
              </a:r>
            </a:p>
          </p:txBody>
        </p:sp>
      </p:grpSp>
      <p:grpSp>
        <p:nvGrpSpPr>
          <p:cNvPr id="17412" name="グループ化 76800"/>
          <p:cNvGrpSpPr>
            <a:grpSpLocks/>
          </p:cNvGrpSpPr>
          <p:nvPr/>
        </p:nvGrpSpPr>
        <p:grpSpPr bwMode="auto">
          <a:xfrm>
            <a:off x="6081713" y="1377950"/>
            <a:ext cx="2665412" cy="5321300"/>
            <a:chOff x="6082370" y="1377577"/>
            <a:chExt cx="2664066" cy="5321142"/>
          </a:xfrm>
        </p:grpSpPr>
        <p:pic>
          <p:nvPicPr>
            <p:cNvPr id="17439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370" y="1377577"/>
              <a:ext cx="2664066" cy="520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テキスト ボックス 12"/>
            <p:cNvSpPr txBox="1">
              <a:spLocks noChangeArrowheads="1"/>
            </p:cNvSpPr>
            <p:nvPr/>
          </p:nvSpPr>
          <p:spPr bwMode="auto">
            <a:xfrm>
              <a:off x="6092309" y="6315644"/>
              <a:ext cx="1130438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000" b="1" baseline="30000">
                  <a:solidFill>
                    <a:srgbClr val="0033CC"/>
                  </a:solidFill>
                </a:rPr>
                <a:t>32</a:t>
              </a:r>
              <a:r>
                <a:rPr lang="en-US" altLang="ja-JP" b="1">
                  <a:solidFill>
                    <a:srgbClr val="0033CC"/>
                  </a:solidFill>
                </a:rPr>
                <a:t>Al exp.</a:t>
              </a:r>
            </a:p>
          </p:txBody>
        </p:sp>
        <p:sp>
          <p:nvSpPr>
            <p:cNvPr id="17441" name="テキスト ボックス 13"/>
            <p:cNvSpPr txBox="1">
              <a:spLocks noChangeArrowheads="1"/>
            </p:cNvSpPr>
            <p:nvPr/>
          </p:nvSpPr>
          <p:spPr bwMode="auto">
            <a:xfrm>
              <a:off x="7675942" y="6329387"/>
              <a:ext cx="671979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rgbClr val="0033CC"/>
                  </a:solidFill>
                </a:rPr>
                <a:t>USD</a:t>
              </a:r>
            </a:p>
          </p:txBody>
        </p:sp>
      </p:grpSp>
      <p:grpSp>
        <p:nvGrpSpPr>
          <p:cNvPr id="17413" name="グループ化 26"/>
          <p:cNvGrpSpPr>
            <a:grpSpLocks/>
          </p:cNvGrpSpPr>
          <p:nvPr/>
        </p:nvGrpSpPr>
        <p:grpSpPr bwMode="auto">
          <a:xfrm>
            <a:off x="254000" y="3413125"/>
            <a:ext cx="1555750" cy="2906713"/>
            <a:chOff x="253338" y="3413302"/>
            <a:chExt cx="1556836" cy="2906146"/>
          </a:xfrm>
        </p:grpSpPr>
        <p:sp>
          <p:nvSpPr>
            <p:cNvPr id="17434" name="テキスト ボックス 24"/>
            <p:cNvSpPr txBox="1">
              <a:spLocks noChangeArrowheads="1"/>
            </p:cNvSpPr>
            <p:nvPr/>
          </p:nvSpPr>
          <p:spPr bwMode="auto">
            <a:xfrm>
              <a:off x="253338" y="3413302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70C0"/>
                  </a:solidFill>
                </a:rPr>
                <a:t>(assumed 4</a:t>
              </a:r>
              <a:r>
                <a:rPr lang="en-US" altLang="ja-JP" baseline="30000">
                  <a:solidFill>
                    <a:srgbClr val="0070C0"/>
                  </a:solidFill>
                </a:rPr>
                <a:t>+</a:t>
              </a:r>
              <a:r>
                <a:rPr lang="en-US" altLang="ja-JP">
                  <a:solidFill>
                    <a:srgbClr val="0070C0"/>
                  </a:solidFill>
                </a:rPr>
                <a:t>)</a:t>
              </a:r>
              <a:endParaRPr lang="ja-JP" altLang="en-US" baseline="30000">
                <a:solidFill>
                  <a:srgbClr val="0070C0"/>
                </a:solidFill>
              </a:endParaRPr>
            </a:p>
          </p:txBody>
        </p:sp>
        <p:sp>
          <p:nvSpPr>
            <p:cNvPr id="17435" name="右矢印 25"/>
            <p:cNvSpPr>
              <a:spLocks noChangeArrowheads="1"/>
            </p:cNvSpPr>
            <p:nvPr/>
          </p:nvSpPr>
          <p:spPr bwMode="auto">
            <a:xfrm>
              <a:off x="1134639" y="3657602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7436" name="右矢印 27"/>
            <p:cNvSpPr>
              <a:spLocks noChangeArrowheads="1"/>
            </p:cNvSpPr>
            <p:nvPr/>
          </p:nvSpPr>
          <p:spPr bwMode="auto">
            <a:xfrm>
              <a:off x="1134639" y="4386471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7437" name="右矢印 28"/>
            <p:cNvSpPr>
              <a:spLocks noChangeArrowheads="1"/>
            </p:cNvSpPr>
            <p:nvPr/>
          </p:nvSpPr>
          <p:spPr bwMode="auto">
            <a:xfrm>
              <a:off x="1134639" y="5423454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7438" name="右矢印 29"/>
            <p:cNvSpPr>
              <a:spLocks noChangeArrowheads="1"/>
            </p:cNvSpPr>
            <p:nvPr/>
          </p:nvSpPr>
          <p:spPr bwMode="auto">
            <a:xfrm>
              <a:off x="1134639" y="6001396"/>
              <a:ext cx="596348" cy="31805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1" name="正方形/長方形 30"/>
          <p:cNvSpPr>
            <a:spLocks noChangeArrowheads="1"/>
          </p:cNvSpPr>
          <p:nvPr/>
        </p:nvSpPr>
        <p:spPr bwMode="auto">
          <a:xfrm>
            <a:off x="3270250" y="1571625"/>
            <a:ext cx="2713038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grpSp>
        <p:nvGrpSpPr>
          <p:cNvPr id="76815" name="グループ化 76814"/>
          <p:cNvGrpSpPr>
            <a:grpSpLocks/>
          </p:cNvGrpSpPr>
          <p:nvPr/>
        </p:nvGrpSpPr>
        <p:grpSpPr bwMode="auto">
          <a:xfrm>
            <a:off x="77788" y="655638"/>
            <a:ext cx="9056687" cy="4568825"/>
            <a:chOff x="77469" y="655983"/>
            <a:chExt cx="9056585" cy="4568689"/>
          </a:xfrm>
        </p:grpSpPr>
        <p:sp>
          <p:nvSpPr>
            <p:cNvPr id="17431" name="正方形/長方形 10"/>
            <p:cNvSpPr>
              <a:spLocks noChangeArrowheads="1"/>
            </p:cNvSpPr>
            <p:nvPr/>
          </p:nvSpPr>
          <p:spPr bwMode="auto">
            <a:xfrm>
              <a:off x="77469" y="655983"/>
              <a:ext cx="4096966" cy="16498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ja-JP">
                  <a:solidFill>
                    <a:srgbClr val="000000"/>
                  </a:solidFill>
                </a:rPr>
                <a:t>The inversion of 2</a:t>
              </a:r>
              <a:r>
                <a:rPr lang="en-US" altLang="ja-JP" baseline="30000">
                  <a:solidFill>
                    <a:srgbClr val="000000"/>
                  </a:solidFill>
                </a:rPr>
                <a:t>+</a:t>
              </a:r>
              <a:r>
                <a:rPr lang="en-US" altLang="ja-JP">
                  <a:solidFill>
                    <a:srgbClr val="000000"/>
                  </a:solidFill>
                </a:rPr>
                <a:t> &amp; 4</a:t>
              </a:r>
              <a:r>
                <a:rPr lang="en-US" altLang="ja-JP" baseline="30000">
                  <a:solidFill>
                    <a:srgbClr val="000000"/>
                  </a:solidFill>
                </a:rPr>
                <a:t>+</a:t>
              </a:r>
              <a:r>
                <a:rPr lang="en-US" altLang="ja-JP">
                  <a:solidFill>
                    <a:srgbClr val="000000"/>
                  </a:solidFill>
                </a:rPr>
                <a:t> levels of </a:t>
              </a:r>
              <a:r>
                <a:rPr lang="en-US" altLang="ja-JP" baseline="30000">
                  <a:solidFill>
                    <a:srgbClr val="000000"/>
                  </a:solidFill>
                </a:rPr>
                <a:t>32</a:t>
              </a:r>
              <a:r>
                <a:rPr lang="en-US" altLang="ja-JP">
                  <a:solidFill>
                    <a:srgbClr val="000000"/>
                  </a:solidFill>
                </a:rPr>
                <a:t>Al</a:t>
              </a:r>
            </a:p>
            <a:p>
              <a:r>
                <a:rPr lang="en-US" altLang="ja-JP">
                  <a:solidFill>
                    <a:srgbClr val="000000"/>
                  </a:solidFill>
                </a:rPr>
                <a:t>from USD is associated with </a:t>
              </a:r>
              <a:r>
                <a:rPr lang="en-US" altLang="ja-JP" i="1">
                  <a:solidFill>
                    <a:srgbClr val="000000"/>
                  </a:solidFill>
                </a:rPr>
                <a:t>island of inversion</a:t>
              </a:r>
              <a:r>
                <a:rPr lang="en-US" altLang="ja-JP">
                  <a:solidFill>
                    <a:srgbClr val="000000"/>
                  </a:solidFill>
                </a:rPr>
                <a:t> phenomena</a:t>
              </a:r>
            </a:p>
            <a:p>
              <a:endParaRPr lang="en-US" altLang="ja-JP">
                <a:solidFill>
                  <a:srgbClr val="000000"/>
                </a:solidFill>
              </a:endParaRPr>
            </a:p>
            <a:p>
              <a:pPr algn="r"/>
              <a:r>
                <a:rPr lang="en-US" altLang="ja-JP" sz="1200">
                  <a:solidFill>
                    <a:srgbClr val="000000"/>
                  </a:solidFill>
                </a:rPr>
                <a:t>Robinson </a:t>
              </a:r>
              <a:r>
                <a:rPr lang="en-US" altLang="ja-JP" sz="1200" i="1">
                  <a:solidFill>
                    <a:srgbClr val="000000"/>
                  </a:solidFill>
                </a:rPr>
                <a:t>et al</a:t>
              </a:r>
              <a:r>
                <a:rPr lang="en-US" altLang="ja-JP" sz="1200">
                  <a:solidFill>
                    <a:srgbClr val="000000"/>
                  </a:solidFill>
                </a:rPr>
                <a:t>., Phys. Rev. C 53, R1465 (1996)</a:t>
              </a:r>
            </a:p>
            <a:p>
              <a:endParaRPr lang="en-US" altLang="ja-JP">
                <a:solidFill>
                  <a:srgbClr val="000000"/>
                </a:solidFill>
              </a:endParaRPr>
            </a:p>
          </p:txBody>
        </p:sp>
        <p:sp>
          <p:nvSpPr>
            <p:cNvPr id="17432" name="左矢印 76799"/>
            <p:cNvSpPr>
              <a:spLocks noChangeArrowheads="1"/>
            </p:cNvSpPr>
            <p:nvPr/>
          </p:nvSpPr>
          <p:spPr bwMode="auto">
            <a:xfrm>
              <a:off x="8597343" y="4257264"/>
              <a:ext cx="526775" cy="318052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  <p:sp>
          <p:nvSpPr>
            <p:cNvPr id="17433" name="左矢印 33"/>
            <p:cNvSpPr>
              <a:spLocks noChangeArrowheads="1"/>
            </p:cNvSpPr>
            <p:nvPr/>
          </p:nvSpPr>
          <p:spPr bwMode="auto">
            <a:xfrm>
              <a:off x="8607279" y="4906620"/>
              <a:ext cx="526775" cy="318052"/>
            </a:xfrm>
            <a:prstGeom prst="lef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47" name="正方形/長方形 46"/>
          <p:cNvSpPr>
            <a:spLocks noChangeArrowheads="1"/>
          </p:cNvSpPr>
          <p:nvPr/>
        </p:nvSpPr>
        <p:spPr bwMode="auto">
          <a:xfrm>
            <a:off x="1809750" y="2641600"/>
            <a:ext cx="2365375" cy="412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48" name="正方形/長方形 47"/>
          <p:cNvSpPr>
            <a:spLocks noChangeArrowheads="1"/>
          </p:cNvSpPr>
          <p:nvPr/>
        </p:nvSpPr>
        <p:spPr bwMode="auto">
          <a:xfrm>
            <a:off x="222250" y="2644775"/>
            <a:ext cx="1508125" cy="4125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1" name="正方形/長方形 50"/>
          <p:cNvSpPr>
            <a:spLocks noChangeArrowheads="1"/>
          </p:cNvSpPr>
          <p:nvPr/>
        </p:nvSpPr>
        <p:spPr bwMode="auto">
          <a:xfrm>
            <a:off x="77788" y="2378075"/>
            <a:ext cx="4097337" cy="1139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>
                <a:solidFill>
                  <a:srgbClr val="002060"/>
                </a:solidFill>
              </a:rPr>
              <a:t>The 2</a:t>
            </a:r>
            <a:r>
              <a:rPr lang="en-US" altLang="ja-JP" baseline="30000">
                <a:solidFill>
                  <a:srgbClr val="002060"/>
                </a:solidFill>
              </a:rPr>
              <a:t>+</a:t>
            </a:r>
            <a:r>
              <a:rPr lang="en-US" altLang="ja-JP">
                <a:solidFill>
                  <a:srgbClr val="002060"/>
                </a:solidFill>
              </a:rPr>
              <a:t> &amp; 4</a:t>
            </a:r>
            <a:r>
              <a:rPr lang="en-US" altLang="ja-JP" baseline="30000">
                <a:solidFill>
                  <a:srgbClr val="002060"/>
                </a:solidFill>
              </a:rPr>
              <a:t>+</a:t>
            </a:r>
            <a:r>
              <a:rPr lang="en-US" altLang="ja-JP">
                <a:solidFill>
                  <a:srgbClr val="002060"/>
                </a:solidFill>
              </a:rPr>
              <a:t> ordering</a:t>
            </a:r>
          </a:p>
          <a:p>
            <a:r>
              <a:rPr lang="en-US" altLang="ja-JP">
                <a:solidFill>
                  <a:srgbClr val="002060"/>
                </a:solidFill>
              </a:rPr>
              <a:t>could be explained from </a:t>
            </a:r>
            <a:r>
              <a:rPr lang="en-US" altLang="ja-JP" baseline="30000">
                <a:solidFill>
                  <a:srgbClr val="002060"/>
                </a:solidFill>
              </a:rPr>
              <a:t>30</a:t>
            </a:r>
            <a:r>
              <a:rPr lang="en-US" altLang="ja-JP">
                <a:solidFill>
                  <a:srgbClr val="002060"/>
                </a:solidFill>
              </a:rPr>
              <a:t>Al </a:t>
            </a:r>
          </a:p>
          <a:p>
            <a:r>
              <a:rPr lang="ja-JP" altLang="en-US" b="1">
                <a:solidFill>
                  <a:srgbClr val="0099FF"/>
                </a:solidFill>
              </a:rPr>
              <a:t>→ </a:t>
            </a:r>
            <a:r>
              <a:rPr lang="en-US" altLang="ja-JP" b="1" baseline="30000">
                <a:solidFill>
                  <a:srgbClr val="0099FF"/>
                </a:solidFill>
              </a:rPr>
              <a:t>32m</a:t>
            </a:r>
            <a:r>
              <a:rPr lang="en-US" altLang="ja-JP" b="1">
                <a:solidFill>
                  <a:srgbClr val="0099FF"/>
                </a:solidFill>
              </a:rPr>
              <a:t>Al is </a:t>
            </a:r>
            <a:r>
              <a:rPr lang="en-US" altLang="ja-JP" b="1" i="1">
                <a:solidFill>
                  <a:srgbClr val="0099FF"/>
                </a:solidFill>
              </a:rPr>
              <a:t>normal</a:t>
            </a:r>
          </a:p>
        </p:txBody>
      </p:sp>
      <p:sp>
        <p:nvSpPr>
          <p:cNvPr id="36" name="正方形/長方形 35"/>
          <p:cNvSpPr>
            <a:spLocks noChangeArrowheads="1"/>
          </p:cNvSpPr>
          <p:nvPr/>
        </p:nvSpPr>
        <p:spPr bwMode="auto">
          <a:xfrm>
            <a:off x="7315200" y="822325"/>
            <a:ext cx="1828800" cy="6010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grpSp>
        <p:nvGrpSpPr>
          <p:cNvPr id="76814" name="グループ化 76813"/>
          <p:cNvGrpSpPr>
            <a:grpSpLocks/>
          </p:cNvGrpSpPr>
          <p:nvPr/>
        </p:nvGrpSpPr>
        <p:grpSpPr bwMode="auto">
          <a:xfrm>
            <a:off x="6421438" y="1008063"/>
            <a:ext cx="1166812" cy="2600325"/>
            <a:chOff x="6420679" y="1008245"/>
            <a:chExt cx="1167307" cy="2599662"/>
          </a:xfrm>
        </p:grpSpPr>
        <p:sp>
          <p:nvSpPr>
            <p:cNvPr id="17429" name="テキスト ボックス 76803"/>
            <p:cNvSpPr txBox="1">
              <a:spLocks noChangeArrowheads="1"/>
            </p:cNvSpPr>
            <p:nvPr/>
          </p:nvSpPr>
          <p:spPr bwMode="auto">
            <a:xfrm>
              <a:off x="6420679" y="1008245"/>
              <a:ext cx="1167307" cy="7386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sz="2400" b="1" i="1">
                  <a:solidFill>
                    <a:schemeClr val="bg1"/>
                  </a:solidFill>
                </a:rPr>
                <a:t>I</a:t>
              </a:r>
              <a:r>
                <a:rPr lang="el-GR" altLang="ja-JP" sz="2400" b="1" i="1" baseline="30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en-US" altLang="ja-JP" sz="2400" b="1" i="1" baseline="30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altLang="ja-JP" sz="2400" b="1">
                  <a:solidFill>
                    <a:schemeClr val="bg1"/>
                  </a:solidFill>
                </a:rPr>
                <a:t>4</a:t>
              </a:r>
              <a:r>
                <a:rPr lang="en-US" altLang="ja-JP" sz="2400" b="1" baseline="30000">
                  <a:solidFill>
                    <a:schemeClr val="bg1"/>
                  </a:solidFill>
                </a:rPr>
                <a:t>+</a:t>
              </a:r>
              <a:r>
                <a:rPr lang="en-US" altLang="ja-JP" sz="2400" b="1">
                  <a:solidFill>
                    <a:schemeClr val="bg1"/>
                  </a:solidFill>
                </a:rPr>
                <a:t> </a:t>
              </a:r>
            </a:p>
            <a:p>
              <a:pPr eaLnBrk="1" hangingPunct="1"/>
              <a:r>
                <a:rPr lang="en-US" altLang="ja-JP" b="1">
                  <a:solidFill>
                    <a:schemeClr val="bg1"/>
                  </a:solidFill>
                </a:rPr>
                <a:t>from </a:t>
              </a:r>
              <a:r>
                <a:rPr lang="en-US" altLang="ja-JP" b="1" i="1">
                  <a:solidFill>
                    <a:schemeClr val="bg1"/>
                  </a:solidFill>
                </a:rPr>
                <a:t>g</a:t>
              </a:r>
              <a:r>
                <a:rPr lang="en-US" altLang="ja-JP" b="1" baseline="-25000">
                  <a:solidFill>
                    <a:schemeClr val="bg1"/>
                  </a:solidFill>
                </a:rPr>
                <a:t>exp</a:t>
              </a:r>
              <a:endParaRPr lang="ja-JP" altLang="en-US" b="1" baseline="-25000">
                <a:solidFill>
                  <a:schemeClr val="bg1"/>
                </a:solidFill>
              </a:endParaRPr>
            </a:p>
          </p:txBody>
        </p:sp>
        <p:cxnSp>
          <p:nvCxnSpPr>
            <p:cNvPr id="76813" name="直線矢印コネクタ 76812"/>
            <p:cNvCxnSpPr/>
            <p:nvPr/>
          </p:nvCxnSpPr>
          <p:spPr>
            <a:xfrm flipH="1">
              <a:off x="6441325" y="1697044"/>
              <a:ext cx="582860" cy="191086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818" name="グループ化 76817"/>
          <p:cNvGrpSpPr>
            <a:grpSpLocks/>
          </p:cNvGrpSpPr>
          <p:nvPr/>
        </p:nvGrpSpPr>
        <p:grpSpPr bwMode="auto">
          <a:xfrm>
            <a:off x="4303713" y="585788"/>
            <a:ext cx="5264150" cy="2765425"/>
            <a:chOff x="4267203" y="644846"/>
            <a:chExt cx="5263723" cy="2765527"/>
          </a:xfrm>
        </p:grpSpPr>
        <p:grpSp>
          <p:nvGrpSpPr>
            <p:cNvPr id="17423" name="グループ化 76815"/>
            <p:cNvGrpSpPr>
              <a:grpSpLocks/>
            </p:cNvGrpSpPr>
            <p:nvPr/>
          </p:nvGrpSpPr>
          <p:grpSpPr bwMode="auto">
            <a:xfrm>
              <a:off x="4267203" y="660546"/>
              <a:ext cx="4856224" cy="2749827"/>
              <a:chOff x="4267203" y="660546"/>
              <a:chExt cx="4856224" cy="2749827"/>
            </a:xfrm>
          </p:grpSpPr>
          <p:sp>
            <p:nvSpPr>
              <p:cNvPr id="17427" name="テキスト ボックス 52"/>
              <p:cNvSpPr txBox="1">
                <a:spLocks noChangeArrowheads="1"/>
              </p:cNvSpPr>
              <p:nvPr/>
            </p:nvSpPr>
            <p:spPr bwMode="auto">
              <a:xfrm>
                <a:off x="6250760" y="1536055"/>
                <a:ext cx="402674" cy="3693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 b="1">
                    <a:solidFill>
                      <a:schemeClr val="bg1"/>
                    </a:solidFill>
                  </a:rPr>
                  <a:t>4</a:t>
                </a:r>
                <a:r>
                  <a:rPr lang="en-US" altLang="ja-JP" b="1" baseline="30000">
                    <a:solidFill>
                      <a:schemeClr val="bg1"/>
                    </a:solidFill>
                  </a:rPr>
                  <a:t>+</a:t>
                </a:r>
                <a:endParaRPr lang="ja-JP" altLang="en-US" b="1" baseline="300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28" name="正方形/長方形 53"/>
              <p:cNvSpPr>
                <a:spLocks noChangeArrowheads="1"/>
              </p:cNvSpPr>
              <p:nvPr/>
            </p:nvSpPr>
            <p:spPr bwMode="auto">
              <a:xfrm>
                <a:off x="4267203" y="660546"/>
                <a:ext cx="4856224" cy="274982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altLang="ja-JP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424" name="グループ化 76816"/>
            <p:cNvGrpSpPr>
              <a:grpSpLocks/>
            </p:cNvGrpSpPr>
            <p:nvPr/>
          </p:nvGrpSpPr>
          <p:grpSpPr bwMode="auto">
            <a:xfrm>
              <a:off x="4284454" y="644846"/>
              <a:ext cx="5246472" cy="2641147"/>
              <a:chOff x="4284454" y="644846"/>
              <a:chExt cx="5246472" cy="2641147"/>
            </a:xfrm>
          </p:grpSpPr>
          <p:sp>
            <p:nvSpPr>
              <p:cNvPr id="17425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4284454" y="644846"/>
                <a:ext cx="5246472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Arial Unicode MS" pitchFamily="50" charset="-128"/>
                    <a:cs typeface="Arial Unicode MS" pitchFamily="50" charset="-128"/>
                  </a:defRPr>
                </a:lvl9pPr>
              </a:lstStyle>
              <a:p>
                <a:pPr eaLnBrk="1" hangingPunct="1"/>
                <a:r>
                  <a:rPr lang="en-US" altLang="ja-JP"/>
                  <a:t>Assuming </a:t>
                </a:r>
              </a:p>
              <a:p>
                <a:pPr eaLnBrk="1" hangingPunct="1"/>
                <a:endParaRPr lang="en-US" altLang="ja-JP" sz="500"/>
              </a:p>
              <a:p>
                <a:pPr eaLnBrk="1" hangingPunct="1"/>
                <a:r>
                  <a:rPr lang="en-US" altLang="ja-JP" b="1"/>
                  <a:t>    |</a:t>
                </a:r>
                <a:r>
                  <a:rPr lang="en-US" altLang="ja-JP" b="1" baseline="30000"/>
                  <a:t>30</a:t>
                </a:r>
                <a:r>
                  <a:rPr lang="en-US" altLang="ja-JP" b="1"/>
                  <a:t>Al</a:t>
                </a:r>
                <a:r>
                  <a:rPr lang="en-US" altLang="ja-JP" b="1">
                    <a:sym typeface="Symbol" pitchFamily="18" charset="2"/>
                  </a:rPr>
                  <a:t>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r>
                  <a:rPr lang="en-US" altLang="ja-JP" b="1">
                    <a:sym typeface="Symbol" pitchFamily="18" charset="2"/>
                  </a:rPr>
                  <a:t>= |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5/2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ν(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3/2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>
                    <a:sym typeface="Symbol" pitchFamily="18" charset="2"/>
                  </a:rPr>
                  <a:t>   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endParaRPr lang="ja-JP" altLang="en-US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ja-JP" b="1"/>
                  <a:t>    |</a:t>
                </a:r>
                <a:r>
                  <a:rPr lang="en-US" altLang="ja-JP" b="1" baseline="30000"/>
                  <a:t>32</a:t>
                </a:r>
                <a:r>
                  <a:rPr lang="en-US" altLang="ja-JP" b="1"/>
                  <a:t>Al</a:t>
                </a:r>
                <a:r>
                  <a:rPr lang="en-US" altLang="ja-JP" b="1">
                    <a:sym typeface="Symbol" pitchFamily="18" charset="2"/>
                  </a:rPr>
                  <a:t>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  <a:r>
                  <a:rPr lang="en-US" altLang="ja-JP" b="1">
                    <a:sym typeface="Symbol" pitchFamily="18" charset="2"/>
                  </a:rPr>
                  <a:t>= |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5/2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latin typeface="Times New Roman" pitchFamily="18" charset="0"/>
                    <a:cs typeface="Times New Roman" pitchFamily="18" charset="0"/>
                  </a:rPr>
                  <a:t>-1 </a:t>
                </a:r>
                <a:r>
                  <a:rPr lang="el-GR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ν(</a:t>
                </a:r>
                <a:r>
                  <a:rPr lang="en-US" altLang="ja-JP" b="1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b="1" baseline="-25000">
                    <a:latin typeface="Times New Roman" pitchFamily="18" charset="0"/>
                    <a:cs typeface="Times New Roman" pitchFamily="18" charset="0"/>
                  </a:rPr>
                  <a:t>3/2</a:t>
                </a:r>
                <a:r>
                  <a:rPr lang="en-US" altLang="ja-JP" b="1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ja-JP" b="1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altLang="ja-JP" b="1">
                    <a:sym typeface="Symbol" pitchFamily="18" charset="2"/>
                  </a:rPr>
                  <a:t> 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I</a:t>
                </a:r>
                <a:r>
                  <a:rPr lang="el-GR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π</a:t>
                </a:r>
                <a:r>
                  <a:rPr lang="en-US" altLang="ja-JP" b="1" i="1" baseline="300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=1,2,3,4+</a:t>
                </a:r>
                <a:r>
                  <a:rPr lang="en-US" altLang="ja-JP" b="1" i="1">
                    <a:sym typeface="Symbol" pitchFamily="18" charset="2"/>
                  </a:rPr>
                  <a:t> </a:t>
                </a:r>
              </a:p>
              <a:p>
                <a:pPr eaLnBrk="1" hangingPunct="1"/>
                <a:endParaRPr lang="ja-JP" altLang="en-US" sz="500" b="1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en-US" altLang="ja-JP"/>
                  <a:t>low-lying </a:t>
                </a:r>
                <a:r>
                  <a:rPr lang="en-US" altLang="ja-JP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l-GR" altLang="ja-JP" i="1" baseline="30000"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el-GR" altLang="ja-JP"/>
                  <a:t>=1,2,3,4</a:t>
                </a:r>
                <a:r>
                  <a:rPr lang="el-GR" altLang="ja-JP" baseline="30000"/>
                  <a:t>+</a:t>
                </a:r>
                <a:r>
                  <a:rPr lang="el-GR" altLang="ja-JP"/>
                  <a:t> </a:t>
                </a:r>
                <a:r>
                  <a:rPr lang="en-US" altLang="ja-JP"/>
                  <a:t>levels of </a:t>
                </a:r>
                <a:r>
                  <a:rPr lang="en-US" altLang="ja-JP" baseline="30000"/>
                  <a:t>32</a:t>
                </a:r>
                <a:r>
                  <a:rPr lang="en-US" altLang="ja-JP"/>
                  <a:t>Al can be estimated with</a:t>
                </a:r>
                <a:endParaRPr lang="ja-JP" altLang="en-US"/>
              </a:p>
            </p:txBody>
          </p:sp>
          <p:sp>
            <p:nvSpPr>
              <p:cNvPr id="17426" name="正方形/長方形 56"/>
              <p:cNvSpPr>
                <a:spLocks noChangeArrowheads="1"/>
              </p:cNvSpPr>
              <p:nvPr/>
            </p:nvSpPr>
            <p:spPr bwMode="auto">
              <a:xfrm>
                <a:off x="5009524" y="3024383"/>
                <a:ext cx="436307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ja-JP" sz="1200">
                    <a:solidFill>
                      <a:srgbClr val="000000"/>
                    </a:solidFill>
                  </a:rPr>
                  <a:t>R.F. Casten, “</a:t>
                </a:r>
                <a:r>
                  <a:rPr lang="en-US" altLang="ja-JP" sz="1200" i="1"/>
                  <a:t>Nuclear Structure from a simple perspective</a:t>
                </a:r>
                <a:r>
                  <a:rPr lang="en-US" altLang="ja-JP" sz="1200"/>
                  <a:t>”</a:t>
                </a:r>
                <a:endParaRPr lang="en-US" altLang="ja-JP" sz="1200">
                  <a:solidFill>
                    <a:srgbClr val="000000"/>
                  </a:solidFill>
                </a:endParaRPr>
              </a:p>
            </p:txBody>
          </p:sp>
        </p:grpSp>
      </p:grpSp>
      <p:graphicFrame>
        <p:nvGraphicFramePr>
          <p:cNvPr id="55" name="表 54"/>
          <p:cNvGraphicFramePr>
            <a:graphicFrameLocks noGrp="1"/>
          </p:cNvGraphicFramePr>
          <p:nvPr/>
        </p:nvGraphicFramePr>
        <p:xfrm>
          <a:off x="4088875" y="2271259"/>
          <a:ext cx="5254604" cy="560007"/>
        </p:xfrm>
        <a:graphic>
          <a:graphicData uri="http://schemas.openxmlformats.org/drawingml/2006/table">
            <a:tbl>
              <a:tblPr firstRow="1" firstCol="1" bandRow="1"/>
              <a:tblGrid>
                <a:gridCol w="5254604"/>
              </a:tblGrid>
              <a:tr h="560007"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marL="62865" marR="6286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4"/>
                      <a:stretch>
                        <a:fillRect l="-116" t="-135165" b="-189011"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 animBg="1"/>
      <p:bldP spid="48" grpId="0" animBg="1"/>
      <p:bldP spid="51" grpId="0" animBg="1"/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3271838" y="1076325"/>
            <a:ext cx="3921125" cy="5222875"/>
            <a:chOff x="3271520" y="1076960"/>
            <a:chExt cx="3921760" cy="5222240"/>
          </a:xfrm>
        </p:grpSpPr>
        <p:sp>
          <p:nvSpPr>
            <p:cNvPr id="7" name="正方形/長方形 6"/>
            <p:cNvSpPr/>
            <p:nvPr/>
          </p:nvSpPr>
          <p:spPr bwMode="auto">
            <a:xfrm>
              <a:off x="3271520" y="1076960"/>
              <a:ext cx="1055858" cy="52222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6065972" y="1076960"/>
              <a:ext cx="1127308" cy="52222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440" name="正方形/長方形 5"/>
            <p:cNvSpPr>
              <a:spLocks noChangeArrowheads="1"/>
            </p:cNvSpPr>
            <p:nvPr/>
          </p:nvSpPr>
          <p:spPr bwMode="auto">
            <a:xfrm>
              <a:off x="4577080" y="1076960"/>
              <a:ext cx="1153160" cy="52222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18435" name="正方形/長方形 4"/>
          <p:cNvSpPr>
            <a:spLocks noChangeArrowheads="1"/>
          </p:cNvSpPr>
          <p:nvPr/>
        </p:nvSpPr>
        <p:spPr bwMode="auto">
          <a:xfrm>
            <a:off x="385763" y="1006475"/>
            <a:ext cx="1382712" cy="5221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18436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7431087" cy="460375"/>
          </a:xfrm>
        </p:spPr>
        <p:txBody>
          <a:bodyPr/>
          <a:lstStyle/>
          <a:p>
            <a:r>
              <a:rPr lang="en-US" altLang="ja-JP" smtClean="0"/>
              <a:t>Ordering of 2</a:t>
            </a:r>
            <a:r>
              <a:rPr lang="en-US" altLang="ja-JP" baseline="30000" smtClean="0"/>
              <a:t>+</a:t>
            </a:r>
            <a:r>
              <a:rPr lang="en-US" altLang="ja-JP" smtClean="0"/>
              <a:t> and 4</a:t>
            </a:r>
            <a:r>
              <a:rPr lang="en-US" altLang="ja-JP" baseline="30000" smtClean="0"/>
              <a:t>+</a:t>
            </a:r>
            <a:r>
              <a:rPr lang="en-US" altLang="ja-JP" smtClean="0"/>
              <a:t> in </a:t>
            </a:r>
            <a:r>
              <a:rPr lang="en-US" altLang="ja-JP" baseline="30000" smtClean="0"/>
              <a:t>32</a:t>
            </a:r>
            <a:r>
              <a:rPr lang="en-US" altLang="ja-JP" smtClean="0"/>
              <a:t>Al:  Shell model predictions</a:t>
            </a:r>
            <a:endParaRPr lang="ja-JP" altLang="en-US" smtClean="0"/>
          </a:p>
        </p:txBody>
      </p:sp>
      <p:pic>
        <p:nvPicPr>
          <p:cNvPr id="18437" name="図 3" descr="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06475"/>
            <a:ext cx="801687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2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395288" y="41275"/>
            <a:ext cx="4289425" cy="460375"/>
          </a:xfrm>
        </p:spPr>
        <p:txBody>
          <a:bodyPr/>
          <a:lstStyle/>
          <a:p>
            <a:r>
              <a:rPr lang="en-US" altLang="ja-JP" smtClean="0"/>
              <a:t>Two-step PF scheme: Results</a:t>
            </a:r>
            <a:endParaRPr lang="ja-JP" altLang="en-US" smtClean="0"/>
          </a:p>
        </p:txBody>
      </p:sp>
      <p:sp>
        <p:nvSpPr>
          <p:cNvPr id="3379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ja-JP" dirty="0" smtClean="0"/>
              <a:t>The same </a:t>
            </a:r>
            <a:r>
              <a:rPr lang="en-US" altLang="ja-JP" i="1" dirty="0" smtClean="0">
                <a:solidFill>
                  <a:srgbClr val="0099FF"/>
                </a:solidFill>
              </a:rPr>
              <a:t>A</a:t>
            </a:r>
            <a:r>
              <a:rPr lang="en-US" altLang="ja-JP" dirty="0" smtClean="0"/>
              <a:t> values are obtained with simple &amp; disp.-matched two-step P. F. reactions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Same </a:t>
            </a:r>
            <a:r>
              <a:rPr lang="en-US" altLang="ja-JP" i="1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</a:rPr>
              <a:t> components were extracted from the wide-spread momentum distribution as designed</a:t>
            </a:r>
          </a:p>
          <a:p>
            <a:pPr>
              <a:defRPr/>
            </a:pPr>
            <a:endParaRPr lang="en-US" altLang="ja-JP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dirty="0" smtClean="0"/>
              <a:t>A large </a:t>
            </a:r>
            <a:r>
              <a:rPr lang="en-US" altLang="ja-JP" i="1" dirty="0" smtClean="0">
                <a:solidFill>
                  <a:srgbClr val="0099FF"/>
                </a:solidFill>
              </a:rPr>
              <a:t>A</a:t>
            </a:r>
            <a:r>
              <a:rPr lang="en-US" altLang="ja-JP" dirty="0" smtClean="0"/>
              <a:t> value (</a:t>
            </a:r>
            <a:r>
              <a:rPr lang="ja-JP" altLang="en-US" dirty="0" smtClean="0"/>
              <a:t>～</a:t>
            </a:r>
            <a:r>
              <a:rPr lang="en-US" altLang="ja-JP" dirty="0" smtClean="0"/>
              <a:t>8(1) %) and </a:t>
            </a:r>
            <a:r>
              <a:rPr lang="en-US" altLang="ja-JP" dirty="0" err="1" smtClean="0">
                <a:solidFill>
                  <a:srgbClr val="0099FF"/>
                </a:solidFill>
              </a:rPr>
              <a:t>FoM</a:t>
            </a:r>
            <a:r>
              <a:rPr lang="en-US" altLang="ja-JP" dirty="0" smtClean="0"/>
              <a:t> (</a:t>
            </a:r>
            <a:r>
              <a:rPr lang="ja-JP" altLang="en-US" dirty="0" smtClean="0"/>
              <a:t>＞</a:t>
            </a:r>
            <a:r>
              <a:rPr lang="en-US" altLang="ja-JP" dirty="0" smtClean="0"/>
              <a:t>50) were obtained for two step P. F.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promising scheme for large spin alignment</a:t>
            </a:r>
          </a:p>
          <a:p>
            <a:pPr marL="457200" lvl="1" indent="0">
              <a:buFontTx/>
              <a:buNone/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in-flight U fission + fragmentation</a:t>
            </a:r>
          </a:p>
          <a:p>
            <a:pPr>
              <a:defRPr/>
            </a:pPr>
            <a:endParaRPr lang="en-US" altLang="ja-JP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i="1" dirty="0" smtClean="0"/>
              <a:t>g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32m</a:t>
            </a:r>
            <a:r>
              <a:rPr lang="en-US" altLang="ja-JP" dirty="0" smtClean="0"/>
              <a:t>Al) =1.32(1) has been determined.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The first application of this technique </a:t>
            </a:r>
            <a:r>
              <a:rPr lang="ja-JP" altLang="en-US" dirty="0" smtClean="0">
                <a:solidFill>
                  <a:srgbClr val="FF0000"/>
                </a:solidFill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</a:rPr>
              <a:t>feasibility</a:t>
            </a:r>
            <a:endParaRPr lang="ja-JP" altLang="en-US" dirty="0" smtClean="0"/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854075" y="2011363"/>
            <a:ext cx="7608888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466725" y="3140075"/>
            <a:ext cx="7610475" cy="85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619125" y="4084638"/>
            <a:ext cx="7610475" cy="801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517525" y="5253038"/>
            <a:ext cx="76104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549275" y="5745163"/>
            <a:ext cx="7608888" cy="48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15925" y="1177925"/>
            <a:ext cx="7610475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73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3142201" cy="461659"/>
          </a:xfrm>
        </p:spPr>
        <p:txBody>
          <a:bodyPr/>
          <a:lstStyle/>
          <a:p>
            <a:r>
              <a:rPr kumimoji="1" lang="en-US" altLang="ja-JP" dirty="0" smtClean="0"/>
              <a:t>Experiment: Method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288" y="961895"/>
            <a:ext cx="79720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(1) Production of spin-polarized RI </a:t>
            </a:r>
            <a:r>
              <a:rPr lang="en-US" altLang="ja-JP" sz="2000" b="1" dirty="0">
                <a:solidFill>
                  <a:srgbClr val="0070C0"/>
                </a:solidFill>
              </a:rPr>
              <a:t>beams and/or crystal studies</a:t>
            </a:r>
            <a:endParaRPr kumimoji="1" lang="en-US" altLang="ja-JP" sz="2000" b="1" dirty="0" smtClean="0">
              <a:solidFill>
                <a:srgbClr val="0070C0"/>
              </a:solidFill>
            </a:endParaRP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lang="en-US" altLang="ja-JP" sz="2000" b="1" baseline="30000" dirty="0" smtClean="0"/>
              <a:t>41, 43</a:t>
            </a:r>
            <a:r>
              <a:rPr lang="en-US" altLang="ja-JP" sz="2000" b="1" dirty="0" smtClean="0"/>
              <a:t>S: PF-induced spin polarization</a:t>
            </a:r>
          </a:p>
          <a:p>
            <a:pPr marL="742937" lvl="1" indent="-285750">
              <a:buFont typeface="Arial" panose="020B0604020202020204" pitchFamily="34" charset="0"/>
              <a:buChar char="•"/>
            </a:pPr>
            <a:r>
              <a:rPr kumimoji="1" lang="en-US" altLang="ja-JP" sz="2000" b="1" baseline="30000" dirty="0" smtClean="0"/>
              <a:t>45</a:t>
            </a:r>
            <a:r>
              <a:rPr kumimoji="1" lang="en-US" altLang="ja-JP" sz="2000" b="1" dirty="0" smtClean="0"/>
              <a:t>S:  PF+ neutron pickup reaction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288" y="2313743"/>
            <a:ext cx="76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(2) Resonance scans through β-NMR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production (reaction) and preservation (crystal stopper) of spin 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/>
              <a:t>resonance scan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251205" y="3819643"/>
            <a:ext cx="6892795" cy="3038357"/>
            <a:chOff x="5452065" y="2834327"/>
            <a:chExt cx="6892795" cy="3038357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5452065" y="2834327"/>
              <a:ext cx="6892795" cy="303835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0584325" y="4787439"/>
              <a:ext cx="1689100" cy="833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ja-JP" sz="2400" b="1" u="sng" dirty="0" smtClean="0">
                  <a:latin typeface="Arial Unicode MS" pitchFamily="50" charset="-128"/>
                </a:rPr>
                <a:t>(</a:t>
              </a:r>
              <a:r>
                <a:rPr lang="en-US" altLang="ja-JP" sz="2400" b="1" u="sng" dirty="0" smtClean="0">
                  <a:solidFill>
                    <a:srgbClr val="0033CC"/>
                  </a:solidFill>
                </a:rPr>
                <a:t>1</a:t>
              </a:r>
              <a:r>
                <a:rPr lang="en-US" altLang="ja-JP" sz="2400" b="1" u="sng" dirty="0">
                  <a:solidFill>
                    <a:srgbClr val="FF0000"/>
                  </a:solidFill>
                </a:rPr>
                <a:t>–</a:t>
              </a:r>
              <a:r>
                <a:rPr lang="en-US" altLang="ja-JP" sz="2400" b="1" i="1" u="sng" dirty="0" smtClean="0">
                  <a:solidFill>
                    <a:srgbClr val="0033CC"/>
                  </a:solidFill>
                </a:rPr>
                <a:t>A</a:t>
              </a:r>
              <a:r>
                <a:rPr lang="el-GR" altLang="ja-JP" sz="2400" b="1" u="sng" baseline="-25000" dirty="0" smtClean="0">
                  <a:solidFill>
                    <a:srgbClr val="0033CC"/>
                  </a:solidFill>
                </a:rPr>
                <a:t>β</a:t>
              </a:r>
              <a:r>
                <a:rPr lang="en-US" altLang="ja-JP" sz="2400" b="1" i="1" u="sng" dirty="0" smtClean="0">
                  <a:solidFill>
                    <a:srgbClr val="FF0000"/>
                  </a:solidFill>
                </a:rPr>
                <a:t>P</a:t>
              </a:r>
              <a:r>
                <a:rPr lang="en-US" altLang="ja-JP" sz="2400" b="1" i="1" u="sng" dirty="0" smtClean="0">
                  <a:solidFill>
                    <a:srgbClr val="0033CC"/>
                  </a:solidFill>
                </a:rPr>
                <a:t> </a:t>
              </a:r>
              <a:r>
                <a:rPr lang="en-US" altLang="ja-JP" sz="2400" b="1" u="sng" dirty="0" smtClean="0">
                  <a:latin typeface="Arial Unicode MS" pitchFamily="50" charset="-128"/>
                </a:rPr>
                <a:t>)</a:t>
              </a:r>
              <a:endParaRPr lang="en-US" altLang="ja-JP" sz="2400" b="1" u="sng" dirty="0">
                <a:latin typeface="Arial Unicode MS" pitchFamily="50" charset="-128"/>
              </a:endParaRPr>
            </a:p>
            <a:p>
              <a:r>
                <a:rPr lang="en-US" altLang="ja-JP" sz="2400" b="1" dirty="0" smtClean="0">
                  <a:latin typeface="Arial Unicode MS" pitchFamily="50" charset="-128"/>
                </a:rPr>
                <a:t>(</a:t>
              </a:r>
              <a:r>
                <a:rPr lang="en-US" altLang="ja-JP" sz="2400" b="1" dirty="0" smtClean="0">
                  <a:solidFill>
                    <a:srgbClr val="0033CC"/>
                  </a:solidFill>
                </a:rPr>
                <a:t>1</a:t>
              </a:r>
              <a:r>
                <a:rPr lang="en-US" altLang="ja-JP" sz="2400" b="1" dirty="0">
                  <a:solidFill>
                    <a:srgbClr val="FF0000"/>
                  </a:solidFill>
                </a:rPr>
                <a:t>+</a:t>
              </a:r>
              <a:r>
                <a:rPr lang="en-US" altLang="ja-JP" sz="2400" b="1" i="1" dirty="0" smtClean="0">
                  <a:solidFill>
                    <a:srgbClr val="0033CC"/>
                  </a:solidFill>
                </a:rPr>
                <a:t>A</a:t>
              </a:r>
              <a:r>
                <a:rPr lang="el-GR" altLang="ja-JP" sz="2400" b="1" baseline="-25000" dirty="0">
                  <a:solidFill>
                    <a:srgbClr val="0033CC"/>
                  </a:solidFill>
                </a:rPr>
                <a:t>β</a:t>
              </a:r>
              <a:r>
                <a:rPr lang="en-US" altLang="ja-JP" sz="2400" b="1" i="1" dirty="0">
                  <a:solidFill>
                    <a:srgbClr val="FF0000"/>
                  </a:solidFill>
                </a:rPr>
                <a:t>P</a:t>
              </a:r>
              <a:r>
                <a:rPr lang="en-US" altLang="ja-JP" sz="2400" b="1" dirty="0" smtClean="0">
                  <a:latin typeface="Arial Unicode MS" pitchFamily="50" charset="-128"/>
                </a:rPr>
                <a:t>)</a:t>
              </a:r>
              <a:endParaRPr lang="en-US" altLang="ja-JP" sz="2400" b="1" dirty="0">
                <a:latin typeface="Arial Unicode MS" pitchFamily="50" charset="-128"/>
              </a:endParaRP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9452443" y="4969900"/>
              <a:ext cx="1182032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2400" b="1" dirty="0">
                  <a:latin typeface="Arial Unicode MS" pitchFamily="50" charset="-128"/>
                </a:rPr>
                <a:t>(</a:t>
              </a:r>
              <a:r>
                <a:rPr lang="en-US" altLang="ja-JP" sz="2400" b="1" dirty="0" smtClean="0">
                  <a:latin typeface="Arial Unicode MS" pitchFamily="50" charset="-128"/>
                </a:rPr>
                <a:t>U/D) </a:t>
              </a:r>
              <a:r>
                <a:rPr lang="en-US" altLang="ja-JP" sz="2400" b="1" dirty="0">
                  <a:latin typeface="Arial Unicode MS" pitchFamily="50" charset="-128"/>
                </a:rPr>
                <a:t>=</a:t>
              </a:r>
            </a:p>
          </p:txBody>
        </p:sp>
        <p:grpSp>
          <p:nvGrpSpPr>
            <p:cNvPr id="15" name="グループ化 14"/>
            <p:cNvGrpSpPr/>
            <p:nvPr/>
          </p:nvGrpSpPr>
          <p:grpSpPr>
            <a:xfrm flipV="1">
              <a:off x="6117104" y="3423535"/>
              <a:ext cx="1905000" cy="2341553"/>
              <a:chOff x="3365500" y="678960"/>
              <a:chExt cx="1905000" cy="2341553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4063827" y="678960"/>
                <a:ext cx="556592" cy="1334186"/>
                <a:chOff x="4063827" y="678960"/>
                <a:chExt cx="556592" cy="1334186"/>
              </a:xfrm>
            </p:grpSpPr>
            <p:sp>
              <p:nvSpPr>
                <p:cNvPr id="39" name="Line 11"/>
                <p:cNvSpPr>
                  <a:spLocks noChangeShapeType="1"/>
                </p:cNvSpPr>
                <p:nvPr/>
              </p:nvSpPr>
              <p:spPr bwMode="auto">
                <a:xfrm>
                  <a:off x="4275137" y="1561306"/>
                  <a:ext cx="131763" cy="6350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AutoShape 39"/>
                <p:cNvSpPr>
                  <a:spLocks noChangeArrowheads="1"/>
                </p:cNvSpPr>
                <p:nvPr/>
              </p:nvSpPr>
              <p:spPr bwMode="auto">
                <a:xfrm>
                  <a:off x="4206012" y="678960"/>
                  <a:ext cx="272223" cy="523669"/>
                </a:xfrm>
                <a:prstGeom prst="upArrow">
                  <a:avLst>
                    <a:gd name="adj1" fmla="val 40157"/>
                    <a:gd name="adj2" fmla="val 102924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8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4280656" y="1675009"/>
                  <a:ext cx="122935" cy="33813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00800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42" name="Group 58"/>
                <p:cNvGrpSpPr>
                  <a:grpSpLocks/>
                </p:cNvGrpSpPr>
                <p:nvPr/>
              </p:nvGrpSpPr>
              <p:grpSpPr bwMode="auto">
                <a:xfrm flipV="1">
                  <a:off x="4063827" y="1118545"/>
                  <a:ext cx="556592" cy="582307"/>
                  <a:chOff x="82" y="1930"/>
                  <a:chExt cx="299" cy="302"/>
                </a:xfrm>
              </p:grpSpPr>
              <p:sp>
                <p:nvSpPr>
                  <p:cNvPr id="43" name="Oval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" y="2059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tint val="12549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4" name="Oval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" y="1941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" y="2088"/>
                    <a:ext cx="87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" y="2010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" y="2137"/>
                    <a:ext cx="87" cy="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8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" y="2110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9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" y="2133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0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2057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1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" y="2127"/>
                    <a:ext cx="88" cy="9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8" y="1972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0" y="1976"/>
                    <a:ext cx="86" cy="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3399FF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2" y="2034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5" name="Oval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2073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6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7" y="1930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7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986"/>
                    <a:ext cx="87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8" name="Oval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" y="1958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" name="Oval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5" y="2010"/>
                    <a:ext cx="86" cy="9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Oval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3" y="2064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2029"/>
                    <a:ext cx="88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2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" y="2109"/>
                    <a:ext cx="86" cy="8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3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2044"/>
                    <a:ext cx="87" cy="9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00FF"/>
                      </a:gs>
                      <a:gs pos="100000">
                        <a:srgbClr val="66FFCC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FF99CC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 rot="10800000">
                <a:off x="3365500" y="1129800"/>
                <a:ext cx="1905000" cy="1890713"/>
                <a:chOff x="3902" y="1223"/>
                <a:chExt cx="1200" cy="1191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3902" y="1223"/>
                  <a:ext cx="1200" cy="119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4008" y="1511"/>
                  <a:ext cx="385" cy="61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4594" y="1472"/>
                  <a:ext cx="364" cy="63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525" y="1249"/>
                  <a:ext cx="144" cy="8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3939" y="1970"/>
                  <a:ext cx="392" cy="23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12" y="1266"/>
                  <a:ext cx="144" cy="835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666" y="2247"/>
                  <a:ext cx="266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669" y="1932"/>
                  <a:ext cx="392" cy="23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4078" y="2254"/>
                  <a:ext cx="266" cy="1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auto">
                <a:xfrm>
                  <a:off x="4618" y="2360"/>
                  <a:ext cx="83" cy="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70" y="2349"/>
                  <a:ext cx="83" cy="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 type="stealth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6" name="Group 85"/>
            <p:cNvGrpSpPr>
              <a:grpSpLocks/>
            </p:cNvGrpSpPr>
            <p:nvPr/>
          </p:nvGrpSpPr>
          <p:grpSpPr bwMode="auto">
            <a:xfrm>
              <a:off x="5712202" y="4718428"/>
              <a:ext cx="254000" cy="522288"/>
              <a:chOff x="3288" y="3127"/>
              <a:chExt cx="160" cy="329"/>
            </a:xfrm>
          </p:grpSpPr>
          <p:sp>
            <p:nvSpPr>
              <p:cNvPr id="22" name="Oval 86"/>
              <p:cNvSpPr>
                <a:spLocks noChangeArrowheads="1"/>
              </p:cNvSpPr>
              <p:nvPr/>
            </p:nvSpPr>
            <p:spPr bwMode="auto">
              <a:xfrm>
                <a:off x="3288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3" name="Oval 87"/>
              <p:cNvSpPr>
                <a:spLocks noChangeArrowheads="1"/>
              </p:cNvSpPr>
              <p:nvPr/>
            </p:nvSpPr>
            <p:spPr bwMode="auto">
              <a:xfrm>
                <a:off x="3304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4" name="Oval 88"/>
              <p:cNvSpPr>
                <a:spLocks noChangeArrowheads="1"/>
              </p:cNvSpPr>
              <p:nvPr/>
            </p:nvSpPr>
            <p:spPr bwMode="auto">
              <a:xfrm>
                <a:off x="3320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5" name="Oval 89"/>
              <p:cNvSpPr>
                <a:spLocks noChangeArrowheads="1"/>
              </p:cNvSpPr>
              <p:nvPr/>
            </p:nvSpPr>
            <p:spPr bwMode="auto">
              <a:xfrm>
                <a:off x="3336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8202450" y="4718428"/>
              <a:ext cx="254000" cy="522288"/>
              <a:chOff x="3288" y="3127"/>
              <a:chExt cx="160" cy="329"/>
            </a:xfrm>
          </p:grpSpPr>
          <p:sp>
            <p:nvSpPr>
              <p:cNvPr id="18" name="Oval 86"/>
              <p:cNvSpPr>
                <a:spLocks noChangeArrowheads="1"/>
              </p:cNvSpPr>
              <p:nvPr/>
            </p:nvSpPr>
            <p:spPr bwMode="auto">
              <a:xfrm>
                <a:off x="3288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9" name="Oval 87"/>
              <p:cNvSpPr>
                <a:spLocks noChangeArrowheads="1"/>
              </p:cNvSpPr>
              <p:nvPr/>
            </p:nvSpPr>
            <p:spPr bwMode="auto">
              <a:xfrm>
                <a:off x="3304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Oval 88"/>
              <p:cNvSpPr>
                <a:spLocks noChangeArrowheads="1"/>
              </p:cNvSpPr>
              <p:nvPr/>
            </p:nvSpPr>
            <p:spPr bwMode="auto">
              <a:xfrm>
                <a:off x="3320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21" name="Oval 89"/>
              <p:cNvSpPr>
                <a:spLocks noChangeArrowheads="1"/>
              </p:cNvSpPr>
              <p:nvPr/>
            </p:nvSpPr>
            <p:spPr bwMode="auto">
              <a:xfrm>
                <a:off x="3336" y="3127"/>
                <a:ext cx="112" cy="3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7" name="正方形/長方形 6"/>
          <p:cNvSpPr/>
          <p:nvPr/>
        </p:nvSpPr>
        <p:spPr bwMode="auto">
          <a:xfrm>
            <a:off x="5022945" y="3877999"/>
            <a:ext cx="4065327" cy="13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r>
              <a:rPr lang="el-GR" altLang="ja-JP" sz="2000" b="1" dirty="0" smtClean="0">
                <a:latin typeface="+mn-lt"/>
                <a:ea typeface="+mn-ea"/>
              </a:rPr>
              <a:t>β</a:t>
            </a:r>
            <a:r>
              <a:rPr lang="en-US" altLang="ja-JP" sz="2000" b="1" dirty="0" smtClean="0">
                <a:latin typeface="+mn-lt"/>
                <a:ea typeface="+mn-ea"/>
              </a:rPr>
              <a:t>-ray angular distribution</a:t>
            </a:r>
          </a:p>
          <a:p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W</a:t>
            </a:r>
            <a:r>
              <a:rPr lang="el-GR" altLang="ja-JP" sz="2000" b="1" baseline="-25000" dirty="0">
                <a:solidFill>
                  <a:srgbClr val="006600"/>
                </a:solidFill>
                <a:latin typeface="+mn-lt"/>
                <a:ea typeface="+mn-ea"/>
              </a:rPr>
              <a:t>β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(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θ</a:t>
            </a:r>
            <a:r>
              <a:rPr lang="en-US" altLang="ja-JP" sz="2000" b="1" dirty="0">
                <a:solidFill>
                  <a:srgbClr val="006600"/>
                </a:solidFill>
                <a:latin typeface="+mn-lt"/>
                <a:ea typeface="+mn-ea"/>
              </a:rPr>
              <a:t>)=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1+</a:t>
            </a:r>
            <a:r>
              <a:rPr lang="en-US" altLang="ja-JP" sz="2000" b="1" i="1" dirty="0" smtClean="0">
                <a:solidFill>
                  <a:srgbClr val="0033CC"/>
                </a:solidFill>
                <a:latin typeface="+mn-lt"/>
                <a:ea typeface="+mn-ea"/>
              </a:rPr>
              <a:t>A</a:t>
            </a:r>
            <a:r>
              <a:rPr lang="el-GR" altLang="ja-JP" sz="2000" b="1" baseline="-25000" dirty="0" smtClean="0">
                <a:solidFill>
                  <a:srgbClr val="0033CC"/>
                </a:solidFill>
              </a:rPr>
              <a:t>β</a:t>
            </a:r>
            <a:r>
              <a:rPr lang="en-US" altLang="ja-JP" sz="2000" b="1" i="1" dirty="0" smtClean="0">
                <a:solidFill>
                  <a:srgbClr val="FF0000"/>
                </a:solidFill>
                <a:latin typeface="+mn-lt"/>
                <a:ea typeface="+mn-ea"/>
              </a:rPr>
              <a:t>P</a:t>
            </a:r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 </a:t>
            </a:r>
            <a:r>
              <a:rPr lang="en-US" altLang="ja-JP" sz="2000" b="1" dirty="0" err="1" smtClean="0">
                <a:solidFill>
                  <a:srgbClr val="006600"/>
                </a:solidFill>
                <a:latin typeface="+mn-lt"/>
                <a:ea typeface="+mn-ea"/>
              </a:rPr>
              <a:t>cos</a:t>
            </a:r>
            <a:r>
              <a:rPr lang="el-GR" altLang="ja-JP" sz="2000" b="1" i="1" dirty="0">
                <a:solidFill>
                  <a:srgbClr val="006600"/>
                </a:solidFill>
                <a:latin typeface="+mn-lt"/>
                <a:ea typeface="+mn-ea"/>
              </a:rPr>
              <a:t>θ</a:t>
            </a:r>
            <a:endParaRPr lang="en-US" altLang="ja-JP" sz="2000" b="1" i="1" dirty="0">
              <a:solidFill>
                <a:srgbClr val="006600"/>
              </a:solidFill>
              <a:latin typeface="+mn-lt"/>
              <a:ea typeface="+mn-ea"/>
            </a:endParaRPr>
          </a:p>
          <a:p>
            <a:pPr marL="912813" lvl="2" indent="-373063"/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A</a:t>
            </a:r>
            <a:r>
              <a:rPr lang="el-GR" altLang="ja-JP" sz="2000" b="1" baseline="-25000" dirty="0" smtClean="0">
                <a:solidFill>
                  <a:srgbClr val="006600"/>
                </a:solidFill>
              </a:rPr>
              <a:t>β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: Asymmetry parameter</a:t>
            </a:r>
            <a:endParaRPr lang="en-US" altLang="ja-JP" b="1" dirty="0">
              <a:solidFill>
                <a:srgbClr val="006600"/>
              </a:solidFill>
              <a:latin typeface="+mn-lt"/>
              <a:ea typeface="+mn-ea"/>
            </a:endParaRPr>
          </a:p>
          <a:p>
            <a:pPr marL="912813" lvl="2" indent="-373063"/>
            <a:r>
              <a:rPr lang="en-US" altLang="ja-JP" sz="2000" b="1" i="1" dirty="0" smtClean="0">
                <a:solidFill>
                  <a:srgbClr val="006600"/>
                </a:solidFill>
                <a:latin typeface="+mn-lt"/>
                <a:ea typeface="+mn-ea"/>
              </a:rPr>
              <a:t>P   </a:t>
            </a:r>
            <a:r>
              <a:rPr lang="en-US" altLang="ja-JP" sz="2000" b="1" dirty="0" smtClean="0">
                <a:solidFill>
                  <a:srgbClr val="006600"/>
                </a:solidFill>
                <a:latin typeface="+mn-lt"/>
                <a:ea typeface="+mn-ea"/>
              </a:rPr>
              <a:t>: spin polarization</a:t>
            </a:r>
            <a:endParaRPr lang="en-US" altLang="ja-JP" b="1" dirty="0">
              <a:solidFill>
                <a:srgbClr val="0066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36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16477" y="1133397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u="sng" dirty="0" smtClean="0">
                <a:latin typeface="Arial Unicode MS" pitchFamily="50" charset="-128"/>
              </a:rPr>
              <a:t>(</a:t>
            </a:r>
            <a:r>
              <a:rPr lang="en-US" altLang="ja-JP" sz="2400" b="1" u="sng" dirty="0"/>
              <a:t>1+</a:t>
            </a:r>
            <a:r>
              <a:rPr lang="en-US" altLang="ja-JP" sz="2400" b="1" i="1" u="sng" dirty="0"/>
              <a:t>A</a:t>
            </a:r>
            <a:r>
              <a:rPr lang="el-GR" altLang="ja-JP" sz="2400" b="1" u="sng" baseline="-25000" dirty="0" smtClean="0"/>
              <a:t>β</a:t>
            </a:r>
            <a:r>
              <a:rPr lang="en-US" altLang="ja-JP" sz="2400" b="1" i="1" u="sng" dirty="0" smtClean="0"/>
              <a:t>P </a:t>
            </a:r>
            <a:r>
              <a:rPr lang="en-US" altLang="ja-JP" sz="2400" b="1" u="sng" dirty="0" smtClean="0">
                <a:latin typeface="Arial Unicode MS" pitchFamily="50" charset="-128"/>
              </a:rPr>
              <a:t>)</a:t>
            </a:r>
            <a:endParaRPr lang="en-US" altLang="ja-JP" sz="2400" b="1" u="sng" dirty="0">
              <a:latin typeface="Arial Unicode MS" pitchFamily="50" charset="-128"/>
            </a:endParaRPr>
          </a:p>
          <a:p>
            <a:r>
              <a:rPr lang="en-US" altLang="ja-JP" sz="2400" b="1" dirty="0" smtClean="0">
                <a:latin typeface="Arial Unicode MS" pitchFamily="50" charset="-128"/>
              </a:rPr>
              <a:t>(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>
                <a:latin typeface="Times New Roman"/>
                <a:cs typeface="Times New Roman"/>
              </a:rPr>
              <a:t>–</a:t>
            </a:r>
            <a:r>
              <a:rPr lang="en-US" altLang="ja-JP" sz="2400" b="1" i="1" dirty="0" smtClean="0"/>
              <a:t>A</a:t>
            </a:r>
            <a:r>
              <a:rPr lang="el-GR" altLang="ja-JP" sz="2400" b="1" baseline="-25000" dirty="0"/>
              <a:t>β</a:t>
            </a:r>
            <a:r>
              <a:rPr lang="en-US" altLang="ja-JP" sz="2400" b="1" i="1" dirty="0"/>
              <a:t>P</a:t>
            </a:r>
            <a:r>
              <a:rPr lang="en-US" altLang="ja-JP" sz="2400" b="1" dirty="0" smtClean="0">
                <a:latin typeface="Arial Unicode MS" pitchFamily="50" charset="-128"/>
              </a:rPr>
              <a:t>)</a:t>
            </a:r>
            <a:endParaRPr lang="en-US" altLang="ja-JP" sz="2400" b="1" dirty="0">
              <a:latin typeface="Arial Unicode MS" pitchFamily="50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84595" y="1318063"/>
            <a:ext cx="118203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 dirty="0">
                <a:latin typeface="Arial Unicode MS" pitchFamily="50" charset="-128"/>
              </a:rPr>
              <a:t>(</a:t>
            </a:r>
            <a:r>
              <a:rPr lang="en-US" altLang="ja-JP" sz="2400" b="1" dirty="0" smtClean="0">
                <a:latin typeface="Arial Unicode MS" pitchFamily="50" charset="-128"/>
              </a:rPr>
              <a:t>U/D) </a:t>
            </a:r>
            <a:r>
              <a:rPr lang="en-US" altLang="ja-JP" sz="2400" b="1" dirty="0">
                <a:latin typeface="Arial Unicode MS" pitchFamily="50" charset="-128"/>
              </a:rPr>
              <a:t>=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56327" y="1130836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33CC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0033CC"/>
                </a:solidFill>
                <a:latin typeface="+mn-lt"/>
              </a:rPr>
              <a:t>U</a:t>
            </a:r>
            <a:endParaRPr lang="en-US" altLang="ja-JP" sz="2400" b="1" u="sng" baseline="-25000" dirty="0">
              <a:solidFill>
                <a:srgbClr val="0033CC"/>
              </a:solidFill>
              <a:latin typeface="+mn-lt"/>
            </a:endParaRPr>
          </a:p>
          <a:p>
            <a:r>
              <a:rPr lang="en-US" altLang="ja-JP" sz="2400" b="1" i="1" dirty="0" smtClean="0">
                <a:solidFill>
                  <a:srgbClr val="0033CC"/>
                </a:solidFill>
                <a:latin typeface="+mn-lt"/>
              </a:rPr>
              <a:t>C</a:t>
            </a:r>
            <a:r>
              <a:rPr lang="en-US" altLang="ja-JP" sz="2400" b="1" baseline="-25000" dirty="0" smtClean="0">
                <a:solidFill>
                  <a:srgbClr val="0033CC"/>
                </a:solidFill>
                <a:latin typeface="+mn-lt"/>
              </a:rPr>
              <a:t>D</a:t>
            </a:r>
            <a:endParaRPr lang="en-US" altLang="ja-JP" sz="2400" b="1" baseline="-250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56327" y="1133397"/>
            <a:ext cx="1689100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U(B0</a:t>
            </a:r>
            <a:r>
              <a:rPr lang="ja-JP" altLang="en-US" sz="2400" b="1" u="sng" baseline="-25000" dirty="0" smtClean="0">
                <a:solidFill>
                  <a:srgbClr val="FF0000"/>
                </a:solidFill>
                <a:latin typeface="+mn-lt"/>
              </a:rPr>
              <a:t>↑ 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or </a:t>
            </a:r>
            <a:r>
              <a:rPr lang="ja-JP" altLang="en-US" sz="2400" b="1" baseline="-25000" dirty="0">
                <a:solidFill>
                  <a:srgbClr val="FF0000"/>
                </a:solidFill>
              </a:rPr>
              <a:t>↓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ja-JP" sz="2400" b="1" u="sng" baseline="-25000" dirty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2400" b="1" i="1" u="sng" dirty="0" smtClean="0">
                <a:solidFill>
                  <a:srgbClr val="FF0000"/>
                </a:solidFill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</a:rPr>
              <a:t>D(B0</a:t>
            </a:r>
            <a:r>
              <a:rPr lang="ja-JP" altLang="en-US" sz="2400" b="1" u="sng" baseline="-25000" dirty="0">
                <a:solidFill>
                  <a:srgbClr val="FF0000"/>
                </a:solidFill>
              </a:rPr>
              <a:t>↑ </a:t>
            </a:r>
            <a:r>
              <a:rPr lang="en-US" altLang="ja-JP" sz="2400" b="1" u="sng" baseline="-25000" dirty="0">
                <a:solidFill>
                  <a:srgbClr val="FF0000"/>
                </a:solidFill>
              </a:rPr>
              <a:t>or </a:t>
            </a:r>
            <a:r>
              <a:rPr lang="ja-JP" altLang="en-US" sz="2400" b="1" baseline="-25000" dirty="0">
                <a:solidFill>
                  <a:srgbClr val="FF0000"/>
                </a:solidFill>
              </a:rPr>
              <a:t>↓</a:t>
            </a:r>
            <a:r>
              <a:rPr lang="en-US" altLang="ja-JP" sz="2400" b="1" u="sng" baseline="-25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5611" y="275082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33CC"/>
                </a:solidFill>
              </a:rPr>
              <a:t>β-NMR: Double Ratio</a:t>
            </a:r>
            <a:endParaRPr kumimoji="1" lang="ja-JP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68814" y="2779992"/>
            <a:ext cx="1905000" cy="2341553"/>
            <a:chOff x="3365500" y="678960"/>
            <a:chExt cx="1905000" cy="234155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063827" y="678960"/>
              <a:ext cx="556592" cy="1334186"/>
              <a:chOff x="4063827" y="678960"/>
              <a:chExt cx="556592" cy="1334186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4275137" y="1561306"/>
                <a:ext cx="131763" cy="6350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AutoShape 39"/>
              <p:cNvSpPr>
                <a:spLocks noChangeArrowheads="1"/>
              </p:cNvSpPr>
              <p:nvPr/>
            </p:nvSpPr>
            <p:spPr bwMode="auto">
              <a:xfrm>
                <a:off x="4206012" y="678960"/>
                <a:ext cx="272223" cy="523669"/>
              </a:xfrm>
              <a:prstGeom prst="upArrow">
                <a:avLst>
                  <a:gd name="adj1" fmla="val 40157"/>
                  <a:gd name="adj2" fmla="val 102924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8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ja-JP" altLang="en-US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280656" y="1675009"/>
                <a:ext cx="122935" cy="3381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008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30" name="Group 58"/>
              <p:cNvGrpSpPr>
                <a:grpSpLocks/>
              </p:cNvGrpSpPr>
              <p:nvPr/>
            </p:nvGrpSpPr>
            <p:grpSpPr bwMode="auto">
              <a:xfrm flipV="1">
                <a:off x="4063827" y="1118545"/>
                <a:ext cx="556592" cy="582307"/>
                <a:chOff x="82" y="1930"/>
                <a:chExt cx="299" cy="302"/>
              </a:xfrm>
            </p:grpSpPr>
            <p:sp>
              <p:nvSpPr>
                <p:cNvPr id="31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30" y="2059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tint val="12549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37" y="1941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93" y="2088"/>
                  <a:ext cx="87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3" y="2010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94" y="2137"/>
                  <a:ext cx="87" cy="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" y="2110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7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" y="2133"/>
                  <a:ext cx="8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7" y="2057"/>
                  <a:ext cx="87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27" y="2127"/>
                  <a:ext cx="88" cy="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98" y="1972"/>
                  <a:ext cx="87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60" y="1976"/>
                  <a:ext cx="86" cy="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82" y="2034"/>
                  <a:ext cx="87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2" y="2073"/>
                  <a:ext cx="8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07" y="1930"/>
                  <a:ext cx="87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1986"/>
                  <a:ext cx="87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6" y="1958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5" y="2010"/>
                  <a:ext cx="86" cy="9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3" y="2064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54" y="2029"/>
                  <a:ext cx="88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Oval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33" y="2109"/>
                  <a:ext cx="86" cy="8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Oval 79"/>
                <p:cNvSpPr>
                  <a:spLocks noChangeAspect="1" noChangeArrowheads="1"/>
                </p:cNvSpPr>
                <p:nvPr/>
              </p:nvSpPr>
              <p:spPr bwMode="auto">
                <a:xfrm>
                  <a:off x="198" y="2044"/>
                  <a:ext cx="87" cy="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66FFCC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FF99CC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 rot="10800000">
              <a:off x="3365500" y="1129800"/>
              <a:ext cx="1905000" cy="1890713"/>
              <a:chOff x="3902" y="1223"/>
              <a:chExt cx="1200" cy="1191"/>
            </a:xfrm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3902" y="1223"/>
                <a:ext cx="1200" cy="1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H="1" flipV="1">
                <a:off x="4008" y="1511"/>
                <a:ext cx="385" cy="61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 flipV="1">
                <a:off x="4594" y="1472"/>
                <a:ext cx="364" cy="63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V="1">
                <a:off x="4525" y="1249"/>
                <a:ext cx="144" cy="8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 flipH="1" flipV="1">
                <a:off x="3939" y="1970"/>
                <a:ext cx="392" cy="2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 flipV="1">
                <a:off x="4312" y="1266"/>
                <a:ext cx="144" cy="8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 flipV="1">
                <a:off x="4666" y="2247"/>
                <a:ext cx="266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V="1">
                <a:off x="4669" y="1932"/>
                <a:ext cx="392" cy="2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 flipV="1">
                <a:off x="4078" y="2254"/>
                <a:ext cx="266" cy="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4618" y="2360"/>
                <a:ext cx="83" cy="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H="1">
                <a:off x="4270" y="2349"/>
                <a:ext cx="83" cy="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455182" y="1223330"/>
            <a:ext cx="1982679" cy="776513"/>
            <a:chOff x="3580661" y="1326606"/>
            <a:chExt cx="1982679" cy="776513"/>
          </a:xfrm>
        </p:grpSpPr>
        <p:sp>
          <p:nvSpPr>
            <p:cNvPr id="52" name="正方形/長方形 51"/>
            <p:cNvSpPr/>
            <p:nvPr/>
          </p:nvSpPr>
          <p:spPr bwMode="auto">
            <a:xfrm>
              <a:off x="4031324" y="1966574"/>
              <a:ext cx="1081352" cy="1365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 bwMode="auto">
            <a:xfrm>
              <a:off x="3808794" y="1632496"/>
              <a:ext cx="1526413" cy="165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 bwMode="auto">
            <a:xfrm>
              <a:off x="3580661" y="1326606"/>
              <a:ext cx="1982679" cy="1349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 rot="10800000">
            <a:off x="455182" y="5201856"/>
            <a:ext cx="1982679" cy="776513"/>
            <a:chOff x="3580661" y="1326606"/>
            <a:chExt cx="1982679" cy="776513"/>
          </a:xfrm>
        </p:grpSpPr>
        <p:sp>
          <p:nvSpPr>
            <p:cNvPr id="62" name="正方形/長方形 61"/>
            <p:cNvSpPr/>
            <p:nvPr/>
          </p:nvSpPr>
          <p:spPr bwMode="auto">
            <a:xfrm>
              <a:off x="4031324" y="1966574"/>
              <a:ext cx="1081352" cy="1365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3808794" y="1632496"/>
              <a:ext cx="1526413" cy="165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 bwMode="auto">
            <a:xfrm>
              <a:off x="3580661" y="1326606"/>
              <a:ext cx="1982679" cy="1349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xtLst/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6" name="カギ線コネクタ 65"/>
          <p:cNvCxnSpPr>
            <a:stCxn id="10" idx="1"/>
          </p:cNvCxnSpPr>
          <p:nvPr/>
        </p:nvCxnSpPr>
        <p:spPr>
          <a:xfrm rot="10800000" flipV="1">
            <a:off x="2315077" y="2950882"/>
            <a:ext cx="2460534" cy="650471"/>
          </a:xfrm>
          <a:prstGeom prst="bent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/>
          <p:cNvGrpSpPr/>
          <p:nvPr/>
        </p:nvGrpSpPr>
        <p:grpSpPr>
          <a:xfrm>
            <a:off x="2437861" y="3435418"/>
            <a:ext cx="6167056" cy="3162018"/>
            <a:chOff x="2437861" y="3435418"/>
            <a:chExt cx="6167056" cy="3162018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4775611" y="3435418"/>
              <a:ext cx="25907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β-AFR: 4-fold Ratio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916" y="3942820"/>
              <a:ext cx="3451001" cy="2654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9" name="カギ線コネクタ 68"/>
            <p:cNvCxnSpPr/>
            <p:nvPr/>
          </p:nvCxnSpPr>
          <p:spPr>
            <a:xfrm rot="10800000" flipV="1">
              <a:off x="2437861" y="3698028"/>
              <a:ext cx="2337254" cy="237656"/>
            </a:xfrm>
            <a:prstGeom prst="bentConnector3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5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34"/>
            <a:ext cx="7342068" cy="461659"/>
          </a:xfrm>
        </p:spPr>
        <p:txBody>
          <a:bodyPr/>
          <a:lstStyle/>
          <a:p>
            <a:r>
              <a:rPr lang="en-US" altLang="ja-JP" dirty="0" smtClean="0"/>
              <a:t>BigRIPS – superconducting </a:t>
            </a:r>
            <a:r>
              <a:rPr kumimoji="1" lang="en-US" altLang="ja-JP" dirty="0" smtClean="0"/>
              <a:t>in-flight RI separator </a:t>
            </a:r>
            <a:endParaRPr kumimoji="1" lang="ja-JP" altLang="en-US" dirty="0"/>
          </a:p>
        </p:txBody>
      </p:sp>
      <p:pic>
        <p:nvPicPr>
          <p:cNvPr id="6" name="Picture 38" descr="名称未設定 1のコピ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225"/>
            <a:ext cx="8939213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 bwMode="auto">
          <a:xfrm rot="20076255">
            <a:off x="4077474" y="5462962"/>
            <a:ext cx="2463283" cy="910835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pic>
        <p:nvPicPr>
          <p:cNvPr id="139268" name="Picture 4" descr="http://www.science.tamu.edu/articles/BigR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6789"/>
            <a:ext cx="5951775" cy="401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22" y="703385"/>
            <a:ext cx="5544889" cy="33707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15852" y="3376247"/>
            <a:ext cx="116891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>
                    <a:lumMod val="50000"/>
                  </a:schemeClr>
                </a:solidFill>
              </a:rPr>
              <a:t>41,43S spin</a:t>
            </a:r>
          </a:p>
          <a:p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  <a:endParaRPr kumimoji="1" lang="ja-JP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2722" y="4399112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u="sng" dirty="0" smtClean="0">
                <a:latin typeface="Arial Unicode MS" pitchFamily="50" charset="-128"/>
              </a:rPr>
              <a:t>(</a:t>
            </a:r>
            <a:r>
              <a:rPr lang="en-US" altLang="ja-JP" sz="2400" b="1" u="sng" dirty="0"/>
              <a:t>1</a:t>
            </a:r>
            <a:r>
              <a:rPr lang="en-US" altLang="ja-JP" sz="2400" b="1" u="sng" dirty="0">
                <a:solidFill>
                  <a:srgbClr val="FF0000"/>
                </a:solidFill>
              </a:rPr>
              <a:t>+</a:t>
            </a:r>
            <a:r>
              <a:rPr lang="en-US" altLang="ja-JP" sz="2400" b="1" i="1" u="sng" dirty="0"/>
              <a:t>A</a:t>
            </a:r>
            <a:r>
              <a:rPr lang="el-GR" altLang="ja-JP" sz="2400" b="1" u="sng" baseline="-25000" dirty="0" smtClean="0"/>
              <a:t>β</a:t>
            </a:r>
            <a:r>
              <a:rPr lang="en-US" altLang="ja-JP" sz="2400" b="1" i="1" u="sng" dirty="0" smtClean="0"/>
              <a:t>P </a:t>
            </a:r>
            <a:r>
              <a:rPr lang="en-US" altLang="ja-JP" sz="2400" b="1" u="sng" dirty="0" smtClean="0">
                <a:latin typeface="Arial Unicode MS" pitchFamily="50" charset="-128"/>
              </a:rPr>
              <a:t>)</a:t>
            </a:r>
            <a:endParaRPr lang="en-US" altLang="ja-JP" sz="2400" b="1" u="sng" dirty="0">
              <a:latin typeface="Arial Unicode MS" pitchFamily="50" charset="-128"/>
            </a:endParaRPr>
          </a:p>
          <a:p>
            <a:r>
              <a:rPr lang="en-US" altLang="ja-JP" sz="2400" b="1" dirty="0" smtClean="0">
                <a:latin typeface="Arial Unicode MS" pitchFamily="50" charset="-128"/>
              </a:rPr>
              <a:t>(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altLang="ja-JP" sz="2400" b="1" i="1" dirty="0" smtClean="0"/>
              <a:t>A</a:t>
            </a:r>
            <a:r>
              <a:rPr lang="el-GR" altLang="ja-JP" sz="2400" b="1" baseline="-25000" dirty="0"/>
              <a:t>β</a:t>
            </a:r>
            <a:r>
              <a:rPr lang="en-US" altLang="ja-JP" sz="2400" b="1" i="1" dirty="0"/>
              <a:t>P</a:t>
            </a:r>
            <a:r>
              <a:rPr lang="en-US" altLang="ja-JP" sz="2400" b="1" dirty="0" smtClean="0">
                <a:latin typeface="Arial Unicode MS" pitchFamily="50" charset="-128"/>
              </a:rPr>
              <a:t>)</a:t>
            </a:r>
            <a:endParaRPr lang="en-US" altLang="ja-JP" sz="2400" b="1" dirty="0">
              <a:latin typeface="Arial Unicode MS" pitchFamily="50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2572" y="4399112"/>
            <a:ext cx="1689100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U(B0</a:t>
            </a:r>
            <a:r>
              <a:rPr lang="ja-JP" altLang="en-US" sz="2400" b="1" u="sng" baseline="-25000" dirty="0" smtClean="0">
                <a:solidFill>
                  <a:srgbClr val="FF0000"/>
                </a:solidFill>
                <a:latin typeface="+mn-lt"/>
              </a:rPr>
              <a:t>↑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ja-JP" sz="2400" b="1" u="sng" baseline="-25000" dirty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2400" b="1" i="1" u="sng" dirty="0" smtClean="0">
                <a:solidFill>
                  <a:srgbClr val="FF0000"/>
                </a:solidFill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</a:rPr>
              <a:t>D(B0</a:t>
            </a:r>
            <a:r>
              <a:rPr lang="ja-JP" altLang="en-US" sz="2400" b="1" u="sng" baseline="-25000" dirty="0" smtClean="0">
                <a:solidFill>
                  <a:srgbClr val="FF0000"/>
                </a:solidFill>
              </a:rPr>
              <a:t>↑</a:t>
            </a:r>
            <a:r>
              <a:rPr lang="en-US" altLang="ja-JP" sz="2400" b="1" u="sng" baseline="-25000" dirty="0" smtClean="0">
                <a:solidFill>
                  <a:srgbClr val="FF0000"/>
                </a:solidFill>
              </a:rPr>
              <a:t>)</a:t>
            </a:r>
            <a:endParaRPr lang="en-US" altLang="ja-JP" sz="2400" b="1" u="sng" baseline="-25000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69647" y="5557231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u="sng" dirty="0" smtClean="0">
                <a:latin typeface="Arial Unicode MS" pitchFamily="50" charset="-128"/>
              </a:rPr>
              <a:t>(</a:t>
            </a:r>
            <a:r>
              <a:rPr lang="en-US" altLang="ja-JP" sz="2400" b="1" u="sng" dirty="0" smtClean="0"/>
              <a:t>1</a:t>
            </a:r>
            <a:r>
              <a:rPr lang="en-US" altLang="ja-JP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–</a:t>
            </a:r>
            <a:r>
              <a:rPr lang="en-US" altLang="ja-JP" sz="2400" b="1" i="1" u="sng" dirty="0" smtClean="0"/>
              <a:t>A</a:t>
            </a:r>
            <a:r>
              <a:rPr lang="el-GR" altLang="ja-JP" sz="2400" b="1" u="sng" baseline="-25000" dirty="0" smtClean="0"/>
              <a:t>β</a:t>
            </a:r>
            <a:r>
              <a:rPr lang="en-US" altLang="ja-JP" sz="2400" b="1" i="1" u="sng" dirty="0" smtClean="0"/>
              <a:t>P </a:t>
            </a:r>
            <a:r>
              <a:rPr lang="en-US" altLang="ja-JP" sz="2400" b="1" u="sng" dirty="0" smtClean="0">
                <a:latin typeface="Arial Unicode MS" pitchFamily="50" charset="-128"/>
              </a:rPr>
              <a:t>)</a:t>
            </a:r>
            <a:endParaRPr lang="en-US" altLang="ja-JP" sz="2400" b="1" u="sng" dirty="0">
              <a:latin typeface="Arial Unicode MS" pitchFamily="50" charset="-128"/>
            </a:endParaRPr>
          </a:p>
          <a:p>
            <a:r>
              <a:rPr lang="en-US" altLang="ja-JP" sz="2400" b="1" dirty="0" smtClean="0">
                <a:latin typeface="Arial Unicode MS" pitchFamily="50" charset="-128"/>
              </a:rPr>
              <a:t>(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+</a:t>
            </a:r>
            <a:r>
              <a:rPr lang="en-US" altLang="ja-JP" sz="2400" b="1" i="1" dirty="0" smtClean="0"/>
              <a:t>A</a:t>
            </a:r>
            <a:r>
              <a:rPr lang="el-GR" altLang="ja-JP" sz="2400" b="1" baseline="-25000" dirty="0"/>
              <a:t>β</a:t>
            </a:r>
            <a:r>
              <a:rPr lang="en-US" altLang="ja-JP" sz="2400" b="1" i="1" dirty="0"/>
              <a:t>P</a:t>
            </a:r>
            <a:r>
              <a:rPr lang="en-US" altLang="ja-JP" sz="2400" b="1" dirty="0" smtClean="0">
                <a:latin typeface="Arial Unicode MS" pitchFamily="50" charset="-128"/>
              </a:rPr>
              <a:t>)</a:t>
            </a:r>
            <a:endParaRPr lang="en-US" altLang="ja-JP" sz="2400" b="1" dirty="0">
              <a:latin typeface="Arial Unicode MS" pitchFamily="50" charset="-128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10339" y="5557231"/>
            <a:ext cx="1689100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33CC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0033CC"/>
                </a:solidFill>
                <a:latin typeface="+mn-lt"/>
              </a:rPr>
              <a:t>U(B0</a:t>
            </a:r>
            <a:r>
              <a:rPr lang="ja-JP" altLang="en-US" sz="2400" b="1" u="sng" baseline="-25000" dirty="0" smtClean="0">
                <a:solidFill>
                  <a:srgbClr val="0033CC"/>
                </a:solidFill>
                <a:latin typeface="+mn-lt"/>
              </a:rPr>
              <a:t>↓</a:t>
            </a:r>
            <a:r>
              <a:rPr lang="en-US" altLang="ja-JP" sz="2400" b="1" u="sng" baseline="-25000" dirty="0" smtClean="0">
                <a:solidFill>
                  <a:srgbClr val="0033CC"/>
                </a:solidFill>
                <a:latin typeface="+mn-lt"/>
              </a:rPr>
              <a:t>)</a:t>
            </a:r>
            <a:endParaRPr lang="en-US" altLang="ja-JP" sz="2400" b="1" u="sng" baseline="-25000" dirty="0">
              <a:solidFill>
                <a:srgbClr val="0033CC"/>
              </a:solidFill>
              <a:latin typeface="+mn-lt"/>
            </a:endParaRPr>
          </a:p>
          <a:p>
            <a:r>
              <a:rPr lang="en-US" altLang="ja-JP" sz="2400" b="1" i="1" u="sng" dirty="0" smtClean="0">
                <a:solidFill>
                  <a:srgbClr val="0033CC"/>
                </a:solidFill>
              </a:rPr>
              <a:t>C</a:t>
            </a:r>
            <a:r>
              <a:rPr lang="en-US" altLang="ja-JP" sz="2400" b="1" u="sng" baseline="-25000" dirty="0" smtClean="0">
                <a:solidFill>
                  <a:srgbClr val="0033CC"/>
                </a:solidFill>
              </a:rPr>
              <a:t>D(B0</a:t>
            </a:r>
            <a:r>
              <a:rPr lang="ja-JP" altLang="en-US" sz="2400" b="1" u="sng" baseline="-25000" dirty="0" smtClean="0">
                <a:solidFill>
                  <a:srgbClr val="0033CC"/>
                </a:solidFill>
                <a:latin typeface="Arial"/>
              </a:rPr>
              <a:t>↓</a:t>
            </a:r>
            <a:r>
              <a:rPr lang="en-US" altLang="ja-JP" sz="2400" b="1" u="sng" baseline="-25000" dirty="0" smtClean="0">
                <a:solidFill>
                  <a:srgbClr val="0033CC"/>
                </a:solidFill>
              </a:rPr>
              <a:t>)</a:t>
            </a:r>
            <a:endParaRPr lang="en-US" altLang="ja-JP" sz="2400" b="1" u="sng" baseline="-25000" dirty="0">
              <a:solidFill>
                <a:srgbClr val="0033CC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75167" y="4399112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u="sng" dirty="0" smtClean="0">
                <a:latin typeface="Arial Unicode MS" pitchFamily="50" charset="-128"/>
              </a:rPr>
              <a:t>(</a:t>
            </a:r>
            <a:r>
              <a:rPr lang="en-US" altLang="ja-JP" sz="2400" b="1" u="sng" dirty="0"/>
              <a:t>1</a:t>
            </a:r>
            <a:r>
              <a:rPr lang="en-US" altLang="ja-JP" sz="2400" b="1" u="sng" dirty="0">
                <a:solidFill>
                  <a:srgbClr val="FF0000"/>
                </a:solidFill>
              </a:rPr>
              <a:t>+</a:t>
            </a:r>
            <a:r>
              <a:rPr lang="en-US" altLang="ja-JP" sz="2400" b="1" i="1" u="sng" dirty="0"/>
              <a:t>A</a:t>
            </a:r>
            <a:r>
              <a:rPr lang="el-GR" altLang="ja-JP" sz="2400" b="1" u="sng" baseline="-25000" dirty="0" smtClean="0"/>
              <a:t>β</a:t>
            </a:r>
            <a:r>
              <a:rPr lang="en-US" altLang="ja-JP" sz="2400" b="1" i="1" u="sng" dirty="0" smtClean="0"/>
              <a:t>P </a:t>
            </a:r>
            <a:r>
              <a:rPr lang="en-US" altLang="ja-JP" sz="2400" b="1" u="sng" dirty="0" smtClean="0">
                <a:latin typeface="Arial Unicode MS" pitchFamily="50" charset="-128"/>
              </a:rPr>
              <a:t>)</a:t>
            </a:r>
            <a:endParaRPr lang="en-US" altLang="ja-JP" sz="2400" b="1" u="sng" dirty="0">
              <a:latin typeface="Arial Unicode MS" pitchFamily="50" charset="-128"/>
            </a:endParaRPr>
          </a:p>
          <a:p>
            <a:r>
              <a:rPr lang="en-US" altLang="ja-JP" sz="2400" b="1" dirty="0" smtClean="0">
                <a:latin typeface="Arial Unicode MS" pitchFamily="50" charset="-128"/>
              </a:rPr>
              <a:t>(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altLang="ja-JP" sz="2400" b="1" i="1" dirty="0" smtClean="0"/>
              <a:t>A</a:t>
            </a:r>
            <a:r>
              <a:rPr lang="el-GR" altLang="ja-JP" sz="2400" b="1" baseline="-25000" dirty="0"/>
              <a:t>β</a:t>
            </a:r>
            <a:r>
              <a:rPr lang="en-US" altLang="ja-JP" sz="2400" b="1" i="1" dirty="0"/>
              <a:t>P</a:t>
            </a:r>
            <a:r>
              <a:rPr lang="en-US" altLang="ja-JP" sz="2400" b="1" dirty="0" smtClean="0">
                <a:latin typeface="Arial Unicode MS" pitchFamily="50" charset="-128"/>
              </a:rPr>
              <a:t>)</a:t>
            </a:r>
            <a:endParaRPr lang="en-US" altLang="ja-JP" sz="2400" b="1" dirty="0">
              <a:latin typeface="Arial Unicode MS" pitchFamily="50" charset="-12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418783" y="4399112"/>
            <a:ext cx="1689100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33CC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0033CC"/>
                </a:solidFill>
                <a:latin typeface="+mn-lt"/>
              </a:rPr>
              <a:t>U(B0</a:t>
            </a:r>
            <a:r>
              <a:rPr lang="ja-JP" altLang="en-US" sz="2400" b="1" u="sng" baseline="-25000" dirty="0" smtClean="0">
                <a:solidFill>
                  <a:srgbClr val="0033CC"/>
                </a:solidFill>
                <a:latin typeface="+mn-lt"/>
              </a:rPr>
              <a:t>↓</a:t>
            </a:r>
            <a:r>
              <a:rPr lang="en-US" altLang="ja-JP" sz="2400" b="1" u="sng" baseline="-25000" dirty="0" smtClean="0">
                <a:solidFill>
                  <a:srgbClr val="0033CC"/>
                </a:solidFill>
                <a:latin typeface="+mn-lt"/>
              </a:rPr>
              <a:t>)</a:t>
            </a:r>
            <a:endParaRPr lang="en-US" altLang="ja-JP" sz="2400" b="1" u="sng" baseline="-25000" dirty="0">
              <a:solidFill>
                <a:srgbClr val="0033CC"/>
              </a:solidFill>
              <a:latin typeface="+mn-lt"/>
            </a:endParaRPr>
          </a:p>
          <a:p>
            <a:r>
              <a:rPr lang="en-US" altLang="ja-JP" sz="2400" b="1" i="1" u="sng" dirty="0" smtClean="0">
                <a:solidFill>
                  <a:srgbClr val="0033CC"/>
                </a:solidFill>
              </a:rPr>
              <a:t>C</a:t>
            </a:r>
            <a:r>
              <a:rPr lang="en-US" altLang="ja-JP" sz="2400" b="1" u="sng" baseline="-25000" dirty="0" smtClean="0">
                <a:solidFill>
                  <a:srgbClr val="0033CC"/>
                </a:solidFill>
              </a:rPr>
              <a:t>D(B0</a:t>
            </a:r>
            <a:r>
              <a:rPr lang="ja-JP" altLang="en-US" sz="2400" b="1" u="sng" baseline="-25000" dirty="0" smtClean="0">
                <a:solidFill>
                  <a:srgbClr val="0033CC"/>
                </a:solidFill>
                <a:latin typeface="Arial"/>
              </a:rPr>
              <a:t>↓</a:t>
            </a:r>
            <a:r>
              <a:rPr lang="en-US" altLang="ja-JP" sz="2400" b="1" u="sng" baseline="-25000" dirty="0" smtClean="0">
                <a:solidFill>
                  <a:srgbClr val="0033CC"/>
                </a:solidFill>
              </a:rPr>
              <a:t>)</a:t>
            </a:r>
            <a:endParaRPr lang="en-US" altLang="ja-JP" sz="2400" b="1" u="sng" baseline="-25000" dirty="0">
              <a:solidFill>
                <a:srgbClr val="0033CC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94908" y="5557231"/>
            <a:ext cx="16891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u="sng" dirty="0" smtClean="0">
                <a:latin typeface="Arial Unicode MS" pitchFamily="50" charset="-128"/>
              </a:rPr>
              <a:t>(</a:t>
            </a:r>
            <a:r>
              <a:rPr lang="en-US" altLang="ja-JP" sz="2400" b="1" u="sng" dirty="0" smtClean="0"/>
              <a:t>1</a:t>
            </a:r>
            <a:r>
              <a:rPr lang="en-US" altLang="ja-JP"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–</a:t>
            </a:r>
            <a:r>
              <a:rPr lang="en-US" altLang="ja-JP" sz="2400" b="1" i="1" u="sng" dirty="0" smtClean="0"/>
              <a:t>A</a:t>
            </a:r>
            <a:r>
              <a:rPr lang="el-GR" altLang="ja-JP" sz="2400" b="1" u="sng" baseline="-25000" dirty="0" smtClean="0"/>
              <a:t>β</a:t>
            </a:r>
            <a:r>
              <a:rPr lang="en-US" altLang="ja-JP" sz="2400" b="1" i="1" u="sng" dirty="0" smtClean="0"/>
              <a:t>P </a:t>
            </a:r>
            <a:r>
              <a:rPr lang="en-US" altLang="ja-JP" sz="2400" b="1" u="sng" dirty="0" smtClean="0">
                <a:latin typeface="Arial Unicode MS" pitchFamily="50" charset="-128"/>
              </a:rPr>
              <a:t>)</a:t>
            </a:r>
            <a:endParaRPr lang="en-US" altLang="ja-JP" sz="2400" b="1" u="sng" dirty="0">
              <a:latin typeface="Arial Unicode MS" pitchFamily="50" charset="-128"/>
            </a:endParaRPr>
          </a:p>
          <a:p>
            <a:r>
              <a:rPr lang="en-US" altLang="ja-JP" sz="2400" b="1" dirty="0" smtClean="0">
                <a:latin typeface="Arial Unicode MS" pitchFamily="50" charset="-128"/>
              </a:rPr>
              <a:t>(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+</a:t>
            </a:r>
            <a:r>
              <a:rPr lang="en-US" altLang="ja-JP" sz="2400" b="1" i="1" dirty="0" smtClean="0"/>
              <a:t>A</a:t>
            </a:r>
            <a:r>
              <a:rPr lang="el-GR" altLang="ja-JP" sz="2400" b="1" baseline="-25000" dirty="0"/>
              <a:t>β</a:t>
            </a:r>
            <a:r>
              <a:rPr lang="en-US" altLang="ja-JP" sz="2400" b="1" i="1" dirty="0"/>
              <a:t>P</a:t>
            </a:r>
            <a:r>
              <a:rPr lang="en-US" altLang="ja-JP" sz="2400" b="1" dirty="0" smtClean="0">
                <a:latin typeface="Arial Unicode MS" pitchFamily="50" charset="-128"/>
              </a:rPr>
              <a:t>)</a:t>
            </a:r>
            <a:endParaRPr lang="en-US" altLang="ja-JP" sz="2400" b="1" dirty="0">
              <a:latin typeface="Arial Unicode MS" pitchFamily="50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77275" y="5557231"/>
            <a:ext cx="1689100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r>
              <a:rPr lang="en-US" altLang="ja-JP" sz="2400" b="1" i="1" u="sng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U(B0</a:t>
            </a:r>
            <a:r>
              <a:rPr lang="ja-JP" altLang="en-US" sz="2400" b="1" u="sng" baseline="-25000" dirty="0" smtClean="0">
                <a:solidFill>
                  <a:srgbClr val="FF0000"/>
                </a:solidFill>
                <a:latin typeface="+mn-lt"/>
              </a:rPr>
              <a:t>↑</a:t>
            </a:r>
            <a:r>
              <a:rPr lang="en-US" altLang="ja-JP" sz="2400" b="1" u="sng" baseline="-25000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altLang="ja-JP" sz="2400" b="1" u="sng" baseline="-25000" dirty="0">
              <a:solidFill>
                <a:srgbClr val="FF0000"/>
              </a:solidFill>
              <a:latin typeface="+mn-lt"/>
            </a:endParaRPr>
          </a:p>
          <a:p>
            <a:r>
              <a:rPr lang="en-US" altLang="ja-JP" sz="2400" b="1" i="1" u="sng" dirty="0" smtClean="0">
                <a:solidFill>
                  <a:srgbClr val="FF0000"/>
                </a:solidFill>
              </a:rPr>
              <a:t>C</a:t>
            </a:r>
            <a:r>
              <a:rPr lang="en-US" altLang="ja-JP" sz="2400" b="1" u="sng" baseline="-25000" dirty="0" smtClean="0">
                <a:solidFill>
                  <a:srgbClr val="FF0000"/>
                </a:solidFill>
              </a:rPr>
              <a:t>D(B0</a:t>
            </a:r>
            <a:r>
              <a:rPr lang="ja-JP" altLang="en-US" sz="2400" b="1" u="sng" baseline="-25000" dirty="0" smtClean="0">
                <a:solidFill>
                  <a:srgbClr val="FF0000"/>
                </a:solidFill>
              </a:rPr>
              <a:t>↑</a:t>
            </a:r>
            <a:r>
              <a:rPr lang="en-US" altLang="ja-JP" sz="2400" b="1" u="sng" baseline="-25000" dirty="0" smtClean="0">
                <a:solidFill>
                  <a:srgbClr val="FF0000"/>
                </a:solidFill>
              </a:rPr>
              <a:t>)</a:t>
            </a:r>
            <a:endParaRPr lang="en-US" altLang="ja-JP" sz="2400" b="1" u="sng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6061075" cy="461962"/>
          </a:xfrm>
        </p:spPr>
        <p:txBody>
          <a:bodyPr/>
          <a:lstStyle/>
          <a:p>
            <a:r>
              <a:rPr lang="en-US" altLang="ja-JP" smtClean="0"/>
              <a:t>NMR for </a:t>
            </a:r>
            <a:r>
              <a:rPr lang="en-US" altLang="ja-JP" i="1" smtClean="0"/>
              <a:t>Q</a:t>
            </a:r>
            <a:r>
              <a:rPr lang="en-US" altLang="ja-JP" smtClean="0"/>
              <a:t>-moment determination (</a:t>
            </a:r>
            <a:r>
              <a:rPr lang="el-GR" altLang="ja-JP" smtClean="0">
                <a:latin typeface="Arial" charset="0"/>
                <a:cs typeface="Arial" charset="0"/>
              </a:rPr>
              <a:t>β</a:t>
            </a:r>
            <a:r>
              <a:rPr lang="en-US" altLang="ja-JP" smtClean="0">
                <a:latin typeface="Arial" charset="0"/>
                <a:cs typeface="Arial" charset="0"/>
              </a:rPr>
              <a:t>-NQR</a:t>
            </a:r>
            <a:r>
              <a:rPr lang="en-US" altLang="ja-JP" smtClean="0"/>
              <a:t>)</a:t>
            </a:r>
          </a:p>
        </p:txBody>
      </p:sp>
      <p:sp>
        <p:nvSpPr>
          <p:cNvPr id="2061" name="Rectangle 5"/>
          <p:cNvSpPr>
            <a:spLocks noChangeArrowheads="1"/>
          </p:cNvSpPr>
          <p:nvPr/>
        </p:nvSpPr>
        <p:spPr bwMode="auto">
          <a:xfrm>
            <a:off x="241300" y="919163"/>
            <a:ext cx="8902700" cy="771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l-GR" altLang="ja-JP" sz="2200" b="1">
                <a:solidFill>
                  <a:srgbClr val="0033CC"/>
                </a:solidFill>
                <a:latin typeface="Arial Unicode MS" pitchFamily="50" charset="-128"/>
                <a:cs typeface="Arial" charset="0"/>
              </a:rPr>
              <a:t>β</a:t>
            </a:r>
            <a:r>
              <a:rPr lang="en-US" altLang="ja-JP" sz="2200" b="1">
                <a:solidFill>
                  <a:srgbClr val="0033CC"/>
                </a:solidFill>
                <a:latin typeface="Arial Unicode MS" pitchFamily="50" charset="-128"/>
              </a:rPr>
              <a:t>-NMR spectroscopy </a:t>
            </a:r>
          </a:p>
          <a:p>
            <a:pPr eaLnBrk="1" hangingPunct="1"/>
            <a:r>
              <a:rPr lang="en-US" altLang="ja-JP" sz="2200" b="1">
                <a:solidFill>
                  <a:srgbClr val="0033CC"/>
                </a:solidFill>
                <a:latin typeface="Arial Unicode MS" pitchFamily="50" charset="-128"/>
              </a:rPr>
              <a:t>under the combined Zeeman and quadrupole interactions (</a:t>
            </a:r>
            <a:r>
              <a:rPr lang="el-GR" altLang="ja-JP" sz="2200" b="1">
                <a:solidFill>
                  <a:srgbClr val="0033CC"/>
                </a:solidFill>
                <a:latin typeface="Arial Unicode MS" pitchFamily="50" charset="-128"/>
              </a:rPr>
              <a:t>β</a:t>
            </a:r>
            <a:r>
              <a:rPr lang="en-US" altLang="ja-JP" sz="2200" b="1">
                <a:solidFill>
                  <a:srgbClr val="0033CC"/>
                </a:solidFill>
                <a:latin typeface="Arial Unicode MS" pitchFamily="50" charset="-128"/>
              </a:rPr>
              <a:t>-NQR)</a:t>
            </a:r>
            <a:endParaRPr lang="en-US" altLang="ja-JP" sz="2200">
              <a:solidFill>
                <a:srgbClr val="0033CC"/>
              </a:solidFill>
              <a:latin typeface="Arial Unicode MS" pitchFamily="50" charset="-128"/>
            </a:endParaRPr>
          </a:p>
        </p:txBody>
      </p:sp>
      <p:sp>
        <p:nvSpPr>
          <p:cNvPr id="2062" name="Text Box 86"/>
          <p:cNvSpPr txBox="1">
            <a:spLocks noChangeArrowheads="1"/>
          </p:cNvSpPr>
          <p:nvPr/>
        </p:nvSpPr>
        <p:spPr bwMode="auto">
          <a:xfrm>
            <a:off x="5798406" y="4303458"/>
            <a:ext cx="1347936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 baseline="30000" dirty="0" smtClean="0"/>
              <a:t>43</a:t>
            </a:r>
            <a:r>
              <a:rPr lang="en-US" altLang="ja-JP" b="1" dirty="0" smtClean="0"/>
              <a:t>S</a:t>
            </a:r>
            <a:endParaRPr lang="en-US" altLang="ja-JP" b="1" dirty="0"/>
          </a:p>
          <a:p>
            <a:pPr eaLnBrk="1" hangingPunct="1"/>
            <a:r>
              <a:rPr lang="en-US" altLang="ja-JP" b="1" dirty="0" smtClean="0"/>
              <a:t>(3/2</a:t>
            </a:r>
            <a:r>
              <a:rPr lang="en-US" altLang="ja-JP" b="1" baseline="30000" dirty="0" smtClean="0">
                <a:latin typeface="Arial"/>
                <a:cs typeface="Arial"/>
              </a:rPr>
              <a:t>–</a:t>
            </a:r>
            <a:r>
              <a:rPr lang="en-US" altLang="ja-JP" b="1" dirty="0" smtClean="0">
                <a:latin typeface="Arial"/>
                <a:cs typeface="Arial"/>
              </a:rPr>
              <a:t>)</a:t>
            </a:r>
          </a:p>
          <a:p>
            <a:pPr eaLnBrk="1" hangingPunct="1"/>
            <a:endParaRPr lang="en-US" altLang="ja-JP" b="1" dirty="0"/>
          </a:p>
        </p:txBody>
      </p:sp>
      <p:sp>
        <p:nvSpPr>
          <p:cNvPr id="68" name="正方形/長方形 67"/>
          <p:cNvSpPr/>
          <p:nvPr/>
        </p:nvSpPr>
        <p:spPr bwMode="auto">
          <a:xfrm>
            <a:off x="203200" y="2263775"/>
            <a:ext cx="4843463" cy="2297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/>
          </p:nvPr>
        </p:nvGraphicFramePr>
        <p:xfrm>
          <a:off x="544513" y="2327275"/>
          <a:ext cx="4140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数式" r:id="rId3" imgW="2641320" imgH="482400" progId="Equation.3">
                  <p:embed/>
                </p:oleObj>
              </mc:Choice>
              <mc:Fallback>
                <p:oleObj name="数式" r:id="rId3" imgW="2641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327275"/>
                        <a:ext cx="41402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>
            <p:extLst/>
          </p:nvPr>
        </p:nvGraphicFramePr>
        <p:xfrm>
          <a:off x="509588" y="3346450"/>
          <a:ext cx="42100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数式" r:id="rId5" imgW="2692080" imgH="419040" progId="Equation.3">
                  <p:embed/>
                </p:oleObj>
              </mc:Choice>
              <mc:Fallback>
                <p:oleObj name="数式" r:id="rId5" imgW="269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346450"/>
                        <a:ext cx="42100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522663" y="4098925"/>
          <a:ext cx="11620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数式" r:id="rId7" imgW="863280" imgH="241200" progId="Equation.3">
                  <p:embed/>
                </p:oleObj>
              </mc:Choice>
              <mc:Fallback>
                <p:oleObj name="数式" r:id="rId7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4098925"/>
                        <a:ext cx="11620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AutoShape 9"/>
          <p:cNvSpPr>
            <a:spLocks noChangeArrowheads="1"/>
          </p:cNvSpPr>
          <p:nvPr/>
        </p:nvSpPr>
        <p:spPr bwMode="auto">
          <a:xfrm>
            <a:off x="2451100" y="3052763"/>
            <a:ext cx="180975" cy="406400"/>
          </a:xfrm>
          <a:prstGeom prst="downArrow">
            <a:avLst>
              <a:gd name="adj1" fmla="val 50000"/>
              <a:gd name="adj2" fmla="val 56140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69" name="Text Box 56"/>
          <p:cNvSpPr txBox="1">
            <a:spLocks noChangeArrowheads="1"/>
          </p:cNvSpPr>
          <p:nvPr/>
        </p:nvSpPr>
        <p:spPr bwMode="auto">
          <a:xfrm>
            <a:off x="7940582" y="3290888"/>
            <a:ext cx="57618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 i="1">
                <a:solidFill>
                  <a:srgbClr val="FF0000"/>
                </a:solidFill>
              </a:rPr>
              <a:t>eqQ</a:t>
            </a:r>
          </a:p>
        </p:txBody>
      </p:sp>
      <p:sp>
        <p:nvSpPr>
          <p:cNvPr id="2070" name="Text Box 57"/>
          <p:cNvSpPr txBox="1">
            <a:spLocks noChangeArrowheads="1"/>
          </p:cNvSpPr>
          <p:nvPr/>
        </p:nvSpPr>
        <p:spPr bwMode="auto">
          <a:xfrm>
            <a:off x="6722818" y="3290888"/>
            <a:ext cx="94761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 dirty="0">
                <a:solidFill>
                  <a:schemeClr val="accent2"/>
                </a:solidFill>
              </a:rPr>
              <a:t>Zeeman</a:t>
            </a:r>
          </a:p>
        </p:txBody>
      </p:sp>
      <p:sp>
        <p:nvSpPr>
          <p:cNvPr id="2071" name="Line 61"/>
          <p:cNvSpPr>
            <a:spLocks noChangeShapeType="1"/>
          </p:cNvSpPr>
          <p:nvPr/>
        </p:nvSpPr>
        <p:spPr bwMode="auto">
          <a:xfrm>
            <a:off x="6060763" y="5017505"/>
            <a:ext cx="57732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2" name="Line 62"/>
          <p:cNvSpPr>
            <a:spLocks noChangeShapeType="1"/>
          </p:cNvSpPr>
          <p:nvPr/>
        </p:nvSpPr>
        <p:spPr bwMode="auto">
          <a:xfrm flipV="1">
            <a:off x="6638086" y="4075821"/>
            <a:ext cx="427712" cy="94168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3" name="Line 63"/>
          <p:cNvSpPr>
            <a:spLocks noChangeShapeType="1"/>
          </p:cNvSpPr>
          <p:nvPr/>
        </p:nvSpPr>
        <p:spPr bwMode="auto">
          <a:xfrm>
            <a:off x="6638086" y="5017505"/>
            <a:ext cx="441793" cy="99571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4" name="Line 64"/>
          <p:cNvSpPr>
            <a:spLocks noChangeShapeType="1"/>
          </p:cNvSpPr>
          <p:nvPr/>
        </p:nvSpPr>
        <p:spPr bwMode="auto">
          <a:xfrm>
            <a:off x="7055237" y="4070675"/>
            <a:ext cx="596684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5" name="Line 65"/>
          <p:cNvSpPr>
            <a:spLocks noChangeShapeType="1"/>
          </p:cNvSpPr>
          <p:nvPr/>
        </p:nvSpPr>
        <p:spPr bwMode="auto">
          <a:xfrm>
            <a:off x="7055237" y="4711329"/>
            <a:ext cx="596684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6" name="Line 66"/>
          <p:cNvSpPr>
            <a:spLocks noChangeShapeType="1"/>
          </p:cNvSpPr>
          <p:nvPr/>
        </p:nvSpPr>
        <p:spPr bwMode="auto">
          <a:xfrm>
            <a:off x="7055237" y="5351982"/>
            <a:ext cx="596684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7" name="Line 67"/>
          <p:cNvSpPr>
            <a:spLocks noChangeShapeType="1"/>
          </p:cNvSpPr>
          <p:nvPr/>
        </p:nvSpPr>
        <p:spPr bwMode="auto">
          <a:xfrm>
            <a:off x="7055237" y="5992635"/>
            <a:ext cx="596684" cy="0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8" name="Line 68"/>
          <p:cNvSpPr>
            <a:spLocks noChangeShapeType="1"/>
          </p:cNvSpPr>
          <p:nvPr/>
        </p:nvSpPr>
        <p:spPr bwMode="auto">
          <a:xfrm flipV="1">
            <a:off x="6638086" y="4688173"/>
            <a:ext cx="427712" cy="32933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79" name="Line 69"/>
          <p:cNvSpPr>
            <a:spLocks noChangeShapeType="1"/>
          </p:cNvSpPr>
          <p:nvPr/>
        </p:nvSpPr>
        <p:spPr bwMode="auto">
          <a:xfrm>
            <a:off x="6638086" y="5017505"/>
            <a:ext cx="441793" cy="34219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84" name="Line 74"/>
          <p:cNvSpPr>
            <a:spLocks noChangeShapeType="1"/>
          </p:cNvSpPr>
          <p:nvPr/>
        </p:nvSpPr>
        <p:spPr bwMode="auto">
          <a:xfrm>
            <a:off x="7966928" y="4408491"/>
            <a:ext cx="596684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85" name="Line 75"/>
          <p:cNvSpPr>
            <a:spLocks noChangeShapeType="1"/>
          </p:cNvSpPr>
          <p:nvPr/>
        </p:nvSpPr>
        <p:spPr bwMode="auto">
          <a:xfrm>
            <a:off x="7966928" y="5049144"/>
            <a:ext cx="596684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86" name="Line 76"/>
          <p:cNvSpPr>
            <a:spLocks noChangeShapeType="1"/>
          </p:cNvSpPr>
          <p:nvPr/>
        </p:nvSpPr>
        <p:spPr bwMode="auto">
          <a:xfrm>
            <a:off x="7966928" y="3975498"/>
            <a:ext cx="596684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87" name="Line 77"/>
          <p:cNvSpPr>
            <a:spLocks noChangeShapeType="1"/>
          </p:cNvSpPr>
          <p:nvPr/>
        </p:nvSpPr>
        <p:spPr bwMode="auto">
          <a:xfrm>
            <a:off x="7966928" y="5897457"/>
            <a:ext cx="596684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91" name="Line 81"/>
          <p:cNvSpPr>
            <a:spLocks noChangeShapeType="1"/>
          </p:cNvSpPr>
          <p:nvPr/>
        </p:nvSpPr>
        <p:spPr bwMode="auto">
          <a:xfrm flipV="1">
            <a:off x="7606157" y="3980623"/>
            <a:ext cx="334425" cy="849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92" name="Line 82"/>
          <p:cNvSpPr>
            <a:spLocks noChangeShapeType="1"/>
          </p:cNvSpPr>
          <p:nvPr/>
        </p:nvSpPr>
        <p:spPr bwMode="auto">
          <a:xfrm flipV="1">
            <a:off x="7618478" y="4400437"/>
            <a:ext cx="360759" cy="3134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93" name="Line 83"/>
          <p:cNvSpPr>
            <a:spLocks noChangeShapeType="1"/>
          </p:cNvSpPr>
          <p:nvPr/>
        </p:nvSpPr>
        <p:spPr bwMode="auto">
          <a:xfrm flipV="1">
            <a:off x="7632559" y="5040746"/>
            <a:ext cx="326576" cy="31123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94" name="Line 84"/>
          <p:cNvSpPr>
            <a:spLocks noChangeShapeType="1"/>
          </p:cNvSpPr>
          <p:nvPr/>
        </p:nvSpPr>
        <p:spPr bwMode="auto">
          <a:xfrm flipV="1">
            <a:off x="7606157" y="5887146"/>
            <a:ext cx="373148" cy="1029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2096" name="Text Box 87"/>
          <p:cNvSpPr txBox="1">
            <a:spLocks noChangeArrowheads="1"/>
          </p:cNvSpPr>
          <p:nvPr/>
        </p:nvSpPr>
        <p:spPr bwMode="auto">
          <a:xfrm>
            <a:off x="7349639" y="4554590"/>
            <a:ext cx="19999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aphicFrame>
        <p:nvGraphicFramePr>
          <p:cNvPr id="2056" name="Object 68"/>
          <p:cNvGraphicFramePr>
            <a:graphicFrameLocks noChangeAspect="1"/>
          </p:cNvGraphicFramePr>
          <p:nvPr>
            <p:extLst/>
          </p:nvPr>
        </p:nvGraphicFramePr>
        <p:xfrm>
          <a:off x="7549636" y="4072726"/>
          <a:ext cx="1238451" cy="34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name="数式" r:id="rId9" imgW="736560" imgH="241200" progId="Equation.3">
                  <p:embed/>
                </p:oleObj>
              </mc:Choice>
              <mc:Fallback>
                <p:oleObj name="数式" r:id="rId9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636" y="4072726"/>
                        <a:ext cx="1238451" cy="34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69"/>
          <p:cNvGraphicFramePr>
            <a:graphicFrameLocks noChangeAspect="1"/>
          </p:cNvGraphicFramePr>
          <p:nvPr>
            <p:extLst/>
          </p:nvPr>
        </p:nvGraphicFramePr>
        <p:xfrm>
          <a:off x="8112531" y="4644209"/>
          <a:ext cx="297836" cy="31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数式" r:id="rId11" imgW="177480" imgH="215640" progId="Equation.3">
                  <p:embed/>
                </p:oleObj>
              </mc:Choice>
              <mc:Fallback>
                <p:oleObj name="数式" r:id="rId11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531" y="4644209"/>
                        <a:ext cx="297836" cy="310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70"/>
          <p:cNvGraphicFramePr>
            <a:graphicFrameLocks noChangeAspect="1"/>
          </p:cNvGraphicFramePr>
          <p:nvPr>
            <p:extLst/>
          </p:nvPr>
        </p:nvGraphicFramePr>
        <p:xfrm>
          <a:off x="7549636" y="5504963"/>
          <a:ext cx="1238451" cy="34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数式" r:id="rId13" imgW="736560" imgH="241200" progId="Equation.3">
                  <p:embed/>
                </p:oleObj>
              </mc:Choice>
              <mc:Fallback>
                <p:oleObj name="数式" r:id="rId13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636" y="5504963"/>
                        <a:ext cx="1238451" cy="347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四角形吹き出し 78"/>
          <p:cNvSpPr>
            <a:spLocks noChangeArrowheads="1"/>
          </p:cNvSpPr>
          <p:nvPr/>
        </p:nvSpPr>
        <p:spPr bwMode="auto">
          <a:xfrm>
            <a:off x="5737225" y="3205212"/>
            <a:ext cx="3244850" cy="3246387"/>
          </a:xfrm>
          <a:prstGeom prst="wedgeRectCallout">
            <a:avLst>
              <a:gd name="adj1" fmla="val -69370"/>
              <a:gd name="adj2" fmla="val 31653"/>
            </a:avLst>
          </a:prstGeom>
          <a:noFill/>
          <a:ln w="2857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aphicFrame>
        <p:nvGraphicFramePr>
          <p:cNvPr id="2053" name="Object 64"/>
          <p:cNvGraphicFramePr>
            <a:graphicFrameLocks noChangeAspect="1"/>
          </p:cNvGraphicFramePr>
          <p:nvPr>
            <p:extLst/>
          </p:nvPr>
        </p:nvGraphicFramePr>
        <p:xfrm>
          <a:off x="433388" y="5219700"/>
          <a:ext cx="20034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数式" r:id="rId15" imgW="1282680" imgH="634680" progId="Equation.3">
                  <p:embed/>
                </p:oleObj>
              </mc:Choice>
              <mc:Fallback>
                <p:oleObj name="数式" r:id="rId15" imgW="12826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5219700"/>
                        <a:ext cx="20034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6"/>
          <p:cNvGraphicFramePr>
            <a:graphicFrameLocks noChangeAspect="1"/>
          </p:cNvGraphicFramePr>
          <p:nvPr>
            <p:extLst/>
          </p:nvPr>
        </p:nvGraphicFramePr>
        <p:xfrm>
          <a:off x="2497138" y="5348288"/>
          <a:ext cx="24288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数式" r:id="rId17" imgW="1942920" imgH="736560" progId="Equation.3">
                  <p:embed/>
                </p:oleObj>
              </mc:Choice>
              <mc:Fallback>
                <p:oleObj name="数式" r:id="rId17" imgW="19429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5348288"/>
                        <a:ext cx="24288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テキスト ボックス 68"/>
          <p:cNvSpPr txBox="1">
            <a:spLocks noChangeArrowheads="1"/>
          </p:cNvSpPr>
          <p:nvPr/>
        </p:nvSpPr>
        <p:spPr bwMode="auto">
          <a:xfrm>
            <a:off x="266700" y="4768850"/>
            <a:ext cx="2320925" cy="36671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b="1" baseline="30000" dirty="0" smtClean="0">
                <a:solidFill>
                  <a:schemeClr val="bg1"/>
                </a:solidFill>
              </a:rPr>
              <a:t>43</a:t>
            </a:r>
            <a:r>
              <a:rPr lang="en-US" altLang="ja-JP" b="1" dirty="0" smtClean="0">
                <a:solidFill>
                  <a:schemeClr val="bg1"/>
                </a:solidFill>
              </a:rPr>
              <a:t>S </a:t>
            </a:r>
            <a:r>
              <a:rPr lang="en-US" altLang="ja-JP" b="1" dirty="0">
                <a:solidFill>
                  <a:schemeClr val="bg1"/>
                </a:solidFill>
              </a:rPr>
              <a:t>(</a:t>
            </a:r>
            <a:r>
              <a:rPr lang="en-US" altLang="ja-JP" b="1" i="1" dirty="0">
                <a:solidFill>
                  <a:schemeClr val="bg1"/>
                </a:solidFill>
              </a:rPr>
              <a:t>I</a:t>
            </a:r>
            <a:r>
              <a:rPr lang="el-GR" altLang="ja-JP" b="1" i="1" baseline="30000" dirty="0">
                <a:solidFill>
                  <a:schemeClr val="bg1"/>
                </a:solidFill>
              </a:rPr>
              <a:t>π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r>
              <a:rPr lang="el-GR" altLang="ja-JP" b="1" dirty="0">
                <a:solidFill>
                  <a:schemeClr val="bg1"/>
                </a:solidFill>
              </a:rPr>
              <a:t>=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3</a:t>
            </a:r>
            <a:r>
              <a:rPr lang="el-GR" altLang="ja-JP" b="1" dirty="0" smtClean="0">
                <a:solidFill>
                  <a:schemeClr val="bg1"/>
                </a:solidFill>
              </a:rPr>
              <a:t>/2</a:t>
            </a:r>
            <a:r>
              <a:rPr lang="el-GR" altLang="ja-JP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altLang="ja-JP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?)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231775" y="4727575"/>
            <a:ext cx="4903788" cy="2130425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9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63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 bwMode="auto">
          <a:xfrm>
            <a:off x="2357121" y="1172053"/>
            <a:ext cx="491271" cy="45770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33CC"/>
            </a:solidFill>
            <a:miter lim="800000"/>
            <a:headEnd/>
            <a:tailEnd/>
          </a:ln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7" name="グループ化 106"/>
          <p:cNvGrpSpPr/>
          <p:nvPr/>
        </p:nvGrpSpPr>
        <p:grpSpPr>
          <a:xfrm>
            <a:off x="2681534" y="1094054"/>
            <a:ext cx="6420641" cy="1954727"/>
            <a:chOff x="2681534" y="1094054"/>
            <a:chExt cx="6420641" cy="1954727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2681534" y="1094054"/>
              <a:ext cx="639074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/>
            <p:cNvCxnSpPr/>
            <p:nvPr/>
          </p:nvCxnSpPr>
          <p:spPr>
            <a:xfrm>
              <a:off x="2711431" y="1551761"/>
              <a:ext cx="639074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/>
            <p:cNvCxnSpPr/>
            <p:nvPr/>
          </p:nvCxnSpPr>
          <p:spPr>
            <a:xfrm>
              <a:off x="2681534" y="2181707"/>
              <a:ext cx="639074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/>
            <p:cNvCxnSpPr/>
            <p:nvPr/>
          </p:nvCxnSpPr>
          <p:spPr>
            <a:xfrm>
              <a:off x="2681534" y="3048781"/>
              <a:ext cx="639074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641"/>
            <a:ext cx="1303556" cy="461659"/>
          </a:xfrm>
        </p:spPr>
        <p:txBody>
          <a:bodyPr/>
          <a:lstStyle/>
          <a:p>
            <a:r>
              <a:rPr lang="en-US" altLang="ja-JP" i="1" dirty="0" err="1"/>
              <a:t>ν</a:t>
            </a:r>
            <a:r>
              <a:rPr lang="en-US" altLang="ja-JP" baseline="-25000" dirty="0" err="1"/>
              <a:t>Q</a:t>
            </a:r>
            <a:r>
              <a:rPr lang="en-US" altLang="ja-JP" dirty="0"/>
              <a:t> scan</a:t>
            </a:r>
            <a:endParaRPr lang="en-US" altLang="ja-JP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31750" y="1126822"/>
            <a:ext cx="2805358" cy="2037721"/>
            <a:chOff x="688834" y="1505023"/>
            <a:chExt cx="2805358" cy="2037721"/>
          </a:xfrm>
        </p:grpSpPr>
        <p:sp>
          <p:nvSpPr>
            <p:cNvPr id="116" name="Text Box 86"/>
            <p:cNvSpPr txBox="1">
              <a:spLocks noChangeArrowheads="1"/>
            </p:cNvSpPr>
            <p:nvPr/>
          </p:nvSpPr>
          <p:spPr bwMode="auto">
            <a:xfrm>
              <a:off x="688834" y="1804715"/>
              <a:ext cx="1347936" cy="925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r>
                <a:rPr lang="en-US" altLang="ja-JP" b="1" baseline="30000" dirty="0" smtClean="0"/>
                <a:t>43</a:t>
              </a:r>
              <a:r>
                <a:rPr lang="en-US" altLang="ja-JP" b="1" dirty="0" smtClean="0"/>
                <a:t>S</a:t>
              </a:r>
              <a:endParaRPr lang="en-US" altLang="ja-JP" b="1" dirty="0"/>
            </a:p>
            <a:p>
              <a:pPr eaLnBrk="1" hangingPunct="1"/>
              <a:r>
                <a:rPr lang="en-US" altLang="ja-JP" b="1" dirty="0" smtClean="0"/>
                <a:t>(3/2</a:t>
              </a:r>
              <a:r>
                <a:rPr lang="en-US" altLang="ja-JP" b="1" baseline="30000" dirty="0" smtClean="0">
                  <a:latin typeface="Arial"/>
                  <a:cs typeface="Arial"/>
                </a:rPr>
                <a:t>–</a:t>
              </a:r>
              <a:r>
                <a:rPr lang="en-US" altLang="ja-JP" b="1" dirty="0" smtClean="0">
                  <a:latin typeface="Arial"/>
                  <a:cs typeface="Arial"/>
                </a:rPr>
                <a:t>)</a:t>
              </a:r>
            </a:p>
            <a:p>
              <a:pPr eaLnBrk="1" hangingPunct="1"/>
              <a:endParaRPr lang="en-US" altLang="ja-JP" b="1" dirty="0"/>
            </a:p>
          </p:txBody>
        </p:sp>
        <p:sp>
          <p:nvSpPr>
            <p:cNvPr id="117" name="Line 61"/>
            <p:cNvSpPr>
              <a:spLocks noChangeShapeType="1"/>
            </p:cNvSpPr>
            <p:nvPr/>
          </p:nvSpPr>
          <p:spPr bwMode="auto">
            <a:xfrm>
              <a:off x="766868" y="2547030"/>
              <a:ext cx="577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18" name="Line 62"/>
            <p:cNvSpPr>
              <a:spLocks noChangeShapeType="1"/>
            </p:cNvSpPr>
            <p:nvPr/>
          </p:nvSpPr>
          <p:spPr bwMode="auto">
            <a:xfrm flipV="1">
              <a:off x="1344191" y="1605346"/>
              <a:ext cx="427712" cy="941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19" name="Line 63"/>
            <p:cNvSpPr>
              <a:spLocks noChangeShapeType="1"/>
            </p:cNvSpPr>
            <p:nvPr/>
          </p:nvSpPr>
          <p:spPr bwMode="auto">
            <a:xfrm>
              <a:off x="1344191" y="2547030"/>
              <a:ext cx="441793" cy="995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0" name="Line 64"/>
            <p:cNvSpPr>
              <a:spLocks noChangeShapeType="1"/>
            </p:cNvSpPr>
            <p:nvPr/>
          </p:nvSpPr>
          <p:spPr bwMode="auto">
            <a:xfrm>
              <a:off x="1761342" y="1600200"/>
              <a:ext cx="59668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1" name="Line 65"/>
            <p:cNvSpPr>
              <a:spLocks noChangeShapeType="1"/>
            </p:cNvSpPr>
            <p:nvPr/>
          </p:nvSpPr>
          <p:spPr bwMode="auto">
            <a:xfrm>
              <a:off x="1761342" y="2240854"/>
              <a:ext cx="59668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2" name="Line 66"/>
            <p:cNvSpPr>
              <a:spLocks noChangeShapeType="1"/>
            </p:cNvSpPr>
            <p:nvPr/>
          </p:nvSpPr>
          <p:spPr bwMode="auto">
            <a:xfrm>
              <a:off x="1761342" y="2881507"/>
              <a:ext cx="59668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3" name="Line 67"/>
            <p:cNvSpPr>
              <a:spLocks noChangeShapeType="1"/>
            </p:cNvSpPr>
            <p:nvPr/>
          </p:nvSpPr>
          <p:spPr bwMode="auto">
            <a:xfrm>
              <a:off x="1761342" y="3522160"/>
              <a:ext cx="596684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4" name="Line 68"/>
            <p:cNvSpPr>
              <a:spLocks noChangeShapeType="1"/>
            </p:cNvSpPr>
            <p:nvPr/>
          </p:nvSpPr>
          <p:spPr bwMode="auto">
            <a:xfrm flipV="1">
              <a:off x="1344191" y="2217698"/>
              <a:ext cx="427712" cy="329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5" name="Line 69"/>
            <p:cNvSpPr>
              <a:spLocks noChangeShapeType="1"/>
            </p:cNvSpPr>
            <p:nvPr/>
          </p:nvSpPr>
          <p:spPr bwMode="auto">
            <a:xfrm>
              <a:off x="1344191" y="2547030"/>
              <a:ext cx="441793" cy="342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6" name="Line 74"/>
            <p:cNvSpPr>
              <a:spLocks noChangeShapeType="1"/>
            </p:cNvSpPr>
            <p:nvPr/>
          </p:nvSpPr>
          <p:spPr bwMode="auto">
            <a:xfrm>
              <a:off x="2673033" y="1938016"/>
              <a:ext cx="596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7" name="Line 75"/>
            <p:cNvSpPr>
              <a:spLocks noChangeShapeType="1"/>
            </p:cNvSpPr>
            <p:nvPr/>
          </p:nvSpPr>
          <p:spPr bwMode="auto">
            <a:xfrm>
              <a:off x="2673033" y="2578669"/>
              <a:ext cx="596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8" name="Line 76"/>
            <p:cNvSpPr>
              <a:spLocks noChangeShapeType="1"/>
            </p:cNvSpPr>
            <p:nvPr/>
          </p:nvSpPr>
          <p:spPr bwMode="auto">
            <a:xfrm>
              <a:off x="2673033" y="1505023"/>
              <a:ext cx="596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29" name="Line 77"/>
            <p:cNvSpPr>
              <a:spLocks noChangeShapeType="1"/>
            </p:cNvSpPr>
            <p:nvPr/>
          </p:nvSpPr>
          <p:spPr bwMode="auto">
            <a:xfrm>
              <a:off x="2673033" y="3426982"/>
              <a:ext cx="5966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0" name="Line 81"/>
            <p:cNvSpPr>
              <a:spLocks noChangeShapeType="1"/>
            </p:cNvSpPr>
            <p:nvPr/>
          </p:nvSpPr>
          <p:spPr bwMode="auto">
            <a:xfrm flipV="1">
              <a:off x="2312262" y="1510148"/>
              <a:ext cx="334425" cy="84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1" name="Line 82"/>
            <p:cNvSpPr>
              <a:spLocks noChangeShapeType="1"/>
            </p:cNvSpPr>
            <p:nvPr/>
          </p:nvSpPr>
          <p:spPr bwMode="auto">
            <a:xfrm flipV="1">
              <a:off x="2324583" y="1929962"/>
              <a:ext cx="360759" cy="313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V="1">
              <a:off x="2338664" y="2570271"/>
              <a:ext cx="326576" cy="311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3" name="Line 84"/>
            <p:cNvSpPr>
              <a:spLocks noChangeShapeType="1"/>
            </p:cNvSpPr>
            <p:nvPr/>
          </p:nvSpPr>
          <p:spPr bwMode="auto">
            <a:xfrm flipV="1">
              <a:off x="2312262" y="3416671"/>
              <a:ext cx="373148" cy="1029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34" name="Text Box 87"/>
            <p:cNvSpPr txBox="1">
              <a:spLocks noChangeArrowheads="1"/>
            </p:cNvSpPr>
            <p:nvPr/>
          </p:nvSpPr>
          <p:spPr bwMode="auto">
            <a:xfrm>
              <a:off x="2055744" y="2084115"/>
              <a:ext cx="19999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Arial Unicode MS" pitchFamily="50" charset="-128"/>
                  <a:cs typeface="Arial Unicode MS" pitchFamily="50" charset="-128"/>
                </a:defRPr>
              </a:lvl9pPr>
            </a:lstStyle>
            <a:p>
              <a:pPr eaLnBrk="1" hangingPunct="1"/>
              <a:endParaRPr lang="ja-JP" altLang="ja-JP"/>
            </a:p>
          </p:txBody>
        </p:sp>
        <p:graphicFrame>
          <p:nvGraphicFramePr>
            <p:cNvPr id="135" name="Object 68"/>
            <p:cNvGraphicFramePr>
              <a:graphicFrameLocks noChangeAspect="1"/>
            </p:cNvGraphicFramePr>
            <p:nvPr>
              <p:extLst/>
            </p:nvPr>
          </p:nvGraphicFramePr>
          <p:xfrm>
            <a:off x="2255741" y="1602251"/>
            <a:ext cx="1238451" cy="34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5" name="数式" r:id="rId3" imgW="736560" imgH="241200" progId="Equation.3">
                    <p:embed/>
                  </p:oleObj>
                </mc:Choice>
                <mc:Fallback>
                  <p:oleObj name="数式" r:id="rId3" imgW="736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5741" y="1602251"/>
                          <a:ext cx="1238451" cy="347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69"/>
            <p:cNvGraphicFramePr>
              <a:graphicFrameLocks noChangeAspect="1"/>
            </p:cNvGraphicFramePr>
            <p:nvPr>
              <p:extLst/>
            </p:nvPr>
          </p:nvGraphicFramePr>
          <p:xfrm>
            <a:off x="2818636" y="2173734"/>
            <a:ext cx="297836" cy="310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6" name="数式" r:id="rId5" imgW="177480" imgH="215640" progId="Equation.3">
                    <p:embed/>
                  </p:oleObj>
                </mc:Choice>
                <mc:Fallback>
                  <p:oleObj name="数式" r:id="rId5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636" y="2173734"/>
                          <a:ext cx="297836" cy="310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70"/>
            <p:cNvGraphicFramePr>
              <a:graphicFrameLocks noChangeAspect="1"/>
            </p:cNvGraphicFramePr>
            <p:nvPr>
              <p:extLst/>
            </p:nvPr>
          </p:nvGraphicFramePr>
          <p:xfrm>
            <a:off x="2255741" y="3034488"/>
            <a:ext cx="1238451" cy="34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7" name="数式" r:id="rId7" imgW="736560" imgH="241200" progId="Equation.3">
                    <p:embed/>
                  </p:oleObj>
                </mc:Choice>
                <mc:Fallback>
                  <p:oleObj name="数式" r:id="rId7" imgW="7365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5741" y="3034488"/>
                          <a:ext cx="1238451" cy="347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グループ化 20"/>
          <p:cNvGrpSpPr/>
          <p:nvPr/>
        </p:nvGrpSpPr>
        <p:grpSpPr>
          <a:xfrm>
            <a:off x="735958" y="3717252"/>
            <a:ext cx="1862546" cy="1180574"/>
            <a:chOff x="1183232" y="3717252"/>
            <a:chExt cx="1862546" cy="1180574"/>
          </a:xfrm>
        </p:grpSpPr>
        <p:grpSp>
          <p:nvGrpSpPr>
            <p:cNvPr id="168" name="グループ化 167"/>
            <p:cNvGrpSpPr/>
            <p:nvPr/>
          </p:nvGrpSpPr>
          <p:grpSpPr>
            <a:xfrm>
              <a:off x="1183232" y="4590049"/>
              <a:ext cx="1862546" cy="307777"/>
              <a:chOff x="2895808" y="3065491"/>
              <a:chExt cx="1862546" cy="307777"/>
            </a:xfrm>
          </p:grpSpPr>
          <p:sp>
            <p:nvSpPr>
              <p:cNvPr id="176" name="テキスト ボックス 175"/>
              <p:cNvSpPr txBox="1"/>
              <p:nvPr/>
            </p:nvSpPr>
            <p:spPr>
              <a:xfrm>
                <a:off x="2895808" y="3065491"/>
                <a:ext cx="806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i="1" dirty="0" smtClean="0">
                    <a:latin typeface="Arial"/>
                    <a:cs typeface="Arial"/>
                  </a:rPr>
                  <a:t>m</a:t>
                </a:r>
                <a:r>
                  <a:rPr lang="en-US" altLang="ja-JP" sz="1400" b="1" dirty="0" smtClean="0">
                    <a:latin typeface="Arial"/>
                    <a:cs typeface="Arial"/>
                  </a:rPr>
                  <a:t> = (</a:t>
                </a:r>
                <a:r>
                  <a:rPr kumimoji="1" lang="en-US" altLang="ja-JP" sz="1400" b="1" dirty="0" smtClean="0">
                    <a:latin typeface="Arial"/>
                    <a:cs typeface="Arial"/>
                  </a:rPr>
                  <a:t>–</a:t>
                </a:r>
                <a:r>
                  <a:rPr lang="en-US" altLang="ja-JP" sz="1400" b="1" dirty="0"/>
                  <a:t>3</a:t>
                </a:r>
                <a:endParaRPr kumimoji="1" lang="ja-JP" altLang="en-US" sz="1400" b="1" dirty="0"/>
              </a:p>
            </p:txBody>
          </p:sp>
          <p:sp>
            <p:nvSpPr>
              <p:cNvPr id="177" name="テキスト ボックス 176"/>
              <p:cNvSpPr txBox="1"/>
              <p:nvPr/>
            </p:nvSpPr>
            <p:spPr>
              <a:xfrm>
                <a:off x="3551156" y="3065491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/>
                    <a:cs typeface="Arial"/>
                  </a:rPr>
                  <a:t>–</a:t>
                </a:r>
                <a:r>
                  <a:rPr lang="en-US" altLang="ja-JP" sz="1400" b="1" dirty="0"/>
                  <a:t>1</a:t>
                </a:r>
                <a:endParaRPr kumimoji="1" lang="ja-JP" altLang="en-US" sz="1400" b="1" dirty="0"/>
              </a:p>
            </p:txBody>
          </p:sp>
          <p:sp>
            <p:nvSpPr>
              <p:cNvPr id="178" name="テキスト ボックス 177"/>
              <p:cNvSpPr txBox="1"/>
              <p:nvPr/>
            </p:nvSpPr>
            <p:spPr>
              <a:xfrm>
                <a:off x="3789739" y="3065491"/>
                <a:ext cx="388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/>
                    <a:cs typeface="Arial"/>
                  </a:rPr>
                  <a:t>+</a:t>
                </a:r>
                <a:r>
                  <a:rPr lang="en-US" altLang="ja-JP" sz="1400" b="1" dirty="0" smtClean="0"/>
                  <a:t>1</a:t>
                </a:r>
                <a:endParaRPr kumimoji="1" lang="ja-JP" altLang="en-US" sz="1400" b="1" dirty="0"/>
              </a:p>
            </p:txBody>
          </p:sp>
          <p:sp>
            <p:nvSpPr>
              <p:cNvPr id="179" name="テキスト ボックス 178"/>
              <p:cNvSpPr txBox="1"/>
              <p:nvPr/>
            </p:nvSpPr>
            <p:spPr>
              <a:xfrm>
                <a:off x="4012637" y="3065491"/>
                <a:ext cx="745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 smtClean="0">
                    <a:latin typeface="Arial"/>
                    <a:cs typeface="Arial"/>
                  </a:rPr>
                  <a:t>+3</a:t>
                </a:r>
                <a:r>
                  <a:rPr lang="en-US" altLang="ja-JP" sz="1400" b="1" dirty="0" smtClean="0"/>
                  <a:t> ) / 2</a:t>
                </a:r>
                <a:endParaRPr kumimoji="1" lang="ja-JP" altLang="en-US" sz="1400" b="1" dirty="0"/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2463562" y="3717252"/>
              <a:ext cx="126452" cy="811764"/>
              <a:chOff x="7788369" y="1500376"/>
              <a:chExt cx="126452" cy="811764"/>
            </a:xfrm>
          </p:grpSpPr>
          <p:sp>
            <p:nvSpPr>
              <p:cNvPr id="167" name="正方形/長方形 166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正方形/長方形 168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73" name="直線コネクタ 172"/>
            <p:cNvCxnSpPr/>
            <p:nvPr/>
          </p:nvCxnSpPr>
          <p:spPr>
            <a:xfrm>
              <a:off x="1531718" y="4529015"/>
              <a:ext cx="134807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2237525" y="3717252"/>
              <a:ext cx="126452" cy="811764"/>
              <a:chOff x="7422902" y="1500376"/>
              <a:chExt cx="126452" cy="811764"/>
            </a:xfrm>
          </p:grpSpPr>
          <p:sp>
            <p:nvSpPr>
              <p:cNvPr id="172" name="正方形/長方形 171"/>
              <p:cNvSpPr/>
              <p:nvPr/>
            </p:nvSpPr>
            <p:spPr bwMode="auto">
              <a:xfrm>
                <a:off x="7422902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正方形/長方形 173"/>
              <p:cNvSpPr/>
              <p:nvPr/>
            </p:nvSpPr>
            <p:spPr bwMode="auto">
              <a:xfrm>
                <a:off x="7422902" y="1737340"/>
                <a:ext cx="126452" cy="574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2011488" y="3717252"/>
              <a:ext cx="126452" cy="811764"/>
              <a:chOff x="7057435" y="1500376"/>
              <a:chExt cx="126452" cy="811764"/>
            </a:xfrm>
          </p:grpSpPr>
          <p:sp>
            <p:nvSpPr>
              <p:cNvPr id="171" name="正方形/長方形 170"/>
              <p:cNvSpPr/>
              <p:nvPr/>
            </p:nvSpPr>
            <p:spPr bwMode="auto">
              <a:xfrm>
                <a:off x="7057435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正方形/長方形 174"/>
              <p:cNvSpPr/>
              <p:nvPr/>
            </p:nvSpPr>
            <p:spPr bwMode="auto">
              <a:xfrm>
                <a:off x="7057435" y="1979185"/>
                <a:ext cx="126452" cy="3329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1785451" y="3717252"/>
              <a:ext cx="126452" cy="811764"/>
              <a:chOff x="2104588" y="3715276"/>
              <a:chExt cx="126452" cy="811764"/>
            </a:xfrm>
          </p:grpSpPr>
          <p:sp>
            <p:nvSpPr>
              <p:cNvPr id="170" name="正方形/長方形 169"/>
              <p:cNvSpPr/>
              <p:nvPr/>
            </p:nvSpPr>
            <p:spPr bwMode="auto">
              <a:xfrm>
                <a:off x="2104588" y="37152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正方形/長方形 211"/>
              <p:cNvSpPr/>
              <p:nvPr/>
            </p:nvSpPr>
            <p:spPr bwMode="auto">
              <a:xfrm>
                <a:off x="2104588" y="4419110"/>
                <a:ext cx="126452" cy="1079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236" name="Picture 2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05" y="5344476"/>
            <a:ext cx="1106526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" name="角丸四角形 19"/>
          <p:cNvSpPr/>
          <p:nvPr/>
        </p:nvSpPr>
        <p:spPr bwMode="auto">
          <a:xfrm>
            <a:off x="2867783" y="990267"/>
            <a:ext cx="3708595" cy="2357120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33CC"/>
            </a:solidFill>
            <a:miter lim="800000"/>
            <a:headEnd/>
            <a:tailEnd/>
          </a:ln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76516" y="1491748"/>
            <a:ext cx="951118" cy="5026208"/>
            <a:chOff x="3676516" y="1491748"/>
            <a:chExt cx="951118" cy="5026208"/>
          </a:xfrm>
        </p:grpSpPr>
        <p:sp>
          <p:nvSpPr>
            <p:cNvPr id="245" name="上矢印 244"/>
            <p:cNvSpPr/>
            <p:nvPr/>
          </p:nvSpPr>
          <p:spPr bwMode="auto">
            <a:xfrm>
              <a:off x="3991504" y="1491748"/>
              <a:ext cx="488508" cy="711625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lang="ja-JP" altLang="en-US" dirty="0" smtClean="0"/>
                <a:t>②</a:t>
              </a:r>
              <a:endParaRPr kumimoji="1"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3802751" y="3680067"/>
              <a:ext cx="719219" cy="1209109"/>
              <a:chOff x="3802751" y="3680067"/>
              <a:chExt cx="719219" cy="1209109"/>
            </a:xfrm>
          </p:grpSpPr>
          <p:grpSp>
            <p:nvGrpSpPr>
              <p:cNvPr id="391" name="グループ化 390"/>
              <p:cNvGrpSpPr/>
              <p:nvPr/>
            </p:nvGrpSpPr>
            <p:grpSpPr>
              <a:xfrm>
                <a:off x="3946883" y="3680067"/>
                <a:ext cx="433815" cy="1209109"/>
                <a:chOff x="3048425" y="3629591"/>
                <a:chExt cx="433815" cy="1209109"/>
              </a:xfrm>
            </p:grpSpPr>
            <p:sp>
              <p:nvSpPr>
                <p:cNvPr id="392" name="角丸四角形 391"/>
                <p:cNvSpPr/>
                <p:nvPr/>
              </p:nvSpPr>
              <p:spPr bwMode="auto">
                <a:xfrm>
                  <a:off x="3048425" y="3629591"/>
                  <a:ext cx="433815" cy="11176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左右矢印 392"/>
                <p:cNvSpPr/>
                <p:nvPr/>
              </p:nvSpPr>
              <p:spPr bwMode="auto">
                <a:xfrm>
                  <a:off x="3062124" y="4578244"/>
                  <a:ext cx="382986" cy="260456"/>
                </a:xfrm>
                <a:prstGeom prst="leftRightArrow">
                  <a:avLst>
                    <a:gd name="adj1" fmla="val 50000"/>
                    <a:gd name="adj2" fmla="val 36648"/>
                  </a:avLst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6" name="グループ化 275"/>
              <p:cNvGrpSpPr/>
              <p:nvPr/>
            </p:nvGrpSpPr>
            <p:grpSpPr>
              <a:xfrm>
                <a:off x="4197929" y="3719474"/>
                <a:ext cx="126452" cy="811764"/>
                <a:chOff x="2104588" y="3715276"/>
                <a:chExt cx="126452" cy="811764"/>
              </a:xfrm>
            </p:grpSpPr>
            <p:sp>
              <p:nvSpPr>
                <p:cNvPr id="277" name="正方形/長方形 276"/>
                <p:cNvSpPr/>
                <p:nvPr/>
              </p:nvSpPr>
              <p:spPr bwMode="auto">
                <a:xfrm>
                  <a:off x="2104588" y="37152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正方形/長方形 277"/>
                <p:cNvSpPr/>
                <p:nvPr/>
              </p:nvSpPr>
              <p:spPr bwMode="auto">
                <a:xfrm>
                  <a:off x="2104588" y="4419110"/>
                  <a:ext cx="126452" cy="1079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9" name="グループ化 278"/>
              <p:cNvGrpSpPr/>
              <p:nvPr/>
            </p:nvGrpSpPr>
            <p:grpSpPr>
              <a:xfrm>
                <a:off x="4395518" y="3719474"/>
                <a:ext cx="126452" cy="811764"/>
                <a:chOff x="7422902" y="1500376"/>
                <a:chExt cx="126452" cy="811764"/>
              </a:xfrm>
            </p:grpSpPr>
            <p:sp>
              <p:nvSpPr>
                <p:cNvPr id="280" name="正方形/長方形 279"/>
                <p:cNvSpPr/>
                <p:nvPr/>
              </p:nvSpPr>
              <p:spPr bwMode="auto">
                <a:xfrm>
                  <a:off x="7422902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正方形/長方形 280"/>
                <p:cNvSpPr/>
                <p:nvPr/>
              </p:nvSpPr>
              <p:spPr bwMode="auto">
                <a:xfrm>
                  <a:off x="7422902" y="1737340"/>
                  <a:ext cx="126452" cy="574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2" name="グループ化 281"/>
              <p:cNvGrpSpPr/>
              <p:nvPr/>
            </p:nvGrpSpPr>
            <p:grpSpPr>
              <a:xfrm>
                <a:off x="4000340" y="3719474"/>
                <a:ext cx="126452" cy="811764"/>
                <a:chOff x="7788369" y="1500376"/>
                <a:chExt cx="126452" cy="811764"/>
              </a:xfrm>
            </p:grpSpPr>
            <p:sp>
              <p:nvSpPr>
                <p:cNvPr id="283" name="正方形/長方形 282"/>
                <p:cNvSpPr/>
                <p:nvPr/>
              </p:nvSpPr>
              <p:spPr bwMode="auto">
                <a:xfrm>
                  <a:off x="7788369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正方形/長方形 283"/>
                <p:cNvSpPr/>
                <p:nvPr/>
              </p:nvSpPr>
              <p:spPr bwMode="auto">
                <a:xfrm>
                  <a:off x="7788369" y="1500376"/>
                  <a:ext cx="126452" cy="81176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9" name="グループ化 218"/>
              <p:cNvGrpSpPr/>
              <p:nvPr/>
            </p:nvGrpSpPr>
            <p:grpSpPr>
              <a:xfrm>
                <a:off x="3802751" y="3719474"/>
                <a:ext cx="126452" cy="811764"/>
                <a:chOff x="7057435" y="1500376"/>
                <a:chExt cx="126452" cy="811764"/>
              </a:xfrm>
            </p:grpSpPr>
            <p:sp>
              <p:nvSpPr>
                <p:cNvPr id="220" name="正方形/長方形 219"/>
                <p:cNvSpPr/>
                <p:nvPr/>
              </p:nvSpPr>
              <p:spPr bwMode="auto">
                <a:xfrm>
                  <a:off x="7057435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1" name="正方形/長方形 220"/>
                <p:cNvSpPr/>
                <p:nvPr/>
              </p:nvSpPr>
              <p:spPr bwMode="auto">
                <a:xfrm>
                  <a:off x="7057435" y="1979185"/>
                  <a:ext cx="126452" cy="3329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237" name="Picture 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516" y="5307728"/>
              <a:ext cx="951118" cy="1210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4722081" y="1094053"/>
            <a:ext cx="1106526" cy="5423903"/>
            <a:chOff x="4722081" y="1094053"/>
            <a:chExt cx="1106526" cy="5423903"/>
          </a:xfrm>
        </p:grpSpPr>
        <p:grpSp>
          <p:nvGrpSpPr>
            <p:cNvPr id="233" name="グループ化 232"/>
            <p:cNvGrpSpPr/>
            <p:nvPr/>
          </p:nvGrpSpPr>
          <p:grpSpPr>
            <a:xfrm>
              <a:off x="5275344" y="3680067"/>
              <a:ext cx="433815" cy="1209109"/>
              <a:chOff x="3048425" y="3629591"/>
              <a:chExt cx="433815" cy="1209109"/>
            </a:xfrm>
          </p:grpSpPr>
          <p:sp>
            <p:nvSpPr>
              <p:cNvPr id="234" name="角丸四角形 233"/>
              <p:cNvSpPr/>
              <p:nvPr/>
            </p:nvSpPr>
            <p:spPr bwMode="auto">
              <a:xfrm>
                <a:off x="3048425" y="3629591"/>
                <a:ext cx="433815" cy="1117600"/>
              </a:xfrm>
              <a:prstGeom prst="round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左右矢印 234"/>
              <p:cNvSpPr/>
              <p:nvPr/>
            </p:nvSpPr>
            <p:spPr bwMode="auto">
              <a:xfrm>
                <a:off x="3062124" y="4578244"/>
                <a:ext cx="382986" cy="260456"/>
              </a:xfrm>
              <a:prstGeom prst="leftRightArrow">
                <a:avLst>
                  <a:gd name="adj1" fmla="val 50000"/>
                  <a:gd name="adj2" fmla="val 36648"/>
                </a:avLst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4" name="グループ化 393"/>
            <p:cNvGrpSpPr/>
            <p:nvPr/>
          </p:nvGrpSpPr>
          <p:grpSpPr>
            <a:xfrm>
              <a:off x="4851736" y="3680067"/>
              <a:ext cx="433815" cy="1209109"/>
              <a:chOff x="3048425" y="3629591"/>
              <a:chExt cx="433815" cy="1209109"/>
            </a:xfrm>
          </p:grpSpPr>
          <p:sp>
            <p:nvSpPr>
              <p:cNvPr id="395" name="角丸四角形 394"/>
              <p:cNvSpPr/>
              <p:nvPr/>
            </p:nvSpPr>
            <p:spPr bwMode="auto">
              <a:xfrm>
                <a:off x="3048425" y="3629591"/>
                <a:ext cx="433815" cy="1117600"/>
              </a:xfrm>
              <a:prstGeom prst="round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左右矢印 395"/>
              <p:cNvSpPr/>
              <p:nvPr/>
            </p:nvSpPr>
            <p:spPr bwMode="auto">
              <a:xfrm>
                <a:off x="3062124" y="4578244"/>
                <a:ext cx="382986" cy="260456"/>
              </a:xfrm>
              <a:prstGeom prst="leftRightArrow">
                <a:avLst>
                  <a:gd name="adj1" fmla="val 50000"/>
                  <a:gd name="adj2" fmla="val 36648"/>
                </a:avLst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6" name="グループ化 305"/>
            <p:cNvGrpSpPr/>
            <p:nvPr/>
          </p:nvGrpSpPr>
          <p:grpSpPr>
            <a:xfrm>
              <a:off x="4909315" y="3733342"/>
              <a:ext cx="126452" cy="811764"/>
              <a:chOff x="7788369" y="1500376"/>
              <a:chExt cx="126452" cy="811764"/>
            </a:xfrm>
          </p:grpSpPr>
          <p:sp>
            <p:nvSpPr>
              <p:cNvPr id="307" name="正方形/長方形 306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正方形/長方形 307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2" name="グループ化 221"/>
            <p:cNvGrpSpPr/>
            <p:nvPr/>
          </p:nvGrpSpPr>
          <p:grpSpPr>
            <a:xfrm>
              <a:off x="5104872" y="3733342"/>
              <a:ext cx="126452" cy="811764"/>
              <a:chOff x="7057435" y="1500376"/>
              <a:chExt cx="126452" cy="811764"/>
            </a:xfrm>
          </p:grpSpPr>
          <p:sp>
            <p:nvSpPr>
              <p:cNvPr id="223" name="正方形/長方形 222"/>
              <p:cNvSpPr/>
              <p:nvPr/>
            </p:nvSpPr>
            <p:spPr bwMode="auto">
              <a:xfrm>
                <a:off x="7057435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正方形/長方形 223"/>
              <p:cNvSpPr/>
              <p:nvPr/>
            </p:nvSpPr>
            <p:spPr bwMode="auto">
              <a:xfrm>
                <a:off x="7057435" y="1979185"/>
                <a:ext cx="126452" cy="3329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5" name="グループ化 224"/>
            <p:cNvGrpSpPr/>
            <p:nvPr/>
          </p:nvGrpSpPr>
          <p:grpSpPr>
            <a:xfrm>
              <a:off x="5495986" y="3733342"/>
              <a:ext cx="126452" cy="811764"/>
              <a:chOff x="2104588" y="3715276"/>
              <a:chExt cx="126452" cy="811764"/>
            </a:xfrm>
          </p:grpSpPr>
          <p:sp>
            <p:nvSpPr>
              <p:cNvPr id="226" name="正方形/長方形 225"/>
              <p:cNvSpPr/>
              <p:nvPr/>
            </p:nvSpPr>
            <p:spPr bwMode="auto">
              <a:xfrm>
                <a:off x="2104588" y="37152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正方形/長方形 226"/>
              <p:cNvSpPr/>
              <p:nvPr/>
            </p:nvSpPr>
            <p:spPr bwMode="auto">
              <a:xfrm>
                <a:off x="2104588" y="4419110"/>
                <a:ext cx="126452" cy="1079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5300429" y="3733342"/>
              <a:ext cx="126452" cy="811764"/>
              <a:chOff x="7422902" y="1500376"/>
              <a:chExt cx="126452" cy="811764"/>
            </a:xfrm>
          </p:grpSpPr>
          <p:sp>
            <p:nvSpPr>
              <p:cNvPr id="229" name="正方形/長方形 228"/>
              <p:cNvSpPr/>
              <p:nvPr/>
            </p:nvSpPr>
            <p:spPr bwMode="auto">
              <a:xfrm>
                <a:off x="7422902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正方形/長方形 229"/>
              <p:cNvSpPr/>
              <p:nvPr/>
            </p:nvSpPr>
            <p:spPr bwMode="auto">
              <a:xfrm>
                <a:off x="7422902" y="1737340"/>
                <a:ext cx="126452" cy="574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1" name="上矢印 230"/>
            <p:cNvSpPr/>
            <p:nvPr/>
          </p:nvSpPr>
          <p:spPr bwMode="auto">
            <a:xfrm>
              <a:off x="5024027" y="1094053"/>
              <a:ext cx="488508" cy="480864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lang="ja-JP" altLang="en-US" dirty="0"/>
                <a:t>①</a:t>
              </a:r>
              <a:endParaRPr kumimoji="1" lang="ja-JP" altLang="en-US" dirty="0"/>
            </a:p>
          </p:txBody>
        </p:sp>
        <p:sp>
          <p:nvSpPr>
            <p:cNvPr id="232" name="上矢印 231"/>
            <p:cNvSpPr/>
            <p:nvPr/>
          </p:nvSpPr>
          <p:spPr bwMode="auto">
            <a:xfrm>
              <a:off x="5024027" y="2168827"/>
              <a:ext cx="488508" cy="904107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kumimoji="1" lang="ja-JP" altLang="en-US" dirty="0" smtClean="0"/>
                <a:t>③</a:t>
              </a:r>
              <a:endParaRPr kumimoji="1" lang="ja-JP" altLang="en-US" dirty="0"/>
            </a:p>
          </p:txBody>
        </p:sp>
        <p:pic>
          <p:nvPicPr>
            <p:cNvPr id="238" name="Picture 25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081" y="5344476"/>
              <a:ext cx="1106526" cy="117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15" name="グループ化 14"/>
          <p:cNvGrpSpPr/>
          <p:nvPr/>
        </p:nvGrpSpPr>
        <p:grpSpPr>
          <a:xfrm>
            <a:off x="5828607" y="1503205"/>
            <a:ext cx="951118" cy="5014473"/>
            <a:chOff x="5828607" y="1503205"/>
            <a:chExt cx="951118" cy="5014473"/>
          </a:xfrm>
        </p:grpSpPr>
        <p:sp>
          <p:nvSpPr>
            <p:cNvPr id="310" name="上矢印 309"/>
            <p:cNvSpPr/>
            <p:nvPr/>
          </p:nvSpPr>
          <p:spPr bwMode="auto">
            <a:xfrm>
              <a:off x="6045708" y="1503205"/>
              <a:ext cx="488508" cy="711625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lang="ja-JP" altLang="en-US" dirty="0" smtClean="0"/>
                <a:t>②</a:t>
              </a:r>
              <a:endParaRPr kumimoji="1" lang="ja-JP" altLang="en-US" dirty="0"/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5891221" y="3680067"/>
              <a:ext cx="707027" cy="1209109"/>
              <a:chOff x="8112301" y="3680067"/>
              <a:chExt cx="707027" cy="1209109"/>
            </a:xfrm>
          </p:grpSpPr>
          <p:grpSp>
            <p:nvGrpSpPr>
              <p:cNvPr id="403" name="グループ化 402"/>
              <p:cNvGrpSpPr/>
              <p:nvPr/>
            </p:nvGrpSpPr>
            <p:grpSpPr>
              <a:xfrm>
                <a:off x="8262608" y="3680067"/>
                <a:ext cx="433815" cy="1209109"/>
                <a:chOff x="2835065" y="3629591"/>
                <a:chExt cx="433815" cy="1209109"/>
              </a:xfrm>
            </p:grpSpPr>
            <p:sp>
              <p:nvSpPr>
                <p:cNvPr id="404" name="角丸四角形 403"/>
                <p:cNvSpPr/>
                <p:nvPr/>
              </p:nvSpPr>
              <p:spPr bwMode="auto">
                <a:xfrm>
                  <a:off x="2835065" y="3629591"/>
                  <a:ext cx="433815" cy="1117600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左右矢印 404"/>
                <p:cNvSpPr/>
                <p:nvPr/>
              </p:nvSpPr>
              <p:spPr bwMode="auto">
                <a:xfrm>
                  <a:off x="2848764" y="4578244"/>
                  <a:ext cx="382986" cy="260456"/>
                </a:xfrm>
                <a:prstGeom prst="leftRightArrow">
                  <a:avLst>
                    <a:gd name="adj1" fmla="val 50000"/>
                    <a:gd name="adj2" fmla="val 36648"/>
                  </a:avLst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0" name="グループ化 359"/>
              <p:cNvGrpSpPr/>
              <p:nvPr/>
            </p:nvGrpSpPr>
            <p:grpSpPr>
              <a:xfrm>
                <a:off x="8112301" y="3717251"/>
                <a:ext cx="126452" cy="811764"/>
                <a:chOff x="7788369" y="1500376"/>
                <a:chExt cx="126452" cy="811764"/>
              </a:xfrm>
            </p:grpSpPr>
            <p:sp>
              <p:nvSpPr>
                <p:cNvPr id="361" name="正方形/長方形 360"/>
                <p:cNvSpPr/>
                <p:nvPr/>
              </p:nvSpPr>
              <p:spPr bwMode="auto">
                <a:xfrm>
                  <a:off x="7788369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正方形/長方形 361"/>
                <p:cNvSpPr/>
                <p:nvPr/>
              </p:nvSpPr>
              <p:spPr bwMode="auto">
                <a:xfrm>
                  <a:off x="7788369" y="1500376"/>
                  <a:ext cx="126452" cy="81176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69" name="グループ化 368"/>
              <p:cNvGrpSpPr/>
              <p:nvPr/>
            </p:nvGrpSpPr>
            <p:grpSpPr>
              <a:xfrm>
                <a:off x="8305826" y="3717251"/>
                <a:ext cx="126452" cy="811764"/>
                <a:chOff x="7422902" y="1500376"/>
                <a:chExt cx="126452" cy="811764"/>
              </a:xfrm>
            </p:grpSpPr>
            <p:sp>
              <p:nvSpPr>
                <p:cNvPr id="370" name="正方形/長方形 369"/>
                <p:cNvSpPr/>
                <p:nvPr/>
              </p:nvSpPr>
              <p:spPr bwMode="auto">
                <a:xfrm>
                  <a:off x="7422902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正方形/長方形 370"/>
                <p:cNvSpPr/>
                <p:nvPr/>
              </p:nvSpPr>
              <p:spPr bwMode="auto">
                <a:xfrm>
                  <a:off x="7422902" y="1737340"/>
                  <a:ext cx="126452" cy="5747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2" name="グループ化 371"/>
              <p:cNvGrpSpPr/>
              <p:nvPr/>
            </p:nvGrpSpPr>
            <p:grpSpPr>
              <a:xfrm>
                <a:off x="8499351" y="3717251"/>
                <a:ext cx="126452" cy="811764"/>
                <a:chOff x="7057435" y="1500376"/>
                <a:chExt cx="126452" cy="811764"/>
              </a:xfrm>
            </p:grpSpPr>
            <p:sp>
              <p:nvSpPr>
                <p:cNvPr id="373" name="正方形/長方形 372"/>
                <p:cNvSpPr/>
                <p:nvPr/>
              </p:nvSpPr>
              <p:spPr bwMode="auto">
                <a:xfrm>
                  <a:off x="7057435" y="15003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正方形/長方形 373"/>
                <p:cNvSpPr/>
                <p:nvPr/>
              </p:nvSpPr>
              <p:spPr bwMode="auto">
                <a:xfrm>
                  <a:off x="7057435" y="1979185"/>
                  <a:ext cx="126452" cy="3329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5" name="グループ化 374"/>
              <p:cNvGrpSpPr/>
              <p:nvPr/>
            </p:nvGrpSpPr>
            <p:grpSpPr>
              <a:xfrm>
                <a:off x="8692876" y="3717251"/>
                <a:ext cx="126452" cy="811764"/>
                <a:chOff x="2104588" y="3715276"/>
                <a:chExt cx="126452" cy="811764"/>
              </a:xfrm>
            </p:grpSpPr>
            <p:sp>
              <p:nvSpPr>
                <p:cNvPr id="376" name="正方形/長方形 375"/>
                <p:cNvSpPr/>
                <p:nvPr/>
              </p:nvSpPr>
              <p:spPr bwMode="auto">
                <a:xfrm>
                  <a:off x="2104588" y="3715276"/>
                  <a:ext cx="126452" cy="81176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prstDash val="sysDash"/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正方形/長方形 376"/>
                <p:cNvSpPr/>
                <p:nvPr/>
              </p:nvSpPr>
              <p:spPr bwMode="auto">
                <a:xfrm>
                  <a:off x="2104588" y="4419110"/>
                  <a:ext cx="126452" cy="10793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xtLst/>
              </p:spPr>
              <p:txBody>
                <a:bodyPr wrap="none"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239" name="Picture 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607" y="5307450"/>
              <a:ext cx="951118" cy="1210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0" name="グループ化 109"/>
          <p:cNvGrpSpPr/>
          <p:nvPr/>
        </p:nvGrpSpPr>
        <p:grpSpPr>
          <a:xfrm>
            <a:off x="2667664" y="468641"/>
            <a:ext cx="747874" cy="1450161"/>
            <a:chOff x="3277195" y="539761"/>
            <a:chExt cx="747874" cy="1450161"/>
          </a:xfrm>
        </p:grpSpPr>
        <p:sp>
          <p:nvSpPr>
            <p:cNvPr id="268" name="円弧 267"/>
            <p:cNvSpPr/>
            <p:nvPr/>
          </p:nvSpPr>
          <p:spPr>
            <a:xfrm>
              <a:off x="3277195" y="539761"/>
              <a:ext cx="747874" cy="1450161"/>
            </a:xfrm>
            <a:prstGeom prst="arc">
              <a:avLst>
                <a:gd name="adj1" fmla="val 11008207"/>
                <a:gd name="adj2" fmla="val 19237362"/>
              </a:avLst>
            </a:prstGeom>
            <a:ln w="152400">
              <a:solidFill>
                <a:schemeClr val="bg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弧 108"/>
            <p:cNvSpPr/>
            <p:nvPr/>
          </p:nvSpPr>
          <p:spPr>
            <a:xfrm>
              <a:off x="3277195" y="539761"/>
              <a:ext cx="747874" cy="1450161"/>
            </a:xfrm>
            <a:prstGeom prst="arc">
              <a:avLst>
                <a:gd name="adj1" fmla="val 11008207"/>
                <a:gd name="adj2" fmla="val 19237362"/>
              </a:avLst>
            </a:prstGeom>
            <a:ln w="76200">
              <a:solidFill>
                <a:srgbClr val="0033CC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681617" y="2181910"/>
            <a:ext cx="844856" cy="2718838"/>
            <a:chOff x="2600254" y="2168828"/>
            <a:chExt cx="844856" cy="2718838"/>
          </a:xfrm>
        </p:grpSpPr>
        <p:grpSp>
          <p:nvGrpSpPr>
            <p:cNvPr id="191" name="グループ化 190"/>
            <p:cNvGrpSpPr/>
            <p:nvPr/>
          </p:nvGrpSpPr>
          <p:grpSpPr>
            <a:xfrm>
              <a:off x="2600254" y="3678557"/>
              <a:ext cx="433815" cy="1209109"/>
              <a:chOff x="3048425" y="3629591"/>
              <a:chExt cx="433815" cy="1209109"/>
            </a:xfrm>
          </p:grpSpPr>
          <p:sp>
            <p:nvSpPr>
              <p:cNvPr id="192" name="角丸四角形 191"/>
              <p:cNvSpPr/>
              <p:nvPr/>
            </p:nvSpPr>
            <p:spPr bwMode="auto">
              <a:xfrm>
                <a:off x="3048425" y="3629591"/>
                <a:ext cx="433815" cy="1117600"/>
              </a:xfrm>
              <a:prstGeom prst="round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左右矢印 192"/>
              <p:cNvSpPr/>
              <p:nvPr/>
            </p:nvSpPr>
            <p:spPr bwMode="auto">
              <a:xfrm>
                <a:off x="3062124" y="4578244"/>
                <a:ext cx="382986" cy="260456"/>
              </a:xfrm>
              <a:prstGeom prst="leftRightArrow">
                <a:avLst>
                  <a:gd name="adj1" fmla="val 50000"/>
                  <a:gd name="adj2" fmla="val 36648"/>
                </a:avLst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8" name="上矢印 287"/>
            <p:cNvSpPr/>
            <p:nvPr/>
          </p:nvSpPr>
          <p:spPr bwMode="auto">
            <a:xfrm>
              <a:off x="2956602" y="2168828"/>
              <a:ext cx="488508" cy="904107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kumimoji="1" lang="ja-JP" altLang="en-US" dirty="0" smtClean="0"/>
                <a:t>③</a:t>
              </a:r>
              <a:endParaRPr kumimoji="1" lang="ja-JP" altLang="en-US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721940" y="1094054"/>
            <a:ext cx="811100" cy="3795122"/>
            <a:chOff x="2721940" y="1094054"/>
            <a:chExt cx="811100" cy="3795122"/>
          </a:xfrm>
        </p:grpSpPr>
        <p:sp>
          <p:nvSpPr>
            <p:cNvPr id="3" name="上矢印 2"/>
            <p:cNvSpPr/>
            <p:nvPr/>
          </p:nvSpPr>
          <p:spPr bwMode="auto">
            <a:xfrm>
              <a:off x="2956602" y="1094054"/>
              <a:ext cx="488508" cy="480864"/>
            </a:xfrm>
            <a:prstGeom prst="upArrow">
              <a:avLst>
                <a:gd name="adj1" fmla="val 50000"/>
                <a:gd name="adj2" fmla="val 37416"/>
              </a:avLst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/>
              <a:r>
                <a:rPr lang="ja-JP" altLang="en-US" dirty="0"/>
                <a:t>①</a:t>
              </a:r>
              <a:endParaRPr kumimoji="1" lang="ja-JP" altLang="en-US" dirty="0"/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3099225" y="3680067"/>
              <a:ext cx="433815" cy="1209109"/>
              <a:chOff x="3048425" y="3629591"/>
              <a:chExt cx="433815" cy="1209109"/>
            </a:xfrm>
          </p:grpSpPr>
          <p:sp>
            <p:nvSpPr>
              <p:cNvPr id="389" name="角丸四角形 388"/>
              <p:cNvSpPr/>
              <p:nvPr/>
            </p:nvSpPr>
            <p:spPr bwMode="auto">
              <a:xfrm>
                <a:off x="3048425" y="3629591"/>
                <a:ext cx="433815" cy="1117600"/>
              </a:xfrm>
              <a:prstGeom prst="round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左右矢印 97"/>
              <p:cNvSpPr/>
              <p:nvPr/>
            </p:nvSpPr>
            <p:spPr bwMode="auto">
              <a:xfrm>
                <a:off x="3062124" y="4578244"/>
                <a:ext cx="382986" cy="260456"/>
              </a:xfrm>
              <a:prstGeom prst="leftRightArrow">
                <a:avLst>
                  <a:gd name="adj1" fmla="val 50000"/>
                  <a:gd name="adj2" fmla="val 36648"/>
                </a:avLst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2" name="グループ化 261"/>
            <p:cNvGrpSpPr/>
            <p:nvPr/>
          </p:nvGrpSpPr>
          <p:grpSpPr>
            <a:xfrm>
              <a:off x="3104926" y="3717363"/>
              <a:ext cx="126452" cy="811764"/>
              <a:chOff x="7788369" y="1500376"/>
              <a:chExt cx="126452" cy="811764"/>
            </a:xfrm>
          </p:grpSpPr>
          <p:sp>
            <p:nvSpPr>
              <p:cNvPr id="263" name="正方形/長方形 262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正方形/長方形 263"/>
              <p:cNvSpPr/>
              <p:nvPr/>
            </p:nvSpPr>
            <p:spPr bwMode="auto">
              <a:xfrm>
                <a:off x="7788369" y="1500376"/>
                <a:ext cx="126452" cy="8117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3296419" y="3717363"/>
              <a:ext cx="126452" cy="811764"/>
              <a:chOff x="7422902" y="1500376"/>
              <a:chExt cx="126452" cy="811764"/>
            </a:xfrm>
          </p:grpSpPr>
          <p:sp>
            <p:nvSpPr>
              <p:cNvPr id="266" name="正方形/長方形 265"/>
              <p:cNvSpPr/>
              <p:nvPr/>
            </p:nvSpPr>
            <p:spPr bwMode="auto">
              <a:xfrm>
                <a:off x="7422902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正方形/長方形 266"/>
              <p:cNvSpPr/>
              <p:nvPr/>
            </p:nvSpPr>
            <p:spPr bwMode="auto">
              <a:xfrm>
                <a:off x="7422902" y="1737340"/>
                <a:ext cx="126452" cy="5747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5" name="グループ化 184"/>
            <p:cNvGrpSpPr/>
            <p:nvPr/>
          </p:nvGrpSpPr>
          <p:grpSpPr>
            <a:xfrm>
              <a:off x="2721940" y="3717363"/>
              <a:ext cx="126452" cy="811764"/>
              <a:chOff x="7057435" y="1500376"/>
              <a:chExt cx="126452" cy="811764"/>
            </a:xfrm>
          </p:grpSpPr>
          <p:sp>
            <p:nvSpPr>
              <p:cNvPr id="186" name="正方形/長方形 185"/>
              <p:cNvSpPr/>
              <p:nvPr/>
            </p:nvSpPr>
            <p:spPr bwMode="auto">
              <a:xfrm>
                <a:off x="7057435" y="15003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7057435" y="1979185"/>
                <a:ext cx="126452" cy="3329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8" name="グループ化 187"/>
            <p:cNvGrpSpPr/>
            <p:nvPr/>
          </p:nvGrpSpPr>
          <p:grpSpPr>
            <a:xfrm>
              <a:off x="2913433" y="3717363"/>
              <a:ext cx="126452" cy="811764"/>
              <a:chOff x="2104588" y="3715276"/>
              <a:chExt cx="126452" cy="811764"/>
            </a:xfrm>
          </p:grpSpPr>
          <p:sp>
            <p:nvSpPr>
              <p:cNvPr id="189" name="正方形/長方形 188"/>
              <p:cNvSpPr/>
              <p:nvPr/>
            </p:nvSpPr>
            <p:spPr bwMode="auto">
              <a:xfrm>
                <a:off x="2104588" y="3715276"/>
                <a:ext cx="126452" cy="81176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2104588" y="4419110"/>
                <a:ext cx="126452" cy="10793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5644" y="3453528"/>
            <a:ext cx="9102175" cy="3403600"/>
            <a:chOff x="0" y="3454400"/>
            <a:chExt cx="9102175" cy="3403600"/>
          </a:xfrm>
          <a:solidFill>
            <a:schemeClr val="bg1"/>
          </a:solidFill>
        </p:grpSpPr>
        <p:sp>
          <p:nvSpPr>
            <p:cNvPr id="16" name="正方形/長方形 15"/>
            <p:cNvSpPr/>
            <p:nvPr/>
          </p:nvSpPr>
          <p:spPr bwMode="auto">
            <a:xfrm>
              <a:off x="0" y="3454400"/>
              <a:ext cx="9102175" cy="340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896" name="Picture 8" descr="D:\ueno\Pictures\図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012" y="3529244"/>
              <a:ext cx="4370371" cy="3033282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3" name="グループ化 112"/>
          <p:cNvGrpSpPr/>
          <p:nvPr/>
        </p:nvGrpSpPr>
        <p:grpSpPr>
          <a:xfrm>
            <a:off x="5798228" y="2920349"/>
            <a:ext cx="1353484" cy="2387101"/>
            <a:chOff x="5798228" y="2920349"/>
            <a:chExt cx="1353484" cy="2387101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6609429" y="3989243"/>
              <a:ext cx="542283" cy="516255"/>
              <a:chOff x="6832949" y="4141643"/>
              <a:chExt cx="542283" cy="516255"/>
            </a:xfrm>
          </p:grpSpPr>
          <p:sp>
            <p:nvSpPr>
              <p:cNvPr id="274" name="円/楕円 273"/>
              <p:cNvSpPr/>
              <p:nvPr/>
            </p:nvSpPr>
            <p:spPr bwMode="auto">
              <a:xfrm>
                <a:off x="6832949" y="4141643"/>
                <a:ext cx="542283" cy="516255"/>
              </a:xfrm>
              <a:prstGeom prst="ellipse">
                <a:avLst/>
              </a:prstGeom>
              <a:noFill/>
              <a:ln w="114300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円/楕円 274"/>
              <p:cNvSpPr/>
              <p:nvPr/>
            </p:nvSpPr>
            <p:spPr bwMode="auto">
              <a:xfrm>
                <a:off x="6858455" y="4170917"/>
                <a:ext cx="491271" cy="457707"/>
              </a:xfrm>
              <a:prstGeom prst="ellipse">
                <a:avLst/>
              </a:prstGeom>
              <a:noFill/>
              <a:ln w="57150">
                <a:solidFill>
                  <a:srgbClr val="0033CC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1" name="グループ化 110"/>
            <p:cNvGrpSpPr/>
            <p:nvPr/>
          </p:nvGrpSpPr>
          <p:grpSpPr>
            <a:xfrm>
              <a:off x="5798228" y="2920349"/>
              <a:ext cx="1076377" cy="2387101"/>
              <a:chOff x="6475894" y="2704029"/>
              <a:chExt cx="1076377" cy="2387101"/>
            </a:xfrm>
          </p:grpSpPr>
          <p:sp>
            <p:nvSpPr>
              <p:cNvPr id="272" name="円弧 271"/>
              <p:cNvSpPr/>
              <p:nvPr/>
            </p:nvSpPr>
            <p:spPr>
              <a:xfrm>
                <a:off x="6486054" y="2764989"/>
                <a:ext cx="1066217" cy="2326141"/>
              </a:xfrm>
              <a:prstGeom prst="arc">
                <a:avLst>
                  <a:gd name="adj1" fmla="val 16088996"/>
                  <a:gd name="adj2" fmla="val 21460857"/>
                </a:avLst>
              </a:prstGeom>
              <a:ln w="152400">
                <a:solidFill>
                  <a:schemeClr val="bg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円弧 270"/>
              <p:cNvSpPr/>
              <p:nvPr/>
            </p:nvSpPr>
            <p:spPr>
              <a:xfrm>
                <a:off x="6475894" y="2704029"/>
                <a:ext cx="1066217" cy="2326141"/>
              </a:xfrm>
              <a:prstGeom prst="arc">
                <a:avLst>
                  <a:gd name="adj1" fmla="val 16088996"/>
                  <a:gd name="adj2" fmla="val 21460857"/>
                </a:avLst>
              </a:prstGeom>
              <a:ln w="76200">
                <a:solidFill>
                  <a:srgbClr val="0033CC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8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007" name="Rectangle 151"/>
          <p:cNvSpPr>
            <a:spLocks noChangeArrowheads="1"/>
          </p:cNvSpPr>
          <p:nvPr/>
        </p:nvSpPr>
        <p:spPr bwMode="auto">
          <a:xfrm>
            <a:off x="7221538" y="3935413"/>
            <a:ext cx="1654175" cy="26812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2863"/>
            <a:ext cx="6346825" cy="457200"/>
          </a:xfrm>
        </p:spPr>
        <p:txBody>
          <a:bodyPr/>
          <a:lstStyle/>
          <a:p>
            <a:r>
              <a:rPr lang="en-US" altLang="ja-JP"/>
              <a:t>RF system for </a:t>
            </a:r>
            <a:r>
              <a:rPr lang="el-GR" altLang="ja-JP" i="1"/>
              <a:t>μ</a:t>
            </a:r>
            <a:r>
              <a:rPr lang="en-US" altLang="ja-JP"/>
              <a:t>- &amp; </a:t>
            </a:r>
            <a:r>
              <a:rPr lang="en-US" altLang="ja-JP" i="1"/>
              <a:t>Q</a:t>
            </a:r>
            <a:r>
              <a:rPr lang="en-US" altLang="ja-JP"/>
              <a:t>-moment measurements</a:t>
            </a:r>
            <a:endParaRPr lang="el-GR" altLang="ja-JP"/>
          </a:p>
        </p:txBody>
      </p:sp>
      <p:pic>
        <p:nvPicPr>
          <p:cNvPr id="761861" name="Picture 5" descr="060801_1645_31Al_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769938"/>
            <a:ext cx="368935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1862" name="Line 6"/>
          <p:cNvSpPr>
            <a:spLocks noChangeShapeType="1"/>
          </p:cNvSpPr>
          <p:nvPr/>
        </p:nvSpPr>
        <p:spPr bwMode="auto">
          <a:xfrm>
            <a:off x="2289175" y="2582896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3" name="Line 7"/>
          <p:cNvSpPr>
            <a:spLocks noChangeShapeType="1"/>
          </p:cNvSpPr>
          <p:nvPr/>
        </p:nvSpPr>
        <p:spPr bwMode="auto">
          <a:xfrm flipV="1">
            <a:off x="2362200" y="2622583"/>
            <a:ext cx="1666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4" name="Line 8"/>
          <p:cNvSpPr>
            <a:spLocks noChangeShapeType="1"/>
          </p:cNvSpPr>
          <p:nvPr/>
        </p:nvSpPr>
        <p:spPr bwMode="auto">
          <a:xfrm>
            <a:off x="2382838" y="2665446"/>
            <a:ext cx="123825" cy="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5" name="Line 9"/>
          <p:cNvSpPr>
            <a:spLocks noChangeShapeType="1"/>
          </p:cNvSpPr>
          <p:nvPr/>
        </p:nvSpPr>
        <p:spPr bwMode="auto">
          <a:xfrm flipV="1">
            <a:off x="2401888" y="2709896"/>
            <a:ext cx="8572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6" name="Line 10"/>
          <p:cNvSpPr>
            <a:spLocks noChangeShapeType="1"/>
          </p:cNvSpPr>
          <p:nvPr/>
        </p:nvSpPr>
        <p:spPr bwMode="auto">
          <a:xfrm flipV="1">
            <a:off x="444383" y="1070229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68" name="Line 12"/>
          <p:cNvSpPr>
            <a:spLocks noChangeShapeType="1"/>
          </p:cNvSpPr>
          <p:nvPr/>
        </p:nvSpPr>
        <p:spPr bwMode="auto">
          <a:xfrm>
            <a:off x="2445346" y="2307564"/>
            <a:ext cx="2556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896" name="Line 40"/>
          <p:cNvSpPr>
            <a:spLocks noChangeShapeType="1"/>
          </p:cNvSpPr>
          <p:nvPr/>
        </p:nvSpPr>
        <p:spPr bwMode="auto">
          <a:xfrm>
            <a:off x="2435192" y="1941259"/>
            <a:ext cx="3500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033581" y="1633758"/>
            <a:ext cx="779463" cy="1452563"/>
            <a:chOff x="1671500" y="1800137"/>
            <a:chExt cx="779463" cy="1452563"/>
          </a:xfrm>
        </p:grpSpPr>
        <p:sp>
          <p:nvSpPr>
            <p:cNvPr id="761867" name="Line 11"/>
            <p:cNvSpPr>
              <a:spLocks noChangeShapeType="1"/>
            </p:cNvSpPr>
            <p:nvPr/>
          </p:nvSpPr>
          <p:spPr bwMode="auto">
            <a:xfrm flipV="1">
              <a:off x="1688963" y="1800137"/>
              <a:ext cx="0" cy="895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761883" name="Group 27"/>
            <p:cNvGrpSpPr>
              <a:grpSpLocks/>
            </p:cNvGrpSpPr>
            <p:nvPr/>
          </p:nvGrpSpPr>
          <p:grpSpPr bwMode="auto">
            <a:xfrm>
              <a:off x="1671500" y="2554200"/>
              <a:ext cx="347663" cy="698500"/>
              <a:chOff x="1126" y="2024"/>
              <a:chExt cx="219" cy="440"/>
            </a:xfrm>
          </p:grpSpPr>
          <p:sp>
            <p:nvSpPr>
              <p:cNvPr id="761878" name="Oval 22"/>
              <p:cNvSpPr>
                <a:spLocks noChangeArrowheads="1"/>
              </p:cNvSpPr>
              <p:nvPr/>
            </p:nvSpPr>
            <p:spPr bwMode="auto">
              <a:xfrm>
                <a:off x="1126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79" name="Oval 23"/>
              <p:cNvSpPr>
                <a:spLocks noChangeArrowheads="1"/>
              </p:cNvSpPr>
              <p:nvPr/>
            </p:nvSpPr>
            <p:spPr bwMode="auto">
              <a:xfrm>
                <a:off x="1144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0" name="Oval 24"/>
              <p:cNvSpPr>
                <a:spLocks noChangeArrowheads="1"/>
              </p:cNvSpPr>
              <p:nvPr/>
            </p:nvSpPr>
            <p:spPr bwMode="auto">
              <a:xfrm>
                <a:off x="1161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1" name="Oval 25"/>
              <p:cNvSpPr>
                <a:spLocks noChangeArrowheads="1"/>
              </p:cNvSpPr>
              <p:nvPr/>
            </p:nvSpPr>
            <p:spPr bwMode="auto">
              <a:xfrm>
                <a:off x="1179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2" name="Oval 26"/>
              <p:cNvSpPr>
                <a:spLocks noChangeArrowheads="1"/>
              </p:cNvSpPr>
              <p:nvPr/>
            </p:nvSpPr>
            <p:spPr bwMode="auto">
              <a:xfrm>
                <a:off x="1196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61884" name="AutoShape 28"/>
            <p:cNvSpPr>
              <a:spLocks noChangeArrowheads="1"/>
            </p:cNvSpPr>
            <p:nvPr/>
          </p:nvSpPr>
          <p:spPr bwMode="auto">
            <a:xfrm>
              <a:off x="1855650" y="2666912"/>
              <a:ext cx="411163" cy="473075"/>
            </a:xfrm>
            <a:prstGeom prst="parallelogram">
              <a:avLst>
                <a:gd name="adj" fmla="val 25000"/>
              </a:avLst>
            </a:prstGeom>
            <a:solidFill>
              <a:srgbClr val="FF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761885" name="Group 29"/>
            <p:cNvGrpSpPr>
              <a:grpSpLocks/>
            </p:cNvGrpSpPr>
            <p:nvPr/>
          </p:nvGrpSpPr>
          <p:grpSpPr bwMode="auto">
            <a:xfrm>
              <a:off x="2103300" y="2554200"/>
              <a:ext cx="347663" cy="698500"/>
              <a:chOff x="1126" y="2024"/>
              <a:chExt cx="219" cy="440"/>
            </a:xfrm>
          </p:grpSpPr>
          <p:sp>
            <p:nvSpPr>
              <p:cNvPr id="761886" name="Oval 30"/>
              <p:cNvSpPr>
                <a:spLocks noChangeArrowheads="1"/>
              </p:cNvSpPr>
              <p:nvPr/>
            </p:nvSpPr>
            <p:spPr bwMode="auto">
              <a:xfrm>
                <a:off x="1126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7" name="Oval 31"/>
              <p:cNvSpPr>
                <a:spLocks noChangeArrowheads="1"/>
              </p:cNvSpPr>
              <p:nvPr/>
            </p:nvSpPr>
            <p:spPr bwMode="auto">
              <a:xfrm>
                <a:off x="1144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8" name="Oval 32"/>
              <p:cNvSpPr>
                <a:spLocks noChangeArrowheads="1"/>
              </p:cNvSpPr>
              <p:nvPr/>
            </p:nvSpPr>
            <p:spPr bwMode="auto">
              <a:xfrm>
                <a:off x="1161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89" name="Oval 33"/>
              <p:cNvSpPr>
                <a:spLocks noChangeArrowheads="1"/>
              </p:cNvSpPr>
              <p:nvPr/>
            </p:nvSpPr>
            <p:spPr bwMode="auto">
              <a:xfrm>
                <a:off x="1179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90" name="Oval 34"/>
              <p:cNvSpPr>
                <a:spLocks noChangeArrowheads="1"/>
              </p:cNvSpPr>
              <p:nvPr/>
            </p:nvSpPr>
            <p:spPr bwMode="auto">
              <a:xfrm>
                <a:off x="1196" y="2024"/>
                <a:ext cx="149" cy="4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61891" name="Line 35"/>
            <p:cNvSpPr>
              <a:spLocks noChangeShapeType="1"/>
            </p:cNvSpPr>
            <p:nvPr/>
          </p:nvSpPr>
          <p:spPr bwMode="auto">
            <a:xfrm flipV="1">
              <a:off x="2449375" y="2192250"/>
              <a:ext cx="1588" cy="760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761898" name="Line 42"/>
            <p:cNvSpPr>
              <a:spLocks noChangeShapeType="1"/>
            </p:cNvSpPr>
            <p:nvPr/>
          </p:nvSpPr>
          <p:spPr bwMode="auto">
            <a:xfrm>
              <a:off x="1847713" y="2547850"/>
              <a:ext cx="4318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761901" name="Line 45"/>
          <p:cNvSpPr>
            <a:spLocks noChangeShapeType="1"/>
          </p:cNvSpPr>
          <p:nvPr/>
        </p:nvSpPr>
        <p:spPr bwMode="auto">
          <a:xfrm flipV="1">
            <a:off x="3717922" y="3673478"/>
            <a:ext cx="0" cy="76358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761919" name="Group 63"/>
          <p:cNvGrpSpPr>
            <a:grpSpLocks/>
          </p:cNvGrpSpPr>
          <p:nvPr/>
        </p:nvGrpSpPr>
        <p:grpSpPr bwMode="auto">
          <a:xfrm>
            <a:off x="346752" y="2208048"/>
            <a:ext cx="195262" cy="195263"/>
            <a:chOff x="332" y="1348"/>
            <a:chExt cx="123" cy="123"/>
          </a:xfrm>
        </p:grpSpPr>
        <p:sp>
          <p:nvSpPr>
            <p:cNvPr id="761918" name="Rectangle 62"/>
            <p:cNvSpPr>
              <a:spLocks noChangeArrowheads="1"/>
            </p:cNvSpPr>
            <p:nvPr/>
          </p:nvSpPr>
          <p:spPr bwMode="auto">
            <a:xfrm>
              <a:off x="332" y="1348"/>
              <a:ext cx="123" cy="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761917" name="Group 61"/>
            <p:cNvGrpSpPr>
              <a:grpSpLocks/>
            </p:cNvGrpSpPr>
            <p:nvPr/>
          </p:nvGrpSpPr>
          <p:grpSpPr bwMode="auto">
            <a:xfrm>
              <a:off x="352" y="1349"/>
              <a:ext cx="84" cy="120"/>
              <a:chOff x="625" y="1227"/>
              <a:chExt cx="71" cy="190"/>
            </a:xfrm>
          </p:grpSpPr>
          <p:sp>
            <p:nvSpPr>
              <p:cNvPr id="761871" name="Line 15"/>
              <p:cNvSpPr>
                <a:spLocks noChangeShapeType="1"/>
              </p:cNvSpPr>
              <p:nvPr/>
            </p:nvSpPr>
            <p:spPr bwMode="auto">
              <a:xfrm>
                <a:off x="657" y="1227"/>
                <a:ext cx="39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72" name="Line 16"/>
              <p:cNvSpPr>
                <a:spLocks noChangeShapeType="1"/>
              </p:cNvSpPr>
              <p:nvPr/>
            </p:nvSpPr>
            <p:spPr bwMode="auto">
              <a:xfrm flipH="1">
                <a:off x="625" y="1256"/>
                <a:ext cx="66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74" name="Line 18"/>
              <p:cNvSpPr>
                <a:spLocks noChangeShapeType="1"/>
              </p:cNvSpPr>
              <p:nvPr/>
            </p:nvSpPr>
            <p:spPr bwMode="auto">
              <a:xfrm>
                <a:off x="629" y="1301"/>
                <a:ext cx="66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75" name="Line 19"/>
              <p:cNvSpPr>
                <a:spLocks noChangeShapeType="1"/>
              </p:cNvSpPr>
              <p:nvPr/>
            </p:nvSpPr>
            <p:spPr bwMode="auto">
              <a:xfrm>
                <a:off x="634" y="1390"/>
                <a:ext cx="36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876" name="Line 20"/>
              <p:cNvSpPr>
                <a:spLocks noChangeShapeType="1"/>
              </p:cNvSpPr>
              <p:nvPr/>
            </p:nvSpPr>
            <p:spPr bwMode="auto">
              <a:xfrm flipH="1">
                <a:off x="629" y="1345"/>
                <a:ext cx="66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761920" name="Line 64"/>
          <p:cNvSpPr>
            <a:spLocks noChangeShapeType="1"/>
          </p:cNvSpPr>
          <p:nvPr/>
        </p:nvSpPr>
        <p:spPr bwMode="auto">
          <a:xfrm>
            <a:off x="1816860" y="1355725"/>
            <a:ext cx="61943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25" name="Text Box 69"/>
          <p:cNvSpPr txBox="1">
            <a:spLocks noChangeArrowheads="1"/>
          </p:cNvSpPr>
          <p:nvPr/>
        </p:nvSpPr>
        <p:spPr bwMode="auto">
          <a:xfrm>
            <a:off x="277813" y="3773488"/>
            <a:ext cx="238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/>
              <a:t>waveform resolution: </a:t>
            </a:r>
          </a:p>
          <a:p>
            <a:r>
              <a:rPr lang="en-US" altLang="ja-JP" sz="1200"/>
              <a:t>32M points x 8bit AM modulation</a:t>
            </a:r>
          </a:p>
        </p:txBody>
      </p:sp>
      <p:sp>
        <p:nvSpPr>
          <p:cNvPr id="761926" name="Line 70"/>
          <p:cNvSpPr>
            <a:spLocks noChangeShapeType="1"/>
          </p:cNvSpPr>
          <p:nvPr/>
        </p:nvSpPr>
        <p:spPr bwMode="auto">
          <a:xfrm flipV="1">
            <a:off x="438603" y="1070228"/>
            <a:ext cx="4801735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27" name="Text Box 71"/>
          <p:cNvSpPr txBox="1">
            <a:spLocks noChangeArrowheads="1"/>
          </p:cNvSpPr>
          <p:nvPr/>
        </p:nvSpPr>
        <p:spPr bwMode="auto">
          <a:xfrm>
            <a:off x="4203303" y="2034508"/>
            <a:ext cx="1130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dirty="0"/>
              <a:t>Oscilloscope</a:t>
            </a:r>
          </a:p>
        </p:txBody>
      </p:sp>
      <p:sp>
        <p:nvSpPr>
          <p:cNvPr id="761935" name="computr3"/>
          <p:cNvSpPr>
            <a:spLocks noEditPoints="1" noChangeArrowheads="1"/>
          </p:cNvSpPr>
          <p:nvPr/>
        </p:nvSpPr>
        <p:spPr bwMode="auto">
          <a:xfrm>
            <a:off x="558800" y="5753100"/>
            <a:ext cx="965200" cy="868363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1936" name="Rectangle 80"/>
          <p:cNvSpPr>
            <a:spLocks noChangeArrowheads="1"/>
          </p:cNvSpPr>
          <p:nvPr/>
        </p:nvSpPr>
        <p:spPr bwMode="auto">
          <a:xfrm>
            <a:off x="2855913" y="5073650"/>
            <a:ext cx="1290637" cy="82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37" name="Rectangle 81"/>
          <p:cNvSpPr>
            <a:spLocks noChangeArrowheads="1"/>
          </p:cNvSpPr>
          <p:nvPr/>
        </p:nvSpPr>
        <p:spPr bwMode="auto">
          <a:xfrm>
            <a:off x="2881313" y="5110163"/>
            <a:ext cx="249237" cy="739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38" name="Text Box 82"/>
          <p:cNvSpPr txBox="1">
            <a:spLocks noChangeArrowheads="1"/>
          </p:cNvSpPr>
          <p:nvPr/>
        </p:nvSpPr>
        <p:spPr bwMode="auto">
          <a:xfrm>
            <a:off x="2343150" y="5992813"/>
            <a:ext cx="1374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200" b="1"/>
              <a:t>Programmable</a:t>
            </a:r>
          </a:p>
          <a:p>
            <a:pPr algn="ctr"/>
            <a:r>
              <a:rPr lang="en-US" altLang="ja-JP" sz="1200" b="1"/>
              <a:t>Sequence</a:t>
            </a:r>
          </a:p>
          <a:p>
            <a:pPr algn="ctr"/>
            <a:r>
              <a:rPr lang="en-US" altLang="ja-JP" sz="1200" b="1"/>
              <a:t>Generator (PSG)</a:t>
            </a:r>
          </a:p>
        </p:txBody>
      </p:sp>
      <p:sp>
        <p:nvSpPr>
          <p:cNvPr id="761939" name="Text Box 83"/>
          <p:cNvSpPr txBox="1">
            <a:spLocks noChangeArrowheads="1"/>
          </p:cNvSpPr>
          <p:nvPr/>
        </p:nvSpPr>
        <p:spPr bwMode="auto">
          <a:xfrm>
            <a:off x="446878" y="2149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dirty="0"/>
              <a:t>1</a:t>
            </a:r>
            <a:r>
              <a:rPr lang="el-GR" altLang="ja-JP" sz="1200" b="1" dirty="0">
                <a:cs typeface="Arial" charset="0"/>
              </a:rPr>
              <a:t>Ω</a:t>
            </a:r>
          </a:p>
        </p:txBody>
      </p:sp>
      <p:sp>
        <p:nvSpPr>
          <p:cNvPr id="761941" name="Arc 85"/>
          <p:cNvSpPr>
            <a:spLocks/>
          </p:cNvSpPr>
          <p:nvPr/>
        </p:nvSpPr>
        <p:spPr bwMode="auto">
          <a:xfrm>
            <a:off x="3067050" y="4948238"/>
            <a:ext cx="485775" cy="263525"/>
          </a:xfrm>
          <a:custGeom>
            <a:avLst/>
            <a:gdLst>
              <a:gd name="G0" fmla="+- 21085 0 0"/>
              <a:gd name="G1" fmla="+- 21600 0 0"/>
              <a:gd name="G2" fmla="+- 21600 0 0"/>
              <a:gd name="T0" fmla="*/ 0 w 38147"/>
              <a:gd name="T1" fmla="*/ 16912 h 21600"/>
              <a:gd name="T2" fmla="*/ 38147 w 38147"/>
              <a:gd name="T3" fmla="*/ 8355 h 21600"/>
              <a:gd name="T4" fmla="*/ 21085 w 381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47" h="21600" fill="none" extrusionOk="0">
                <a:moveTo>
                  <a:pt x="-1" y="16911"/>
                </a:moveTo>
                <a:cubicBezTo>
                  <a:pt x="2196" y="7030"/>
                  <a:pt x="10962" y="-1"/>
                  <a:pt x="21085" y="0"/>
                </a:cubicBezTo>
                <a:cubicBezTo>
                  <a:pt x="27757" y="0"/>
                  <a:pt x="34055" y="3083"/>
                  <a:pt x="38147" y="8354"/>
                </a:cubicBezTo>
              </a:path>
              <a:path w="38147" h="21600" stroke="0" extrusionOk="0">
                <a:moveTo>
                  <a:pt x="-1" y="16911"/>
                </a:moveTo>
                <a:cubicBezTo>
                  <a:pt x="2196" y="7030"/>
                  <a:pt x="10962" y="-1"/>
                  <a:pt x="21085" y="0"/>
                </a:cubicBezTo>
                <a:cubicBezTo>
                  <a:pt x="27757" y="0"/>
                  <a:pt x="34055" y="3083"/>
                  <a:pt x="38147" y="8354"/>
                </a:cubicBezTo>
                <a:lnTo>
                  <a:pt x="2108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42" name="Line 86"/>
          <p:cNvSpPr>
            <a:spLocks noChangeShapeType="1"/>
          </p:cNvSpPr>
          <p:nvPr/>
        </p:nvSpPr>
        <p:spPr bwMode="auto">
          <a:xfrm flipV="1">
            <a:off x="2994025" y="47593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43" name="Line 87"/>
          <p:cNvSpPr>
            <a:spLocks noChangeShapeType="1"/>
          </p:cNvSpPr>
          <p:nvPr/>
        </p:nvSpPr>
        <p:spPr bwMode="auto">
          <a:xfrm>
            <a:off x="2994025" y="4759325"/>
            <a:ext cx="20288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44" name="Text Box 88"/>
          <p:cNvSpPr txBox="1">
            <a:spLocks noChangeArrowheads="1"/>
          </p:cNvSpPr>
          <p:nvPr/>
        </p:nvSpPr>
        <p:spPr bwMode="auto">
          <a:xfrm>
            <a:off x="3484563" y="4492625"/>
            <a:ext cx="1624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dirty="0"/>
              <a:t>to the beam pulsing</a:t>
            </a:r>
          </a:p>
        </p:txBody>
      </p:sp>
      <p:sp>
        <p:nvSpPr>
          <p:cNvPr id="761945" name="Text Box 89"/>
          <p:cNvSpPr txBox="1">
            <a:spLocks noChangeArrowheads="1"/>
          </p:cNvSpPr>
          <p:nvPr/>
        </p:nvSpPr>
        <p:spPr bwMode="auto">
          <a:xfrm>
            <a:off x="3468688" y="4806950"/>
            <a:ext cx="95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/>
              <a:t>count gate</a:t>
            </a:r>
          </a:p>
        </p:txBody>
      </p:sp>
      <p:sp>
        <p:nvSpPr>
          <p:cNvPr id="761946" name="Text Box 90"/>
          <p:cNvSpPr txBox="1">
            <a:spLocks noChangeArrowheads="1"/>
          </p:cNvSpPr>
          <p:nvPr/>
        </p:nvSpPr>
        <p:spPr bwMode="auto">
          <a:xfrm>
            <a:off x="3272155" y="5332413"/>
            <a:ext cx="604951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dirty="0" smtClean="0"/>
              <a:t>NIM</a:t>
            </a:r>
            <a:endParaRPr lang="en-US" altLang="ja-JP" dirty="0"/>
          </a:p>
        </p:txBody>
      </p:sp>
      <p:sp>
        <p:nvSpPr>
          <p:cNvPr id="761947" name="Line 91"/>
          <p:cNvSpPr>
            <a:spLocks noChangeShapeType="1"/>
          </p:cNvSpPr>
          <p:nvPr/>
        </p:nvSpPr>
        <p:spPr bwMode="auto">
          <a:xfrm flipV="1">
            <a:off x="2946400" y="47593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48" name="Line 92"/>
          <p:cNvSpPr>
            <a:spLocks noChangeShapeType="1"/>
          </p:cNvSpPr>
          <p:nvPr/>
        </p:nvSpPr>
        <p:spPr bwMode="auto">
          <a:xfrm flipH="1">
            <a:off x="1604963" y="4759325"/>
            <a:ext cx="13414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49" name="Text Box 93"/>
          <p:cNvSpPr txBox="1">
            <a:spLocks noChangeArrowheads="1"/>
          </p:cNvSpPr>
          <p:nvPr/>
        </p:nvSpPr>
        <p:spPr bwMode="auto">
          <a:xfrm>
            <a:off x="1619250" y="4505325"/>
            <a:ext cx="909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/>
              <a:t>RF trigger</a:t>
            </a:r>
          </a:p>
        </p:txBody>
      </p:sp>
      <p:sp>
        <p:nvSpPr>
          <p:cNvPr id="761950" name="Freeform 94"/>
          <p:cNvSpPr>
            <a:spLocks/>
          </p:cNvSpPr>
          <p:nvPr/>
        </p:nvSpPr>
        <p:spPr bwMode="auto">
          <a:xfrm>
            <a:off x="460375" y="5048250"/>
            <a:ext cx="477838" cy="838200"/>
          </a:xfrm>
          <a:custGeom>
            <a:avLst/>
            <a:gdLst>
              <a:gd name="T0" fmla="*/ 105 w 301"/>
              <a:gd name="T1" fmla="*/ 528 h 528"/>
              <a:gd name="T2" fmla="*/ 26 w 301"/>
              <a:gd name="T3" fmla="*/ 299 h 528"/>
              <a:gd name="T4" fmla="*/ 262 w 301"/>
              <a:gd name="T5" fmla="*/ 134 h 528"/>
              <a:gd name="T6" fmla="*/ 262 w 301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1" h="528">
                <a:moveTo>
                  <a:pt x="105" y="528"/>
                </a:moveTo>
                <a:cubicBezTo>
                  <a:pt x="52" y="446"/>
                  <a:pt x="0" y="365"/>
                  <a:pt x="26" y="299"/>
                </a:cubicBezTo>
                <a:cubicBezTo>
                  <a:pt x="52" y="233"/>
                  <a:pt x="223" y="184"/>
                  <a:pt x="262" y="134"/>
                </a:cubicBezTo>
                <a:cubicBezTo>
                  <a:pt x="301" y="84"/>
                  <a:pt x="262" y="21"/>
                  <a:pt x="26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2" name="Freeform 96"/>
          <p:cNvSpPr>
            <a:spLocks/>
          </p:cNvSpPr>
          <p:nvPr/>
        </p:nvSpPr>
        <p:spPr bwMode="auto">
          <a:xfrm>
            <a:off x="676275" y="5407025"/>
            <a:ext cx="2166938" cy="466725"/>
          </a:xfrm>
          <a:custGeom>
            <a:avLst/>
            <a:gdLst>
              <a:gd name="T0" fmla="*/ 0 w 1365"/>
              <a:gd name="T1" fmla="*/ 294 h 294"/>
              <a:gd name="T2" fmla="*/ 55 w 1365"/>
              <a:gd name="T3" fmla="*/ 105 h 294"/>
              <a:gd name="T4" fmla="*/ 150 w 1365"/>
              <a:gd name="T5" fmla="*/ 89 h 294"/>
              <a:gd name="T6" fmla="*/ 545 w 1365"/>
              <a:gd name="T7" fmla="*/ 208 h 294"/>
              <a:gd name="T8" fmla="*/ 947 w 1365"/>
              <a:gd name="T9" fmla="*/ 34 h 294"/>
              <a:gd name="T10" fmla="*/ 1365 w 1365"/>
              <a:gd name="T11" fmla="*/ 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5" h="294">
                <a:moveTo>
                  <a:pt x="0" y="294"/>
                </a:moveTo>
                <a:cubicBezTo>
                  <a:pt x="15" y="216"/>
                  <a:pt x="30" y="139"/>
                  <a:pt x="55" y="105"/>
                </a:cubicBezTo>
                <a:cubicBezTo>
                  <a:pt x="80" y="71"/>
                  <a:pt x="68" y="72"/>
                  <a:pt x="150" y="89"/>
                </a:cubicBezTo>
                <a:cubicBezTo>
                  <a:pt x="232" y="106"/>
                  <a:pt x="412" y="217"/>
                  <a:pt x="545" y="208"/>
                </a:cubicBezTo>
                <a:cubicBezTo>
                  <a:pt x="678" y="199"/>
                  <a:pt x="810" y="68"/>
                  <a:pt x="947" y="34"/>
                </a:cubicBezTo>
                <a:cubicBezTo>
                  <a:pt x="1084" y="0"/>
                  <a:pt x="1224" y="1"/>
                  <a:pt x="1365" y="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23" name="Rectangle 67"/>
          <p:cNvSpPr>
            <a:spLocks noChangeArrowheads="1"/>
          </p:cNvSpPr>
          <p:nvPr/>
        </p:nvSpPr>
        <p:spPr bwMode="auto">
          <a:xfrm>
            <a:off x="269875" y="4248150"/>
            <a:ext cx="135255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ja-JP" sz="1200" b="1" dirty="0"/>
              <a:t>Arbitrary waveform generator</a:t>
            </a:r>
          </a:p>
          <a:p>
            <a:pPr algn="ctr"/>
            <a:r>
              <a:rPr lang="en-US" altLang="ja-JP" sz="1200" b="1" dirty="0"/>
              <a:t>(AWG615)</a:t>
            </a:r>
          </a:p>
        </p:txBody>
      </p:sp>
      <p:sp>
        <p:nvSpPr>
          <p:cNvPr id="761953" name="Line 97"/>
          <p:cNvSpPr>
            <a:spLocks noChangeShapeType="1"/>
          </p:cNvSpPr>
          <p:nvPr/>
        </p:nvSpPr>
        <p:spPr bwMode="auto">
          <a:xfrm flipH="1">
            <a:off x="1598612" y="4427538"/>
            <a:ext cx="2119312" cy="9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5" name="Line 99"/>
          <p:cNvSpPr>
            <a:spLocks noChangeShapeType="1"/>
          </p:cNvSpPr>
          <p:nvPr/>
        </p:nvSpPr>
        <p:spPr bwMode="auto">
          <a:xfrm>
            <a:off x="5519738" y="5335588"/>
            <a:ext cx="6699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6" name="Line 100"/>
          <p:cNvSpPr>
            <a:spLocks noChangeShapeType="1"/>
          </p:cNvSpPr>
          <p:nvPr/>
        </p:nvSpPr>
        <p:spPr bwMode="auto">
          <a:xfrm flipV="1">
            <a:off x="6189663" y="4754563"/>
            <a:ext cx="204787" cy="5810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7" name="Line 101"/>
          <p:cNvSpPr>
            <a:spLocks noChangeShapeType="1"/>
          </p:cNvSpPr>
          <p:nvPr/>
        </p:nvSpPr>
        <p:spPr bwMode="auto">
          <a:xfrm>
            <a:off x="6189663" y="5335588"/>
            <a:ext cx="211137" cy="6143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8" name="Line 102"/>
          <p:cNvSpPr>
            <a:spLocks noChangeShapeType="1"/>
          </p:cNvSpPr>
          <p:nvPr/>
        </p:nvSpPr>
        <p:spPr bwMode="auto">
          <a:xfrm>
            <a:off x="6389688" y="4751388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59" name="Line 103"/>
          <p:cNvSpPr>
            <a:spLocks noChangeShapeType="1"/>
          </p:cNvSpPr>
          <p:nvPr/>
        </p:nvSpPr>
        <p:spPr bwMode="auto">
          <a:xfrm>
            <a:off x="6389688" y="5146675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60" name="Line 104"/>
          <p:cNvSpPr>
            <a:spLocks noChangeShapeType="1"/>
          </p:cNvSpPr>
          <p:nvPr/>
        </p:nvSpPr>
        <p:spPr bwMode="auto">
          <a:xfrm>
            <a:off x="6389688" y="5541963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61" name="Line 105"/>
          <p:cNvSpPr>
            <a:spLocks noChangeShapeType="1"/>
          </p:cNvSpPr>
          <p:nvPr/>
        </p:nvSpPr>
        <p:spPr bwMode="auto">
          <a:xfrm>
            <a:off x="6389688" y="5937250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62" name="Line 106"/>
          <p:cNvSpPr>
            <a:spLocks noChangeShapeType="1"/>
          </p:cNvSpPr>
          <p:nvPr/>
        </p:nvSpPr>
        <p:spPr bwMode="auto">
          <a:xfrm flipV="1">
            <a:off x="6189663" y="5132388"/>
            <a:ext cx="204787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63" name="Line 107"/>
          <p:cNvSpPr>
            <a:spLocks noChangeShapeType="1"/>
          </p:cNvSpPr>
          <p:nvPr/>
        </p:nvSpPr>
        <p:spPr bwMode="auto">
          <a:xfrm>
            <a:off x="6189663" y="5335588"/>
            <a:ext cx="211137" cy="211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2" name="Line 116"/>
          <p:cNvSpPr>
            <a:spLocks noChangeShapeType="1"/>
          </p:cNvSpPr>
          <p:nvPr/>
        </p:nvSpPr>
        <p:spPr bwMode="auto">
          <a:xfrm>
            <a:off x="6389688" y="4356100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3" name="Line 117"/>
          <p:cNvSpPr>
            <a:spLocks noChangeShapeType="1"/>
          </p:cNvSpPr>
          <p:nvPr/>
        </p:nvSpPr>
        <p:spPr bwMode="auto">
          <a:xfrm>
            <a:off x="6389688" y="6334125"/>
            <a:ext cx="285750" cy="0"/>
          </a:xfrm>
          <a:prstGeom prst="line">
            <a:avLst/>
          </a:prstGeom>
          <a:noFill/>
          <a:ln w="38100">
            <a:solidFill>
              <a:srgbClr val="3366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4" name="Line 118"/>
          <p:cNvSpPr>
            <a:spLocks noChangeShapeType="1"/>
          </p:cNvSpPr>
          <p:nvPr/>
        </p:nvSpPr>
        <p:spPr bwMode="auto">
          <a:xfrm>
            <a:off x="6205538" y="5376863"/>
            <a:ext cx="192087" cy="9509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5" name="Line 119"/>
          <p:cNvSpPr>
            <a:spLocks noChangeShapeType="1"/>
          </p:cNvSpPr>
          <p:nvPr/>
        </p:nvSpPr>
        <p:spPr bwMode="auto">
          <a:xfrm flipV="1">
            <a:off x="6189663" y="4348163"/>
            <a:ext cx="211137" cy="9874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6" name="Line 120"/>
          <p:cNvSpPr>
            <a:spLocks noChangeShapeType="1"/>
          </p:cNvSpPr>
          <p:nvPr/>
        </p:nvSpPr>
        <p:spPr bwMode="auto">
          <a:xfrm>
            <a:off x="6792913" y="4949825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7" name="Line 121"/>
          <p:cNvSpPr>
            <a:spLocks noChangeShapeType="1"/>
          </p:cNvSpPr>
          <p:nvPr/>
        </p:nvSpPr>
        <p:spPr bwMode="auto">
          <a:xfrm>
            <a:off x="6792913" y="5345113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8" name="Line 122"/>
          <p:cNvSpPr>
            <a:spLocks noChangeShapeType="1"/>
          </p:cNvSpPr>
          <p:nvPr/>
        </p:nvSpPr>
        <p:spPr bwMode="auto">
          <a:xfrm>
            <a:off x="6792913" y="4684713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79" name="Line 123"/>
          <p:cNvSpPr>
            <a:spLocks noChangeShapeType="1"/>
          </p:cNvSpPr>
          <p:nvPr/>
        </p:nvSpPr>
        <p:spPr bwMode="auto">
          <a:xfrm>
            <a:off x="6792913" y="5870575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0" name="Line 124"/>
          <p:cNvSpPr>
            <a:spLocks noChangeShapeType="1"/>
          </p:cNvSpPr>
          <p:nvPr/>
        </p:nvSpPr>
        <p:spPr bwMode="auto">
          <a:xfrm>
            <a:off x="6792913" y="4508500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1" name="Line 125"/>
          <p:cNvSpPr>
            <a:spLocks noChangeShapeType="1"/>
          </p:cNvSpPr>
          <p:nvPr/>
        </p:nvSpPr>
        <p:spPr bwMode="auto">
          <a:xfrm>
            <a:off x="6792913" y="6486525"/>
            <a:ext cx="28575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2" name="Line 126"/>
          <p:cNvSpPr>
            <a:spLocks noChangeShapeType="1"/>
          </p:cNvSpPr>
          <p:nvPr/>
        </p:nvSpPr>
        <p:spPr bwMode="auto">
          <a:xfrm>
            <a:off x="6659563" y="4354513"/>
            <a:ext cx="139700" cy="1460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3" name="Line 127"/>
          <p:cNvSpPr>
            <a:spLocks noChangeShapeType="1"/>
          </p:cNvSpPr>
          <p:nvPr/>
        </p:nvSpPr>
        <p:spPr bwMode="auto">
          <a:xfrm flipV="1">
            <a:off x="6653213" y="4695825"/>
            <a:ext cx="160337" cy="523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4" name="Line 128"/>
          <p:cNvSpPr>
            <a:spLocks noChangeShapeType="1"/>
          </p:cNvSpPr>
          <p:nvPr/>
        </p:nvSpPr>
        <p:spPr bwMode="auto">
          <a:xfrm flipV="1">
            <a:off x="6659563" y="4945063"/>
            <a:ext cx="13335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5" name="Line 129"/>
          <p:cNvSpPr>
            <a:spLocks noChangeShapeType="1"/>
          </p:cNvSpPr>
          <p:nvPr/>
        </p:nvSpPr>
        <p:spPr bwMode="auto">
          <a:xfrm flipV="1">
            <a:off x="6665913" y="5351463"/>
            <a:ext cx="133350" cy="190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6" name="Line 130"/>
          <p:cNvSpPr>
            <a:spLocks noChangeShapeType="1"/>
          </p:cNvSpPr>
          <p:nvPr/>
        </p:nvSpPr>
        <p:spPr bwMode="auto">
          <a:xfrm flipV="1">
            <a:off x="6653213" y="5872163"/>
            <a:ext cx="179387" cy="635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7" name="Line 131"/>
          <p:cNvSpPr>
            <a:spLocks noChangeShapeType="1"/>
          </p:cNvSpPr>
          <p:nvPr/>
        </p:nvSpPr>
        <p:spPr bwMode="auto">
          <a:xfrm>
            <a:off x="6653213" y="6335713"/>
            <a:ext cx="139700" cy="1460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89" name="Line 133"/>
          <p:cNvSpPr>
            <a:spLocks noChangeShapeType="1"/>
          </p:cNvSpPr>
          <p:nvPr/>
        </p:nvSpPr>
        <p:spPr bwMode="auto">
          <a:xfrm flipH="1" flipV="1">
            <a:off x="7304088" y="5713413"/>
            <a:ext cx="6350" cy="8064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0" name="Line 134"/>
          <p:cNvSpPr>
            <a:spLocks noChangeShapeType="1"/>
          </p:cNvSpPr>
          <p:nvPr/>
        </p:nvSpPr>
        <p:spPr bwMode="auto">
          <a:xfrm flipH="1" flipV="1">
            <a:off x="7405688" y="5268913"/>
            <a:ext cx="6350" cy="6159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1" name="Line 135"/>
          <p:cNvSpPr>
            <a:spLocks noChangeShapeType="1"/>
          </p:cNvSpPr>
          <p:nvPr/>
        </p:nvSpPr>
        <p:spPr bwMode="auto">
          <a:xfrm flipH="1" flipV="1">
            <a:off x="7508875" y="4887913"/>
            <a:ext cx="6350" cy="5461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2" name="Line 136"/>
          <p:cNvSpPr>
            <a:spLocks noChangeShapeType="1"/>
          </p:cNvSpPr>
          <p:nvPr/>
        </p:nvSpPr>
        <p:spPr bwMode="auto">
          <a:xfrm flipH="1" flipV="1">
            <a:off x="7612063" y="4602163"/>
            <a:ext cx="0" cy="4508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3" name="Line 137"/>
          <p:cNvSpPr>
            <a:spLocks noChangeShapeType="1"/>
          </p:cNvSpPr>
          <p:nvPr/>
        </p:nvSpPr>
        <p:spPr bwMode="auto">
          <a:xfrm flipH="1" flipV="1">
            <a:off x="7708900" y="4418013"/>
            <a:ext cx="6350" cy="3238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4" name="Line 138"/>
          <p:cNvSpPr>
            <a:spLocks noChangeShapeType="1"/>
          </p:cNvSpPr>
          <p:nvPr/>
        </p:nvSpPr>
        <p:spPr bwMode="auto">
          <a:xfrm flipH="1" flipV="1">
            <a:off x="7812088" y="5713413"/>
            <a:ext cx="6350" cy="8064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5" name="Line 139"/>
          <p:cNvSpPr>
            <a:spLocks noChangeShapeType="1"/>
          </p:cNvSpPr>
          <p:nvPr/>
        </p:nvSpPr>
        <p:spPr bwMode="auto">
          <a:xfrm flipH="1" flipV="1">
            <a:off x="7915275" y="5268913"/>
            <a:ext cx="6350" cy="6159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6" name="Line 140"/>
          <p:cNvSpPr>
            <a:spLocks noChangeShapeType="1"/>
          </p:cNvSpPr>
          <p:nvPr/>
        </p:nvSpPr>
        <p:spPr bwMode="auto">
          <a:xfrm flipH="1" flipV="1">
            <a:off x="8018463" y="4887913"/>
            <a:ext cx="6350" cy="5461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7" name="Line 141"/>
          <p:cNvSpPr>
            <a:spLocks noChangeShapeType="1"/>
          </p:cNvSpPr>
          <p:nvPr/>
        </p:nvSpPr>
        <p:spPr bwMode="auto">
          <a:xfrm flipH="1" flipV="1">
            <a:off x="8120063" y="4602163"/>
            <a:ext cx="0" cy="4508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8" name="Line 142"/>
          <p:cNvSpPr>
            <a:spLocks noChangeShapeType="1"/>
          </p:cNvSpPr>
          <p:nvPr/>
        </p:nvSpPr>
        <p:spPr bwMode="auto">
          <a:xfrm flipH="1" flipV="1">
            <a:off x="8216900" y="5713413"/>
            <a:ext cx="6350" cy="8064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1999" name="Line 143"/>
          <p:cNvSpPr>
            <a:spLocks noChangeShapeType="1"/>
          </p:cNvSpPr>
          <p:nvPr/>
        </p:nvSpPr>
        <p:spPr bwMode="auto">
          <a:xfrm flipH="1" flipV="1">
            <a:off x="8320088" y="5268913"/>
            <a:ext cx="6350" cy="6159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2000" name="Line 144"/>
          <p:cNvSpPr>
            <a:spLocks noChangeShapeType="1"/>
          </p:cNvSpPr>
          <p:nvPr/>
        </p:nvSpPr>
        <p:spPr bwMode="auto">
          <a:xfrm flipH="1" flipV="1">
            <a:off x="8423275" y="4887913"/>
            <a:ext cx="6350" cy="54610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2001" name="Line 145"/>
          <p:cNvSpPr>
            <a:spLocks noChangeShapeType="1"/>
          </p:cNvSpPr>
          <p:nvPr/>
        </p:nvSpPr>
        <p:spPr bwMode="auto">
          <a:xfrm flipH="1" flipV="1">
            <a:off x="8526463" y="5713413"/>
            <a:ext cx="6350" cy="8064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2002" name="Line 146"/>
          <p:cNvSpPr>
            <a:spLocks noChangeShapeType="1"/>
          </p:cNvSpPr>
          <p:nvPr/>
        </p:nvSpPr>
        <p:spPr bwMode="auto">
          <a:xfrm flipH="1" flipV="1">
            <a:off x="8629650" y="5268913"/>
            <a:ext cx="6350" cy="6159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2003" name="Line 147"/>
          <p:cNvSpPr>
            <a:spLocks noChangeShapeType="1"/>
          </p:cNvSpPr>
          <p:nvPr/>
        </p:nvSpPr>
        <p:spPr bwMode="auto">
          <a:xfrm flipH="1" flipV="1">
            <a:off x="8732838" y="5713413"/>
            <a:ext cx="6350" cy="806450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762006" name="Text Box 150"/>
          <p:cNvSpPr txBox="1">
            <a:spLocks noChangeArrowheads="1"/>
          </p:cNvSpPr>
          <p:nvPr/>
        </p:nvSpPr>
        <p:spPr bwMode="auto">
          <a:xfrm>
            <a:off x="7158038" y="3940175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</a:rPr>
              <a:t>RF sweeps for </a:t>
            </a:r>
            <a:r>
              <a:rPr lang="en-US" altLang="ja-JP" sz="1200" b="1">
                <a:solidFill>
                  <a:srgbClr val="FF99FF"/>
                </a:solidFill>
              </a:rPr>
              <a:t>One</a:t>
            </a:r>
            <a:r>
              <a:rPr lang="en-US" altLang="ja-JP" sz="1200" b="1">
                <a:solidFill>
                  <a:schemeClr val="bg1"/>
                </a:solidFill>
              </a:rPr>
              <a:t> </a:t>
            </a:r>
            <a:r>
              <a:rPr lang="en-US" altLang="ja-JP" sz="1200" b="1" i="1">
                <a:solidFill>
                  <a:schemeClr val="bg1"/>
                </a:solidFill>
              </a:rPr>
              <a:t>Q</a:t>
            </a:r>
            <a:r>
              <a:rPr lang="en-US" altLang="ja-JP" sz="1200" b="1">
                <a:solidFill>
                  <a:schemeClr val="bg1"/>
                </a:solidFill>
              </a:rPr>
              <a:t>-moment data point</a:t>
            </a:r>
          </a:p>
        </p:txBody>
      </p:sp>
      <p:sp>
        <p:nvSpPr>
          <p:cNvPr id="762008" name="AutoShape 152"/>
          <p:cNvSpPr>
            <a:spLocks noChangeArrowheads="1"/>
          </p:cNvSpPr>
          <p:nvPr/>
        </p:nvSpPr>
        <p:spPr bwMode="auto">
          <a:xfrm>
            <a:off x="5283200" y="3760788"/>
            <a:ext cx="3663950" cy="2959100"/>
          </a:xfrm>
          <a:prstGeom prst="wedgeRectCallout">
            <a:avLst>
              <a:gd name="adj1" fmla="val 6454"/>
              <a:gd name="adj2" fmla="val -57296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/>
            <a:endParaRPr lang="ja-JP" altLang="ja-JP"/>
          </a:p>
        </p:txBody>
      </p:sp>
      <p:sp>
        <p:nvSpPr>
          <p:cNvPr id="762009" name="Text Box 153"/>
          <p:cNvSpPr txBox="1">
            <a:spLocks noChangeArrowheads="1"/>
          </p:cNvSpPr>
          <p:nvPr/>
        </p:nvSpPr>
        <p:spPr bwMode="auto">
          <a:xfrm>
            <a:off x="5403646" y="4716826"/>
            <a:ext cx="726779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 altLang="ja-JP" b="1" dirty="0"/>
          </a:p>
          <a:p>
            <a:r>
              <a:rPr lang="en-US" altLang="ja-JP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b="1" dirty="0" smtClean="0"/>
              <a:t>=5/2</a:t>
            </a:r>
          </a:p>
          <a:p>
            <a:r>
              <a:rPr lang="en-US" altLang="ja-JP" b="1" dirty="0" smtClean="0"/>
              <a:t>case</a:t>
            </a:r>
            <a:endParaRPr lang="en-US" altLang="ja-JP" b="1" dirty="0"/>
          </a:p>
        </p:txBody>
      </p:sp>
      <p:sp>
        <p:nvSpPr>
          <p:cNvPr id="762010" name="Text Box 154"/>
          <p:cNvSpPr txBox="1">
            <a:spLocks noChangeArrowheads="1"/>
          </p:cNvSpPr>
          <p:nvPr/>
        </p:nvSpPr>
        <p:spPr bwMode="auto">
          <a:xfrm>
            <a:off x="6683375" y="4124325"/>
            <a:ext cx="477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i="1">
                <a:solidFill>
                  <a:srgbClr val="FF0000"/>
                </a:solidFill>
              </a:rPr>
              <a:t>eqQ</a:t>
            </a:r>
          </a:p>
        </p:txBody>
      </p:sp>
      <p:sp>
        <p:nvSpPr>
          <p:cNvPr id="762011" name="Text Box 155"/>
          <p:cNvSpPr txBox="1">
            <a:spLocks noChangeArrowheads="1"/>
          </p:cNvSpPr>
          <p:nvPr/>
        </p:nvSpPr>
        <p:spPr bwMode="auto">
          <a:xfrm>
            <a:off x="6178550" y="3876675"/>
            <a:ext cx="755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200" b="1" dirty="0">
                <a:solidFill>
                  <a:schemeClr val="accent2"/>
                </a:solidFill>
              </a:rPr>
              <a:t>Zeeman</a:t>
            </a:r>
          </a:p>
        </p:txBody>
      </p:sp>
      <p:sp>
        <p:nvSpPr>
          <p:cNvPr id="762012" name="Text Box 156"/>
          <p:cNvSpPr txBox="1">
            <a:spLocks noChangeArrowheads="1"/>
          </p:cNvSpPr>
          <p:nvPr/>
        </p:nvSpPr>
        <p:spPr bwMode="auto">
          <a:xfrm>
            <a:off x="6373813" y="2841625"/>
            <a:ext cx="765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b="1"/>
              <a:t>63ms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3115786" y="2312987"/>
            <a:ext cx="312737" cy="406401"/>
            <a:chOff x="3236913" y="3570287"/>
            <a:chExt cx="312737" cy="406401"/>
          </a:xfrm>
        </p:grpSpPr>
        <p:grpSp>
          <p:nvGrpSpPr>
            <p:cNvPr id="761932" name="Group 76"/>
            <p:cNvGrpSpPr>
              <a:grpSpLocks/>
            </p:cNvGrpSpPr>
            <p:nvPr/>
          </p:nvGrpSpPr>
          <p:grpSpPr bwMode="auto">
            <a:xfrm>
              <a:off x="3236913" y="3848100"/>
              <a:ext cx="312737" cy="128588"/>
              <a:chOff x="698" y="1717"/>
              <a:chExt cx="197" cy="81"/>
            </a:xfrm>
          </p:grpSpPr>
          <p:sp>
            <p:nvSpPr>
              <p:cNvPr id="761928" name="Line 72"/>
              <p:cNvSpPr>
                <a:spLocks noChangeShapeType="1"/>
              </p:cNvSpPr>
              <p:nvPr/>
            </p:nvSpPr>
            <p:spPr bwMode="auto">
              <a:xfrm>
                <a:off x="698" y="1717"/>
                <a:ext cx="1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929" name="Line 73"/>
              <p:cNvSpPr>
                <a:spLocks noChangeShapeType="1"/>
              </p:cNvSpPr>
              <p:nvPr/>
            </p:nvSpPr>
            <p:spPr bwMode="auto">
              <a:xfrm flipV="1">
                <a:off x="744" y="1742"/>
                <a:ext cx="1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930" name="Line 74"/>
              <p:cNvSpPr>
                <a:spLocks noChangeShapeType="1"/>
              </p:cNvSpPr>
              <p:nvPr/>
            </p:nvSpPr>
            <p:spPr bwMode="auto">
              <a:xfrm>
                <a:off x="757" y="1769"/>
                <a:ext cx="78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931" name="Line 75"/>
              <p:cNvSpPr>
                <a:spLocks noChangeShapeType="1"/>
              </p:cNvSpPr>
              <p:nvPr/>
            </p:nvSpPr>
            <p:spPr bwMode="auto">
              <a:xfrm flipV="1">
                <a:off x="769" y="1797"/>
                <a:ext cx="5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61933" name="Line 77"/>
            <p:cNvSpPr>
              <a:spLocks noChangeShapeType="1"/>
            </p:cNvSpPr>
            <p:nvPr/>
          </p:nvSpPr>
          <p:spPr bwMode="auto">
            <a:xfrm>
              <a:off x="3393281" y="3570287"/>
              <a:ext cx="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309937" y="2841625"/>
            <a:ext cx="876300" cy="889004"/>
            <a:chOff x="3824669" y="3201678"/>
            <a:chExt cx="876300" cy="889004"/>
          </a:xfrm>
        </p:grpSpPr>
        <p:grpSp>
          <p:nvGrpSpPr>
            <p:cNvPr id="761922" name="Group 66"/>
            <p:cNvGrpSpPr>
              <a:grpSpLocks/>
            </p:cNvGrpSpPr>
            <p:nvPr/>
          </p:nvGrpSpPr>
          <p:grpSpPr bwMode="auto">
            <a:xfrm>
              <a:off x="3824669" y="3201678"/>
              <a:ext cx="876300" cy="889004"/>
              <a:chOff x="1711" y="1133"/>
              <a:chExt cx="552" cy="560"/>
            </a:xfrm>
          </p:grpSpPr>
          <p:sp>
            <p:nvSpPr>
              <p:cNvPr id="761899" name="Rectangle 43"/>
              <p:cNvSpPr>
                <a:spLocks noChangeArrowheads="1"/>
              </p:cNvSpPr>
              <p:nvPr/>
            </p:nvSpPr>
            <p:spPr bwMode="auto">
              <a:xfrm>
                <a:off x="1722" y="1133"/>
                <a:ext cx="524" cy="5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761900" name="Text Box 44"/>
              <p:cNvSpPr txBox="1">
                <a:spLocks noChangeArrowheads="1"/>
              </p:cNvSpPr>
              <p:nvPr/>
            </p:nvSpPr>
            <p:spPr bwMode="auto">
              <a:xfrm>
                <a:off x="1711" y="1290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altLang="ja-JP" sz="1200" b="1" dirty="0"/>
                  <a:t>RF power</a:t>
                </a:r>
              </a:p>
              <a:p>
                <a:pPr algn="ctr"/>
                <a:r>
                  <a:rPr lang="en-US" altLang="ja-JP" sz="1200" b="1" dirty="0"/>
                  <a:t>amplifier</a:t>
                </a:r>
              </a:p>
              <a:p>
                <a:pPr algn="ctr"/>
                <a:r>
                  <a:rPr lang="en-US" altLang="ja-JP" sz="1200" b="1" dirty="0"/>
                  <a:t>(1kW)</a:t>
                </a:r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4145350" y="3241992"/>
              <a:ext cx="242327" cy="245657"/>
              <a:chOff x="4008437" y="1106905"/>
              <a:chExt cx="823445" cy="800476"/>
            </a:xfrm>
          </p:grpSpPr>
          <p:sp>
            <p:nvSpPr>
              <p:cNvPr id="2" name="円/楕円 1"/>
              <p:cNvSpPr/>
              <p:nvPr/>
            </p:nvSpPr>
            <p:spPr bwMode="auto">
              <a:xfrm>
                <a:off x="4008437" y="1106905"/>
                <a:ext cx="823445" cy="8004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/>
              <p:cNvSpPr/>
              <p:nvPr/>
            </p:nvSpPr>
            <p:spPr bwMode="auto">
              <a:xfrm>
                <a:off x="4051776" y="1407066"/>
                <a:ext cx="738823" cy="216671"/>
              </a:xfrm>
              <a:custGeom>
                <a:avLst/>
                <a:gdLst>
                  <a:gd name="connsiteX0" fmla="*/ 0 w 830580"/>
                  <a:gd name="connsiteY0" fmla="*/ 167923 h 391154"/>
                  <a:gd name="connsiteX1" fmla="*/ 266700 w 830580"/>
                  <a:gd name="connsiteY1" fmla="*/ 7903 h 391154"/>
                  <a:gd name="connsiteX2" fmla="*/ 579120 w 830580"/>
                  <a:gd name="connsiteY2" fmla="*/ 388903 h 391154"/>
                  <a:gd name="connsiteX3" fmla="*/ 830580 w 830580"/>
                  <a:gd name="connsiteY3" fmla="*/ 175543 h 391154"/>
                  <a:gd name="connsiteX4" fmla="*/ 830580 w 830580"/>
                  <a:gd name="connsiteY4" fmla="*/ 175543 h 39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80" h="391154">
                    <a:moveTo>
                      <a:pt x="0" y="167923"/>
                    </a:moveTo>
                    <a:cubicBezTo>
                      <a:pt x="85090" y="69498"/>
                      <a:pt x="170180" y="-28927"/>
                      <a:pt x="266700" y="7903"/>
                    </a:cubicBezTo>
                    <a:cubicBezTo>
                      <a:pt x="363220" y="44733"/>
                      <a:pt x="485140" y="360963"/>
                      <a:pt x="579120" y="388903"/>
                    </a:cubicBezTo>
                    <a:cubicBezTo>
                      <a:pt x="673100" y="416843"/>
                      <a:pt x="830580" y="175543"/>
                      <a:pt x="830580" y="175543"/>
                    </a:cubicBezTo>
                    <a:lnTo>
                      <a:pt x="830580" y="17554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70" name="Picture 2" descr="D:\ueno\Downloads\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249" y="1907380"/>
            <a:ext cx="284906" cy="5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コネクタ 12"/>
          <p:cNvCxnSpPr/>
          <p:nvPr/>
        </p:nvCxnSpPr>
        <p:spPr>
          <a:xfrm flipH="1">
            <a:off x="3272158" y="1935163"/>
            <a:ext cx="44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2" descr="D:\ueno\Downloads\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23" y="1907379"/>
            <a:ext cx="284906" cy="5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Line 65"/>
          <p:cNvSpPr>
            <a:spLocks noChangeShapeType="1"/>
          </p:cNvSpPr>
          <p:nvPr/>
        </p:nvSpPr>
        <p:spPr bwMode="auto">
          <a:xfrm>
            <a:off x="2983861" y="1936751"/>
            <a:ext cx="0" cy="347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8916" name="Picture 4" descr="D:\ueno\Pictures\図1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60874" y="1495724"/>
            <a:ext cx="711974" cy="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Line 65"/>
          <p:cNvSpPr>
            <a:spLocks noChangeShapeType="1"/>
          </p:cNvSpPr>
          <p:nvPr/>
        </p:nvSpPr>
        <p:spPr bwMode="auto">
          <a:xfrm flipH="1" flipV="1">
            <a:off x="2435192" y="1344612"/>
            <a:ext cx="1" cy="59213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1" name="Line 65"/>
          <p:cNvSpPr>
            <a:spLocks noChangeShapeType="1"/>
          </p:cNvSpPr>
          <p:nvPr/>
        </p:nvSpPr>
        <p:spPr bwMode="auto">
          <a:xfrm flipH="1" flipV="1">
            <a:off x="2445343" y="2307781"/>
            <a:ext cx="7303" cy="27227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 flipH="1" flipV="1">
            <a:off x="1816860" y="1355724"/>
            <a:ext cx="0" cy="18084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3" name="Line 6"/>
          <p:cNvSpPr>
            <a:spLocks noChangeShapeType="1"/>
          </p:cNvSpPr>
          <p:nvPr/>
        </p:nvSpPr>
        <p:spPr bwMode="auto">
          <a:xfrm>
            <a:off x="304207" y="2673914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4" name="Line 7"/>
          <p:cNvSpPr>
            <a:spLocks noChangeShapeType="1"/>
          </p:cNvSpPr>
          <p:nvPr/>
        </p:nvSpPr>
        <p:spPr bwMode="auto">
          <a:xfrm flipV="1">
            <a:off x="377232" y="2713601"/>
            <a:ext cx="16668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5" name="Line 8"/>
          <p:cNvSpPr>
            <a:spLocks noChangeShapeType="1"/>
          </p:cNvSpPr>
          <p:nvPr/>
        </p:nvSpPr>
        <p:spPr bwMode="auto">
          <a:xfrm>
            <a:off x="397870" y="2756464"/>
            <a:ext cx="123825" cy="31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6" name="Line 9"/>
          <p:cNvSpPr>
            <a:spLocks noChangeShapeType="1"/>
          </p:cNvSpPr>
          <p:nvPr/>
        </p:nvSpPr>
        <p:spPr bwMode="auto">
          <a:xfrm flipV="1">
            <a:off x="416920" y="2800914"/>
            <a:ext cx="85725" cy="1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8" name="Line 77"/>
          <p:cNvSpPr>
            <a:spLocks noChangeShapeType="1"/>
          </p:cNvSpPr>
          <p:nvPr/>
        </p:nvSpPr>
        <p:spPr bwMode="auto">
          <a:xfrm>
            <a:off x="463020" y="2398712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189" name="Line 64"/>
          <p:cNvSpPr>
            <a:spLocks noChangeShapeType="1"/>
          </p:cNvSpPr>
          <p:nvPr/>
        </p:nvSpPr>
        <p:spPr bwMode="auto">
          <a:xfrm>
            <a:off x="438603" y="1652281"/>
            <a:ext cx="61943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  <p:grpSp>
        <p:nvGrpSpPr>
          <p:cNvPr id="191" name="グループ化 190"/>
          <p:cNvGrpSpPr/>
          <p:nvPr/>
        </p:nvGrpSpPr>
        <p:grpSpPr>
          <a:xfrm>
            <a:off x="3846513" y="3673468"/>
            <a:ext cx="312737" cy="406401"/>
            <a:chOff x="3236913" y="3570287"/>
            <a:chExt cx="312737" cy="406401"/>
          </a:xfrm>
        </p:grpSpPr>
        <p:grpSp>
          <p:nvGrpSpPr>
            <p:cNvPr id="192" name="Group 76"/>
            <p:cNvGrpSpPr>
              <a:grpSpLocks/>
            </p:cNvGrpSpPr>
            <p:nvPr/>
          </p:nvGrpSpPr>
          <p:grpSpPr bwMode="auto">
            <a:xfrm>
              <a:off x="3236913" y="3848100"/>
              <a:ext cx="312737" cy="128588"/>
              <a:chOff x="698" y="1717"/>
              <a:chExt cx="197" cy="81"/>
            </a:xfrm>
          </p:grpSpPr>
          <p:sp>
            <p:nvSpPr>
              <p:cNvPr id="194" name="Line 72"/>
              <p:cNvSpPr>
                <a:spLocks noChangeShapeType="1"/>
              </p:cNvSpPr>
              <p:nvPr/>
            </p:nvSpPr>
            <p:spPr bwMode="auto">
              <a:xfrm>
                <a:off x="698" y="1717"/>
                <a:ext cx="1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95" name="Line 73"/>
              <p:cNvSpPr>
                <a:spLocks noChangeShapeType="1"/>
              </p:cNvSpPr>
              <p:nvPr/>
            </p:nvSpPr>
            <p:spPr bwMode="auto">
              <a:xfrm flipV="1">
                <a:off x="744" y="1742"/>
                <a:ext cx="105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96" name="Line 74"/>
              <p:cNvSpPr>
                <a:spLocks noChangeShapeType="1"/>
              </p:cNvSpPr>
              <p:nvPr/>
            </p:nvSpPr>
            <p:spPr bwMode="auto">
              <a:xfrm>
                <a:off x="757" y="1769"/>
                <a:ext cx="78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97" name="Line 75"/>
              <p:cNvSpPr>
                <a:spLocks noChangeShapeType="1"/>
              </p:cNvSpPr>
              <p:nvPr/>
            </p:nvSpPr>
            <p:spPr bwMode="auto">
              <a:xfrm flipV="1">
                <a:off x="769" y="1797"/>
                <a:ext cx="5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93" name="Line 77"/>
            <p:cNvSpPr>
              <a:spLocks noChangeShapeType="1"/>
            </p:cNvSpPr>
            <p:nvPr/>
          </p:nvSpPr>
          <p:spPr bwMode="auto">
            <a:xfrm>
              <a:off x="3393281" y="3570287"/>
              <a:ext cx="0" cy="277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98" name="Line 45"/>
          <p:cNvSpPr>
            <a:spLocks noChangeShapeType="1"/>
          </p:cNvSpPr>
          <p:nvPr/>
        </p:nvSpPr>
        <p:spPr bwMode="auto">
          <a:xfrm flipH="1" flipV="1">
            <a:off x="3717921" y="1942577"/>
            <a:ext cx="4" cy="89904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73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1895065" cy="461659"/>
          </a:xfrm>
        </p:spPr>
        <p:txBody>
          <a:bodyPr/>
          <a:lstStyle/>
          <a:p>
            <a:r>
              <a:rPr lang="en-US" altLang="ja-JP" i="1" dirty="0"/>
              <a:t>μ</a:t>
            </a:r>
            <a:r>
              <a:rPr lang="en-US" altLang="ja-JP" dirty="0"/>
              <a:t> &amp; </a:t>
            </a:r>
            <a:r>
              <a:rPr lang="en-US" altLang="ja-JP" i="1" dirty="0" smtClean="0"/>
              <a:t>Q </a:t>
            </a:r>
            <a:r>
              <a:rPr lang="en-US" altLang="ja-JP" dirty="0" smtClean="0"/>
              <a:t>of </a:t>
            </a:r>
            <a:r>
              <a:rPr lang="en-US" altLang="ja-JP" baseline="30000" dirty="0" smtClean="0"/>
              <a:t>43</a:t>
            </a:r>
            <a:r>
              <a:rPr lang="en-US" altLang="ja-JP" dirty="0" smtClean="0"/>
              <a:t>S</a:t>
            </a:r>
            <a:endParaRPr kumimoji="1" lang="ja-JP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902"/>
            <a:ext cx="4312039" cy="42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684271" y="775471"/>
            <a:ext cx="3409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weakening the </a:t>
            </a:r>
            <a:r>
              <a:rPr lang="en-US" altLang="ja-JP" i="1" dirty="0"/>
              <a:t>N </a:t>
            </a:r>
            <a:r>
              <a:rPr lang="en-US" altLang="ja-JP" dirty="0"/>
              <a:t>= 28 shell </a:t>
            </a:r>
            <a:r>
              <a:rPr lang="en-US" altLang="ja-JP" dirty="0" smtClean="0"/>
              <a:t>gap</a:t>
            </a:r>
          </a:p>
          <a:p>
            <a:r>
              <a:rPr lang="en-US" altLang="ja-JP" dirty="0" smtClean="0"/>
              <a:t>from experiments 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64467" y="1531952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 smtClean="0">
                <a:solidFill>
                  <a:srgbClr val="0033CC"/>
                </a:solidFill>
              </a:rPr>
              <a:t>43</a:t>
            </a:r>
            <a:r>
              <a:rPr lang="en-US" altLang="ja-JP" b="1" dirty="0" smtClean="0">
                <a:solidFill>
                  <a:srgbClr val="0033CC"/>
                </a:solidFill>
              </a:rPr>
              <a:t>S (</a:t>
            </a:r>
            <a:r>
              <a:rPr lang="en-US" altLang="ja-JP" b="1" i="1" dirty="0" smtClean="0">
                <a:solidFill>
                  <a:srgbClr val="0033CC"/>
                </a:solidFill>
              </a:rPr>
              <a:t>N</a:t>
            </a:r>
            <a:r>
              <a:rPr lang="en-US" altLang="ja-JP" b="1" dirty="0" smtClean="0">
                <a:solidFill>
                  <a:srgbClr val="0033CC"/>
                </a:solidFill>
              </a:rPr>
              <a:t>=27)</a:t>
            </a:r>
            <a:endParaRPr lang="ja-JP" altLang="en-US" b="1" dirty="0">
              <a:solidFill>
                <a:srgbClr val="0033CC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4467" y="1911440"/>
            <a:ext cx="3390672" cy="13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For the 320-keV isomeric state:</a:t>
            </a:r>
          </a:p>
          <a:p>
            <a:r>
              <a:rPr lang="en-US" altLang="ja-JP" i="1" dirty="0" err="1" smtClean="0"/>
              <a:t>μ</a:t>
            </a:r>
            <a:r>
              <a:rPr lang="en-US" altLang="ja-JP" baseline="-25000" dirty="0" err="1" smtClean="0"/>
              <a:t>exp</a:t>
            </a:r>
            <a:r>
              <a:rPr lang="en-US" altLang="ja-JP" dirty="0" smtClean="0"/>
              <a:t> = </a:t>
            </a:r>
            <a:r>
              <a:rPr lang="ja-JP" altLang="en-US" dirty="0" smtClean="0">
                <a:latin typeface="Arial"/>
                <a:cs typeface="Arial"/>
              </a:rPr>
              <a:t>–</a:t>
            </a:r>
            <a:r>
              <a:rPr lang="en-US" altLang="ja-JP" dirty="0" smtClean="0"/>
              <a:t>0.317(4) </a:t>
            </a:r>
            <a:r>
              <a:rPr lang="en-US" altLang="ja-JP" i="1" dirty="0" err="1" smtClean="0"/>
              <a:t>μ</a:t>
            </a:r>
            <a:r>
              <a:rPr lang="en-US" altLang="ja-JP" baseline="-25000" dirty="0" err="1" smtClean="0"/>
              <a:t>N</a:t>
            </a:r>
            <a:endParaRPr lang="en-US" altLang="ja-JP" baseline="-25000" dirty="0" smtClean="0"/>
          </a:p>
          <a:p>
            <a:endParaRPr lang="en-US" altLang="ja-JP" dirty="0" smtClean="0"/>
          </a:p>
          <a:p>
            <a:endParaRPr lang="en-US" altLang="ja-JP" sz="700" i="1" dirty="0" smtClean="0"/>
          </a:p>
          <a:p>
            <a:r>
              <a:rPr lang="en-US" altLang="ja-JP" i="1" dirty="0" err="1" smtClean="0">
                <a:solidFill>
                  <a:srgbClr val="FF0000"/>
                </a:solidFill>
              </a:rPr>
              <a:t>Q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exp</a:t>
            </a:r>
            <a:r>
              <a:rPr lang="en-US" altLang="ja-JP" dirty="0" smtClean="0">
                <a:solidFill>
                  <a:srgbClr val="FF0000"/>
                </a:solidFill>
              </a:rPr>
              <a:t> =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? </a:t>
            </a:r>
            <a:r>
              <a:rPr lang="ja-JP" altLang="en-US" dirty="0" smtClean="0">
                <a:latin typeface="Arial"/>
                <a:cs typeface="Arial"/>
              </a:rPr>
              <a:t>　　　　　 </a:t>
            </a:r>
            <a:endParaRPr lang="en-US" altLang="ja-JP" dirty="0" smtClean="0"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83711" y="2511605"/>
            <a:ext cx="40379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altLang="ja-JP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Gaudefroy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Phys. Rev. </a:t>
            </a:r>
            <a:r>
              <a:rPr lang="en-US" altLang="ja-JP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092501 (2009).</a:t>
            </a:r>
            <a:endParaRPr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0" y="3450827"/>
            <a:ext cx="4312039" cy="13243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0" y="771730"/>
            <a:ext cx="2509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Mantica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Physics </a:t>
            </a: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18, (2009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557338"/>
            <a:ext cx="9648826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84213" y="38449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908175" y="31242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2413" y="550068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8313" y="5356225"/>
            <a:ext cx="253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303F9"/>
                </a:solidFill>
                <a:latin typeface="Tahoma" pitchFamily="34" charset="0"/>
                <a:ea typeface="ＭＳ Ｐゴシック" pitchFamily="50" charset="-128"/>
              </a:rPr>
              <a:t>Experimental set-ups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79388" y="5861050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00"/>
                </a:solidFill>
                <a:latin typeface="Tahoma" pitchFamily="34" charset="0"/>
                <a:ea typeface="ＭＳ Ｐゴシック" pitchFamily="50" charset="-128"/>
              </a:rPr>
              <a:t>ZeroDegree: Zero-degree forward Spectrometer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3563938" y="3340100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4932363" y="3629025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2916238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6227763" y="2979738"/>
            <a:ext cx="152400" cy="1524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276" name="Line 17"/>
          <p:cNvSpPr>
            <a:spLocks noChangeShapeType="1"/>
          </p:cNvSpPr>
          <p:nvPr/>
        </p:nvSpPr>
        <p:spPr bwMode="auto">
          <a:xfrm flipH="1">
            <a:off x="7926388" y="3475038"/>
            <a:ext cx="688975" cy="33972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7908925" y="3187700"/>
            <a:ext cx="1133475" cy="33813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solidFill>
                  <a:srgbClr val="0099FF"/>
                </a:solidFill>
                <a:ea typeface="ＭＳ Ｐゴシック" pitchFamily="50" charset="-128"/>
              </a:rPr>
              <a:t>Target</a:t>
            </a:r>
            <a:endParaRPr lang="en-US" altLang="ja-JP" sz="1600" b="1" dirty="0">
              <a:solidFill>
                <a:srgbClr val="0099FF"/>
              </a:solidFill>
              <a:ea typeface="ＭＳ Ｐゴシック" pitchFamily="50" charset="-128"/>
            </a:endParaRPr>
          </a:p>
        </p:txBody>
      </p:sp>
      <p:pic>
        <p:nvPicPr>
          <p:cNvPr id="1127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404813"/>
            <a:ext cx="16541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3075"/>
            <a:ext cx="230187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9825"/>
            <a:ext cx="3019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Oval 22"/>
          <p:cNvSpPr>
            <a:spLocks noChangeArrowheads="1"/>
          </p:cNvSpPr>
          <p:nvPr/>
        </p:nvSpPr>
        <p:spPr bwMode="auto">
          <a:xfrm>
            <a:off x="4356100" y="2781300"/>
            <a:ext cx="1368425" cy="5762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128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6888"/>
            <a:ext cx="19446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4"/>
          <p:cNvSpPr>
            <a:spLocks noGrp="1" noChangeArrowheads="1"/>
          </p:cNvSpPr>
          <p:nvPr>
            <p:ph type="title"/>
          </p:nvPr>
        </p:nvSpPr>
        <p:spPr>
          <a:xfrm>
            <a:off x="395288" y="41275"/>
            <a:ext cx="6037262" cy="460375"/>
          </a:xfrm>
        </p:spPr>
        <p:txBody>
          <a:bodyPr/>
          <a:lstStyle/>
          <a:p>
            <a:r>
              <a:rPr lang="en-US" altLang="ja-JP" smtClean="0"/>
              <a:t>BigRIPS Layout for the present experiment</a:t>
            </a:r>
          </a:p>
        </p:txBody>
      </p:sp>
      <p:sp>
        <p:nvSpPr>
          <p:cNvPr id="11284" name="正方形/長方形 23"/>
          <p:cNvSpPr>
            <a:spLocks noChangeArrowheads="1"/>
          </p:cNvSpPr>
          <p:nvPr/>
        </p:nvSpPr>
        <p:spPr bwMode="auto">
          <a:xfrm>
            <a:off x="3565525" y="6434138"/>
            <a:ext cx="58229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00000"/>
                </a:solidFill>
              </a:rPr>
              <a:t>T. Kubo, Nucl. Instr. Meth. B204, 97 (2003).</a:t>
            </a:r>
          </a:p>
          <a:p>
            <a:r>
              <a:rPr lang="en-US" altLang="ja-JP" sz="1200">
                <a:solidFill>
                  <a:srgbClr val="000000"/>
                </a:solidFill>
              </a:rPr>
              <a:t>T. Kubo </a:t>
            </a:r>
            <a:r>
              <a:rPr lang="en-US" altLang="ja-JP" sz="1200" i="1">
                <a:solidFill>
                  <a:srgbClr val="000000"/>
                </a:solidFill>
              </a:rPr>
              <a:t>et al</a:t>
            </a:r>
            <a:r>
              <a:rPr lang="en-US" altLang="ja-JP" sz="1200">
                <a:solidFill>
                  <a:srgbClr val="000000"/>
                </a:solidFill>
              </a:rPr>
              <a:t>., IEEE Transactions on Applied Superconductivity, 17, 1069 (2007)</a:t>
            </a:r>
          </a:p>
        </p:txBody>
      </p:sp>
      <p:sp>
        <p:nvSpPr>
          <p:cNvPr id="26" name="四角形吹き出し 25"/>
          <p:cNvSpPr/>
          <p:nvPr/>
        </p:nvSpPr>
        <p:spPr>
          <a:xfrm>
            <a:off x="263525" y="661988"/>
            <a:ext cx="2017713" cy="2203450"/>
          </a:xfrm>
          <a:prstGeom prst="wedgeRectCallout">
            <a:avLst>
              <a:gd name="adj1" fmla="val 71384"/>
              <a:gd name="adj2" fmla="val 5691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1286" name="Picture 3" descr="D:\ueno\001-Exp\TDPAD\DblScatt\setup-TDPA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00138"/>
            <a:ext cx="18653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7" name="円/楕円 50"/>
          <p:cNvSpPr>
            <a:spLocks noChangeArrowheads="1"/>
          </p:cNvSpPr>
          <p:nvPr/>
        </p:nvSpPr>
        <p:spPr bwMode="auto">
          <a:xfrm>
            <a:off x="2671763" y="2946400"/>
            <a:ext cx="498475" cy="517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1288" name="グループ化 27"/>
          <p:cNvGrpSpPr>
            <a:grpSpLocks/>
          </p:cNvGrpSpPr>
          <p:nvPr/>
        </p:nvGrpSpPr>
        <p:grpSpPr bwMode="auto">
          <a:xfrm>
            <a:off x="2733675" y="3006725"/>
            <a:ext cx="374650" cy="417513"/>
            <a:chOff x="3580454" y="4205544"/>
            <a:chExt cx="1785950" cy="1785950"/>
          </a:xfrm>
        </p:grpSpPr>
        <p:grpSp>
          <p:nvGrpSpPr>
            <p:cNvPr id="11299" name="グループ化 33"/>
            <p:cNvGrpSpPr>
              <a:grpSpLocks/>
            </p:cNvGrpSpPr>
            <p:nvPr/>
          </p:nvGrpSpPr>
          <p:grpSpPr bwMode="auto">
            <a:xfrm rot="1800000">
              <a:off x="3580454" y="4205544"/>
              <a:ext cx="1785950" cy="1785950"/>
              <a:chOff x="4786314" y="4250537"/>
              <a:chExt cx="1785950" cy="1785950"/>
            </a:xfrm>
          </p:grpSpPr>
          <p:grpSp>
            <p:nvGrpSpPr>
              <p:cNvPr id="11314" name="グループ化 28"/>
              <p:cNvGrpSpPr>
                <a:grpSpLocks/>
              </p:cNvGrpSpPr>
              <p:nvPr/>
            </p:nvGrpSpPr>
            <p:grpSpPr bwMode="auto">
              <a:xfrm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8" name="正方形/長方形 47"/>
                <p:cNvSpPr/>
                <p:nvPr/>
              </p:nvSpPr>
              <p:spPr>
                <a:xfrm>
                  <a:off x="4726141" y="5083773"/>
                  <a:ext cx="575136" cy="37349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正方形/長方形 48"/>
                <p:cNvSpPr/>
                <p:nvPr/>
              </p:nvSpPr>
              <p:spPr>
                <a:xfrm>
                  <a:off x="5963256" y="5077990"/>
                  <a:ext cx="575136" cy="37348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315" name="グループ化 29"/>
              <p:cNvGrpSpPr>
                <a:grpSpLocks/>
              </p:cNvGrpSpPr>
              <p:nvPr/>
            </p:nvGrpSpPr>
            <p:grpSpPr bwMode="auto">
              <a:xfrm rot="5400000">
                <a:off x="4786314" y="5000636"/>
                <a:ext cx="1785950" cy="285752"/>
                <a:chOff x="4786314" y="5143512"/>
                <a:chExt cx="1785950" cy="285752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4785516" y="5140933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>
                <a:xfrm>
                  <a:off x="6002638" y="5144279"/>
                  <a:ext cx="570417" cy="28756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300" name="グループ化 34"/>
            <p:cNvGrpSpPr>
              <a:grpSpLocks/>
            </p:cNvGrpSpPr>
            <p:nvPr/>
          </p:nvGrpSpPr>
          <p:grpSpPr bwMode="auto">
            <a:xfrm>
              <a:off x="3707096" y="4332186"/>
              <a:ext cx="1532666" cy="1532666"/>
              <a:chOff x="3707096" y="4332186"/>
              <a:chExt cx="1532666" cy="1532666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3799919" y="4422845"/>
                <a:ext cx="1347030" cy="1351347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302" name="グループ化 32"/>
              <p:cNvGrpSpPr>
                <a:grpSpLocks/>
              </p:cNvGrpSpPr>
              <p:nvPr/>
            </p:nvGrpSpPr>
            <p:grpSpPr bwMode="auto">
              <a:xfrm>
                <a:off x="3707096" y="4332186"/>
                <a:ext cx="1532666" cy="1532666"/>
                <a:chOff x="2047742" y="3833700"/>
                <a:chExt cx="1532666" cy="1532666"/>
              </a:xfrm>
            </p:grpSpPr>
            <p:sp>
              <p:nvSpPr>
                <p:cNvPr id="35" name="正方形/長方形 8"/>
                <p:cNvSpPr/>
                <p:nvPr/>
              </p:nvSpPr>
              <p:spPr>
                <a:xfrm rot="1800000">
                  <a:off x="2049754" y="4155242"/>
                  <a:ext cx="355674" cy="210513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正方形/長方形 35"/>
                <p:cNvSpPr/>
                <p:nvPr/>
              </p:nvSpPr>
              <p:spPr>
                <a:xfrm rot="1800000">
                  <a:off x="2360022" y="4406500"/>
                  <a:ext cx="355679" cy="6790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1307" name="グループ化 25"/>
                <p:cNvGrpSpPr>
                  <a:grpSpLocks/>
                </p:cNvGrpSpPr>
                <p:nvPr/>
              </p:nvGrpSpPr>
              <p:grpSpPr bwMode="auto">
                <a:xfrm>
                  <a:off x="2913882" y="4725050"/>
                  <a:ext cx="666526" cy="321471"/>
                  <a:chOff x="2913882" y="4725050"/>
                  <a:chExt cx="666526" cy="321471"/>
                </a:xfrm>
              </p:grpSpPr>
              <p:sp>
                <p:nvSpPr>
                  <p:cNvPr id="42" name="正方形/長方形 12"/>
                  <p:cNvSpPr/>
                  <p:nvPr/>
                </p:nvSpPr>
                <p:spPr>
                  <a:xfrm rot="1800000" flipH="1">
                    <a:off x="3222726" y="4834309"/>
                    <a:ext cx="355680" cy="210514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3" name="正方形/長方形 42"/>
                  <p:cNvSpPr/>
                  <p:nvPr/>
                </p:nvSpPr>
                <p:spPr>
                  <a:xfrm rot="1800000" flipH="1">
                    <a:off x="2912457" y="4725657"/>
                    <a:ext cx="355675" cy="6790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8" name="正方形/長方形 37"/>
                <p:cNvSpPr/>
                <p:nvPr/>
              </p:nvSpPr>
              <p:spPr>
                <a:xfrm rot="7200000">
                  <a:off x="2978063" y="3906694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 rot="7200000">
                  <a:off x="2793045" y="4283775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 rot="7200000" flipH="1">
                  <a:off x="2296981" y="5081480"/>
                  <a:ext cx="353115" cy="211892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 rot="7200000" flipH="1">
                  <a:off x="2475206" y="4840611"/>
                  <a:ext cx="359908" cy="7567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3" name="円/楕円 32"/>
              <p:cNvSpPr/>
              <p:nvPr/>
            </p:nvSpPr>
            <p:spPr>
              <a:xfrm>
                <a:off x="4261539" y="4884612"/>
                <a:ext cx="423785" cy="427815"/>
              </a:xfrm>
              <a:prstGeom prst="ellipse">
                <a:avLst/>
              </a:prstGeom>
              <a:solidFill>
                <a:schemeClr val="accent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 rot="-1200000">
                <a:off x="4375055" y="4993262"/>
                <a:ext cx="484325" cy="122232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290" name="Text Box 18"/>
          <p:cNvSpPr txBox="1">
            <a:spLocks noChangeArrowheads="1"/>
          </p:cNvSpPr>
          <p:nvPr/>
        </p:nvSpPr>
        <p:spPr bwMode="auto">
          <a:xfrm>
            <a:off x="319088" y="677863"/>
            <a:ext cx="1957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50" charset="-128"/>
                <a:cs typeface="Arial Unicode MS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rgbClr val="0099FF"/>
                </a:solidFill>
                <a:ea typeface="ＭＳ Ｐゴシック" pitchFamily="50" charset="-128"/>
              </a:rPr>
              <a:t>TDPAD apparatus</a:t>
            </a:r>
          </a:p>
        </p:txBody>
      </p:sp>
    </p:spTree>
    <p:extLst>
      <p:ext uri="{BB962C8B-B14F-4D97-AF65-F5344CB8AC3E}">
        <p14:creationId xmlns:p14="http://schemas.microsoft.com/office/powerpoint/2010/main" val="25661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i="1" dirty="0" smtClean="0"/>
              <a:t>Q</a:t>
            </a:r>
            <a:r>
              <a:rPr kumimoji="1" lang="en-US" altLang="ja-JP" dirty="0" smtClean="0"/>
              <a:t>(</a:t>
            </a:r>
            <a:r>
              <a:rPr kumimoji="1" lang="en-US" altLang="ja-JP" baseline="30000" dirty="0" smtClean="0"/>
              <a:t>43m</a:t>
            </a:r>
            <a:r>
              <a:rPr kumimoji="1" lang="en-US" altLang="ja-JP" dirty="0" smtClean="0"/>
              <a:t>S) measurement @BigRIPS </a:t>
            </a:r>
            <a:r>
              <a:rPr kumimoji="1" lang="en-US" altLang="ja-JP" sz="1800" dirty="0" smtClean="0"/>
              <a:t>(</a:t>
            </a:r>
            <a:r>
              <a:rPr kumimoji="1" lang="en-US" altLang="ja-JP" sz="1800" dirty="0" smtClean="0"/>
              <a:t>Spokesperson: </a:t>
            </a:r>
            <a:r>
              <a:rPr kumimoji="1" lang="en-US" altLang="ja-JP" sz="1800" dirty="0" smtClean="0"/>
              <a:t>J.M. Daugas)</a:t>
            </a:r>
            <a:endParaRPr kumimoji="1" lang="ja-JP" altLang="en-US" sz="1800" dirty="0"/>
          </a:p>
        </p:txBody>
      </p:sp>
      <p:pic>
        <p:nvPicPr>
          <p:cNvPr id="34" name="Picture 5" descr="Rt_order2_100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8" y="1181838"/>
            <a:ext cx="4846320" cy="355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" y="4452836"/>
            <a:ext cx="230346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1842457" y="5070179"/>
            <a:ext cx="3087689" cy="1069976"/>
            <a:chOff x="691" y="341"/>
            <a:chExt cx="1945" cy="674"/>
          </a:xfrm>
        </p:grpSpPr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1004" y="341"/>
              <a:ext cx="138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0" lang="en-US" altLang="ja-JP" sz="2000" b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 </a:t>
              </a:r>
              <a:r>
                <a:rPr kumimoji="0" lang="en-US" altLang="ja-JP" b="1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crystal </a:t>
              </a:r>
              <a:r>
                <a:rPr kumimoji="0" lang="en-US" altLang="ja-JP" dirty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: pyrite </a:t>
              </a:r>
              <a:r>
                <a:rPr kumimoji="0" lang="en-US" altLang="ja-JP" b="1" dirty="0">
                  <a:solidFill>
                    <a:srgbClr val="FF99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FeS</a:t>
              </a:r>
              <a:r>
                <a:rPr kumimoji="0" lang="en-US" altLang="ja-JP" b="1" baseline="-25000" dirty="0">
                  <a:solidFill>
                    <a:srgbClr val="FF9900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2</a:t>
              </a:r>
              <a:endParaRPr kumimoji="0" lang="fr-FR" altLang="ja-JP" dirty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895" y="613"/>
              <a:ext cx="1741" cy="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kumimoji="0" lang="fr-FR" altLang="ja-JP" sz="1400" b="1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V</a:t>
              </a:r>
              <a:r>
                <a:rPr kumimoji="0" lang="fr-FR" altLang="ja-JP" sz="1400" b="1" baseline="-25000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zz</a:t>
              </a:r>
              <a:r>
                <a:rPr kumimoji="0" lang="fr-FR" altLang="ja-JP" sz="1400" b="1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=14*10</a:t>
              </a:r>
              <a:r>
                <a:rPr kumimoji="0" lang="fr-FR" altLang="ja-JP" sz="1400" b="1" baseline="30000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17</a:t>
              </a:r>
              <a:r>
                <a:rPr kumimoji="0" lang="fr-FR" altLang="ja-JP" sz="1400" b="1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V/cm</a:t>
              </a:r>
              <a:r>
                <a:rPr kumimoji="0" lang="fr-FR" altLang="ja-JP" sz="1400" b="1" baseline="30000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2 </a:t>
              </a:r>
              <a:r>
                <a:rPr kumimoji="0" lang="fr-FR" altLang="ja-JP" sz="1400" b="1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 (err. ~10%)</a:t>
              </a:r>
            </a:p>
            <a:p>
              <a:pPr eaLnBrk="1" hangingPunct="1"/>
              <a:r>
                <a:rPr kumimoji="0" lang="fr-FR" altLang="ja-JP" sz="1400" b="1" dirty="0">
                  <a:solidFill>
                    <a:srgbClr val="FF9933"/>
                  </a:solidFill>
                  <a:latin typeface="Times New Roman" pitchFamily="18" charset="0"/>
                  <a:ea typeface="ＭＳ Ｐゴシック" pitchFamily="50" charset="-128"/>
                  <a:cs typeface="+mn-cs"/>
                </a:rPr>
                <a:t>(solide state physics calculations)</a:t>
              </a: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691" y="839"/>
              <a:ext cx="11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altLang="ja-JP" sz="1200" i="1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7" name="直線コネクタ 46"/>
          <p:cNvCxnSpPr/>
          <p:nvPr/>
        </p:nvCxnSpPr>
        <p:spPr>
          <a:xfrm>
            <a:off x="5016267" y="994835"/>
            <a:ext cx="55166" cy="5358606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2040891" y="3674138"/>
            <a:ext cx="2356729" cy="4616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37" tIns="45717" rIns="91437" bIns="45717">
            <a:spAutoFit/>
          </a:bodyPr>
          <a:lstStyle/>
          <a:p>
            <a:r>
              <a:rPr kumimoji="0" lang="fr-FR" altLang="ja-JP" sz="2400" b="1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|</a:t>
            </a:r>
            <a:r>
              <a:rPr kumimoji="0" lang="fr-FR" altLang="ja-JP" sz="2400" b="1" i="1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Q</a:t>
            </a:r>
            <a:r>
              <a:rPr kumimoji="0" lang="fr-FR" altLang="ja-JP" sz="2400" b="1" baseline="-25000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</a:t>
            </a:r>
            <a:r>
              <a:rPr kumimoji="0" lang="fr-FR" altLang="ja-JP" sz="2400" b="1" dirty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|=23(3) </a:t>
            </a:r>
            <a:r>
              <a:rPr kumimoji="0" lang="fr-FR" altLang="ja-JP" sz="24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efm</a:t>
            </a:r>
            <a:r>
              <a:rPr kumimoji="0" lang="fr-FR" altLang="ja-JP" sz="2400" b="1" baseline="30000" dirty="0" smtClean="0"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2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2447" y="658186"/>
            <a:ext cx="4455060" cy="1138767"/>
          </a:xfrm>
          <a:prstGeom prst="rect">
            <a:avLst/>
          </a:prstGeom>
          <a:solidFill>
            <a:schemeClr val="accent2"/>
          </a:solidFill>
        </p:spPr>
        <p:txBody>
          <a:bodyPr wrap="none" lIns="91437" tIns="45717" rIns="91437" bIns="45717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  <a:latin typeface="+mn-lt"/>
                <a:ea typeface="+mn-ea"/>
              </a:rPr>
              <a:t>Fragmentation-induced spin-alignment</a:t>
            </a:r>
          </a:p>
          <a:p>
            <a:r>
              <a:rPr kumimoji="1" lang="en-US" altLang="ja-JP" b="1" baseline="30000" dirty="0" smtClean="0">
                <a:solidFill>
                  <a:schemeClr val="bg1"/>
                </a:solidFill>
                <a:latin typeface="+mn-lt"/>
                <a:ea typeface="+mn-ea"/>
              </a:rPr>
              <a:t>48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lt"/>
                <a:ea typeface="+mn-ea"/>
              </a:rPr>
              <a:t>Ca + 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+mn-lt"/>
                <a:ea typeface="+mn-ea"/>
              </a:rPr>
              <a:t>9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lt"/>
                <a:ea typeface="+mn-ea"/>
              </a:rPr>
              <a:t>Be </a:t>
            </a:r>
            <a:r>
              <a:rPr kumimoji="1" lang="ja-JP" altLang="en-US" b="1" dirty="0" smtClean="0">
                <a:solidFill>
                  <a:schemeClr val="bg1"/>
                </a:solidFill>
                <a:latin typeface="+mn-lt"/>
                <a:ea typeface="+mn-ea"/>
              </a:rPr>
              <a:t>→ </a:t>
            </a:r>
            <a:r>
              <a:rPr kumimoji="1" lang="en-US" altLang="ja-JP" b="1" baseline="30000" dirty="0" smtClean="0">
                <a:solidFill>
                  <a:schemeClr val="bg1"/>
                </a:solidFill>
                <a:latin typeface="+mn-lt"/>
                <a:ea typeface="+mn-ea"/>
              </a:rPr>
              <a:t>43m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lt"/>
                <a:ea typeface="+mn-ea"/>
              </a:rPr>
              <a:t>S </a:t>
            </a:r>
            <a:r>
              <a:rPr kumimoji="1" lang="en-US" altLang="ja-JP" b="1" dirty="0" smtClean="0">
                <a:solidFill>
                  <a:schemeClr val="bg1"/>
                </a:solidFill>
                <a:latin typeface="+mn-lt"/>
                <a:ea typeface="+mn-ea"/>
              </a:rPr>
              <a:t>+ X</a:t>
            </a:r>
          </a:p>
          <a:p>
            <a:r>
              <a:rPr lang="en-US" altLang="ja-JP" sz="1600" b="1" dirty="0">
                <a:solidFill>
                  <a:schemeClr val="bg1"/>
                </a:solidFill>
                <a:latin typeface="+mn-lt"/>
                <a:ea typeface="+mn-ea"/>
              </a:rPr>
              <a:t>(conventional single step fragmentation </a:t>
            </a:r>
          </a:p>
          <a:p>
            <a:r>
              <a:rPr lang="en-US" altLang="ja-JP" sz="1600" b="1" dirty="0">
                <a:solidFill>
                  <a:schemeClr val="bg1"/>
                </a:solidFill>
                <a:latin typeface="+mn-lt"/>
                <a:ea typeface="+mn-ea"/>
              </a:rPr>
              <a:t>involving just 5-nucleon removal</a:t>
            </a:r>
            <a:r>
              <a:rPr lang="ja-JP" altLang="en-US" sz="1600" b="1" dirty="0">
                <a:solidFill>
                  <a:schemeClr val="bg1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1472260" y="6581001"/>
            <a:ext cx="4122789" cy="307771"/>
          </a:xfrm>
          <a:prstGeom prst="rect">
            <a:avLst/>
          </a:prstGeom>
        </p:spPr>
        <p:txBody>
          <a:bodyPr wrap="none" lIns="91437" tIns="45717" rIns="91437" bIns="45717">
            <a:spAutoFit/>
          </a:bodyPr>
          <a:lstStyle/>
          <a:p>
            <a:pPr lvl="0"/>
            <a:r>
              <a:rPr lang="en-US" altLang="ja-JP" sz="1400" kern="100" dirty="0">
                <a:latin typeface="Times New Roman"/>
                <a:ea typeface="Arial Unicode MS"/>
              </a:rPr>
              <a:t>R. </a:t>
            </a:r>
            <a:r>
              <a:rPr lang="en-US" altLang="ja-JP" sz="1400" kern="100" dirty="0" err="1">
                <a:latin typeface="Times New Roman"/>
                <a:ea typeface="Arial Unicode MS"/>
              </a:rPr>
              <a:t>Chevrier</a:t>
            </a:r>
            <a:r>
              <a:rPr lang="en-US" altLang="ja-JP" sz="1400" kern="100" dirty="0">
                <a:latin typeface="Times New Roman"/>
                <a:ea typeface="Arial Unicode MS"/>
              </a:rPr>
              <a:t> </a:t>
            </a:r>
            <a:r>
              <a:rPr lang="en-US" altLang="ja-JP" sz="1400" i="1" kern="100" dirty="0">
                <a:latin typeface="Times New Roman"/>
                <a:ea typeface="Arial Unicode MS"/>
              </a:rPr>
              <a:t>et al</a:t>
            </a:r>
            <a:r>
              <a:rPr lang="en-US" altLang="ja-JP" sz="1400" kern="100" dirty="0">
                <a:latin typeface="Times New Roman"/>
                <a:ea typeface="Arial Unicode MS"/>
              </a:rPr>
              <a:t>., Phys. Rev. </a:t>
            </a:r>
            <a:r>
              <a:rPr lang="en-US" altLang="ja-JP" sz="1400" kern="100" dirty="0" err="1">
                <a:latin typeface="Times New Roman"/>
                <a:ea typeface="Arial Unicode MS"/>
              </a:rPr>
              <a:t>Lett</a:t>
            </a:r>
            <a:r>
              <a:rPr lang="en-US" altLang="ja-JP" sz="1400" kern="100" dirty="0">
                <a:latin typeface="Times New Roman"/>
                <a:ea typeface="Arial Unicode MS"/>
              </a:rPr>
              <a:t>. </a:t>
            </a:r>
            <a:r>
              <a:rPr lang="en-US" altLang="ja-JP" sz="1400" b="1" kern="100" dirty="0">
                <a:latin typeface="Times New Roman"/>
                <a:ea typeface="Arial Unicode MS"/>
              </a:rPr>
              <a:t>108</a:t>
            </a:r>
            <a:r>
              <a:rPr lang="en-US" altLang="ja-JP" sz="1400" kern="100" dirty="0">
                <a:latin typeface="Times New Roman"/>
                <a:ea typeface="Arial Unicode MS"/>
              </a:rPr>
              <a:t>, 162501 (2012)</a:t>
            </a:r>
            <a:endParaRPr lang="ja-JP" alt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586505" y="2522136"/>
            <a:ext cx="60291" cy="6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utoShape 31"/>
          <p:cNvSpPr>
            <a:spLocks/>
          </p:cNvSpPr>
          <p:nvPr/>
        </p:nvSpPr>
        <p:spPr bwMode="auto">
          <a:xfrm rot="-5400000">
            <a:off x="8143532" y="1110718"/>
            <a:ext cx="190500" cy="1174750"/>
          </a:xfrm>
          <a:prstGeom prst="leftBracket">
            <a:avLst>
              <a:gd name="adj" fmla="val 51389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82942" tIns="41473" rIns="82942" bIns="41473" anchor="ctr"/>
          <a:lstStyle/>
          <a:p>
            <a:pPr defTabSz="828651" eaLnBrk="0" hangingPunct="0"/>
            <a:endParaRPr kumimoji="0" lang="en-US" sz="2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>
            <a:off x="7721262" y="3123668"/>
            <a:ext cx="1036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7" tIns="45717" rIns="91437" bIns="45717"/>
          <a:lstStyle/>
          <a:p>
            <a:endParaRPr kumimoji="0" lang="ja-JP" altLang="en-US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3" name="AutoShape 33"/>
          <p:cNvSpPr>
            <a:spLocks noChangeArrowheads="1"/>
          </p:cNvSpPr>
          <p:nvPr/>
        </p:nvSpPr>
        <p:spPr bwMode="auto">
          <a:xfrm>
            <a:off x="8205446" y="1809218"/>
            <a:ext cx="125413" cy="1320800"/>
          </a:xfrm>
          <a:prstGeom prst="downArrow">
            <a:avLst>
              <a:gd name="adj1" fmla="val 50000"/>
              <a:gd name="adj2" fmla="val 263290"/>
            </a:avLst>
          </a:prstGeom>
          <a:solidFill>
            <a:srgbClr val="FF9933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lIns="82942" tIns="41473" rIns="82942" bIns="41473" anchor="ctr"/>
          <a:lstStyle/>
          <a:p>
            <a:pPr defTabSz="828651" eaLnBrk="0" hangingPunct="0"/>
            <a:endParaRPr kumimoji="0" lang="en-US" sz="2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6811619" y="2225149"/>
            <a:ext cx="1373188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320.5(5) keV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7721257" y="1464734"/>
            <a:ext cx="1174750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415(5) ns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6960849" y="2915713"/>
            <a:ext cx="5873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3/2</a:t>
            </a:r>
            <a:r>
              <a:rPr kumimoji="0" lang="fr-FR" altLang="ja-JP" baseline="30000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-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6960849" y="1533000"/>
            <a:ext cx="58737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7/2</a:t>
            </a:r>
            <a:r>
              <a:rPr kumimoji="0" lang="fr-FR" altLang="ja-JP" baseline="30000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-</a:t>
            </a: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5263809" y="707499"/>
            <a:ext cx="2303462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Rather spherical</a:t>
            </a: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5371762" y="3692000"/>
            <a:ext cx="2155825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2" tIns="41473" rIns="82942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Prolate deformed </a:t>
            </a:r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60" y="994835"/>
            <a:ext cx="1228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96" y="2579163"/>
            <a:ext cx="1546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14" y="4164122"/>
            <a:ext cx="25209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utoShape 49"/>
          <p:cNvSpPr>
            <a:spLocks noChangeArrowheads="1"/>
          </p:cNvSpPr>
          <p:nvPr/>
        </p:nvSpPr>
        <p:spPr bwMode="auto">
          <a:xfrm rot="-5400000">
            <a:off x="8006371" y="4717364"/>
            <a:ext cx="431800" cy="287337"/>
          </a:xfrm>
          <a:prstGeom prst="curvedUpArrow">
            <a:avLst>
              <a:gd name="adj1" fmla="val 30055"/>
              <a:gd name="adj2" fmla="val 60111"/>
              <a:gd name="adj3" fmla="val 33333"/>
            </a:avLst>
          </a:prstGeom>
          <a:solidFill>
            <a:schemeClr val="folHlink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lIns="91437" tIns="45717" rIns="91437" bIns="45717" anchor="ctr"/>
          <a:lstStyle/>
          <a:p>
            <a:endParaRPr kumimoji="0" lang="en-US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" name="AutoShape 51"/>
          <p:cNvSpPr>
            <a:spLocks noChangeArrowheads="1"/>
          </p:cNvSpPr>
          <p:nvPr/>
        </p:nvSpPr>
        <p:spPr bwMode="auto">
          <a:xfrm rot="5247675">
            <a:off x="7354705" y="4789592"/>
            <a:ext cx="430212" cy="287338"/>
          </a:xfrm>
          <a:prstGeom prst="curvedUpArrow">
            <a:avLst>
              <a:gd name="adj1" fmla="val 29945"/>
              <a:gd name="adj2" fmla="val 59889"/>
              <a:gd name="adj3" fmla="val 33333"/>
            </a:avLst>
          </a:prstGeom>
          <a:solidFill>
            <a:schemeClr val="folHlink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lIns="91437" tIns="45717" rIns="91437" bIns="45717" anchor="ctr"/>
          <a:lstStyle/>
          <a:p>
            <a:endParaRPr kumimoji="0" lang="en-US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" name="Double Bracket 25"/>
          <p:cNvSpPr>
            <a:spLocks noChangeArrowheads="1"/>
          </p:cNvSpPr>
          <p:nvPr/>
        </p:nvSpPr>
        <p:spPr bwMode="auto">
          <a:xfrm>
            <a:off x="5513044" y="5330331"/>
            <a:ext cx="2520950" cy="1296988"/>
          </a:xfrm>
          <a:prstGeom prst="bracketPair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9933"/>
            </a:solidFill>
            <a:round/>
            <a:headEnd/>
            <a:tailEnd/>
          </a:ln>
        </p:spPr>
        <p:txBody>
          <a:bodyPr lIns="82942" tIns="41473" rIns="82942" bIns="41473" anchor="ctr"/>
          <a:lstStyle/>
          <a:p>
            <a:pPr algn="ctr" defTabSz="828651" eaLnBrk="0" hangingPunct="0"/>
            <a:endParaRPr kumimoji="0" lang="en-US" sz="2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5620994" y="5474795"/>
            <a:ext cx="2305050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fr-FR" altLang="ja-JP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Configuration inversion between          </a:t>
            </a:r>
            <a:r>
              <a:rPr kumimoji="0" lang="fr-FR" altLang="ja-JP" smtClean="0">
                <a:solidFill>
                  <a:srgbClr val="000000"/>
                </a:solidFill>
                <a:ea typeface="ＭＳ Ｐゴシック" pitchFamily="50" charset="-128"/>
                <a:cs typeface="+mn-cs"/>
              </a:rPr>
              <a:t>and</a:t>
            </a:r>
          </a:p>
        </p:txBody>
      </p:sp>
      <p:pic>
        <p:nvPicPr>
          <p:cNvPr id="68" name="Picture 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82" y="5835163"/>
            <a:ext cx="533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60" y="5763719"/>
            <a:ext cx="504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38"/>
          <p:cNvSpPr>
            <a:spLocks noChangeArrowheads="1"/>
          </p:cNvSpPr>
          <p:nvPr/>
        </p:nvSpPr>
        <p:spPr bwMode="auto">
          <a:xfrm>
            <a:off x="5694018" y="6195521"/>
            <a:ext cx="2326272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altLang="ja-JP" b="1" smtClean="0">
                <a:solidFill>
                  <a:srgbClr val="CC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Shape coexistence</a:t>
            </a:r>
            <a:r>
              <a:rPr kumimoji="0" lang="fr-FR" altLang="ja-JP" b="1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endParaRPr kumimoji="0" lang="fr-FR" altLang="ja-JP" b="1" i="1" smtClean="0">
              <a:solidFill>
                <a:srgbClr val="333399"/>
              </a:solidFill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" name="Rectangle 53"/>
          <p:cNvSpPr>
            <a:spLocks noChangeArrowheads="1"/>
          </p:cNvSpPr>
          <p:nvPr/>
        </p:nvSpPr>
        <p:spPr bwMode="auto">
          <a:xfrm>
            <a:off x="6879887" y="3342750"/>
            <a:ext cx="21643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7" tIns="45717" rIns="91437" bIns="45717">
            <a:spAutoFit/>
          </a:bodyPr>
          <a:lstStyle/>
          <a:p>
            <a:r>
              <a:rPr lang="en-US" altLang="ja-JP" sz="1000">
                <a:solidFill>
                  <a:srgbClr val="000000"/>
                </a:solidFill>
                <a:latin typeface="Century Schoolbook L"/>
                <a:ea typeface="ＭＳ Ｐゴシック" pitchFamily="50" charset="-128"/>
                <a:cs typeface="+mn-cs"/>
              </a:rPr>
              <a:t>F. Sarazin </a:t>
            </a:r>
            <a:r>
              <a:rPr lang="en-US" altLang="ja-JP" sz="1000" i="1">
                <a:solidFill>
                  <a:srgbClr val="000000"/>
                </a:solidFill>
                <a:latin typeface="Century Schoolbook L"/>
                <a:ea typeface="ＭＳ Ｐゴシック" pitchFamily="50" charset="-128"/>
                <a:cs typeface="+mn-cs"/>
              </a:rPr>
              <a:t>et al</a:t>
            </a:r>
            <a:r>
              <a:rPr lang="en-US" altLang="ja-JP" sz="1000">
                <a:solidFill>
                  <a:srgbClr val="000000"/>
                </a:solidFill>
                <a:latin typeface="Century Schoolbook L"/>
                <a:ea typeface="ＭＳ Ｐゴシック" pitchFamily="50" charset="-128"/>
                <a:cs typeface="+mn-cs"/>
              </a:rPr>
              <a:t>., PRL 84, 5062 (2000)</a:t>
            </a:r>
          </a:p>
        </p:txBody>
      </p:sp>
    </p:spTree>
    <p:extLst>
      <p:ext uri="{BB962C8B-B14F-4D97-AF65-F5344CB8AC3E}">
        <p14:creationId xmlns:p14="http://schemas.microsoft.com/office/powerpoint/2010/main" val="23542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0641"/>
            <a:ext cx="5394419" cy="461659"/>
          </a:xfrm>
        </p:spPr>
        <p:txBody>
          <a:bodyPr/>
          <a:lstStyle/>
          <a:p>
            <a:r>
              <a:rPr lang="en-US" altLang="ja-JP" dirty="0" smtClean="0"/>
              <a:t>Problem: spin orientation reduction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24" y="925119"/>
            <a:ext cx="2408023" cy="303042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auto">
          <a:xfrm>
            <a:off x="5707639" y="4840587"/>
            <a:ext cx="2383608" cy="13491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CCFF"/>
            </a:solidFill>
            <a:miter lim="800000"/>
            <a:headEnd/>
            <a:tailEnd/>
          </a:ln>
          <a:extLst/>
        </p:spPr>
        <p:txBody>
          <a:bodyPr wrap="none" rtlCol="0" anchor="ctr"/>
          <a:lstStyle/>
          <a:p>
            <a:pPr algn="ctr" defTabSz="4176713"/>
            <a:r>
              <a:rPr lang="en-US" altLang="ja-JP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36S</a:t>
            </a:r>
            <a:r>
              <a:rPr lang="en-US" altLang="ja-JP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dirty="0" smtClean="0">
                <a:latin typeface="+mn-lt"/>
                <a:ea typeface="ＭＳ Ｐゴシック" pitchFamily="50" charset="-128"/>
              </a:rPr>
              <a:t>→ 31Al</a:t>
            </a:r>
          </a:p>
          <a:p>
            <a:pPr algn="ctr" defTabSz="4176713"/>
            <a:r>
              <a:rPr lang="en-US" altLang="ja-JP" dirty="0" smtClean="0">
                <a:latin typeface="+mn-lt"/>
                <a:ea typeface="ＭＳ Ｐゴシック" pitchFamily="50" charset="-128"/>
              </a:rPr>
              <a:t>(5-nucleon removal)</a:t>
            </a:r>
            <a:endParaRPr lang="en-US" altLang="ja-JP" dirty="0">
              <a:latin typeface="+mn-lt"/>
              <a:ea typeface="ＭＳ Ｐゴシック" pitchFamily="50" charset="-128"/>
            </a:endParaRPr>
          </a:p>
          <a:p>
            <a:pPr algn="ctr" defTabSz="4176713"/>
            <a:endParaRPr lang="en-US" altLang="ja-JP" b="1" i="1" dirty="0" smtClean="0">
              <a:solidFill>
                <a:srgbClr val="0070C0"/>
              </a:solidFill>
              <a:latin typeface="+mn-lt"/>
              <a:ea typeface="ＭＳ Ｐゴシック" pitchFamily="50" charset="-128"/>
            </a:endParaRPr>
          </a:p>
          <a:p>
            <a:pPr algn="ctr" defTabSz="4176713"/>
            <a:r>
              <a:rPr lang="en-US" altLang="ja-JP" b="1" i="1" dirty="0" smtClean="0">
                <a:solidFill>
                  <a:srgbClr val="0070C0"/>
                </a:solidFill>
                <a:latin typeface="+mn-lt"/>
                <a:ea typeface="ＭＳ Ｐゴシック" pitchFamily="50" charset="-128"/>
              </a:rPr>
              <a:t>P</a:t>
            </a:r>
            <a:r>
              <a:rPr lang="en-US" altLang="ja-JP" b="1" dirty="0" smtClean="0">
                <a:solidFill>
                  <a:srgbClr val="0070C0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ja-JP" altLang="en-US" b="1" dirty="0">
                <a:solidFill>
                  <a:srgbClr val="0070C0"/>
                </a:solidFill>
                <a:latin typeface="+mn-lt"/>
                <a:ea typeface="ＭＳ Ｐゴシック" pitchFamily="50" charset="-128"/>
              </a:rPr>
              <a:t>～ </a:t>
            </a:r>
            <a:r>
              <a:rPr lang="en-US" altLang="ja-JP" b="1" dirty="0">
                <a:solidFill>
                  <a:srgbClr val="0070C0"/>
                </a:solidFill>
                <a:latin typeface="+mn-lt"/>
                <a:ea typeface="ＭＳ Ｐゴシック" pitchFamily="50" charset="-128"/>
              </a:rPr>
              <a:t>3%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201061" y="3955545"/>
            <a:ext cx="3942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tabLst>
                <a:tab pos="2700020" algn="ctr"/>
                <a:tab pos="5400040" algn="r"/>
                <a:tab pos="266700" algn="l"/>
                <a:tab pos="2700020" algn="ctr"/>
                <a:tab pos="5400040" algn="r"/>
              </a:tabLst>
            </a:pP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De </a:t>
            </a:r>
            <a:r>
              <a:rPr lang="en-US" altLang="ja-JP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Rydt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ja-JP" sz="1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altLang="ja-JP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4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ja-JP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1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B678</a:t>
            </a:r>
            <a:r>
              <a:rPr lang="en-US" altLang="ja-JP" sz="1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344-349 (2009)</a:t>
            </a:r>
            <a:endParaRPr lang="ja-JP" altLang="ja-JP" sz="1400" kern="100" dirty="0"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22389" y="834684"/>
            <a:ext cx="3638625" cy="5355100"/>
            <a:chOff x="4972357" y="1045699"/>
            <a:chExt cx="3638625" cy="535510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222" y="1045699"/>
              <a:ext cx="2922252" cy="2782663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5449141" y="5051602"/>
              <a:ext cx="2383608" cy="134919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CCFF"/>
              </a:solidFill>
              <a:miter lim="800000"/>
              <a:headEnd/>
              <a:tailEnd/>
            </a:ln>
            <a:extLst/>
          </p:spPr>
          <p:txBody>
            <a:bodyPr wrap="none" rtlCol="0" anchor="ctr"/>
            <a:lstStyle/>
            <a:p>
              <a:pPr algn="ctr" defTabSz="4176713"/>
              <a:r>
                <a:rPr lang="en-US" altLang="ja-JP" dirty="0" smtClean="0">
                  <a:solidFill>
                    <a:srgbClr val="FF0000"/>
                  </a:solidFill>
                  <a:latin typeface="+mn-lt"/>
                  <a:ea typeface="ＭＳ Ｐゴシック" pitchFamily="50" charset="-128"/>
                </a:rPr>
                <a:t>40Ar </a:t>
              </a:r>
              <a:r>
                <a:rPr lang="en-US" altLang="ja-JP" dirty="0" smtClean="0">
                  <a:latin typeface="+mn-lt"/>
                  <a:ea typeface="ＭＳ Ｐゴシック" pitchFamily="50" charset="-128"/>
                </a:rPr>
                <a:t>→ 31Al</a:t>
              </a:r>
            </a:p>
            <a:p>
              <a:pPr algn="ctr" defTabSz="4176713"/>
              <a:r>
                <a:rPr lang="en-US" altLang="ja-JP" dirty="0" smtClean="0">
                  <a:latin typeface="+mn-lt"/>
                  <a:ea typeface="ＭＳ Ｐゴシック" pitchFamily="50" charset="-128"/>
                </a:rPr>
                <a:t>(9-nucleon removal)</a:t>
              </a:r>
              <a:endParaRPr lang="en-US" altLang="ja-JP" dirty="0">
                <a:latin typeface="+mn-lt"/>
                <a:ea typeface="ＭＳ Ｐゴシック" pitchFamily="50" charset="-128"/>
              </a:endParaRPr>
            </a:p>
            <a:p>
              <a:pPr algn="ctr" defTabSz="4176713"/>
              <a:endParaRPr lang="en-US" altLang="ja-JP" b="1" i="1" dirty="0" smtClean="0">
                <a:solidFill>
                  <a:srgbClr val="0070C0"/>
                </a:solidFill>
                <a:latin typeface="+mn-lt"/>
                <a:ea typeface="ＭＳ Ｐゴシック" pitchFamily="50" charset="-128"/>
              </a:endParaRPr>
            </a:p>
            <a:p>
              <a:pPr algn="ctr" defTabSz="4176713"/>
              <a:r>
                <a:rPr lang="en-US" altLang="ja-JP" b="1" i="1" dirty="0" smtClean="0">
                  <a:solidFill>
                    <a:srgbClr val="0070C0"/>
                  </a:solidFill>
                  <a:latin typeface="+mn-lt"/>
                  <a:ea typeface="ＭＳ Ｐゴシック" pitchFamily="50" charset="-128"/>
                </a:rPr>
                <a:t>P</a:t>
              </a:r>
              <a:r>
                <a:rPr lang="en-US" altLang="ja-JP" b="1" dirty="0" smtClean="0">
                  <a:solidFill>
                    <a:srgbClr val="0070C0"/>
                  </a:solidFill>
                  <a:latin typeface="+mn-lt"/>
                  <a:ea typeface="ＭＳ Ｐゴシック" pitchFamily="50" charset="-128"/>
                </a:rPr>
                <a:t> </a:t>
              </a:r>
              <a:r>
                <a:rPr lang="ja-JP" altLang="en-US" b="1" dirty="0">
                  <a:solidFill>
                    <a:srgbClr val="0070C0"/>
                  </a:solidFill>
                  <a:latin typeface="+mn-lt"/>
                  <a:ea typeface="ＭＳ Ｐゴシック" pitchFamily="50" charset="-128"/>
                </a:rPr>
                <a:t>～ </a:t>
              </a:r>
              <a:r>
                <a:rPr lang="en-US" altLang="ja-JP" b="1" dirty="0" smtClean="0">
                  <a:solidFill>
                    <a:srgbClr val="0070C0"/>
                  </a:solidFill>
                  <a:latin typeface="+mn-lt"/>
                  <a:ea typeface="ＭＳ Ｐゴシック" pitchFamily="50" charset="-128"/>
                </a:rPr>
                <a:t>0.3</a:t>
              </a:r>
              <a:r>
                <a:rPr lang="en-US" altLang="ja-JP" b="1" dirty="0">
                  <a:solidFill>
                    <a:srgbClr val="0070C0"/>
                  </a:solidFill>
                  <a:latin typeface="+mn-lt"/>
                  <a:ea typeface="ＭＳ Ｐゴシック" pitchFamily="50" charset="-128"/>
                </a:rPr>
                <a:t>%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72357" y="4076125"/>
              <a:ext cx="36386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spcAft>
                  <a:spcPts val="0"/>
                </a:spcAft>
                <a:tabLst>
                  <a:tab pos="2700020" algn="ctr"/>
                  <a:tab pos="5400040" algn="r"/>
                  <a:tab pos="266700" algn="l"/>
                  <a:tab pos="2700020" algn="ctr"/>
                  <a:tab pos="5400040" algn="r"/>
                </a:tabLst>
              </a:pP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ja-JP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Nagae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C </a:t>
              </a:r>
              <a:r>
                <a:rPr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  <a:r>
                <a:rPr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027301 (</a:t>
              </a:r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2009)</a:t>
              </a:r>
              <a:endParaRPr lang="ja-JP" altLang="ja-JP" sz="1400" kern="100" dirty="0"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0.9|0.8|17.3|10.6|0.7"/>
</p:tagLst>
</file>

<file path=ppt/theme/theme1.xml><?xml version="1.0" encoding="utf-8"?>
<a:theme xmlns:a="http://schemas.openxmlformats.org/drawingml/2006/main" name="1_RIKEN HU">
  <a:themeElements>
    <a:clrScheme name="1_RIKEN H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上野スペシャル">
      <a:majorFont>
        <a:latin typeface="Arial"/>
        <a:ea typeface="MeiryoKe_PGothic"/>
        <a:cs typeface="Arial Unicode MS"/>
      </a:majorFont>
      <a:minorFont>
        <a:latin typeface="Arial"/>
        <a:ea typeface="MeiryoKe_PGothic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FFFF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anchor="ctr"/>
      <a:lstStyle>
        <a:defPPr algn="ctr" defTabSz="4176713">
          <a:defRPr sz="4000">
            <a:latin typeface="Times New Roman" pitchFamily="18" charset="0"/>
            <a:ea typeface="ＭＳ Ｐゴシック" pitchFamily="50" charset="-128"/>
          </a:defRPr>
        </a:defPPr>
      </a:lstStyle>
    </a:spDef>
  </a:objectDefaults>
  <a:extraClrSchemeLst>
    <a:extraClrScheme>
      <a:clrScheme name="1_RIKEN H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KEN HU">
  <a:themeElements>
    <a:clrScheme name="1_RIKEN H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上野スペシャル">
      <a:majorFont>
        <a:latin typeface="Arial"/>
        <a:ea typeface="MeiryoKe_PGothic"/>
        <a:cs typeface="Arial Unicode MS"/>
      </a:majorFont>
      <a:minorFont>
        <a:latin typeface="Arial"/>
        <a:ea typeface="MeiryoKe_PGothic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FFFFF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ln w="9525">
          <a:noFill/>
          <a:miter lim="800000"/>
          <a:headEnd/>
          <a:tailEnd/>
        </a:ln>
      </a:spPr>
      <a:bodyPr wrap="square" rtlCol="0" anchor="ctr"/>
      <a:lstStyle>
        <a:defPPr algn="ctr">
          <a:defRPr dirty="0">
            <a:latin typeface="Arial" pitchFamily="34" charset="0"/>
            <a:ea typeface="MeiryoKe_PGothic" pitchFamily="50" charset="-128"/>
            <a:cs typeface="Arial" pitchFamily="34" charset="0"/>
          </a:defRPr>
        </a:defPPr>
      </a:lstStyle>
    </a:spDef>
  </a:objectDefaults>
  <a:extraClrSchemeLst>
    <a:extraClrScheme>
      <a:clrScheme name="1_RIKEN H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KEN H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KEN H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標準デザイン 8">
      <a:dk1>
        <a:srgbClr val="000000"/>
      </a:dk1>
      <a:lt1>
        <a:srgbClr val="FFFFFF"/>
      </a:lt1>
      <a:dk2>
        <a:srgbClr val="000000"/>
      </a:dk2>
      <a:lt2>
        <a:srgbClr val="336699"/>
      </a:lt2>
      <a:accent1>
        <a:srgbClr val="FF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平成角ゴシック"/>
        <a:cs typeface=""/>
      </a:majorFont>
      <a:minorFont>
        <a:latin typeface="平成明朝"/>
        <a:ea typeface="平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046163" marR="0" indent="-1046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046163" marR="0" indent="-1046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0000"/>
        </a:dk1>
        <a:lt1>
          <a:srgbClr val="FFFFFF"/>
        </a:lt1>
        <a:dk2>
          <a:srgbClr val="000000"/>
        </a:dk2>
        <a:lt2>
          <a:srgbClr val="336699"/>
        </a:lt2>
        <a:accent1>
          <a:srgbClr val="FF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Ueno's template</Template>
  <TotalTime>65782</TotalTime>
  <Words>4082</Words>
  <Application>Microsoft Office PowerPoint</Application>
  <PresentationFormat>画面に合わせる (4:3)</PresentationFormat>
  <Paragraphs>809</Paragraphs>
  <Slides>53</Slides>
  <Notes>16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27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84" baseType="lpstr">
      <vt:lpstr>Verdana</vt:lpstr>
      <vt:lpstr>Century</vt:lpstr>
      <vt:lpstr>ＭＳ Ｐゴシック</vt:lpstr>
      <vt:lpstr>Symbol</vt:lpstr>
      <vt:lpstr>Arial Narrow</vt:lpstr>
      <vt:lpstr>HGP創英角ｺﾞｼｯｸUB</vt:lpstr>
      <vt:lpstr>Arial Unicode MS</vt:lpstr>
      <vt:lpstr>ＭＳ Ｐ明朝</vt:lpstr>
      <vt:lpstr>MeiryoKe_PGothic</vt:lpstr>
      <vt:lpstr>HGS創英角ｺﾞｼｯｸUB</vt:lpstr>
      <vt:lpstr>Tahoma</vt:lpstr>
      <vt:lpstr>ＭＳ 明朝</vt:lpstr>
      <vt:lpstr>Osaka</vt:lpstr>
      <vt:lpstr>Century Schoolbook L</vt:lpstr>
      <vt:lpstr>ＤＨＰ平成ゴシックW5</vt:lpstr>
      <vt:lpstr>Comic Sans MS</vt:lpstr>
      <vt:lpstr>HGS創英角ﾎﾟｯﾌﾟ体</vt:lpstr>
      <vt:lpstr>平成角ゴシック</vt:lpstr>
      <vt:lpstr>Wingdings</vt:lpstr>
      <vt:lpstr>Times</vt:lpstr>
      <vt:lpstr>ＭＳ ゴシック</vt:lpstr>
      <vt:lpstr>Times New Roman</vt:lpstr>
      <vt:lpstr>Arial</vt:lpstr>
      <vt:lpstr>Gill Sans</vt:lpstr>
      <vt:lpstr>平成明朝</vt:lpstr>
      <vt:lpstr>ヒラギノ角ゴ ProN W3</vt:lpstr>
      <vt:lpstr>MeiryoKe_UIGothic</vt:lpstr>
      <vt:lpstr>1_RIKEN HU</vt:lpstr>
      <vt:lpstr>2_RIKEN HU</vt:lpstr>
      <vt:lpstr>1_標準デザイン</vt:lpstr>
      <vt:lpstr>数式</vt:lpstr>
      <vt:lpstr>Nuclear Moments and Structure of Unstable Nuclei</vt:lpstr>
      <vt:lpstr>Nuclear-moment measurements of unstable nuclei</vt:lpstr>
      <vt:lpstr>Nuclear-moment measurements of unstable nuclei</vt:lpstr>
      <vt:lpstr>Fragment-induced spin orientation</vt:lpstr>
      <vt:lpstr>BigRIPS – superconducting in-flight RI separator </vt:lpstr>
      <vt:lpstr>μ &amp; Q of 43S</vt:lpstr>
      <vt:lpstr>BigRIPS Layout for the present experiment</vt:lpstr>
      <vt:lpstr>Q(43mS) measurement @BigRIPS (Spokesperson: J.M. Daugas)</vt:lpstr>
      <vt:lpstr>Problem: spin orientation reduction</vt:lpstr>
      <vt:lpstr>Problem</vt:lpstr>
      <vt:lpstr>New method: dispersion-matched two-step PF</vt:lpstr>
      <vt:lpstr>Smearing out of A due to target thickness</vt:lpstr>
      <vt:lpstr>PowerPoint プレゼンテーション</vt:lpstr>
      <vt:lpstr>Dispersion matching for spin-aligned RIBs</vt:lpstr>
      <vt:lpstr>BigRIPS Layout for the present experiment</vt:lpstr>
      <vt:lpstr>Result</vt:lpstr>
      <vt:lpstr>PowerPoint プレゼンテーション</vt:lpstr>
      <vt:lpstr>RIKEN RI Beam Factory (RIBF)</vt:lpstr>
      <vt:lpstr>μ &amp;Q (AlG.S.) measurements @RIKEN</vt:lpstr>
      <vt:lpstr>Q (33Al) measurement @GANIL</vt:lpstr>
      <vt:lpstr>μ &amp; Q of 43S</vt:lpstr>
      <vt:lpstr>One particle in the deformed WS potentinal</vt:lpstr>
      <vt:lpstr>Status</vt:lpstr>
      <vt:lpstr>Beta-delayed γ &amp; n spectroscopy with stopped pol. RI</vt:lpstr>
      <vt:lpstr>Iπ assignment of the 15C levels</vt:lpstr>
      <vt:lpstr>β-neutron-γ spectroscopy with 17B↑</vt:lpstr>
      <vt:lpstr>Decay scheme of 17B</vt:lpstr>
      <vt:lpstr>Iπ assignment of the 17C levels</vt:lpstr>
      <vt:lpstr>PowerPoint プレゼンテーション</vt:lpstr>
      <vt:lpstr>RIKEN RI Beam Factory (RIBF)</vt:lpstr>
      <vt:lpstr>SLOWRI facility</vt:lpstr>
      <vt:lpstr>Summary</vt:lpstr>
      <vt:lpstr>Spin-parity assignment of the 32mAl state at Ex=957 keV</vt:lpstr>
      <vt:lpstr>Ordering of 2+ and 4+ in 32Al</vt:lpstr>
      <vt:lpstr>SLOWRI - a universal low-energy RI-beam facility</vt:lpstr>
      <vt:lpstr>PowerPoint プレゼンテーション</vt:lpstr>
      <vt:lpstr>Probe nucleus</vt:lpstr>
      <vt:lpstr>RIKEN RI Beam Factory (RIBF)</vt:lpstr>
      <vt:lpstr>BigRIPS Layout for the present experiment</vt:lpstr>
      <vt:lpstr>Time Differential Perturbed Angular Distribution (TDPAD)</vt:lpstr>
      <vt:lpstr>Mesurements</vt:lpstr>
      <vt:lpstr>Result 1 : dispersion matching</vt:lpstr>
      <vt:lpstr>Result 2 : two-step vs one-step</vt:lpstr>
      <vt:lpstr>Spin-parity assignment of the 32mAl state at Ex=957 keV</vt:lpstr>
      <vt:lpstr>Ordering of 2+ and 4+ in 32Al</vt:lpstr>
      <vt:lpstr>Ordering of 2+ and 4+ in 32Al:  Shell model predictions</vt:lpstr>
      <vt:lpstr>Two-step PF scheme: Results</vt:lpstr>
      <vt:lpstr>Experiment: Method</vt:lpstr>
      <vt:lpstr>PowerPoint プレゼンテーション</vt:lpstr>
      <vt:lpstr>PowerPoint プレゼンテーション</vt:lpstr>
      <vt:lpstr>NMR for Q-moment determination (β-NQR)</vt:lpstr>
      <vt:lpstr>νQ scan</vt:lpstr>
      <vt:lpstr>RF system for μ- &amp; Q-moment measurements</vt:lpstr>
    </vt:vector>
  </TitlesOfParts>
  <Company>理研　応用原子核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POL実験</dc:title>
  <dc:creator>H. Ueno</dc:creator>
  <cp:lastModifiedBy>ueno</cp:lastModifiedBy>
  <cp:revision>2733</cp:revision>
  <cp:lastPrinted>2012-10-02T04:44:22Z</cp:lastPrinted>
  <dcterms:created xsi:type="dcterms:W3CDTF">2002-12-24T06:15:39Z</dcterms:created>
  <dcterms:modified xsi:type="dcterms:W3CDTF">2014-06-03T07:02:25Z</dcterms:modified>
</cp:coreProperties>
</file>