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02" r:id="rId2"/>
    <p:sldId id="310" r:id="rId3"/>
    <p:sldId id="311" r:id="rId4"/>
    <p:sldId id="350" r:id="rId5"/>
    <p:sldId id="316" r:id="rId6"/>
    <p:sldId id="357" r:id="rId7"/>
    <p:sldId id="358" r:id="rId8"/>
    <p:sldId id="315" r:id="rId9"/>
    <p:sldId id="348" r:id="rId10"/>
    <p:sldId id="318" r:id="rId11"/>
    <p:sldId id="319" r:id="rId12"/>
    <p:sldId id="320" r:id="rId13"/>
    <p:sldId id="325" r:id="rId14"/>
    <p:sldId id="329" r:id="rId15"/>
    <p:sldId id="338" r:id="rId16"/>
    <p:sldId id="353" r:id="rId17"/>
    <p:sldId id="354" r:id="rId18"/>
    <p:sldId id="339" r:id="rId19"/>
    <p:sldId id="340" r:id="rId20"/>
    <p:sldId id="355" r:id="rId21"/>
    <p:sldId id="356" r:id="rId22"/>
    <p:sldId id="336" r:id="rId23"/>
    <p:sldId id="312" r:id="rId24"/>
    <p:sldId id="352" r:id="rId25"/>
  </p:sldIdLst>
  <p:sldSz cx="9144000" cy="6858000" type="screen4x3"/>
  <p:notesSz cx="6858000" cy="9144000"/>
  <p:embeddedFontLst>
    <p:embeddedFont>
      <p:font typeface="Corbel" panose="020B0503020204020204" pitchFamily="34" charset="0"/>
      <p:regular r:id="rId27"/>
      <p:bold r:id="rId28"/>
      <p:italic r:id="rId29"/>
      <p:boldItalic r:id="rId30"/>
    </p:embeddedFont>
    <p:embeddedFont>
      <p:font typeface="Arial Unicode MS" panose="020B0604020202020204" pitchFamily="34" charset="-128"/>
      <p:regular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Gill Sans MT" panose="020B0502020104020203"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7F8E6"/>
    <a:srgbClr val="F2F6C2"/>
    <a:srgbClr val="E94D23"/>
    <a:srgbClr val="F1F61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29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89DBA-17A5-4294-8DA8-36460DC503E4}" type="datetimeFigureOut">
              <a:rPr lang="en-US" smtClean="0"/>
              <a:t>6/2/2014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1A9E1-124B-41D7-83A3-50C3E464BEFA}" type="slidenum">
              <a:rPr lang="en-US" smtClean="0"/>
              <a:t>‹#›</a:t>
            </a:fld>
            <a:endParaRPr lang="en-US"/>
          </a:p>
        </p:txBody>
      </p:sp>
    </p:spTree>
    <p:extLst>
      <p:ext uri="{BB962C8B-B14F-4D97-AF65-F5344CB8AC3E}">
        <p14:creationId xmlns:p14="http://schemas.microsoft.com/office/powerpoint/2010/main" val="181717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7B3C-BFA5-4770-A163-8D7E2F917B18}" type="datetimeFigureOut">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57B3C-BFA5-4770-A163-8D7E2F917B18}" type="datetimeFigureOut">
              <a:rPr lang="en-US" smtClean="0"/>
              <a:pPr/>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57B3C-BFA5-4770-A163-8D7E2F917B18}" type="datetimeFigureOut">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57B3C-BFA5-4770-A163-8D7E2F917B18}" type="datetimeFigureOut">
              <a:rPr lang="en-US" smtClean="0"/>
              <a:pPr/>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57B3C-BFA5-4770-A163-8D7E2F917B18}" type="datetimeFigureOut">
              <a:rPr lang="en-US" smtClean="0"/>
              <a:pPr/>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57B3C-BFA5-4770-A163-8D7E2F917B18}" type="datetimeFigureOut">
              <a:rPr lang="en-US" smtClean="0"/>
              <a:pPr/>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57B3C-BFA5-4770-A163-8D7E2F917B18}" type="datetimeFigureOut">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57B3C-BFA5-4770-A163-8D7E2F917B18}" type="datetimeFigureOut">
              <a:rPr lang="en-US" smtClean="0"/>
              <a:pPr/>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14070-F734-4955-9724-7C7DA76BFA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bg1">
                <a:alpha val="51000"/>
              </a:schemeClr>
            </a:gs>
            <a:gs pos="0">
              <a:schemeClr val="bg1">
                <a:lumMod val="75000"/>
              </a:schemeClr>
            </a:gs>
            <a:gs pos="100000">
              <a:schemeClr val="bg1">
                <a:lumMod val="8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57B3C-BFA5-4770-A163-8D7E2F917B18}" type="datetimeFigureOut">
              <a:rPr lang="en-US" smtClean="0"/>
              <a:pPr/>
              <a:t>6/2/2014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14070-F734-4955-9724-7C7DA76BFA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homedir\home1\zegers\My Documents\presentations\hlogo4.gif"/>
          <p:cNvPicPr>
            <a:picLocks noChangeAspect="1" noChangeArrowheads="1"/>
          </p:cNvPicPr>
          <p:nvPr/>
        </p:nvPicPr>
        <p:blipFill>
          <a:blip r:embed="rId2" cstate="print">
            <a:grayscl/>
          </a:blip>
          <a:srcRect/>
          <a:stretch>
            <a:fillRect/>
          </a:stretch>
        </p:blipFill>
        <p:spPr bwMode="auto">
          <a:xfrm>
            <a:off x="1151141" y="5178056"/>
            <a:ext cx="1362738" cy="1362738"/>
          </a:xfrm>
          <a:prstGeom prst="rect">
            <a:avLst/>
          </a:prstGeom>
          <a:noFill/>
        </p:spPr>
      </p:pic>
      <p:pic>
        <p:nvPicPr>
          <p:cNvPr id="12" name="Picture 4" descr="https://intra.nscl.msu.edu/illustrations/images/nscl_logo_150.gif"/>
          <p:cNvPicPr>
            <a:picLocks noChangeAspect="1" noChangeArrowheads="1"/>
          </p:cNvPicPr>
          <p:nvPr/>
        </p:nvPicPr>
        <p:blipFill>
          <a:blip r:embed="rId3" cstate="print">
            <a:grayscl/>
          </a:blip>
          <a:srcRect/>
          <a:stretch>
            <a:fillRect/>
          </a:stretch>
        </p:blipFill>
        <p:spPr bwMode="auto">
          <a:xfrm>
            <a:off x="76200" y="5178056"/>
            <a:ext cx="1078484" cy="1380460"/>
          </a:xfrm>
          <a:prstGeom prst="rect">
            <a:avLst/>
          </a:prstGeom>
          <a:noFill/>
        </p:spPr>
      </p:pic>
      <p:pic>
        <p:nvPicPr>
          <p:cNvPr id="13" name="Picture 5" descr="https://intra.nscl.msu.edu/illustrations/images/msu_logo_150.gif"/>
          <p:cNvPicPr>
            <a:picLocks noChangeAspect="1" noChangeArrowheads="1"/>
          </p:cNvPicPr>
          <p:nvPr/>
        </p:nvPicPr>
        <p:blipFill>
          <a:blip r:embed="rId4" cstate="print">
            <a:grayscl/>
          </a:blip>
          <a:srcRect/>
          <a:stretch>
            <a:fillRect/>
          </a:stretch>
        </p:blipFill>
        <p:spPr bwMode="auto">
          <a:xfrm>
            <a:off x="5181600" y="5181600"/>
            <a:ext cx="3869149" cy="1366964"/>
          </a:xfrm>
          <a:prstGeom prst="rect">
            <a:avLst/>
          </a:prstGeom>
          <a:noFill/>
          <a:ln w="9525">
            <a:noFill/>
            <a:miter lim="800000"/>
            <a:headEnd/>
            <a:tailEnd/>
          </a:ln>
        </p:spPr>
      </p:pic>
      <p:pic>
        <p:nvPicPr>
          <p:cNvPr id="14" name="Picture 6" descr="\\homedir\home1\zegers\My Documents\poster\nsf.gif"/>
          <p:cNvPicPr>
            <a:picLocks noChangeAspect="1" noChangeArrowheads="1"/>
          </p:cNvPicPr>
          <p:nvPr/>
        </p:nvPicPr>
        <p:blipFill>
          <a:blip r:embed="rId5" cstate="print">
            <a:grayscl/>
          </a:blip>
          <a:srcRect/>
          <a:stretch>
            <a:fillRect/>
          </a:stretch>
        </p:blipFill>
        <p:spPr bwMode="auto">
          <a:xfrm>
            <a:off x="3821684" y="5178056"/>
            <a:ext cx="1371600" cy="1371600"/>
          </a:xfrm>
          <a:prstGeom prst="rect">
            <a:avLst/>
          </a:prstGeom>
          <a:noFill/>
        </p:spPr>
      </p:pic>
      <p:sp>
        <p:nvSpPr>
          <p:cNvPr id="25" name="Title 24"/>
          <p:cNvSpPr>
            <a:spLocks noGrp="1"/>
          </p:cNvSpPr>
          <p:nvPr>
            <p:ph type="ctrTitle"/>
          </p:nvPr>
        </p:nvSpPr>
        <p:spPr>
          <a:xfrm>
            <a:off x="714095" y="1143000"/>
            <a:ext cx="7772400" cy="2590800"/>
          </a:xfrm>
        </p:spPr>
        <p:txBody>
          <a:bodyPr>
            <a:noAutofit/>
          </a:bodyPr>
          <a:lstStyle/>
          <a:p>
            <a:r>
              <a:rPr lang="en-US" sz="2800" dirty="0"/>
              <a:t>Charge-Exchange Reactions and </a:t>
            </a:r>
            <a:r>
              <a:rPr lang="en-US" sz="2800" dirty="0" smtClean="0"/>
              <a:t/>
            </a:r>
            <a:br>
              <a:rPr lang="en-US" sz="2800" dirty="0" smtClean="0"/>
            </a:br>
            <a:r>
              <a:rPr lang="en-US" sz="2800" dirty="0" smtClean="0"/>
              <a:t>Weak </a:t>
            </a:r>
            <a:r>
              <a:rPr lang="en-US" sz="2800" dirty="0"/>
              <a:t>Reaction Rates </a:t>
            </a:r>
            <a:r>
              <a:rPr lang="en-US" sz="2800" dirty="0" smtClean="0"/>
              <a:t>for Astrophysics</a:t>
            </a:r>
            <a:endParaRPr lang="en-US" sz="2800" dirty="0"/>
          </a:p>
        </p:txBody>
      </p:sp>
      <p:sp>
        <p:nvSpPr>
          <p:cNvPr id="26" name="Subtitle 25"/>
          <p:cNvSpPr>
            <a:spLocks noGrp="1"/>
          </p:cNvSpPr>
          <p:nvPr>
            <p:ph type="subTitle" idx="1"/>
          </p:nvPr>
        </p:nvSpPr>
        <p:spPr>
          <a:xfrm>
            <a:off x="1234562" y="2971800"/>
            <a:ext cx="6400800" cy="1752600"/>
          </a:xfrm>
        </p:spPr>
        <p:txBody>
          <a:bodyPr/>
          <a:lstStyle/>
          <a:p>
            <a:r>
              <a:rPr lang="en-US" dirty="0" err="1" smtClean="0"/>
              <a:t>Remco</a:t>
            </a:r>
            <a:r>
              <a:rPr lang="en-US" dirty="0" smtClean="0"/>
              <a:t> G.T. </a:t>
            </a:r>
            <a:r>
              <a:rPr lang="en-US" dirty="0" err="1" smtClean="0"/>
              <a:t>Zegers</a:t>
            </a:r>
            <a:endParaRPr lang="en-US" dirty="0"/>
          </a:p>
        </p:txBody>
      </p:sp>
      <p:pic>
        <p:nvPicPr>
          <p:cNvPr id="27" name="Picture 26" descr="PAlogo1.jpg"/>
          <p:cNvPicPr>
            <a:picLocks noChangeAspect="1"/>
          </p:cNvPicPr>
          <p:nvPr/>
        </p:nvPicPr>
        <p:blipFill>
          <a:blip r:embed="rId6" cstate="print"/>
          <a:stretch>
            <a:fillRect/>
          </a:stretch>
        </p:blipFill>
        <p:spPr>
          <a:xfrm>
            <a:off x="2450084" y="5181600"/>
            <a:ext cx="1371600" cy="1371600"/>
          </a:xfrm>
          <a:prstGeom prst="rect">
            <a:avLst/>
          </a:prstGeom>
        </p:spPr>
      </p:pic>
      <p:pic>
        <p:nvPicPr>
          <p:cNvPr id="9" name="Picture 5"/>
          <p:cNvPicPr>
            <a:picLocks noChangeAspect="1" noChangeArrowheads="1"/>
          </p:cNvPicPr>
          <p:nvPr/>
        </p:nvPicPr>
        <p:blipFill>
          <a:blip r:embed="rId7" cstate="print"/>
          <a:srcRect/>
          <a:stretch>
            <a:fillRect/>
          </a:stretch>
        </p:blipFill>
        <p:spPr bwMode="auto">
          <a:xfrm>
            <a:off x="6483475" y="228600"/>
            <a:ext cx="1703040" cy="1703040"/>
          </a:xfrm>
          <a:prstGeom prst="rect">
            <a:avLst/>
          </a:prstGeom>
          <a:noFill/>
          <a:ln w="9525">
            <a:noFill/>
            <a:miter lim="800000"/>
            <a:headEnd/>
            <a:tailEnd/>
          </a:ln>
          <a:effectLst/>
        </p:spPr>
      </p:pic>
      <p:pic>
        <p:nvPicPr>
          <p:cNvPr id="10" name="Picture 2052"/>
          <p:cNvPicPr>
            <a:picLocks noChangeAspect="1" noChangeArrowheads="1"/>
          </p:cNvPicPr>
          <p:nvPr/>
        </p:nvPicPr>
        <p:blipFill>
          <a:blip r:embed="rId8" cstate="print"/>
          <a:srcRect/>
          <a:stretch>
            <a:fillRect/>
          </a:stretch>
        </p:blipFill>
        <p:spPr bwMode="auto">
          <a:xfrm>
            <a:off x="838200" y="228600"/>
            <a:ext cx="1720552" cy="1720552"/>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a:stretch>
            <a:fillRect/>
          </a:stretch>
        </p:blipFill>
        <p:spPr bwMode="auto">
          <a:xfrm>
            <a:off x="2638400" y="228600"/>
            <a:ext cx="1224136" cy="1713791"/>
          </a:xfrm>
          <a:prstGeom prst="rect">
            <a:avLst/>
          </a:prstGeom>
          <a:noFill/>
          <a:ln w="9525">
            <a:noFill/>
            <a:miter lim="800000"/>
            <a:headEnd/>
            <a:tailEnd/>
          </a:ln>
          <a:effectLst/>
        </p:spPr>
      </p:pic>
      <p:pic>
        <p:nvPicPr>
          <p:cNvPr id="16" name="Picture 5" descr="\\intranet.nscl.msu.edu\files\user\zegers\My Documents\presentations\IMG_0264.JPG"/>
          <p:cNvPicPr>
            <a:picLocks noChangeAspect="1" noChangeArrowheads="1"/>
          </p:cNvPicPr>
          <p:nvPr/>
        </p:nvPicPr>
        <p:blipFill>
          <a:blip r:embed="rId10" cstate="print"/>
          <a:srcRect/>
          <a:stretch>
            <a:fillRect/>
          </a:stretch>
        </p:blipFill>
        <p:spPr bwMode="auto">
          <a:xfrm>
            <a:off x="3934544" y="228600"/>
            <a:ext cx="1255214" cy="1699667"/>
          </a:xfrm>
          <a:prstGeom prst="rect">
            <a:avLst/>
          </a:prstGeom>
          <a:noFill/>
          <a:ln w="9525">
            <a:noFill/>
            <a:miter lim="800000"/>
            <a:headEnd/>
            <a:tailEnd/>
          </a:ln>
        </p:spPr>
      </p:pic>
      <p:pic>
        <p:nvPicPr>
          <p:cNvPr id="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366" y="4004600"/>
            <a:ext cx="989776" cy="103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a:off x="1828800" y="3581400"/>
            <a:ext cx="5550302" cy="369332"/>
          </a:xfrm>
          <a:prstGeom prst="rect">
            <a:avLst/>
          </a:prstGeom>
          <a:noFill/>
        </p:spPr>
        <p:txBody>
          <a:bodyPr wrap="none" rtlCol="0">
            <a:spAutoFit/>
          </a:bodyPr>
          <a:lstStyle/>
          <a:p>
            <a:r>
              <a:rPr lang="en-US" dirty="0" smtClean="0"/>
              <a:t>For the NSCL Charge-Exchange group and Collaborators</a:t>
            </a:r>
            <a:endParaRPr lang="en-US" dirty="0"/>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00773" y="228600"/>
            <a:ext cx="1138215" cy="16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_chart_no56ni-01.png"/>
          <p:cNvPicPr>
            <a:picLocks noChangeAspect="1"/>
          </p:cNvPicPr>
          <p:nvPr/>
        </p:nvPicPr>
        <p:blipFill>
          <a:blip r:embed="rId2" cstate="print"/>
          <a:stretch>
            <a:fillRect/>
          </a:stretch>
        </p:blipFill>
        <p:spPr>
          <a:xfrm>
            <a:off x="152400" y="-1"/>
            <a:ext cx="8915400" cy="6854517"/>
          </a:xfrm>
          <a:prstGeom prst="rect">
            <a:avLst/>
          </a:prstGeom>
        </p:spPr>
      </p:pic>
      <p:sp>
        <p:nvSpPr>
          <p:cNvPr id="5" name="Oval 4"/>
          <p:cNvSpPr/>
          <p:nvPr/>
        </p:nvSpPr>
        <p:spPr>
          <a:xfrm>
            <a:off x="1143000" y="4572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344269"/>
            <a:ext cx="2342629" cy="646331"/>
          </a:xfrm>
          <a:prstGeom prst="rect">
            <a:avLst/>
          </a:prstGeom>
          <a:noFill/>
        </p:spPr>
        <p:txBody>
          <a:bodyPr wrap="none" rtlCol="0">
            <a:spAutoFit/>
          </a:bodyPr>
          <a:lstStyle/>
          <a:p>
            <a:r>
              <a:rPr lang="en-US" dirty="0" smtClean="0"/>
              <a:t>Studied in CE study </a:t>
            </a:r>
          </a:p>
          <a:p>
            <a:r>
              <a:rPr lang="en-US" dirty="0" smtClean="0"/>
              <a:t>(</a:t>
            </a:r>
            <a:r>
              <a:rPr lang="en-US" dirty="0" err="1" smtClean="0"/>
              <a:t>n,p</a:t>
            </a:r>
            <a:r>
              <a:rPr lang="en-US" dirty="0" smtClean="0"/>
              <a:t>), (d,</a:t>
            </a:r>
            <a:r>
              <a:rPr lang="en-US" baseline="30000" dirty="0" smtClean="0"/>
              <a:t>2</a:t>
            </a:r>
            <a:r>
              <a:rPr lang="en-US" dirty="0" smtClean="0"/>
              <a:t>He), (t,</a:t>
            </a:r>
            <a:r>
              <a:rPr lang="en-US" baseline="30000" dirty="0" smtClean="0"/>
              <a:t>3</a:t>
            </a:r>
            <a:r>
              <a:rPr lang="en-US" dirty="0" smtClean="0"/>
              <a:t>He)…</a:t>
            </a:r>
            <a:endParaRPr lang="en-US" dirty="0"/>
          </a:p>
        </p:txBody>
      </p:sp>
      <p:sp>
        <p:nvSpPr>
          <p:cNvPr id="2" name="TextBox 1"/>
          <p:cNvSpPr txBox="1"/>
          <p:nvPr/>
        </p:nvSpPr>
        <p:spPr>
          <a:xfrm>
            <a:off x="4393539" y="5791200"/>
            <a:ext cx="4674261" cy="954107"/>
          </a:xfrm>
          <a:prstGeom prst="rect">
            <a:avLst/>
          </a:prstGeom>
          <a:solidFill>
            <a:schemeClr val="bg1"/>
          </a:solidFill>
          <a:ln w="57150">
            <a:solidFill>
              <a:srgbClr val="FF0000"/>
            </a:solidFill>
          </a:ln>
        </p:spPr>
        <p:txBody>
          <a:bodyPr wrap="square" rtlCol="0">
            <a:spAutoFit/>
          </a:bodyPr>
          <a:lstStyle/>
          <a:p>
            <a:r>
              <a:rPr lang="en-US" sz="2800" dirty="0" smtClean="0"/>
              <a:t>Data from</a:t>
            </a:r>
          </a:p>
          <a:p>
            <a:r>
              <a:rPr lang="en-US" sz="2800" dirty="0" smtClean="0"/>
              <a:t>TRIUMF, KVI, RCNP, NSCL…</a:t>
            </a:r>
            <a:endParaRPr lang="en-US" sz="2800" dirty="0"/>
          </a:p>
        </p:txBody>
      </p:sp>
      <p:sp>
        <p:nvSpPr>
          <p:cNvPr id="8" name="Rectangle 7"/>
          <p:cNvSpPr/>
          <p:nvPr/>
        </p:nvSpPr>
        <p:spPr>
          <a:xfrm>
            <a:off x="228600" y="10804"/>
            <a:ext cx="3067571" cy="276999"/>
          </a:xfrm>
          <a:prstGeom prst="rect">
            <a:avLst/>
          </a:prstGeom>
        </p:spPr>
        <p:txBody>
          <a:bodyPr wrap="none">
            <a:spAutoFit/>
          </a:bodyPr>
          <a:lstStyle/>
          <a:p>
            <a:r>
              <a:rPr lang="en-US" sz="1200" dirty="0" smtClean="0"/>
              <a:t>A.L. Cole et al., Phys. Rev. C 86, 015809 (2012)</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of EC rate study</a:t>
            </a:r>
            <a:endParaRPr lang="en-US" dirty="0"/>
          </a:p>
        </p:txBody>
      </p:sp>
      <p:pic>
        <p:nvPicPr>
          <p:cNvPr id="3" name="Picture 2" descr="ecrates_deviations-01.png"/>
          <p:cNvPicPr>
            <a:picLocks noChangeAspect="1"/>
          </p:cNvPicPr>
          <p:nvPr/>
        </p:nvPicPr>
        <p:blipFill rotWithShape="1">
          <a:blip r:embed="rId2" cstate="print"/>
          <a:srcRect r="49367"/>
          <a:stretch/>
        </p:blipFill>
        <p:spPr>
          <a:xfrm>
            <a:off x="13447" y="1005410"/>
            <a:ext cx="4467010" cy="4861990"/>
          </a:xfrm>
          <a:prstGeom prst="rect">
            <a:avLst/>
          </a:prstGeom>
        </p:spPr>
      </p:pic>
      <p:pic>
        <p:nvPicPr>
          <p:cNvPr id="5" name="Picture 3"/>
          <p:cNvPicPr>
            <a:picLocks noChangeAspect="1" noChangeArrowheads="1"/>
          </p:cNvPicPr>
          <p:nvPr/>
        </p:nvPicPr>
        <p:blipFill>
          <a:blip r:embed="rId3" cstate="print"/>
          <a:srcRect/>
          <a:stretch>
            <a:fillRect/>
          </a:stretch>
        </p:blipFill>
        <p:spPr bwMode="auto">
          <a:xfrm>
            <a:off x="4924210" y="874059"/>
            <a:ext cx="3634458" cy="1005409"/>
          </a:xfrm>
          <a:prstGeom prst="rect">
            <a:avLst/>
          </a:prstGeom>
          <a:noFill/>
          <a:ln w="9525">
            <a:noFill/>
            <a:miter lim="800000"/>
            <a:headEnd/>
            <a:tailEnd/>
          </a:ln>
        </p:spPr>
      </p:pic>
      <p:sp>
        <p:nvSpPr>
          <p:cNvPr id="6" name="TextBox 5"/>
          <p:cNvSpPr txBox="1"/>
          <p:nvPr/>
        </p:nvSpPr>
        <p:spPr>
          <a:xfrm>
            <a:off x="876525" y="5833646"/>
            <a:ext cx="1257075" cy="338554"/>
          </a:xfrm>
          <a:prstGeom prst="rect">
            <a:avLst/>
          </a:prstGeom>
          <a:noFill/>
        </p:spPr>
        <p:txBody>
          <a:bodyPr wrap="none" rtlCol="0">
            <a:spAutoFit/>
          </a:bodyPr>
          <a:lstStyle/>
          <a:p>
            <a:r>
              <a:rPr lang="en-US" sz="1600" dirty="0" err="1" smtClean="0"/>
              <a:t>Honma</a:t>
            </a:r>
            <a:r>
              <a:rPr lang="en-US" sz="1600" dirty="0" smtClean="0"/>
              <a:t> et al.</a:t>
            </a:r>
            <a:endParaRPr lang="en-US" sz="1600" dirty="0"/>
          </a:p>
        </p:txBody>
      </p:sp>
      <p:sp>
        <p:nvSpPr>
          <p:cNvPr id="7" name="TextBox 6"/>
          <p:cNvSpPr txBox="1"/>
          <p:nvPr/>
        </p:nvSpPr>
        <p:spPr>
          <a:xfrm>
            <a:off x="2110904" y="5833646"/>
            <a:ext cx="1117614" cy="338554"/>
          </a:xfrm>
          <a:prstGeom prst="rect">
            <a:avLst/>
          </a:prstGeom>
          <a:noFill/>
        </p:spPr>
        <p:txBody>
          <a:bodyPr wrap="none" rtlCol="0">
            <a:spAutoFit/>
          </a:bodyPr>
          <a:lstStyle/>
          <a:p>
            <a:r>
              <a:rPr lang="en-US" sz="1600" dirty="0" err="1" smtClean="0"/>
              <a:t>Poves</a:t>
            </a:r>
            <a:r>
              <a:rPr lang="en-US" sz="1600" dirty="0" smtClean="0"/>
              <a:t> et al.</a:t>
            </a:r>
            <a:endParaRPr lang="en-US" sz="1600" dirty="0"/>
          </a:p>
        </p:txBody>
      </p:sp>
      <p:sp>
        <p:nvSpPr>
          <p:cNvPr id="8" name="TextBox 7"/>
          <p:cNvSpPr txBox="1"/>
          <p:nvPr/>
        </p:nvSpPr>
        <p:spPr>
          <a:xfrm>
            <a:off x="3198247" y="5829164"/>
            <a:ext cx="1188146" cy="338554"/>
          </a:xfrm>
          <a:prstGeom prst="rect">
            <a:avLst/>
          </a:prstGeom>
          <a:noFill/>
        </p:spPr>
        <p:txBody>
          <a:bodyPr wrap="none" rtlCol="0">
            <a:spAutoFit/>
          </a:bodyPr>
          <a:lstStyle/>
          <a:p>
            <a:r>
              <a:rPr lang="en-US" sz="1600" dirty="0" err="1" smtClean="0"/>
              <a:t>Möller</a:t>
            </a:r>
            <a:r>
              <a:rPr lang="en-US" sz="1600" dirty="0" smtClean="0"/>
              <a:t> et al.</a:t>
            </a:r>
            <a:endParaRPr lang="en-US" sz="1600" dirty="0"/>
          </a:p>
        </p:txBody>
      </p:sp>
      <p:sp>
        <p:nvSpPr>
          <p:cNvPr id="12" name="TextBox 11"/>
          <p:cNvSpPr txBox="1"/>
          <p:nvPr/>
        </p:nvSpPr>
        <p:spPr>
          <a:xfrm>
            <a:off x="4572000" y="2438400"/>
            <a:ext cx="4495800" cy="2308324"/>
          </a:xfrm>
          <a:prstGeom prst="rect">
            <a:avLst/>
          </a:prstGeom>
          <a:noFill/>
        </p:spPr>
        <p:txBody>
          <a:bodyPr wrap="square" rtlCol="0">
            <a:spAutoFit/>
          </a:bodyPr>
          <a:lstStyle/>
          <a:p>
            <a:r>
              <a:rPr lang="en-US" dirty="0" smtClean="0"/>
              <a:t>EC rates based on strengths from shell-model calculations with GXPF1a and KB3G deviate by less than 50%. </a:t>
            </a:r>
          </a:p>
          <a:p>
            <a:endParaRPr lang="en-US" dirty="0"/>
          </a:p>
          <a:p>
            <a:r>
              <a:rPr lang="en-US" dirty="0" smtClean="0"/>
              <a:t>EC rates based on QRPA calculations deviate significantly more, especially at low densities/temperatures where transitions to low-lying states are dominant.   </a:t>
            </a:r>
          </a:p>
        </p:txBody>
      </p:sp>
      <p:sp>
        <p:nvSpPr>
          <p:cNvPr id="13" name="Rectangle 12"/>
          <p:cNvSpPr/>
          <p:nvPr/>
        </p:nvSpPr>
        <p:spPr>
          <a:xfrm>
            <a:off x="6076429" y="6581001"/>
            <a:ext cx="3067571" cy="276999"/>
          </a:xfrm>
          <a:prstGeom prst="rect">
            <a:avLst/>
          </a:prstGeom>
        </p:spPr>
        <p:txBody>
          <a:bodyPr wrap="none">
            <a:spAutoFit/>
          </a:bodyPr>
          <a:lstStyle/>
          <a:p>
            <a:r>
              <a:rPr lang="en-US" sz="1200" dirty="0" smtClean="0"/>
              <a:t>A.L. Cole et al., Phys. Rev. C 86, 015809 (2012)</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_chart-01.png"/>
          <p:cNvPicPr>
            <a:picLocks noChangeAspect="1"/>
          </p:cNvPicPr>
          <p:nvPr/>
        </p:nvPicPr>
        <p:blipFill>
          <a:blip r:embed="rId2" cstate="print"/>
          <a:stretch>
            <a:fillRect/>
          </a:stretch>
        </p:blipFill>
        <p:spPr>
          <a:xfrm>
            <a:off x="-1" y="0"/>
            <a:ext cx="8919929" cy="6858000"/>
          </a:xfrm>
          <a:prstGeom prst="rect">
            <a:avLst/>
          </a:prstGeom>
        </p:spPr>
      </p:pic>
      <p:sp>
        <p:nvSpPr>
          <p:cNvPr id="2" name="Oval 1"/>
          <p:cNvSpPr/>
          <p:nvPr/>
        </p:nvSpPr>
        <p:spPr>
          <a:xfrm>
            <a:off x="1828800" y="4572000"/>
            <a:ext cx="685800" cy="1219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6452" y="4772036"/>
            <a:ext cx="704039"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Rectangle 4"/>
          <p:cNvSpPr/>
          <p:nvPr/>
        </p:nvSpPr>
        <p:spPr>
          <a:xfrm>
            <a:off x="3643247" y="1066800"/>
            <a:ext cx="747320"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7" y="29996"/>
            <a:ext cx="3238358" cy="4054809"/>
          </a:xfrm>
          <a:prstGeom prst="rect">
            <a:avLst/>
          </a:prstGeom>
          <a:ln w="57150">
            <a:solidFill>
              <a:srgbClr val="00B050"/>
            </a:solidFill>
          </a:ln>
        </p:spPr>
      </p:pic>
      <p:cxnSp>
        <p:nvCxnSpPr>
          <p:cNvPr id="9" name="Straight Connector 8"/>
          <p:cNvCxnSpPr>
            <a:endCxn id="2" idx="6"/>
          </p:cNvCxnSpPr>
          <p:nvPr/>
        </p:nvCxnSpPr>
        <p:spPr>
          <a:xfrm flipH="1" flipV="1">
            <a:off x="2514600" y="5181600"/>
            <a:ext cx="2203698" cy="5210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3395045" y="2057401"/>
            <a:ext cx="414955" cy="1324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18298" y="4952689"/>
            <a:ext cx="3970189" cy="923330"/>
          </a:xfrm>
          <a:prstGeom prst="rect">
            <a:avLst/>
          </a:prstGeom>
          <a:solidFill>
            <a:srgbClr val="F7F8E6"/>
          </a:solidFill>
          <a:ln w="57150">
            <a:solidFill>
              <a:srgbClr val="002060"/>
            </a:solidFill>
          </a:ln>
        </p:spPr>
        <p:txBody>
          <a:bodyPr wrap="none" rtlCol="0">
            <a:spAutoFit/>
          </a:bodyPr>
          <a:lstStyle/>
          <a:p>
            <a:r>
              <a:rPr lang="en-US" baseline="30000" dirty="0" smtClean="0"/>
              <a:t>45</a:t>
            </a:r>
            <a:r>
              <a:rPr lang="en-US" dirty="0" smtClean="0"/>
              <a:t>Sc(</a:t>
            </a:r>
            <a:r>
              <a:rPr lang="en-US" dirty="0" err="1" smtClean="0"/>
              <a:t>n,p</a:t>
            </a:r>
            <a:r>
              <a:rPr lang="en-US" dirty="0" smtClean="0"/>
              <a:t>) - </a:t>
            </a:r>
            <a:r>
              <a:rPr lang="en-US" sz="1200" dirty="0"/>
              <a:t>W. P. Alford et al., </a:t>
            </a:r>
            <a:r>
              <a:rPr lang="en-US" sz="1200" dirty="0" smtClean="0"/>
              <a:t>NPA531</a:t>
            </a:r>
            <a:r>
              <a:rPr lang="en-US" sz="1200" dirty="0"/>
              <a:t>, 97 (1991)</a:t>
            </a:r>
            <a:endParaRPr lang="en-US" sz="1200" dirty="0" smtClean="0"/>
          </a:p>
          <a:p>
            <a:r>
              <a:rPr lang="en-US" baseline="30000" dirty="0" smtClean="0"/>
              <a:t>46</a:t>
            </a:r>
            <a:r>
              <a:rPr lang="en-US" dirty="0" smtClean="0"/>
              <a:t>Ti(</a:t>
            </a:r>
            <a:r>
              <a:rPr lang="en-US" baseline="30000" dirty="0" smtClean="0"/>
              <a:t>3</a:t>
            </a:r>
            <a:r>
              <a:rPr lang="en-US" dirty="0" smtClean="0"/>
              <a:t>He,t) -</a:t>
            </a:r>
            <a:r>
              <a:rPr lang="en-US" sz="1200" dirty="0"/>
              <a:t>T. Adachi et al., </a:t>
            </a:r>
            <a:r>
              <a:rPr lang="en-US" sz="1200" dirty="0" smtClean="0"/>
              <a:t>PRC </a:t>
            </a:r>
            <a:r>
              <a:rPr lang="en-US" sz="1200" dirty="0"/>
              <a:t>73, 024311 (2006</a:t>
            </a:r>
            <a:r>
              <a:rPr lang="en-US" sz="1200" dirty="0" smtClean="0"/>
              <a:t>)</a:t>
            </a:r>
          </a:p>
          <a:p>
            <a:r>
              <a:rPr lang="en-US" dirty="0" smtClean="0"/>
              <a:t>intruder states from </a:t>
            </a:r>
            <a:r>
              <a:rPr lang="en-US" dirty="0" err="1" smtClean="0"/>
              <a:t>sd</a:t>
            </a:r>
            <a:r>
              <a:rPr lang="en-US" dirty="0" smtClean="0"/>
              <a:t>-shell at low E</a:t>
            </a:r>
            <a:r>
              <a:rPr lang="en-US" baseline="-25000" dirty="0" smtClean="0"/>
              <a:t>x</a:t>
            </a:r>
            <a:r>
              <a:rPr lang="en-US" dirty="0" smtClean="0"/>
              <a:t>? </a:t>
            </a:r>
            <a:endParaRPr lang="en-US" sz="2000" dirty="0"/>
          </a:p>
        </p:txBody>
      </p:sp>
      <p:pic>
        <p:nvPicPr>
          <p:cNvPr id="13" name="Picture 12" descr="ec1.png"/>
          <p:cNvPicPr>
            <a:picLocks noChangeAspect="1"/>
          </p:cNvPicPr>
          <p:nvPr/>
        </p:nvPicPr>
        <p:blipFill>
          <a:blip r:embed="rId4" cstate="print"/>
          <a:stretch>
            <a:fillRect/>
          </a:stretch>
        </p:blipFill>
        <p:spPr>
          <a:xfrm>
            <a:off x="5664569" y="238719"/>
            <a:ext cx="3023918" cy="4533317"/>
          </a:xfrm>
          <a:prstGeom prst="rect">
            <a:avLst/>
          </a:prstGeom>
          <a:ln w="57150">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600" baseline="30000" dirty="0" smtClean="0"/>
              <a:t>56</a:t>
            </a:r>
            <a:r>
              <a:rPr lang="en-US" sz="3600" dirty="0" smtClean="0"/>
              <a:t>Ni(</a:t>
            </a:r>
            <a:r>
              <a:rPr lang="en-US" sz="3600" dirty="0" err="1" smtClean="0"/>
              <a:t>p,n</a:t>
            </a:r>
            <a:r>
              <a:rPr lang="en-US" sz="3600" dirty="0" smtClean="0"/>
              <a:t>) in inverse kinematics</a:t>
            </a:r>
            <a:endParaRPr lang="en-US" sz="3600" baseline="30000" dirty="0"/>
          </a:p>
        </p:txBody>
      </p:sp>
      <p:sp>
        <p:nvSpPr>
          <p:cNvPr id="3" name="Slide Number Placeholder 3"/>
          <p:cNvSpPr>
            <a:spLocks noGrp="1"/>
          </p:cNvSpPr>
          <p:nvPr>
            <p:ph type="sldNum" sz="quarter" idx="12"/>
          </p:nvPr>
        </p:nvSpPr>
        <p:spPr>
          <a:xfrm>
            <a:off x="8100392" y="6553150"/>
            <a:ext cx="1008112" cy="304850"/>
          </a:xfrm>
        </p:spPr>
        <p:txBody>
          <a:bodyPr/>
          <a:lstStyle/>
          <a:p>
            <a:fld id="{86C1C870-8437-44D6-94BD-CCEB603C72CC}" type="slidenum">
              <a:rPr lang="es-ES" smtClean="0"/>
              <a:pPr/>
              <a:t>13</a:t>
            </a:fld>
            <a:endParaRPr lang="es-ES" dirty="0"/>
          </a:p>
        </p:txBody>
      </p:sp>
      <p:grpSp>
        <p:nvGrpSpPr>
          <p:cNvPr id="4" name="Group 3"/>
          <p:cNvGrpSpPr/>
          <p:nvPr/>
        </p:nvGrpSpPr>
        <p:grpSpPr>
          <a:xfrm>
            <a:off x="2590800" y="2438400"/>
            <a:ext cx="3566779" cy="2438400"/>
            <a:chOff x="2438400" y="1295400"/>
            <a:chExt cx="3566779" cy="2438400"/>
          </a:xfrm>
        </p:grpSpPr>
        <p:pic>
          <p:nvPicPr>
            <p:cNvPr id="5" name="Picture 32" descr="iso1"/>
            <p:cNvPicPr>
              <a:picLocks noChangeAspect="1" noChangeArrowheads="1"/>
            </p:cNvPicPr>
            <p:nvPr/>
          </p:nvPicPr>
          <p:blipFill>
            <a:blip r:embed="rId2" cstate="print"/>
            <a:srcRect/>
            <a:stretch>
              <a:fillRect/>
            </a:stretch>
          </p:blipFill>
          <p:spPr bwMode="auto">
            <a:xfrm>
              <a:off x="2438400" y="1295400"/>
              <a:ext cx="3566779" cy="2438400"/>
            </a:xfrm>
            <a:prstGeom prst="rect">
              <a:avLst/>
            </a:prstGeom>
            <a:noFill/>
            <a:ln w="9525">
              <a:noFill/>
              <a:miter lim="800000"/>
              <a:headEnd/>
              <a:tailEnd/>
            </a:ln>
          </p:spPr>
        </p:pic>
        <p:cxnSp>
          <p:nvCxnSpPr>
            <p:cNvPr id="6" name="Straight Arrow Connector 5"/>
            <p:cNvCxnSpPr/>
            <p:nvPr/>
          </p:nvCxnSpPr>
          <p:spPr>
            <a:xfrm rot="10800000">
              <a:off x="4495800" y="2438400"/>
              <a:ext cx="1219200" cy="838200"/>
            </a:xfrm>
            <a:prstGeom prst="straightConnector1">
              <a:avLst/>
            </a:prstGeom>
            <a:ln w="3810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a:off x="3581400" y="2438400"/>
              <a:ext cx="914400" cy="1588"/>
            </a:xfrm>
            <a:prstGeom prst="straightConnector1">
              <a:avLst/>
            </a:prstGeom>
            <a:ln w="38100">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a:off x="3733800" y="1981200"/>
              <a:ext cx="762000" cy="45720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362200"/>
              <a:ext cx="312906" cy="369332"/>
            </a:xfrm>
            <a:prstGeom prst="rect">
              <a:avLst/>
            </a:prstGeom>
            <a:noFill/>
          </p:spPr>
          <p:txBody>
            <a:bodyPr wrap="none" rtlCol="0">
              <a:spAutoFit/>
            </a:bodyPr>
            <a:lstStyle/>
            <a:p>
              <a:r>
                <a:rPr lang="en-US" sz="1800" dirty="0" smtClean="0">
                  <a:solidFill>
                    <a:schemeClr val="accent1">
                      <a:lumMod val="20000"/>
                      <a:lumOff val="80000"/>
                    </a:schemeClr>
                  </a:solidFill>
                </a:rPr>
                <a:t>n</a:t>
              </a:r>
              <a:endParaRPr lang="en-US" sz="1800" dirty="0">
                <a:solidFill>
                  <a:schemeClr val="accent1">
                    <a:lumMod val="20000"/>
                    <a:lumOff val="80000"/>
                  </a:schemeClr>
                </a:solidFill>
              </a:endParaRPr>
            </a:p>
          </p:txBody>
        </p:sp>
        <p:sp>
          <p:nvSpPr>
            <p:cNvPr id="10" name="TextBox 9"/>
            <p:cNvSpPr txBox="1"/>
            <p:nvPr/>
          </p:nvSpPr>
          <p:spPr>
            <a:xfrm>
              <a:off x="4495800" y="3048000"/>
              <a:ext cx="960519" cy="338554"/>
            </a:xfrm>
            <a:prstGeom prst="rect">
              <a:avLst/>
            </a:prstGeom>
            <a:noFill/>
          </p:spPr>
          <p:txBody>
            <a:bodyPr wrap="none" rtlCol="0">
              <a:spAutoFit/>
            </a:bodyPr>
            <a:lstStyle/>
            <a:p>
              <a:r>
                <a:rPr lang="en-US" sz="1600" dirty="0" smtClean="0">
                  <a:solidFill>
                    <a:schemeClr val="bg1"/>
                  </a:solidFill>
                </a:rPr>
                <a:t>RI beam</a:t>
              </a:r>
              <a:endParaRPr lang="en-US" sz="1600" dirty="0">
                <a:solidFill>
                  <a:schemeClr val="bg1"/>
                </a:solidFill>
              </a:endParaRPr>
            </a:p>
          </p:txBody>
        </p:sp>
      </p:grpSp>
      <p:pic>
        <p:nvPicPr>
          <p:cNvPr id="11" name="Picture 5" descr="\\intranet.nscl.msu.edu\files\user\zegers\My Documents\presentations\IMG_0264.JPG"/>
          <p:cNvPicPr>
            <a:picLocks noChangeAspect="1" noChangeArrowheads="1"/>
          </p:cNvPicPr>
          <p:nvPr/>
        </p:nvPicPr>
        <p:blipFill>
          <a:blip r:embed="rId3" cstate="print"/>
          <a:srcRect/>
          <a:stretch>
            <a:fillRect/>
          </a:stretch>
        </p:blipFill>
        <p:spPr bwMode="auto">
          <a:xfrm>
            <a:off x="6248400" y="620688"/>
            <a:ext cx="1752600" cy="237317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152400" y="990600"/>
            <a:ext cx="1904999" cy="2667000"/>
          </a:xfrm>
          <a:prstGeom prst="rect">
            <a:avLst/>
          </a:prstGeom>
          <a:noFill/>
          <a:ln w="9525">
            <a:noFill/>
            <a:miter lim="800000"/>
            <a:headEnd/>
            <a:tailEnd/>
          </a:ln>
          <a:effectLst/>
        </p:spPr>
      </p:pic>
      <p:sp>
        <p:nvSpPr>
          <p:cNvPr id="13" name="TextBox 12"/>
          <p:cNvSpPr txBox="1"/>
          <p:nvPr/>
        </p:nvSpPr>
        <p:spPr>
          <a:xfrm>
            <a:off x="1981200" y="685800"/>
            <a:ext cx="2590774" cy="1354217"/>
          </a:xfrm>
          <a:prstGeom prst="rect">
            <a:avLst/>
          </a:prstGeom>
          <a:noFill/>
        </p:spPr>
        <p:txBody>
          <a:bodyPr wrap="none" rtlCol="0">
            <a:spAutoFit/>
          </a:bodyPr>
          <a:lstStyle/>
          <a:p>
            <a:r>
              <a:rPr lang="en-US" sz="1600" b="1" dirty="0" smtClean="0">
                <a:latin typeface="+mn-lt"/>
              </a:rPr>
              <a:t>S800 spectrometer</a:t>
            </a:r>
          </a:p>
          <a:p>
            <a:r>
              <a:rPr lang="en-US" sz="1600" b="1" dirty="0" smtClean="0">
                <a:solidFill>
                  <a:srgbClr val="FF0000"/>
                </a:solidFill>
                <a:latin typeface="+mn-lt"/>
              </a:rPr>
              <a:t>Heavy residue collection</a:t>
            </a:r>
          </a:p>
          <a:p>
            <a:r>
              <a:rPr lang="en-US" sz="1600" dirty="0" smtClean="0">
                <a:latin typeface="+mn-lt"/>
              </a:rPr>
              <a:t>B</a:t>
            </a:r>
            <a:r>
              <a:rPr lang="en-US" sz="1600" dirty="0" smtClean="0">
                <a:latin typeface="+mn-lt"/>
                <a:sym typeface="Symbol"/>
              </a:rPr>
              <a:t>&lt; 4 Tm /130</a:t>
            </a:r>
            <a:r>
              <a:rPr lang="en-US" sz="1600" baseline="30000" dirty="0" smtClean="0">
                <a:latin typeface="+mn-lt"/>
                <a:sym typeface="Symbol"/>
              </a:rPr>
              <a:t>o</a:t>
            </a:r>
            <a:r>
              <a:rPr lang="en-US" sz="1600" dirty="0" smtClean="0">
                <a:latin typeface="+mn-lt"/>
                <a:sym typeface="Symbol"/>
              </a:rPr>
              <a:t> bend</a:t>
            </a:r>
          </a:p>
          <a:p>
            <a:r>
              <a:rPr lang="en-US" sz="1600" dirty="0" smtClean="0">
                <a:latin typeface="+mn-lt"/>
                <a:sym typeface="Symbol"/>
              </a:rPr>
              <a:t>Particle identification</a:t>
            </a:r>
          </a:p>
          <a:p>
            <a:endParaRPr lang="en-US" sz="1600" dirty="0">
              <a:latin typeface="+mn-lt"/>
            </a:endParaRPr>
          </a:p>
        </p:txBody>
      </p:sp>
      <p:sp>
        <p:nvSpPr>
          <p:cNvPr id="14" name="TextBox 13"/>
          <p:cNvSpPr txBox="1"/>
          <p:nvPr/>
        </p:nvSpPr>
        <p:spPr>
          <a:xfrm>
            <a:off x="6172200" y="2951073"/>
            <a:ext cx="2971800" cy="2062103"/>
          </a:xfrm>
          <a:prstGeom prst="rect">
            <a:avLst/>
          </a:prstGeom>
          <a:noFill/>
        </p:spPr>
        <p:txBody>
          <a:bodyPr wrap="square" rtlCol="0">
            <a:spAutoFit/>
          </a:bodyPr>
          <a:lstStyle/>
          <a:p>
            <a:r>
              <a:rPr lang="en-US" sz="1600" b="1" dirty="0" smtClean="0">
                <a:latin typeface="+mn-lt"/>
              </a:rPr>
              <a:t>Low Energy Neutron </a:t>
            </a:r>
          </a:p>
          <a:p>
            <a:r>
              <a:rPr lang="en-US" sz="1600" b="1" dirty="0" smtClean="0">
                <a:latin typeface="+mn-lt"/>
              </a:rPr>
              <a:t>Detector Array (LENDA)</a:t>
            </a:r>
          </a:p>
          <a:p>
            <a:r>
              <a:rPr lang="en-US" sz="1600" b="1" dirty="0" smtClean="0">
                <a:solidFill>
                  <a:srgbClr val="FF0000"/>
                </a:solidFill>
                <a:latin typeface="+mn-lt"/>
              </a:rPr>
              <a:t>neutron detection</a:t>
            </a:r>
          </a:p>
          <a:p>
            <a:r>
              <a:rPr lang="en-US" sz="1600" dirty="0" smtClean="0">
                <a:latin typeface="+mn-lt"/>
              </a:rPr>
              <a:t>Plastic </a:t>
            </a:r>
            <a:r>
              <a:rPr lang="en-US" sz="1600" dirty="0" err="1" smtClean="0">
                <a:latin typeface="+mn-lt"/>
              </a:rPr>
              <a:t>scintillator</a:t>
            </a:r>
            <a:endParaRPr lang="en-US" sz="1600" dirty="0" smtClean="0">
              <a:latin typeface="+mn-lt"/>
            </a:endParaRPr>
          </a:p>
          <a:p>
            <a:r>
              <a:rPr lang="en-US" sz="1600" dirty="0" smtClean="0">
                <a:latin typeface="+mn-lt"/>
              </a:rPr>
              <a:t>24 bars 2.5x4.5x30cm</a:t>
            </a:r>
          </a:p>
          <a:p>
            <a:r>
              <a:rPr lang="en-US" sz="1600" dirty="0" smtClean="0">
                <a:latin typeface="+mn-lt"/>
              </a:rPr>
              <a:t>150 </a:t>
            </a:r>
            <a:r>
              <a:rPr lang="en-US" sz="1600" dirty="0" err="1" smtClean="0">
                <a:latin typeface="+mn-lt"/>
              </a:rPr>
              <a:t>keV</a:t>
            </a:r>
            <a:r>
              <a:rPr lang="en-US" sz="1600" dirty="0" smtClean="0">
                <a:latin typeface="+mn-lt"/>
              </a:rPr>
              <a:t> &lt;  E</a:t>
            </a:r>
            <a:r>
              <a:rPr lang="en-US" sz="1600" baseline="-25000" dirty="0" smtClean="0">
                <a:latin typeface="+mn-lt"/>
              </a:rPr>
              <a:t>n</a:t>
            </a:r>
            <a:r>
              <a:rPr lang="en-US" sz="1600" dirty="0" smtClean="0">
                <a:latin typeface="+mn-lt"/>
              </a:rPr>
              <a:t> &lt; 10 </a:t>
            </a:r>
            <a:r>
              <a:rPr lang="en-US" sz="1600" dirty="0" err="1" smtClean="0">
                <a:latin typeface="+mn-lt"/>
              </a:rPr>
              <a:t>MeV</a:t>
            </a:r>
            <a:endParaRPr lang="en-US" sz="1600" dirty="0" smtClean="0">
              <a:latin typeface="+mn-lt"/>
            </a:endParaRPr>
          </a:p>
          <a:p>
            <a:r>
              <a:rPr lang="en-US" sz="1600" dirty="0" smtClean="0">
                <a:latin typeface="+mn-lt"/>
                <a:sym typeface="Symbol"/>
              </a:rPr>
              <a:t>E</a:t>
            </a:r>
            <a:r>
              <a:rPr lang="en-US" sz="1600" baseline="-25000" dirty="0" smtClean="0">
                <a:latin typeface="+mn-lt"/>
                <a:sym typeface="Symbol"/>
              </a:rPr>
              <a:t>n</a:t>
            </a:r>
            <a:r>
              <a:rPr lang="en-US" sz="1600" dirty="0" smtClean="0">
                <a:latin typeface="+mn-lt"/>
                <a:sym typeface="Symbol"/>
              </a:rPr>
              <a:t> ~ 5%    </a:t>
            </a:r>
            <a:r>
              <a:rPr lang="en-US" sz="1600" baseline="-25000" dirty="0" smtClean="0">
                <a:latin typeface="+mn-lt"/>
                <a:sym typeface="Symbol"/>
              </a:rPr>
              <a:t>n</a:t>
            </a:r>
            <a:r>
              <a:rPr lang="en-US" sz="1600" dirty="0" smtClean="0">
                <a:latin typeface="+mn-lt"/>
                <a:sym typeface="Symbol"/>
              </a:rPr>
              <a:t> &lt; 2</a:t>
            </a:r>
            <a:r>
              <a:rPr lang="en-US" sz="1600" baseline="30000" dirty="0" smtClean="0">
                <a:latin typeface="+mn-lt"/>
                <a:sym typeface="Symbol"/>
              </a:rPr>
              <a:t>o</a:t>
            </a:r>
          </a:p>
          <a:p>
            <a:r>
              <a:rPr lang="en-US" sz="1600" baseline="30000" dirty="0" smtClean="0">
                <a:latin typeface="+mn-lt"/>
                <a:sym typeface="Symbol"/>
              </a:rPr>
              <a:t> </a:t>
            </a:r>
            <a:r>
              <a:rPr lang="en-US" sz="1600" dirty="0" smtClean="0">
                <a:latin typeface="+mn-lt"/>
                <a:sym typeface="Symbol"/>
              </a:rPr>
              <a:t>efficiency 15-40%</a:t>
            </a:r>
            <a:endParaRPr lang="en-US" sz="1600" dirty="0">
              <a:latin typeface="+mn-lt"/>
            </a:endParaRPr>
          </a:p>
        </p:txBody>
      </p:sp>
      <p:sp>
        <p:nvSpPr>
          <p:cNvPr id="15" name="TextBox 14"/>
          <p:cNvSpPr txBox="1"/>
          <p:nvPr/>
        </p:nvSpPr>
        <p:spPr>
          <a:xfrm>
            <a:off x="8198537" y="1564382"/>
            <a:ext cx="1174063" cy="338554"/>
          </a:xfrm>
          <a:prstGeom prst="rect">
            <a:avLst/>
          </a:prstGeom>
          <a:noFill/>
        </p:spPr>
        <p:txBody>
          <a:bodyPr wrap="square" rtlCol="0">
            <a:spAutoFit/>
          </a:bodyPr>
          <a:lstStyle/>
          <a:p>
            <a:r>
              <a:rPr lang="en-US" sz="1600" b="1" dirty="0" smtClean="0">
                <a:latin typeface="+mn-lt"/>
              </a:rPr>
              <a:t>30 cm</a:t>
            </a:r>
            <a:endParaRPr lang="en-US" sz="1600" b="1" dirty="0">
              <a:latin typeface="+mn-lt"/>
            </a:endParaRPr>
          </a:p>
        </p:txBody>
      </p:sp>
      <p:cxnSp>
        <p:nvCxnSpPr>
          <p:cNvPr id="16" name="Straight Arrow Connector 15"/>
          <p:cNvCxnSpPr/>
          <p:nvPr/>
        </p:nvCxnSpPr>
        <p:spPr>
          <a:xfrm>
            <a:off x="8153400" y="1412776"/>
            <a:ext cx="0" cy="5334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Picture 16" descr="100_2692.png"/>
          <p:cNvPicPr>
            <a:picLocks noChangeAspect="1"/>
          </p:cNvPicPr>
          <p:nvPr/>
        </p:nvPicPr>
        <p:blipFill>
          <a:blip r:embed="rId5" cstate="print"/>
          <a:stretch>
            <a:fillRect/>
          </a:stretch>
        </p:blipFill>
        <p:spPr>
          <a:xfrm>
            <a:off x="6248400" y="5105400"/>
            <a:ext cx="2133600" cy="1600200"/>
          </a:xfrm>
          <a:prstGeom prst="rect">
            <a:avLst/>
          </a:prstGeom>
        </p:spPr>
      </p:pic>
      <p:sp>
        <p:nvSpPr>
          <p:cNvPr id="18" name="TextBox 17"/>
          <p:cNvSpPr txBox="1"/>
          <p:nvPr/>
        </p:nvSpPr>
        <p:spPr>
          <a:xfrm>
            <a:off x="3733800" y="5153561"/>
            <a:ext cx="2441694" cy="1323439"/>
          </a:xfrm>
          <a:prstGeom prst="rect">
            <a:avLst/>
          </a:prstGeom>
          <a:noFill/>
        </p:spPr>
        <p:txBody>
          <a:bodyPr wrap="none" rtlCol="0">
            <a:spAutoFit/>
          </a:bodyPr>
          <a:lstStyle/>
          <a:p>
            <a:r>
              <a:rPr lang="en-US" sz="1600" b="1" dirty="0" smtClean="0">
                <a:latin typeface="+mn-lt"/>
              </a:rPr>
              <a:t>Liquid Hydrogen target</a:t>
            </a:r>
          </a:p>
          <a:p>
            <a:r>
              <a:rPr lang="en-US" sz="1600" b="1" dirty="0" smtClean="0">
                <a:solidFill>
                  <a:srgbClr val="FF0000"/>
                </a:solidFill>
                <a:latin typeface="+mn-lt"/>
              </a:rPr>
              <a:t>“proton” target</a:t>
            </a:r>
          </a:p>
          <a:p>
            <a:r>
              <a:rPr lang="en-US" sz="1600" dirty="0" smtClean="0">
                <a:latin typeface="+mn-lt"/>
              </a:rPr>
              <a:t>65 mg/cm</a:t>
            </a:r>
            <a:r>
              <a:rPr lang="en-US" sz="1600" baseline="30000" dirty="0" smtClean="0">
                <a:latin typeface="+mn-lt"/>
              </a:rPr>
              <a:t>2</a:t>
            </a:r>
            <a:r>
              <a:rPr lang="en-US" sz="1600" dirty="0" smtClean="0">
                <a:latin typeface="+mn-lt"/>
              </a:rPr>
              <a:t> (~7 mm)</a:t>
            </a:r>
          </a:p>
          <a:p>
            <a:r>
              <a:rPr lang="en-US" sz="1600" dirty="0" smtClean="0">
                <a:latin typeface="+mn-lt"/>
              </a:rPr>
              <a:t>~3.5 cm diameter</a:t>
            </a:r>
          </a:p>
          <a:p>
            <a:r>
              <a:rPr lang="en-US" sz="1600" dirty="0" smtClean="0">
                <a:latin typeface="+mn-lt"/>
              </a:rPr>
              <a:t>T=20 K  ~1 </a:t>
            </a:r>
            <a:r>
              <a:rPr lang="en-US" sz="1600" dirty="0" err="1" smtClean="0">
                <a:latin typeface="+mn-lt"/>
              </a:rPr>
              <a:t>atm</a:t>
            </a:r>
            <a:endParaRPr lang="en-US" sz="1600" dirty="0">
              <a:latin typeface="+mn-lt"/>
            </a:endParaRPr>
          </a:p>
        </p:txBody>
      </p:sp>
      <p:pic>
        <p:nvPicPr>
          <p:cNvPr id="19" name="Picture 1"/>
          <p:cNvPicPr>
            <a:picLocks noChangeAspect="1" noChangeArrowheads="1"/>
          </p:cNvPicPr>
          <p:nvPr/>
        </p:nvPicPr>
        <p:blipFill>
          <a:blip r:embed="rId6" cstate="print"/>
          <a:srcRect/>
          <a:stretch>
            <a:fillRect/>
          </a:stretch>
        </p:blipFill>
        <p:spPr bwMode="auto">
          <a:xfrm>
            <a:off x="76200" y="3420894"/>
            <a:ext cx="3437106" cy="3437106"/>
          </a:xfrm>
          <a:prstGeom prst="rect">
            <a:avLst/>
          </a:prstGeom>
          <a:noFill/>
          <a:ln w="9525">
            <a:noFill/>
            <a:miter lim="800000"/>
            <a:headEnd/>
            <a:tailEnd/>
          </a:ln>
        </p:spPr>
      </p:pic>
      <p:pic>
        <p:nvPicPr>
          <p:cNvPr id="2050" name="Picture 2" descr="http://farm3.staticflickr.com/2083/2512212862_845912f660.jpg"/>
          <p:cNvPicPr>
            <a:picLocks noChangeAspect="1" noChangeArrowheads="1"/>
          </p:cNvPicPr>
          <p:nvPr/>
        </p:nvPicPr>
        <p:blipFill>
          <a:blip r:embed="rId7" cstate="print"/>
          <a:srcRect l="24000" t="9036" r="24000" b="9036"/>
          <a:stretch>
            <a:fillRect/>
          </a:stretch>
        </p:blipFill>
        <p:spPr bwMode="auto">
          <a:xfrm>
            <a:off x="4800600" y="609600"/>
            <a:ext cx="1283007" cy="1342217"/>
          </a:xfrm>
          <a:prstGeom prst="rect">
            <a:avLst/>
          </a:prstGeom>
          <a:noFill/>
        </p:spPr>
      </p:pic>
      <p:sp>
        <p:nvSpPr>
          <p:cNvPr id="21" name="TextBox 20"/>
          <p:cNvSpPr txBox="1"/>
          <p:nvPr/>
        </p:nvSpPr>
        <p:spPr>
          <a:xfrm>
            <a:off x="2958619" y="1625025"/>
            <a:ext cx="2222981" cy="584775"/>
          </a:xfrm>
          <a:prstGeom prst="rect">
            <a:avLst/>
          </a:prstGeom>
          <a:noFill/>
        </p:spPr>
        <p:txBody>
          <a:bodyPr wrap="none" rtlCol="0">
            <a:spAutoFit/>
          </a:bodyPr>
          <a:lstStyle/>
          <a:p>
            <a:r>
              <a:rPr lang="en-US" sz="1600" b="1" dirty="0" smtClean="0">
                <a:latin typeface="+mn-lt"/>
              </a:rPr>
              <a:t>Diamond detector</a:t>
            </a:r>
          </a:p>
          <a:p>
            <a:r>
              <a:rPr lang="en-US" sz="1600" b="1" dirty="0" smtClean="0">
                <a:solidFill>
                  <a:srgbClr val="FF0000"/>
                </a:solidFill>
                <a:latin typeface="+mn-lt"/>
              </a:rPr>
              <a:t>Beam particle timing</a:t>
            </a:r>
            <a:endParaRPr lang="en-US" sz="16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Gamow-Teller strengths</a:t>
            </a:r>
            <a:endParaRPr lang="en-US" sz="4000" dirty="0"/>
          </a:p>
        </p:txBody>
      </p:sp>
      <p:pic>
        <p:nvPicPr>
          <p:cNvPr id="3" name="Picture 2" descr="fig16-01.png"/>
          <p:cNvPicPr>
            <a:picLocks noChangeAspect="1"/>
          </p:cNvPicPr>
          <p:nvPr/>
        </p:nvPicPr>
        <p:blipFill>
          <a:blip r:embed="rId2" cstate="print"/>
          <a:stretch>
            <a:fillRect/>
          </a:stretch>
        </p:blipFill>
        <p:spPr>
          <a:xfrm>
            <a:off x="35496" y="1268760"/>
            <a:ext cx="3334000" cy="3312368"/>
          </a:xfrm>
          <a:prstGeom prst="rect">
            <a:avLst/>
          </a:prstGeom>
        </p:spPr>
      </p:pic>
      <p:pic>
        <p:nvPicPr>
          <p:cNvPr id="4" name="Picture 3" descr="fig17-01.png"/>
          <p:cNvPicPr>
            <a:picLocks noChangeAspect="1"/>
          </p:cNvPicPr>
          <p:nvPr/>
        </p:nvPicPr>
        <p:blipFill>
          <a:blip r:embed="rId3" cstate="print"/>
          <a:stretch>
            <a:fillRect/>
          </a:stretch>
        </p:blipFill>
        <p:spPr>
          <a:xfrm>
            <a:off x="5652120" y="1196752"/>
            <a:ext cx="3344922" cy="3312368"/>
          </a:xfrm>
          <a:prstGeom prst="rect">
            <a:avLst/>
          </a:prstGeom>
        </p:spPr>
      </p:pic>
      <p:sp>
        <p:nvSpPr>
          <p:cNvPr id="5" name="TextBox 4"/>
          <p:cNvSpPr txBox="1"/>
          <p:nvPr/>
        </p:nvSpPr>
        <p:spPr>
          <a:xfrm>
            <a:off x="3280048" y="1143000"/>
            <a:ext cx="2511152" cy="3416320"/>
          </a:xfrm>
          <a:prstGeom prst="rect">
            <a:avLst/>
          </a:prstGeom>
          <a:noFill/>
        </p:spPr>
        <p:txBody>
          <a:bodyPr wrap="square" rtlCol="0">
            <a:spAutoFit/>
          </a:bodyPr>
          <a:lstStyle/>
          <a:p>
            <a:pPr algn="ctr"/>
            <a:r>
              <a:rPr lang="en-US" b="1" dirty="0" err="1" smtClean="0"/>
              <a:t>Isospin</a:t>
            </a:r>
            <a:r>
              <a:rPr lang="en-US" b="1" dirty="0" smtClean="0"/>
              <a:t> symmetry:</a:t>
            </a:r>
          </a:p>
          <a:p>
            <a:r>
              <a:rPr lang="en-US" dirty="0" smtClean="0"/>
              <a:t>B(GT)[</a:t>
            </a:r>
            <a:r>
              <a:rPr lang="en-US" baseline="30000" dirty="0" smtClean="0"/>
              <a:t>56</a:t>
            </a:r>
            <a:r>
              <a:rPr lang="en-US" dirty="0" smtClean="0"/>
              <a:t>Ni</a:t>
            </a:r>
            <a:r>
              <a:rPr lang="en-US" dirty="0" smtClean="0">
                <a:sym typeface="Symbol"/>
              </a:rPr>
              <a:t></a:t>
            </a:r>
            <a:r>
              <a:rPr lang="en-US" baseline="30000" dirty="0" smtClean="0">
                <a:sym typeface="Symbol"/>
              </a:rPr>
              <a:t>56</a:t>
            </a:r>
            <a:r>
              <a:rPr lang="en-US" dirty="0" smtClean="0">
                <a:sym typeface="Symbol"/>
              </a:rPr>
              <a:t>Cu]</a:t>
            </a:r>
          </a:p>
          <a:p>
            <a:pPr lvl="2"/>
            <a:r>
              <a:rPr lang="en-US" dirty="0" smtClean="0">
                <a:sym typeface="Symbol"/>
              </a:rPr>
              <a:t>=</a:t>
            </a:r>
          </a:p>
          <a:p>
            <a:r>
              <a:rPr lang="en-US" dirty="0" smtClean="0"/>
              <a:t>B(GT)[</a:t>
            </a:r>
            <a:r>
              <a:rPr lang="en-US" baseline="30000" dirty="0" smtClean="0"/>
              <a:t>56</a:t>
            </a:r>
            <a:r>
              <a:rPr lang="en-US" dirty="0" smtClean="0"/>
              <a:t>Ni</a:t>
            </a:r>
            <a:r>
              <a:rPr lang="en-US" dirty="0" smtClean="0">
                <a:sym typeface="Symbol"/>
              </a:rPr>
              <a:t></a:t>
            </a:r>
            <a:r>
              <a:rPr lang="en-US" baseline="30000" dirty="0" smtClean="0">
                <a:sym typeface="Symbol"/>
              </a:rPr>
              <a:t>56</a:t>
            </a:r>
            <a:r>
              <a:rPr lang="en-US" dirty="0" smtClean="0">
                <a:sym typeface="Symbol"/>
              </a:rPr>
              <a:t>Co]</a:t>
            </a:r>
          </a:p>
          <a:p>
            <a:pPr algn="ctr"/>
            <a:endParaRPr lang="en-US" dirty="0" smtClean="0">
              <a:sym typeface="Symbol"/>
            </a:endParaRPr>
          </a:p>
          <a:p>
            <a:pPr algn="ctr"/>
            <a:r>
              <a:rPr lang="en-US" dirty="0" smtClean="0">
                <a:sym typeface="Symbol"/>
              </a:rPr>
              <a:t>and</a:t>
            </a:r>
          </a:p>
          <a:p>
            <a:pPr algn="r"/>
            <a:endParaRPr lang="en-US" dirty="0" smtClean="0">
              <a:sym typeface="Symbol"/>
            </a:endParaRPr>
          </a:p>
          <a:p>
            <a:pPr algn="r"/>
            <a:r>
              <a:rPr lang="en-US" dirty="0" smtClean="0"/>
              <a:t>B(GT)[</a:t>
            </a:r>
            <a:r>
              <a:rPr lang="en-US" baseline="30000" dirty="0" smtClean="0"/>
              <a:t>55</a:t>
            </a:r>
            <a:r>
              <a:rPr lang="en-US" dirty="0" smtClean="0"/>
              <a:t>Co</a:t>
            </a:r>
            <a:r>
              <a:rPr lang="en-US" dirty="0" smtClean="0">
                <a:sym typeface="Symbol"/>
              </a:rPr>
              <a:t></a:t>
            </a:r>
            <a:r>
              <a:rPr lang="en-US" baseline="30000" dirty="0" smtClean="0">
                <a:sym typeface="Symbol"/>
              </a:rPr>
              <a:t>55</a:t>
            </a:r>
            <a:r>
              <a:rPr lang="en-US" dirty="0" smtClean="0">
                <a:sym typeface="Symbol"/>
              </a:rPr>
              <a:t>Ni]</a:t>
            </a:r>
          </a:p>
          <a:p>
            <a:pPr lvl="1" algn="ctr"/>
            <a:r>
              <a:rPr lang="en-US" dirty="0" smtClean="0">
                <a:sym typeface="Symbol"/>
              </a:rPr>
              <a:t>=</a:t>
            </a:r>
          </a:p>
          <a:p>
            <a:pPr algn="r"/>
            <a:r>
              <a:rPr lang="en-US" dirty="0" smtClean="0"/>
              <a:t>B(GT)[</a:t>
            </a:r>
            <a:r>
              <a:rPr lang="en-US" baseline="30000" dirty="0" smtClean="0"/>
              <a:t>55</a:t>
            </a:r>
            <a:r>
              <a:rPr lang="en-US" dirty="0" smtClean="0"/>
              <a:t>Ni</a:t>
            </a:r>
            <a:r>
              <a:rPr lang="en-US" dirty="0" smtClean="0">
                <a:sym typeface="Symbol"/>
              </a:rPr>
              <a:t></a:t>
            </a:r>
            <a:r>
              <a:rPr lang="en-US" baseline="30000" dirty="0" smtClean="0">
                <a:sym typeface="Symbol"/>
              </a:rPr>
              <a:t>55</a:t>
            </a:r>
            <a:r>
              <a:rPr lang="en-US" dirty="0" smtClean="0">
                <a:sym typeface="Symbol"/>
              </a:rPr>
              <a:t>Co]</a:t>
            </a:r>
          </a:p>
          <a:p>
            <a:pPr algn="ctr"/>
            <a:endParaRPr lang="en-US" dirty="0" smtClean="0">
              <a:sym typeface="Symbol"/>
            </a:endParaRPr>
          </a:p>
          <a:p>
            <a:pPr algn="ctr"/>
            <a:endParaRPr lang="en-US" dirty="0"/>
          </a:p>
        </p:txBody>
      </p:sp>
      <p:sp>
        <p:nvSpPr>
          <p:cNvPr id="6" name="Rectangle 5"/>
          <p:cNvSpPr/>
          <p:nvPr/>
        </p:nvSpPr>
        <p:spPr>
          <a:xfrm>
            <a:off x="0" y="4743271"/>
            <a:ext cx="9144000" cy="1200329"/>
          </a:xfrm>
          <a:prstGeom prst="rect">
            <a:avLst/>
          </a:prstGeom>
        </p:spPr>
        <p:txBody>
          <a:bodyPr wrap="square">
            <a:spAutoFit/>
          </a:bodyPr>
          <a:lstStyle/>
          <a:p>
            <a:r>
              <a:rPr lang="en-US" dirty="0" smtClean="0"/>
              <a:t>GT strengths from GXPF1A/J provide better results than from KB3G for </a:t>
            </a:r>
            <a:r>
              <a:rPr lang="en-US" baseline="30000" dirty="0" smtClean="0"/>
              <a:t>56</a:t>
            </a:r>
            <a:r>
              <a:rPr lang="en-US" dirty="0" smtClean="0"/>
              <a:t>Ni (</a:t>
            </a:r>
            <a:r>
              <a:rPr lang="en-US" baseline="30000" dirty="0" smtClean="0"/>
              <a:t>55</a:t>
            </a:r>
            <a:r>
              <a:rPr lang="en-US" dirty="0" smtClean="0"/>
              <a:t>Co)</a:t>
            </a:r>
          </a:p>
          <a:p>
            <a:r>
              <a:rPr lang="en-US" dirty="0" smtClean="0"/>
              <a:t>Difference between KB3G and GXPF1A:</a:t>
            </a:r>
          </a:p>
          <a:p>
            <a:pPr>
              <a:buFont typeface="Arial" pitchFamily="34" charset="0"/>
              <a:buChar char="•"/>
            </a:pPr>
            <a:r>
              <a:rPr lang="en-US" dirty="0" smtClean="0"/>
              <a:t> KB3G weaker spin-orbit and </a:t>
            </a:r>
            <a:r>
              <a:rPr lang="en-US" dirty="0" err="1" smtClean="0"/>
              <a:t>pn</a:t>
            </a:r>
            <a:r>
              <a:rPr lang="en-US" dirty="0" smtClean="0"/>
              <a:t>-residual </a:t>
            </a:r>
            <a:r>
              <a:rPr lang="en-US" dirty="0" err="1" smtClean="0"/>
              <a:t>interactions</a:t>
            </a:r>
            <a:r>
              <a:rPr lang="en-US" dirty="0" err="1" smtClean="0">
                <a:sym typeface="Symbol"/>
              </a:rPr>
              <a:t>GT</a:t>
            </a:r>
            <a:r>
              <a:rPr lang="en-US" dirty="0" smtClean="0">
                <a:sym typeface="Symbol"/>
              </a:rPr>
              <a:t> strength resides at lower E</a:t>
            </a:r>
            <a:r>
              <a:rPr lang="en-US" baseline="-25000" dirty="0" smtClean="0">
                <a:sym typeface="Symbol"/>
              </a:rPr>
              <a:t>x</a:t>
            </a:r>
            <a:endParaRPr lang="en-US" dirty="0" smtClean="0"/>
          </a:p>
          <a:p>
            <a:pPr>
              <a:buFont typeface="Arial" pitchFamily="34" charset="0"/>
              <a:buChar char="•"/>
            </a:pPr>
            <a:r>
              <a:rPr lang="en-US" dirty="0" smtClean="0"/>
              <a:t> KB3G lower level </a:t>
            </a:r>
            <a:r>
              <a:rPr lang="en-US" dirty="0" err="1" smtClean="0"/>
              <a:t>density</a:t>
            </a:r>
            <a:r>
              <a:rPr lang="en-US" dirty="0" err="1" smtClean="0">
                <a:sym typeface="Symbol"/>
              </a:rPr>
              <a:t>GT</a:t>
            </a:r>
            <a:r>
              <a:rPr lang="en-US" dirty="0" smtClean="0">
                <a:sym typeface="Symbol"/>
              </a:rPr>
              <a:t> strength less spread</a:t>
            </a:r>
          </a:p>
        </p:txBody>
      </p:sp>
      <p:sp>
        <p:nvSpPr>
          <p:cNvPr id="8" name="Rectangle 7"/>
          <p:cNvSpPr/>
          <p:nvPr/>
        </p:nvSpPr>
        <p:spPr>
          <a:xfrm>
            <a:off x="3948436" y="6380202"/>
            <a:ext cx="5271764" cy="276999"/>
          </a:xfrm>
          <a:prstGeom prst="rect">
            <a:avLst/>
          </a:prstGeom>
        </p:spPr>
        <p:txBody>
          <a:bodyPr wrap="none">
            <a:spAutoFit/>
          </a:bodyPr>
          <a:lstStyle/>
          <a:p>
            <a:r>
              <a:rPr lang="en-US" sz="1200" dirty="0" smtClean="0"/>
              <a:t>M. Sasano et al., Phys. Rev. </a:t>
            </a:r>
            <a:r>
              <a:rPr lang="en-US" sz="1200" dirty="0" err="1" smtClean="0"/>
              <a:t>Lett</a:t>
            </a:r>
            <a:r>
              <a:rPr lang="en-US" sz="1200" dirty="0" smtClean="0"/>
              <a:t>. 107, 202501 (2011),Phys. Rev. C 86, 034324 (2012)</a:t>
            </a:r>
            <a:endParaRPr lang="en-US" sz="1200" dirty="0"/>
          </a:p>
        </p:txBody>
      </p:sp>
      <p:sp>
        <p:nvSpPr>
          <p:cNvPr id="10" name="Rectangle 9"/>
          <p:cNvSpPr/>
          <p:nvPr/>
        </p:nvSpPr>
        <p:spPr>
          <a:xfrm>
            <a:off x="6934200" y="6581001"/>
            <a:ext cx="2270045" cy="276999"/>
          </a:xfrm>
          <a:prstGeom prst="rect">
            <a:avLst/>
          </a:prstGeom>
        </p:spPr>
        <p:txBody>
          <a:bodyPr wrap="none">
            <a:spAutoFit/>
          </a:bodyPr>
          <a:lstStyle/>
          <a:p>
            <a:r>
              <a:rPr lang="de-DE" sz="1200" dirty="0" smtClean="0"/>
              <a:t>K. Langangke, Physics 4, 91 (2011)</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182"/>
            <a:ext cx="9144000" cy="594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Line 4"/>
          <p:cNvSpPr>
            <a:spLocks noChangeShapeType="1"/>
          </p:cNvSpPr>
          <p:nvPr/>
        </p:nvSpPr>
        <p:spPr bwMode="auto">
          <a:xfrm flipH="1">
            <a:off x="6540500" y="1765300"/>
            <a:ext cx="334963" cy="268288"/>
          </a:xfrm>
          <a:prstGeom prst="line">
            <a:avLst/>
          </a:prstGeom>
          <a:noFill/>
          <a:ln w="38100">
            <a:solidFill>
              <a:srgbClr val="008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 name="Line 5"/>
          <p:cNvSpPr>
            <a:spLocks noChangeShapeType="1"/>
          </p:cNvSpPr>
          <p:nvPr/>
        </p:nvSpPr>
        <p:spPr bwMode="auto">
          <a:xfrm flipH="1">
            <a:off x="6997700" y="1930400"/>
            <a:ext cx="334963" cy="268288"/>
          </a:xfrm>
          <a:prstGeom prst="line">
            <a:avLst/>
          </a:prstGeom>
          <a:noFill/>
          <a:ln w="38100">
            <a:solidFill>
              <a:srgbClr val="008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7"/>
          <p:cNvSpPr>
            <a:spLocks noChangeShapeType="1"/>
          </p:cNvSpPr>
          <p:nvPr/>
        </p:nvSpPr>
        <p:spPr bwMode="auto">
          <a:xfrm flipH="1">
            <a:off x="5892800" y="1570038"/>
            <a:ext cx="334963" cy="268287"/>
          </a:xfrm>
          <a:prstGeom prst="line">
            <a:avLst/>
          </a:prstGeom>
          <a:noFill/>
          <a:ln w="38100">
            <a:solidFill>
              <a:srgbClr val="00804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Freeform 9"/>
          <p:cNvSpPr>
            <a:spLocks/>
          </p:cNvSpPr>
          <p:nvPr/>
        </p:nvSpPr>
        <p:spPr bwMode="auto">
          <a:xfrm>
            <a:off x="4191000" y="1447800"/>
            <a:ext cx="2708275" cy="3625850"/>
          </a:xfrm>
          <a:custGeom>
            <a:avLst/>
            <a:gdLst>
              <a:gd name="T0" fmla="*/ 2147483646 w 17196"/>
              <a:gd name="T1" fmla="*/ 2147483646 h 21600"/>
              <a:gd name="T2" fmla="*/ 2147483646 w 17196"/>
              <a:gd name="T3" fmla="*/ 2147483646 h 21600"/>
              <a:gd name="T4" fmla="*/ 2147483646 w 17196"/>
              <a:gd name="T5" fmla="*/ 2147483646 h 21600"/>
              <a:gd name="T6" fmla="*/ 0 w 17196"/>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96" h="21600">
                <a:moveTo>
                  <a:pt x="2639" y="21600"/>
                </a:moveTo>
                <a:cubicBezTo>
                  <a:pt x="2639" y="21600"/>
                  <a:pt x="-390" y="21573"/>
                  <a:pt x="8462" y="21573"/>
                </a:cubicBezTo>
                <a:cubicBezTo>
                  <a:pt x="17314" y="21573"/>
                  <a:pt x="21210" y="6367"/>
                  <a:pt x="11588" y="3263"/>
                </a:cubicBezTo>
                <a:lnTo>
                  <a:pt x="0" y="0"/>
                </a:lnTo>
              </a:path>
            </a:pathLst>
          </a:custGeom>
          <a:noFill/>
          <a:ln w="63500" cap="flat">
            <a:solidFill>
              <a:srgbClr val="0000FF"/>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Line 11"/>
          <p:cNvSpPr>
            <a:spLocks noChangeShapeType="1"/>
          </p:cNvSpPr>
          <p:nvPr/>
        </p:nvSpPr>
        <p:spPr bwMode="auto">
          <a:xfrm rot="10800000">
            <a:off x="1481138" y="5105400"/>
            <a:ext cx="2786062" cy="0"/>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00"/>
          </a:p>
        </p:txBody>
      </p:sp>
      <p:sp>
        <p:nvSpPr>
          <p:cNvPr id="27" name="TextBox 26"/>
          <p:cNvSpPr txBox="1"/>
          <p:nvPr/>
        </p:nvSpPr>
        <p:spPr>
          <a:xfrm>
            <a:off x="874017" y="5215219"/>
            <a:ext cx="2076209" cy="923330"/>
          </a:xfrm>
          <a:prstGeom prst="rect">
            <a:avLst/>
          </a:prstGeom>
          <a:solidFill>
            <a:schemeClr val="bg1"/>
          </a:solidFill>
        </p:spPr>
        <p:txBody>
          <a:bodyPr wrap="none" rtlCol="0">
            <a:spAutoFit/>
          </a:bodyPr>
          <a:lstStyle/>
          <a:p>
            <a:r>
              <a:rPr lang="en-US" baseline="30000" dirty="0">
                <a:solidFill>
                  <a:srgbClr val="FF0000"/>
                </a:solidFill>
              </a:rPr>
              <a:t>3</a:t>
            </a:r>
            <a:r>
              <a:rPr lang="en-US" dirty="0" smtClean="0">
                <a:solidFill>
                  <a:srgbClr val="FF0000"/>
                </a:solidFill>
              </a:rPr>
              <a:t>H (100 MeV/u)</a:t>
            </a:r>
          </a:p>
          <a:p>
            <a:r>
              <a:rPr lang="en-US" dirty="0" smtClean="0">
                <a:solidFill>
                  <a:srgbClr val="FF0000"/>
                </a:solidFill>
              </a:rPr>
              <a:t>~10M </a:t>
            </a:r>
            <a:r>
              <a:rPr lang="en-US" dirty="0" err="1" smtClean="0">
                <a:solidFill>
                  <a:srgbClr val="FF0000"/>
                </a:solidFill>
              </a:rPr>
              <a:t>pps</a:t>
            </a:r>
            <a:endParaRPr lang="en-US" dirty="0" smtClean="0">
              <a:solidFill>
                <a:srgbClr val="FF0000"/>
              </a:solidFill>
            </a:endParaRPr>
          </a:p>
          <a:p>
            <a:r>
              <a:rPr lang="en-US" dirty="0" smtClean="0">
                <a:solidFill>
                  <a:srgbClr val="FF0000"/>
                </a:solidFill>
              </a:rPr>
              <a:t>target (~10 mg/cm</a:t>
            </a:r>
            <a:r>
              <a:rPr lang="en-US" baseline="30000" dirty="0" smtClean="0">
                <a:solidFill>
                  <a:srgbClr val="FF0000"/>
                </a:solidFill>
              </a:rPr>
              <a:t>2</a:t>
            </a:r>
            <a:r>
              <a:rPr lang="en-US" dirty="0" smtClean="0">
                <a:solidFill>
                  <a:srgbClr val="FF0000"/>
                </a:solidFill>
              </a:rPr>
              <a:t>)</a:t>
            </a:r>
            <a:endParaRPr lang="en-US" dirty="0">
              <a:solidFill>
                <a:srgbClr val="FF0000"/>
              </a:solidFill>
            </a:endParaRPr>
          </a:p>
        </p:txBody>
      </p:sp>
      <p:sp>
        <p:nvSpPr>
          <p:cNvPr id="28" name="TextBox 27"/>
          <p:cNvSpPr txBox="1"/>
          <p:nvPr/>
        </p:nvSpPr>
        <p:spPr>
          <a:xfrm>
            <a:off x="6448634" y="4568888"/>
            <a:ext cx="1356462" cy="646331"/>
          </a:xfrm>
          <a:prstGeom prst="rect">
            <a:avLst/>
          </a:prstGeom>
          <a:solidFill>
            <a:schemeClr val="bg1"/>
          </a:solidFill>
        </p:spPr>
        <p:txBody>
          <a:bodyPr wrap="none" rtlCol="0">
            <a:spAutoFit/>
          </a:bodyPr>
          <a:lstStyle/>
          <a:p>
            <a:r>
              <a:rPr lang="en-US" baseline="30000" dirty="0" smtClean="0">
                <a:solidFill>
                  <a:srgbClr val="0000FF"/>
                </a:solidFill>
              </a:rPr>
              <a:t>3</a:t>
            </a:r>
            <a:r>
              <a:rPr lang="en-US" dirty="0" smtClean="0">
                <a:solidFill>
                  <a:srgbClr val="0000FF"/>
                </a:solidFill>
              </a:rPr>
              <a:t>He </a:t>
            </a:r>
            <a:r>
              <a:rPr lang="en-US" dirty="0" err="1" smtClean="0">
                <a:solidFill>
                  <a:srgbClr val="0000FF"/>
                </a:solidFill>
              </a:rPr>
              <a:t>ejectiles</a:t>
            </a:r>
            <a:endParaRPr lang="en-US" dirty="0" smtClean="0">
              <a:solidFill>
                <a:srgbClr val="0000FF"/>
              </a:solidFill>
            </a:endParaRPr>
          </a:p>
          <a:p>
            <a:r>
              <a:rPr lang="en-US" dirty="0" smtClean="0">
                <a:solidFill>
                  <a:srgbClr val="0000FF"/>
                </a:solidFill>
              </a:rPr>
              <a:t>S800</a:t>
            </a:r>
            <a:endParaRPr lang="en-US" dirty="0">
              <a:solidFill>
                <a:srgbClr val="0000FF"/>
              </a:solidFill>
            </a:endParaRPr>
          </a:p>
        </p:txBody>
      </p:sp>
      <p:sp>
        <p:nvSpPr>
          <p:cNvPr id="30" name="TextBox 29"/>
          <p:cNvSpPr txBox="1"/>
          <p:nvPr/>
        </p:nvSpPr>
        <p:spPr>
          <a:xfrm>
            <a:off x="3073238" y="2968587"/>
            <a:ext cx="1594957" cy="646331"/>
          </a:xfrm>
          <a:prstGeom prst="rect">
            <a:avLst/>
          </a:prstGeom>
          <a:solidFill>
            <a:schemeClr val="bg1"/>
          </a:solidFill>
        </p:spPr>
        <p:txBody>
          <a:bodyPr wrap="square" rtlCol="0">
            <a:spAutoFit/>
          </a:bodyPr>
          <a:lstStyle/>
          <a:p>
            <a:pPr algn="ctr"/>
            <a:r>
              <a:rPr lang="en-US" b="1" dirty="0" err="1"/>
              <a:t>Gretina</a:t>
            </a:r>
            <a:endParaRPr lang="en-US" b="1" dirty="0"/>
          </a:p>
          <a:p>
            <a:pPr algn="ctr"/>
            <a:r>
              <a:rPr lang="en-US" b="1" dirty="0">
                <a:sym typeface="Symbol" panose="05050102010706020507" pitchFamily="18" charset="2"/>
              </a:rPr>
              <a:t>-</a:t>
            </a:r>
            <a:r>
              <a:rPr lang="en-US" b="1" dirty="0" smtClean="0">
                <a:sym typeface="Symbol" panose="05050102010706020507" pitchFamily="18" charset="2"/>
              </a:rPr>
              <a:t>detection</a:t>
            </a:r>
            <a:endParaRPr lang="en-US" b="1" dirty="0"/>
          </a:p>
        </p:txBody>
      </p:sp>
      <p:sp>
        <p:nvSpPr>
          <p:cNvPr id="31" name="Title 30"/>
          <p:cNvSpPr>
            <a:spLocks noGrp="1"/>
          </p:cNvSpPr>
          <p:nvPr>
            <p:ph type="title"/>
          </p:nvPr>
        </p:nvSpPr>
        <p:spPr>
          <a:xfrm>
            <a:off x="533400" y="16347"/>
            <a:ext cx="8229600" cy="933251"/>
          </a:xfrm>
        </p:spPr>
        <p:txBody>
          <a:bodyPr>
            <a:noAutofit/>
          </a:bodyPr>
          <a:lstStyle/>
          <a:p>
            <a:r>
              <a:rPr lang="en-US" sz="2800" baseline="30000" dirty="0" smtClean="0"/>
              <a:t>45</a:t>
            </a:r>
            <a:r>
              <a:rPr lang="en-US" sz="2800" dirty="0" smtClean="0"/>
              <a:t>Sc,</a:t>
            </a:r>
            <a:r>
              <a:rPr lang="en-US" sz="2800" baseline="30000" dirty="0" smtClean="0"/>
              <a:t>46</a:t>
            </a:r>
            <a:r>
              <a:rPr lang="en-US" sz="2800" dirty="0" smtClean="0"/>
              <a:t>Ti(t,</a:t>
            </a:r>
            <a:r>
              <a:rPr lang="en-US" sz="2800" baseline="30000" dirty="0" smtClean="0"/>
              <a:t>3</a:t>
            </a:r>
            <a:r>
              <a:rPr lang="en-US" sz="2800" dirty="0" smtClean="0"/>
              <a:t>He+</a:t>
            </a:r>
            <a:r>
              <a:rPr lang="en-US" sz="2800" dirty="0" smtClean="0">
                <a:sym typeface="Symbol" panose="05050102010706020507" pitchFamily="18" charset="2"/>
              </a:rPr>
              <a:t></a:t>
            </a:r>
            <a:r>
              <a:rPr lang="en-US" sz="2800" dirty="0" smtClean="0"/>
              <a:t>)</a:t>
            </a:r>
            <a:br>
              <a:rPr lang="en-US" sz="2800" dirty="0" smtClean="0"/>
            </a:br>
            <a:r>
              <a:rPr lang="en-US" sz="2800" dirty="0" smtClean="0"/>
              <a:t>S800 </a:t>
            </a:r>
            <a:r>
              <a:rPr lang="en-US" sz="2800" dirty="0" err="1" smtClean="0"/>
              <a:t>Spectrograph+Gretina</a:t>
            </a:r>
            <a:endParaRPr lang="en-US" sz="2800" dirty="0"/>
          </a:p>
        </p:txBody>
      </p:sp>
      <p:cxnSp>
        <p:nvCxnSpPr>
          <p:cNvPr id="3" name="Straight Connector 2"/>
          <p:cNvCxnSpPr>
            <a:stCxn id="30" idx="2"/>
          </p:cNvCxnSpPr>
          <p:nvPr/>
        </p:nvCxnSpPr>
        <p:spPr>
          <a:xfrm>
            <a:off x="3870717" y="3614918"/>
            <a:ext cx="396483" cy="11514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a:grpSpLocks noChangeAspect="1"/>
          </p:cNvGrpSpPr>
          <p:nvPr/>
        </p:nvGrpSpPr>
        <p:grpSpPr>
          <a:xfrm>
            <a:off x="99084" y="418757"/>
            <a:ext cx="2383931" cy="3559861"/>
            <a:chOff x="7332663" y="1295400"/>
            <a:chExt cx="5664200" cy="845820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663" y="1295400"/>
              <a:ext cx="566420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 name="Line 5"/>
            <p:cNvSpPr>
              <a:spLocks noChangeShapeType="1"/>
            </p:cNvSpPr>
            <p:nvPr/>
          </p:nvSpPr>
          <p:spPr bwMode="auto">
            <a:xfrm rot="10800000">
              <a:off x="7332663" y="4633913"/>
              <a:ext cx="3241675" cy="1189037"/>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200" y="4711700"/>
              <a:ext cx="83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 name="Rectangle 1"/>
          <p:cNvSpPr/>
          <p:nvPr/>
        </p:nvSpPr>
        <p:spPr>
          <a:xfrm>
            <a:off x="29310" y="4024406"/>
            <a:ext cx="2868239" cy="646331"/>
          </a:xfrm>
          <a:prstGeom prst="rect">
            <a:avLst/>
          </a:prstGeom>
          <a:solidFill>
            <a:schemeClr val="bg1"/>
          </a:solidFill>
        </p:spPr>
        <p:txBody>
          <a:bodyPr wrap="square">
            <a:spAutoFit/>
          </a:bodyPr>
          <a:lstStyle/>
          <a:p>
            <a:r>
              <a:rPr lang="en-US" dirty="0">
                <a:solidFill>
                  <a:srgbClr val="FF0000"/>
                </a:solidFill>
              </a:rPr>
              <a:t>G</a:t>
            </a:r>
            <a:r>
              <a:rPr lang="en-US" dirty="0"/>
              <a:t>amma-</a:t>
            </a:r>
            <a:r>
              <a:rPr lang="en-US" dirty="0">
                <a:solidFill>
                  <a:srgbClr val="FF0000"/>
                </a:solidFill>
              </a:rPr>
              <a:t>R</a:t>
            </a:r>
            <a:r>
              <a:rPr lang="en-US" dirty="0"/>
              <a:t>ay </a:t>
            </a:r>
            <a:r>
              <a:rPr lang="en-US" dirty="0">
                <a:solidFill>
                  <a:srgbClr val="FF0000"/>
                </a:solidFill>
              </a:rPr>
              <a:t>E</a:t>
            </a:r>
            <a:r>
              <a:rPr lang="en-US" dirty="0"/>
              <a:t>nergy </a:t>
            </a:r>
            <a:r>
              <a:rPr lang="en-US" dirty="0">
                <a:solidFill>
                  <a:srgbClr val="FF0000"/>
                </a:solidFill>
              </a:rPr>
              <a:t>T</a:t>
            </a:r>
            <a:r>
              <a:rPr lang="en-US" dirty="0"/>
              <a:t>racking </a:t>
            </a:r>
            <a:br>
              <a:rPr lang="en-US" dirty="0"/>
            </a:br>
            <a:r>
              <a:rPr lang="en-US" dirty="0">
                <a:solidFill>
                  <a:srgbClr val="FF0000"/>
                </a:solidFill>
              </a:rPr>
              <a:t>I</a:t>
            </a:r>
            <a:r>
              <a:rPr lang="en-US" dirty="0"/>
              <a:t>n-beam </a:t>
            </a:r>
            <a:r>
              <a:rPr lang="en-US" dirty="0">
                <a:solidFill>
                  <a:srgbClr val="FF0000"/>
                </a:solidFill>
              </a:rPr>
              <a:t>N</a:t>
            </a:r>
            <a:r>
              <a:rPr lang="en-US" dirty="0"/>
              <a:t>uclear </a:t>
            </a:r>
            <a:r>
              <a:rPr lang="en-US" dirty="0" smtClean="0">
                <a:solidFill>
                  <a:srgbClr val="FF0000"/>
                </a:solidFill>
              </a:rPr>
              <a:t>A</a:t>
            </a:r>
            <a:r>
              <a:rPr lang="en-US" dirty="0" smtClean="0"/>
              <a:t>rray</a:t>
            </a:r>
            <a:endParaRPr lang="en-US" dirty="0"/>
          </a:p>
        </p:txBody>
      </p:sp>
      <p:sp>
        <p:nvSpPr>
          <p:cNvPr id="5" name="TextBox 4"/>
          <p:cNvSpPr txBox="1"/>
          <p:nvPr/>
        </p:nvSpPr>
        <p:spPr>
          <a:xfrm>
            <a:off x="7026754" y="301823"/>
            <a:ext cx="2117246" cy="307777"/>
          </a:xfrm>
          <a:prstGeom prst="rect">
            <a:avLst/>
          </a:prstGeom>
          <a:noFill/>
        </p:spPr>
        <p:txBody>
          <a:bodyPr wrap="none" rtlCol="0">
            <a:spAutoFit/>
          </a:bodyPr>
          <a:lstStyle/>
          <a:p>
            <a:r>
              <a:rPr lang="en-US" sz="1400" dirty="0" smtClean="0"/>
              <a:t>S. Noji et al., PRL accepted</a:t>
            </a:r>
            <a:endParaRPr lang="en-US" sz="1400" dirty="0"/>
          </a:p>
        </p:txBody>
      </p:sp>
    </p:spTree>
    <p:extLst>
      <p:ext uri="{BB962C8B-B14F-4D97-AF65-F5344CB8AC3E}">
        <p14:creationId xmlns:p14="http://schemas.microsoft.com/office/powerpoint/2010/main" val="2061674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Strength extraction</a:t>
            </a:r>
            <a:endParaRPr lang="en-US" dirty="0"/>
          </a:p>
        </p:txBody>
      </p:sp>
      <p:grpSp>
        <p:nvGrpSpPr>
          <p:cNvPr id="7" name="Group 6"/>
          <p:cNvGrpSpPr/>
          <p:nvPr/>
        </p:nvGrpSpPr>
        <p:grpSpPr>
          <a:xfrm>
            <a:off x="149856" y="874455"/>
            <a:ext cx="2517144" cy="5822199"/>
            <a:chOff x="0" y="1066800"/>
            <a:chExt cx="2364744" cy="5553654"/>
          </a:xfrm>
        </p:grpSpPr>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6122" b="3674"/>
            <a:stretch/>
          </p:blipFill>
          <p:spPr bwMode="auto">
            <a:xfrm>
              <a:off x="0" y="1066800"/>
              <a:ext cx="2364744" cy="527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 name="Group 5"/>
            <p:cNvGrpSpPr/>
            <p:nvPr/>
          </p:nvGrpSpPr>
          <p:grpSpPr>
            <a:xfrm>
              <a:off x="609600" y="6248400"/>
              <a:ext cx="1755144" cy="372054"/>
              <a:chOff x="609600" y="6248400"/>
              <a:chExt cx="1755144" cy="372054"/>
            </a:xfrm>
          </p:grpSpPr>
          <p:sp>
            <p:nvSpPr>
              <p:cNvPr id="4" name="TextBox 3"/>
              <p:cNvSpPr txBox="1"/>
              <p:nvPr/>
            </p:nvSpPr>
            <p:spPr>
              <a:xfrm>
                <a:off x="609600" y="6343455"/>
                <a:ext cx="1233030" cy="276999"/>
              </a:xfrm>
              <a:prstGeom prst="rect">
                <a:avLst/>
              </a:prstGeom>
              <a:noFill/>
            </p:spPr>
            <p:txBody>
              <a:bodyPr wrap="none" rtlCol="0">
                <a:spAutoFit/>
              </a:bodyPr>
              <a:lstStyle/>
              <a:p>
                <a:r>
                  <a:rPr lang="en-US" sz="1200" b="1" dirty="0" smtClean="0"/>
                  <a:t>E</a:t>
                </a:r>
                <a:r>
                  <a:rPr lang="en-US" sz="1200" b="1" baseline="-25000" dirty="0" smtClean="0"/>
                  <a:t>x</a:t>
                </a:r>
                <a:r>
                  <a:rPr lang="en-US" sz="1200" b="1" dirty="0" smtClean="0"/>
                  <a:t>(</a:t>
                </a:r>
                <a:r>
                  <a:rPr lang="en-US" sz="1200" b="1" baseline="30000" dirty="0" smtClean="0"/>
                  <a:t>46</a:t>
                </a:r>
                <a:r>
                  <a:rPr lang="en-US" sz="1200" b="1" dirty="0" smtClean="0"/>
                  <a:t>Sc) (MeV)</a:t>
                </a:r>
                <a:endParaRPr lang="en-US" sz="1200" b="1" baseline="30000" dirty="0"/>
              </a:p>
            </p:txBody>
          </p:sp>
          <p:sp>
            <p:nvSpPr>
              <p:cNvPr id="5" name="Rectangle 4"/>
              <p:cNvSpPr/>
              <p:nvPr/>
            </p:nvSpPr>
            <p:spPr>
              <a:xfrm>
                <a:off x="2057400" y="6248400"/>
                <a:ext cx="307344" cy="233554"/>
              </a:xfrm>
              <a:prstGeom prst="rect">
                <a:avLst/>
              </a:prstGeom>
              <a:solidFill>
                <a:schemeClr val="bg1"/>
              </a:solidFill>
              <a:ln>
                <a:solidFill>
                  <a:srgbClr val="F7F8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a:off x="2514600" y="874455"/>
            <a:ext cx="66294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Low-lying strength distribution is particularly important for type-II </a:t>
            </a:r>
            <a:r>
              <a:rPr lang="en-US" sz="2000" dirty="0" err="1" smtClean="0"/>
              <a:t>presupernova</a:t>
            </a:r>
            <a:r>
              <a:rPr lang="en-US" sz="2000" dirty="0" smtClean="0"/>
              <a:t> stage</a:t>
            </a:r>
          </a:p>
          <a:p>
            <a:pPr marL="342900" indent="-342900">
              <a:buFont typeface="Arial" panose="020B0604020202020204" pitchFamily="34" charset="0"/>
              <a:buChar char="•"/>
            </a:pPr>
            <a:r>
              <a:rPr lang="en-US" sz="2000" dirty="0" smtClean="0"/>
              <a:t>Theoretical models fail to reproduce experiment</a:t>
            </a:r>
          </a:p>
          <a:p>
            <a:pPr marL="800100" lvl="1" indent="-342900">
              <a:buFont typeface="Arial" panose="020B0604020202020204" pitchFamily="34" charset="0"/>
              <a:buChar char="•"/>
            </a:pPr>
            <a:r>
              <a:rPr lang="en-US" sz="2000" dirty="0" smtClean="0"/>
              <a:t>Admixtures between </a:t>
            </a:r>
            <a:r>
              <a:rPr lang="en-US" sz="2000" dirty="0" err="1" smtClean="0"/>
              <a:t>sd</a:t>
            </a:r>
            <a:r>
              <a:rPr lang="en-US" sz="2000" dirty="0" smtClean="0"/>
              <a:t> and pf shells</a:t>
            </a:r>
          </a:p>
          <a:p>
            <a:pPr marL="342900" indent="-342900">
              <a:buFont typeface="Arial" panose="020B0604020202020204" pitchFamily="34" charset="0"/>
              <a:buChar char="•"/>
            </a:pPr>
            <a:r>
              <a:rPr lang="en-US" sz="2000" dirty="0" smtClean="0"/>
              <a:t>Strength of transition to known 1</a:t>
            </a:r>
            <a:r>
              <a:rPr lang="en-US" sz="2000" baseline="30000" dirty="0" smtClean="0"/>
              <a:t>+</a:t>
            </a:r>
            <a:r>
              <a:rPr lang="en-US" sz="2000" dirty="0" smtClean="0"/>
              <a:t> state at 991 </a:t>
            </a:r>
            <a:r>
              <a:rPr lang="en-US" sz="2000" dirty="0" err="1" smtClean="0"/>
              <a:t>keV</a:t>
            </a:r>
            <a:r>
              <a:rPr lang="en-US" sz="2000" dirty="0" smtClean="0"/>
              <a:t>??</a:t>
            </a:r>
            <a:endParaRPr lang="en-US" sz="2000" dirty="0"/>
          </a:p>
          <a:p>
            <a:pPr marL="342900" indent="-342900">
              <a:buFont typeface="Arial" panose="020B0604020202020204" pitchFamily="34" charset="0"/>
              <a:buChar char="•"/>
            </a:pPr>
            <a:r>
              <a:rPr lang="en-US" sz="2000" dirty="0" smtClean="0"/>
              <a:t>Achievable resolution ~ 250-300 </a:t>
            </a:r>
            <a:r>
              <a:rPr lang="en-US" sz="2000" dirty="0" err="1" smtClean="0"/>
              <a:t>keV</a:t>
            </a:r>
            <a:endParaRPr lang="en-US" sz="2000" dirty="0" smtClean="0"/>
          </a:p>
          <a:p>
            <a:pPr marL="342900" indent="-342900">
              <a:buFont typeface="Arial" panose="020B0604020202020204" pitchFamily="34" charset="0"/>
              <a:buChar char="•"/>
            </a:pPr>
            <a:r>
              <a:rPr lang="en-US" sz="2000" dirty="0" smtClean="0"/>
              <a:t>Limited resolution will also affect future CE experiments in inverse kinematics  </a:t>
            </a:r>
            <a:endParaRPr lang="en-US" sz="20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50632"/>
          <a:stretch/>
        </p:blipFill>
        <p:spPr>
          <a:xfrm>
            <a:off x="2580477" y="3276600"/>
            <a:ext cx="5725323" cy="3613192"/>
          </a:xfrm>
          <a:prstGeom prst="rect">
            <a:avLst/>
          </a:prstGeom>
        </p:spPr>
      </p:pic>
      <p:sp>
        <p:nvSpPr>
          <p:cNvPr id="11" name="Rectangle 10"/>
          <p:cNvSpPr/>
          <p:nvPr/>
        </p:nvSpPr>
        <p:spPr>
          <a:xfrm>
            <a:off x="3429000" y="5518192"/>
            <a:ext cx="1219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44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t>Gretina</a:t>
            </a:r>
            <a:endParaRPr lang="en-US" dirty="0"/>
          </a:p>
        </p:txBody>
      </p:sp>
      <p:grpSp>
        <p:nvGrpSpPr>
          <p:cNvPr id="3" name="Group 2"/>
          <p:cNvGrpSpPr>
            <a:grpSpLocks noChangeAspect="1"/>
          </p:cNvGrpSpPr>
          <p:nvPr/>
        </p:nvGrpSpPr>
        <p:grpSpPr>
          <a:xfrm>
            <a:off x="-15922" y="1205552"/>
            <a:ext cx="2500412" cy="3733800"/>
            <a:chOff x="7332663" y="1295400"/>
            <a:chExt cx="5664200" cy="845820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663" y="1295400"/>
              <a:ext cx="566420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Line 5"/>
            <p:cNvSpPr>
              <a:spLocks noChangeShapeType="1"/>
            </p:cNvSpPr>
            <p:nvPr/>
          </p:nvSpPr>
          <p:spPr bwMode="auto">
            <a:xfrm rot="10800000">
              <a:off x="7332663" y="4633913"/>
              <a:ext cx="3241675" cy="1189037"/>
            </a:xfrm>
            <a:prstGeom prst="line">
              <a:avLst/>
            </a:prstGeom>
            <a:noFill/>
            <a:ln w="635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2200" y="4711700"/>
              <a:ext cx="83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7" name="Rectangle 6"/>
          <p:cNvSpPr/>
          <p:nvPr/>
        </p:nvSpPr>
        <p:spPr>
          <a:xfrm>
            <a:off x="2484490" y="1219200"/>
            <a:ext cx="6659510" cy="3447098"/>
          </a:xfrm>
          <a:prstGeom prst="rect">
            <a:avLst/>
          </a:prstGeom>
        </p:spPr>
        <p:txBody>
          <a:bodyPr wrap="square">
            <a:spAutoFit/>
          </a:bodyPr>
          <a:lstStyle/>
          <a:p>
            <a:r>
              <a:rPr lang="en-US" altLang="en-US" sz="2400" dirty="0">
                <a:solidFill>
                  <a:srgbClr val="FF0000"/>
                </a:solidFill>
              </a:rPr>
              <a:t>G</a:t>
            </a:r>
            <a:r>
              <a:rPr lang="en-US" altLang="en-US" sz="2400" dirty="0"/>
              <a:t>amma-</a:t>
            </a:r>
            <a:r>
              <a:rPr lang="en-US" altLang="en-US" sz="2400" dirty="0">
                <a:solidFill>
                  <a:srgbClr val="FF0000"/>
                </a:solidFill>
              </a:rPr>
              <a:t>R</a:t>
            </a:r>
            <a:r>
              <a:rPr lang="en-US" altLang="en-US" sz="2400" dirty="0"/>
              <a:t>ay </a:t>
            </a:r>
            <a:r>
              <a:rPr lang="en-US" altLang="en-US" sz="2400" dirty="0">
                <a:solidFill>
                  <a:srgbClr val="FF0000"/>
                </a:solidFill>
              </a:rPr>
              <a:t>E</a:t>
            </a:r>
            <a:r>
              <a:rPr lang="en-US" altLang="en-US" sz="2400" dirty="0"/>
              <a:t>nergy </a:t>
            </a:r>
            <a:r>
              <a:rPr lang="en-US" altLang="en-US" sz="2400" dirty="0">
                <a:solidFill>
                  <a:srgbClr val="FF0000"/>
                </a:solidFill>
              </a:rPr>
              <a:t>T</a:t>
            </a:r>
            <a:r>
              <a:rPr lang="en-US" altLang="en-US" sz="2400" dirty="0"/>
              <a:t>racking </a:t>
            </a:r>
            <a:r>
              <a:rPr lang="en-US" altLang="en-US" sz="2400" dirty="0" smtClean="0">
                <a:solidFill>
                  <a:srgbClr val="FF0000"/>
                </a:solidFill>
              </a:rPr>
              <a:t>I</a:t>
            </a:r>
            <a:r>
              <a:rPr lang="en-US" altLang="en-US" sz="2400" dirty="0" smtClean="0"/>
              <a:t>n-beam </a:t>
            </a:r>
            <a:r>
              <a:rPr lang="en-US" altLang="en-US" sz="2400" dirty="0">
                <a:solidFill>
                  <a:srgbClr val="FF0000"/>
                </a:solidFill>
              </a:rPr>
              <a:t>N</a:t>
            </a:r>
            <a:r>
              <a:rPr lang="en-US" altLang="en-US" sz="2400" dirty="0"/>
              <a:t>uclear </a:t>
            </a:r>
            <a:r>
              <a:rPr lang="en-US" altLang="en-US" sz="2400" dirty="0">
                <a:solidFill>
                  <a:srgbClr val="FF0000"/>
                </a:solidFill>
              </a:rPr>
              <a:t>A</a:t>
            </a:r>
            <a:r>
              <a:rPr lang="en-US" altLang="en-US" sz="2400" dirty="0"/>
              <a:t>rray</a:t>
            </a:r>
            <a:br>
              <a:rPr lang="en-US" altLang="en-US" sz="2400" dirty="0"/>
            </a:br>
            <a:r>
              <a:rPr lang="en-US" altLang="en-US" sz="1400" dirty="0" smtClean="0"/>
              <a:t>S</a:t>
            </a:r>
            <a:r>
              <a:rPr lang="en-US" altLang="en-US" sz="1400" dirty="0"/>
              <a:t>. Paschalis et al., NIMA 709 (2013) </a:t>
            </a:r>
            <a:r>
              <a:rPr lang="en-US" altLang="en-US" sz="1400" dirty="0" smtClean="0"/>
              <a:t>44</a:t>
            </a:r>
          </a:p>
          <a:p>
            <a:endParaRPr lang="en-US" altLang="en-US" sz="2000" dirty="0" smtClean="0"/>
          </a:p>
          <a:p>
            <a:r>
              <a:rPr lang="en-US" altLang="en-US" sz="2000" dirty="0" smtClean="0"/>
              <a:t>Installed </a:t>
            </a:r>
            <a:r>
              <a:rPr lang="en-US" altLang="en-US" sz="2000" dirty="0"/>
              <a:t>at S800 target position (</a:t>
            </a:r>
            <a:r>
              <a:rPr lang="en-US" altLang="en-US" sz="2000" dirty="0" smtClean="0"/>
              <a:t>2012-2013)</a:t>
            </a:r>
          </a:p>
          <a:p>
            <a:r>
              <a:rPr lang="en-US" altLang="en-US" sz="2000" dirty="0" smtClean="0"/>
              <a:t>7 </a:t>
            </a:r>
            <a:r>
              <a:rPr lang="en-US" altLang="en-US" sz="2000" dirty="0" err="1"/>
              <a:t>HPGe</a:t>
            </a:r>
            <a:r>
              <a:rPr lang="en-US" altLang="en-US" sz="2000" dirty="0"/>
              <a:t> </a:t>
            </a:r>
            <a:r>
              <a:rPr lang="en-US" altLang="en-US" sz="2000" dirty="0" smtClean="0"/>
              <a:t>modules</a:t>
            </a:r>
          </a:p>
          <a:p>
            <a:endParaRPr lang="en-US" altLang="en-US" sz="2000" dirty="0"/>
          </a:p>
          <a:p>
            <a:r>
              <a:rPr lang="en-US" altLang="en-US" sz="2000" dirty="0" smtClean="0"/>
              <a:t>For (t,</a:t>
            </a:r>
            <a:r>
              <a:rPr lang="en-US" altLang="en-US" sz="2000" baseline="30000" dirty="0" smtClean="0"/>
              <a:t>3</a:t>
            </a:r>
            <a:r>
              <a:rPr lang="en-US" altLang="en-US" sz="2000" dirty="0" smtClean="0"/>
              <a:t>He) experiment: </a:t>
            </a:r>
            <a:r>
              <a:rPr lang="en-US" altLang="en-US" sz="2000" dirty="0" smtClean="0">
                <a:sym typeface="Symbol" panose="05050102010706020507" pitchFamily="18" charset="2"/>
              </a:rPr>
              <a:t>-rays from target, produced at rest</a:t>
            </a:r>
          </a:p>
          <a:p>
            <a:endParaRPr lang="en-US" altLang="en-US" sz="2000" dirty="0">
              <a:sym typeface="Symbol" panose="05050102010706020507" pitchFamily="18" charset="2"/>
            </a:endParaRPr>
          </a:p>
          <a:p>
            <a:r>
              <a:rPr lang="en-US" altLang="en-US" sz="2000" dirty="0" smtClean="0">
                <a:sym typeface="Symbol" panose="05050102010706020507" pitchFamily="18" charset="2"/>
              </a:rPr>
              <a:t>Future: CE experiments in inverse kinematics with rare isotope beams: decay-in-flight -rays  </a:t>
            </a:r>
            <a:endParaRPr lang="en-US" altLang="en-US" sz="2000" dirty="0" smtClean="0"/>
          </a:p>
          <a:p>
            <a:endParaRPr lang="en-US" altLang="en-US" sz="2000" dirty="0"/>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195" y="4495800"/>
            <a:ext cx="1723049" cy="179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6969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Low-lying GT strength</a:t>
            </a:r>
            <a:endParaRPr lang="en-US" dirty="0"/>
          </a:p>
        </p:txBody>
      </p:sp>
      <p:sp>
        <p:nvSpPr>
          <p:cNvPr id="6" name="TextBox 5"/>
          <p:cNvSpPr txBox="1"/>
          <p:nvPr/>
        </p:nvSpPr>
        <p:spPr>
          <a:xfrm>
            <a:off x="1332170" y="5943600"/>
            <a:ext cx="6479659" cy="400110"/>
          </a:xfrm>
          <a:prstGeom prst="rect">
            <a:avLst/>
          </a:prstGeom>
          <a:noFill/>
        </p:spPr>
        <p:txBody>
          <a:bodyPr wrap="none" rtlCol="0">
            <a:spAutoFit/>
          </a:bodyPr>
          <a:lstStyle/>
          <a:p>
            <a:r>
              <a:rPr lang="en-US" sz="2000" dirty="0" smtClean="0"/>
              <a:t>B(GT)</a:t>
            </a:r>
            <a:r>
              <a:rPr lang="en-US" sz="2000" baseline="-25000" dirty="0" smtClean="0"/>
              <a:t>0.991</a:t>
            </a:r>
            <a:r>
              <a:rPr lang="en-US" sz="2000" dirty="0" smtClean="0"/>
              <a:t>=0.009 </a:t>
            </a:r>
            <a:r>
              <a:rPr lang="en-US" sz="2000" dirty="0" smtClean="0">
                <a:sym typeface="Symbol" panose="05050102010706020507" pitchFamily="18" charset="2"/>
              </a:rPr>
              <a:t> 0.005(experimental)  0.003 (systematic)</a:t>
            </a:r>
            <a:endParaRPr lang="en-US" sz="2000"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762000"/>
            <a:ext cx="8874596" cy="498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93269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Electron-capture rate in pre-supernovae star</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9261"/>
          <a:stretch/>
        </p:blipFill>
        <p:spPr>
          <a:xfrm>
            <a:off x="685800" y="1447800"/>
            <a:ext cx="7518734" cy="4876800"/>
          </a:xfrm>
          <a:prstGeom prst="rect">
            <a:avLst/>
          </a:prstGeom>
        </p:spPr>
      </p:pic>
    </p:spTree>
    <p:extLst>
      <p:ext uri="{BB962C8B-B14F-4D97-AF65-F5344CB8AC3E}">
        <p14:creationId xmlns:p14="http://schemas.microsoft.com/office/powerpoint/2010/main" val="146616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piff.rit.edu/classes/phys230/lectures/ns/disk.gif"/>
          <p:cNvPicPr>
            <a:picLocks noChangeAspect="1" noChangeArrowheads="1"/>
          </p:cNvPicPr>
          <p:nvPr/>
        </p:nvPicPr>
        <p:blipFill>
          <a:blip r:embed="rId2" cstate="print"/>
          <a:srcRect/>
          <a:stretch>
            <a:fillRect/>
          </a:stretch>
        </p:blipFill>
        <p:spPr bwMode="auto">
          <a:xfrm>
            <a:off x="5355772" y="2209800"/>
            <a:ext cx="3483428" cy="2286000"/>
          </a:xfrm>
          <a:prstGeom prst="rect">
            <a:avLst/>
          </a:prstGeom>
          <a:noFill/>
        </p:spPr>
      </p:pic>
      <p:sp>
        <p:nvSpPr>
          <p:cNvPr id="2" name="Title 1"/>
          <p:cNvSpPr>
            <a:spLocks noGrp="1"/>
          </p:cNvSpPr>
          <p:nvPr>
            <p:ph type="title"/>
          </p:nvPr>
        </p:nvSpPr>
        <p:spPr>
          <a:xfrm>
            <a:off x="457200" y="152400"/>
            <a:ext cx="8229600" cy="1143000"/>
          </a:xfrm>
        </p:spPr>
        <p:txBody>
          <a:bodyPr>
            <a:noAutofit/>
          </a:bodyPr>
          <a:lstStyle/>
          <a:p>
            <a:r>
              <a:rPr lang="en-US" sz="2800" dirty="0" smtClean="0">
                <a:solidFill>
                  <a:schemeClr val="bg1"/>
                </a:solidFill>
              </a:rPr>
              <a:t>Weak reaction rates in astrophysical phenomena</a:t>
            </a:r>
            <a:endParaRPr lang="en-US" sz="2800" dirty="0">
              <a:solidFill>
                <a:schemeClr val="bg1"/>
              </a:solidFill>
            </a:endParaRPr>
          </a:p>
        </p:txBody>
      </p:sp>
      <p:sp>
        <p:nvSpPr>
          <p:cNvPr id="5" name="Text Box 6"/>
          <p:cNvSpPr txBox="1">
            <a:spLocks noChangeArrowheads="1"/>
          </p:cNvSpPr>
          <p:nvPr/>
        </p:nvSpPr>
        <p:spPr bwMode="auto">
          <a:xfrm>
            <a:off x="2743200" y="4191000"/>
            <a:ext cx="1676400" cy="253916"/>
          </a:xfrm>
          <a:prstGeom prst="rect">
            <a:avLst/>
          </a:prstGeom>
          <a:noFill/>
          <a:ln w="9525">
            <a:noFill/>
            <a:miter lim="800000"/>
            <a:headEnd/>
            <a:tailEnd/>
          </a:ln>
          <a:effectLst/>
        </p:spPr>
        <p:txBody>
          <a:bodyPr wrap="square">
            <a:spAutoFit/>
          </a:bodyPr>
          <a:lstStyle/>
          <a:p>
            <a:r>
              <a:rPr lang="en-US" sz="1050" dirty="0">
                <a:solidFill>
                  <a:schemeClr val="bg1"/>
                </a:solidFill>
              </a:rPr>
              <a:t>SN </a:t>
            </a:r>
            <a:r>
              <a:rPr lang="en-US" sz="1050" dirty="0" smtClean="0">
                <a:solidFill>
                  <a:schemeClr val="bg1"/>
                </a:solidFill>
              </a:rPr>
              <a:t>1994D ESA/Hubble</a:t>
            </a:r>
            <a:endParaRPr lang="en-US" sz="1050" dirty="0">
              <a:solidFill>
                <a:schemeClr val="bg1"/>
              </a:solidFill>
            </a:endParaRPr>
          </a:p>
        </p:txBody>
      </p:sp>
      <p:pic>
        <p:nvPicPr>
          <p:cNvPr id="6" name="Picture 5"/>
          <p:cNvPicPr>
            <a:picLocks noChangeAspect="1" noChangeArrowheads="1"/>
          </p:cNvPicPr>
          <p:nvPr/>
        </p:nvPicPr>
        <p:blipFill>
          <a:blip r:embed="rId3" cstate="print"/>
          <a:srcRect/>
          <a:stretch>
            <a:fillRect/>
          </a:stretch>
        </p:blipFill>
        <p:spPr bwMode="auto">
          <a:xfrm>
            <a:off x="2819400" y="1600200"/>
            <a:ext cx="2514600" cy="2514600"/>
          </a:xfrm>
          <a:prstGeom prst="rect">
            <a:avLst/>
          </a:prstGeom>
          <a:noFill/>
          <a:ln w="9525">
            <a:noFill/>
            <a:miter lim="800000"/>
            <a:headEnd/>
            <a:tailEnd/>
          </a:ln>
          <a:effectLst/>
        </p:spPr>
      </p:pic>
      <p:sp>
        <p:nvSpPr>
          <p:cNvPr id="7" name="Rectangle 6"/>
          <p:cNvSpPr/>
          <p:nvPr/>
        </p:nvSpPr>
        <p:spPr>
          <a:xfrm>
            <a:off x="2895600" y="1524000"/>
            <a:ext cx="4444102" cy="400110"/>
          </a:xfrm>
          <a:prstGeom prst="rect">
            <a:avLst/>
          </a:prstGeom>
        </p:spPr>
        <p:txBody>
          <a:bodyPr wrap="none">
            <a:spAutoFit/>
          </a:bodyPr>
          <a:lstStyle/>
          <a:p>
            <a:r>
              <a:rPr lang="en-US" sz="2000" dirty="0" smtClean="0">
                <a:solidFill>
                  <a:schemeClr val="bg1"/>
                </a:solidFill>
              </a:rPr>
              <a:t>Thermonuclear (Type </a:t>
            </a:r>
            <a:r>
              <a:rPr lang="en-US" sz="2000" dirty="0" err="1" smtClean="0">
                <a:solidFill>
                  <a:schemeClr val="bg1"/>
                </a:solidFill>
              </a:rPr>
              <a:t>Ia</a:t>
            </a:r>
            <a:r>
              <a:rPr lang="en-US" sz="2000" dirty="0" smtClean="0">
                <a:solidFill>
                  <a:schemeClr val="bg1"/>
                </a:solidFill>
              </a:rPr>
              <a:t>) Supernovae</a:t>
            </a:r>
            <a:endParaRPr lang="en-US" sz="2000" dirty="0">
              <a:solidFill>
                <a:schemeClr val="bg1"/>
              </a:solidFill>
            </a:endParaRPr>
          </a:p>
        </p:txBody>
      </p:sp>
      <p:pic>
        <p:nvPicPr>
          <p:cNvPr id="8" name="Picture 2052"/>
          <p:cNvPicPr>
            <a:picLocks noChangeAspect="1" noChangeArrowheads="1"/>
          </p:cNvPicPr>
          <p:nvPr/>
        </p:nvPicPr>
        <p:blipFill>
          <a:blip r:embed="rId4" cstate="print"/>
          <a:srcRect/>
          <a:stretch>
            <a:fillRect/>
          </a:stretch>
        </p:blipFill>
        <p:spPr bwMode="auto">
          <a:xfrm>
            <a:off x="0" y="1219200"/>
            <a:ext cx="2667000" cy="2667000"/>
          </a:xfrm>
          <a:prstGeom prst="rect">
            <a:avLst/>
          </a:prstGeom>
          <a:noFill/>
          <a:ln w="9525">
            <a:noFill/>
            <a:miter lim="800000"/>
            <a:headEnd/>
            <a:tailEnd/>
          </a:ln>
        </p:spPr>
      </p:pic>
      <p:sp>
        <p:nvSpPr>
          <p:cNvPr id="9" name="Rectangle 8"/>
          <p:cNvSpPr/>
          <p:nvPr/>
        </p:nvSpPr>
        <p:spPr>
          <a:xfrm>
            <a:off x="0" y="1047690"/>
            <a:ext cx="4303037" cy="400110"/>
          </a:xfrm>
          <a:prstGeom prst="rect">
            <a:avLst/>
          </a:prstGeom>
        </p:spPr>
        <p:txBody>
          <a:bodyPr wrap="none">
            <a:spAutoFit/>
          </a:bodyPr>
          <a:lstStyle/>
          <a:p>
            <a:r>
              <a:rPr lang="en-US" sz="2000" dirty="0" smtClean="0">
                <a:solidFill>
                  <a:schemeClr val="bg1"/>
                </a:solidFill>
              </a:rPr>
              <a:t>Core-collapse (Type II) Supernovae</a:t>
            </a:r>
            <a:endParaRPr lang="en-US" sz="2000" dirty="0">
              <a:solidFill>
                <a:schemeClr val="bg1"/>
              </a:solidFill>
            </a:endParaRPr>
          </a:p>
        </p:txBody>
      </p:sp>
      <p:sp>
        <p:nvSpPr>
          <p:cNvPr id="10" name="Text Box 2053"/>
          <p:cNvSpPr txBox="1">
            <a:spLocks noChangeArrowheads="1"/>
          </p:cNvSpPr>
          <p:nvPr/>
        </p:nvSpPr>
        <p:spPr bwMode="auto">
          <a:xfrm>
            <a:off x="0" y="3886200"/>
            <a:ext cx="1524000" cy="430887"/>
          </a:xfrm>
          <a:prstGeom prst="rect">
            <a:avLst/>
          </a:prstGeom>
          <a:noFill/>
          <a:ln w="9525">
            <a:noFill/>
            <a:miter lim="800000"/>
            <a:headEnd/>
            <a:tailEnd/>
          </a:ln>
          <a:effectLst/>
        </p:spPr>
        <p:txBody>
          <a:bodyPr wrap="square">
            <a:spAutoFit/>
          </a:bodyPr>
          <a:lstStyle/>
          <a:p>
            <a:r>
              <a:rPr lang="en-US" sz="1100" dirty="0">
                <a:solidFill>
                  <a:schemeClr val="bg1"/>
                </a:solidFill>
                <a:latin typeface="Arial" pitchFamily="34" charset="0"/>
              </a:rPr>
              <a:t>SNR 0103-72.6 Chandra </a:t>
            </a:r>
            <a:r>
              <a:rPr lang="en-US" sz="1100" dirty="0" smtClean="0">
                <a:solidFill>
                  <a:schemeClr val="bg1"/>
                </a:solidFill>
                <a:latin typeface="Arial" pitchFamily="34" charset="0"/>
              </a:rPr>
              <a:t>observatory</a:t>
            </a:r>
            <a:endParaRPr lang="en-US" sz="1100" dirty="0">
              <a:solidFill>
                <a:schemeClr val="bg1"/>
              </a:solidFill>
              <a:latin typeface="Arial" pitchFamily="34" charset="0"/>
            </a:endParaRPr>
          </a:p>
        </p:txBody>
      </p:sp>
      <p:sp>
        <p:nvSpPr>
          <p:cNvPr id="11" name="Rectangle 10"/>
          <p:cNvSpPr/>
          <p:nvPr/>
        </p:nvSpPr>
        <p:spPr>
          <a:xfrm>
            <a:off x="5410200" y="2035314"/>
            <a:ext cx="3582629" cy="707886"/>
          </a:xfrm>
          <a:prstGeom prst="rect">
            <a:avLst/>
          </a:prstGeom>
        </p:spPr>
        <p:txBody>
          <a:bodyPr wrap="square">
            <a:spAutoFit/>
          </a:bodyPr>
          <a:lstStyle/>
          <a:p>
            <a:r>
              <a:rPr lang="en-US" sz="2000" dirty="0" smtClean="0">
                <a:solidFill>
                  <a:schemeClr val="bg1"/>
                </a:solidFill>
              </a:rPr>
              <a:t>Crustal processes in accreting neutron stars</a:t>
            </a:r>
            <a:endParaRPr lang="en-US" sz="2000" dirty="0">
              <a:solidFill>
                <a:schemeClr val="bg1"/>
              </a:solidFill>
            </a:endParaRPr>
          </a:p>
        </p:txBody>
      </p:sp>
      <p:sp>
        <p:nvSpPr>
          <p:cNvPr id="12" name="Rectangle 11"/>
          <p:cNvSpPr/>
          <p:nvPr/>
        </p:nvSpPr>
        <p:spPr>
          <a:xfrm>
            <a:off x="67238" y="4648200"/>
            <a:ext cx="3260188" cy="1938992"/>
          </a:xfrm>
          <a:prstGeom prst="rect">
            <a:avLst/>
          </a:prstGeom>
        </p:spPr>
        <p:txBody>
          <a:bodyPr wrap="none">
            <a:spAutoFit/>
          </a:bodyPr>
          <a:lstStyle/>
          <a:p>
            <a:r>
              <a:rPr lang="en-US" sz="2000" dirty="0" smtClean="0">
                <a:solidFill>
                  <a:schemeClr val="bg1"/>
                </a:solidFill>
              </a:rPr>
              <a:t>s-process</a:t>
            </a:r>
          </a:p>
          <a:p>
            <a:r>
              <a:rPr lang="en-US" sz="2000" dirty="0" smtClean="0">
                <a:solidFill>
                  <a:schemeClr val="bg1"/>
                </a:solidFill>
              </a:rPr>
              <a:t>r-process</a:t>
            </a:r>
          </a:p>
          <a:p>
            <a:r>
              <a:rPr lang="en-US" sz="2000" dirty="0" smtClean="0">
                <a:solidFill>
                  <a:schemeClr val="bg1"/>
                </a:solidFill>
              </a:rPr>
              <a:t>neutrino interactions</a:t>
            </a:r>
          </a:p>
          <a:p>
            <a:r>
              <a:rPr lang="en-US" sz="2000" dirty="0">
                <a:solidFill>
                  <a:schemeClr val="bg1"/>
                </a:solidFill>
              </a:rPr>
              <a:t>n</a:t>
            </a:r>
            <a:r>
              <a:rPr lang="en-US" sz="2000" dirty="0" smtClean="0">
                <a:solidFill>
                  <a:schemeClr val="bg1"/>
                </a:solidFill>
              </a:rPr>
              <a:t>eutrino detectors</a:t>
            </a:r>
          </a:p>
          <a:p>
            <a:r>
              <a:rPr lang="en-US" sz="2000" dirty="0" smtClean="0">
                <a:solidFill>
                  <a:schemeClr val="bg1"/>
                </a:solidFill>
              </a:rPr>
              <a:t>(</a:t>
            </a:r>
            <a:r>
              <a:rPr lang="en-US" sz="2000" dirty="0" err="1" smtClean="0">
                <a:solidFill>
                  <a:schemeClr val="bg1"/>
                </a:solidFill>
              </a:rPr>
              <a:t>neutrinoless</a:t>
            </a:r>
            <a:r>
              <a:rPr lang="en-US" sz="2000" dirty="0" smtClean="0">
                <a:solidFill>
                  <a:schemeClr val="bg1"/>
                </a:solidFill>
              </a:rPr>
              <a:t>) double </a:t>
            </a:r>
            <a:r>
              <a:rPr lang="en-US" sz="2000" dirty="0" smtClean="0">
                <a:solidFill>
                  <a:schemeClr val="bg1"/>
                </a:solidFill>
                <a:sym typeface="Symbol" panose="05050102010706020507" pitchFamily="18" charset="2"/>
              </a:rPr>
              <a:t> decay</a:t>
            </a:r>
            <a:endParaRPr lang="en-US" sz="2000" dirty="0" smtClean="0">
              <a:solidFill>
                <a:schemeClr val="bg1"/>
              </a:solidFill>
            </a:endParaRPr>
          </a:p>
          <a:p>
            <a:r>
              <a:rPr lang="en-US" sz="2000" dirty="0" smtClean="0">
                <a:solidFill>
                  <a:schemeClr val="bg1"/>
                </a:solidFill>
              </a:rPr>
              <a:t>…</a:t>
            </a:r>
            <a:endParaRPr lang="en-US" sz="2000" dirty="0">
              <a:solidFill>
                <a:schemeClr val="bg1"/>
              </a:solidFill>
            </a:endParaRPr>
          </a:p>
        </p:txBody>
      </p:sp>
      <p:sp>
        <p:nvSpPr>
          <p:cNvPr id="3" name="TextBox 2"/>
          <p:cNvSpPr txBox="1"/>
          <p:nvPr/>
        </p:nvSpPr>
        <p:spPr>
          <a:xfrm>
            <a:off x="3886200" y="5458361"/>
            <a:ext cx="5105400" cy="1323439"/>
          </a:xfrm>
          <a:prstGeom prst="rect">
            <a:avLst/>
          </a:prstGeom>
          <a:noFill/>
        </p:spPr>
        <p:txBody>
          <a:bodyPr wrap="square" rtlCol="0">
            <a:spAutoFit/>
          </a:bodyPr>
          <a:lstStyle/>
          <a:p>
            <a:r>
              <a:rPr lang="en-US" sz="2000" dirty="0" smtClean="0">
                <a:solidFill>
                  <a:srgbClr val="FFFF00"/>
                </a:solidFill>
              </a:rPr>
              <a:t>A comprehensive description of weak transition rates in nuclei over large portions of the nuclear chart (including unstable nuclei) is critical </a:t>
            </a:r>
          </a:p>
        </p:txBody>
      </p:sp>
      <p:sp>
        <p:nvSpPr>
          <p:cNvPr id="4" name="Rectangle 3"/>
          <p:cNvSpPr/>
          <p:nvPr/>
        </p:nvSpPr>
        <p:spPr>
          <a:xfrm>
            <a:off x="4915514" y="6521440"/>
            <a:ext cx="4572000" cy="276999"/>
          </a:xfrm>
          <a:prstGeom prst="rect">
            <a:avLst/>
          </a:prstGeom>
        </p:spPr>
        <p:txBody>
          <a:bodyPr>
            <a:spAutoFit/>
          </a:bodyPr>
          <a:lstStyle/>
          <a:p>
            <a:r>
              <a:rPr lang="en-US" sz="1200" dirty="0">
                <a:solidFill>
                  <a:schemeClr val="bg1"/>
                </a:solidFill>
                <a:latin typeface="CMR9"/>
              </a:rPr>
              <a:t>K. Langanke and G. </a:t>
            </a:r>
            <a:r>
              <a:rPr lang="en-US" sz="1200" dirty="0" smtClean="0">
                <a:solidFill>
                  <a:schemeClr val="bg1"/>
                </a:solidFill>
                <a:latin typeface="CMR9"/>
              </a:rPr>
              <a:t>Martinez-</a:t>
            </a:r>
            <a:r>
              <a:rPr lang="en-US" sz="1200" dirty="0" err="1" smtClean="0">
                <a:solidFill>
                  <a:schemeClr val="bg1"/>
                </a:solidFill>
                <a:latin typeface="CMR9"/>
              </a:rPr>
              <a:t>Pinedo</a:t>
            </a:r>
            <a:r>
              <a:rPr lang="en-US" sz="1200" dirty="0">
                <a:solidFill>
                  <a:schemeClr val="bg1"/>
                </a:solidFill>
                <a:latin typeface="CMR9"/>
              </a:rPr>
              <a:t>, </a:t>
            </a:r>
            <a:r>
              <a:rPr lang="en-US" sz="1200" dirty="0" smtClean="0">
                <a:solidFill>
                  <a:schemeClr val="bg1"/>
                </a:solidFill>
                <a:latin typeface="CMR9"/>
              </a:rPr>
              <a:t>RMP </a:t>
            </a:r>
            <a:r>
              <a:rPr lang="en-US" sz="1200" dirty="0" smtClean="0">
                <a:solidFill>
                  <a:schemeClr val="bg1"/>
                </a:solidFill>
                <a:latin typeface="CMBX9"/>
              </a:rPr>
              <a:t>75</a:t>
            </a:r>
            <a:r>
              <a:rPr lang="en-US" sz="1200" dirty="0">
                <a:solidFill>
                  <a:schemeClr val="bg1"/>
                </a:solidFill>
                <a:latin typeface="CMR9"/>
              </a:rPr>
              <a:t>, 819 (2003).</a:t>
            </a:r>
            <a:endParaRPr lang="en-US" sz="1200" dirty="0">
              <a:solidFill>
                <a:schemeClr val="bg1"/>
              </a:solidFill>
            </a:endParaRPr>
          </a:p>
        </p:txBody>
      </p:sp>
      <p:sp>
        <p:nvSpPr>
          <p:cNvPr id="13" name="TextBox 12"/>
          <p:cNvSpPr txBox="1"/>
          <p:nvPr/>
        </p:nvSpPr>
        <p:spPr>
          <a:xfrm>
            <a:off x="2292213" y="4551283"/>
            <a:ext cx="6927987" cy="461665"/>
          </a:xfrm>
          <a:prstGeom prst="rect">
            <a:avLst/>
          </a:prstGeom>
          <a:noFill/>
        </p:spPr>
        <p:txBody>
          <a:bodyPr wrap="none" rtlCol="0">
            <a:spAutoFit/>
          </a:bodyPr>
          <a:lstStyle/>
          <a:p>
            <a:r>
              <a:rPr lang="en-US" sz="2400" dirty="0" smtClean="0">
                <a:solidFill>
                  <a:srgbClr val="FFFF00"/>
                </a:solidFill>
              </a:rPr>
              <a:t>Today’s focus: electron captures (EC) on pf shell nuclei</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285" y="-152400"/>
            <a:ext cx="5483315" cy="1143000"/>
          </a:xfrm>
        </p:spPr>
        <p:txBody>
          <a:bodyPr>
            <a:normAutofit/>
          </a:bodyPr>
          <a:lstStyle/>
          <a:p>
            <a:r>
              <a:rPr lang="en-US" sz="2800" dirty="0" smtClean="0"/>
              <a:t>Beyond near-stable pf-shell nuclei</a:t>
            </a:r>
            <a:endParaRPr lang="en-US" sz="2800" dirty="0"/>
          </a:p>
        </p:txBody>
      </p:sp>
      <p:grpSp>
        <p:nvGrpSpPr>
          <p:cNvPr id="4" name="Group 3"/>
          <p:cNvGrpSpPr/>
          <p:nvPr/>
        </p:nvGrpSpPr>
        <p:grpSpPr>
          <a:xfrm>
            <a:off x="120668" y="767146"/>
            <a:ext cx="3652258" cy="5075335"/>
            <a:chOff x="0" y="1371600"/>
            <a:chExt cx="4648200" cy="5547403"/>
          </a:xfrm>
        </p:grpSpPr>
        <p:sp>
          <p:nvSpPr>
            <p:cNvPr id="5" name="Rectangle 4"/>
            <p:cNvSpPr/>
            <p:nvPr/>
          </p:nvSpPr>
          <p:spPr>
            <a:xfrm>
              <a:off x="0" y="1371600"/>
              <a:ext cx="46482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http://ars.els-cdn.com/content/image/1-s2.0-S0370157307000439-gr5.jpg"/>
            <p:cNvPicPr>
              <a:picLocks noChangeAspect="1" noChangeArrowheads="1"/>
            </p:cNvPicPr>
            <p:nvPr/>
          </p:nvPicPr>
          <p:blipFill>
            <a:blip r:embed="rId2" cstate="print"/>
            <a:srcRect/>
            <a:stretch>
              <a:fillRect/>
            </a:stretch>
          </p:blipFill>
          <p:spPr bwMode="auto">
            <a:xfrm>
              <a:off x="304800" y="1447800"/>
              <a:ext cx="4210050" cy="4657725"/>
            </a:xfrm>
            <a:prstGeom prst="rect">
              <a:avLst/>
            </a:prstGeom>
            <a:noFill/>
          </p:spPr>
        </p:pic>
        <p:sp>
          <p:nvSpPr>
            <p:cNvPr id="7" name="TextBox 6"/>
            <p:cNvSpPr txBox="1"/>
            <p:nvPr/>
          </p:nvSpPr>
          <p:spPr>
            <a:xfrm>
              <a:off x="685800" y="1468735"/>
              <a:ext cx="1495293" cy="461665"/>
            </a:xfrm>
            <a:prstGeom prst="rect">
              <a:avLst/>
            </a:prstGeom>
            <a:solidFill>
              <a:schemeClr val="bg1"/>
            </a:solidFill>
          </p:spPr>
          <p:txBody>
            <a:bodyPr wrap="square" rtlCol="0">
              <a:spAutoFit/>
            </a:bodyPr>
            <a:lstStyle/>
            <a:p>
              <a:r>
                <a:rPr lang="en-US" sz="1200" dirty="0" smtClean="0"/>
                <a:t>T=9 GK</a:t>
              </a:r>
            </a:p>
            <a:p>
              <a:r>
                <a:rPr lang="en-US" sz="1200" dirty="0" smtClean="0">
                  <a:sym typeface="Symbol"/>
                </a:rPr>
                <a:t>=6.8e+9 g/cm</a:t>
              </a:r>
              <a:r>
                <a:rPr lang="en-US" sz="1200" baseline="30000" dirty="0" smtClean="0">
                  <a:sym typeface="Symbol"/>
                </a:rPr>
                <a:t>3</a:t>
              </a:r>
              <a:endParaRPr lang="en-US" sz="1200" dirty="0"/>
            </a:p>
          </p:txBody>
        </p:sp>
        <p:sp>
          <p:nvSpPr>
            <p:cNvPr id="8" name="TextBox 7"/>
            <p:cNvSpPr txBox="1"/>
            <p:nvPr/>
          </p:nvSpPr>
          <p:spPr>
            <a:xfrm>
              <a:off x="714507" y="3881735"/>
              <a:ext cx="1495293" cy="461665"/>
            </a:xfrm>
            <a:prstGeom prst="rect">
              <a:avLst/>
            </a:prstGeom>
            <a:solidFill>
              <a:schemeClr val="bg1"/>
            </a:solidFill>
          </p:spPr>
          <p:txBody>
            <a:bodyPr wrap="square" rtlCol="0">
              <a:spAutoFit/>
            </a:bodyPr>
            <a:lstStyle/>
            <a:p>
              <a:r>
                <a:rPr lang="en-US" sz="1200" dirty="0" smtClean="0"/>
                <a:t>T=18 GK</a:t>
              </a:r>
            </a:p>
            <a:p>
              <a:r>
                <a:rPr lang="en-US" sz="1200" dirty="0" smtClean="0">
                  <a:sym typeface="Symbol"/>
                </a:rPr>
                <a:t>=3.4e+11 g/cm</a:t>
              </a:r>
              <a:r>
                <a:rPr lang="en-US" sz="1200" baseline="30000" dirty="0" smtClean="0">
                  <a:sym typeface="Symbol"/>
                </a:rPr>
                <a:t>3</a:t>
              </a:r>
              <a:endParaRPr lang="en-US" sz="1200" dirty="0"/>
            </a:p>
          </p:txBody>
        </p:sp>
        <p:sp>
          <p:nvSpPr>
            <p:cNvPr id="9" name="TextBox 8"/>
            <p:cNvSpPr txBox="1"/>
            <p:nvPr/>
          </p:nvSpPr>
          <p:spPr>
            <a:xfrm>
              <a:off x="0" y="6616240"/>
              <a:ext cx="1979968" cy="302763"/>
            </a:xfrm>
            <a:prstGeom prst="rect">
              <a:avLst/>
            </a:prstGeom>
            <a:noFill/>
          </p:spPr>
          <p:txBody>
            <a:bodyPr wrap="square" rtlCol="0">
              <a:spAutoFit/>
            </a:bodyPr>
            <a:lstStyle/>
            <a:p>
              <a:r>
                <a:rPr lang="en-US" sz="1200" dirty="0" smtClean="0"/>
                <a:t>W.R. </a:t>
              </a:r>
              <a:r>
                <a:rPr lang="en-US" sz="1200" dirty="0" err="1" smtClean="0"/>
                <a:t>Hix</a:t>
              </a:r>
              <a:r>
                <a:rPr lang="en-US" sz="1200" dirty="0" smtClean="0"/>
                <a:t> et al. 2003</a:t>
              </a:r>
              <a:endParaRPr lang="en-US" sz="1200" dirty="0"/>
            </a:p>
          </p:txBody>
        </p:sp>
        <p:sp>
          <p:nvSpPr>
            <p:cNvPr id="10" name="TextBox 9"/>
            <p:cNvSpPr txBox="1"/>
            <p:nvPr/>
          </p:nvSpPr>
          <p:spPr>
            <a:xfrm>
              <a:off x="1524000" y="5943600"/>
              <a:ext cx="2198038" cy="369332"/>
            </a:xfrm>
            <a:prstGeom prst="rect">
              <a:avLst/>
            </a:prstGeom>
            <a:solidFill>
              <a:schemeClr val="bg1"/>
            </a:solidFill>
          </p:spPr>
          <p:txBody>
            <a:bodyPr wrap="none" rtlCol="0">
              <a:spAutoFit/>
            </a:bodyPr>
            <a:lstStyle/>
            <a:p>
              <a:r>
                <a:rPr lang="en-US" dirty="0" smtClean="0"/>
                <a:t>N (neutron number)</a:t>
              </a:r>
              <a:endParaRPr lang="en-US" dirty="0"/>
            </a:p>
          </p:txBody>
        </p:sp>
        <p:sp>
          <p:nvSpPr>
            <p:cNvPr id="11" name="TextBox 10"/>
            <p:cNvSpPr txBox="1"/>
            <p:nvPr/>
          </p:nvSpPr>
          <p:spPr>
            <a:xfrm>
              <a:off x="0" y="1511524"/>
              <a:ext cx="461665" cy="4196020"/>
            </a:xfrm>
            <a:prstGeom prst="rect">
              <a:avLst/>
            </a:prstGeom>
            <a:solidFill>
              <a:schemeClr val="bg1"/>
            </a:solidFill>
          </p:spPr>
          <p:txBody>
            <a:bodyPr vert="vert270" wrap="none" rtlCol="0">
              <a:spAutoFit/>
            </a:bodyPr>
            <a:lstStyle/>
            <a:p>
              <a:r>
                <a:rPr lang="en-US" dirty="0" smtClean="0"/>
                <a:t>                   Z (proton number)                </a:t>
              </a:r>
              <a:endParaRPr lang="en-US" dirty="0"/>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003" y="703497"/>
            <a:ext cx="4793397" cy="4714123"/>
          </a:xfrm>
          <a:prstGeom prst="rect">
            <a:avLst/>
          </a:prstGeom>
        </p:spPr>
      </p:pic>
      <p:sp>
        <p:nvSpPr>
          <p:cNvPr id="13" name="TextBox 12"/>
          <p:cNvSpPr txBox="1"/>
          <p:nvPr/>
        </p:nvSpPr>
        <p:spPr>
          <a:xfrm>
            <a:off x="4139234" y="5516940"/>
            <a:ext cx="4983416" cy="1569660"/>
          </a:xfrm>
          <a:prstGeom prst="rect">
            <a:avLst/>
          </a:prstGeom>
          <a:noFill/>
        </p:spPr>
        <p:txBody>
          <a:bodyPr wrap="none" rtlCol="0">
            <a:spAutoFit/>
          </a:bodyPr>
          <a:lstStyle/>
          <a:p>
            <a:r>
              <a:rPr lang="en-US" dirty="0" smtClean="0"/>
              <a:t>Detailed sensitivity studies in progress</a:t>
            </a:r>
          </a:p>
          <a:p>
            <a:r>
              <a:rPr lang="en-US" dirty="0" smtClean="0"/>
              <a:t>Evan O’Connor (CITA) Chris Sullivan (NSCL/MSU)</a:t>
            </a:r>
          </a:p>
          <a:p>
            <a:r>
              <a:rPr lang="en-US" dirty="0" smtClean="0"/>
              <a:t>GR1D – stellar evolution code</a:t>
            </a:r>
          </a:p>
          <a:p>
            <a:r>
              <a:rPr lang="en-US" sz="2400" dirty="0" smtClean="0"/>
              <a:t>Weak reaction rate sets are required</a:t>
            </a:r>
          </a:p>
          <a:p>
            <a:endParaRPr lang="en-US" dirty="0"/>
          </a:p>
        </p:txBody>
      </p:sp>
    </p:spTree>
    <p:extLst>
      <p:ext uri="{BB962C8B-B14F-4D97-AF65-F5344CB8AC3E}">
        <p14:creationId xmlns:p14="http://schemas.microsoft.com/office/powerpoint/2010/main" val="330963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 prospects</a:t>
            </a:r>
            <a:endParaRPr lang="en-US" dirty="0"/>
          </a:p>
        </p:txBody>
      </p:sp>
      <p:sp>
        <p:nvSpPr>
          <p:cNvPr id="3" name="Content Placeholder 2"/>
          <p:cNvSpPr>
            <a:spLocks noGrp="1"/>
          </p:cNvSpPr>
          <p:nvPr>
            <p:ph idx="1"/>
          </p:nvPr>
        </p:nvSpPr>
        <p:spPr>
          <a:xfrm>
            <a:off x="228600" y="1112837"/>
            <a:ext cx="8686800" cy="4906963"/>
          </a:xfrm>
        </p:spPr>
        <p:txBody>
          <a:bodyPr>
            <a:normAutofit lnSpcReduction="10000"/>
          </a:bodyPr>
          <a:lstStyle/>
          <a:p>
            <a:pPr marL="0" indent="0">
              <a:buNone/>
            </a:pPr>
            <a:r>
              <a:rPr lang="en-US" sz="2400" dirty="0" smtClean="0"/>
              <a:t>To achieve a comprehensive description of weak reaction strengths/rates for astrophysical simulations (and others): </a:t>
            </a:r>
          </a:p>
          <a:p>
            <a:r>
              <a:rPr lang="en-US" sz="2400" dirty="0" smtClean="0"/>
              <a:t>Combined analysis of (</a:t>
            </a:r>
            <a:r>
              <a:rPr lang="en-US" sz="2400" dirty="0" err="1" smtClean="0"/>
              <a:t>p,n</a:t>
            </a:r>
            <a:r>
              <a:rPr lang="en-US" sz="2400" dirty="0" smtClean="0"/>
              <a:t>)-type and (</a:t>
            </a:r>
            <a:r>
              <a:rPr lang="en-US" sz="2400" dirty="0" err="1" smtClean="0"/>
              <a:t>n,p</a:t>
            </a:r>
            <a:r>
              <a:rPr lang="en-US" sz="2400" dirty="0" smtClean="0"/>
              <a:t>)-type experimental data?</a:t>
            </a:r>
          </a:p>
          <a:p>
            <a:pPr lvl="1"/>
            <a:r>
              <a:rPr lang="en-US" sz="2000" dirty="0" smtClean="0"/>
              <a:t>Charge-exchange experiments</a:t>
            </a:r>
          </a:p>
          <a:p>
            <a:pPr lvl="1"/>
            <a:r>
              <a:rPr lang="en-US" sz="2000" dirty="0" smtClean="0">
                <a:sym typeface="Symbol" panose="05050102010706020507" pitchFamily="18" charset="2"/>
              </a:rPr>
              <a:t>-decay experiments</a:t>
            </a:r>
          </a:p>
          <a:p>
            <a:r>
              <a:rPr lang="en-US" sz="2400" dirty="0">
                <a:sym typeface="Symbol" panose="05050102010706020507" pitchFamily="18" charset="2"/>
              </a:rPr>
              <a:t>Continued development of theoretical </a:t>
            </a:r>
            <a:r>
              <a:rPr lang="en-US" sz="2400" dirty="0" smtClean="0">
                <a:sym typeface="Symbol" panose="05050102010706020507" pitchFamily="18" charset="2"/>
              </a:rPr>
              <a:t>models including comparison with data</a:t>
            </a:r>
          </a:p>
          <a:p>
            <a:r>
              <a:rPr lang="en-US" sz="2400" dirty="0" smtClean="0">
                <a:sym typeface="Symbol" panose="05050102010706020507" pitchFamily="18" charset="2"/>
              </a:rPr>
              <a:t>Sensitivity studies in astrophysical simulations to provide focus for experiment and theory </a:t>
            </a:r>
          </a:p>
          <a:p>
            <a:r>
              <a:rPr lang="en-US" sz="2400" dirty="0" smtClean="0">
                <a:sym typeface="Symbol" panose="05050102010706020507" pitchFamily="18" charset="2"/>
              </a:rPr>
              <a:t>Sustained program with existing experimental tools and continued development of novel tools to obtain high-precision GT strengths from unstable nuclei that can be produced at high rates at present and future rare-isotope beam facilities</a:t>
            </a:r>
          </a:p>
          <a:p>
            <a:endParaRPr lang="en-US" sz="2400" dirty="0"/>
          </a:p>
        </p:txBody>
      </p:sp>
      <p:sp>
        <p:nvSpPr>
          <p:cNvPr id="4" name="TextBox 3"/>
          <p:cNvSpPr txBox="1"/>
          <p:nvPr/>
        </p:nvSpPr>
        <p:spPr>
          <a:xfrm>
            <a:off x="4968921" y="2325469"/>
            <a:ext cx="4098879"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Database for experimental and theoretical GT strengths and reaction rates!!</a:t>
            </a:r>
          </a:p>
        </p:txBody>
      </p:sp>
    </p:spTree>
    <p:extLst>
      <p:ext uri="{BB962C8B-B14F-4D97-AF65-F5344CB8AC3E}">
        <p14:creationId xmlns:p14="http://schemas.microsoft.com/office/powerpoint/2010/main" val="41071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694730"/>
            <a:ext cx="2035814" cy="3293209"/>
          </a:xfrm>
          <a:prstGeom prst="rect">
            <a:avLst/>
          </a:prstGeom>
          <a:noFill/>
        </p:spPr>
        <p:txBody>
          <a:bodyPr wrap="none" rtlCol="0">
            <a:spAutoFit/>
          </a:bodyPr>
          <a:lstStyle/>
          <a:p>
            <a:r>
              <a:rPr lang="en-US" sz="1600" b="1" dirty="0" smtClean="0"/>
              <a:t>Graduate students</a:t>
            </a:r>
            <a:endParaRPr lang="en-US" sz="1600" dirty="0" smtClean="0"/>
          </a:p>
          <a:p>
            <a:r>
              <a:rPr lang="en-US" sz="1600" dirty="0" smtClean="0"/>
              <a:t>Jared Doster</a:t>
            </a:r>
          </a:p>
          <a:p>
            <a:r>
              <a:rPr lang="en-US" sz="1600" i="1" dirty="0" smtClean="0"/>
              <a:t>Sam Lipschutz</a:t>
            </a:r>
          </a:p>
          <a:p>
            <a:r>
              <a:rPr lang="en-US" sz="1600" dirty="0" smtClean="0"/>
              <a:t>Amanda Prinke</a:t>
            </a:r>
          </a:p>
          <a:p>
            <a:r>
              <a:rPr lang="en-US" sz="1600" i="1" dirty="0" smtClean="0"/>
              <a:t>Michael Scott</a:t>
            </a:r>
          </a:p>
          <a:p>
            <a:r>
              <a:rPr lang="en-US" sz="1600" i="1" dirty="0" smtClean="0">
                <a:solidFill>
                  <a:srgbClr val="FF0000"/>
                </a:solidFill>
              </a:rPr>
              <a:t>Chris Sullivan</a:t>
            </a:r>
            <a:endParaRPr lang="en-US" sz="1600" dirty="0" smtClean="0">
              <a:solidFill>
                <a:srgbClr val="FF0000"/>
              </a:solidFill>
            </a:endParaRPr>
          </a:p>
          <a:p>
            <a:r>
              <a:rPr lang="en-US" sz="1600" dirty="0" smtClean="0">
                <a:solidFill>
                  <a:srgbClr val="FF0000"/>
                </a:solidFill>
              </a:rPr>
              <a:t>LeShawna Valdez</a:t>
            </a:r>
          </a:p>
          <a:p>
            <a:r>
              <a:rPr lang="en-US" sz="1600" dirty="0" smtClean="0"/>
              <a:t>Rhiannon Meharchand</a:t>
            </a:r>
          </a:p>
          <a:p>
            <a:r>
              <a:rPr lang="en-US" sz="1600" dirty="0" smtClean="0"/>
              <a:t>Jenna Deaven</a:t>
            </a:r>
          </a:p>
          <a:p>
            <a:r>
              <a:rPr lang="en-US" sz="1600" dirty="0" smtClean="0"/>
              <a:t>Carol Guess</a:t>
            </a:r>
          </a:p>
          <a:p>
            <a:r>
              <a:rPr lang="en-US" sz="1600" dirty="0" smtClean="0"/>
              <a:t>Wes Hitt</a:t>
            </a:r>
          </a:p>
          <a:p>
            <a:r>
              <a:rPr lang="en-US" sz="1600" dirty="0" smtClean="0"/>
              <a:t>Meredith Howard</a:t>
            </a:r>
          </a:p>
          <a:p>
            <a:endParaRPr lang="en-US" sz="1600" dirty="0"/>
          </a:p>
        </p:txBody>
      </p:sp>
      <p:sp>
        <p:nvSpPr>
          <p:cNvPr id="4" name="TextBox 3"/>
          <p:cNvSpPr txBox="1"/>
          <p:nvPr/>
        </p:nvSpPr>
        <p:spPr>
          <a:xfrm>
            <a:off x="3657600" y="694730"/>
            <a:ext cx="1776255" cy="2062103"/>
          </a:xfrm>
          <a:prstGeom prst="rect">
            <a:avLst/>
          </a:prstGeom>
          <a:noFill/>
        </p:spPr>
        <p:txBody>
          <a:bodyPr wrap="none" rtlCol="0">
            <a:spAutoFit/>
          </a:bodyPr>
          <a:lstStyle/>
          <a:p>
            <a:r>
              <a:rPr lang="en-US" sz="1600" b="1" dirty="0" err="1" smtClean="0"/>
              <a:t>Postdocs</a:t>
            </a:r>
            <a:endParaRPr lang="en-US" sz="1600" b="1" dirty="0" smtClean="0"/>
          </a:p>
          <a:p>
            <a:r>
              <a:rPr lang="en-US" sz="1600" i="1" dirty="0" smtClean="0">
                <a:solidFill>
                  <a:srgbClr val="FF0000"/>
                </a:solidFill>
              </a:rPr>
              <a:t>Shumpei Noji</a:t>
            </a:r>
          </a:p>
          <a:p>
            <a:endParaRPr lang="en-US" sz="1600" dirty="0" smtClean="0"/>
          </a:p>
          <a:p>
            <a:r>
              <a:rPr lang="en-US" sz="1600" dirty="0" smtClean="0">
                <a:solidFill>
                  <a:srgbClr val="FF0000"/>
                </a:solidFill>
              </a:rPr>
              <a:t>Masaki Sasano</a:t>
            </a:r>
          </a:p>
          <a:p>
            <a:r>
              <a:rPr lang="en-US" sz="1600" dirty="0" smtClean="0"/>
              <a:t>George Perdikakis</a:t>
            </a:r>
          </a:p>
          <a:p>
            <a:r>
              <a:rPr lang="en-US" sz="1600" dirty="0" smtClean="0">
                <a:solidFill>
                  <a:srgbClr val="FF0000"/>
                </a:solidFill>
              </a:rPr>
              <a:t>Arthur Cole</a:t>
            </a:r>
          </a:p>
          <a:p>
            <a:r>
              <a:rPr lang="en-US" sz="1600" dirty="0" smtClean="0"/>
              <a:t>Cedric </a:t>
            </a:r>
            <a:r>
              <a:rPr lang="en-US" sz="1600" dirty="0" err="1" smtClean="0"/>
              <a:t>Simenel</a:t>
            </a:r>
            <a:endParaRPr lang="en-US" sz="1600" dirty="0" smtClean="0"/>
          </a:p>
          <a:p>
            <a:r>
              <a:rPr lang="en-US" sz="1600" dirty="0" smtClean="0"/>
              <a:t>Yoshihiro Shimbara</a:t>
            </a:r>
            <a:endParaRPr lang="en-US" sz="1600" dirty="0"/>
          </a:p>
        </p:txBody>
      </p:sp>
      <p:sp>
        <p:nvSpPr>
          <p:cNvPr id="5" name="TextBox 4"/>
          <p:cNvSpPr txBox="1"/>
          <p:nvPr/>
        </p:nvSpPr>
        <p:spPr>
          <a:xfrm>
            <a:off x="5707962" y="685800"/>
            <a:ext cx="2369238" cy="1107996"/>
          </a:xfrm>
          <a:prstGeom prst="rect">
            <a:avLst/>
          </a:prstGeom>
          <a:noFill/>
        </p:spPr>
        <p:txBody>
          <a:bodyPr wrap="none" rtlCol="0">
            <a:spAutoFit/>
          </a:bodyPr>
          <a:lstStyle/>
          <a:p>
            <a:r>
              <a:rPr lang="en-US" sz="1600" b="1" dirty="0" smtClean="0"/>
              <a:t>Other group members</a:t>
            </a:r>
          </a:p>
          <a:p>
            <a:r>
              <a:rPr lang="en-US" sz="1600" i="1" dirty="0" smtClean="0"/>
              <a:t>Sam Austin</a:t>
            </a:r>
          </a:p>
          <a:p>
            <a:r>
              <a:rPr lang="en-US" sz="1600" i="1" dirty="0" smtClean="0"/>
              <a:t>Daniel Bazin</a:t>
            </a:r>
          </a:p>
          <a:p>
            <a:r>
              <a:rPr lang="en-US" sz="1600" i="1" dirty="0" smtClean="0"/>
              <a:t>Jorge Pereira</a:t>
            </a:r>
            <a:endParaRPr lang="en-US" sz="1600" i="1" dirty="0"/>
          </a:p>
        </p:txBody>
      </p:sp>
      <p:sp>
        <p:nvSpPr>
          <p:cNvPr id="6" name="TextBox 5"/>
          <p:cNvSpPr txBox="1"/>
          <p:nvPr/>
        </p:nvSpPr>
        <p:spPr>
          <a:xfrm>
            <a:off x="2133600" y="224135"/>
            <a:ext cx="4562467" cy="461665"/>
          </a:xfrm>
          <a:prstGeom prst="rect">
            <a:avLst/>
          </a:prstGeom>
          <a:noFill/>
        </p:spPr>
        <p:txBody>
          <a:bodyPr wrap="none" rtlCol="0">
            <a:spAutoFit/>
          </a:bodyPr>
          <a:lstStyle/>
          <a:p>
            <a:r>
              <a:rPr lang="en-US" sz="2400" dirty="0" smtClean="0"/>
              <a:t>The NSCL Charge-Exchange Club*</a:t>
            </a:r>
            <a:endParaRPr lang="en-US" sz="2400" dirty="0"/>
          </a:p>
        </p:txBody>
      </p:sp>
      <p:sp>
        <p:nvSpPr>
          <p:cNvPr id="11" name="TextBox 10"/>
          <p:cNvSpPr txBox="1"/>
          <p:nvPr/>
        </p:nvSpPr>
        <p:spPr>
          <a:xfrm>
            <a:off x="3410651" y="3028805"/>
            <a:ext cx="2304349" cy="338554"/>
          </a:xfrm>
          <a:prstGeom prst="rect">
            <a:avLst/>
          </a:prstGeom>
          <a:noFill/>
        </p:spPr>
        <p:txBody>
          <a:bodyPr wrap="none" rtlCol="0">
            <a:spAutoFit/>
          </a:bodyPr>
          <a:lstStyle/>
          <a:p>
            <a:r>
              <a:rPr lang="en-US" sz="1600" i="1" dirty="0" smtClean="0"/>
              <a:t>*Current members in italics</a:t>
            </a:r>
            <a:endParaRPr lang="en-US" sz="1600" i="1" dirty="0"/>
          </a:p>
        </p:txBody>
      </p:sp>
      <p:sp>
        <p:nvSpPr>
          <p:cNvPr id="13" name="TextBox 12"/>
          <p:cNvSpPr txBox="1"/>
          <p:nvPr/>
        </p:nvSpPr>
        <p:spPr>
          <a:xfrm>
            <a:off x="381000" y="3733800"/>
            <a:ext cx="8610600" cy="1323439"/>
          </a:xfrm>
          <a:prstGeom prst="rect">
            <a:avLst/>
          </a:prstGeom>
          <a:noFill/>
        </p:spPr>
        <p:txBody>
          <a:bodyPr wrap="square" rtlCol="0">
            <a:spAutoFit/>
          </a:bodyPr>
          <a:lstStyle/>
          <a:p>
            <a:r>
              <a:rPr lang="en-US" sz="1600" dirty="0" smtClean="0"/>
              <a:t>…and our local and outside collaborators, in particular Alex Brown, the NSCL gamma group (Alexandra Gade, Dirk Weisshaar), Ed Brown,  Sean Liddick,  Andreas Stolz, Yoshi Fujita (Osaka U.), Dieter Frekers (U. Muenster), Sanjib Gupta (IITR), Hide Sakai (RIKEN),  T. </a:t>
            </a:r>
            <a:r>
              <a:rPr lang="en-US" sz="1600" dirty="0" err="1" smtClean="0"/>
              <a:t>Uesaka</a:t>
            </a:r>
            <a:r>
              <a:rPr lang="en-US" sz="1600" dirty="0" smtClean="0"/>
              <a:t> (RIBF), Elena Litvinova (WMU), K. Langanke (GSI), G. Martinez-</a:t>
            </a:r>
            <a:r>
              <a:rPr lang="en-US" sz="1600" dirty="0" err="1" smtClean="0"/>
              <a:t>Pinedo</a:t>
            </a:r>
            <a:r>
              <a:rPr lang="en-US" sz="1600" dirty="0" smtClean="0"/>
              <a:t> (TU Darmstadt), Lew Riley (</a:t>
            </a:r>
            <a:r>
              <a:rPr lang="en-US" sz="1600" dirty="0" err="1" smtClean="0"/>
              <a:t>Ursinus</a:t>
            </a:r>
            <a:r>
              <a:rPr lang="en-US" sz="1600" dirty="0" smtClean="0"/>
              <a:t>), G. </a:t>
            </a:r>
            <a:r>
              <a:rPr lang="en-US" sz="1600" dirty="0" err="1" smtClean="0"/>
              <a:t>Colò</a:t>
            </a:r>
            <a:r>
              <a:rPr lang="en-US" sz="1600" dirty="0" smtClean="0"/>
              <a:t> (Milano), </a:t>
            </a:r>
            <a:r>
              <a:rPr lang="en-US" sz="1600" dirty="0" err="1" smtClean="0"/>
              <a:t>Gretina</a:t>
            </a:r>
            <a:r>
              <a:rPr lang="en-US" sz="1600" dirty="0" smtClean="0"/>
              <a:t> collaboration, A1900 and CCF staff, and many others!</a:t>
            </a:r>
            <a:endParaRPr lang="en-US" sz="1600" dirty="0"/>
          </a:p>
        </p:txBody>
      </p:sp>
      <p:sp>
        <p:nvSpPr>
          <p:cNvPr id="7" name="Rectangle 6"/>
          <p:cNvSpPr/>
          <p:nvPr/>
        </p:nvSpPr>
        <p:spPr>
          <a:xfrm>
            <a:off x="365078" y="5185417"/>
            <a:ext cx="8534400" cy="1200329"/>
          </a:xfrm>
          <a:prstGeom prst="rect">
            <a:avLst/>
          </a:prstGeom>
        </p:spPr>
        <p:txBody>
          <a:bodyPr wrap="square">
            <a:spAutoFit/>
          </a:bodyPr>
          <a:lstStyle/>
          <a:p>
            <a:r>
              <a:rPr lang="en-US" i="1" dirty="0" smtClean="0"/>
              <a:t>This </a:t>
            </a:r>
            <a:r>
              <a:rPr lang="en-US" i="1" dirty="0"/>
              <a:t>work was supported by </a:t>
            </a:r>
            <a:r>
              <a:rPr lang="en-US" i="1" dirty="0" smtClean="0"/>
              <a:t>the US </a:t>
            </a:r>
            <a:r>
              <a:rPr lang="en-US" i="1" dirty="0"/>
              <a:t>NSF grant PHY-08-22648 (Joint Institute for </a:t>
            </a:r>
            <a:r>
              <a:rPr lang="en-US" i="1" dirty="0" smtClean="0"/>
              <a:t>Nuclear </a:t>
            </a:r>
            <a:r>
              <a:rPr lang="en-US" i="1" dirty="0"/>
              <a:t>Astrophysics). GRETINA was funded by </a:t>
            </a:r>
            <a:r>
              <a:rPr lang="en-US" i="1" dirty="0" smtClean="0"/>
              <a:t>the US </a:t>
            </a:r>
            <a:r>
              <a:rPr lang="en-US" i="1" dirty="0"/>
              <a:t>DOE Office of Science. Operation of the array </a:t>
            </a:r>
            <a:r>
              <a:rPr lang="en-US" i="1" dirty="0" smtClean="0"/>
              <a:t>at NSCL </a:t>
            </a:r>
            <a:r>
              <a:rPr lang="en-US" i="1" dirty="0"/>
              <a:t>is supported by NSF under Cooperative </a:t>
            </a:r>
            <a:r>
              <a:rPr lang="en-US" i="1" dirty="0" smtClean="0"/>
              <a:t>Agreement </a:t>
            </a:r>
            <a:r>
              <a:rPr lang="en-US" i="1" dirty="0"/>
              <a:t>PHY-11-02511 (NSCL) and DOE under grant </a:t>
            </a:r>
            <a:r>
              <a:rPr lang="en-US" i="1" dirty="0" smtClean="0"/>
              <a:t>DE-AC02-05CH11231 </a:t>
            </a:r>
            <a:r>
              <a:rPr lang="en-US" i="1" dirty="0"/>
              <a:t>(LBNL)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fig5.png"/>
          <p:cNvPicPr>
            <a:picLocks noChangeAspect="1"/>
          </p:cNvPicPr>
          <p:nvPr/>
        </p:nvPicPr>
        <p:blipFill>
          <a:blip r:embed="rId2" cstate="print"/>
          <a:stretch>
            <a:fillRect/>
          </a:stretch>
        </p:blipFill>
        <p:spPr>
          <a:xfrm>
            <a:off x="5181600" y="2968424"/>
            <a:ext cx="3700691" cy="3755343"/>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calibrating the proportionality</a:t>
            </a:r>
            <a:endParaRPr lang="en-US" dirty="0"/>
          </a:p>
        </p:txBody>
      </p:sp>
      <p:pic>
        <p:nvPicPr>
          <p:cNvPr id="3" name="Picture 3" descr="\\intranet.nscl.msu.edu\files\user\zegers\My Documents\presentations\t3he.jpg"/>
          <p:cNvPicPr>
            <a:picLocks noChangeAspect="1" noChangeArrowheads="1"/>
          </p:cNvPicPr>
          <p:nvPr/>
        </p:nvPicPr>
        <p:blipFill>
          <a:blip r:embed="rId3" cstate="print"/>
          <a:srcRect/>
          <a:stretch>
            <a:fillRect/>
          </a:stretch>
        </p:blipFill>
        <p:spPr bwMode="auto">
          <a:xfrm>
            <a:off x="304800" y="4191000"/>
            <a:ext cx="2897128" cy="2362200"/>
          </a:xfrm>
          <a:prstGeom prst="rect">
            <a:avLst/>
          </a:prstGeom>
          <a:noFill/>
        </p:spPr>
      </p:pic>
      <p:grpSp>
        <p:nvGrpSpPr>
          <p:cNvPr id="4" name="Group 3"/>
          <p:cNvGrpSpPr/>
          <p:nvPr/>
        </p:nvGrpSpPr>
        <p:grpSpPr>
          <a:xfrm>
            <a:off x="304800" y="1219200"/>
            <a:ext cx="2209800" cy="2286000"/>
            <a:chOff x="6324600" y="1905000"/>
            <a:chExt cx="2209800" cy="2286000"/>
          </a:xfrm>
        </p:grpSpPr>
        <p:cxnSp>
          <p:nvCxnSpPr>
            <p:cNvPr id="5" name="Straight Arrow Connector 4"/>
            <p:cNvCxnSpPr/>
            <p:nvPr/>
          </p:nvCxnSpPr>
          <p:spPr>
            <a:xfrm flipV="1">
              <a:off x="6858000" y="2819400"/>
              <a:ext cx="762000" cy="6096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4600" y="34290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0" y="34290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0" y="29718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0" y="2819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0" y="25908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0" y="2057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0" y="19050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086600" y="3579812"/>
              <a:ext cx="609600"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76115" y="3581400"/>
              <a:ext cx="1048685" cy="369332"/>
            </a:xfrm>
            <a:prstGeom prst="rect">
              <a:avLst/>
            </a:prstGeom>
            <a:noFill/>
          </p:spPr>
          <p:txBody>
            <a:bodyPr wrap="none" rtlCol="0">
              <a:spAutoFit/>
            </a:bodyPr>
            <a:lstStyle/>
            <a:p>
              <a:r>
                <a:rPr lang="el-GR" b="1" dirty="0" smtClean="0">
                  <a:solidFill>
                    <a:srgbClr val="FF0000"/>
                  </a:solidFill>
                </a:rPr>
                <a:t>β</a:t>
              </a:r>
              <a:r>
                <a:rPr lang="en-US" b="1" dirty="0" smtClean="0">
                  <a:solidFill>
                    <a:srgbClr val="FF0000"/>
                  </a:solidFill>
                </a:rPr>
                <a:t>-decay</a:t>
              </a:r>
              <a:endParaRPr lang="en-US" b="1" dirty="0">
                <a:solidFill>
                  <a:srgbClr val="FF0000"/>
                </a:solidFill>
              </a:endParaRPr>
            </a:p>
          </p:txBody>
        </p:sp>
        <p:cxnSp>
          <p:nvCxnSpPr>
            <p:cNvPr id="15" name="Straight Arrow Connector 14"/>
            <p:cNvCxnSpPr/>
            <p:nvPr/>
          </p:nvCxnSpPr>
          <p:spPr>
            <a:xfrm>
              <a:off x="6858000" y="3427412"/>
              <a:ext cx="7620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858000" y="2971800"/>
              <a:ext cx="762000" cy="4572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819900" y="2628900"/>
              <a:ext cx="838200" cy="762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553200" y="2362200"/>
              <a:ext cx="1371600" cy="762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6477000" y="2286000"/>
              <a:ext cx="1524000" cy="762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05600" y="2514600"/>
              <a:ext cx="542136" cy="400110"/>
            </a:xfrm>
            <a:prstGeom prst="rect">
              <a:avLst/>
            </a:prstGeom>
            <a:noFill/>
          </p:spPr>
          <p:txBody>
            <a:bodyPr wrap="none" rtlCol="0">
              <a:spAutoFit/>
            </a:bodyPr>
            <a:lstStyle/>
            <a:p>
              <a:r>
                <a:rPr lang="en-US" sz="2000" b="1" dirty="0" smtClean="0">
                  <a:solidFill>
                    <a:srgbClr val="0000FF"/>
                  </a:solidFill>
                </a:rPr>
                <a:t>CE</a:t>
              </a:r>
              <a:endParaRPr lang="en-US" sz="2000" b="1" dirty="0">
                <a:solidFill>
                  <a:srgbClr val="0000FF"/>
                </a:solidFill>
              </a:endParaRPr>
            </a:p>
          </p:txBody>
        </p:sp>
        <p:sp>
          <p:nvSpPr>
            <p:cNvPr id="21" name="TextBox 20"/>
            <p:cNvSpPr txBox="1"/>
            <p:nvPr/>
          </p:nvSpPr>
          <p:spPr>
            <a:xfrm>
              <a:off x="6629400" y="3821668"/>
              <a:ext cx="543739" cy="369332"/>
            </a:xfrm>
            <a:prstGeom prst="rect">
              <a:avLst/>
            </a:prstGeom>
            <a:noFill/>
          </p:spPr>
          <p:txBody>
            <a:bodyPr wrap="none" rtlCol="0">
              <a:spAutoFit/>
            </a:bodyPr>
            <a:lstStyle/>
            <a:p>
              <a:r>
                <a:rPr lang="en-US" dirty="0" smtClean="0"/>
                <a:t>A,Z</a:t>
              </a:r>
              <a:endParaRPr lang="en-US" dirty="0"/>
            </a:p>
          </p:txBody>
        </p:sp>
        <p:sp>
          <p:nvSpPr>
            <p:cNvPr id="22" name="TextBox 21"/>
            <p:cNvSpPr txBox="1"/>
            <p:nvPr/>
          </p:nvSpPr>
          <p:spPr>
            <a:xfrm>
              <a:off x="7659583" y="3821668"/>
              <a:ext cx="798617" cy="369332"/>
            </a:xfrm>
            <a:prstGeom prst="rect">
              <a:avLst/>
            </a:prstGeom>
            <a:noFill/>
          </p:spPr>
          <p:txBody>
            <a:bodyPr wrap="none" rtlCol="0">
              <a:spAutoFit/>
            </a:bodyPr>
            <a:lstStyle/>
            <a:p>
              <a:r>
                <a:rPr lang="en-US" dirty="0" smtClean="0"/>
                <a:t>A,Z±1</a:t>
              </a:r>
              <a:endParaRPr lang="en-US" dirty="0"/>
            </a:p>
          </p:txBody>
        </p:sp>
      </p:grpSp>
      <p:sp>
        <p:nvSpPr>
          <p:cNvPr id="23" name="TextBox 22"/>
          <p:cNvSpPr txBox="1"/>
          <p:nvPr/>
        </p:nvSpPr>
        <p:spPr>
          <a:xfrm>
            <a:off x="2819400" y="1066800"/>
            <a:ext cx="6019800" cy="2308324"/>
          </a:xfrm>
          <a:prstGeom prst="rect">
            <a:avLst/>
          </a:prstGeom>
          <a:noFill/>
        </p:spPr>
        <p:txBody>
          <a:bodyPr wrap="square" rtlCol="0">
            <a:spAutoFit/>
          </a:bodyPr>
          <a:lstStyle/>
          <a:p>
            <a:r>
              <a:rPr lang="en-US" dirty="0" smtClean="0"/>
              <a:t>The unit cross section is conveniently calibrated  using transitions for which the Gamow-Teller strength is known from </a:t>
            </a:r>
            <a:r>
              <a:rPr lang="en-US" dirty="0" smtClean="0">
                <a:sym typeface="Symbol"/>
              </a:rPr>
              <a:t>-decay.</a:t>
            </a:r>
          </a:p>
          <a:p>
            <a:endParaRPr lang="en-US" dirty="0" smtClean="0">
              <a:sym typeface="Symbol"/>
            </a:endParaRPr>
          </a:p>
          <a:p>
            <a:r>
              <a:rPr lang="en-US" dirty="0" smtClean="0">
                <a:sym typeface="Symbol"/>
              </a:rPr>
              <a:t>The unit cross section depends on beam energy, charge exchange probe and target mass number: empirically, a simple mass-dependent relationship is found for given probe</a:t>
            </a:r>
          </a:p>
          <a:p>
            <a:endParaRPr lang="en-US" dirty="0" smtClean="0">
              <a:sym typeface="Symbol"/>
            </a:endParaRPr>
          </a:p>
        </p:txBody>
      </p:sp>
      <p:sp>
        <p:nvSpPr>
          <p:cNvPr id="26" name="Rectangle 25"/>
          <p:cNvSpPr/>
          <p:nvPr/>
        </p:nvSpPr>
        <p:spPr>
          <a:xfrm>
            <a:off x="228600" y="3581400"/>
            <a:ext cx="4572000" cy="646331"/>
          </a:xfrm>
          <a:prstGeom prst="rect">
            <a:avLst/>
          </a:prstGeom>
        </p:spPr>
        <p:txBody>
          <a:bodyPr>
            <a:spAutoFit/>
          </a:bodyPr>
          <a:lstStyle/>
          <a:p>
            <a:r>
              <a:rPr lang="en-US" dirty="0" smtClean="0">
                <a:sym typeface="Symbol"/>
              </a:rPr>
              <a:t>Once calibrated, Gamow-Teller strengths can be extracted model-independently.</a:t>
            </a:r>
            <a:endParaRPr lang="en-US" dirty="0"/>
          </a:p>
        </p:txBody>
      </p:sp>
      <p:sp>
        <p:nvSpPr>
          <p:cNvPr id="27" name="TextBox 26"/>
          <p:cNvSpPr txBox="1"/>
          <p:nvPr/>
        </p:nvSpPr>
        <p:spPr>
          <a:xfrm>
            <a:off x="3200400" y="6396335"/>
            <a:ext cx="3293850" cy="461665"/>
          </a:xfrm>
          <a:prstGeom prst="rect">
            <a:avLst/>
          </a:prstGeom>
          <a:noFill/>
        </p:spPr>
        <p:txBody>
          <a:bodyPr wrap="none" rtlCol="0">
            <a:spAutoFit/>
          </a:bodyPr>
          <a:lstStyle/>
          <a:p>
            <a:r>
              <a:rPr lang="en-US" sz="1200" dirty="0" smtClean="0"/>
              <a:t>R.Z.  et al., Phys. Rev. </a:t>
            </a:r>
            <a:r>
              <a:rPr lang="en-US" sz="1200" dirty="0" err="1" smtClean="0"/>
              <a:t>Lett</a:t>
            </a:r>
            <a:r>
              <a:rPr lang="en-US" sz="1200" dirty="0" smtClean="0"/>
              <a:t>. 99, 202501 (2007) </a:t>
            </a:r>
          </a:p>
          <a:p>
            <a:r>
              <a:rPr lang="en-US" sz="1200" dirty="0" smtClean="0"/>
              <a:t>G. Perdikakis et al., Phys. Rev. C 83, 054614 (2011)</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63FEFD9-86F6-4FED-9E2D-D68ACF99DA70}" type="slidenum">
              <a:rPr lang="en-US"/>
              <a:pPr/>
              <a:t>24</a:t>
            </a:fld>
            <a:endParaRPr lang="en-US"/>
          </a:p>
        </p:txBody>
      </p:sp>
      <p:sp>
        <p:nvSpPr>
          <p:cNvPr id="26628" name="Rectangle 4"/>
          <p:cNvSpPr>
            <a:spLocks noGrp="1" noChangeArrowheads="1"/>
          </p:cNvSpPr>
          <p:nvPr>
            <p:ph type="title"/>
          </p:nvPr>
        </p:nvSpPr>
        <p:spPr>
          <a:xfrm>
            <a:off x="304800" y="228600"/>
            <a:ext cx="8610600" cy="533400"/>
          </a:xfrm>
          <a:noFill/>
          <a:ln/>
        </p:spPr>
        <p:txBody>
          <a:bodyPr anchor="b">
            <a:noAutofit/>
          </a:bodyPr>
          <a:lstStyle/>
          <a:p>
            <a:r>
              <a:rPr lang="en-US" sz="3200" dirty="0" smtClean="0"/>
              <a:t>Producing a triton beam for (t,</a:t>
            </a:r>
            <a:r>
              <a:rPr lang="en-US" sz="3200" baseline="30000" dirty="0" smtClean="0"/>
              <a:t>3</a:t>
            </a:r>
            <a:r>
              <a:rPr lang="en-US" sz="3200" dirty="0" smtClean="0"/>
              <a:t>He) experiments</a:t>
            </a:r>
            <a:endParaRPr lang="en-US" sz="3200" dirty="0"/>
          </a:p>
        </p:txBody>
      </p:sp>
      <p:pic>
        <p:nvPicPr>
          <p:cNvPr id="26629" name="Picture 5" descr="\\intranet.nscl.msu.edu\files\user\zegers\My Documents\presentations\K5_S8_web.png"/>
          <p:cNvPicPr>
            <a:picLocks noChangeAspect="1" noChangeArrowheads="1"/>
          </p:cNvPicPr>
          <p:nvPr/>
        </p:nvPicPr>
        <p:blipFill>
          <a:blip r:embed="rId2" cstate="print"/>
          <a:srcRect/>
          <a:stretch>
            <a:fillRect/>
          </a:stretch>
        </p:blipFill>
        <p:spPr bwMode="auto">
          <a:xfrm>
            <a:off x="571500" y="1143000"/>
            <a:ext cx="8001000" cy="4572000"/>
          </a:xfrm>
          <a:prstGeom prst="rect">
            <a:avLst/>
          </a:prstGeom>
          <a:noFill/>
        </p:spPr>
      </p:pic>
      <p:sp>
        <p:nvSpPr>
          <p:cNvPr id="26632" name="Text Box 8"/>
          <p:cNvSpPr txBox="1">
            <a:spLocks noChangeArrowheads="1"/>
          </p:cNvSpPr>
          <p:nvPr/>
        </p:nvSpPr>
        <p:spPr bwMode="auto">
          <a:xfrm>
            <a:off x="5257800" y="4191000"/>
            <a:ext cx="1443038" cy="304800"/>
          </a:xfrm>
          <a:prstGeom prst="rect">
            <a:avLst/>
          </a:prstGeom>
          <a:noFill/>
          <a:ln w="9525">
            <a:noFill/>
            <a:miter lim="800000"/>
            <a:headEnd/>
            <a:tailEnd/>
          </a:ln>
          <a:effectLst/>
        </p:spPr>
        <p:txBody>
          <a:bodyPr wrap="none">
            <a:spAutoFit/>
          </a:bodyPr>
          <a:lstStyle/>
          <a:p>
            <a:r>
              <a:rPr lang="en-US" sz="1400" b="1">
                <a:solidFill>
                  <a:srgbClr val="5F5F5F"/>
                </a:solidFill>
                <a:latin typeface="Arial" charset="0"/>
              </a:rPr>
              <a:t>Without wedge</a:t>
            </a:r>
          </a:p>
        </p:txBody>
      </p:sp>
      <p:sp>
        <p:nvSpPr>
          <p:cNvPr id="26633" name="Text Box 9"/>
          <p:cNvSpPr txBox="1">
            <a:spLocks noChangeArrowheads="1"/>
          </p:cNvSpPr>
          <p:nvPr/>
        </p:nvSpPr>
        <p:spPr bwMode="auto">
          <a:xfrm>
            <a:off x="284163" y="5703888"/>
            <a:ext cx="4391025" cy="641350"/>
          </a:xfrm>
          <a:prstGeom prst="rect">
            <a:avLst/>
          </a:prstGeom>
          <a:noFill/>
          <a:ln w="9525">
            <a:noFill/>
            <a:miter lim="800000"/>
            <a:headEnd/>
            <a:tailEnd/>
          </a:ln>
          <a:effectLst/>
        </p:spPr>
        <p:txBody>
          <a:bodyPr wrap="none">
            <a:spAutoFit/>
          </a:bodyPr>
          <a:lstStyle/>
          <a:p>
            <a:r>
              <a:rPr lang="en-US" sz="1800"/>
              <a:t>Thin wedge is needed to remove </a:t>
            </a:r>
            <a:r>
              <a:rPr lang="en-US" sz="1800" baseline="30000"/>
              <a:t>6</a:t>
            </a:r>
            <a:r>
              <a:rPr lang="en-US" sz="1800"/>
              <a:t>He (</a:t>
            </a:r>
            <a:r>
              <a:rPr lang="en-US" sz="1800" baseline="30000"/>
              <a:t>9</a:t>
            </a:r>
            <a:r>
              <a:rPr lang="en-US" sz="1800"/>
              <a:t>Li)</a:t>
            </a:r>
          </a:p>
          <a:p>
            <a:r>
              <a:rPr lang="en-US" sz="1800"/>
              <a:t>Background channel </a:t>
            </a:r>
            <a:r>
              <a:rPr lang="en-US" sz="1800" baseline="30000"/>
              <a:t>6</a:t>
            </a:r>
            <a:r>
              <a:rPr lang="en-US" sz="1800"/>
              <a:t>He-&gt;</a:t>
            </a:r>
            <a:r>
              <a:rPr lang="en-US" sz="1800" baseline="30000"/>
              <a:t>3</a:t>
            </a:r>
            <a:r>
              <a:rPr lang="en-US" sz="1800"/>
              <a:t>He + 3n</a:t>
            </a:r>
          </a:p>
        </p:txBody>
      </p:sp>
      <p:sp>
        <p:nvSpPr>
          <p:cNvPr id="26634" name="Text Box 10"/>
          <p:cNvSpPr txBox="1">
            <a:spLocks noChangeArrowheads="1"/>
          </p:cNvSpPr>
          <p:nvPr/>
        </p:nvSpPr>
        <p:spPr bwMode="auto">
          <a:xfrm>
            <a:off x="557213" y="1139825"/>
            <a:ext cx="5462587" cy="1190625"/>
          </a:xfrm>
          <a:prstGeom prst="rect">
            <a:avLst/>
          </a:prstGeom>
          <a:noFill/>
          <a:ln w="9525">
            <a:noFill/>
            <a:miter lim="800000"/>
            <a:headEnd/>
            <a:tailEnd/>
          </a:ln>
          <a:effectLst/>
        </p:spPr>
        <p:txBody>
          <a:bodyPr>
            <a:spAutoFit/>
          </a:bodyPr>
          <a:lstStyle/>
          <a:p>
            <a:r>
              <a:rPr lang="en-US" sz="1800" dirty="0">
                <a:sym typeface="Symbol" pitchFamily="18" charset="2"/>
              </a:rPr>
              <a:t>Primary </a:t>
            </a:r>
            <a:r>
              <a:rPr lang="en-US" sz="1800" baseline="30000" dirty="0">
                <a:sym typeface="Symbol" pitchFamily="18" charset="2"/>
              </a:rPr>
              <a:t>16</a:t>
            </a:r>
            <a:r>
              <a:rPr lang="en-US" sz="1800" dirty="0">
                <a:sym typeface="Symbol" pitchFamily="18" charset="2"/>
              </a:rPr>
              <a:t>O beam 150 </a:t>
            </a:r>
            <a:r>
              <a:rPr lang="en-US" sz="1800" dirty="0" err="1">
                <a:sym typeface="Symbol" pitchFamily="18" charset="2"/>
              </a:rPr>
              <a:t>MeV</a:t>
            </a:r>
            <a:r>
              <a:rPr lang="en-US" sz="1800" dirty="0">
                <a:sym typeface="Symbol" pitchFamily="18" charset="2"/>
              </a:rPr>
              <a:t>/n</a:t>
            </a:r>
          </a:p>
          <a:p>
            <a:pPr marL="230188" lvl="1">
              <a:buFontTx/>
              <a:buChar char="•"/>
            </a:pPr>
            <a:r>
              <a:rPr lang="en-US" sz="1800" dirty="0"/>
              <a:t>rate @ A1900 FP 1.2x10</a:t>
            </a:r>
            <a:r>
              <a:rPr lang="en-US" sz="1800" baseline="30000" dirty="0"/>
              <a:t>7</a:t>
            </a:r>
            <a:r>
              <a:rPr lang="en-US" sz="1800" dirty="0"/>
              <a:t>pps @ 130 </a:t>
            </a:r>
            <a:r>
              <a:rPr lang="en-US" sz="1800" dirty="0" err="1"/>
              <a:t>pnA</a:t>
            </a:r>
            <a:r>
              <a:rPr lang="en-US" sz="1800" dirty="0"/>
              <a:t> </a:t>
            </a:r>
            <a:r>
              <a:rPr lang="en-US" sz="1800" baseline="30000" dirty="0"/>
              <a:t>16</a:t>
            </a:r>
            <a:r>
              <a:rPr lang="en-US" sz="1800" dirty="0"/>
              <a:t>O</a:t>
            </a:r>
          </a:p>
          <a:p>
            <a:pPr marL="230188" lvl="1">
              <a:buFontTx/>
              <a:buChar char="•"/>
            </a:pPr>
            <a:r>
              <a:rPr lang="en-US" sz="1800" dirty="0"/>
              <a:t>transmission to S800 spectrometer </a:t>
            </a:r>
            <a:r>
              <a:rPr lang="en-US" sz="1800" dirty="0" smtClean="0"/>
              <a:t>~</a:t>
            </a:r>
            <a:r>
              <a:rPr lang="en-US" dirty="0" smtClean="0"/>
              <a:t>70</a:t>
            </a:r>
            <a:r>
              <a:rPr lang="en-US" sz="1800" dirty="0" smtClean="0"/>
              <a:t>%</a:t>
            </a:r>
            <a:endParaRPr lang="en-US" sz="1800" dirty="0"/>
          </a:p>
          <a:p>
            <a:pPr marL="230188" lvl="1">
              <a:buFontTx/>
              <a:buChar char="•"/>
            </a:pPr>
            <a:r>
              <a:rPr lang="en-US" sz="1800" baseline="30000" dirty="0">
                <a:solidFill>
                  <a:srgbClr val="FF0000"/>
                </a:solidFill>
              </a:rPr>
              <a:t>3</a:t>
            </a:r>
            <a:r>
              <a:rPr lang="en-US" sz="1800" dirty="0">
                <a:solidFill>
                  <a:srgbClr val="FF0000"/>
                </a:solidFill>
              </a:rPr>
              <a:t>H rate at S800: </a:t>
            </a:r>
            <a:r>
              <a:rPr lang="en-US" sz="1800" dirty="0" smtClean="0">
                <a:solidFill>
                  <a:srgbClr val="FF0000"/>
                </a:solidFill>
              </a:rPr>
              <a:t> up to 2x10</a:t>
            </a:r>
            <a:r>
              <a:rPr lang="en-US" sz="1800" baseline="30000" dirty="0" smtClean="0">
                <a:solidFill>
                  <a:srgbClr val="FF0000"/>
                </a:solidFill>
              </a:rPr>
              <a:t>7</a:t>
            </a:r>
            <a:r>
              <a:rPr lang="en-US" sz="1800" dirty="0" smtClean="0">
                <a:solidFill>
                  <a:srgbClr val="FF0000"/>
                </a:solidFill>
              </a:rPr>
              <a:t> </a:t>
            </a:r>
            <a:r>
              <a:rPr lang="en-US" sz="1800" dirty="0" err="1">
                <a:solidFill>
                  <a:srgbClr val="FF0000"/>
                </a:solidFill>
              </a:rPr>
              <a:t>pps</a:t>
            </a:r>
            <a:endParaRPr lang="en-US" sz="1800" baseline="30000" dirty="0">
              <a:solidFill>
                <a:srgbClr val="FF0000"/>
              </a:solidFill>
            </a:endParaRPr>
          </a:p>
        </p:txBody>
      </p:sp>
      <p:sp>
        <p:nvSpPr>
          <p:cNvPr id="26635" name="Rectangle 11"/>
          <p:cNvSpPr>
            <a:spLocks noChangeArrowheads="1"/>
          </p:cNvSpPr>
          <p:nvPr/>
        </p:nvSpPr>
        <p:spPr bwMode="auto">
          <a:xfrm>
            <a:off x="0" y="6521450"/>
            <a:ext cx="5410200" cy="246221"/>
          </a:xfrm>
          <a:prstGeom prst="rect">
            <a:avLst/>
          </a:prstGeom>
          <a:noFill/>
          <a:ln w="9525">
            <a:noFill/>
            <a:miter lim="800000"/>
            <a:headEnd/>
            <a:tailEnd/>
          </a:ln>
          <a:effectLst/>
        </p:spPr>
        <p:txBody>
          <a:bodyPr>
            <a:spAutoFit/>
          </a:bodyPr>
          <a:lstStyle/>
          <a:p>
            <a:r>
              <a:rPr lang="en-US" sz="1000" dirty="0">
                <a:cs typeface="Times New Roman" charset="0"/>
              </a:rPr>
              <a:t>G.W. Hitt </a:t>
            </a:r>
            <a:r>
              <a:rPr lang="en-US" sz="1000" dirty="0" err="1">
                <a:cs typeface="Times New Roman" charset="0"/>
              </a:rPr>
              <a:t>Nucl</a:t>
            </a:r>
            <a:r>
              <a:rPr lang="en-US" sz="1000" dirty="0">
                <a:cs typeface="Times New Roman" charset="0"/>
              </a:rPr>
              <a:t>. Instr. and Meth. A 566 (2006), 264.</a:t>
            </a:r>
            <a:r>
              <a:rPr lang="en-US" sz="1000" dirty="0"/>
              <a:t> </a:t>
            </a:r>
          </a:p>
        </p:txBody>
      </p:sp>
      <p:pic>
        <p:nvPicPr>
          <p:cNvPr id="11" name="Picture 2"/>
          <p:cNvPicPr>
            <a:picLocks noChangeAspect="1" noChangeArrowheads="1"/>
          </p:cNvPicPr>
          <p:nvPr/>
        </p:nvPicPr>
        <p:blipFill>
          <a:blip r:embed="rId3" cstate="print"/>
          <a:srcRect/>
          <a:stretch>
            <a:fillRect/>
          </a:stretch>
        </p:blipFill>
        <p:spPr bwMode="auto">
          <a:xfrm>
            <a:off x="4953000" y="3581400"/>
            <a:ext cx="1796142" cy="2514600"/>
          </a:xfrm>
          <a:prstGeom prst="rect">
            <a:avLst/>
          </a:prstGeom>
          <a:noFill/>
          <a:ln w="9525">
            <a:noFill/>
            <a:miter lim="800000"/>
            <a:headEnd/>
            <a:tailEnd/>
          </a:ln>
          <a:effectLst/>
        </p:spPr>
      </p:pic>
      <p:sp>
        <p:nvSpPr>
          <p:cNvPr id="12" name="TextBox 11"/>
          <p:cNvSpPr txBox="1"/>
          <p:nvPr/>
        </p:nvSpPr>
        <p:spPr>
          <a:xfrm>
            <a:off x="6705600" y="3733800"/>
            <a:ext cx="2514600" cy="2308324"/>
          </a:xfrm>
          <a:prstGeom prst="rect">
            <a:avLst/>
          </a:prstGeom>
          <a:noFill/>
        </p:spPr>
        <p:txBody>
          <a:bodyPr wrap="square" rtlCol="0">
            <a:spAutoFit/>
          </a:bodyPr>
          <a:lstStyle/>
          <a:p>
            <a:r>
              <a:rPr lang="en-US" u="sng" dirty="0" smtClean="0"/>
              <a:t>S800 spectrometer</a:t>
            </a:r>
          </a:p>
          <a:p>
            <a:r>
              <a:rPr lang="en-US" dirty="0" smtClean="0"/>
              <a:t>Reconstruct momentum</a:t>
            </a:r>
          </a:p>
          <a:p>
            <a:r>
              <a:rPr lang="en-US" dirty="0" smtClean="0"/>
              <a:t>and angle of </a:t>
            </a:r>
            <a:r>
              <a:rPr lang="en-US" baseline="30000" dirty="0" smtClean="0"/>
              <a:t>3</a:t>
            </a:r>
            <a:r>
              <a:rPr lang="en-US" dirty="0" smtClean="0"/>
              <a:t>He particle</a:t>
            </a:r>
          </a:p>
          <a:p>
            <a:pPr>
              <a:buFont typeface="Symbol"/>
              <a:buChar char="®"/>
            </a:pPr>
            <a:r>
              <a:rPr lang="en-US" dirty="0" smtClean="0">
                <a:sym typeface="Symbol"/>
              </a:rPr>
              <a:t>Extract excitation-energy and center-of-mass scattering angle from two-body kinematics</a:t>
            </a:r>
            <a:endParaRPr lang="en-US" dirty="0"/>
          </a:p>
        </p:txBody>
      </p:sp>
    </p:spTree>
    <p:extLst>
      <p:ext uri="{BB962C8B-B14F-4D97-AF65-F5344CB8AC3E}">
        <p14:creationId xmlns:p14="http://schemas.microsoft.com/office/powerpoint/2010/main" val="7414558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0365"/>
          </a:xfrm>
        </p:spPr>
        <p:txBody>
          <a:bodyPr>
            <a:normAutofit/>
          </a:bodyPr>
          <a:lstStyle/>
          <a:p>
            <a:pPr algn="l"/>
            <a:r>
              <a:rPr lang="en-US" sz="3600" dirty="0" smtClean="0"/>
              <a:t>electron captures in supernovae </a:t>
            </a:r>
            <a:endParaRPr lang="en-US" sz="3600" dirty="0"/>
          </a:p>
        </p:txBody>
      </p:sp>
      <p:cxnSp>
        <p:nvCxnSpPr>
          <p:cNvPr id="5" name="Straight Connector 4"/>
          <p:cNvCxnSpPr/>
          <p:nvPr/>
        </p:nvCxnSpPr>
        <p:spPr>
          <a:xfrm>
            <a:off x="614065" y="427886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71465" y="49530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1665" y="2373868"/>
            <a:ext cx="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1665" y="4278868"/>
            <a:ext cx="0" cy="762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 y="3135868"/>
            <a:ext cx="461665" cy="323165"/>
          </a:xfrm>
          <a:prstGeom prst="rect">
            <a:avLst/>
          </a:prstGeom>
          <a:noFill/>
        </p:spPr>
        <p:txBody>
          <a:bodyPr vert="vert270" wrap="none" rtlCol="0">
            <a:spAutoFit/>
          </a:bodyPr>
          <a:lstStyle/>
          <a:p>
            <a:r>
              <a:rPr lang="en-US" dirty="0" smtClean="0"/>
              <a:t>E</a:t>
            </a:r>
            <a:r>
              <a:rPr lang="en-US" baseline="-25000" dirty="0" smtClean="0"/>
              <a:t>x</a:t>
            </a:r>
            <a:endParaRPr lang="en-US" dirty="0"/>
          </a:p>
        </p:txBody>
      </p:sp>
      <p:sp>
        <p:nvSpPr>
          <p:cNvPr id="13" name="TextBox 12"/>
          <p:cNvSpPr txBox="1"/>
          <p:nvPr/>
        </p:nvSpPr>
        <p:spPr>
          <a:xfrm>
            <a:off x="76200" y="4583668"/>
            <a:ext cx="461665" cy="271869"/>
          </a:xfrm>
          <a:prstGeom prst="rect">
            <a:avLst/>
          </a:prstGeom>
          <a:noFill/>
        </p:spPr>
        <p:txBody>
          <a:bodyPr vert="vert270" wrap="none" rtlCol="0">
            <a:spAutoFit/>
          </a:bodyPr>
          <a:lstStyle/>
          <a:p>
            <a:r>
              <a:rPr lang="en-US" dirty="0" smtClean="0"/>
              <a:t>Q</a:t>
            </a:r>
            <a:endParaRPr lang="en-US" dirty="0"/>
          </a:p>
        </p:txBody>
      </p:sp>
      <p:sp>
        <p:nvSpPr>
          <p:cNvPr id="14" name="TextBox 13"/>
          <p:cNvSpPr txBox="1"/>
          <p:nvPr/>
        </p:nvSpPr>
        <p:spPr>
          <a:xfrm>
            <a:off x="609600" y="5650468"/>
            <a:ext cx="1710725" cy="369332"/>
          </a:xfrm>
          <a:prstGeom prst="rect">
            <a:avLst/>
          </a:prstGeom>
          <a:noFill/>
        </p:spPr>
        <p:txBody>
          <a:bodyPr wrap="none" rtlCol="0">
            <a:spAutoFit/>
          </a:bodyPr>
          <a:lstStyle/>
          <a:p>
            <a:r>
              <a:rPr lang="en-US" dirty="0" smtClean="0"/>
              <a:t>Daughter (Z,A)</a:t>
            </a:r>
            <a:endParaRPr lang="en-US" dirty="0"/>
          </a:p>
        </p:txBody>
      </p:sp>
      <p:sp>
        <p:nvSpPr>
          <p:cNvPr id="15" name="TextBox 14"/>
          <p:cNvSpPr txBox="1"/>
          <p:nvPr/>
        </p:nvSpPr>
        <p:spPr>
          <a:xfrm>
            <a:off x="2600615" y="5650468"/>
            <a:ext cx="1742785" cy="369332"/>
          </a:xfrm>
          <a:prstGeom prst="rect">
            <a:avLst/>
          </a:prstGeom>
          <a:noFill/>
        </p:spPr>
        <p:txBody>
          <a:bodyPr wrap="none" rtlCol="0">
            <a:spAutoFit/>
          </a:bodyPr>
          <a:lstStyle/>
          <a:p>
            <a:r>
              <a:rPr lang="en-US" dirty="0" smtClean="0"/>
              <a:t>Mother (Z+1,A)</a:t>
            </a:r>
            <a:endParaRPr lang="en-US" dirty="0"/>
          </a:p>
        </p:txBody>
      </p:sp>
      <p:cxnSp>
        <p:nvCxnSpPr>
          <p:cNvPr id="17" name="Straight Arrow Connector 16"/>
          <p:cNvCxnSpPr/>
          <p:nvPr/>
        </p:nvCxnSpPr>
        <p:spPr>
          <a:xfrm flipH="1" flipV="1">
            <a:off x="1981200" y="4267200"/>
            <a:ext cx="690265" cy="697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71465" y="4953000"/>
            <a:ext cx="1402948" cy="369332"/>
          </a:xfrm>
          <a:prstGeom prst="rect">
            <a:avLst/>
          </a:prstGeom>
          <a:noFill/>
        </p:spPr>
        <p:txBody>
          <a:bodyPr wrap="none" rtlCol="0">
            <a:spAutoFit/>
          </a:bodyPr>
          <a:lstStyle/>
          <a:p>
            <a:r>
              <a:rPr lang="en-US" dirty="0" err="1" smtClean="0"/>
              <a:t>groundstate</a:t>
            </a:r>
            <a:endParaRPr lang="en-US" dirty="0"/>
          </a:p>
        </p:txBody>
      </p:sp>
      <p:sp>
        <p:nvSpPr>
          <p:cNvPr id="20" name="TextBox 19"/>
          <p:cNvSpPr txBox="1"/>
          <p:nvPr/>
        </p:nvSpPr>
        <p:spPr>
          <a:xfrm>
            <a:off x="614065" y="4267200"/>
            <a:ext cx="1402948" cy="369332"/>
          </a:xfrm>
          <a:prstGeom prst="rect">
            <a:avLst/>
          </a:prstGeom>
          <a:noFill/>
        </p:spPr>
        <p:txBody>
          <a:bodyPr wrap="none" rtlCol="0">
            <a:spAutoFit/>
          </a:bodyPr>
          <a:lstStyle/>
          <a:p>
            <a:r>
              <a:rPr lang="en-US" dirty="0" err="1" smtClean="0"/>
              <a:t>groundstate</a:t>
            </a:r>
            <a:endParaRPr lang="en-US" dirty="0"/>
          </a:p>
        </p:txBody>
      </p:sp>
      <p:cxnSp>
        <p:nvCxnSpPr>
          <p:cNvPr id="23" name="Straight Connector 22"/>
          <p:cNvCxnSpPr/>
          <p:nvPr/>
        </p:nvCxnSpPr>
        <p:spPr>
          <a:xfrm>
            <a:off x="1371600" y="9144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Left Brace 24"/>
          <p:cNvSpPr/>
          <p:nvPr/>
        </p:nvSpPr>
        <p:spPr>
          <a:xfrm>
            <a:off x="762000" y="762000"/>
            <a:ext cx="533400" cy="76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152400" y="914400"/>
            <a:ext cx="612668" cy="461665"/>
          </a:xfrm>
          <a:prstGeom prst="rect">
            <a:avLst/>
          </a:prstGeom>
          <a:noFill/>
        </p:spPr>
        <p:txBody>
          <a:bodyPr wrap="none" rtlCol="0">
            <a:spAutoFit/>
          </a:bodyPr>
          <a:lstStyle/>
          <a:p>
            <a:r>
              <a:rPr lang="en-US" sz="2400" b="1" dirty="0" smtClean="0"/>
              <a:t>EC</a:t>
            </a:r>
            <a:endParaRPr lang="en-US" sz="2400" b="1" dirty="0"/>
          </a:p>
        </p:txBody>
      </p:sp>
      <p:sp>
        <p:nvSpPr>
          <p:cNvPr id="27" name="TextBox 26"/>
          <p:cNvSpPr txBox="1"/>
          <p:nvPr/>
        </p:nvSpPr>
        <p:spPr>
          <a:xfrm>
            <a:off x="1981200" y="727948"/>
            <a:ext cx="1787669" cy="369332"/>
          </a:xfrm>
          <a:prstGeom prst="rect">
            <a:avLst/>
          </a:prstGeom>
          <a:noFill/>
        </p:spPr>
        <p:txBody>
          <a:bodyPr wrap="none" rtlCol="0">
            <a:spAutoFit/>
          </a:bodyPr>
          <a:lstStyle/>
          <a:p>
            <a:r>
              <a:rPr lang="en-US" dirty="0" smtClean="0"/>
              <a:t>on </a:t>
            </a:r>
            <a:r>
              <a:rPr lang="en-US" dirty="0" err="1" smtClean="0"/>
              <a:t>groundstate</a:t>
            </a:r>
            <a:endParaRPr lang="en-US" dirty="0"/>
          </a:p>
        </p:txBody>
      </p:sp>
      <p:sp>
        <p:nvSpPr>
          <p:cNvPr id="34" name="TextBox 33"/>
          <p:cNvSpPr txBox="1"/>
          <p:nvPr/>
        </p:nvSpPr>
        <p:spPr>
          <a:xfrm>
            <a:off x="3810000" y="685800"/>
            <a:ext cx="5334000" cy="1754326"/>
          </a:xfrm>
          <a:prstGeom prst="rect">
            <a:avLst/>
          </a:prstGeom>
          <a:noFill/>
        </p:spPr>
        <p:txBody>
          <a:bodyPr wrap="square" rtlCol="0">
            <a:spAutoFit/>
          </a:bodyPr>
          <a:lstStyle/>
          <a:p>
            <a:r>
              <a:rPr lang="en-US" dirty="0" smtClean="0"/>
              <a:t>Dominated by </a:t>
            </a:r>
            <a:r>
              <a:rPr lang="en-US" dirty="0" smtClean="0">
                <a:solidFill>
                  <a:srgbClr val="FF0000"/>
                </a:solidFill>
              </a:rPr>
              <a:t>allowed (Gamow-Teller)</a:t>
            </a:r>
            <a:r>
              <a:rPr lang="en-US" dirty="0" smtClean="0"/>
              <a:t> weak transitions between states in the initial and final nucleus:</a:t>
            </a:r>
          </a:p>
          <a:p>
            <a:pPr>
              <a:buFont typeface="Arial" pitchFamily="34" charset="0"/>
              <a:buChar char="•"/>
            </a:pPr>
            <a:r>
              <a:rPr lang="en-US" dirty="0" smtClean="0"/>
              <a:t> No transfer of orbital angular momentum</a:t>
            </a:r>
            <a:r>
              <a:rPr lang="en-US" b="1" dirty="0" smtClean="0"/>
              <a:t> (</a:t>
            </a:r>
            <a:r>
              <a:rPr lang="en-US" b="1" dirty="0" smtClean="0">
                <a:sym typeface="Symbol"/>
              </a:rPr>
              <a:t>L=0)</a:t>
            </a:r>
          </a:p>
          <a:p>
            <a:pPr>
              <a:buFont typeface="Arial" pitchFamily="34" charset="0"/>
              <a:buChar char="•"/>
            </a:pPr>
            <a:r>
              <a:rPr lang="en-US" dirty="0" smtClean="0">
                <a:sym typeface="Symbol"/>
              </a:rPr>
              <a:t> Transfer of spin</a:t>
            </a:r>
            <a:r>
              <a:rPr lang="en-US" b="1" dirty="0" smtClean="0">
                <a:sym typeface="Symbol"/>
              </a:rPr>
              <a:t> (S=1)</a:t>
            </a:r>
          </a:p>
          <a:p>
            <a:pPr>
              <a:buFont typeface="Arial" pitchFamily="34" charset="0"/>
              <a:buChar char="•"/>
            </a:pPr>
            <a:r>
              <a:rPr lang="en-US" dirty="0" smtClean="0">
                <a:sym typeface="Symbol"/>
              </a:rPr>
              <a:t> Transfer of </a:t>
            </a:r>
            <a:r>
              <a:rPr lang="en-US" dirty="0" err="1" smtClean="0">
                <a:sym typeface="Symbol"/>
              </a:rPr>
              <a:t>isospin</a:t>
            </a:r>
            <a:r>
              <a:rPr lang="en-US" dirty="0" smtClean="0">
                <a:sym typeface="Symbol"/>
              </a:rPr>
              <a:t> </a:t>
            </a:r>
            <a:r>
              <a:rPr lang="en-US" b="1" dirty="0" smtClean="0">
                <a:sym typeface="Symbol"/>
              </a:rPr>
              <a:t>(T=1)</a:t>
            </a:r>
          </a:p>
        </p:txBody>
      </p:sp>
      <p:cxnSp>
        <p:nvCxnSpPr>
          <p:cNvPr id="35" name="Straight Connector 34"/>
          <p:cNvCxnSpPr/>
          <p:nvPr/>
        </p:nvCxnSpPr>
        <p:spPr>
          <a:xfrm>
            <a:off x="609600" y="39624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3733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36576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600" y="34290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9600" y="3352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9600" y="32004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09600" y="2133600"/>
            <a:ext cx="1447800" cy="914400"/>
          </a:xfrm>
          <a:prstGeom prst="rect">
            <a:avLst/>
          </a:prstGeom>
          <a:gradFill>
            <a:gsLst>
              <a:gs pos="0">
                <a:schemeClr val="tx1"/>
              </a:gs>
              <a:gs pos="100000">
                <a:schemeClr val="bg1"/>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H="1" flipV="1">
            <a:off x="2057400" y="3733800"/>
            <a:ext cx="6096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2133600" y="3352800"/>
            <a:ext cx="5334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41" idx="3"/>
          </p:cNvCxnSpPr>
          <p:nvPr/>
        </p:nvCxnSpPr>
        <p:spPr>
          <a:xfrm flipH="1" flipV="1">
            <a:off x="2057400" y="2590800"/>
            <a:ext cx="609600" cy="2362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9600" y="26670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9600" y="2590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9600" y="27432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0" y="2895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9600" y="2590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9600" y="2514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9600" y="23622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9600" y="22860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9600" y="22098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25532" y="1595735"/>
            <a:ext cx="8842268" cy="3433465"/>
            <a:chOff x="225532" y="2129135"/>
            <a:chExt cx="8842268" cy="3433465"/>
          </a:xfrm>
        </p:grpSpPr>
        <p:cxnSp>
          <p:nvCxnSpPr>
            <p:cNvPr id="18" name="Straight Arrow Connector 17"/>
            <p:cNvCxnSpPr/>
            <p:nvPr/>
          </p:nvCxnSpPr>
          <p:spPr>
            <a:xfrm flipH="1" flipV="1">
              <a:off x="2061865" y="4953000"/>
              <a:ext cx="533400" cy="609600"/>
            </a:xfrm>
            <a:prstGeom prst="straightConnector1">
              <a:avLst/>
            </a:prstGeom>
            <a:ln w="38100">
              <a:solidFill>
                <a:srgbClr val="00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5532" y="2129135"/>
              <a:ext cx="352982" cy="461665"/>
            </a:xfrm>
            <a:prstGeom prst="rect">
              <a:avLst/>
            </a:prstGeom>
            <a:noFill/>
          </p:spPr>
          <p:txBody>
            <a:bodyPr wrap="none" rtlCol="0">
              <a:spAutoFit/>
            </a:bodyPr>
            <a:lstStyle/>
            <a:p>
              <a:r>
                <a:rPr lang="en-US" sz="2400" b="1" dirty="0" smtClean="0">
                  <a:sym typeface="Symbol"/>
                </a:rPr>
                <a:t></a:t>
              </a:r>
              <a:endParaRPr lang="en-US" sz="2400" b="1" dirty="0"/>
            </a:p>
          </p:txBody>
        </p:sp>
        <p:cxnSp>
          <p:nvCxnSpPr>
            <p:cNvPr id="32" name="Straight Connector 31"/>
            <p:cNvCxnSpPr/>
            <p:nvPr/>
          </p:nvCxnSpPr>
          <p:spPr>
            <a:xfrm>
              <a:off x="685800" y="2362200"/>
              <a:ext cx="609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71600" y="2145268"/>
              <a:ext cx="1928733" cy="369332"/>
            </a:xfrm>
            <a:prstGeom prst="rect">
              <a:avLst/>
            </a:prstGeom>
            <a:noFill/>
          </p:spPr>
          <p:txBody>
            <a:bodyPr wrap="none" rtlCol="0">
              <a:spAutoFit/>
            </a:bodyPr>
            <a:lstStyle/>
            <a:p>
              <a:r>
                <a:rPr lang="en-US" dirty="0" smtClean="0"/>
                <a:t>from </a:t>
              </a:r>
              <a:r>
                <a:rPr lang="en-US" dirty="0" err="1" smtClean="0"/>
                <a:t>groundstate</a:t>
              </a:r>
              <a:endParaRPr lang="en-US" dirty="0"/>
            </a:p>
          </p:txBody>
        </p:sp>
        <p:sp>
          <p:nvSpPr>
            <p:cNvPr id="64" name="Rectangle 63"/>
            <p:cNvSpPr/>
            <p:nvPr/>
          </p:nvSpPr>
          <p:spPr>
            <a:xfrm>
              <a:off x="3886200" y="3962400"/>
              <a:ext cx="5181600" cy="1200329"/>
            </a:xfrm>
            <a:prstGeom prst="rect">
              <a:avLst/>
            </a:prstGeom>
          </p:spPr>
          <p:txBody>
            <a:bodyPr wrap="square">
              <a:spAutoFit/>
            </a:bodyPr>
            <a:lstStyle/>
            <a:p>
              <a:r>
                <a:rPr lang="en-US" dirty="0" smtClean="0">
                  <a:sym typeface="Symbol"/>
                </a:rPr>
                <a:t>Direct empirical information on </a:t>
              </a:r>
              <a:r>
                <a:rPr lang="en-US" dirty="0" smtClean="0">
                  <a:solidFill>
                    <a:srgbClr val="FF0000"/>
                  </a:solidFill>
                  <a:sym typeface="Symbol"/>
                </a:rPr>
                <a:t>strength of transitions [B(GT)]</a:t>
              </a:r>
              <a:r>
                <a:rPr lang="en-US" dirty="0" smtClean="0">
                  <a:sym typeface="Symbol"/>
                </a:rPr>
                <a:t> is limited to low-lying excited states </a:t>
              </a:r>
              <a:r>
                <a:rPr lang="en-US" dirty="0" smtClean="0">
                  <a:solidFill>
                    <a:srgbClr val="0000FF"/>
                  </a:solidFill>
                  <a:sym typeface="Symbol"/>
                </a:rPr>
                <a:t>e.g. from the inverse (</a:t>
              </a:r>
              <a:r>
                <a:rPr lang="el-GR" dirty="0" smtClean="0">
                  <a:solidFill>
                    <a:srgbClr val="0000FF"/>
                  </a:solidFill>
                  <a:sym typeface="Symbol"/>
                </a:rPr>
                <a:t>β</a:t>
              </a:r>
              <a:r>
                <a:rPr lang="en-US" dirty="0" smtClean="0">
                  <a:solidFill>
                    <a:srgbClr val="0000FF"/>
                  </a:solidFill>
                  <a:sym typeface="Symbol"/>
                </a:rPr>
                <a:t>-decay) transitions, </a:t>
              </a:r>
              <a:r>
                <a:rPr lang="en-US" dirty="0" smtClean="0">
                  <a:sym typeface="Symbol"/>
                </a:rPr>
                <a:t>if at all</a:t>
              </a:r>
              <a:r>
                <a:rPr lang="en-US" dirty="0" smtClean="0">
                  <a:solidFill>
                    <a:srgbClr val="0000FF"/>
                  </a:solidFill>
                  <a:sym typeface="Symbol"/>
                </a:rPr>
                <a:t> </a:t>
              </a:r>
            </a:p>
          </p:txBody>
        </p:sp>
      </p:grpSp>
      <p:grpSp>
        <p:nvGrpSpPr>
          <p:cNvPr id="73" name="Group 72"/>
          <p:cNvGrpSpPr/>
          <p:nvPr/>
        </p:nvGrpSpPr>
        <p:grpSpPr>
          <a:xfrm>
            <a:off x="1371600" y="1154668"/>
            <a:ext cx="7772400" cy="3645932"/>
            <a:chOff x="1371600" y="1688068"/>
            <a:chExt cx="7772400" cy="3645932"/>
          </a:xfrm>
        </p:grpSpPr>
        <p:cxnSp>
          <p:nvCxnSpPr>
            <p:cNvPr id="24" name="Straight Connector 23"/>
            <p:cNvCxnSpPr/>
            <p:nvPr/>
          </p:nvCxnSpPr>
          <p:spPr>
            <a:xfrm>
              <a:off x="1371600" y="1905000"/>
              <a:ext cx="609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1200" y="1688068"/>
              <a:ext cx="1685077" cy="369332"/>
            </a:xfrm>
            <a:prstGeom prst="rect">
              <a:avLst/>
            </a:prstGeom>
            <a:noFill/>
          </p:spPr>
          <p:txBody>
            <a:bodyPr wrap="none" rtlCol="0">
              <a:spAutoFit/>
            </a:bodyPr>
            <a:lstStyle/>
            <a:p>
              <a:r>
                <a:rPr lang="en-US" dirty="0" smtClean="0"/>
                <a:t>on exited state</a:t>
              </a:r>
              <a:endParaRPr lang="en-US" dirty="0"/>
            </a:p>
          </p:txBody>
        </p:sp>
        <p:sp>
          <p:nvSpPr>
            <p:cNvPr id="63" name="TextBox 62"/>
            <p:cNvSpPr txBox="1"/>
            <p:nvPr/>
          </p:nvSpPr>
          <p:spPr>
            <a:xfrm>
              <a:off x="3886200" y="2971800"/>
              <a:ext cx="5257800" cy="923330"/>
            </a:xfrm>
            <a:prstGeom prst="rect">
              <a:avLst/>
            </a:prstGeom>
            <a:noFill/>
          </p:spPr>
          <p:txBody>
            <a:bodyPr wrap="square" rtlCol="0">
              <a:spAutoFit/>
            </a:bodyPr>
            <a:lstStyle/>
            <a:p>
              <a:r>
                <a:rPr lang="en-US" dirty="0" smtClean="0"/>
                <a:t>Due to finite temperature in star, Gamow-Teller transitions </a:t>
              </a:r>
              <a:r>
                <a:rPr lang="en-US" dirty="0" smtClean="0">
                  <a:solidFill>
                    <a:srgbClr val="00B050"/>
                  </a:solidFill>
                </a:rPr>
                <a:t>from excited states in the mother nucleus</a:t>
              </a:r>
              <a:r>
                <a:rPr lang="en-US" dirty="0" smtClean="0"/>
                <a:t> can occur</a:t>
              </a:r>
              <a:endParaRPr lang="en-US" dirty="0"/>
            </a:p>
          </p:txBody>
        </p:sp>
        <p:cxnSp>
          <p:nvCxnSpPr>
            <p:cNvPr id="65" name="Straight Connector 64"/>
            <p:cNvCxnSpPr/>
            <p:nvPr/>
          </p:nvCxnSpPr>
          <p:spPr>
            <a:xfrm>
              <a:off x="2667000" y="5334000"/>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057400" y="4495800"/>
              <a:ext cx="614066" cy="838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2057400" y="4191000"/>
              <a:ext cx="609600" cy="1143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057400" y="3429000"/>
              <a:ext cx="609600" cy="1905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Charge-exchange reactions &amp; </a:t>
            </a:r>
            <a:r>
              <a:rPr lang="en-US" sz="3200" dirty="0" smtClean="0">
                <a:sym typeface="Symbol" panose="05050102010706020507" pitchFamily="18" charset="2"/>
              </a:rPr>
              <a:t>/EC-decay</a:t>
            </a:r>
            <a:endParaRPr lang="en-US" sz="3200" dirty="0"/>
          </a:p>
        </p:txBody>
      </p:sp>
      <p:pic>
        <p:nvPicPr>
          <p:cNvPr id="3" name="Picture 2"/>
          <p:cNvPicPr>
            <a:picLocks noChangeAspect="1"/>
          </p:cNvPicPr>
          <p:nvPr/>
        </p:nvPicPr>
        <p:blipFill>
          <a:blip r:embed="rId2"/>
          <a:stretch>
            <a:fillRect/>
          </a:stretch>
        </p:blipFill>
        <p:spPr>
          <a:xfrm>
            <a:off x="76200" y="887506"/>
            <a:ext cx="4867526" cy="4807669"/>
          </a:xfrm>
          <a:prstGeom prst="rect">
            <a:avLst/>
          </a:prstGeom>
        </p:spPr>
      </p:pic>
      <p:sp>
        <p:nvSpPr>
          <p:cNvPr id="4" name="TextBox 3"/>
          <p:cNvSpPr txBox="1"/>
          <p:nvPr/>
        </p:nvSpPr>
        <p:spPr>
          <a:xfrm>
            <a:off x="76200" y="5638800"/>
            <a:ext cx="4943726" cy="523220"/>
          </a:xfrm>
          <a:prstGeom prst="rect">
            <a:avLst/>
          </a:prstGeom>
          <a:noFill/>
        </p:spPr>
        <p:txBody>
          <a:bodyPr wrap="none" rtlCol="0">
            <a:spAutoFit/>
          </a:bodyPr>
          <a:lstStyle/>
          <a:p>
            <a:r>
              <a:rPr lang="en-US" sz="1400" dirty="0" smtClean="0"/>
              <a:t>Y. Fujita et al., PRL 95 (2005),  212501</a:t>
            </a:r>
          </a:p>
          <a:p>
            <a:r>
              <a:rPr lang="en-US" sz="1400" dirty="0" smtClean="0"/>
              <a:t>Y. Fujita, B. Rubio, W. </a:t>
            </a:r>
            <a:r>
              <a:rPr lang="en-US" sz="1400" dirty="0" err="1" smtClean="0"/>
              <a:t>Gelletly</a:t>
            </a:r>
            <a:r>
              <a:rPr lang="en-US" sz="1400" dirty="0" smtClean="0"/>
              <a:t>, </a:t>
            </a:r>
            <a:r>
              <a:rPr lang="en-US" sz="1400" dirty="0" err="1" smtClean="0"/>
              <a:t>Prog</a:t>
            </a:r>
            <a:r>
              <a:rPr lang="en-US" sz="1400" dirty="0" smtClean="0"/>
              <a:t>. Part. </a:t>
            </a:r>
            <a:r>
              <a:rPr lang="en-US" sz="1400" dirty="0" err="1" smtClean="0"/>
              <a:t>Nucl</a:t>
            </a:r>
            <a:r>
              <a:rPr lang="en-US" sz="1400" dirty="0" smtClean="0"/>
              <a:t>. Phys. 66, 549 (2011)</a:t>
            </a:r>
            <a:endParaRPr lang="en-US" sz="1400" dirty="0"/>
          </a:p>
        </p:txBody>
      </p:sp>
      <p:pic>
        <p:nvPicPr>
          <p:cNvPr id="5" name="Picture 6" descr="Illustration of the strong force: the atom neucleas being held together by a rubber-band"/>
          <p:cNvPicPr>
            <a:picLocks noChangeAspect="1" noChangeArrowheads="1"/>
          </p:cNvPicPr>
          <p:nvPr/>
        </p:nvPicPr>
        <p:blipFill>
          <a:blip r:embed="rId3" cstate="print"/>
          <a:srcRect/>
          <a:stretch>
            <a:fillRect/>
          </a:stretch>
        </p:blipFill>
        <p:spPr bwMode="auto">
          <a:xfrm>
            <a:off x="5026495" y="923673"/>
            <a:ext cx="981326" cy="981327"/>
          </a:xfrm>
          <a:prstGeom prst="rect">
            <a:avLst/>
          </a:prstGeom>
          <a:noFill/>
        </p:spPr>
      </p:pic>
      <p:pic>
        <p:nvPicPr>
          <p:cNvPr id="6" name="Picture 4" descr="Illustration of the weak force: a group of quarks being eroded by rays"/>
          <p:cNvPicPr>
            <a:picLocks noChangeAspect="1" noChangeArrowheads="1"/>
          </p:cNvPicPr>
          <p:nvPr/>
        </p:nvPicPr>
        <p:blipFill>
          <a:blip r:embed="rId4" cstate="print"/>
          <a:srcRect/>
          <a:stretch>
            <a:fillRect/>
          </a:stretch>
        </p:blipFill>
        <p:spPr bwMode="auto">
          <a:xfrm>
            <a:off x="4961655" y="5038473"/>
            <a:ext cx="981326" cy="981327"/>
          </a:xfrm>
          <a:prstGeom prst="rect">
            <a:avLst/>
          </a:prstGeom>
          <a:noFill/>
        </p:spPr>
      </p:pic>
      <mc:AlternateContent xmlns:mc="http://schemas.openxmlformats.org/markup-compatibility/2006" xmlns:a14="http://schemas.microsoft.com/office/drawing/2010/main">
        <mc:Choice Requires="a14">
          <p:sp>
            <p:nvSpPr>
              <p:cNvPr id="7" name="TextBox 6"/>
              <p:cNvSpPr txBox="1"/>
              <p:nvPr/>
            </p:nvSpPr>
            <p:spPr>
              <a:xfrm>
                <a:off x="6044199" y="984492"/>
                <a:ext cx="2709396" cy="9205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0000"/>
                              </a:solidFill>
                              <a:latin typeface="Cambria Math" panose="02040503050406030204" pitchFamily="18" charset="0"/>
                            </a:rPr>
                          </m:ctrlPr>
                        </m:sSubPr>
                        <m:e>
                          <m:d>
                            <m:dPr>
                              <m:ctrlPr>
                                <a:rPr lang="en-US" sz="2400" i="1">
                                  <a:solidFill>
                                    <a:srgbClr val="FF0000"/>
                                  </a:solidFill>
                                  <a:latin typeface="Cambria Math" panose="02040503050406030204" pitchFamily="18" charset="0"/>
                                </a:rPr>
                              </m:ctrlPr>
                            </m:dP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𝑑</m:t>
                                  </m:r>
                                  <m:r>
                                    <a:rPr lang="en-US" sz="2400" i="1">
                                      <a:solidFill>
                                        <a:srgbClr val="FF0000"/>
                                      </a:solidFill>
                                      <a:latin typeface="Cambria Math" panose="02040503050406030204" pitchFamily="18" charset="0"/>
                                      <a:ea typeface="Cambria Math" panose="02040503050406030204" pitchFamily="18" charset="0"/>
                                    </a:rPr>
                                    <m:t>𝜎</m:t>
                                  </m:r>
                                </m:num>
                                <m:den>
                                  <m:r>
                                    <a:rPr lang="en-US" sz="2400" i="1">
                                      <a:solidFill>
                                        <a:srgbClr val="FF0000"/>
                                      </a:solidFill>
                                      <a:latin typeface="Cambria Math" panose="02040503050406030204" pitchFamily="18" charset="0"/>
                                    </a:rPr>
                                    <m:t>𝑑</m:t>
                                  </m:r>
                                  <m:r>
                                    <m:rPr>
                                      <m:sty m:val="p"/>
                                    </m:rPr>
                                    <a:rPr lang="el-GR" sz="2400" i="1">
                                      <a:solidFill>
                                        <a:srgbClr val="FF0000"/>
                                      </a:solidFill>
                                      <a:latin typeface="Cambria Math" panose="02040503050406030204" pitchFamily="18" charset="0"/>
                                      <a:ea typeface="Cambria Math" panose="02040503050406030204" pitchFamily="18" charset="0"/>
                                    </a:rPr>
                                    <m:t>Ω</m:t>
                                  </m:r>
                                </m:den>
                              </m:f>
                            </m:e>
                          </m:d>
                        </m:e>
                        <m:sub>
                          <m:r>
                            <a:rPr lang="en-US" sz="2400" b="0" i="1" smtClean="0">
                              <a:solidFill>
                                <a:srgbClr val="FF0000"/>
                              </a:solidFill>
                              <a:latin typeface="Cambria Math" panose="02040503050406030204" pitchFamily="18" charset="0"/>
                            </a:rPr>
                            <m:t>𝑞</m:t>
                          </m:r>
                          <m:r>
                            <a:rPr lang="en-US" sz="2400" b="0" i="1" smtClean="0">
                              <a:solidFill>
                                <a:srgbClr val="FF0000"/>
                              </a:solidFill>
                              <a:latin typeface="Cambria Math" panose="02040503050406030204" pitchFamily="18" charset="0"/>
                            </a:rPr>
                            <m:t>=0</m:t>
                          </m:r>
                        </m:sub>
                      </m:sSub>
                      <m:r>
                        <a:rPr lang="en-US" sz="2400" i="1" smtClean="0">
                          <a:solidFill>
                            <a:schemeClr val="tx1"/>
                          </a:solidFill>
                          <a:latin typeface="Cambria Math" panose="02040503050406030204" pitchFamily="18" charset="0"/>
                        </a:rPr>
                        <m:t>=</m:t>
                      </m:r>
                      <m:acc>
                        <m:accPr>
                          <m:chr m:val="̂"/>
                          <m:ctrlPr>
                            <a:rPr lang="en-US" sz="2400" i="1" smtClean="0">
                              <a:latin typeface="Cambria Math" panose="02040503050406030204" pitchFamily="18" charset="0"/>
                            </a:rPr>
                          </m:ctrlPr>
                        </m:accPr>
                        <m:e>
                          <m:r>
                            <a:rPr lang="en-US" sz="2400" i="1" smtClean="0">
                              <a:solidFill>
                                <a:schemeClr val="tx1"/>
                              </a:solidFill>
                              <a:latin typeface="Cambria Math" panose="02040503050406030204" pitchFamily="18" charset="0"/>
                              <a:ea typeface="Cambria Math" panose="02040503050406030204" pitchFamily="18" charset="0"/>
                            </a:rPr>
                            <m:t>𝜎</m:t>
                          </m:r>
                        </m:e>
                      </m:acc>
                      <m:r>
                        <a:rPr lang="en-US" sz="2400" b="0" i="1" smtClean="0">
                          <a:solidFill>
                            <a:srgbClr val="0000FF"/>
                          </a:solidFill>
                          <a:latin typeface="Cambria Math" panose="02040503050406030204" pitchFamily="18" charset="0"/>
                        </a:rPr>
                        <m:t>𝐵</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𝐺𝑇</m:t>
                      </m:r>
                      <m:r>
                        <a:rPr lang="en-US" sz="2400" b="0" i="1" smtClean="0">
                          <a:solidFill>
                            <a:srgbClr val="0000FF"/>
                          </a:solidFill>
                          <a:latin typeface="Cambria Math" panose="02040503050406030204" pitchFamily="18" charset="0"/>
                        </a:rPr>
                        <m:t>)</m:t>
                      </m:r>
                    </m:oMath>
                  </m:oMathPara>
                </a14:m>
                <a:endParaRPr lang="en-US" sz="24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44199" y="984492"/>
                <a:ext cx="2709396" cy="92050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96000" y="5040789"/>
                <a:ext cx="2590004" cy="902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𝐾</m:t>
                          </m:r>
                        </m:num>
                        <m:den>
                          <m:r>
                            <a:rPr lang="en-US" sz="2400" b="0" i="1" smtClean="0">
                              <a:latin typeface="Cambria Math" panose="02040503050406030204" pitchFamily="18" charset="0"/>
                            </a:rPr>
                            <m:t>𝑓</m:t>
                          </m:r>
                          <m:r>
                            <a:rPr lang="en-US" sz="2400" b="0" i="1" smtClean="0">
                              <a:solidFill>
                                <a:srgbClr val="FF0000"/>
                              </a:solidFill>
                              <a:latin typeface="Cambria Math" panose="02040503050406030204" pitchFamily="18" charset="0"/>
                            </a:rPr>
                            <m:t>𝑡</m:t>
                          </m:r>
                        </m:den>
                      </m:f>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𝐴</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𝑔</m:t>
                                      </m:r>
                                    </m:e>
                                    <m:sub>
                                      <m:r>
                                        <a:rPr lang="en-US" sz="2400" i="1">
                                          <a:latin typeface="Cambria Math" panose="02040503050406030204" pitchFamily="18" charset="0"/>
                                        </a:rPr>
                                        <m:t>𝑣</m:t>
                                      </m:r>
                                    </m:sub>
                                  </m:sSub>
                                </m:den>
                              </m:f>
                            </m:e>
                          </m:d>
                        </m:e>
                        <m:sup>
                          <m:r>
                            <a:rPr lang="en-US" sz="2400" b="0" i="1" smtClean="0">
                              <a:latin typeface="Cambria Math" panose="02040503050406030204" pitchFamily="18" charset="0"/>
                            </a:rPr>
                            <m:t>2</m:t>
                          </m:r>
                        </m:sup>
                      </m:sSup>
                      <m:r>
                        <a:rPr lang="en-US" sz="2400" b="0" i="1" smtClean="0">
                          <a:solidFill>
                            <a:srgbClr val="0000FF"/>
                          </a:solidFill>
                          <a:latin typeface="Cambria Math" panose="02040503050406030204" pitchFamily="18" charset="0"/>
                        </a:rPr>
                        <m:t>𝐵</m:t>
                      </m:r>
                      <m:r>
                        <a:rPr lang="en-US" sz="2400" b="0" i="1" smtClean="0">
                          <a:solidFill>
                            <a:srgbClr val="0000FF"/>
                          </a:solidFill>
                          <a:latin typeface="Cambria Math" panose="02040503050406030204" pitchFamily="18" charset="0"/>
                        </a:rPr>
                        <m:t>(</m:t>
                      </m:r>
                      <m:r>
                        <a:rPr lang="en-US" sz="2400" b="0" i="1" smtClean="0">
                          <a:solidFill>
                            <a:srgbClr val="0000FF"/>
                          </a:solidFill>
                          <a:latin typeface="Cambria Math" panose="02040503050406030204" pitchFamily="18" charset="0"/>
                        </a:rPr>
                        <m:t>𝐺𝑇</m:t>
                      </m:r>
                      <m:r>
                        <a:rPr lang="en-US" sz="2400" b="0" i="1" smtClean="0">
                          <a:solidFill>
                            <a:srgbClr val="0000FF"/>
                          </a:solidFill>
                          <a:latin typeface="Cambria Math" panose="02040503050406030204" pitchFamily="18" charset="0"/>
                        </a:rPr>
                        <m:t>)</m:t>
                      </m:r>
                    </m:oMath>
                  </m:oMathPara>
                </a14:m>
                <a:endParaRPr lang="en-US" sz="2400"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096000" y="5040789"/>
                <a:ext cx="2590004" cy="902811"/>
              </a:xfrm>
              <a:prstGeom prst="rect">
                <a:avLst/>
              </a:prstGeom>
              <a:blipFill rotWithShape="0">
                <a:blip r:embed="rId6"/>
                <a:stretch>
                  <a:fillRect/>
                </a:stretch>
              </a:blipFill>
            </p:spPr>
            <p:txBody>
              <a:bodyPr/>
              <a:lstStyle/>
              <a:p>
                <a:r>
                  <a:rPr lang="en-US">
                    <a:noFill/>
                  </a:rPr>
                  <a:t> </a:t>
                </a:r>
              </a:p>
            </p:txBody>
          </p:sp>
        </mc:Fallback>
      </mc:AlternateContent>
      <p:sp>
        <p:nvSpPr>
          <p:cNvPr id="11" name="Rectangle 4"/>
          <p:cNvSpPr>
            <a:spLocks noChangeArrowheads="1"/>
          </p:cNvSpPr>
          <p:nvPr/>
        </p:nvSpPr>
        <p:spPr bwMode="auto">
          <a:xfrm>
            <a:off x="5456237" y="2133600"/>
            <a:ext cx="838200" cy="838200"/>
          </a:xfrm>
          <a:prstGeom prst="rect">
            <a:avLst/>
          </a:prstGeom>
          <a:solidFill>
            <a:srgbClr val="FF0000"/>
          </a:solidFill>
          <a:ln w="9525">
            <a:solidFill>
              <a:schemeClr val="tx1"/>
            </a:solidFill>
            <a:miter lim="800000"/>
            <a:headEnd/>
            <a:tailEnd/>
          </a:ln>
          <a:effectLst/>
        </p:spPr>
        <p:txBody>
          <a:bodyPr wrap="none" anchor="ctr"/>
          <a:lstStyle/>
          <a:p>
            <a:pPr algn="ctr"/>
            <a:r>
              <a:rPr lang="en-US" sz="2000" b="1" dirty="0">
                <a:solidFill>
                  <a:schemeClr val="bg1"/>
                </a:solidFill>
                <a:latin typeface="Arial Unicode MS" pitchFamily="34" charset="-128"/>
              </a:rPr>
              <a:t>A,Z+1</a:t>
            </a:r>
          </a:p>
        </p:txBody>
      </p:sp>
      <p:sp>
        <p:nvSpPr>
          <p:cNvPr id="12" name="Rectangle 5"/>
          <p:cNvSpPr>
            <a:spLocks noChangeArrowheads="1"/>
          </p:cNvSpPr>
          <p:nvPr/>
        </p:nvSpPr>
        <p:spPr bwMode="auto">
          <a:xfrm>
            <a:off x="6294437" y="2971800"/>
            <a:ext cx="838200" cy="838200"/>
          </a:xfrm>
          <a:prstGeom prst="rect">
            <a:avLst/>
          </a:prstGeom>
          <a:solidFill>
            <a:schemeClr val="bg1">
              <a:lumMod val="50000"/>
            </a:schemeClr>
          </a:solidFill>
          <a:ln w="9525">
            <a:solidFill>
              <a:schemeClr val="tx1"/>
            </a:solidFill>
            <a:miter lim="800000"/>
            <a:headEnd/>
            <a:tailEnd/>
          </a:ln>
          <a:effectLst/>
        </p:spPr>
        <p:txBody>
          <a:bodyPr wrap="none" anchor="ctr"/>
          <a:lstStyle/>
          <a:p>
            <a:pPr algn="ctr"/>
            <a:r>
              <a:rPr lang="en-US" sz="2000" b="1" dirty="0">
                <a:solidFill>
                  <a:schemeClr val="bg1"/>
                </a:solidFill>
                <a:latin typeface="Arial Unicode MS" pitchFamily="34" charset="-128"/>
              </a:rPr>
              <a:t>A,Z</a:t>
            </a:r>
          </a:p>
        </p:txBody>
      </p:sp>
      <p:sp>
        <p:nvSpPr>
          <p:cNvPr id="13" name="Rectangle 6"/>
          <p:cNvSpPr>
            <a:spLocks noChangeArrowheads="1"/>
          </p:cNvSpPr>
          <p:nvPr/>
        </p:nvSpPr>
        <p:spPr bwMode="auto">
          <a:xfrm>
            <a:off x="7132637" y="3810000"/>
            <a:ext cx="838200" cy="838200"/>
          </a:xfrm>
          <a:prstGeom prst="rect">
            <a:avLst/>
          </a:prstGeom>
          <a:solidFill>
            <a:srgbClr val="009900"/>
          </a:solidFill>
          <a:ln w="9525">
            <a:solidFill>
              <a:schemeClr val="tx1"/>
            </a:solidFill>
            <a:miter lim="800000"/>
            <a:headEnd/>
            <a:tailEnd/>
          </a:ln>
          <a:effectLst/>
        </p:spPr>
        <p:txBody>
          <a:bodyPr wrap="none" anchor="ctr"/>
          <a:lstStyle/>
          <a:p>
            <a:pPr algn="ctr"/>
            <a:r>
              <a:rPr lang="en-US" sz="2000" b="1" dirty="0">
                <a:solidFill>
                  <a:schemeClr val="bg1"/>
                </a:solidFill>
                <a:latin typeface="Arial Unicode MS" pitchFamily="34" charset="-128"/>
              </a:rPr>
              <a:t>A,Z-1</a:t>
            </a:r>
          </a:p>
        </p:txBody>
      </p:sp>
      <p:sp>
        <p:nvSpPr>
          <p:cNvPr id="14" name="AutoShape 7"/>
          <p:cNvSpPr>
            <a:spLocks noChangeArrowheads="1"/>
          </p:cNvSpPr>
          <p:nvPr/>
        </p:nvSpPr>
        <p:spPr bwMode="auto">
          <a:xfrm rot="2700000" flipH="1">
            <a:off x="5989637" y="2819400"/>
            <a:ext cx="533400" cy="152400"/>
          </a:xfrm>
          <a:prstGeom prst="homePlate">
            <a:avLst>
              <a:gd name="adj" fmla="val 87500"/>
            </a:avLst>
          </a:prstGeom>
          <a:solidFill>
            <a:srgbClr val="0000FF"/>
          </a:solidFill>
          <a:ln w="9525">
            <a:solidFill>
              <a:schemeClr val="tx1"/>
            </a:solidFill>
            <a:miter lim="800000"/>
            <a:headEnd/>
            <a:tailEnd/>
          </a:ln>
          <a:effectLst/>
        </p:spPr>
        <p:txBody>
          <a:bodyPr wrap="none" anchor="ctr"/>
          <a:lstStyle/>
          <a:p>
            <a:endParaRPr lang="en-US"/>
          </a:p>
        </p:txBody>
      </p:sp>
      <p:sp>
        <p:nvSpPr>
          <p:cNvPr id="15" name="Text Box 8"/>
          <p:cNvSpPr txBox="1">
            <a:spLocks noChangeArrowheads="1"/>
          </p:cNvSpPr>
          <p:nvPr/>
        </p:nvSpPr>
        <p:spPr bwMode="auto">
          <a:xfrm>
            <a:off x="5824080" y="3016833"/>
            <a:ext cx="503238" cy="457200"/>
          </a:xfrm>
          <a:prstGeom prst="rect">
            <a:avLst/>
          </a:prstGeom>
          <a:noFill/>
          <a:ln w="9525">
            <a:noFill/>
            <a:miter lim="800000"/>
            <a:headEnd/>
            <a:tailEnd/>
          </a:ln>
          <a:effectLst/>
        </p:spPr>
        <p:txBody>
          <a:bodyPr wrap="none">
            <a:spAutoFit/>
          </a:bodyPr>
          <a:lstStyle/>
          <a:p>
            <a:r>
              <a:rPr lang="en-US" dirty="0">
                <a:solidFill>
                  <a:srgbClr val="FF0000"/>
                </a:solidFill>
                <a:latin typeface="Arial Unicode MS" pitchFamily="34" charset="-128"/>
                <a:sym typeface="Symbol" pitchFamily="18" charset="2"/>
              </a:rPr>
              <a:t></a:t>
            </a:r>
            <a:r>
              <a:rPr lang="en-US" baseline="30000" dirty="0">
                <a:solidFill>
                  <a:srgbClr val="FF0000"/>
                </a:solidFill>
                <a:latin typeface="Arial Unicode MS" pitchFamily="34" charset="-128"/>
                <a:sym typeface="Symbol" pitchFamily="18" charset="2"/>
              </a:rPr>
              <a:t>-</a:t>
            </a:r>
            <a:r>
              <a:rPr lang="en-US" dirty="0">
                <a:solidFill>
                  <a:srgbClr val="FF0000"/>
                </a:solidFill>
                <a:latin typeface="Arial Unicode MS" pitchFamily="34" charset="-128"/>
                <a:sym typeface="Symbol" pitchFamily="18" charset="2"/>
              </a:rPr>
              <a:t> </a:t>
            </a:r>
            <a:endParaRPr lang="en-US" dirty="0">
              <a:solidFill>
                <a:srgbClr val="FF0000"/>
              </a:solidFill>
              <a:latin typeface="Arial Unicode MS" pitchFamily="34" charset="-128"/>
            </a:endParaRPr>
          </a:p>
        </p:txBody>
      </p:sp>
      <p:sp>
        <p:nvSpPr>
          <p:cNvPr id="16" name="AutoShape 9"/>
          <p:cNvSpPr>
            <a:spLocks noChangeArrowheads="1"/>
          </p:cNvSpPr>
          <p:nvPr/>
        </p:nvSpPr>
        <p:spPr bwMode="auto">
          <a:xfrm rot="14100000" flipH="1">
            <a:off x="6789737" y="3695700"/>
            <a:ext cx="533400" cy="152400"/>
          </a:xfrm>
          <a:prstGeom prst="homePlate">
            <a:avLst>
              <a:gd name="adj" fmla="val 87500"/>
            </a:avLst>
          </a:prstGeom>
          <a:solidFill>
            <a:srgbClr val="0000FF"/>
          </a:solidFill>
          <a:ln w="9525">
            <a:solidFill>
              <a:schemeClr val="tx1"/>
            </a:solidFill>
            <a:miter lim="800000"/>
            <a:headEnd/>
            <a:tailEnd/>
          </a:ln>
          <a:effectLst/>
        </p:spPr>
        <p:txBody>
          <a:bodyPr wrap="none" anchor="ctr"/>
          <a:lstStyle/>
          <a:p>
            <a:endParaRPr lang="en-US"/>
          </a:p>
        </p:txBody>
      </p:sp>
      <p:sp>
        <p:nvSpPr>
          <p:cNvPr id="17" name="Text Box 10"/>
          <p:cNvSpPr txBox="1">
            <a:spLocks noChangeArrowheads="1"/>
          </p:cNvSpPr>
          <p:nvPr/>
        </p:nvSpPr>
        <p:spPr bwMode="auto">
          <a:xfrm>
            <a:off x="5707855" y="3877150"/>
            <a:ext cx="2011363" cy="457200"/>
          </a:xfrm>
          <a:prstGeom prst="rect">
            <a:avLst/>
          </a:prstGeom>
          <a:noFill/>
          <a:ln w="9525">
            <a:noFill/>
            <a:miter lim="800000"/>
            <a:headEnd/>
            <a:tailEnd/>
          </a:ln>
          <a:effectLst/>
        </p:spPr>
        <p:txBody>
          <a:bodyPr wrap="none">
            <a:spAutoFit/>
          </a:bodyPr>
          <a:lstStyle/>
          <a:p>
            <a:r>
              <a:rPr lang="en-US" dirty="0">
                <a:solidFill>
                  <a:srgbClr val="009900"/>
                </a:solidFill>
                <a:latin typeface="Arial Unicode MS" pitchFamily="34" charset="-128"/>
                <a:sym typeface="Symbol" pitchFamily="18" charset="2"/>
              </a:rPr>
              <a:t>e-capture/</a:t>
            </a:r>
            <a:r>
              <a:rPr lang="en-US" baseline="30000" dirty="0">
                <a:solidFill>
                  <a:srgbClr val="009900"/>
                </a:solidFill>
                <a:latin typeface="Arial Unicode MS" pitchFamily="34" charset="-128"/>
                <a:sym typeface="Symbol" pitchFamily="18" charset="2"/>
              </a:rPr>
              <a:t>+</a:t>
            </a:r>
            <a:r>
              <a:rPr lang="en-US" dirty="0">
                <a:solidFill>
                  <a:srgbClr val="009900"/>
                </a:solidFill>
                <a:latin typeface="Arial Unicode MS" pitchFamily="34" charset="-128"/>
                <a:sym typeface="Symbol" pitchFamily="18" charset="2"/>
              </a:rPr>
              <a:t>  </a:t>
            </a:r>
            <a:endParaRPr lang="en-US" dirty="0">
              <a:solidFill>
                <a:srgbClr val="009900"/>
              </a:solidFill>
              <a:latin typeface="Arial Unicode MS" pitchFamily="34" charset="-128"/>
            </a:endParaRPr>
          </a:p>
        </p:txBody>
      </p:sp>
      <p:sp>
        <p:nvSpPr>
          <p:cNvPr id="18" name="Text Box 11"/>
          <p:cNvSpPr txBox="1">
            <a:spLocks noChangeArrowheads="1"/>
          </p:cNvSpPr>
          <p:nvPr/>
        </p:nvSpPr>
        <p:spPr bwMode="auto">
          <a:xfrm>
            <a:off x="7157894" y="2676821"/>
            <a:ext cx="910827" cy="1200329"/>
          </a:xfrm>
          <a:prstGeom prst="rect">
            <a:avLst/>
          </a:prstGeom>
          <a:noFill/>
          <a:ln w="9525">
            <a:noFill/>
            <a:miter lim="800000"/>
            <a:headEnd/>
            <a:tailEnd/>
          </a:ln>
          <a:effectLst/>
        </p:spPr>
        <p:txBody>
          <a:bodyPr wrap="none">
            <a:spAutoFit/>
          </a:bodyPr>
          <a:lstStyle/>
          <a:p>
            <a:r>
              <a:rPr lang="en-US" dirty="0" smtClean="0">
                <a:solidFill>
                  <a:srgbClr val="009900"/>
                </a:solidFill>
                <a:latin typeface="Arial Unicode MS" pitchFamily="34" charset="-128"/>
                <a:sym typeface="Symbol" pitchFamily="18" charset="2"/>
              </a:rPr>
              <a:t>(</a:t>
            </a:r>
            <a:r>
              <a:rPr lang="en-US" dirty="0" err="1" smtClean="0">
                <a:solidFill>
                  <a:srgbClr val="009900"/>
                </a:solidFill>
                <a:latin typeface="Arial Unicode MS" pitchFamily="34" charset="-128"/>
                <a:sym typeface="Symbol" pitchFamily="18" charset="2"/>
              </a:rPr>
              <a:t>n,p</a:t>
            </a:r>
            <a:r>
              <a:rPr lang="en-US" dirty="0" smtClean="0">
                <a:solidFill>
                  <a:srgbClr val="009900"/>
                </a:solidFill>
                <a:latin typeface="Arial Unicode MS" pitchFamily="34" charset="-128"/>
                <a:sym typeface="Symbol" pitchFamily="18" charset="2"/>
              </a:rPr>
              <a:t>)</a:t>
            </a:r>
          </a:p>
          <a:p>
            <a:r>
              <a:rPr lang="en-US" dirty="0" smtClean="0">
                <a:solidFill>
                  <a:srgbClr val="009900"/>
                </a:solidFill>
                <a:latin typeface="Arial Unicode MS" pitchFamily="34" charset="-128"/>
                <a:sym typeface="Symbol" pitchFamily="18" charset="2"/>
              </a:rPr>
              <a:t>(</a:t>
            </a:r>
            <a:r>
              <a:rPr lang="en-US" dirty="0">
                <a:solidFill>
                  <a:srgbClr val="009900"/>
                </a:solidFill>
                <a:latin typeface="Arial Unicode MS" pitchFamily="34" charset="-128"/>
                <a:sym typeface="Symbol" pitchFamily="18" charset="2"/>
              </a:rPr>
              <a:t>t,</a:t>
            </a:r>
            <a:r>
              <a:rPr lang="en-US" baseline="30000" dirty="0">
                <a:solidFill>
                  <a:srgbClr val="009900"/>
                </a:solidFill>
                <a:latin typeface="Arial Unicode MS" pitchFamily="34" charset="-128"/>
                <a:sym typeface="Symbol" pitchFamily="18" charset="2"/>
              </a:rPr>
              <a:t>3</a:t>
            </a:r>
            <a:r>
              <a:rPr lang="en-US" dirty="0">
                <a:solidFill>
                  <a:srgbClr val="009900"/>
                </a:solidFill>
                <a:latin typeface="Arial Unicode MS" pitchFamily="34" charset="-128"/>
                <a:sym typeface="Symbol" pitchFamily="18" charset="2"/>
              </a:rPr>
              <a:t>He</a:t>
            </a:r>
            <a:r>
              <a:rPr lang="en-US" dirty="0" smtClean="0">
                <a:solidFill>
                  <a:srgbClr val="009900"/>
                </a:solidFill>
                <a:latin typeface="Arial Unicode MS" pitchFamily="34" charset="-128"/>
                <a:sym typeface="Symbol" pitchFamily="18" charset="2"/>
              </a:rPr>
              <a:t>)</a:t>
            </a:r>
          </a:p>
          <a:p>
            <a:r>
              <a:rPr lang="en-US" dirty="0" smtClean="0">
                <a:solidFill>
                  <a:srgbClr val="009900"/>
                </a:solidFill>
                <a:latin typeface="Arial Unicode MS" pitchFamily="34" charset="-128"/>
                <a:sym typeface="Symbol" pitchFamily="18" charset="2"/>
              </a:rPr>
              <a:t>(d,</a:t>
            </a:r>
            <a:r>
              <a:rPr lang="en-US" baseline="30000" dirty="0" smtClean="0">
                <a:solidFill>
                  <a:srgbClr val="009900"/>
                </a:solidFill>
                <a:latin typeface="Arial Unicode MS" pitchFamily="34" charset="-128"/>
                <a:sym typeface="Symbol" pitchFamily="18" charset="2"/>
              </a:rPr>
              <a:t>2</a:t>
            </a:r>
            <a:r>
              <a:rPr lang="en-US" dirty="0" smtClean="0">
                <a:solidFill>
                  <a:srgbClr val="009900"/>
                </a:solidFill>
                <a:latin typeface="Arial Unicode MS" pitchFamily="34" charset="-128"/>
                <a:sym typeface="Symbol" pitchFamily="18" charset="2"/>
              </a:rPr>
              <a:t>He)</a:t>
            </a:r>
          </a:p>
          <a:p>
            <a:r>
              <a:rPr lang="en-US" dirty="0" smtClean="0">
                <a:solidFill>
                  <a:srgbClr val="009900"/>
                </a:solidFill>
                <a:latin typeface="Arial Unicode MS" pitchFamily="34" charset="-128"/>
                <a:sym typeface="Symbol" pitchFamily="18" charset="2"/>
              </a:rPr>
              <a:t>HICE</a:t>
            </a:r>
            <a:endParaRPr lang="en-US" dirty="0">
              <a:solidFill>
                <a:srgbClr val="009900"/>
              </a:solidFill>
              <a:latin typeface="Arial Unicode MS" pitchFamily="34" charset="-128"/>
              <a:sym typeface="Symbol" pitchFamily="18" charset="2"/>
            </a:endParaRPr>
          </a:p>
        </p:txBody>
      </p:sp>
      <p:sp>
        <p:nvSpPr>
          <p:cNvPr id="19" name="Text Box 12"/>
          <p:cNvSpPr txBox="1">
            <a:spLocks noChangeArrowheads="1"/>
          </p:cNvSpPr>
          <p:nvPr/>
        </p:nvSpPr>
        <p:spPr bwMode="auto">
          <a:xfrm>
            <a:off x="6310661" y="2038481"/>
            <a:ext cx="846707" cy="923330"/>
          </a:xfrm>
          <a:prstGeom prst="rect">
            <a:avLst/>
          </a:prstGeom>
          <a:noFill/>
          <a:ln w="9525">
            <a:noFill/>
            <a:miter lim="800000"/>
            <a:headEnd/>
            <a:tailEnd/>
          </a:ln>
          <a:effectLst/>
        </p:spPr>
        <p:txBody>
          <a:bodyPr wrap="none">
            <a:spAutoFit/>
          </a:bodyPr>
          <a:lstStyle/>
          <a:p>
            <a:r>
              <a:rPr lang="en-US" dirty="0" smtClean="0">
                <a:solidFill>
                  <a:srgbClr val="FF0000"/>
                </a:solidFill>
                <a:latin typeface="Arial Unicode MS" pitchFamily="34" charset="-128"/>
                <a:sym typeface="Symbol" pitchFamily="18" charset="2"/>
              </a:rPr>
              <a:t>(</a:t>
            </a:r>
            <a:r>
              <a:rPr lang="en-US" dirty="0" err="1" smtClean="0">
                <a:solidFill>
                  <a:srgbClr val="FF0000"/>
                </a:solidFill>
                <a:latin typeface="Arial Unicode MS" pitchFamily="34" charset="-128"/>
                <a:sym typeface="Symbol" pitchFamily="18" charset="2"/>
              </a:rPr>
              <a:t>p,n</a:t>
            </a:r>
            <a:r>
              <a:rPr lang="en-US" dirty="0" smtClean="0">
                <a:solidFill>
                  <a:srgbClr val="FF0000"/>
                </a:solidFill>
                <a:latin typeface="Arial Unicode MS" pitchFamily="34" charset="-128"/>
                <a:sym typeface="Symbol" pitchFamily="18" charset="2"/>
              </a:rPr>
              <a:t>)</a:t>
            </a:r>
          </a:p>
          <a:p>
            <a:r>
              <a:rPr lang="en-US" dirty="0" smtClean="0">
                <a:solidFill>
                  <a:srgbClr val="FF0000"/>
                </a:solidFill>
                <a:latin typeface="Arial Unicode MS" pitchFamily="34" charset="-128"/>
                <a:sym typeface="Symbol" pitchFamily="18" charset="2"/>
              </a:rPr>
              <a:t>(</a:t>
            </a:r>
            <a:r>
              <a:rPr lang="en-US" baseline="30000" dirty="0" smtClean="0">
                <a:solidFill>
                  <a:srgbClr val="FF0000"/>
                </a:solidFill>
                <a:latin typeface="Arial Unicode MS" pitchFamily="34" charset="-128"/>
                <a:sym typeface="Symbol" pitchFamily="18" charset="2"/>
              </a:rPr>
              <a:t>3</a:t>
            </a:r>
            <a:r>
              <a:rPr lang="en-US" dirty="0" smtClean="0">
                <a:solidFill>
                  <a:srgbClr val="FF0000"/>
                </a:solidFill>
                <a:latin typeface="Arial Unicode MS" pitchFamily="34" charset="-128"/>
                <a:sym typeface="Symbol" pitchFamily="18" charset="2"/>
              </a:rPr>
              <a:t>He,t)</a:t>
            </a:r>
            <a:endParaRPr lang="en-US" dirty="0">
              <a:solidFill>
                <a:srgbClr val="FF0000"/>
              </a:solidFill>
              <a:latin typeface="Arial Unicode MS" pitchFamily="34" charset="-128"/>
              <a:sym typeface="Symbol" pitchFamily="18" charset="2"/>
            </a:endParaRPr>
          </a:p>
          <a:p>
            <a:r>
              <a:rPr lang="en-US" dirty="0" smtClean="0">
                <a:solidFill>
                  <a:srgbClr val="FF0000"/>
                </a:solidFill>
                <a:latin typeface="Arial Unicode MS" pitchFamily="34" charset="-128"/>
                <a:sym typeface="Symbol" pitchFamily="18" charset="2"/>
              </a:rPr>
              <a:t>HICE</a:t>
            </a:r>
          </a:p>
        </p:txBody>
      </p:sp>
      <p:sp>
        <p:nvSpPr>
          <p:cNvPr id="20" name="TextBox 19"/>
          <p:cNvSpPr txBox="1"/>
          <p:nvPr/>
        </p:nvSpPr>
        <p:spPr>
          <a:xfrm>
            <a:off x="7224479" y="2199979"/>
            <a:ext cx="1492716" cy="369332"/>
          </a:xfrm>
          <a:prstGeom prst="rect">
            <a:avLst/>
          </a:prstGeom>
          <a:noFill/>
        </p:spPr>
        <p:txBody>
          <a:bodyPr wrap="none" rtlCol="0">
            <a:spAutoFit/>
          </a:bodyPr>
          <a:lstStyle/>
          <a:p>
            <a:r>
              <a:rPr lang="en-US" dirty="0" smtClean="0"/>
              <a:t>E/A~100 MeV</a:t>
            </a:r>
            <a:endParaRPr lang="en-US" dirty="0"/>
          </a:p>
        </p:txBody>
      </p:sp>
      <p:sp>
        <p:nvSpPr>
          <p:cNvPr id="8" name="TextBox 7"/>
          <p:cNvSpPr txBox="1"/>
          <p:nvPr/>
        </p:nvSpPr>
        <p:spPr>
          <a:xfrm>
            <a:off x="296406" y="6309827"/>
            <a:ext cx="8551187" cy="369332"/>
          </a:xfrm>
          <a:prstGeom prst="rect">
            <a:avLst/>
          </a:prstGeom>
          <a:noFill/>
        </p:spPr>
        <p:txBody>
          <a:bodyPr wrap="none" rtlCol="0">
            <a:spAutoFit/>
          </a:bodyPr>
          <a:lstStyle/>
          <a:p>
            <a:r>
              <a:rPr lang="en-US" dirty="0" smtClean="0"/>
              <a:t>The unit cross section is calibrated against transitions for which </a:t>
            </a:r>
            <a:r>
              <a:rPr lang="en-US" dirty="0" smtClean="0">
                <a:sym typeface="Symbol" panose="05050102010706020507" pitchFamily="18" charset="2"/>
              </a:rPr>
              <a:t>-decay data are available</a:t>
            </a:r>
            <a:endParaRPr lang="en-US" dirty="0"/>
          </a:p>
        </p:txBody>
      </p:sp>
    </p:spTree>
    <p:extLst>
      <p:ext uri="{BB962C8B-B14F-4D97-AF65-F5344CB8AC3E}">
        <p14:creationId xmlns:p14="http://schemas.microsoft.com/office/powerpoint/2010/main" val="3933090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09600"/>
            <a:ext cx="82296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dirty="0" err="1" smtClean="0"/>
              <a:t>Multipole</a:t>
            </a:r>
            <a:r>
              <a:rPr lang="en-US" dirty="0" smtClean="0"/>
              <a:t> decomposition</a:t>
            </a:r>
            <a:endParaRPr lang="en-US" dirty="0"/>
          </a:p>
        </p:txBody>
      </p:sp>
      <p:pic>
        <p:nvPicPr>
          <p:cNvPr id="3" name="Picture 7" descr="\\intranet.nscl.msu.edu\files\user\zegers\My Documents\presentations\13c_poster.png"/>
          <p:cNvPicPr>
            <a:picLocks noChangeAspect="1" noChangeArrowheads="1"/>
          </p:cNvPicPr>
          <p:nvPr/>
        </p:nvPicPr>
        <p:blipFill>
          <a:blip r:embed="rId2" cstate="print"/>
          <a:srcRect/>
          <a:stretch>
            <a:fillRect/>
          </a:stretch>
        </p:blipFill>
        <p:spPr bwMode="auto">
          <a:xfrm>
            <a:off x="2466602" y="675530"/>
            <a:ext cx="6065838" cy="6065838"/>
          </a:xfrm>
          <a:prstGeom prst="rect">
            <a:avLst/>
          </a:prstGeom>
          <a:noFill/>
        </p:spPr>
      </p:pic>
      <p:pic>
        <p:nvPicPr>
          <p:cNvPr id="4" name="Picture 8" descr="\\intranet.nscl.msu.edu\files\user\zegers\My Documents\13bpaper\fig2.png"/>
          <p:cNvPicPr>
            <a:picLocks noChangeAspect="1" noChangeArrowheads="1"/>
          </p:cNvPicPr>
          <p:nvPr/>
        </p:nvPicPr>
        <p:blipFill>
          <a:blip r:embed="rId3" cstate="print"/>
          <a:srcRect b="73545"/>
          <a:stretch>
            <a:fillRect/>
          </a:stretch>
        </p:blipFill>
        <p:spPr bwMode="auto">
          <a:xfrm>
            <a:off x="531440" y="768858"/>
            <a:ext cx="4876800" cy="3229310"/>
          </a:xfrm>
          <a:prstGeom prst="rect">
            <a:avLst/>
          </a:prstGeom>
          <a:noFill/>
          <a:ln w="9525">
            <a:noFill/>
            <a:miter lim="800000"/>
            <a:headEnd/>
            <a:tailEnd/>
          </a:ln>
        </p:spPr>
      </p:pic>
      <p:sp>
        <p:nvSpPr>
          <p:cNvPr id="5" name="TextBox 4"/>
          <p:cNvSpPr txBox="1"/>
          <p:nvPr/>
        </p:nvSpPr>
        <p:spPr>
          <a:xfrm>
            <a:off x="5714930" y="6172200"/>
            <a:ext cx="2313454" cy="307777"/>
          </a:xfrm>
          <a:prstGeom prst="rect">
            <a:avLst/>
          </a:prstGeom>
          <a:noFill/>
        </p:spPr>
        <p:txBody>
          <a:bodyPr wrap="none" rtlCol="0">
            <a:spAutoFit/>
          </a:bodyPr>
          <a:lstStyle/>
          <a:p>
            <a:r>
              <a:rPr lang="en-US" sz="1400" dirty="0" smtClean="0"/>
              <a:t>0      1       2      3      4       5</a:t>
            </a:r>
            <a:endParaRPr lang="en-US" sz="1400" dirty="0"/>
          </a:p>
        </p:txBody>
      </p:sp>
      <p:sp>
        <p:nvSpPr>
          <p:cNvPr id="7" name="Right Arrow 6"/>
          <p:cNvSpPr/>
          <p:nvPr/>
        </p:nvSpPr>
        <p:spPr>
          <a:xfrm>
            <a:off x="4646240" y="2245568"/>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63688" y="119675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Rectangle 14"/>
          <p:cNvSpPr/>
          <p:nvPr/>
        </p:nvSpPr>
        <p:spPr>
          <a:xfrm>
            <a:off x="914400" y="38100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7704" y="2636912"/>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2" name="Oval 11"/>
          <p:cNvSpPr/>
          <p:nvPr/>
        </p:nvSpPr>
        <p:spPr>
          <a:xfrm>
            <a:off x="2339752" y="2420888"/>
            <a:ext cx="360040"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3" name="TextBox 12"/>
          <p:cNvSpPr txBox="1"/>
          <p:nvPr/>
        </p:nvSpPr>
        <p:spPr>
          <a:xfrm>
            <a:off x="3752876" y="1847146"/>
            <a:ext cx="1653017" cy="830997"/>
          </a:xfrm>
          <a:prstGeom prst="rect">
            <a:avLst/>
          </a:prstGeom>
          <a:noFill/>
        </p:spPr>
        <p:txBody>
          <a:bodyPr wrap="none" rtlCol="0">
            <a:spAutoFit/>
          </a:bodyPr>
          <a:lstStyle/>
          <a:p>
            <a:r>
              <a:rPr lang="en-US" sz="1600" b="1" dirty="0" err="1" smtClean="0"/>
              <a:t>Multipole</a:t>
            </a:r>
            <a:endParaRPr lang="en-US" sz="1600" b="1" dirty="0" smtClean="0"/>
          </a:p>
          <a:p>
            <a:r>
              <a:rPr lang="en-US" sz="1600" b="1" dirty="0" smtClean="0"/>
              <a:t>Decomposition</a:t>
            </a:r>
          </a:p>
          <a:p>
            <a:r>
              <a:rPr lang="en-US" sz="1600" b="1" dirty="0" smtClean="0"/>
              <a:t>Analysis</a:t>
            </a:r>
            <a:endParaRPr lang="en-US" sz="1600" b="1" dirty="0"/>
          </a:p>
        </p:txBody>
      </p:sp>
      <p:pic>
        <p:nvPicPr>
          <p:cNvPr id="6" name="Picture 3" descr="\\intranet.nscl.msu.edu\files\user\zegers\My Documents\13b\gt.png"/>
          <p:cNvPicPr>
            <a:picLocks noChangeAspect="1" noChangeArrowheads="1"/>
          </p:cNvPicPr>
          <p:nvPr/>
        </p:nvPicPr>
        <p:blipFill>
          <a:blip r:embed="rId4" cstate="print"/>
          <a:srcRect/>
          <a:stretch>
            <a:fillRect/>
          </a:stretch>
        </p:blipFill>
        <p:spPr bwMode="auto">
          <a:xfrm>
            <a:off x="457200" y="3962400"/>
            <a:ext cx="4953000" cy="2591748"/>
          </a:xfrm>
          <a:prstGeom prst="rect">
            <a:avLst/>
          </a:prstGeom>
          <a:noFill/>
        </p:spPr>
      </p:pic>
      <p:sp>
        <p:nvSpPr>
          <p:cNvPr id="8" name="Left Arrow 7"/>
          <p:cNvSpPr/>
          <p:nvPr/>
        </p:nvSpPr>
        <p:spPr>
          <a:xfrm>
            <a:off x="2893640" y="4607768"/>
            <a:ext cx="2667000" cy="1371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quation.render.png"/>
          <p:cNvPicPr>
            <a:picLocks noChangeAspect="1"/>
          </p:cNvPicPr>
          <p:nvPr/>
        </p:nvPicPr>
        <p:blipFill>
          <a:blip r:embed="rId5" cstate="print"/>
          <a:stretch>
            <a:fillRect/>
          </a:stretch>
        </p:blipFill>
        <p:spPr>
          <a:xfrm>
            <a:off x="3195263" y="5031630"/>
            <a:ext cx="2289177" cy="490538"/>
          </a:xfrm>
          <a:prstGeom prst="rect">
            <a:avLst/>
          </a:prstGeom>
          <a:solidFill>
            <a:srgbClr val="FFFF00"/>
          </a:solidFill>
        </p:spPr>
      </p:pic>
      <p:sp>
        <p:nvSpPr>
          <p:cNvPr id="16" name="Rectangle 15"/>
          <p:cNvSpPr/>
          <p:nvPr/>
        </p:nvSpPr>
        <p:spPr>
          <a:xfrm>
            <a:off x="-12941" y="6629400"/>
            <a:ext cx="3137141" cy="276999"/>
          </a:xfrm>
          <a:prstGeom prst="rect">
            <a:avLst/>
          </a:prstGeom>
        </p:spPr>
        <p:txBody>
          <a:bodyPr wrap="none">
            <a:spAutoFit/>
          </a:bodyPr>
          <a:lstStyle/>
          <a:p>
            <a:r>
              <a:rPr lang="en-US" sz="1200" dirty="0" smtClean="0"/>
              <a:t>C. Guess et al.,  Phys. Rev. C 80, 024305 (2009) </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533400" y="2209800"/>
            <a:ext cx="4038600" cy="1371600"/>
          </a:xfrm>
        </p:spPr>
        <p:txBody>
          <a:bodyPr/>
          <a:lstStyle/>
          <a:p>
            <a:pPr marL="0" indent="0">
              <a:buNone/>
            </a:pPr>
            <a:r>
              <a:rPr lang="en-US" sz="2000" b="1" dirty="0"/>
              <a:t>(</a:t>
            </a:r>
            <a:r>
              <a:rPr lang="en-US" sz="2000" b="1" dirty="0" err="1"/>
              <a:t>n,p</a:t>
            </a:r>
            <a:r>
              <a:rPr lang="en-US" sz="2000" b="1" dirty="0"/>
              <a:t>)-type experiments</a:t>
            </a:r>
          </a:p>
          <a:p>
            <a:pPr marL="0" indent="0">
              <a:buNone/>
            </a:pPr>
            <a:r>
              <a:rPr lang="en-US" sz="2000" dirty="0"/>
              <a:t>(</a:t>
            </a:r>
            <a:r>
              <a:rPr lang="en-US" sz="2000" dirty="0" err="1"/>
              <a:t>n,p</a:t>
            </a:r>
            <a:r>
              <a:rPr lang="en-US" sz="2000" dirty="0"/>
              <a:t>) (d,</a:t>
            </a:r>
            <a:r>
              <a:rPr lang="en-US" sz="2000" baseline="30000" dirty="0"/>
              <a:t>2</a:t>
            </a:r>
            <a:r>
              <a:rPr lang="en-US" sz="2000" dirty="0"/>
              <a:t>He) </a:t>
            </a:r>
            <a:r>
              <a:rPr lang="en-US" sz="2000" dirty="0">
                <a:solidFill>
                  <a:srgbClr val="0070C0"/>
                </a:solidFill>
              </a:rPr>
              <a:t>(t,</a:t>
            </a:r>
            <a:r>
              <a:rPr lang="en-US" sz="2000" baseline="30000" dirty="0">
                <a:solidFill>
                  <a:srgbClr val="0070C0"/>
                </a:solidFill>
              </a:rPr>
              <a:t>3</a:t>
            </a:r>
            <a:r>
              <a:rPr lang="en-US" sz="2000" dirty="0">
                <a:solidFill>
                  <a:srgbClr val="0070C0"/>
                </a:solidFill>
              </a:rPr>
              <a:t>He) </a:t>
            </a:r>
            <a:r>
              <a:rPr lang="en-US" sz="2000" dirty="0">
                <a:solidFill>
                  <a:srgbClr val="FF0000"/>
                </a:solidFill>
              </a:rPr>
              <a:t>(</a:t>
            </a:r>
            <a:r>
              <a:rPr lang="en-US" sz="2000" baseline="30000" dirty="0">
                <a:solidFill>
                  <a:srgbClr val="FF0000"/>
                </a:solidFill>
              </a:rPr>
              <a:t>7</a:t>
            </a:r>
            <a:r>
              <a:rPr lang="en-US" sz="2000" dirty="0">
                <a:solidFill>
                  <a:srgbClr val="FF0000"/>
                </a:solidFill>
              </a:rPr>
              <a:t>Li,</a:t>
            </a:r>
            <a:r>
              <a:rPr lang="en-US" sz="2000" baseline="30000" dirty="0">
                <a:solidFill>
                  <a:srgbClr val="FF0000"/>
                </a:solidFill>
              </a:rPr>
              <a:t>7</a:t>
            </a:r>
            <a:r>
              <a:rPr lang="en-US" sz="2000" dirty="0">
                <a:solidFill>
                  <a:srgbClr val="FF0000"/>
                </a:solidFill>
              </a:rPr>
              <a:t>Be) </a:t>
            </a:r>
            <a:r>
              <a:rPr lang="en-US" sz="2000" dirty="0">
                <a:solidFill>
                  <a:srgbClr val="0070C0"/>
                </a:solidFill>
              </a:rPr>
              <a:t>HICE,</a:t>
            </a:r>
            <a:r>
              <a:rPr lang="en-US" sz="2000" dirty="0"/>
              <a:t> (</a:t>
            </a:r>
            <a:r>
              <a:rPr lang="en-US" sz="2000" dirty="0">
                <a:sym typeface="Symbol" panose="05050102010706020507" pitchFamily="18" charset="2"/>
              </a:rPr>
              <a:t></a:t>
            </a:r>
            <a:r>
              <a:rPr lang="en-US" sz="2000" baseline="30000" dirty="0">
                <a:sym typeface="Symbol" panose="05050102010706020507" pitchFamily="18" charset="2"/>
              </a:rPr>
              <a:t>+</a:t>
            </a:r>
            <a:r>
              <a:rPr lang="en-US" sz="2000" dirty="0">
                <a:sym typeface="Symbol" panose="05050102010706020507" pitchFamily="18" charset="2"/>
              </a:rPr>
              <a:t>,</a:t>
            </a:r>
            <a:r>
              <a:rPr lang="en-US" sz="2000" baseline="30000" dirty="0">
                <a:sym typeface="Symbol" panose="05050102010706020507" pitchFamily="18" charset="2"/>
              </a:rPr>
              <a:t>0</a:t>
            </a:r>
            <a:r>
              <a:rPr lang="en-US" sz="2000" dirty="0">
                <a:sym typeface="Symbol" panose="05050102010706020507" pitchFamily="18" charset="2"/>
              </a:rPr>
              <a:t>)…</a:t>
            </a:r>
          </a:p>
          <a:p>
            <a:pPr marL="0" indent="0">
              <a:buNone/>
            </a:pPr>
            <a:endParaRPr lang="en-US" dirty="0"/>
          </a:p>
        </p:txBody>
      </p:sp>
      <p:sp>
        <p:nvSpPr>
          <p:cNvPr id="11" name="Content Placeholder 10"/>
          <p:cNvSpPr>
            <a:spLocks noGrp="1"/>
          </p:cNvSpPr>
          <p:nvPr>
            <p:ph sz="half" idx="2"/>
          </p:nvPr>
        </p:nvSpPr>
        <p:spPr>
          <a:xfrm>
            <a:off x="4572000" y="2209800"/>
            <a:ext cx="4038600" cy="1066800"/>
          </a:xfrm>
        </p:spPr>
        <p:txBody>
          <a:bodyPr>
            <a:normAutofit/>
          </a:bodyPr>
          <a:lstStyle/>
          <a:p>
            <a:pPr marL="0" indent="0">
              <a:buNone/>
            </a:pPr>
            <a:r>
              <a:rPr lang="en-US" sz="2000" b="1" dirty="0">
                <a:sym typeface="Symbol" panose="05050102010706020507" pitchFamily="18" charset="2"/>
              </a:rPr>
              <a:t>(</a:t>
            </a:r>
            <a:r>
              <a:rPr lang="en-US" sz="2000" b="1" dirty="0" err="1">
                <a:sym typeface="Symbol" panose="05050102010706020507" pitchFamily="18" charset="2"/>
              </a:rPr>
              <a:t>p,n</a:t>
            </a:r>
            <a:r>
              <a:rPr lang="en-US" sz="2000" b="1" dirty="0">
                <a:sym typeface="Symbol" panose="05050102010706020507" pitchFamily="18" charset="2"/>
              </a:rPr>
              <a:t>)-type experiments</a:t>
            </a:r>
          </a:p>
          <a:p>
            <a:pPr marL="0" indent="0">
              <a:buNone/>
            </a:pPr>
            <a:r>
              <a:rPr lang="en-US" sz="2000" dirty="0">
                <a:solidFill>
                  <a:srgbClr val="FF0000"/>
                </a:solidFill>
                <a:sym typeface="Symbol" panose="05050102010706020507" pitchFamily="18" charset="2"/>
              </a:rPr>
              <a:t>(</a:t>
            </a:r>
            <a:r>
              <a:rPr lang="en-US" sz="2000" dirty="0" err="1">
                <a:solidFill>
                  <a:srgbClr val="FF0000"/>
                </a:solidFill>
                <a:sym typeface="Symbol" panose="05050102010706020507" pitchFamily="18" charset="2"/>
              </a:rPr>
              <a:t>p,n</a:t>
            </a:r>
            <a:r>
              <a:rPr lang="en-US" sz="2000" dirty="0" smtClean="0">
                <a:solidFill>
                  <a:srgbClr val="FF0000"/>
                </a:solidFill>
                <a:sym typeface="Symbol" panose="05050102010706020507" pitchFamily="18" charset="2"/>
              </a:rPr>
              <a:t>)</a:t>
            </a:r>
            <a:r>
              <a:rPr lang="en-US" sz="2000" dirty="0" smtClean="0">
                <a:sym typeface="Symbol" panose="05050102010706020507" pitchFamily="18" charset="2"/>
              </a:rPr>
              <a:t>, </a:t>
            </a:r>
            <a:r>
              <a:rPr lang="en-US" sz="2000" dirty="0">
                <a:sym typeface="Symbol" panose="05050102010706020507" pitchFamily="18" charset="2"/>
              </a:rPr>
              <a:t>(</a:t>
            </a:r>
            <a:r>
              <a:rPr lang="en-US" sz="2000" baseline="30000" dirty="0">
                <a:sym typeface="Symbol" panose="05050102010706020507" pitchFamily="18" charset="2"/>
              </a:rPr>
              <a:t>3</a:t>
            </a:r>
            <a:r>
              <a:rPr lang="en-US" sz="2000" dirty="0">
                <a:sym typeface="Symbol" panose="05050102010706020507" pitchFamily="18" charset="2"/>
              </a:rPr>
              <a:t>He,t), </a:t>
            </a:r>
            <a:r>
              <a:rPr lang="en-US" sz="2000" dirty="0">
                <a:solidFill>
                  <a:srgbClr val="0070C0"/>
                </a:solidFill>
                <a:sym typeface="Symbol" panose="05050102010706020507" pitchFamily="18" charset="2"/>
              </a:rPr>
              <a:t>HICE</a:t>
            </a:r>
            <a:r>
              <a:rPr lang="en-US" sz="2000" dirty="0">
                <a:sym typeface="Symbol" panose="05050102010706020507" pitchFamily="18" charset="2"/>
              </a:rPr>
              <a:t>,</a:t>
            </a:r>
            <a:r>
              <a:rPr lang="en-US" sz="2000" dirty="0"/>
              <a:t>(</a:t>
            </a:r>
            <a:r>
              <a:rPr lang="en-US" sz="2000" dirty="0">
                <a:sym typeface="Symbol" panose="05050102010706020507" pitchFamily="18" charset="2"/>
              </a:rPr>
              <a:t></a:t>
            </a:r>
            <a:r>
              <a:rPr lang="en-US" sz="2000" baseline="30000" dirty="0">
                <a:sym typeface="Symbol" panose="05050102010706020507" pitchFamily="18" charset="2"/>
              </a:rPr>
              <a:t>-</a:t>
            </a:r>
            <a:r>
              <a:rPr lang="en-US" sz="2000" dirty="0">
                <a:sym typeface="Symbol" panose="05050102010706020507" pitchFamily="18" charset="2"/>
              </a:rPr>
              <a:t>,</a:t>
            </a:r>
            <a:r>
              <a:rPr lang="en-US" sz="2000" baseline="30000" dirty="0">
                <a:sym typeface="Symbol" panose="05050102010706020507" pitchFamily="18" charset="2"/>
              </a:rPr>
              <a:t>0</a:t>
            </a:r>
            <a:r>
              <a:rPr lang="en-US" sz="2000" dirty="0">
                <a:sym typeface="Symbol" panose="05050102010706020507" pitchFamily="18" charset="2"/>
              </a:rPr>
              <a:t>)…</a:t>
            </a:r>
          </a:p>
          <a:p>
            <a:pPr marL="0" indent="0">
              <a:buNone/>
            </a:pPr>
            <a:endParaRPr lang="en-US" sz="2000" dirty="0"/>
          </a:p>
        </p:txBody>
      </p:sp>
      <p:sp>
        <p:nvSpPr>
          <p:cNvPr id="12" name="TextBox 11"/>
          <p:cNvSpPr txBox="1"/>
          <p:nvPr/>
        </p:nvSpPr>
        <p:spPr>
          <a:xfrm>
            <a:off x="533400" y="827782"/>
            <a:ext cx="8209940" cy="1077218"/>
          </a:xfrm>
          <a:prstGeom prst="rect">
            <a:avLst/>
          </a:prstGeom>
          <a:noFill/>
        </p:spPr>
        <p:txBody>
          <a:bodyPr wrap="none" rtlCol="0">
            <a:spAutoFit/>
          </a:bodyPr>
          <a:lstStyle/>
          <a:p>
            <a:r>
              <a:rPr lang="en-US" sz="2400" b="1" dirty="0" smtClean="0">
                <a:sym typeface="Symbol" panose="05050102010706020507" pitchFamily="18" charset="2"/>
              </a:rPr>
              <a:t>Charge-exchange experiments at intermediate energies</a:t>
            </a:r>
            <a:endParaRPr lang="en-US" sz="2400" b="1" dirty="0">
              <a:sym typeface="Symbol" panose="05050102010706020507" pitchFamily="18" charset="2"/>
            </a:endParaRPr>
          </a:p>
          <a:p>
            <a:r>
              <a:rPr lang="en-US" sz="2000" dirty="0" smtClean="0">
                <a:sym typeface="Symbol" panose="05050102010706020507" pitchFamily="18" charset="2"/>
              </a:rPr>
              <a:t>IUCF</a:t>
            </a:r>
            <a:r>
              <a:rPr lang="en-US" sz="2000" dirty="0">
                <a:sym typeface="Symbol" panose="05050102010706020507" pitchFamily="18" charset="2"/>
              </a:rPr>
              <a:t>, TRIUMF, KVI, RCNP,  Texas A&amp;M, </a:t>
            </a:r>
            <a:r>
              <a:rPr lang="en-US" sz="2000" dirty="0" smtClean="0">
                <a:sym typeface="Symbol" panose="05050102010706020507" pitchFamily="18" charset="2"/>
              </a:rPr>
              <a:t>GANIL, RIBF</a:t>
            </a:r>
            <a:r>
              <a:rPr lang="en-US" sz="2000" dirty="0">
                <a:sym typeface="Symbol" panose="05050102010706020507" pitchFamily="18" charset="2"/>
              </a:rPr>
              <a:t>, GSI, NSCL…</a:t>
            </a:r>
          </a:p>
          <a:p>
            <a:endParaRPr lang="en-US" sz="2000" b="1" dirty="0"/>
          </a:p>
        </p:txBody>
      </p:sp>
      <p:sp>
        <p:nvSpPr>
          <p:cNvPr id="15" name="Rectangle 14"/>
          <p:cNvSpPr/>
          <p:nvPr/>
        </p:nvSpPr>
        <p:spPr>
          <a:xfrm>
            <a:off x="685800" y="3701534"/>
            <a:ext cx="1524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200" y="3593068"/>
            <a:ext cx="7884338" cy="369332"/>
          </a:xfrm>
          <a:prstGeom prst="rect">
            <a:avLst/>
          </a:prstGeom>
          <a:noFill/>
        </p:spPr>
        <p:txBody>
          <a:bodyPr wrap="none" rtlCol="0">
            <a:spAutoFit/>
          </a:bodyPr>
          <a:lstStyle/>
          <a:p>
            <a:r>
              <a:rPr lang="en-US" dirty="0" smtClean="0"/>
              <a:t>Experiments successfully performed in inverse kinematics with rare isotope beams</a:t>
            </a:r>
            <a:endParaRPr lang="en-US" dirty="0"/>
          </a:p>
        </p:txBody>
      </p:sp>
      <p:sp>
        <p:nvSpPr>
          <p:cNvPr id="17" name="Rectangle 16"/>
          <p:cNvSpPr/>
          <p:nvPr/>
        </p:nvSpPr>
        <p:spPr>
          <a:xfrm>
            <a:off x="685800" y="4006334"/>
            <a:ext cx="1524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8" name="TextBox 17"/>
          <p:cNvSpPr txBox="1"/>
          <p:nvPr/>
        </p:nvSpPr>
        <p:spPr>
          <a:xfrm>
            <a:off x="859002" y="3897868"/>
            <a:ext cx="3557256" cy="369332"/>
          </a:xfrm>
          <a:prstGeom prst="rect">
            <a:avLst/>
          </a:prstGeom>
          <a:noFill/>
        </p:spPr>
        <p:txBody>
          <a:bodyPr wrap="none" rtlCol="0">
            <a:spAutoFit/>
          </a:bodyPr>
          <a:lstStyle/>
          <a:p>
            <a:r>
              <a:rPr lang="en-US" dirty="0"/>
              <a:t>R</a:t>
            </a:r>
            <a:r>
              <a:rPr lang="en-US" dirty="0" smtClean="0"/>
              <a:t>are isotope beams serve as probes</a:t>
            </a:r>
            <a:endParaRPr lang="en-US" dirty="0"/>
          </a:p>
        </p:txBody>
      </p:sp>
      <p:sp>
        <p:nvSpPr>
          <p:cNvPr id="2" name="TextBox 1"/>
          <p:cNvSpPr txBox="1"/>
          <p:nvPr/>
        </p:nvSpPr>
        <p:spPr>
          <a:xfrm>
            <a:off x="556147" y="4659868"/>
            <a:ext cx="8187194" cy="369332"/>
          </a:xfrm>
          <a:prstGeom prst="rect">
            <a:avLst/>
          </a:prstGeom>
          <a:noFill/>
        </p:spPr>
        <p:txBody>
          <a:bodyPr wrap="square" rtlCol="0">
            <a:spAutoFit/>
          </a:bodyPr>
          <a:lstStyle/>
          <a:p>
            <a:r>
              <a:rPr lang="en-US" dirty="0" smtClean="0"/>
              <a:t>Charge-exchange experiments are motivated by a wide variety of scientific questions</a:t>
            </a:r>
            <a:endParaRPr lang="en-US" dirty="0"/>
          </a:p>
        </p:txBody>
      </p:sp>
    </p:spTree>
    <p:extLst>
      <p:ext uri="{BB962C8B-B14F-4D97-AF65-F5344CB8AC3E}">
        <p14:creationId xmlns:p14="http://schemas.microsoft.com/office/powerpoint/2010/main" val="4226464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221"/>
            <a:ext cx="9144000" cy="6377557"/>
          </a:xfrm>
          <a:prstGeom prst="rect">
            <a:avLst/>
          </a:prstGeom>
        </p:spPr>
      </p:pic>
    </p:spTree>
    <p:extLst>
      <p:ext uri="{BB962C8B-B14F-4D97-AF65-F5344CB8AC3E}">
        <p14:creationId xmlns:p14="http://schemas.microsoft.com/office/powerpoint/2010/main" val="328252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Example </a:t>
            </a:r>
            <a:r>
              <a:rPr lang="en-US" sz="3200" baseline="30000" dirty="0" smtClean="0"/>
              <a:t>58</a:t>
            </a:r>
            <a:r>
              <a:rPr lang="en-US" sz="3200" dirty="0" smtClean="0"/>
              <a:t>Ni</a:t>
            </a:r>
            <a:r>
              <a:rPr lang="en-US" sz="3200" dirty="0" smtClean="0">
                <a:sym typeface="Symbol"/>
              </a:rPr>
              <a:t></a:t>
            </a:r>
            <a:r>
              <a:rPr lang="en-US" sz="3200" baseline="30000" dirty="0" smtClean="0">
                <a:sym typeface="Symbol"/>
              </a:rPr>
              <a:t>58</a:t>
            </a:r>
            <a:r>
              <a:rPr lang="en-US" sz="3200" dirty="0" smtClean="0">
                <a:sym typeface="Symbol"/>
              </a:rPr>
              <a:t>Co</a:t>
            </a:r>
            <a:endParaRPr lang="en-US" sz="3200" dirty="0"/>
          </a:p>
        </p:txBody>
      </p:sp>
      <p:pic>
        <p:nvPicPr>
          <p:cNvPr id="3" name="Content Placeholder 4" descr="fig15.png"/>
          <p:cNvPicPr>
            <a:picLocks noChangeAspect="1"/>
          </p:cNvPicPr>
          <p:nvPr/>
        </p:nvPicPr>
        <p:blipFill>
          <a:blip r:embed="rId2" cstate="print"/>
          <a:stretch>
            <a:fillRect/>
          </a:stretch>
        </p:blipFill>
        <p:spPr>
          <a:xfrm>
            <a:off x="457200" y="1524000"/>
            <a:ext cx="7868054" cy="5257800"/>
          </a:xfrm>
          <a:prstGeom prst="rect">
            <a:avLst/>
          </a:prstGeom>
        </p:spPr>
      </p:pic>
      <p:sp>
        <p:nvSpPr>
          <p:cNvPr id="5" name="TextBox 4"/>
          <p:cNvSpPr txBox="1"/>
          <p:nvPr/>
        </p:nvSpPr>
        <p:spPr>
          <a:xfrm>
            <a:off x="2590800" y="1000780"/>
            <a:ext cx="1856598" cy="523220"/>
          </a:xfrm>
          <a:prstGeom prst="rect">
            <a:avLst/>
          </a:prstGeom>
          <a:noFill/>
        </p:spPr>
        <p:txBody>
          <a:bodyPr wrap="none" rtlCol="0">
            <a:spAutoFit/>
          </a:bodyPr>
          <a:lstStyle/>
          <a:p>
            <a:r>
              <a:rPr lang="en-US" sz="2800" dirty="0" smtClean="0">
                <a:solidFill>
                  <a:srgbClr val="FF0000"/>
                </a:solidFill>
              </a:rPr>
              <a:t>experiment</a:t>
            </a:r>
            <a:endParaRPr lang="en-US" sz="2800" dirty="0">
              <a:solidFill>
                <a:srgbClr val="FF0000"/>
              </a:solidFill>
            </a:endParaRPr>
          </a:p>
        </p:txBody>
      </p:sp>
      <p:sp>
        <p:nvSpPr>
          <p:cNvPr id="6" name="TextBox 5"/>
          <p:cNvSpPr txBox="1"/>
          <p:nvPr/>
        </p:nvSpPr>
        <p:spPr>
          <a:xfrm>
            <a:off x="4572000" y="990600"/>
            <a:ext cx="1165191" cy="523220"/>
          </a:xfrm>
          <a:prstGeom prst="rect">
            <a:avLst/>
          </a:prstGeom>
          <a:noFill/>
        </p:spPr>
        <p:txBody>
          <a:bodyPr wrap="none" rtlCol="0">
            <a:spAutoFit/>
          </a:bodyPr>
          <a:lstStyle/>
          <a:p>
            <a:r>
              <a:rPr lang="en-US" sz="2800" dirty="0" smtClean="0">
                <a:solidFill>
                  <a:srgbClr val="000099"/>
                </a:solidFill>
              </a:rPr>
              <a:t>theory</a:t>
            </a:r>
            <a:endParaRPr lang="en-US" sz="2800" dirty="0">
              <a:solidFill>
                <a:srgbClr val="000099"/>
              </a:solidFill>
            </a:endParaRPr>
          </a:p>
        </p:txBody>
      </p:sp>
      <p:sp>
        <p:nvSpPr>
          <p:cNvPr id="4" name="Rectangle 3"/>
          <p:cNvSpPr/>
          <p:nvPr/>
        </p:nvSpPr>
        <p:spPr>
          <a:xfrm>
            <a:off x="2819400" y="2052935"/>
            <a:ext cx="2944796" cy="461665"/>
          </a:xfrm>
          <a:prstGeom prst="rect">
            <a:avLst/>
          </a:prstGeom>
        </p:spPr>
        <p:txBody>
          <a:bodyPr wrap="square">
            <a:spAutoFit/>
          </a:bodyPr>
          <a:lstStyle/>
          <a:p>
            <a:r>
              <a:rPr lang="da-DK" sz="1200" dirty="0"/>
              <a:t>S. El-Kateb et al., </a:t>
            </a:r>
            <a:endParaRPr lang="da-DK" sz="1200" dirty="0" smtClean="0"/>
          </a:p>
          <a:p>
            <a:r>
              <a:rPr lang="da-DK" sz="1200" dirty="0" smtClean="0"/>
              <a:t>PRC </a:t>
            </a:r>
            <a:r>
              <a:rPr lang="da-DK" sz="1200" dirty="0"/>
              <a:t>49, 3128 (1994).</a:t>
            </a:r>
            <a:endParaRPr lang="en-US" sz="1200" dirty="0"/>
          </a:p>
        </p:txBody>
      </p:sp>
      <p:sp>
        <p:nvSpPr>
          <p:cNvPr id="7" name="Rectangle 6"/>
          <p:cNvSpPr/>
          <p:nvPr/>
        </p:nvSpPr>
        <p:spPr>
          <a:xfrm>
            <a:off x="2819400" y="3634307"/>
            <a:ext cx="1676400" cy="461665"/>
          </a:xfrm>
          <a:prstGeom prst="rect">
            <a:avLst/>
          </a:prstGeom>
        </p:spPr>
        <p:txBody>
          <a:bodyPr wrap="square">
            <a:spAutoFit/>
          </a:bodyPr>
          <a:lstStyle/>
          <a:p>
            <a:r>
              <a:rPr lang="nb-NO" sz="1200" dirty="0"/>
              <a:t>M. Hagemann et al., </a:t>
            </a:r>
            <a:endParaRPr lang="nb-NO" sz="1200" dirty="0" smtClean="0"/>
          </a:p>
          <a:p>
            <a:r>
              <a:rPr lang="nb-NO" sz="1200" dirty="0" smtClean="0"/>
              <a:t>PLB579</a:t>
            </a:r>
            <a:r>
              <a:rPr lang="nb-NO" sz="1200" dirty="0"/>
              <a:t>, 251 (2004)</a:t>
            </a:r>
            <a:endParaRPr lang="en-US" sz="1200" dirty="0"/>
          </a:p>
        </p:txBody>
      </p:sp>
      <p:sp>
        <p:nvSpPr>
          <p:cNvPr id="9" name="Rectangle 8"/>
          <p:cNvSpPr/>
          <p:nvPr/>
        </p:nvSpPr>
        <p:spPr>
          <a:xfrm>
            <a:off x="2667000" y="5143063"/>
            <a:ext cx="2819400" cy="461665"/>
          </a:xfrm>
          <a:prstGeom prst="rect">
            <a:avLst/>
          </a:prstGeom>
        </p:spPr>
        <p:txBody>
          <a:bodyPr wrap="square">
            <a:spAutoFit/>
          </a:bodyPr>
          <a:lstStyle/>
          <a:p>
            <a:pPr marL="228600" indent="-228600">
              <a:buAutoNum type="alphaUcPeriod"/>
            </a:pPr>
            <a:r>
              <a:rPr lang="fr-FR" sz="1200" dirty="0" smtClean="0"/>
              <a:t>L</a:t>
            </a:r>
            <a:r>
              <a:rPr lang="fr-FR" sz="1200" dirty="0"/>
              <a:t>. Cole et al., </a:t>
            </a:r>
            <a:endParaRPr lang="fr-FR" sz="1200" dirty="0" smtClean="0"/>
          </a:p>
          <a:p>
            <a:r>
              <a:rPr lang="fr-FR" sz="1200" dirty="0" smtClean="0"/>
              <a:t>PRC </a:t>
            </a:r>
            <a:r>
              <a:rPr lang="fr-FR" sz="1200" dirty="0"/>
              <a:t>74, 034333 (2006)</a:t>
            </a:r>
            <a:endParaRPr lang="en-US" sz="1200" dirty="0"/>
          </a:p>
        </p:txBody>
      </p:sp>
      <p:sp>
        <p:nvSpPr>
          <p:cNvPr id="10" name="Rectangle 9"/>
          <p:cNvSpPr/>
          <p:nvPr/>
        </p:nvSpPr>
        <p:spPr>
          <a:xfrm>
            <a:off x="6477000" y="2020669"/>
            <a:ext cx="2362200" cy="646331"/>
          </a:xfrm>
          <a:prstGeom prst="rect">
            <a:avLst/>
          </a:prstGeom>
        </p:spPr>
        <p:txBody>
          <a:bodyPr wrap="square">
            <a:spAutoFit/>
          </a:bodyPr>
          <a:lstStyle/>
          <a:p>
            <a:r>
              <a:rPr lang="en-US" sz="1200" dirty="0"/>
              <a:t>P. </a:t>
            </a:r>
            <a:r>
              <a:rPr lang="en-US" sz="1200" dirty="0" smtClean="0"/>
              <a:t>Moller </a:t>
            </a:r>
            <a:r>
              <a:rPr lang="en-US" sz="1200" dirty="0"/>
              <a:t>and J. </a:t>
            </a:r>
            <a:r>
              <a:rPr lang="en-US" sz="1200" dirty="0" err="1"/>
              <a:t>Randrup</a:t>
            </a:r>
            <a:r>
              <a:rPr lang="en-US" sz="1200" dirty="0"/>
              <a:t>, </a:t>
            </a:r>
            <a:endParaRPr lang="en-US" sz="1200" dirty="0" smtClean="0"/>
          </a:p>
          <a:p>
            <a:r>
              <a:rPr lang="en-US" sz="1200" dirty="0" smtClean="0"/>
              <a:t>NPA514</a:t>
            </a:r>
            <a:r>
              <a:rPr lang="en-US" sz="1200" dirty="0"/>
              <a:t>, 1 (1990</a:t>
            </a:r>
            <a:r>
              <a:rPr lang="en-US" sz="1200" dirty="0" smtClean="0"/>
              <a:t>).</a:t>
            </a:r>
          </a:p>
          <a:p>
            <a:r>
              <a:rPr lang="en-US" sz="1200" dirty="0" smtClean="0"/>
              <a:t>S. Gupta</a:t>
            </a:r>
            <a:endParaRPr lang="en-US" sz="1200" dirty="0"/>
          </a:p>
        </p:txBody>
      </p:sp>
      <p:sp>
        <p:nvSpPr>
          <p:cNvPr id="11" name="Rectangle 10"/>
          <p:cNvSpPr/>
          <p:nvPr/>
        </p:nvSpPr>
        <p:spPr>
          <a:xfrm>
            <a:off x="6467273" y="5024735"/>
            <a:ext cx="2067127" cy="461665"/>
          </a:xfrm>
          <a:prstGeom prst="rect">
            <a:avLst/>
          </a:prstGeom>
        </p:spPr>
        <p:txBody>
          <a:bodyPr wrap="square">
            <a:spAutoFit/>
          </a:bodyPr>
          <a:lstStyle/>
          <a:p>
            <a:r>
              <a:rPr lang="en-US" sz="1200" dirty="0"/>
              <a:t>M. </a:t>
            </a:r>
            <a:r>
              <a:rPr lang="en-US" sz="1200" dirty="0" err="1" smtClean="0"/>
              <a:t>Honma</a:t>
            </a:r>
            <a:r>
              <a:rPr lang="en-US" sz="1200" dirty="0"/>
              <a:t> </a:t>
            </a:r>
            <a:r>
              <a:rPr lang="en-US" sz="1200" dirty="0" smtClean="0"/>
              <a:t>et al.</a:t>
            </a:r>
            <a:endParaRPr lang="en-US" sz="1200" dirty="0"/>
          </a:p>
          <a:p>
            <a:r>
              <a:rPr lang="pt-BR" sz="1200" dirty="0" smtClean="0"/>
              <a:t>PRC </a:t>
            </a:r>
            <a:r>
              <a:rPr lang="pt-BR" sz="1200" dirty="0"/>
              <a:t>65, 061301(R) (2002)</a:t>
            </a:r>
            <a:endParaRPr lang="en-US" sz="1200" dirty="0"/>
          </a:p>
        </p:txBody>
      </p:sp>
      <p:sp>
        <p:nvSpPr>
          <p:cNvPr id="12" name="Rectangle 11"/>
          <p:cNvSpPr/>
          <p:nvPr/>
        </p:nvSpPr>
        <p:spPr>
          <a:xfrm>
            <a:off x="6553200" y="3576935"/>
            <a:ext cx="1676400" cy="461665"/>
          </a:xfrm>
          <a:prstGeom prst="rect">
            <a:avLst/>
          </a:prstGeom>
        </p:spPr>
        <p:txBody>
          <a:bodyPr wrap="square">
            <a:spAutoFit/>
          </a:bodyPr>
          <a:lstStyle/>
          <a:p>
            <a:r>
              <a:rPr lang="en-US" sz="1200" dirty="0"/>
              <a:t>A. </a:t>
            </a:r>
            <a:r>
              <a:rPr lang="en-US" sz="1200" dirty="0" err="1" smtClean="0"/>
              <a:t>Poves</a:t>
            </a:r>
            <a:r>
              <a:rPr lang="en-US" sz="1200" dirty="0"/>
              <a:t> </a:t>
            </a:r>
            <a:r>
              <a:rPr lang="en-US" sz="1200" dirty="0" smtClean="0"/>
              <a:t>et al.,</a:t>
            </a:r>
            <a:endParaRPr lang="en-US" sz="1200" dirty="0"/>
          </a:p>
          <a:p>
            <a:r>
              <a:rPr lang="en-US" sz="1200" dirty="0" smtClean="0"/>
              <a:t>NPA694</a:t>
            </a:r>
            <a:r>
              <a:rPr lang="en-US" sz="1200" dirty="0"/>
              <a:t>, 157 (2001).</a:t>
            </a:r>
          </a:p>
        </p:txBody>
      </p:sp>
      <p:sp>
        <p:nvSpPr>
          <p:cNvPr id="17" name="Rectangle 16"/>
          <p:cNvSpPr/>
          <p:nvPr/>
        </p:nvSpPr>
        <p:spPr>
          <a:xfrm>
            <a:off x="4572000" y="1447800"/>
            <a:ext cx="3753254" cy="3286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7467600" y="1143000"/>
            <a:ext cx="0" cy="294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88158" y="533400"/>
            <a:ext cx="2498642"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88158" y="515471"/>
            <a:ext cx="2625355" cy="646331"/>
          </a:xfrm>
          <a:prstGeom prst="rect">
            <a:avLst/>
          </a:prstGeom>
          <a:noFill/>
        </p:spPr>
        <p:txBody>
          <a:bodyPr wrap="square" rtlCol="0">
            <a:spAutoFit/>
          </a:bodyPr>
          <a:lstStyle/>
          <a:p>
            <a:r>
              <a:rPr lang="en-US" dirty="0" smtClean="0"/>
              <a:t>Frequently used in astrophysical simulations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6-01.png"/>
          <p:cNvPicPr>
            <a:picLocks noChangeAspect="1"/>
          </p:cNvPicPr>
          <p:nvPr/>
        </p:nvPicPr>
        <p:blipFill>
          <a:blip r:embed="rId2" cstate="print"/>
          <a:stretch>
            <a:fillRect/>
          </a:stretch>
        </p:blipFill>
        <p:spPr>
          <a:xfrm>
            <a:off x="152400" y="0"/>
            <a:ext cx="4876800" cy="6732708"/>
          </a:xfrm>
          <a:prstGeom prst="rect">
            <a:avLst/>
          </a:prstGeom>
        </p:spPr>
      </p:pic>
      <p:sp>
        <p:nvSpPr>
          <p:cNvPr id="4" name="TextBox 3"/>
          <p:cNvSpPr txBox="1"/>
          <p:nvPr/>
        </p:nvSpPr>
        <p:spPr>
          <a:xfrm>
            <a:off x="5029200" y="228600"/>
            <a:ext cx="4114800" cy="5632311"/>
          </a:xfrm>
          <a:prstGeom prst="rect">
            <a:avLst/>
          </a:prstGeom>
          <a:noFill/>
        </p:spPr>
        <p:txBody>
          <a:bodyPr wrap="square" rtlCol="0">
            <a:spAutoFit/>
          </a:bodyPr>
          <a:lstStyle/>
          <a:p>
            <a:r>
              <a:rPr lang="en-US" sz="2000" dirty="0" smtClean="0"/>
              <a:t>Derived EC rates from experimental and theoretical strength distributions </a:t>
            </a:r>
          </a:p>
          <a:p>
            <a:endParaRPr lang="en-US" sz="2000" dirty="0" smtClean="0"/>
          </a:p>
          <a:p>
            <a:endParaRPr lang="en-US" sz="2000" dirty="0"/>
          </a:p>
          <a:p>
            <a:r>
              <a:rPr lang="en-US" sz="2000" dirty="0" smtClean="0"/>
              <a:t>Calculated at stellar densities and temperatures for different astrophysical scenarios</a:t>
            </a:r>
          </a:p>
          <a:p>
            <a:endParaRPr lang="en-US" sz="2000" dirty="0" smtClean="0"/>
          </a:p>
          <a:p>
            <a:endParaRPr lang="en-US" sz="2000" dirty="0"/>
          </a:p>
          <a:p>
            <a:r>
              <a:rPr lang="en-US" sz="2000" dirty="0" smtClean="0"/>
              <a:t>Combine results for different nuclei to assess the ability of theory to provide accurate input for astrophysical simulations</a:t>
            </a:r>
          </a:p>
          <a:p>
            <a:endParaRPr lang="en-US" sz="2000" dirty="0" smtClean="0"/>
          </a:p>
          <a:p>
            <a:endParaRPr lang="en-US" sz="2000" dirty="0"/>
          </a:p>
          <a:p>
            <a:r>
              <a:rPr lang="en-US" sz="2000" dirty="0" smtClean="0"/>
              <a:t>Pick specific cases that allow one to discriminate between different models</a:t>
            </a:r>
            <a:endParaRPr lang="en-US" sz="2000" dirty="0"/>
          </a:p>
        </p:txBody>
      </p:sp>
      <p:sp>
        <p:nvSpPr>
          <p:cNvPr id="5" name="Rectangle 4"/>
          <p:cNvSpPr/>
          <p:nvPr/>
        </p:nvSpPr>
        <p:spPr>
          <a:xfrm>
            <a:off x="5047129" y="6455709"/>
            <a:ext cx="3067571" cy="276999"/>
          </a:xfrm>
          <a:prstGeom prst="rect">
            <a:avLst/>
          </a:prstGeom>
        </p:spPr>
        <p:txBody>
          <a:bodyPr wrap="none">
            <a:spAutoFit/>
          </a:bodyPr>
          <a:lstStyle/>
          <a:p>
            <a:r>
              <a:rPr lang="en-US" sz="1200" dirty="0" smtClean="0"/>
              <a:t>A.L. Cole et al., Phys. Rev. C 86, 015809 (2012)</a:t>
            </a:r>
            <a:endParaRPr lang="en-US" sz="1200" dirty="0"/>
          </a:p>
        </p:txBody>
      </p:sp>
      <p:sp>
        <p:nvSpPr>
          <p:cNvPr id="2" name="TextBox 1"/>
          <p:cNvSpPr txBox="1"/>
          <p:nvPr/>
        </p:nvSpPr>
        <p:spPr>
          <a:xfrm>
            <a:off x="2590800" y="2044481"/>
            <a:ext cx="1983685" cy="461665"/>
          </a:xfrm>
          <a:prstGeom prst="rect">
            <a:avLst/>
          </a:prstGeom>
          <a:noFill/>
        </p:spPr>
        <p:txBody>
          <a:bodyPr wrap="none" rtlCol="0">
            <a:spAutoFit/>
          </a:bodyPr>
          <a:lstStyle/>
          <a:p>
            <a:r>
              <a:rPr lang="en-US" sz="2400" dirty="0"/>
              <a:t>p</a:t>
            </a:r>
            <a:r>
              <a:rPr lang="en-US" sz="2400" dirty="0" smtClean="0"/>
              <a:t>re-supernova</a:t>
            </a:r>
            <a:endParaRPr lang="en-US" sz="2400" dirty="0"/>
          </a:p>
        </p:txBody>
      </p:sp>
      <p:sp>
        <p:nvSpPr>
          <p:cNvPr id="6" name="TextBox 5"/>
          <p:cNvSpPr txBox="1"/>
          <p:nvPr/>
        </p:nvSpPr>
        <p:spPr>
          <a:xfrm>
            <a:off x="2685635" y="4550627"/>
            <a:ext cx="1888850" cy="461665"/>
          </a:xfrm>
          <a:prstGeom prst="rect">
            <a:avLst/>
          </a:prstGeom>
          <a:noFill/>
        </p:spPr>
        <p:txBody>
          <a:bodyPr wrap="none" rtlCol="0">
            <a:spAutoFit/>
          </a:bodyPr>
          <a:lstStyle/>
          <a:p>
            <a:r>
              <a:rPr lang="en-US" sz="2400" dirty="0"/>
              <a:t>c</a:t>
            </a:r>
            <a:r>
              <a:rPr lang="en-US" sz="2400" dirty="0" smtClean="0"/>
              <a:t>ollapse stage</a:t>
            </a:r>
            <a:endParaRPr lang="en-US" sz="2400" dirty="0"/>
          </a:p>
        </p:txBody>
      </p:sp>
    </p:spTree>
    <p:extLst>
      <p:ext uri="{BB962C8B-B14F-4D97-AF65-F5344CB8AC3E}">
        <p14:creationId xmlns:p14="http://schemas.microsoft.com/office/powerpoint/2010/main" val="126795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8412</TotalTime>
  <Words>1648</Words>
  <Application>Microsoft Office PowerPoint</Application>
  <PresentationFormat>On-screen Show (4:3)</PresentationFormat>
  <Paragraphs>266</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Corbel</vt:lpstr>
      <vt:lpstr>Arial Unicode MS</vt:lpstr>
      <vt:lpstr>Symbol</vt:lpstr>
      <vt:lpstr>Calibri</vt:lpstr>
      <vt:lpstr>Cambria Math</vt:lpstr>
      <vt:lpstr>Arial</vt:lpstr>
      <vt:lpstr>CMBX9</vt:lpstr>
      <vt:lpstr>Times New Roman</vt:lpstr>
      <vt:lpstr>CMR9</vt:lpstr>
      <vt:lpstr>Gill Sans MT</vt:lpstr>
      <vt:lpstr>Office Theme</vt:lpstr>
      <vt:lpstr>Charge-Exchange Reactions and  Weak Reaction Rates for Astrophysics</vt:lpstr>
      <vt:lpstr>Weak reaction rates in astrophysical phenomena</vt:lpstr>
      <vt:lpstr>electron captures in supernovae </vt:lpstr>
      <vt:lpstr>Charge-exchange reactions &amp; /EC-decay</vt:lpstr>
      <vt:lpstr>Multipole decomposition</vt:lpstr>
      <vt:lpstr>PowerPoint Presentation</vt:lpstr>
      <vt:lpstr>PowerPoint Presentation</vt:lpstr>
      <vt:lpstr>Example 58Ni58Co</vt:lpstr>
      <vt:lpstr>PowerPoint Presentation</vt:lpstr>
      <vt:lpstr>PowerPoint Presentation</vt:lpstr>
      <vt:lpstr>Summary of EC rate study</vt:lpstr>
      <vt:lpstr>PowerPoint Presentation</vt:lpstr>
      <vt:lpstr>56Ni(p,n) in inverse kinematics</vt:lpstr>
      <vt:lpstr>Gamow-Teller strengths</vt:lpstr>
      <vt:lpstr>45Sc,46Ti(t,3He+) S800 Spectrograph+Gretina</vt:lpstr>
      <vt:lpstr>Strength extraction</vt:lpstr>
      <vt:lpstr>Gretina</vt:lpstr>
      <vt:lpstr>Low-lying GT strength</vt:lpstr>
      <vt:lpstr>Electron-capture rate in pre-supernovae star</vt:lpstr>
      <vt:lpstr>Beyond near-stable pf-shell nuclei</vt:lpstr>
      <vt:lpstr>Future prospects</vt:lpstr>
      <vt:lpstr>PowerPoint Presentation</vt:lpstr>
      <vt:lpstr>calibrating the proportionality</vt:lpstr>
      <vt:lpstr>Producing a triton beam for (t,3He) experiments</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34P(7Li,7Be+g) reaction in inverse kinematics</dc:title>
  <dc:creator>zegers</dc:creator>
  <cp:lastModifiedBy>Zegers, Remco</cp:lastModifiedBy>
  <cp:revision>566</cp:revision>
  <dcterms:created xsi:type="dcterms:W3CDTF">2009-09-12T20:40:24Z</dcterms:created>
  <dcterms:modified xsi:type="dcterms:W3CDTF">2014-06-02T23:42:32Z</dcterms:modified>
</cp:coreProperties>
</file>