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76" r:id="rId4"/>
    <p:sldId id="262" r:id="rId5"/>
    <p:sldId id="272" r:id="rId6"/>
    <p:sldId id="278" r:id="rId7"/>
    <p:sldId id="273" r:id="rId8"/>
    <p:sldId id="279" r:id="rId9"/>
    <p:sldId id="280" r:id="rId10"/>
    <p:sldId id="283" r:id="rId11"/>
    <p:sldId id="281" r:id="rId12"/>
    <p:sldId id="282" r:id="rId13"/>
    <p:sldId id="28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 snapToGrid="0"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98E9-D413-456F-B0B4-58F440793C6F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98291-FE3E-4FFB-9947-0B67C8B6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B8FD-D992-4802-AE45-2E4A1041A2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B8FD-D992-4802-AE45-2E4A1041A2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Universal, </a:t>
            </a:r>
            <a:r>
              <a:rPr lang="fi-FI" dirty="0" err="1" smtClean="0"/>
              <a:t>but</a:t>
            </a:r>
            <a:r>
              <a:rPr lang="fi-FI" dirty="0" smtClean="0"/>
              <a:t> for IGISOL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isobaric</a:t>
            </a:r>
            <a:r>
              <a:rPr lang="fi-FI" dirty="0" smtClean="0"/>
              <a:t> </a:t>
            </a:r>
            <a:r>
              <a:rPr lang="fi-FI" dirty="0" err="1" smtClean="0"/>
              <a:t>contamination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yields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thin</a:t>
            </a:r>
            <a:r>
              <a:rPr lang="fi-FI" dirty="0" smtClean="0"/>
              <a:t> </a:t>
            </a:r>
            <a:r>
              <a:rPr lang="fi-FI" dirty="0" err="1" smtClean="0"/>
              <a:t>target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F97E-8C81-4416-AFA4-724D0F416D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06A3-7807-419F-B795-0FA23F7CA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Variation</a:t>
            </a:r>
            <a:r>
              <a:rPr lang="fi-FI" baseline="0" dirty="0" smtClean="0"/>
              <a:t> of LIST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gas</a:t>
            </a:r>
            <a:r>
              <a:rPr lang="fi-FI" baseline="0" dirty="0" smtClean="0"/>
              <a:t> jet. </a:t>
            </a:r>
            <a:r>
              <a:rPr lang="fi-FI" baseline="0" dirty="0" err="1" smtClean="0"/>
              <a:t>Spectroscopy</a:t>
            </a:r>
            <a:r>
              <a:rPr lang="fi-FI" baseline="0" dirty="0" smtClean="0"/>
              <a:t> in jet.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06A3-7807-419F-B795-0FA23F7CA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CoG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difference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cell</a:t>
            </a:r>
            <a:r>
              <a:rPr lang="fi-FI" baseline="0" dirty="0" smtClean="0"/>
              <a:t> to jet is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3 </a:t>
            </a:r>
            <a:r>
              <a:rPr lang="fi-FI" baseline="0" dirty="0" err="1" smtClean="0"/>
              <a:t>GHz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translates</a:t>
            </a:r>
            <a:r>
              <a:rPr lang="fi-FI" baseline="0" dirty="0" smtClean="0"/>
              <a:t> into a jet </a:t>
            </a:r>
            <a:r>
              <a:rPr lang="fi-FI" baseline="0" dirty="0" err="1" smtClean="0"/>
              <a:t>velocity</a:t>
            </a:r>
            <a:r>
              <a:rPr lang="fi-FI" baseline="0" dirty="0" smtClean="0"/>
              <a:t> of 1040 m/s.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F97E-8C81-4416-AFA4-724D0F416D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0000FF"/>
                </a:solidFill>
              </a:rPr>
              <a:t>(</a:t>
            </a:r>
            <a:r>
              <a:rPr lang="fi-FI" sz="1200" dirty="0" err="1" smtClean="0">
                <a:solidFill>
                  <a:srgbClr val="0000FF"/>
                </a:solidFill>
              </a:rPr>
              <a:t>hyperfine</a:t>
            </a:r>
            <a:r>
              <a:rPr lang="fi-FI" sz="1200" dirty="0" smtClean="0">
                <a:solidFill>
                  <a:srgbClr val="0000FF"/>
                </a:solidFill>
              </a:rPr>
              <a:t> </a:t>
            </a:r>
            <a:r>
              <a:rPr lang="fi-FI" sz="1200" dirty="0" err="1" smtClean="0">
                <a:solidFill>
                  <a:srgbClr val="0000FF"/>
                </a:solidFill>
              </a:rPr>
              <a:t>structure</a:t>
            </a:r>
            <a:r>
              <a:rPr lang="fi-FI" sz="1200" dirty="0" smtClean="0">
                <a:solidFill>
                  <a:srgbClr val="0000FF"/>
                </a:solidFill>
              </a:rPr>
              <a:t>, </a:t>
            </a:r>
            <a:r>
              <a:rPr lang="fi-FI" sz="1200" dirty="0" err="1" smtClean="0">
                <a:solidFill>
                  <a:srgbClr val="0000FF"/>
                </a:solidFill>
              </a:rPr>
              <a:t>isotope</a:t>
            </a:r>
            <a:r>
              <a:rPr lang="fi-FI" sz="1200" dirty="0" smtClean="0">
                <a:solidFill>
                  <a:srgbClr val="0000FF"/>
                </a:solidFill>
              </a:rPr>
              <a:t> </a:t>
            </a:r>
            <a:r>
              <a:rPr lang="fi-FI" sz="1200" dirty="0" err="1" smtClean="0">
                <a:solidFill>
                  <a:srgbClr val="0000FF"/>
                </a:solidFill>
              </a:rPr>
              <a:t>shifts</a:t>
            </a:r>
            <a:r>
              <a:rPr lang="de-DE" sz="1200" dirty="0" smtClean="0">
                <a:solidFill>
                  <a:srgbClr val="0000FF"/>
                </a:solidFill>
              </a:rPr>
              <a:t>) CW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Ti:Sa</a:t>
            </a:r>
            <a:r>
              <a:rPr lang="en-US" sz="1200" dirty="0" smtClean="0">
                <a:solidFill>
                  <a:srgbClr val="0000FF"/>
                </a:solidFill>
              </a:rPr>
              <a:t> seed enables </a:t>
            </a:r>
            <a:r>
              <a:rPr lang="de-DE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 smtClean="0">
                <a:solidFill>
                  <a:srgbClr val="0000FF"/>
                </a:solidFill>
              </a:rPr>
              <a:t>wide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wavelength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DFBA4-39CA-4E2B-8959-0DAAF7C6F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1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combination</a:t>
            </a:r>
            <a:r>
              <a:rPr lang="fi-FI" dirty="0" smtClean="0"/>
              <a:t> of the ED and MD </a:t>
            </a:r>
            <a:r>
              <a:rPr lang="fi-FI" dirty="0" err="1" smtClean="0"/>
              <a:t>provides</a:t>
            </a:r>
            <a:r>
              <a:rPr lang="fi-FI" dirty="0" smtClean="0"/>
              <a:t> a </a:t>
            </a:r>
            <a:r>
              <a:rPr lang="fi-FI" dirty="0" err="1" smtClean="0"/>
              <a:t>fixed</a:t>
            </a:r>
            <a:r>
              <a:rPr lang="fi-FI" dirty="0" smtClean="0"/>
              <a:t>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, the </a:t>
            </a:r>
            <a:r>
              <a:rPr lang="fi-FI" dirty="0" err="1" smtClean="0"/>
              <a:t>use</a:t>
            </a:r>
            <a:r>
              <a:rPr lang="fi-FI" dirty="0" smtClean="0"/>
              <a:t> of the QQQ </a:t>
            </a:r>
            <a:r>
              <a:rPr lang="fi-FI" dirty="0" err="1" smtClean="0"/>
              <a:t>results</a:t>
            </a:r>
            <a:r>
              <a:rPr lang="fi-FI" dirty="0" smtClean="0"/>
              <a:t> in the </a:t>
            </a:r>
            <a:r>
              <a:rPr lang="fi-FI" dirty="0" err="1" smtClean="0"/>
              <a:t>angular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at the </a:t>
            </a:r>
            <a:r>
              <a:rPr lang="fi-FI" dirty="0" err="1" smtClean="0"/>
              <a:t>same</a:t>
            </a:r>
            <a:r>
              <a:rPr lang="fi-FI" dirty="0" smtClean="0"/>
              <a:t> position as the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. </a:t>
            </a:r>
            <a:r>
              <a:rPr lang="fi-FI" dirty="0" err="1" smtClean="0"/>
              <a:t>Focal</a:t>
            </a:r>
            <a:r>
              <a:rPr lang="fi-FI" dirty="0" smtClean="0"/>
              <a:t> </a:t>
            </a:r>
            <a:r>
              <a:rPr lang="fi-FI" dirty="0" err="1" smtClean="0"/>
              <a:t>plane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include</a:t>
            </a:r>
            <a:r>
              <a:rPr lang="fi-FI" dirty="0" smtClean="0"/>
              <a:t> a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counter/Si</a:t>
            </a:r>
            <a:r>
              <a:rPr lang="fi-FI" dirty="0" smtClean="0"/>
              <a:t> </a:t>
            </a:r>
            <a:r>
              <a:rPr lang="fi-FI" dirty="0" err="1" smtClean="0"/>
              <a:t>detector</a:t>
            </a:r>
            <a:r>
              <a:rPr lang="fi-FI" dirty="0" smtClean="0"/>
              <a:t>. </a:t>
            </a:r>
            <a:r>
              <a:rPr lang="fi-FI" dirty="0" err="1" smtClean="0"/>
              <a:t>Almost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vacuum</a:t>
            </a:r>
            <a:r>
              <a:rPr lang="fi-FI" dirty="0" smtClean="0"/>
              <a:t> </a:t>
            </a:r>
            <a:r>
              <a:rPr lang="fi-FI" dirty="0" err="1" smtClean="0"/>
              <a:t>components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arrived</a:t>
            </a:r>
            <a:r>
              <a:rPr lang="fi-FI" dirty="0" smtClean="0"/>
              <a:t>, 6 </a:t>
            </a:r>
            <a:r>
              <a:rPr lang="fi-FI" dirty="0" err="1" smtClean="0"/>
              <a:t>month</a:t>
            </a:r>
            <a:r>
              <a:rPr lang="fi-FI" dirty="0" smtClean="0"/>
              <a:t> </a:t>
            </a:r>
            <a:r>
              <a:rPr lang="fi-FI" dirty="0" err="1" smtClean="0"/>
              <a:t>delay</a:t>
            </a:r>
            <a:r>
              <a:rPr lang="fi-FI" dirty="0" smtClean="0"/>
              <a:t> on the ED. </a:t>
            </a:r>
            <a:r>
              <a:rPr lang="fi-FI" dirty="0" err="1" smtClean="0"/>
              <a:t>Focal</a:t>
            </a:r>
            <a:r>
              <a:rPr lang="fi-FI" dirty="0" smtClean="0"/>
              <a:t> </a:t>
            </a:r>
            <a:r>
              <a:rPr lang="fi-FI" dirty="0" err="1" smtClean="0"/>
              <a:t>plane</a:t>
            </a:r>
            <a:r>
              <a:rPr lang="fi-FI" dirty="0" smtClean="0"/>
              <a:t> outside the </a:t>
            </a:r>
            <a:r>
              <a:rPr lang="fi-FI" dirty="0" err="1" smtClean="0"/>
              <a:t>cave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beam</a:t>
            </a:r>
            <a:r>
              <a:rPr lang="fi-FI" dirty="0" smtClean="0"/>
              <a:t> is on </a:t>
            </a:r>
            <a:r>
              <a:rPr lang="fi-FI" dirty="0" err="1" smtClean="0"/>
              <a:t>target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charge</a:t>
            </a:r>
            <a:r>
              <a:rPr lang="fi-FI" dirty="0" smtClean="0"/>
              <a:t> </a:t>
            </a:r>
            <a:r>
              <a:rPr lang="fi-FI" dirty="0" err="1" smtClean="0"/>
              <a:t>states</a:t>
            </a:r>
            <a:r>
              <a:rPr lang="fi-FI" dirty="0" smtClean="0"/>
              <a:t> </a:t>
            </a:r>
            <a:r>
              <a:rPr lang="fi-FI" dirty="0" err="1" smtClean="0"/>
              <a:t>delivered</a:t>
            </a:r>
            <a:r>
              <a:rPr lang="fi-FI" dirty="0" smtClean="0"/>
              <a:t> to </a:t>
            </a:r>
            <a:r>
              <a:rPr lang="fi-FI" dirty="0" err="1" smtClean="0"/>
              <a:t>focal</a:t>
            </a:r>
            <a:r>
              <a:rPr lang="fi-FI" dirty="0" smtClean="0"/>
              <a:t> </a:t>
            </a:r>
            <a:r>
              <a:rPr lang="fi-FI" dirty="0" err="1" smtClean="0"/>
              <a:t>plane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B8FD-D992-4802-AE45-2E4A1041A2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6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85255-F23A-4A41-A00E-CC51BFBC9B3B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8EAF-E053-4C34-90F4-C983DA94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559 U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colorTemperature colorTemp="11200"/>
                    </a14:imgEffect>
                    <a14:imgEffect>
                      <a14:saturation sat="45000"/>
                    </a14:imgEffect>
                    <a14:imgEffect>
                      <a14:brightnessContrast bright="5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6887" y="2403471"/>
            <a:ext cx="762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status of laser ionization at IGISOL and future concepts for the MARA recoil separator</a:t>
            </a:r>
            <a:endParaRPr lang="en-GB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4531736"/>
            <a:ext cx="736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Iain Moore</a:t>
            </a:r>
            <a:endParaRPr lang="en-GB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oihtuis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0" y="1162039"/>
            <a:ext cx="558880" cy="1257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336275"/>
            <a:ext cx="597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fi-FI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i-FI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i-FI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Jyväskylä, Finland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leiskuv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4" y="0"/>
            <a:ext cx="9143999" cy="685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329" y="152378"/>
            <a:ext cx="7396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MARA: “Mass Analysing Recoil Apparatus”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3233" y="2414095"/>
            <a:ext cx="213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solidFill>
                  <a:srgbClr val="0000FF"/>
                </a:solidFill>
              </a:rPr>
              <a:t>Quadrupole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triplet</a:t>
            </a:r>
            <a:endParaRPr lang="fi-FI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259" y="1954768"/>
            <a:ext cx="2472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solidFill>
                  <a:srgbClr val="0000FF"/>
                </a:solidFill>
              </a:rPr>
              <a:t>Electrostatic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deflector</a:t>
            </a:r>
            <a:endParaRPr lang="fi-FI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4359" y="2615683"/>
            <a:ext cx="1872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solidFill>
                  <a:srgbClr val="0000FF"/>
                </a:solidFill>
              </a:rPr>
              <a:t>Magnetic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dipole</a:t>
            </a:r>
            <a:endParaRPr lang="fi-FI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50" y="2617978"/>
            <a:ext cx="136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solidFill>
                  <a:srgbClr val="0000FF"/>
                </a:solidFill>
              </a:rPr>
              <a:t>Focal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plane</a:t>
            </a:r>
            <a:endParaRPr lang="fi-FI" sz="2000" dirty="0" smtClean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81850" y="3333750"/>
            <a:ext cx="1866900" cy="95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15300" y="2872085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Beam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46845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47942" y="1052623"/>
            <a:ext cx="483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0000FF"/>
                </a:solidFill>
              </a:rPr>
              <a:t>A new </a:t>
            </a:r>
            <a:r>
              <a:rPr lang="fi-FI" sz="2400" dirty="0" err="1" smtClean="0">
                <a:solidFill>
                  <a:srgbClr val="0000FF"/>
                </a:solidFill>
              </a:rPr>
              <a:t>vacuum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mode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recoil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separator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862798" y="6074722"/>
            <a:ext cx="392716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J. </a:t>
            </a:r>
            <a:r>
              <a:rPr lang="de-DE" sz="1400" i="1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Sarén</a:t>
            </a:r>
            <a:r>
              <a:rPr lang="de-DE" sz="1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</a:t>
            </a:r>
            <a:r>
              <a:rPr lang="de-DE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PhD</a:t>
            </a:r>
            <a:r>
              <a:rPr lang="de-DE" sz="1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thesis</a:t>
            </a:r>
            <a:r>
              <a:rPr lang="de-DE" sz="1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University of Jyväskylä (2011)</a:t>
            </a:r>
            <a:endParaRPr lang="de-DE" sz="1400" i="1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9" name="Picture 8" descr="TUMMAP~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98615" cy="68580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2522" y="4837815"/>
            <a:ext cx="344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QQQED </a:t>
            </a:r>
            <a:r>
              <a:rPr lang="fi-FI" dirty="0" err="1" smtClean="0"/>
              <a:t>configuration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1st </a:t>
            </a:r>
            <a:r>
              <a:rPr lang="fi-FI" dirty="0" err="1" smtClean="0"/>
              <a:t>order</a:t>
            </a:r>
            <a:r>
              <a:rPr lang="fi-FI" dirty="0" smtClean="0"/>
              <a:t> </a:t>
            </a:r>
            <a:r>
              <a:rPr lang="fi-FI" dirty="0" err="1" smtClean="0"/>
              <a:t>resolving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smtClean="0">
                <a:latin typeface="Cambria" panose="02040503050406030204" pitchFamily="18" charset="0"/>
              </a:rPr>
              <a:t>~</a:t>
            </a:r>
            <a:r>
              <a:rPr lang="fi-FI" dirty="0" smtClean="0"/>
              <a:t>260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Angular</a:t>
            </a:r>
            <a:r>
              <a:rPr lang="fi-FI" dirty="0" smtClean="0"/>
              <a:t> </a:t>
            </a:r>
            <a:r>
              <a:rPr lang="fi-FI" dirty="0" err="1" smtClean="0"/>
              <a:t>acceptance</a:t>
            </a:r>
            <a:r>
              <a:rPr lang="fi-FI" dirty="0" smtClean="0"/>
              <a:t> 10 </a:t>
            </a:r>
            <a:r>
              <a:rPr lang="fi-FI" dirty="0" err="1" smtClean="0"/>
              <a:t>msr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Advanced 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 smtClean="0"/>
              <a:t>slit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en-US" dirty="0"/>
          </a:p>
        </p:txBody>
      </p:sp>
      <p:sp>
        <p:nvSpPr>
          <p:cNvPr id="23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07" y="5944332"/>
            <a:ext cx="30444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Uusitalo,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PS2-C006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329" y="152378"/>
            <a:ext cx="6099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low-energy RIB facility at MARA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546845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8615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42" y="808076"/>
            <a:ext cx="6663866" cy="5247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586" y="602866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FF"/>
                </a:solidFill>
              </a:rPr>
              <a:t>MR-TOF-MS </a:t>
            </a:r>
            <a:r>
              <a:rPr lang="fi-FI" dirty="0" err="1" smtClean="0">
                <a:solidFill>
                  <a:srgbClr val="0000FF"/>
                </a:solidFill>
              </a:rPr>
              <a:t>funded</a:t>
            </a:r>
            <a:r>
              <a:rPr lang="fi-FI" dirty="0" smtClean="0">
                <a:solidFill>
                  <a:srgbClr val="0000FF"/>
                </a:solidFill>
              </a:rPr>
              <a:t> and </a:t>
            </a:r>
            <a:r>
              <a:rPr lang="fi-FI" dirty="0" err="1" smtClean="0">
                <a:solidFill>
                  <a:srgbClr val="0000FF"/>
                </a:solidFill>
              </a:rPr>
              <a:t>under</a:t>
            </a:r>
            <a:r>
              <a:rPr lang="fi-FI" dirty="0" smtClean="0">
                <a:solidFill>
                  <a:srgbClr val="0000FF"/>
                </a:solidFill>
              </a:rPr>
              <a:t> design at IGISOL</a:t>
            </a:r>
            <a:r>
              <a:rPr lang="fi-FI" dirty="0">
                <a:solidFill>
                  <a:srgbClr val="0000FF"/>
                </a:solidFill>
              </a:rPr>
              <a:t> </a:t>
            </a:r>
            <a:r>
              <a:rPr lang="fi-FI" dirty="0" smtClean="0">
                <a:solidFill>
                  <a:srgbClr val="0000FF"/>
                </a:solidFill>
              </a:rPr>
              <a:t>(T. Eronen)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953" y="3689498"/>
            <a:ext cx="328109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u="sng" baseline="30000" dirty="0" smtClean="0">
                <a:solidFill>
                  <a:srgbClr val="0000FF"/>
                </a:solidFill>
              </a:rPr>
              <a:t>24</a:t>
            </a:r>
            <a:r>
              <a:rPr lang="fi-FI" u="sng" dirty="0" smtClean="0">
                <a:solidFill>
                  <a:srgbClr val="0000FF"/>
                </a:solidFill>
              </a:rPr>
              <a:t>Mg(</a:t>
            </a:r>
            <a:r>
              <a:rPr lang="fi-FI" u="sng" baseline="30000" dirty="0" smtClean="0">
                <a:solidFill>
                  <a:srgbClr val="0000FF"/>
                </a:solidFill>
              </a:rPr>
              <a:t>58</a:t>
            </a:r>
            <a:r>
              <a:rPr lang="fi-FI" u="sng" dirty="0" smtClean="0">
                <a:solidFill>
                  <a:srgbClr val="0000FF"/>
                </a:solidFill>
              </a:rPr>
              <a:t>Ni,2n)</a:t>
            </a:r>
            <a:r>
              <a:rPr lang="fi-FI" u="sng" baseline="30000" dirty="0" smtClean="0">
                <a:solidFill>
                  <a:srgbClr val="0000FF"/>
                </a:solidFill>
              </a:rPr>
              <a:t>80</a:t>
            </a:r>
            <a:r>
              <a:rPr lang="fi-FI" u="sng" dirty="0" smtClean="0">
                <a:solidFill>
                  <a:srgbClr val="0000FF"/>
                </a:solidFill>
              </a:rPr>
              <a:t>Zr</a:t>
            </a:r>
          </a:p>
          <a:p>
            <a:r>
              <a:rPr lang="fi-FI" dirty="0" err="1" smtClean="0">
                <a:solidFill>
                  <a:srgbClr val="0000FF"/>
                </a:solidFill>
              </a:rPr>
              <a:t>Cross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section</a:t>
            </a:r>
            <a:r>
              <a:rPr lang="fi-FI" dirty="0" smtClean="0">
                <a:solidFill>
                  <a:srgbClr val="0000FF"/>
                </a:solidFill>
              </a:rPr>
              <a:t> 10 µb </a:t>
            </a:r>
            <a:r>
              <a:rPr lang="fi-FI" sz="1400" dirty="0" smtClean="0">
                <a:solidFill>
                  <a:srgbClr val="0000FF"/>
                </a:solidFill>
              </a:rPr>
              <a:t>(C.J. </a:t>
            </a:r>
            <a:r>
              <a:rPr lang="fi-FI" sz="1400" dirty="0" err="1" smtClean="0">
                <a:solidFill>
                  <a:srgbClr val="0000FF"/>
                </a:solidFill>
              </a:rPr>
              <a:t>Lister</a:t>
            </a:r>
            <a:r>
              <a:rPr lang="fi-FI" sz="1400" dirty="0" smtClean="0">
                <a:solidFill>
                  <a:srgbClr val="0000FF"/>
                </a:solidFill>
              </a:rPr>
              <a:t>, 1987)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Total </a:t>
            </a:r>
            <a:r>
              <a:rPr lang="fi-FI" dirty="0" err="1" smtClean="0">
                <a:solidFill>
                  <a:srgbClr val="0000FF"/>
                </a:solidFill>
              </a:rPr>
              <a:t>fusion-evap</a:t>
            </a:r>
            <a:r>
              <a:rPr lang="fi-FI" dirty="0" smtClean="0">
                <a:solidFill>
                  <a:srgbClr val="0000FF"/>
                </a:solidFill>
              </a:rPr>
              <a:t>. </a:t>
            </a:r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dirty="0" smtClean="0">
                <a:solidFill>
                  <a:srgbClr val="0000FF"/>
                </a:solidFill>
              </a:rPr>
              <a:t>500 mb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200 </a:t>
            </a:r>
            <a:r>
              <a:rPr lang="fi-FI" dirty="0" err="1" smtClean="0">
                <a:solidFill>
                  <a:srgbClr val="0000FF"/>
                </a:solidFill>
              </a:rPr>
              <a:t>pnA</a:t>
            </a:r>
            <a:r>
              <a:rPr lang="fi-FI" dirty="0" smtClean="0">
                <a:solidFill>
                  <a:srgbClr val="0000FF"/>
                </a:solidFill>
              </a:rPr>
              <a:t>, </a:t>
            </a:r>
            <a:r>
              <a:rPr lang="fi-FI" dirty="0" err="1" smtClean="0">
                <a:solidFill>
                  <a:srgbClr val="0000FF"/>
                </a:solidFill>
              </a:rPr>
              <a:t>two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charge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states</a:t>
            </a:r>
            <a:r>
              <a:rPr lang="fi-FI" dirty="0" smtClean="0">
                <a:solidFill>
                  <a:srgbClr val="0000FF"/>
                </a:solidFill>
              </a:rPr>
              <a:t>,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40 </a:t>
            </a:r>
            <a:r>
              <a:rPr lang="fi-FI" baseline="30000" dirty="0" smtClean="0">
                <a:solidFill>
                  <a:srgbClr val="0000FF"/>
                </a:solidFill>
              </a:rPr>
              <a:t>80</a:t>
            </a:r>
            <a:r>
              <a:rPr lang="fi-FI" dirty="0" smtClean="0">
                <a:solidFill>
                  <a:srgbClr val="0000FF"/>
                </a:solidFill>
              </a:rPr>
              <a:t>Zr </a:t>
            </a:r>
            <a:r>
              <a:rPr lang="fi-FI" dirty="0" err="1" smtClean="0">
                <a:solidFill>
                  <a:srgbClr val="0000FF"/>
                </a:solidFill>
              </a:rPr>
              <a:t>ions/s</a:t>
            </a:r>
            <a:r>
              <a:rPr lang="fi-FI" dirty="0" smtClean="0">
                <a:solidFill>
                  <a:srgbClr val="0000FF"/>
                </a:solidFill>
              </a:rPr>
              <a:t> @ </a:t>
            </a:r>
            <a:r>
              <a:rPr lang="fi-FI" dirty="0" err="1" smtClean="0">
                <a:solidFill>
                  <a:srgbClr val="0000FF"/>
                </a:solidFill>
              </a:rPr>
              <a:t>focal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plane</a:t>
            </a:r>
            <a:endParaRPr lang="fi-FI" dirty="0" smtClean="0">
              <a:solidFill>
                <a:srgbClr val="0000FF"/>
              </a:solidFill>
            </a:endParaRPr>
          </a:p>
          <a:p>
            <a:r>
              <a:rPr lang="fi-FI" dirty="0" err="1" smtClean="0">
                <a:solidFill>
                  <a:srgbClr val="0000FF"/>
                </a:solidFill>
              </a:rPr>
              <a:t>Expect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few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atoms/s</a:t>
            </a:r>
            <a:r>
              <a:rPr lang="fi-FI" dirty="0" smtClean="0">
                <a:solidFill>
                  <a:srgbClr val="0000FF"/>
                </a:solidFill>
              </a:rPr>
              <a:t> for </a:t>
            </a:r>
            <a:r>
              <a:rPr lang="fi-FI" dirty="0" err="1" smtClean="0">
                <a:solidFill>
                  <a:srgbClr val="0000FF"/>
                </a:solidFill>
              </a:rPr>
              <a:t>in-jet</a:t>
            </a:r>
            <a:r>
              <a:rPr lang="fi-FI" dirty="0" smtClean="0">
                <a:solidFill>
                  <a:srgbClr val="0000FF"/>
                </a:solidFill>
              </a:rPr>
              <a:t> RIS,</a:t>
            </a:r>
          </a:p>
          <a:p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dirty="0" smtClean="0">
                <a:solidFill>
                  <a:srgbClr val="0000FF"/>
                </a:solidFill>
              </a:rPr>
              <a:t>10 </a:t>
            </a:r>
            <a:r>
              <a:rPr lang="fi-FI" dirty="0" err="1" smtClean="0">
                <a:solidFill>
                  <a:srgbClr val="0000FF"/>
                </a:solidFill>
              </a:rPr>
              <a:t>ions/s</a:t>
            </a:r>
            <a:r>
              <a:rPr lang="fi-FI" dirty="0">
                <a:solidFill>
                  <a:srgbClr val="0000FF"/>
                </a:solidFill>
              </a:rPr>
              <a:t> </a:t>
            </a:r>
            <a:r>
              <a:rPr lang="fi-FI" dirty="0" smtClean="0">
                <a:solidFill>
                  <a:srgbClr val="0000FF"/>
                </a:solidFill>
              </a:rPr>
              <a:t>at the MR-TOF-MS.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329" y="152378"/>
            <a:ext cx="7396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“Day 1” experiments – heavy N~Z nuclei for the </a:t>
            </a:r>
            <a:r>
              <a:rPr lang="en-GB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rp</a:t>
            </a: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-process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00001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8615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" y="1148316"/>
            <a:ext cx="6123782" cy="4592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3" y="1339701"/>
            <a:ext cx="2307265" cy="156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70922" y="3476847"/>
            <a:ext cx="238169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0000FF"/>
                </a:solidFill>
              </a:rPr>
              <a:t>Mass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measurements</a:t>
            </a:r>
            <a:r>
              <a:rPr lang="fi-FI" dirty="0" smtClean="0">
                <a:solidFill>
                  <a:srgbClr val="0000FF"/>
                </a:solidFill>
              </a:rPr>
              <a:t> &amp;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laser </a:t>
            </a:r>
            <a:r>
              <a:rPr lang="fi-FI" dirty="0" err="1" smtClean="0">
                <a:solidFill>
                  <a:srgbClr val="0000FF"/>
                </a:solidFill>
              </a:rPr>
              <a:t>spectroscopy</a:t>
            </a:r>
            <a:r>
              <a:rPr lang="fi-FI" dirty="0" smtClean="0">
                <a:solidFill>
                  <a:srgbClr val="0000FF"/>
                </a:solidFill>
              </a:rPr>
              <a:t>:</a:t>
            </a:r>
          </a:p>
          <a:p>
            <a:endParaRPr lang="fi-FI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Region</a:t>
            </a:r>
            <a:r>
              <a:rPr lang="fi-FI" dirty="0" smtClean="0">
                <a:solidFill>
                  <a:srgbClr val="0000FF"/>
                </a:solidFill>
              </a:rPr>
              <a:t> of </a:t>
            </a:r>
            <a:r>
              <a:rPr lang="fi-FI" i="1" dirty="0" smtClean="0">
                <a:solidFill>
                  <a:srgbClr val="0000FF"/>
                </a:solidFill>
              </a:rPr>
              <a:t>N</a:t>
            </a:r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i="1" dirty="0" smtClean="0">
                <a:solidFill>
                  <a:srgbClr val="0000FF"/>
                </a:solidFill>
              </a:rPr>
              <a:t>Z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baseline="30000" dirty="0" smtClean="0">
                <a:solidFill>
                  <a:srgbClr val="0000FF"/>
                </a:solidFill>
              </a:rPr>
              <a:t>80</a:t>
            </a:r>
            <a:r>
              <a:rPr lang="fi-FI" dirty="0" smtClean="0">
                <a:solidFill>
                  <a:srgbClr val="0000FF"/>
                </a:solidFill>
              </a:rPr>
              <a:t>Zr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Reion</a:t>
            </a:r>
            <a:r>
              <a:rPr lang="fi-FI" dirty="0" smtClean="0">
                <a:solidFill>
                  <a:srgbClr val="0000FF"/>
                </a:solidFill>
              </a:rPr>
              <a:t> of </a:t>
            </a:r>
            <a:r>
              <a:rPr lang="fi-FI" i="1" dirty="0" smtClean="0">
                <a:solidFill>
                  <a:srgbClr val="0000FF"/>
                </a:solidFill>
              </a:rPr>
              <a:t>N</a:t>
            </a:r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i="1" dirty="0" smtClean="0">
                <a:solidFill>
                  <a:srgbClr val="0000FF"/>
                </a:solidFill>
              </a:rPr>
              <a:t>Z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baseline="30000" dirty="0" smtClean="0">
                <a:solidFill>
                  <a:srgbClr val="0000FF"/>
                </a:solidFill>
              </a:rPr>
              <a:t>94</a:t>
            </a:r>
            <a:r>
              <a:rPr lang="fi-FI" dirty="0" smtClean="0">
                <a:solidFill>
                  <a:srgbClr val="0000FF"/>
                </a:solidFill>
              </a:rPr>
              <a:t>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Region</a:t>
            </a:r>
            <a:r>
              <a:rPr lang="fi-FI" dirty="0" smtClean="0">
                <a:solidFill>
                  <a:srgbClr val="0000FF"/>
                </a:solidFill>
              </a:rPr>
              <a:t> of </a:t>
            </a:r>
            <a:r>
              <a:rPr lang="fi-FI" i="1" dirty="0" smtClean="0">
                <a:solidFill>
                  <a:srgbClr val="0000FF"/>
                </a:solidFill>
              </a:rPr>
              <a:t>N</a:t>
            </a:r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i="1" dirty="0" smtClean="0">
                <a:solidFill>
                  <a:srgbClr val="0000FF"/>
                </a:solidFill>
              </a:rPr>
              <a:t>Z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baseline="30000" dirty="0" smtClean="0">
                <a:solidFill>
                  <a:srgbClr val="0000FF"/>
                </a:solidFill>
              </a:rPr>
              <a:t>100</a:t>
            </a:r>
            <a:r>
              <a:rPr lang="fi-FI" dirty="0" smtClean="0">
                <a:solidFill>
                  <a:srgbClr val="0000FF"/>
                </a:solidFill>
              </a:rPr>
              <a:t>Sn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116" y="5613991"/>
            <a:ext cx="81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0000FF"/>
                </a:solidFill>
              </a:rPr>
              <a:t>Combining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experts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from</a:t>
            </a:r>
            <a:r>
              <a:rPr lang="fi-FI" dirty="0" smtClean="0">
                <a:solidFill>
                  <a:srgbClr val="0000FF"/>
                </a:solidFill>
              </a:rPr>
              <a:t> the IGISOL and </a:t>
            </a:r>
            <a:r>
              <a:rPr lang="fi-FI" dirty="0" err="1" smtClean="0">
                <a:solidFill>
                  <a:srgbClr val="0000FF"/>
                </a:solidFill>
              </a:rPr>
              <a:t>nuclear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spectroscopy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groups</a:t>
            </a:r>
            <a:r>
              <a:rPr lang="fi-FI" dirty="0" smtClean="0">
                <a:solidFill>
                  <a:srgbClr val="0000FF"/>
                </a:solidFill>
              </a:rPr>
              <a:t>, with </a:t>
            </a:r>
            <a:r>
              <a:rPr lang="fi-FI" dirty="0" err="1" smtClean="0">
                <a:solidFill>
                  <a:srgbClr val="0000FF"/>
                </a:solidFill>
              </a:rPr>
              <a:t>external</a:t>
            </a:r>
            <a:endParaRPr lang="fi-FI" dirty="0">
              <a:solidFill>
                <a:srgbClr val="0000FF"/>
              </a:solidFill>
            </a:endParaRPr>
          </a:p>
          <a:p>
            <a:r>
              <a:rPr lang="fi-FI" dirty="0" err="1" smtClean="0">
                <a:solidFill>
                  <a:srgbClr val="0000FF"/>
                </a:solidFill>
              </a:rPr>
              <a:t>support</a:t>
            </a:r>
            <a:r>
              <a:rPr lang="fi-FI" dirty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from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Leuven</a:t>
            </a:r>
            <a:r>
              <a:rPr lang="fi-FI" dirty="0">
                <a:solidFill>
                  <a:srgbClr val="0000FF"/>
                </a:solidFill>
              </a:rPr>
              <a:t>.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>
                <a:solidFill>
                  <a:srgbClr val="0000FF"/>
                </a:solidFill>
              </a:rPr>
              <a:t>P</a:t>
            </a:r>
            <a:r>
              <a:rPr lang="fi-FI" dirty="0" err="1" smtClean="0">
                <a:solidFill>
                  <a:srgbClr val="0000FF"/>
                </a:solidFill>
              </a:rPr>
              <a:t>roviding</a:t>
            </a:r>
            <a:r>
              <a:rPr lang="fi-FI" dirty="0" smtClean="0">
                <a:solidFill>
                  <a:srgbClr val="0000FF"/>
                </a:solidFill>
              </a:rPr>
              <a:t> a </a:t>
            </a:r>
            <a:r>
              <a:rPr lang="fi-FI" dirty="0" err="1" smtClean="0">
                <a:solidFill>
                  <a:srgbClr val="0000FF"/>
                </a:solidFill>
              </a:rPr>
              <a:t>platform</a:t>
            </a:r>
            <a:r>
              <a:rPr lang="fi-FI" dirty="0" smtClean="0">
                <a:solidFill>
                  <a:srgbClr val="0000FF"/>
                </a:solidFill>
              </a:rPr>
              <a:t> for </a:t>
            </a:r>
            <a:r>
              <a:rPr lang="fi-FI" dirty="0" err="1" smtClean="0">
                <a:solidFill>
                  <a:srgbClr val="0000FF"/>
                </a:solidFill>
              </a:rPr>
              <a:t>testing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novel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devices</a:t>
            </a:r>
            <a:r>
              <a:rPr lang="fi-FI" dirty="0" smtClean="0">
                <a:solidFill>
                  <a:srgbClr val="0000FF"/>
                </a:solidFill>
              </a:rPr>
              <a:t> for S</a:t>
            </a:r>
            <a:r>
              <a:rPr lang="fi-FI" baseline="30000" dirty="0" smtClean="0">
                <a:solidFill>
                  <a:srgbClr val="0000FF"/>
                </a:solidFill>
              </a:rPr>
              <a:t>3</a:t>
            </a:r>
            <a:r>
              <a:rPr lang="fi-FI" dirty="0" smtClean="0">
                <a:solidFill>
                  <a:srgbClr val="0000FF"/>
                </a:solidFill>
              </a:rPr>
              <a:t> at SPIRAL-2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5014" cy="3530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23"/>
          <a:stretch/>
        </p:blipFill>
        <p:spPr>
          <a:xfrm>
            <a:off x="0" y="3517605"/>
            <a:ext cx="4107520" cy="334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80" y="0"/>
            <a:ext cx="5143500" cy="6858000"/>
          </a:xfrm>
          <a:prstGeom prst="rect">
            <a:avLst/>
          </a:prstGeom>
        </p:spPr>
      </p:pic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1271400" y="3652626"/>
            <a:ext cx="643637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9900" b="1" dirty="0" err="1" smtClean="0">
                <a:solidFill>
                  <a:srgbClr val="0000FF"/>
                </a:solidFill>
                <a:latin typeface="Comic Sans MS" pitchFamily="66" charset="0"/>
              </a:rPr>
              <a:t>Thank</a:t>
            </a:r>
            <a:r>
              <a:rPr lang="fi-FI" sz="99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i-FI" sz="9900" b="1" dirty="0" err="1" smtClean="0">
                <a:solidFill>
                  <a:srgbClr val="0000FF"/>
                </a:solidFill>
                <a:latin typeface="Comic Sans MS" pitchFamily="66" charset="0"/>
              </a:rPr>
              <a:t>you</a:t>
            </a:r>
            <a:endParaRPr lang="en-US" sz="99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29" y="1796903"/>
            <a:ext cx="8988871" cy="156966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dirty="0" err="1" smtClean="0">
                <a:solidFill>
                  <a:srgbClr val="0000FF"/>
                </a:solidFill>
              </a:rPr>
              <a:t>IGISOL-laser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team</a:t>
            </a:r>
            <a:r>
              <a:rPr lang="fi-FI" sz="24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fi-FI" sz="2400" dirty="0">
                <a:solidFill>
                  <a:srgbClr val="0000FF"/>
                </a:solidFill>
              </a:rPr>
              <a:t>	</a:t>
            </a:r>
            <a:r>
              <a:rPr lang="fi-FI" sz="2400" dirty="0" smtClean="0">
                <a:solidFill>
                  <a:srgbClr val="0000FF"/>
                </a:solidFill>
              </a:rPr>
              <a:t>I. Pohjalainen, M. Reponen, V. </a:t>
            </a:r>
            <a:r>
              <a:rPr lang="fi-FI" sz="2400" dirty="0" err="1" smtClean="0">
                <a:solidFill>
                  <a:srgbClr val="0000FF"/>
                </a:solidFill>
              </a:rPr>
              <a:t>Sonnenschein</a:t>
            </a:r>
            <a:r>
              <a:rPr lang="fi-FI" sz="2400" dirty="0" smtClean="0">
                <a:solidFill>
                  <a:srgbClr val="0000FF"/>
                </a:solidFill>
              </a:rPr>
              <a:t>, A. </a:t>
            </a:r>
            <a:r>
              <a:rPr lang="fi-FI" sz="2400" dirty="0" err="1" smtClean="0">
                <a:solidFill>
                  <a:srgbClr val="0000FF"/>
                </a:solidFill>
              </a:rPr>
              <a:t>Voss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smtClean="0">
                <a:solidFill>
                  <a:srgbClr val="0000FF"/>
                </a:solidFill>
              </a:rPr>
              <a:t>+ IGISOL</a:t>
            </a:r>
          </a:p>
          <a:p>
            <a:r>
              <a:rPr lang="fi-FI" sz="2400" dirty="0" smtClean="0">
                <a:solidFill>
                  <a:srgbClr val="0000FF"/>
                </a:solidFill>
              </a:rPr>
              <a:t>MARA </a:t>
            </a:r>
            <a:r>
              <a:rPr lang="fi-FI" sz="2400" dirty="0" err="1" smtClean="0">
                <a:solidFill>
                  <a:srgbClr val="0000FF"/>
                </a:solidFill>
              </a:rPr>
              <a:t>team</a:t>
            </a:r>
            <a:endParaRPr lang="fi-FI" sz="2400" dirty="0" smtClean="0">
              <a:solidFill>
                <a:srgbClr val="0000FF"/>
              </a:solidFill>
            </a:endParaRPr>
          </a:p>
          <a:p>
            <a:r>
              <a:rPr lang="fi-FI" sz="2400" dirty="0">
                <a:solidFill>
                  <a:srgbClr val="0000FF"/>
                </a:solidFill>
              </a:rPr>
              <a:t>	</a:t>
            </a:r>
            <a:r>
              <a:rPr lang="fi-FI" sz="2400" dirty="0" smtClean="0">
                <a:solidFill>
                  <a:srgbClr val="0000FF"/>
                </a:solidFill>
              </a:rPr>
              <a:t>J. Uusitalo, J. </a:t>
            </a:r>
            <a:r>
              <a:rPr lang="fi-FI" sz="2400" dirty="0" err="1" smtClean="0">
                <a:solidFill>
                  <a:srgbClr val="0000FF"/>
                </a:solidFill>
              </a:rPr>
              <a:t>Sarén</a:t>
            </a:r>
            <a:r>
              <a:rPr lang="fi-FI" sz="2400" dirty="0" smtClean="0">
                <a:solidFill>
                  <a:srgbClr val="0000FF"/>
                </a:solidFill>
              </a:rPr>
              <a:t>, J. Partanen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UMMAP~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717224" y="267467"/>
            <a:ext cx="72443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Inductively-heated hot cavity catcher (2014)</a:t>
            </a:r>
            <a:endParaRPr lang="en-GB" sz="2600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6615" r="7293" b="2800"/>
          <a:stretch/>
        </p:blipFill>
        <p:spPr bwMode="auto">
          <a:xfrm>
            <a:off x="5879805" y="1371601"/>
            <a:ext cx="2541182" cy="24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8317" y="908720"/>
            <a:ext cx="795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 err="1" smtClean="0">
                <a:solidFill>
                  <a:srgbClr val="0000FF"/>
                </a:solidFill>
              </a:rPr>
              <a:t>Development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program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towards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production</a:t>
            </a:r>
            <a:r>
              <a:rPr lang="fi-FI" sz="2200" dirty="0" smtClean="0">
                <a:solidFill>
                  <a:srgbClr val="0000FF"/>
                </a:solidFill>
              </a:rPr>
              <a:t> of </a:t>
            </a:r>
            <a:r>
              <a:rPr lang="fi-FI" sz="2200" i="1" dirty="0" smtClean="0">
                <a:solidFill>
                  <a:srgbClr val="0000FF"/>
                </a:solidFill>
              </a:rPr>
              <a:t>N</a:t>
            </a:r>
            <a:r>
              <a:rPr lang="fi-FI" sz="2200" dirty="0" smtClean="0">
                <a:solidFill>
                  <a:srgbClr val="0000FF"/>
                </a:solidFill>
              </a:rPr>
              <a:t>=</a:t>
            </a:r>
            <a:r>
              <a:rPr lang="fi-FI" sz="2200" i="1" dirty="0" smtClean="0">
                <a:solidFill>
                  <a:srgbClr val="0000FF"/>
                </a:solidFill>
              </a:rPr>
              <a:t>Z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baseline="30000" dirty="0" smtClean="0">
                <a:solidFill>
                  <a:srgbClr val="0000FF"/>
                </a:solidFill>
              </a:rPr>
              <a:t>94</a:t>
            </a:r>
            <a:r>
              <a:rPr lang="fi-FI" sz="2200" dirty="0" smtClean="0">
                <a:solidFill>
                  <a:srgbClr val="0000FF"/>
                </a:solidFill>
              </a:rPr>
              <a:t>Ag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795" y="4878201"/>
            <a:ext cx="32247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0000FF"/>
                </a:solidFill>
              </a:rPr>
              <a:t>487 </a:t>
            </a:r>
            <a:r>
              <a:rPr lang="fi-FI" sz="2000" dirty="0" err="1" smtClean="0">
                <a:solidFill>
                  <a:srgbClr val="0000FF"/>
                </a:solidFill>
              </a:rPr>
              <a:t>MeV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baseline="30000" dirty="0" smtClean="0">
                <a:solidFill>
                  <a:srgbClr val="0000FF"/>
                </a:solidFill>
              </a:rPr>
              <a:t>107</a:t>
            </a:r>
            <a:r>
              <a:rPr lang="fi-FI" sz="2000" dirty="0" smtClean="0">
                <a:solidFill>
                  <a:srgbClr val="0000FF"/>
                </a:solidFill>
              </a:rPr>
              <a:t>Ag</a:t>
            </a:r>
            <a:r>
              <a:rPr lang="fi-FI" sz="2000" baseline="30000" dirty="0" smtClean="0">
                <a:solidFill>
                  <a:srgbClr val="0000FF"/>
                </a:solidFill>
              </a:rPr>
              <a:t>21+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solidFill>
                  <a:srgbClr val="0000FF"/>
                </a:solidFill>
              </a:rPr>
              <a:t>Variable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Ni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degrader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foil</a:t>
            </a:r>
            <a:endParaRPr lang="fi-FI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solidFill>
                  <a:srgbClr val="0000FF"/>
                </a:solidFill>
              </a:rPr>
              <a:t>Pulse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cyclotron</a:t>
            </a:r>
            <a:r>
              <a:rPr lang="fi-FI" sz="20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fi-FI" sz="2000" dirty="0">
                <a:solidFill>
                  <a:srgbClr val="0000FF"/>
                </a:solidFill>
              </a:rPr>
              <a:t> </a:t>
            </a:r>
            <a:r>
              <a:rPr lang="fi-FI" sz="2000" dirty="0" smtClean="0">
                <a:solidFill>
                  <a:srgbClr val="0000FF"/>
                </a:solidFill>
              </a:rPr>
              <a:t>     </a:t>
            </a:r>
            <a:r>
              <a:rPr lang="fi-FI" sz="2000" dirty="0" err="1" smtClean="0">
                <a:solidFill>
                  <a:srgbClr val="0000FF"/>
                </a:solidFill>
              </a:rPr>
              <a:t>measure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extraction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time</a:t>
            </a:r>
            <a:endParaRPr lang="fi-FI" sz="2000" dirty="0" smtClean="0">
              <a:solidFill>
                <a:srgbClr val="0000FF"/>
              </a:solidFill>
            </a:endParaRPr>
          </a:p>
        </p:txBody>
      </p:sp>
      <p:pic>
        <p:nvPicPr>
          <p:cNvPr id="27" name="Picture 2" descr="U:\jatko-opinnot\2011\RevSciInstr-Hot_Cavity_Catcher\pgf_2014\L100097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 b="224"/>
          <a:stretch/>
        </p:blipFill>
        <p:spPr bwMode="auto">
          <a:xfrm>
            <a:off x="1067715" y="1809481"/>
            <a:ext cx="3790129" cy="25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61437" y="1440149"/>
            <a:ext cx="1163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/>
              <a:t>Heating</a:t>
            </a:r>
            <a:r>
              <a:rPr lang="fi-FI" sz="1600" dirty="0" smtClean="0"/>
              <a:t> </a:t>
            </a:r>
            <a:r>
              <a:rPr lang="fi-FI" sz="1600" dirty="0" err="1" smtClean="0"/>
              <a:t>coil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35793" y="1809481"/>
            <a:ext cx="1527216" cy="11547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16200000">
            <a:off x="2796952" y="3694267"/>
            <a:ext cx="1430400" cy="2612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03980" y="4524377"/>
            <a:ext cx="1354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/>
              <a:t>Primary</a:t>
            </a:r>
            <a:r>
              <a:rPr lang="fi-FI" sz="1600" dirty="0" smtClean="0"/>
              <a:t> </a:t>
            </a:r>
            <a:r>
              <a:rPr lang="fi-FI" sz="1600" dirty="0" err="1" smtClean="0"/>
              <a:t>beam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735793" y="4365042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/>
              <a:t>Mo</a:t>
            </a:r>
            <a:r>
              <a:rPr lang="fi-FI" sz="1600" dirty="0" smtClean="0"/>
              <a:t> </a:t>
            </a:r>
            <a:r>
              <a:rPr lang="fi-FI" sz="1600" dirty="0" err="1" smtClean="0"/>
              <a:t>crucible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559131" y="3245144"/>
            <a:ext cx="822391" cy="1158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9491" y="442537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SPIG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V="1">
            <a:off x="1212582" y="3245146"/>
            <a:ext cx="884955" cy="1180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92778" y="2778642"/>
            <a:ext cx="1892264" cy="331053"/>
            <a:chOff x="1287825" y="3380105"/>
            <a:chExt cx="1637592" cy="157286"/>
          </a:xfrm>
        </p:grpSpPr>
        <p:sp>
          <p:nvSpPr>
            <p:cNvPr id="37" name="Freeform 36"/>
            <p:cNvSpPr>
              <a:spLocks/>
            </p:cNvSpPr>
            <p:nvPr/>
          </p:nvSpPr>
          <p:spPr>
            <a:xfrm>
              <a:off x="1287825" y="3380105"/>
              <a:ext cx="1442085" cy="8318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C5000B"/>
            </a:solidFill>
            <a:ln w="6492">
              <a:solidFill>
                <a:srgbClr val="000000"/>
              </a:solidFill>
              <a:prstDash val="solid"/>
              <a:bevel/>
            </a:ln>
          </p:spPr>
          <p:txBody>
            <a:bodyPr vert="horz" wrap="square" lIns="3200" tIns="3200" rIns="3200" bIns="3200" anchor="ctr" anchorCtr="0" compatLnSpc="0"/>
            <a:lstStyle/>
            <a:p>
              <a:pPr>
                <a:spcAft>
                  <a:spcPts val="0"/>
                </a:spcAft>
              </a:pPr>
              <a:r>
                <a:rPr lang="en-US" sz="1200" kern="150">
                  <a:effectLst/>
                  <a:latin typeface="Liberation Serif"/>
                  <a:ea typeface="DejaVu Sans"/>
                  <a:cs typeface="DejaVu Sans"/>
                </a:rPr>
                <a:t> </a:t>
              </a: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>
            <a:xfrm>
              <a:off x="1560484" y="3417823"/>
              <a:ext cx="1257300" cy="8318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00FF"/>
            </a:solidFill>
            <a:ln w="6492">
              <a:solidFill>
                <a:srgbClr val="000000"/>
              </a:solidFill>
              <a:prstDash val="solid"/>
              <a:bevel/>
            </a:ln>
          </p:spPr>
          <p:txBody>
            <a:bodyPr vert="horz" wrap="square" lIns="3200" tIns="3200" rIns="3200" bIns="3200" anchor="ctr" anchorCtr="0" compatLnSpc="0"/>
            <a:lstStyle/>
            <a:p>
              <a:pPr>
                <a:spcAft>
                  <a:spcPts val="0"/>
                </a:spcAft>
              </a:pPr>
              <a:r>
                <a:rPr lang="en-US" sz="1200" kern="150">
                  <a:solidFill>
                    <a:srgbClr val="0000FF"/>
                  </a:solidFill>
                  <a:effectLst/>
                  <a:latin typeface="Liberation Serif"/>
                  <a:ea typeface="DejaVu Sans"/>
                  <a:cs typeface="DejaVu Sans"/>
                </a:rPr>
                <a:t> </a:t>
              </a: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>
            <a:xfrm>
              <a:off x="1668117" y="3454206"/>
              <a:ext cx="1257300" cy="8318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99CCFF"/>
            </a:solidFill>
            <a:ln w="6492">
              <a:solidFill>
                <a:srgbClr val="000000"/>
              </a:solidFill>
              <a:prstDash val="solid"/>
              <a:bevel/>
            </a:ln>
          </p:spPr>
          <p:txBody>
            <a:bodyPr vert="horz" wrap="square" lIns="3200" tIns="3200" rIns="3200" bIns="3200" anchor="ctr" anchorCtr="0" compatLnSpc="0"/>
            <a:lstStyle/>
            <a:p>
              <a:pPr>
                <a:spcAft>
                  <a:spcPts val="0"/>
                </a:spcAft>
              </a:pPr>
              <a:r>
                <a:rPr lang="en-US" sz="1200" kern="150">
                  <a:effectLst/>
                  <a:latin typeface="Liberation Serif"/>
                  <a:ea typeface="DejaVu Sans"/>
                  <a:cs typeface="DejaVu Sans"/>
                </a:rPr>
                <a:t> 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45071"/>
              </p:ext>
            </p:extLst>
          </p:nvPr>
        </p:nvGraphicFramePr>
        <p:xfrm>
          <a:off x="4908027" y="3561533"/>
          <a:ext cx="4108383" cy="287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Graph" r:id="rId7" imgW="4159800" imgH="2907000" progId="Origin50.Graph">
                  <p:embed/>
                </p:oleObj>
              </mc:Choice>
              <mc:Fallback>
                <p:oleObj name="Graph" r:id="rId7" imgW="4159800" imgH="2907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8027" y="3561533"/>
                        <a:ext cx="4108383" cy="287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559131" y="1440149"/>
            <a:ext cx="2240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Variable</a:t>
            </a:r>
            <a:r>
              <a:rPr lang="fi-FI" sz="1600" dirty="0"/>
              <a:t> </a:t>
            </a:r>
            <a:r>
              <a:rPr lang="fi-FI" sz="1600" dirty="0" err="1"/>
              <a:t>Ni</a:t>
            </a:r>
            <a:r>
              <a:rPr lang="fi-FI" sz="1600" dirty="0"/>
              <a:t> </a:t>
            </a:r>
            <a:r>
              <a:rPr lang="fi-FI" sz="1600" dirty="0" err="1"/>
              <a:t>degrader</a:t>
            </a:r>
            <a:r>
              <a:rPr lang="fi-FI" sz="1600" dirty="0"/>
              <a:t> </a:t>
            </a:r>
            <a:r>
              <a:rPr lang="fi-FI" sz="1600" dirty="0" err="1"/>
              <a:t>foil</a:t>
            </a:r>
            <a:r>
              <a:rPr lang="fi-FI" sz="1600" dirty="0"/>
              <a:t> 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42780" y="1809481"/>
            <a:ext cx="346059" cy="1889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4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ylistö2"/>
          <p:cNvPicPr>
            <a:picLocks noChangeAspect="1" noChangeArrowheads="1"/>
          </p:cNvPicPr>
          <p:nvPr/>
        </p:nvPicPr>
        <p:blipFill>
          <a:blip r:embed="rId3" cstate="print">
            <a:lum bright="7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3338" y="1823352"/>
            <a:ext cx="853150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fi-FI" sz="26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itchFamily="34" charset="0"/>
              </a:rPr>
              <a:t> The </a:t>
            </a:r>
            <a:r>
              <a:rPr lang="fi-FI" sz="2600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itchFamily="34" charset="0"/>
              </a:rPr>
              <a:t>ion</a:t>
            </a:r>
            <a:r>
              <a:rPr lang="fi-FI" sz="26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guide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technique</a:t>
            </a:r>
            <a:endParaRPr lang="fi-FI" sz="2600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r>
              <a:rPr lang="fi-FI" sz="26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-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towards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a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more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element-selective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approach</a:t>
            </a:r>
            <a:endParaRPr lang="fi-FI" sz="2600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fi-FI" sz="26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				</a:t>
            </a:r>
            <a:endParaRPr lang="fi-FI" sz="2600" i="1" dirty="0">
              <a:solidFill>
                <a:schemeClr val="bg2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i-FI" sz="2600" dirty="0">
                <a:solidFill>
                  <a:srgbClr val="0000FF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Recent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laser-related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highlights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(2013 – to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date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)</a:t>
            </a:r>
          </a:p>
          <a:p>
            <a:pPr algn="l"/>
            <a:endParaRPr lang="fi-FI" sz="2600" dirty="0">
              <a:solidFill>
                <a:srgbClr val="0000FF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i-FI" sz="2600" i="1" dirty="0">
                <a:solidFill>
                  <a:srgbClr val="0000FF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MARA – a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vacuum-mode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recoil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mass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separator</a:t>
            </a:r>
            <a:endParaRPr lang="fi-FI" sz="2600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endParaRPr lang="fi-FI" sz="2600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New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concepts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– a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low-energy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RIB </a:t>
            </a:r>
            <a:r>
              <a:rPr lang="fi-FI" sz="2600" dirty="0" err="1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facility</a:t>
            </a:r>
            <a:r>
              <a:rPr lang="fi-FI" sz="2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at MARA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763782" y="250934"/>
            <a:ext cx="2893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Outline of talk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77850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8" name="Picture 8" descr="TUMMAP~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2690" y="229623"/>
            <a:ext cx="35092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i-FI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fi-FI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ion</a:t>
            </a:r>
            <a:r>
              <a:rPr lang="fi-FI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guide</a:t>
            </a:r>
            <a:r>
              <a:rPr lang="fi-FI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i-FI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</a:t>
            </a:r>
            <a:endParaRPr lang="en-US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09600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93" y="2559804"/>
            <a:ext cx="3867149" cy="274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734908" y="911515"/>
            <a:ext cx="3918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dirty="0">
                <a:solidFill>
                  <a:srgbClr val="0000FF"/>
                </a:solidFill>
              </a:rPr>
              <a:t>A</a:t>
            </a:r>
            <a:r>
              <a:rPr lang="fi-FI" sz="2000" dirty="0" smtClean="0">
                <a:solidFill>
                  <a:srgbClr val="0000FF"/>
                </a:solidFill>
              </a:rPr>
              <a:t>n ISOL </a:t>
            </a:r>
            <a:r>
              <a:rPr lang="fi-FI" sz="2000" dirty="0" err="1" smtClean="0">
                <a:solidFill>
                  <a:srgbClr val="0000FF"/>
                </a:solidFill>
              </a:rPr>
              <a:t>system</a:t>
            </a:r>
            <a:r>
              <a:rPr lang="fi-FI" sz="2000" dirty="0" smtClean="0">
                <a:solidFill>
                  <a:srgbClr val="0000FF"/>
                </a:solidFill>
              </a:rPr>
              <a:t> for ALL </a:t>
            </a:r>
            <a:r>
              <a:rPr lang="fi-FI" sz="2000" dirty="0" err="1" smtClean="0">
                <a:solidFill>
                  <a:srgbClr val="0000FF"/>
                </a:solidFill>
              </a:rPr>
              <a:t>elements</a:t>
            </a:r>
            <a:endParaRPr lang="fi-FI" sz="2000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err="1">
                <a:solidFill>
                  <a:srgbClr val="0000FF"/>
                </a:solidFill>
              </a:rPr>
              <a:t>F</a:t>
            </a:r>
            <a:r>
              <a:rPr lang="fi-FI" sz="2000" dirty="0" err="1" smtClean="0">
                <a:solidFill>
                  <a:srgbClr val="0000FF"/>
                </a:solidFill>
              </a:rPr>
              <a:t>ast</a:t>
            </a:r>
            <a:r>
              <a:rPr lang="fi-FI" sz="2000" dirty="0" smtClean="0">
                <a:solidFill>
                  <a:srgbClr val="0000FF"/>
                </a:solidFill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</a:rPr>
              <a:t>extraction</a:t>
            </a:r>
            <a:r>
              <a:rPr lang="fi-FI" sz="2000" dirty="0" smtClean="0">
                <a:solidFill>
                  <a:srgbClr val="0000FF"/>
                </a:solidFill>
              </a:rPr>
              <a:t> (</a:t>
            </a:r>
            <a:r>
              <a:rPr lang="fi-FI" sz="2000" dirty="0" smtClean="0">
                <a:solidFill>
                  <a:srgbClr val="0000FF"/>
                </a:solidFill>
                <a:latin typeface="Cambria" pitchFamily="18" charset="0"/>
              </a:rPr>
              <a:t>~</a:t>
            </a:r>
            <a:r>
              <a:rPr lang="fi-FI" sz="2000" dirty="0" smtClean="0">
                <a:solidFill>
                  <a:srgbClr val="0000FF"/>
                </a:solidFill>
              </a:rPr>
              <a:t>ms)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2000" dirty="0" err="1" smtClean="0">
                <a:solidFill>
                  <a:srgbClr val="FF0000"/>
                </a:solidFill>
              </a:rPr>
              <a:t>Relatively</a:t>
            </a:r>
            <a:r>
              <a:rPr lang="fi-FI" sz="2000" dirty="0" smtClean="0">
                <a:solidFill>
                  <a:srgbClr val="FF0000"/>
                </a:solidFill>
              </a:rPr>
              <a:t> </a:t>
            </a:r>
            <a:r>
              <a:rPr lang="fi-FI" sz="2000" dirty="0" err="1" smtClean="0">
                <a:solidFill>
                  <a:srgbClr val="FF0000"/>
                </a:solidFill>
              </a:rPr>
              <a:t>low</a:t>
            </a:r>
            <a:r>
              <a:rPr lang="fi-FI" sz="2000" dirty="0" smtClean="0">
                <a:solidFill>
                  <a:srgbClr val="FF0000"/>
                </a:solidFill>
              </a:rPr>
              <a:t> </a:t>
            </a:r>
            <a:r>
              <a:rPr lang="fi-FI" sz="2000" dirty="0" err="1" smtClean="0">
                <a:solidFill>
                  <a:srgbClr val="FF0000"/>
                </a:solidFill>
              </a:rPr>
              <a:t>efficiency</a:t>
            </a:r>
            <a:endParaRPr lang="fi-FI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i-FI" sz="2000" dirty="0" err="1" smtClean="0">
                <a:solidFill>
                  <a:srgbClr val="FF0000"/>
                </a:solidFill>
              </a:rPr>
              <a:t>Poor</a:t>
            </a:r>
            <a:r>
              <a:rPr lang="fi-FI" sz="2000" dirty="0" smtClean="0">
                <a:solidFill>
                  <a:srgbClr val="FF0000"/>
                </a:solidFill>
              </a:rPr>
              <a:t> </a:t>
            </a:r>
            <a:r>
              <a:rPr lang="fi-FI" sz="2000" dirty="0" err="1" smtClean="0">
                <a:solidFill>
                  <a:srgbClr val="FF0000"/>
                </a:solidFill>
              </a:rPr>
              <a:t>selectivity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71725" y="1077200"/>
            <a:ext cx="657225" cy="647700"/>
          </a:xfrm>
          <a:prstGeom prst="ellips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2190750" y="1915400"/>
            <a:ext cx="1047750" cy="161925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  <a:tileRect r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>
            <a:off x="558874" y="1208778"/>
            <a:ext cx="17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Projectile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829562" y="1850945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Thin</a:t>
            </a:r>
            <a:r>
              <a:rPr lang="fi-FI" dirty="0" smtClean="0"/>
              <a:t> </a:t>
            </a:r>
            <a:r>
              <a:rPr lang="fi-FI" dirty="0" err="1" smtClean="0"/>
              <a:t>target</a:t>
            </a:r>
            <a:endParaRPr lang="fi-FI" dirty="0"/>
          </a:p>
        </p:txBody>
      </p:sp>
      <p:sp>
        <p:nvSpPr>
          <p:cNvPr id="20" name="Chevron 19"/>
          <p:cNvSpPr/>
          <p:nvPr/>
        </p:nvSpPr>
        <p:spPr>
          <a:xfrm rot="5400000">
            <a:off x="2486693" y="1723317"/>
            <a:ext cx="458624" cy="17421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5400000" flipV="1">
            <a:off x="2444410" y="2241447"/>
            <a:ext cx="538753" cy="165964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10985" y="3019718"/>
            <a:ext cx="2714848" cy="203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89" y="3795275"/>
            <a:ext cx="1501138" cy="14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 rot="2755775">
            <a:off x="7649363" y="3411416"/>
            <a:ext cx="162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separator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40107" y="2354220"/>
            <a:ext cx="224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 smtClean="0"/>
              <a:t>Ion</a:t>
            </a:r>
            <a:r>
              <a:rPr lang="fi-FI" dirty="0" smtClean="0"/>
              <a:t> 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</a:t>
            </a:r>
          </a:p>
          <a:p>
            <a:pPr algn="ctr"/>
            <a:r>
              <a:rPr lang="fi-FI" dirty="0" err="1" smtClean="0"/>
              <a:t>rf</a:t>
            </a:r>
            <a:r>
              <a:rPr lang="fi-FI" dirty="0" smtClean="0"/>
              <a:t> </a:t>
            </a:r>
            <a:r>
              <a:rPr lang="fi-FI" dirty="0" err="1" smtClean="0"/>
              <a:t>sextupole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1505772" y="5428142"/>
            <a:ext cx="6160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200" dirty="0" err="1" smtClean="0">
                <a:solidFill>
                  <a:srgbClr val="0000FF"/>
                </a:solidFill>
              </a:rPr>
              <a:t>Ion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survival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smtClean="0">
                <a:solidFill>
                  <a:srgbClr val="0000FF"/>
                </a:solidFill>
                <a:latin typeface="Cambria" pitchFamily="18" charset="0"/>
              </a:rPr>
              <a:t>→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ion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guide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method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(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non-selective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)</a:t>
            </a:r>
            <a:endParaRPr lang="fi-FI" sz="2200" dirty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2200" dirty="0" err="1" smtClean="0">
                <a:solidFill>
                  <a:srgbClr val="0000FF"/>
                </a:solidFill>
              </a:rPr>
              <a:t>Neutralization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smtClean="0">
                <a:solidFill>
                  <a:srgbClr val="0000FF"/>
                </a:solidFill>
                <a:latin typeface="Cambria" pitchFamily="18" charset="0"/>
              </a:rPr>
              <a:t>→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laser 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re-ionization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 (Z </a:t>
            </a:r>
            <a:r>
              <a:rPr lang="fi-FI" sz="2200" dirty="0" err="1" smtClean="0">
                <a:solidFill>
                  <a:srgbClr val="0000FF"/>
                </a:solidFill>
                <a:latin typeface="Calibri"/>
              </a:rPr>
              <a:t>selectivity</a:t>
            </a:r>
            <a:r>
              <a:rPr lang="fi-FI" sz="2200" dirty="0" smtClean="0">
                <a:solidFill>
                  <a:srgbClr val="0000FF"/>
                </a:solidFill>
                <a:latin typeface="Calibri"/>
              </a:rPr>
              <a:t>)</a:t>
            </a:r>
            <a:endParaRPr lang="fi-FI" sz="2200" dirty="0">
              <a:solidFill>
                <a:srgbClr val="0000F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48716" y="4051000"/>
            <a:ext cx="584791" cy="2020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ight Arrow 22"/>
          <p:cNvSpPr/>
          <p:nvPr/>
        </p:nvSpPr>
        <p:spPr>
          <a:xfrm>
            <a:off x="7021031" y="4023918"/>
            <a:ext cx="584791" cy="2020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02849"/>
            <a:ext cx="9144000" cy="6052301"/>
            <a:chOff x="0" y="402849"/>
            <a:chExt cx="9144000" cy="60523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2849"/>
              <a:ext cx="9144000" cy="60523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657350" y="3429000"/>
              <a:ext cx="1209675" cy="885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8850" y="1242430"/>
            <a:ext cx="4375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https://www.jyu.fi/fysiikka/en/research/accelerator/igisol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276872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00FF"/>
                </a:solidFill>
              </a:rPr>
              <a:t>K=30 </a:t>
            </a:r>
            <a:r>
              <a:rPr lang="fi-FI" sz="1600" dirty="0" err="1" smtClean="0">
                <a:solidFill>
                  <a:srgbClr val="0000FF"/>
                </a:solidFill>
              </a:rPr>
              <a:t>MeV</a:t>
            </a:r>
            <a:endParaRPr lang="fi-FI" sz="1600" dirty="0">
              <a:solidFill>
                <a:srgbClr val="0000FF"/>
              </a:solidFill>
            </a:endParaRPr>
          </a:p>
          <a:p>
            <a:r>
              <a:rPr lang="fi-FI" sz="1600" dirty="0" err="1" smtClean="0">
                <a:solidFill>
                  <a:srgbClr val="0000FF"/>
                </a:solidFill>
              </a:rPr>
              <a:t>cyclotron</a:t>
            </a:r>
            <a:endParaRPr lang="fi-FI" sz="160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3143" y="314325"/>
            <a:ext cx="1598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0000FF"/>
                </a:solidFill>
              </a:rPr>
              <a:t>from</a:t>
            </a:r>
            <a:r>
              <a:rPr lang="fi-FI" sz="1600" dirty="0" smtClean="0">
                <a:solidFill>
                  <a:srgbClr val="0000FF"/>
                </a:solidFill>
              </a:rPr>
              <a:t> K=130 </a:t>
            </a:r>
            <a:r>
              <a:rPr lang="fi-FI" sz="1600" dirty="0" err="1" smtClean="0">
                <a:solidFill>
                  <a:srgbClr val="0000FF"/>
                </a:solidFill>
              </a:rPr>
              <a:t>MeV</a:t>
            </a:r>
            <a:endParaRPr lang="fi-FI" sz="1600" dirty="0">
              <a:solidFill>
                <a:srgbClr val="0000FF"/>
              </a:solidFill>
            </a:endParaRPr>
          </a:p>
          <a:p>
            <a:r>
              <a:rPr lang="fi-FI" sz="1600" dirty="0" err="1" smtClean="0">
                <a:solidFill>
                  <a:srgbClr val="0000FF"/>
                </a:solidFill>
              </a:rPr>
              <a:t>cyclotron</a:t>
            </a:r>
            <a:endParaRPr lang="fi-FI" sz="1600" dirty="0" smtClean="0">
              <a:solidFill>
                <a:srgbClr val="0000FF"/>
              </a:solidFill>
            </a:endParaRPr>
          </a:p>
        </p:txBody>
      </p:sp>
      <p:sp>
        <p:nvSpPr>
          <p:cNvPr id="11" name="Text Box 280"/>
          <p:cNvSpPr txBox="1">
            <a:spLocks noChangeArrowheads="1"/>
          </p:cNvSpPr>
          <p:nvPr/>
        </p:nvSpPr>
        <p:spPr bwMode="auto">
          <a:xfrm>
            <a:off x="4254927" y="211333"/>
            <a:ext cx="39032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IGISOL-4 – since 2013 </a:t>
            </a:r>
            <a:endParaRPr lang="en-GB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325144" y="1751806"/>
            <a:ext cx="6858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3135" y="1633649"/>
            <a:ext cx="252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00B050"/>
                </a:solidFill>
              </a:rPr>
              <a:t>Off-line</a:t>
            </a:r>
            <a:r>
              <a:rPr lang="fi-FI" sz="1600" dirty="0" smtClean="0">
                <a:solidFill>
                  <a:srgbClr val="00B050"/>
                </a:solidFill>
              </a:rPr>
              <a:t> </a:t>
            </a:r>
            <a:r>
              <a:rPr lang="fi-FI" sz="1600" dirty="0" err="1" smtClean="0">
                <a:solidFill>
                  <a:srgbClr val="00B050"/>
                </a:solidFill>
              </a:rPr>
              <a:t>ion</a:t>
            </a:r>
            <a:r>
              <a:rPr lang="fi-FI" sz="1600" dirty="0" smtClean="0">
                <a:solidFill>
                  <a:srgbClr val="00B050"/>
                </a:solidFill>
              </a:rPr>
              <a:t> </a:t>
            </a:r>
            <a:r>
              <a:rPr lang="fi-FI" sz="1600" dirty="0" err="1" smtClean="0">
                <a:solidFill>
                  <a:srgbClr val="00B050"/>
                </a:solidFill>
              </a:rPr>
              <a:t>sources</a:t>
            </a:r>
            <a:r>
              <a:rPr lang="fi-FI" sz="16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fi-FI" sz="1600" dirty="0" smtClean="0">
                <a:solidFill>
                  <a:srgbClr val="00B050"/>
                </a:solidFill>
              </a:rPr>
              <a:t>(</a:t>
            </a:r>
            <a:r>
              <a:rPr lang="fi-FI" sz="1600" dirty="0" err="1" smtClean="0">
                <a:solidFill>
                  <a:srgbClr val="00B050"/>
                </a:solidFill>
              </a:rPr>
              <a:t>discharge</a:t>
            </a:r>
            <a:r>
              <a:rPr lang="fi-FI" sz="1600" dirty="0" smtClean="0">
                <a:solidFill>
                  <a:srgbClr val="00B050"/>
                </a:solidFill>
              </a:rPr>
              <a:t>, </a:t>
            </a:r>
            <a:r>
              <a:rPr lang="fi-FI" sz="1600" dirty="0" err="1" smtClean="0">
                <a:solidFill>
                  <a:srgbClr val="00B050"/>
                </a:solidFill>
              </a:rPr>
              <a:t>carbon</a:t>
            </a:r>
            <a:r>
              <a:rPr lang="fi-FI" sz="1600" dirty="0" smtClean="0">
                <a:solidFill>
                  <a:srgbClr val="00B050"/>
                </a:solidFill>
              </a:rPr>
              <a:t> </a:t>
            </a:r>
            <a:r>
              <a:rPr lang="fi-FI" sz="1600" dirty="0" err="1" smtClean="0">
                <a:solidFill>
                  <a:srgbClr val="00B050"/>
                </a:solidFill>
              </a:rPr>
              <a:t>cluster</a:t>
            </a:r>
            <a:r>
              <a:rPr lang="fi-FI" sz="1600" dirty="0" smtClean="0">
                <a:solidFill>
                  <a:srgbClr val="00B050"/>
                </a:solidFill>
              </a:rPr>
              <a:t>…)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8143875" y="2295525"/>
            <a:ext cx="28575" cy="2962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34300" y="4829175"/>
            <a:ext cx="438150" cy="4191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64595" y="2396609"/>
            <a:ext cx="171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rgbClr val="FF0000"/>
                </a:solidFill>
              </a:rPr>
              <a:t>Laser transport</a:t>
            </a:r>
          </a:p>
          <a:p>
            <a:r>
              <a:rPr lang="fi-FI" sz="1600" dirty="0" smtClean="0">
                <a:solidFill>
                  <a:srgbClr val="FF0000"/>
                </a:solidFill>
              </a:rPr>
              <a:t>for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optical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sz="1600" dirty="0" err="1" smtClean="0">
                <a:solidFill>
                  <a:srgbClr val="FF0000"/>
                </a:solidFill>
              </a:rPr>
              <a:t>manipulation/IRIS</a:t>
            </a:r>
            <a:endParaRPr lang="fi-FI" sz="16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9059" y="5274422"/>
            <a:ext cx="2281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0000FF"/>
                </a:solidFill>
              </a:rPr>
              <a:t>Mass</a:t>
            </a:r>
            <a:r>
              <a:rPr lang="fi-FI" sz="1600" dirty="0" smtClean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spectrometry</a:t>
            </a:r>
            <a:endParaRPr lang="fi-FI" sz="1600" dirty="0" smtClean="0">
              <a:solidFill>
                <a:srgbClr val="0000FF"/>
              </a:solidFill>
            </a:endParaRPr>
          </a:p>
          <a:p>
            <a:r>
              <a:rPr lang="fi-FI" sz="1600" dirty="0" smtClean="0">
                <a:solidFill>
                  <a:srgbClr val="0000FF"/>
                </a:solidFill>
              </a:rPr>
              <a:t>&amp; </a:t>
            </a:r>
            <a:r>
              <a:rPr lang="fi-FI" sz="1600" dirty="0" err="1" smtClean="0">
                <a:solidFill>
                  <a:srgbClr val="0000FF"/>
                </a:solidFill>
              </a:rPr>
              <a:t>post-trap</a:t>
            </a:r>
            <a:r>
              <a:rPr lang="fi-FI" sz="1600" dirty="0" smtClean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spectroscopy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05800" y="5172075"/>
            <a:ext cx="600075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34250" y="3762375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0000FF"/>
                </a:solidFill>
              </a:rPr>
              <a:t>Collinear</a:t>
            </a:r>
            <a:r>
              <a:rPr lang="fi-FI" sz="1600" dirty="0" smtClean="0">
                <a:solidFill>
                  <a:srgbClr val="0000FF"/>
                </a:solidFill>
              </a:rPr>
              <a:t> laser</a:t>
            </a:r>
          </a:p>
          <a:p>
            <a:r>
              <a:rPr lang="fi-FI" sz="1600" dirty="0" err="1" smtClean="0">
                <a:solidFill>
                  <a:srgbClr val="0000FF"/>
                </a:solidFill>
              </a:rPr>
              <a:t>spectroscopy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353425" y="4333875"/>
            <a:ext cx="533400" cy="101917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267075" y="1304925"/>
            <a:ext cx="9525" cy="1695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28900" y="2905125"/>
            <a:ext cx="657225" cy="1143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181100" y="2012156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52625" y="2752725"/>
            <a:ext cx="381000" cy="809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7544" y="3650357"/>
            <a:ext cx="301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smtClean="0">
                <a:solidFill>
                  <a:srgbClr val="FF0000"/>
                </a:solidFill>
              </a:rPr>
              <a:t>Laser </a:t>
            </a:r>
            <a:r>
              <a:rPr lang="fi-FI" sz="1600" dirty="0" err="1" smtClean="0">
                <a:solidFill>
                  <a:srgbClr val="FF0000"/>
                </a:solidFill>
              </a:rPr>
              <a:t>ionization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in-source/in-jet</a:t>
            </a:r>
            <a:endParaRPr lang="fi-FI" sz="1600" dirty="0" smtClean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403648" y="2867028"/>
            <a:ext cx="749002" cy="850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20173" y="4312894"/>
            <a:ext cx="220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 smtClean="0">
                <a:solidFill>
                  <a:srgbClr val="0000FF"/>
                </a:solidFill>
              </a:rPr>
              <a:t>Decay</a:t>
            </a:r>
            <a:r>
              <a:rPr lang="fi-FI" sz="1600" dirty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spectroscopy</a:t>
            </a:r>
            <a:endParaRPr lang="fi-FI" sz="1600" dirty="0" smtClean="0">
              <a:solidFill>
                <a:srgbClr val="0000FF"/>
              </a:solidFill>
            </a:endParaRPr>
          </a:p>
          <a:p>
            <a:pPr algn="ctr"/>
            <a:r>
              <a:rPr lang="fi-FI" sz="1600" dirty="0" smtClean="0">
                <a:solidFill>
                  <a:srgbClr val="0000FF"/>
                </a:solidFill>
              </a:rPr>
              <a:t>(</a:t>
            </a:r>
            <a:r>
              <a:rPr lang="fi-FI" sz="1600" dirty="0" err="1" smtClean="0">
                <a:solidFill>
                  <a:srgbClr val="0000FF"/>
                </a:solidFill>
              </a:rPr>
              <a:t>beam</a:t>
            </a:r>
            <a:r>
              <a:rPr lang="fi-FI" sz="1600" dirty="0" smtClean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line</a:t>
            </a:r>
            <a:r>
              <a:rPr lang="fi-FI" sz="1600" dirty="0" smtClean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not</a:t>
            </a:r>
            <a:r>
              <a:rPr lang="fi-FI" sz="1600" dirty="0" smtClean="0">
                <a:solidFill>
                  <a:srgbClr val="0000FF"/>
                </a:solidFill>
              </a:rPr>
              <a:t> </a:t>
            </a:r>
            <a:r>
              <a:rPr lang="fi-FI" sz="1600" dirty="0" err="1" smtClean="0">
                <a:solidFill>
                  <a:srgbClr val="0000FF"/>
                </a:solidFill>
              </a:rPr>
              <a:t>shown</a:t>
            </a:r>
            <a:r>
              <a:rPr lang="fi-FI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324600" y="3943350"/>
            <a:ext cx="200025" cy="71437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TUMMAP~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/>
          <a:stretch/>
        </p:blipFill>
        <p:spPr>
          <a:xfrm>
            <a:off x="4698442" y="762363"/>
            <a:ext cx="3312368" cy="303525"/>
          </a:xfrm>
          <a:prstGeom prst="rect">
            <a:avLst/>
          </a:prstGeom>
        </p:spPr>
      </p:pic>
      <p:sp>
        <p:nvSpPr>
          <p:cNvPr id="35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" y="3961363"/>
            <a:ext cx="2699869" cy="202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691116" y="6028659"/>
            <a:ext cx="31983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Reponen,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PS1-C016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1009" y="6032202"/>
            <a:ext cx="28760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Jokinen,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Plenary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3" name="Text Box 59"/>
          <p:cNvSpPr txBox="1">
            <a:spLocks noChangeArrowheads="1"/>
          </p:cNvSpPr>
          <p:nvPr/>
        </p:nvSpPr>
        <p:spPr bwMode="auto">
          <a:xfrm>
            <a:off x="698683" y="272261"/>
            <a:ext cx="58935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 more element-selective approach</a:t>
            </a:r>
          </a:p>
        </p:txBody>
      </p:sp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4" y="2017368"/>
            <a:ext cx="2910418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5" t="4695" r="8352"/>
          <a:stretch/>
        </p:blipFill>
        <p:spPr>
          <a:xfrm>
            <a:off x="3291563" y="1558977"/>
            <a:ext cx="5852437" cy="4396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479" y="842045"/>
            <a:ext cx="675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0000FF"/>
                </a:solidFill>
              </a:rPr>
              <a:t>First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on-line</a:t>
            </a:r>
            <a:r>
              <a:rPr lang="fi-FI" sz="2400" dirty="0" smtClean="0">
                <a:solidFill>
                  <a:srgbClr val="0000FF"/>
                </a:solidFill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</a:rPr>
              <a:t>in-gas-cell</a:t>
            </a:r>
            <a:r>
              <a:rPr lang="fi-FI" sz="2400" dirty="0" smtClean="0">
                <a:solidFill>
                  <a:srgbClr val="0000FF"/>
                </a:solidFill>
              </a:rPr>
              <a:t> laser </a:t>
            </a:r>
            <a:r>
              <a:rPr lang="fi-FI" sz="2400" dirty="0" err="1" smtClean="0">
                <a:solidFill>
                  <a:srgbClr val="0000FF"/>
                </a:solidFill>
              </a:rPr>
              <a:t>ionization</a:t>
            </a:r>
            <a:r>
              <a:rPr lang="fi-FI" sz="2400" dirty="0" smtClean="0">
                <a:solidFill>
                  <a:srgbClr val="0000FF"/>
                </a:solidFill>
              </a:rPr>
              <a:t> (2013):</a:t>
            </a:r>
          </a:p>
          <a:p>
            <a:r>
              <a:rPr lang="fi-FI" sz="2400" baseline="30000" dirty="0" smtClean="0">
                <a:solidFill>
                  <a:srgbClr val="0000FF"/>
                </a:solidFill>
              </a:rPr>
              <a:t>        58</a:t>
            </a:r>
            <a:r>
              <a:rPr lang="fi-FI" sz="2400" dirty="0" smtClean="0">
                <a:solidFill>
                  <a:srgbClr val="0000FF"/>
                </a:solidFill>
              </a:rPr>
              <a:t>Ni(p,n)</a:t>
            </a:r>
            <a:r>
              <a:rPr lang="fi-FI" sz="2400" baseline="30000" dirty="0" smtClean="0">
                <a:solidFill>
                  <a:srgbClr val="0000FF"/>
                </a:solidFill>
              </a:rPr>
              <a:t>58</a:t>
            </a:r>
            <a:r>
              <a:rPr lang="fi-FI" sz="2400" dirty="0" smtClean="0">
                <a:solidFill>
                  <a:srgbClr val="0000FF"/>
                </a:solidFill>
              </a:rPr>
              <a:t>Cu (</a:t>
            </a:r>
            <a:r>
              <a:rPr lang="el-GR" sz="2400" dirty="0" smtClean="0">
                <a:solidFill>
                  <a:srgbClr val="0000FF"/>
                </a:solidFill>
              </a:rPr>
              <a:t>τ</a:t>
            </a:r>
            <a:r>
              <a:rPr lang="fi-FI" sz="2400" baseline="-25000" dirty="0" smtClean="0">
                <a:solidFill>
                  <a:srgbClr val="0000FF"/>
                </a:solidFill>
              </a:rPr>
              <a:t>1/2</a:t>
            </a:r>
            <a:r>
              <a:rPr lang="fi-FI" sz="2400" dirty="0" smtClean="0">
                <a:solidFill>
                  <a:srgbClr val="0000FF"/>
                </a:solidFill>
              </a:rPr>
              <a:t>=3.2 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258" y="5433789"/>
            <a:ext cx="2631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Dual-chamber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gas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cell</a:t>
            </a:r>
            <a:endParaRPr lang="fi-FI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Mass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separator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i="1" dirty="0" smtClean="0">
                <a:solidFill>
                  <a:srgbClr val="0000FF"/>
                </a:solidFill>
              </a:rPr>
              <a:t>A</a:t>
            </a:r>
            <a:r>
              <a:rPr lang="fi-FI" dirty="0" smtClean="0">
                <a:solidFill>
                  <a:srgbClr val="0000FF"/>
                </a:solidFill>
              </a:rPr>
              <a:t>=58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Lasers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on/off</a:t>
            </a:r>
            <a:r>
              <a:rPr lang="fi-FI" dirty="0" smtClean="0">
                <a:solidFill>
                  <a:srgbClr val="0000FF"/>
                </a:solidFill>
              </a:rPr>
              <a:t> 1 </a:t>
            </a:r>
            <a:r>
              <a:rPr lang="fi-FI" dirty="0" err="1" smtClean="0">
                <a:solidFill>
                  <a:srgbClr val="0000FF"/>
                </a:solidFill>
              </a:rPr>
              <a:t>hour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804" y="5869173"/>
            <a:ext cx="237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FF"/>
                </a:solidFill>
              </a:rPr>
              <a:t>Total </a:t>
            </a:r>
            <a:r>
              <a:rPr lang="fi-FI" dirty="0" err="1" smtClean="0">
                <a:solidFill>
                  <a:srgbClr val="0000FF"/>
                </a:solidFill>
              </a:rPr>
              <a:t>efficiency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smtClean="0">
                <a:solidFill>
                  <a:srgbClr val="0000FF"/>
                </a:solidFill>
                <a:latin typeface="Cambria" panose="02040503050406030204" pitchFamily="18" charset="0"/>
              </a:rPr>
              <a:t>~</a:t>
            </a:r>
            <a:r>
              <a:rPr lang="fi-FI" dirty="0" smtClean="0">
                <a:solidFill>
                  <a:srgbClr val="0000FF"/>
                </a:solidFill>
              </a:rPr>
              <a:t>1%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13" y="827768"/>
            <a:ext cx="7499181" cy="3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logo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6370638"/>
            <a:ext cx="403225" cy="454025"/>
          </a:xfrm>
          <a:prstGeom prst="rect">
            <a:avLst/>
          </a:prstGeom>
          <a:noFill/>
        </p:spPr>
      </p:pic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663288" y="189475"/>
            <a:ext cx="68429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Gas jet laser ionization – how and why?</a:t>
            </a:r>
            <a:endParaRPr lang="en-GB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7" name="Picture 8" descr="TUMMAP~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6176" y="776177"/>
            <a:ext cx="501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200" dirty="0" smtClean="0">
                <a:solidFill>
                  <a:srgbClr val="0000FF"/>
                </a:solidFill>
              </a:rPr>
              <a:t>a </a:t>
            </a:r>
            <a:r>
              <a:rPr lang="fi-FI" sz="2200" dirty="0" err="1" smtClean="0">
                <a:solidFill>
                  <a:srgbClr val="0000FF"/>
                </a:solidFill>
              </a:rPr>
              <a:t>quest</a:t>
            </a:r>
            <a:r>
              <a:rPr lang="fi-FI" sz="2200" dirty="0" smtClean="0">
                <a:solidFill>
                  <a:srgbClr val="0000FF"/>
                </a:solidFill>
              </a:rPr>
              <a:t> for </a:t>
            </a:r>
            <a:r>
              <a:rPr lang="fi-FI" sz="2200" dirty="0" smtClean="0">
                <a:solidFill>
                  <a:srgbClr val="FF0000"/>
                </a:solidFill>
              </a:rPr>
              <a:t>PURE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radioactive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ion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0000FF"/>
                </a:solidFill>
              </a:rPr>
              <a:t>beams</a:t>
            </a:r>
            <a:endParaRPr lang="fi-FI" sz="2200" dirty="0" smtClean="0">
              <a:solidFill>
                <a:srgbClr val="0000FF"/>
              </a:solidFill>
            </a:endParaRPr>
          </a:p>
          <a:p>
            <a:r>
              <a:rPr lang="fi-FI" sz="22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fi-FI" sz="2200" dirty="0" smtClean="0">
                <a:solidFill>
                  <a:srgbClr val="0000FF"/>
                </a:solidFill>
                <a:latin typeface="Cambria" pitchFamily="18" charset="0"/>
              </a:rPr>
              <a:t>    → </a:t>
            </a:r>
            <a:r>
              <a:rPr lang="fi-FI" sz="2200" dirty="0" smtClean="0">
                <a:solidFill>
                  <a:srgbClr val="0000FF"/>
                </a:solidFill>
              </a:rPr>
              <a:t>(the </a:t>
            </a:r>
            <a:r>
              <a:rPr lang="fi-FI" sz="2200" dirty="0" smtClean="0">
                <a:solidFill>
                  <a:srgbClr val="FF0000"/>
                </a:solidFill>
              </a:rPr>
              <a:t>L</a:t>
            </a:r>
            <a:r>
              <a:rPr lang="fi-FI" sz="2200" dirty="0" smtClean="0">
                <a:solidFill>
                  <a:srgbClr val="0000FF"/>
                </a:solidFill>
              </a:rPr>
              <a:t>aser </a:t>
            </a:r>
            <a:r>
              <a:rPr lang="fi-FI" sz="2200" dirty="0" err="1" smtClean="0">
                <a:solidFill>
                  <a:srgbClr val="FF0000"/>
                </a:solidFill>
              </a:rPr>
              <a:t>I</a:t>
            </a:r>
            <a:r>
              <a:rPr lang="fi-FI" sz="2200" dirty="0" err="1" smtClean="0">
                <a:solidFill>
                  <a:srgbClr val="0000FF"/>
                </a:solidFill>
              </a:rPr>
              <a:t>on</a:t>
            </a:r>
            <a:r>
              <a:rPr lang="fi-FI" sz="2200" dirty="0" smtClean="0">
                <a:solidFill>
                  <a:srgbClr val="0000FF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S</a:t>
            </a:r>
            <a:r>
              <a:rPr lang="fi-FI" sz="2200" dirty="0" err="1" smtClean="0">
                <a:solidFill>
                  <a:srgbClr val="0000FF"/>
                </a:solidFill>
              </a:rPr>
              <a:t>ource</a:t>
            </a:r>
            <a:r>
              <a:rPr lang="fi-FI" sz="2200" dirty="0" smtClean="0">
                <a:solidFill>
                  <a:srgbClr val="0000FF"/>
                </a:solidFill>
              </a:rPr>
              <a:t> ``</a:t>
            </a:r>
            <a:r>
              <a:rPr lang="fi-FI" sz="2200" dirty="0" smtClean="0">
                <a:solidFill>
                  <a:srgbClr val="FF0000"/>
                </a:solidFill>
              </a:rPr>
              <a:t>T</a:t>
            </a:r>
            <a:r>
              <a:rPr lang="fi-FI" sz="2200" dirty="0" smtClean="0">
                <a:solidFill>
                  <a:srgbClr val="0000FF"/>
                </a:solidFill>
              </a:rPr>
              <a:t>rap´´)</a:t>
            </a:r>
            <a:endParaRPr lang="fi-FI" sz="2200" dirty="0">
              <a:solidFill>
                <a:srgbClr val="0000FF"/>
              </a:solidFill>
            </a:endParaRPr>
          </a:p>
        </p:txBody>
      </p:sp>
      <p:sp>
        <p:nvSpPr>
          <p:cNvPr id="32" name="Text Box 232"/>
          <p:cNvSpPr txBox="1">
            <a:spLocks noChangeArrowheads="1"/>
          </p:cNvSpPr>
          <p:nvPr/>
        </p:nvSpPr>
        <p:spPr bwMode="auto">
          <a:xfrm>
            <a:off x="687690" y="3643202"/>
            <a:ext cx="3755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I.D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Moore et al., AIP 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Conf. Proc.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831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(2006) 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511</a:t>
            </a:r>
          </a:p>
          <a:p>
            <a:pPr algn="l"/>
            <a:r>
              <a:rPr lang="fi-FI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fi-FI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Kudryavtsev</a:t>
            </a:r>
            <a:r>
              <a:rPr lang="fi-FI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NIMB  297 (2013) 7</a:t>
            </a:r>
            <a:endParaRPr lang="en-US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790352" y="4150239"/>
            <a:ext cx="7860594" cy="2300366"/>
            <a:chOff x="790352" y="4150239"/>
            <a:chExt cx="7860594" cy="2300366"/>
          </a:xfrm>
        </p:grpSpPr>
        <p:sp>
          <p:nvSpPr>
            <p:cNvPr id="16" name="Down Arrow 15"/>
            <p:cNvSpPr/>
            <p:nvPr/>
          </p:nvSpPr>
          <p:spPr>
            <a:xfrm rot="9946046">
              <a:off x="7664249" y="4905324"/>
              <a:ext cx="346873" cy="118165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utoShape 42"/>
            <p:cNvSpPr>
              <a:spLocks noChangeAspect="1" noChangeArrowheads="1"/>
            </p:cNvSpPr>
            <p:nvPr/>
          </p:nvSpPr>
          <p:spPr bwMode="auto">
            <a:xfrm rot="2040078" flipH="1">
              <a:off x="7802297" y="5039692"/>
              <a:ext cx="120547" cy="776348"/>
            </a:xfrm>
            <a:prstGeom prst="upArrow">
              <a:avLst>
                <a:gd name="adj1" fmla="val 50000"/>
                <a:gd name="adj2" fmla="val 122222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678DA5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615385" y="5247126"/>
              <a:ext cx="418792" cy="452128"/>
              <a:chOff x="5614956" y="3324193"/>
              <a:chExt cx="418792" cy="45212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711413" y="365756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882863" y="359565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18569" y="364328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661994" y="346413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14956" y="342640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852555" y="347155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615296" y="352431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97137" y="351707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9941369">
                <a:off x="5654850" y="360700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733802" y="349530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47132" y="3324193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676342" y="335249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47192" y="340896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44763" y="336943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23379" y="362803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99519" y="358851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738193" y="354360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09057" y="344087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891521" y="353383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794757" y="346706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722453" y="347430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Arc 45"/>
            <p:cNvSpPr>
              <a:spLocks noChangeAspect="1"/>
            </p:cNvSpPr>
            <p:nvPr/>
          </p:nvSpPr>
          <p:spPr bwMode="auto">
            <a:xfrm rot="20710658" flipH="1">
              <a:off x="7040887" y="5444126"/>
              <a:ext cx="1610059" cy="370709"/>
            </a:xfrm>
            <a:custGeom>
              <a:avLst/>
              <a:gdLst>
                <a:gd name="G0" fmla="+- 21600 0 0"/>
                <a:gd name="G1" fmla="+- 19281 0 0"/>
                <a:gd name="G2" fmla="+- 21600 0 0"/>
                <a:gd name="T0" fmla="*/ 31337 w 43200"/>
                <a:gd name="T1" fmla="*/ 0 h 40881"/>
                <a:gd name="T2" fmla="*/ 11412 w 43200"/>
                <a:gd name="T3" fmla="*/ 234 h 40881"/>
                <a:gd name="T4" fmla="*/ 21600 w 43200"/>
                <a:gd name="T5" fmla="*/ 19281 h 40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881" fill="none" extrusionOk="0">
                  <a:moveTo>
                    <a:pt x="31336" y="0"/>
                  </a:moveTo>
                  <a:cubicBezTo>
                    <a:pt x="38612" y="3674"/>
                    <a:pt x="43200" y="11130"/>
                    <a:pt x="43200" y="19281"/>
                  </a:cubicBezTo>
                  <a:cubicBezTo>
                    <a:pt x="43200" y="31210"/>
                    <a:pt x="33529" y="40881"/>
                    <a:pt x="21600" y="40881"/>
                  </a:cubicBezTo>
                  <a:cubicBezTo>
                    <a:pt x="9670" y="40881"/>
                    <a:pt x="0" y="31210"/>
                    <a:pt x="0" y="19281"/>
                  </a:cubicBezTo>
                  <a:cubicBezTo>
                    <a:pt x="-1" y="11313"/>
                    <a:pt x="4386" y="3992"/>
                    <a:pt x="11412" y="234"/>
                  </a:cubicBezTo>
                </a:path>
                <a:path w="43200" h="40881" stroke="0" extrusionOk="0">
                  <a:moveTo>
                    <a:pt x="31336" y="0"/>
                  </a:moveTo>
                  <a:cubicBezTo>
                    <a:pt x="38612" y="3674"/>
                    <a:pt x="43200" y="11130"/>
                    <a:pt x="43200" y="19281"/>
                  </a:cubicBezTo>
                  <a:cubicBezTo>
                    <a:pt x="43200" y="31210"/>
                    <a:pt x="33529" y="40881"/>
                    <a:pt x="21600" y="40881"/>
                  </a:cubicBezTo>
                  <a:cubicBezTo>
                    <a:pt x="9670" y="40881"/>
                    <a:pt x="0" y="31210"/>
                    <a:pt x="0" y="19281"/>
                  </a:cubicBezTo>
                  <a:cubicBezTo>
                    <a:pt x="-1" y="11313"/>
                    <a:pt x="4386" y="3992"/>
                    <a:pt x="11412" y="234"/>
                  </a:cubicBezTo>
                  <a:lnTo>
                    <a:pt x="21600" y="19281"/>
                  </a:lnTo>
                  <a:close/>
                </a:path>
              </a:pathLst>
            </a:custGeom>
            <a:noFill/>
            <a:ln>
              <a:headEnd/>
              <a:tailEnd type="arrow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95817" y="4925773"/>
              <a:ext cx="1901719" cy="1136596"/>
              <a:chOff x="4968777" y="4808810"/>
              <a:chExt cx="1901719" cy="1136596"/>
            </a:xfrm>
          </p:grpSpPr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4968777" y="4847053"/>
                <a:ext cx="512735" cy="3226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 dirty="0"/>
                  <a:t>2</a:t>
                </a:r>
                <a:r>
                  <a:rPr lang="en-GB" dirty="0"/>
                  <a:t>P</a:t>
                </a:r>
                <a:r>
                  <a:rPr lang="en-GB" baseline="-25000" dirty="0"/>
                  <a:t>3/2</a:t>
                </a:r>
                <a:endParaRPr lang="en-US" baseline="30000" dirty="0"/>
              </a:p>
            </p:txBody>
          </p:sp>
          <p:sp>
            <p:nvSpPr>
              <p:cNvPr id="21" name="Text Box 35"/>
              <p:cNvSpPr txBox="1">
                <a:spLocks noChangeArrowheads="1"/>
              </p:cNvSpPr>
              <p:nvPr/>
            </p:nvSpPr>
            <p:spPr bwMode="auto">
              <a:xfrm>
                <a:off x="4984680" y="5155170"/>
                <a:ext cx="502499" cy="3226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 dirty="0"/>
                  <a:t>2</a:t>
                </a:r>
                <a:r>
                  <a:rPr lang="en-GB" dirty="0"/>
                  <a:t>P</a:t>
                </a:r>
                <a:r>
                  <a:rPr lang="en-GB" baseline="-25000" dirty="0"/>
                  <a:t>1/2</a:t>
                </a:r>
                <a:endParaRPr lang="en-US" baseline="30000" dirty="0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>
                <a:off x="5485833" y="5755973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5485833" y="5377108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5485833" y="5092959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 Box 43"/>
              <p:cNvSpPr txBox="1">
                <a:spLocks noChangeArrowheads="1"/>
              </p:cNvSpPr>
              <p:nvPr/>
            </p:nvSpPr>
            <p:spPr bwMode="auto">
              <a:xfrm>
                <a:off x="5006747" y="5579528"/>
                <a:ext cx="480166" cy="3226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 dirty="0"/>
                  <a:t>2</a:t>
                </a:r>
                <a:r>
                  <a:rPr lang="en-GB" dirty="0"/>
                  <a:t>S</a:t>
                </a:r>
                <a:r>
                  <a:rPr lang="en-GB" baseline="-25000" dirty="0"/>
                  <a:t>1/2</a:t>
                </a:r>
                <a:endParaRPr lang="en-US" baseline="30000" dirty="0"/>
              </a:p>
            </p:txBody>
          </p:sp>
          <p:sp>
            <p:nvSpPr>
              <p:cNvPr id="26" name="Line 48"/>
              <p:cNvSpPr>
                <a:spLocks noChangeShapeType="1"/>
              </p:cNvSpPr>
              <p:nvPr/>
            </p:nvSpPr>
            <p:spPr bwMode="auto">
              <a:xfrm>
                <a:off x="6379164" y="5945406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5977165" y="5755973"/>
                <a:ext cx="401999" cy="1894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51"/>
              <p:cNvSpPr>
                <a:spLocks noChangeShapeType="1"/>
              </p:cNvSpPr>
              <p:nvPr/>
            </p:nvSpPr>
            <p:spPr bwMode="auto">
              <a:xfrm>
                <a:off x="6379164" y="5661257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 flipV="1">
                <a:off x="5977165" y="5661257"/>
                <a:ext cx="401999" cy="947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53"/>
              <p:cNvSpPr>
                <a:spLocks noChangeShapeType="1"/>
              </p:cNvSpPr>
              <p:nvPr/>
            </p:nvSpPr>
            <p:spPr bwMode="auto">
              <a:xfrm>
                <a:off x="6334498" y="4950884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Line 54"/>
              <p:cNvSpPr>
                <a:spLocks noChangeShapeType="1"/>
              </p:cNvSpPr>
              <p:nvPr/>
            </p:nvSpPr>
            <p:spPr bwMode="auto">
              <a:xfrm>
                <a:off x="6334498" y="5092959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55"/>
              <p:cNvSpPr>
                <a:spLocks noChangeShapeType="1"/>
              </p:cNvSpPr>
              <p:nvPr/>
            </p:nvSpPr>
            <p:spPr bwMode="auto">
              <a:xfrm>
                <a:off x="6334498" y="5235033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Line 56"/>
              <p:cNvSpPr>
                <a:spLocks noChangeShapeType="1"/>
              </p:cNvSpPr>
              <p:nvPr/>
            </p:nvSpPr>
            <p:spPr bwMode="auto">
              <a:xfrm>
                <a:off x="6334498" y="4808810"/>
                <a:ext cx="491332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Line 57"/>
              <p:cNvSpPr>
                <a:spLocks noChangeShapeType="1"/>
              </p:cNvSpPr>
              <p:nvPr/>
            </p:nvSpPr>
            <p:spPr bwMode="auto">
              <a:xfrm>
                <a:off x="5977165" y="5092959"/>
                <a:ext cx="357333" cy="1420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Line 58"/>
              <p:cNvSpPr>
                <a:spLocks noChangeShapeType="1"/>
              </p:cNvSpPr>
              <p:nvPr/>
            </p:nvSpPr>
            <p:spPr bwMode="auto">
              <a:xfrm>
                <a:off x="5977165" y="5092959"/>
                <a:ext cx="3573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Line 59"/>
              <p:cNvSpPr>
                <a:spLocks noChangeShapeType="1"/>
              </p:cNvSpPr>
              <p:nvPr/>
            </p:nvSpPr>
            <p:spPr bwMode="auto">
              <a:xfrm flipV="1">
                <a:off x="5977165" y="4808810"/>
                <a:ext cx="357333" cy="2841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Line 60"/>
              <p:cNvSpPr>
                <a:spLocks noChangeShapeType="1"/>
              </p:cNvSpPr>
              <p:nvPr/>
            </p:nvSpPr>
            <p:spPr bwMode="auto">
              <a:xfrm flipV="1">
                <a:off x="5977165" y="4950884"/>
                <a:ext cx="357333" cy="1420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6625453" y="4959538"/>
              <a:ext cx="273583" cy="3226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dirty="0" err="1"/>
                <a:t>F</a:t>
              </a:r>
              <a:r>
                <a:rPr lang="en-GB" baseline="-25000" dirty="0" err="1"/>
                <a:t>j</a:t>
              </a:r>
              <a:endParaRPr lang="en-US" dirty="0"/>
            </a:p>
          </p:txBody>
        </p:sp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6625453" y="5724835"/>
              <a:ext cx="276375" cy="3226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F</a:t>
              </a:r>
              <a:r>
                <a:rPr lang="en-GB" baseline="-25000" dirty="0"/>
                <a:t>i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0352" y="4150239"/>
              <a:ext cx="5312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i-FI" sz="2200" dirty="0" smtClean="0">
                  <a:solidFill>
                    <a:srgbClr val="0000FF"/>
                  </a:solidFill>
                </a:rPr>
                <a:t>an </a:t>
              </a:r>
              <a:r>
                <a:rPr lang="fi-FI" sz="2200" dirty="0" err="1" smtClean="0">
                  <a:solidFill>
                    <a:srgbClr val="0000FF"/>
                  </a:solidFill>
                </a:rPr>
                <a:t>optimal</a:t>
              </a:r>
              <a:r>
                <a:rPr lang="fi-FI" sz="2200" dirty="0" smtClean="0">
                  <a:solidFill>
                    <a:srgbClr val="0000FF"/>
                  </a:solidFill>
                </a:rPr>
                <a:t> </a:t>
              </a:r>
              <a:r>
                <a:rPr lang="fi-FI" sz="2200" dirty="0" err="1" smtClean="0">
                  <a:solidFill>
                    <a:srgbClr val="FF0000"/>
                  </a:solidFill>
                </a:rPr>
                <a:t>environment</a:t>
              </a:r>
              <a:r>
                <a:rPr lang="fi-FI" sz="2200" dirty="0" smtClean="0">
                  <a:solidFill>
                    <a:srgbClr val="0000FF"/>
                  </a:solidFill>
                </a:rPr>
                <a:t> for </a:t>
              </a:r>
              <a:r>
                <a:rPr lang="fi-FI" sz="2200" dirty="0" err="1" smtClean="0">
                  <a:solidFill>
                    <a:srgbClr val="0000FF"/>
                  </a:solidFill>
                </a:rPr>
                <a:t>spectroscopy</a:t>
              </a:r>
              <a:endParaRPr lang="fi-FI" sz="2200" dirty="0" smtClean="0">
                <a:solidFill>
                  <a:srgbClr val="0000FF"/>
                </a:solidFill>
              </a:endParaRPr>
            </a:p>
            <a:p>
              <a:r>
                <a:rPr lang="fi-FI" sz="2200" dirty="0">
                  <a:solidFill>
                    <a:srgbClr val="0000FF"/>
                  </a:solidFill>
                </a:rPr>
                <a:t> </a:t>
              </a:r>
              <a:r>
                <a:rPr lang="fi-FI" sz="2200" dirty="0" smtClean="0">
                  <a:solidFill>
                    <a:srgbClr val="0000FF"/>
                  </a:solidFill>
                </a:rPr>
                <a:t>    (</a:t>
              </a:r>
              <a:r>
                <a:rPr lang="fi-FI" sz="2200" dirty="0" err="1" smtClean="0">
                  <a:solidFill>
                    <a:srgbClr val="0000FF"/>
                  </a:solidFill>
                </a:rPr>
                <a:t>reduced</a:t>
              </a:r>
              <a:r>
                <a:rPr lang="fi-FI" sz="2200" dirty="0" smtClean="0">
                  <a:solidFill>
                    <a:srgbClr val="0000FF"/>
                  </a:solidFill>
                </a:rPr>
                <a:t> </a:t>
              </a:r>
              <a:r>
                <a:rPr lang="fi-FI" sz="2200" dirty="0" err="1" smtClean="0">
                  <a:solidFill>
                    <a:srgbClr val="0000FF"/>
                  </a:solidFill>
                </a:rPr>
                <a:t>temperature</a:t>
              </a:r>
              <a:r>
                <a:rPr lang="fi-FI" sz="2200" dirty="0" smtClean="0">
                  <a:solidFill>
                    <a:srgbClr val="0000FF"/>
                  </a:solidFill>
                </a:rPr>
                <a:t> and </a:t>
              </a:r>
              <a:r>
                <a:rPr lang="fi-FI" sz="2200" dirty="0" err="1" smtClean="0">
                  <a:solidFill>
                    <a:srgbClr val="0000FF"/>
                  </a:solidFill>
                </a:rPr>
                <a:t>pressure</a:t>
              </a:r>
              <a:r>
                <a:rPr lang="fi-FI" sz="2200" dirty="0" smtClean="0">
                  <a:solidFill>
                    <a:srgbClr val="0000FF"/>
                  </a:solidFill>
                </a:rPr>
                <a:t>)</a:t>
              </a:r>
              <a:endParaRPr lang="fi-FI" sz="2200" dirty="0">
                <a:solidFill>
                  <a:srgbClr val="0000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73725" y="6081273"/>
              <a:ext cx="938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</a:t>
              </a:r>
              <a:r>
                <a:rPr lang="en-US" dirty="0" smtClean="0"/>
                <a:t>=</a:t>
              </a:r>
              <a:r>
                <a:rPr lang="en-US" dirty="0" smtClean="0">
                  <a:solidFill>
                    <a:srgbClr val="C00000"/>
                  </a:solidFill>
                </a:rPr>
                <a:t>J</a:t>
              </a:r>
              <a:r>
                <a:rPr lang="en-US" dirty="0" smtClean="0"/>
                <a:t>+</a:t>
              </a:r>
              <a:r>
                <a:rPr lang="en-US" dirty="0" smtClean="0">
                  <a:solidFill>
                    <a:srgbClr val="678DA5"/>
                  </a:solidFill>
                </a:rPr>
                <a:t>I</a:t>
              </a:r>
              <a:endParaRPr lang="en-US" dirty="0">
                <a:solidFill>
                  <a:srgbClr val="678DA5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347213" y="4964538"/>
              <a:ext cx="552167" cy="1387095"/>
              <a:chOff x="1338480" y="4198289"/>
              <a:chExt cx="420085" cy="1345096"/>
            </a:xfrm>
          </p:grpSpPr>
          <p:grpSp>
            <p:nvGrpSpPr>
              <p:cNvPr id="70" name="Group 69"/>
              <p:cNvGrpSpPr/>
              <p:nvPr/>
            </p:nvGrpSpPr>
            <p:grpSpPr>
              <a:xfrm rot="19300879">
                <a:off x="1359675" y="4198289"/>
                <a:ext cx="398890" cy="1345096"/>
                <a:chOff x="2918129" y="4285753"/>
                <a:chExt cx="398890" cy="1345096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918129" y="4285753"/>
                  <a:ext cx="397565" cy="6679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919454" y="4962939"/>
                  <a:ext cx="397565" cy="66791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338480" y="4629529"/>
                <a:ext cx="418792" cy="452128"/>
                <a:chOff x="5614956" y="3324193"/>
                <a:chExt cx="418792" cy="452128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5711413" y="3657568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882863" y="3595655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818569" y="3643282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661994" y="3464131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614956" y="3426400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852555" y="3471552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615296" y="3524312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797137" y="3517075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19941369">
                  <a:off x="5654850" y="3607006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33802" y="3495304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47132" y="3324193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676342" y="3352490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747192" y="3408960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844763" y="3369437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723379" y="3628035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799519" y="3588512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738193" y="3543608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909057" y="3440875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891521" y="3533837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794757" y="3467069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722453" y="3474306"/>
                  <a:ext cx="124691" cy="118753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2869868" y="5347132"/>
              <a:ext cx="1306079" cy="765116"/>
              <a:chOff x="1803773" y="4310412"/>
              <a:chExt cx="884156" cy="513021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2047187" y="468460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218637" y="462269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154343" y="467032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97768" y="449117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950730" y="445344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188329" y="449859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951070" y="455135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132911" y="454411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19941369">
                <a:off x="1990624" y="463404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069576" y="452234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082906" y="4351233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998509" y="436320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082966" y="443600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180537" y="439647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059153" y="465507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35293" y="461555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073967" y="457064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244831" y="446791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27295" y="456087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30531" y="449410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58227" y="450134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803773" y="444527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804113" y="454318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9941369">
                <a:off x="1843667" y="462588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865159" y="437136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936009" y="442783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912196" y="464691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988336" y="460738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911270" y="449318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862470" y="443831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60101" y="448356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024395" y="455500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900631" y="453125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251634" y="431041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67237" y="432238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251694" y="439517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349265" y="435565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242695" y="452982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413559" y="442709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396023" y="452005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299259" y="445328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226955" y="446052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193123" y="451417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246192" y="448458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161795" y="449655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246252" y="456935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343823" y="452982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237253" y="470399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408117" y="460126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390581" y="469422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293817" y="462746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221513" y="463469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187681" y="468835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401313" y="436212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316916" y="437408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401373" y="444688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498944" y="440736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392374" y="458153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563238" y="447880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545702" y="457176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448938" y="450499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376634" y="4512233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342802" y="456588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43470" y="441654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134581" y="4412188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27895" y="4520366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172373" y="455160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318896" y="4655014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489760" y="4552281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472224" y="4645243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375460" y="4578475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303156" y="458571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070660" y="4704680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231224" y="448968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024395" y="4318237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312867" y="468290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114202" y="4609429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992913" y="4661912"/>
                <a:ext cx="124691" cy="11875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4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6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57582"/>
              </p:ext>
            </p:extLst>
          </p:nvPr>
        </p:nvGraphicFramePr>
        <p:xfrm>
          <a:off x="3489361" y="-102026"/>
          <a:ext cx="5165542" cy="739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Graph" r:id="rId4" imgW="2908300" imgH="4152900" progId="Origin50.Graph">
                  <p:embed/>
                </p:oleObj>
              </mc:Choice>
              <mc:Fallback>
                <p:oleObj name="Graph" r:id="rId4" imgW="2908300" imgH="41529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61" y="-102026"/>
                        <a:ext cx="5165542" cy="7392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0910" y="946838"/>
            <a:ext cx="2339164" cy="765544"/>
            <a:chOff x="4784651" y="606056"/>
            <a:chExt cx="2339164" cy="76554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5" t="20858" r="25153" b="40969"/>
            <a:stretch/>
          </p:blipFill>
          <p:spPr bwMode="auto">
            <a:xfrm>
              <a:off x="4784651" y="606056"/>
              <a:ext cx="2339164" cy="70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709144" y="1180214"/>
              <a:ext cx="276447" cy="191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710621" y="188640"/>
            <a:ext cx="68493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Free jet laser ionization in LIST geometry</a:t>
            </a:r>
            <a:endParaRPr lang="en-GB" sz="2600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346" y="1824511"/>
            <a:ext cx="2629392" cy="3055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ight Arrow 11"/>
          <p:cNvSpPr/>
          <p:nvPr/>
        </p:nvSpPr>
        <p:spPr>
          <a:xfrm rot="10800000">
            <a:off x="3017532" y="1149195"/>
            <a:ext cx="477275" cy="12871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ight Arrow 12"/>
          <p:cNvSpPr/>
          <p:nvPr/>
        </p:nvSpPr>
        <p:spPr>
          <a:xfrm rot="10800000">
            <a:off x="3117428" y="1265037"/>
            <a:ext cx="477275" cy="1287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ight Arrow 13"/>
          <p:cNvSpPr/>
          <p:nvPr/>
        </p:nvSpPr>
        <p:spPr>
          <a:xfrm rot="10800000">
            <a:off x="3217326" y="1393749"/>
            <a:ext cx="477275" cy="1287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582632" y="2690042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aseline="30000" dirty="0" smtClean="0"/>
              <a:t>63</a:t>
            </a:r>
            <a:r>
              <a:rPr lang="fi-FI" sz="2400" dirty="0" smtClean="0"/>
              <a:t>Cu</a:t>
            </a:r>
            <a:endParaRPr lang="fi-FI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0635" y="4445968"/>
            <a:ext cx="1649811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fi-FI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jet</a:t>
            </a:r>
            <a:r>
              <a:rPr lang="fi-FI" sz="1600" dirty="0" smtClean="0">
                <a:solidFill>
                  <a:srgbClr val="0000FF"/>
                </a:solidFill>
                <a:latin typeface="Comic Sans MS" pitchFamily="66" charset="0"/>
              </a:rPr>
              <a:t> ~1040  m/s</a:t>
            </a:r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081" y="4632248"/>
            <a:ext cx="1669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00FF"/>
                </a:solidFill>
              </a:rPr>
              <a:t>FWHM = 3.9 </a:t>
            </a:r>
            <a:r>
              <a:rPr lang="fi-FI" sz="1600" dirty="0" err="1" smtClean="0">
                <a:solidFill>
                  <a:srgbClr val="0000FF"/>
                </a:solidFill>
              </a:rPr>
              <a:t>GHz</a:t>
            </a:r>
            <a:endParaRPr lang="fi-FI" sz="1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4945" y="2948763"/>
            <a:ext cx="1669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00FF"/>
                </a:solidFill>
              </a:rPr>
              <a:t>FWHM = 6.7 </a:t>
            </a:r>
            <a:r>
              <a:rPr lang="fi-FI" sz="1600" dirty="0" err="1" smtClean="0">
                <a:solidFill>
                  <a:srgbClr val="0000FF"/>
                </a:solidFill>
              </a:rPr>
              <a:t>GHz</a:t>
            </a:r>
            <a:endParaRPr lang="fi-FI" sz="1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7635" y="1456663"/>
            <a:ext cx="1669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00FF"/>
                </a:solidFill>
              </a:rPr>
              <a:t>FWHM = 1.8 </a:t>
            </a:r>
            <a:r>
              <a:rPr lang="fi-FI" sz="1600" dirty="0" err="1" smtClean="0">
                <a:solidFill>
                  <a:srgbClr val="0000FF"/>
                </a:solidFill>
              </a:rPr>
              <a:t>GHz</a:t>
            </a:r>
            <a:endParaRPr lang="fi-FI" sz="1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301" y="5087089"/>
            <a:ext cx="3033844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Employ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special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nozzles</a:t>
            </a:r>
            <a:endParaRPr lang="fi-FI" dirty="0" smtClean="0">
              <a:solidFill>
                <a:srgbClr val="0000FF"/>
              </a:solidFill>
            </a:endParaRPr>
          </a:p>
          <a:p>
            <a:r>
              <a:rPr lang="fi-FI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Reponen et al., NIMA 635 (2011) 24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dirty="0" smtClean="0">
                <a:solidFill>
                  <a:srgbClr val="0000FF"/>
                </a:solidFill>
              </a:rPr>
              <a:t>Laser </a:t>
            </a:r>
            <a:r>
              <a:rPr lang="fi-FI" dirty="0" err="1" smtClean="0">
                <a:solidFill>
                  <a:srgbClr val="0000FF"/>
                </a:solidFill>
              </a:rPr>
              <a:t>linewidth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dominated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4182" y="325001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00FF"/>
                </a:solidFill>
              </a:rPr>
              <a:t>He, 180 </a:t>
            </a:r>
            <a:r>
              <a:rPr lang="fi-FI" sz="1600" dirty="0" err="1" smtClean="0">
                <a:solidFill>
                  <a:srgbClr val="0000FF"/>
                </a:solidFill>
              </a:rPr>
              <a:t>mbar</a:t>
            </a:r>
            <a:endParaRPr lang="fi-FI" sz="1600" dirty="0">
              <a:solidFill>
                <a:srgbClr val="0000FF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942412" y="6077822"/>
            <a:ext cx="3063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i-FI" sz="1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I.D. Moore et al., NIMB 317 (2013) 208</a:t>
            </a:r>
            <a:endParaRPr lang="en-US" sz="1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4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1902698" y="3619892"/>
            <a:ext cx="2312292" cy="109998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26953" y="3625430"/>
            <a:ext cx="253054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912223" y="3615130"/>
            <a:ext cx="2314575" cy="11049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936478" y="3619892"/>
            <a:ext cx="2576069" cy="7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7" idx="5"/>
          </p:cNvCxnSpPr>
          <p:nvPr/>
        </p:nvCxnSpPr>
        <p:spPr>
          <a:xfrm flipV="1">
            <a:off x="3484796" y="4720996"/>
            <a:ext cx="412273" cy="2560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827346" y="3495658"/>
            <a:ext cx="119573" cy="24217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Data 56"/>
          <p:cNvSpPr/>
          <p:nvPr/>
        </p:nvSpPr>
        <p:spPr>
          <a:xfrm rot="19696392" flipV="1">
            <a:off x="3379752" y="4758502"/>
            <a:ext cx="615688" cy="184005"/>
          </a:xfrm>
          <a:prstGeom prst="flowChartInputOutpu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507630" y="4738929"/>
            <a:ext cx="239146" cy="48435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162550" y="4477700"/>
            <a:ext cx="172013" cy="48435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040000">
            <a:off x="1589351" y="3479600"/>
            <a:ext cx="265130" cy="110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21599991" lon="0" rev="4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34482" y="2967788"/>
            <a:ext cx="100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itchFamily="34" charset="0"/>
              </a:rPr>
              <a:t>Fast </a:t>
            </a:r>
            <a:r>
              <a:rPr lang="de-DE" sz="1400" dirty="0" err="1" smtClean="0">
                <a:latin typeface="Calibri" pitchFamily="34" charset="0"/>
              </a:rPr>
              <a:t>piezo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</a:rPr>
              <a:t>mirror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3360000">
            <a:off x="4331532" y="3671487"/>
            <a:ext cx="484352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Delay 67"/>
          <p:cNvSpPr/>
          <p:nvPr/>
        </p:nvSpPr>
        <p:spPr>
          <a:xfrm flipV="1">
            <a:off x="5192663" y="4103804"/>
            <a:ext cx="239146" cy="242176"/>
          </a:xfrm>
          <a:prstGeom prst="flowChartDelay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191380" y="3838967"/>
            <a:ext cx="183858" cy="150429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14990" y="4719877"/>
            <a:ext cx="597864" cy="242176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12854" y="4235524"/>
            <a:ext cx="0" cy="71243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661383" y="4840965"/>
            <a:ext cx="358718" cy="31799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986964" y="4341184"/>
            <a:ext cx="104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Fast-</a:t>
            </a:r>
            <a:r>
              <a:rPr lang="de-DE" sz="1200" dirty="0" err="1" smtClean="0">
                <a:latin typeface="Calibri" pitchFamily="34" charset="0"/>
              </a:rPr>
              <a:t>switched</a:t>
            </a:r>
            <a:endParaRPr lang="de-DE" sz="1200" dirty="0" smtClean="0">
              <a:latin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</a:rPr>
              <a:t>photodiode</a:t>
            </a:r>
          </a:p>
          <a:p>
            <a:r>
              <a:rPr lang="de-DE" sz="1200" dirty="0" smtClean="0">
                <a:latin typeface="Calibri" pitchFamily="34" charset="0"/>
              </a:rPr>
              <a:t>amplifier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20732" y="5112816"/>
            <a:ext cx="109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alibri" pitchFamily="34" charset="0"/>
              </a:rPr>
              <a:t>Ti:sapphire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</a:rPr>
              <a:t>crystal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4573708" y="4114436"/>
            <a:ext cx="358718" cy="31799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1"/>
          </p:cNvCxnSpPr>
          <p:nvPr/>
        </p:nvCxnSpPr>
        <p:spPr>
          <a:xfrm flipH="1">
            <a:off x="4812855" y="4224892"/>
            <a:ext cx="379808" cy="10632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319149" y="3779770"/>
            <a:ext cx="1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 = n </a:t>
            </a:r>
            <a:r>
              <a:rPr lang="el-GR" dirty="0" smtClean="0"/>
              <a:t>λ</a:t>
            </a:r>
            <a:r>
              <a:rPr lang="de-DE" baseline="-25000" dirty="0" smtClean="0"/>
              <a:t>cw</a:t>
            </a:r>
            <a:endParaRPr lang="de-DE" baseline="-250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900517" y="3617809"/>
            <a:ext cx="1188543" cy="178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82501" y="1410508"/>
            <a:ext cx="1348950" cy="108041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7035" y="1408180"/>
            <a:ext cx="1280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itchFamily="34" charset="0"/>
              </a:rPr>
              <a:t>Lock-in Amplifier</a:t>
            </a:r>
          </a:p>
          <a:p>
            <a:r>
              <a:rPr lang="de-DE" sz="1100" dirty="0" smtClean="0">
                <a:latin typeface="Calibri" pitchFamily="34" charset="0"/>
              </a:rPr>
              <a:t>(TEM Laselock)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9518" y="2194908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latin typeface="Calibri" pitchFamily="34" charset="0"/>
              </a:rPr>
              <a:t>PSD</a:t>
            </a:r>
            <a:endParaRPr lang="de-DE" sz="1400" b="1" i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47806" y="178572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Calibri" pitchFamily="34" charset="0"/>
              </a:rPr>
              <a:t>HV</a:t>
            </a:r>
          </a:p>
          <a:p>
            <a:r>
              <a:rPr lang="de-DE" sz="1200" i="1" dirty="0" smtClean="0">
                <a:latin typeface="Calibri" pitchFamily="34" charset="0"/>
              </a:rPr>
              <a:t>out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660544" y="4976342"/>
            <a:ext cx="83700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7" idx="5"/>
          </p:cNvCxnSpPr>
          <p:nvPr/>
        </p:nvCxnSpPr>
        <p:spPr>
          <a:xfrm flipV="1">
            <a:off x="3897069" y="4720030"/>
            <a:ext cx="334491" cy="9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2660544" y="3615130"/>
            <a:ext cx="1847241" cy="13469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407884" y="3619080"/>
            <a:ext cx="1516911" cy="354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665306" y="4971578"/>
            <a:ext cx="83700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861033" y="4729402"/>
            <a:ext cx="35871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2670069" y="3610368"/>
            <a:ext cx="1847241" cy="134692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473360" y="4725757"/>
            <a:ext cx="418946" cy="2590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Isosceles Triangle 101"/>
          <p:cNvSpPr/>
          <p:nvPr/>
        </p:nvSpPr>
        <p:spPr>
          <a:xfrm rot="5400000">
            <a:off x="2226753" y="3869052"/>
            <a:ext cx="423080" cy="2204221"/>
          </a:xfrm>
          <a:prstGeom prst="triangle">
            <a:avLst/>
          </a:prstGeom>
          <a:solidFill>
            <a:srgbClr val="04CE04">
              <a:alpha val="85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H="1" flipV="1">
            <a:off x="1826497" y="3586557"/>
            <a:ext cx="66675" cy="28573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60769" y="2299728"/>
            <a:ext cx="1847241" cy="1346922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261072" y="3073188"/>
            <a:ext cx="179786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u="sng" dirty="0" smtClean="0"/>
              <a:t>Input</a:t>
            </a:r>
            <a:r>
              <a:rPr lang="de-DE" sz="1600" dirty="0" smtClean="0"/>
              <a:t>:</a:t>
            </a:r>
          </a:p>
          <a:p>
            <a:r>
              <a:rPr lang="de-DE" sz="1600" dirty="0" smtClean="0"/>
              <a:t>CW </a:t>
            </a:r>
            <a:r>
              <a:rPr lang="de-DE" sz="1600" dirty="0" err="1" smtClean="0"/>
              <a:t>seed</a:t>
            </a:r>
            <a:r>
              <a:rPr lang="de-DE" sz="1600" dirty="0" smtClean="0"/>
              <a:t> </a:t>
            </a:r>
            <a:r>
              <a:rPr lang="de-DE" sz="1600" dirty="0" err="1" smtClean="0"/>
              <a:t>laser</a:t>
            </a:r>
            <a:endParaRPr lang="de-DE" sz="1600" dirty="0" smtClean="0"/>
          </a:p>
          <a:p>
            <a:r>
              <a:rPr lang="de-DE" sz="1600" dirty="0" smtClean="0"/>
              <a:t>1-100mW</a:t>
            </a:r>
          </a:p>
          <a:p>
            <a:r>
              <a:rPr lang="de-DE" sz="1600" dirty="0" smtClean="0"/>
              <a:t>Matisse TS Ti:sa</a:t>
            </a:r>
          </a:p>
          <a:p>
            <a:r>
              <a:rPr lang="de-DE" sz="1600" dirty="0" smtClean="0"/>
              <a:t>(100 kHz </a:t>
            </a:r>
            <a:r>
              <a:rPr lang="de-DE" sz="1600" dirty="0" err="1" smtClean="0"/>
              <a:t>linewidth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363872" y="1632578"/>
            <a:ext cx="1964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 smtClean="0"/>
              <a:t>Output</a:t>
            </a:r>
          </a:p>
          <a:p>
            <a:r>
              <a:rPr lang="de-DE" sz="1600" dirty="0" err="1" smtClean="0"/>
              <a:t>pulsed</a:t>
            </a:r>
            <a:r>
              <a:rPr lang="de-DE" sz="1600" dirty="0" smtClean="0"/>
              <a:t>, 30 </a:t>
            </a:r>
            <a:r>
              <a:rPr lang="de-DE" sz="1600" dirty="0" err="1" smtClean="0"/>
              <a:t>ns</a:t>
            </a:r>
            <a:r>
              <a:rPr lang="de-DE" sz="1600" dirty="0" smtClean="0"/>
              <a:t> </a:t>
            </a:r>
            <a:r>
              <a:rPr lang="de-DE" sz="1600" dirty="0" err="1" smtClean="0"/>
              <a:t>width</a:t>
            </a:r>
            <a:endParaRPr lang="de-DE" sz="1600" dirty="0" smtClean="0"/>
          </a:p>
          <a:p>
            <a:r>
              <a:rPr lang="de-DE" sz="1600" dirty="0" smtClean="0"/>
              <a:t>2-5 W </a:t>
            </a:r>
            <a:r>
              <a:rPr lang="de-DE" sz="1600" dirty="0" err="1" smtClean="0"/>
              <a:t>average</a:t>
            </a:r>
            <a:r>
              <a:rPr lang="de-DE" sz="1600" dirty="0" smtClean="0"/>
              <a:t> power</a:t>
            </a:r>
            <a:endParaRPr lang="de-DE" sz="1600" dirty="0"/>
          </a:p>
          <a:p>
            <a:r>
              <a:rPr lang="de-DE" sz="1600" dirty="0" smtClean="0"/>
              <a:t>20 MHz </a:t>
            </a:r>
            <a:r>
              <a:rPr lang="de-DE" sz="1600" dirty="0" err="1" smtClean="0"/>
              <a:t>linewidth</a:t>
            </a:r>
            <a:endParaRPr lang="de-DE" sz="1600" dirty="0" smtClean="0"/>
          </a:p>
        </p:txBody>
      </p:sp>
      <p:sp>
        <p:nvSpPr>
          <p:cNvPr id="108" name="Freeform 107"/>
          <p:cNvSpPr/>
          <p:nvPr/>
        </p:nvSpPr>
        <p:spPr>
          <a:xfrm>
            <a:off x="824384" y="2494093"/>
            <a:ext cx="5265760" cy="3393741"/>
          </a:xfrm>
          <a:custGeom>
            <a:avLst/>
            <a:gdLst>
              <a:gd name="connsiteX0" fmla="*/ 5438633 w 6111922"/>
              <a:gd name="connsiteY0" fmla="*/ 1514902 h 3193576"/>
              <a:gd name="connsiteX1" fmla="*/ 5725236 w 6111922"/>
              <a:gd name="connsiteY1" fmla="*/ 1514902 h 3193576"/>
              <a:gd name="connsiteX2" fmla="*/ 6025487 w 6111922"/>
              <a:gd name="connsiteY2" fmla="*/ 1637732 h 3193576"/>
              <a:gd name="connsiteX3" fmla="*/ 6093725 w 6111922"/>
              <a:gd name="connsiteY3" fmla="*/ 2101756 h 3193576"/>
              <a:gd name="connsiteX4" fmla="*/ 6093725 w 6111922"/>
              <a:gd name="connsiteY4" fmla="*/ 2947917 h 3193576"/>
              <a:gd name="connsiteX5" fmla="*/ 5984543 w 6111922"/>
              <a:gd name="connsiteY5" fmla="*/ 3111690 h 3193576"/>
              <a:gd name="connsiteX6" fmla="*/ 5697940 w 6111922"/>
              <a:gd name="connsiteY6" fmla="*/ 3138985 h 3193576"/>
              <a:gd name="connsiteX7" fmla="*/ 1016758 w 6111922"/>
              <a:gd name="connsiteY7" fmla="*/ 3152633 h 3193576"/>
              <a:gd name="connsiteX8" fmla="*/ 156949 w 6111922"/>
              <a:gd name="connsiteY8" fmla="*/ 2988860 h 3193576"/>
              <a:gd name="connsiteX9" fmla="*/ 75063 w 6111922"/>
              <a:gd name="connsiteY9" fmla="*/ 1924335 h 3193576"/>
              <a:gd name="connsiteX10" fmla="*/ 361666 w 6111922"/>
              <a:gd name="connsiteY10" fmla="*/ 0 h 3193576"/>
              <a:gd name="connsiteX0" fmla="*/ 5443182 w 6116471"/>
              <a:gd name="connsiteY0" fmla="*/ 1514902 h 3189027"/>
              <a:gd name="connsiteX1" fmla="*/ 5729785 w 6116471"/>
              <a:gd name="connsiteY1" fmla="*/ 1514902 h 3189027"/>
              <a:gd name="connsiteX2" fmla="*/ 6030036 w 6116471"/>
              <a:gd name="connsiteY2" fmla="*/ 1637732 h 3189027"/>
              <a:gd name="connsiteX3" fmla="*/ 6098274 w 6116471"/>
              <a:gd name="connsiteY3" fmla="*/ 2101756 h 3189027"/>
              <a:gd name="connsiteX4" fmla="*/ 6098274 w 6116471"/>
              <a:gd name="connsiteY4" fmla="*/ 2947917 h 3189027"/>
              <a:gd name="connsiteX5" fmla="*/ 5989092 w 6116471"/>
              <a:gd name="connsiteY5" fmla="*/ 3111690 h 3189027"/>
              <a:gd name="connsiteX6" fmla="*/ 5702489 w 6116471"/>
              <a:gd name="connsiteY6" fmla="*/ 3138985 h 3189027"/>
              <a:gd name="connsiteX7" fmla="*/ 1048603 w 6116471"/>
              <a:gd name="connsiteY7" fmla="*/ 3125338 h 3189027"/>
              <a:gd name="connsiteX8" fmla="*/ 161498 w 6116471"/>
              <a:gd name="connsiteY8" fmla="*/ 2988860 h 3189027"/>
              <a:gd name="connsiteX9" fmla="*/ 79612 w 6116471"/>
              <a:gd name="connsiteY9" fmla="*/ 1924335 h 3189027"/>
              <a:gd name="connsiteX10" fmla="*/ 366215 w 6116471"/>
              <a:gd name="connsiteY10" fmla="*/ 0 h 3189027"/>
              <a:gd name="connsiteX0" fmla="*/ 5415886 w 6089175"/>
              <a:gd name="connsiteY0" fmla="*/ 1514902 h 3143535"/>
              <a:gd name="connsiteX1" fmla="*/ 5702489 w 6089175"/>
              <a:gd name="connsiteY1" fmla="*/ 1514902 h 3143535"/>
              <a:gd name="connsiteX2" fmla="*/ 6002740 w 6089175"/>
              <a:gd name="connsiteY2" fmla="*/ 1637732 h 3143535"/>
              <a:gd name="connsiteX3" fmla="*/ 6070978 w 6089175"/>
              <a:gd name="connsiteY3" fmla="*/ 2101756 h 3143535"/>
              <a:gd name="connsiteX4" fmla="*/ 6070978 w 6089175"/>
              <a:gd name="connsiteY4" fmla="*/ 2947917 h 3143535"/>
              <a:gd name="connsiteX5" fmla="*/ 5961796 w 6089175"/>
              <a:gd name="connsiteY5" fmla="*/ 3111690 h 3143535"/>
              <a:gd name="connsiteX6" fmla="*/ 5675193 w 6089175"/>
              <a:gd name="connsiteY6" fmla="*/ 3138985 h 3143535"/>
              <a:gd name="connsiteX7" fmla="*/ 1021307 w 6089175"/>
              <a:gd name="connsiteY7" fmla="*/ 3125338 h 3143535"/>
              <a:gd name="connsiteX8" fmla="*/ 161498 w 6089175"/>
              <a:gd name="connsiteY8" fmla="*/ 2811439 h 3143535"/>
              <a:gd name="connsiteX9" fmla="*/ 52316 w 6089175"/>
              <a:gd name="connsiteY9" fmla="*/ 1924335 h 3143535"/>
              <a:gd name="connsiteX10" fmla="*/ 338919 w 6089175"/>
              <a:gd name="connsiteY10" fmla="*/ 0 h 3143535"/>
              <a:gd name="connsiteX0" fmla="*/ 5415886 w 6089175"/>
              <a:gd name="connsiteY0" fmla="*/ 1514902 h 3143535"/>
              <a:gd name="connsiteX1" fmla="*/ 5702489 w 6089175"/>
              <a:gd name="connsiteY1" fmla="*/ 1514902 h 3143535"/>
              <a:gd name="connsiteX2" fmla="*/ 6002740 w 6089175"/>
              <a:gd name="connsiteY2" fmla="*/ 1637732 h 3143535"/>
              <a:gd name="connsiteX3" fmla="*/ 6070978 w 6089175"/>
              <a:gd name="connsiteY3" fmla="*/ 2101756 h 3143535"/>
              <a:gd name="connsiteX4" fmla="*/ 6070978 w 6089175"/>
              <a:gd name="connsiteY4" fmla="*/ 2947917 h 3143535"/>
              <a:gd name="connsiteX5" fmla="*/ 5961796 w 6089175"/>
              <a:gd name="connsiteY5" fmla="*/ 3111690 h 3143535"/>
              <a:gd name="connsiteX6" fmla="*/ 5675193 w 6089175"/>
              <a:gd name="connsiteY6" fmla="*/ 3138985 h 3143535"/>
              <a:gd name="connsiteX7" fmla="*/ 1021307 w 6089175"/>
              <a:gd name="connsiteY7" fmla="*/ 3125338 h 3143535"/>
              <a:gd name="connsiteX8" fmla="*/ 161498 w 6089175"/>
              <a:gd name="connsiteY8" fmla="*/ 2811439 h 3143535"/>
              <a:gd name="connsiteX9" fmla="*/ 52316 w 6089175"/>
              <a:gd name="connsiteY9" fmla="*/ 1924335 h 3143535"/>
              <a:gd name="connsiteX10" fmla="*/ 338919 w 6089175"/>
              <a:gd name="connsiteY10" fmla="*/ 0 h 3143535"/>
              <a:gd name="connsiteX0" fmla="*/ 5415886 w 6089175"/>
              <a:gd name="connsiteY0" fmla="*/ 1514902 h 3143535"/>
              <a:gd name="connsiteX1" fmla="*/ 5702489 w 6089175"/>
              <a:gd name="connsiteY1" fmla="*/ 1514902 h 3143535"/>
              <a:gd name="connsiteX2" fmla="*/ 6002740 w 6089175"/>
              <a:gd name="connsiteY2" fmla="*/ 1637732 h 3143535"/>
              <a:gd name="connsiteX3" fmla="*/ 6070978 w 6089175"/>
              <a:gd name="connsiteY3" fmla="*/ 2101756 h 3143535"/>
              <a:gd name="connsiteX4" fmla="*/ 6070978 w 6089175"/>
              <a:gd name="connsiteY4" fmla="*/ 2947917 h 3143535"/>
              <a:gd name="connsiteX5" fmla="*/ 5961796 w 6089175"/>
              <a:gd name="connsiteY5" fmla="*/ 3111690 h 3143535"/>
              <a:gd name="connsiteX6" fmla="*/ 5675193 w 6089175"/>
              <a:gd name="connsiteY6" fmla="*/ 3138985 h 3143535"/>
              <a:gd name="connsiteX7" fmla="*/ 1021307 w 6089175"/>
              <a:gd name="connsiteY7" fmla="*/ 3125338 h 3143535"/>
              <a:gd name="connsiteX8" fmla="*/ 161498 w 6089175"/>
              <a:gd name="connsiteY8" fmla="*/ 2811439 h 3143535"/>
              <a:gd name="connsiteX9" fmla="*/ 52316 w 6089175"/>
              <a:gd name="connsiteY9" fmla="*/ 1924335 h 3143535"/>
              <a:gd name="connsiteX10" fmla="*/ 338919 w 6089175"/>
              <a:gd name="connsiteY10" fmla="*/ 0 h 3143535"/>
              <a:gd name="connsiteX0" fmla="*/ 5415886 w 6089175"/>
              <a:gd name="connsiteY0" fmla="*/ 1514902 h 3143535"/>
              <a:gd name="connsiteX1" fmla="*/ 5702489 w 6089175"/>
              <a:gd name="connsiteY1" fmla="*/ 1514902 h 3143535"/>
              <a:gd name="connsiteX2" fmla="*/ 6002740 w 6089175"/>
              <a:gd name="connsiteY2" fmla="*/ 1637732 h 3143535"/>
              <a:gd name="connsiteX3" fmla="*/ 6070978 w 6089175"/>
              <a:gd name="connsiteY3" fmla="*/ 2101756 h 3143535"/>
              <a:gd name="connsiteX4" fmla="*/ 6070978 w 6089175"/>
              <a:gd name="connsiteY4" fmla="*/ 2947917 h 3143535"/>
              <a:gd name="connsiteX5" fmla="*/ 5961796 w 6089175"/>
              <a:gd name="connsiteY5" fmla="*/ 3111690 h 3143535"/>
              <a:gd name="connsiteX6" fmla="*/ 5675193 w 6089175"/>
              <a:gd name="connsiteY6" fmla="*/ 3138985 h 3143535"/>
              <a:gd name="connsiteX7" fmla="*/ 1021307 w 6089175"/>
              <a:gd name="connsiteY7" fmla="*/ 3125338 h 3143535"/>
              <a:gd name="connsiteX8" fmla="*/ 161498 w 6089175"/>
              <a:gd name="connsiteY8" fmla="*/ 2811439 h 3143535"/>
              <a:gd name="connsiteX9" fmla="*/ 52316 w 6089175"/>
              <a:gd name="connsiteY9" fmla="*/ 1924335 h 3143535"/>
              <a:gd name="connsiteX10" fmla="*/ 338919 w 6089175"/>
              <a:gd name="connsiteY10" fmla="*/ 0 h 3143535"/>
              <a:gd name="connsiteX0" fmla="*/ 5415886 w 6089175"/>
              <a:gd name="connsiteY0" fmla="*/ 1514902 h 3143535"/>
              <a:gd name="connsiteX1" fmla="*/ 5702489 w 6089175"/>
              <a:gd name="connsiteY1" fmla="*/ 1514902 h 3143535"/>
              <a:gd name="connsiteX2" fmla="*/ 6002740 w 6089175"/>
              <a:gd name="connsiteY2" fmla="*/ 1637732 h 3143535"/>
              <a:gd name="connsiteX3" fmla="*/ 6070978 w 6089175"/>
              <a:gd name="connsiteY3" fmla="*/ 2101756 h 3143535"/>
              <a:gd name="connsiteX4" fmla="*/ 6070978 w 6089175"/>
              <a:gd name="connsiteY4" fmla="*/ 2947917 h 3143535"/>
              <a:gd name="connsiteX5" fmla="*/ 5961796 w 6089175"/>
              <a:gd name="connsiteY5" fmla="*/ 3111690 h 3143535"/>
              <a:gd name="connsiteX6" fmla="*/ 5675193 w 6089175"/>
              <a:gd name="connsiteY6" fmla="*/ 3138985 h 3143535"/>
              <a:gd name="connsiteX7" fmla="*/ 1021307 w 6089175"/>
              <a:gd name="connsiteY7" fmla="*/ 3125338 h 3143535"/>
              <a:gd name="connsiteX8" fmla="*/ 161498 w 6089175"/>
              <a:gd name="connsiteY8" fmla="*/ 2811439 h 3143535"/>
              <a:gd name="connsiteX9" fmla="*/ 352567 w 6089175"/>
              <a:gd name="connsiteY9" fmla="*/ 1924335 h 3143535"/>
              <a:gd name="connsiteX10" fmla="*/ 338919 w 6089175"/>
              <a:gd name="connsiteY10" fmla="*/ 0 h 3143535"/>
              <a:gd name="connsiteX0" fmla="*/ 5415886 w 6089175"/>
              <a:gd name="connsiteY0" fmla="*/ 1514902 h 3166282"/>
              <a:gd name="connsiteX1" fmla="*/ 5702489 w 6089175"/>
              <a:gd name="connsiteY1" fmla="*/ 1514902 h 3166282"/>
              <a:gd name="connsiteX2" fmla="*/ 6002740 w 6089175"/>
              <a:gd name="connsiteY2" fmla="*/ 1637732 h 3166282"/>
              <a:gd name="connsiteX3" fmla="*/ 6070978 w 6089175"/>
              <a:gd name="connsiteY3" fmla="*/ 2101756 h 3166282"/>
              <a:gd name="connsiteX4" fmla="*/ 6070978 w 6089175"/>
              <a:gd name="connsiteY4" fmla="*/ 2947917 h 3166282"/>
              <a:gd name="connsiteX5" fmla="*/ 5961796 w 6089175"/>
              <a:gd name="connsiteY5" fmla="*/ 3111690 h 3166282"/>
              <a:gd name="connsiteX6" fmla="*/ 5675193 w 6089175"/>
              <a:gd name="connsiteY6" fmla="*/ 3138985 h 3166282"/>
              <a:gd name="connsiteX7" fmla="*/ 2754572 w 6089175"/>
              <a:gd name="connsiteY7" fmla="*/ 3166282 h 3166282"/>
              <a:gd name="connsiteX8" fmla="*/ 161498 w 6089175"/>
              <a:gd name="connsiteY8" fmla="*/ 2811439 h 3166282"/>
              <a:gd name="connsiteX9" fmla="*/ 352567 w 6089175"/>
              <a:gd name="connsiteY9" fmla="*/ 1924335 h 3166282"/>
              <a:gd name="connsiteX10" fmla="*/ 338919 w 6089175"/>
              <a:gd name="connsiteY10" fmla="*/ 0 h 3166282"/>
              <a:gd name="connsiteX0" fmla="*/ 5203209 w 5876498"/>
              <a:gd name="connsiteY0" fmla="*/ 1514902 h 3166282"/>
              <a:gd name="connsiteX1" fmla="*/ 5489812 w 5876498"/>
              <a:gd name="connsiteY1" fmla="*/ 1514902 h 3166282"/>
              <a:gd name="connsiteX2" fmla="*/ 5790063 w 5876498"/>
              <a:gd name="connsiteY2" fmla="*/ 1637732 h 3166282"/>
              <a:gd name="connsiteX3" fmla="*/ 5858301 w 5876498"/>
              <a:gd name="connsiteY3" fmla="*/ 2101756 h 3166282"/>
              <a:gd name="connsiteX4" fmla="*/ 5858301 w 5876498"/>
              <a:gd name="connsiteY4" fmla="*/ 2947917 h 3166282"/>
              <a:gd name="connsiteX5" fmla="*/ 5749119 w 5876498"/>
              <a:gd name="connsiteY5" fmla="*/ 3111690 h 3166282"/>
              <a:gd name="connsiteX6" fmla="*/ 5462516 w 5876498"/>
              <a:gd name="connsiteY6" fmla="*/ 3138985 h 3166282"/>
              <a:gd name="connsiteX7" fmla="*/ 2541895 w 5876498"/>
              <a:gd name="connsiteY7" fmla="*/ 3166282 h 3166282"/>
              <a:gd name="connsiteX8" fmla="*/ 262719 w 5876498"/>
              <a:gd name="connsiteY8" fmla="*/ 2825086 h 3166282"/>
              <a:gd name="connsiteX9" fmla="*/ 139890 w 5876498"/>
              <a:gd name="connsiteY9" fmla="*/ 1924335 h 3166282"/>
              <a:gd name="connsiteX10" fmla="*/ 126242 w 5876498"/>
              <a:gd name="connsiteY10" fmla="*/ 0 h 3166282"/>
              <a:gd name="connsiteX0" fmla="*/ 5203209 w 5876498"/>
              <a:gd name="connsiteY0" fmla="*/ 1514902 h 3166282"/>
              <a:gd name="connsiteX1" fmla="*/ 5489812 w 5876498"/>
              <a:gd name="connsiteY1" fmla="*/ 1514902 h 3166282"/>
              <a:gd name="connsiteX2" fmla="*/ 5790063 w 5876498"/>
              <a:gd name="connsiteY2" fmla="*/ 1637732 h 3166282"/>
              <a:gd name="connsiteX3" fmla="*/ 5858301 w 5876498"/>
              <a:gd name="connsiteY3" fmla="*/ 2101756 h 3166282"/>
              <a:gd name="connsiteX4" fmla="*/ 5858301 w 5876498"/>
              <a:gd name="connsiteY4" fmla="*/ 2947917 h 3166282"/>
              <a:gd name="connsiteX5" fmla="*/ 5749119 w 5876498"/>
              <a:gd name="connsiteY5" fmla="*/ 3111690 h 3166282"/>
              <a:gd name="connsiteX6" fmla="*/ 5462516 w 5876498"/>
              <a:gd name="connsiteY6" fmla="*/ 3138985 h 3166282"/>
              <a:gd name="connsiteX7" fmla="*/ 2541895 w 5876498"/>
              <a:gd name="connsiteY7" fmla="*/ 3166282 h 3166282"/>
              <a:gd name="connsiteX8" fmla="*/ 262719 w 5876498"/>
              <a:gd name="connsiteY8" fmla="*/ 2825086 h 3166282"/>
              <a:gd name="connsiteX9" fmla="*/ 58004 w 5876498"/>
              <a:gd name="connsiteY9" fmla="*/ 1869744 h 3166282"/>
              <a:gd name="connsiteX10" fmla="*/ 126242 w 5876498"/>
              <a:gd name="connsiteY10" fmla="*/ 0 h 3166282"/>
              <a:gd name="connsiteX0" fmla="*/ 5274859 w 5948148"/>
              <a:gd name="connsiteY0" fmla="*/ 1514902 h 3189025"/>
              <a:gd name="connsiteX1" fmla="*/ 5561462 w 5948148"/>
              <a:gd name="connsiteY1" fmla="*/ 1514902 h 3189025"/>
              <a:gd name="connsiteX2" fmla="*/ 5861713 w 5948148"/>
              <a:gd name="connsiteY2" fmla="*/ 1637732 h 3189025"/>
              <a:gd name="connsiteX3" fmla="*/ 5929951 w 5948148"/>
              <a:gd name="connsiteY3" fmla="*/ 2101756 h 3189025"/>
              <a:gd name="connsiteX4" fmla="*/ 5929951 w 5948148"/>
              <a:gd name="connsiteY4" fmla="*/ 2947917 h 3189025"/>
              <a:gd name="connsiteX5" fmla="*/ 5820769 w 5948148"/>
              <a:gd name="connsiteY5" fmla="*/ 3111690 h 3189025"/>
              <a:gd name="connsiteX6" fmla="*/ 5534166 w 5948148"/>
              <a:gd name="connsiteY6" fmla="*/ 3138985 h 3189025"/>
              <a:gd name="connsiteX7" fmla="*/ 2613545 w 5948148"/>
              <a:gd name="connsiteY7" fmla="*/ 3166282 h 3189025"/>
              <a:gd name="connsiteX8" fmla="*/ 975814 w 5948148"/>
              <a:gd name="connsiteY8" fmla="*/ 2906972 h 3189025"/>
              <a:gd name="connsiteX9" fmla="*/ 129654 w 5948148"/>
              <a:gd name="connsiteY9" fmla="*/ 1869744 h 3189025"/>
              <a:gd name="connsiteX10" fmla="*/ 197892 w 5948148"/>
              <a:gd name="connsiteY10" fmla="*/ 0 h 3189025"/>
              <a:gd name="connsiteX0" fmla="*/ 5203209 w 5876498"/>
              <a:gd name="connsiteY0" fmla="*/ 1514902 h 3189025"/>
              <a:gd name="connsiteX1" fmla="*/ 5489812 w 5876498"/>
              <a:gd name="connsiteY1" fmla="*/ 1514902 h 3189025"/>
              <a:gd name="connsiteX2" fmla="*/ 5790063 w 5876498"/>
              <a:gd name="connsiteY2" fmla="*/ 1637732 h 3189025"/>
              <a:gd name="connsiteX3" fmla="*/ 5858301 w 5876498"/>
              <a:gd name="connsiteY3" fmla="*/ 2101756 h 3189025"/>
              <a:gd name="connsiteX4" fmla="*/ 5858301 w 5876498"/>
              <a:gd name="connsiteY4" fmla="*/ 2947917 h 3189025"/>
              <a:gd name="connsiteX5" fmla="*/ 5749119 w 5876498"/>
              <a:gd name="connsiteY5" fmla="*/ 3111690 h 3189025"/>
              <a:gd name="connsiteX6" fmla="*/ 5462516 w 5876498"/>
              <a:gd name="connsiteY6" fmla="*/ 3138985 h 3189025"/>
              <a:gd name="connsiteX7" fmla="*/ 2541895 w 5876498"/>
              <a:gd name="connsiteY7" fmla="*/ 3166282 h 3189025"/>
              <a:gd name="connsiteX8" fmla="*/ 904164 w 5876498"/>
              <a:gd name="connsiteY8" fmla="*/ 2906972 h 3189025"/>
              <a:gd name="connsiteX9" fmla="*/ 617562 w 5876498"/>
              <a:gd name="connsiteY9" fmla="*/ 1910687 h 3189025"/>
              <a:gd name="connsiteX10" fmla="*/ 126242 w 5876498"/>
              <a:gd name="connsiteY10" fmla="*/ 0 h 3189025"/>
              <a:gd name="connsiteX0" fmla="*/ 4597020 w 5270309"/>
              <a:gd name="connsiteY0" fmla="*/ 1665027 h 3339150"/>
              <a:gd name="connsiteX1" fmla="*/ 4883623 w 5270309"/>
              <a:gd name="connsiteY1" fmla="*/ 1665027 h 3339150"/>
              <a:gd name="connsiteX2" fmla="*/ 5183874 w 5270309"/>
              <a:gd name="connsiteY2" fmla="*/ 1787857 h 3339150"/>
              <a:gd name="connsiteX3" fmla="*/ 5252112 w 5270309"/>
              <a:gd name="connsiteY3" fmla="*/ 2251881 h 3339150"/>
              <a:gd name="connsiteX4" fmla="*/ 5252112 w 5270309"/>
              <a:gd name="connsiteY4" fmla="*/ 3098042 h 3339150"/>
              <a:gd name="connsiteX5" fmla="*/ 5142930 w 5270309"/>
              <a:gd name="connsiteY5" fmla="*/ 3261815 h 3339150"/>
              <a:gd name="connsiteX6" fmla="*/ 4856327 w 5270309"/>
              <a:gd name="connsiteY6" fmla="*/ 3289110 h 3339150"/>
              <a:gd name="connsiteX7" fmla="*/ 1935706 w 5270309"/>
              <a:gd name="connsiteY7" fmla="*/ 3316407 h 3339150"/>
              <a:gd name="connsiteX8" fmla="*/ 297975 w 5270309"/>
              <a:gd name="connsiteY8" fmla="*/ 3057097 h 3339150"/>
              <a:gd name="connsiteX9" fmla="*/ 11373 w 5270309"/>
              <a:gd name="connsiteY9" fmla="*/ 2060812 h 3339150"/>
              <a:gd name="connsiteX10" fmla="*/ 229737 w 5270309"/>
              <a:gd name="connsiteY10" fmla="*/ 0 h 3339150"/>
              <a:gd name="connsiteX0" fmla="*/ 4592471 w 5265760"/>
              <a:gd name="connsiteY0" fmla="*/ 1719618 h 3393741"/>
              <a:gd name="connsiteX1" fmla="*/ 4879074 w 5265760"/>
              <a:gd name="connsiteY1" fmla="*/ 1719618 h 3393741"/>
              <a:gd name="connsiteX2" fmla="*/ 5179325 w 5265760"/>
              <a:gd name="connsiteY2" fmla="*/ 1842448 h 3393741"/>
              <a:gd name="connsiteX3" fmla="*/ 5247563 w 5265760"/>
              <a:gd name="connsiteY3" fmla="*/ 2306472 h 3393741"/>
              <a:gd name="connsiteX4" fmla="*/ 5247563 w 5265760"/>
              <a:gd name="connsiteY4" fmla="*/ 3152633 h 3393741"/>
              <a:gd name="connsiteX5" fmla="*/ 5138381 w 5265760"/>
              <a:gd name="connsiteY5" fmla="*/ 3316406 h 3393741"/>
              <a:gd name="connsiteX6" fmla="*/ 4851778 w 5265760"/>
              <a:gd name="connsiteY6" fmla="*/ 3343701 h 3393741"/>
              <a:gd name="connsiteX7" fmla="*/ 1931157 w 5265760"/>
              <a:gd name="connsiteY7" fmla="*/ 3370998 h 3393741"/>
              <a:gd name="connsiteX8" fmla="*/ 293426 w 5265760"/>
              <a:gd name="connsiteY8" fmla="*/ 3111688 h 3393741"/>
              <a:gd name="connsiteX9" fmla="*/ 6824 w 5265760"/>
              <a:gd name="connsiteY9" fmla="*/ 2115403 h 3393741"/>
              <a:gd name="connsiteX10" fmla="*/ 252484 w 5265760"/>
              <a:gd name="connsiteY10" fmla="*/ 0 h 33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5760" h="3393741">
                <a:moveTo>
                  <a:pt x="4592471" y="1719618"/>
                </a:moveTo>
                <a:cubicBezTo>
                  <a:pt x="4686868" y="1709382"/>
                  <a:pt x="4781265" y="1699146"/>
                  <a:pt x="4879074" y="1719618"/>
                </a:cubicBezTo>
                <a:cubicBezTo>
                  <a:pt x="4976883" y="1740090"/>
                  <a:pt x="5117910" y="1744639"/>
                  <a:pt x="5179325" y="1842448"/>
                </a:cubicBezTo>
                <a:cubicBezTo>
                  <a:pt x="5240740" y="1940257"/>
                  <a:pt x="5236190" y="2088108"/>
                  <a:pt x="5247563" y="2306472"/>
                </a:cubicBezTo>
                <a:cubicBezTo>
                  <a:pt x="5258936" y="2524836"/>
                  <a:pt x="5265760" y="2984311"/>
                  <a:pt x="5247563" y="3152633"/>
                </a:cubicBezTo>
                <a:cubicBezTo>
                  <a:pt x="5229366" y="3320955"/>
                  <a:pt x="5204345" y="3284561"/>
                  <a:pt x="5138381" y="3316406"/>
                </a:cubicBezTo>
                <a:cubicBezTo>
                  <a:pt x="5072417" y="3348251"/>
                  <a:pt x="4851778" y="3343701"/>
                  <a:pt x="4851778" y="3343701"/>
                </a:cubicBezTo>
                <a:lnTo>
                  <a:pt x="1931157" y="3370998"/>
                </a:lnTo>
                <a:cubicBezTo>
                  <a:pt x="1007659" y="3345977"/>
                  <a:pt x="509514" y="3393741"/>
                  <a:pt x="293426" y="3111688"/>
                </a:cubicBezTo>
                <a:cubicBezTo>
                  <a:pt x="131928" y="2911521"/>
                  <a:pt x="13648" y="2634018"/>
                  <a:pt x="6824" y="2115403"/>
                </a:cubicBezTo>
                <a:cubicBezTo>
                  <a:pt x="0" y="1596788"/>
                  <a:pt x="126242" y="713096"/>
                  <a:pt x="252484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081891" y="3613210"/>
            <a:ext cx="177420" cy="832514"/>
          </a:xfrm>
          <a:prstGeom prst="line">
            <a:avLst/>
          </a:prstGeom>
          <a:ln w="19050">
            <a:solidFill>
              <a:srgbClr val="C00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>
            <a:off x="1324810" y="1975479"/>
            <a:ext cx="1239672" cy="1473958"/>
          </a:xfrm>
          <a:custGeom>
            <a:avLst/>
            <a:gdLst>
              <a:gd name="connsiteX0" fmla="*/ 994012 w 1458036"/>
              <a:gd name="connsiteY0" fmla="*/ 0 h 1473958"/>
              <a:gd name="connsiteX1" fmla="*/ 1321559 w 1458036"/>
              <a:gd name="connsiteY1" fmla="*/ 150125 h 1473958"/>
              <a:gd name="connsiteX2" fmla="*/ 1294263 w 1458036"/>
              <a:gd name="connsiteY2" fmla="*/ 518615 h 1473958"/>
              <a:gd name="connsiteX3" fmla="*/ 338920 w 1458036"/>
              <a:gd name="connsiteY3" fmla="*/ 859809 h 1473958"/>
              <a:gd name="connsiteX4" fmla="*/ 25021 w 1458036"/>
              <a:gd name="connsiteY4" fmla="*/ 1146412 h 1473958"/>
              <a:gd name="connsiteX5" fmla="*/ 489045 w 1458036"/>
              <a:gd name="connsiteY5" fmla="*/ 1473958 h 1473958"/>
              <a:gd name="connsiteX0" fmla="*/ 825689 w 1289713"/>
              <a:gd name="connsiteY0" fmla="*/ 0 h 1473958"/>
              <a:gd name="connsiteX1" fmla="*/ 1153236 w 1289713"/>
              <a:gd name="connsiteY1" fmla="*/ 150125 h 1473958"/>
              <a:gd name="connsiteX2" fmla="*/ 1125940 w 1289713"/>
              <a:gd name="connsiteY2" fmla="*/ 518615 h 1473958"/>
              <a:gd name="connsiteX3" fmla="*/ 170597 w 1289713"/>
              <a:gd name="connsiteY3" fmla="*/ 859809 h 1473958"/>
              <a:gd name="connsiteX4" fmla="*/ 102357 w 1289713"/>
              <a:gd name="connsiteY4" fmla="*/ 1173708 h 1473958"/>
              <a:gd name="connsiteX5" fmla="*/ 320722 w 1289713"/>
              <a:gd name="connsiteY5" fmla="*/ 1473958 h 1473958"/>
              <a:gd name="connsiteX0" fmla="*/ 743802 w 1194178"/>
              <a:gd name="connsiteY0" fmla="*/ 0 h 1473958"/>
              <a:gd name="connsiteX1" fmla="*/ 1071349 w 1194178"/>
              <a:gd name="connsiteY1" fmla="*/ 150125 h 1473958"/>
              <a:gd name="connsiteX2" fmla="*/ 1044053 w 1194178"/>
              <a:gd name="connsiteY2" fmla="*/ 518615 h 1473958"/>
              <a:gd name="connsiteX3" fmla="*/ 170597 w 1194178"/>
              <a:gd name="connsiteY3" fmla="*/ 914400 h 1473958"/>
              <a:gd name="connsiteX4" fmla="*/ 20470 w 1194178"/>
              <a:gd name="connsiteY4" fmla="*/ 1173708 h 1473958"/>
              <a:gd name="connsiteX5" fmla="*/ 238835 w 1194178"/>
              <a:gd name="connsiteY5" fmla="*/ 1473958 h 1473958"/>
              <a:gd name="connsiteX0" fmla="*/ 789296 w 1239672"/>
              <a:gd name="connsiteY0" fmla="*/ 0 h 1473958"/>
              <a:gd name="connsiteX1" fmla="*/ 1116843 w 1239672"/>
              <a:gd name="connsiteY1" fmla="*/ 150125 h 1473958"/>
              <a:gd name="connsiteX2" fmla="*/ 1089547 w 1239672"/>
              <a:gd name="connsiteY2" fmla="*/ 518615 h 1473958"/>
              <a:gd name="connsiteX3" fmla="*/ 216091 w 1239672"/>
              <a:gd name="connsiteY3" fmla="*/ 914400 h 1473958"/>
              <a:gd name="connsiteX4" fmla="*/ 11373 w 1239672"/>
              <a:gd name="connsiteY4" fmla="*/ 1187356 h 1473958"/>
              <a:gd name="connsiteX5" fmla="*/ 284329 w 1239672"/>
              <a:gd name="connsiteY5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672" h="1473958">
                <a:moveTo>
                  <a:pt x="789296" y="0"/>
                </a:moveTo>
                <a:cubicBezTo>
                  <a:pt x="928048" y="31844"/>
                  <a:pt x="1066801" y="63689"/>
                  <a:pt x="1116843" y="150125"/>
                </a:cubicBezTo>
                <a:cubicBezTo>
                  <a:pt x="1166885" y="236561"/>
                  <a:pt x="1239672" y="391236"/>
                  <a:pt x="1089547" y="518615"/>
                </a:cubicBezTo>
                <a:cubicBezTo>
                  <a:pt x="939422" y="645994"/>
                  <a:pt x="395787" y="802943"/>
                  <a:pt x="216091" y="914400"/>
                </a:cubicBezTo>
                <a:cubicBezTo>
                  <a:pt x="36395" y="1025857"/>
                  <a:pt x="0" y="1094096"/>
                  <a:pt x="11373" y="1187356"/>
                </a:cubicBezTo>
                <a:cubicBezTo>
                  <a:pt x="22746" y="1280616"/>
                  <a:pt x="64827" y="1361364"/>
                  <a:pt x="284329" y="147395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TextBox 110"/>
          <p:cNvSpPr txBox="1"/>
          <p:nvPr/>
        </p:nvSpPr>
        <p:spPr>
          <a:xfrm>
            <a:off x="1377126" y="5155408"/>
            <a:ext cx="152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pump </a:t>
            </a:r>
            <a:r>
              <a:rPr lang="de-DE" sz="1600" dirty="0" err="1" smtClean="0"/>
              <a:t>laser</a:t>
            </a:r>
            <a:endParaRPr lang="de-DE" sz="1600" dirty="0" smtClean="0"/>
          </a:p>
          <a:p>
            <a:r>
              <a:rPr lang="de-DE" sz="1600" dirty="0" smtClean="0"/>
              <a:t>10-20 W, 10 kHz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221860" y="3938027"/>
            <a:ext cx="183858" cy="135189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C:\Users\TL-njoobee\Desktop\Matisse-II-TS-Imag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4045" y="4449195"/>
            <a:ext cx="2396038" cy="15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8" descr="TUMMAP~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6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59"/>
          <p:cNvSpPr txBox="1">
            <a:spLocks noChangeArrowheads="1"/>
          </p:cNvSpPr>
          <p:nvPr/>
        </p:nvSpPr>
        <p:spPr bwMode="auto">
          <a:xfrm>
            <a:off x="663765" y="236960"/>
            <a:ext cx="73106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Development of narrowband pulsed</a:t>
            </a:r>
          </a:p>
          <a:p>
            <a:pPr algn="l"/>
            <a:r>
              <a:rPr lang="en-GB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Ti:sapphire</a:t>
            </a:r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laser for gas-jet spectroscopy</a:t>
            </a:r>
            <a:endParaRPr lang="en-GB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4953585" y="3414238"/>
            <a:ext cx="351101" cy="412524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678" tIns="56839" rIns="113678" bIns="56839" rtlCol="0" anchor="ctr"/>
          <a:lstStyle/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 rot="16200000">
            <a:off x="6406407" y="3545296"/>
            <a:ext cx="467290" cy="14044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 rot="16200000">
            <a:off x="6140593" y="3550145"/>
            <a:ext cx="467290" cy="14044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22" y="1254641"/>
            <a:ext cx="2861339" cy="160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76177" y="6007395"/>
            <a:ext cx="35917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Sonnenschein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fi-FI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PS2-C018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92 L 0.00469 0.00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2" grpId="0" animBg="1"/>
      <p:bldP spid="102" grpId="1" animBg="1"/>
      <p:bldP spid="106" grpId="0"/>
      <p:bldP spid="111" grpId="0"/>
      <p:bldP spid="1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UMMAP~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788" y="155195"/>
            <a:ext cx="677136" cy="873505"/>
          </a:xfrm>
          <a:prstGeom prst="rect">
            <a:avLst/>
          </a:prstGeom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64516" y="6478588"/>
            <a:ext cx="8362950" cy="428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27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916913" y="6537276"/>
            <a:ext cx="5117910" cy="29342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ARIS 2014,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Isotope</a:t>
            </a:r>
            <a:r>
              <a:rPr lang="fi-FI" sz="1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Science, Tokyo, June1-6, 2014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663765" y="236960"/>
            <a:ext cx="73106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First spectroscopy with the narrowband laser</a:t>
            </a:r>
            <a:endParaRPr lang="en-GB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52" y="913277"/>
            <a:ext cx="5771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00FF"/>
                </a:solidFill>
              </a:rPr>
              <a:t>Tested</a:t>
            </a:r>
            <a:r>
              <a:rPr lang="de-DE" sz="2000" dirty="0" smtClean="0">
                <a:solidFill>
                  <a:srgbClr val="0000FF"/>
                </a:solidFill>
              </a:rPr>
              <a:t> in Mainz </a:t>
            </a:r>
            <a:r>
              <a:rPr lang="de-DE" sz="2000" dirty="0" err="1" smtClean="0">
                <a:solidFill>
                  <a:srgbClr val="0000FF"/>
                </a:solidFill>
              </a:rPr>
              <a:t>to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measure</a:t>
            </a:r>
            <a:r>
              <a:rPr lang="de-DE" sz="2000" dirty="0" smtClean="0">
                <a:solidFill>
                  <a:srgbClr val="0000FF"/>
                </a:solidFill>
              </a:rPr>
              <a:t> HFS </a:t>
            </a:r>
            <a:r>
              <a:rPr lang="de-DE" sz="2000" dirty="0" err="1" smtClean="0">
                <a:solidFill>
                  <a:srgbClr val="0000FF"/>
                </a:solidFill>
              </a:rPr>
              <a:t>of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baseline="30000" dirty="0" smtClean="0">
                <a:solidFill>
                  <a:srgbClr val="0000FF"/>
                </a:solidFill>
              </a:rPr>
              <a:t>227</a:t>
            </a:r>
            <a:r>
              <a:rPr lang="de-DE" sz="2000" dirty="0" smtClean="0">
                <a:solidFill>
                  <a:srgbClr val="0000FF"/>
                </a:solidFill>
              </a:rPr>
              <a:t>Ac (</a:t>
            </a:r>
            <a:r>
              <a:rPr lang="el-GR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τ</a:t>
            </a:r>
            <a:r>
              <a:rPr lang="fi-FI" sz="2000" baseline="-25000" dirty="0" smtClean="0">
                <a:solidFill>
                  <a:srgbClr val="0000FF"/>
                </a:solidFill>
                <a:latin typeface="Calibri"/>
              </a:rPr>
              <a:t>1/2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=22 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Same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transition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applied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by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LISOL </a:t>
            </a: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team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, </a:t>
            </a:r>
            <a:r>
              <a:rPr lang="fi-FI" sz="2000" dirty="0" err="1" smtClean="0">
                <a:solidFill>
                  <a:srgbClr val="0000FF"/>
                </a:solidFill>
                <a:latin typeface="Calibri"/>
              </a:rPr>
              <a:t>May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2014,</a:t>
            </a:r>
          </a:p>
          <a:p>
            <a:r>
              <a:rPr lang="fi-FI" sz="20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    on </a:t>
            </a:r>
            <a:r>
              <a:rPr lang="fi-FI" sz="2000" baseline="30000" dirty="0" smtClean="0">
                <a:solidFill>
                  <a:srgbClr val="0000FF"/>
                </a:solidFill>
                <a:latin typeface="Calibri"/>
              </a:rPr>
              <a:t>212-215</a:t>
            </a:r>
            <a:r>
              <a:rPr lang="fi-FI" sz="2000" dirty="0" smtClean="0">
                <a:solidFill>
                  <a:srgbClr val="0000FF"/>
                </a:solidFill>
                <a:latin typeface="Calibri"/>
              </a:rPr>
              <a:t>Ac 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fi-FI" sz="2000" dirty="0" err="1" smtClean="0">
                <a:solidFill>
                  <a:srgbClr val="FF0000"/>
                </a:solidFill>
                <a:latin typeface="Calibri"/>
              </a:rPr>
              <a:t>see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000" dirty="0" err="1" smtClean="0">
                <a:solidFill>
                  <a:srgbClr val="FF0000"/>
                </a:solidFill>
                <a:latin typeface="Calibri"/>
              </a:rPr>
              <a:t>results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 in </a:t>
            </a:r>
            <a:r>
              <a:rPr lang="fi-FI" sz="2000" dirty="0" err="1" smtClean="0">
                <a:solidFill>
                  <a:srgbClr val="FF0000"/>
                </a:solidFill>
                <a:latin typeface="Calibri"/>
              </a:rPr>
              <a:t>plenary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000" dirty="0" err="1" smtClean="0">
                <a:solidFill>
                  <a:srgbClr val="FF0000"/>
                </a:solidFill>
                <a:latin typeface="Calibri"/>
              </a:rPr>
              <a:t>talk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, M. </a:t>
            </a:r>
            <a:r>
              <a:rPr lang="fi-FI" sz="2000" dirty="0" err="1" smtClean="0">
                <a:solidFill>
                  <a:srgbClr val="FF0000"/>
                </a:solidFill>
                <a:latin typeface="Calibri"/>
              </a:rPr>
              <a:t>Huyse</a:t>
            </a:r>
            <a:r>
              <a:rPr lang="fi-FI" sz="2000" dirty="0" smtClean="0">
                <a:solidFill>
                  <a:srgbClr val="FF0000"/>
                </a:solidFill>
                <a:latin typeface="Calibri"/>
              </a:rPr>
              <a:t>)</a:t>
            </a:r>
            <a:endParaRPr lang="de-DE" sz="2000" dirty="0">
              <a:solidFill>
                <a:srgbClr val="0000FF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7548" y="2014051"/>
            <a:ext cx="8389088" cy="3199599"/>
            <a:chOff x="577548" y="2141647"/>
            <a:chExt cx="8389088" cy="3199599"/>
          </a:xfrm>
        </p:grpSpPr>
        <p:pic>
          <p:nvPicPr>
            <p:cNvPr id="10" name="Picture 3" descr="C:\Users\TL-njoobee\Dropbox\kury\Ac_transition877nm  J 5-2\Ac3high_res\Ac87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548" y="2141647"/>
              <a:ext cx="8389088" cy="3199599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 rot="10800000" flipV="1">
              <a:off x="6971436" y="2621599"/>
              <a:ext cx="604285" cy="172443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/>
                </a:gs>
              </a:gsLst>
              <a:lin ang="16200000" scaled="0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255758" y="3722697"/>
              <a:ext cx="0" cy="917591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94746" y="2434862"/>
              <a:ext cx="1278766" cy="276999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AI  </a:t>
              </a:r>
              <a:r>
                <a:rPr lang="en-US" sz="1200" dirty="0" smtClean="0"/>
                <a:t>46347.0 cm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48483" y="3508283"/>
              <a:ext cx="953536" cy="29763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J=5/2 </a:t>
              </a:r>
            </a:p>
            <a:p>
              <a:r>
                <a:rPr lang="en-US" sz="1200" dirty="0" smtClean="0"/>
                <a:t>22 801.1 cm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21052" y="4087270"/>
              <a:ext cx="819648" cy="178582"/>
            </a:xfrm>
            <a:prstGeom prst="rect">
              <a:avLst/>
            </a:prstGeom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</a:rPr>
                <a:t>438.58 nm</a:t>
              </a:r>
              <a:endParaRPr lang="de-DE" sz="1200" dirty="0">
                <a:solidFill>
                  <a:srgbClr val="00B0F0"/>
                </a:solidFill>
              </a:endParaRPr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H="1" flipV="1">
              <a:off x="7254015" y="2561152"/>
              <a:ext cx="1742" cy="1161543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20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971436" y="3722696"/>
              <a:ext cx="604285" cy="1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71436" y="4640289"/>
              <a:ext cx="604285" cy="1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07395" y="4338609"/>
              <a:ext cx="1129616" cy="461665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J</a:t>
              </a:r>
              <a:r>
                <a:rPr lang="en-US" sz="1200" baseline="-25000" dirty="0"/>
                <a:t>0</a:t>
              </a:r>
              <a:r>
                <a:rPr lang="en-US" sz="1200" dirty="0"/>
                <a:t>=3/2</a:t>
              </a:r>
              <a:endParaRPr lang="de-DE" sz="1200" dirty="0"/>
            </a:p>
            <a:p>
              <a:r>
                <a:rPr lang="de-DE" sz="1200" dirty="0" smtClean="0"/>
                <a:t>0 cm</a:t>
              </a:r>
              <a:r>
                <a:rPr lang="de-DE" sz="1200" baseline="30000" dirty="0" smtClean="0"/>
                <a:t>-1</a:t>
              </a:r>
              <a:r>
                <a:rPr lang="de-DE" sz="1200" dirty="0" smtClean="0"/>
                <a:t>, 6d7s</a:t>
              </a:r>
              <a:r>
                <a:rPr lang="de-DE" sz="1200" baseline="30000" dirty="0" smtClean="0"/>
                <a:t>2</a:t>
              </a:r>
              <a:r>
                <a:rPr lang="de-DE" sz="1200" dirty="0" smtClean="0"/>
                <a:t>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582510" y="4578697"/>
              <a:ext cx="258652" cy="6159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82510" y="4640290"/>
              <a:ext cx="258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82510" y="4640289"/>
              <a:ext cx="258652" cy="3181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82510" y="4640289"/>
              <a:ext cx="258652" cy="10044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841162" y="4578696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841162" y="4640289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841162" y="4740734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582510" y="3522743"/>
              <a:ext cx="258652" cy="19703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582510" y="3628675"/>
              <a:ext cx="258652" cy="9110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582510" y="3719779"/>
              <a:ext cx="258652" cy="6451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2510" y="3719779"/>
              <a:ext cx="258652" cy="18127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841162" y="3522742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841162" y="3628674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841162" y="3780171"/>
              <a:ext cx="200998" cy="4118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841162" y="3901051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971436" y="2561152"/>
              <a:ext cx="604285" cy="1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58100" y="2680500"/>
              <a:ext cx="508000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IP</a:t>
              </a:r>
              <a:endParaRPr lang="de-DE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44565" y="3076301"/>
              <a:ext cx="745798" cy="178582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424.7 nm </a:t>
              </a:r>
              <a:endParaRPr lang="en-US" sz="1200" dirty="0">
                <a:solidFill>
                  <a:srgbClr val="5D36C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837987" y="4672039"/>
              <a:ext cx="200998" cy="0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7" descr="kopfn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6" y="1415840"/>
            <a:ext cx="1726015" cy="5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kuleuve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3954" y="871871"/>
            <a:ext cx="1447641" cy="4658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25925" y="5339967"/>
            <a:ext cx="7152279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Future</a:t>
            </a:r>
            <a:r>
              <a:rPr lang="fi-FI" dirty="0" smtClean="0">
                <a:solidFill>
                  <a:srgbClr val="0000FF"/>
                </a:solidFill>
              </a:rPr>
              <a:t>: </a:t>
            </a:r>
            <a:r>
              <a:rPr lang="fi-FI" dirty="0" err="1" smtClean="0">
                <a:solidFill>
                  <a:srgbClr val="0000FF"/>
                </a:solidFill>
              </a:rPr>
              <a:t>measure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baseline="30000" dirty="0" smtClean="0">
                <a:solidFill>
                  <a:srgbClr val="0000FF"/>
                </a:solidFill>
              </a:rPr>
              <a:t>236-244</a:t>
            </a:r>
            <a:r>
              <a:rPr lang="fi-FI" dirty="0" smtClean="0">
                <a:solidFill>
                  <a:srgbClr val="0000FF"/>
                </a:solidFill>
              </a:rPr>
              <a:t>Pu via </a:t>
            </a:r>
            <a:r>
              <a:rPr lang="fi-FI" dirty="0" err="1" smtClean="0">
                <a:solidFill>
                  <a:srgbClr val="0000FF"/>
                </a:solidFill>
              </a:rPr>
              <a:t>in-jet</a:t>
            </a:r>
            <a:r>
              <a:rPr lang="fi-FI" dirty="0" smtClean="0">
                <a:solidFill>
                  <a:srgbClr val="0000FF"/>
                </a:solidFill>
              </a:rPr>
              <a:t> RIS </a:t>
            </a:r>
            <a:r>
              <a:rPr lang="fi-FI" dirty="0" err="1" smtClean="0">
                <a:solidFill>
                  <a:srgbClr val="0000FF"/>
                </a:solidFill>
              </a:rPr>
              <a:t>followed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by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high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resolution</a:t>
            </a:r>
            <a:endParaRPr lang="fi-FI" dirty="0" smtClean="0">
              <a:solidFill>
                <a:srgbClr val="0000FF"/>
              </a:solidFill>
            </a:endParaRPr>
          </a:p>
          <a:p>
            <a:r>
              <a:rPr lang="fi-FI" dirty="0">
                <a:solidFill>
                  <a:srgbClr val="0000FF"/>
                </a:solidFill>
              </a:rPr>
              <a:t> </a:t>
            </a:r>
            <a:r>
              <a:rPr lang="fi-FI" dirty="0" smtClean="0">
                <a:solidFill>
                  <a:srgbClr val="0000FF"/>
                </a:solidFill>
              </a:rPr>
              <a:t>    </a:t>
            </a:r>
            <a:r>
              <a:rPr lang="fi-FI" dirty="0" err="1" smtClean="0">
                <a:solidFill>
                  <a:srgbClr val="0000FF"/>
                </a:solidFill>
              </a:rPr>
              <a:t>collinear</a:t>
            </a:r>
            <a:r>
              <a:rPr lang="fi-FI" dirty="0" smtClean="0">
                <a:solidFill>
                  <a:srgbClr val="0000FF"/>
                </a:solidFill>
              </a:rPr>
              <a:t> laser </a:t>
            </a:r>
            <a:r>
              <a:rPr lang="fi-FI" dirty="0" err="1" smtClean="0">
                <a:solidFill>
                  <a:srgbClr val="0000FF"/>
                </a:solidFill>
              </a:rPr>
              <a:t>spectroscopy</a:t>
            </a:r>
            <a:r>
              <a:rPr lang="fi-FI" dirty="0" smtClean="0">
                <a:solidFill>
                  <a:srgbClr val="0000FF"/>
                </a:solidFill>
              </a:rPr>
              <a:t> (</a:t>
            </a:r>
            <a:r>
              <a:rPr lang="fi-FI" dirty="0" err="1" smtClean="0">
                <a:solidFill>
                  <a:srgbClr val="0000FF"/>
                </a:solidFill>
              </a:rPr>
              <a:t>Mainz</a:t>
            </a:r>
            <a:r>
              <a:rPr lang="fi-FI" dirty="0" smtClean="0">
                <a:solidFill>
                  <a:srgbClr val="0000FF"/>
                </a:solidFill>
              </a:rPr>
              <a:t>, </a:t>
            </a:r>
            <a:r>
              <a:rPr lang="fi-FI" dirty="0" err="1" smtClean="0">
                <a:solidFill>
                  <a:srgbClr val="0000FF"/>
                </a:solidFill>
              </a:rPr>
              <a:t>Leuven</a:t>
            </a:r>
            <a:r>
              <a:rPr lang="fi-FI" dirty="0" smtClean="0">
                <a:solidFill>
                  <a:srgbClr val="0000FF"/>
                </a:solidFill>
              </a:rPr>
              <a:t>, Manchester and Liverpool)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00FF"/>
                </a:solidFill>
              </a:rPr>
              <a:t>In-jet</a:t>
            </a:r>
            <a:r>
              <a:rPr lang="fi-FI" dirty="0" smtClean="0">
                <a:solidFill>
                  <a:srgbClr val="0000FF"/>
                </a:solidFill>
              </a:rPr>
              <a:t> RIS in the </a:t>
            </a:r>
            <a:r>
              <a:rPr lang="fi-FI" dirty="0" err="1" smtClean="0">
                <a:solidFill>
                  <a:srgbClr val="0000FF"/>
                </a:solidFill>
              </a:rPr>
              <a:t>search</a:t>
            </a:r>
            <a:r>
              <a:rPr lang="fi-FI" dirty="0" smtClean="0">
                <a:solidFill>
                  <a:srgbClr val="0000FF"/>
                </a:solidFill>
              </a:rPr>
              <a:t> for </a:t>
            </a:r>
            <a:r>
              <a:rPr lang="fi-FI" baseline="30000" dirty="0" smtClean="0">
                <a:solidFill>
                  <a:srgbClr val="0000FF"/>
                </a:solidFill>
              </a:rPr>
              <a:t>229m</a:t>
            </a:r>
            <a:r>
              <a:rPr lang="fi-FI" dirty="0" smtClean="0">
                <a:solidFill>
                  <a:srgbClr val="0000FF"/>
                </a:solidFill>
              </a:rPr>
              <a:t>Th (new EU </a:t>
            </a:r>
            <a:r>
              <a:rPr lang="fi-FI" dirty="0" err="1" smtClean="0">
                <a:solidFill>
                  <a:srgbClr val="0000FF"/>
                </a:solidFill>
              </a:rPr>
              <a:t>Horizon</a:t>
            </a:r>
            <a:r>
              <a:rPr lang="fi-FI" dirty="0" smtClean="0">
                <a:solidFill>
                  <a:srgbClr val="0000FF"/>
                </a:solidFill>
              </a:rPr>
              <a:t> 2020 </a:t>
            </a:r>
            <a:r>
              <a:rPr lang="fi-FI" dirty="0" err="1" smtClean="0">
                <a:solidFill>
                  <a:srgbClr val="0000FF"/>
                </a:solidFill>
              </a:rPr>
              <a:t>application</a:t>
            </a:r>
            <a:r>
              <a:rPr lang="fi-FI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1039</Words>
  <Application>Microsoft Office PowerPoint</Application>
  <PresentationFormat>On-screen Show (4:3)</PresentationFormat>
  <Paragraphs>195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 Iain</dc:creator>
  <cp:lastModifiedBy>Moore Iain</cp:lastModifiedBy>
  <cp:revision>77</cp:revision>
  <dcterms:created xsi:type="dcterms:W3CDTF">2014-05-07T07:01:17Z</dcterms:created>
  <dcterms:modified xsi:type="dcterms:W3CDTF">2014-06-02T03:38:33Z</dcterms:modified>
</cp:coreProperties>
</file>